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72" r:id="rId3"/>
    <p:sldId id="273" r:id="rId4"/>
    <p:sldId id="274" r:id="rId5"/>
    <p:sldId id="275" r:id="rId6"/>
    <p:sldId id="277" r:id="rId7"/>
    <p:sldId id="279" r:id="rId8"/>
    <p:sldId id="333" r:id="rId9"/>
    <p:sldId id="278" r:id="rId10"/>
    <p:sldId id="280" r:id="rId11"/>
    <p:sldId id="281" r:id="rId12"/>
    <p:sldId id="282" r:id="rId13"/>
    <p:sldId id="288" r:id="rId14"/>
    <p:sldId id="283" r:id="rId15"/>
    <p:sldId id="284" r:id="rId16"/>
    <p:sldId id="289" r:id="rId17"/>
    <p:sldId id="290" r:id="rId18"/>
    <p:sldId id="291" r:id="rId19"/>
    <p:sldId id="285" r:id="rId20"/>
    <p:sldId id="286" r:id="rId21"/>
    <p:sldId id="292" r:id="rId22"/>
    <p:sldId id="293" r:id="rId23"/>
    <p:sldId id="294" r:id="rId24"/>
    <p:sldId id="296" r:id="rId25"/>
    <p:sldId id="297" r:id="rId26"/>
    <p:sldId id="298" r:id="rId27"/>
    <p:sldId id="299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4" r:id="rId39"/>
    <p:sldId id="315" r:id="rId40"/>
    <p:sldId id="311" r:id="rId41"/>
    <p:sldId id="316" r:id="rId42"/>
    <p:sldId id="317" r:id="rId43"/>
    <p:sldId id="318" r:id="rId44"/>
    <p:sldId id="319" r:id="rId45"/>
    <p:sldId id="320" r:id="rId46"/>
    <p:sldId id="312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30" r:id="rId56"/>
    <p:sldId id="332" r:id="rId57"/>
    <p:sldId id="27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e5tRiSxIpaaJp4OyxAoUg==" hashData="3e+bXZGXJu4iNmyUZtDjRqp2zendSAvXLEobee72xiqTcsM4VsqzenOTjEpCTtZzXVKj4cNct4W+KYXR9cZ6U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5114" autoAdjust="0"/>
  </p:normalViewPr>
  <p:slideViewPr>
    <p:cSldViewPr snapToGrid="0">
      <p:cViewPr varScale="1">
        <p:scale>
          <a:sx n="78" d="100"/>
          <a:sy n="78" d="100"/>
        </p:scale>
        <p:origin x="112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2022-08-28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609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868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40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0B77-8165-9E47-BA3E-92A7469CEA05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28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F75-4734-FE4C-AE87-523814860C4C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83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9135-E0C8-5D42-A39E-FB9D9B146BCD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7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0502-E13A-9645-829E-D3E7FB64057E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78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501-20B6-A04C-B1E8-A2EBF962E677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97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17A-B037-3747-827B-5CA45A780A1C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7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DD5-14A6-E445-9A4A-F007E3CFB74A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13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6207-32B2-4440-AD59-95B65AB80FC1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8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FCDB-D137-E140-8516-4D28226E18F2}" type="datetime1">
              <a:rPr lang="sv-SE" smtClean="0"/>
              <a:t>2022-08-28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43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78BD-84D3-E741-A094-95B998B65131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4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B0CA-26FD-7541-BE22-213AF87AA476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51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DE3C-B956-2D4D-BCFF-ECBDFA6F9998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87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an.yao@it.uu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sv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sv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1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27307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Lecture 06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Synthesis I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Writing Synthesizable Verilog</a:t>
            </a: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6F5B-294C-C0E6-1A5B-E907EAB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843F-4AF1-0C4E-9897-C3B4AA839899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9711-F22F-5C8F-D02D-664F81E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83B-1918-49D5-911B-32034BE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– Variable (net)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CC38-81E8-4A3D-8205-9D3B0573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Verilog, a </a:t>
            </a:r>
            <a:r>
              <a:rPr lang="en-US" b="1" dirty="0"/>
              <a:t>variable</a:t>
            </a:r>
            <a:r>
              <a:rPr lang="en-US" dirty="0"/>
              <a:t> belongs to one of the two data types: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Net</a:t>
            </a:r>
            <a:r>
              <a:rPr lang="en-US" dirty="0"/>
              <a:t> data type</a:t>
            </a:r>
          </a:p>
          <a:p>
            <a:pPr lvl="2"/>
            <a:r>
              <a:rPr lang="en-US" dirty="0"/>
              <a:t>value does not hold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Register</a:t>
            </a:r>
            <a:r>
              <a:rPr lang="en-US" dirty="0"/>
              <a:t> data type</a:t>
            </a:r>
          </a:p>
          <a:p>
            <a:pPr lvl="2"/>
            <a:r>
              <a:rPr lang="en-US" dirty="0"/>
              <a:t>value holds</a:t>
            </a:r>
          </a:p>
          <a:p>
            <a:r>
              <a:rPr lang="en-US" dirty="0"/>
              <a:t>There are other </a:t>
            </a:r>
            <a:r>
              <a:rPr lang="en-US" dirty="0">
                <a:solidFill>
                  <a:srgbClr val="C00000"/>
                </a:solidFill>
              </a:rPr>
              <a:t>net</a:t>
            </a:r>
            <a:r>
              <a:rPr lang="en-US" dirty="0"/>
              <a:t> types. We will only focus on </a:t>
            </a:r>
            <a:r>
              <a:rPr lang="en-US" dirty="0">
                <a:solidFill>
                  <a:srgbClr val="C00000"/>
                </a:solidFill>
              </a:rPr>
              <a:t>wire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tri</a:t>
            </a:r>
            <a:r>
              <a:rPr lang="en-US" dirty="0"/>
              <a:t> in 1DT109 ASPLOC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wire, </a:t>
            </a:r>
            <a:r>
              <a:rPr lang="en-US" b="1" dirty="0" err="1">
                <a:solidFill>
                  <a:srgbClr val="C00000"/>
                </a:solidFill>
              </a:rPr>
              <a:t>wor</a:t>
            </a:r>
            <a:r>
              <a:rPr lang="en-US" b="1" dirty="0">
                <a:solidFill>
                  <a:srgbClr val="C00000"/>
                </a:solidFill>
              </a:rPr>
              <a:t>, wand, tri, supply0, supply1</a:t>
            </a:r>
            <a:endParaRPr lang="en-US" dirty="0"/>
          </a:p>
          <a:p>
            <a:r>
              <a:rPr lang="en-US" dirty="0"/>
              <a:t>The size of a </a:t>
            </a:r>
            <a:r>
              <a:rPr lang="en-US" dirty="0">
                <a:solidFill>
                  <a:srgbClr val="C00000"/>
                </a:solidFill>
              </a:rPr>
              <a:t>net</a:t>
            </a:r>
            <a:r>
              <a:rPr lang="en-US" dirty="0"/>
              <a:t> is </a:t>
            </a:r>
            <a:r>
              <a:rPr lang="en-US" b="1" dirty="0"/>
              <a:t>explicitly</a:t>
            </a:r>
            <a:r>
              <a:rPr lang="en-US" dirty="0"/>
              <a:t> specified in a net declaration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wire</a:t>
            </a:r>
            <a:r>
              <a:rPr lang="en-US" dirty="0"/>
              <a:t> [</a:t>
            </a:r>
            <a:r>
              <a:rPr lang="en-US" dirty="0">
                <a:solidFill>
                  <a:srgbClr val="FF00FF"/>
                </a:solidFill>
              </a:rPr>
              <a:t>4:0</a:t>
            </a:r>
            <a:r>
              <a:rPr lang="en-US" dirty="0"/>
              <a:t>] Data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 5-bit wire net.</a:t>
            </a:r>
          </a:p>
          <a:p>
            <a:r>
              <a:rPr lang="en-US" dirty="0"/>
              <a:t>When no size is given, the </a:t>
            </a:r>
            <a:r>
              <a:rPr lang="en-US" b="1" dirty="0"/>
              <a:t>default</a:t>
            </a:r>
            <a:r>
              <a:rPr lang="en-US" dirty="0"/>
              <a:t> size is 1-bit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DB95-29CC-A1DF-AF69-3C5E3FE6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CF1A-D707-FE48-8DD2-55D84305FE48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18CB8-7777-1902-3656-16713B98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183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D5B6-3D79-42C7-817D-8573CC57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Variable (net)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4983-40AF-476C-A2E2-1D2F47B8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544"/>
          </a:xfrm>
        </p:spPr>
        <p:txBody>
          <a:bodyPr/>
          <a:lstStyle/>
          <a:p>
            <a:r>
              <a:rPr lang="en-US"/>
              <a:t>The wire net is the </a:t>
            </a:r>
            <a:r>
              <a:rPr lang="en-US" b="1"/>
              <a:t>most</a:t>
            </a:r>
            <a:r>
              <a:rPr lang="en-US"/>
              <a:t> </a:t>
            </a:r>
            <a:r>
              <a:rPr lang="en-US" b="1"/>
              <a:t>used</a:t>
            </a:r>
            <a:r>
              <a:rPr lang="en-US"/>
              <a:t> net type.</a:t>
            </a:r>
          </a:p>
          <a:p>
            <a:r>
              <a:rPr lang="en-US"/>
              <a:t>When there are </a:t>
            </a:r>
            <a:r>
              <a:rPr lang="en-US" b="1"/>
              <a:t>multiple</a:t>
            </a:r>
            <a:r>
              <a:rPr lang="en-US"/>
              <a:t> </a:t>
            </a:r>
            <a:r>
              <a:rPr lang="en-US" b="1"/>
              <a:t>drivers</a:t>
            </a:r>
            <a:r>
              <a:rPr lang="en-US"/>
              <a:t> driving a wire, the outputs of the drivers are </a:t>
            </a:r>
            <a:r>
              <a:rPr lang="en-US" b="1"/>
              <a:t>shorted</a:t>
            </a:r>
            <a:r>
              <a:rPr lang="en-US"/>
              <a:t> </a:t>
            </a:r>
            <a:r>
              <a:rPr lang="en-US" b="1"/>
              <a:t>together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14F39-67A8-48C7-ACE7-0F61CF7FCA2E}"/>
              </a:ext>
            </a:extLst>
          </p:cNvPr>
          <p:cNvSpPr txBox="1"/>
          <p:nvPr/>
        </p:nvSpPr>
        <p:spPr>
          <a:xfrm>
            <a:off x="838200" y="3429000"/>
            <a:ext cx="347589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demo_1 (A, B, C, D, O);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A, B, C, D;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O;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wire</a:t>
            </a:r>
            <a:r>
              <a:rPr lang="en-US" dirty="0"/>
              <a:t> O;</a:t>
            </a:r>
            <a:endParaRPr lang="en-SE" dirty="0"/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A &amp; B;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C | D;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demo_1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1EE24-3247-4C08-9CC6-5ACDB249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3429000"/>
            <a:ext cx="6015877" cy="2872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520B5-E44E-488E-A1CF-11203D679CCC}"/>
              </a:ext>
            </a:extLst>
          </p:cNvPr>
          <p:cNvSpPr txBox="1"/>
          <p:nvPr/>
        </p:nvSpPr>
        <p:spPr>
          <a:xfrm>
            <a:off x="0" y="3013501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Don’t do this in practice.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1D38-5E35-A919-A705-5B74352A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FF27-56C3-A647-852D-F826A29D4352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C5DC-6344-73DE-829A-047220C3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4A4-5C1C-486E-B56B-9638A0F4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Variable (net)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7106-BF65-47CB-80E2-08337EC5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711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wor</a:t>
            </a:r>
            <a:r>
              <a:rPr lang="en-US" dirty="0"/>
              <a:t> and </a:t>
            </a:r>
            <a:r>
              <a:rPr lang="en-US" b="1" dirty="0"/>
              <a:t>wand</a:t>
            </a:r>
            <a:r>
              <a:rPr lang="en-US" dirty="0"/>
              <a:t> nets are used when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driver</a:t>
            </a:r>
            <a:r>
              <a:rPr lang="en-US" dirty="0"/>
              <a:t> resolution needs to be performed using or-logic and and-logic respectively.</a:t>
            </a:r>
          </a:p>
          <a:p>
            <a:r>
              <a:rPr lang="en-US" dirty="0"/>
              <a:t>On synthesis, multiple drivers of such a net are connected by </a:t>
            </a:r>
            <a:r>
              <a:rPr lang="en-US" b="1" dirty="0"/>
              <a:t>or gate</a:t>
            </a:r>
            <a:r>
              <a:rPr lang="en-US" dirty="0"/>
              <a:t> (for </a:t>
            </a:r>
            <a:r>
              <a:rPr lang="en-US" b="1" dirty="0" err="1"/>
              <a:t>wor</a:t>
            </a:r>
            <a:r>
              <a:rPr lang="en-US" dirty="0"/>
              <a:t> net) and </a:t>
            </a:r>
            <a:r>
              <a:rPr lang="en-US" b="1" dirty="0" err="1"/>
              <a:t>and</a:t>
            </a:r>
            <a:r>
              <a:rPr lang="en-US" b="1" dirty="0"/>
              <a:t> gate</a:t>
            </a:r>
            <a:r>
              <a:rPr lang="en-US" dirty="0"/>
              <a:t> (for </a:t>
            </a:r>
            <a:r>
              <a:rPr lang="en-US" b="1" dirty="0"/>
              <a:t>wand</a:t>
            </a:r>
            <a:r>
              <a:rPr lang="en-US" dirty="0"/>
              <a:t> net).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B166B-A40F-4397-95D2-31D3E8FA7E2D}"/>
              </a:ext>
            </a:extLst>
          </p:cNvPr>
          <p:cNvSpPr txBox="1"/>
          <p:nvPr/>
        </p:nvSpPr>
        <p:spPr>
          <a:xfrm>
            <a:off x="963246" y="4106986"/>
            <a:ext cx="34758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2</a:t>
            </a:r>
            <a:r>
              <a:rPr lang="en-SE" dirty="0"/>
              <a:t> (A, B, C, D, O);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A, B, C, D;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US" dirty="0">
                <a:solidFill>
                  <a:srgbClr val="C00000"/>
                </a:solidFill>
              </a:rPr>
              <a:t>wand</a:t>
            </a:r>
            <a:r>
              <a:rPr lang="en-US" dirty="0"/>
              <a:t> O;</a:t>
            </a:r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A &amp; B;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C | D;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demo_2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85C78-F3C6-442E-BC4A-92CB7DFF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50" y="4306843"/>
            <a:ext cx="6836229" cy="2186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E84C06-E840-49D8-9D3D-032FF31D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44" y="1321614"/>
            <a:ext cx="8545118" cy="264832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D2F7E1E-777E-4707-8F76-248D3F1C528C}"/>
              </a:ext>
            </a:extLst>
          </p:cNvPr>
          <p:cNvSpPr/>
          <p:nvPr/>
        </p:nvSpPr>
        <p:spPr>
          <a:xfrm>
            <a:off x="6604986" y="1551520"/>
            <a:ext cx="2432482" cy="1653319"/>
          </a:xfrm>
          <a:prstGeom prst="wedgeRectCallout">
            <a:avLst>
              <a:gd name="adj1" fmla="val -37594"/>
              <a:gd name="adj2" fmla="val 8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command in the TCL console and press “enter” to enable </a:t>
            </a:r>
            <a:r>
              <a:rPr lang="en-US" dirty="0" err="1"/>
              <a:t>Vivado</a:t>
            </a:r>
            <a:r>
              <a:rPr lang="en-US" dirty="0"/>
              <a:t> to synthesis </a:t>
            </a:r>
            <a:r>
              <a:rPr lang="en-US" dirty="0" err="1"/>
              <a:t>wor</a:t>
            </a:r>
            <a:r>
              <a:rPr lang="en-US" dirty="0"/>
              <a:t>/wand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8576-3077-1E7F-9D96-CA05BDA3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DAA9-3BF1-0C49-90FC-173FF12A59BB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D814-FBCC-A98A-168E-71D1B9C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75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143D-1A80-4238-A54F-183D51F3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Synthesize of a net variable</a:t>
            </a:r>
            <a:endParaRPr lang="en-S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FFB7A-1384-4929-9373-DFFF2A32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955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wire</a:t>
            </a:r>
            <a:r>
              <a:rPr lang="en-US" dirty="0"/>
              <a:t> variable O is synthesized using hardware </a:t>
            </a:r>
            <a:r>
              <a:rPr lang="en-US" b="1" dirty="0"/>
              <a:t>wire</a:t>
            </a:r>
            <a:r>
              <a:rPr lang="en-US" dirty="0"/>
              <a:t>. </a:t>
            </a:r>
          </a:p>
          <a:p>
            <a:r>
              <a:rPr lang="en-US" dirty="0"/>
              <a:t>It cannot hold a value but only be driven by upstream circuit.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Wire</a:t>
            </a:r>
            <a:r>
              <a:rPr lang="en-US" dirty="0"/>
              <a:t> is by nature the best way to model connecting wire/bus</a:t>
            </a:r>
          </a:p>
          <a:p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5720C-0F61-4430-9E5D-A974BEBBA4D1}"/>
              </a:ext>
            </a:extLst>
          </p:cNvPr>
          <p:cNvSpPr txBox="1"/>
          <p:nvPr/>
        </p:nvSpPr>
        <p:spPr>
          <a:xfrm>
            <a:off x="838200" y="3552826"/>
            <a:ext cx="34758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2</a:t>
            </a:r>
            <a:r>
              <a:rPr lang="en-SE" dirty="0"/>
              <a:t> (A, B, C, D, O);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A, B, C, D;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US" dirty="0">
                <a:solidFill>
                  <a:srgbClr val="C00000"/>
                </a:solidFill>
              </a:rPr>
              <a:t>wand</a:t>
            </a:r>
            <a:r>
              <a:rPr lang="en-US" dirty="0"/>
              <a:t> O;</a:t>
            </a:r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A &amp; B;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C | D;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demo_2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344296-3813-4A9D-B15C-DBF478BF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04" y="3752683"/>
            <a:ext cx="6836229" cy="2186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6FE39-84D2-5240-D609-9FA1838B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2621-DC30-6146-84B0-0086E0C94DDA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E4EA9-F173-8A7A-CDB2-63E109C8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648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853C-1881-4061-8AC1-A9B73413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Variable (register)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18E0-2ACC-40F7-AE5E-1FB58334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973"/>
          </a:xfrm>
        </p:spPr>
        <p:txBody>
          <a:bodyPr/>
          <a:lstStyle/>
          <a:p>
            <a:r>
              <a:rPr lang="en-US" dirty="0"/>
              <a:t>There are two register types that are supported for synthesis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integer</a:t>
            </a:r>
          </a:p>
          <a:p>
            <a:r>
              <a:rPr lang="en-US" dirty="0"/>
              <a:t>A reg declaration explicitly specifies the size. Otherwise, default size is 1-bit.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[</a:t>
            </a:r>
            <a:r>
              <a:rPr lang="en-US" dirty="0">
                <a:solidFill>
                  <a:srgbClr val="FF00FF"/>
                </a:solidFill>
              </a:rPr>
              <a:t>0:31</a:t>
            </a:r>
            <a:r>
              <a:rPr lang="en-US" dirty="0"/>
              <a:t>] data;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32-bit reg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ctrl;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1-bit reg</a:t>
            </a:r>
          </a:p>
          <a:p>
            <a:r>
              <a:rPr lang="en-US" dirty="0"/>
              <a:t>The default width for integer is 32 bits and the number is assumed to be in </a:t>
            </a:r>
            <a:r>
              <a:rPr lang="en-US" b="1" dirty="0"/>
              <a:t>2’s complement </a:t>
            </a:r>
            <a:r>
              <a:rPr lang="en-US" dirty="0"/>
              <a:t>form.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Cannot explicitly </a:t>
            </a:r>
            <a:r>
              <a:rPr lang="en-US" dirty="0"/>
              <a:t>define bit width for integer.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integer</a:t>
            </a:r>
            <a:r>
              <a:rPr lang="en-US" dirty="0">
                <a:highlight>
                  <a:srgbClr val="FFFF00"/>
                </a:highlight>
              </a:rPr>
              <a:t> [7:0] sum;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</a:t>
            </a:r>
            <a:r>
              <a:rPr lang="en-US" dirty="0"/>
              <a:t>accept the unsigned keyword.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unsigned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integer</a:t>
            </a:r>
            <a:r>
              <a:rPr lang="en-US" dirty="0">
                <a:highlight>
                  <a:srgbClr val="FFFF00"/>
                </a:highlight>
              </a:rPr>
              <a:t> sum;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AB831-E595-45EA-A1E8-6FD9F96443E2}"/>
              </a:ext>
            </a:extLst>
          </p:cNvPr>
          <p:cNvSpPr txBox="1"/>
          <p:nvPr/>
        </p:nvSpPr>
        <p:spPr>
          <a:xfrm>
            <a:off x="-1588" y="3126062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Unlike wire, </a:t>
            </a:r>
            <a:r>
              <a:rPr lang="en-US" sz="4800" dirty="0">
                <a:solidFill>
                  <a:srgbClr val="FF0000"/>
                </a:solidFill>
              </a:rPr>
              <a:t>don’t</a:t>
            </a:r>
            <a:r>
              <a:rPr lang="en-US" sz="4800" dirty="0">
                <a:solidFill>
                  <a:schemeClr val="tx1"/>
                </a:solidFill>
              </a:rPr>
              <a:t> drive </a:t>
            </a:r>
            <a:r>
              <a:rPr lang="en-US" sz="4800" dirty="0">
                <a:solidFill>
                  <a:srgbClr val="C00000"/>
                </a:solidFill>
              </a:rPr>
              <a:t>reg</a:t>
            </a:r>
            <a:r>
              <a:rPr lang="en-US" sz="4800" dirty="0">
                <a:solidFill>
                  <a:schemeClr val="tx1"/>
                </a:solidFill>
              </a:rPr>
              <a:t> from multiple always blocks!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DC4F4AE-CCC7-45B1-908C-5A7B4E3D530D}"/>
              </a:ext>
            </a:extLst>
          </p:cNvPr>
          <p:cNvSpPr/>
          <p:nvPr/>
        </p:nvSpPr>
        <p:spPr>
          <a:xfrm>
            <a:off x="8730449" y="5290639"/>
            <a:ext cx="1074198" cy="1029810"/>
          </a:xfrm>
          <a:prstGeom prst="mathMultiply">
            <a:avLst>
              <a:gd name="adj1" fmla="val 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F90302D-B2B7-4A9A-A8A6-10042F0EC70D}"/>
              </a:ext>
            </a:extLst>
          </p:cNvPr>
          <p:cNvSpPr/>
          <p:nvPr/>
        </p:nvSpPr>
        <p:spPr>
          <a:xfrm>
            <a:off x="7509694" y="5696572"/>
            <a:ext cx="1074198" cy="1029810"/>
          </a:xfrm>
          <a:prstGeom prst="mathMultiply">
            <a:avLst>
              <a:gd name="adj1" fmla="val 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73DA-618F-6F3F-E17A-25BFF155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15A1-6DA0-344D-A435-A77234B3D0B8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CE5668-135E-68CC-C46A-F1C284DC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07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49A-8898-4D9A-8A8A-35A9E0F6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Variable (register)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9374-D24D-4448-906F-FFD16014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81"/>
            <a:ext cx="10515600" cy="1162975"/>
          </a:xfrm>
        </p:spPr>
        <p:txBody>
          <a:bodyPr>
            <a:normAutofit/>
          </a:bodyPr>
          <a:lstStyle/>
          <a:p>
            <a:r>
              <a:rPr lang="en-US" dirty="0"/>
              <a:t>Must an </a:t>
            </a:r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always 32-bit exactly?</a:t>
            </a:r>
          </a:p>
          <a:p>
            <a:r>
              <a:rPr lang="en-US" dirty="0"/>
              <a:t>The synthesizer can optimize width for </a:t>
            </a:r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(and </a:t>
            </a:r>
            <a:r>
              <a:rPr lang="en-US" dirty="0">
                <a:solidFill>
                  <a:srgbClr val="C00000"/>
                </a:solidFill>
              </a:rPr>
              <a:t>wire</a:t>
            </a:r>
            <a:r>
              <a:rPr lang="en-US" dirty="0"/>
              <a:t>)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5B158-FDAC-4005-A361-8D6CCFB6243E}"/>
              </a:ext>
            </a:extLst>
          </p:cNvPr>
          <p:cNvSpPr txBox="1"/>
          <p:nvPr/>
        </p:nvSpPr>
        <p:spPr>
          <a:xfrm>
            <a:off x="838200" y="2911051"/>
            <a:ext cx="311236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demo_3 (A, B, O);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[7:0] A, B;</a:t>
            </a:r>
          </a:p>
          <a:p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output</a:t>
            </a:r>
            <a:r>
              <a:rPr lang="en-SE" dirty="0">
                <a:highlight>
                  <a:srgbClr val="FFFF00"/>
                </a:highlight>
              </a:rPr>
              <a:t> [31:0] O;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  <a:highlight>
                  <a:srgbClr val="FFFF00"/>
                </a:highlight>
              </a:rPr>
              <a:t>integer</a:t>
            </a:r>
            <a:r>
              <a:rPr lang="en-SE" dirty="0">
                <a:highlight>
                  <a:srgbClr val="FFFF00"/>
                </a:highlight>
              </a:rPr>
              <a:t> sum;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sum;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(A, B) </a:t>
            </a:r>
          </a:p>
          <a:p>
            <a:r>
              <a:rPr lang="en-SE" dirty="0"/>
              <a:t>    sum = A + B;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//demo_3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64BB8-02AC-400A-9242-2C278C2A016D}"/>
              </a:ext>
            </a:extLst>
          </p:cNvPr>
          <p:cNvSpPr txBox="1"/>
          <p:nvPr/>
        </p:nvSpPr>
        <p:spPr>
          <a:xfrm>
            <a:off x="5543365" y="2911050"/>
            <a:ext cx="311236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4</a:t>
            </a:r>
            <a:r>
              <a:rPr lang="en-SE" dirty="0"/>
              <a:t> (A, B, O);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[7:0] A, B;</a:t>
            </a:r>
          </a:p>
          <a:p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output</a:t>
            </a:r>
            <a:r>
              <a:rPr lang="en-SE" dirty="0">
                <a:highlight>
                  <a:srgbClr val="FFFF00"/>
                </a:highlight>
              </a:rPr>
              <a:t> O;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  <a:highlight>
                  <a:srgbClr val="FFFF00"/>
                </a:highlight>
              </a:rPr>
              <a:t>integer</a:t>
            </a:r>
            <a:r>
              <a:rPr lang="en-SE" dirty="0">
                <a:highlight>
                  <a:srgbClr val="FFFF00"/>
                </a:highlight>
              </a:rPr>
              <a:t> sum;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sum;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(A, B) </a:t>
            </a:r>
          </a:p>
          <a:p>
            <a:r>
              <a:rPr lang="en-SE" dirty="0"/>
              <a:t>    sum = A + B;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//demo_4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E237B-E1BD-49E5-8B44-EC89B81E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253630"/>
            <a:ext cx="5439792" cy="254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91B78-7BD7-4274-A3AD-FD4E53EC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43" y="714626"/>
            <a:ext cx="6208450" cy="1340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2B998-0D27-4863-A098-4867C3676A84}"/>
              </a:ext>
            </a:extLst>
          </p:cNvPr>
          <p:cNvSpPr txBox="1"/>
          <p:nvPr/>
        </p:nvSpPr>
        <p:spPr>
          <a:xfrm>
            <a:off x="0" y="3668426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Declare the </a:t>
            </a:r>
            <a:r>
              <a:rPr lang="en-US" sz="4800" dirty="0">
                <a:solidFill>
                  <a:srgbClr val="C00000"/>
                </a:solidFill>
              </a:rPr>
              <a:t>integer</a:t>
            </a:r>
            <a:r>
              <a:rPr lang="en-US" sz="4800" dirty="0">
                <a:solidFill>
                  <a:schemeClr val="tx1"/>
                </a:solidFill>
              </a:rPr>
              <a:t> and leaves the rest to the synthesizer.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7C3-1CCE-9A2E-F8F6-670C2937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0F6-9FFA-D642-9909-F1DE0C09A6E1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A9C4B-E5E8-E93A-EA11-DF398E17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542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3EBA-2FC6-44BE-86EC-75764B6D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Synthesize a register variable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FECB-CABF-42E9-B991-9B220626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286" y="1583526"/>
            <a:ext cx="7103488" cy="3690947"/>
          </a:xfrm>
        </p:spPr>
        <p:txBody>
          <a:bodyPr>
            <a:normAutofit fontScale="92500"/>
          </a:bodyPr>
          <a:lstStyle/>
          <a:p>
            <a:r>
              <a:rPr lang="en-US" dirty="0"/>
              <a:t>In Verilog, a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  <a:r>
              <a:rPr lang="en-US" dirty="0"/>
              <a:t> variable retains its value through the entire simulation run thus implies a </a:t>
            </a:r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(latch or flip-flop).</a:t>
            </a:r>
          </a:p>
          <a:p>
            <a:r>
              <a:rPr lang="en-US" dirty="0"/>
              <a:t>In this example, by default, </a:t>
            </a:r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sum implies a memory element.</a:t>
            </a:r>
          </a:p>
          <a:p>
            <a:r>
              <a:rPr lang="en-US" dirty="0"/>
              <a:t>However, since its value is updated whenever A or B change, thus the synthesizer optimized the memory element out. </a:t>
            </a:r>
          </a:p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D7EB9-9D66-45BB-B86E-EC4F1451873E}"/>
              </a:ext>
            </a:extLst>
          </p:cNvPr>
          <p:cNvSpPr txBox="1"/>
          <p:nvPr/>
        </p:nvSpPr>
        <p:spPr>
          <a:xfrm>
            <a:off x="8191575" y="1393031"/>
            <a:ext cx="311236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4</a:t>
            </a:r>
            <a:r>
              <a:rPr lang="en-SE" dirty="0"/>
              <a:t> (A, B, O);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[7:0] A, B;</a:t>
            </a:r>
          </a:p>
          <a:p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output</a:t>
            </a:r>
            <a:r>
              <a:rPr lang="en-SE" dirty="0">
                <a:highlight>
                  <a:srgbClr val="FFFF00"/>
                </a:highlight>
              </a:rPr>
              <a:t> O;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  <a:highlight>
                  <a:srgbClr val="FFFF00"/>
                </a:highlight>
              </a:rPr>
              <a:t>integer</a:t>
            </a:r>
            <a:r>
              <a:rPr lang="en-SE" dirty="0">
                <a:highlight>
                  <a:srgbClr val="FFFF00"/>
                </a:highlight>
              </a:rPr>
              <a:t> sum;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sum;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(A, B) </a:t>
            </a:r>
          </a:p>
          <a:p>
            <a:r>
              <a:rPr lang="en-SE" dirty="0"/>
              <a:t>    sum = A + B;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//demo_4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6479-471A-40C4-8D7A-7ED09260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95" y="5153025"/>
            <a:ext cx="7555543" cy="1631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CE1D7-021F-4278-8BB5-F56BE0EE1C3A}"/>
              </a:ext>
            </a:extLst>
          </p:cNvPr>
          <p:cNvSpPr txBox="1"/>
          <p:nvPr/>
        </p:nvSpPr>
        <p:spPr>
          <a:xfrm>
            <a:off x="0" y="2328418"/>
            <a:ext cx="12193588" cy="2308324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What if </a:t>
            </a:r>
          </a:p>
          <a:p>
            <a:r>
              <a:rPr lang="en-SE" sz="4800" dirty="0">
                <a:solidFill>
                  <a:srgbClr val="7030A0"/>
                </a:solidFill>
              </a:rPr>
              <a:t>always</a:t>
            </a:r>
            <a:r>
              <a:rPr lang="en-SE" sz="4800" dirty="0"/>
              <a:t> </a:t>
            </a:r>
            <a:r>
              <a:rPr lang="en-SE" sz="4800" dirty="0">
                <a:solidFill>
                  <a:srgbClr val="7030A0"/>
                </a:solidFill>
              </a:rPr>
              <a:t>@</a:t>
            </a:r>
            <a:r>
              <a:rPr lang="en-SE" sz="4800" dirty="0"/>
              <a:t> (A, B) </a:t>
            </a:r>
          </a:p>
          <a:p>
            <a:r>
              <a:rPr lang="en-SE" sz="4800" dirty="0"/>
              <a:t>    sum </a:t>
            </a:r>
            <a:r>
              <a:rPr lang="en-US" sz="4800" dirty="0"/>
              <a:t>&lt;</a:t>
            </a:r>
            <a:r>
              <a:rPr lang="en-SE" sz="4800" dirty="0"/>
              <a:t>= A + B;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2E0ED-65AC-4527-1738-1DF5F4F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DF95-487E-794D-A8DA-F3299EB4CD67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0CD8B9-D1D9-D120-7952-9C740EB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56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5EF3-E028-4872-9EC7-F0537AFB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Synthesize a register variable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54887-7B04-4F0F-AD6B-162CF48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286" y="1583526"/>
            <a:ext cx="7103488" cy="5274474"/>
          </a:xfrm>
        </p:spPr>
        <p:txBody>
          <a:bodyPr>
            <a:normAutofit/>
          </a:bodyPr>
          <a:lstStyle/>
          <a:p>
            <a:r>
              <a:rPr lang="en-US" dirty="0"/>
              <a:t>In this example, the always is triggered by inputs A and B.</a:t>
            </a:r>
          </a:p>
          <a:p>
            <a:r>
              <a:rPr lang="en-US" dirty="0"/>
              <a:t>When A is 0, the assignment occurs. The circuit behaviors as a combi-logic.</a:t>
            </a:r>
          </a:p>
          <a:p>
            <a:r>
              <a:rPr lang="en-US" dirty="0"/>
              <a:t>However, when A is 1, the circuit needs to retains the value of </a:t>
            </a:r>
            <a:r>
              <a:rPr lang="en-US" dirty="0">
                <a:solidFill>
                  <a:srgbClr val="C00000"/>
                </a:solidFill>
              </a:rPr>
              <a:t>reg </a:t>
            </a:r>
            <a:r>
              <a:rPr lang="en-US" dirty="0" err="1">
                <a:solidFill>
                  <a:srgbClr val="C00000"/>
                </a:solidFill>
              </a:rPr>
              <a:t>reg_O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In summary: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 == 0, </a:t>
            </a:r>
            <a:r>
              <a:rPr lang="en-US" dirty="0" err="1">
                <a:highlight>
                  <a:srgbClr val="FFFF00"/>
                </a:highlight>
              </a:rPr>
              <a:t>reg_O</a:t>
            </a:r>
            <a:r>
              <a:rPr lang="en-US" dirty="0">
                <a:highlight>
                  <a:srgbClr val="FFFF00"/>
                </a:highlight>
              </a:rPr>
              <a:t> = B;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 == 1, </a:t>
            </a:r>
            <a:r>
              <a:rPr lang="en-US" dirty="0" err="1">
                <a:highlight>
                  <a:srgbClr val="FFFF00"/>
                </a:highlight>
              </a:rPr>
              <a:t>reg_O</a:t>
            </a:r>
            <a:r>
              <a:rPr lang="en-US" dirty="0">
                <a:highlight>
                  <a:srgbClr val="FFFF00"/>
                </a:highlight>
              </a:rPr>
              <a:t> keeps</a:t>
            </a:r>
          </a:p>
          <a:p>
            <a:r>
              <a:rPr lang="en-US" dirty="0"/>
              <a:t>Level sensitive latch</a:t>
            </a:r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9E378-EB79-4331-A8A5-3DA056EFCF6B}"/>
              </a:ext>
            </a:extLst>
          </p:cNvPr>
          <p:cNvSpPr txBox="1"/>
          <p:nvPr/>
        </p:nvSpPr>
        <p:spPr>
          <a:xfrm>
            <a:off x="8241437" y="1690688"/>
            <a:ext cx="311236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demo_5 (A, B, O);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A, B;</a:t>
            </a:r>
          </a:p>
          <a:p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O;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</a:t>
            </a:r>
            <a:r>
              <a:rPr lang="en-US" dirty="0" err="1"/>
              <a:t>reg_O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assign</a:t>
            </a:r>
            <a:r>
              <a:rPr lang="en-US" dirty="0"/>
              <a:t> O = </a:t>
            </a:r>
            <a:r>
              <a:rPr lang="en-US" dirty="0" err="1"/>
              <a:t>reg_O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B) </a:t>
            </a:r>
            <a:r>
              <a:rPr lang="en-US" dirty="0">
                <a:solidFill>
                  <a:srgbClr val="7030A0"/>
                </a:solidFill>
              </a:rPr>
              <a:t>begin</a:t>
            </a:r>
            <a:endParaRPr lang="en-US" dirty="0"/>
          </a:p>
          <a:p>
            <a:r>
              <a:rPr lang="en-US" dirty="0"/>
              <a:t>    if (!A) </a:t>
            </a:r>
          </a:p>
          <a:p>
            <a:r>
              <a:rPr lang="en-US" dirty="0"/>
              <a:t>        </a:t>
            </a:r>
            <a:r>
              <a:rPr lang="en-US" dirty="0" err="1"/>
              <a:t>reg_O</a:t>
            </a:r>
            <a:r>
              <a:rPr lang="en-US" dirty="0"/>
              <a:t> = B;</a:t>
            </a: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89C7B-D68E-4F7C-A8EF-CF74532B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71" y="4131450"/>
            <a:ext cx="6449568" cy="2561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3F587-EF1D-1169-171F-9DF5F486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9EC-0063-5E45-9A18-F084751766E8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42F7-45A6-6B85-6194-EB87FADE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90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13E6-4A29-43FA-B39C-4D8E352F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Synthesize a register variable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6DC7B-4CDF-4886-9D3F-64AE4FF4A903}"/>
              </a:ext>
            </a:extLst>
          </p:cNvPr>
          <p:cNvSpPr txBox="1"/>
          <p:nvPr/>
        </p:nvSpPr>
        <p:spPr>
          <a:xfrm>
            <a:off x="838200" y="2266760"/>
            <a:ext cx="311236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demo_6 (A, B, O);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A, B;</a:t>
            </a:r>
          </a:p>
          <a:p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O;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</a:t>
            </a:r>
            <a:r>
              <a:rPr lang="en-US" dirty="0" err="1"/>
              <a:t>reg_O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assign</a:t>
            </a:r>
            <a:r>
              <a:rPr lang="en-US" dirty="0"/>
              <a:t> O = </a:t>
            </a:r>
            <a:r>
              <a:rPr lang="en-US" dirty="0" err="1"/>
              <a:t>reg_O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</a:t>
            </a:r>
            <a:r>
              <a:rPr lang="en-US" dirty="0" err="1">
                <a:solidFill>
                  <a:srgbClr val="7030A0"/>
                </a:solidFill>
              </a:rPr>
              <a:t>posedge</a:t>
            </a:r>
            <a:r>
              <a:rPr lang="en-US" dirty="0"/>
              <a:t> A)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/>
              <a:t>reg_O</a:t>
            </a:r>
            <a:r>
              <a:rPr lang="en-US" dirty="0"/>
              <a:t> &lt;= B;</a:t>
            </a: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</a:p>
          <a:p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9A297-ED17-4A59-892D-832D3596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20" y="2474523"/>
            <a:ext cx="7297168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8E4F4-E36A-BCC1-0AA8-8DA0FF59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A41C-7C80-E44F-8FBD-8B95DD21C7B6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3684-41A8-E80B-4C37-478E0DB9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273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0DB0-CF6C-4424-BC85-FBDAB7F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Constant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09ED-A63A-4151-84B7-6621F253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kinds of constants in Verilog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integer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string</a:t>
            </a:r>
          </a:p>
          <a:p>
            <a:r>
              <a:rPr lang="en-US" dirty="0"/>
              <a:t>Real and string constants are not supported for synthesis.</a:t>
            </a:r>
          </a:p>
          <a:p>
            <a:r>
              <a:rPr lang="en-US" dirty="0"/>
              <a:t>Example of integer as constants (demo_7)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a = </a:t>
            </a:r>
            <a:r>
              <a:rPr lang="en-US" dirty="0">
                <a:solidFill>
                  <a:srgbClr val="FF00FF"/>
                </a:solidFill>
              </a:rPr>
              <a:t>30</a:t>
            </a:r>
            <a:r>
              <a:rPr lang="en-US" dirty="0"/>
              <a:t>; // signed number, 5-bit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a = -</a:t>
            </a:r>
            <a:r>
              <a:rPr lang="en-US" dirty="0">
                <a:solidFill>
                  <a:srgbClr val="FF00FF"/>
                </a:solidFill>
              </a:rPr>
              <a:t>2</a:t>
            </a:r>
            <a:r>
              <a:rPr lang="en-US" dirty="0"/>
              <a:t>;  // signed number, 32-bit in 2’s complement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a = 2’b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; // size of 2 bits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a = -6’b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; // signed number, 32-bit in 2’s complement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a = -‘sd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;  // signed number, 32-bit in 2’s complement</a:t>
            </a:r>
          </a:p>
          <a:p>
            <a:pPr lvl="1"/>
            <a:r>
              <a:rPr lang="en-US" dirty="0"/>
              <a:t>Always check the RTL analysis to see what constant you have </a:t>
            </a:r>
            <a:r>
              <a:rPr lang="en-US" dirty="0" err="1"/>
              <a:t>decleared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F7844-36B3-47FD-88D8-5A85F1DB4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3" b="34060"/>
          <a:stretch/>
        </p:blipFill>
        <p:spPr>
          <a:xfrm>
            <a:off x="6823577" y="4237019"/>
            <a:ext cx="1713933" cy="33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4133C-9C55-4491-A407-526E6098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39" y="4570441"/>
            <a:ext cx="1867161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7D6C0-0087-41C4-BD39-B5427E86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32442"/>
            <a:ext cx="1238423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3C5CF-FAE1-4B08-A554-3F978B3C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754" y="5300576"/>
            <a:ext cx="1838582" cy="333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96348-7E5D-41D3-BCCA-A286D5BE3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281" y="5659184"/>
            <a:ext cx="1829055" cy="342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CB01E1-5A69-4D9B-AFE0-378EC800A046}"/>
              </a:ext>
            </a:extLst>
          </p:cNvPr>
          <p:cNvSpPr txBox="1"/>
          <p:nvPr/>
        </p:nvSpPr>
        <p:spPr>
          <a:xfrm>
            <a:off x="0" y="2443117"/>
            <a:ext cx="12193588" cy="2308324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Note that unlike in C/C++, you can </a:t>
            </a:r>
            <a:r>
              <a:rPr lang="en-US" sz="4800" dirty="0">
                <a:solidFill>
                  <a:srgbClr val="FF0000"/>
                </a:solidFill>
              </a:rPr>
              <a:t>over-write</a:t>
            </a:r>
            <a:r>
              <a:rPr lang="en-US" sz="4800" dirty="0">
                <a:solidFill>
                  <a:schemeClr val="tx1"/>
                </a:solidFill>
              </a:rPr>
              <a:t> all the constants in Verilog.</a:t>
            </a:r>
          </a:p>
          <a:p>
            <a:r>
              <a:rPr lang="en-US" sz="4800" dirty="0">
                <a:solidFill>
                  <a:srgbClr val="FF0000"/>
                </a:solidFill>
              </a:rPr>
              <a:t>Be careful.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C75B-1C22-BC63-1C0F-9B52C916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B97A-0870-644C-A7C0-6EE201F240E7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99F-5622-44ED-EC6B-DCFEC5B8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242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7991-5FEE-4118-8A49-5A36F34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5204-2DF5-4323-88DC-7A6F4A01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synthesis</a:t>
            </a:r>
          </a:p>
          <a:p>
            <a:r>
              <a:rPr lang="en-US" dirty="0"/>
              <a:t>Writing synthesizable Verilog</a:t>
            </a:r>
            <a:endParaRPr lang="en-SE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E645-26BE-4E5E-5899-601D24FA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A31-D714-F749-9578-0EC3B61FA85F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6195-6579-E8EB-62E8-9516DE6F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212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CB24-9A61-45B6-A142-3DF3752C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– Parameter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BFEE-23DF-476F-A4BA-30F539AF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Parameter</a:t>
            </a:r>
            <a:r>
              <a:rPr lang="en-US" dirty="0"/>
              <a:t> is a named constant. </a:t>
            </a:r>
          </a:p>
          <a:p>
            <a:r>
              <a:rPr lang="en-US" dirty="0"/>
              <a:t>No size is allowed to be specified for a parameter. </a:t>
            </a:r>
          </a:p>
          <a:p>
            <a:r>
              <a:rPr lang="en-US" dirty="0"/>
              <a:t>The size of the parameter is the same as the size of the constant itself. </a:t>
            </a:r>
          </a:p>
          <a:p>
            <a:r>
              <a:rPr lang="en-US" dirty="0"/>
              <a:t>Example of parameter (demo_8)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parameter</a:t>
            </a:r>
            <a:r>
              <a:rPr lang="en-US" dirty="0"/>
              <a:t> A = </a:t>
            </a:r>
            <a:r>
              <a:rPr lang="en-US" dirty="0">
                <a:solidFill>
                  <a:srgbClr val="FF00FF"/>
                </a:solidFill>
              </a:rPr>
              <a:t>30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parameter</a:t>
            </a:r>
            <a:r>
              <a:rPr lang="en-US" dirty="0"/>
              <a:t> A = -</a:t>
            </a:r>
            <a:r>
              <a:rPr lang="en-US" dirty="0">
                <a:solidFill>
                  <a:srgbClr val="FF00FF"/>
                </a:solidFill>
              </a:rPr>
              <a:t>2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parameter</a:t>
            </a:r>
            <a:r>
              <a:rPr lang="en-US" dirty="0"/>
              <a:t> A = 2’b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parameter</a:t>
            </a:r>
            <a:r>
              <a:rPr lang="en-US" dirty="0"/>
              <a:t> A = -6’b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parameter</a:t>
            </a:r>
            <a:r>
              <a:rPr lang="en-US" dirty="0"/>
              <a:t> A = -’sd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;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7DBC3-050C-40EC-B204-3856174F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8" y="4172015"/>
            <a:ext cx="1505160" cy="36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C77B8-898F-4BEA-8976-A3EA9699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48" y="4564049"/>
            <a:ext cx="1857634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2860E-FFD5-4504-B051-5FBCADA70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74" y="4972058"/>
            <a:ext cx="1209844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D6950-C0F0-41A7-8ED4-25D56CB52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374" y="5336353"/>
            <a:ext cx="1533739" cy="32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EAAE24-5F38-4424-A09C-6D4F1166D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374" y="5774462"/>
            <a:ext cx="1810003" cy="285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88DB01-5F87-45F4-AD0A-5681ED62C01F}"/>
              </a:ext>
            </a:extLst>
          </p:cNvPr>
          <p:cNvSpPr txBox="1"/>
          <p:nvPr/>
        </p:nvSpPr>
        <p:spPr>
          <a:xfrm>
            <a:off x="7940227" y="5381386"/>
            <a:ext cx="34830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integer</a:t>
            </a:r>
            <a:r>
              <a:rPr lang="en-US" dirty="0"/>
              <a:t> a = -6’b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// signed number, 32-bit in 2’s complement</a:t>
            </a:r>
            <a:endParaRPr lang="en-S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C4255E-3913-4A5A-94C4-4F0A7CAE9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3648" y="5938415"/>
            <a:ext cx="1838582" cy="333422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EF6B1C-8532-42C5-A852-A6664D3B39CC}"/>
              </a:ext>
            </a:extLst>
          </p:cNvPr>
          <p:cNvSpPr/>
          <p:nvPr/>
        </p:nvSpPr>
        <p:spPr>
          <a:xfrm>
            <a:off x="7004304" y="4172015"/>
            <a:ext cx="2472496" cy="1074435"/>
          </a:xfrm>
          <a:prstGeom prst="wedgeRectCallout">
            <a:avLst>
              <a:gd name="adj1" fmla="val -66119"/>
              <a:gd name="adj2" fmla="val 7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Mind the difference with integer  a=-6’b10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7F1DB-70BB-4CFE-ABFE-07FAAD9F9A76}"/>
              </a:ext>
            </a:extLst>
          </p:cNvPr>
          <p:cNvSpPr txBox="1"/>
          <p:nvPr/>
        </p:nvSpPr>
        <p:spPr>
          <a:xfrm>
            <a:off x="0" y="2598003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You cannot </a:t>
            </a:r>
            <a:r>
              <a:rPr lang="en-US" sz="4800" dirty="0">
                <a:solidFill>
                  <a:srgbClr val="FF0000"/>
                </a:solidFill>
              </a:rPr>
              <a:t>over-write</a:t>
            </a:r>
            <a:r>
              <a:rPr lang="en-US" sz="4800" dirty="0">
                <a:solidFill>
                  <a:schemeClr val="tx1"/>
                </a:solidFill>
              </a:rPr>
              <a:t> a parameter.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9841D-51DC-44B6-81FA-8A24EA51B91E}"/>
              </a:ext>
            </a:extLst>
          </p:cNvPr>
          <p:cNvSpPr txBox="1"/>
          <p:nvPr/>
        </p:nvSpPr>
        <p:spPr>
          <a:xfrm>
            <a:off x="0" y="3437707"/>
            <a:ext cx="12193588" cy="2308324"/>
          </a:xfrm>
          <a:prstGeom prst="rect">
            <a:avLst/>
          </a:prstGeom>
          <a:solidFill>
            <a:srgbClr val="FFFF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Don’t bother remembering how data types are synthesized. </a:t>
            </a:r>
          </a:p>
          <a:p>
            <a:r>
              <a:rPr lang="en-US" sz="4800" dirty="0">
                <a:solidFill>
                  <a:srgbClr val="FF0000"/>
                </a:solidFill>
              </a:rPr>
              <a:t>Check the RTL analysis regularly.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6ECC-EE41-5A75-7DD4-900380D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A69-5AB3-4647-A141-57ADCDFC5FB1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A74D-2479-142C-91ED-770887C5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148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71C-0DBE-46C9-B4AD-C2B79FFF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496C-834E-4C7E-B327-1D9CC27C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Continuous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Procedural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Arithmetic operator</a:t>
            </a:r>
            <a:endParaRPr lang="en-S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Relational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Equality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Shift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Vector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690B3-4A01-465E-A2C7-98F81C5E4FB7}"/>
              </a:ext>
            </a:extLst>
          </p:cNvPr>
          <p:cNvSpPr txBox="1"/>
          <p:nvPr/>
        </p:nvSpPr>
        <p:spPr>
          <a:xfrm>
            <a:off x="5810639" y="1825625"/>
            <a:ext cx="4750681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sz="2800" dirty="0"/>
              <a:t>Always statement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sz="2800" dirty="0"/>
              <a:t>If statement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sz="2800" dirty="0"/>
              <a:t>Case statement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sz="2800" dirty="0"/>
              <a:t>Loop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10E0-3B0B-E7B2-77B0-75354835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12AC-545B-E14B-A69F-58BEF9E4860B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B26F-1611-CB53-3640-555DC0E5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067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F7D4-E29D-4CD9-A40E-B3AE8318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assignment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108-506F-47CF-BA66-66280593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7126"/>
          </a:xfrm>
        </p:spPr>
        <p:txBody>
          <a:bodyPr/>
          <a:lstStyle/>
          <a:p>
            <a:r>
              <a:rPr lang="en-US" dirty="0"/>
              <a:t>A continuous assignment (</a:t>
            </a:r>
            <a:r>
              <a:rPr lang="en-US" dirty="0">
                <a:solidFill>
                  <a:srgbClr val="7030A0"/>
                </a:solidFill>
              </a:rPr>
              <a:t>assign</a:t>
            </a:r>
            <a:r>
              <a:rPr lang="en-US" dirty="0"/>
              <a:t>) represents, in hardware, logic that drives left-hand </a:t>
            </a:r>
            <a:r>
              <a:rPr lang="en-US" b="1" dirty="0">
                <a:solidFill>
                  <a:srgbClr val="C00000"/>
                </a:solidFill>
              </a:rPr>
              <a:t>net</a:t>
            </a:r>
            <a:r>
              <a:rPr lang="en-US" dirty="0"/>
              <a:t> with right-hand expression. </a:t>
            </a:r>
          </a:p>
          <a:p>
            <a:r>
              <a:rPr lang="en-US" dirty="0"/>
              <a:t>A continuous assignment is always synthesized into </a:t>
            </a:r>
            <a:r>
              <a:rPr lang="en-US" b="1" dirty="0">
                <a:solidFill>
                  <a:srgbClr val="C00000"/>
                </a:solidFill>
              </a:rPr>
              <a:t>net</a:t>
            </a:r>
            <a:r>
              <a:rPr lang="en-US" dirty="0"/>
              <a:t> driven by </a:t>
            </a:r>
            <a:r>
              <a:rPr lang="en-US" b="1" dirty="0">
                <a:solidFill>
                  <a:srgbClr val="7030A0"/>
                </a:solidFill>
              </a:rPr>
              <a:t>combinational logic</a:t>
            </a:r>
            <a:r>
              <a:rPr lang="en-US" dirty="0"/>
              <a:t>. </a:t>
            </a:r>
          </a:p>
          <a:p>
            <a:r>
              <a:rPr lang="en-US" dirty="0"/>
              <a:t>All kinds of </a:t>
            </a:r>
            <a:r>
              <a:rPr lang="en-US" dirty="0">
                <a:solidFill>
                  <a:srgbClr val="7030A0"/>
                </a:solidFill>
              </a:rPr>
              <a:t># delay </a:t>
            </a:r>
            <a:r>
              <a:rPr lang="en-US" dirty="0"/>
              <a:t>in assign are ignored.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F8A4A-6853-495C-A421-6B6CD2925E24}"/>
              </a:ext>
            </a:extLst>
          </p:cNvPr>
          <p:cNvSpPr txBox="1"/>
          <p:nvPr/>
        </p:nvSpPr>
        <p:spPr>
          <a:xfrm>
            <a:off x="894184" y="4403335"/>
            <a:ext cx="26327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demo_9 (A, O);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A;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O;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</a:t>
            </a:r>
            <a:r>
              <a:rPr lang="en-US" dirty="0"/>
              <a:t>#1 </a:t>
            </a:r>
            <a:r>
              <a:rPr lang="en-SE" dirty="0"/>
              <a:t>O = ~A;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3C365-45A5-4397-A66F-BFEAB0A1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56" y="4796218"/>
            <a:ext cx="8255478" cy="1522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5859-5A31-DCCE-8DB7-597DA231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859D-F32B-4D46-B78F-FA88646089DC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999B-4C9F-9983-4507-1EC7B420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677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7196-F3BE-4C91-863B-1E240804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7EC5-246B-4C64-B6E4-8C6D2870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Blocking assignment</a:t>
            </a:r>
          </a:p>
          <a:p>
            <a:pPr lvl="1"/>
            <a:r>
              <a:rPr lang="en-US" dirty="0"/>
              <a:t>A blocking assignment (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) represents, in hardware, logic that drives left-hand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 with right-hand expression. </a:t>
            </a:r>
          </a:p>
          <a:p>
            <a:pPr lvl="1"/>
            <a:r>
              <a:rPr lang="en-US" dirty="0"/>
              <a:t>Blocking assignment mirrors the dataflow in a combinational circuit. </a:t>
            </a:r>
          </a:p>
          <a:p>
            <a:r>
              <a:rPr lang="en-US" dirty="0"/>
              <a:t>Non-blocking assignment</a:t>
            </a:r>
          </a:p>
          <a:p>
            <a:pPr lvl="1"/>
            <a:r>
              <a:rPr lang="en-US" dirty="0"/>
              <a:t>A non-blocking assignment (</a:t>
            </a:r>
            <a:r>
              <a:rPr lang="en-US" dirty="0">
                <a:solidFill>
                  <a:srgbClr val="7030A0"/>
                </a:solidFill>
              </a:rPr>
              <a:t>&lt;=</a:t>
            </a:r>
            <a:r>
              <a:rPr lang="en-US" dirty="0"/>
              <a:t>) represents, in hardware, logic that drives left-hand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 with right-hand expression. </a:t>
            </a:r>
          </a:p>
          <a:p>
            <a:pPr lvl="1"/>
            <a:r>
              <a:rPr lang="en-US" dirty="0"/>
              <a:t>Non-blocking assignment mirrors the dataflow in a sequential circuit. </a:t>
            </a:r>
            <a:endParaRPr lang="en-SE" dirty="0"/>
          </a:p>
          <a:p>
            <a:r>
              <a:rPr lang="en-US" dirty="0"/>
              <a:t>All kinds of </a:t>
            </a:r>
            <a:r>
              <a:rPr lang="en-US" dirty="0">
                <a:solidFill>
                  <a:srgbClr val="7030A0"/>
                </a:solidFill>
              </a:rPr>
              <a:t># delay </a:t>
            </a:r>
            <a:r>
              <a:rPr lang="en-US" dirty="0"/>
              <a:t>are ignored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A7A2-03ED-6350-5890-0744AD55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1F68-E46D-7049-A532-676DBDFF6C1D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EB003-E4C9-2A1C-013B-78152204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5305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160D-A12B-4300-9BB2-7DC28D36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3C77-7CF6-43F1-839D-08901B20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/>
          <a:lstStyle/>
          <a:p>
            <a:r>
              <a:rPr lang="en-US" dirty="0"/>
              <a:t>The logic operators get directly mapped onto primitive logic gates in hardware. </a:t>
            </a:r>
          </a:p>
          <a:p>
            <a:r>
              <a:rPr lang="en-US" dirty="0"/>
              <a:t>In ASIC, the library files define all the implementation details of logic gates.</a:t>
            </a:r>
          </a:p>
          <a:p>
            <a:r>
              <a:rPr lang="en-US" dirty="0"/>
              <a:t>In FPGA, everything is reduced to LUT.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0A4F9-7EC8-458D-A4C8-4C6559B1F03F}"/>
              </a:ext>
            </a:extLst>
          </p:cNvPr>
          <p:cNvSpPr txBox="1"/>
          <p:nvPr/>
        </p:nvSpPr>
        <p:spPr>
          <a:xfrm>
            <a:off x="76200" y="4180114"/>
            <a:ext cx="641790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</a:t>
            </a:r>
            <a:r>
              <a:rPr lang="en-US" dirty="0"/>
              <a:t>demo_10_</a:t>
            </a:r>
            <a:r>
              <a:rPr lang="en-SE" dirty="0" err="1"/>
              <a:t>full_adder</a:t>
            </a:r>
            <a:r>
              <a:rPr lang="en-SE" dirty="0"/>
              <a:t> </a:t>
            </a:r>
            <a:br>
              <a:rPr lang="en-US" dirty="0"/>
            </a:br>
            <a:r>
              <a:rPr lang="en-SE" dirty="0"/>
              <a:t>(A, B, </a:t>
            </a:r>
            <a:r>
              <a:rPr lang="en-SE" dirty="0" err="1"/>
              <a:t>CarryIn</a:t>
            </a:r>
            <a:r>
              <a:rPr lang="en-SE" dirty="0"/>
              <a:t>, Sum, </a:t>
            </a:r>
            <a:r>
              <a:rPr lang="en-SE" dirty="0" err="1"/>
              <a:t>CarryOut</a:t>
            </a:r>
            <a:r>
              <a:rPr lang="en-SE" dirty="0"/>
              <a:t>);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A, B, </a:t>
            </a:r>
            <a:r>
              <a:rPr lang="en-SE" dirty="0" err="1"/>
              <a:t>CarryIn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Sum, </a:t>
            </a:r>
            <a:r>
              <a:rPr lang="en-SE" dirty="0" err="1"/>
              <a:t>CarryOut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Sum = (A </a:t>
            </a:r>
            <a:r>
              <a:rPr lang="en-SE" b="1" dirty="0">
                <a:solidFill>
                  <a:srgbClr val="FF0000"/>
                </a:solidFill>
              </a:rPr>
              <a:t>^</a:t>
            </a:r>
            <a:r>
              <a:rPr lang="en-SE" dirty="0"/>
              <a:t> B) </a:t>
            </a:r>
            <a:r>
              <a:rPr lang="en-SE" b="1" dirty="0">
                <a:solidFill>
                  <a:srgbClr val="FF0000"/>
                </a:solidFill>
              </a:rPr>
              <a:t>^</a:t>
            </a:r>
            <a:r>
              <a:rPr lang="en-SE" dirty="0"/>
              <a:t> </a:t>
            </a:r>
            <a:r>
              <a:rPr lang="en-SE" dirty="0" err="1"/>
              <a:t>CarryIn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</a:t>
            </a:r>
            <a:r>
              <a:rPr lang="en-SE" dirty="0" err="1"/>
              <a:t>CarryOut</a:t>
            </a:r>
            <a:r>
              <a:rPr lang="en-SE" dirty="0"/>
              <a:t> = (A </a:t>
            </a:r>
            <a:r>
              <a:rPr lang="en-SE" b="1" dirty="0">
                <a:solidFill>
                  <a:srgbClr val="FF0000"/>
                </a:solidFill>
              </a:rPr>
              <a:t>&amp;</a:t>
            </a:r>
            <a:r>
              <a:rPr lang="en-SE" dirty="0"/>
              <a:t> B) </a:t>
            </a:r>
            <a:r>
              <a:rPr lang="en-SE" b="1" dirty="0">
                <a:solidFill>
                  <a:srgbClr val="FF0000"/>
                </a:solidFill>
              </a:rPr>
              <a:t>| </a:t>
            </a:r>
            <a:r>
              <a:rPr lang="en-SE" dirty="0"/>
              <a:t>(B </a:t>
            </a:r>
            <a:r>
              <a:rPr lang="en-SE" b="1" dirty="0">
                <a:solidFill>
                  <a:srgbClr val="FF0000"/>
                </a:solidFill>
              </a:rPr>
              <a:t>&amp;</a:t>
            </a:r>
            <a:r>
              <a:rPr lang="en-SE" dirty="0"/>
              <a:t> </a:t>
            </a:r>
            <a:r>
              <a:rPr lang="en-SE" dirty="0" err="1"/>
              <a:t>CarryIn</a:t>
            </a:r>
            <a:r>
              <a:rPr lang="en-SE" dirty="0"/>
              <a:t>) </a:t>
            </a:r>
            <a:r>
              <a:rPr lang="en-SE" b="1" dirty="0">
                <a:solidFill>
                  <a:srgbClr val="FF0000"/>
                </a:solidFill>
              </a:rPr>
              <a:t>|</a:t>
            </a:r>
            <a:r>
              <a:rPr lang="en-SE" dirty="0"/>
              <a:t> (A </a:t>
            </a:r>
            <a:r>
              <a:rPr lang="en-SE" b="1" dirty="0">
                <a:solidFill>
                  <a:srgbClr val="FF0000"/>
                </a:solidFill>
              </a:rPr>
              <a:t>&amp;</a:t>
            </a:r>
            <a:r>
              <a:rPr lang="en-SE" dirty="0"/>
              <a:t> </a:t>
            </a:r>
            <a:r>
              <a:rPr lang="en-SE" dirty="0" err="1"/>
              <a:t>CarryIn</a:t>
            </a:r>
            <a:r>
              <a:rPr lang="en-SE" dirty="0"/>
              <a:t>);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36124-6214-44AA-B330-8ED463CA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82789"/>
            <a:ext cx="6200774" cy="1979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A4D0-F868-7E8A-2839-FEA498FA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6A9D-CA64-0E47-8C5A-8B5C221C5C6F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EAB5-5A68-A6AF-ED16-FCA6BBE3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67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1497-EFA3-4A2B-AB1E-EED28BA1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C0E4-017D-4CE0-9544-811421B0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129"/>
          </a:xfrm>
        </p:spPr>
        <p:txBody>
          <a:bodyPr/>
          <a:lstStyle/>
          <a:p>
            <a:r>
              <a:rPr lang="en-US" dirty="0"/>
              <a:t>In Verilog, a </a:t>
            </a:r>
            <a:r>
              <a:rPr lang="en-US" b="1" dirty="0">
                <a:solidFill>
                  <a:srgbClr val="C00000"/>
                </a:solidFill>
              </a:rPr>
              <a:t>net/reg</a:t>
            </a:r>
            <a:r>
              <a:rPr lang="en-US" dirty="0"/>
              <a:t> type represents an </a:t>
            </a:r>
            <a:r>
              <a:rPr lang="en-US" b="1" dirty="0"/>
              <a:t>unsigned</a:t>
            </a:r>
            <a:r>
              <a:rPr lang="en-US" dirty="0"/>
              <a:t> number.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net/reg</a:t>
            </a:r>
            <a:r>
              <a:rPr lang="en-US" dirty="0"/>
              <a:t> for synthesizing </a:t>
            </a:r>
            <a:r>
              <a:rPr lang="en-US" b="1" dirty="0"/>
              <a:t>unsigned arithmetic logic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integer or reg signed</a:t>
            </a:r>
            <a:r>
              <a:rPr lang="en-US" dirty="0"/>
              <a:t> type represents a </a:t>
            </a:r>
            <a:r>
              <a:rPr lang="en-US" b="1" dirty="0"/>
              <a:t>signed</a:t>
            </a:r>
            <a:r>
              <a:rPr lang="en-US" dirty="0"/>
              <a:t> number in 2’s complement. 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integer or reg signed </a:t>
            </a:r>
            <a:r>
              <a:rPr lang="en-US" dirty="0"/>
              <a:t>for synthesizing </a:t>
            </a:r>
            <a:r>
              <a:rPr lang="en-US" b="1" dirty="0"/>
              <a:t>signed arithmetic logic</a:t>
            </a:r>
          </a:p>
          <a:p>
            <a:r>
              <a:rPr lang="en-US" b="1" dirty="0">
                <a:solidFill>
                  <a:srgbClr val="FF0000"/>
                </a:solidFill>
              </a:rPr>
              <a:t>Don’t mix </a:t>
            </a:r>
            <a:r>
              <a:rPr lang="en-US" dirty="0"/>
              <a:t>signed and unsigned operands up</a:t>
            </a:r>
          </a:p>
          <a:p>
            <a:pPr lvl="1"/>
            <a:r>
              <a:rPr lang="en-US" dirty="0"/>
              <a:t>Verilog will use </a:t>
            </a:r>
            <a:r>
              <a:rPr lang="en-US" b="1" dirty="0"/>
              <a:t>unsigned</a:t>
            </a:r>
            <a:r>
              <a:rPr lang="en-US" dirty="0"/>
              <a:t> arithmetic logic if </a:t>
            </a:r>
            <a:r>
              <a:rPr lang="en-US" b="1" dirty="0"/>
              <a:t>one</a:t>
            </a:r>
            <a:r>
              <a:rPr lang="en-US" dirty="0"/>
              <a:t> of the operands is unsigned</a:t>
            </a:r>
          </a:p>
          <a:p>
            <a:pPr lvl="1"/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98D26-1F17-43C6-A01B-1DE39E559A02}"/>
              </a:ext>
            </a:extLst>
          </p:cNvPr>
          <p:cNvSpPr txBox="1"/>
          <p:nvPr/>
        </p:nvSpPr>
        <p:spPr>
          <a:xfrm>
            <a:off x="0" y="2644170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This is </a:t>
            </a:r>
            <a:r>
              <a:rPr lang="en-US" sz="4800" dirty="0">
                <a:solidFill>
                  <a:srgbClr val="FF0000"/>
                </a:solidFill>
              </a:rPr>
              <a:t>very important </a:t>
            </a:r>
            <a:r>
              <a:rPr lang="en-US" sz="4800" dirty="0">
                <a:solidFill>
                  <a:schemeClr val="tx1"/>
                </a:solidFill>
              </a:rPr>
              <a:t>but being </a:t>
            </a:r>
            <a:r>
              <a:rPr lang="en-US" sz="4800" dirty="0">
                <a:solidFill>
                  <a:srgbClr val="FF0000"/>
                </a:solidFill>
              </a:rPr>
              <a:t>ignored</a:t>
            </a:r>
            <a:r>
              <a:rPr lang="en-US" sz="4800" dirty="0">
                <a:solidFill>
                  <a:schemeClr val="tx1"/>
                </a:solidFill>
              </a:rPr>
              <a:t> 99% of the time.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6F703-7DC1-41A9-BB94-4C3A079F1ED4}"/>
              </a:ext>
            </a:extLst>
          </p:cNvPr>
          <p:cNvSpPr txBox="1"/>
          <p:nvPr/>
        </p:nvSpPr>
        <p:spPr>
          <a:xfrm>
            <a:off x="4110892" y="5087815"/>
            <a:ext cx="2875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 = A × B</a:t>
            </a:r>
            <a:endParaRPr lang="en-SE" sz="4800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A46D5-14E5-4E88-9F46-56BA1D5263A3}"/>
              </a:ext>
            </a:extLst>
          </p:cNvPr>
          <p:cNvSpPr/>
          <p:nvPr/>
        </p:nvSpPr>
        <p:spPr>
          <a:xfrm>
            <a:off x="2125785" y="5918812"/>
            <a:ext cx="2063261" cy="653926"/>
          </a:xfrm>
          <a:prstGeom prst="wedgeRectCallout">
            <a:avLst>
              <a:gd name="adj1" fmla="val 46140"/>
              <a:gd name="adj2" fmla="val -88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signed/unsigned</a:t>
            </a:r>
            <a:endParaRPr lang="en-SE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7300DDA-D6F2-4E4F-A886-58058EEF33C3}"/>
              </a:ext>
            </a:extLst>
          </p:cNvPr>
          <p:cNvSpPr/>
          <p:nvPr/>
        </p:nvSpPr>
        <p:spPr>
          <a:xfrm>
            <a:off x="7323016" y="5918812"/>
            <a:ext cx="2063261" cy="653926"/>
          </a:xfrm>
          <a:prstGeom prst="wedgeRectCallout">
            <a:avLst>
              <a:gd name="adj1" fmla="val -69390"/>
              <a:gd name="adj2" fmla="val -78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8’f0</a:t>
            </a:r>
          </a:p>
          <a:p>
            <a:pPr algn="ctr"/>
            <a:r>
              <a:rPr lang="en-US" dirty="0"/>
              <a:t>signed/unsigned</a:t>
            </a:r>
            <a:endParaRPr lang="en-SE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D896049-8703-49F9-AB54-BA50F74B591A}"/>
              </a:ext>
            </a:extLst>
          </p:cNvPr>
          <p:cNvSpPr/>
          <p:nvPr/>
        </p:nvSpPr>
        <p:spPr>
          <a:xfrm>
            <a:off x="4724400" y="5918812"/>
            <a:ext cx="2063261" cy="653926"/>
          </a:xfrm>
          <a:prstGeom prst="wedgeRectCallout">
            <a:avLst>
              <a:gd name="adj1" fmla="val -12193"/>
              <a:gd name="adj2" fmla="val -7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8’hff</a:t>
            </a:r>
          </a:p>
          <a:p>
            <a:pPr algn="ctr"/>
            <a:r>
              <a:rPr lang="en-US" dirty="0"/>
              <a:t>signed/unsigned</a:t>
            </a:r>
            <a:endParaRPr lang="en-S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624436D-616D-1C98-C21E-AFB6E62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D98-6E1C-1943-9A3A-65E12882514F}" type="datetime1">
              <a:rPr lang="sv-SE" smtClean="0"/>
              <a:t>2022-08-28</a:t>
            </a:fld>
            <a:endParaRPr lang="en-S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FAFCF6-A867-F639-26F4-D8C3CD95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34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57B9-4D10-414D-9D93-F1F9059E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630"/>
          </a:xfrm>
        </p:spPr>
        <p:txBody>
          <a:bodyPr/>
          <a:lstStyle/>
          <a:p>
            <a:r>
              <a:rPr lang="en-US" dirty="0"/>
              <a:t>Arithmetic operator – Mind your sign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7F01D-5E81-42A8-A24D-789D8F611715}"/>
              </a:ext>
            </a:extLst>
          </p:cNvPr>
          <p:cNvSpPr txBox="1"/>
          <p:nvPr/>
        </p:nvSpPr>
        <p:spPr>
          <a:xfrm>
            <a:off x="361462" y="1340632"/>
            <a:ext cx="4897103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US" sz="1200" dirty="0"/>
              <a:t> demo_11_signed_multiplier(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1200" dirty="0"/>
              <a:t>                   [7:0]   data_in_unsigned_1, </a:t>
            </a:r>
            <a:r>
              <a:rPr lang="en-US" sz="1200" dirty="0">
                <a:solidFill>
                  <a:srgbClr val="FF0000"/>
                </a:solidFill>
              </a:rPr>
              <a:t>//8’hff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1200" dirty="0"/>
              <a:t>                   [7:0]   data_in_unsigned_2, </a:t>
            </a:r>
            <a:r>
              <a:rPr lang="en-US" sz="1200" dirty="0">
                <a:solidFill>
                  <a:srgbClr val="FF0000"/>
                </a:solidFill>
              </a:rPr>
              <a:t>//8’hf0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1200" dirty="0"/>
              <a:t>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sz="1200" dirty="0"/>
              <a:t>     [7:0]   data_in_signed_1,     </a:t>
            </a:r>
            <a:r>
              <a:rPr lang="en-US" sz="1200" dirty="0">
                <a:solidFill>
                  <a:srgbClr val="FF0000"/>
                </a:solidFill>
              </a:rPr>
              <a:t>//8’hff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1200" dirty="0"/>
              <a:t>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sz="1200" dirty="0"/>
              <a:t>     [7:0]   data_in_signed_2,     </a:t>
            </a:r>
            <a:r>
              <a:rPr lang="en-US" sz="1200" dirty="0">
                <a:solidFill>
                  <a:srgbClr val="FF0000"/>
                </a:solidFill>
              </a:rPr>
              <a:t>//8’hf0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             [15:0]   unsigned_00,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             [15:0]   unsigned_01,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             [15:0]   unsigned_10,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             [15:0]   unsigned_11,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sz="1200" dirty="0"/>
              <a:t>  [15:0]   signed_00,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sz="1200" dirty="0"/>
              <a:t>  [15:0]   signed_01,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sz="1200" dirty="0"/>
              <a:t>  [15:0]   signed_10,</a:t>
            </a:r>
          </a:p>
          <a:p>
            <a:r>
              <a:rPr lang="en-US" sz="1200" dirty="0"/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200" dirty="0"/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US" sz="1200" dirty="0"/>
              <a:t>  [15:0]   signed_11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unsigned_00 = data_in_unsigned_1   *  data_in_unsigned_2;  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unsigned_01 = data_in_unsigned_1   *      data_in_signed_2;    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unsigned_10 =     data_in_signed_1   *  data_in_unsigned_2;  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unsigned_11 =     data_in_signed_1   *      data_in_signed_2;    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    signed_00 = data_in_unsigned_1   *  data_in_unsigned_2;     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    signed_01 = data_in_unsigned_1   *      data_in_signed_2;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    signed_10 =     data_in_signed_1   *  data_in_unsigned_2;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US" sz="1200" dirty="0"/>
              <a:t>     signed_11 =     data_in_signed_1   *      data_in_signed_2;</a:t>
            </a:r>
          </a:p>
          <a:p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//demo_11</a:t>
            </a:r>
            <a:endParaRPr lang="en-S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32DD5-4EEF-4A30-B69E-AA6119941EAA}"/>
              </a:ext>
            </a:extLst>
          </p:cNvPr>
          <p:cNvSpPr txBox="1"/>
          <p:nvPr/>
        </p:nvSpPr>
        <p:spPr>
          <a:xfrm>
            <a:off x="5438913" y="1340632"/>
            <a:ext cx="57345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b="1" dirty="0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en-SE" dirty="0"/>
              <a:t> begin</a:t>
            </a:r>
          </a:p>
          <a:p>
            <a:r>
              <a:rPr lang="en-SE" dirty="0"/>
              <a:t>        data_in_unsigned_1 = 8'h</a:t>
            </a:r>
            <a:r>
              <a:rPr lang="en-SE" dirty="0">
                <a:solidFill>
                  <a:srgbClr val="FF00FF"/>
                </a:solidFill>
              </a:rPr>
              <a:t>ff</a:t>
            </a:r>
            <a:r>
              <a:rPr lang="en-SE" dirty="0"/>
              <a:t>;       </a:t>
            </a:r>
            <a:r>
              <a:rPr lang="en-US" dirty="0"/>
              <a:t>   </a:t>
            </a:r>
            <a:r>
              <a:rPr lang="en-SE" dirty="0"/>
              <a:t>//255</a:t>
            </a:r>
          </a:p>
          <a:p>
            <a:r>
              <a:rPr lang="en-SE" dirty="0"/>
              <a:t>        data_in_unsigned_2 = 8'h</a:t>
            </a:r>
            <a:r>
              <a:rPr lang="en-SE" dirty="0">
                <a:solidFill>
                  <a:srgbClr val="FF00FF"/>
                </a:solidFill>
              </a:rPr>
              <a:t>f0</a:t>
            </a:r>
            <a:r>
              <a:rPr lang="en-SE" dirty="0"/>
              <a:t>;       </a:t>
            </a:r>
            <a:r>
              <a:rPr lang="en-US" dirty="0"/>
              <a:t>  </a:t>
            </a:r>
            <a:r>
              <a:rPr lang="en-SE" dirty="0"/>
              <a:t>//240</a:t>
            </a:r>
          </a:p>
          <a:p>
            <a:r>
              <a:rPr lang="en-SE" dirty="0"/>
              <a:t>        </a:t>
            </a:r>
            <a:r>
              <a:rPr lang="en-US" dirty="0"/>
              <a:t>    </a:t>
            </a:r>
            <a:r>
              <a:rPr lang="en-SE" dirty="0"/>
              <a:t>data_in_signed_1 = 8'h</a:t>
            </a:r>
            <a:r>
              <a:rPr lang="en-SE" dirty="0">
                <a:solidFill>
                  <a:srgbClr val="FF00FF"/>
                </a:solidFill>
              </a:rPr>
              <a:t>ff</a:t>
            </a:r>
            <a:r>
              <a:rPr lang="en-SE" dirty="0"/>
              <a:t>;       </a:t>
            </a:r>
            <a:r>
              <a:rPr lang="en-US" dirty="0"/>
              <a:t>   </a:t>
            </a:r>
            <a:r>
              <a:rPr lang="en-SE" dirty="0"/>
              <a:t>//-1</a:t>
            </a:r>
          </a:p>
          <a:p>
            <a:r>
              <a:rPr lang="en-SE" dirty="0"/>
              <a:t>        </a:t>
            </a:r>
            <a:r>
              <a:rPr lang="en-US" dirty="0"/>
              <a:t>    </a:t>
            </a:r>
            <a:r>
              <a:rPr lang="en-SE" dirty="0"/>
              <a:t>data_in_signed_2 = 8'h</a:t>
            </a:r>
            <a:r>
              <a:rPr lang="en-SE" dirty="0">
                <a:solidFill>
                  <a:srgbClr val="FF00FF"/>
                </a:solidFill>
              </a:rPr>
              <a:t>f0</a:t>
            </a:r>
            <a:r>
              <a:rPr lang="en-SE" dirty="0"/>
              <a:t>;       </a:t>
            </a:r>
            <a:r>
              <a:rPr lang="en-US" dirty="0"/>
              <a:t>  </a:t>
            </a:r>
            <a:r>
              <a:rPr lang="en-SE" dirty="0"/>
              <a:t>//-16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C2604-DE37-44BE-B878-A94B6A63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t="2977" r="3230"/>
          <a:stretch/>
        </p:blipFill>
        <p:spPr>
          <a:xfrm>
            <a:off x="5438913" y="2916172"/>
            <a:ext cx="5734538" cy="387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488A0A-8EDA-4E44-A7A3-8094521ECEC4}"/>
              </a:ext>
            </a:extLst>
          </p:cNvPr>
          <p:cNvSpPr/>
          <p:nvPr/>
        </p:nvSpPr>
        <p:spPr>
          <a:xfrm>
            <a:off x="10191565" y="1491449"/>
            <a:ext cx="1970267" cy="1256634"/>
          </a:xfrm>
          <a:prstGeom prst="wedgeRectCallout">
            <a:avLst>
              <a:gd name="adj1" fmla="val -52446"/>
              <a:gd name="adj2" fmla="val 65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Signed/unsigned</a:t>
            </a:r>
          </a:p>
          <a:p>
            <a:pPr algn="ctr"/>
            <a:r>
              <a:rPr lang="en-US" dirty="0"/>
              <a:t>does not affect output assignment.</a:t>
            </a:r>
            <a:endParaRPr lang="en-S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406F71-E06D-48D3-B4A5-0F76888E238F}"/>
              </a:ext>
            </a:extLst>
          </p:cNvPr>
          <p:cNvSpPr/>
          <p:nvPr/>
        </p:nvSpPr>
        <p:spPr>
          <a:xfrm>
            <a:off x="7901126" y="2916172"/>
            <a:ext cx="1198486" cy="38721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70A99-F62E-4F0F-8170-FFF7F14F8134}"/>
              </a:ext>
            </a:extLst>
          </p:cNvPr>
          <p:cNvSpPr txBox="1"/>
          <p:nvPr/>
        </p:nvSpPr>
        <p:spPr>
          <a:xfrm>
            <a:off x="7510509" y="3685484"/>
            <a:ext cx="2323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Are they the same?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2A38E-988D-5605-F567-8A96008A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E792-0270-F243-9628-86B043C8AC34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C67C-6E42-332F-3EDE-B4ACD2B1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74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E0A8-9009-44DC-B8C1-8DDC9A4C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– Mind your sign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7192F-8260-44C2-922F-02511BE76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t="2977" r="3230"/>
          <a:stretch/>
        </p:blipFill>
        <p:spPr>
          <a:xfrm>
            <a:off x="6096000" y="2068447"/>
            <a:ext cx="5734538" cy="3872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9DBFC-EC3E-4621-AEB2-79F2D899D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"/>
          <a:stretch/>
        </p:blipFill>
        <p:spPr>
          <a:xfrm>
            <a:off x="217218" y="2068447"/>
            <a:ext cx="4562673" cy="38416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203315-C3B3-4FE3-B253-4FFF153B4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0" b="3416"/>
          <a:stretch/>
        </p:blipFill>
        <p:spPr>
          <a:xfrm>
            <a:off x="4711310" y="2068447"/>
            <a:ext cx="1041790" cy="38416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6E055AB-74FB-49D0-B8F4-A3C2EC509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68" y="2505057"/>
            <a:ext cx="771633" cy="24768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5C72CEC-9055-42AB-9635-12D99C72A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178" y="2752742"/>
            <a:ext cx="800212" cy="25721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9FEA49-5C5C-4505-89BD-D71DDCF01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652" y="3055983"/>
            <a:ext cx="819264" cy="2667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7F5EB4B-0602-4BB7-9396-EB7C8B115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6468" y="3368750"/>
            <a:ext cx="828791" cy="2857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859CD2C-5FF0-494F-B8B5-C96DD14175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2107" y="4201981"/>
            <a:ext cx="1590897" cy="5525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F6A2B94-85FF-4B8B-BFA9-A2B2FE8077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2107" y="4754508"/>
            <a:ext cx="1600423" cy="60015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1026F9A-0725-4D35-A578-55F8679BEE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0185" y="5345208"/>
            <a:ext cx="1714739" cy="56205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01414F8-FE6E-4819-9CFA-158B1360D5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1633" y="3649387"/>
            <a:ext cx="1581371" cy="50489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31ACFC-65F5-4094-AED1-35DE00CEB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123" y="2222451"/>
            <a:ext cx="668751" cy="21466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1985404-907D-415B-860F-488144CBD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643" y="2505057"/>
            <a:ext cx="693520" cy="22291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2930E13-39C9-46A9-AE69-3EA1C3327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412" y="3244907"/>
            <a:ext cx="668751" cy="21466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D1B353D-DE13-44A8-B08D-B92D1170B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2587" y="3512681"/>
            <a:ext cx="718287" cy="2476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71EF656-4881-4C5F-B6D8-358CC0EC9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077" y="4243006"/>
            <a:ext cx="710029" cy="23117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D27ED4-8138-4554-B253-D30FFAEBD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535" y="4548884"/>
            <a:ext cx="693520" cy="22291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73340E0-D5AF-47B1-A377-8A3C44AF3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0551" y="5242281"/>
            <a:ext cx="710029" cy="23117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5470728-0B80-4FD5-B9AD-504F4A4BF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347" y="5539795"/>
            <a:ext cx="718287" cy="2476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CDFE4E8-ADBF-4F7B-89CD-2FFE81E34A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69711" y="2222451"/>
            <a:ext cx="405767" cy="21481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BBF2668-CC67-4012-9220-80FC976EF3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8290" y="3234508"/>
            <a:ext cx="405767" cy="21481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87804EC-050F-4C80-9F59-E054BD2452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2619" y="2495312"/>
            <a:ext cx="358030" cy="2227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BCF39E7-A39C-43E6-8C94-37C3DAD5B9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3814" y="4545033"/>
            <a:ext cx="358030" cy="22277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91014DA-7CE7-40DC-AA3F-4E841C082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1296" y="4258615"/>
            <a:ext cx="350073" cy="22277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9AC4ACD-C2DE-4D53-8D04-A8A339B3BE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52243" y="5257597"/>
            <a:ext cx="350073" cy="22277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6DB1206-DEDC-41CA-8324-F5688EBC75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65001" y="3555012"/>
            <a:ext cx="381898" cy="2068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FE3A007C-23D5-4A51-BA75-E4466AE7F8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29946" y="5554629"/>
            <a:ext cx="381898" cy="2068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C302DBE-98B4-4AE8-9660-E9917C768A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76758" y="2562215"/>
            <a:ext cx="771633" cy="63826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95613D3-7CCA-4C24-BD65-29B79A6901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10100" y="3607546"/>
            <a:ext cx="704948" cy="58110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F0CEBB1-8856-4074-ABD6-27F49B7763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10100" y="4678930"/>
            <a:ext cx="724001" cy="60015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9B1F183-4F41-4BBB-9F71-54B05837D98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29152" y="5565196"/>
            <a:ext cx="666843" cy="743054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DBA2DE2-81AE-4BA3-88B4-4B1FF3BA9C42}"/>
              </a:ext>
            </a:extLst>
          </p:cNvPr>
          <p:cNvSpPr/>
          <p:nvPr/>
        </p:nvSpPr>
        <p:spPr>
          <a:xfrm>
            <a:off x="8861148" y="5260014"/>
            <a:ext cx="612104" cy="61412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FA1EB-D656-40C1-93F6-93538A7EE0B1}"/>
              </a:ext>
            </a:extLst>
          </p:cNvPr>
          <p:cNvSpPr txBox="1"/>
          <p:nvPr/>
        </p:nvSpPr>
        <p:spPr>
          <a:xfrm>
            <a:off x="8646128" y="5886911"/>
            <a:ext cx="1042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Signed Logic</a:t>
            </a:r>
            <a:endParaRPr lang="en-S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8CA86F9-DE82-4D1F-AE8F-C4E57F7E7CB6}"/>
              </a:ext>
            </a:extLst>
          </p:cNvPr>
          <p:cNvSpPr/>
          <p:nvPr/>
        </p:nvSpPr>
        <p:spPr>
          <a:xfrm>
            <a:off x="8861148" y="2182052"/>
            <a:ext cx="612104" cy="274592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AA9B25-C8FA-48AE-8621-3CB1B5AB02DA}"/>
              </a:ext>
            </a:extLst>
          </p:cNvPr>
          <p:cNvSpPr txBox="1"/>
          <p:nvPr/>
        </p:nvSpPr>
        <p:spPr>
          <a:xfrm>
            <a:off x="8484295" y="1494172"/>
            <a:ext cx="1412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Unsigned Logic</a:t>
            </a:r>
            <a:endParaRPr lang="en-S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C7CEFD95-E735-4A55-9535-62AE36D1205E}"/>
              </a:ext>
            </a:extLst>
          </p:cNvPr>
          <p:cNvSpPr/>
          <p:nvPr/>
        </p:nvSpPr>
        <p:spPr>
          <a:xfrm>
            <a:off x="8216412" y="289019"/>
            <a:ext cx="3218027" cy="10515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Verilog will use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en-US" dirty="0"/>
              <a:t> arithmetic logic if </a:t>
            </a:r>
            <a:r>
              <a:rPr lang="en-US" b="1" dirty="0"/>
              <a:t>one</a:t>
            </a:r>
            <a:r>
              <a:rPr lang="en-US" dirty="0"/>
              <a:t> of the operands is unsigned</a:t>
            </a:r>
          </a:p>
        </p:txBody>
      </p:sp>
      <p:pic>
        <p:nvPicPr>
          <p:cNvPr id="110" name="Graphic 109" descr="Close with solid fill">
            <a:extLst>
              <a:ext uri="{FF2B5EF4-FFF2-40B4-BE49-F238E27FC236}">
                <a16:creationId xmlns:a16="http://schemas.microsoft.com/office/drawing/2014/main" id="{C374DB43-DDFE-418E-87E0-7F3CC8FC99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58922" y="2567636"/>
            <a:ext cx="282232" cy="282232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82609A2B-73DB-4784-92A8-1BE35840EF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158922" y="2919608"/>
            <a:ext cx="282232" cy="282232"/>
          </a:xfrm>
          <a:prstGeom prst="rect">
            <a:avLst/>
          </a:prstGeom>
        </p:spPr>
      </p:pic>
      <p:pic>
        <p:nvPicPr>
          <p:cNvPr id="112" name="Graphic 111" descr="Checkmark with solid fill">
            <a:extLst>
              <a:ext uri="{FF2B5EF4-FFF2-40B4-BE49-F238E27FC236}">
                <a16:creationId xmlns:a16="http://schemas.microsoft.com/office/drawing/2014/main" id="{293631EE-CB4D-4A69-A3D6-2F8227AB9D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199234" y="5565196"/>
            <a:ext cx="282232" cy="282232"/>
          </a:xfrm>
          <a:prstGeom prst="rect">
            <a:avLst/>
          </a:prstGeom>
        </p:spPr>
      </p:pic>
      <p:pic>
        <p:nvPicPr>
          <p:cNvPr id="113" name="Graphic 112" descr="Close with solid fill">
            <a:extLst>
              <a:ext uri="{FF2B5EF4-FFF2-40B4-BE49-F238E27FC236}">
                <a16:creationId xmlns:a16="http://schemas.microsoft.com/office/drawing/2014/main" id="{91F44658-C7A2-4F14-A036-0DA8120C51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58922" y="3615867"/>
            <a:ext cx="282232" cy="282232"/>
          </a:xfrm>
          <a:prstGeom prst="rect">
            <a:avLst/>
          </a:prstGeom>
        </p:spPr>
      </p:pic>
      <p:pic>
        <p:nvPicPr>
          <p:cNvPr id="114" name="Graphic 113" descr="Close with solid fill">
            <a:extLst>
              <a:ext uri="{FF2B5EF4-FFF2-40B4-BE49-F238E27FC236}">
                <a16:creationId xmlns:a16="http://schemas.microsoft.com/office/drawing/2014/main" id="{E7BC15D7-8C17-4AB0-AA4C-9896474595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65014" y="3929758"/>
            <a:ext cx="282232" cy="282232"/>
          </a:xfrm>
          <a:prstGeom prst="rect">
            <a:avLst/>
          </a:prstGeom>
        </p:spPr>
      </p:pic>
      <p:pic>
        <p:nvPicPr>
          <p:cNvPr id="115" name="Graphic 114" descr="Close with solid fill">
            <a:extLst>
              <a:ext uri="{FF2B5EF4-FFF2-40B4-BE49-F238E27FC236}">
                <a16:creationId xmlns:a16="http://schemas.microsoft.com/office/drawing/2014/main" id="{5D182574-9D56-45BB-BD15-708C10FC59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56787" y="4657676"/>
            <a:ext cx="282232" cy="282232"/>
          </a:xfrm>
          <a:prstGeom prst="rect">
            <a:avLst/>
          </a:prstGeom>
        </p:spPr>
      </p:pic>
      <p:pic>
        <p:nvPicPr>
          <p:cNvPr id="116" name="Graphic 115" descr="Close with solid fill">
            <a:extLst>
              <a:ext uri="{FF2B5EF4-FFF2-40B4-BE49-F238E27FC236}">
                <a16:creationId xmlns:a16="http://schemas.microsoft.com/office/drawing/2014/main" id="{1ED0213F-BBE7-4E70-B64A-5479AA87FC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56787" y="5006523"/>
            <a:ext cx="282232" cy="282232"/>
          </a:xfrm>
          <a:prstGeom prst="rect">
            <a:avLst/>
          </a:prstGeom>
        </p:spPr>
      </p:pic>
      <p:pic>
        <p:nvPicPr>
          <p:cNvPr id="117" name="Graphic 116" descr="Checkmark with solid fill">
            <a:extLst>
              <a:ext uri="{FF2B5EF4-FFF2-40B4-BE49-F238E27FC236}">
                <a16:creationId xmlns:a16="http://schemas.microsoft.com/office/drawing/2014/main" id="{0BAFB290-1DF0-4DCD-9BB3-0ED397B618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199234" y="5936723"/>
            <a:ext cx="282232" cy="282232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E4C32A1C-53F9-467A-BC72-49ABBFE904A6}"/>
              </a:ext>
            </a:extLst>
          </p:cNvPr>
          <p:cNvSpPr txBox="1"/>
          <p:nvPr/>
        </p:nvSpPr>
        <p:spPr>
          <a:xfrm>
            <a:off x="10215047" y="6157967"/>
            <a:ext cx="1219391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False positive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78CF44-CFB8-4732-B2F6-F2085AC90658}"/>
              </a:ext>
            </a:extLst>
          </p:cNvPr>
          <p:cNvSpPr txBox="1"/>
          <p:nvPr/>
        </p:nvSpPr>
        <p:spPr>
          <a:xfrm>
            <a:off x="-1588" y="1964552"/>
            <a:ext cx="12193588" cy="144655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Rules of thumb </a:t>
            </a:r>
            <a:r>
              <a:rPr lang="en-US" sz="4400" dirty="0">
                <a:solidFill>
                  <a:srgbClr val="FF0000"/>
                </a:solidFill>
              </a:rPr>
              <a:t>No.10</a:t>
            </a:r>
            <a:r>
              <a:rPr lang="en-US" sz="4400" dirty="0">
                <a:solidFill>
                  <a:schemeClr val="tx1"/>
                </a:solidFill>
              </a:rPr>
              <a:t>: </a:t>
            </a:r>
          </a:p>
          <a:p>
            <a:r>
              <a:rPr lang="en-US" sz="4400" dirty="0">
                <a:solidFill>
                  <a:srgbClr val="FF0000"/>
                </a:solidFill>
              </a:rPr>
              <a:t>Don’t</a:t>
            </a:r>
            <a:r>
              <a:rPr lang="en-US" sz="4400" dirty="0">
                <a:solidFill>
                  <a:schemeClr val="tx1"/>
                </a:solidFill>
              </a:rPr>
              <a:t> blend signed and unsigned numbers.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A92F48-AF41-46C0-9396-9A0A8CDAA764}"/>
              </a:ext>
            </a:extLst>
          </p:cNvPr>
          <p:cNvSpPr txBox="1"/>
          <p:nvPr/>
        </p:nvSpPr>
        <p:spPr>
          <a:xfrm>
            <a:off x="-1588" y="3430604"/>
            <a:ext cx="12193588" cy="1446550"/>
          </a:xfrm>
          <a:prstGeom prst="rect">
            <a:avLst/>
          </a:prstGeom>
          <a:solidFill>
            <a:srgbClr val="FFFF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If you want, use </a:t>
            </a:r>
            <a:r>
              <a:rPr lang="en-US" sz="4400" dirty="0">
                <a:solidFill>
                  <a:srgbClr val="FF0000"/>
                </a:solidFill>
              </a:rPr>
              <a:t>$signed </a:t>
            </a:r>
            <a:r>
              <a:rPr lang="en-US" sz="4400" dirty="0">
                <a:solidFill>
                  <a:schemeClr val="tx1"/>
                </a:solidFill>
              </a:rPr>
              <a:t>and </a:t>
            </a:r>
            <a:r>
              <a:rPr lang="en-US" sz="4400" dirty="0">
                <a:solidFill>
                  <a:srgbClr val="FF0000"/>
                </a:solidFill>
              </a:rPr>
              <a:t>$unsigned </a:t>
            </a:r>
            <a:r>
              <a:rPr lang="en-US" sz="4400" dirty="0">
                <a:solidFill>
                  <a:schemeClr val="tx1"/>
                </a:solidFill>
              </a:rPr>
              <a:t>system functions.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D57CA-3CEF-1DC7-E6D0-770F60BA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62B8-6181-BD44-A12C-CEE36769985B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35B7C-AE51-9C90-A3C9-764968E1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21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6237 -0.073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6458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26602 0.142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26511 0.210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59727 -0.15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57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59844 -0.08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22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59727 -0.019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57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59336 0.0571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6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/>
      <p:bldP spid="103" grpId="0" animBg="1"/>
      <p:bldP spid="104" grpId="0"/>
      <p:bldP spid="106" grpId="0" animBg="1"/>
      <p:bldP spid="118" grpId="0" animBg="1"/>
      <p:bldP spid="121" grpId="0" animBg="1"/>
      <p:bldP spid="1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77AE-B5D6-41EF-B34C-CBB08307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– Mind your sign</a:t>
            </a:r>
            <a:endParaRPr lang="en-S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0741E14-5EBA-4337-B023-56570F53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54" y="0"/>
            <a:ext cx="497335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68EED-E1B2-40B6-BF36-DD6FC52C12C9}"/>
              </a:ext>
            </a:extLst>
          </p:cNvPr>
          <p:cNvSpPr txBox="1"/>
          <p:nvPr/>
        </p:nvSpPr>
        <p:spPr>
          <a:xfrm>
            <a:off x="114300" y="1216663"/>
            <a:ext cx="6530266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200" dirty="0"/>
              <a:t> demo_12_signed_multiplier( 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200" dirty="0"/>
              <a:t>           </a:t>
            </a:r>
            <a:r>
              <a:rPr lang="en-US" sz="1200" dirty="0"/>
              <a:t>    </a:t>
            </a:r>
            <a:r>
              <a:rPr lang="en-SE" sz="1200" dirty="0"/>
              <a:t>[7:0]   data_in_unsigned_1, //8'hff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200" dirty="0"/>
              <a:t>          </a:t>
            </a:r>
            <a:r>
              <a:rPr lang="en-US" sz="1200" dirty="0"/>
              <a:t>    </a:t>
            </a:r>
            <a:r>
              <a:rPr lang="en-SE" sz="1200" dirty="0"/>
              <a:t> [7:0]   data_in_unsigned_2, //8'hf0</a:t>
            </a:r>
          </a:p>
          <a:p>
            <a:endParaRPr lang="en-SE" sz="1200" dirty="0"/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200" dirty="0"/>
              <a:t>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SE" sz="1200" dirty="0"/>
              <a:t>  [7:0]   data_in_signed_1,   //8'hff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200" dirty="0"/>
              <a:t>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r>
              <a:rPr lang="en-SE" sz="1200" dirty="0"/>
              <a:t>  [7:0]   data_in_signed_2,   //8'hf0</a:t>
            </a:r>
          </a:p>
          <a:p>
            <a:endParaRPr lang="en-SE" sz="1200" dirty="0"/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        [15:0]   unsigned_00,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        [15:0]   unsigned_01,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        [15:0]   unsigned_10,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        [15:0]   unsigned_11,</a:t>
            </a:r>
          </a:p>
          <a:p>
            <a:endParaRPr lang="en-SE" sz="1200" dirty="0"/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signed  [15:0]   signed_00,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signed  [15:0]   signed_01,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signed  [15:0]   signed_10,</a:t>
            </a:r>
          </a:p>
          <a:p>
            <a:r>
              <a:rPr lang="en-SE" sz="1200" dirty="0"/>
              <a:t>    </a:t>
            </a:r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200" dirty="0"/>
              <a:t>  signed  [15:0]   signed_11</a:t>
            </a:r>
          </a:p>
          <a:p>
            <a:r>
              <a:rPr lang="en-SE" sz="1200" dirty="0"/>
              <a:t>);</a:t>
            </a:r>
          </a:p>
          <a:p>
            <a:endParaRPr lang="en-SE" sz="1200" dirty="0"/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unsigned_00 =            </a:t>
            </a:r>
            <a:r>
              <a:rPr lang="en-US" sz="1200" dirty="0"/>
              <a:t>      </a:t>
            </a:r>
            <a:r>
              <a:rPr lang="en-SE" sz="1200" dirty="0"/>
              <a:t>data_in_unsigned_1   *             </a:t>
            </a:r>
            <a:r>
              <a:rPr lang="en-US" sz="1200" dirty="0"/>
              <a:t>      </a:t>
            </a:r>
            <a:r>
              <a:rPr lang="en-SE" sz="1200" dirty="0"/>
              <a:t> data_in_unsigned_2;   </a:t>
            </a:r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unsigned_01 =            </a:t>
            </a:r>
            <a:r>
              <a:rPr lang="en-US" sz="1200" dirty="0"/>
              <a:t>      </a:t>
            </a:r>
            <a:r>
              <a:rPr lang="en-SE" sz="1200" dirty="0"/>
              <a:t>data_in_unsigned_1   *     </a:t>
            </a:r>
            <a:r>
              <a:rPr lang="en-SE" sz="1200" dirty="0">
                <a:solidFill>
                  <a:srgbClr val="FF0000"/>
                </a:solidFill>
              </a:rPr>
              <a:t>$unsigned</a:t>
            </a:r>
            <a:r>
              <a:rPr lang="en-SE" sz="1200" dirty="0"/>
              <a:t>(data_in_signed_2);     </a:t>
            </a:r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unsigned_10 =   </a:t>
            </a:r>
            <a:r>
              <a:rPr lang="en-SE" sz="1200" dirty="0">
                <a:solidFill>
                  <a:srgbClr val="FF0000"/>
                </a:solidFill>
              </a:rPr>
              <a:t>$unsigned</a:t>
            </a:r>
            <a:r>
              <a:rPr lang="en-SE" sz="1200" dirty="0"/>
              <a:t>(data_in_signed_1)   *              </a:t>
            </a:r>
            <a:r>
              <a:rPr lang="en-US" sz="1200" dirty="0"/>
              <a:t>      </a:t>
            </a:r>
            <a:r>
              <a:rPr lang="en-SE" sz="1200" dirty="0"/>
              <a:t>data_in_unsigned_2;   </a:t>
            </a:r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unsigned_11 =   </a:t>
            </a:r>
            <a:r>
              <a:rPr lang="en-SE" sz="1200" dirty="0">
                <a:solidFill>
                  <a:srgbClr val="FF0000"/>
                </a:solidFill>
              </a:rPr>
              <a:t>$unsigned</a:t>
            </a:r>
            <a:r>
              <a:rPr lang="en-SE" sz="1200" dirty="0"/>
              <a:t>(data_in_signed_1)   *    </a:t>
            </a:r>
            <a:r>
              <a:rPr lang="en-US" sz="1200" dirty="0"/>
              <a:t> </a:t>
            </a:r>
            <a:r>
              <a:rPr lang="en-SE" sz="1200" dirty="0"/>
              <a:t> </a:t>
            </a:r>
            <a:r>
              <a:rPr lang="en-SE" sz="1200" dirty="0">
                <a:solidFill>
                  <a:srgbClr val="FF0000"/>
                </a:solidFill>
              </a:rPr>
              <a:t>$unsigned</a:t>
            </a:r>
            <a:r>
              <a:rPr lang="en-SE" sz="1200" dirty="0"/>
              <a:t>(data_in_signed_2);     </a:t>
            </a:r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  signed_00 =  </a:t>
            </a:r>
            <a:r>
              <a:rPr lang="en-US" sz="1200" dirty="0"/>
              <a:t> </a:t>
            </a:r>
            <a:r>
              <a:rPr lang="en-SE" sz="1200" dirty="0"/>
              <a:t> </a:t>
            </a:r>
            <a:r>
              <a:rPr lang="en-US" sz="1200" dirty="0"/>
              <a:t> </a:t>
            </a:r>
            <a:r>
              <a:rPr lang="en-SE" sz="1200" dirty="0">
                <a:solidFill>
                  <a:srgbClr val="FF0000"/>
                </a:solidFill>
              </a:rPr>
              <a:t>$signed</a:t>
            </a:r>
            <a:r>
              <a:rPr lang="en-SE" sz="1200" dirty="0"/>
              <a:t>(data_in_unsigned_1)   *     </a:t>
            </a:r>
            <a:r>
              <a:rPr lang="en-US" sz="1200" dirty="0"/>
              <a:t> </a:t>
            </a:r>
            <a:r>
              <a:rPr lang="en-SE" sz="1200" dirty="0">
                <a:solidFill>
                  <a:srgbClr val="FF0000"/>
                </a:solidFill>
              </a:rPr>
              <a:t>$signed</a:t>
            </a:r>
            <a:r>
              <a:rPr lang="en-SE" sz="1200" dirty="0"/>
              <a:t>(data_in_unsigned_2);     </a:t>
            </a:r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  signed_01 =  </a:t>
            </a:r>
            <a:r>
              <a:rPr lang="en-US" sz="1200" dirty="0"/>
              <a:t> </a:t>
            </a:r>
            <a:r>
              <a:rPr lang="en-SE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SE" sz="1200" dirty="0">
                <a:solidFill>
                  <a:srgbClr val="FF0000"/>
                </a:solidFill>
              </a:rPr>
              <a:t>$signed</a:t>
            </a:r>
            <a:r>
              <a:rPr lang="en-SE" sz="1200" dirty="0"/>
              <a:t>(data_in_unsigned_1)   *     </a:t>
            </a:r>
            <a:r>
              <a:rPr lang="en-US" sz="1200" dirty="0"/>
              <a:t>   </a:t>
            </a:r>
            <a:r>
              <a:rPr lang="en-SE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              </a:t>
            </a:r>
            <a:r>
              <a:rPr lang="en-SE" sz="1200" dirty="0"/>
              <a:t>data_in_signed_2;</a:t>
            </a:r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  signed_10 =             </a:t>
            </a:r>
            <a:r>
              <a:rPr lang="en-US" sz="1200" dirty="0"/>
              <a:t>          </a:t>
            </a:r>
            <a:r>
              <a:rPr lang="en-SE" sz="1200" dirty="0"/>
              <a:t> data_in_signed_1   *    </a:t>
            </a:r>
            <a:r>
              <a:rPr lang="en-US" sz="1200" dirty="0"/>
              <a:t> </a:t>
            </a:r>
            <a:r>
              <a:rPr lang="en-SE" sz="1200" dirty="0"/>
              <a:t> </a:t>
            </a:r>
            <a:r>
              <a:rPr lang="en-SE" sz="1200" dirty="0">
                <a:solidFill>
                  <a:srgbClr val="FF0000"/>
                </a:solidFill>
              </a:rPr>
              <a:t>$signed</a:t>
            </a:r>
            <a:r>
              <a:rPr lang="en-SE" sz="1200" dirty="0"/>
              <a:t>(data_in_unsigned_2);</a:t>
            </a:r>
          </a:p>
          <a:p>
            <a:r>
              <a:rPr lang="en-SE" sz="1200" b="1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sz="1200" dirty="0"/>
              <a:t>   signed_11 =            </a:t>
            </a:r>
            <a:r>
              <a:rPr lang="en-US" sz="1200" dirty="0"/>
              <a:t>          </a:t>
            </a:r>
            <a:r>
              <a:rPr lang="en-SE" sz="1200" dirty="0"/>
              <a:t>  data_in_signed_1   *              </a:t>
            </a:r>
            <a:r>
              <a:rPr lang="en-US" sz="1200" dirty="0"/>
              <a:t>         </a:t>
            </a:r>
            <a:r>
              <a:rPr lang="en-SE" sz="1200" dirty="0"/>
              <a:t>  data_in_signed_2;</a:t>
            </a:r>
          </a:p>
          <a:p>
            <a:endParaRPr lang="en-SE" sz="1200" dirty="0"/>
          </a:p>
          <a:p>
            <a:r>
              <a:rPr lang="en-SE" sz="1200" b="1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//demo_12</a:t>
            </a:r>
            <a:endParaRPr lang="en-S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8FB2CC-6708-40C8-A9E1-F9D49675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1235444"/>
            <a:ext cx="5684140" cy="5428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F4D641-E3C5-4B8B-9656-A0B3B2AB5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484" y="979629"/>
            <a:ext cx="327663" cy="195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E1F171-B258-4EAB-A16B-2C039ABE6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484" y="2718531"/>
            <a:ext cx="327663" cy="195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F493B3-F6DB-4F39-8A79-263EB8BF3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7" y="6296315"/>
            <a:ext cx="327663" cy="195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C7E3A3-EC6C-4893-8F4D-27ED0B07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221" y="4568893"/>
            <a:ext cx="327663" cy="195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AD5C4C-ABCC-4DE2-BDCE-3B213E683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548" y="1216663"/>
            <a:ext cx="314727" cy="2182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62EC45-5699-4750-AE5F-1DF74AE2B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548" y="2943410"/>
            <a:ext cx="314727" cy="2182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5D6B1A-EB20-4E50-97E5-6F507AF0D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367" y="6492875"/>
            <a:ext cx="314727" cy="2182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071627-8639-42AB-83B6-354639550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107" y="4773440"/>
            <a:ext cx="314727" cy="2182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699901-BC06-40F8-A6C6-2507EE0B0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976" y="137016"/>
            <a:ext cx="227055" cy="181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34A2FD-EB04-464C-966A-E37168743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6535" y="1912893"/>
            <a:ext cx="227055" cy="181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C6ED32-DDE3-4F72-BAA4-4AA122BE0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9912" y="3662041"/>
            <a:ext cx="227055" cy="181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0427B6-8FF4-4679-9DE2-11C0EAE61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340" y="5450631"/>
            <a:ext cx="227055" cy="1816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075A7F9-7226-46A1-8434-EAF079978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548" y="355799"/>
            <a:ext cx="252483" cy="1683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80419A-01DF-4D20-B67D-66E99A7D2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107" y="2132221"/>
            <a:ext cx="252483" cy="1683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B3F4DA-CAD3-48AB-92CD-2659EDAC4C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4484" y="3909829"/>
            <a:ext cx="252483" cy="1683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B21356-FAC5-4A13-B79E-B17391042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9912" y="5663245"/>
            <a:ext cx="252483" cy="1683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151953D-4E9A-4A8A-8CE7-448A54720C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3760" y="2878835"/>
            <a:ext cx="560461" cy="2171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919CA65-C0F2-4476-A991-3D156193D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9457" y="1111788"/>
            <a:ext cx="560461" cy="2171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0D0AA7-9A77-45BA-A6D7-46B0C4AF40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9457" y="4645882"/>
            <a:ext cx="560461" cy="2171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B0D9AA-A25B-401D-A00F-7208236BA1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3760" y="6399251"/>
            <a:ext cx="560461" cy="2171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059702-3BE5-4F3D-99F9-1B7D83842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7890" y="220854"/>
            <a:ext cx="300079" cy="2191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45F5625-257C-4618-AC92-8571E6848C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3760" y="2007331"/>
            <a:ext cx="300079" cy="2191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ACD066-B726-4972-8296-77AB6583E5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12511" y="3776368"/>
            <a:ext cx="300079" cy="2191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D81992-125A-484E-B686-B87CBCD142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2837" y="5547609"/>
            <a:ext cx="300079" cy="21910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8AF173F-BDE6-4A23-86E0-5230B0EEB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3840" y="87863"/>
            <a:ext cx="710029" cy="23117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F7029B-3274-48AC-B979-E2F9222790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3840" y="316117"/>
            <a:ext cx="718287" cy="24768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CB65BB-D46C-4227-AA9E-4731D7BD0C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2163" y="979794"/>
            <a:ext cx="710029" cy="2311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8859D22-B9C7-479E-8768-D2A857DB83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2163" y="1208048"/>
            <a:ext cx="718287" cy="24768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844D3D8-BFC8-40E2-A3A2-DAF83E4822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3905" y="1878426"/>
            <a:ext cx="710029" cy="2311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A710ED5-0AA1-469B-B23F-B5386A0960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3905" y="2106680"/>
            <a:ext cx="718287" cy="2476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58FEB1F-CD9C-487F-A414-136590170A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5647" y="2695482"/>
            <a:ext cx="710029" cy="23117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8E86E49-E4B7-424F-AC3C-0C62BA00CD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5647" y="2923736"/>
            <a:ext cx="718287" cy="24768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8B1961E-C970-4B86-AA62-F0522CBD84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5647" y="3602212"/>
            <a:ext cx="710029" cy="2311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898B933-A057-44C1-9396-13FA9CE65F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5647" y="3830466"/>
            <a:ext cx="718287" cy="2476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2C181FD-05E8-43FE-B9F5-FE414D038B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3772" y="4536221"/>
            <a:ext cx="710029" cy="231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FE50862-2CBB-42B9-8B2D-F4FB70B226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3772" y="4764475"/>
            <a:ext cx="718287" cy="24768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585D4FF-06A3-401A-85A6-B753CA26DE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5514" y="5378661"/>
            <a:ext cx="710029" cy="23117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5AFCF84-966D-4AF1-9720-FB616B67AD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5514" y="5606915"/>
            <a:ext cx="718287" cy="24768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316070B-F347-4837-8A05-6D71EACC6E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8982" y="6255194"/>
            <a:ext cx="710029" cy="23117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63B73ED-C0B7-44F6-AAD7-665A57D37C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8982" y="6483448"/>
            <a:ext cx="718287" cy="24768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84BFD77-3E49-4569-ABE5-0CE209741F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4252" y="1117548"/>
            <a:ext cx="1238423" cy="181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7040695-437D-49B7-BBA6-E924294CBA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48215" y="229104"/>
            <a:ext cx="1076475" cy="2191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DE051AC-542A-45CB-A747-B1BEC9F6D7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09765" y="1977164"/>
            <a:ext cx="1076475" cy="21910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788695F-BD5D-4947-98B4-9D0BCBCE67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21791" y="2883447"/>
            <a:ext cx="1238423" cy="181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850F4A-3665-413D-AE6F-2E6121C1FF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1791" y="3753835"/>
            <a:ext cx="1076475" cy="2191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D6BE1BE-6748-4979-B319-84A400132E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1791" y="5512651"/>
            <a:ext cx="1076475" cy="21910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2299310-CC90-49C9-BBF6-EBC7D274DA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51034" y="4673562"/>
            <a:ext cx="1238423" cy="1810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B5EB364-8394-41DA-8F60-DD0BD31203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51033" y="6396072"/>
            <a:ext cx="1238423" cy="181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8D6D30A-6E9C-4D22-87B2-BEA720B7A927}"/>
              </a:ext>
            </a:extLst>
          </p:cNvPr>
          <p:cNvSpPr txBox="1"/>
          <p:nvPr/>
        </p:nvSpPr>
        <p:spPr>
          <a:xfrm>
            <a:off x="0" y="2798722"/>
            <a:ext cx="12193588" cy="144655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Use </a:t>
            </a:r>
            <a:r>
              <a:rPr lang="en-US" sz="4400" dirty="0">
                <a:solidFill>
                  <a:srgbClr val="FF0000"/>
                </a:solidFill>
              </a:rPr>
              <a:t>$signed </a:t>
            </a:r>
            <a:r>
              <a:rPr lang="en-US" sz="4400" dirty="0">
                <a:solidFill>
                  <a:schemeClr val="tx1"/>
                </a:solidFill>
              </a:rPr>
              <a:t>and </a:t>
            </a:r>
            <a:r>
              <a:rPr lang="en-US" sz="4400" dirty="0">
                <a:solidFill>
                  <a:srgbClr val="FF0000"/>
                </a:solidFill>
              </a:rPr>
              <a:t>$unsigned </a:t>
            </a:r>
            <a:r>
              <a:rPr lang="en-US" sz="4400" dirty="0">
                <a:solidFill>
                  <a:schemeClr val="tx1"/>
                </a:solidFill>
              </a:rPr>
              <a:t>to help the synthesizer to select the correct logic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DEF7C-40E0-944E-0D80-713F1886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640-D510-1144-A4F0-9ECF9496C50D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3F575-517E-2232-6848-DA0FF554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07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6BC8-4832-4539-9FBA-F2D68FD5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 – Input interpretation 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1CF1B-3803-4A96-847F-DDF334DCA8C8}"/>
              </a:ext>
            </a:extLst>
          </p:cNvPr>
          <p:cNvSpPr txBox="1"/>
          <p:nvPr/>
        </p:nvSpPr>
        <p:spPr>
          <a:xfrm>
            <a:off x="514350" y="2091485"/>
            <a:ext cx="50958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b="1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dirty="0"/>
              <a:t>        data_in_unsigned_1 = 8'h</a:t>
            </a:r>
            <a:r>
              <a:rPr lang="en-SE" dirty="0">
                <a:solidFill>
                  <a:srgbClr val="FF00FF"/>
                </a:solidFill>
              </a:rPr>
              <a:t>ff</a:t>
            </a:r>
            <a:r>
              <a:rPr lang="en-SE" dirty="0"/>
              <a:t>;       </a:t>
            </a:r>
            <a:r>
              <a:rPr lang="en-US" dirty="0"/>
              <a:t> </a:t>
            </a:r>
            <a:r>
              <a:rPr lang="en-SE" dirty="0"/>
              <a:t>//255</a:t>
            </a:r>
          </a:p>
          <a:p>
            <a:r>
              <a:rPr lang="en-SE" dirty="0"/>
              <a:t>        data_in_unsigned_2 = 8'h</a:t>
            </a:r>
            <a:r>
              <a:rPr lang="en-SE" dirty="0">
                <a:solidFill>
                  <a:srgbClr val="FF00FF"/>
                </a:solidFill>
              </a:rPr>
              <a:t>f0</a:t>
            </a:r>
            <a:r>
              <a:rPr lang="en-SE" dirty="0"/>
              <a:t>;       //240</a:t>
            </a:r>
          </a:p>
          <a:p>
            <a:r>
              <a:rPr lang="en-SE" dirty="0"/>
              <a:t>        data_in_signed_1   = 8'h</a:t>
            </a:r>
            <a:r>
              <a:rPr lang="en-SE" dirty="0">
                <a:solidFill>
                  <a:srgbClr val="FF00FF"/>
                </a:solidFill>
              </a:rPr>
              <a:t>ff</a:t>
            </a:r>
            <a:r>
              <a:rPr lang="en-SE" dirty="0"/>
              <a:t>;      </a:t>
            </a:r>
            <a:r>
              <a:rPr lang="en-US" dirty="0"/>
              <a:t>   </a:t>
            </a:r>
            <a:r>
              <a:rPr lang="en-SE" dirty="0"/>
              <a:t> //-1</a:t>
            </a:r>
          </a:p>
          <a:p>
            <a:r>
              <a:rPr lang="en-SE" dirty="0"/>
              <a:t>        data_in_signed_2   = 8'h</a:t>
            </a:r>
            <a:r>
              <a:rPr lang="en-SE" dirty="0">
                <a:solidFill>
                  <a:srgbClr val="FF00FF"/>
                </a:solidFill>
              </a:rPr>
              <a:t>f0</a:t>
            </a:r>
            <a:r>
              <a:rPr lang="en-SE" dirty="0"/>
              <a:t>;       </a:t>
            </a:r>
            <a:r>
              <a:rPr lang="en-US" dirty="0"/>
              <a:t>  </a:t>
            </a:r>
            <a:r>
              <a:rPr lang="en-SE" dirty="0"/>
              <a:t>//-16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E59E2-D29C-4484-B6E4-98D36CBB929C}"/>
              </a:ext>
            </a:extLst>
          </p:cNvPr>
          <p:cNvSpPr txBox="1"/>
          <p:nvPr/>
        </p:nvSpPr>
        <p:spPr>
          <a:xfrm>
            <a:off x="514350" y="4683859"/>
            <a:ext cx="50958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 </a:t>
            </a:r>
            <a:r>
              <a:rPr lang="en-US" dirty="0"/>
              <a:t>       </a:t>
            </a:r>
            <a:r>
              <a:rPr lang="en-SE" dirty="0"/>
              <a:t>data_in_unsigned_1 = 8'd</a:t>
            </a:r>
            <a:r>
              <a:rPr lang="en-SE" dirty="0">
                <a:solidFill>
                  <a:srgbClr val="FF00FF"/>
                </a:solidFill>
              </a:rPr>
              <a:t>128</a:t>
            </a:r>
            <a:r>
              <a:rPr lang="en-SE" dirty="0"/>
              <a:t>;     //128</a:t>
            </a:r>
          </a:p>
          <a:p>
            <a:r>
              <a:rPr lang="en-SE" dirty="0"/>
              <a:t>        data_in_unsigned_2 = 8'd</a:t>
            </a:r>
            <a:r>
              <a:rPr lang="en-SE" dirty="0">
                <a:solidFill>
                  <a:srgbClr val="FF00FF"/>
                </a:solidFill>
              </a:rPr>
              <a:t>15</a:t>
            </a:r>
            <a:r>
              <a:rPr lang="en-SE" dirty="0"/>
              <a:t>;       //15       </a:t>
            </a:r>
          </a:p>
          <a:p>
            <a:r>
              <a:rPr lang="en-SE" dirty="0"/>
              <a:t>        data_in_signed_1   = -8'sd</a:t>
            </a:r>
            <a:r>
              <a:rPr lang="en-SE" dirty="0">
                <a:solidFill>
                  <a:srgbClr val="FF00FF"/>
                </a:solidFill>
              </a:rPr>
              <a:t>128</a:t>
            </a:r>
            <a:r>
              <a:rPr lang="en-SE" dirty="0"/>
              <a:t>;    //-128</a:t>
            </a:r>
          </a:p>
          <a:p>
            <a:r>
              <a:rPr lang="en-SE" dirty="0"/>
              <a:t>        data_in_signed_2   = -8'sd</a:t>
            </a:r>
            <a:r>
              <a:rPr lang="en-SE" dirty="0">
                <a:solidFill>
                  <a:srgbClr val="FF00FF"/>
                </a:solidFill>
              </a:rPr>
              <a:t>15</a:t>
            </a:r>
            <a:r>
              <a:rPr lang="en-SE" dirty="0"/>
              <a:t>;     </a:t>
            </a:r>
            <a:r>
              <a:rPr lang="en-US" dirty="0"/>
              <a:t> </a:t>
            </a:r>
            <a:r>
              <a:rPr lang="en-SE" dirty="0"/>
              <a:t>//-15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02701F-A792-41AF-862C-F56AF5EF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99" y="1951672"/>
            <a:ext cx="5408659" cy="1756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2ACB8B-7E08-4CCF-8D91-867F692A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099" y="4448173"/>
            <a:ext cx="5356625" cy="167169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1ED112-3DB6-4ABA-8CFA-AA9F289DC659}"/>
              </a:ext>
            </a:extLst>
          </p:cNvPr>
          <p:cNvCxnSpPr/>
          <p:nvPr/>
        </p:nvCxnSpPr>
        <p:spPr>
          <a:xfrm flipV="1">
            <a:off x="3971925" y="2320697"/>
            <a:ext cx="5524500" cy="2190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A280B-25CE-4497-8619-1FDF32487D95}"/>
              </a:ext>
            </a:extLst>
          </p:cNvPr>
          <p:cNvCxnSpPr>
            <a:cxnSpLocks/>
          </p:cNvCxnSpPr>
          <p:nvPr/>
        </p:nvCxnSpPr>
        <p:spPr>
          <a:xfrm flipV="1">
            <a:off x="3971925" y="2690470"/>
            <a:ext cx="5524500" cy="109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82C07-4E69-4E08-9DB3-4A7A1352439A}"/>
              </a:ext>
            </a:extLst>
          </p:cNvPr>
          <p:cNvCxnSpPr>
            <a:cxnSpLocks/>
          </p:cNvCxnSpPr>
          <p:nvPr/>
        </p:nvCxnSpPr>
        <p:spPr>
          <a:xfrm flipV="1">
            <a:off x="3971925" y="3042525"/>
            <a:ext cx="5524500" cy="57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E4191-B4E3-438E-9966-145E1BF0BE12}"/>
              </a:ext>
            </a:extLst>
          </p:cNvPr>
          <p:cNvCxnSpPr>
            <a:cxnSpLocks/>
          </p:cNvCxnSpPr>
          <p:nvPr/>
        </p:nvCxnSpPr>
        <p:spPr>
          <a:xfrm>
            <a:off x="3971925" y="3386462"/>
            <a:ext cx="5524500" cy="62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8AB58C9-9322-4C03-91D8-051F35A886B8}"/>
              </a:ext>
            </a:extLst>
          </p:cNvPr>
          <p:cNvSpPr/>
          <p:nvPr/>
        </p:nvSpPr>
        <p:spPr>
          <a:xfrm>
            <a:off x="7896225" y="952206"/>
            <a:ext cx="2124075" cy="9388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from binary</a:t>
            </a:r>
            <a:endParaRPr lang="en-S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306199-8783-435D-B258-38C9F66F1E4D}"/>
              </a:ext>
            </a:extLst>
          </p:cNvPr>
          <p:cNvCxnSpPr/>
          <p:nvPr/>
        </p:nvCxnSpPr>
        <p:spPr>
          <a:xfrm flipV="1">
            <a:off x="4210050" y="4695051"/>
            <a:ext cx="5524500" cy="2190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AB9242-C154-4444-94E1-E62219AAED87}"/>
              </a:ext>
            </a:extLst>
          </p:cNvPr>
          <p:cNvCxnSpPr>
            <a:cxnSpLocks/>
          </p:cNvCxnSpPr>
          <p:nvPr/>
        </p:nvCxnSpPr>
        <p:spPr>
          <a:xfrm flipV="1">
            <a:off x="4210050" y="5109655"/>
            <a:ext cx="5524500" cy="54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ED8B286B-B1B2-45C3-BBE9-5619155B9C34}"/>
              </a:ext>
            </a:extLst>
          </p:cNvPr>
          <p:cNvSpPr/>
          <p:nvPr/>
        </p:nvSpPr>
        <p:spPr>
          <a:xfrm>
            <a:off x="7896225" y="3729171"/>
            <a:ext cx="2124075" cy="7134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from binary</a:t>
            </a:r>
            <a:endParaRPr lang="en-S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428E5-B7FE-4597-B284-7290893ED3CE}"/>
              </a:ext>
            </a:extLst>
          </p:cNvPr>
          <p:cNvCxnSpPr>
            <a:cxnSpLocks/>
          </p:cNvCxnSpPr>
          <p:nvPr/>
        </p:nvCxnSpPr>
        <p:spPr>
          <a:xfrm>
            <a:off x="4210050" y="5429003"/>
            <a:ext cx="5524500" cy="13981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87DB44-C74F-4E5B-B293-5EF1DAB6EF2E}"/>
              </a:ext>
            </a:extLst>
          </p:cNvPr>
          <p:cNvCxnSpPr>
            <a:cxnSpLocks/>
          </p:cNvCxnSpPr>
          <p:nvPr/>
        </p:nvCxnSpPr>
        <p:spPr>
          <a:xfrm>
            <a:off x="4210050" y="5696564"/>
            <a:ext cx="5524500" cy="31537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3E7B505-456C-4809-9173-2D18B1982863}"/>
              </a:ext>
            </a:extLst>
          </p:cNvPr>
          <p:cNvSpPr/>
          <p:nvPr/>
        </p:nvSpPr>
        <p:spPr>
          <a:xfrm>
            <a:off x="3486150" y="6011937"/>
            <a:ext cx="2124075" cy="713406"/>
          </a:xfrm>
          <a:prstGeom prst="wedgeRectCallout">
            <a:avLst>
              <a:gd name="adj1" fmla="val 52710"/>
              <a:gd name="adj2" fmla="val -710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2’s complement </a:t>
            </a:r>
            <a:endParaRPr lang="en-SE" dirty="0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A8DFC74D-4BA2-45E2-A638-266E6728B61D}"/>
              </a:ext>
            </a:extLst>
          </p:cNvPr>
          <p:cNvSpPr/>
          <p:nvPr/>
        </p:nvSpPr>
        <p:spPr>
          <a:xfrm>
            <a:off x="1122201" y="6011937"/>
            <a:ext cx="2124075" cy="713406"/>
          </a:xfrm>
          <a:prstGeom prst="wedgeRectCallout">
            <a:avLst>
              <a:gd name="adj1" fmla="val 47777"/>
              <a:gd name="adj2" fmla="val -1164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use ’</a:t>
            </a:r>
            <a:r>
              <a:rPr lang="en-US" dirty="0" err="1"/>
              <a:t>sd</a:t>
            </a:r>
            <a:r>
              <a:rPr lang="en-US" dirty="0"/>
              <a:t> for signed decimal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C01B0-4331-AAAB-3ACA-68AE42CC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CD5-ABC2-9B4D-B020-3E8DCBA3F7D2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71729-6ED6-64E0-47F8-7DE12ED3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721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1431-93DF-4AB8-9168-0C054DA6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synthesis?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F6AC-374F-4DA2-A39B-3DC14255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625" cy="48895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Synthesis</a:t>
            </a:r>
            <a:r>
              <a:rPr lang="en-US" sz="3200" dirty="0"/>
              <a:t> is the process of constructing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gate-level netlist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register-transfer level </a:t>
            </a:r>
            <a:r>
              <a:rPr lang="en-US" sz="3200" dirty="0"/>
              <a:t>(RTL) model of a circuit described in Verilog HDL. </a:t>
            </a:r>
          </a:p>
          <a:p>
            <a:pPr lvl="1"/>
            <a:r>
              <a:rPr lang="en-US" sz="2800" dirty="0">
                <a:solidFill>
                  <a:srgbClr val="202122"/>
                </a:solidFill>
              </a:rPr>
              <a:t>A</a:t>
            </a:r>
            <a:r>
              <a:rPr lang="en-US" sz="28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netlist</a:t>
            </a:r>
            <a:r>
              <a:rPr lang="en-US" sz="2800" b="0" i="0" dirty="0">
                <a:solidFill>
                  <a:srgbClr val="202122"/>
                </a:solidFill>
                <a:effectLst/>
              </a:rPr>
              <a:t> is a description of the connectivity of an </a:t>
            </a:r>
            <a:r>
              <a:rPr lang="en-US" sz="2800" b="0" i="0" u="none" strike="noStrike" dirty="0">
                <a:effectLst/>
              </a:rPr>
              <a:t>electronic circuit.</a:t>
            </a:r>
            <a:endParaRPr lang="en-US" sz="2800" dirty="0"/>
          </a:p>
          <a:p>
            <a:pPr lvl="1"/>
            <a:r>
              <a:rPr lang="en-US" sz="2800" dirty="0"/>
              <a:t>This is the definition of synthesis used in Lecture 6 Synthesis I and Lecture 7 Synthesis II.</a:t>
            </a:r>
          </a:p>
          <a:p>
            <a:r>
              <a:rPr lang="en-US" sz="3200" dirty="0"/>
              <a:t>Other ways of synthesis exist such as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high-level synthesis </a:t>
            </a:r>
          </a:p>
          <a:p>
            <a:pPr lvl="1"/>
            <a:r>
              <a:rPr lang="en-US" sz="2800" dirty="0"/>
              <a:t>From C-style code to netlist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4D0D-D7FF-44F1-A36C-0FC03CF6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0" y="0"/>
            <a:ext cx="3511296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9735444-2886-475E-9E5A-9A10FEB107C8}"/>
              </a:ext>
            </a:extLst>
          </p:cNvPr>
          <p:cNvSpPr/>
          <p:nvPr/>
        </p:nvSpPr>
        <p:spPr>
          <a:xfrm>
            <a:off x="10407588" y="1341792"/>
            <a:ext cx="1784412" cy="967666"/>
          </a:xfrm>
          <a:prstGeom prst="wedgeRectCallout">
            <a:avLst>
              <a:gd name="adj1" fmla="val -33271"/>
              <a:gd name="adj2" fmla="val 77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netlist frag of the FSM project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4721-4899-901D-6594-4ADCC702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B0F-A1C5-CC4B-8CFA-B24FACC9B7D7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BCAD7-D961-4A85-1DD8-A321BC3F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71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C2C3-28BE-47C0-9ABD-AACC1264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C242-AC61-42AD-B70E-6BA06C8F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operators supported for synthesis are: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&gt;, &lt;, &gt;=, &lt;=</a:t>
            </a:r>
          </a:p>
          <a:p>
            <a:r>
              <a:rPr lang="en-US" dirty="0"/>
              <a:t>Relational operators are modeled like arithmetic operators. </a:t>
            </a:r>
          </a:p>
          <a:p>
            <a:pPr lvl="1"/>
            <a:r>
              <a:rPr lang="en-US" dirty="0"/>
              <a:t>Different logic is synthesized depending on signed/unsigned operands.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net or reg</a:t>
            </a:r>
            <a:r>
              <a:rPr lang="en-US" dirty="0"/>
              <a:t>: unsigned relational operator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signed reg or integer</a:t>
            </a:r>
            <a:r>
              <a:rPr lang="en-US" dirty="0"/>
              <a:t>: signed relational operator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F57-59A7-4A68-BB92-54BB0888ADA2}"/>
              </a:ext>
            </a:extLst>
          </p:cNvPr>
          <p:cNvSpPr txBox="1"/>
          <p:nvPr/>
        </p:nvSpPr>
        <p:spPr>
          <a:xfrm>
            <a:off x="171450" y="4466979"/>
            <a:ext cx="30861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pt-BR" dirty="0"/>
              <a:t> demo_13 (A, B, O);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BR" dirty="0"/>
              <a:t> [3:0] A, B;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pt-BR" dirty="0"/>
              <a:t> O; </a:t>
            </a:r>
            <a:r>
              <a:rPr lang="pt-BR" dirty="0">
                <a:solidFill>
                  <a:srgbClr val="C00000"/>
                </a:solidFill>
              </a:rPr>
              <a:t>reg</a:t>
            </a:r>
            <a:r>
              <a:rPr lang="pt-BR" dirty="0"/>
              <a:t> O;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BR" dirty="0"/>
              <a:t> (A, B) </a:t>
            </a:r>
          </a:p>
          <a:p>
            <a:r>
              <a:rPr lang="pt-BR" dirty="0"/>
              <a:t>    O = A &lt; B;</a:t>
            </a:r>
          </a:p>
          <a:p>
            <a:r>
              <a:rPr lang="pt-BR" dirty="0"/>
              <a:t>   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endmodule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//demo_14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A33E9-10BF-4953-A1A3-E0883BED41DC}"/>
              </a:ext>
            </a:extLst>
          </p:cNvPr>
          <p:cNvSpPr txBox="1"/>
          <p:nvPr/>
        </p:nvSpPr>
        <p:spPr>
          <a:xfrm>
            <a:off x="3495675" y="4466979"/>
            <a:ext cx="30861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reg</a:t>
            </a:r>
            <a:r>
              <a:rPr lang="pt-BR" dirty="0"/>
              <a:t> [3:0] A, B;</a:t>
            </a:r>
          </a:p>
          <a:p>
            <a:r>
              <a:rPr lang="pt-BR" dirty="0">
                <a:solidFill>
                  <a:srgbClr val="C00000"/>
                </a:solidFill>
              </a:rPr>
              <a:t>wire</a:t>
            </a:r>
            <a:r>
              <a:rPr lang="pt-BR" dirty="0"/>
              <a:t> O;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initial begin</a:t>
            </a:r>
          </a:p>
          <a:p>
            <a:endParaRPr lang="pt-BR" dirty="0"/>
          </a:p>
          <a:p>
            <a:r>
              <a:rPr lang="pt-BR" dirty="0"/>
              <a:t>A = 4'b</a:t>
            </a:r>
            <a:r>
              <a:rPr lang="pt-BR" dirty="0">
                <a:solidFill>
                  <a:srgbClr val="FF00FF"/>
                </a:solidFill>
              </a:rPr>
              <a:t>1100</a:t>
            </a:r>
            <a:r>
              <a:rPr lang="pt-BR" dirty="0"/>
              <a:t>;</a:t>
            </a:r>
          </a:p>
          <a:p>
            <a:r>
              <a:rPr lang="pt-BR" dirty="0"/>
              <a:t>B = 4'b</a:t>
            </a:r>
            <a:r>
              <a:rPr lang="pt-BR" dirty="0">
                <a:solidFill>
                  <a:srgbClr val="FF00FF"/>
                </a:solidFill>
              </a:rPr>
              <a:t>0011</a:t>
            </a:r>
            <a:r>
              <a:rPr lang="pt-BR" dirty="0"/>
              <a:t>;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448F2E-7975-4C4E-949F-7779904A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04" y="5621140"/>
            <a:ext cx="1581371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5814F2-B4D9-4E09-AD1A-6E30D4F9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4466979"/>
            <a:ext cx="5308637" cy="2308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5C025C-519F-480C-B660-C7E2401D96C6}"/>
              </a:ext>
            </a:extLst>
          </p:cNvPr>
          <p:cNvSpPr txBox="1"/>
          <p:nvPr/>
        </p:nvSpPr>
        <p:spPr>
          <a:xfrm>
            <a:off x="171450" y="1881656"/>
            <a:ext cx="375285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US" dirty="0"/>
              <a:t> demo_14(A, B, O);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signed</a:t>
            </a:r>
            <a:r>
              <a:rPr lang="en-US" dirty="0"/>
              <a:t> [3:0] A, B;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dirty="0"/>
              <a:t> O; </a:t>
            </a:r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signed</a:t>
            </a:r>
            <a:r>
              <a:rPr lang="en-US" dirty="0"/>
              <a:t> O;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/>
              <a:t> (A, B) </a:t>
            </a:r>
          </a:p>
          <a:p>
            <a:r>
              <a:rPr lang="en-US" dirty="0"/>
              <a:t>    O = </a:t>
            </a:r>
            <a:r>
              <a:rPr lang="en-US" dirty="0">
                <a:highlight>
                  <a:srgbClr val="FFFF00"/>
                </a:highlight>
              </a:rPr>
              <a:t>$signed</a:t>
            </a:r>
            <a:r>
              <a:rPr lang="en-US" dirty="0"/>
              <a:t>(A) &lt; </a:t>
            </a:r>
            <a:r>
              <a:rPr lang="en-US" dirty="0">
                <a:highlight>
                  <a:srgbClr val="FFFF00"/>
                </a:highlight>
              </a:rPr>
              <a:t>$signed</a:t>
            </a:r>
            <a:r>
              <a:rPr lang="en-US" dirty="0"/>
              <a:t>(B);</a:t>
            </a:r>
          </a:p>
          <a:p>
            <a:r>
              <a:rPr lang="en-US" dirty="0"/>
              <a:t>   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//demo_15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637C4-B136-4BC5-A5A3-0E1A3A400321}"/>
              </a:ext>
            </a:extLst>
          </p:cNvPr>
          <p:cNvSpPr txBox="1"/>
          <p:nvPr/>
        </p:nvSpPr>
        <p:spPr>
          <a:xfrm>
            <a:off x="3495675" y="1882477"/>
            <a:ext cx="30861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reg</a:t>
            </a:r>
            <a:r>
              <a:rPr lang="pt-BR" dirty="0"/>
              <a:t> [3:0] </a:t>
            </a:r>
            <a:r>
              <a:rPr lang="pt-BR" dirty="0">
                <a:highlight>
                  <a:srgbClr val="FFFF00"/>
                </a:highlight>
              </a:rPr>
              <a:t>signed</a:t>
            </a:r>
            <a:r>
              <a:rPr lang="pt-BR" dirty="0"/>
              <a:t> A, B;</a:t>
            </a:r>
          </a:p>
          <a:p>
            <a:r>
              <a:rPr lang="pt-BR" dirty="0">
                <a:solidFill>
                  <a:srgbClr val="C00000"/>
                </a:solidFill>
              </a:rPr>
              <a:t>wire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signed</a:t>
            </a:r>
            <a:r>
              <a:rPr lang="pt-BR" dirty="0"/>
              <a:t> O;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initial begin</a:t>
            </a:r>
          </a:p>
          <a:p>
            <a:endParaRPr lang="pt-BR" dirty="0"/>
          </a:p>
          <a:p>
            <a:r>
              <a:rPr lang="pt-BR" dirty="0"/>
              <a:t>A = 4'b</a:t>
            </a:r>
            <a:r>
              <a:rPr lang="pt-BR" dirty="0">
                <a:solidFill>
                  <a:srgbClr val="FF00FF"/>
                </a:solidFill>
              </a:rPr>
              <a:t>1100</a:t>
            </a:r>
            <a:r>
              <a:rPr lang="pt-BR" dirty="0"/>
              <a:t>;</a:t>
            </a:r>
          </a:p>
          <a:p>
            <a:r>
              <a:rPr lang="pt-BR" dirty="0"/>
              <a:t>B = 4'b</a:t>
            </a:r>
            <a:r>
              <a:rPr lang="pt-BR" dirty="0">
                <a:solidFill>
                  <a:srgbClr val="FF00FF"/>
                </a:solidFill>
              </a:rPr>
              <a:t>0011</a:t>
            </a:r>
            <a:r>
              <a:rPr lang="pt-BR" dirty="0"/>
              <a:t>;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FAE1FD-6CBC-4847-9A6D-8B8FC2E0A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1893236"/>
            <a:ext cx="5314188" cy="229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BFF35303-69BF-4302-A1E8-CD808F0A6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404" y="3014126"/>
            <a:ext cx="1566872" cy="9003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7049-5D4A-CADC-DB21-E19641D2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17CF-64A1-B04C-B181-0E94A3E1F83B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2600-DC07-3E9B-2068-0D0C56E2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84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39C5-EF81-4972-99F2-4520081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1DC1-C9BD-44CB-808D-FB44A9AE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84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equality operators supported for synthesis are: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==, !=</a:t>
            </a:r>
          </a:p>
          <a:p>
            <a:r>
              <a:rPr lang="en-US" dirty="0"/>
              <a:t>The case equality operators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===, !==</a:t>
            </a:r>
            <a:r>
              <a:rPr lang="en-US" dirty="0"/>
              <a:t>) are not supported for synthesis</a:t>
            </a:r>
          </a:p>
          <a:p>
            <a:r>
              <a:rPr lang="en-US" dirty="0"/>
              <a:t>Equality operators are modeled like arithmetic operators in terms of whether signed or unsigned 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0396B-1199-439F-810B-3CAA2FDAD929}"/>
              </a:ext>
            </a:extLst>
          </p:cNvPr>
          <p:cNvSpPr txBox="1"/>
          <p:nvPr/>
        </p:nvSpPr>
        <p:spPr>
          <a:xfrm>
            <a:off x="0" y="2798722"/>
            <a:ext cx="12193588" cy="769441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Don’t compare </a:t>
            </a:r>
            <a:r>
              <a:rPr lang="en-US" sz="4400" dirty="0">
                <a:solidFill>
                  <a:srgbClr val="FF0000"/>
                </a:solidFill>
              </a:rPr>
              <a:t>signed</a:t>
            </a:r>
            <a:r>
              <a:rPr lang="en-US" sz="4400" dirty="0">
                <a:solidFill>
                  <a:schemeClr val="tx1"/>
                </a:solidFill>
              </a:rPr>
              <a:t> with </a:t>
            </a:r>
            <a:r>
              <a:rPr lang="en-US" sz="4400" dirty="0">
                <a:solidFill>
                  <a:srgbClr val="FF0000"/>
                </a:solidFill>
              </a:rPr>
              <a:t>unsigned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1FBAB-DB25-4618-893B-1316615893B1}"/>
              </a:ext>
            </a:extLst>
          </p:cNvPr>
          <p:cNvSpPr txBox="1"/>
          <p:nvPr/>
        </p:nvSpPr>
        <p:spPr>
          <a:xfrm>
            <a:off x="5214796" y="4182037"/>
            <a:ext cx="2057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endParaRPr lang="en-SE" dirty="0"/>
          </a:p>
          <a:p>
            <a:r>
              <a:rPr lang="en-SE" dirty="0"/>
              <a:t>A = 4'b</a:t>
            </a:r>
            <a:r>
              <a:rPr lang="en-SE" dirty="0">
                <a:solidFill>
                  <a:srgbClr val="FF00FF"/>
                </a:solidFill>
              </a:rPr>
              <a:t>1000</a:t>
            </a:r>
            <a:r>
              <a:rPr lang="en-SE" dirty="0"/>
              <a:t>;</a:t>
            </a:r>
          </a:p>
          <a:p>
            <a:r>
              <a:rPr lang="en-SE" dirty="0"/>
              <a:t>B = -4'sd</a:t>
            </a:r>
            <a:r>
              <a:rPr lang="en-SE" dirty="0">
                <a:solidFill>
                  <a:srgbClr val="FF00FF"/>
                </a:solidFill>
              </a:rPr>
              <a:t>8</a:t>
            </a:r>
            <a:r>
              <a:rPr lang="en-SE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4C9E8-DDED-42E0-93B1-CED1CB848F51}"/>
              </a:ext>
            </a:extLst>
          </p:cNvPr>
          <p:cNvSpPr txBox="1"/>
          <p:nvPr/>
        </p:nvSpPr>
        <p:spPr>
          <a:xfrm>
            <a:off x="1073590" y="4182037"/>
            <a:ext cx="390581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</a:t>
            </a:r>
            <a:r>
              <a:rPr lang="en-US" dirty="0"/>
              <a:t>5</a:t>
            </a:r>
            <a:r>
              <a:rPr lang="en-SE" dirty="0"/>
              <a:t> (A, B, O);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signed [3:0] A, B;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signed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B) </a:t>
            </a:r>
          </a:p>
          <a:p>
            <a:r>
              <a:rPr lang="en-SE" dirty="0"/>
              <a:t>    O = $signed(A) == $signed(B);</a:t>
            </a:r>
          </a:p>
          <a:p>
            <a:r>
              <a:rPr lang="en-SE" dirty="0"/>
              <a:t>    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D0892-93A2-4B14-BD64-0CF9A05A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68" y="4182037"/>
            <a:ext cx="2057399" cy="248801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440C5-9D70-30AB-50B6-04E87C9F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E5B-50DD-1A43-B57D-A5729C8DCB94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EBCC2-ED75-909B-EA55-23AD5FB9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188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59DC-BDCE-4849-A718-F906B518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operators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D992-8036-4A8E-BE90-F7205EBE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48"/>
            <a:ext cx="10515600" cy="1795399"/>
          </a:xfrm>
        </p:spPr>
        <p:txBody>
          <a:bodyPr/>
          <a:lstStyle/>
          <a:p>
            <a:r>
              <a:rPr lang="en-US" dirty="0"/>
              <a:t>Verilog synthesis supports the left shift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&lt;&lt;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&lt;&lt;&lt;</a:t>
            </a:r>
            <a:r>
              <a:rPr lang="en-US" dirty="0"/>
              <a:t>) and the right shift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</a:t>
            </a:r>
            <a:r>
              <a:rPr lang="en-US" dirty="0"/>
              <a:t>) operators.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&lt;&lt;</a:t>
            </a:r>
            <a:r>
              <a:rPr lang="en-US" dirty="0"/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&gt;&gt;</a:t>
            </a:r>
            <a:r>
              <a:rPr lang="en-US" dirty="0"/>
              <a:t>, logical shift, fill with zero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&lt;&lt;&lt;</a:t>
            </a:r>
            <a:r>
              <a:rPr lang="en-US" dirty="0"/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&gt;&gt;&gt;</a:t>
            </a:r>
            <a:r>
              <a:rPr lang="en-US" dirty="0"/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arithmetic shift, sign kept.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5AAF3-2E24-4C9D-8714-404D5FE8B90C}"/>
              </a:ext>
            </a:extLst>
          </p:cNvPr>
          <p:cNvSpPr txBox="1"/>
          <p:nvPr/>
        </p:nvSpPr>
        <p:spPr>
          <a:xfrm>
            <a:off x="838200" y="3075694"/>
            <a:ext cx="5785866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demo_1</a:t>
            </a:r>
            <a:r>
              <a:rPr lang="en-US" sz="1400" dirty="0"/>
              <a:t>6</a:t>
            </a:r>
            <a:r>
              <a:rPr lang="en-SE" sz="1400" dirty="0"/>
              <a:t> (); </a:t>
            </a:r>
          </a:p>
          <a:p>
            <a:r>
              <a:rPr lang="en-SE" sz="1400" dirty="0"/>
              <a:t>  </a:t>
            </a:r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       </a:t>
            </a:r>
            <a:r>
              <a:rPr lang="en-US" sz="1400" dirty="0"/>
              <a:t>     </a:t>
            </a:r>
            <a:r>
              <a:rPr lang="en-SE" sz="1400" dirty="0"/>
              <a:t>[3:0] </a:t>
            </a:r>
            <a:r>
              <a:rPr lang="en-US" sz="1400" dirty="0"/>
              <a:t>s</a:t>
            </a:r>
            <a:r>
              <a:rPr lang="en-SE" sz="1400" dirty="0"/>
              <a:t>hift1 = 4'b</a:t>
            </a:r>
            <a:r>
              <a:rPr lang="en-SE" sz="1400" dirty="0">
                <a:solidFill>
                  <a:srgbClr val="FF00FF"/>
                </a:solidFill>
              </a:rPr>
              <a:t>1000</a:t>
            </a:r>
            <a:r>
              <a:rPr lang="en-SE" sz="1400" dirty="0"/>
              <a:t>;</a:t>
            </a:r>
          </a:p>
          <a:p>
            <a:r>
              <a:rPr lang="en-SE" sz="1400" dirty="0"/>
              <a:t>  </a:t>
            </a:r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signed [3:0] </a:t>
            </a:r>
            <a:r>
              <a:rPr lang="en-US" sz="1400" dirty="0"/>
              <a:t>s</a:t>
            </a:r>
            <a:r>
              <a:rPr lang="en-SE" sz="1400" dirty="0"/>
              <a:t>hift2 = 4'b</a:t>
            </a:r>
            <a:r>
              <a:rPr lang="en-SE" sz="1400" dirty="0">
                <a:solidFill>
                  <a:srgbClr val="FF00FF"/>
                </a:solidFill>
              </a:rPr>
              <a:t>1000</a:t>
            </a:r>
            <a:r>
              <a:rPr lang="en-SE" sz="1400" dirty="0"/>
              <a:t>;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C00000"/>
                </a:solidFill>
              </a:rPr>
              <a:t>reg</a:t>
            </a:r>
            <a:r>
              <a:rPr lang="en-US" sz="1400" dirty="0"/>
              <a:t> signed [3:0] shift3 = 4’b</a:t>
            </a:r>
            <a:r>
              <a:rPr lang="en-US" sz="1400" dirty="0">
                <a:solidFill>
                  <a:srgbClr val="FF00FF"/>
                </a:solidFill>
              </a:rPr>
              <a:t>0100</a:t>
            </a:r>
            <a:r>
              <a:rPr lang="en-US" sz="1400" dirty="0"/>
              <a:t>;</a:t>
            </a:r>
            <a:endParaRPr lang="en-SE" sz="1400" dirty="0"/>
          </a:p>
          <a:p>
            <a:r>
              <a:rPr lang="en-SE" sz="1400" dirty="0"/>
              <a:t>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en-US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  // Left Shift</a:t>
            </a:r>
          </a:p>
          <a:p>
            <a:r>
              <a:rPr lang="en-SE" sz="1400" dirty="0"/>
              <a:t>      </a:t>
            </a:r>
            <a:r>
              <a:rPr lang="en-SE" sz="1400" dirty="0">
                <a:solidFill>
                  <a:srgbClr val="C00000"/>
                </a:solidFill>
              </a:rPr>
              <a:t>$display</a:t>
            </a:r>
            <a:r>
              <a:rPr lang="en-SE" sz="1400" dirty="0"/>
              <a:t>("%b", </a:t>
            </a:r>
            <a:r>
              <a:rPr lang="en-US" sz="1400" dirty="0"/>
              <a:t>s</a:t>
            </a:r>
            <a:r>
              <a:rPr lang="en-SE" sz="1400" dirty="0"/>
              <a:t>hift1 &lt;&lt;  1);</a:t>
            </a:r>
          </a:p>
          <a:p>
            <a:r>
              <a:rPr lang="en-SE" sz="1400" dirty="0"/>
              <a:t>      </a:t>
            </a:r>
            <a:r>
              <a:rPr lang="en-SE" sz="1400" dirty="0">
                <a:solidFill>
                  <a:srgbClr val="C00000"/>
                </a:solidFill>
              </a:rPr>
              <a:t>$display</a:t>
            </a:r>
            <a:r>
              <a:rPr lang="en-SE" sz="1400" dirty="0"/>
              <a:t>("%b", $signed(</a:t>
            </a:r>
            <a:r>
              <a:rPr lang="en-US" sz="1400" dirty="0"/>
              <a:t>s</a:t>
            </a:r>
            <a:r>
              <a:rPr lang="en-SE" sz="1400" dirty="0"/>
              <a:t>hift1) &lt;&lt;&lt; 1); // Cast as signed</a:t>
            </a:r>
          </a:p>
          <a:p>
            <a:r>
              <a:rPr lang="en-SE" sz="1400" dirty="0"/>
              <a:t>      </a:t>
            </a:r>
            <a:r>
              <a:rPr lang="en-SE" sz="1400" dirty="0">
                <a:solidFill>
                  <a:srgbClr val="C00000"/>
                </a:solidFill>
              </a:rPr>
              <a:t>$display</a:t>
            </a:r>
            <a:r>
              <a:rPr lang="en-SE" sz="1400" dirty="0"/>
              <a:t>("%b", </a:t>
            </a:r>
            <a:r>
              <a:rPr lang="en-US" sz="1400" dirty="0"/>
              <a:t>s</a:t>
            </a:r>
            <a:r>
              <a:rPr lang="en-SE" sz="1400" dirty="0"/>
              <a:t>hift2 &lt;&lt;&lt; 1);          </a:t>
            </a:r>
            <a:r>
              <a:rPr lang="en-US" sz="1400" dirty="0"/>
              <a:t>      </a:t>
            </a:r>
            <a:r>
              <a:rPr lang="en-SE" sz="1400" dirty="0"/>
              <a:t>// Declared as signed type</a:t>
            </a:r>
          </a:p>
          <a:p>
            <a:r>
              <a:rPr lang="en-SE" sz="1400" dirty="0"/>
              <a:t>       </a:t>
            </a:r>
          </a:p>
          <a:p>
            <a:r>
              <a:rPr lang="en-SE" sz="1400" dirty="0"/>
              <a:t>      // Right Shift</a:t>
            </a:r>
          </a:p>
          <a:p>
            <a:r>
              <a:rPr lang="en-SE" sz="1400" dirty="0"/>
              <a:t>      </a:t>
            </a:r>
            <a:r>
              <a:rPr lang="en-SE" sz="1400" dirty="0">
                <a:solidFill>
                  <a:srgbClr val="C00000"/>
                </a:solidFill>
              </a:rPr>
              <a:t>$display</a:t>
            </a:r>
            <a:r>
              <a:rPr lang="en-SE" sz="1400" dirty="0"/>
              <a:t>("%b", </a:t>
            </a:r>
            <a:r>
              <a:rPr lang="en-US" sz="1400" dirty="0"/>
              <a:t>s</a:t>
            </a:r>
            <a:r>
              <a:rPr lang="en-SE" sz="1400" dirty="0"/>
              <a:t>hift1 &gt;&gt;  2);</a:t>
            </a:r>
          </a:p>
          <a:p>
            <a:r>
              <a:rPr lang="en-SE" sz="1400" dirty="0"/>
              <a:t>      </a:t>
            </a:r>
            <a:r>
              <a:rPr lang="en-SE" sz="1400" dirty="0">
                <a:solidFill>
                  <a:srgbClr val="C00000"/>
                </a:solidFill>
              </a:rPr>
              <a:t>$display</a:t>
            </a:r>
            <a:r>
              <a:rPr lang="en-SE" sz="1400" dirty="0"/>
              <a:t>("%b", $signed(</a:t>
            </a:r>
            <a:r>
              <a:rPr lang="en-US" sz="1400" dirty="0"/>
              <a:t>s</a:t>
            </a:r>
            <a:r>
              <a:rPr lang="en-SE" sz="1400" dirty="0"/>
              <a:t>hift1) &gt;&gt;&gt; 2); // Cast as signed</a:t>
            </a:r>
          </a:p>
          <a:p>
            <a:r>
              <a:rPr lang="en-SE" sz="1400" dirty="0"/>
              <a:t>      </a:t>
            </a:r>
            <a:r>
              <a:rPr lang="en-SE" sz="1400" dirty="0">
                <a:solidFill>
                  <a:srgbClr val="C00000"/>
                </a:solidFill>
              </a:rPr>
              <a:t>$display</a:t>
            </a:r>
            <a:r>
              <a:rPr lang="en-SE" sz="1400" dirty="0"/>
              <a:t>("%b", </a:t>
            </a:r>
            <a:r>
              <a:rPr lang="en-US" sz="1400" dirty="0"/>
              <a:t>s</a:t>
            </a:r>
            <a:r>
              <a:rPr lang="en-SE" sz="1400" dirty="0"/>
              <a:t>hift2 &gt;&gt;&gt; 2) ;         </a:t>
            </a:r>
            <a:r>
              <a:rPr lang="en-US" sz="1400" dirty="0"/>
              <a:t>      </a:t>
            </a:r>
            <a:r>
              <a:rPr lang="en-SE" sz="1400" dirty="0"/>
              <a:t>// Declared as signed type</a:t>
            </a:r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>
                <a:solidFill>
                  <a:srgbClr val="C00000"/>
                </a:solidFill>
              </a:rPr>
              <a:t>$display</a:t>
            </a:r>
            <a:r>
              <a:rPr lang="en-US" sz="1400" dirty="0"/>
              <a:t>("%b", shift3 &gt;&gt;&gt; 2) ; </a:t>
            </a:r>
            <a:endParaRPr lang="en-SE" sz="1400" dirty="0"/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C4221E-8385-4651-813B-AD0E5033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027" y="3548038"/>
            <a:ext cx="3871811" cy="2810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5828-E192-76E1-3F97-C5ED9C9A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3937-2F56-9240-A356-6A85C6CC88AB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265CA-4777-476B-B471-248C89B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219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7911-3F7C-4E88-A41C-CCF7A2A4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operators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4B6B-0400-45B1-B7F9-4BF2F391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shift by a </a:t>
            </a:r>
            <a:r>
              <a:rPr lang="en-US" b="1" dirty="0"/>
              <a:t>constant</a:t>
            </a:r>
            <a:r>
              <a:rPr lang="en-US" dirty="0"/>
              <a:t>, simple rewiring is performed. </a:t>
            </a:r>
          </a:p>
          <a:p>
            <a:pPr lvl="1"/>
            <a:r>
              <a:rPr lang="en-US" dirty="0"/>
              <a:t>When performing </a:t>
            </a:r>
            <a:r>
              <a:rPr lang="en-US" b="1" dirty="0"/>
              <a:t>left shift</a:t>
            </a:r>
            <a:r>
              <a:rPr lang="en-US" dirty="0"/>
              <a:t>, the shifted bits are </a:t>
            </a:r>
            <a:r>
              <a:rPr lang="en-US" b="1" dirty="0"/>
              <a:t>not discarded </a:t>
            </a:r>
            <a:r>
              <a:rPr lang="en-US" dirty="0"/>
              <a:t>but imply move into the higher order. </a:t>
            </a:r>
          </a:p>
          <a:p>
            <a:r>
              <a:rPr lang="en-US" dirty="0"/>
              <a:t>When shift by a </a:t>
            </a:r>
            <a:r>
              <a:rPr lang="en-US" b="1" dirty="0"/>
              <a:t>variable</a:t>
            </a:r>
            <a:r>
              <a:rPr lang="en-US" dirty="0"/>
              <a:t>, a shifter is synthesized. 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713C4-430E-4630-B691-12B96104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35" y="3505816"/>
            <a:ext cx="2348251" cy="32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F36BB-1811-484F-80BD-F000EB976B26}"/>
              </a:ext>
            </a:extLst>
          </p:cNvPr>
          <p:cNvSpPr txBox="1"/>
          <p:nvPr/>
        </p:nvSpPr>
        <p:spPr>
          <a:xfrm>
            <a:off x="858773" y="3975592"/>
            <a:ext cx="280797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</a:t>
            </a:r>
            <a:r>
              <a:rPr lang="en-US" dirty="0"/>
              <a:t>7</a:t>
            </a:r>
            <a:r>
              <a:rPr lang="en-SE" dirty="0"/>
              <a:t> (A, O); 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[3:0] A;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[5:0]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dirty="0"/>
              <a:t> O = A &lt;&lt; 2;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589C1-DC36-4939-A95D-381E345A377B}"/>
              </a:ext>
            </a:extLst>
          </p:cNvPr>
          <p:cNvSpPr txBox="1"/>
          <p:nvPr/>
        </p:nvSpPr>
        <p:spPr>
          <a:xfrm>
            <a:off x="6679279" y="4003576"/>
            <a:ext cx="299656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</a:t>
            </a:r>
            <a:r>
              <a:rPr lang="en-US" dirty="0"/>
              <a:t>8</a:t>
            </a:r>
            <a:r>
              <a:rPr lang="en-SE" dirty="0"/>
              <a:t> (A, </a:t>
            </a:r>
            <a:r>
              <a:rPr lang="en-US" dirty="0"/>
              <a:t>B, </a:t>
            </a:r>
            <a:r>
              <a:rPr lang="en-SE" dirty="0"/>
              <a:t>O); 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[3:0] A;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dirty="0"/>
              <a:t> [1:0] B;</a:t>
            </a:r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[5:0]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dirty="0"/>
              <a:t> O = A &lt;&lt; </a:t>
            </a:r>
            <a:r>
              <a:rPr lang="en-US" dirty="0"/>
              <a:t>B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5914D-8CF2-4C07-B4AD-169A9253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18" y="0"/>
            <a:ext cx="708356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EC486-DF19-A6A5-0E4D-9168F590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BB5C-4929-EF42-B870-B3BDAD41319D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65A0-36B1-DAF6-A917-0A94C5C7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50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51B4-A22A-49D2-B117-91FB25B7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9CFA-8E1E-4456-98C1-C08E2E37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73"/>
            <a:ext cx="10515600" cy="113217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en-US" dirty="0"/>
              <a:t> operands can be used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bit-operators</a:t>
            </a:r>
            <a:r>
              <a:rPr lang="en-US" dirty="0"/>
              <a:t>. The synthesizer will treat each bit with the same logic.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288F5-40F2-4E0D-8899-61B837D27A65}"/>
              </a:ext>
            </a:extLst>
          </p:cNvPr>
          <p:cNvSpPr txBox="1"/>
          <p:nvPr/>
        </p:nvSpPr>
        <p:spPr>
          <a:xfrm>
            <a:off x="838200" y="3694923"/>
            <a:ext cx="325793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demo_19 (A, B, C, O); 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[3:0] A, B, C;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[3:0]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en-SE" dirty="0"/>
              <a:t> O = (A &amp; B) | C;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5EA98-9920-4EDD-9B43-183F606A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17" y="3820810"/>
            <a:ext cx="7601339" cy="2056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C6C96-85B8-48D9-9EC9-973AF4F0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95" y="0"/>
            <a:ext cx="627761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8EBC-8B25-0789-9C21-BC610BC8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828D-836B-3C46-ACC3-7D58B0485781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A38B-28C0-2BF4-3B1E-7CB123AD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07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83B6-B61E-49C3-A694-22F1738A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D4FB-EF94-4DBE-B1CC-42E5DE7E1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1730"/>
          </a:xfrm>
        </p:spPr>
        <p:txBody>
          <a:bodyPr/>
          <a:lstStyle/>
          <a:p>
            <a:r>
              <a:rPr lang="en-US" dirty="0"/>
              <a:t>An always statement is used to model the procedural behavior of a circuit.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Combinational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sequential</a:t>
            </a:r>
            <a:r>
              <a:rPr lang="en-US" dirty="0"/>
              <a:t> </a:t>
            </a:r>
          </a:p>
          <a:p>
            <a:r>
              <a:rPr lang="en-US" dirty="0"/>
              <a:t>In modeling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combinational</a:t>
            </a:r>
            <a:r>
              <a:rPr lang="en-US" dirty="0"/>
              <a:t> logic, </a:t>
            </a:r>
            <a:r>
              <a:rPr lang="en-US" dirty="0">
                <a:solidFill>
                  <a:srgbClr val="FF0000"/>
                </a:solidFill>
              </a:rPr>
              <a:t>all variables </a:t>
            </a:r>
            <a:r>
              <a:rPr lang="en-US" dirty="0"/>
              <a:t>whose values are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in the always statement should be put in the sensitivity list.</a:t>
            </a:r>
          </a:p>
          <a:p>
            <a:r>
              <a:rPr lang="en-US" dirty="0"/>
              <a:t>Otherwise, synthesis mismatch happens.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9F489-6327-4D5E-81EB-6C9266D30C05}"/>
              </a:ext>
            </a:extLst>
          </p:cNvPr>
          <p:cNvSpPr txBox="1"/>
          <p:nvPr/>
        </p:nvSpPr>
        <p:spPr>
          <a:xfrm>
            <a:off x="838199" y="4442440"/>
            <a:ext cx="3145972" cy="2360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demo_19 (A, B, O);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A, B;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O;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(B)</a:t>
            </a:r>
          </a:p>
          <a:p>
            <a:r>
              <a:rPr lang="en-SE" dirty="0"/>
              <a:t>    O = A &amp; B;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511BE-2DEF-44B3-AD0B-D77552B4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19" y="4442441"/>
            <a:ext cx="5749575" cy="1132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C765E-B49C-4D38-9842-F40133F9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486" y="4442441"/>
            <a:ext cx="1926798" cy="23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7B153F-3050-4621-8014-CC717E9E1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718" y="5651517"/>
            <a:ext cx="5749576" cy="1151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1943-163A-A0E5-3108-6652D4F2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2BCC-0C04-6E4F-82BB-E7A0237C7AC5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C909-BFBE-F3F7-234F-297D3245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91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98F7-C06A-417D-9ECF-20269FEE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B3E5-2C40-4FFE-9A60-212584AB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542"/>
          </a:xfrm>
        </p:spPr>
        <p:txBody>
          <a:bodyPr/>
          <a:lstStyle/>
          <a:p>
            <a:r>
              <a:rPr lang="en-US" dirty="0"/>
              <a:t>A variable declared within an always statements holds a temporary value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21651-2DD8-4DEA-91BC-9862FD330263}"/>
              </a:ext>
            </a:extLst>
          </p:cNvPr>
          <p:cNvSpPr txBox="1"/>
          <p:nvPr/>
        </p:nvSpPr>
        <p:spPr>
          <a:xfrm>
            <a:off x="838200" y="2734386"/>
            <a:ext cx="417233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demo_21 (A, B, C, D, O);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A, B, C, D;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B, C, D)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SE" dirty="0"/>
              <a:t>: demo_21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T1, T2;</a:t>
            </a:r>
          </a:p>
          <a:p>
            <a:r>
              <a:rPr lang="en-SE" dirty="0"/>
              <a:t>    T1 = A &amp; B;</a:t>
            </a:r>
          </a:p>
          <a:p>
            <a:r>
              <a:rPr lang="en-SE" dirty="0"/>
              <a:t>    T2 = C | D;</a:t>
            </a:r>
          </a:p>
          <a:p>
            <a:r>
              <a:rPr lang="en-SE" dirty="0"/>
              <a:t>    T</a:t>
            </a:r>
            <a:r>
              <a:rPr lang="en-US" dirty="0"/>
              <a:t>1</a:t>
            </a:r>
            <a:r>
              <a:rPr lang="en-SE" dirty="0"/>
              <a:t> = T1 | T2;</a:t>
            </a:r>
          </a:p>
          <a:p>
            <a:r>
              <a:rPr lang="en-SE" dirty="0"/>
              <a:t>    O = ~T1;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A958F-D37A-4AC1-AB44-3F75DC79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98" y="3918598"/>
            <a:ext cx="6677608" cy="1601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25693E-BBBE-48A0-8A8E-0732E641A537}"/>
              </a:ext>
            </a:extLst>
          </p:cNvPr>
          <p:cNvSpPr txBox="1"/>
          <p:nvPr/>
        </p:nvSpPr>
        <p:spPr>
          <a:xfrm>
            <a:off x="5310674" y="2734385"/>
            <a:ext cx="4172339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demo_21 (A, B, C, D, O);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A, B, C, D;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B, C, D)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SE" dirty="0"/>
              <a:t>: demo_21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T1, T2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T3</a:t>
            </a:r>
            <a:r>
              <a:rPr lang="en-SE" dirty="0"/>
              <a:t>;</a:t>
            </a:r>
          </a:p>
          <a:p>
            <a:r>
              <a:rPr lang="en-SE" dirty="0"/>
              <a:t>    T1 = A &amp; B;</a:t>
            </a:r>
          </a:p>
          <a:p>
            <a:r>
              <a:rPr lang="en-SE" dirty="0"/>
              <a:t>    T2 = C | D;</a:t>
            </a:r>
          </a:p>
          <a:p>
            <a:r>
              <a:rPr lang="en-SE" dirty="0"/>
              <a:t>    </a:t>
            </a:r>
            <a:r>
              <a:rPr lang="en-SE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3</a:t>
            </a:r>
            <a:r>
              <a:rPr lang="en-SE" dirty="0"/>
              <a:t> = T1 | T2;</a:t>
            </a:r>
          </a:p>
          <a:p>
            <a:r>
              <a:rPr lang="en-SE" dirty="0"/>
              <a:t>    O = ~</a:t>
            </a:r>
            <a:r>
              <a:rPr lang="en-SE" dirty="0">
                <a:highlight>
                  <a:srgbClr val="FFFF00"/>
                </a:highlight>
              </a:rPr>
              <a:t>T</a:t>
            </a:r>
            <a:r>
              <a:rPr lang="en-US" dirty="0">
                <a:highlight>
                  <a:srgbClr val="FFFF00"/>
                </a:highlight>
              </a:rPr>
              <a:t>3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0DDAD8EB-8EDE-44F0-9E5E-F3C9DB197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196" y="3569288"/>
            <a:ext cx="2421294" cy="2421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E994C-6BB1-48C8-92E8-24FA6FC281C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558006" y="5088835"/>
            <a:ext cx="1075781" cy="1108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B00C45-A769-4464-AF5A-B8DF4D16DB6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248076" y="5083078"/>
            <a:ext cx="1114257" cy="1114257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3942DA-C3B7-4973-99D4-68C091B8C3FD}"/>
              </a:ext>
            </a:extLst>
          </p:cNvPr>
          <p:cNvSpPr/>
          <p:nvPr/>
        </p:nvSpPr>
        <p:spPr>
          <a:xfrm>
            <a:off x="2505457" y="3172968"/>
            <a:ext cx="2365244" cy="829866"/>
          </a:xfrm>
          <a:prstGeom prst="wedgeRectCallout">
            <a:avLst>
              <a:gd name="adj1" fmla="val 14601"/>
              <a:gd name="adj2" fmla="val 7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have a block name for using local variable in always</a:t>
            </a:r>
            <a:endParaRPr lang="en-SE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1480E66-502F-4586-86DF-2569A4CC58F6}"/>
              </a:ext>
            </a:extLst>
          </p:cNvPr>
          <p:cNvSpPr/>
          <p:nvPr/>
        </p:nvSpPr>
        <p:spPr>
          <a:xfrm rot="2700000">
            <a:off x="1548102" y="3382105"/>
            <a:ext cx="2752530" cy="2752530"/>
          </a:xfrm>
          <a:prstGeom prst="plus">
            <a:avLst>
              <a:gd name="adj" fmla="val 463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0812-C360-1FDB-6C1C-B80E7D76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C676-744E-C743-823F-35AD26E60EB4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C12A-030E-5F19-4735-8C08872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567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5D2-2EA2-4065-B4C0-39C3500E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If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D2EE-62D8-4201-8C3B-03AABC5D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/>
          <a:lstStyle/>
          <a:p>
            <a:r>
              <a:rPr lang="en-US" dirty="0"/>
              <a:t>If statement represents logic that is conditionally controlled.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E6976-185F-4BAA-94E3-F5A7B9419FA7}"/>
              </a:ext>
            </a:extLst>
          </p:cNvPr>
          <p:cNvSpPr txBox="1"/>
          <p:nvPr/>
        </p:nvSpPr>
        <p:spPr>
          <a:xfrm>
            <a:off x="838200" y="2440537"/>
            <a:ext cx="307543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demo_22 (A, B, O); 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A, B;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(A, B)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dirty="0"/>
              <a:t> (A &gt; B)</a:t>
            </a:r>
          </a:p>
          <a:p>
            <a:r>
              <a:rPr lang="en-SE" dirty="0"/>
              <a:t>        O = A;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dirty="0"/>
              <a:t> </a:t>
            </a:r>
          </a:p>
          <a:p>
            <a:r>
              <a:rPr lang="en-SE" dirty="0"/>
              <a:t>        O = B;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37D73-9612-4009-853F-E6E6A8BA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308823"/>
            <a:ext cx="7629144" cy="2062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EDF8A82-4894-43D6-8581-FA867EC8C3BE}"/>
              </a:ext>
            </a:extLst>
          </p:cNvPr>
          <p:cNvSpPr/>
          <p:nvPr/>
        </p:nvSpPr>
        <p:spPr>
          <a:xfrm>
            <a:off x="2862072" y="5458968"/>
            <a:ext cx="2304288" cy="1271016"/>
          </a:xfrm>
          <a:prstGeom prst="wedgeRectCallout">
            <a:avLst>
              <a:gd name="adj1" fmla="val -74801"/>
              <a:gd name="adj2" fmla="val -108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Beware of signed/unsigned numbers.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1BF0-FA3B-E885-4906-E2BACD0F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736-3FC0-9540-BBAD-E0376E0AA01E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4AF5-984A-41CA-43A2-5BF0A1EE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52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939-E44C-4576-BAED-5F01CEAD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– inferring latches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780-F46D-47E8-BB76-7DEBB1BC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If a variable is </a:t>
            </a:r>
            <a:r>
              <a:rPr lang="en-US" b="1" dirty="0"/>
              <a:t>not</a:t>
            </a:r>
            <a:r>
              <a:rPr lang="en-US" dirty="0"/>
              <a:t> assigned in all possible executions of an always statement, then a </a:t>
            </a:r>
            <a:r>
              <a:rPr lang="en-US" b="1" dirty="0"/>
              <a:t>latch</a:t>
            </a:r>
            <a:r>
              <a:rPr lang="en-US" dirty="0"/>
              <a:t> is inferred. </a:t>
            </a:r>
          </a:p>
          <a:p>
            <a:pPr lvl="1"/>
            <a:r>
              <a:rPr lang="en-US" dirty="0"/>
              <a:t>When a variable is not assigned in all branches of an if.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23525-7EDC-4AA1-8EB9-91AD4E4B10D4}"/>
              </a:ext>
            </a:extLst>
          </p:cNvPr>
          <p:cNvSpPr txBox="1"/>
          <p:nvPr/>
        </p:nvSpPr>
        <p:spPr>
          <a:xfrm>
            <a:off x="838200" y="3215099"/>
            <a:ext cx="427329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demo_23 (mark, grade); 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[4:0] mark;</a:t>
            </a:r>
            <a:r>
              <a:rPr lang="en-US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[1:0] grade;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[1:0] grade;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400" dirty="0"/>
              <a:t> FAIL = 1, PASS = 2, EXCELLENT = 3;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(mark)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sz="1400" dirty="0"/>
              <a:t> (mark &lt; 3)</a:t>
            </a:r>
          </a:p>
          <a:p>
            <a:r>
              <a:rPr lang="en-SE" sz="1400" dirty="0"/>
              <a:t>        grade = FAIL;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sz="1400" dirty="0"/>
              <a:t> ((mark &gt;= 3) &amp; (mark &lt; 5))</a:t>
            </a:r>
          </a:p>
          <a:p>
            <a:r>
              <a:rPr lang="en-SE" sz="1400" dirty="0"/>
              <a:t>        grade = PASS;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SE" sz="1400" dirty="0"/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2560C-6831-45D4-9C36-E18AD826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846777"/>
            <a:ext cx="6888480" cy="2276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F856-0630-173E-049F-571CF80D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C14-581F-7A48-8B5B-EB3C3CABB2BB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0C96-8264-9F87-5344-4A235BBE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56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939-E44C-4576-BAED-5F01CEAD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– inferring latches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780-F46D-47E8-BB76-7DEBB1BC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If a variable is </a:t>
            </a:r>
            <a:r>
              <a:rPr lang="en-US" b="1" dirty="0"/>
              <a:t>not</a:t>
            </a:r>
            <a:r>
              <a:rPr lang="en-US" dirty="0"/>
              <a:t> assigned in all possible executions of an always statement, then a </a:t>
            </a:r>
            <a:r>
              <a:rPr lang="en-US" b="1" dirty="0"/>
              <a:t>latch</a:t>
            </a:r>
            <a:r>
              <a:rPr lang="en-US" dirty="0"/>
              <a:t> is inferred. </a:t>
            </a:r>
          </a:p>
          <a:p>
            <a:pPr lvl="1"/>
            <a:r>
              <a:rPr lang="en-US" dirty="0"/>
              <a:t>When a variable is not assigned in all branches of an if.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23525-7EDC-4AA1-8EB9-91AD4E4B10D4}"/>
              </a:ext>
            </a:extLst>
          </p:cNvPr>
          <p:cNvSpPr txBox="1"/>
          <p:nvPr/>
        </p:nvSpPr>
        <p:spPr>
          <a:xfrm>
            <a:off x="838200" y="3215099"/>
            <a:ext cx="427329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demo_23 (mark, grade); 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[4:0] mark;</a:t>
            </a:r>
            <a:r>
              <a:rPr lang="en-US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[1:0] grade;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[1:0] grade;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400" dirty="0"/>
              <a:t> FAIL = 1, PASS = 2, EXCELLENT = 3;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(mark)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sz="1400" dirty="0"/>
              <a:t> (mark &lt; 3)</a:t>
            </a:r>
          </a:p>
          <a:p>
            <a:r>
              <a:rPr lang="en-SE" sz="1400" dirty="0"/>
              <a:t>        grade = FAIL;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SE" sz="1400" dirty="0"/>
              <a:t> ((mark &gt;= 3) &amp; (mark &lt; 5))</a:t>
            </a:r>
          </a:p>
          <a:p>
            <a:r>
              <a:rPr lang="en-SE" sz="1400" dirty="0"/>
              <a:t>        grade = PASS;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grade = EXCELLENT;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SE" sz="1400" dirty="0"/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2560C-6831-45D4-9C36-E18AD826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846777"/>
            <a:ext cx="6888480" cy="2276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CD016-0D50-4ABB-8947-E0F1EAF6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3" y="289543"/>
            <a:ext cx="11666774" cy="2479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845FB-226D-4D3F-A27A-8E4F3F311B3C}"/>
              </a:ext>
            </a:extLst>
          </p:cNvPr>
          <p:cNvSpPr txBox="1"/>
          <p:nvPr/>
        </p:nvSpPr>
        <p:spPr>
          <a:xfrm>
            <a:off x="0" y="3044279"/>
            <a:ext cx="12193588" cy="769441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Complete up an if-statement with else.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7E40-75EB-8B15-BAA0-4C3D048C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085B-1AFF-294B-87E5-997A201FCC27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01816-FA5E-407B-6557-82010FBA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289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0B1B-9EAB-41AE-B992-FC3A2D8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synthesis process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D1C34-F863-43CB-871D-D83F9018B0AA}"/>
              </a:ext>
            </a:extLst>
          </p:cNvPr>
          <p:cNvSpPr/>
          <p:nvPr/>
        </p:nvSpPr>
        <p:spPr>
          <a:xfrm>
            <a:off x="1233013" y="1825625"/>
            <a:ext cx="914400" cy="1712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Verilog HDL model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24AA1-2913-4035-B621-054D9BBE6FE6}"/>
              </a:ext>
            </a:extLst>
          </p:cNvPr>
          <p:cNvSpPr/>
          <p:nvPr/>
        </p:nvSpPr>
        <p:spPr>
          <a:xfrm>
            <a:off x="2835160" y="1825625"/>
            <a:ext cx="2430585" cy="1712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Synthesis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4E11F-915F-48C4-9EF6-5BA6EDA724EF}"/>
              </a:ext>
            </a:extLst>
          </p:cNvPr>
          <p:cNvSpPr/>
          <p:nvPr/>
        </p:nvSpPr>
        <p:spPr>
          <a:xfrm>
            <a:off x="3132144" y="2455736"/>
            <a:ext cx="1836615" cy="836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 module builder</a:t>
            </a:r>
            <a:endParaRPr lang="en-S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91B3A2-9B71-498A-A2C8-095643A5048E}"/>
              </a:ext>
            </a:extLst>
          </p:cNvPr>
          <p:cNvSpPr/>
          <p:nvPr/>
        </p:nvSpPr>
        <p:spPr>
          <a:xfrm rot="16200000">
            <a:off x="3701859" y="3419949"/>
            <a:ext cx="725125" cy="482615"/>
          </a:xfrm>
          <a:prstGeom prst="rightArrow">
            <a:avLst>
              <a:gd name="adj1" fmla="val 50000"/>
              <a:gd name="adj2" fmla="val 685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CE2EA26-4DA1-4070-9060-83231D8F0F2D}"/>
              </a:ext>
            </a:extLst>
          </p:cNvPr>
          <p:cNvSpPr/>
          <p:nvPr/>
        </p:nvSpPr>
        <p:spPr>
          <a:xfrm>
            <a:off x="2295901" y="2455736"/>
            <a:ext cx="437662" cy="45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BBC4F-A3DA-42FB-85FD-85065129D958}"/>
              </a:ext>
            </a:extLst>
          </p:cNvPr>
          <p:cNvSpPr/>
          <p:nvPr/>
        </p:nvSpPr>
        <p:spPr>
          <a:xfrm>
            <a:off x="5953492" y="1825625"/>
            <a:ext cx="1195755" cy="1712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Un-optimized netlist</a:t>
            </a:r>
            <a:endParaRPr lang="en-S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5450F-3A7A-45FE-8DB3-A7029C6EE569}"/>
              </a:ext>
            </a:extLst>
          </p:cNvPr>
          <p:cNvSpPr/>
          <p:nvPr/>
        </p:nvSpPr>
        <p:spPr>
          <a:xfrm>
            <a:off x="7836994" y="1830267"/>
            <a:ext cx="1195770" cy="1712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optimizer</a:t>
            </a:r>
            <a:endParaRPr lang="en-SE" dirty="0"/>
          </a:p>
        </p:txBody>
      </p:sp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B65B9982-7762-42C6-8D3E-BCD2FC58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252" y="4030530"/>
            <a:ext cx="914400" cy="914400"/>
          </a:xfrm>
          <a:prstGeom prst="rect">
            <a:avLst/>
          </a:prstGeom>
        </p:spPr>
      </p:pic>
      <p:pic>
        <p:nvPicPr>
          <p:cNvPr id="31" name="Graphic 30" descr="Document with solid fill">
            <a:extLst>
              <a:ext uri="{FF2B5EF4-FFF2-40B4-BE49-F238E27FC236}">
                <a16:creationId xmlns:a16="http://schemas.microsoft.com/office/drawing/2014/main" id="{46567DC5-E1C9-4E9F-BAFD-C591D6162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34" y="4040789"/>
            <a:ext cx="914400" cy="914400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C1CD4791-46B8-4ACE-9BD6-9616375A934C}"/>
              </a:ext>
            </a:extLst>
          </p:cNvPr>
          <p:cNvSpPr/>
          <p:nvPr/>
        </p:nvSpPr>
        <p:spPr>
          <a:xfrm>
            <a:off x="5422044" y="2455735"/>
            <a:ext cx="437662" cy="45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30738D-CEAA-4140-B079-1BA3E77F754A}"/>
              </a:ext>
            </a:extLst>
          </p:cNvPr>
          <p:cNvSpPr/>
          <p:nvPr/>
        </p:nvSpPr>
        <p:spPr>
          <a:xfrm>
            <a:off x="7305546" y="2455736"/>
            <a:ext cx="437662" cy="45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C243658-B50C-49BD-94FA-699D0458FD6F}"/>
              </a:ext>
            </a:extLst>
          </p:cNvPr>
          <p:cNvSpPr/>
          <p:nvPr/>
        </p:nvSpPr>
        <p:spPr>
          <a:xfrm rot="16200000">
            <a:off x="8104072" y="3419949"/>
            <a:ext cx="725125" cy="482615"/>
          </a:xfrm>
          <a:prstGeom prst="rightArrow">
            <a:avLst>
              <a:gd name="adj1" fmla="val 50000"/>
              <a:gd name="adj2" fmla="val 685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648A279-EF14-479A-854B-B4DD54943958}"/>
              </a:ext>
            </a:extLst>
          </p:cNvPr>
          <p:cNvSpPr/>
          <p:nvPr/>
        </p:nvSpPr>
        <p:spPr>
          <a:xfrm>
            <a:off x="9181252" y="2421544"/>
            <a:ext cx="437662" cy="45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51E106-E789-4A0E-A7F4-C38031556A18}"/>
              </a:ext>
            </a:extLst>
          </p:cNvPr>
          <p:cNvSpPr/>
          <p:nvPr/>
        </p:nvSpPr>
        <p:spPr>
          <a:xfrm>
            <a:off x="9767402" y="1791431"/>
            <a:ext cx="1281730" cy="171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Optimized netlist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D88241-2BF0-4239-A0CA-44A10CDD2D38}"/>
              </a:ext>
            </a:extLst>
          </p:cNvPr>
          <p:cNvSpPr txBox="1"/>
          <p:nvPr/>
        </p:nvSpPr>
        <p:spPr>
          <a:xfrm>
            <a:off x="3184221" y="4887622"/>
            <a:ext cx="175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Target technology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70001C-4C42-403F-A109-51EF91306C86}"/>
              </a:ext>
            </a:extLst>
          </p:cNvPr>
          <p:cNvSpPr txBox="1"/>
          <p:nvPr/>
        </p:nvSpPr>
        <p:spPr>
          <a:xfrm>
            <a:off x="7587403" y="4944930"/>
            <a:ext cx="175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Area/timing </a:t>
            </a:r>
          </a:p>
          <a:p>
            <a:pPr algn="ctr"/>
            <a:r>
              <a:rPr lang="en-US" dirty="0"/>
              <a:t>constraints</a:t>
            </a:r>
            <a:endParaRPr lang="en-SE" dirty="0"/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7874683D-DB0A-4B70-A2FB-EF4AEC04210D}"/>
              </a:ext>
            </a:extLst>
          </p:cNvPr>
          <p:cNvSpPr/>
          <p:nvPr/>
        </p:nvSpPr>
        <p:spPr>
          <a:xfrm>
            <a:off x="298075" y="4023818"/>
            <a:ext cx="2991775" cy="2581167"/>
          </a:xfrm>
          <a:prstGeom prst="wedgeRectCallout">
            <a:avLst>
              <a:gd name="adj1" fmla="val 62253"/>
              <a:gd name="adj2" fmla="val -27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design may relay on predefined RTL blocks. In such case, an RTL module builder is needed.</a:t>
            </a:r>
          </a:p>
          <a:p>
            <a:endParaRPr lang="en-US" dirty="0"/>
          </a:p>
          <a:p>
            <a:r>
              <a:rPr lang="en-US" dirty="0"/>
              <a:t>The RTL model builder acquires a predefined RTL model from a technology library.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5E987B9C-3439-4789-A6C0-3A51D349B6BB}"/>
              </a:ext>
            </a:extLst>
          </p:cNvPr>
          <p:cNvSpPr/>
          <p:nvPr/>
        </p:nvSpPr>
        <p:spPr>
          <a:xfrm>
            <a:off x="9767402" y="4940887"/>
            <a:ext cx="1901224" cy="1660055"/>
          </a:xfrm>
          <a:prstGeom prst="wedgeRectCallout">
            <a:avLst>
              <a:gd name="adj1" fmla="val -82500"/>
              <a:gd name="adj2" fmla="val -72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How small should a design be?</a:t>
            </a:r>
          </a:p>
          <a:p>
            <a:r>
              <a:rPr lang="en-US" dirty="0"/>
              <a:t>How fast should a design run?</a:t>
            </a:r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05B7DDA7-E30A-4E25-A68D-A8BF9965D671}"/>
              </a:ext>
            </a:extLst>
          </p:cNvPr>
          <p:cNvSpPr/>
          <p:nvPr/>
        </p:nvSpPr>
        <p:spPr>
          <a:xfrm rot="16200000">
            <a:off x="5979262" y="1757381"/>
            <a:ext cx="725126" cy="3807748"/>
          </a:xfrm>
          <a:prstGeom prst="bentArrow">
            <a:avLst>
              <a:gd name="adj1" fmla="val 25000"/>
              <a:gd name="adj2" fmla="val 25000"/>
              <a:gd name="adj3" fmla="val 47037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C9D3FFCD-081A-47E5-8414-71825DC59ECD}"/>
              </a:ext>
            </a:extLst>
          </p:cNvPr>
          <p:cNvSpPr/>
          <p:nvPr/>
        </p:nvSpPr>
        <p:spPr>
          <a:xfrm>
            <a:off x="5578014" y="5008038"/>
            <a:ext cx="1901224" cy="1660055"/>
          </a:xfrm>
          <a:prstGeom prst="wedgeRectCallout">
            <a:avLst>
              <a:gd name="adj1" fmla="val 1550"/>
              <a:gd name="adj2" fmla="val -1084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RTL builder may also need the constraints to select proper components.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DE2D9B-D5E0-4B8A-B7BB-2D9FF73A8A41}"/>
              </a:ext>
            </a:extLst>
          </p:cNvPr>
          <p:cNvSpPr/>
          <p:nvPr/>
        </p:nvSpPr>
        <p:spPr>
          <a:xfrm>
            <a:off x="665825" y="1615736"/>
            <a:ext cx="10884024" cy="20773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5FE9B5-F680-48C5-A194-2CA22D61544B}"/>
              </a:ext>
            </a:extLst>
          </p:cNvPr>
          <p:cNvSpPr txBox="1"/>
          <p:nvPr/>
        </p:nvSpPr>
        <p:spPr>
          <a:xfrm>
            <a:off x="9791387" y="895031"/>
            <a:ext cx="1758462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design process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77763-D735-7292-2019-86206421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B0B-B251-224E-9827-FB1B56FB8955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8115-D30A-68B8-0383-F1FAC762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22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7" grpId="0" animBg="1"/>
      <p:bldP spid="19" grpId="0" animBg="1"/>
      <p:bldP spid="2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3574-467F-4B03-94B2-04AAA9A7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D8EE-A5FF-4FFF-B93E-484332FE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15775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case statement,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dirty="0"/>
              <a:t> branch (thus a priority inferred) that matches is selected. A case item may be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constant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order of the case items (branches) matters!</a:t>
            </a:r>
          </a:p>
          <a:p>
            <a:r>
              <a:rPr lang="en-US" dirty="0"/>
              <a:t>Behave like a nested if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r>
              <a:rPr lang="en-US" dirty="0"/>
              <a:t> synthesized differently 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FPGA</a:t>
            </a:r>
            <a:r>
              <a:rPr lang="en-US" dirty="0"/>
              <a:t>! 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BA527-FFDA-4520-89F5-10A0CB580838}"/>
              </a:ext>
            </a:extLst>
          </p:cNvPr>
          <p:cNvSpPr txBox="1"/>
          <p:nvPr/>
        </p:nvSpPr>
        <p:spPr>
          <a:xfrm>
            <a:off x="509016" y="2810084"/>
            <a:ext cx="513892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demo_24 (op, A, B, O); 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[1:0] op</a:t>
            </a:r>
            <a:r>
              <a:rPr lang="en-US" sz="1600" dirty="0"/>
              <a:t>, </a:t>
            </a:r>
            <a:r>
              <a:rPr lang="en-SE" sz="1600" dirty="0"/>
              <a:t>A, B;</a:t>
            </a:r>
            <a:r>
              <a:rPr lang="en-US" sz="1600" dirty="0"/>
              <a:t>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  <a:r>
              <a:rPr lang="en-US" sz="1600" dirty="0"/>
              <a:t> 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600" dirty="0"/>
              <a:t> ADD='b00, SUB='b01, MUL='b10, DIV='b11;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(op, A, B)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600" dirty="0"/>
              <a:t>(op)</a:t>
            </a:r>
          </a:p>
          <a:p>
            <a:r>
              <a:rPr lang="en-SE" sz="1600" dirty="0">
                <a:solidFill>
                  <a:srgbClr val="00B050"/>
                </a:solidFill>
              </a:rPr>
              <a:t>ADD</a:t>
            </a:r>
            <a:r>
              <a:rPr lang="en-SE" sz="1600" dirty="0"/>
              <a:t>: O = A + B;</a:t>
            </a:r>
          </a:p>
          <a:p>
            <a:r>
              <a:rPr lang="en-SE" sz="1600" dirty="0">
                <a:solidFill>
                  <a:srgbClr val="00B050"/>
                </a:solidFill>
              </a:rPr>
              <a:t>SUB</a:t>
            </a:r>
            <a:r>
              <a:rPr lang="en-SE" sz="1600" dirty="0"/>
              <a:t>: O = A - B;</a:t>
            </a:r>
          </a:p>
          <a:p>
            <a:r>
              <a:rPr lang="en-SE" sz="1600" dirty="0">
                <a:solidFill>
                  <a:srgbClr val="00B050"/>
                </a:solidFill>
              </a:rPr>
              <a:t>MUL</a:t>
            </a:r>
            <a:r>
              <a:rPr lang="en-SE" sz="1600" dirty="0"/>
              <a:t>: O = A * B;</a:t>
            </a:r>
          </a:p>
          <a:p>
            <a:r>
              <a:rPr lang="en-SE" sz="1600" dirty="0">
                <a:solidFill>
                  <a:srgbClr val="00B050"/>
                </a:solidFill>
              </a:rPr>
              <a:t>DIV</a:t>
            </a:r>
            <a:r>
              <a:rPr lang="en-SE" sz="1600" dirty="0"/>
              <a:t>: O = A / B;</a:t>
            </a: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/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A1020-12CF-4024-B1B7-62C746CF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44" y="3086042"/>
            <a:ext cx="5977128" cy="3233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434B74E-992A-4011-8456-D34E3D2F7DD6}"/>
              </a:ext>
            </a:extLst>
          </p:cNvPr>
          <p:cNvSpPr/>
          <p:nvPr/>
        </p:nvSpPr>
        <p:spPr>
          <a:xfrm>
            <a:off x="3078480" y="4498848"/>
            <a:ext cx="2493264" cy="2246068"/>
          </a:xfrm>
          <a:prstGeom prst="wedgeRectCallout">
            <a:avLst>
              <a:gd name="adj1" fmla="val -82814"/>
              <a:gd name="adj2" fmla="val 3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(op == ADD)</a:t>
            </a:r>
          </a:p>
          <a:p>
            <a:r>
              <a:rPr lang="en-US" dirty="0"/>
              <a:t>    O = A + B;</a:t>
            </a:r>
          </a:p>
          <a:p>
            <a:r>
              <a:rPr lang="en-US" dirty="0"/>
              <a:t>else if (op == SUB)</a:t>
            </a:r>
          </a:p>
          <a:p>
            <a:r>
              <a:rPr lang="en-US" dirty="0"/>
              <a:t>    O = A – B;</a:t>
            </a:r>
          </a:p>
          <a:p>
            <a:r>
              <a:rPr lang="en-US" dirty="0"/>
              <a:t>else if (op == MUL)</a:t>
            </a:r>
          </a:p>
          <a:p>
            <a:r>
              <a:rPr lang="en-US" dirty="0"/>
              <a:t>    O = A * B;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O = A / B;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CAA86C-7EC1-45E0-BC7B-BDD1BFFD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4"/>
            <a:ext cx="12192000" cy="2703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1A123DB-BCC7-47A6-BF44-20FB31EF5010}"/>
              </a:ext>
            </a:extLst>
          </p:cNvPr>
          <p:cNvSpPr/>
          <p:nvPr/>
        </p:nvSpPr>
        <p:spPr>
          <a:xfrm>
            <a:off x="9360408" y="5621882"/>
            <a:ext cx="2493264" cy="694944"/>
          </a:xfrm>
          <a:prstGeom prst="wedgeRectCallout">
            <a:avLst>
              <a:gd name="adj1" fmla="val -36604"/>
              <a:gd name="adj2" fmla="val 3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Case statement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2C65739-D087-4466-A8E5-08C5F270F070}"/>
              </a:ext>
            </a:extLst>
          </p:cNvPr>
          <p:cNvSpPr/>
          <p:nvPr/>
        </p:nvSpPr>
        <p:spPr>
          <a:xfrm>
            <a:off x="9698736" y="12"/>
            <a:ext cx="2493264" cy="694944"/>
          </a:xfrm>
          <a:prstGeom prst="wedgeRectCallout">
            <a:avLst>
              <a:gd name="adj1" fmla="val -36604"/>
              <a:gd name="adj2" fmla="val 33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statement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81445EF-5A00-42E5-92C9-2B4A029EC6A4}"/>
              </a:ext>
            </a:extLst>
          </p:cNvPr>
          <p:cNvSpPr/>
          <p:nvPr/>
        </p:nvSpPr>
        <p:spPr>
          <a:xfrm>
            <a:off x="9360408" y="4923986"/>
            <a:ext cx="2493264" cy="694944"/>
          </a:xfrm>
          <a:prstGeom prst="wedgeRectCallout">
            <a:avLst>
              <a:gd name="adj1" fmla="val 7405"/>
              <a:gd name="adj2" fmla="val -144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Multi-port MUX.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BF060-3466-0F91-AE61-1C2301C2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4017-2E2B-8E44-B698-94018F068865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5362-7E1E-7904-4F66-9F9EA6F7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93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244A-976F-40BD-AAC8-0FBC1D93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200EF-860E-411A-A8C4-C67DED8F0D68}"/>
              </a:ext>
            </a:extLst>
          </p:cNvPr>
          <p:cNvSpPr txBox="1"/>
          <p:nvPr/>
        </p:nvSpPr>
        <p:spPr>
          <a:xfrm>
            <a:off x="838200" y="1348800"/>
            <a:ext cx="6094476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demo_25 (</a:t>
            </a:r>
            <a:r>
              <a:rPr lang="en-SE" sz="1600" dirty="0" err="1"/>
              <a:t>DayOfWeek</a:t>
            </a:r>
            <a:r>
              <a:rPr lang="en-SE" sz="1600" dirty="0"/>
              <a:t>, </a:t>
            </a:r>
            <a:r>
              <a:rPr lang="en-SE" sz="1600" dirty="0" err="1"/>
              <a:t>StudyTime</a:t>
            </a:r>
            <a:r>
              <a:rPr lang="en-SE" sz="1600" dirty="0"/>
              <a:t>); 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[2:0] </a:t>
            </a:r>
            <a:r>
              <a:rPr lang="en-SE" sz="1600" dirty="0" err="1"/>
              <a:t>DayOfWeek</a:t>
            </a:r>
            <a:r>
              <a:rPr lang="en-SE" sz="1600" dirty="0"/>
              <a:t>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[4:0] </a:t>
            </a:r>
            <a:r>
              <a:rPr lang="en-SE" sz="1600" dirty="0" err="1"/>
              <a:t>StudyTime</a:t>
            </a:r>
            <a:r>
              <a:rPr lang="en-SE" sz="1600" dirty="0"/>
              <a:t>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[4:0] </a:t>
            </a:r>
            <a:r>
              <a:rPr lang="en-SE" sz="1600" dirty="0" err="1"/>
              <a:t>StudyTime</a:t>
            </a:r>
            <a:r>
              <a:rPr lang="en-SE" sz="1600" dirty="0"/>
              <a:t>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600" dirty="0"/>
              <a:t> </a:t>
            </a:r>
            <a:endParaRPr lang="en-US" sz="1600" dirty="0"/>
          </a:p>
          <a:p>
            <a:r>
              <a:rPr lang="en-SE" sz="1600" dirty="0"/>
              <a:t>MON=1, TUE=2, WED=3, THU=4, FRI=5, SAT=6, SUN=7;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</a:t>
            </a:r>
            <a:r>
              <a:rPr lang="en-SE" sz="1600" dirty="0" err="1"/>
              <a:t>DayOfWeek</a:t>
            </a:r>
            <a:r>
              <a:rPr lang="en-SE" sz="1600" dirty="0"/>
              <a:t>)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600" dirty="0"/>
              <a:t> (</a:t>
            </a:r>
            <a:r>
              <a:rPr lang="en-SE" sz="1600" dirty="0" err="1"/>
              <a:t>DayOfWeek</a:t>
            </a:r>
            <a:r>
              <a:rPr lang="en-SE" sz="1600" dirty="0"/>
              <a:t>)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00B050"/>
                </a:solidFill>
              </a:rPr>
              <a:t>MON</a:t>
            </a:r>
            <a:r>
              <a:rPr lang="en-SE" sz="1600" dirty="0"/>
              <a:t>,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00B050"/>
                </a:solidFill>
              </a:rPr>
              <a:t>TUE</a:t>
            </a:r>
            <a:r>
              <a:rPr lang="en-SE" sz="1600" dirty="0"/>
              <a:t>,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00B050"/>
                </a:solidFill>
              </a:rPr>
              <a:t>WED</a:t>
            </a:r>
            <a:r>
              <a:rPr lang="en-SE" sz="1600" dirty="0"/>
              <a:t>,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00B050"/>
                </a:solidFill>
              </a:rPr>
              <a:t>THU</a:t>
            </a:r>
            <a:r>
              <a:rPr lang="en-SE" sz="1600" dirty="0"/>
              <a:t>: </a:t>
            </a:r>
            <a:r>
              <a:rPr lang="en-SE" sz="1600" dirty="0" err="1"/>
              <a:t>StudyTime</a:t>
            </a:r>
            <a:r>
              <a:rPr lang="en-SE" sz="1600" dirty="0"/>
              <a:t> = 9;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00B050"/>
                </a:solidFill>
              </a:rPr>
              <a:t>FRI</a:t>
            </a:r>
            <a:r>
              <a:rPr lang="en-SE" sz="1600" dirty="0"/>
              <a:t>: </a:t>
            </a:r>
            <a:r>
              <a:rPr lang="en-US" sz="1600" dirty="0"/>
              <a:t>  </a:t>
            </a:r>
            <a:r>
              <a:rPr lang="en-SE" sz="1600" dirty="0" err="1"/>
              <a:t>StudyTime</a:t>
            </a:r>
            <a:r>
              <a:rPr lang="en-SE" sz="1600" dirty="0"/>
              <a:t> = 10;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00B050"/>
                </a:solidFill>
              </a:rPr>
              <a:t>SAT</a:t>
            </a:r>
            <a:r>
              <a:rPr lang="en-SE" sz="1600" dirty="0"/>
              <a:t>: </a:t>
            </a:r>
            <a:r>
              <a:rPr lang="en-US" sz="1600" dirty="0"/>
              <a:t> </a:t>
            </a:r>
            <a:r>
              <a:rPr lang="en-SE" sz="1600" dirty="0" err="1"/>
              <a:t>StudyTime</a:t>
            </a:r>
            <a:r>
              <a:rPr lang="en-SE" sz="1600" dirty="0"/>
              <a:t> = 20;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00B050"/>
                </a:solidFill>
              </a:rPr>
              <a:t>SUN</a:t>
            </a:r>
            <a:r>
              <a:rPr lang="en-SE" sz="1600" dirty="0"/>
              <a:t>: </a:t>
            </a:r>
            <a:r>
              <a:rPr lang="en-SE" sz="1600" dirty="0" err="1"/>
              <a:t>StudyTime</a:t>
            </a:r>
            <a:r>
              <a:rPr lang="en-SE" sz="1600" dirty="0"/>
              <a:t> = 20; 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:</a:t>
            </a:r>
          </a:p>
          <a:p>
            <a:r>
              <a:rPr lang="en-SE" sz="1600" dirty="0"/>
              <a:t>             </a:t>
            </a:r>
            <a:r>
              <a:rPr lang="en-US" sz="1600" dirty="0"/>
              <a:t>     </a:t>
            </a:r>
            <a:r>
              <a:rPr lang="en-SE" sz="1600" dirty="0" err="1"/>
              <a:t>StudyTime</a:t>
            </a:r>
            <a:r>
              <a:rPr lang="en-SE" sz="1600" dirty="0"/>
              <a:t> = </a:t>
            </a:r>
            <a:r>
              <a:rPr lang="en-US" sz="1600" dirty="0"/>
              <a:t>5’b</a:t>
            </a:r>
            <a:r>
              <a:rPr lang="en-US" sz="1600" dirty="0">
                <a:solidFill>
                  <a:srgbClr val="FF00FF"/>
                </a:solidFill>
              </a:rPr>
              <a:t>11111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5C307-77D7-4631-9FF9-1750E996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91" y="4670883"/>
            <a:ext cx="743053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68CE67D-E000-48C7-B829-51A8ED70330D}"/>
              </a:ext>
            </a:extLst>
          </p:cNvPr>
          <p:cNvSpPr/>
          <p:nvPr/>
        </p:nvSpPr>
        <p:spPr>
          <a:xfrm>
            <a:off x="7043927" y="3099816"/>
            <a:ext cx="2493264" cy="1252728"/>
          </a:xfrm>
          <a:prstGeom prst="wedgeRectCallout">
            <a:avLst>
              <a:gd name="adj1" fmla="val -87582"/>
              <a:gd name="adj2" fmla="val 35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the MUX does not have enough ports for all options.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4D3FB-786E-C613-853B-323C5E5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0F14-EF8B-5746-8559-30F5CA09C431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5F3A-C415-3AEE-E21B-5CE81057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14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15B2-703E-4DB0-B787-53511008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</a:t>
            </a:r>
            <a:r>
              <a:rPr lang="en-US" dirty="0" err="1"/>
              <a:t>casez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3877-08CF-487C-A9DF-DE69DE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80"/>
            <a:ext cx="10515600" cy="2261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casez</a:t>
            </a:r>
            <a:r>
              <a:rPr lang="en-US" dirty="0"/>
              <a:t> statement, the </a:t>
            </a:r>
            <a:r>
              <a:rPr lang="en-US" b="1" dirty="0"/>
              <a:t>value z (or ?)</a:t>
            </a:r>
            <a:r>
              <a:rPr lang="en-US" dirty="0"/>
              <a:t> is considered as a don’t-care when it appears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 item expression</a:t>
            </a:r>
            <a:r>
              <a:rPr lang="en-US" dirty="0"/>
              <a:t>. </a:t>
            </a:r>
          </a:p>
          <a:p>
            <a:r>
              <a:rPr lang="en-US" b="1" dirty="0"/>
              <a:t>value x</a:t>
            </a:r>
            <a:r>
              <a:rPr lang="en-US" dirty="0"/>
              <a:t> cannot appear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 item expression</a:t>
            </a:r>
            <a:r>
              <a:rPr lang="en-US" dirty="0"/>
              <a:t>.</a:t>
            </a:r>
          </a:p>
          <a:p>
            <a:r>
              <a:rPr lang="en-US" dirty="0"/>
              <a:t>For synthesis, </a:t>
            </a:r>
            <a:r>
              <a:rPr lang="en-US" b="1" dirty="0"/>
              <a:t>values z </a:t>
            </a:r>
            <a:r>
              <a:rPr lang="en-US" dirty="0"/>
              <a:t>and </a:t>
            </a:r>
            <a:r>
              <a:rPr lang="en-US" b="1" dirty="0"/>
              <a:t>x</a:t>
            </a:r>
            <a:r>
              <a:rPr lang="en-US" dirty="0"/>
              <a:t> are not allowed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 expression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3ABFA-37D5-4C06-A87B-C921222E1D59}"/>
              </a:ext>
            </a:extLst>
          </p:cNvPr>
          <p:cNvSpPr txBox="1"/>
          <p:nvPr/>
        </p:nvSpPr>
        <p:spPr>
          <a:xfrm>
            <a:off x="977382" y="3394310"/>
            <a:ext cx="276419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demo_26 (A, O);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[3:0] A;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(A)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casez</a:t>
            </a:r>
            <a:r>
              <a:rPr lang="en-SE" sz="1600" dirty="0"/>
              <a:t>(A)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zzz1</a:t>
            </a:r>
            <a:r>
              <a:rPr lang="en-SE" sz="1600" dirty="0"/>
              <a:t> : O = 0;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zz10</a:t>
            </a:r>
            <a:r>
              <a:rPr lang="en-SE" sz="1600" dirty="0"/>
              <a:t> : O = 1;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z100</a:t>
            </a:r>
            <a:r>
              <a:rPr lang="en-SE" sz="1600" dirty="0"/>
              <a:t> : O = 2;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1000</a:t>
            </a:r>
            <a:r>
              <a:rPr lang="en-SE" sz="1600" dirty="0"/>
              <a:t> : O = 3;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 </a:t>
            </a:r>
            <a:r>
              <a:rPr lang="en-US" sz="1600" dirty="0"/>
              <a:t>  </a:t>
            </a:r>
            <a:r>
              <a:rPr lang="en-SE" sz="1600" dirty="0"/>
              <a:t>: O = 0;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6E5CE-EB06-4ED2-9141-E69EB5C74A87}"/>
              </a:ext>
            </a:extLst>
          </p:cNvPr>
          <p:cNvSpPr txBox="1"/>
          <p:nvPr/>
        </p:nvSpPr>
        <p:spPr>
          <a:xfrm>
            <a:off x="4034324" y="3917530"/>
            <a:ext cx="308143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(A[0])</a:t>
            </a:r>
          </a:p>
          <a:p>
            <a:r>
              <a:rPr lang="en-US" dirty="0"/>
              <a:t>	O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(A[1:0] == 2’b10)</a:t>
            </a:r>
          </a:p>
          <a:p>
            <a:r>
              <a:rPr lang="en-US" dirty="0"/>
              <a:t>	O = 1;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(A[2:0] == 3’b100)</a:t>
            </a:r>
          </a:p>
          <a:p>
            <a:r>
              <a:rPr lang="en-US" dirty="0"/>
              <a:t>	O = 2;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(A[3:0] == 4’b1000)</a:t>
            </a:r>
          </a:p>
          <a:p>
            <a:r>
              <a:rPr lang="en-US" dirty="0"/>
              <a:t>	O = 3;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dirty="0"/>
              <a:t>	O = 0;</a:t>
            </a:r>
            <a:endParaRPr lang="en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0F89F-AB94-4C3F-9B86-F6430840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06" y="5058931"/>
            <a:ext cx="4601460" cy="1720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86DA57-9048-42A3-BEC6-D1C7B601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" y="1525831"/>
            <a:ext cx="12098694" cy="1777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2306B80-D878-4549-9A30-7F0E522E7012}"/>
              </a:ext>
            </a:extLst>
          </p:cNvPr>
          <p:cNvSpPr/>
          <p:nvPr/>
        </p:nvSpPr>
        <p:spPr>
          <a:xfrm>
            <a:off x="9516702" y="4203629"/>
            <a:ext cx="2493264" cy="694944"/>
          </a:xfrm>
          <a:prstGeom prst="wedgeRectCallout">
            <a:avLst>
              <a:gd name="adj1" fmla="val -37352"/>
              <a:gd name="adj2" fmla="val 8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Casez</a:t>
            </a:r>
            <a:r>
              <a:rPr lang="en-US" dirty="0"/>
              <a:t> statement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405C2CA-B7A1-4A61-AE92-61B7BB5110A7}"/>
              </a:ext>
            </a:extLst>
          </p:cNvPr>
          <p:cNvSpPr/>
          <p:nvPr/>
        </p:nvSpPr>
        <p:spPr>
          <a:xfrm>
            <a:off x="7408506" y="3439542"/>
            <a:ext cx="2493264" cy="694944"/>
          </a:xfrm>
          <a:prstGeom prst="wedgeRectCallout">
            <a:avLst>
              <a:gd name="adj1" fmla="val -12413"/>
              <a:gd name="adj2" fmla="val -81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D5C1-DEFA-9C2A-3389-8D1F44B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EDB-B20F-DB46-951F-96C3E5EFA37D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25C2-8919-2E51-6DB3-639853CB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59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2B8A-D875-40BB-959E-23BB0978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</a:t>
            </a:r>
            <a:r>
              <a:rPr lang="en-US" dirty="0" err="1"/>
              <a:t>casez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F837-59F7-47AE-B722-43193FEABBD4}"/>
              </a:ext>
            </a:extLst>
          </p:cNvPr>
          <p:cNvSpPr txBox="1"/>
          <p:nvPr/>
        </p:nvSpPr>
        <p:spPr>
          <a:xfrm>
            <a:off x="838200" y="2388470"/>
            <a:ext cx="276419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demo_26 (A, O);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[3:0] A;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(A)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casez</a:t>
            </a:r>
            <a:r>
              <a:rPr lang="en-SE" sz="1600" dirty="0"/>
              <a:t>(A)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zzz1</a:t>
            </a:r>
            <a:r>
              <a:rPr lang="en-SE" sz="1600" dirty="0"/>
              <a:t> : O = 0;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zz10</a:t>
            </a:r>
            <a:r>
              <a:rPr lang="en-SE" sz="1600" dirty="0"/>
              <a:t> : O = 1;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z100</a:t>
            </a:r>
            <a:r>
              <a:rPr lang="en-SE" sz="1600" dirty="0"/>
              <a:t> : O = 2;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1000</a:t>
            </a:r>
            <a:r>
              <a:rPr lang="en-SE" sz="1600" dirty="0"/>
              <a:t> : O = 3;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 </a:t>
            </a:r>
            <a:r>
              <a:rPr lang="en-US" sz="1600" dirty="0"/>
              <a:t>  </a:t>
            </a:r>
            <a:r>
              <a:rPr lang="en-SE" sz="1600" dirty="0"/>
              <a:t>: O = 0;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617E57-D47D-48D3-A04F-5BC0A6A12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63248"/>
              </p:ext>
            </p:extLst>
          </p:nvPr>
        </p:nvGraphicFramePr>
        <p:xfrm>
          <a:off x="6627710" y="722376"/>
          <a:ext cx="3923796" cy="59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66">
                  <a:extLst>
                    <a:ext uri="{9D8B030D-6E8A-4147-A177-3AD203B41FA5}">
                      <a16:colId xmlns:a16="http://schemas.microsoft.com/office/drawing/2014/main" val="1046128240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3725543476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1562149232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3765175214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1181896308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4266354169"/>
                    </a:ext>
                  </a:extLst>
                </a:gridCol>
              </a:tblGrid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A[3]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O[0]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3545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5306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96889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08758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8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742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72891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3235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5325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8809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8390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55464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8734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831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3514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381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A14D53C-F939-4456-BF58-5B7E045C94E7}"/>
              </a:ext>
            </a:extLst>
          </p:cNvPr>
          <p:cNvSpPr/>
          <p:nvPr/>
        </p:nvSpPr>
        <p:spPr>
          <a:xfrm>
            <a:off x="6481406" y="1088136"/>
            <a:ext cx="4246208" cy="2606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55477-90E1-4C71-A0A9-8E84D33E3310}"/>
              </a:ext>
            </a:extLst>
          </p:cNvPr>
          <p:cNvSpPr/>
          <p:nvPr/>
        </p:nvSpPr>
        <p:spPr>
          <a:xfrm>
            <a:off x="6481406" y="3694176"/>
            <a:ext cx="4246208" cy="14447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3ED934-F731-4AA6-99DB-EB7868525E83}"/>
              </a:ext>
            </a:extLst>
          </p:cNvPr>
          <p:cNvSpPr/>
          <p:nvPr/>
        </p:nvSpPr>
        <p:spPr>
          <a:xfrm>
            <a:off x="6481406" y="5138928"/>
            <a:ext cx="4246208" cy="8046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CC495-1DC1-43D3-8899-AB37FE464A26}"/>
              </a:ext>
            </a:extLst>
          </p:cNvPr>
          <p:cNvSpPr/>
          <p:nvPr/>
        </p:nvSpPr>
        <p:spPr>
          <a:xfrm>
            <a:off x="6481406" y="6282563"/>
            <a:ext cx="4246208" cy="353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FC8E1-AAD9-45C2-BFBD-C40A7F692939}"/>
              </a:ext>
            </a:extLst>
          </p:cNvPr>
          <p:cNvSpPr/>
          <p:nvPr/>
        </p:nvSpPr>
        <p:spPr>
          <a:xfrm>
            <a:off x="6627710" y="1179576"/>
            <a:ext cx="1691640" cy="245445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D8E5C-97FB-4C5B-AE90-C4B0D6D41FA5}"/>
              </a:ext>
            </a:extLst>
          </p:cNvPr>
          <p:cNvSpPr/>
          <p:nvPr/>
        </p:nvSpPr>
        <p:spPr>
          <a:xfrm>
            <a:off x="6627710" y="3747154"/>
            <a:ext cx="1298448" cy="1338796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D2D627-6412-4516-A97A-82AEF5BCFC2D}"/>
              </a:ext>
            </a:extLst>
          </p:cNvPr>
          <p:cNvSpPr/>
          <p:nvPr/>
        </p:nvSpPr>
        <p:spPr>
          <a:xfrm>
            <a:off x="6627710" y="5199074"/>
            <a:ext cx="649224" cy="66223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645F7-02B7-49A9-8477-4A2E3DAEEA1C}"/>
              </a:ext>
            </a:extLst>
          </p:cNvPr>
          <p:cNvCxnSpPr>
            <a:cxnSpLocks/>
          </p:cNvCxnSpPr>
          <p:nvPr/>
        </p:nvCxnSpPr>
        <p:spPr>
          <a:xfrm flipV="1">
            <a:off x="2066544" y="2322576"/>
            <a:ext cx="4295708" cy="1655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37FB89-D124-44A3-AD4F-A7883C5E06DA}"/>
              </a:ext>
            </a:extLst>
          </p:cNvPr>
          <p:cNvSpPr txBox="1"/>
          <p:nvPr/>
        </p:nvSpPr>
        <p:spPr>
          <a:xfrm>
            <a:off x="6096795" y="1481428"/>
            <a:ext cx="530915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zzz</a:t>
            </a:r>
            <a:endParaRPr lang="en-SE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17AED-5231-4A09-A718-23D02DE04F4B}"/>
              </a:ext>
            </a:extLst>
          </p:cNvPr>
          <p:cNvCxnSpPr>
            <a:cxnSpLocks/>
          </p:cNvCxnSpPr>
          <p:nvPr/>
        </p:nvCxnSpPr>
        <p:spPr>
          <a:xfrm>
            <a:off x="2101396" y="4267301"/>
            <a:ext cx="4203902" cy="65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04F43-CBBA-45D6-AD07-2028BDE58DA8}"/>
              </a:ext>
            </a:extLst>
          </p:cNvPr>
          <p:cNvSpPr txBox="1"/>
          <p:nvPr/>
        </p:nvSpPr>
        <p:spPr>
          <a:xfrm>
            <a:off x="6208371" y="3842602"/>
            <a:ext cx="41549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zz</a:t>
            </a:r>
            <a:endParaRPr lang="en-SE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0C8BB-546A-4F7E-A65D-09FBC6306893}"/>
              </a:ext>
            </a:extLst>
          </p:cNvPr>
          <p:cNvCxnSpPr>
            <a:cxnSpLocks/>
          </p:cNvCxnSpPr>
          <p:nvPr/>
        </p:nvCxnSpPr>
        <p:spPr>
          <a:xfrm>
            <a:off x="2112447" y="4543634"/>
            <a:ext cx="4323056" cy="9536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C1933-3D40-4A07-9977-8002F9DC3149}"/>
              </a:ext>
            </a:extLst>
          </p:cNvPr>
          <p:cNvSpPr txBox="1"/>
          <p:nvPr/>
        </p:nvSpPr>
        <p:spPr>
          <a:xfrm>
            <a:off x="6347011" y="5281195"/>
            <a:ext cx="30008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</a:t>
            </a:r>
            <a:endParaRPr lang="en-SE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AE9CC8-1C1E-42EE-9203-858FB7A477EE}"/>
              </a:ext>
            </a:extLst>
          </p:cNvPr>
          <p:cNvCxnSpPr>
            <a:cxnSpLocks/>
          </p:cNvCxnSpPr>
          <p:nvPr/>
        </p:nvCxnSpPr>
        <p:spPr>
          <a:xfrm>
            <a:off x="2076117" y="4807251"/>
            <a:ext cx="4323056" cy="12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8687C-6B6D-4475-9B39-A7FDDBD733E0}"/>
              </a:ext>
            </a:extLst>
          </p:cNvPr>
          <p:cNvSpPr/>
          <p:nvPr/>
        </p:nvSpPr>
        <p:spPr>
          <a:xfrm>
            <a:off x="6481406" y="5929358"/>
            <a:ext cx="4246208" cy="353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84FA5-B195-4030-8E6C-9090E275B36C}"/>
              </a:ext>
            </a:extLst>
          </p:cNvPr>
          <p:cNvCxnSpPr>
            <a:cxnSpLocks/>
          </p:cNvCxnSpPr>
          <p:nvPr/>
        </p:nvCxnSpPr>
        <p:spPr>
          <a:xfrm>
            <a:off x="2030214" y="5085950"/>
            <a:ext cx="4323056" cy="1406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5B338-4183-40CA-B342-E50DF61B11A8}"/>
              </a:ext>
            </a:extLst>
          </p:cNvPr>
          <p:cNvSpPr/>
          <p:nvPr/>
        </p:nvSpPr>
        <p:spPr>
          <a:xfrm>
            <a:off x="9278185" y="5055336"/>
            <a:ext cx="227741" cy="1338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6DA701-BC24-4EC0-9AA5-2B723D344348}"/>
              </a:ext>
            </a:extLst>
          </p:cNvPr>
          <p:cNvSpPr/>
          <p:nvPr/>
        </p:nvSpPr>
        <p:spPr>
          <a:xfrm>
            <a:off x="9929106" y="3675746"/>
            <a:ext cx="227741" cy="152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4499E-2DAA-4532-9D01-6C28368E4666}"/>
              </a:ext>
            </a:extLst>
          </p:cNvPr>
          <p:cNvSpPr/>
          <p:nvPr/>
        </p:nvSpPr>
        <p:spPr>
          <a:xfrm>
            <a:off x="9929106" y="5835453"/>
            <a:ext cx="227741" cy="382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BA1D-3734-96E4-A949-80B04B63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833C-21CC-E54B-850A-A132226F8681}" type="datetime1">
              <a:rPr lang="sv-SE" smtClean="0"/>
              <a:t>2022-08-28</a:t>
            </a:fld>
            <a:endParaRPr lang="en-SE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21DE0B3-6776-BB96-6C7F-FD97D6A6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22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9" grpId="0" animBg="1"/>
      <p:bldP spid="22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2B8A-D875-40BB-959E-23BB0978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</a:t>
            </a:r>
            <a:r>
              <a:rPr lang="en-US" dirty="0" err="1"/>
              <a:t>casez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F837-59F7-47AE-B722-43193FEABBD4}"/>
              </a:ext>
            </a:extLst>
          </p:cNvPr>
          <p:cNvSpPr txBox="1"/>
          <p:nvPr/>
        </p:nvSpPr>
        <p:spPr>
          <a:xfrm>
            <a:off x="838200" y="2388470"/>
            <a:ext cx="276419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demo_26 (A, O);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[3:0] A;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(A)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casez</a:t>
            </a:r>
            <a:r>
              <a:rPr lang="en-SE" sz="1600" dirty="0"/>
              <a:t>(A)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zzz1</a:t>
            </a:r>
            <a:r>
              <a:rPr lang="en-SE" sz="1600" dirty="0"/>
              <a:t> : O = 0;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zz10</a:t>
            </a:r>
            <a:r>
              <a:rPr lang="en-SE" sz="1600" dirty="0"/>
              <a:t> : O = 1;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z100</a:t>
            </a:r>
            <a:r>
              <a:rPr lang="en-SE" sz="1600" dirty="0"/>
              <a:t> : O = 2;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1000</a:t>
            </a:r>
            <a:r>
              <a:rPr lang="en-SE" sz="1600" dirty="0"/>
              <a:t> : O = 3;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 </a:t>
            </a:r>
            <a:r>
              <a:rPr lang="en-US" sz="1600" dirty="0"/>
              <a:t>  </a:t>
            </a:r>
            <a:r>
              <a:rPr lang="en-SE" sz="1600" dirty="0"/>
              <a:t>: O = 0;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617E57-D47D-48D3-A04F-5BC0A6A128E4}"/>
              </a:ext>
            </a:extLst>
          </p:cNvPr>
          <p:cNvGraphicFramePr>
            <a:graphicFrameLocks noGrp="1"/>
          </p:cNvGraphicFramePr>
          <p:nvPr/>
        </p:nvGraphicFramePr>
        <p:xfrm>
          <a:off x="6627710" y="722376"/>
          <a:ext cx="3923796" cy="59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66">
                  <a:extLst>
                    <a:ext uri="{9D8B030D-6E8A-4147-A177-3AD203B41FA5}">
                      <a16:colId xmlns:a16="http://schemas.microsoft.com/office/drawing/2014/main" val="1046128240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3725543476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1562149232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3765175214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1181896308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4266354169"/>
                    </a:ext>
                  </a:extLst>
                </a:gridCol>
              </a:tblGrid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A[3]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O[0]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3545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5306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96889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08758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8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742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72891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3235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5325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8809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8390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55464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8734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831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3514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381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E55477-90E1-4C71-A0A9-8E84D33E3310}"/>
              </a:ext>
            </a:extLst>
          </p:cNvPr>
          <p:cNvSpPr/>
          <p:nvPr/>
        </p:nvSpPr>
        <p:spPr>
          <a:xfrm>
            <a:off x="6481406" y="3694176"/>
            <a:ext cx="4246208" cy="26999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5B338-4183-40CA-B342-E50DF61B11A8}"/>
              </a:ext>
            </a:extLst>
          </p:cNvPr>
          <p:cNvSpPr/>
          <p:nvPr/>
        </p:nvSpPr>
        <p:spPr>
          <a:xfrm>
            <a:off x="9278185" y="5055336"/>
            <a:ext cx="227741" cy="1338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6DA701-BC24-4EC0-9AA5-2B723D344348}"/>
              </a:ext>
            </a:extLst>
          </p:cNvPr>
          <p:cNvSpPr/>
          <p:nvPr/>
        </p:nvSpPr>
        <p:spPr>
          <a:xfrm>
            <a:off x="9929106" y="3675746"/>
            <a:ext cx="227741" cy="152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4499E-2DAA-4532-9D01-6C28368E4666}"/>
              </a:ext>
            </a:extLst>
          </p:cNvPr>
          <p:cNvSpPr/>
          <p:nvPr/>
        </p:nvSpPr>
        <p:spPr>
          <a:xfrm>
            <a:off x="9929106" y="5835453"/>
            <a:ext cx="227741" cy="382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078E1-E498-84AD-F588-CDFBBC8F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2BB5-043A-714D-A8BA-17F3A6313064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CCCF-CB8B-5721-2F1F-E3DB827C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33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A8AF-0ED9-4BB3-97C0-DE00B4F2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</a:t>
            </a:r>
            <a:r>
              <a:rPr lang="en-US" dirty="0" err="1"/>
              <a:t>casez</a:t>
            </a:r>
            <a:r>
              <a:rPr lang="en-US" dirty="0"/>
              <a:t> 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8DE1E-C6BD-4478-AE15-560FEBCA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987"/>
            <a:ext cx="12192000" cy="4259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BB9ED8-A8BC-42DB-84AF-A4039627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306" y="709153"/>
            <a:ext cx="1390844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959A8-12D9-4981-BFD9-AD4570F7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354" y="3044291"/>
            <a:ext cx="1343212" cy="3829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D9D146-D868-473C-B26E-6B6AF04A9F78}"/>
              </a:ext>
            </a:extLst>
          </p:cNvPr>
          <p:cNvSpPr txBox="1"/>
          <p:nvPr/>
        </p:nvSpPr>
        <p:spPr>
          <a:xfrm>
            <a:off x="4403398" y="401376"/>
            <a:ext cx="1471108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A0 A1 A3 A2 O0</a:t>
            </a:r>
            <a:endParaRPr lang="en-SE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D9050-8359-4336-A32B-4113F6D88BCE}"/>
              </a:ext>
            </a:extLst>
          </p:cNvPr>
          <p:cNvSpPr txBox="1"/>
          <p:nvPr/>
        </p:nvSpPr>
        <p:spPr>
          <a:xfrm>
            <a:off x="7373407" y="2736514"/>
            <a:ext cx="1471108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A1 A2 A3 A0 O1</a:t>
            </a:r>
            <a:endParaRPr lang="en-SE" sz="14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6843-9565-6F1B-74D5-151C583C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DD7C-3DF0-D04F-9FA7-9D9DA4CF927F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77950-D739-64F2-DFE1-3ABA93CD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66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A70C-FFCF-43A1-8507-6D5DF61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</a:t>
            </a:r>
            <a:r>
              <a:rPr lang="en-US" dirty="0" err="1"/>
              <a:t>casez</a:t>
            </a:r>
            <a:r>
              <a:rPr lang="en-US" dirty="0"/>
              <a:t> </a:t>
            </a:r>
            <a:endParaRPr lang="en-S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A710755-3946-4188-BB6B-DD244B37DEF1}"/>
              </a:ext>
            </a:extLst>
          </p:cNvPr>
          <p:cNvGraphicFramePr>
            <a:graphicFrameLocks noGrp="1"/>
          </p:cNvGraphicFramePr>
          <p:nvPr/>
        </p:nvGraphicFramePr>
        <p:xfrm>
          <a:off x="6627710" y="722376"/>
          <a:ext cx="3923796" cy="59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66">
                  <a:extLst>
                    <a:ext uri="{9D8B030D-6E8A-4147-A177-3AD203B41FA5}">
                      <a16:colId xmlns:a16="http://schemas.microsoft.com/office/drawing/2014/main" val="1046128240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3725543476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1562149232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3765175214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1181896308"/>
                    </a:ext>
                  </a:extLst>
                </a:gridCol>
                <a:gridCol w="653966">
                  <a:extLst>
                    <a:ext uri="{9D8B030D-6E8A-4147-A177-3AD203B41FA5}">
                      <a16:colId xmlns:a16="http://schemas.microsoft.com/office/drawing/2014/main" val="4266354169"/>
                    </a:ext>
                  </a:extLst>
                </a:gridCol>
              </a:tblGrid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A[3]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O[1]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O[0]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3545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5306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96889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08758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8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742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72891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3235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5325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8809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8390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55464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8734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6831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35145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381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F827E0-1342-4AA2-9414-D7B0D085C7DE}"/>
              </a:ext>
            </a:extLst>
          </p:cNvPr>
          <p:cNvSpPr/>
          <p:nvPr/>
        </p:nvSpPr>
        <p:spPr>
          <a:xfrm>
            <a:off x="6481406" y="3694176"/>
            <a:ext cx="4246208" cy="26999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6F222-040C-42BC-96D2-A5841A6932AB}"/>
              </a:ext>
            </a:extLst>
          </p:cNvPr>
          <p:cNvSpPr/>
          <p:nvPr/>
        </p:nvSpPr>
        <p:spPr>
          <a:xfrm>
            <a:off x="9278185" y="5055336"/>
            <a:ext cx="227741" cy="1338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65FE4-7FEF-48E3-B2B0-AF03C039B202}"/>
              </a:ext>
            </a:extLst>
          </p:cNvPr>
          <p:cNvSpPr/>
          <p:nvPr/>
        </p:nvSpPr>
        <p:spPr>
          <a:xfrm>
            <a:off x="9929106" y="3675746"/>
            <a:ext cx="227741" cy="152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C9718-0BF2-4C4C-9CD1-0141A74A3B85}"/>
              </a:ext>
            </a:extLst>
          </p:cNvPr>
          <p:cNvSpPr/>
          <p:nvPr/>
        </p:nvSpPr>
        <p:spPr>
          <a:xfrm>
            <a:off x="9929106" y="5835453"/>
            <a:ext cx="227741" cy="382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FE2665-C8CC-4AE2-9714-E47A95D9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54" y="1881075"/>
            <a:ext cx="1800320" cy="4754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DA4DFF-0B85-4A09-92F0-F20136A7DEFC}"/>
              </a:ext>
            </a:extLst>
          </p:cNvPr>
          <p:cNvSpPr txBox="1"/>
          <p:nvPr/>
        </p:nvSpPr>
        <p:spPr>
          <a:xfrm>
            <a:off x="3504526" y="1542521"/>
            <a:ext cx="165583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A3 A2 A1 A0 O0</a:t>
            </a:r>
            <a:endParaRPr lang="en-SE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20C10-7FD2-41C9-AF45-A5B0384DB4A0}"/>
              </a:ext>
            </a:extLst>
          </p:cNvPr>
          <p:cNvSpPr/>
          <p:nvPr/>
        </p:nvSpPr>
        <p:spPr>
          <a:xfrm>
            <a:off x="6627710" y="5157735"/>
            <a:ext cx="2453880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5A5A4F-C77E-438B-A01F-0340C968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25" y="1818044"/>
            <a:ext cx="1533105" cy="4576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49B4AE-CC52-4F2E-B481-C69E331BFA1B}"/>
              </a:ext>
            </a:extLst>
          </p:cNvPr>
          <p:cNvSpPr txBox="1"/>
          <p:nvPr/>
        </p:nvSpPr>
        <p:spPr>
          <a:xfrm>
            <a:off x="1110820" y="1542521"/>
            <a:ext cx="165583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A3 A2 A1 A0 O1</a:t>
            </a:r>
            <a:endParaRPr lang="en-SE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B8EBA-29A0-4346-A797-7418EB964458}"/>
              </a:ext>
            </a:extLst>
          </p:cNvPr>
          <p:cNvSpPr/>
          <p:nvPr/>
        </p:nvSpPr>
        <p:spPr>
          <a:xfrm>
            <a:off x="1186624" y="3776472"/>
            <a:ext cx="1267255" cy="2562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7F3AFA-E086-40E5-8E9A-12B563B8FAB1}"/>
              </a:ext>
            </a:extLst>
          </p:cNvPr>
          <p:cNvSpPr/>
          <p:nvPr/>
        </p:nvSpPr>
        <p:spPr>
          <a:xfrm>
            <a:off x="6627710" y="5514986"/>
            <a:ext cx="2453880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F2D971-CEF8-47E3-86DC-7AC098A9D075}"/>
              </a:ext>
            </a:extLst>
          </p:cNvPr>
          <p:cNvSpPr/>
          <p:nvPr/>
        </p:nvSpPr>
        <p:spPr>
          <a:xfrm>
            <a:off x="1177480" y="3246007"/>
            <a:ext cx="1267255" cy="2562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65F77-7A02-44F2-AEB8-048A27CDE22D}"/>
              </a:ext>
            </a:extLst>
          </p:cNvPr>
          <p:cNvSpPr/>
          <p:nvPr/>
        </p:nvSpPr>
        <p:spPr>
          <a:xfrm>
            <a:off x="6627710" y="5897231"/>
            <a:ext cx="2453880" cy="3385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A5E9D-88D7-427A-9E1B-4E0E36F6F89B}"/>
              </a:ext>
            </a:extLst>
          </p:cNvPr>
          <p:cNvSpPr/>
          <p:nvPr/>
        </p:nvSpPr>
        <p:spPr>
          <a:xfrm>
            <a:off x="1177480" y="2715542"/>
            <a:ext cx="1267255" cy="2562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6F1FB-98C2-4B5A-81F4-E057AD7D7B39}"/>
              </a:ext>
            </a:extLst>
          </p:cNvPr>
          <p:cNvSpPr/>
          <p:nvPr/>
        </p:nvSpPr>
        <p:spPr>
          <a:xfrm>
            <a:off x="6619320" y="3735324"/>
            <a:ext cx="2453880" cy="13787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C5F4A-D920-409C-824A-EDF2C2874516}"/>
              </a:ext>
            </a:extLst>
          </p:cNvPr>
          <p:cNvSpPr/>
          <p:nvPr/>
        </p:nvSpPr>
        <p:spPr>
          <a:xfrm>
            <a:off x="3575636" y="3215241"/>
            <a:ext cx="1226940" cy="11098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3303CF-DCA1-42A3-9F04-5A7FB43BC157}"/>
              </a:ext>
            </a:extLst>
          </p:cNvPr>
          <p:cNvSpPr/>
          <p:nvPr/>
        </p:nvSpPr>
        <p:spPr>
          <a:xfrm>
            <a:off x="3575636" y="2697849"/>
            <a:ext cx="1226940" cy="3385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EBCE97-6B8B-4A41-B585-ECC90B34D539}"/>
              </a:ext>
            </a:extLst>
          </p:cNvPr>
          <p:cNvCxnSpPr>
            <a:cxnSpLocks/>
          </p:cNvCxnSpPr>
          <p:nvPr/>
        </p:nvCxnSpPr>
        <p:spPr>
          <a:xfrm flipH="1">
            <a:off x="4835389" y="3886200"/>
            <a:ext cx="1646017" cy="30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279237-EF13-434D-8E14-103D0C20A305}"/>
              </a:ext>
            </a:extLst>
          </p:cNvPr>
          <p:cNvCxnSpPr>
            <a:cxnSpLocks/>
          </p:cNvCxnSpPr>
          <p:nvPr/>
        </p:nvCxnSpPr>
        <p:spPr>
          <a:xfrm flipH="1" flipV="1">
            <a:off x="4802576" y="3401568"/>
            <a:ext cx="1734770" cy="803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14F84-EFBE-4005-8DEF-A104A17B6597}"/>
              </a:ext>
            </a:extLst>
          </p:cNvPr>
          <p:cNvCxnSpPr>
            <a:cxnSpLocks/>
          </p:cNvCxnSpPr>
          <p:nvPr/>
        </p:nvCxnSpPr>
        <p:spPr>
          <a:xfrm flipH="1" flipV="1">
            <a:off x="4797195" y="3644564"/>
            <a:ext cx="1756330" cy="982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CFF96C-8918-45DE-81D1-94F982F8A38E}"/>
              </a:ext>
            </a:extLst>
          </p:cNvPr>
          <p:cNvCxnSpPr>
            <a:cxnSpLocks/>
          </p:cNvCxnSpPr>
          <p:nvPr/>
        </p:nvCxnSpPr>
        <p:spPr>
          <a:xfrm flipH="1" flipV="1">
            <a:off x="4813130" y="3946259"/>
            <a:ext cx="1756330" cy="982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A876F-1913-6CBA-5D48-524B6E74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26CB-515A-BC41-8E18-98D6CAB15AC3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DF888-279A-89ED-7BA5-36EA93A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1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E0A8-8295-41EA-A86D-AEE61B8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</a:t>
            </a:r>
            <a:r>
              <a:rPr lang="en-US" dirty="0" err="1"/>
              <a:t>casez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33C87-C9B5-4FDB-8F4E-38455ECA2C58}"/>
              </a:ext>
            </a:extLst>
          </p:cNvPr>
          <p:cNvSpPr txBox="1"/>
          <p:nvPr/>
        </p:nvSpPr>
        <p:spPr>
          <a:xfrm>
            <a:off x="605907" y="2451335"/>
            <a:ext cx="276419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demo_26 (A, O);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[3:0] A;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(A)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casez</a:t>
            </a:r>
            <a:r>
              <a:rPr lang="en-SE" sz="1600" dirty="0"/>
              <a:t>(A)</a:t>
            </a:r>
          </a:p>
          <a:p>
            <a:r>
              <a:rPr lang="en-SE" sz="1600" dirty="0"/>
              <a:t>        4’b</a:t>
            </a:r>
            <a:r>
              <a:rPr lang="en-US" sz="1600" dirty="0">
                <a:solidFill>
                  <a:srgbClr val="FF00FF"/>
                </a:solidFill>
              </a:rPr>
              <a:t>xxx</a:t>
            </a:r>
            <a:r>
              <a:rPr lang="en-SE" sz="1600" dirty="0">
                <a:solidFill>
                  <a:srgbClr val="FF00FF"/>
                </a:solidFill>
              </a:rPr>
              <a:t>1</a:t>
            </a:r>
            <a:r>
              <a:rPr lang="en-SE" sz="1600" dirty="0"/>
              <a:t> : O = 0;</a:t>
            </a:r>
          </a:p>
          <a:p>
            <a:r>
              <a:rPr lang="en-SE" sz="1600" dirty="0"/>
              <a:t>        4’b</a:t>
            </a:r>
            <a:r>
              <a:rPr lang="en-US" sz="1600" dirty="0">
                <a:solidFill>
                  <a:srgbClr val="FF00FF"/>
                </a:solidFill>
              </a:rPr>
              <a:t>xx</a:t>
            </a:r>
            <a:r>
              <a:rPr lang="en-SE" sz="1600" dirty="0">
                <a:solidFill>
                  <a:srgbClr val="FF00FF"/>
                </a:solidFill>
              </a:rPr>
              <a:t>10</a:t>
            </a:r>
            <a:r>
              <a:rPr lang="en-SE" sz="1600" dirty="0"/>
              <a:t> : O = 1;</a:t>
            </a:r>
          </a:p>
          <a:p>
            <a:r>
              <a:rPr lang="en-SE" sz="1600" dirty="0"/>
              <a:t>        4’b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SE" sz="1600" dirty="0">
                <a:solidFill>
                  <a:srgbClr val="FF00FF"/>
                </a:solidFill>
              </a:rPr>
              <a:t>100</a:t>
            </a:r>
            <a:r>
              <a:rPr lang="en-SE" sz="1600" dirty="0"/>
              <a:t> : O = 2;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1000</a:t>
            </a:r>
            <a:r>
              <a:rPr lang="en-SE" sz="1600" dirty="0"/>
              <a:t> : O = 3;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 </a:t>
            </a:r>
            <a:r>
              <a:rPr lang="en-US" sz="1600" dirty="0"/>
              <a:t>  </a:t>
            </a:r>
            <a:r>
              <a:rPr lang="en-SE" sz="1600" dirty="0"/>
              <a:t>: O = 0;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39F97-6EBD-427D-B159-8D9074FF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07" y="1675791"/>
            <a:ext cx="7613586" cy="1753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0EDE2-F151-4032-9E46-17EA8BA4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32" y="3524600"/>
            <a:ext cx="8327136" cy="286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5FA5BA67-DCFC-450F-9DCC-EDD2F58DD99F}"/>
              </a:ext>
            </a:extLst>
          </p:cNvPr>
          <p:cNvSpPr/>
          <p:nvPr/>
        </p:nvSpPr>
        <p:spPr>
          <a:xfrm rot="2700000">
            <a:off x="3973645" y="2037217"/>
            <a:ext cx="3911865" cy="3826360"/>
          </a:xfrm>
          <a:prstGeom prst="plus">
            <a:avLst>
              <a:gd name="adj" fmla="val 463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DA8B5-A412-8B6C-31FB-80F184AC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BB3F-0677-BD49-93C9-C44FE479D51D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CE5C9-99B6-DD14-806A-73965D0F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82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25A9-162B-4542-9257-DA786CE0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statement – </a:t>
            </a:r>
            <a:r>
              <a:rPr lang="en-US" dirty="0" err="1"/>
              <a:t>casex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4CFB7E-EB90-40B4-B731-49C36EC7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80"/>
            <a:ext cx="10515600" cy="2261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casex</a:t>
            </a:r>
            <a:r>
              <a:rPr lang="en-US" dirty="0"/>
              <a:t> statement, the </a:t>
            </a:r>
            <a:r>
              <a:rPr lang="en-US" b="1" dirty="0"/>
              <a:t>values x, z (or ?)</a:t>
            </a:r>
            <a:r>
              <a:rPr lang="en-US" dirty="0"/>
              <a:t> are considered as a don’t-care when it appears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 item expression</a:t>
            </a:r>
            <a:r>
              <a:rPr lang="en-US" dirty="0"/>
              <a:t>. </a:t>
            </a:r>
          </a:p>
          <a:p>
            <a:r>
              <a:rPr lang="en-US" b="1" strike="sngStrike" dirty="0"/>
              <a:t>value x</a:t>
            </a:r>
            <a:r>
              <a:rPr lang="en-US" strike="sngStrike" dirty="0"/>
              <a:t> cannot appear in a </a:t>
            </a:r>
            <a:r>
              <a:rPr lang="en-US" b="1" strike="sngStrike" dirty="0">
                <a:solidFill>
                  <a:schemeClr val="accent1">
                    <a:lumMod val="75000"/>
                  </a:schemeClr>
                </a:solidFill>
              </a:rPr>
              <a:t>case item expression</a:t>
            </a:r>
            <a:r>
              <a:rPr lang="en-US" strike="sngStrike" dirty="0"/>
              <a:t>.</a:t>
            </a:r>
          </a:p>
          <a:p>
            <a:r>
              <a:rPr lang="en-US" dirty="0"/>
              <a:t>For synthesis, </a:t>
            </a:r>
            <a:r>
              <a:rPr lang="en-US" b="1" dirty="0"/>
              <a:t>values x </a:t>
            </a:r>
            <a:r>
              <a:rPr lang="en-US" dirty="0"/>
              <a:t>and </a:t>
            </a:r>
            <a:r>
              <a:rPr lang="en-US" b="1" dirty="0"/>
              <a:t>z</a:t>
            </a:r>
            <a:r>
              <a:rPr lang="en-US" dirty="0"/>
              <a:t> are not allowed 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case expression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C16FA-EA0D-4E83-B84C-4A638F5C0F78}"/>
              </a:ext>
            </a:extLst>
          </p:cNvPr>
          <p:cNvSpPr txBox="1"/>
          <p:nvPr/>
        </p:nvSpPr>
        <p:spPr>
          <a:xfrm>
            <a:off x="977382" y="3394310"/>
            <a:ext cx="276419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</a:t>
            </a:r>
            <a:r>
              <a:rPr lang="en-US" sz="1600" dirty="0"/>
              <a:t>7</a:t>
            </a:r>
            <a:r>
              <a:rPr lang="en-SE" sz="1600" dirty="0"/>
              <a:t> (A, O);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[3:0] A;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(A)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SE" sz="1600" dirty="0"/>
              <a:t>(A)</a:t>
            </a:r>
          </a:p>
          <a:p>
            <a:r>
              <a:rPr lang="en-SE" sz="1600" dirty="0"/>
              <a:t>        4’b</a:t>
            </a:r>
            <a:r>
              <a:rPr lang="en-US" sz="1600" dirty="0">
                <a:solidFill>
                  <a:srgbClr val="FF00FF"/>
                </a:solidFill>
              </a:rPr>
              <a:t>xxx</a:t>
            </a:r>
            <a:r>
              <a:rPr lang="en-SE" sz="1600" dirty="0">
                <a:solidFill>
                  <a:srgbClr val="FF00FF"/>
                </a:solidFill>
              </a:rPr>
              <a:t>1</a:t>
            </a:r>
            <a:r>
              <a:rPr lang="en-SE" sz="1600" dirty="0"/>
              <a:t> : O = 0;</a:t>
            </a:r>
          </a:p>
          <a:p>
            <a:r>
              <a:rPr lang="en-SE" sz="1600" dirty="0"/>
              <a:t>        4’b</a:t>
            </a:r>
            <a:r>
              <a:rPr lang="en-US" sz="1600" dirty="0">
                <a:solidFill>
                  <a:srgbClr val="FF00FF"/>
                </a:solidFill>
              </a:rPr>
              <a:t>xx</a:t>
            </a:r>
            <a:r>
              <a:rPr lang="en-SE" sz="1600" dirty="0">
                <a:solidFill>
                  <a:srgbClr val="FF00FF"/>
                </a:solidFill>
              </a:rPr>
              <a:t>10</a:t>
            </a:r>
            <a:r>
              <a:rPr lang="en-SE" sz="1600" dirty="0"/>
              <a:t> : O = 1;</a:t>
            </a:r>
          </a:p>
          <a:p>
            <a:r>
              <a:rPr lang="en-SE" sz="1600" dirty="0"/>
              <a:t>        4’b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SE" sz="1600" dirty="0">
                <a:solidFill>
                  <a:srgbClr val="FF00FF"/>
                </a:solidFill>
              </a:rPr>
              <a:t>100</a:t>
            </a:r>
            <a:r>
              <a:rPr lang="en-SE" sz="1600" dirty="0"/>
              <a:t> : O = 2;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1000</a:t>
            </a:r>
            <a:r>
              <a:rPr lang="en-SE" sz="1600" dirty="0"/>
              <a:t> : O = 3;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 </a:t>
            </a:r>
            <a:r>
              <a:rPr lang="en-US" sz="1600" dirty="0"/>
              <a:t>  </a:t>
            </a:r>
            <a:r>
              <a:rPr lang="en-SE" sz="1600" dirty="0"/>
              <a:t>: O = 0;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20A63-B618-40C3-9BD5-81FE38DC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58" y="3394310"/>
            <a:ext cx="7835127" cy="1688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54BB6-E772-4410-AC7A-CF309529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58" y="3927525"/>
            <a:ext cx="8311242" cy="2852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F6405-6FDA-E986-20A3-381BACF3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B019-EFB8-9942-B3A2-88C424219B8A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0452-45B5-F1E4-48FC-5BCC7AB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10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4B30-3A86-45D5-946A-34150529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inferring latches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024D-856E-48B1-91B9-E779EE31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A latch may be inferred for a variable assigned in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sz="3200" dirty="0"/>
              <a:t> statement, just as in an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3200" dirty="0"/>
              <a:t> statement. </a:t>
            </a:r>
          </a:p>
          <a:p>
            <a:pPr lvl="1"/>
            <a:r>
              <a:rPr lang="en-US" sz="2800" dirty="0"/>
              <a:t>A variable is assigned a value only in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partial branches </a:t>
            </a:r>
            <a:r>
              <a:rPr lang="en-US" sz="2800" dirty="0"/>
              <a:t>of a case statement.</a:t>
            </a:r>
          </a:p>
          <a:p>
            <a:r>
              <a:rPr lang="en-US" sz="3200" dirty="0"/>
              <a:t>To avoid latch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Add an initial value assignment before 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Complete the case statement with default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Use full case directive (</a:t>
            </a:r>
            <a:r>
              <a:rPr lang="en-US" sz="2800" dirty="0">
                <a:solidFill>
                  <a:srgbClr val="FF0000"/>
                </a:solidFill>
              </a:rPr>
              <a:t>not recommended</a:t>
            </a:r>
            <a:r>
              <a:rPr lang="en-US" sz="2800" dirty="0"/>
              <a:t>)</a:t>
            </a:r>
          </a:p>
          <a:p>
            <a:pPr lvl="1"/>
            <a:endParaRPr lang="en-SE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6784-2C21-044D-83AA-709246CB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6D73-A354-8740-A068-F1559988D12C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8EB81-3955-DB89-D516-01308D13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66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DA09-B9D2-42A3-A18C-3BACED48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Check the design methodology, regularly.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B763E-0461-4E7E-AA82-80871E7BE7F8}"/>
              </a:ext>
            </a:extLst>
          </p:cNvPr>
          <p:cNvSpPr/>
          <p:nvPr/>
        </p:nvSpPr>
        <p:spPr>
          <a:xfrm>
            <a:off x="4457267" y="1690688"/>
            <a:ext cx="2544024" cy="50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HDL &amp; Graphic entry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DC682-272D-4EC9-9DB5-AD8814C95BDF}"/>
              </a:ext>
            </a:extLst>
          </p:cNvPr>
          <p:cNvSpPr/>
          <p:nvPr/>
        </p:nvSpPr>
        <p:spPr>
          <a:xfrm>
            <a:off x="4457267" y="2580735"/>
            <a:ext cx="2544024" cy="50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verification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CE33A-6975-4706-AE0F-2DA3C94382BB}"/>
              </a:ext>
            </a:extLst>
          </p:cNvPr>
          <p:cNvSpPr/>
          <p:nvPr/>
        </p:nvSpPr>
        <p:spPr>
          <a:xfrm>
            <a:off x="4457267" y="3470782"/>
            <a:ext cx="2544024" cy="50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Synthesis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202A0-173A-445C-839B-F5C0C123A7DB}"/>
              </a:ext>
            </a:extLst>
          </p:cNvPr>
          <p:cNvSpPr/>
          <p:nvPr/>
        </p:nvSpPr>
        <p:spPr>
          <a:xfrm>
            <a:off x="4457267" y="4360829"/>
            <a:ext cx="2544024" cy="50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&amp; Place &amp; Routing</a:t>
            </a:r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86328-4ED6-4B89-BA26-6E7C1173A6EB}"/>
              </a:ext>
            </a:extLst>
          </p:cNvPr>
          <p:cNvSpPr/>
          <p:nvPr/>
        </p:nvSpPr>
        <p:spPr>
          <a:xfrm>
            <a:off x="4457267" y="5250876"/>
            <a:ext cx="2544024" cy="50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Timing verification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CE353-9C71-4A0E-BB73-B279BBEBFCCB}"/>
              </a:ext>
            </a:extLst>
          </p:cNvPr>
          <p:cNvSpPr/>
          <p:nvPr/>
        </p:nvSpPr>
        <p:spPr>
          <a:xfrm>
            <a:off x="4457267" y="6140923"/>
            <a:ext cx="2544024" cy="50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&amp; System test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2B288C-3C3C-4600-BA14-65BBB33F1C1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729279" y="2197682"/>
            <a:ext cx="0" cy="38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96D36-74F4-455A-A409-ECB89C955C8B}"/>
              </a:ext>
            </a:extLst>
          </p:cNvPr>
          <p:cNvSpPr/>
          <p:nvPr/>
        </p:nvSpPr>
        <p:spPr>
          <a:xfrm>
            <a:off x="7182360" y="2135711"/>
            <a:ext cx="1548142" cy="506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</a:t>
            </a:r>
            <a:endParaRPr lang="en-SE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52E453-8E07-4F85-9C16-867F097F186B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7001291" y="2642705"/>
            <a:ext cx="955140" cy="191527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33542F0-2ECE-4B56-8269-EF16953B2BCC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rot="16200000" flipV="1">
            <a:off x="7383098" y="1562378"/>
            <a:ext cx="191526" cy="95514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E8527E-4A4B-42E9-9931-CE5F74DE4BF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29279" y="3087729"/>
            <a:ext cx="0" cy="38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F6AB81-E624-46AC-9680-F031B5C9D8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29279" y="3977776"/>
            <a:ext cx="0" cy="38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FF545-AD32-4AE9-A963-201C3DA3CF4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29279" y="4867823"/>
            <a:ext cx="0" cy="38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41261C-21DB-45B9-ADD4-9C588D7D77E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729279" y="5757870"/>
            <a:ext cx="0" cy="38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832D11-BC6C-4E40-960C-329C0DCC03E8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>
          <a:xfrm flipV="1">
            <a:off x="7001291" y="4867823"/>
            <a:ext cx="955140" cy="63655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88C7F8-06E2-454B-9A35-14C1B4D30B8E}"/>
              </a:ext>
            </a:extLst>
          </p:cNvPr>
          <p:cNvSpPr/>
          <p:nvPr/>
        </p:nvSpPr>
        <p:spPr>
          <a:xfrm>
            <a:off x="7182360" y="4360829"/>
            <a:ext cx="1548142" cy="506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</a:t>
            </a:r>
            <a:endParaRPr lang="en-SE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E9D82A7-C8FA-4266-9561-BE7AD83EBF83}"/>
              </a:ext>
            </a:extLst>
          </p:cNvPr>
          <p:cNvCxnSpPr>
            <a:cxnSpLocks/>
            <a:stCxn id="19" idx="0"/>
            <a:endCxn id="6" idx="3"/>
          </p:cNvCxnSpPr>
          <p:nvPr/>
        </p:nvCxnSpPr>
        <p:spPr>
          <a:xfrm rot="16200000" flipV="1">
            <a:off x="7160586" y="3564984"/>
            <a:ext cx="636550" cy="95514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26BEDB9-D178-4E83-AC6B-F05AE385C12D}"/>
              </a:ext>
            </a:extLst>
          </p:cNvPr>
          <p:cNvCxnSpPr>
            <a:cxnSpLocks/>
            <a:stCxn id="19" idx="3"/>
            <a:endCxn id="4" idx="3"/>
          </p:cNvCxnSpPr>
          <p:nvPr/>
        </p:nvCxnSpPr>
        <p:spPr>
          <a:xfrm flipH="1" flipV="1">
            <a:off x="7001291" y="1944185"/>
            <a:ext cx="1729211" cy="2670141"/>
          </a:xfrm>
          <a:prstGeom prst="bentConnector3">
            <a:avLst>
              <a:gd name="adj1" fmla="val -1322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D61795-FF69-4323-AB97-23DC68F40C68}"/>
              </a:ext>
            </a:extLst>
          </p:cNvPr>
          <p:cNvSpPr/>
          <p:nvPr/>
        </p:nvSpPr>
        <p:spPr>
          <a:xfrm>
            <a:off x="7182360" y="5695899"/>
            <a:ext cx="1548142" cy="506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</a:t>
            </a:r>
            <a:endParaRPr lang="en-S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FA835ED-4E94-4EBE-84EE-89470A25F0AF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7001291" y="6202893"/>
            <a:ext cx="955140" cy="191527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6F1FE57-33C9-4DB5-A41D-1FC1BD9BBE6C}"/>
              </a:ext>
            </a:extLst>
          </p:cNvPr>
          <p:cNvCxnSpPr>
            <a:cxnSpLocks/>
            <a:stCxn id="22" idx="3"/>
            <a:endCxn id="6" idx="3"/>
          </p:cNvCxnSpPr>
          <p:nvPr/>
        </p:nvCxnSpPr>
        <p:spPr>
          <a:xfrm flipH="1" flipV="1">
            <a:off x="7001291" y="3724279"/>
            <a:ext cx="1729211" cy="2225117"/>
          </a:xfrm>
          <a:prstGeom prst="bentConnector3">
            <a:avLst>
              <a:gd name="adj1" fmla="val -315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90BBA7-17AB-4387-8AFD-0E4C1F7F0F41}"/>
              </a:ext>
            </a:extLst>
          </p:cNvPr>
          <p:cNvCxnSpPr>
            <a:cxnSpLocks/>
            <a:stCxn id="22" idx="3"/>
            <a:endCxn id="4" idx="3"/>
          </p:cNvCxnSpPr>
          <p:nvPr/>
        </p:nvCxnSpPr>
        <p:spPr>
          <a:xfrm flipH="1" flipV="1">
            <a:off x="7001291" y="1944185"/>
            <a:ext cx="1729211" cy="4005211"/>
          </a:xfrm>
          <a:prstGeom prst="bentConnector3">
            <a:avLst>
              <a:gd name="adj1" fmla="val -5039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ADC892-8273-4050-9C99-D7A118824AEB}"/>
              </a:ext>
            </a:extLst>
          </p:cNvPr>
          <p:cNvSpPr txBox="1"/>
          <p:nvPr/>
        </p:nvSpPr>
        <p:spPr>
          <a:xfrm>
            <a:off x="1629387" y="2511066"/>
            <a:ext cx="1758462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design process</a:t>
            </a:r>
            <a:endParaRPr lang="en-S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BDBFF-506A-4C22-A10D-5ABDE1290280}"/>
              </a:ext>
            </a:extLst>
          </p:cNvPr>
          <p:cNvSpPr txBox="1"/>
          <p:nvPr/>
        </p:nvSpPr>
        <p:spPr>
          <a:xfrm>
            <a:off x="1629387" y="5199149"/>
            <a:ext cx="175846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Back-end</a:t>
            </a:r>
          </a:p>
          <a:p>
            <a:pPr algn="ctr"/>
            <a:r>
              <a:rPr lang="en-US" dirty="0"/>
              <a:t>design process</a:t>
            </a:r>
            <a:endParaRPr lang="en-SE" dirty="0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13D965F6-5CB8-4629-BFB5-C442B6FCD5AD}"/>
              </a:ext>
            </a:extLst>
          </p:cNvPr>
          <p:cNvSpPr/>
          <p:nvPr/>
        </p:nvSpPr>
        <p:spPr>
          <a:xfrm>
            <a:off x="3683196" y="1913200"/>
            <a:ext cx="489309" cy="1780093"/>
          </a:xfrm>
          <a:prstGeom prst="leftBrace">
            <a:avLst>
              <a:gd name="adj1" fmla="val 52616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5F957A8B-F92B-4E46-BE68-942C1989DF1B}"/>
              </a:ext>
            </a:extLst>
          </p:cNvPr>
          <p:cNvSpPr/>
          <p:nvPr/>
        </p:nvSpPr>
        <p:spPr>
          <a:xfrm>
            <a:off x="3677903" y="4614326"/>
            <a:ext cx="489309" cy="1780093"/>
          </a:xfrm>
          <a:prstGeom prst="leftBrace">
            <a:avLst>
              <a:gd name="adj1" fmla="val 52616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ECC9C9-75DA-40EC-89DB-BE9E770A9598}"/>
              </a:ext>
            </a:extLst>
          </p:cNvPr>
          <p:cNvSpPr txBox="1"/>
          <p:nvPr/>
        </p:nvSpPr>
        <p:spPr>
          <a:xfrm>
            <a:off x="-1588" y="3016251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Cultivate a good taste of your code,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for synthesis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6C71-F575-8A15-B292-C3E21827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EF73-E0C0-3A40-8CFD-5819B1695B3F}" type="datetime1">
              <a:rPr lang="sv-SE" smtClean="0"/>
              <a:t>2022-08-28</a:t>
            </a:fld>
            <a:endParaRPr lang="en-SE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2D66F8F-FCBB-7637-6022-91DD2691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959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4B30-3A86-45D5-946A-34150529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inferring latches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E11BA-55AF-49A7-AF79-F3C6A95DBBDB}"/>
              </a:ext>
            </a:extLst>
          </p:cNvPr>
          <p:cNvSpPr txBox="1"/>
          <p:nvPr/>
        </p:nvSpPr>
        <p:spPr>
          <a:xfrm>
            <a:off x="735563" y="1690688"/>
            <a:ext cx="487213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demo_25 (</a:t>
            </a:r>
            <a:r>
              <a:rPr lang="en-SE" sz="1400" dirty="0" err="1"/>
              <a:t>DayOfWeek</a:t>
            </a:r>
            <a:r>
              <a:rPr lang="en-SE" sz="1400" dirty="0"/>
              <a:t>, </a:t>
            </a:r>
            <a:r>
              <a:rPr lang="en-SE" sz="1400" dirty="0" err="1"/>
              <a:t>StudyTime</a:t>
            </a:r>
            <a:r>
              <a:rPr lang="en-SE" sz="1400" dirty="0"/>
              <a:t>); 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[2:0] </a:t>
            </a:r>
            <a:r>
              <a:rPr lang="en-SE" sz="1400" dirty="0" err="1"/>
              <a:t>DayOfWeek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400" dirty="0"/>
              <a:t> </a:t>
            </a:r>
            <a:endParaRPr lang="en-US" sz="1400" dirty="0"/>
          </a:p>
          <a:p>
            <a:r>
              <a:rPr lang="en-SE" sz="1400" dirty="0"/>
              <a:t>MON=1, TUE=2, WED=3, THU=4, FRI=5, SAT=6, SUN=7;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MON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TUE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WED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THU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9;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FRI</a:t>
            </a:r>
            <a:r>
              <a:rPr lang="en-SE" sz="1400" dirty="0"/>
              <a:t>: </a:t>
            </a:r>
            <a:r>
              <a:rPr lang="en-US" sz="1400" dirty="0"/>
              <a:t>  </a:t>
            </a:r>
            <a:r>
              <a:rPr lang="en-SE" sz="1400" dirty="0" err="1"/>
              <a:t>StudyTime</a:t>
            </a:r>
            <a:r>
              <a:rPr lang="en-SE" sz="1400" dirty="0"/>
              <a:t> = 10;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SAT</a:t>
            </a:r>
            <a:r>
              <a:rPr lang="en-SE" sz="1400" dirty="0"/>
              <a:t>: </a:t>
            </a:r>
            <a:r>
              <a:rPr lang="en-US" sz="1400" dirty="0"/>
              <a:t> </a:t>
            </a:r>
            <a:r>
              <a:rPr lang="en-SE" sz="1400" dirty="0" err="1"/>
              <a:t>StudyTime</a:t>
            </a:r>
            <a:r>
              <a:rPr lang="en-SE" sz="1400" dirty="0"/>
              <a:t> = 20;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SUN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20; </a:t>
            </a:r>
          </a:p>
          <a:p>
            <a:r>
              <a:rPr lang="en-SE" sz="1400" dirty="0"/>
              <a:t>    </a:t>
            </a:r>
            <a:r>
              <a:rPr lang="en-SE" sz="1400" strike="sngStrike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400" strike="sngStrike" dirty="0"/>
              <a:t>:</a:t>
            </a:r>
          </a:p>
          <a:p>
            <a:r>
              <a:rPr lang="en-SE" sz="1400" dirty="0"/>
              <a:t>             </a:t>
            </a:r>
            <a:r>
              <a:rPr lang="en-US" sz="1400" dirty="0"/>
              <a:t>     </a:t>
            </a:r>
            <a:r>
              <a:rPr lang="en-SE" sz="1400" strike="sngStrike" dirty="0" err="1"/>
              <a:t>StudyTime</a:t>
            </a:r>
            <a:r>
              <a:rPr lang="en-SE" sz="1400" strike="sngStrike" dirty="0"/>
              <a:t> = </a:t>
            </a:r>
            <a:r>
              <a:rPr lang="en-US" sz="1400" strike="sngStrike" dirty="0"/>
              <a:t>5’b</a:t>
            </a:r>
            <a:r>
              <a:rPr lang="en-US" sz="1400" strike="sngStrike" dirty="0">
                <a:solidFill>
                  <a:srgbClr val="FF00FF"/>
                </a:solidFill>
              </a:rPr>
              <a:t>11111</a:t>
            </a:r>
            <a:r>
              <a:rPr lang="en-SE" sz="1400" strike="sngStrike" dirty="0"/>
              <a:t>;</a:t>
            </a:r>
          </a:p>
          <a:p>
            <a:r>
              <a:rPr lang="en-SE" sz="1400" dirty="0"/>
              <a:t>    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3E237-BCAB-4929-B368-C19094D3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81" y="3807218"/>
            <a:ext cx="8178819" cy="2720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94354-3FED-D655-75AE-9C81A3A3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B6D5-28BE-4342-A9FE-10081665BD2C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D0955-13D9-9B67-E417-0193A6B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5D23-C31A-4EC8-8FCA-5FD27E4A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inferring latches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B0D2B-C244-4C12-BE52-FE623F2523A2}"/>
              </a:ext>
            </a:extLst>
          </p:cNvPr>
          <p:cNvSpPr txBox="1"/>
          <p:nvPr/>
        </p:nvSpPr>
        <p:spPr>
          <a:xfrm>
            <a:off x="838201" y="1653233"/>
            <a:ext cx="487213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</a:t>
            </a:r>
            <a:r>
              <a:rPr lang="en-US" sz="1400" dirty="0"/>
              <a:t>5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, </a:t>
            </a:r>
            <a:r>
              <a:rPr lang="en-SE" sz="1400" dirty="0" err="1"/>
              <a:t>StudyTime</a:t>
            </a:r>
            <a:r>
              <a:rPr lang="en-SE" sz="1400" dirty="0"/>
              <a:t>); 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[2:0] </a:t>
            </a:r>
            <a:r>
              <a:rPr lang="en-SE" sz="1400" dirty="0" err="1"/>
              <a:t>DayOfWeek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400" dirty="0"/>
              <a:t> </a:t>
            </a:r>
            <a:endParaRPr lang="en-US" sz="1400" dirty="0"/>
          </a:p>
          <a:p>
            <a:r>
              <a:rPr lang="en-SE" sz="1400" dirty="0"/>
              <a:t>MON=1, TUE=2, WED=3, THU=4, FRI=5, SAT=6, SUN=7;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MON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TUE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WED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THU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9;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FRI</a:t>
            </a:r>
            <a:r>
              <a:rPr lang="en-SE" sz="1400" dirty="0"/>
              <a:t>: </a:t>
            </a:r>
            <a:r>
              <a:rPr lang="en-US" sz="1400" dirty="0"/>
              <a:t>  </a:t>
            </a:r>
            <a:r>
              <a:rPr lang="en-SE" sz="1400" dirty="0" err="1"/>
              <a:t>StudyTime</a:t>
            </a:r>
            <a:r>
              <a:rPr lang="en-SE" sz="1400" dirty="0"/>
              <a:t> = 10;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SAT</a:t>
            </a:r>
            <a:r>
              <a:rPr lang="en-SE" sz="1400" dirty="0"/>
              <a:t>: </a:t>
            </a:r>
            <a:r>
              <a:rPr lang="en-US" sz="1400" dirty="0"/>
              <a:t> </a:t>
            </a:r>
            <a:r>
              <a:rPr lang="en-SE" sz="1400" dirty="0" err="1"/>
              <a:t>StudyTime</a:t>
            </a:r>
            <a:r>
              <a:rPr lang="en-SE" sz="1400" dirty="0"/>
              <a:t> = 20;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SUN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20; </a:t>
            </a:r>
          </a:p>
          <a:p>
            <a:r>
              <a:rPr lang="en-SE" sz="1400" dirty="0">
                <a:highlight>
                  <a:srgbClr val="FFFF00"/>
                </a:highlight>
              </a:rPr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default</a:t>
            </a:r>
            <a:r>
              <a:rPr lang="en-SE" sz="1400" dirty="0">
                <a:highlight>
                  <a:srgbClr val="FFFF00"/>
                </a:highlight>
              </a:rPr>
              <a:t>:</a:t>
            </a:r>
          </a:p>
          <a:p>
            <a:r>
              <a:rPr lang="en-SE" sz="1400" dirty="0">
                <a:highlight>
                  <a:srgbClr val="FFFF00"/>
                </a:highlight>
              </a:rPr>
              <a:t>             </a:t>
            </a:r>
            <a:r>
              <a:rPr lang="en-US" sz="1400" dirty="0">
                <a:highlight>
                  <a:srgbClr val="FFFF00"/>
                </a:highlight>
              </a:rPr>
              <a:t>     </a:t>
            </a:r>
            <a:r>
              <a:rPr lang="en-SE" sz="1400" dirty="0" err="1">
                <a:highlight>
                  <a:srgbClr val="FFFF00"/>
                </a:highlight>
              </a:rPr>
              <a:t>StudyTime</a:t>
            </a:r>
            <a:r>
              <a:rPr lang="en-SE" sz="1400" dirty="0">
                <a:highlight>
                  <a:srgbClr val="FFFF00"/>
                </a:highlight>
              </a:rPr>
              <a:t> = </a:t>
            </a:r>
            <a:r>
              <a:rPr lang="en-US" sz="1400" dirty="0">
                <a:highlight>
                  <a:srgbClr val="FFFF00"/>
                </a:highlight>
              </a:rPr>
              <a:t>5’b</a:t>
            </a:r>
            <a:r>
              <a:rPr lang="en-US" sz="1400" dirty="0">
                <a:solidFill>
                  <a:srgbClr val="FF00FF"/>
                </a:solidFill>
                <a:highlight>
                  <a:srgbClr val="FFFF00"/>
                </a:highlight>
              </a:rPr>
              <a:t>11111</a:t>
            </a:r>
            <a:r>
              <a:rPr lang="en-SE" sz="1400" dirty="0">
                <a:highlight>
                  <a:srgbClr val="FFFF00"/>
                </a:highlight>
              </a:rPr>
              <a:t>;</a:t>
            </a:r>
          </a:p>
          <a:p>
            <a:r>
              <a:rPr lang="en-SE" sz="1400" dirty="0"/>
              <a:t>    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219DE-780E-4C81-9E40-0A8EA4AC859A}"/>
              </a:ext>
            </a:extLst>
          </p:cNvPr>
          <p:cNvSpPr txBox="1"/>
          <p:nvPr/>
        </p:nvSpPr>
        <p:spPr>
          <a:xfrm>
            <a:off x="6304384" y="1653233"/>
            <a:ext cx="487213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</a:t>
            </a:r>
            <a:r>
              <a:rPr lang="en-US" sz="1400" dirty="0"/>
              <a:t>8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, </a:t>
            </a:r>
            <a:r>
              <a:rPr lang="en-SE" sz="1400" dirty="0" err="1"/>
              <a:t>StudyTime</a:t>
            </a:r>
            <a:r>
              <a:rPr lang="en-SE" sz="1400" dirty="0"/>
              <a:t>); 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[2:0] </a:t>
            </a:r>
            <a:r>
              <a:rPr lang="en-SE" sz="1400" dirty="0" err="1"/>
              <a:t>DayOfWeek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400" dirty="0"/>
              <a:t> </a:t>
            </a:r>
            <a:endParaRPr lang="en-US" sz="1400" dirty="0"/>
          </a:p>
          <a:p>
            <a:r>
              <a:rPr lang="en-SE" sz="1400" dirty="0"/>
              <a:t>MON=1, TUE=2, WED=3, THU=4, FRI=5, SAT=6, SUN=7;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400" dirty="0">
                <a:highlight>
                  <a:srgbClr val="FFFF00"/>
                </a:highlight>
              </a:rPr>
              <a:t>    </a:t>
            </a:r>
            <a:r>
              <a:rPr lang="en-SE" sz="1400" dirty="0" err="1">
                <a:highlight>
                  <a:srgbClr val="FFFF00"/>
                </a:highlight>
              </a:rPr>
              <a:t>StudyTime</a:t>
            </a:r>
            <a:r>
              <a:rPr lang="en-SE" sz="1400" dirty="0">
                <a:highlight>
                  <a:srgbClr val="FFFF00"/>
                </a:highlight>
              </a:rPr>
              <a:t> = </a:t>
            </a:r>
            <a:r>
              <a:rPr lang="en-US" sz="1400" dirty="0">
                <a:highlight>
                  <a:srgbClr val="FFFF00"/>
                </a:highlight>
              </a:rPr>
              <a:t>5’b</a:t>
            </a:r>
            <a:r>
              <a:rPr lang="en-US" sz="1400" dirty="0">
                <a:solidFill>
                  <a:srgbClr val="FF00FF"/>
                </a:solidFill>
                <a:highlight>
                  <a:srgbClr val="FFFF00"/>
                </a:highlight>
              </a:rPr>
              <a:t>11111</a:t>
            </a:r>
            <a:r>
              <a:rPr lang="en-SE" sz="1400" dirty="0">
                <a:highlight>
                  <a:srgbClr val="FFFF00"/>
                </a:highlight>
              </a:rPr>
              <a:t>;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MON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TUE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WED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THU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9;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FRI</a:t>
            </a:r>
            <a:r>
              <a:rPr lang="en-SE" sz="1400" dirty="0"/>
              <a:t>: </a:t>
            </a:r>
            <a:r>
              <a:rPr lang="en-US" sz="1400" dirty="0"/>
              <a:t>  </a:t>
            </a:r>
            <a:r>
              <a:rPr lang="en-SE" sz="1400" dirty="0" err="1"/>
              <a:t>StudyTime</a:t>
            </a:r>
            <a:r>
              <a:rPr lang="en-SE" sz="1400" dirty="0"/>
              <a:t> = 10;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SAT</a:t>
            </a:r>
            <a:r>
              <a:rPr lang="en-SE" sz="1400" dirty="0"/>
              <a:t>: </a:t>
            </a:r>
            <a:r>
              <a:rPr lang="en-US" sz="1400" dirty="0"/>
              <a:t> </a:t>
            </a:r>
            <a:r>
              <a:rPr lang="en-SE" sz="1400" dirty="0" err="1"/>
              <a:t>StudyTime</a:t>
            </a:r>
            <a:r>
              <a:rPr lang="en-SE" sz="1400" dirty="0"/>
              <a:t> = 20;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SUN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20; </a:t>
            </a:r>
            <a:endParaRPr lang="en-US" sz="1400" dirty="0"/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62D0A5B-367D-4F80-BCAA-656D0A841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7036" y="2877359"/>
            <a:ext cx="2421294" cy="2421294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E965DFE-0C9C-4138-884E-722D37CCE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3219" y="2877359"/>
            <a:ext cx="2421294" cy="242129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45819-866F-E65E-D15C-78141B0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A89D-6F9E-7F49-99FF-D82B7724E7F5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1C04-BBA5-4803-CD5C-69737584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64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2D08-F91D-4B47-8179-4C8B769D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full case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1B7D-EB8E-4539-BD1E-E89AACFC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999871"/>
          </a:xfrm>
        </p:spPr>
        <p:txBody>
          <a:bodyPr/>
          <a:lstStyle/>
          <a:p>
            <a:r>
              <a:rPr lang="en-US" dirty="0"/>
              <a:t>Sometimes we are sure that the </a:t>
            </a:r>
            <a:r>
              <a:rPr lang="en-US" b="1" dirty="0"/>
              <a:t>case expression </a:t>
            </a:r>
            <a:r>
              <a:rPr lang="en-US" dirty="0"/>
              <a:t>cannot have value </a:t>
            </a:r>
            <a:r>
              <a:rPr lang="en-US" b="1" dirty="0"/>
              <a:t>other than </a:t>
            </a:r>
            <a:r>
              <a:rPr lang="en-US" dirty="0"/>
              <a:t>those listed in the case items. 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54EF8-2719-4839-BD47-F44DF3016180}"/>
              </a:ext>
            </a:extLst>
          </p:cNvPr>
          <p:cNvSpPr txBox="1"/>
          <p:nvPr/>
        </p:nvSpPr>
        <p:spPr>
          <a:xfrm>
            <a:off x="838200" y="2496312"/>
            <a:ext cx="4872135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</a:t>
            </a:r>
            <a:r>
              <a:rPr lang="en-US" sz="1400" dirty="0"/>
              <a:t>5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, </a:t>
            </a:r>
            <a:r>
              <a:rPr lang="en-SE" sz="1400" dirty="0" err="1"/>
              <a:t>StudyTime</a:t>
            </a:r>
            <a:r>
              <a:rPr lang="en-SE" sz="1400" dirty="0"/>
              <a:t>); 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[2:0] </a:t>
            </a:r>
            <a:r>
              <a:rPr lang="en-SE" sz="1400" dirty="0" err="1"/>
              <a:t>DayOfWeek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400" dirty="0"/>
              <a:t> </a:t>
            </a:r>
            <a:endParaRPr lang="en-US" sz="1400" dirty="0"/>
          </a:p>
          <a:p>
            <a:r>
              <a:rPr lang="en-SE" sz="1400" dirty="0"/>
              <a:t>MON=1, TUE=2, WED=3, THU=4, FRI=5, SAT=6, SUN=7;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MON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TUE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WED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THU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9;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FRI</a:t>
            </a:r>
            <a:r>
              <a:rPr lang="en-SE" sz="1400" dirty="0"/>
              <a:t>: </a:t>
            </a:r>
            <a:r>
              <a:rPr lang="en-US" sz="1400" dirty="0"/>
              <a:t>  </a:t>
            </a:r>
            <a:r>
              <a:rPr lang="en-SE" sz="1400" dirty="0" err="1"/>
              <a:t>StudyTime</a:t>
            </a:r>
            <a:r>
              <a:rPr lang="en-SE" sz="1400" dirty="0"/>
              <a:t> = 10;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SAT</a:t>
            </a:r>
            <a:r>
              <a:rPr lang="en-SE" sz="1400" dirty="0"/>
              <a:t>: </a:t>
            </a:r>
            <a:r>
              <a:rPr lang="en-US" sz="1400" dirty="0"/>
              <a:t> </a:t>
            </a:r>
            <a:r>
              <a:rPr lang="en-SE" sz="1400" dirty="0" err="1"/>
              <a:t>StudyTime</a:t>
            </a:r>
            <a:r>
              <a:rPr lang="en-SE" sz="1400" dirty="0"/>
              <a:t> = 20;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SUN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20; </a:t>
            </a: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F1D05-C519-45C1-8E0F-FF543DBAEE99}"/>
              </a:ext>
            </a:extLst>
          </p:cNvPr>
          <p:cNvSpPr txBox="1"/>
          <p:nvPr/>
        </p:nvSpPr>
        <p:spPr>
          <a:xfrm>
            <a:off x="6105938" y="2496311"/>
            <a:ext cx="4872135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400" dirty="0"/>
              <a:t> demo_2</a:t>
            </a:r>
            <a:r>
              <a:rPr lang="en-US" sz="1400" dirty="0"/>
              <a:t>9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, </a:t>
            </a:r>
            <a:r>
              <a:rPr lang="en-SE" sz="1400" dirty="0" err="1"/>
              <a:t>StudyTime</a:t>
            </a:r>
            <a:r>
              <a:rPr lang="en-SE" sz="1400" dirty="0"/>
              <a:t>); 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400" dirty="0"/>
              <a:t> [2:0] </a:t>
            </a:r>
            <a:r>
              <a:rPr lang="en-SE" sz="1400" dirty="0" err="1"/>
              <a:t>DayOfWeek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[4:0] </a:t>
            </a:r>
            <a:r>
              <a:rPr lang="en-SE" sz="1400" dirty="0" err="1"/>
              <a:t>StudyTime</a:t>
            </a:r>
            <a:r>
              <a:rPr lang="en-SE" sz="1400" dirty="0"/>
              <a:t>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SE" sz="1400" dirty="0"/>
              <a:t> </a:t>
            </a:r>
            <a:endParaRPr lang="en-US" sz="1400" dirty="0"/>
          </a:p>
          <a:p>
            <a:r>
              <a:rPr lang="en-SE" sz="1400" dirty="0"/>
              <a:t>MON=1, TUE=2, WED=3, THU=4, FRI=5, SAT=6, SUN=7;</a:t>
            </a:r>
          </a:p>
          <a:p>
            <a:endParaRPr lang="en-SE" sz="1400" dirty="0"/>
          </a:p>
          <a:p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</a:p>
          <a:p>
            <a:r>
              <a:rPr lang="en-SE" sz="1400" dirty="0"/>
              <a:t>    </a:t>
            </a:r>
            <a:r>
              <a:rPr lang="en-SE" sz="1400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SE" sz="1400" dirty="0"/>
              <a:t> (</a:t>
            </a:r>
            <a:r>
              <a:rPr lang="en-SE" sz="1400" dirty="0" err="1"/>
              <a:t>DayOfWeek</a:t>
            </a:r>
            <a:r>
              <a:rPr lang="en-SE" sz="1400" dirty="0"/>
              <a:t>)</a:t>
            </a:r>
            <a:r>
              <a:rPr lang="en-US" sz="1400" dirty="0"/>
              <a:t> </a:t>
            </a:r>
            <a:r>
              <a:rPr lang="en-US" sz="1400" dirty="0">
                <a:highlight>
                  <a:srgbClr val="FFFF00"/>
                </a:highlight>
              </a:rPr>
              <a:t>// synthesis </a:t>
            </a:r>
            <a:r>
              <a:rPr lang="en-US" sz="1400" dirty="0" err="1">
                <a:highlight>
                  <a:srgbClr val="FFFF00"/>
                </a:highlight>
              </a:rPr>
              <a:t>full_case</a:t>
            </a:r>
            <a:endParaRPr lang="en-SE" sz="1400" dirty="0">
              <a:highlight>
                <a:srgbClr val="FFFF00"/>
              </a:highlight>
            </a:endParaRP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MON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TUE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WED</a:t>
            </a:r>
            <a:r>
              <a:rPr lang="en-SE" sz="1400" dirty="0"/>
              <a:t>,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THU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9;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FRI</a:t>
            </a:r>
            <a:r>
              <a:rPr lang="en-SE" sz="1400" dirty="0"/>
              <a:t>: </a:t>
            </a:r>
            <a:r>
              <a:rPr lang="en-US" sz="1400" dirty="0"/>
              <a:t>  </a:t>
            </a:r>
            <a:r>
              <a:rPr lang="en-SE" sz="1400" dirty="0" err="1"/>
              <a:t>StudyTime</a:t>
            </a:r>
            <a:r>
              <a:rPr lang="en-SE" sz="1400" dirty="0"/>
              <a:t> = 10;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SAT</a:t>
            </a:r>
            <a:r>
              <a:rPr lang="en-SE" sz="1400" dirty="0"/>
              <a:t>: </a:t>
            </a:r>
            <a:r>
              <a:rPr lang="en-US" sz="1400" dirty="0"/>
              <a:t> </a:t>
            </a:r>
            <a:r>
              <a:rPr lang="en-SE" sz="1400" dirty="0" err="1"/>
              <a:t>StudyTime</a:t>
            </a:r>
            <a:r>
              <a:rPr lang="en-SE" sz="1400" dirty="0"/>
              <a:t> = 20;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rgbClr val="00B050"/>
                </a:solidFill>
              </a:rPr>
              <a:t>SUN</a:t>
            </a:r>
            <a:r>
              <a:rPr lang="en-SE" sz="1400" dirty="0"/>
              <a:t>: </a:t>
            </a:r>
            <a:r>
              <a:rPr lang="en-SE" sz="1400" dirty="0" err="1"/>
              <a:t>StudyTime</a:t>
            </a:r>
            <a:r>
              <a:rPr lang="en-SE" sz="1400" dirty="0"/>
              <a:t> = 20; </a:t>
            </a: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4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76C06-F105-43E5-9592-8487298A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97" y="3730860"/>
            <a:ext cx="6315455" cy="1352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9D154-F553-4E54-9565-74E241CA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4" y="3566805"/>
            <a:ext cx="5455111" cy="1681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66B148-CDEF-4863-9C7A-309C3EAA5288}"/>
              </a:ext>
            </a:extLst>
          </p:cNvPr>
          <p:cNvSpPr txBox="1"/>
          <p:nvPr/>
        </p:nvSpPr>
        <p:spPr>
          <a:xfrm>
            <a:off x="9144" y="2877280"/>
            <a:ext cx="12193588" cy="2123658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rgbClr val="FF0000"/>
                </a:solidFill>
              </a:rPr>
              <a:t>Not recommended. </a:t>
            </a:r>
          </a:p>
          <a:p>
            <a:r>
              <a:rPr lang="en-US" sz="4400" dirty="0">
                <a:solidFill>
                  <a:srgbClr val="FF0000"/>
                </a:solidFill>
              </a:rPr>
              <a:t>Mismatch</a:t>
            </a:r>
            <a:r>
              <a:rPr lang="en-US" sz="4400" dirty="0">
                <a:solidFill>
                  <a:schemeClr val="tx1"/>
                </a:solidFill>
              </a:rPr>
              <a:t> can occur between behavioral  simulation and synthesis.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2421F1-C069-4139-92F7-D587015753C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16146" y="2935303"/>
            <a:ext cx="733265" cy="73326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D63975-A0B8-C1EC-798C-A7C4887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3317-FBCA-6C4E-8094-B0E175A9B534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00F03E-2DEB-8F5B-12BE-756C8F9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53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20F-FE0E-4C5F-AA14-3BA30B1D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– parallel case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45E6-3C38-4FE0-9F4A-4FABB758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2207"/>
          </a:xfrm>
        </p:spPr>
        <p:txBody>
          <a:bodyPr/>
          <a:lstStyle/>
          <a:p>
            <a:r>
              <a:rPr lang="en-US" dirty="0"/>
              <a:t>Sometimes we are sure that the </a:t>
            </a:r>
            <a:r>
              <a:rPr lang="en-US" b="1" dirty="0"/>
              <a:t>case branches </a:t>
            </a:r>
            <a:r>
              <a:rPr lang="en-US" dirty="0"/>
              <a:t>are </a:t>
            </a:r>
            <a:r>
              <a:rPr lang="en-US" b="1" dirty="0"/>
              <a:t>mutual exclusive</a:t>
            </a:r>
            <a:r>
              <a:rPr lang="en-US" dirty="0"/>
              <a:t> and do not overlap with each other.</a:t>
            </a:r>
          </a:p>
          <a:p>
            <a:pPr lvl="1"/>
            <a:r>
              <a:rPr lang="en-US" dirty="0"/>
              <a:t>Thus, no need to synthesis priority-based logic to match case branch.</a:t>
            </a:r>
          </a:p>
          <a:p>
            <a:pPr lvl="1"/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3813-1E75-45CB-902A-DADF6143AF33}"/>
              </a:ext>
            </a:extLst>
          </p:cNvPr>
          <p:cNvSpPr txBox="1"/>
          <p:nvPr/>
        </p:nvSpPr>
        <p:spPr>
          <a:xfrm>
            <a:off x="81270" y="3255264"/>
            <a:ext cx="276419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demo_26 (A, O);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[3:0] A;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(A)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casez</a:t>
            </a:r>
            <a:r>
              <a:rPr lang="en-SE" sz="1600" dirty="0"/>
              <a:t>(A)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zzz1</a:t>
            </a:r>
            <a:r>
              <a:rPr lang="en-SE" sz="1600" dirty="0"/>
              <a:t> : O = 0;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zz10</a:t>
            </a:r>
            <a:r>
              <a:rPr lang="en-SE" sz="1600" dirty="0"/>
              <a:t> : O = 1;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z100</a:t>
            </a:r>
            <a:r>
              <a:rPr lang="en-SE" sz="1600" dirty="0"/>
              <a:t> : O = 2;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1000</a:t>
            </a:r>
            <a:r>
              <a:rPr lang="en-SE" sz="1600" dirty="0"/>
              <a:t> : O = 3;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 </a:t>
            </a:r>
            <a:r>
              <a:rPr lang="en-US" sz="1600" dirty="0"/>
              <a:t>  </a:t>
            </a:r>
            <a:r>
              <a:rPr lang="en-SE" sz="1600" dirty="0"/>
              <a:t>: O = 0;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9AB8-628E-4B43-8FFA-EBC0314DD9D2}"/>
              </a:ext>
            </a:extLst>
          </p:cNvPr>
          <p:cNvSpPr txBox="1"/>
          <p:nvPr/>
        </p:nvSpPr>
        <p:spPr>
          <a:xfrm>
            <a:off x="2351828" y="3603122"/>
            <a:ext cx="308143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(A[0])</a:t>
            </a:r>
          </a:p>
          <a:p>
            <a:r>
              <a:rPr lang="en-US" dirty="0"/>
              <a:t>	O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(A[1:0] == 2’b10)</a:t>
            </a:r>
          </a:p>
          <a:p>
            <a:r>
              <a:rPr lang="en-US" dirty="0"/>
              <a:t>	O = 1;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(A[2:0] == 3’b100)</a:t>
            </a:r>
          </a:p>
          <a:p>
            <a:r>
              <a:rPr lang="en-US" dirty="0"/>
              <a:t>	O = 2;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(A[3:0] == 4’b1000)</a:t>
            </a:r>
          </a:p>
          <a:p>
            <a:r>
              <a:rPr lang="en-US" dirty="0"/>
              <a:t>	O = 3;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dirty="0"/>
              <a:t>	O = 0;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40E48-B9F2-49C0-BE1E-D9B115618A9E}"/>
              </a:ext>
            </a:extLst>
          </p:cNvPr>
          <p:cNvSpPr txBox="1"/>
          <p:nvPr/>
        </p:nvSpPr>
        <p:spPr>
          <a:xfrm>
            <a:off x="5497410" y="3254878"/>
            <a:ext cx="380611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</a:t>
            </a:r>
            <a:r>
              <a:rPr lang="en-US" sz="1600" dirty="0"/>
              <a:t>30</a:t>
            </a:r>
            <a:r>
              <a:rPr lang="en-SE" sz="1600" dirty="0"/>
              <a:t> (A, O); 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sz="1600" dirty="0"/>
              <a:t> [3:0] A;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rgbClr val="C00000"/>
                </a:solidFill>
              </a:rPr>
              <a:t>reg</a:t>
            </a:r>
            <a:r>
              <a:rPr lang="en-SE" sz="1600" dirty="0"/>
              <a:t> [1:0] O;</a:t>
            </a:r>
          </a:p>
          <a:p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sz="1600" dirty="0"/>
              <a:t> (A)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casez</a:t>
            </a:r>
            <a:r>
              <a:rPr lang="en-SE" sz="1600" dirty="0"/>
              <a:t>(A)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FFFF00"/>
                </a:highlight>
              </a:rPr>
              <a:t>// synthesis </a:t>
            </a:r>
            <a:r>
              <a:rPr lang="en-US" sz="1600" dirty="0" err="1">
                <a:highlight>
                  <a:srgbClr val="FFFF00"/>
                </a:highlight>
              </a:rPr>
              <a:t>parallel_case</a:t>
            </a:r>
            <a:endParaRPr lang="en-SE" sz="1600" dirty="0">
              <a:highlight>
                <a:srgbClr val="FFFF00"/>
              </a:highlight>
            </a:endParaRP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zzz1</a:t>
            </a:r>
            <a:r>
              <a:rPr lang="en-SE" sz="1600" dirty="0"/>
              <a:t> : O = 0;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zz10</a:t>
            </a:r>
            <a:r>
              <a:rPr lang="en-SE" sz="1600" dirty="0"/>
              <a:t> : O = 1;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z100</a:t>
            </a:r>
            <a:r>
              <a:rPr lang="en-SE" sz="1600" dirty="0"/>
              <a:t> : O = 2;</a:t>
            </a:r>
          </a:p>
          <a:p>
            <a:r>
              <a:rPr lang="en-SE" sz="1600" dirty="0"/>
              <a:t>        4'b</a:t>
            </a:r>
            <a:r>
              <a:rPr lang="en-SE" sz="1600" dirty="0">
                <a:solidFill>
                  <a:srgbClr val="FF00FF"/>
                </a:solidFill>
              </a:rPr>
              <a:t>1000</a:t>
            </a:r>
            <a:r>
              <a:rPr lang="en-SE" sz="1600" dirty="0"/>
              <a:t> : O = 3;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SE" sz="1600" dirty="0"/>
              <a:t> </a:t>
            </a:r>
            <a:r>
              <a:rPr lang="en-US" sz="1600" dirty="0"/>
              <a:t>  </a:t>
            </a:r>
            <a:r>
              <a:rPr lang="en-SE" sz="1600" dirty="0"/>
              <a:t>: O = 0;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endcase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0AE93-7545-4220-8EF2-C3E75142CA52}"/>
              </a:ext>
            </a:extLst>
          </p:cNvPr>
          <p:cNvSpPr txBox="1"/>
          <p:nvPr/>
        </p:nvSpPr>
        <p:spPr>
          <a:xfrm>
            <a:off x="9003092" y="3054822"/>
            <a:ext cx="3081434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(A[0])</a:t>
            </a:r>
          </a:p>
          <a:p>
            <a:r>
              <a:rPr lang="en-US" dirty="0"/>
              <a:t>	O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(A[1:0] == 2’b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/>
              <a:t>	O = 1;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(A[2:0] == 3’b</a:t>
            </a:r>
            <a:r>
              <a:rPr lang="en-US" dirty="0">
                <a:solidFill>
                  <a:srgbClr val="FF00FF"/>
                </a:solidFill>
              </a:rPr>
              <a:t>100</a:t>
            </a:r>
            <a:r>
              <a:rPr lang="en-US" dirty="0"/>
              <a:t>)</a:t>
            </a:r>
          </a:p>
          <a:p>
            <a:r>
              <a:rPr lang="en-US" dirty="0"/>
              <a:t>	O = 2;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(A[3:0] == 4’b</a:t>
            </a:r>
            <a:r>
              <a:rPr lang="en-US" dirty="0">
                <a:solidFill>
                  <a:srgbClr val="FF00FF"/>
                </a:solidFill>
              </a:rPr>
              <a:t>1000</a:t>
            </a:r>
            <a:r>
              <a:rPr lang="en-US" dirty="0"/>
              <a:t>)</a:t>
            </a:r>
          </a:p>
          <a:p>
            <a:r>
              <a:rPr lang="en-US" dirty="0"/>
              <a:t>	O = 3;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dirty="0"/>
              <a:t>(!A[0] &amp;&amp; </a:t>
            </a:r>
          </a:p>
          <a:p>
            <a:r>
              <a:rPr lang="en-US" dirty="0"/>
              <a:t>    !(A[1:0] == 2’b</a:t>
            </a:r>
            <a:r>
              <a:rPr lang="en-US" dirty="0">
                <a:solidFill>
                  <a:srgbClr val="FF00FF"/>
                </a:solidFill>
              </a:rPr>
              <a:t>10</a:t>
            </a:r>
            <a:r>
              <a:rPr lang="en-US" dirty="0"/>
              <a:t>) &amp;&amp;</a:t>
            </a:r>
          </a:p>
          <a:p>
            <a:r>
              <a:rPr lang="en-US" dirty="0"/>
              <a:t>    !(A[2:0] == 3’b</a:t>
            </a:r>
            <a:r>
              <a:rPr lang="en-US" dirty="0">
                <a:solidFill>
                  <a:srgbClr val="FF00FF"/>
                </a:solidFill>
              </a:rPr>
              <a:t>100</a:t>
            </a:r>
            <a:r>
              <a:rPr lang="en-US" dirty="0"/>
              <a:t>) &amp;&amp;</a:t>
            </a:r>
          </a:p>
          <a:p>
            <a:r>
              <a:rPr lang="en-US" dirty="0"/>
              <a:t>    !(A[3:0] == 4’b</a:t>
            </a:r>
            <a:r>
              <a:rPr lang="en-US" dirty="0">
                <a:solidFill>
                  <a:srgbClr val="FF00FF"/>
                </a:solidFill>
              </a:rPr>
              <a:t>1000</a:t>
            </a:r>
            <a:r>
              <a:rPr lang="en-US" dirty="0"/>
              <a:t>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O = 0;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F3574-E0F2-4B30-97F8-7785E8F3EF95}"/>
              </a:ext>
            </a:extLst>
          </p:cNvPr>
          <p:cNvSpPr txBox="1"/>
          <p:nvPr/>
        </p:nvSpPr>
        <p:spPr>
          <a:xfrm>
            <a:off x="9144" y="2877280"/>
            <a:ext cx="12193588" cy="2123658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rgbClr val="FF0000"/>
                </a:solidFill>
              </a:rPr>
              <a:t>Not recommended. </a:t>
            </a:r>
          </a:p>
          <a:p>
            <a:r>
              <a:rPr lang="en-US" sz="4400" dirty="0">
                <a:solidFill>
                  <a:schemeClr val="tx1"/>
                </a:solidFill>
              </a:rPr>
              <a:t>It may be </a:t>
            </a:r>
            <a:r>
              <a:rPr lang="en-US" sz="4400" dirty="0">
                <a:solidFill>
                  <a:srgbClr val="FF0000"/>
                </a:solidFill>
              </a:rPr>
              <a:t>very difficult </a:t>
            </a:r>
            <a:r>
              <a:rPr lang="en-US" sz="4400" dirty="0">
                <a:solidFill>
                  <a:schemeClr val="tx1"/>
                </a:solidFill>
              </a:rPr>
              <a:t>to make sure that the switch branches are mutual exclusive.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0975C-5209-4408-86D8-5AC18F0A3E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46" y="2935303"/>
            <a:ext cx="733265" cy="73326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2DB9CB-4346-4C24-001C-90FB7A3B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4C07-1E29-F24C-B87C-DBAC3837A38E}" type="datetime1">
              <a:rPr lang="sv-SE" smtClean="0"/>
              <a:t>2022-08-28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5D561F-48BD-FC4C-7FDF-53A18C8C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6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95CB9-A887-4399-8FD5-3F617F9726EE}"/>
              </a:ext>
            </a:extLst>
          </p:cNvPr>
          <p:cNvSpPr txBox="1"/>
          <p:nvPr/>
        </p:nvSpPr>
        <p:spPr>
          <a:xfrm>
            <a:off x="0" y="1690062"/>
            <a:ext cx="12193588" cy="3477875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Rules of thumb </a:t>
            </a:r>
            <a:r>
              <a:rPr lang="en-US" sz="4400" dirty="0">
                <a:solidFill>
                  <a:srgbClr val="FF0000"/>
                </a:solidFill>
              </a:rPr>
              <a:t>No.10</a:t>
            </a:r>
            <a:r>
              <a:rPr lang="en-US" sz="4400" dirty="0">
                <a:solidFill>
                  <a:schemeClr val="tx1"/>
                </a:solidFill>
              </a:rPr>
              <a:t>: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Avoid using the </a:t>
            </a:r>
            <a:r>
              <a:rPr lang="en-US" sz="4400" dirty="0">
                <a:solidFill>
                  <a:srgbClr val="FF0000"/>
                </a:solidFill>
              </a:rPr>
              <a:t>devil twin </a:t>
            </a:r>
            <a:r>
              <a:rPr lang="en-US" sz="4400" dirty="0">
                <a:solidFill>
                  <a:schemeClr val="tx1"/>
                </a:solidFill>
              </a:rPr>
              <a:t>of </a:t>
            </a:r>
            <a:r>
              <a:rPr lang="en-US" sz="4400" dirty="0" err="1">
                <a:solidFill>
                  <a:srgbClr val="FF0000"/>
                </a:solidFill>
              </a:rPr>
              <a:t>full_case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and </a:t>
            </a:r>
            <a:r>
              <a:rPr lang="en-US" sz="4400" dirty="0" err="1">
                <a:solidFill>
                  <a:srgbClr val="FF0000"/>
                </a:solidFill>
              </a:rPr>
              <a:t>parallel_case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Re-design the circuit when devils are found.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0F209-6F20-B8E0-6808-771DBED2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114B-4667-8540-A61B-0F0B81652767}" type="datetime1">
              <a:rPr lang="sv-SE" smtClean="0"/>
              <a:t>2022-08-28</a:t>
            </a:fld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589CB-BF49-8858-ED52-58AC4D4B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4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873B-D42F-486E-9821-B0F1D78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0933-33CA-49DE-AE6B-36657BF9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>
            <a:normAutofit/>
          </a:bodyPr>
          <a:lstStyle/>
          <a:p>
            <a:r>
              <a:rPr lang="en-US" dirty="0"/>
              <a:t>There are four kinds of loop statements in Verilog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for-loop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while-loop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forever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repeat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for-loop</a:t>
            </a:r>
            <a:r>
              <a:rPr lang="en-US" dirty="0"/>
              <a:t> statement is the one typically supported for </a:t>
            </a:r>
            <a:r>
              <a:rPr lang="en-US" b="1" dirty="0"/>
              <a:t>synthesis</a:t>
            </a:r>
            <a:r>
              <a:rPr lang="en-US" dirty="0"/>
              <a:t>. A for-loop is implemented by unrolling the for-loop, that is, all statements within the for-loop are replicated. </a:t>
            </a:r>
          </a:p>
          <a:p>
            <a:pPr lvl="1"/>
            <a:r>
              <a:rPr lang="en-US" dirty="0"/>
              <a:t>The reason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en-US" dirty="0"/>
              <a:t> loops is </a:t>
            </a:r>
            <a:r>
              <a:rPr lang="en-US" b="1" dirty="0"/>
              <a:t>un-synthesizable</a:t>
            </a:r>
            <a:r>
              <a:rPr lang="en-US" dirty="0"/>
              <a:t> is because it is unclear how many times the loop will exactly run. 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F002E-A6A8-4774-97FD-931245CDD4E0}"/>
              </a:ext>
            </a:extLst>
          </p:cNvPr>
          <p:cNvSpPr txBox="1"/>
          <p:nvPr/>
        </p:nvSpPr>
        <p:spPr>
          <a:xfrm>
            <a:off x="9144" y="2877280"/>
            <a:ext cx="12193588" cy="2123658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Rules of thumb </a:t>
            </a:r>
            <a:r>
              <a:rPr lang="en-US" sz="4400" dirty="0">
                <a:solidFill>
                  <a:srgbClr val="FF0000"/>
                </a:solidFill>
              </a:rPr>
              <a:t>No.11</a:t>
            </a:r>
            <a:r>
              <a:rPr lang="en-US" sz="4400" dirty="0">
                <a:solidFill>
                  <a:schemeClr val="tx1"/>
                </a:solidFill>
              </a:rPr>
              <a:t>: </a:t>
            </a:r>
          </a:p>
          <a:p>
            <a:r>
              <a:rPr lang="en-US" sz="4400" dirty="0">
                <a:solidFill>
                  <a:schemeClr val="tx1"/>
                </a:solidFill>
              </a:rPr>
              <a:t>Use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for-loop </a:t>
            </a:r>
            <a:r>
              <a:rPr lang="en-US" sz="4400" dirty="0">
                <a:solidFill>
                  <a:schemeClr val="tx1"/>
                </a:solidFill>
              </a:rPr>
              <a:t>in synthesizable code. </a:t>
            </a:r>
          </a:p>
          <a:p>
            <a:r>
              <a:rPr lang="en-US" sz="4400" dirty="0">
                <a:solidFill>
                  <a:schemeClr val="tx1"/>
                </a:solidFill>
              </a:rPr>
              <a:t>Use </a:t>
            </a:r>
            <a:r>
              <a:rPr lang="en-US" sz="4400" dirty="0">
                <a:solidFill>
                  <a:srgbClr val="FF0000"/>
                </a:solidFill>
              </a:rPr>
              <a:t>while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>
                <a:solidFill>
                  <a:srgbClr val="FF0000"/>
                </a:solidFill>
              </a:rPr>
              <a:t>repeat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>
                <a:solidFill>
                  <a:srgbClr val="FF0000"/>
                </a:solidFill>
              </a:rPr>
              <a:t>forever</a:t>
            </a:r>
            <a:r>
              <a:rPr lang="en-US" sz="4400" dirty="0">
                <a:solidFill>
                  <a:schemeClr val="tx1"/>
                </a:solidFill>
              </a:rPr>
              <a:t> in testbench.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9437F-88D9-C3F5-592B-C099197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C45A-CFC5-3A44-8975-3A75D3FCF271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C4E1-03B1-9CB1-8F6A-E31C88E7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16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D264-859A-437A-8893-8D7A4019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764AE-DD0E-41D2-8CB7-8AAEC6D83C46}"/>
              </a:ext>
            </a:extLst>
          </p:cNvPr>
          <p:cNvSpPr txBox="1"/>
          <p:nvPr/>
        </p:nvSpPr>
        <p:spPr>
          <a:xfrm>
            <a:off x="181252" y="1601912"/>
            <a:ext cx="292593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demo_31 (A, O);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[1:0] A;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[3:0]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(A)</a:t>
            </a:r>
            <a:endParaRPr lang="en-US" dirty="0"/>
          </a:p>
          <a:p>
            <a:endParaRPr lang="en-US" dirty="0"/>
          </a:p>
          <a:p>
            <a:endParaRPr lang="en-SE" dirty="0"/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for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i</a:t>
            </a:r>
            <a:r>
              <a:rPr lang="en-SE" dirty="0">
                <a:highlight>
                  <a:srgbClr val="FFFF00"/>
                </a:highlight>
              </a:rPr>
              <a:t>=0; </a:t>
            </a:r>
            <a:r>
              <a:rPr lang="en-SE" dirty="0" err="1">
                <a:highlight>
                  <a:srgbClr val="FFFF00"/>
                </a:highlight>
              </a:rPr>
              <a:t>i</a:t>
            </a:r>
            <a:r>
              <a:rPr lang="en-SE" dirty="0">
                <a:highlight>
                  <a:srgbClr val="FFFF00"/>
                </a:highlight>
              </a:rPr>
              <a:t>&lt;4; </a:t>
            </a:r>
            <a:r>
              <a:rPr lang="en-SE" dirty="0" err="1">
                <a:highlight>
                  <a:srgbClr val="FFFF00"/>
                </a:highlight>
              </a:rPr>
              <a:t>i</a:t>
            </a:r>
            <a:r>
              <a:rPr lang="en-SE" dirty="0">
                <a:highlight>
                  <a:srgbClr val="FFFF00"/>
                </a:highlight>
              </a:rPr>
              <a:t>=i+1)</a:t>
            </a:r>
          </a:p>
          <a:p>
            <a:r>
              <a:rPr lang="en-SE" dirty="0">
                <a:highlight>
                  <a:srgbClr val="FFFF00"/>
                </a:highlight>
              </a:rPr>
              <a:t>    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SE" dirty="0">
                <a:highlight>
                  <a:srgbClr val="FFFF00"/>
                </a:highlight>
              </a:rPr>
              <a:t>A == </a:t>
            </a:r>
            <a:r>
              <a:rPr lang="en-US" dirty="0">
                <a:highlight>
                  <a:srgbClr val="FFFF00"/>
                </a:highlight>
              </a:rPr>
              <a:t>$unsigned(</a:t>
            </a:r>
            <a:r>
              <a:rPr lang="en-SE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    O[</a:t>
            </a:r>
            <a:r>
              <a:rPr lang="en-SE" dirty="0" err="1">
                <a:highlight>
                  <a:srgbClr val="FFFF00"/>
                </a:highlight>
              </a:rPr>
              <a:t>i</a:t>
            </a:r>
            <a:r>
              <a:rPr lang="en-SE" dirty="0">
                <a:highlight>
                  <a:srgbClr val="FFFF00"/>
                </a:highlight>
              </a:rPr>
              <a:t>] = 1;</a:t>
            </a:r>
          </a:p>
          <a:p>
            <a:r>
              <a:rPr lang="en-SE" dirty="0">
                <a:highlight>
                  <a:srgbClr val="FFFF00"/>
                </a:highlight>
              </a:rPr>
              <a:t>    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    O[</a:t>
            </a:r>
            <a:r>
              <a:rPr lang="en-SE" dirty="0" err="1">
                <a:highlight>
                  <a:srgbClr val="FFFF00"/>
                </a:highlight>
              </a:rPr>
              <a:t>i</a:t>
            </a:r>
            <a:r>
              <a:rPr lang="en-SE" dirty="0">
                <a:highlight>
                  <a:srgbClr val="FFFF00"/>
                </a:highlight>
              </a:rPr>
              <a:t>] = 0;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SE" dirty="0"/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85069E-3B2A-4A77-B813-DD5F43E8A724}"/>
              </a:ext>
            </a:extLst>
          </p:cNvPr>
          <p:cNvSpPr/>
          <p:nvPr/>
        </p:nvSpPr>
        <p:spPr>
          <a:xfrm>
            <a:off x="1695635" y="3346882"/>
            <a:ext cx="1411549" cy="684690"/>
          </a:xfrm>
          <a:prstGeom prst="wedgeRectCallout">
            <a:avLst>
              <a:gd name="adj1" fmla="val -16430"/>
              <a:gd name="adj2" fmla="val 9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++ is illegal </a:t>
            </a:r>
            <a:endParaRPr lang="en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4AD20-C41E-4E0D-A871-2965A763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17" y="0"/>
            <a:ext cx="539148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1D134-EF87-440B-B39E-33C2B670C4B3}"/>
              </a:ext>
            </a:extLst>
          </p:cNvPr>
          <p:cNvSpPr txBox="1"/>
          <p:nvPr/>
        </p:nvSpPr>
        <p:spPr>
          <a:xfrm>
            <a:off x="3285663" y="1601912"/>
            <a:ext cx="333637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en-SE" dirty="0"/>
              <a:t> demo_3</a:t>
            </a:r>
            <a:r>
              <a:rPr lang="en-US" dirty="0"/>
              <a:t>2</a:t>
            </a:r>
            <a:r>
              <a:rPr lang="en-SE" dirty="0"/>
              <a:t> (A, O);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SE" dirty="0"/>
              <a:t> [1:0] A; </a:t>
            </a:r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SE" dirty="0"/>
              <a:t> [3:0] O;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[3:0] O;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SE" dirty="0"/>
              <a:t> (A)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SE" dirty="0">
                <a:highlight>
                  <a:srgbClr val="FFFF00"/>
                </a:highlight>
              </a:rPr>
              <a:t>A ==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SE" dirty="0">
                <a:highlight>
                  <a:srgbClr val="FFFF00"/>
                </a:highlight>
              </a:rPr>
              <a:t>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SE" dirty="0">
                <a:highlight>
                  <a:srgbClr val="FFFF00"/>
                </a:highlight>
              </a:rPr>
              <a:t>O[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SE" dirty="0">
                <a:highlight>
                  <a:srgbClr val="FFFF00"/>
                </a:highlight>
              </a:rPr>
              <a:t>] = 1;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O[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SE" dirty="0">
                <a:highlight>
                  <a:srgbClr val="FFFF00"/>
                </a:highlight>
              </a:rPr>
              <a:t>] = 0;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SE" dirty="0">
                <a:highlight>
                  <a:srgbClr val="FFFF00"/>
                </a:highlight>
              </a:rPr>
              <a:t>A == 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SE" dirty="0">
                <a:highlight>
                  <a:srgbClr val="FFFF00"/>
                </a:highlight>
              </a:rPr>
              <a:t>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SE" dirty="0">
                <a:highlight>
                  <a:srgbClr val="FFFF00"/>
                </a:highlight>
              </a:rPr>
              <a:t>O[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SE" dirty="0">
                <a:highlight>
                  <a:srgbClr val="FFFF00"/>
                </a:highlight>
              </a:rPr>
              <a:t>] = 1;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O[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SE" dirty="0">
                <a:highlight>
                  <a:srgbClr val="FFFF00"/>
                </a:highlight>
              </a:rPr>
              <a:t>]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SE" dirty="0">
                <a:highlight>
                  <a:srgbClr val="FFFF00"/>
                </a:highlight>
              </a:rPr>
              <a:t>A == 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SE" dirty="0">
                <a:highlight>
                  <a:srgbClr val="FFFF00"/>
                </a:highlight>
              </a:rPr>
              <a:t>) O[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SE" dirty="0">
                <a:highlight>
                  <a:srgbClr val="FFFF00"/>
                </a:highlight>
              </a:rPr>
              <a:t>] = 1;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O[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SE" dirty="0">
                <a:highlight>
                  <a:srgbClr val="FFFF00"/>
                </a:highlight>
              </a:rPr>
              <a:t>]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SE" dirty="0">
                <a:highlight>
                  <a:srgbClr val="FFFF00"/>
                </a:highlight>
              </a:rPr>
              <a:t>A == </a:t>
            </a:r>
            <a:r>
              <a:rPr lang="en-US" dirty="0">
                <a:highlight>
                  <a:srgbClr val="FFFF00"/>
                </a:highlight>
              </a:rPr>
              <a:t>3</a:t>
            </a:r>
            <a:r>
              <a:rPr lang="en-SE" dirty="0">
                <a:highlight>
                  <a:srgbClr val="FFFF00"/>
                </a:highlight>
              </a:rPr>
              <a:t>) O[</a:t>
            </a:r>
            <a:r>
              <a:rPr lang="en-US" dirty="0">
                <a:highlight>
                  <a:srgbClr val="FFFF00"/>
                </a:highlight>
              </a:rPr>
              <a:t>3</a:t>
            </a:r>
            <a:r>
              <a:rPr lang="en-SE" dirty="0">
                <a:highlight>
                  <a:srgbClr val="FFFF00"/>
                </a:highlight>
              </a:rPr>
              <a:t>] = 1;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O[</a:t>
            </a:r>
            <a:r>
              <a:rPr lang="en-US" dirty="0">
                <a:highlight>
                  <a:srgbClr val="FFFF00"/>
                </a:highlight>
              </a:rPr>
              <a:t>3</a:t>
            </a:r>
            <a:r>
              <a:rPr lang="en-SE" dirty="0">
                <a:highlight>
                  <a:srgbClr val="FFFF00"/>
                </a:highlight>
              </a:rPr>
              <a:t>]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E" dirty="0" err="1">
                <a:solidFill>
                  <a:schemeClr val="accent1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63961-E007-CDF6-8BD3-D1EAC385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CAE0-DDA1-794F-A10E-DEC8722C2A29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A1BEC-7324-0183-610E-553F6B13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16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D8CE2-96B9-35B6-6A26-B23E46E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FB1-A9AA-F246-9F16-5299773EF30E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BB57D-4F77-80A5-6779-F5E6D77E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C0F-FDAE-4152-B9A4-F9BA33D6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synthesizable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9C70-0E78-4909-A527-654C6A59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1892" cy="4351338"/>
          </a:xfrm>
        </p:spPr>
        <p:txBody>
          <a:bodyPr>
            <a:normAutofit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Logic value</a:t>
            </a:r>
          </a:p>
          <a:p>
            <a:pPr lvl="1"/>
            <a:r>
              <a:rPr lang="en-US" dirty="0"/>
              <a:t>Variable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/>
              <a:t>Parameter</a:t>
            </a:r>
          </a:p>
          <a:p>
            <a:r>
              <a:rPr lang="en-US" dirty="0"/>
              <a:t>Basic building blocks</a:t>
            </a:r>
          </a:p>
          <a:p>
            <a:pPr lvl="1"/>
            <a:r>
              <a:rPr lang="en-US" dirty="0"/>
              <a:t>Continuous assignment</a:t>
            </a:r>
          </a:p>
          <a:p>
            <a:pPr lvl="1"/>
            <a:r>
              <a:rPr lang="en-US" dirty="0"/>
              <a:t>Procedural assignment</a:t>
            </a:r>
          </a:p>
          <a:p>
            <a:pPr lvl="1"/>
            <a:r>
              <a:rPr lang="en-US" dirty="0"/>
              <a:t>Logic operator</a:t>
            </a:r>
          </a:p>
          <a:p>
            <a:pPr lvl="1"/>
            <a:r>
              <a:rPr lang="en-US" dirty="0"/>
              <a:t>Arithmetic operator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C8F00-FF4D-4B91-8B36-D1B10EE1448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918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Relational operator</a:t>
            </a:r>
          </a:p>
          <a:p>
            <a:pPr lvl="1"/>
            <a:r>
              <a:rPr lang="en-US" dirty="0"/>
              <a:t>Equality operator</a:t>
            </a:r>
          </a:p>
          <a:p>
            <a:pPr lvl="1"/>
            <a:r>
              <a:rPr lang="en-US" dirty="0"/>
              <a:t>Shift operator</a:t>
            </a:r>
          </a:p>
          <a:p>
            <a:pPr lvl="1"/>
            <a:r>
              <a:rPr lang="en-US" dirty="0"/>
              <a:t>Vector operator</a:t>
            </a:r>
          </a:p>
          <a:p>
            <a:pPr lvl="1"/>
            <a:r>
              <a:rPr lang="en-US" dirty="0"/>
              <a:t>Always statement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Case statement</a:t>
            </a:r>
          </a:p>
          <a:p>
            <a:pPr lvl="1"/>
            <a:r>
              <a:rPr lang="en-US" dirty="0"/>
              <a:t>Loop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E243-075F-56AC-44C0-90FFE811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5CA5-C18F-324C-9BA0-AA8A2D65CA35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BA74-2219-3500-8F63-AF4AECB6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52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DA8-DE8C-45AC-921E-1221094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synthesizable designs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CEA8-D9A9-4AF7-9C14-916057F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designs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Modulo-N 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Johnson counter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Gray counter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pattern detector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factorial generator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9845-C242-3E0F-FF4C-FE501E5B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2C17-DF55-AC4B-AB1A-82CC6B049620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E960-95BC-2057-3309-8FD1E3F2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4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1D56-0BCB-4D18-B2B5-1CAAD1F7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optimization techniques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002B-3651-41A5-B8D6-9D370FD4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Resource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Common subexpression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revising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parentheses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Avoiding Flip-flops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Avoiding latches</a:t>
            </a:r>
          </a:p>
          <a:p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6C77-BCE3-A048-4000-3BA933FA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A47-A229-ED4E-919C-94282A476439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5B681-6649-EAB7-FBFD-20E0BB12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04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2886-43D2-4A77-AE70-6E08882F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– Logic value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B381-871B-4EF4-91E1-331E67D0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490565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common values used in modeling hardware are</a:t>
            </a:r>
          </a:p>
          <a:p>
            <a:pPr lvl="1"/>
            <a:r>
              <a:rPr lang="en-US" sz="2800" dirty="0"/>
              <a:t>Logic-0</a:t>
            </a:r>
          </a:p>
          <a:p>
            <a:pPr lvl="1"/>
            <a:r>
              <a:rPr lang="en-US" sz="2800" dirty="0"/>
              <a:t>Logic-1</a:t>
            </a:r>
          </a:p>
          <a:p>
            <a:pPr lvl="1"/>
            <a:r>
              <a:rPr lang="en-US" sz="2800" dirty="0"/>
              <a:t>High-impedance</a:t>
            </a:r>
          </a:p>
          <a:p>
            <a:pPr lvl="1"/>
            <a:r>
              <a:rPr lang="en-US" sz="2800" dirty="0"/>
              <a:t>Don’t-care</a:t>
            </a:r>
          </a:p>
          <a:p>
            <a:pPr lvl="1"/>
            <a:r>
              <a:rPr lang="en-US" sz="2800" dirty="0"/>
              <a:t>Unknown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1923D-5869-4B65-A706-9258D1F31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433"/>
              </p:ext>
            </p:extLst>
          </p:nvPr>
        </p:nvGraphicFramePr>
        <p:xfrm>
          <a:off x="6096000" y="2558419"/>
          <a:ext cx="559687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944">
                  <a:extLst>
                    <a:ext uri="{9D8B030D-6E8A-4147-A177-3AD203B41FA5}">
                      <a16:colId xmlns:a16="http://schemas.microsoft.com/office/drawing/2014/main" val="3777740812"/>
                    </a:ext>
                  </a:extLst>
                </a:gridCol>
                <a:gridCol w="3705934">
                  <a:extLst>
                    <a:ext uri="{9D8B030D-6E8A-4147-A177-3AD203B41FA5}">
                      <a16:colId xmlns:a16="http://schemas.microsoft.com/office/drawing/2014/main" val="1066928575"/>
                    </a:ext>
                  </a:extLst>
                </a:gridCol>
              </a:tblGrid>
              <a:tr h="356846">
                <a:tc>
                  <a:txBody>
                    <a:bodyPr/>
                    <a:lstStyle/>
                    <a:p>
                      <a:r>
                        <a:rPr lang="en-US" dirty="0"/>
                        <a:t>Verilog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Synthesis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09629"/>
                  </a:ext>
                </a:extLst>
              </a:tr>
              <a:tr h="356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50808"/>
                  </a:ext>
                </a:extLst>
              </a:tr>
              <a:tr h="3568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50849"/>
                  </a:ext>
                </a:extLst>
              </a:tr>
              <a:tr h="356846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High-impedance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21675"/>
                  </a:ext>
                </a:extLst>
              </a:tr>
              <a:tr h="356846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Don’t-care (in </a:t>
                      </a:r>
                      <a:r>
                        <a:rPr lang="en-US" dirty="0" err="1"/>
                        <a:t>casex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casez</a:t>
                      </a:r>
                      <a:r>
                        <a:rPr lang="en-US" dirty="0"/>
                        <a:t>)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501"/>
                  </a:ext>
                </a:extLst>
              </a:tr>
              <a:tr h="356846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Don’t-care (in </a:t>
                      </a:r>
                      <a:r>
                        <a:rPr lang="en-US" dirty="0" err="1"/>
                        <a:t>casex</a:t>
                      </a:r>
                      <a:r>
                        <a:rPr lang="en-US" dirty="0"/>
                        <a:t>)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65787"/>
                  </a:ext>
                </a:extLst>
              </a:tr>
              <a:tr h="356846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4467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EE0A-083F-811C-CEA8-C600A66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F150-C5AA-D44D-A750-C217475BE15A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7B4A-A648-3332-EED3-B8BA683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57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12456</TotalTime>
  <Words>6909</Words>
  <Application>Microsoft Macintosh PowerPoint</Application>
  <PresentationFormat>Widescreen</PresentationFormat>
  <Paragraphs>1420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Tahoma</vt:lpstr>
      <vt:lpstr>Office Theme</vt:lpstr>
      <vt:lpstr>Accelerating Systems with Programmable Logic Components  Lecture 06 Synthesis I Writing Synthesizable Verilog</vt:lpstr>
      <vt:lpstr>Agenda</vt:lpstr>
      <vt:lpstr>What is synthesis?</vt:lpstr>
      <vt:lpstr>The synthesis process</vt:lpstr>
      <vt:lpstr>Check the design methodology, regularly. </vt:lpstr>
      <vt:lpstr>Writing synthesizable Verilog</vt:lpstr>
      <vt:lpstr>Example synthesizable designs</vt:lpstr>
      <vt:lpstr>Synthesis optimization techniques</vt:lpstr>
      <vt:lpstr>Elements – Logic value</vt:lpstr>
      <vt:lpstr>Elements – Variable (net)</vt:lpstr>
      <vt:lpstr>Element – Variable (net)</vt:lpstr>
      <vt:lpstr>Element – Variable (net)</vt:lpstr>
      <vt:lpstr>Element – Synthesize of a net variable</vt:lpstr>
      <vt:lpstr>Element – Variable (register)</vt:lpstr>
      <vt:lpstr>Element – Variable (register)</vt:lpstr>
      <vt:lpstr>Element – Synthesize a register variable</vt:lpstr>
      <vt:lpstr>Element – Synthesize a register variable</vt:lpstr>
      <vt:lpstr>Element – Synthesize a register variable</vt:lpstr>
      <vt:lpstr>Element – Constant</vt:lpstr>
      <vt:lpstr>Element – Parameter</vt:lpstr>
      <vt:lpstr>Basic building blocks</vt:lpstr>
      <vt:lpstr>Continuous assignment</vt:lpstr>
      <vt:lpstr>Procedural assignment</vt:lpstr>
      <vt:lpstr>Logic operator</vt:lpstr>
      <vt:lpstr>Arithmetic operator</vt:lpstr>
      <vt:lpstr>Arithmetic operator – Mind your sign</vt:lpstr>
      <vt:lpstr>Arithmetic operator – Mind your sign</vt:lpstr>
      <vt:lpstr>Arithmetic operator – Mind your sign</vt:lpstr>
      <vt:lpstr>Arithmetic operator – Input interpretation </vt:lpstr>
      <vt:lpstr>Relational operator</vt:lpstr>
      <vt:lpstr>Equality operators</vt:lpstr>
      <vt:lpstr>Shift operators</vt:lpstr>
      <vt:lpstr>Shift operators</vt:lpstr>
      <vt:lpstr>Vector operator</vt:lpstr>
      <vt:lpstr>Always statement</vt:lpstr>
      <vt:lpstr>Always statement</vt:lpstr>
      <vt:lpstr>If statement</vt:lpstr>
      <vt:lpstr>If statement – inferring latches</vt:lpstr>
      <vt:lpstr>If statement – inferring latches</vt:lpstr>
      <vt:lpstr>Case statement</vt:lpstr>
      <vt:lpstr>Case statement</vt:lpstr>
      <vt:lpstr>Case statement – casez </vt:lpstr>
      <vt:lpstr>Case statement – casez </vt:lpstr>
      <vt:lpstr>Case statement – casez </vt:lpstr>
      <vt:lpstr>Case statement – casez </vt:lpstr>
      <vt:lpstr>Case statement – casez </vt:lpstr>
      <vt:lpstr>Case statement – casez </vt:lpstr>
      <vt:lpstr>Case statement – casex</vt:lpstr>
      <vt:lpstr>Case statement – inferring latches</vt:lpstr>
      <vt:lpstr>Case statement – inferring latches</vt:lpstr>
      <vt:lpstr>Case statement – inferring latches</vt:lpstr>
      <vt:lpstr>Case statement – full case</vt:lpstr>
      <vt:lpstr>Case statement – parallel case</vt:lpstr>
      <vt:lpstr>PowerPoint Presentation</vt:lpstr>
      <vt:lpstr>Loop statement</vt:lpstr>
      <vt:lpstr>Loop statement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yuan yao</cp:lastModifiedBy>
  <cp:revision>1324</cp:revision>
  <dcterms:created xsi:type="dcterms:W3CDTF">2021-06-14T13:39:04Z</dcterms:created>
  <dcterms:modified xsi:type="dcterms:W3CDTF">2022-08-28T12:06:49Z</dcterms:modified>
</cp:coreProperties>
</file>