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6"/>
  </p:notesMasterIdLst>
  <p:sldIdLst>
    <p:sldId id="256" r:id="rId2"/>
    <p:sldId id="324" r:id="rId3"/>
    <p:sldId id="322" r:id="rId4"/>
    <p:sldId id="323" r:id="rId5"/>
    <p:sldId id="331" r:id="rId6"/>
    <p:sldId id="332" r:id="rId7"/>
    <p:sldId id="326" r:id="rId8"/>
    <p:sldId id="327" r:id="rId9"/>
    <p:sldId id="328" r:id="rId10"/>
    <p:sldId id="329" r:id="rId11"/>
    <p:sldId id="333" r:id="rId12"/>
    <p:sldId id="330" r:id="rId13"/>
    <p:sldId id="334" r:id="rId14"/>
    <p:sldId id="325" r:id="rId15"/>
    <p:sldId id="339" r:id="rId16"/>
    <p:sldId id="345" r:id="rId17"/>
    <p:sldId id="340" r:id="rId18"/>
    <p:sldId id="341" r:id="rId19"/>
    <p:sldId id="346" r:id="rId20"/>
    <p:sldId id="347" r:id="rId21"/>
    <p:sldId id="348" r:id="rId22"/>
    <p:sldId id="359" r:id="rId23"/>
    <p:sldId id="357" r:id="rId24"/>
    <p:sldId id="358" r:id="rId25"/>
    <p:sldId id="349" r:id="rId26"/>
    <p:sldId id="350" r:id="rId27"/>
    <p:sldId id="351" r:id="rId28"/>
    <p:sldId id="352" r:id="rId29"/>
    <p:sldId id="354" r:id="rId30"/>
    <p:sldId id="355" r:id="rId31"/>
    <p:sldId id="360" r:id="rId32"/>
    <p:sldId id="356" r:id="rId33"/>
    <p:sldId id="361" r:id="rId34"/>
    <p:sldId id="271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/9mw5Xa1JzU95Il+O44O/g==" hashData="QHxSjkaTCXohzOsnCpEAIKeD3qQ6VaLdJRBjhG+jdeyspVnoSPFzMQ0/OsHbHHD5EYzW9Gs0mVX0WVKEAAaQCg=="/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70" autoAdjust="0"/>
    <p:restoredTop sz="85348" autoAdjust="0"/>
  </p:normalViewPr>
  <p:slideViewPr>
    <p:cSldViewPr snapToGrid="0">
      <p:cViewPr varScale="1">
        <p:scale>
          <a:sx n="30" d="100"/>
          <a:sy n="30" d="100"/>
        </p:scale>
        <p:origin x="208" y="26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635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AB0D-4913-9D4D-D71443ABF6A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6350" cap="flat" cmpd="sng" algn="ctr">
                <a:solidFill>
                  <a:schemeClr val="accent2"/>
                </a:solidFill>
                <a:prstDash val="solid"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4-AB0D-4913-9D4D-D71443ABF6A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6350" cap="flat" cmpd="sng" algn="ctr">
                <a:solidFill>
                  <a:schemeClr val="accent3"/>
                </a:solidFill>
                <a:prstDash val="solid"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2-AB0D-4913-9D4D-D71443ABF6AF}"/>
              </c:ext>
            </c:extLst>
          </c:dPt>
          <c:cat>
            <c:strRef>
              <c:f>Sheet1!$A$2:$A$4</c:f>
              <c:strCache>
                <c:ptCount val="3"/>
                <c:pt idx="0">
                  <c:v>System design</c:v>
                </c:pt>
                <c:pt idx="1">
                  <c:v>Implementation</c:v>
                </c:pt>
                <c:pt idx="2">
                  <c:v>Verification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0D-4913-9D4D-D71443ABF6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54111-F96E-400B-BE1D-9AD68FB27ACF}" type="datetimeFigureOut">
              <a:rPr lang="en-SE" smtClean="0"/>
              <a:t>2022-09-30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9EC7D-B74B-4364-805A-BE53D1A2107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1312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1A22-7217-45F6-9197-2076FDF5A2BB}" type="datetimeFigureOut">
              <a:rPr lang="en-SE" smtClean="0"/>
              <a:t>2022-09-30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62895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1A22-7217-45F6-9197-2076FDF5A2BB}" type="datetimeFigureOut">
              <a:rPr lang="en-SE" smtClean="0"/>
              <a:t>2022-09-30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2839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1A22-7217-45F6-9197-2076FDF5A2BB}" type="datetimeFigureOut">
              <a:rPr lang="en-SE" smtClean="0"/>
              <a:t>2022-09-30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7377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1A22-7217-45F6-9197-2076FDF5A2BB}" type="datetimeFigureOut">
              <a:rPr lang="en-SE" smtClean="0"/>
              <a:t>2022-09-30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0785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1A22-7217-45F6-9197-2076FDF5A2BB}" type="datetimeFigureOut">
              <a:rPr lang="en-SE" smtClean="0"/>
              <a:t>2022-09-30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6978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1A22-7217-45F6-9197-2076FDF5A2BB}" type="datetimeFigureOut">
              <a:rPr lang="en-SE" smtClean="0"/>
              <a:t>2022-09-30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4571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1A22-7217-45F6-9197-2076FDF5A2BB}" type="datetimeFigureOut">
              <a:rPr lang="en-SE" smtClean="0"/>
              <a:t>2022-09-30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7133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1A22-7217-45F6-9197-2076FDF5A2BB}" type="datetimeFigureOut">
              <a:rPr lang="en-SE" smtClean="0"/>
              <a:t>2022-09-30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9081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1A22-7217-45F6-9197-2076FDF5A2BB}" type="datetimeFigureOut">
              <a:rPr lang="en-SE" smtClean="0"/>
              <a:t>2022-09-30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1437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1A22-7217-45F6-9197-2076FDF5A2BB}" type="datetimeFigureOut">
              <a:rPr lang="en-SE" smtClean="0"/>
              <a:t>2022-09-30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90498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1A22-7217-45F6-9197-2076FDF5A2BB}" type="datetimeFigureOut">
              <a:rPr lang="en-SE" smtClean="0"/>
              <a:t>2022-09-30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95145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C1A22-7217-45F6-9197-2076FDF5A2BB}" type="datetimeFigureOut">
              <a:rPr lang="en-SE" smtClean="0"/>
              <a:t>2022-09-30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38709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mailto:yuan.yao@it.uu.s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svg"/><Relationship Id="rId7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ikiwand.com/en/Quebec_Bridge#/google_vignette" TargetMode="Externa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ikiwand.com/en/Quebec_Bridge#/google_vignette" TargetMode="Externa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entium_FDIV_bu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en.wikipedia.org/wiki/Meltdown_(security_vulnerability)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02BB8-29F8-4155-A93A-17647DB1C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9228"/>
            <a:ext cx="9144000" cy="2730735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Accelerating Systems with Programmable Logic Components</a:t>
            </a:r>
            <a:b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Lecture 08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Verification I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Basic concepts and methods of Verification</a:t>
            </a:r>
            <a:endParaRPr lang="en-SE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087BE-6C26-4F68-8F72-3D456FE71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1DT109 ASPLOC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2021 VT1-VT2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Yuan Yao,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yuan.yao@it.uu.se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rod_logo_vit_etikett_84mm.eps">
            <a:extLst>
              <a:ext uri="{FF2B5EF4-FFF2-40B4-BE49-F238E27FC236}">
                <a16:creationId xmlns:a16="http://schemas.microsoft.com/office/drawing/2014/main" id="{8D2C7EE1-0E61-4368-A08E-159F94E206A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473" y="0"/>
            <a:ext cx="1056255" cy="1617317"/>
          </a:xfrm>
          <a:prstGeom prst="rect">
            <a:avLst/>
          </a:prstGeom>
          <a:effectLst>
            <a:outerShdw blurRad="263525" dir="12420000" sx="107000" sy="107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4321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E7B01-4364-45E7-BD71-99BC5032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Verification models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3A541-F856-4666-8E2B-E6272BBB1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/>
                </a:solidFill>
              </a:rPr>
              <a:t>Black-box model</a:t>
            </a:r>
          </a:p>
          <a:p>
            <a:pPr lvl="1"/>
            <a:r>
              <a:rPr lang="en-US" dirty="0"/>
              <a:t>The verification team has access to input and output only</a:t>
            </a:r>
          </a:p>
          <a:p>
            <a:r>
              <a:rPr lang="en-US" b="1" dirty="0">
                <a:solidFill>
                  <a:schemeClr val="accent5"/>
                </a:solidFill>
              </a:rPr>
              <a:t>White-box model</a:t>
            </a:r>
          </a:p>
          <a:p>
            <a:pPr lvl="1"/>
            <a:r>
              <a:rPr lang="en-US" dirty="0"/>
              <a:t>The verification team has access to the internal logic</a:t>
            </a:r>
          </a:p>
          <a:p>
            <a:r>
              <a:rPr lang="en-US" b="1" dirty="0">
                <a:solidFill>
                  <a:schemeClr val="accent5"/>
                </a:solidFill>
              </a:rPr>
              <a:t>Grey-box model</a:t>
            </a:r>
          </a:p>
          <a:p>
            <a:pPr lvl="1"/>
            <a:r>
              <a:rPr lang="en-US" dirty="0"/>
              <a:t>The verification team has access to the internal logic that is specifically designed to aid debug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63563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887CD-44FE-483E-8AE9-8CE450E6E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abstraction</a:t>
            </a:r>
            <a:endParaRPr lang="en-S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7886ED-D724-40FA-A911-0780265EC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Function/system level</a:t>
            </a:r>
          </a:p>
          <a:p>
            <a:pPr lvl="1"/>
            <a:r>
              <a:rPr lang="en-US" dirty="0"/>
              <a:t>Operations ordered by functionality</a:t>
            </a:r>
          </a:p>
          <a:p>
            <a:pPr lvl="1"/>
            <a:r>
              <a:rPr lang="en-US" dirty="0"/>
              <a:t>Example: DSP systems modeled in </a:t>
            </a:r>
            <a:r>
              <a:rPr lang="en-US" dirty="0" err="1"/>
              <a:t>Matlab</a:t>
            </a:r>
            <a:endParaRPr lang="en-US" dirty="0"/>
          </a:p>
          <a:p>
            <a:r>
              <a:rPr lang="en-US" b="1" dirty="0">
                <a:solidFill>
                  <a:schemeClr val="accent5"/>
                </a:solidFill>
              </a:rPr>
              <a:t>Transaction level</a:t>
            </a:r>
          </a:p>
          <a:p>
            <a:pPr lvl="1"/>
            <a:r>
              <a:rPr lang="en-US" dirty="0"/>
              <a:t>Operations ordered by transmission protocol</a:t>
            </a:r>
          </a:p>
          <a:p>
            <a:pPr lvl="1"/>
            <a:r>
              <a:rPr lang="en-US" dirty="0"/>
              <a:t>Example: AXI data transfer</a:t>
            </a:r>
          </a:p>
          <a:p>
            <a:r>
              <a:rPr lang="en-US" b="1" dirty="0">
                <a:solidFill>
                  <a:schemeClr val="accent5"/>
                </a:solidFill>
              </a:rPr>
              <a:t>RTL/cycle accurate level</a:t>
            </a:r>
          </a:p>
          <a:p>
            <a:pPr lvl="1"/>
            <a:r>
              <a:rPr lang="en-US" dirty="0"/>
              <a:t>Operations ordered by clock signal</a:t>
            </a:r>
          </a:p>
          <a:p>
            <a:pPr lvl="1"/>
            <a:r>
              <a:rPr lang="en-US" dirty="0"/>
              <a:t>Example: FSM state transition</a:t>
            </a:r>
          </a:p>
          <a:p>
            <a:r>
              <a:rPr lang="en-US" b="1" dirty="0">
                <a:solidFill>
                  <a:schemeClr val="accent5"/>
                </a:solidFill>
              </a:rPr>
              <a:t>Gate/Transistor level</a:t>
            </a:r>
          </a:p>
          <a:p>
            <a:pPr lvl="1"/>
            <a:r>
              <a:rPr lang="en-US" dirty="0"/>
              <a:t>Operations ordered by physical signal</a:t>
            </a:r>
          </a:p>
          <a:p>
            <a:pPr lvl="1"/>
            <a:r>
              <a:rPr lang="en-US" dirty="0"/>
              <a:t>Example: Bit change in gate with manufactural delays</a:t>
            </a:r>
            <a:endParaRPr lang="en-SE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B44FC657-6C81-4FE2-8DD8-038F6223C5B9}"/>
              </a:ext>
            </a:extLst>
          </p:cNvPr>
          <p:cNvSpPr/>
          <p:nvPr/>
        </p:nvSpPr>
        <p:spPr>
          <a:xfrm>
            <a:off x="7936992" y="4315968"/>
            <a:ext cx="2743200" cy="1261872"/>
          </a:xfrm>
          <a:prstGeom prst="wedgeRectCallout">
            <a:avLst>
              <a:gd name="adj1" fmla="val -74166"/>
              <a:gd name="adj2" fmla="val -3532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We mainly focus here</a:t>
            </a:r>
            <a:endParaRPr lang="en-SE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A229AB-1AF2-4DD2-A475-7D5A1FA0EA96}"/>
              </a:ext>
            </a:extLst>
          </p:cNvPr>
          <p:cNvSpPr/>
          <p:nvPr/>
        </p:nvSpPr>
        <p:spPr>
          <a:xfrm>
            <a:off x="789432" y="3977640"/>
            <a:ext cx="5998464" cy="118967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402957-7BF9-4310-8466-62D9F83854BC}"/>
              </a:ext>
            </a:extLst>
          </p:cNvPr>
          <p:cNvSpPr txBox="1"/>
          <p:nvPr/>
        </p:nvSpPr>
        <p:spPr>
          <a:xfrm>
            <a:off x="-1588" y="2746308"/>
            <a:ext cx="12193588" cy="1569660"/>
          </a:xfrm>
          <a:prstGeom prst="rect">
            <a:avLst/>
          </a:prstGeom>
          <a:solidFill>
            <a:srgbClr val="FFC000"/>
          </a:solidFill>
          <a:ln w="38100" cap="rnd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3B812F"/>
                </a:solidFill>
                <a:latin typeface="Tahoma"/>
              </a:defRPr>
            </a:lvl1pPr>
          </a:lstStyle>
          <a:p>
            <a:r>
              <a:rPr lang="en-US" sz="4800" dirty="0">
                <a:solidFill>
                  <a:schemeClr val="tx1"/>
                </a:solidFill>
              </a:rPr>
              <a:t>Higher abstraction level = </a:t>
            </a:r>
            <a:r>
              <a:rPr lang="en-US" sz="4800" dirty="0">
                <a:solidFill>
                  <a:srgbClr val="FF0000"/>
                </a:solidFill>
              </a:rPr>
              <a:t>greater</a:t>
            </a:r>
            <a:r>
              <a:rPr lang="en-US" sz="4800" dirty="0">
                <a:solidFill>
                  <a:schemeClr val="tx1"/>
                </a:solidFill>
              </a:rPr>
              <a:t> efficiency but </a:t>
            </a:r>
            <a:r>
              <a:rPr lang="en-US" sz="4800" dirty="0">
                <a:solidFill>
                  <a:srgbClr val="FF0000"/>
                </a:solidFill>
              </a:rPr>
              <a:t>less</a:t>
            </a:r>
            <a:r>
              <a:rPr lang="en-US" sz="4800" dirty="0">
                <a:solidFill>
                  <a:schemeClr val="tx1"/>
                </a:solidFill>
              </a:rPr>
              <a:t> control</a:t>
            </a:r>
          </a:p>
        </p:txBody>
      </p:sp>
    </p:spTree>
    <p:extLst>
      <p:ext uri="{BB962C8B-B14F-4D97-AF65-F5344CB8AC3E}">
        <p14:creationId xmlns:p14="http://schemas.microsoft.com/office/powerpoint/2010/main" val="255108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9DC1B-4293-4FF5-A10C-1939333A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tasks</a:t>
            </a:r>
            <a:endParaRPr lang="en-SE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172C424-9B0A-4D2C-930E-1BD7AD1AC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544"/>
            <a:ext cx="10515600" cy="5408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In each of the verification hierarchy</a:t>
            </a:r>
            <a:r>
              <a:rPr lang="en-US" sz="3200" dirty="0"/>
              <a:t>, checking the following</a:t>
            </a:r>
            <a:endParaRPr lang="en-US" sz="3200" dirty="0">
              <a:solidFill>
                <a:schemeClr val="tx1"/>
              </a:solidFill>
            </a:endParaRPr>
          </a:p>
          <a:p>
            <a:pPr lvl="1"/>
            <a:r>
              <a:rPr lang="en-US" b="1" dirty="0">
                <a:solidFill>
                  <a:schemeClr val="accent5"/>
                </a:solidFill>
              </a:rPr>
              <a:t>Function and performance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Function: A piece of HW/SW that transforms input to output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Performance: How well does the function perform in terms of figures of merits</a:t>
            </a:r>
            <a:endParaRPr lang="en-SE" dirty="0">
              <a:solidFill>
                <a:schemeClr val="tx1"/>
              </a:solidFill>
            </a:endParaRPr>
          </a:p>
          <a:p>
            <a:pPr lvl="1"/>
            <a:r>
              <a:rPr lang="en-US" b="1" dirty="0">
                <a:solidFill>
                  <a:schemeClr val="accent5"/>
                </a:solidFill>
              </a:rPr>
              <a:t>Timing and interface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The logic timing which specifies when the input and output should appear/be valid/be active, especially in relation to each other. </a:t>
            </a:r>
          </a:p>
          <a:p>
            <a:pPr lvl="1"/>
            <a:r>
              <a:rPr lang="en-US" b="1" dirty="0">
                <a:solidFill>
                  <a:schemeClr val="accent5"/>
                </a:solidFill>
              </a:rPr>
              <a:t>Address/Location/Amount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The amount of data that is read/input and the location from which it is read.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The amount of data that is written/output and the location to which it is written.</a:t>
            </a:r>
          </a:p>
          <a:p>
            <a:pPr lvl="1"/>
            <a:r>
              <a:rPr lang="en-US" b="1" dirty="0">
                <a:solidFill>
                  <a:schemeClr val="accent5"/>
                </a:solidFill>
              </a:rPr>
              <a:t>Structure/configuration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IPs/</a:t>
            </a:r>
            <a:r>
              <a:rPr lang="en-US" dirty="0"/>
              <a:t>Sub-systems</a:t>
            </a:r>
            <a:r>
              <a:rPr lang="en-US" dirty="0">
                <a:solidFill>
                  <a:schemeClr val="tx1"/>
                </a:solidFill>
              </a:rPr>
              <a:t> are connected and configured properly</a:t>
            </a:r>
            <a:endParaRPr lang="en-SE" dirty="0">
              <a:solidFill>
                <a:schemeClr val="tx1"/>
              </a:solidFill>
            </a:endParaRPr>
          </a:p>
          <a:p>
            <a:endParaRPr lang="en-SE" dirty="0">
              <a:solidFill>
                <a:schemeClr val="tx1"/>
              </a:solidFill>
            </a:endParaRPr>
          </a:p>
          <a:p>
            <a:endParaRPr lang="en-SE" dirty="0">
              <a:solidFill>
                <a:schemeClr val="tx1"/>
              </a:solidFill>
            </a:endParaRPr>
          </a:p>
          <a:p>
            <a:endParaRPr lang="en-SE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1983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C88F8-90E3-401C-8305-52FB378E3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verification space</a:t>
            </a:r>
            <a:endParaRPr lang="en-S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E8EF3B-CF58-468F-90EC-4783083B6D4D}"/>
              </a:ext>
            </a:extLst>
          </p:cNvPr>
          <p:cNvCxnSpPr>
            <a:cxnSpLocks/>
          </p:cNvCxnSpPr>
          <p:nvPr/>
        </p:nvCxnSpPr>
        <p:spPr>
          <a:xfrm flipV="1">
            <a:off x="5162472" y="2095500"/>
            <a:ext cx="0" cy="2230327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4D0B72F-DD06-479E-8CB3-8EC6D20183A5}"/>
              </a:ext>
            </a:extLst>
          </p:cNvPr>
          <p:cNvCxnSpPr>
            <a:cxnSpLocks/>
          </p:cNvCxnSpPr>
          <p:nvPr/>
        </p:nvCxnSpPr>
        <p:spPr>
          <a:xfrm>
            <a:off x="5162472" y="4325827"/>
            <a:ext cx="3079103" cy="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40F1C9-0FA8-486A-94CE-F337B3C8ECA3}"/>
              </a:ext>
            </a:extLst>
          </p:cNvPr>
          <p:cNvCxnSpPr>
            <a:cxnSpLocks/>
          </p:cNvCxnSpPr>
          <p:nvPr/>
        </p:nvCxnSpPr>
        <p:spPr>
          <a:xfrm flipH="1">
            <a:off x="3619500" y="4325827"/>
            <a:ext cx="1542972" cy="1465373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660D85B-3A8B-49BB-9ED5-6A0EA2D2811C}"/>
              </a:ext>
            </a:extLst>
          </p:cNvPr>
          <p:cNvSpPr txBox="1"/>
          <p:nvPr/>
        </p:nvSpPr>
        <p:spPr>
          <a:xfrm>
            <a:off x="4563590" y="1572279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Model</a:t>
            </a:r>
            <a:endParaRPr lang="en-SE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4FBE08-FBF1-4B4D-8D54-64EF06DD8E6D}"/>
              </a:ext>
            </a:extLst>
          </p:cNvPr>
          <p:cNvSpPr txBox="1"/>
          <p:nvPr/>
        </p:nvSpPr>
        <p:spPr>
          <a:xfrm>
            <a:off x="7810643" y="4436777"/>
            <a:ext cx="2183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Abstraction</a:t>
            </a:r>
            <a:endParaRPr lang="en-SE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F971E8-C5D7-41CC-991C-3A9350F2BB71}"/>
              </a:ext>
            </a:extLst>
          </p:cNvPr>
          <p:cNvSpPr txBox="1"/>
          <p:nvPr/>
        </p:nvSpPr>
        <p:spPr>
          <a:xfrm>
            <a:off x="2706798" y="5777981"/>
            <a:ext cx="978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Task</a:t>
            </a:r>
            <a:endParaRPr lang="en-SE" sz="2800" b="1" dirty="0"/>
          </a:p>
        </p:txBody>
      </p:sp>
    </p:spTree>
    <p:extLst>
      <p:ext uri="{BB962C8B-B14F-4D97-AF65-F5344CB8AC3E}">
        <p14:creationId xmlns:p14="http://schemas.microsoft.com/office/powerpoint/2010/main" val="2505680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1914B-6BBD-484D-B6F9-FFDE89C40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SystemVerilog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DF751-BB16-45D8-B993-B8CF7BB56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Verilog lacks</a:t>
            </a:r>
          </a:p>
          <a:p>
            <a:pPr lvl="1"/>
            <a:r>
              <a:rPr lang="en-US" dirty="0"/>
              <a:t>Constrained random generation</a:t>
            </a:r>
          </a:p>
          <a:p>
            <a:pPr lvl="1"/>
            <a:r>
              <a:rPr lang="en-US" dirty="0"/>
              <a:t>Functional coverage</a:t>
            </a:r>
          </a:p>
          <a:p>
            <a:pPr lvl="1"/>
            <a:r>
              <a:rPr lang="en-US" dirty="0"/>
              <a:t>Assertions</a:t>
            </a:r>
          </a:p>
          <a:p>
            <a:r>
              <a:rPr lang="en-US" dirty="0" err="1"/>
              <a:t>Specman</a:t>
            </a:r>
            <a:r>
              <a:rPr lang="en-US" dirty="0"/>
              <a:t> E/Vera</a:t>
            </a:r>
          </a:p>
          <a:p>
            <a:pPr lvl="1"/>
            <a:r>
              <a:rPr lang="en-US" dirty="0"/>
              <a:t>Used with VHDL and Verilog for constrained random generation and functional coverage</a:t>
            </a:r>
          </a:p>
          <a:p>
            <a:r>
              <a:rPr lang="en-US" dirty="0"/>
              <a:t>Property specification language (PSL)</a:t>
            </a:r>
          </a:p>
          <a:p>
            <a:pPr lvl="1"/>
            <a:r>
              <a:rPr lang="en-US" dirty="0"/>
              <a:t>For assertion</a:t>
            </a:r>
          </a:p>
          <a:p>
            <a:r>
              <a:rPr lang="en-US" dirty="0"/>
              <a:t>Learning 1 language (</a:t>
            </a:r>
            <a:r>
              <a:rPr lang="en-US" dirty="0" err="1"/>
              <a:t>SystemVerilog</a:t>
            </a:r>
            <a:r>
              <a:rPr lang="en-US" dirty="0"/>
              <a:t>) is better than learning 2 (</a:t>
            </a:r>
            <a:r>
              <a:rPr lang="en-US" dirty="0" err="1"/>
              <a:t>Specman</a:t>
            </a:r>
            <a:r>
              <a:rPr lang="en-US" dirty="0"/>
              <a:t> E/Vera and PSL)</a:t>
            </a:r>
          </a:p>
          <a:p>
            <a:r>
              <a:rPr lang="en-US" dirty="0">
                <a:highlight>
                  <a:srgbClr val="FFFF00"/>
                </a:highlight>
              </a:rPr>
              <a:t>Even as a verification engineer, one should have enough knowledge on HDL and system design language such as </a:t>
            </a:r>
            <a:r>
              <a:rPr lang="en-US" dirty="0" err="1">
                <a:highlight>
                  <a:srgbClr val="FFFF00"/>
                </a:highlight>
              </a:rPr>
              <a:t>SystemC</a:t>
            </a:r>
            <a:endParaRPr lang="en-SE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7582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C6C8D-690C-4CFB-9324-A230B4B30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than just a verification tool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435D4-5550-4E38-84F6-A714C7FC9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err="1"/>
              <a:t>SystemVerilog</a:t>
            </a:r>
            <a:r>
              <a:rPr lang="en-US" sz="3200" dirty="0"/>
              <a:t> rapidly getting accepted as the next generation HDL for </a:t>
            </a:r>
          </a:p>
          <a:p>
            <a:pPr lvl="1"/>
            <a:r>
              <a:rPr lang="en-US" sz="2800" dirty="0"/>
              <a:t>System design</a:t>
            </a:r>
          </a:p>
          <a:p>
            <a:pPr lvl="1"/>
            <a:r>
              <a:rPr lang="en-US" sz="2800" dirty="0"/>
              <a:t>RTL design and synthesis</a:t>
            </a:r>
          </a:p>
          <a:p>
            <a:pPr lvl="1"/>
            <a:r>
              <a:rPr lang="en-US" sz="2800" dirty="0"/>
              <a:t>Verification</a:t>
            </a:r>
          </a:p>
          <a:p>
            <a:r>
              <a:rPr lang="en-US" sz="3200" dirty="0"/>
              <a:t>Easy bridging up different design teams.</a:t>
            </a:r>
          </a:p>
          <a:p>
            <a:r>
              <a:rPr lang="en-US" sz="3200" dirty="0"/>
              <a:t>It is strongly practiced by the industries such as Ericsson.</a:t>
            </a:r>
          </a:p>
          <a:p>
            <a:r>
              <a:rPr lang="en-US" sz="3200" dirty="0"/>
              <a:t>There are many properties and features in SV (can be enough for another full course). </a:t>
            </a:r>
          </a:p>
          <a:p>
            <a:r>
              <a:rPr lang="en-US" sz="3200" dirty="0"/>
              <a:t>We will only cover a small set of useful ones for writing testbench in this course. </a:t>
            </a:r>
            <a:endParaRPr lang="en-SE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141996-EACC-481A-AB1E-225387061E28}"/>
              </a:ext>
            </a:extLst>
          </p:cNvPr>
          <p:cNvSpPr txBox="1"/>
          <p:nvPr/>
        </p:nvSpPr>
        <p:spPr>
          <a:xfrm>
            <a:off x="-1588" y="2746308"/>
            <a:ext cx="12193588" cy="1569660"/>
          </a:xfrm>
          <a:prstGeom prst="rect">
            <a:avLst/>
          </a:prstGeom>
          <a:solidFill>
            <a:srgbClr val="FFC000"/>
          </a:solidFill>
          <a:ln w="38100" cap="rnd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3B812F"/>
                </a:solidFill>
                <a:latin typeface="Tahoma"/>
              </a:defRPr>
            </a:lvl1pPr>
          </a:lstStyle>
          <a:p>
            <a:r>
              <a:rPr lang="en-US" sz="4800" dirty="0">
                <a:solidFill>
                  <a:schemeClr val="tx1"/>
                </a:solidFill>
              </a:rPr>
              <a:t>In this course, we use </a:t>
            </a:r>
            <a:r>
              <a:rPr lang="en-US" sz="4800" dirty="0">
                <a:solidFill>
                  <a:srgbClr val="FF0000"/>
                </a:solidFill>
              </a:rPr>
              <a:t>Verilog</a:t>
            </a:r>
            <a:r>
              <a:rPr lang="en-US" sz="4800" dirty="0">
                <a:solidFill>
                  <a:schemeClr val="tx1"/>
                </a:solidFill>
              </a:rPr>
              <a:t> for RTL modeling and </a:t>
            </a:r>
            <a:r>
              <a:rPr lang="en-US" sz="4800" dirty="0">
                <a:solidFill>
                  <a:srgbClr val="FF0000"/>
                </a:solidFill>
              </a:rPr>
              <a:t>SV</a:t>
            </a:r>
            <a:r>
              <a:rPr lang="en-US" sz="4800" dirty="0">
                <a:solidFill>
                  <a:schemeClr val="tx1"/>
                </a:solidFill>
              </a:rPr>
              <a:t> only for verification.</a:t>
            </a:r>
          </a:p>
        </p:txBody>
      </p:sp>
    </p:spTree>
    <p:extLst>
      <p:ext uri="{BB962C8B-B14F-4D97-AF65-F5344CB8AC3E}">
        <p14:creationId xmlns:p14="http://schemas.microsoft.com/office/powerpoint/2010/main" val="393768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35BE-D176-449F-8E03-DA60AC0D9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building blocks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D6175-152B-4CA8-BA6D-D442A52E6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data types</a:t>
            </a:r>
          </a:p>
          <a:p>
            <a:r>
              <a:rPr lang="en-US" dirty="0"/>
              <a:t>Different always blocks</a:t>
            </a:r>
          </a:p>
          <a:p>
            <a:r>
              <a:rPr lang="en-US" dirty="0"/>
              <a:t>Struct vs. Class</a:t>
            </a:r>
          </a:p>
          <a:p>
            <a:r>
              <a:rPr lang="en-US" dirty="0"/>
              <a:t>Packed and unpacked array</a:t>
            </a:r>
          </a:p>
          <a:p>
            <a:r>
              <a:rPr lang="en-US" dirty="0"/>
              <a:t>Associative array</a:t>
            </a:r>
          </a:p>
          <a:p>
            <a:r>
              <a:rPr lang="en-US" dirty="0"/>
              <a:t>File</a:t>
            </a:r>
          </a:p>
          <a:p>
            <a:endParaRPr lang="en-US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914952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570F9-D270-4EC1-A80F-718C7FC1D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8B317-084A-410E-A328-DD1A33F38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25" y="1434154"/>
            <a:ext cx="5021424" cy="270489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2 valued data type</a:t>
            </a:r>
          </a:p>
          <a:p>
            <a:pPr lvl="1"/>
            <a:r>
              <a:rPr lang="en-US" dirty="0"/>
              <a:t>bit: 	1 bit</a:t>
            </a:r>
          </a:p>
          <a:p>
            <a:pPr lvl="1"/>
            <a:r>
              <a:rPr lang="en-US" dirty="0"/>
              <a:t>byte: 	8 bit (char), signed</a:t>
            </a:r>
          </a:p>
          <a:p>
            <a:pPr lvl="1"/>
            <a:r>
              <a:rPr lang="en-US" dirty="0" err="1"/>
              <a:t>shortint</a:t>
            </a:r>
            <a:r>
              <a:rPr lang="en-US" dirty="0"/>
              <a:t>:	16 bit, signed</a:t>
            </a:r>
          </a:p>
          <a:p>
            <a:pPr lvl="1"/>
            <a:r>
              <a:rPr lang="en-US" dirty="0"/>
              <a:t>int: 	32 bit, signed</a:t>
            </a:r>
          </a:p>
          <a:p>
            <a:r>
              <a:rPr lang="en-US" dirty="0"/>
              <a:t>4 valued data types</a:t>
            </a:r>
          </a:p>
          <a:p>
            <a:pPr lvl="1"/>
            <a:r>
              <a:rPr lang="en-US" dirty="0"/>
              <a:t>reg/wire:	1 bit</a:t>
            </a:r>
          </a:p>
          <a:p>
            <a:pPr lvl="1"/>
            <a:r>
              <a:rPr lang="en-US" dirty="0"/>
              <a:t>logic:	1 bit, identical to reg</a:t>
            </a:r>
          </a:p>
          <a:p>
            <a:pPr lvl="1"/>
            <a:r>
              <a:rPr lang="en-US" dirty="0"/>
              <a:t>integer:	32 bit, signed</a:t>
            </a:r>
            <a:endParaRPr lang="en-S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76897C-5E09-4062-A43F-F6979A8D51B3}"/>
              </a:ext>
            </a:extLst>
          </p:cNvPr>
          <p:cNvSpPr txBox="1">
            <a:spLocks/>
          </p:cNvSpPr>
          <p:nvPr/>
        </p:nvSpPr>
        <p:spPr>
          <a:xfrm>
            <a:off x="6193972" y="365125"/>
            <a:ext cx="5159828" cy="63738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bit</a:t>
            </a:r>
            <a:r>
              <a:rPr lang="en-US" sz="1800" dirty="0"/>
              <a:t> [15:0] bus; 		//unsigned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bit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signed</a:t>
            </a:r>
            <a:r>
              <a:rPr lang="en-US" sz="1800" dirty="0"/>
              <a:t> [11:0] </a:t>
            </a:r>
            <a:r>
              <a:rPr lang="en-US" sz="1800" dirty="0" err="1"/>
              <a:t>i</a:t>
            </a:r>
            <a:r>
              <a:rPr lang="en-US" sz="1800" dirty="0"/>
              <a:t>, q; 	// signed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shortint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unsigned</a:t>
            </a:r>
            <a:r>
              <a:rPr lang="en-US" sz="1800" dirty="0"/>
              <a:t> </a:t>
            </a:r>
            <a:r>
              <a:rPr lang="en-US" sz="1800" dirty="0" err="1"/>
              <a:t>addr_unsigned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logic</a:t>
            </a:r>
            <a:r>
              <a:rPr lang="en-US" sz="1800" dirty="0"/>
              <a:t> [15:0] </a:t>
            </a:r>
            <a:r>
              <a:rPr lang="en-US" sz="1800" dirty="0" err="1"/>
              <a:t>addr_logic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string</a:t>
            </a:r>
            <a:r>
              <a:rPr lang="en-US" sz="1800" dirty="0"/>
              <a:t> </a:t>
            </a:r>
            <a:r>
              <a:rPr lang="en-US" sz="1800" dirty="0" err="1"/>
              <a:t>myName</a:t>
            </a:r>
            <a:r>
              <a:rPr lang="en-US" sz="1800" dirty="0"/>
              <a:t> = “John Smith”;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byte</a:t>
            </a:r>
            <a:r>
              <a:rPr lang="en-US" sz="1800" dirty="0"/>
              <a:t> c = “A”; 		// assign c “A”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bit</a:t>
            </a:r>
            <a:r>
              <a:rPr lang="en-US" sz="1800" dirty="0"/>
              <a:t> [3:0][7:0] s = “hello”; 	// assign s “</a:t>
            </a:r>
            <a:r>
              <a:rPr lang="en-US" sz="1800" dirty="0" err="1"/>
              <a:t>ello</a:t>
            </a:r>
            <a:r>
              <a:rPr lang="en-US" sz="1800" dirty="0"/>
              <a:t>”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$display</a:t>
            </a:r>
            <a:r>
              <a:rPr lang="en-US" sz="1800" dirty="0"/>
              <a:t>("bus=%b", bus);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$display</a:t>
            </a:r>
            <a:r>
              <a:rPr lang="en-US" sz="1800" dirty="0"/>
              <a:t>("</a:t>
            </a:r>
            <a:r>
              <a:rPr lang="en-US" sz="1800" dirty="0" err="1"/>
              <a:t>i,q</a:t>
            </a:r>
            <a:r>
              <a:rPr lang="en-US" sz="1800" dirty="0"/>
              <a:t>=%b", </a:t>
            </a:r>
            <a:r>
              <a:rPr lang="en-US" sz="1800" dirty="0" err="1"/>
              <a:t>i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$display</a:t>
            </a:r>
            <a:r>
              <a:rPr lang="en-US" sz="1800" dirty="0"/>
              <a:t>("</a:t>
            </a:r>
            <a:r>
              <a:rPr lang="en-US" sz="1800" dirty="0" err="1"/>
              <a:t>addr_unsigned</a:t>
            </a:r>
            <a:r>
              <a:rPr lang="en-US" sz="1800" dirty="0"/>
              <a:t>=%b", </a:t>
            </a:r>
            <a:r>
              <a:rPr lang="en-US" sz="1800" dirty="0" err="1"/>
              <a:t>addr_unsigned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$display</a:t>
            </a:r>
            <a:r>
              <a:rPr lang="en-US" sz="1800" dirty="0"/>
              <a:t>("</a:t>
            </a:r>
            <a:r>
              <a:rPr lang="en-US" sz="1800" dirty="0" err="1"/>
              <a:t>addr_logic</a:t>
            </a:r>
            <a:r>
              <a:rPr lang="en-US" sz="1800" dirty="0"/>
              <a:t>=%b", </a:t>
            </a:r>
            <a:r>
              <a:rPr lang="en-US" sz="1800" dirty="0" err="1"/>
              <a:t>addr_logic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$display</a:t>
            </a:r>
            <a:r>
              <a:rPr lang="en-US" sz="1800" dirty="0"/>
              <a:t>("</a:t>
            </a:r>
            <a:r>
              <a:rPr lang="en-US" sz="1800" dirty="0" err="1"/>
              <a:t>myName</a:t>
            </a:r>
            <a:r>
              <a:rPr lang="en-US" sz="1800" dirty="0"/>
              <a:t>=%s", </a:t>
            </a:r>
            <a:r>
              <a:rPr lang="en-US" sz="1800" dirty="0" err="1"/>
              <a:t>myName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$display</a:t>
            </a:r>
            <a:r>
              <a:rPr lang="en-US" sz="1800" dirty="0"/>
              <a:t>("c=%c", c);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$display</a:t>
            </a:r>
            <a:r>
              <a:rPr lang="en-US" sz="1800" dirty="0"/>
              <a:t>("c=%b", c);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$display</a:t>
            </a:r>
            <a:r>
              <a:rPr lang="en-US" sz="1800" dirty="0"/>
              <a:t>("s=%s", s);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//demo_1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E5002-048D-4B38-8E80-D36C7A1C0F1B}"/>
              </a:ext>
            </a:extLst>
          </p:cNvPr>
          <p:cNvSpPr txBox="1"/>
          <p:nvPr/>
        </p:nvSpPr>
        <p:spPr>
          <a:xfrm>
            <a:off x="0" y="2644170"/>
            <a:ext cx="12193588" cy="1569660"/>
          </a:xfrm>
          <a:prstGeom prst="rect">
            <a:avLst/>
          </a:prstGeom>
          <a:solidFill>
            <a:srgbClr val="FFC000"/>
          </a:solidFill>
          <a:ln w="38100" cap="rnd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3B812F"/>
                </a:solidFill>
                <a:latin typeface="Tahoma"/>
              </a:defRPr>
            </a:lvl1pPr>
          </a:lstStyle>
          <a:p>
            <a:r>
              <a:rPr lang="en-US" sz="4800" dirty="0">
                <a:solidFill>
                  <a:schemeClr val="tx1"/>
                </a:solidFill>
              </a:rPr>
              <a:t>Choose the </a:t>
            </a:r>
            <a:r>
              <a:rPr lang="en-US" sz="4800" dirty="0">
                <a:solidFill>
                  <a:srgbClr val="FF0000"/>
                </a:solidFill>
              </a:rPr>
              <a:t>proper</a:t>
            </a:r>
            <a:r>
              <a:rPr lang="en-US" sz="4800" dirty="0">
                <a:solidFill>
                  <a:schemeClr val="tx1"/>
                </a:solidFill>
              </a:rPr>
              <a:t> data type to use in the testbench.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A2ABCC9-4F0C-428C-A70E-F81162D09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06" y="4258287"/>
            <a:ext cx="4146542" cy="24806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494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5DA6-9EA3-4429-B874-6B09D0E1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72675" cy="1325563"/>
          </a:xfrm>
        </p:spPr>
        <p:txBody>
          <a:bodyPr/>
          <a:lstStyle/>
          <a:p>
            <a:r>
              <a:rPr lang="en-US" dirty="0"/>
              <a:t>Different </a:t>
            </a:r>
            <a:r>
              <a:rPr lang="en-US" b="1" dirty="0">
                <a:solidFill>
                  <a:schemeClr val="accent5"/>
                </a:solidFill>
              </a:rPr>
              <a:t>always</a:t>
            </a:r>
            <a:r>
              <a:rPr lang="en-US" dirty="0"/>
              <a:t> blocks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5EE33-19DE-4E18-A459-BFEA0309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032" y="1483568"/>
            <a:ext cx="5012095" cy="53744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Comes in four flavors</a:t>
            </a:r>
          </a:p>
          <a:p>
            <a:pPr lvl="1"/>
            <a:r>
              <a:rPr lang="en-US" dirty="0"/>
              <a:t>always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The old Verilog legacy. </a:t>
            </a:r>
          </a:p>
          <a:p>
            <a:pPr lvl="1"/>
            <a:r>
              <a:rPr lang="en-US" dirty="0" err="1"/>
              <a:t>always_ff</a:t>
            </a: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Clocked synchronous body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To infer DFF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The only case to use “&lt;=”</a:t>
            </a:r>
          </a:p>
          <a:p>
            <a:pPr lvl="1"/>
            <a:r>
              <a:rPr lang="en-US" dirty="0"/>
              <a:t>always _comb: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To infer combinational logic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Sensitivity list is </a:t>
            </a:r>
            <a:r>
              <a:rPr lang="en-US" b="1" dirty="0">
                <a:solidFill>
                  <a:srgbClr val="FF0000"/>
                </a:solidFill>
              </a:rPr>
              <a:t>inferred</a:t>
            </a:r>
            <a:r>
              <a:rPr lang="en-US" dirty="0"/>
              <a:t> from signals involved in the RHS of expressions.</a:t>
            </a:r>
          </a:p>
          <a:p>
            <a:pPr lvl="1"/>
            <a:r>
              <a:rPr lang="en-US" dirty="0" err="1"/>
              <a:t>always_latch</a:t>
            </a: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To infer latch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Sensitivity list is </a:t>
            </a:r>
            <a:r>
              <a:rPr lang="en-US" b="1" dirty="0">
                <a:solidFill>
                  <a:srgbClr val="FF0000"/>
                </a:solidFill>
              </a:rPr>
              <a:t>inferred</a:t>
            </a:r>
            <a:r>
              <a:rPr lang="en-US" dirty="0"/>
              <a:t> from signals involved in the RHS of expressions.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0A503E-AC13-4288-A896-A00C16222F79}"/>
              </a:ext>
            </a:extLst>
          </p:cNvPr>
          <p:cNvSpPr txBox="1"/>
          <p:nvPr/>
        </p:nvSpPr>
        <p:spPr>
          <a:xfrm>
            <a:off x="7687646" y="1958112"/>
            <a:ext cx="2043405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module</a:t>
            </a:r>
            <a:r>
              <a:rPr lang="en-SE" dirty="0"/>
              <a:t> demo_</a:t>
            </a:r>
            <a:r>
              <a:rPr lang="en-US" dirty="0"/>
              <a:t>2</a:t>
            </a:r>
            <a:r>
              <a:rPr lang="en-SE" dirty="0"/>
              <a:t>(</a:t>
            </a:r>
          </a:p>
          <a:p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input</a:t>
            </a:r>
            <a:r>
              <a:rPr lang="en-SE" dirty="0"/>
              <a:t> a,</a:t>
            </a:r>
          </a:p>
          <a:p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input</a:t>
            </a:r>
            <a:r>
              <a:rPr lang="en-SE" dirty="0"/>
              <a:t> b,</a:t>
            </a:r>
          </a:p>
          <a:p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output</a:t>
            </a:r>
            <a:r>
              <a:rPr lang="en-SE" dirty="0"/>
              <a:t> c</a:t>
            </a:r>
          </a:p>
          <a:p>
            <a:r>
              <a:rPr lang="en-SE" dirty="0"/>
              <a:t>    );</a:t>
            </a:r>
          </a:p>
          <a:p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reg</a:t>
            </a:r>
            <a:r>
              <a:rPr lang="en-SE" dirty="0"/>
              <a:t> c;</a:t>
            </a:r>
          </a:p>
          <a:p>
            <a:endParaRPr lang="en-SE" dirty="0"/>
          </a:p>
          <a:p>
            <a:r>
              <a:rPr lang="en-SE" dirty="0" err="1">
                <a:solidFill>
                  <a:schemeClr val="accent5">
                    <a:lumMod val="75000"/>
                  </a:schemeClr>
                </a:solidFill>
              </a:rPr>
              <a:t>always_comb</a:t>
            </a:r>
            <a:endParaRPr lang="en-SE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SE" dirty="0"/>
              <a:t>    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if</a:t>
            </a:r>
            <a:r>
              <a:rPr lang="en-SE" dirty="0"/>
              <a:t> (b)</a:t>
            </a:r>
          </a:p>
          <a:p>
            <a:r>
              <a:rPr lang="en-SE" dirty="0"/>
              <a:t>        c = a;</a:t>
            </a:r>
          </a:p>
          <a:p>
            <a:endParaRPr lang="en-SE" dirty="0"/>
          </a:p>
          <a:p>
            <a:r>
              <a:rPr lang="en-SE" dirty="0" err="1">
                <a:solidFill>
                  <a:schemeClr val="accent5">
                    <a:lumMod val="75000"/>
                  </a:schemeClr>
                </a:solidFill>
              </a:rPr>
              <a:t>endmodule</a:t>
            </a:r>
            <a:endParaRPr lang="en-SE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7CA228-79F2-460F-921A-B0524A17DA6B}"/>
              </a:ext>
            </a:extLst>
          </p:cNvPr>
          <p:cNvSpPr txBox="1"/>
          <p:nvPr/>
        </p:nvSpPr>
        <p:spPr>
          <a:xfrm>
            <a:off x="9879563" y="1958112"/>
            <a:ext cx="2043405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module</a:t>
            </a:r>
            <a:r>
              <a:rPr lang="en-SE" dirty="0"/>
              <a:t> demo_</a:t>
            </a:r>
            <a:r>
              <a:rPr lang="en-US" dirty="0"/>
              <a:t>2</a:t>
            </a:r>
            <a:r>
              <a:rPr lang="en-SE" dirty="0"/>
              <a:t>(</a:t>
            </a:r>
          </a:p>
          <a:p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input</a:t>
            </a:r>
            <a:r>
              <a:rPr lang="en-SE" dirty="0"/>
              <a:t> a,</a:t>
            </a:r>
          </a:p>
          <a:p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input</a:t>
            </a:r>
            <a:r>
              <a:rPr lang="en-SE" dirty="0"/>
              <a:t> b,</a:t>
            </a:r>
          </a:p>
          <a:p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output</a:t>
            </a:r>
            <a:r>
              <a:rPr lang="en-SE" dirty="0"/>
              <a:t> c</a:t>
            </a:r>
          </a:p>
          <a:p>
            <a:r>
              <a:rPr lang="en-SE" dirty="0"/>
              <a:t>    );</a:t>
            </a:r>
          </a:p>
          <a:p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reg</a:t>
            </a:r>
            <a:r>
              <a:rPr lang="en-SE" dirty="0"/>
              <a:t> c;</a:t>
            </a:r>
          </a:p>
          <a:p>
            <a:endParaRPr lang="en-SE" dirty="0"/>
          </a:p>
          <a:p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always_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latch</a:t>
            </a:r>
            <a:endParaRPr lang="en-SE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SE" dirty="0"/>
              <a:t>    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if</a:t>
            </a:r>
            <a:r>
              <a:rPr lang="en-SE" dirty="0"/>
              <a:t> (b)</a:t>
            </a:r>
          </a:p>
          <a:p>
            <a:r>
              <a:rPr lang="en-SE" dirty="0"/>
              <a:t>        c = a;</a:t>
            </a:r>
          </a:p>
          <a:p>
            <a:endParaRPr lang="en-SE" dirty="0"/>
          </a:p>
          <a:p>
            <a:r>
              <a:rPr lang="en-SE" dirty="0" err="1">
                <a:solidFill>
                  <a:schemeClr val="accent5">
                    <a:lumMod val="75000"/>
                  </a:schemeClr>
                </a:solidFill>
              </a:rPr>
              <a:t>endmodule</a:t>
            </a:r>
            <a:endParaRPr lang="en-SE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A8E241-459B-4F60-BE93-476034E77C29}"/>
              </a:ext>
            </a:extLst>
          </p:cNvPr>
          <p:cNvSpPr txBox="1"/>
          <p:nvPr/>
        </p:nvSpPr>
        <p:spPr>
          <a:xfrm>
            <a:off x="5495729" y="1958112"/>
            <a:ext cx="2043405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module</a:t>
            </a:r>
            <a:r>
              <a:rPr lang="en-SE" dirty="0"/>
              <a:t> demo_</a:t>
            </a:r>
            <a:r>
              <a:rPr lang="en-US" dirty="0"/>
              <a:t>2</a:t>
            </a:r>
            <a:r>
              <a:rPr lang="en-SE" dirty="0"/>
              <a:t>(</a:t>
            </a:r>
          </a:p>
          <a:p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input</a:t>
            </a:r>
            <a:r>
              <a:rPr lang="en-SE" dirty="0"/>
              <a:t> a,</a:t>
            </a:r>
          </a:p>
          <a:p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input</a:t>
            </a:r>
            <a:r>
              <a:rPr lang="en-SE" dirty="0"/>
              <a:t> b,</a:t>
            </a:r>
          </a:p>
          <a:p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output</a:t>
            </a:r>
            <a:r>
              <a:rPr lang="en-SE" dirty="0"/>
              <a:t> c</a:t>
            </a:r>
          </a:p>
          <a:p>
            <a:r>
              <a:rPr lang="en-SE" dirty="0"/>
              <a:t>    );</a:t>
            </a:r>
          </a:p>
          <a:p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reg</a:t>
            </a:r>
            <a:r>
              <a:rPr lang="en-SE" dirty="0"/>
              <a:t> c;</a:t>
            </a:r>
          </a:p>
          <a:p>
            <a:endParaRPr lang="en-SE" dirty="0"/>
          </a:p>
          <a:p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always_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ff</a:t>
            </a:r>
            <a:endParaRPr lang="en-SE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SE" dirty="0"/>
              <a:t>    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if</a:t>
            </a:r>
            <a:r>
              <a:rPr lang="en-SE" dirty="0"/>
              <a:t> (b)</a:t>
            </a:r>
          </a:p>
          <a:p>
            <a:r>
              <a:rPr lang="en-SE" dirty="0"/>
              <a:t>        c </a:t>
            </a:r>
            <a:r>
              <a:rPr lang="en-US" dirty="0"/>
              <a:t>&lt;</a:t>
            </a:r>
            <a:r>
              <a:rPr lang="en-SE" dirty="0"/>
              <a:t>= a;</a:t>
            </a:r>
          </a:p>
          <a:p>
            <a:endParaRPr lang="en-SE" dirty="0"/>
          </a:p>
          <a:p>
            <a:r>
              <a:rPr lang="en-SE" dirty="0" err="1">
                <a:solidFill>
                  <a:schemeClr val="accent5">
                    <a:lumMod val="75000"/>
                  </a:schemeClr>
                </a:solidFill>
              </a:rPr>
              <a:t>endmodule</a:t>
            </a:r>
            <a:endParaRPr lang="en-SE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AD186681-6EE9-4431-B978-7A8E3E9A52A2}"/>
              </a:ext>
            </a:extLst>
          </p:cNvPr>
          <p:cNvSpPr/>
          <p:nvPr/>
        </p:nvSpPr>
        <p:spPr>
          <a:xfrm>
            <a:off x="5495729" y="5533053"/>
            <a:ext cx="2043405" cy="959822"/>
          </a:xfrm>
          <a:prstGeom prst="wedgeRectCallout">
            <a:avLst>
              <a:gd name="adj1" fmla="val 14327"/>
              <a:gd name="adj2" fmla="val -8040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Compilation error.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672A6C9F-2903-4ED3-8F7A-94BFA513248A}"/>
              </a:ext>
            </a:extLst>
          </p:cNvPr>
          <p:cNvSpPr/>
          <p:nvPr/>
        </p:nvSpPr>
        <p:spPr>
          <a:xfrm>
            <a:off x="7687646" y="5533053"/>
            <a:ext cx="2043405" cy="959822"/>
          </a:xfrm>
          <a:prstGeom prst="wedgeRectCallout">
            <a:avLst>
              <a:gd name="adj1" fmla="val 14327"/>
              <a:gd name="adj2" fmla="val -8040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Warning.</a:t>
            </a:r>
          </a:p>
          <a:p>
            <a:pPr algn="ctr"/>
            <a:r>
              <a:rPr lang="en-US" dirty="0"/>
              <a:t>No comb logic generated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8942B24E-F61B-4B4A-825B-C9885369653A}"/>
              </a:ext>
            </a:extLst>
          </p:cNvPr>
          <p:cNvSpPr/>
          <p:nvPr/>
        </p:nvSpPr>
        <p:spPr>
          <a:xfrm>
            <a:off x="9879563" y="5533053"/>
            <a:ext cx="2043405" cy="959822"/>
          </a:xfrm>
          <a:prstGeom prst="wedgeRectCallout">
            <a:avLst>
              <a:gd name="adj1" fmla="val 14327"/>
              <a:gd name="adj2" fmla="val -804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Correct.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CE02AA-ED03-4391-A96C-45F67B339A5B}"/>
              </a:ext>
            </a:extLst>
          </p:cNvPr>
          <p:cNvSpPr txBox="1"/>
          <p:nvPr/>
        </p:nvSpPr>
        <p:spPr>
          <a:xfrm>
            <a:off x="5505059" y="3877070"/>
            <a:ext cx="2034075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E" dirty="0" err="1">
                <a:solidFill>
                  <a:schemeClr val="accent5">
                    <a:lumMod val="75000"/>
                  </a:schemeClr>
                </a:solidFill>
              </a:rPr>
              <a:t>always_ff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 @ </a:t>
            </a:r>
            <a:r>
              <a:rPr lang="en-SE" dirty="0"/>
              <a:t>(a, b)</a:t>
            </a:r>
          </a:p>
          <a:p>
            <a:r>
              <a:rPr lang="en-SE" dirty="0"/>
              <a:t>    if (b)</a:t>
            </a:r>
          </a:p>
          <a:p>
            <a:r>
              <a:rPr lang="en-SE" dirty="0"/>
              <a:t>        c &lt;= a;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5AE0CA2F-CA64-494E-9376-10CC6800B9B2}"/>
              </a:ext>
            </a:extLst>
          </p:cNvPr>
          <p:cNvSpPr/>
          <p:nvPr/>
        </p:nvSpPr>
        <p:spPr>
          <a:xfrm>
            <a:off x="5495728" y="5533053"/>
            <a:ext cx="2043405" cy="959822"/>
          </a:xfrm>
          <a:prstGeom prst="wedgeRectCallout">
            <a:avLst>
              <a:gd name="adj1" fmla="val 14327"/>
              <a:gd name="adj2" fmla="val -8040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Warning.</a:t>
            </a:r>
          </a:p>
          <a:p>
            <a:pPr algn="ctr"/>
            <a:r>
              <a:rPr lang="en-US" dirty="0"/>
              <a:t>No DFF generated.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131DE1-0E1C-4A9A-A580-4E631AEE9E55}"/>
              </a:ext>
            </a:extLst>
          </p:cNvPr>
          <p:cNvSpPr txBox="1"/>
          <p:nvPr/>
        </p:nvSpPr>
        <p:spPr>
          <a:xfrm>
            <a:off x="-1588" y="3250773"/>
            <a:ext cx="12193588" cy="830997"/>
          </a:xfrm>
          <a:prstGeom prst="rect">
            <a:avLst/>
          </a:prstGeom>
          <a:solidFill>
            <a:srgbClr val="FFC000"/>
          </a:solidFill>
          <a:ln w="38100" cap="rnd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3B812F"/>
                </a:solidFill>
                <a:latin typeface="Tahoma"/>
              </a:defRPr>
            </a:lvl1pPr>
          </a:lstStyle>
          <a:p>
            <a:r>
              <a:rPr lang="en-US" sz="4800" dirty="0">
                <a:solidFill>
                  <a:schemeClr val="tx1"/>
                </a:solidFill>
              </a:rPr>
              <a:t>Can be used for </a:t>
            </a:r>
            <a:r>
              <a:rPr lang="en-US" sz="4800" dirty="0">
                <a:solidFill>
                  <a:srgbClr val="FF0000"/>
                </a:solidFill>
              </a:rPr>
              <a:t>synthesis</a:t>
            </a:r>
            <a:r>
              <a:rPr lang="en-US" sz="48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225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D39D2-92AA-44E0-BFAC-66416343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/>
                </a:solidFill>
              </a:rPr>
              <a:t>Struct</a:t>
            </a:r>
            <a:r>
              <a:rPr lang="en-US" dirty="0"/>
              <a:t> vs. </a:t>
            </a:r>
            <a:r>
              <a:rPr lang="en-US" b="1" dirty="0">
                <a:solidFill>
                  <a:schemeClr val="accent5"/>
                </a:solidFill>
              </a:rPr>
              <a:t>Class</a:t>
            </a:r>
            <a:endParaRPr lang="en-SE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BF0A9-E6EA-4085-9469-FA1B863E0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53" y="2062064"/>
            <a:ext cx="4738397" cy="4795935"/>
          </a:xfrm>
        </p:spPr>
        <p:txBody>
          <a:bodyPr>
            <a:normAutofit/>
          </a:bodyPr>
          <a:lstStyle/>
          <a:p>
            <a:r>
              <a:rPr lang="en-US" dirty="0"/>
              <a:t>Both are used to represent information composed of different types. </a:t>
            </a:r>
          </a:p>
          <a:p>
            <a:r>
              <a:rPr lang="en-US" dirty="0"/>
              <a:t>The example struct models IEEE single-precision floating-point number. </a:t>
            </a:r>
          </a:p>
          <a:p>
            <a:r>
              <a:rPr lang="en-US" dirty="0"/>
              <a:t>The example class models ATM info packet which is fixed 4-byte of user data.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635D14-D18C-436A-B4B9-AE398CB1228A}"/>
              </a:ext>
            </a:extLst>
          </p:cNvPr>
          <p:cNvSpPr txBox="1"/>
          <p:nvPr/>
        </p:nvSpPr>
        <p:spPr>
          <a:xfrm>
            <a:off x="5242250" y="2789925"/>
            <a:ext cx="316930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sz="2400" dirty="0">
                <a:solidFill>
                  <a:schemeClr val="accent5">
                    <a:lumMod val="75000"/>
                  </a:schemeClr>
                </a:solidFill>
              </a:rPr>
              <a:t>typedef</a:t>
            </a:r>
            <a:r>
              <a:rPr lang="en-SE" sz="2400" dirty="0"/>
              <a:t> </a:t>
            </a:r>
            <a:r>
              <a:rPr lang="en-SE" sz="2400" dirty="0">
                <a:solidFill>
                  <a:schemeClr val="accent5">
                    <a:lumMod val="75000"/>
                  </a:schemeClr>
                </a:solidFill>
              </a:rPr>
              <a:t>struct</a:t>
            </a:r>
            <a:r>
              <a:rPr lang="en-SE" sz="2400" dirty="0"/>
              <a:t> {</a:t>
            </a:r>
          </a:p>
          <a:p>
            <a:r>
              <a:rPr lang="en-SE" sz="2400" dirty="0"/>
              <a:t>   </a:t>
            </a:r>
            <a:r>
              <a:rPr lang="en-SE" sz="2400" dirty="0">
                <a:solidFill>
                  <a:schemeClr val="accent5">
                    <a:lumMod val="75000"/>
                  </a:schemeClr>
                </a:solidFill>
              </a:rPr>
              <a:t>bit</a:t>
            </a:r>
            <a:r>
              <a:rPr lang="en-SE" sz="2400" dirty="0"/>
              <a:t>        </a:t>
            </a:r>
            <a:r>
              <a:rPr lang="en-US" sz="2400" dirty="0"/>
              <a:t>   </a:t>
            </a:r>
            <a:r>
              <a:rPr lang="en-SE" sz="2400" dirty="0"/>
              <a:t>sign;</a:t>
            </a:r>
          </a:p>
          <a:p>
            <a:r>
              <a:rPr lang="en-SE" sz="2400" dirty="0"/>
              <a:t>   </a:t>
            </a:r>
            <a:r>
              <a:rPr lang="en-SE" sz="2400" dirty="0">
                <a:solidFill>
                  <a:schemeClr val="accent5">
                    <a:lumMod val="75000"/>
                  </a:schemeClr>
                </a:solidFill>
              </a:rPr>
              <a:t>bit</a:t>
            </a:r>
            <a:r>
              <a:rPr lang="en-SE" sz="2400" dirty="0"/>
              <a:t> [2</a:t>
            </a:r>
            <a:r>
              <a:rPr lang="en-US" sz="2400" dirty="0"/>
              <a:t>2</a:t>
            </a:r>
            <a:r>
              <a:rPr lang="en-SE" sz="2400" dirty="0"/>
              <a:t>:0] mantissa;</a:t>
            </a:r>
          </a:p>
          <a:p>
            <a:r>
              <a:rPr lang="en-SE" sz="2400" dirty="0"/>
              <a:t>   </a:t>
            </a:r>
            <a:r>
              <a:rPr lang="en-SE" sz="2400" dirty="0">
                <a:solidFill>
                  <a:schemeClr val="accent5">
                    <a:lumMod val="75000"/>
                  </a:schemeClr>
                </a:solidFill>
              </a:rPr>
              <a:t>bit</a:t>
            </a:r>
            <a:r>
              <a:rPr lang="en-SE" sz="2400" dirty="0"/>
              <a:t> [ </a:t>
            </a:r>
            <a:r>
              <a:rPr lang="en-US" sz="2400" dirty="0"/>
              <a:t> 7</a:t>
            </a:r>
            <a:r>
              <a:rPr lang="en-SE" sz="2400" dirty="0"/>
              <a:t>:0] </a:t>
            </a:r>
            <a:r>
              <a:rPr lang="en-US" sz="2400" dirty="0"/>
              <a:t> </a:t>
            </a:r>
            <a:r>
              <a:rPr lang="en-SE" sz="2400" dirty="0"/>
              <a:t>exponent;</a:t>
            </a:r>
          </a:p>
          <a:p>
            <a:r>
              <a:rPr lang="en-SE" sz="2400" dirty="0"/>
              <a:t>} </a:t>
            </a:r>
            <a:r>
              <a:rPr lang="en-SE" sz="2400" dirty="0" err="1"/>
              <a:t>ieee_sp_float</a:t>
            </a:r>
            <a:r>
              <a:rPr lang="en-US" sz="2400" dirty="0">
                <a:highlight>
                  <a:srgbClr val="FFFF00"/>
                </a:highlight>
              </a:rPr>
              <a:t>;</a:t>
            </a:r>
            <a:endParaRPr lang="en-SE" sz="2400" dirty="0"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AC6732-1630-4329-989A-E0AC5F185B15}"/>
              </a:ext>
            </a:extLst>
          </p:cNvPr>
          <p:cNvSpPr txBox="1"/>
          <p:nvPr/>
        </p:nvSpPr>
        <p:spPr>
          <a:xfrm>
            <a:off x="8646368" y="2789925"/>
            <a:ext cx="3455436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sz="24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SE" sz="2400" dirty="0"/>
              <a:t> </a:t>
            </a:r>
            <a:r>
              <a:rPr lang="en-SE" sz="2400" dirty="0" err="1"/>
              <a:t>atm</a:t>
            </a:r>
            <a:r>
              <a:rPr lang="en-SE" sz="2400" dirty="0"/>
              <a:t>_</a:t>
            </a:r>
            <a:r>
              <a:rPr lang="en-US" sz="2400" dirty="0"/>
              <a:t>pkt</a:t>
            </a:r>
            <a:r>
              <a:rPr lang="en-SE" sz="2400" dirty="0"/>
              <a:t>;</a:t>
            </a:r>
          </a:p>
          <a:p>
            <a:r>
              <a:rPr lang="en-SE" sz="2400" dirty="0"/>
              <a:t>   </a:t>
            </a:r>
            <a:r>
              <a:rPr lang="en-SE" sz="2400" dirty="0">
                <a:solidFill>
                  <a:schemeClr val="accent5">
                    <a:lumMod val="75000"/>
                  </a:schemeClr>
                </a:solidFill>
              </a:rPr>
              <a:t>bit</a:t>
            </a:r>
            <a:r>
              <a:rPr lang="en-SE" sz="2400" dirty="0"/>
              <a:t> [11:0] </a:t>
            </a:r>
            <a:r>
              <a:rPr lang="en-US" sz="2400" dirty="0"/>
              <a:t>id</a:t>
            </a:r>
            <a:r>
              <a:rPr lang="en-SE" sz="2400" dirty="0"/>
              <a:t>;</a:t>
            </a:r>
          </a:p>
          <a:p>
            <a:r>
              <a:rPr lang="en-SE" sz="2400" dirty="0"/>
              <a:t>   </a:t>
            </a:r>
            <a:r>
              <a:rPr lang="en-SE" sz="2400" dirty="0">
                <a:solidFill>
                  <a:schemeClr val="accent5">
                    <a:lumMod val="75000"/>
                  </a:schemeClr>
                </a:solidFill>
              </a:rPr>
              <a:t>bit</a:t>
            </a:r>
            <a:r>
              <a:rPr lang="en-SE" sz="2400" dirty="0"/>
              <a:t> [15:0] </a:t>
            </a:r>
            <a:r>
              <a:rPr lang="en-US" sz="2400" dirty="0"/>
              <a:t>pw</a:t>
            </a:r>
            <a:r>
              <a:rPr lang="en-SE" sz="2400" dirty="0"/>
              <a:t>;</a:t>
            </a:r>
          </a:p>
          <a:p>
            <a:r>
              <a:rPr lang="en-SE" sz="2400" dirty="0"/>
              <a:t>   </a:t>
            </a:r>
            <a:r>
              <a:rPr lang="en-SE" sz="2400" dirty="0">
                <a:solidFill>
                  <a:schemeClr val="accent5">
                    <a:lumMod val="75000"/>
                  </a:schemeClr>
                </a:solidFill>
              </a:rPr>
              <a:t>bit</a:t>
            </a:r>
            <a:r>
              <a:rPr lang="en-SE" sz="2400" dirty="0"/>
              <a:t> [ </a:t>
            </a:r>
            <a:r>
              <a:rPr lang="en-US" sz="2400" dirty="0"/>
              <a:t> 3</a:t>
            </a:r>
            <a:r>
              <a:rPr lang="en-SE" sz="2400" dirty="0"/>
              <a:t>:0] </a:t>
            </a:r>
            <a:r>
              <a:rPr lang="en-US" sz="2400" dirty="0" err="1"/>
              <a:t>pri</a:t>
            </a:r>
            <a:r>
              <a:rPr lang="en-SE" sz="2400" dirty="0"/>
              <a:t>;</a:t>
            </a:r>
          </a:p>
          <a:p>
            <a:r>
              <a:rPr lang="en-SE" sz="2400" dirty="0" err="1">
                <a:solidFill>
                  <a:schemeClr val="accent5">
                    <a:lumMod val="75000"/>
                  </a:schemeClr>
                </a:solidFill>
              </a:rPr>
              <a:t>endclass</a:t>
            </a:r>
            <a:r>
              <a:rPr lang="en-SE" sz="2400" dirty="0"/>
              <a:t>: </a:t>
            </a:r>
            <a:r>
              <a:rPr lang="en-SE" sz="2400" dirty="0" err="1"/>
              <a:t>atm</a:t>
            </a:r>
            <a:r>
              <a:rPr lang="en-SE" sz="2400" dirty="0"/>
              <a:t>_</a:t>
            </a:r>
            <a:r>
              <a:rPr lang="en-US" sz="2400" dirty="0"/>
              <a:t> pkt</a:t>
            </a:r>
            <a:endParaRPr lang="en-SE" sz="2400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BF3AA7C9-7547-4E3D-8DDB-70966F6ECAE8}"/>
              </a:ext>
            </a:extLst>
          </p:cNvPr>
          <p:cNvSpPr/>
          <p:nvPr/>
        </p:nvSpPr>
        <p:spPr>
          <a:xfrm>
            <a:off x="6643395" y="5131837"/>
            <a:ext cx="3284375" cy="942392"/>
          </a:xfrm>
          <a:prstGeom prst="wedgeRectCallout">
            <a:avLst>
              <a:gd name="adj1" fmla="val -26313"/>
              <a:gd name="adj2" fmla="val -879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 attention to the difference of the semi-colon at the end  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9221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5BBC-A3BE-4E7F-AD89-CA0A8E396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1154D-7D9E-44A0-9948-B300AC1C3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Verification</a:t>
            </a:r>
          </a:p>
          <a:p>
            <a:pPr lvl="1"/>
            <a:r>
              <a:rPr lang="en-US" dirty="0"/>
              <a:t>Verification model</a:t>
            </a:r>
          </a:p>
          <a:p>
            <a:pPr lvl="1"/>
            <a:r>
              <a:rPr lang="en-US" dirty="0"/>
              <a:t>Verification abstraction</a:t>
            </a:r>
          </a:p>
          <a:p>
            <a:pPr lvl="1"/>
            <a:r>
              <a:rPr lang="en-US" dirty="0"/>
              <a:t>Verification task</a:t>
            </a:r>
          </a:p>
          <a:p>
            <a:r>
              <a:rPr lang="en-US" dirty="0"/>
              <a:t>Introduction to </a:t>
            </a:r>
            <a:r>
              <a:rPr lang="en-US" dirty="0" err="1"/>
              <a:t>SystemVerilog</a:t>
            </a:r>
            <a:endParaRPr lang="en-US" dirty="0"/>
          </a:p>
          <a:p>
            <a:pPr lvl="1"/>
            <a:r>
              <a:rPr lang="en-US" dirty="0"/>
              <a:t>Basic building blocks</a:t>
            </a:r>
          </a:p>
          <a:p>
            <a:r>
              <a:rPr lang="en-US" dirty="0"/>
              <a:t>Delta delay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681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B251C-6140-442D-A54A-1BD3E1E1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of </a:t>
            </a:r>
            <a:r>
              <a:rPr lang="en-US" b="1" dirty="0">
                <a:solidFill>
                  <a:schemeClr val="accent5"/>
                </a:solidFill>
              </a:rPr>
              <a:t>struct</a:t>
            </a:r>
            <a:endParaRPr lang="en-SE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E0CD8-959D-424D-92D6-6227DDD1E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4" y="1825625"/>
            <a:ext cx="10907486" cy="4667250"/>
          </a:xfrm>
        </p:spPr>
        <p:txBody>
          <a:bodyPr>
            <a:normAutofit/>
          </a:bodyPr>
          <a:lstStyle/>
          <a:p>
            <a:r>
              <a:rPr lang="en-US" sz="3200" dirty="0"/>
              <a:t>A struct is an integral type, just like </a:t>
            </a:r>
            <a:r>
              <a:rPr lang="en-US" sz="3200" b="1" dirty="0">
                <a:solidFill>
                  <a:schemeClr val="accent5"/>
                </a:solidFill>
              </a:rPr>
              <a:t>integer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accent5"/>
                </a:solidFill>
              </a:rPr>
              <a:t>reg</a:t>
            </a:r>
            <a:r>
              <a:rPr lang="en-US" sz="3200" dirty="0"/>
              <a:t>. </a:t>
            </a:r>
          </a:p>
          <a:p>
            <a:r>
              <a:rPr lang="en-US" sz="3200" dirty="0"/>
              <a:t>Whenever a “struct” type is declared, the necessary number of bits is automatically allocated.</a:t>
            </a:r>
          </a:p>
          <a:p>
            <a:r>
              <a:rPr lang="en-US" sz="3200" dirty="0"/>
              <a:t>If a </a:t>
            </a:r>
            <a:r>
              <a:rPr lang="en-US" sz="3200" b="1" dirty="0">
                <a:solidFill>
                  <a:schemeClr val="accent5"/>
                </a:solidFill>
              </a:rPr>
              <a:t>struct</a:t>
            </a:r>
            <a:r>
              <a:rPr lang="en-US" sz="3200" dirty="0"/>
              <a:t> variable is </a:t>
            </a:r>
            <a:r>
              <a:rPr lang="en-US" sz="3200" b="1" dirty="0">
                <a:solidFill>
                  <a:schemeClr val="accent5"/>
                </a:solidFill>
              </a:rPr>
              <a:t>assigned</a:t>
            </a:r>
            <a:r>
              <a:rPr lang="en-US" sz="3200" dirty="0"/>
              <a:t> to another or </a:t>
            </a:r>
            <a:r>
              <a:rPr lang="en-US" sz="3200" b="1" dirty="0">
                <a:solidFill>
                  <a:schemeClr val="accent5"/>
                </a:solidFill>
              </a:rPr>
              <a:t>passed</a:t>
            </a:r>
            <a:r>
              <a:rPr lang="en-US" sz="3200" dirty="0"/>
              <a:t> as an argument to a function or task, all the bits are copied.</a:t>
            </a:r>
            <a:endParaRPr lang="en-SE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6596F3-0A0B-4F5C-991C-966C61920A4D}"/>
              </a:ext>
            </a:extLst>
          </p:cNvPr>
          <p:cNvSpPr txBox="1"/>
          <p:nvPr/>
        </p:nvSpPr>
        <p:spPr>
          <a:xfrm>
            <a:off x="3837991" y="4553883"/>
            <a:ext cx="4124132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sz="2400" dirty="0">
                <a:solidFill>
                  <a:schemeClr val="accent5">
                    <a:lumMod val="75000"/>
                  </a:schemeClr>
                </a:solidFill>
              </a:rPr>
              <a:t>typedef</a:t>
            </a:r>
            <a:r>
              <a:rPr lang="en-SE" sz="2400" dirty="0"/>
              <a:t> </a:t>
            </a:r>
            <a:r>
              <a:rPr lang="en-SE" sz="2400" dirty="0">
                <a:solidFill>
                  <a:schemeClr val="accent5">
                    <a:lumMod val="75000"/>
                  </a:schemeClr>
                </a:solidFill>
              </a:rPr>
              <a:t>struct</a:t>
            </a:r>
            <a:r>
              <a:rPr lang="en-SE" sz="2400" dirty="0"/>
              <a:t> {</a:t>
            </a:r>
          </a:p>
          <a:p>
            <a:r>
              <a:rPr lang="en-SE" sz="2400" dirty="0"/>
              <a:t>   </a:t>
            </a:r>
            <a:r>
              <a:rPr lang="en-SE" sz="2400" dirty="0">
                <a:solidFill>
                  <a:schemeClr val="accent5">
                    <a:lumMod val="75000"/>
                  </a:schemeClr>
                </a:solidFill>
              </a:rPr>
              <a:t>bit</a:t>
            </a:r>
            <a:r>
              <a:rPr lang="en-SE" sz="2400" dirty="0"/>
              <a:t>        </a:t>
            </a:r>
            <a:r>
              <a:rPr lang="en-US" sz="2400" dirty="0"/>
              <a:t>   </a:t>
            </a:r>
            <a:r>
              <a:rPr lang="en-SE" sz="2400" dirty="0"/>
              <a:t>sign;</a:t>
            </a:r>
          </a:p>
          <a:p>
            <a:r>
              <a:rPr lang="en-SE" sz="2400" dirty="0"/>
              <a:t>   </a:t>
            </a:r>
            <a:r>
              <a:rPr lang="en-SE" sz="2400" dirty="0">
                <a:solidFill>
                  <a:schemeClr val="accent5">
                    <a:lumMod val="75000"/>
                  </a:schemeClr>
                </a:solidFill>
              </a:rPr>
              <a:t>bit</a:t>
            </a:r>
            <a:r>
              <a:rPr lang="en-SE" sz="2400" dirty="0"/>
              <a:t> [2</a:t>
            </a:r>
            <a:r>
              <a:rPr lang="en-US" sz="2400" dirty="0"/>
              <a:t>2</a:t>
            </a:r>
            <a:r>
              <a:rPr lang="en-SE" sz="2400" dirty="0"/>
              <a:t>:0] mantissa;</a:t>
            </a:r>
          </a:p>
          <a:p>
            <a:r>
              <a:rPr lang="en-SE" sz="2400" dirty="0"/>
              <a:t>   </a:t>
            </a:r>
            <a:r>
              <a:rPr lang="en-SE" sz="2400" dirty="0">
                <a:solidFill>
                  <a:schemeClr val="accent5">
                    <a:lumMod val="75000"/>
                  </a:schemeClr>
                </a:solidFill>
              </a:rPr>
              <a:t>bit</a:t>
            </a:r>
            <a:r>
              <a:rPr lang="en-SE" sz="2400" dirty="0"/>
              <a:t> [ </a:t>
            </a:r>
            <a:r>
              <a:rPr lang="en-US" sz="2400" dirty="0"/>
              <a:t> 7</a:t>
            </a:r>
            <a:r>
              <a:rPr lang="en-SE" sz="2400" dirty="0"/>
              <a:t>:0] exponent;</a:t>
            </a:r>
          </a:p>
          <a:p>
            <a:r>
              <a:rPr lang="en-SE" sz="2400" dirty="0"/>
              <a:t>} </a:t>
            </a:r>
            <a:r>
              <a:rPr lang="en-SE" sz="2400" dirty="0" err="1"/>
              <a:t>ieee_sp_float</a:t>
            </a:r>
            <a:r>
              <a:rPr lang="en-US" sz="2400" dirty="0"/>
              <a:t>_unpacked</a:t>
            </a:r>
            <a:endParaRPr lang="en-SE" sz="2400" dirty="0"/>
          </a:p>
        </p:txBody>
      </p:sp>
    </p:spTree>
    <p:extLst>
      <p:ext uri="{BB962C8B-B14F-4D97-AF65-F5344CB8AC3E}">
        <p14:creationId xmlns:p14="http://schemas.microsoft.com/office/powerpoint/2010/main" val="1858673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2FEDC-643C-4922-BBC9-04B45BCC1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of </a:t>
            </a:r>
            <a:r>
              <a:rPr lang="en-US" b="1" dirty="0">
                <a:solidFill>
                  <a:schemeClr val="accent5"/>
                </a:solidFill>
              </a:rPr>
              <a:t>struct</a:t>
            </a:r>
            <a:endParaRPr lang="en-SE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B5612-E7C3-4886-A853-538183FBF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224" y="1993579"/>
            <a:ext cx="4638869" cy="3992783"/>
          </a:xfrm>
        </p:spPr>
        <p:txBody>
          <a:bodyPr>
            <a:normAutofit/>
          </a:bodyPr>
          <a:lstStyle/>
          <a:p>
            <a:r>
              <a:rPr lang="en-US" dirty="0"/>
              <a:t>If a struct is declared </a:t>
            </a:r>
            <a:r>
              <a:rPr lang="en-US" b="1" dirty="0">
                <a:solidFill>
                  <a:schemeClr val="accent5"/>
                </a:solidFill>
              </a:rPr>
              <a:t>packed</a:t>
            </a:r>
            <a:r>
              <a:rPr lang="en-US" dirty="0"/>
              <a:t>, the bits of the struct fields are laid out consecutively in memory.</a:t>
            </a:r>
          </a:p>
          <a:p>
            <a:r>
              <a:rPr lang="en-US" dirty="0"/>
              <a:t>We can thus define literal value for a struct.</a:t>
            </a:r>
          </a:p>
          <a:p>
            <a:r>
              <a:rPr lang="en-US" dirty="0"/>
              <a:t>This allows the struct to be seamlessly converted </a:t>
            </a:r>
            <a:r>
              <a:rPr lang="en-US" b="1" dirty="0">
                <a:solidFill>
                  <a:schemeClr val="accent5"/>
                </a:solidFill>
              </a:rPr>
              <a:t>to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5"/>
                </a:solidFill>
              </a:rPr>
              <a:t>from</a:t>
            </a:r>
            <a:r>
              <a:rPr lang="en-US" dirty="0"/>
              <a:t> bit vectors.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DCBDE-6ADB-487B-850F-14AD7CEB2892}"/>
              </a:ext>
            </a:extLst>
          </p:cNvPr>
          <p:cNvSpPr txBox="1"/>
          <p:nvPr/>
        </p:nvSpPr>
        <p:spPr>
          <a:xfrm>
            <a:off x="6372808" y="1993579"/>
            <a:ext cx="4124132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sz="2400" dirty="0">
                <a:solidFill>
                  <a:schemeClr val="accent5">
                    <a:lumMod val="75000"/>
                  </a:schemeClr>
                </a:solidFill>
              </a:rPr>
              <a:t>typedef</a:t>
            </a:r>
            <a:r>
              <a:rPr lang="en-SE" sz="2400" dirty="0"/>
              <a:t> </a:t>
            </a:r>
            <a:r>
              <a:rPr lang="en-SE" sz="2400" dirty="0">
                <a:solidFill>
                  <a:schemeClr val="accent5">
                    <a:lumMod val="75000"/>
                  </a:schemeClr>
                </a:solidFill>
              </a:rPr>
              <a:t>struct</a:t>
            </a:r>
            <a:r>
              <a:rPr lang="en-SE" sz="2400" dirty="0"/>
              <a:t> </a:t>
            </a:r>
            <a:r>
              <a:rPr lang="en-SE" sz="2400" b="1" dirty="0">
                <a:solidFill>
                  <a:schemeClr val="accent5">
                    <a:lumMod val="75000"/>
                  </a:schemeClr>
                </a:solidFill>
              </a:rPr>
              <a:t>packed</a:t>
            </a:r>
            <a:r>
              <a:rPr lang="en-SE" sz="2400" dirty="0"/>
              <a:t> {</a:t>
            </a:r>
          </a:p>
          <a:p>
            <a:r>
              <a:rPr lang="en-SE" sz="2400" dirty="0"/>
              <a:t>   </a:t>
            </a:r>
            <a:r>
              <a:rPr lang="en-SE" sz="2400" dirty="0">
                <a:solidFill>
                  <a:schemeClr val="accent5">
                    <a:lumMod val="75000"/>
                  </a:schemeClr>
                </a:solidFill>
              </a:rPr>
              <a:t>bit</a:t>
            </a:r>
            <a:r>
              <a:rPr lang="en-SE" sz="2400" dirty="0"/>
              <a:t>        </a:t>
            </a:r>
            <a:r>
              <a:rPr lang="en-US" sz="2400" dirty="0"/>
              <a:t>   </a:t>
            </a:r>
            <a:r>
              <a:rPr lang="en-SE" sz="2400" dirty="0"/>
              <a:t>sign;</a:t>
            </a:r>
          </a:p>
          <a:p>
            <a:r>
              <a:rPr lang="en-SE" sz="2400" dirty="0"/>
              <a:t>   </a:t>
            </a:r>
            <a:r>
              <a:rPr lang="en-SE" sz="2400" dirty="0">
                <a:solidFill>
                  <a:schemeClr val="accent5">
                    <a:lumMod val="75000"/>
                  </a:schemeClr>
                </a:solidFill>
              </a:rPr>
              <a:t>bit</a:t>
            </a:r>
            <a:r>
              <a:rPr lang="en-SE" sz="2400" dirty="0"/>
              <a:t> [2</a:t>
            </a:r>
            <a:r>
              <a:rPr lang="en-US" sz="2400" dirty="0"/>
              <a:t>2</a:t>
            </a:r>
            <a:r>
              <a:rPr lang="en-SE" sz="2400" dirty="0"/>
              <a:t>:0] mantissa;</a:t>
            </a:r>
          </a:p>
          <a:p>
            <a:r>
              <a:rPr lang="en-SE" sz="2400" dirty="0"/>
              <a:t>   </a:t>
            </a:r>
            <a:r>
              <a:rPr lang="en-SE" sz="2400" dirty="0">
                <a:solidFill>
                  <a:schemeClr val="accent5">
                    <a:lumMod val="75000"/>
                  </a:schemeClr>
                </a:solidFill>
              </a:rPr>
              <a:t>bit</a:t>
            </a:r>
            <a:r>
              <a:rPr lang="en-SE" sz="2400" dirty="0"/>
              <a:t> [ </a:t>
            </a:r>
            <a:r>
              <a:rPr lang="en-US" sz="2400" dirty="0"/>
              <a:t> 7</a:t>
            </a:r>
            <a:r>
              <a:rPr lang="en-SE" sz="2400" dirty="0"/>
              <a:t>:0] exponent;</a:t>
            </a:r>
          </a:p>
          <a:p>
            <a:r>
              <a:rPr lang="en-SE" sz="2400" dirty="0"/>
              <a:t>} </a:t>
            </a:r>
            <a:r>
              <a:rPr lang="en-SE" sz="2400" dirty="0" err="1"/>
              <a:t>ieee_sp_float</a:t>
            </a:r>
            <a:r>
              <a:rPr lang="en-US" sz="2400" dirty="0"/>
              <a:t>_packed</a:t>
            </a:r>
            <a:endParaRPr lang="en-SE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821DCF-9E77-415F-B7AB-44B354D1E3F2}"/>
              </a:ext>
            </a:extLst>
          </p:cNvPr>
          <p:cNvSpPr/>
          <p:nvPr/>
        </p:nvSpPr>
        <p:spPr>
          <a:xfrm>
            <a:off x="5719665" y="5206484"/>
            <a:ext cx="653143" cy="410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</a:t>
            </a:r>
            <a:endParaRPr lang="en-S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A36755-194E-431B-BB01-0F48C5402208}"/>
              </a:ext>
            </a:extLst>
          </p:cNvPr>
          <p:cNvSpPr/>
          <p:nvPr/>
        </p:nvSpPr>
        <p:spPr>
          <a:xfrm>
            <a:off x="6372808" y="5206483"/>
            <a:ext cx="3079102" cy="4105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Mantissa</a:t>
            </a:r>
            <a:endParaRPr lang="en-S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177078-AC37-4868-921D-492632DD5305}"/>
              </a:ext>
            </a:extLst>
          </p:cNvPr>
          <p:cNvSpPr/>
          <p:nvPr/>
        </p:nvSpPr>
        <p:spPr>
          <a:xfrm>
            <a:off x="9451910" y="5206483"/>
            <a:ext cx="1688841" cy="41054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Exponent</a:t>
            </a:r>
            <a:endParaRPr lang="en-S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F1C771-251C-4563-92F3-236632825FC4}"/>
              </a:ext>
            </a:extLst>
          </p:cNvPr>
          <p:cNvSpPr txBox="1"/>
          <p:nvPr/>
        </p:nvSpPr>
        <p:spPr>
          <a:xfrm>
            <a:off x="5719665" y="5617030"/>
            <a:ext cx="653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31</a:t>
            </a:r>
            <a:r>
              <a:rPr lang="en-SE" sz="1800" dirty="0"/>
              <a:t> </a:t>
            </a:r>
            <a:endParaRPr lang="en-S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A59D93-DBB1-490F-9D36-FB212908005B}"/>
              </a:ext>
            </a:extLst>
          </p:cNvPr>
          <p:cNvSpPr txBox="1"/>
          <p:nvPr/>
        </p:nvSpPr>
        <p:spPr>
          <a:xfrm>
            <a:off x="6372808" y="5617030"/>
            <a:ext cx="3079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30                                       6</a:t>
            </a:r>
            <a:r>
              <a:rPr lang="en-SE" sz="1800" dirty="0"/>
              <a:t> </a:t>
            </a:r>
            <a:endParaRPr lang="en-S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3B4E1E-2468-4037-92AF-E0D491C5BEB2}"/>
              </a:ext>
            </a:extLst>
          </p:cNvPr>
          <p:cNvSpPr txBox="1"/>
          <p:nvPr/>
        </p:nvSpPr>
        <p:spPr>
          <a:xfrm>
            <a:off x="9451910" y="5617030"/>
            <a:ext cx="16888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5               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0</a:t>
            </a:r>
            <a:r>
              <a:rPr lang="en-SE" sz="1800" dirty="0"/>
              <a:t> </a:t>
            </a:r>
            <a:endParaRPr lang="en-SE" dirty="0"/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9B4517FA-E706-4B12-A1D6-C2754A0076CE}"/>
              </a:ext>
            </a:extLst>
          </p:cNvPr>
          <p:cNvSpPr/>
          <p:nvPr/>
        </p:nvSpPr>
        <p:spPr>
          <a:xfrm>
            <a:off x="8154955" y="4191638"/>
            <a:ext cx="559837" cy="75577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8381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/>
      <p:bldP spid="11" grpId="0"/>
      <p:bldP spid="12" grpId="0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B251C-6140-442D-A54A-1BD3E1E1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b="1" dirty="0">
                <a:solidFill>
                  <a:schemeClr val="accent5"/>
                </a:solidFill>
              </a:rPr>
              <a:t>struct</a:t>
            </a:r>
            <a:endParaRPr lang="en-SE" b="1" dirty="0">
              <a:solidFill>
                <a:schemeClr val="accent5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EBCA6C-1A0C-4E5C-B2CA-9EF424109BE7}"/>
              </a:ext>
            </a:extLst>
          </p:cNvPr>
          <p:cNvSpPr txBox="1"/>
          <p:nvPr/>
        </p:nvSpPr>
        <p:spPr>
          <a:xfrm>
            <a:off x="5775649" y="365125"/>
            <a:ext cx="6074228" cy="6247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module</a:t>
            </a:r>
            <a:r>
              <a:rPr lang="en-US" sz="1600" dirty="0"/>
              <a:t> demo_3;</a:t>
            </a:r>
          </a:p>
          <a:p>
            <a:endParaRPr lang="en-US" sz="1600" dirty="0"/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sz="1600" dirty="0"/>
              <a:t> </a:t>
            </a:r>
            <a:r>
              <a:rPr lang="en-US" sz="1600" dirty="0" err="1"/>
              <a:t>ieee_sp_float_packed</a:t>
            </a:r>
            <a:r>
              <a:rPr lang="en-US" sz="1600" dirty="0"/>
              <a:t> abs (</a:t>
            </a:r>
            <a:r>
              <a:rPr lang="en-US" sz="1600" dirty="0" err="1"/>
              <a:t>ieee_sp_float_packed</a:t>
            </a:r>
            <a:r>
              <a:rPr lang="en-US" sz="1600" dirty="0"/>
              <a:t> v);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v.sign</a:t>
            </a:r>
            <a:r>
              <a:rPr lang="en-US" sz="1600" dirty="0"/>
              <a:t> = 0;</a:t>
            </a:r>
          </a:p>
          <a:p>
            <a:r>
              <a:rPr lang="en-US" sz="1600" dirty="0"/>
              <a:t>   abs = v;</a:t>
            </a:r>
          </a:p>
          <a:p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endfunction</a:t>
            </a:r>
            <a:r>
              <a:rPr lang="en-US" sz="1600" dirty="0"/>
              <a:t>: abs</a:t>
            </a:r>
          </a:p>
          <a:p>
            <a:endParaRPr lang="en-US" sz="1600" dirty="0"/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initial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begin</a:t>
            </a:r>
          </a:p>
          <a:p>
            <a:r>
              <a:rPr lang="en-US" sz="1600" dirty="0" err="1"/>
              <a:t>ieee_sp_float_packed</a:t>
            </a:r>
            <a:r>
              <a:rPr lang="en-US" sz="1600" dirty="0"/>
              <a:t> v1, v2;</a:t>
            </a:r>
          </a:p>
          <a:p>
            <a:r>
              <a:rPr lang="en-US" sz="1600" dirty="0" err="1"/>
              <a:t>ieee_sp_float_unpacked</a:t>
            </a:r>
            <a:r>
              <a:rPr lang="en-US" sz="1600" dirty="0"/>
              <a:t> v3;</a:t>
            </a:r>
          </a:p>
          <a:p>
            <a:endParaRPr lang="en-US" sz="1600" dirty="0"/>
          </a:p>
          <a:p>
            <a:r>
              <a:rPr lang="en-US" sz="1600" dirty="0"/>
              <a:t>v1 = {1'b</a:t>
            </a:r>
            <a:r>
              <a:rPr lang="en-US" sz="1600" dirty="0">
                <a:solidFill>
                  <a:srgbClr val="FF00FF"/>
                </a:solidFill>
              </a:rPr>
              <a:t>1</a:t>
            </a:r>
            <a:r>
              <a:rPr lang="en-US" sz="1600" dirty="0"/>
              <a:t>, 23'h</a:t>
            </a:r>
            <a:r>
              <a:rPr lang="en-US" sz="1600" dirty="0">
                <a:solidFill>
                  <a:srgbClr val="FF00FF"/>
                </a:solidFill>
              </a:rPr>
              <a:t>f00000</a:t>
            </a:r>
            <a:r>
              <a:rPr lang="en-US" sz="1600" dirty="0"/>
              <a:t>, 8'h</a:t>
            </a:r>
            <a:r>
              <a:rPr lang="en-US" sz="1600" dirty="0">
                <a:solidFill>
                  <a:srgbClr val="FF00FF"/>
                </a:solidFill>
              </a:rPr>
              <a:t>0</a:t>
            </a:r>
            <a:r>
              <a:rPr lang="en-US" sz="1600" dirty="0"/>
              <a:t>};</a:t>
            </a:r>
          </a:p>
          <a:p>
            <a:r>
              <a:rPr lang="en-US" sz="1600" dirty="0"/>
              <a:t>v2 = v1;</a:t>
            </a:r>
          </a:p>
          <a:p>
            <a:r>
              <a:rPr lang="en-US" sz="1600" dirty="0"/>
              <a:t>v1 = abs(v1);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C00000"/>
                </a:solidFill>
              </a:rPr>
              <a:t>$display</a:t>
            </a:r>
            <a:r>
              <a:rPr lang="en-US" sz="1600" dirty="0"/>
              <a:t>("v1 = %b, %b, %b", v1.sign, v1.mantissa, v1.exponent);</a:t>
            </a:r>
          </a:p>
          <a:p>
            <a:r>
              <a:rPr lang="en-US" sz="1600" dirty="0">
                <a:solidFill>
                  <a:srgbClr val="C00000"/>
                </a:solidFill>
              </a:rPr>
              <a:t>$display</a:t>
            </a:r>
            <a:r>
              <a:rPr lang="en-US" sz="1600" dirty="0"/>
              <a:t>("v1 = %b, %b, %b", v1[31], v1[30:8], v1[7:0]);</a:t>
            </a:r>
          </a:p>
          <a:p>
            <a:r>
              <a:rPr lang="en-US" sz="1600" dirty="0">
                <a:solidFill>
                  <a:srgbClr val="C00000"/>
                </a:solidFill>
              </a:rPr>
              <a:t>$display</a:t>
            </a:r>
            <a:r>
              <a:rPr lang="en-US" sz="1600" dirty="0"/>
              <a:t>("v2 = %b, %b, %b", v2[31], v2[30:8], v2[7:0]);</a:t>
            </a:r>
          </a:p>
          <a:p>
            <a:endParaRPr lang="en-US" sz="1600" dirty="0"/>
          </a:p>
          <a:p>
            <a:r>
              <a:rPr lang="en-US" sz="1600" dirty="0"/>
              <a:t>v3 = {1'b</a:t>
            </a:r>
            <a:r>
              <a:rPr lang="en-US" sz="1600" dirty="0">
                <a:solidFill>
                  <a:srgbClr val="FF00FF"/>
                </a:solidFill>
              </a:rPr>
              <a:t>1</a:t>
            </a:r>
            <a:r>
              <a:rPr lang="en-US" sz="1600" dirty="0"/>
              <a:t>, 23'h</a:t>
            </a:r>
            <a:r>
              <a:rPr lang="en-US" sz="1600" dirty="0">
                <a:solidFill>
                  <a:srgbClr val="FF00FF"/>
                </a:solidFill>
              </a:rPr>
              <a:t>f00000</a:t>
            </a:r>
            <a:r>
              <a:rPr lang="en-US" sz="1600" dirty="0"/>
              <a:t>, 8'h</a:t>
            </a:r>
            <a:r>
              <a:rPr lang="en-US" sz="1600" dirty="0">
                <a:solidFill>
                  <a:srgbClr val="FF00FF"/>
                </a:solidFill>
              </a:rPr>
              <a:t>0</a:t>
            </a:r>
            <a:r>
              <a:rPr lang="en-US" sz="1600" dirty="0"/>
              <a:t>};</a:t>
            </a:r>
          </a:p>
          <a:p>
            <a:r>
              <a:rPr lang="en-US" sz="1600" dirty="0">
                <a:solidFill>
                  <a:srgbClr val="C00000"/>
                </a:solidFill>
              </a:rPr>
              <a:t>$display</a:t>
            </a:r>
            <a:r>
              <a:rPr lang="en-US" sz="1600" dirty="0"/>
              <a:t>("v3 = %b, %b, %b", v3.sign, v3.mantissa, v3.exponent);</a:t>
            </a:r>
          </a:p>
          <a:p>
            <a:r>
              <a:rPr lang="en-US" sz="1600" dirty="0">
                <a:solidFill>
                  <a:srgbClr val="C00000"/>
                </a:solidFill>
              </a:rPr>
              <a:t>$display</a:t>
            </a:r>
            <a:r>
              <a:rPr lang="en-US" sz="1600" dirty="0"/>
              <a:t>("v3 = %b, %b, %b", v3[31], v3[30:6], v3[5:0]);</a:t>
            </a:r>
          </a:p>
          <a:p>
            <a:endParaRPr lang="en-US" sz="1600" dirty="0"/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end</a:t>
            </a:r>
          </a:p>
          <a:p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endmodule</a:t>
            </a:r>
            <a:endParaRPr lang="en-SE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Picture 5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8D5AE62F-71E6-4EB7-BDF6-63E99F3D7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13" y="4991270"/>
            <a:ext cx="5574628" cy="13255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AD6A83A-5639-4ABE-9DAA-2741D0F6A670}"/>
              </a:ext>
            </a:extLst>
          </p:cNvPr>
          <p:cNvSpPr/>
          <p:nvPr/>
        </p:nvSpPr>
        <p:spPr>
          <a:xfrm>
            <a:off x="7347856" y="5951724"/>
            <a:ext cx="1464907" cy="393093"/>
          </a:xfrm>
          <a:prstGeom prst="wedgeRectCallout">
            <a:avLst>
              <a:gd name="adj1" fmla="val -32298"/>
              <a:gd name="adj2" fmla="val -8035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</a:t>
            </a:r>
            <a:endParaRPr lang="en-SE" dirty="0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08457A10-DF46-4E94-9442-B719099B94F6}"/>
              </a:ext>
            </a:extLst>
          </p:cNvPr>
          <p:cNvSpPr/>
          <p:nvPr/>
        </p:nvSpPr>
        <p:spPr>
          <a:xfrm>
            <a:off x="8736563" y="4832048"/>
            <a:ext cx="1464907" cy="393093"/>
          </a:xfrm>
          <a:prstGeom prst="wedgeRectCallout">
            <a:avLst>
              <a:gd name="adj1" fmla="val -63508"/>
              <a:gd name="adj2" fmla="val 4069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Warning</a:t>
            </a:r>
            <a:endParaRPr lang="en-SE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FEB03A-7D9E-46BB-BAA3-363F63B5E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592" y="1690688"/>
            <a:ext cx="5106749" cy="3021271"/>
          </a:xfrm>
        </p:spPr>
        <p:txBody>
          <a:bodyPr>
            <a:normAutofit/>
          </a:bodyPr>
          <a:lstStyle/>
          <a:p>
            <a:r>
              <a:rPr lang="en-US" dirty="0"/>
              <a:t>Concatenation assignment to unpacked struct leads to </a:t>
            </a:r>
            <a:r>
              <a:rPr lang="en-US" b="1" dirty="0">
                <a:solidFill>
                  <a:schemeClr val="accent2"/>
                </a:solidFill>
              </a:rPr>
              <a:t>warning</a:t>
            </a:r>
            <a:r>
              <a:rPr lang="en-US" dirty="0"/>
              <a:t>.</a:t>
            </a:r>
          </a:p>
          <a:p>
            <a:r>
              <a:rPr lang="en-US" dirty="0"/>
              <a:t>Bit selection on unpacked struct leads to </a:t>
            </a:r>
            <a:r>
              <a:rPr lang="en-US" b="1" dirty="0">
                <a:solidFill>
                  <a:srgbClr val="FF0000"/>
                </a:solidFill>
              </a:rPr>
              <a:t>compilation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error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1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D214-4E45-4C09-8326-397C7DC5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of </a:t>
            </a:r>
            <a:r>
              <a:rPr lang="en-US" b="1" dirty="0">
                <a:solidFill>
                  <a:schemeClr val="accent5"/>
                </a:solidFill>
              </a:rPr>
              <a:t>class</a:t>
            </a:r>
            <a:endParaRPr lang="en-SE" b="1" dirty="0">
              <a:solidFill>
                <a:schemeClr val="accent5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9718F8-F7A9-46C0-93F2-91B172B779AA}"/>
              </a:ext>
            </a:extLst>
          </p:cNvPr>
          <p:cNvSpPr txBox="1"/>
          <p:nvPr/>
        </p:nvSpPr>
        <p:spPr>
          <a:xfrm>
            <a:off x="6734372" y="234009"/>
            <a:ext cx="4152703" cy="6494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SE" sz="1600" dirty="0"/>
              <a:t> </a:t>
            </a:r>
            <a:r>
              <a:rPr lang="en-SE" sz="1600" dirty="0" err="1"/>
              <a:t>atm_pkt</a:t>
            </a:r>
            <a:r>
              <a:rPr lang="en-SE" sz="1600" dirty="0"/>
              <a:t>;</a:t>
            </a:r>
          </a:p>
          <a:p>
            <a:r>
              <a:rPr lang="en-SE" sz="1600" dirty="0"/>
              <a:t>   </a:t>
            </a:r>
            <a:r>
              <a:rPr lang="en-US" sz="1600" dirty="0"/>
              <a:t> </a:t>
            </a:r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bit</a:t>
            </a:r>
            <a:r>
              <a:rPr lang="en-SE" sz="1600" dirty="0"/>
              <a:t> [11:0] id;</a:t>
            </a:r>
          </a:p>
          <a:p>
            <a:r>
              <a:rPr lang="en-SE" sz="1600" dirty="0"/>
              <a:t>   </a:t>
            </a:r>
            <a:r>
              <a:rPr lang="en-US" sz="1600" dirty="0"/>
              <a:t> </a:t>
            </a:r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bit</a:t>
            </a:r>
            <a:r>
              <a:rPr lang="en-SE" sz="1600" dirty="0"/>
              <a:t> [15:0] pw;</a:t>
            </a:r>
          </a:p>
          <a:p>
            <a:r>
              <a:rPr lang="en-SE" sz="1600" dirty="0"/>
              <a:t>   </a:t>
            </a:r>
            <a:r>
              <a:rPr lang="en-US" sz="1600" dirty="0"/>
              <a:t> </a:t>
            </a:r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bit</a:t>
            </a:r>
            <a:r>
              <a:rPr lang="en-SE" sz="1600" dirty="0"/>
              <a:t> [  2:0] </a:t>
            </a:r>
            <a:r>
              <a:rPr lang="en-SE" sz="1600" dirty="0" err="1"/>
              <a:t>pri</a:t>
            </a:r>
            <a:r>
              <a:rPr lang="en-SE" sz="1600" dirty="0"/>
              <a:t>;</a:t>
            </a:r>
          </a:p>
          <a:p>
            <a:endParaRPr lang="en-SE" sz="1600" dirty="0"/>
          </a:p>
          <a:p>
            <a:r>
              <a:rPr lang="en-SE" sz="1600" dirty="0"/>
              <a:t>    </a:t>
            </a:r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SE" sz="1600" dirty="0"/>
              <a:t> </a:t>
            </a:r>
            <a:r>
              <a:rPr lang="en-SE" sz="1600" b="1" dirty="0">
                <a:solidFill>
                  <a:schemeClr val="accent2"/>
                </a:solidFill>
              </a:rPr>
              <a:t>new</a:t>
            </a:r>
            <a:r>
              <a:rPr lang="en-SE" sz="1600" dirty="0"/>
              <a:t> (bit [11:0] id = 12’h</a:t>
            </a:r>
            <a:r>
              <a:rPr lang="en-US" sz="1600" dirty="0" err="1">
                <a:solidFill>
                  <a:srgbClr val="FF00FF"/>
                </a:solidFill>
              </a:rPr>
              <a:t>fff</a:t>
            </a:r>
            <a:r>
              <a:rPr lang="en-SE" sz="1600" dirty="0"/>
              <a:t>, </a:t>
            </a:r>
            <a:endParaRPr lang="en-US" sz="1600" dirty="0"/>
          </a:p>
          <a:p>
            <a:r>
              <a:rPr lang="en-US" sz="1600" dirty="0"/>
              <a:t>                          </a:t>
            </a:r>
            <a:r>
              <a:rPr lang="en-SE" sz="1600" dirty="0"/>
              <a:t>bit [15:0] pw = 16’h</a:t>
            </a:r>
            <a:r>
              <a:rPr lang="en-US" sz="1600" dirty="0" err="1">
                <a:solidFill>
                  <a:srgbClr val="FF00FF"/>
                </a:solidFill>
              </a:rPr>
              <a:t>ffff</a:t>
            </a:r>
            <a:r>
              <a:rPr lang="en-SE" sz="1600" dirty="0"/>
              <a:t>);</a:t>
            </a:r>
          </a:p>
          <a:p>
            <a:r>
              <a:rPr lang="en-SE" sz="1600" dirty="0"/>
              <a:t>	</a:t>
            </a:r>
            <a:r>
              <a:rPr lang="en-US" sz="1600" dirty="0"/>
              <a:t>	</a:t>
            </a:r>
            <a:r>
              <a:rPr lang="en-SE" sz="1600" dirty="0"/>
              <a:t>this.id = id;</a:t>
            </a:r>
          </a:p>
          <a:p>
            <a:r>
              <a:rPr lang="en-SE" sz="1600" dirty="0"/>
              <a:t>		this.pw = pw;</a:t>
            </a:r>
          </a:p>
          <a:p>
            <a:r>
              <a:rPr lang="en-US" sz="1600" dirty="0"/>
              <a:t>		</a:t>
            </a:r>
            <a:r>
              <a:rPr lang="en-SE" sz="1600" dirty="0" err="1"/>
              <a:t>this.pri</a:t>
            </a:r>
            <a:r>
              <a:rPr lang="en-SE" sz="1600" dirty="0"/>
              <a:t> = 3’b</a:t>
            </a:r>
            <a:r>
              <a:rPr lang="en-SE" sz="1600" dirty="0">
                <a:solidFill>
                  <a:srgbClr val="FF00FF"/>
                </a:solidFill>
              </a:rPr>
              <a:t>0</a:t>
            </a:r>
            <a:r>
              <a:rPr lang="en-SE" sz="1600" dirty="0"/>
              <a:t>;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SE" sz="1600" dirty="0" err="1">
                <a:solidFill>
                  <a:schemeClr val="accent5">
                    <a:lumMod val="75000"/>
                  </a:schemeClr>
                </a:solidFill>
              </a:rPr>
              <a:t>endfunction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SE" sz="1600" dirty="0"/>
              <a:t> </a:t>
            </a:r>
            <a:r>
              <a:rPr lang="en-SE" sz="1600" dirty="0" err="1"/>
              <a:t>atm_pkt</a:t>
            </a:r>
            <a:r>
              <a:rPr lang="en-SE" sz="1600" dirty="0"/>
              <a:t> </a:t>
            </a:r>
            <a:r>
              <a:rPr lang="en-SE" sz="1600" b="1" dirty="0">
                <a:solidFill>
                  <a:schemeClr val="accent2"/>
                </a:solidFill>
              </a:rPr>
              <a:t>copy</a:t>
            </a:r>
            <a:r>
              <a:rPr lang="en-US" sz="1600" dirty="0"/>
              <a:t> </a:t>
            </a:r>
            <a:r>
              <a:rPr lang="en-SE" sz="1600" dirty="0"/>
              <a:t>();</a:t>
            </a:r>
          </a:p>
          <a:p>
            <a:pPr lvl="1"/>
            <a:r>
              <a:rPr lang="en-SE" sz="1600" dirty="0"/>
              <a:t> </a:t>
            </a:r>
            <a:r>
              <a:rPr lang="en-US" sz="1600" dirty="0"/>
              <a:t>	</a:t>
            </a:r>
            <a:r>
              <a:rPr lang="en-SE" sz="1600" dirty="0"/>
              <a:t>copy = </a:t>
            </a:r>
            <a:r>
              <a:rPr lang="en-SE" sz="1600" b="1" dirty="0">
                <a:solidFill>
                  <a:srgbClr val="FF0000"/>
                </a:solidFill>
              </a:rPr>
              <a:t>new</a:t>
            </a:r>
            <a:r>
              <a:rPr lang="en-SE" sz="1600" dirty="0"/>
              <a:t>;</a:t>
            </a:r>
          </a:p>
          <a:p>
            <a:pPr lvl="1"/>
            <a:r>
              <a:rPr lang="en-SE" sz="1600" dirty="0"/>
              <a:t>      </a:t>
            </a:r>
            <a:r>
              <a:rPr lang="en-US" sz="1600" dirty="0"/>
              <a:t>	</a:t>
            </a:r>
            <a:r>
              <a:rPr lang="en-SE" sz="1600" dirty="0"/>
              <a:t>copy.id = this.id;</a:t>
            </a:r>
          </a:p>
          <a:p>
            <a:pPr lvl="1"/>
            <a:r>
              <a:rPr lang="en-SE" sz="1600" dirty="0"/>
              <a:t>      </a:t>
            </a:r>
            <a:r>
              <a:rPr lang="en-US" sz="1600" dirty="0"/>
              <a:t>	</a:t>
            </a:r>
            <a:r>
              <a:rPr lang="en-SE" sz="1600" dirty="0"/>
              <a:t>copy.pw = this.pw;</a:t>
            </a:r>
          </a:p>
          <a:p>
            <a:pPr lvl="1"/>
            <a:r>
              <a:rPr lang="en-SE" sz="1600" dirty="0"/>
              <a:t>      </a:t>
            </a:r>
            <a:r>
              <a:rPr lang="en-US" sz="1600" dirty="0"/>
              <a:t>	</a:t>
            </a:r>
            <a:r>
              <a:rPr lang="en-SE" sz="1600" dirty="0" err="1"/>
              <a:t>copy.pri</a:t>
            </a:r>
            <a:r>
              <a:rPr lang="en-SE" sz="1600" dirty="0"/>
              <a:t> = </a:t>
            </a:r>
            <a:r>
              <a:rPr lang="en-SE" sz="1600" dirty="0" err="1"/>
              <a:t>this.pri</a:t>
            </a:r>
            <a:r>
              <a:rPr lang="en-SE" sz="1600" dirty="0"/>
              <a:t>;</a:t>
            </a:r>
          </a:p>
          <a:p>
            <a:r>
              <a:rPr lang="en-SE" sz="1600" dirty="0"/>
              <a:t>    </a:t>
            </a:r>
            <a:r>
              <a:rPr lang="en-SE" sz="1600" dirty="0" err="1">
                <a:solidFill>
                  <a:schemeClr val="accent5">
                    <a:lumMod val="75000"/>
                  </a:schemeClr>
                </a:solidFill>
              </a:rPr>
              <a:t>endfunction</a:t>
            </a:r>
            <a:r>
              <a:rPr lang="en-SE" sz="1600" dirty="0"/>
              <a:t>: copy</a:t>
            </a:r>
          </a:p>
          <a:p>
            <a:r>
              <a:rPr lang="en-SE" sz="1600" dirty="0"/>
              <a:t>	</a:t>
            </a:r>
          </a:p>
          <a:p>
            <a:r>
              <a:rPr lang="en-US" sz="1600" dirty="0"/>
              <a:t>    </a:t>
            </a:r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SE" sz="1600" dirty="0"/>
              <a:t> </a:t>
            </a:r>
            <a:r>
              <a:rPr lang="en-SE" sz="1600" b="1" dirty="0">
                <a:solidFill>
                  <a:schemeClr val="accent2"/>
                </a:solidFill>
              </a:rPr>
              <a:t>display</a:t>
            </a:r>
            <a:r>
              <a:rPr lang="en-SE" sz="1600" dirty="0"/>
              <a:t> ();</a:t>
            </a:r>
          </a:p>
          <a:p>
            <a:r>
              <a:rPr lang="en-SE" sz="1600" dirty="0"/>
              <a:t>	   </a:t>
            </a:r>
            <a:r>
              <a:rPr lang="en-SE" sz="1600" dirty="0">
                <a:solidFill>
                  <a:srgbClr val="C00000"/>
                </a:solidFill>
              </a:rPr>
              <a:t>$display </a:t>
            </a:r>
            <a:r>
              <a:rPr lang="en-SE" sz="1600" dirty="0"/>
              <a:t>(“</a:t>
            </a:r>
            <a:r>
              <a:rPr lang="en-US" sz="1600" dirty="0"/>
              <a:t>	</a:t>
            </a:r>
            <a:r>
              <a:rPr lang="en-SE" sz="1600" dirty="0"/>
              <a:t>id = 0x%0h, </a:t>
            </a:r>
            <a:endParaRPr lang="en-US" sz="1600" dirty="0"/>
          </a:p>
          <a:p>
            <a:r>
              <a:rPr lang="en-US" sz="1600" dirty="0"/>
              <a:t>				</a:t>
            </a:r>
            <a:r>
              <a:rPr lang="en-SE" sz="1600" dirty="0"/>
              <a:t>pw=0x%0h, </a:t>
            </a:r>
            <a:endParaRPr lang="en-US" sz="1600" dirty="0"/>
          </a:p>
          <a:p>
            <a:r>
              <a:rPr lang="en-US" sz="1600" dirty="0"/>
              <a:t>				</a:t>
            </a:r>
            <a:r>
              <a:rPr lang="en-SE" sz="1600" dirty="0" err="1"/>
              <a:t>pri</a:t>
            </a:r>
            <a:r>
              <a:rPr lang="en-SE" sz="1600" dirty="0"/>
              <a:t>=%0b", </a:t>
            </a:r>
            <a:endParaRPr lang="en-US" sz="1600" dirty="0"/>
          </a:p>
          <a:p>
            <a:r>
              <a:rPr lang="en-US" sz="1600" dirty="0"/>
              <a:t>                                </a:t>
            </a:r>
            <a:r>
              <a:rPr lang="en-SE" sz="1600" dirty="0"/>
              <a:t>this.id, this.pw, </a:t>
            </a:r>
            <a:r>
              <a:rPr lang="en-SE" sz="1600" dirty="0" err="1"/>
              <a:t>this.pri</a:t>
            </a:r>
            <a:r>
              <a:rPr lang="en-SE" sz="1600" dirty="0"/>
              <a:t>);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SE" sz="1600" dirty="0" err="1">
                <a:solidFill>
                  <a:schemeClr val="accent5">
                    <a:lumMod val="75000"/>
                  </a:schemeClr>
                </a:solidFill>
              </a:rPr>
              <a:t>endfunction</a:t>
            </a:r>
            <a:endParaRPr lang="en-SE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SE" sz="1600" dirty="0" err="1">
                <a:solidFill>
                  <a:schemeClr val="accent5">
                    <a:lumMod val="75000"/>
                  </a:schemeClr>
                </a:solidFill>
              </a:rPr>
              <a:t>endclass</a:t>
            </a:r>
            <a:r>
              <a:rPr lang="en-SE" sz="1600" dirty="0"/>
              <a:t>: </a:t>
            </a:r>
            <a:r>
              <a:rPr lang="en-SE" sz="1600" dirty="0" err="1"/>
              <a:t>atm_pkt</a:t>
            </a:r>
            <a:endParaRPr lang="en-SE" sz="2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C424FCE-8547-4649-B5ED-FF42B3884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5441303" cy="4971369"/>
          </a:xfrm>
        </p:spPr>
        <p:txBody>
          <a:bodyPr>
            <a:normAutofit/>
          </a:bodyPr>
          <a:lstStyle/>
          <a:p>
            <a:r>
              <a:rPr lang="en-US" dirty="0"/>
              <a:t>In object-oriented programming (OOP), a class is a structure that encapsulates </a:t>
            </a:r>
            <a:r>
              <a:rPr lang="en-US" b="1" dirty="0">
                <a:solidFill>
                  <a:schemeClr val="accent5"/>
                </a:solidFill>
              </a:rPr>
              <a:t>variables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5"/>
                </a:solidFill>
              </a:rPr>
              <a:t>functions</a:t>
            </a:r>
            <a:r>
              <a:rPr lang="en-US" dirty="0"/>
              <a:t> that process the variables.</a:t>
            </a:r>
          </a:p>
          <a:p>
            <a:r>
              <a:rPr lang="en-US" dirty="0"/>
              <a:t>Some of the functions are pre-defined implicitly but can be override by user explicitly. </a:t>
            </a:r>
          </a:p>
          <a:p>
            <a:r>
              <a:rPr lang="en-US" dirty="0"/>
              <a:t>All other functions should be defined explicitly by user.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CB6EB1D-661E-485E-9430-2D73AC8F6825}"/>
              </a:ext>
            </a:extLst>
          </p:cNvPr>
          <p:cNvSpPr/>
          <p:nvPr/>
        </p:nvSpPr>
        <p:spPr>
          <a:xfrm>
            <a:off x="9329447" y="2031158"/>
            <a:ext cx="2390193" cy="587828"/>
          </a:xfrm>
          <a:prstGeom prst="wedgeRectCallout">
            <a:avLst>
              <a:gd name="adj1" fmla="val -60651"/>
              <a:gd name="adj2" fmla="val -73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Overridden constructor </a:t>
            </a:r>
            <a:r>
              <a:rPr lang="en-US" b="1" dirty="0">
                <a:solidFill>
                  <a:schemeClr val="accent2"/>
                </a:solidFill>
              </a:rPr>
              <a:t>new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8373E824-A01E-4B38-BB26-C80D30375602}"/>
              </a:ext>
            </a:extLst>
          </p:cNvPr>
          <p:cNvSpPr/>
          <p:nvPr/>
        </p:nvSpPr>
        <p:spPr>
          <a:xfrm>
            <a:off x="9918440" y="3577224"/>
            <a:ext cx="1801199" cy="667140"/>
          </a:xfrm>
          <a:prstGeom prst="wedgeRectCallout">
            <a:avLst>
              <a:gd name="adj1" fmla="val -70493"/>
              <a:gd name="adj2" fmla="val -213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Self-defined function</a:t>
            </a:r>
            <a:endParaRPr lang="en-SE" dirty="0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5E09FBDA-2FDC-40D1-A6D8-14B9EABEC7FF}"/>
              </a:ext>
            </a:extLst>
          </p:cNvPr>
          <p:cNvSpPr/>
          <p:nvPr/>
        </p:nvSpPr>
        <p:spPr>
          <a:xfrm>
            <a:off x="9918441" y="4648397"/>
            <a:ext cx="1801199" cy="667140"/>
          </a:xfrm>
          <a:prstGeom prst="wedgeRectCallout">
            <a:avLst>
              <a:gd name="adj1" fmla="val -67385"/>
              <a:gd name="adj2" fmla="val -157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Self-defined function</a:t>
            </a:r>
            <a:endParaRPr lang="en-SE" dirty="0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884ED4C4-0E98-4A92-8924-B66F643DAA93}"/>
              </a:ext>
            </a:extLst>
          </p:cNvPr>
          <p:cNvSpPr/>
          <p:nvPr/>
        </p:nvSpPr>
        <p:spPr>
          <a:xfrm>
            <a:off x="8963608" y="222250"/>
            <a:ext cx="2390192" cy="1040949"/>
          </a:xfrm>
          <a:prstGeom prst="wedgeRectCallout">
            <a:avLst>
              <a:gd name="adj1" fmla="val -60651"/>
              <a:gd name="adj2" fmla="val -73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Variable</a:t>
            </a:r>
          </a:p>
          <a:p>
            <a:r>
              <a:rPr lang="en-US" sz="1600" dirty="0"/>
              <a:t>By default, “public”</a:t>
            </a:r>
          </a:p>
          <a:p>
            <a:r>
              <a:rPr lang="en-US" sz="1600" dirty="0"/>
              <a:t>To use private var:</a:t>
            </a:r>
          </a:p>
          <a:p>
            <a:r>
              <a:rPr lang="en-US" sz="1600" dirty="0"/>
              <a:t>local bit [11:0] id</a:t>
            </a:r>
            <a:endParaRPr lang="en-SE" sz="1600" dirty="0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CC163D50-C075-487F-9EF2-2FC63BFA7AA4}"/>
              </a:ext>
            </a:extLst>
          </p:cNvPr>
          <p:cNvSpPr/>
          <p:nvPr/>
        </p:nvSpPr>
        <p:spPr>
          <a:xfrm>
            <a:off x="9329446" y="2658641"/>
            <a:ext cx="2390193" cy="587828"/>
          </a:xfrm>
          <a:prstGeom prst="wedgeRectCallout">
            <a:avLst>
              <a:gd name="adj1" fmla="val -68849"/>
              <a:gd name="adj2" fmla="val 847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the overridden </a:t>
            </a:r>
            <a:r>
              <a:rPr lang="en-US" b="1" dirty="0">
                <a:solidFill>
                  <a:schemeClr val="accent2"/>
                </a:solidFill>
              </a:rPr>
              <a:t>new</a:t>
            </a:r>
            <a:r>
              <a:rPr lang="en-US" dirty="0"/>
              <a:t> constructor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7317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animBg="1"/>
      <p:bldP spid="11" grpId="0" animBg="1"/>
      <p:bldP spid="12" grpId="0" animBg="1"/>
      <p:bldP spid="13" grpId="0" animBg="1"/>
      <p:bldP spid="13" grpId="1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AFAE2-FACF-4007-B52C-32917EB0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Instantiation of </a:t>
            </a:r>
            <a:r>
              <a:rPr lang="en-US" b="1" dirty="0">
                <a:solidFill>
                  <a:schemeClr val="accent5"/>
                </a:solidFill>
              </a:rPr>
              <a:t>class </a:t>
            </a:r>
            <a:r>
              <a:rPr lang="en-US" dirty="0"/>
              <a:t>using</a:t>
            </a:r>
            <a:r>
              <a:rPr lang="en-US" b="1" dirty="0">
                <a:solidFill>
                  <a:schemeClr val="accent5"/>
                </a:solidFill>
              </a:rPr>
              <a:t> new</a:t>
            </a:r>
            <a:endParaRPr lang="en-SE" b="1" dirty="0">
              <a:solidFill>
                <a:schemeClr val="accent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1A5396-85B3-406B-8F4F-9A64FEFCAF97}"/>
              </a:ext>
            </a:extLst>
          </p:cNvPr>
          <p:cNvSpPr txBox="1"/>
          <p:nvPr/>
        </p:nvSpPr>
        <p:spPr>
          <a:xfrm>
            <a:off x="6571283" y="1690688"/>
            <a:ext cx="4182444" cy="477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SE" sz="1600" dirty="0"/>
              <a:t> </a:t>
            </a:r>
            <a:r>
              <a:rPr lang="en-SE" sz="1600" dirty="0" err="1"/>
              <a:t>atm_pkt</a:t>
            </a:r>
            <a:r>
              <a:rPr lang="en-SE" sz="1600" dirty="0"/>
              <a:t>;</a:t>
            </a:r>
          </a:p>
          <a:p>
            <a:r>
              <a:rPr lang="en-SE" sz="1600" dirty="0"/>
              <a:t>   </a:t>
            </a:r>
            <a:r>
              <a:rPr lang="en-US" sz="1600" dirty="0"/>
              <a:t> </a:t>
            </a:r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bit</a:t>
            </a:r>
            <a:r>
              <a:rPr lang="en-SE" sz="1600" dirty="0"/>
              <a:t> [11:0] id;</a:t>
            </a:r>
          </a:p>
          <a:p>
            <a:r>
              <a:rPr lang="en-SE" sz="1600" dirty="0"/>
              <a:t>   </a:t>
            </a:r>
            <a:r>
              <a:rPr lang="en-US" sz="1600" dirty="0"/>
              <a:t> </a:t>
            </a:r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bit</a:t>
            </a:r>
            <a:r>
              <a:rPr lang="en-SE" sz="1600" dirty="0"/>
              <a:t> [15:0] pw;</a:t>
            </a:r>
          </a:p>
          <a:p>
            <a:r>
              <a:rPr lang="en-SE" sz="1600" dirty="0"/>
              <a:t>   </a:t>
            </a:r>
            <a:r>
              <a:rPr lang="en-US" sz="1600" dirty="0"/>
              <a:t> </a:t>
            </a:r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bit</a:t>
            </a:r>
            <a:r>
              <a:rPr lang="en-SE" sz="1600" dirty="0"/>
              <a:t> [  2:0] </a:t>
            </a:r>
            <a:r>
              <a:rPr lang="en-SE" sz="1600" dirty="0" err="1"/>
              <a:t>pri</a:t>
            </a:r>
            <a:r>
              <a:rPr lang="en-SE" sz="1600" dirty="0"/>
              <a:t>;</a:t>
            </a:r>
          </a:p>
          <a:p>
            <a:endParaRPr lang="en-SE" sz="1600" dirty="0"/>
          </a:p>
          <a:p>
            <a:r>
              <a:rPr lang="en-SE" sz="1600" dirty="0"/>
              <a:t>    </a:t>
            </a:r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SE" sz="1600" dirty="0"/>
              <a:t> </a:t>
            </a:r>
            <a:r>
              <a:rPr lang="en-SE" sz="1600" b="1" dirty="0">
                <a:solidFill>
                  <a:schemeClr val="accent2"/>
                </a:solidFill>
              </a:rPr>
              <a:t>new</a:t>
            </a:r>
            <a:r>
              <a:rPr lang="en-SE" sz="1600" dirty="0"/>
              <a:t> (bit [11:0] id = 12’h</a:t>
            </a:r>
            <a:r>
              <a:rPr lang="en-US" sz="1600" dirty="0" err="1">
                <a:solidFill>
                  <a:srgbClr val="FF00FF"/>
                </a:solidFill>
              </a:rPr>
              <a:t>fff</a:t>
            </a:r>
            <a:r>
              <a:rPr lang="en-SE" sz="1600" dirty="0"/>
              <a:t>, </a:t>
            </a:r>
            <a:endParaRPr lang="en-US" sz="1600" dirty="0"/>
          </a:p>
          <a:p>
            <a:r>
              <a:rPr lang="en-US" sz="1600" dirty="0"/>
              <a:t>                          </a:t>
            </a:r>
            <a:r>
              <a:rPr lang="en-SE" sz="1600" dirty="0"/>
              <a:t>bit [15:0] pw = 16’h</a:t>
            </a:r>
            <a:r>
              <a:rPr lang="en-US" sz="1600" dirty="0" err="1">
                <a:solidFill>
                  <a:srgbClr val="FF00FF"/>
                </a:solidFill>
              </a:rPr>
              <a:t>ffff</a:t>
            </a:r>
            <a:r>
              <a:rPr lang="en-SE" sz="1600" dirty="0"/>
              <a:t>);</a:t>
            </a:r>
          </a:p>
          <a:p>
            <a:r>
              <a:rPr lang="en-SE" sz="1600" dirty="0"/>
              <a:t>	</a:t>
            </a:r>
            <a:r>
              <a:rPr lang="en-US" sz="1600" dirty="0"/>
              <a:t>	</a:t>
            </a:r>
            <a:r>
              <a:rPr lang="en-SE" sz="1600" dirty="0"/>
              <a:t>this.id = id;</a:t>
            </a:r>
          </a:p>
          <a:p>
            <a:r>
              <a:rPr lang="en-SE" sz="1600" dirty="0"/>
              <a:t>		this.pw = pw;</a:t>
            </a:r>
          </a:p>
          <a:p>
            <a:r>
              <a:rPr lang="en-US" sz="1600" dirty="0"/>
              <a:t>		</a:t>
            </a:r>
            <a:r>
              <a:rPr lang="en-SE" sz="1600" dirty="0" err="1"/>
              <a:t>this.pri</a:t>
            </a:r>
            <a:r>
              <a:rPr lang="en-SE" sz="1600" dirty="0"/>
              <a:t> = 3’b</a:t>
            </a:r>
            <a:r>
              <a:rPr lang="en-SE" sz="1600" dirty="0">
                <a:solidFill>
                  <a:srgbClr val="FF00FF"/>
                </a:solidFill>
              </a:rPr>
              <a:t>0</a:t>
            </a:r>
            <a:r>
              <a:rPr lang="en-SE" sz="1600" dirty="0"/>
              <a:t>;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SE" sz="1600" dirty="0" err="1">
                <a:solidFill>
                  <a:schemeClr val="accent5">
                    <a:lumMod val="75000"/>
                  </a:schemeClr>
                </a:solidFill>
              </a:rPr>
              <a:t>endfunction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   . . .</a:t>
            </a:r>
            <a:r>
              <a:rPr lang="en-SE" sz="1600" dirty="0"/>
              <a:t>	</a:t>
            </a:r>
          </a:p>
          <a:p>
            <a:r>
              <a:rPr lang="en-US" sz="1600" dirty="0"/>
              <a:t>    </a:t>
            </a:r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SE" sz="1600" dirty="0"/>
              <a:t> </a:t>
            </a:r>
            <a:r>
              <a:rPr lang="en-SE" sz="1600" b="1" dirty="0">
                <a:solidFill>
                  <a:schemeClr val="accent2"/>
                </a:solidFill>
              </a:rPr>
              <a:t>display</a:t>
            </a:r>
            <a:r>
              <a:rPr lang="en-SE" sz="1600" dirty="0"/>
              <a:t> ();</a:t>
            </a:r>
          </a:p>
          <a:p>
            <a:r>
              <a:rPr lang="en-SE" sz="1600" dirty="0"/>
              <a:t>	   </a:t>
            </a:r>
            <a:r>
              <a:rPr lang="en-SE" sz="1600" dirty="0">
                <a:solidFill>
                  <a:srgbClr val="C00000"/>
                </a:solidFill>
              </a:rPr>
              <a:t>$display </a:t>
            </a:r>
            <a:r>
              <a:rPr lang="en-SE" sz="1600" dirty="0"/>
              <a:t>(“</a:t>
            </a:r>
            <a:r>
              <a:rPr lang="en-US" sz="1600" dirty="0"/>
              <a:t>	</a:t>
            </a:r>
            <a:r>
              <a:rPr lang="en-SE" sz="1600" dirty="0"/>
              <a:t>id = 0x%0h, </a:t>
            </a:r>
            <a:endParaRPr lang="en-US" sz="1600" dirty="0"/>
          </a:p>
          <a:p>
            <a:r>
              <a:rPr lang="en-US" sz="1600" dirty="0"/>
              <a:t>				</a:t>
            </a:r>
            <a:r>
              <a:rPr lang="en-SE" sz="1600" dirty="0"/>
              <a:t>pw=0x%0h, </a:t>
            </a:r>
            <a:endParaRPr lang="en-US" sz="1600" dirty="0"/>
          </a:p>
          <a:p>
            <a:r>
              <a:rPr lang="en-US" sz="1600" dirty="0"/>
              <a:t>				</a:t>
            </a:r>
            <a:r>
              <a:rPr lang="en-SE" sz="1600" dirty="0" err="1"/>
              <a:t>pri</a:t>
            </a:r>
            <a:r>
              <a:rPr lang="en-SE" sz="1600" dirty="0"/>
              <a:t>=%0b", </a:t>
            </a:r>
            <a:endParaRPr lang="en-US" sz="1600" dirty="0"/>
          </a:p>
          <a:p>
            <a:r>
              <a:rPr lang="en-US" sz="1600" dirty="0"/>
              <a:t>				</a:t>
            </a:r>
            <a:r>
              <a:rPr lang="en-SE" sz="1600" dirty="0"/>
              <a:t>this.id, this.pw, </a:t>
            </a:r>
            <a:r>
              <a:rPr lang="en-SE" sz="1600" dirty="0" err="1"/>
              <a:t>this.pri</a:t>
            </a:r>
            <a:r>
              <a:rPr lang="en-SE" sz="1600" dirty="0"/>
              <a:t>);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SE" sz="1600" dirty="0" err="1">
                <a:solidFill>
                  <a:schemeClr val="accent5">
                    <a:lumMod val="75000"/>
                  </a:schemeClr>
                </a:solidFill>
              </a:rPr>
              <a:t>endfunction</a:t>
            </a:r>
            <a:endParaRPr lang="en-SE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SE" sz="1600" dirty="0" err="1">
                <a:solidFill>
                  <a:schemeClr val="accent5">
                    <a:lumMod val="75000"/>
                  </a:schemeClr>
                </a:solidFill>
              </a:rPr>
              <a:t>endclass</a:t>
            </a:r>
            <a:r>
              <a:rPr lang="en-SE" sz="1600" dirty="0"/>
              <a:t>: </a:t>
            </a:r>
            <a:r>
              <a:rPr lang="en-SE" sz="1600" dirty="0" err="1"/>
              <a:t>atm_pkt</a:t>
            </a:r>
            <a:endParaRPr lang="en-SE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04F7B6-0B3B-4A52-9D52-D9E802F9224F}"/>
              </a:ext>
            </a:extLst>
          </p:cNvPr>
          <p:cNvSpPr txBox="1"/>
          <p:nvPr/>
        </p:nvSpPr>
        <p:spPr>
          <a:xfrm>
            <a:off x="1015480" y="1775896"/>
            <a:ext cx="4421971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module</a:t>
            </a:r>
            <a:r>
              <a:rPr lang="en-SE" sz="1600" dirty="0"/>
              <a:t> demo_</a:t>
            </a:r>
            <a:r>
              <a:rPr lang="en-US" sz="1600" dirty="0"/>
              <a:t>4</a:t>
            </a:r>
            <a:r>
              <a:rPr lang="en-SE" sz="1600" dirty="0"/>
              <a:t>;</a:t>
            </a:r>
          </a:p>
          <a:p>
            <a:r>
              <a:rPr lang="en-SE" sz="1600" dirty="0"/>
              <a:t>    </a:t>
            </a:r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initial</a:t>
            </a:r>
            <a:r>
              <a:rPr lang="en-SE" sz="1600" dirty="0"/>
              <a:t> </a:t>
            </a:r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begin</a:t>
            </a:r>
          </a:p>
          <a:p>
            <a:r>
              <a:rPr lang="en-SE" sz="1600" dirty="0"/>
              <a:t>    </a:t>
            </a:r>
          </a:p>
          <a:p>
            <a:r>
              <a:rPr lang="en-SE" sz="1600" dirty="0"/>
              <a:t>        </a:t>
            </a:r>
            <a:r>
              <a:rPr lang="en-SE" sz="1600" dirty="0" err="1"/>
              <a:t>atm_pkt</a:t>
            </a:r>
            <a:r>
              <a:rPr lang="en-SE" sz="1600" dirty="0"/>
              <a:t> u1, u2;</a:t>
            </a:r>
          </a:p>
          <a:p>
            <a:r>
              <a:rPr lang="en-SE" sz="1600" dirty="0"/>
              <a:t>        u1 = </a:t>
            </a:r>
            <a:r>
              <a:rPr lang="en-SE" sz="1600" b="1" dirty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SE" sz="1600" dirty="0"/>
              <a:t>;</a:t>
            </a:r>
          </a:p>
          <a:p>
            <a:r>
              <a:rPr lang="en-SE" sz="1600" dirty="0"/>
              <a:t>        u2 = </a:t>
            </a:r>
            <a:r>
              <a:rPr lang="en-SE" sz="1600" b="1" dirty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SE" sz="1600" dirty="0"/>
              <a:t> (12'h</a:t>
            </a:r>
            <a:r>
              <a:rPr lang="en-SE" sz="1600" dirty="0">
                <a:solidFill>
                  <a:srgbClr val="FF00FF"/>
                </a:solidFill>
              </a:rPr>
              <a:t>123</a:t>
            </a:r>
            <a:r>
              <a:rPr lang="en-SE" sz="1600" dirty="0"/>
              <a:t>, 16'h</a:t>
            </a:r>
            <a:r>
              <a:rPr lang="en-SE" sz="1600" dirty="0">
                <a:solidFill>
                  <a:srgbClr val="FF00FF"/>
                </a:solidFill>
              </a:rPr>
              <a:t>1234</a:t>
            </a:r>
            <a:r>
              <a:rPr lang="en-SE" sz="1600" dirty="0"/>
              <a:t>);</a:t>
            </a:r>
          </a:p>
          <a:p>
            <a:r>
              <a:rPr lang="en-SE" sz="1600" dirty="0"/>
              <a:t>        u1.</a:t>
            </a:r>
            <a:r>
              <a:rPr lang="en-SE" sz="1600" b="1" dirty="0">
                <a:solidFill>
                  <a:schemeClr val="accent5">
                    <a:lumMod val="75000"/>
                  </a:schemeClr>
                </a:solidFill>
              </a:rPr>
              <a:t>display</a:t>
            </a:r>
            <a:r>
              <a:rPr lang="en-SE" sz="1600" dirty="0"/>
              <a:t>();</a:t>
            </a:r>
          </a:p>
          <a:p>
            <a:r>
              <a:rPr lang="en-SE" sz="1600" dirty="0"/>
              <a:t>        u2.</a:t>
            </a:r>
            <a:r>
              <a:rPr lang="en-SE" sz="1600" b="1" dirty="0">
                <a:solidFill>
                  <a:schemeClr val="accent5">
                    <a:lumMod val="75000"/>
                  </a:schemeClr>
                </a:solidFill>
              </a:rPr>
              <a:t>display</a:t>
            </a:r>
            <a:r>
              <a:rPr lang="en-SE" sz="1600" dirty="0"/>
              <a:t>();</a:t>
            </a:r>
          </a:p>
          <a:p>
            <a:r>
              <a:rPr lang="en-SE" sz="1600" dirty="0"/>
              <a:t>        </a:t>
            </a:r>
          </a:p>
          <a:p>
            <a:r>
              <a:rPr lang="en-SE" sz="1600" dirty="0"/>
              <a:t>    </a:t>
            </a:r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end</a:t>
            </a:r>
            <a:endParaRPr lang="en-SE" sz="1600" dirty="0"/>
          </a:p>
          <a:p>
            <a:r>
              <a:rPr lang="en-SE" sz="1600" dirty="0" err="1">
                <a:solidFill>
                  <a:schemeClr val="accent5">
                    <a:lumMod val="75000"/>
                  </a:schemeClr>
                </a:solidFill>
              </a:rPr>
              <a:t>endmodule</a:t>
            </a:r>
            <a:endParaRPr lang="en-SE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2C764D-0E39-47B0-8DFA-998A331AB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480" y="5570375"/>
            <a:ext cx="4421971" cy="8117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DB1513D4-1312-4233-8DE4-99076C319225}"/>
              </a:ext>
            </a:extLst>
          </p:cNvPr>
          <p:cNvSpPr/>
          <p:nvPr/>
        </p:nvSpPr>
        <p:spPr>
          <a:xfrm>
            <a:off x="1015479" y="4795935"/>
            <a:ext cx="2390193" cy="58782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from </a:t>
            </a:r>
            <a:r>
              <a:rPr lang="en-US" dirty="0" err="1"/>
              <a:t>Vivado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2469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B4900-DBC2-4807-9366-76BCA903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b="1" dirty="0">
                <a:solidFill>
                  <a:schemeClr val="accent5"/>
                </a:solidFill>
              </a:rPr>
              <a:t>class</a:t>
            </a:r>
            <a:endParaRPr lang="en-SE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09CA3-5422-4B80-BBE2-B85A33016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384"/>
            <a:ext cx="5982478" cy="38922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class is a </a:t>
            </a:r>
            <a:r>
              <a:rPr lang="en-US" b="1" dirty="0">
                <a:solidFill>
                  <a:schemeClr val="accent5"/>
                </a:solidFill>
              </a:rPr>
              <a:t>dynamic</a:t>
            </a:r>
            <a:r>
              <a:rPr lang="en-US" dirty="0"/>
              <a:t> type. </a:t>
            </a:r>
          </a:p>
          <a:p>
            <a:r>
              <a:rPr lang="en-US" dirty="0"/>
              <a:t>Whenever a class type is declared (using the </a:t>
            </a:r>
            <a:r>
              <a:rPr lang="en-US" b="1" dirty="0">
                <a:solidFill>
                  <a:schemeClr val="accent5"/>
                </a:solidFill>
              </a:rPr>
              <a:t>new</a:t>
            </a:r>
            <a:r>
              <a:rPr lang="en-US" dirty="0"/>
              <a:t> keyword), only a null pointer to a new instance of the class is created.</a:t>
            </a:r>
          </a:p>
          <a:p>
            <a:r>
              <a:rPr lang="en-US" dirty="0"/>
              <a:t>All info of the instance must be explicitly allocated.</a:t>
            </a:r>
          </a:p>
          <a:p>
            <a:r>
              <a:rPr lang="en-US" dirty="0"/>
              <a:t>If a </a:t>
            </a:r>
            <a:r>
              <a:rPr lang="en-US" b="1" dirty="0">
                <a:solidFill>
                  <a:schemeClr val="accent5"/>
                </a:solidFill>
              </a:rPr>
              <a:t>class</a:t>
            </a:r>
            <a:r>
              <a:rPr lang="en-US" dirty="0"/>
              <a:t> variable is </a:t>
            </a:r>
            <a:r>
              <a:rPr lang="en-US" b="1" dirty="0">
                <a:solidFill>
                  <a:schemeClr val="accent5"/>
                </a:solidFill>
              </a:rPr>
              <a:t>assigned</a:t>
            </a:r>
            <a:r>
              <a:rPr lang="en-US" dirty="0"/>
              <a:t> to another or </a:t>
            </a:r>
            <a:r>
              <a:rPr lang="en-US" b="1" dirty="0">
                <a:solidFill>
                  <a:schemeClr val="accent5"/>
                </a:solidFill>
              </a:rPr>
              <a:t>passed</a:t>
            </a:r>
            <a:r>
              <a:rPr lang="en-US" dirty="0"/>
              <a:t> as an argument to a function or task, only the pointer is copied into another class instance.</a:t>
            </a:r>
            <a:endParaRPr lang="en-SE" dirty="0"/>
          </a:p>
          <a:p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5099DD-CFC0-424F-A7C9-2289A6BAB9C2}"/>
              </a:ext>
            </a:extLst>
          </p:cNvPr>
          <p:cNvSpPr txBox="1"/>
          <p:nvPr/>
        </p:nvSpPr>
        <p:spPr>
          <a:xfrm>
            <a:off x="7276711" y="151179"/>
            <a:ext cx="4229100" cy="6555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sz="14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SE" sz="1400" dirty="0"/>
              <a:t> </a:t>
            </a:r>
            <a:r>
              <a:rPr lang="en-SE" sz="1400" dirty="0" err="1"/>
              <a:t>atm</a:t>
            </a:r>
            <a:r>
              <a:rPr lang="en-SE" sz="1400" dirty="0"/>
              <a:t>_</a:t>
            </a:r>
            <a:r>
              <a:rPr lang="en-US" sz="1400" dirty="0"/>
              <a:t>pkt</a:t>
            </a:r>
            <a:r>
              <a:rPr lang="en-SE" sz="1400" dirty="0"/>
              <a:t>;</a:t>
            </a:r>
          </a:p>
          <a:p>
            <a:r>
              <a:rPr lang="en-SE" sz="1400" dirty="0"/>
              <a:t>   ...</a:t>
            </a:r>
            <a:endParaRPr lang="en-US" sz="1400" dirty="0"/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   </a:t>
            </a:r>
            <a:r>
              <a:rPr lang="en-SE" sz="1400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SE" sz="1400" dirty="0"/>
              <a:t> </a:t>
            </a:r>
            <a:r>
              <a:rPr lang="en-SE" sz="1400" b="1" dirty="0">
                <a:solidFill>
                  <a:schemeClr val="accent2"/>
                </a:solidFill>
              </a:rPr>
              <a:t>new</a:t>
            </a:r>
            <a:r>
              <a:rPr lang="en-SE" sz="1400" dirty="0"/>
              <a:t> (bit [11:0] id = 12’h</a:t>
            </a:r>
            <a:r>
              <a:rPr lang="en-US" sz="1400" dirty="0" err="1">
                <a:solidFill>
                  <a:srgbClr val="FF00FF"/>
                </a:solidFill>
              </a:rPr>
              <a:t>fff</a:t>
            </a:r>
            <a:r>
              <a:rPr lang="en-SE" sz="1400" dirty="0"/>
              <a:t>, </a:t>
            </a:r>
            <a:endParaRPr lang="en-US" sz="1400" dirty="0"/>
          </a:p>
          <a:p>
            <a:r>
              <a:rPr lang="en-US" sz="1400" dirty="0"/>
              <a:t>                         </a:t>
            </a:r>
            <a:r>
              <a:rPr lang="en-SE" sz="1400" dirty="0"/>
              <a:t>bit [15:0] pw = 16’h</a:t>
            </a:r>
            <a:r>
              <a:rPr lang="en-US" sz="1400" dirty="0" err="1">
                <a:solidFill>
                  <a:srgbClr val="FF00FF"/>
                </a:solidFill>
              </a:rPr>
              <a:t>ffff</a:t>
            </a:r>
            <a:r>
              <a:rPr lang="en-SE" sz="1400" dirty="0"/>
              <a:t>);</a:t>
            </a:r>
          </a:p>
          <a:p>
            <a:r>
              <a:rPr lang="en-SE" sz="1400" dirty="0"/>
              <a:t>	this.id = id;</a:t>
            </a:r>
          </a:p>
          <a:p>
            <a:r>
              <a:rPr lang="en-SE" sz="1400" dirty="0"/>
              <a:t>	this.pw = pw;</a:t>
            </a:r>
          </a:p>
          <a:p>
            <a:r>
              <a:rPr lang="en-US" sz="1400" dirty="0"/>
              <a:t>	</a:t>
            </a:r>
            <a:r>
              <a:rPr lang="en-SE" sz="1400" dirty="0" err="1"/>
              <a:t>this.pri</a:t>
            </a:r>
            <a:r>
              <a:rPr lang="en-SE" sz="1400" dirty="0"/>
              <a:t> = 3’b</a:t>
            </a:r>
            <a:r>
              <a:rPr lang="en-SE" sz="1400" dirty="0">
                <a:solidFill>
                  <a:srgbClr val="FF00FF"/>
                </a:solidFill>
              </a:rPr>
              <a:t>0</a:t>
            </a:r>
            <a:r>
              <a:rPr lang="en-SE" sz="1400" dirty="0"/>
              <a:t>;</a:t>
            </a:r>
            <a:endParaRPr lang="en-US" sz="1400" dirty="0"/>
          </a:p>
          <a:p>
            <a:r>
              <a:rPr lang="en-US" sz="1400" dirty="0"/>
              <a:t>   </a:t>
            </a:r>
            <a:r>
              <a:rPr lang="en-SE" sz="1400" dirty="0" err="1">
                <a:solidFill>
                  <a:schemeClr val="accent5">
                    <a:lumMod val="75000"/>
                  </a:schemeClr>
                </a:solidFill>
              </a:rPr>
              <a:t>endfunction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SE" sz="1400" dirty="0"/>
          </a:p>
          <a:p>
            <a:r>
              <a:rPr lang="en-SE" sz="1400" dirty="0"/>
              <a:t>   </a:t>
            </a:r>
            <a:r>
              <a:rPr lang="en-SE" sz="1400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SE" sz="1400" dirty="0"/>
              <a:t> </a:t>
            </a:r>
            <a:r>
              <a:rPr lang="en-SE" sz="1400" dirty="0" err="1"/>
              <a:t>atm</a:t>
            </a:r>
            <a:r>
              <a:rPr lang="en-SE" sz="1400" dirty="0"/>
              <a:t>_</a:t>
            </a:r>
            <a:r>
              <a:rPr lang="en-US" sz="1400" dirty="0"/>
              <a:t>pkt</a:t>
            </a:r>
            <a:r>
              <a:rPr lang="en-SE" sz="1400" dirty="0"/>
              <a:t> </a:t>
            </a:r>
            <a:r>
              <a:rPr lang="en-SE" sz="1400" b="1" dirty="0">
                <a:solidFill>
                  <a:schemeClr val="accent2"/>
                </a:solidFill>
              </a:rPr>
              <a:t>copy</a:t>
            </a:r>
            <a:r>
              <a:rPr lang="en-US" sz="1400" b="1" dirty="0">
                <a:solidFill>
                  <a:schemeClr val="accent2"/>
                </a:solidFill>
              </a:rPr>
              <a:t> </a:t>
            </a:r>
            <a:r>
              <a:rPr lang="en-SE" sz="1400" dirty="0"/>
              <a:t>();</a:t>
            </a:r>
          </a:p>
          <a:p>
            <a:r>
              <a:rPr lang="en-SE" sz="1400" dirty="0"/>
              <a:t>      </a:t>
            </a:r>
            <a:r>
              <a:rPr lang="en-US" sz="1400" dirty="0"/>
              <a:t>	</a:t>
            </a:r>
            <a:r>
              <a:rPr lang="en-SE" sz="1400" dirty="0"/>
              <a:t>copy = new;</a:t>
            </a:r>
          </a:p>
          <a:p>
            <a:r>
              <a:rPr lang="en-SE" sz="1400" dirty="0"/>
              <a:t>      </a:t>
            </a:r>
            <a:r>
              <a:rPr lang="en-US" sz="1400" dirty="0"/>
              <a:t>	</a:t>
            </a:r>
            <a:r>
              <a:rPr lang="en-SE" sz="1400" dirty="0"/>
              <a:t>copy.</a:t>
            </a:r>
            <a:r>
              <a:rPr lang="en-US" sz="1400" dirty="0"/>
              <a:t>id</a:t>
            </a:r>
            <a:r>
              <a:rPr lang="en-SE" sz="1400" dirty="0"/>
              <a:t> = this.</a:t>
            </a:r>
            <a:r>
              <a:rPr lang="en-US" sz="1400" dirty="0"/>
              <a:t>id</a:t>
            </a:r>
            <a:r>
              <a:rPr lang="en-SE" sz="1400" dirty="0"/>
              <a:t>;</a:t>
            </a:r>
          </a:p>
          <a:p>
            <a:pPr lvl="1"/>
            <a:r>
              <a:rPr lang="en-SE" sz="1400" dirty="0"/>
              <a:t>copy.pw = this.pw;</a:t>
            </a:r>
          </a:p>
          <a:p>
            <a:pPr lvl="1"/>
            <a:r>
              <a:rPr lang="en-US" sz="1400" dirty="0"/>
              <a:t>c</a:t>
            </a:r>
            <a:r>
              <a:rPr lang="en-SE" sz="1400" dirty="0" err="1"/>
              <a:t>opy.pri</a:t>
            </a:r>
            <a:r>
              <a:rPr lang="en-SE" sz="1400" dirty="0"/>
              <a:t> = </a:t>
            </a:r>
            <a:r>
              <a:rPr lang="en-SE" sz="1400" dirty="0" err="1"/>
              <a:t>this.pri</a:t>
            </a:r>
            <a:r>
              <a:rPr lang="en-SE" sz="1400" dirty="0"/>
              <a:t>;</a:t>
            </a:r>
          </a:p>
          <a:p>
            <a:r>
              <a:rPr lang="en-SE" sz="1400" dirty="0"/>
              <a:t>   </a:t>
            </a:r>
            <a:r>
              <a:rPr lang="en-SE" sz="1400" dirty="0" err="1">
                <a:solidFill>
                  <a:schemeClr val="accent5">
                    <a:lumMod val="75000"/>
                  </a:schemeClr>
                </a:solidFill>
              </a:rPr>
              <a:t>endfunction</a:t>
            </a:r>
            <a:r>
              <a:rPr lang="en-SE" sz="1400" dirty="0"/>
              <a:t>: copy</a:t>
            </a:r>
            <a:endParaRPr lang="en-US" sz="1400" dirty="0"/>
          </a:p>
          <a:p>
            <a:r>
              <a:rPr lang="en-US" sz="1400" dirty="0"/>
              <a:t>   …</a:t>
            </a:r>
            <a:endParaRPr lang="en-SE" sz="1400" dirty="0"/>
          </a:p>
          <a:p>
            <a:r>
              <a:rPr lang="en-SE" sz="1400" dirty="0" err="1">
                <a:solidFill>
                  <a:schemeClr val="accent5">
                    <a:lumMod val="75000"/>
                  </a:schemeClr>
                </a:solidFill>
              </a:rPr>
              <a:t>endclass</a:t>
            </a:r>
            <a:r>
              <a:rPr lang="en-SE" sz="1400" dirty="0"/>
              <a:t>: </a:t>
            </a:r>
            <a:r>
              <a:rPr lang="en-SE" sz="1400" dirty="0" err="1"/>
              <a:t>atm</a:t>
            </a:r>
            <a:r>
              <a:rPr lang="en-SE" sz="1400" dirty="0"/>
              <a:t>_</a:t>
            </a:r>
            <a:r>
              <a:rPr lang="en-US" sz="1400" dirty="0"/>
              <a:t>pkt</a:t>
            </a:r>
          </a:p>
          <a:p>
            <a:endParaRPr lang="en-SE" sz="1400" dirty="0"/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module</a:t>
            </a:r>
            <a:r>
              <a:rPr lang="en-US" sz="1400" dirty="0"/>
              <a:t> demo_4</a:t>
            </a:r>
            <a:endParaRPr lang="en-SE" sz="1400" dirty="0"/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SE" sz="1400" dirty="0" err="1">
                <a:solidFill>
                  <a:schemeClr val="accent5">
                    <a:lumMod val="75000"/>
                  </a:schemeClr>
                </a:solidFill>
              </a:rPr>
              <a:t>nitial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SE" sz="1400" dirty="0">
                <a:solidFill>
                  <a:schemeClr val="accent5">
                    <a:lumMod val="75000"/>
                  </a:schemeClr>
                </a:solidFill>
              </a:rPr>
              <a:t>begin</a:t>
            </a:r>
          </a:p>
          <a:p>
            <a:r>
              <a:rPr lang="en-SE" sz="1400" dirty="0"/>
              <a:t> </a:t>
            </a:r>
            <a:r>
              <a:rPr lang="en-US" sz="1400" dirty="0"/>
              <a:t>  </a:t>
            </a:r>
            <a:r>
              <a:rPr lang="en-SE" sz="1400" dirty="0" err="1"/>
              <a:t>atm</a:t>
            </a:r>
            <a:r>
              <a:rPr lang="en-SE" sz="1400" dirty="0"/>
              <a:t>_</a:t>
            </a:r>
            <a:r>
              <a:rPr lang="en-US" sz="1400" dirty="0"/>
              <a:t>pkt</a:t>
            </a:r>
            <a:r>
              <a:rPr lang="en-SE" sz="1400" dirty="0"/>
              <a:t> </a:t>
            </a:r>
            <a:r>
              <a:rPr lang="en-US" sz="1400" dirty="0"/>
              <a:t>u</a:t>
            </a:r>
            <a:r>
              <a:rPr lang="en-SE" sz="1400" dirty="0"/>
              <a:t>1, </a:t>
            </a:r>
            <a:r>
              <a:rPr lang="en-US" sz="1400" dirty="0"/>
              <a:t>u</a:t>
            </a:r>
            <a:r>
              <a:rPr lang="en-SE" sz="1400" dirty="0"/>
              <a:t>2, </a:t>
            </a:r>
            <a:r>
              <a:rPr lang="en-US" sz="1400" dirty="0"/>
              <a:t>u</a:t>
            </a:r>
            <a:r>
              <a:rPr lang="en-SE" sz="1400" dirty="0"/>
              <a:t>3;</a:t>
            </a:r>
            <a:r>
              <a:rPr lang="en-US" sz="1400" dirty="0"/>
              <a:t> 	// object instantiation </a:t>
            </a:r>
            <a:endParaRPr lang="en-SE" sz="1400" dirty="0"/>
          </a:p>
          <a:p>
            <a:r>
              <a:rPr lang="en-SE" sz="1400" dirty="0"/>
              <a:t>   </a:t>
            </a:r>
            <a:r>
              <a:rPr lang="en-US" sz="1400" dirty="0"/>
              <a:t>u</a:t>
            </a:r>
            <a:r>
              <a:rPr lang="en-SE" sz="1400" dirty="0"/>
              <a:t>1 = new;</a:t>
            </a:r>
          </a:p>
          <a:p>
            <a:r>
              <a:rPr lang="en-SE" sz="1400" dirty="0"/>
              <a:t>   </a:t>
            </a:r>
            <a:r>
              <a:rPr lang="en-US" sz="1400" dirty="0"/>
              <a:t>u</a:t>
            </a:r>
            <a:r>
              <a:rPr lang="en-SE" sz="1400" dirty="0"/>
              <a:t>1.</a:t>
            </a:r>
            <a:r>
              <a:rPr lang="en-US" sz="1400" dirty="0"/>
              <a:t>id</a:t>
            </a:r>
            <a:r>
              <a:rPr lang="en-SE" sz="1400" dirty="0"/>
              <a:t> = </a:t>
            </a:r>
            <a:r>
              <a:rPr lang="en-SE" sz="1400" dirty="0">
                <a:solidFill>
                  <a:srgbClr val="FF00FF"/>
                </a:solidFill>
              </a:rPr>
              <a:t>12</a:t>
            </a:r>
            <a:r>
              <a:rPr lang="en-SE" sz="1400" dirty="0"/>
              <a:t>’h</a:t>
            </a:r>
            <a:r>
              <a:rPr lang="en-US" sz="1400" dirty="0">
                <a:solidFill>
                  <a:srgbClr val="FF00FF"/>
                </a:solidFill>
              </a:rPr>
              <a:t>123</a:t>
            </a:r>
            <a:r>
              <a:rPr lang="en-SE" sz="1400" dirty="0"/>
              <a:t>;</a:t>
            </a:r>
          </a:p>
          <a:p>
            <a:r>
              <a:rPr lang="en-US" sz="1400" dirty="0"/>
              <a:t>   u</a:t>
            </a:r>
            <a:r>
              <a:rPr lang="en-SE" sz="1400" dirty="0"/>
              <a:t>2 = </a:t>
            </a:r>
            <a:r>
              <a:rPr lang="en-US" sz="1400" dirty="0"/>
              <a:t>u</a:t>
            </a:r>
            <a:r>
              <a:rPr lang="en-SE" sz="1400" dirty="0"/>
              <a:t>1;        </a:t>
            </a:r>
            <a:r>
              <a:rPr lang="en-US" sz="1400" dirty="0"/>
              <a:t>     	</a:t>
            </a:r>
            <a:r>
              <a:rPr lang="en-SE" sz="1400" dirty="0"/>
              <a:t>// </a:t>
            </a:r>
            <a:r>
              <a:rPr lang="en-US" sz="1400" dirty="0"/>
              <a:t>u</a:t>
            </a:r>
            <a:r>
              <a:rPr lang="en-SE" sz="1400" dirty="0"/>
              <a:t>1 &amp; </a:t>
            </a:r>
            <a:r>
              <a:rPr lang="en-US" sz="1400" dirty="0"/>
              <a:t>u</a:t>
            </a:r>
            <a:r>
              <a:rPr lang="en-SE" sz="1400" dirty="0"/>
              <a:t>2 refer to same</a:t>
            </a:r>
          </a:p>
          <a:p>
            <a:r>
              <a:rPr lang="en-SE" sz="1400" dirty="0"/>
              <a:t>                   </a:t>
            </a:r>
            <a:r>
              <a:rPr lang="en-US" sz="1400" dirty="0"/>
              <a:t>          	</a:t>
            </a:r>
            <a:r>
              <a:rPr lang="en-SE" sz="1400" dirty="0"/>
              <a:t>// instance</a:t>
            </a:r>
          </a:p>
          <a:p>
            <a:r>
              <a:rPr lang="en-SE" sz="1400" dirty="0"/>
              <a:t>   </a:t>
            </a:r>
            <a:r>
              <a:rPr lang="en-US" sz="1400" dirty="0"/>
              <a:t>u</a:t>
            </a:r>
            <a:r>
              <a:rPr lang="en-SE" sz="1400" dirty="0"/>
              <a:t>3 = </a:t>
            </a:r>
            <a:r>
              <a:rPr lang="en-US" sz="1400" dirty="0"/>
              <a:t>u</a:t>
            </a:r>
            <a:r>
              <a:rPr lang="en-SE" sz="1400" dirty="0"/>
              <a:t>2.copy(); </a:t>
            </a:r>
            <a:r>
              <a:rPr lang="en-US" sz="1400" dirty="0"/>
              <a:t> 	</a:t>
            </a:r>
            <a:r>
              <a:rPr lang="en-SE" sz="1400" dirty="0"/>
              <a:t>// </a:t>
            </a:r>
            <a:r>
              <a:rPr lang="en-US" sz="1400" dirty="0"/>
              <a:t>u</a:t>
            </a:r>
            <a:r>
              <a:rPr lang="en-SE" sz="1400" dirty="0"/>
              <a:t>2 &amp; </a:t>
            </a:r>
            <a:r>
              <a:rPr lang="en-US" sz="1400" dirty="0"/>
              <a:t>u</a:t>
            </a:r>
            <a:r>
              <a:rPr lang="en-SE" sz="1400" dirty="0"/>
              <a:t>3 differ</a:t>
            </a:r>
          </a:p>
          <a:p>
            <a:r>
              <a:rPr lang="en-SE" sz="1400" dirty="0"/>
              <a:t>                   </a:t>
            </a:r>
            <a:r>
              <a:rPr lang="en-US" sz="1400" dirty="0"/>
              <a:t>          	</a:t>
            </a:r>
            <a:r>
              <a:rPr lang="en-SE" sz="1400" dirty="0"/>
              <a:t>// but have same content</a:t>
            </a:r>
            <a:endParaRPr lang="en-US" sz="1400" dirty="0"/>
          </a:p>
          <a:p>
            <a:r>
              <a:rPr lang="en-US" sz="1400" dirty="0"/>
              <a:t>   u2.id = </a:t>
            </a:r>
            <a:r>
              <a:rPr lang="en-US" sz="1400" dirty="0">
                <a:solidFill>
                  <a:srgbClr val="FF00FF"/>
                </a:solidFill>
              </a:rPr>
              <a:t>12</a:t>
            </a:r>
            <a:r>
              <a:rPr lang="en-US" sz="1400" dirty="0"/>
              <a:t>’h</a:t>
            </a:r>
            <a:r>
              <a:rPr lang="en-US" sz="1400" dirty="0">
                <a:solidFill>
                  <a:srgbClr val="FF00FF"/>
                </a:solidFill>
              </a:rPr>
              <a:t>456</a:t>
            </a:r>
            <a:r>
              <a:rPr lang="en-US" sz="1400" dirty="0"/>
              <a:t>; 	// only u1 and u2 will  </a:t>
            </a:r>
            <a:br>
              <a:rPr lang="en-US" sz="1400" dirty="0"/>
            </a:br>
            <a:r>
              <a:rPr lang="en-US" sz="1400" dirty="0"/>
              <a:t>                              	// change</a:t>
            </a:r>
            <a:endParaRPr lang="en-SE" sz="1400" dirty="0"/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e</a:t>
            </a:r>
            <a:r>
              <a:rPr lang="en-SE" sz="1400" dirty="0" err="1">
                <a:solidFill>
                  <a:schemeClr val="accent5">
                    <a:lumMod val="75000"/>
                  </a:schemeClr>
                </a:solidFill>
              </a:rPr>
              <a:t>nd</a:t>
            </a:r>
            <a:endParaRPr lang="en-SE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C72BBA6F-B8B9-46F8-8F97-A01D786AB6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3"/>
          <a:stretch/>
        </p:blipFill>
        <p:spPr>
          <a:xfrm>
            <a:off x="1167741" y="5273417"/>
            <a:ext cx="4928259" cy="13557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877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E82DE-F794-41DB-9CAB-7568E3B7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</a:t>
            </a:r>
            <a:r>
              <a:rPr lang="en-US" b="1" dirty="0">
                <a:solidFill>
                  <a:schemeClr val="accent5"/>
                </a:solidFill>
              </a:rPr>
              <a:t>struct</a:t>
            </a:r>
            <a:r>
              <a:rPr lang="en-US" dirty="0"/>
              <a:t> &amp; </a:t>
            </a:r>
            <a:r>
              <a:rPr lang="en-US" b="1" dirty="0">
                <a:solidFill>
                  <a:schemeClr val="accent5"/>
                </a:solidFill>
              </a:rPr>
              <a:t>class</a:t>
            </a:r>
            <a:endParaRPr lang="en-SE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E74A7-8FE6-4078-AFF1-64C02F765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class can be converted to and from bit vectors by using user defined packing and unpacking functions. </a:t>
            </a:r>
          </a:p>
          <a:p>
            <a:r>
              <a:rPr lang="en-US" dirty="0"/>
              <a:t>The biggest difference between </a:t>
            </a:r>
            <a:r>
              <a:rPr lang="en-US" b="1" dirty="0">
                <a:solidFill>
                  <a:schemeClr val="accent5"/>
                </a:solidFill>
              </a:rPr>
              <a:t>struct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5"/>
                </a:solidFill>
              </a:rPr>
              <a:t>class</a:t>
            </a:r>
            <a:r>
              <a:rPr lang="en-US" dirty="0"/>
              <a:t> is that the class is the only type in </a:t>
            </a:r>
            <a:r>
              <a:rPr lang="en-US" dirty="0" err="1"/>
              <a:t>SystemVerilog</a:t>
            </a:r>
            <a:r>
              <a:rPr lang="en-US" dirty="0"/>
              <a:t> that supports the object-oriented programming model.</a:t>
            </a:r>
          </a:p>
          <a:p>
            <a:pPr lvl="1"/>
            <a:r>
              <a:rPr lang="en-US" dirty="0"/>
              <a:t>Encapsulation</a:t>
            </a:r>
          </a:p>
          <a:p>
            <a:pPr lvl="1"/>
            <a:r>
              <a:rPr lang="en-US" dirty="0"/>
              <a:t>Inheritance </a:t>
            </a:r>
          </a:p>
          <a:p>
            <a:pPr lvl="1"/>
            <a:r>
              <a:rPr lang="en-US" dirty="0"/>
              <a:t>Polymorphism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5"/>
                </a:solidFill>
              </a:rPr>
              <a:t>struct</a:t>
            </a:r>
            <a:r>
              <a:rPr lang="en-US" dirty="0"/>
              <a:t> for writing synthesizable design. </a:t>
            </a:r>
          </a:p>
          <a:p>
            <a:pPr lvl="1"/>
            <a:r>
              <a:rPr lang="en-US" dirty="0"/>
              <a:t>Packed struct is very similar to bit-vectors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5"/>
                </a:solidFill>
              </a:rPr>
              <a:t>class</a:t>
            </a:r>
            <a:r>
              <a:rPr lang="en-US" dirty="0"/>
              <a:t> when writing testbenches. </a:t>
            </a:r>
          </a:p>
        </p:txBody>
      </p:sp>
      <p:sp>
        <p:nvSpPr>
          <p:cNvPr id="4" name="TextBox 3" hidden="1">
            <a:extLst>
              <a:ext uri="{FF2B5EF4-FFF2-40B4-BE49-F238E27FC236}">
                <a16:creationId xmlns:a16="http://schemas.microsoft.com/office/drawing/2014/main" id="{79498C88-CCA5-42E3-A62C-1B18CF9365EF}"/>
              </a:ext>
            </a:extLst>
          </p:cNvPr>
          <p:cNvSpPr txBox="1"/>
          <p:nvPr/>
        </p:nvSpPr>
        <p:spPr>
          <a:xfrm>
            <a:off x="0" y="2644170"/>
            <a:ext cx="12193588" cy="1569660"/>
          </a:xfrm>
          <a:prstGeom prst="rect">
            <a:avLst/>
          </a:prstGeom>
          <a:solidFill>
            <a:srgbClr val="FFC000"/>
          </a:solidFill>
          <a:ln w="38100" cap="rnd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3B812F"/>
                </a:solidFill>
                <a:latin typeface="Tahoma"/>
              </a:defRPr>
            </a:lvl1pPr>
          </a:lstStyle>
          <a:p>
            <a:r>
              <a:rPr lang="en-US" sz="4800" dirty="0">
                <a:solidFill>
                  <a:schemeClr val="tx1"/>
                </a:solidFill>
              </a:rPr>
              <a:t>Learn at least one </a:t>
            </a:r>
            <a:r>
              <a:rPr lang="en-US" sz="4800" dirty="0">
                <a:solidFill>
                  <a:srgbClr val="FF0000"/>
                </a:solidFill>
              </a:rPr>
              <a:t>OOP</a:t>
            </a:r>
            <a:r>
              <a:rPr lang="en-US" sz="4800" dirty="0">
                <a:solidFill>
                  <a:schemeClr val="tx1"/>
                </a:solidFill>
              </a:rPr>
              <a:t> language.</a:t>
            </a:r>
          </a:p>
          <a:p>
            <a:r>
              <a:rPr lang="en-US" sz="4800" dirty="0">
                <a:solidFill>
                  <a:schemeClr val="tx1"/>
                </a:solidFill>
              </a:rPr>
              <a:t>C++/Python/</a:t>
            </a:r>
            <a:r>
              <a:rPr lang="en-US" sz="4800" dirty="0" err="1">
                <a:solidFill>
                  <a:schemeClr val="tx1"/>
                </a:solidFill>
              </a:rPr>
              <a:t>SystemC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7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F77E-AB25-4D88-9FF4-4E813700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/>
                </a:solidFill>
              </a:rPr>
              <a:t>Packed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5"/>
                </a:solidFill>
              </a:rPr>
              <a:t>unpacked</a:t>
            </a:r>
            <a:r>
              <a:rPr lang="en-US" dirty="0"/>
              <a:t> array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25288-4E10-4B60-BF33-89C4AC60E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8779"/>
            <a:ext cx="5257800" cy="3060441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Packed</a:t>
            </a:r>
            <a:r>
              <a:rPr lang="en-US" dirty="0"/>
              <a:t> arrays can only be made of single-bit types and their dimensions are specified to the left of the variable name.</a:t>
            </a:r>
          </a:p>
          <a:p>
            <a:pPr lvl="1"/>
            <a:r>
              <a:rPr lang="en-US" dirty="0"/>
              <a:t>Packed arrays are implemented as consecutive bits and can be implicitly used as signed or unsigned integer values.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4046B8-9738-48AE-8B38-974B46C00A8E}"/>
              </a:ext>
            </a:extLst>
          </p:cNvPr>
          <p:cNvSpPr txBox="1"/>
          <p:nvPr/>
        </p:nvSpPr>
        <p:spPr>
          <a:xfrm>
            <a:off x="838201" y="5271797"/>
            <a:ext cx="52578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bit</a:t>
            </a:r>
            <a:r>
              <a:rPr lang="en-SE" dirty="0"/>
              <a:t>      </a:t>
            </a:r>
            <a:r>
              <a:rPr lang="en-US" dirty="0"/>
              <a:t>	</a:t>
            </a:r>
            <a:r>
              <a:rPr lang="en-SE" dirty="0"/>
              <a:t>[ 7:0] </a:t>
            </a:r>
            <a:r>
              <a:rPr lang="en-US" dirty="0"/>
              <a:t>		</a:t>
            </a:r>
            <a:r>
              <a:rPr lang="en-SE" dirty="0" err="1"/>
              <a:t>a_byte</a:t>
            </a:r>
            <a:r>
              <a:rPr lang="en-SE" dirty="0"/>
              <a:t>;</a:t>
            </a:r>
          </a:p>
          <a:p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logic</a:t>
            </a:r>
            <a:r>
              <a:rPr lang="en-SE" dirty="0"/>
              <a:t>     </a:t>
            </a:r>
            <a:r>
              <a:rPr lang="en-US" dirty="0"/>
              <a:t>	</a:t>
            </a:r>
            <a:r>
              <a:rPr lang="en-SE" dirty="0"/>
              <a:t>[</a:t>
            </a:r>
            <a:r>
              <a:rPr lang="en-US" dirty="0"/>
              <a:t> </a:t>
            </a:r>
            <a:r>
              <a:rPr lang="en-SE" dirty="0"/>
              <a:t>3:0] [ 7:0] </a:t>
            </a:r>
            <a:r>
              <a:rPr lang="en-US" dirty="0"/>
              <a:t>	</a:t>
            </a:r>
            <a:r>
              <a:rPr lang="en-SE" dirty="0" err="1"/>
              <a:t>q_quadword</a:t>
            </a:r>
            <a:r>
              <a:rPr lang="en-SE" dirty="0"/>
              <a:t>;</a:t>
            </a:r>
          </a:p>
          <a:p>
            <a:r>
              <a:rPr lang="en-SE" sz="1800" dirty="0" err="1"/>
              <a:t>ieee_sp_float</a:t>
            </a:r>
            <a:r>
              <a:rPr lang="en-US" sz="1800" dirty="0"/>
              <a:t>   </a:t>
            </a:r>
            <a:r>
              <a:rPr lang="en-SE" dirty="0"/>
              <a:t>[31:0] scoreboard;   </a:t>
            </a:r>
            <a:r>
              <a:rPr lang="en-SE" b="1" dirty="0">
                <a:solidFill>
                  <a:srgbClr val="FF0000"/>
                </a:solidFill>
              </a:rPr>
              <a:t>// INVALID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0688C62-4257-47FE-A5F9-FC81687E5CDC}"/>
              </a:ext>
            </a:extLst>
          </p:cNvPr>
          <p:cNvSpPr txBox="1">
            <a:spLocks/>
          </p:cNvSpPr>
          <p:nvPr/>
        </p:nvSpPr>
        <p:spPr>
          <a:xfrm>
            <a:off x="6522874" y="1898778"/>
            <a:ext cx="5257800" cy="3060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5"/>
                </a:solidFill>
              </a:rPr>
              <a:t>Unpacked</a:t>
            </a:r>
            <a:r>
              <a:rPr lang="en-US" dirty="0"/>
              <a:t> arrays can be of any type. </a:t>
            </a:r>
          </a:p>
          <a:p>
            <a:r>
              <a:rPr lang="en-US" dirty="0"/>
              <a:t>They are declared with their dimensions specified to the right of the variable name.</a:t>
            </a:r>
          </a:p>
          <a:p>
            <a:pPr lvl="1"/>
            <a:r>
              <a:rPr lang="en-US" dirty="0"/>
              <a:t>Each element of an unpacked array is an individual value. </a:t>
            </a:r>
            <a:endParaRPr lang="en-S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CCE777-1236-4EA0-80F4-FCC2D260FE94}"/>
              </a:ext>
            </a:extLst>
          </p:cNvPr>
          <p:cNvSpPr txBox="1"/>
          <p:nvPr/>
        </p:nvSpPr>
        <p:spPr>
          <a:xfrm>
            <a:off x="6522874" y="5271797"/>
            <a:ext cx="52578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bit</a:t>
            </a:r>
            <a:r>
              <a:rPr lang="en-US" dirty="0"/>
              <a:t>       	</a:t>
            </a:r>
            <a:r>
              <a:rPr lang="en-US" dirty="0" err="1"/>
              <a:t>eight_bits</a:t>
            </a:r>
            <a:r>
              <a:rPr lang="en-US" dirty="0"/>
              <a:t>[8];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logic</a:t>
            </a:r>
            <a:r>
              <a:rPr lang="en-US" dirty="0"/>
              <a:t>     	</a:t>
            </a:r>
            <a:r>
              <a:rPr lang="en-US" dirty="0" err="1"/>
              <a:t>sixteen_bits</a:t>
            </a:r>
            <a:r>
              <a:rPr lang="en-US" dirty="0"/>
              <a:t>[4][4];</a:t>
            </a:r>
          </a:p>
          <a:p>
            <a:r>
              <a:rPr lang="en-SE" sz="1800" dirty="0" err="1"/>
              <a:t>ieee_sp_float</a:t>
            </a:r>
            <a:r>
              <a:rPr lang="en-SE" dirty="0"/>
              <a:t> </a:t>
            </a:r>
            <a:r>
              <a:rPr lang="en-US" dirty="0"/>
              <a:t>	scoreboard[32];    </a:t>
            </a:r>
            <a:r>
              <a:rPr lang="en-SE" b="1" dirty="0">
                <a:solidFill>
                  <a:srgbClr val="00B050"/>
                </a:solidFill>
              </a:rPr>
              <a:t>// VALID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06849958-33C7-4CE2-A6F3-34614C1ECEF4}"/>
              </a:ext>
            </a:extLst>
          </p:cNvPr>
          <p:cNvSpPr/>
          <p:nvPr/>
        </p:nvSpPr>
        <p:spPr>
          <a:xfrm>
            <a:off x="6286577" y="1898778"/>
            <a:ext cx="45719" cy="4296349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5624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DC11C-D921-41B4-9493-1EDB4F1C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b="1" dirty="0">
                <a:solidFill>
                  <a:schemeClr val="accent5"/>
                </a:solidFill>
              </a:rPr>
              <a:t>unpacked</a:t>
            </a:r>
            <a:r>
              <a:rPr lang="en-US" dirty="0"/>
              <a:t> array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15AEF-2506-42E9-B796-B1E08DE26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591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Which should be used to model a general-purpose array?</a:t>
            </a:r>
          </a:p>
          <a:p>
            <a:pPr lvl="1"/>
            <a:r>
              <a:rPr lang="en-US" dirty="0"/>
              <a:t>Packed or unpacked?</a:t>
            </a:r>
          </a:p>
          <a:p>
            <a:r>
              <a:rPr lang="en-US" dirty="0"/>
              <a:t>A dynamic array is an </a:t>
            </a:r>
            <a:r>
              <a:rPr lang="en-US" b="1" dirty="0">
                <a:solidFill>
                  <a:schemeClr val="accent5"/>
                </a:solidFill>
              </a:rPr>
              <a:t>unpacked</a:t>
            </a:r>
            <a:r>
              <a:rPr lang="en-US" dirty="0"/>
              <a:t> array with an unspecified dimension size. </a:t>
            </a:r>
          </a:p>
          <a:p>
            <a:pPr lvl="1"/>
            <a:r>
              <a:rPr lang="en-US" dirty="0"/>
              <a:t>The actual size of the array is </a:t>
            </a:r>
            <a:r>
              <a:rPr lang="en-US" b="1" dirty="0">
                <a:solidFill>
                  <a:schemeClr val="accent5"/>
                </a:solidFill>
              </a:rPr>
              <a:t>specified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5"/>
                </a:solidFill>
              </a:rPr>
              <a:t>allocated</a:t>
            </a:r>
            <a:r>
              <a:rPr lang="en-US" dirty="0"/>
              <a:t> at runtime. </a:t>
            </a:r>
          </a:p>
          <a:p>
            <a:pPr lvl="1"/>
            <a:r>
              <a:rPr lang="en-US" dirty="0"/>
              <a:t>1-D or multi-dimensional. </a:t>
            </a:r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9FDCDC-10D8-49DD-8EAC-90BDBEF832FB}"/>
              </a:ext>
            </a:extLst>
          </p:cNvPr>
          <p:cNvSpPr txBox="1"/>
          <p:nvPr/>
        </p:nvSpPr>
        <p:spPr>
          <a:xfrm>
            <a:off x="261339" y="4120670"/>
            <a:ext cx="549573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sz="2000" dirty="0"/>
              <a:t>ieee_sp_float</a:t>
            </a:r>
            <a:r>
              <a:rPr lang="en-US" sz="2000" dirty="0"/>
              <a:t>_packed</a:t>
            </a:r>
            <a:r>
              <a:rPr lang="en-SE" sz="2000" dirty="0"/>
              <a:t> </a:t>
            </a:r>
            <a:r>
              <a:rPr lang="en-US" sz="2000" dirty="0"/>
              <a:t>array_1d </a:t>
            </a:r>
            <a:r>
              <a:rPr lang="en-SE" sz="2000" dirty="0"/>
              <a:t>[</a:t>
            </a:r>
            <a:r>
              <a:rPr lang="en-US" sz="2000" dirty="0"/>
              <a:t> </a:t>
            </a:r>
            <a:r>
              <a:rPr lang="en-SE" sz="2000" dirty="0"/>
              <a:t>];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//demo_5</a:t>
            </a:r>
            <a:endParaRPr lang="en-SE" sz="2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000" dirty="0"/>
          </a:p>
          <a:p>
            <a:r>
              <a:rPr lang="en-US" sz="2000" dirty="0"/>
              <a:t>array_1d</a:t>
            </a:r>
            <a:r>
              <a:rPr lang="en-SE" sz="2000" dirty="0"/>
              <a:t> = </a:t>
            </a:r>
            <a:r>
              <a:rPr lang="en-SE" sz="2000" dirty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SE" sz="2000" dirty="0"/>
              <a:t>[</a:t>
            </a:r>
            <a:r>
              <a:rPr lang="en-SE" sz="2000" dirty="0">
                <a:solidFill>
                  <a:srgbClr val="FF00FF"/>
                </a:solidFill>
              </a:rPr>
              <a:t>32</a:t>
            </a:r>
            <a:r>
              <a:rPr lang="en-SE" sz="2000" dirty="0"/>
              <a:t>];              </a:t>
            </a:r>
            <a:r>
              <a:rPr lang="en-US" sz="2000" dirty="0"/>
              <a:t>   	</a:t>
            </a:r>
            <a:r>
              <a:rPr lang="en-SE" sz="2000" dirty="0"/>
              <a:t>// 32 elements</a:t>
            </a:r>
            <a:endParaRPr lang="en-US" sz="2000" dirty="0"/>
          </a:p>
          <a:p>
            <a:r>
              <a:rPr lang="en-US" sz="2000" dirty="0"/>
              <a:t>array_1d =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US" sz="2000" dirty="0"/>
              <a:t> [</a:t>
            </a:r>
            <a:r>
              <a:rPr lang="en-US" sz="2000" dirty="0">
                <a:solidFill>
                  <a:srgbClr val="FF00FF"/>
                </a:solidFill>
              </a:rPr>
              <a:t>64</a:t>
            </a:r>
            <a:r>
              <a:rPr lang="en-US" sz="2000" dirty="0"/>
              <a:t>] (array_1d); 	// resize</a:t>
            </a:r>
            <a:endParaRPr lang="en-SE" sz="2000" dirty="0"/>
          </a:p>
          <a:p>
            <a:r>
              <a:rPr lang="en-US" sz="2000" dirty="0"/>
              <a:t>array_1d</a:t>
            </a:r>
            <a:r>
              <a:rPr lang="en-SE" sz="2000" dirty="0"/>
              <a:t>.delete();                  </a:t>
            </a:r>
            <a:r>
              <a:rPr lang="en-US" sz="2000" dirty="0"/>
              <a:t>	</a:t>
            </a:r>
            <a:r>
              <a:rPr lang="en-SE" sz="2000" dirty="0"/>
              <a:t>// </a:t>
            </a:r>
            <a:r>
              <a:rPr lang="en-US" sz="2000" dirty="0"/>
              <a:t>Delete array</a:t>
            </a:r>
            <a:endParaRPr lang="en-SE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B5A51F-A048-47D7-8D68-082A0584E2AE}"/>
              </a:ext>
            </a:extLst>
          </p:cNvPr>
          <p:cNvSpPr txBox="1"/>
          <p:nvPr/>
        </p:nvSpPr>
        <p:spPr>
          <a:xfrm>
            <a:off x="6022983" y="4120670"/>
            <a:ext cx="5874982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sz="2000" dirty="0"/>
              <a:t>ieee_sp_float</a:t>
            </a:r>
            <a:r>
              <a:rPr lang="en-US" sz="2000" dirty="0"/>
              <a:t>_packed</a:t>
            </a:r>
            <a:r>
              <a:rPr lang="en-SE" sz="2000" dirty="0"/>
              <a:t> </a:t>
            </a:r>
            <a:r>
              <a:rPr lang="en-US" sz="2000" dirty="0"/>
              <a:t>array_2d </a:t>
            </a:r>
            <a:r>
              <a:rPr lang="en-SE" sz="2000" dirty="0"/>
              <a:t>[</a:t>
            </a:r>
            <a:r>
              <a:rPr lang="en-US" sz="2000" dirty="0"/>
              <a:t> </a:t>
            </a:r>
            <a:r>
              <a:rPr lang="en-SE" sz="2000" dirty="0"/>
              <a:t>]</a:t>
            </a:r>
            <a:r>
              <a:rPr lang="en-US" sz="2000" dirty="0"/>
              <a:t>[ ]</a:t>
            </a:r>
            <a:r>
              <a:rPr lang="en-SE" sz="2000" dirty="0"/>
              <a:t>;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bit</a:t>
            </a:r>
            <a:r>
              <a:rPr lang="en-US" sz="2000" dirty="0"/>
              <a:t> [22:0] </a:t>
            </a:r>
            <a:r>
              <a:rPr lang="en-US" sz="2000" dirty="0" err="1"/>
              <a:t>rand_vec</a:t>
            </a:r>
            <a:r>
              <a:rPr lang="en-US" sz="2000" dirty="0"/>
              <a:t>;</a:t>
            </a:r>
          </a:p>
          <a:p>
            <a:r>
              <a:rPr lang="en-US" sz="2000" dirty="0"/>
              <a:t>array_2d</a:t>
            </a:r>
            <a:r>
              <a:rPr lang="en-SE" sz="2000" dirty="0"/>
              <a:t> = </a:t>
            </a:r>
            <a:r>
              <a:rPr lang="en-SE" sz="2000" dirty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US" sz="2000" dirty="0"/>
              <a:t> </a:t>
            </a:r>
            <a:r>
              <a:rPr lang="en-SE" sz="2000" dirty="0"/>
              <a:t>[</a:t>
            </a:r>
            <a:r>
              <a:rPr lang="en-SE" sz="2000" dirty="0">
                <a:solidFill>
                  <a:srgbClr val="FF00FF"/>
                </a:solidFill>
              </a:rPr>
              <a:t>32</a:t>
            </a:r>
            <a:r>
              <a:rPr lang="en-SE" sz="2000" dirty="0"/>
              <a:t>];              </a:t>
            </a:r>
            <a:endParaRPr lang="en-US" sz="2000" dirty="0"/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foreach</a:t>
            </a:r>
            <a:r>
              <a:rPr lang="en-US" sz="2000" dirty="0"/>
              <a:t> (array_2d [</a:t>
            </a:r>
            <a:r>
              <a:rPr lang="en-US" sz="2000" dirty="0" err="1"/>
              <a:t>i</a:t>
            </a:r>
            <a:r>
              <a:rPr lang="en-US" sz="2000" dirty="0"/>
              <a:t>])</a:t>
            </a:r>
          </a:p>
          <a:p>
            <a:r>
              <a:rPr lang="en-US" sz="2000" dirty="0"/>
              <a:t>	array_2d[</a:t>
            </a:r>
            <a:r>
              <a:rPr lang="en-US" sz="2000" dirty="0" err="1"/>
              <a:t>i</a:t>
            </a:r>
            <a:r>
              <a:rPr lang="en-US" sz="2000" dirty="0"/>
              <a:t>] = new [</a:t>
            </a:r>
            <a:r>
              <a:rPr lang="en-US" sz="2000" dirty="0">
                <a:solidFill>
                  <a:srgbClr val="FF00FF"/>
                </a:solidFill>
              </a:rPr>
              <a:t>32</a:t>
            </a:r>
            <a:r>
              <a:rPr lang="en-US" sz="2000" dirty="0"/>
              <a:t>];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foreach</a:t>
            </a:r>
            <a:r>
              <a:rPr lang="en-US" sz="2000" dirty="0"/>
              <a:t> (array_2d [</a:t>
            </a:r>
            <a:r>
              <a:rPr lang="en-US" sz="2000" dirty="0" err="1"/>
              <a:t>i</a:t>
            </a:r>
            <a:r>
              <a:rPr lang="en-US" sz="2000" dirty="0"/>
              <a:t>, j])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rand_vec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C00000"/>
                </a:solidFill>
              </a:rPr>
              <a:t>$</a:t>
            </a:r>
            <a:r>
              <a:rPr lang="en-US" sz="2000" dirty="0" err="1">
                <a:solidFill>
                  <a:srgbClr val="C00000"/>
                </a:solidFill>
              </a:rPr>
              <a:t>urandom</a:t>
            </a:r>
            <a:r>
              <a:rPr lang="en-US" sz="2000" dirty="0"/>
              <a:t>();</a:t>
            </a:r>
          </a:p>
          <a:p>
            <a:r>
              <a:rPr lang="en-US" sz="2000" dirty="0"/>
              <a:t>        	array_2d[</a:t>
            </a:r>
            <a:r>
              <a:rPr lang="en-US" sz="2000" dirty="0" err="1"/>
              <a:t>i</a:t>
            </a:r>
            <a:r>
              <a:rPr lang="en-US" sz="2000" dirty="0"/>
              <a:t>][j] = {1'b1, </a:t>
            </a:r>
            <a:r>
              <a:rPr lang="en-US" sz="2000" dirty="0" err="1"/>
              <a:t>rand_vec</a:t>
            </a:r>
            <a:r>
              <a:rPr lang="en-US" sz="2000" dirty="0"/>
              <a:t>, 8'h0};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EDDC6805-F4CF-402F-88FC-9A6E2500161C}"/>
              </a:ext>
            </a:extLst>
          </p:cNvPr>
          <p:cNvSpPr/>
          <p:nvPr/>
        </p:nvSpPr>
        <p:spPr>
          <a:xfrm>
            <a:off x="656491" y="5886385"/>
            <a:ext cx="4024923" cy="952953"/>
          </a:xfrm>
          <a:prstGeom prst="wedgeRectCallout">
            <a:avLst>
              <a:gd name="adj1" fmla="val 1362"/>
              <a:gd name="adj2" fmla="val -843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the SV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operator</a:t>
            </a:r>
            <a:r>
              <a:rPr lang="en-US" dirty="0"/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US" dirty="0"/>
              <a:t> to allocate memory for the array dynamically.</a:t>
            </a:r>
          </a:p>
          <a:p>
            <a:pPr algn="ctr"/>
            <a:r>
              <a:rPr lang="en-US" dirty="0"/>
              <a:t>Not a constructor!  </a:t>
            </a:r>
            <a:endParaRPr lang="en-SE" dirty="0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1CA00728-C085-49B4-9201-F8F92E116A48}"/>
              </a:ext>
            </a:extLst>
          </p:cNvPr>
          <p:cNvSpPr/>
          <p:nvPr/>
        </p:nvSpPr>
        <p:spPr>
          <a:xfrm>
            <a:off x="9394092" y="4667185"/>
            <a:ext cx="2383691" cy="952953"/>
          </a:xfrm>
          <a:prstGeom prst="wedgeRectCallout">
            <a:avLst>
              <a:gd name="adj1" fmla="val -48474"/>
              <a:gd name="adj2" fmla="val 673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Observe how the array_2d is indexed. </a:t>
            </a:r>
          </a:p>
          <a:p>
            <a:pPr algn="ctr"/>
            <a:r>
              <a:rPr lang="en-US" dirty="0"/>
              <a:t>No need to declare </a:t>
            </a:r>
            <a:r>
              <a:rPr lang="en-US" dirty="0" err="1"/>
              <a:t>I,j</a:t>
            </a:r>
            <a:endParaRPr lang="en-SE" dirty="0"/>
          </a:p>
        </p:txBody>
      </p:sp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A7EE5496-421B-45A6-B49E-8ADE76E7C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308" y="1431188"/>
            <a:ext cx="5387750" cy="25852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08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70FF-2FE8-47B0-B926-AF71F365D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251"/>
            <a:ext cx="5901611" cy="1325563"/>
          </a:xfrm>
        </p:spPr>
        <p:txBody>
          <a:bodyPr>
            <a:normAutofit/>
          </a:bodyPr>
          <a:lstStyle/>
          <a:p>
            <a:r>
              <a:rPr lang="en-US" sz="4000" dirty="0"/>
              <a:t>Multi-dimensional dynamic array of class</a:t>
            </a:r>
            <a:endParaRPr lang="en-S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0F622-89B2-496F-BF18-7E990471C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4409"/>
            <a:ext cx="5736774" cy="3636643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Multi-dimensional dynamic </a:t>
            </a:r>
            <a:r>
              <a:rPr lang="en-US" dirty="0"/>
              <a:t>arrays can be emulated by using a dynamic array of classes containing a dynamic array. </a:t>
            </a:r>
          </a:p>
          <a:p>
            <a:r>
              <a:rPr lang="en-US" dirty="0"/>
              <a:t>Since this multi-dimensional array is composed of </a:t>
            </a:r>
            <a:r>
              <a:rPr lang="en-US" b="1" dirty="0">
                <a:solidFill>
                  <a:schemeClr val="accent5"/>
                </a:solidFill>
              </a:rPr>
              <a:t>independent one-dimensional </a:t>
            </a:r>
            <a:r>
              <a:rPr lang="en-US" dirty="0"/>
              <a:t>arrays, the size and number of each dimension can vary.</a:t>
            </a:r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B84D5A-3B73-4A0F-9767-72F129F1257A}"/>
              </a:ext>
            </a:extLst>
          </p:cNvPr>
          <p:cNvSpPr txBox="1"/>
          <p:nvPr/>
        </p:nvSpPr>
        <p:spPr>
          <a:xfrm>
            <a:off x="6739811" y="336908"/>
            <a:ext cx="3897086" cy="6247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sz="1600" dirty="0"/>
              <a:t> pixel;</a:t>
            </a:r>
          </a:p>
          <a:p>
            <a:r>
              <a:rPr lang="en-US" sz="1600" dirty="0"/>
              <a:t>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bit</a:t>
            </a:r>
            <a:r>
              <a:rPr lang="en-US" sz="1600" dirty="0"/>
              <a:t> [</a:t>
            </a:r>
            <a:r>
              <a:rPr lang="en-US" sz="1600" dirty="0">
                <a:solidFill>
                  <a:srgbClr val="FF00FF"/>
                </a:solidFill>
              </a:rPr>
              <a:t>7</a:t>
            </a:r>
            <a:r>
              <a:rPr lang="en-US" sz="1600" dirty="0"/>
              <a:t>:0] red;</a:t>
            </a:r>
          </a:p>
          <a:p>
            <a:r>
              <a:rPr lang="en-US" sz="1600" dirty="0"/>
              <a:t>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bit</a:t>
            </a:r>
            <a:r>
              <a:rPr lang="en-US" sz="1600" dirty="0"/>
              <a:t> [</a:t>
            </a:r>
            <a:r>
              <a:rPr lang="en-US" sz="1600" dirty="0">
                <a:solidFill>
                  <a:srgbClr val="FF00FF"/>
                </a:solidFill>
              </a:rPr>
              <a:t>7</a:t>
            </a:r>
            <a:r>
              <a:rPr lang="en-US" sz="1600" dirty="0"/>
              <a:t>:0] green;</a:t>
            </a:r>
          </a:p>
          <a:p>
            <a:r>
              <a:rPr lang="en-US" sz="1600" dirty="0"/>
              <a:t>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bit</a:t>
            </a:r>
            <a:r>
              <a:rPr lang="en-US" sz="1600" dirty="0"/>
              <a:t> [</a:t>
            </a:r>
            <a:r>
              <a:rPr lang="en-US" sz="1600" dirty="0">
                <a:solidFill>
                  <a:srgbClr val="FF00FF"/>
                </a:solidFill>
              </a:rPr>
              <a:t>7</a:t>
            </a:r>
            <a:r>
              <a:rPr lang="en-US" sz="1600" dirty="0"/>
              <a:t>:0] blue;</a:t>
            </a:r>
          </a:p>
          <a:p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endclass</a:t>
            </a:r>
            <a:r>
              <a:rPr lang="en-US" sz="1600" dirty="0"/>
              <a:t>: pixel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/*******************************/</a:t>
            </a: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sz="1600" dirty="0"/>
              <a:t> line;</a:t>
            </a:r>
          </a:p>
          <a:p>
            <a:r>
              <a:rPr lang="en-US" sz="1600" dirty="0"/>
              <a:t>   pixel pixels[];</a:t>
            </a:r>
          </a:p>
          <a:p>
            <a:r>
              <a:rPr lang="en-US" sz="1600" dirty="0"/>
              <a:t>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US" sz="1600" dirty="0"/>
              <a:t> (input int unsigned n);</a:t>
            </a:r>
          </a:p>
          <a:p>
            <a:r>
              <a:rPr lang="en-US" sz="1600" dirty="0"/>
              <a:t>      	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this</a:t>
            </a:r>
            <a:r>
              <a:rPr lang="en-US" sz="1600" dirty="0" err="1"/>
              <a:t>.pixels</a:t>
            </a:r>
            <a:r>
              <a:rPr lang="en-US" sz="1600" dirty="0"/>
              <a:t> =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US" sz="1600" dirty="0"/>
              <a:t>[n];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endfunction</a:t>
            </a:r>
            <a:r>
              <a:rPr lang="en-US" sz="1600" dirty="0"/>
              <a:t>: new</a:t>
            </a:r>
          </a:p>
          <a:p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endclass</a:t>
            </a:r>
            <a:r>
              <a:rPr lang="en-US" sz="1600" dirty="0"/>
              <a:t>: line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/*******************************/</a:t>
            </a: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sz="1600" dirty="0"/>
              <a:t> picture;</a:t>
            </a:r>
          </a:p>
          <a:p>
            <a:r>
              <a:rPr lang="en-US" sz="1600" dirty="0"/>
              <a:t>   line lines[];</a:t>
            </a:r>
          </a:p>
          <a:p>
            <a:r>
              <a:rPr lang="en-US" sz="1600" dirty="0"/>
              <a:t>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US" sz="1600" dirty="0"/>
              <a:t> (input int unsigned </a:t>
            </a:r>
            <a:r>
              <a:rPr lang="en-US" sz="1600" dirty="0" err="1"/>
              <a:t>x,y</a:t>
            </a:r>
            <a:r>
              <a:rPr lang="en-US" sz="1600" dirty="0"/>
              <a:t>);</a:t>
            </a:r>
          </a:p>
          <a:p>
            <a:r>
              <a:rPr lang="en-US" sz="1600" dirty="0"/>
              <a:t>      	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this</a:t>
            </a:r>
            <a:r>
              <a:rPr lang="en-US" sz="1600" dirty="0" err="1"/>
              <a:t>.lines</a:t>
            </a:r>
            <a:r>
              <a:rPr lang="en-US" sz="1600" dirty="0"/>
              <a:t> = new [x];</a:t>
            </a:r>
          </a:p>
          <a:p>
            <a:r>
              <a:rPr lang="en-US" sz="1600" dirty="0"/>
              <a:t>      	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foreach</a:t>
            </a:r>
            <a:r>
              <a:rPr lang="en-US" sz="1600" dirty="0"/>
              <a:t> (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this</a:t>
            </a:r>
            <a:r>
              <a:rPr lang="en-US" sz="1600" dirty="0" err="1"/>
              <a:t>.lines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]) begin</a:t>
            </a:r>
          </a:p>
          <a:p>
            <a:r>
              <a:rPr lang="en-US" sz="1600" dirty="0"/>
              <a:t>         	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this</a:t>
            </a:r>
            <a:r>
              <a:rPr lang="en-US" sz="1600" dirty="0" err="1"/>
              <a:t>.lines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 = new(y);</a:t>
            </a:r>
          </a:p>
          <a:p>
            <a:r>
              <a:rPr lang="en-US" sz="1600" dirty="0"/>
              <a:t>      	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end</a:t>
            </a:r>
          </a:p>
          <a:p>
            <a:r>
              <a:rPr lang="en-US" sz="1600" dirty="0"/>
              <a:t>  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endfunction</a:t>
            </a:r>
            <a:r>
              <a:rPr lang="en-US" sz="1600" dirty="0"/>
              <a:t>: new</a:t>
            </a:r>
          </a:p>
          <a:p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endclass</a:t>
            </a:r>
            <a:r>
              <a:rPr lang="en-US" sz="1600" dirty="0"/>
              <a:t>: picture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6538F5-B6AB-4A60-9367-38AE871B93B2}"/>
              </a:ext>
            </a:extLst>
          </p:cNvPr>
          <p:cNvSpPr txBox="1"/>
          <p:nvPr/>
        </p:nvSpPr>
        <p:spPr>
          <a:xfrm>
            <a:off x="1061357" y="4930423"/>
            <a:ext cx="5034643" cy="17543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module</a:t>
            </a:r>
            <a:r>
              <a:rPr lang="en-US" dirty="0"/>
              <a:t> demo_3;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initial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begin</a:t>
            </a:r>
          </a:p>
          <a:p>
            <a:r>
              <a:rPr lang="en-US" dirty="0"/>
              <a:t>    picture </a:t>
            </a:r>
            <a:r>
              <a:rPr lang="en-US" dirty="0" err="1"/>
              <a:t>vga</a:t>
            </a:r>
            <a:r>
              <a:rPr lang="en-US" dirty="0"/>
              <a:t> = new(</a:t>
            </a:r>
            <a:r>
              <a:rPr lang="en-US" dirty="0">
                <a:solidFill>
                  <a:srgbClr val="FF00FF"/>
                </a:solidFill>
              </a:rPr>
              <a:t>480</a:t>
            </a:r>
            <a:r>
              <a:rPr lang="en-US" dirty="0"/>
              <a:t>, </a:t>
            </a:r>
            <a:r>
              <a:rPr lang="en-US" dirty="0">
                <a:solidFill>
                  <a:srgbClr val="FF00FF"/>
                </a:solidFill>
              </a:rPr>
              <a:t>640</a:t>
            </a:r>
            <a:r>
              <a:rPr lang="en-US" dirty="0"/>
              <a:t>);</a:t>
            </a:r>
          </a:p>
          <a:p>
            <a:r>
              <a:rPr lang="en-US" dirty="0"/>
              <a:t>    pixel center = </a:t>
            </a:r>
            <a:r>
              <a:rPr lang="en-US" dirty="0" err="1"/>
              <a:t>vga.lines</a:t>
            </a:r>
            <a:r>
              <a:rPr lang="en-US" dirty="0"/>
              <a:t>[</a:t>
            </a:r>
            <a:r>
              <a:rPr lang="en-US" dirty="0">
                <a:solidFill>
                  <a:srgbClr val="FF00FF"/>
                </a:solidFill>
              </a:rPr>
              <a:t>240</a:t>
            </a:r>
            <a:r>
              <a:rPr lang="en-US" dirty="0"/>
              <a:t>].pixels[</a:t>
            </a:r>
            <a:r>
              <a:rPr lang="en-US" dirty="0">
                <a:solidFill>
                  <a:srgbClr val="FF00FF"/>
                </a:solidFill>
              </a:rPr>
              <a:t>320</a:t>
            </a:r>
            <a:r>
              <a:rPr lang="en-US" dirty="0"/>
              <a:t>];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end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endmodule</a:t>
            </a:r>
            <a:endParaRPr lang="en-SE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C47C9FCD-DEFC-408D-A882-83216E8AB109}"/>
              </a:ext>
            </a:extLst>
          </p:cNvPr>
          <p:cNvSpPr/>
          <p:nvPr/>
        </p:nvSpPr>
        <p:spPr>
          <a:xfrm>
            <a:off x="10071617" y="3201015"/>
            <a:ext cx="1925994" cy="1501423"/>
          </a:xfrm>
          <a:prstGeom prst="wedgeRectCallout">
            <a:avLst>
              <a:gd name="adj1" fmla="val -66793"/>
              <a:gd name="adj2" fmla="val -398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 to call new()!</a:t>
            </a:r>
          </a:p>
          <a:p>
            <a:pPr algn="ctr"/>
            <a:r>
              <a:rPr lang="en-US" dirty="0"/>
              <a:t>Otherwise, only nulls exist in pixels</a:t>
            </a:r>
            <a:endParaRPr lang="en-SE" dirty="0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EB595693-7E1C-4696-86D2-2F9F352DA914}"/>
              </a:ext>
            </a:extLst>
          </p:cNvPr>
          <p:cNvSpPr/>
          <p:nvPr/>
        </p:nvSpPr>
        <p:spPr>
          <a:xfrm>
            <a:off x="10226351" y="2274858"/>
            <a:ext cx="1771260" cy="690465"/>
          </a:xfrm>
          <a:prstGeom prst="wedgeRectCallout">
            <a:avLst>
              <a:gd name="adj1" fmla="val -75379"/>
              <a:gd name="adj2" fmla="val 534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Problem?</a:t>
            </a:r>
            <a:endParaRPr lang="en-S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1F6E72-2362-46FB-A444-BBE0DF76C10B}"/>
              </a:ext>
            </a:extLst>
          </p:cNvPr>
          <p:cNvSpPr txBox="1"/>
          <p:nvPr/>
        </p:nvSpPr>
        <p:spPr>
          <a:xfrm>
            <a:off x="7200123" y="2770128"/>
            <a:ext cx="31941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16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foreach</a:t>
            </a:r>
            <a:r>
              <a:rPr lang="en-SE" sz="1600" dirty="0">
                <a:highlight>
                  <a:srgbClr val="FFFF00"/>
                </a:highlight>
              </a:rPr>
              <a:t> (</a:t>
            </a:r>
            <a:r>
              <a:rPr lang="en-SE" sz="1600" dirty="0" err="1">
                <a:highlight>
                  <a:srgbClr val="FFFF00"/>
                </a:highlight>
              </a:rPr>
              <a:t>this.pixels</a:t>
            </a:r>
            <a:r>
              <a:rPr lang="en-SE" sz="1600" dirty="0">
                <a:highlight>
                  <a:srgbClr val="FFFF00"/>
                </a:highlight>
              </a:rPr>
              <a:t>[</a:t>
            </a:r>
            <a:r>
              <a:rPr lang="en-SE" sz="1600" dirty="0" err="1">
                <a:highlight>
                  <a:srgbClr val="FFFF00"/>
                </a:highlight>
              </a:rPr>
              <a:t>i</a:t>
            </a:r>
            <a:r>
              <a:rPr lang="en-SE" sz="1600" dirty="0">
                <a:highlight>
                  <a:srgbClr val="FFFF00"/>
                </a:highlight>
              </a:rPr>
              <a:t>])</a:t>
            </a:r>
          </a:p>
          <a:p>
            <a:r>
              <a:rPr lang="en-SE" sz="1600" dirty="0">
                <a:highlight>
                  <a:srgbClr val="FFFF00"/>
                </a:highlight>
              </a:rPr>
              <a:t>            </a:t>
            </a:r>
            <a:r>
              <a:rPr lang="en-SE" sz="1600" dirty="0" err="1">
                <a:highlight>
                  <a:srgbClr val="FFFF00"/>
                </a:highlight>
              </a:rPr>
              <a:t>this.pixels</a:t>
            </a:r>
            <a:r>
              <a:rPr lang="en-SE" sz="1600" dirty="0">
                <a:highlight>
                  <a:srgbClr val="FFFF00"/>
                </a:highlight>
              </a:rPr>
              <a:t>[</a:t>
            </a:r>
            <a:r>
              <a:rPr lang="en-SE" sz="1600" dirty="0" err="1">
                <a:highlight>
                  <a:srgbClr val="FFFF00"/>
                </a:highlight>
              </a:rPr>
              <a:t>i</a:t>
            </a:r>
            <a:r>
              <a:rPr lang="en-SE" sz="1600" dirty="0">
                <a:highlight>
                  <a:srgbClr val="FFFF00"/>
                </a:highlight>
              </a:rPr>
              <a:t>] = new();</a:t>
            </a:r>
          </a:p>
        </p:txBody>
      </p:sp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168A729D-F666-4A61-8780-43C96CEE6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59" y="1927577"/>
            <a:ext cx="6395913" cy="28585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7848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B3468-1837-4860-8000-01E97F91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Quebec Bridge and Pierre Laporte Bridge</a:t>
            </a:r>
            <a:endParaRPr lang="en-SE" sz="3600" dirty="0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E7939B4C-0433-458F-BC40-B837881051EF}"/>
              </a:ext>
            </a:extLst>
          </p:cNvPr>
          <p:cNvSpPr/>
          <p:nvPr/>
        </p:nvSpPr>
        <p:spPr>
          <a:xfrm>
            <a:off x="419406" y="2268075"/>
            <a:ext cx="1953846" cy="1055077"/>
          </a:xfrm>
          <a:prstGeom prst="wedgeRectCallout">
            <a:avLst>
              <a:gd name="adj1" fmla="val 41567"/>
              <a:gd name="adj2" fmla="val 69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Cantilever bridge</a:t>
            </a:r>
            <a:endParaRPr lang="en-SE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80304CC2-8DF9-4611-877B-24E9CA7CC8B2}"/>
              </a:ext>
            </a:extLst>
          </p:cNvPr>
          <p:cNvSpPr/>
          <p:nvPr/>
        </p:nvSpPr>
        <p:spPr>
          <a:xfrm>
            <a:off x="9818748" y="2268075"/>
            <a:ext cx="1953846" cy="1055077"/>
          </a:xfrm>
          <a:prstGeom prst="wedgeRectCallout">
            <a:avLst>
              <a:gd name="adj1" fmla="val -59233"/>
              <a:gd name="adj2" fmla="val 654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Suspension bridge</a:t>
            </a:r>
            <a:endParaRPr lang="en-S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536507-B057-4252-B3EA-C15C9C06C60A}"/>
              </a:ext>
            </a:extLst>
          </p:cNvPr>
          <p:cNvSpPr txBox="1"/>
          <p:nvPr/>
        </p:nvSpPr>
        <p:spPr>
          <a:xfrm>
            <a:off x="368647" y="3546231"/>
            <a:ext cx="25635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Heavy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Expensive to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Spans shorter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Collapse in 1907 </a:t>
            </a:r>
            <a:br>
              <a:rPr lang="en-US" dirty="0"/>
            </a:br>
            <a:r>
              <a:rPr lang="en-US" dirty="0"/>
              <a:t>and 1916, twice!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Due to flaws in blueprint verification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02D8F6-EC6E-4381-9926-0A38A7EFA2E6}"/>
              </a:ext>
            </a:extLst>
          </p:cNvPr>
          <p:cNvSpPr txBox="1"/>
          <p:nvPr/>
        </p:nvSpPr>
        <p:spPr>
          <a:xfrm>
            <a:off x="9442308" y="3546231"/>
            <a:ext cx="25635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Light 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Cheap to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Spans longer range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Was the longest suspension bridge in the world!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Stands since 1970</a:t>
            </a:r>
          </a:p>
          <a:p>
            <a:endParaRPr lang="en-US" dirty="0"/>
          </a:p>
        </p:txBody>
      </p:sp>
      <p:pic>
        <p:nvPicPr>
          <p:cNvPr id="9" name="Graphic 8" descr="Close outline">
            <a:extLst>
              <a:ext uri="{FF2B5EF4-FFF2-40B4-BE49-F238E27FC236}">
                <a16:creationId xmlns:a16="http://schemas.microsoft.com/office/drawing/2014/main" id="{3BA6A9E6-BD93-4AE3-9C73-7C710F653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1662" y="552655"/>
            <a:ext cx="2922954" cy="914400"/>
          </a:xfrm>
          <a:prstGeom prst="rect">
            <a:avLst/>
          </a:prstGeom>
        </p:spPr>
      </p:pic>
      <p:pic>
        <p:nvPicPr>
          <p:cNvPr id="10" name="Graphic 9" descr="Close outline">
            <a:extLst>
              <a:ext uri="{FF2B5EF4-FFF2-40B4-BE49-F238E27FC236}">
                <a16:creationId xmlns:a16="http://schemas.microsoft.com/office/drawing/2014/main" id="{EC636CF0-81F4-422D-A4AE-606C954BFB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31876" y="548236"/>
            <a:ext cx="4407877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577A11-566D-4D0A-BBC7-FDD64C848027}"/>
              </a:ext>
            </a:extLst>
          </p:cNvPr>
          <p:cNvSpPr txBox="1"/>
          <p:nvPr/>
        </p:nvSpPr>
        <p:spPr>
          <a:xfrm>
            <a:off x="1453317" y="1391038"/>
            <a:ext cx="3895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omic Sans MS" panose="030F0702030302020204" pitchFamily="66" charset="0"/>
              </a:rPr>
              <a:t>Case-based testbench</a:t>
            </a:r>
            <a:endParaRPr lang="en-SE" sz="2800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A2F291-919E-44BF-A9FE-5D6E6EDAEBF3}"/>
              </a:ext>
            </a:extLst>
          </p:cNvPr>
          <p:cNvSpPr txBox="1"/>
          <p:nvPr/>
        </p:nvSpPr>
        <p:spPr>
          <a:xfrm>
            <a:off x="7069808" y="1391038"/>
            <a:ext cx="2190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omic Sans MS" panose="030F0702030302020204" pitchFamily="66" charset="0"/>
              </a:rPr>
              <a:t>Verification</a:t>
            </a:r>
            <a:endParaRPr lang="en-SE" sz="2800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61AC80-4A1D-41CD-8855-615ECC60D187}"/>
              </a:ext>
            </a:extLst>
          </p:cNvPr>
          <p:cNvSpPr txBox="1"/>
          <p:nvPr/>
        </p:nvSpPr>
        <p:spPr>
          <a:xfrm>
            <a:off x="2877192" y="6143184"/>
            <a:ext cx="662009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Source: </a:t>
            </a:r>
            <a:r>
              <a:rPr lang="en-SE" sz="1100" dirty="0">
                <a:hlinkClick r:id="rId6"/>
              </a:rPr>
              <a:t>https://www.wikiwand.com/en/Quebec_Bridge#/google_vignette</a:t>
            </a:r>
            <a:endParaRPr lang="en-US" sz="1100" dirty="0"/>
          </a:p>
          <a:p>
            <a:endParaRPr lang="en-SE" sz="1100" dirty="0"/>
          </a:p>
        </p:txBody>
      </p:sp>
      <p:pic>
        <p:nvPicPr>
          <p:cNvPr id="15" name="Picture 2" descr="A picture containing sky, outdoor, building, bridge&#10;&#10;Description automatically generated">
            <a:extLst>
              <a:ext uri="{FF2B5EF4-FFF2-40B4-BE49-F238E27FC236}">
                <a16:creationId xmlns:a16="http://schemas.microsoft.com/office/drawing/2014/main" id="{A5EE7A93-46FF-4307-B47D-CE5651497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222" y="2096332"/>
            <a:ext cx="6606085" cy="4039390"/>
          </a:xfrm>
          <a:prstGeom prst="rect">
            <a:avLst/>
          </a:prstGeom>
          <a:noFill/>
        </p:spPr>
      </p:pic>
      <p:pic>
        <p:nvPicPr>
          <p:cNvPr id="9218" name="Picture 2" descr="A picture containing text, black, white, outdoor&#10;&#10;Description automatically generated">
            <a:extLst>
              <a:ext uri="{FF2B5EF4-FFF2-40B4-BE49-F238E27FC236}">
                <a16:creationId xmlns:a16="http://schemas.microsoft.com/office/drawing/2014/main" id="{FDCB4F6D-61F6-45B8-8AF2-025AEAAB3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221" y="2123167"/>
            <a:ext cx="2512714" cy="1889211"/>
          </a:xfrm>
          <a:prstGeom prst="rect">
            <a:avLst/>
          </a:prstGeom>
          <a:noFill/>
        </p:spPr>
      </p:pic>
      <p:pic>
        <p:nvPicPr>
          <p:cNvPr id="10242" name="Picture 2" descr="A large body of water with a bridge in the background&#10;&#10;Description automatically generated with low confidence">
            <a:extLst>
              <a:ext uri="{FF2B5EF4-FFF2-40B4-BE49-F238E27FC236}">
                <a16:creationId xmlns:a16="http://schemas.microsoft.com/office/drawing/2014/main" id="{E3B64C5B-CE9B-4492-AFB1-17C28B49C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060" y="4342225"/>
            <a:ext cx="2503875" cy="17868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775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build="p"/>
      <p:bldP spid="7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A6C32-AFE5-4BCB-BC15-7C7236DBD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/>
                </a:solidFill>
              </a:rPr>
              <a:t>Associative array</a:t>
            </a:r>
            <a:endParaRPr lang="en-SE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DF7A2-ECA8-4998-B8A7-12BBF8BD7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88837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Associative arrays </a:t>
            </a:r>
            <a:r>
              <a:rPr lang="en-US" dirty="0"/>
              <a:t>are used for non-ordinal or non-consecutive indexing operations. </a:t>
            </a:r>
          </a:p>
          <a:p>
            <a:pPr lvl="1"/>
            <a:r>
              <a:rPr lang="en-US" dirty="0"/>
              <a:t>The elements in an associative array are not considered ordered from index 0 through index N-1. </a:t>
            </a:r>
          </a:p>
          <a:p>
            <a:pPr lvl="1"/>
            <a:r>
              <a:rPr lang="en-US" dirty="0"/>
              <a:t>They are randomly stored based on an efficient indexing mechanism that can use any type — even a string or class reference — as indexing value.</a:t>
            </a:r>
          </a:p>
          <a:p>
            <a:pPr lvl="1"/>
            <a:r>
              <a:rPr lang="en-US" dirty="0"/>
              <a:t>The concept is close to the “map” data structure </a:t>
            </a:r>
          </a:p>
          <a:p>
            <a:r>
              <a:rPr lang="en-US" dirty="0"/>
              <a:t>One of the best applications of an associative array is to model a large memory.</a:t>
            </a:r>
            <a:endParaRPr lang="en-S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CC3A0F-BC94-4F0B-9BA6-16B8BABAB3C3}"/>
              </a:ext>
            </a:extLst>
          </p:cNvPr>
          <p:cNvSpPr/>
          <p:nvPr/>
        </p:nvSpPr>
        <p:spPr>
          <a:xfrm>
            <a:off x="2363436" y="5449399"/>
            <a:ext cx="335902" cy="335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F7D451-5A67-441E-AC31-1DBF1284D2F5}"/>
              </a:ext>
            </a:extLst>
          </p:cNvPr>
          <p:cNvSpPr/>
          <p:nvPr/>
        </p:nvSpPr>
        <p:spPr>
          <a:xfrm>
            <a:off x="2699338" y="5449399"/>
            <a:ext cx="3427924" cy="335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41D9F5-E472-4A6C-BCB5-FC2EAA4B779E}"/>
              </a:ext>
            </a:extLst>
          </p:cNvPr>
          <p:cNvSpPr/>
          <p:nvPr/>
        </p:nvSpPr>
        <p:spPr>
          <a:xfrm>
            <a:off x="6127262" y="5449399"/>
            <a:ext cx="335902" cy="335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8B13E6-0CDD-4A7D-ABA9-5E266B721CA0}"/>
              </a:ext>
            </a:extLst>
          </p:cNvPr>
          <p:cNvSpPr/>
          <p:nvPr/>
        </p:nvSpPr>
        <p:spPr>
          <a:xfrm>
            <a:off x="6463164" y="5449399"/>
            <a:ext cx="335902" cy="335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29DAFD-60A5-4FD7-A935-6B8686EC275E}"/>
              </a:ext>
            </a:extLst>
          </p:cNvPr>
          <p:cNvSpPr/>
          <p:nvPr/>
        </p:nvSpPr>
        <p:spPr>
          <a:xfrm>
            <a:off x="6795718" y="5449399"/>
            <a:ext cx="335902" cy="335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AB88C4-AEC9-4ABB-BB1E-B2C51703EA3C}"/>
              </a:ext>
            </a:extLst>
          </p:cNvPr>
          <p:cNvSpPr/>
          <p:nvPr/>
        </p:nvSpPr>
        <p:spPr>
          <a:xfrm>
            <a:off x="7131619" y="5449399"/>
            <a:ext cx="1168319" cy="335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6B7206-B8D6-4D93-BFB7-354B72A0FA3F}"/>
              </a:ext>
            </a:extLst>
          </p:cNvPr>
          <p:cNvSpPr/>
          <p:nvPr/>
        </p:nvSpPr>
        <p:spPr>
          <a:xfrm>
            <a:off x="8299938" y="5449399"/>
            <a:ext cx="335902" cy="335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4901E8-AF33-42C3-BD7D-54251D9C2BD8}"/>
              </a:ext>
            </a:extLst>
          </p:cNvPr>
          <p:cNvSpPr/>
          <p:nvPr/>
        </p:nvSpPr>
        <p:spPr>
          <a:xfrm>
            <a:off x="8632491" y="5449399"/>
            <a:ext cx="1168319" cy="335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F0397F-0131-4A98-911D-74F6D57B8A36}"/>
              </a:ext>
            </a:extLst>
          </p:cNvPr>
          <p:cNvSpPr/>
          <p:nvPr/>
        </p:nvSpPr>
        <p:spPr>
          <a:xfrm>
            <a:off x="9800810" y="5449399"/>
            <a:ext cx="335902" cy="335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9B601D-54C8-4CC3-AA25-BE1996F3C065}"/>
              </a:ext>
            </a:extLst>
          </p:cNvPr>
          <p:cNvSpPr txBox="1"/>
          <p:nvPr/>
        </p:nvSpPr>
        <p:spPr>
          <a:xfrm>
            <a:off x="2089818" y="5840995"/>
            <a:ext cx="883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16</a:t>
            </a:r>
            <a:r>
              <a:rPr lang="en-US" sz="1800" dirty="0"/>
              <a:t>GB</a:t>
            </a:r>
            <a:endParaRPr lang="en-S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10B6BF-00DE-47F8-8B9C-89F60E759908}"/>
              </a:ext>
            </a:extLst>
          </p:cNvPr>
          <p:cNvSpPr txBox="1"/>
          <p:nvPr/>
        </p:nvSpPr>
        <p:spPr>
          <a:xfrm>
            <a:off x="9527192" y="5840995"/>
            <a:ext cx="883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  <a:endParaRPr lang="en-SE" dirty="0"/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50FE4F24-BFA1-49B9-B1C6-0F8A4A5DADF3}"/>
              </a:ext>
            </a:extLst>
          </p:cNvPr>
          <p:cNvSpPr/>
          <p:nvPr/>
        </p:nvSpPr>
        <p:spPr>
          <a:xfrm>
            <a:off x="5666154" y="6096000"/>
            <a:ext cx="1398954" cy="554892"/>
          </a:xfrm>
          <a:prstGeom prst="wedgeRectCallout">
            <a:avLst>
              <a:gd name="adj1" fmla="val -7619"/>
              <a:gd name="adj2" fmla="val -867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Allocated region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053880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C4573-2DF0-4B07-B46D-BBFB3F78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b="1" dirty="0">
                <a:solidFill>
                  <a:schemeClr val="accent5"/>
                </a:solidFill>
              </a:rPr>
              <a:t>associative array</a:t>
            </a:r>
            <a:endParaRPr lang="en-SE" b="1" dirty="0">
              <a:solidFill>
                <a:schemeClr val="accent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25465C-8A27-4DF7-88A7-731A0E1EF063}"/>
              </a:ext>
            </a:extLst>
          </p:cNvPr>
          <p:cNvSpPr txBox="1"/>
          <p:nvPr/>
        </p:nvSpPr>
        <p:spPr>
          <a:xfrm>
            <a:off x="838200" y="1560738"/>
            <a:ext cx="5070231" cy="5170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SE" sz="1600" dirty="0"/>
              <a:t> </a:t>
            </a:r>
            <a:r>
              <a:rPr lang="en-SE" sz="1600" dirty="0" err="1"/>
              <a:t>sparse_memory</a:t>
            </a:r>
            <a:r>
              <a:rPr lang="en-SE" sz="1600" dirty="0"/>
              <a:t>;</a:t>
            </a:r>
          </a:p>
          <a:p>
            <a:r>
              <a:rPr lang="en-SE" sz="1600" dirty="0"/>
              <a:t>    </a:t>
            </a:r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local</a:t>
            </a:r>
            <a:r>
              <a:rPr lang="en-SE" sz="1600" dirty="0"/>
              <a:t> </a:t>
            </a:r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logic</a:t>
            </a:r>
            <a:r>
              <a:rPr lang="en-SE" sz="1600" dirty="0"/>
              <a:t> [7:0] mem [bit [63:0]];</a:t>
            </a:r>
            <a:endParaRPr lang="en-US" sz="1600" dirty="0"/>
          </a:p>
          <a:p>
            <a:r>
              <a:rPr lang="en-US" sz="1600" dirty="0"/>
              <a:t>    /********************************/</a:t>
            </a:r>
            <a:endParaRPr lang="en-SE" sz="1600" dirty="0"/>
          </a:p>
          <a:p>
            <a:r>
              <a:rPr lang="en-SE" sz="1600" dirty="0"/>
              <a:t>    </a:t>
            </a:r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SE" sz="1600" dirty="0"/>
              <a:t> logic [7:0] read(</a:t>
            </a:r>
            <a:r>
              <a:rPr lang="en-SE" sz="1600" dirty="0">
                <a:solidFill>
                  <a:srgbClr val="FF00FF"/>
                </a:solidFill>
              </a:rPr>
              <a:t>input bit [63:0] </a:t>
            </a:r>
            <a:r>
              <a:rPr lang="en-SE" sz="1600" dirty="0" err="1">
                <a:solidFill>
                  <a:srgbClr val="FF00FF"/>
                </a:solidFill>
              </a:rPr>
              <a:t>addr</a:t>
            </a:r>
            <a:r>
              <a:rPr lang="en-SE" sz="1600" dirty="0"/>
              <a:t>);</a:t>
            </a:r>
          </a:p>
          <a:p>
            <a:r>
              <a:rPr lang="en-SE" sz="1600" dirty="0"/>
              <a:t>        read = 8’h</a:t>
            </a:r>
            <a:r>
              <a:rPr lang="en-US" sz="1600" dirty="0">
                <a:solidFill>
                  <a:srgbClr val="FF00FF"/>
                </a:solidFill>
              </a:rPr>
              <a:t>xx</a:t>
            </a:r>
            <a:r>
              <a:rPr lang="en-SE" sz="1600" dirty="0"/>
              <a:t>;</a:t>
            </a:r>
          </a:p>
          <a:p>
            <a:r>
              <a:rPr lang="en-SE" sz="1600" dirty="0"/>
              <a:t>        </a:t>
            </a:r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if</a:t>
            </a:r>
            <a:r>
              <a:rPr lang="en-SE" sz="1600" dirty="0"/>
              <a:t> (</a:t>
            </a:r>
            <a:r>
              <a:rPr lang="en-SE" sz="1600" dirty="0" err="1"/>
              <a:t>this.mem.exists</a:t>
            </a:r>
            <a:r>
              <a:rPr lang="en-SE" sz="1600" dirty="0"/>
              <a:t>(</a:t>
            </a:r>
            <a:r>
              <a:rPr lang="en-SE" sz="1600" dirty="0" err="1"/>
              <a:t>addr</a:t>
            </a:r>
            <a:r>
              <a:rPr lang="en-SE" sz="1600" dirty="0"/>
              <a:t>)) </a:t>
            </a:r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begin</a:t>
            </a:r>
          </a:p>
          <a:p>
            <a:r>
              <a:rPr lang="en-SE" sz="1600" dirty="0"/>
              <a:t>            read = </a:t>
            </a:r>
            <a:r>
              <a:rPr lang="en-SE" sz="1600" dirty="0" err="1"/>
              <a:t>this.mem</a:t>
            </a:r>
            <a:r>
              <a:rPr lang="en-SE" sz="1600" dirty="0"/>
              <a:t>[</a:t>
            </a:r>
            <a:r>
              <a:rPr lang="en-SE" sz="1600" dirty="0" err="1"/>
              <a:t>addr</a:t>
            </a:r>
            <a:r>
              <a:rPr lang="en-SE" sz="1600" dirty="0"/>
              <a:t>];</a:t>
            </a:r>
          </a:p>
          <a:p>
            <a:r>
              <a:rPr lang="en-SE" sz="1600" dirty="0"/>
              <a:t>        </a:t>
            </a:r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end</a:t>
            </a:r>
          </a:p>
          <a:p>
            <a:r>
              <a:rPr lang="en-SE" sz="1600" dirty="0"/>
              <a:t>    </a:t>
            </a:r>
            <a:r>
              <a:rPr lang="en-SE" sz="1600" dirty="0" err="1">
                <a:solidFill>
                  <a:schemeClr val="accent5">
                    <a:lumMod val="75000"/>
                  </a:schemeClr>
                </a:solidFill>
              </a:rPr>
              <a:t>endfunction</a:t>
            </a:r>
            <a:r>
              <a:rPr lang="en-SE" sz="1600" dirty="0"/>
              <a:t>: read</a:t>
            </a:r>
            <a:endParaRPr lang="en-US" sz="1600" dirty="0"/>
          </a:p>
          <a:p>
            <a:r>
              <a:rPr lang="en-US" sz="1600" dirty="0"/>
              <a:t>    /********************************/</a:t>
            </a:r>
            <a:endParaRPr lang="en-SE" sz="1600" dirty="0"/>
          </a:p>
          <a:p>
            <a:r>
              <a:rPr lang="en-SE" sz="1600" dirty="0"/>
              <a:t>    </a:t>
            </a:r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SE" sz="1600" dirty="0"/>
              <a:t> </a:t>
            </a:r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void</a:t>
            </a:r>
            <a:r>
              <a:rPr lang="en-SE" sz="1600" dirty="0"/>
              <a:t> write(input bit   [63:0] </a:t>
            </a:r>
            <a:r>
              <a:rPr lang="en-SE" sz="1600" dirty="0" err="1"/>
              <a:t>addr</a:t>
            </a:r>
            <a:r>
              <a:rPr lang="en-SE" sz="1600" dirty="0"/>
              <a:t>,</a:t>
            </a:r>
          </a:p>
          <a:p>
            <a:r>
              <a:rPr lang="en-SE" sz="1600" dirty="0"/>
              <a:t>                        input logic [ 7:0] data);</a:t>
            </a:r>
          </a:p>
          <a:p>
            <a:r>
              <a:rPr lang="en-SE" sz="1600" dirty="0"/>
              <a:t>        </a:t>
            </a:r>
            <a:r>
              <a:rPr lang="en-SE" sz="1600" dirty="0" err="1"/>
              <a:t>this.mem</a:t>
            </a:r>
            <a:r>
              <a:rPr lang="en-SE" sz="1600" dirty="0"/>
              <a:t>[</a:t>
            </a:r>
            <a:r>
              <a:rPr lang="en-SE" sz="1600" dirty="0" err="1"/>
              <a:t>addr</a:t>
            </a:r>
            <a:r>
              <a:rPr lang="en-SE" sz="1600" dirty="0"/>
              <a:t>] = data;</a:t>
            </a:r>
          </a:p>
          <a:p>
            <a:r>
              <a:rPr lang="en-SE" sz="1600" dirty="0"/>
              <a:t>    </a:t>
            </a:r>
            <a:r>
              <a:rPr lang="en-SE" sz="1600" dirty="0" err="1">
                <a:solidFill>
                  <a:schemeClr val="accent5">
                    <a:lumMod val="75000"/>
                  </a:schemeClr>
                </a:solidFill>
              </a:rPr>
              <a:t>endfunction</a:t>
            </a:r>
            <a:r>
              <a:rPr lang="en-SE" sz="1600" dirty="0"/>
              <a:t>: write</a:t>
            </a:r>
            <a:endParaRPr lang="en-US" sz="1600" dirty="0"/>
          </a:p>
          <a:p>
            <a:r>
              <a:rPr lang="en-US" sz="1600" dirty="0"/>
              <a:t>    /********************************/</a:t>
            </a:r>
            <a:endParaRPr lang="en-SE" sz="1600" dirty="0"/>
          </a:p>
          <a:p>
            <a:r>
              <a:rPr lang="en-SE" sz="1600" dirty="0"/>
              <a:t>    </a:t>
            </a:r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SE" sz="1600" dirty="0"/>
              <a:t> </a:t>
            </a:r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void</a:t>
            </a:r>
            <a:r>
              <a:rPr lang="en-SE" sz="1600" dirty="0"/>
              <a:t> display();</a:t>
            </a:r>
          </a:p>
          <a:p>
            <a:r>
              <a:rPr lang="en-SE" sz="1600" dirty="0"/>
              <a:t>        </a:t>
            </a:r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foreach</a:t>
            </a:r>
            <a:r>
              <a:rPr lang="en-SE" sz="1600" dirty="0"/>
              <a:t> (mem[</a:t>
            </a:r>
            <a:r>
              <a:rPr lang="en-SE" sz="1600" dirty="0" err="1"/>
              <a:t>i</a:t>
            </a:r>
            <a:r>
              <a:rPr lang="en-SE" sz="1600" dirty="0"/>
              <a:t>])</a:t>
            </a:r>
          </a:p>
          <a:p>
            <a:r>
              <a:rPr lang="en-SE" sz="1600" dirty="0"/>
              <a:t>            </a:t>
            </a:r>
            <a:r>
              <a:rPr lang="en-SE" sz="1600" dirty="0">
                <a:solidFill>
                  <a:srgbClr val="C00000"/>
                </a:solidFill>
              </a:rPr>
              <a:t>$display</a:t>
            </a:r>
            <a:r>
              <a:rPr lang="en-SE" sz="1600" dirty="0"/>
              <a:t>("</a:t>
            </a:r>
            <a:r>
              <a:rPr lang="en-SE" sz="1600" dirty="0" err="1"/>
              <a:t>Addr</a:t>
            </a:r>
            <a:r>
              <a:rPr lang="en-SE" sz="1600" dirty="0"/>
              <a:t>: 0x%h, data: 0x%h", </a:t>
            </a:r>
            <a:r>
              <a:rPr lang="en-SE" sz="1600" dirty="0" err="1"/>
              <a:t>i</a:t>
            </a:r>
            <a:r>
              <a:rPr lang="en-SE" sz="1600" dirty="0"/>
              <a:t>, mem[</a:t>
            </a:r>
            <a:r>
              <a:rPr lang="en-SE" sz="1600" dirty="0" err="1"/>
              <a:t>i</a:t>
            </a:r>
            <a:r>
              <a:rPr lang="en-SE" sz="1600" dirty="0"/>
              <a:t>]);</a:t>
            </a:r>
          </a:p>
          <a:p>
            <a:r>
              <a:rPr lang="en-SE" sz="1600" dirty="0"/>
              <a:t>    </a:t>
            </a:r>
            <a:r>
              <a:rPr lang="en-SE" sz="1600" dirty="0" err="1">
                <a:solidFill>
                  <a:schemeClr val="accent5">
                    <a:lumMod val="75000"/>
                  </a:schemeClr>
                </a:solidFill>
              </a:rPr>
              <a:t>endfunction</a:t>
            </a:r>
            <a:r>
              <a:rPr lang="en-SE" sz="1600" dirty="0"/>
              <a:t>: display</a:t>
            </a:r>
          </a:p>
          <a:p>
            <a:r>
              <a:rPr lang="en-SE" sz="1600" dirty="0" err="1">
                <a:solidFill>
                  <a:schemeClr val="accent5">
                    <a:lumMod val="75000"/>
                  </a:schemeClr>
                </a:solidFill>
              </a:rPr>
              <a:t>endclass</a:t>
            </a:r>
            <a:r>
              <a:rPr lang="en-SE" sz="1600" dirty="0"/>
              <a:t>: </a:t>
            </a:r>
            <a:r>
              <a:rPr lang="en-SE" sz="1600" dirty="0" err="1"/>
              <a:t>sparse_memory</a:t>
            </a:r>
            <a:endParaRPr lang="en-SE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A80CFA-4902-437E-9A4B-3D80204D7109}"/>
              </a:ext>
            </a:extLst>
          </p:cNvPr>
          <p:cNvSpPr txBox="1"/>
          <p:nvPr/>
        </p:nvSpPr>
        <p:spPr>
          <a:xfrm>
            <a:off x="6283571" y="2253235"/>
            <a:ext cx="5603630" cy="4031873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module</a:t>
            </a:r>
            <a:r>
              <a:rPr lang="en-SE" sz="1600" dirty="0"/>
              <a:t> demo_7;</a:t>
            </a:r>
          </a:p>
          <a:p>
            <a:r>
              <a:rPr lang="en-SE" sz="1600" dirty="0" err="1"/>
              <a:t>sparse_memory</a:t>
            </a:r>
            <a:r>
              <a:rPr lang="en-SE" sz="1600" dirty="0"/>
              <a:t> mem = </a:t>
            </a:r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SE" sz="1600" dirty="0"/>
              <a:t>();</a:t>
            </a:r>
            <a:endParaRPr lang="en-US" sz="1600" dirty="0"/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bit</a:t>
            </a:r>
            <a:r>
              <a:rPr lang="en-US" sz="1600" dirty="0"/>
              <a:t> [63:0] </a:t>
            </a:r>
            <a:r>
              <a:rPr lang="en-US" sz="1600" dirty="0" err="1"/>
              <a:t>addr</a:t>
            </a:r>
            <a:r>
              <a:rPr lang="en-US" sz="1600" dirty="0"/>
              <a:t>;</a:t>
            </a: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bit</a:t>
            </a:r>
            <a:r>
              <a:rPr lang="en-US" sz="1600" dirty="0"/>
              <a:t>   [7:0] data;</a:t>
            </a:r>
            <a:endParaRPr lang="en-SE" sz="1600" dirty="0"/>
          </a:p>
          <a:p>
            <a:endParaRPr lang="en-SE" sz="1600" dirty="0"/>
          </a:p>
          <a:p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initial</a:t>
            </a:r>
            <a:r>
              <a:rPr lang="en-SE" sz="1600" dirty="0"/>
              <a:t> </a:t>
            </a:r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begin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rgbClr val="C00000"/>
                </a:solidFill>
              </a:rPr>
              <a:t>$display</a:t>
            </a:r>
            <a:r>
              <a:rPr lang="en-US" sz="1600" dirty="0"/>
              <a:t>(“Method 1 </a:t>
            </a:r>
            <a:r>
              <a:rPr lang="en-US" sz="1600" dirty="0" err="1"/>
              <a:t>Init.</a:t>
            </a:r>
            <a:r>
              <a:rPr lang="en-US" sz="1600" dirty="0"/>
              <a:t> memory by random writing”);</a:t>
            </a:r>
            <a:endParaRPr lang="en-SE" sz="1600" dirty="0"/>
          </a:p>
          <a:p>
            <a:r>
              <a:rPr lang="en-SE" sz="1600" dirty="0"/>
              <a:t>    </a:t>
            </a:r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repeat</a:t>
            </a:r>
            <a:r>
              <a:rPr lang="en-SE" sz="1600" dirty="0"/>
              <a:t> (10) </a:t>
            </a:r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begin</a:t>
            </a:r>
          </a:p>
          <a:p>
            <a:r>
              <a:rPr lang="en-SE" sz="1600" dirty="0"/>
              <a:t>        </a:t>
            </a:r>
            <a:r>
              <a:rPr lang="en-SE" sz="1600" dirty="0" err="1"/>
              <a:t>addr</a:t>
            </a:r>
            <a:r>
              <a:rPr lang="en-SE" sz="1600" dirty="0"/>
              <a:t> = {</a:t>
            </a:r>
            <a:r>
              <a:rPr lang="en-US" sz="1600" dirty="0"/>
              <a:t> </a:t>
            </a:r>
            <a:r>
              <a:rPr lang="en-SE" sz="1600" dirty="0">
                <a:solidFill>
                  <a:srgbClr val="C00000"/>
                </a:solidFill>
              </a:rPr>
              <a:t>$</a:t>
            </a:r>
            <a:r>
              <a:rPr lang="en-SE" sz="1600" dirty="0" err="1">
                <a:solidFill>
                  <a:srgbClr val="C00000"/>
                </a:solidFill>
              </a:rPr>
              <a:t>urandom</a:t>
            </a:r>
            <a:r>
              <a:rPr lang="en-SE" sz="1600" dirty="0"/>
              <a:t>(),</a:t>
            </a:r>
            <a:r>
              <a:rPr lang="en-US" sz="1600" dirty="0"/>
              <a:t> </a:t>
            </a:r>
            <a:r>
              <a:rPr lang="en-SE" sz="1600" dirty="0">
                <a:solidFill>
                  <a:srgbClr val="C00000"/>
                </a:solidFill>
              </a:rPr>
              <a:t>$</a:t>
            </a:r>
            <a:r>
              <a:rPr lang="en-SE" sz="1600" dirty="0" err="1">
                <a:solidFill>
                  <a:srgbClr val="C00000"/>
                </a:solidFill>
              </a:rPr>
              <a:t>urandom</a:t>
            </a:r>
            <a:r>
              <a:rPr lang="en-SE" sz="1600" dirty="0"/>
              <a:t>()</a:t>
            </a:r>
            <a:r>
              <a:rPr lang="en-US" sz="1600" dirty="0"/>
              <a:t> </a:t>
            </a:r>
            <a:r>
              <a:rPr lang="en-SE" sz="1600" dirty="0"/>
              <a:t>};</a:t>
            </a:r>
            <a:r>
              <a:rPr lang="en-US" sz="1600" dirty="0"/>
              <a:t> </a:t>
            </a:r>
            <a:endParaRPr lang="en-SE" sz="1600" dirty="0"/>
          </a:p>
          <a:p>
            <a:r>
              <a:rPr lang="en-SE" sz="1600" dirty="0"/>
              <a:t>        data = </a:t>
            </a:r>
            <a:r>
              <a:rPr lang="en-SE" sz="1600" dirty="0">
                <a:solidFill>
                  <a:srgbClr val="C00000"/>
                </a:solidFill>
              </a:rPr>
              <a:t>$</a:t>
            </a:r>
            <a:r>
              <a:rPr lang="en-SE" sz="1600" dirty="0" err="1">
                <a:solidFill>
                  <a:srgbClr val="C00000"/>
                </a:solidFill>
              </a:rPr>
              <a:t>urandom</a:t>
            </a:r>
            <a:r>
              <a:rPr lang="en-SE" sz="1600" dirty="0"/>
              <a:t>();</a:t>
            </a:r>
          </a:p>
          <a:p>
            <a:r>
              <a:rPr lang="en-SE" sz="1600" dirty="0"/>
              <a:t>        </a:t>
            </a:r>
            <a:r>
              <a:rPr lang="en-SE" sz="1600" dirty="0" err="1"/>
              <a:t>mem.write</a:t>
            </a:r>
            <a:r>
              <a:rPr lang="en-SE" sz="1600" dirty="0"/>
              <a:t>(</a:t>
            </a:r>
            <a:r>
              <a:rPr lang="en-SE" sz="1600" dirty="0" err="1"/>
              <a:t>addr</a:t>
            </a:r>
            <a:r>
              <a:rPr lang="en-SE" sz="1600" dirty="0"/>
              <a:t>, data);</a:t>
            </a:r>
          </a:p>
          <a:p>
            <a:r>
              <a:rPr lang="en-SE" sz="1600" dirty="0"/>
              <a:t>        </a:t>
            </a:r>
            <a:r>
              <a:rPr lang="en-SE" sz="1600" dirty="0">
                <a:solidFill>
                  <a:srgbClr val="C00000"/>
                </a:solidFill>
              </a:rPr>
              <a:t>$display</a:t>
            </a:r>
            <a:r>
              <a:rPr lang="en-SE" sz="1600" dirty="0"/>
              <a:t>("0x%h, 0x%h", </a:t>
            </a:r>
            <a:r>
              <a:rPr lang="en-SE" sz="1600" dirty="0" err="1"/>
              <a:t>addr</a:t>
            </a:r>
            <a:r>
              <a:rPr lang="en-SE" sz="1600" dirty="0"/>
              <a:t>, </a:t>
            </a:r>
            <a:r>
              <a:rPr lang="en-SE" sz="1600" dirty="0" err="1"/>
              <a:t>mem.read</a:t>
            </a:r>
            <a:r>
              <a:rPr lang="en-SE" sz="1600" dirty="0"/>
              <a:t>(</a:t>
            </a:r>
            <a:r>
              <a:rPr lang="en-SE" sz="1600" dirty="0" err="1"/>
              <a:t>addr</a:t>
            </a:r>
            <a:r>
              <a:rPr lang="en-SE" sz="1600" dirty="0"/>
              <a:t>));</a:t>
            </a:r>
          </a:p>
          <a:p>
            <a:r>
              <a:rPr lang="en-SE" sz="1600" dirty="0"/>
              <a:t>    </a:t>
            </a:r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end</a:t>
            </a:r>
          </a:p>
          <a:p>
            <a:r>
              <a:rPr lang="en-SE" sz="1600" dirty="0"/>
              <a:t>    </a:t>
            </a:r>
            <a:r>
              <a:rPr lang="en-SE" sz="1600" dirty="0" err="1"/>
              <a:t>mem.display</a:t>
            </a:r>
            <a:r>
              <a:rPr lang="en-SE" sz="1600" dirty="0"/>
              <a:t>();</a:t>
            </a:r>
          </a:p>
          <a:p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end</a:t>
            </a:r>
          </a:p>
          <a:p>
            <a:r>
              <a:rPr lang="en-SE" sz="1600" dirty="0" err="1">
                <a:solidFill>
                  <a:schemeClr val="accent5">
                    <a:lumMod val="75000"/>
                  </a:schemeClr>
                </a:solidFill>
              </a:rPr>
              <a:t>endmodule</a:t>
            </a:r>
            <a:endParaRPr lang="en-SE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CF6950D-6007-4E7E-B94A-DADA2C86065B}"/>
              </a:ext>
            </a:extLst>
          </p:cNvPr>
          <p:cNvSpPr/>
          <p:nvPr/>
        </p:nvSpPr>
        <p:spPr>
          <a:xfrm>
            <a:off x="9231724" y="2627723"/>
            <a:ext cx="2516554" cy="914400"/>
          </a:xfrm>
          <a:prstGeom prst="wedgeRectCallout">
            <a:avLst>
              <a:gd name="adj1" fmla="val -41000"/>
              <a:gd name="adj2" fmla="val 1093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$random()</a:t>
            </a:r>
            <a:r>
              <a:rPr lang="en-US" dirty="0"/>
              <a:t>/</a:t>
            </a:r>
            <a:r>
              <a:rPr lang="en-US" dirty="0">
                <a:solidFill>
                  <a:srgbClr val="C00000"/>
                </a:solidFill>
              </a:rPr>
              <a:t>$</a:t>
            </a:r>
            <a:r>
              <a:rPr lang="en-US" dirty="0" err="1">
                <a:solidFill>
                  <a:srgbClr val="C00000"/>
                </a:solidFill>
              </a:rPr>
              <a:t>urandom</a:t>
            </a:r>
            <a:r>
              <a:rPr lang="en-US" dirty="0">
                <a:solidFill>
                  <a:srgbClr val="C00000"/>
                </a:solidFill>
              </a:rPr>
              <a:t>() </a:t>
            </a:r>
            <a:r>
              <a:rPr lang="en-US" dirty="0"/>
              <a:t>only return </a:t>
            </a:r>
            <a:r>
              <a:rPr lang="en-US" dirty="0">
                <a:solidFill>
                  <a:srgbClr val="C00000"/>
                </a:solidFill>
              </a:rPr>
              <a:t>32-bit</a:t>
            </a:r>
            <a:r>
              <a:rPr lang="en-US" dirty="0"/>
              <a:t> random number</a:t>
            </a:r>
            <a:endParaRPr lang="en-SE" dirty="0"/>
          </a:p>
        </p:txBody>
      </p:sp>
      <p:pic>
        <p:nvPicPr>
          <p:cNvPr id="15" name="Picture 14" descr="Text, table&#10;&#10;Description automatically generated with medium confidence">
            <a:extLst>
              <a:ext uri="{FF2B5EF4-FFF2-40B4-BE49-F238E27FC236}">
                <a16:creationId xmlns:a16="http://schemas.microsoft.com/office/drawing/2014/main" id="{C1D4B520-8230-46EC-BD30-CF60C73EE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60737"/>
            <a:ext cx="3905488" cy="51706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233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0DEEF-6F15-421F-B48D-D8AF8EBE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/>
                </a:solidFill>
              </a:rPr>
              <a:t>File</a:t>
            </a:r>
            <a:endParaRPr lang="en-SE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A2C77-2052-44F7-A01B-05E6349B3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SystemVerilog</a:t>
            </a:r>
            <a:r>
              <a:rPr lang="en-US" dirty="0"/>
              <a:t> can both open file for read and write using the </a:t>
            </a:r>
            <a:r>
              <a:rPr lang="en-US" dirty="0">
                <a:solidFill>
                  <a:srgbClr val="C00000"/>
                </a:solidFill>
              </a:rPr>
              <a:t>$</a:t>
            </a:r>
            <a:r>
              <a:rPr lang="en-US" dirty="0" err="1">
                <a:solidFill>
                  <a:srgbClr val="C00000"/>
                </a:solidFill>
              </a:rPr>
              <a:t>fopen</a:t>
            </a:r>
            <a:r>
              <a:rPr lang="en-US" dirty="0">
                <a:solidFill>
                  <a:srgbClr val="C00000"/>
                </a:solidFill>
              </a:rPr>
              <a:t>() </a:t>
            </a:r>
            <a:r>
              <a:rPr lang="en-US" dirty="0"/>
              <a:t>system task. </a:t>
            </a:r>
          </a:p>
          <a:p>
            <a:r>
              <a:rPr lang="en-US" dirty="0"/>
              <a:t>The task will return a 32-bit integer handle called a file descriptor. This handle should be used to read and write to the file until closed. </a:t>
            </a:r>
          </a:p>
          <a:p>
            <a:r>
              <a:rPr lang="en-US" dirty="0"/>
              <a:t>Close a file by using the </a:t>
            </a:r>
            <a:r>
              <a:rPr lang="en-US" dirty="0">
                <a:solidFill>
                  <a:srgbClr val="C00000"/>
                </a:solidFill>
              </a:rPr>
              <a:t>$</a:t>
            </a:r>
            <a:r>
              <a:rPr lang="en-US" dirty="0" err="1">
                <a:solidFill>
                  <a:srgbClr val="C00000"/>
                </a:solidFill>
              </a:rPr>
              <a:t>fclose</a:t>
            </a:r>
            <a:r>
              <a:rPr lang="en-US" dirty="0">
                <a:solidFill>
                  <a:srgbClr val="C00000"/>
                </a:solidFill>
              </a:rPr>
              <a:t>() </a:t>
            </a:r>
            <a:r>
              <a:rPr lang="en-US" dirty="0"/>
              <a:t>system task.</a:t>
            </a:r>
          </a:p>
          <a:p>
            <a:r>
              <a:rPr lang="en-US" dirty="0"/>
              <a:t>File is another way to initialization memory content. </a:t>
            </a:r>
          </a:p>
        </p:txBody>
      </p:sp>
    </p:spTree>
    <p:extLst>
      <p:ext uri="{BB962C8B-B14F-4D97-AF65-F5344CB8AC3E}">
        <p14:creationId xmlns:p14="http://schemas.microsoft.com/office/powerpoint/2010/main" val="20194462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FFAE6-0D21-49E4-9438-A3F5B78F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b="1" dirty="0">
                <a:solidFill>
                  <a:schemeClr val="accent5"/>
                </a:solidFill>
              </a:rPr>
              <a:t>File</a:t>
            </a:r>
            <a:endParaRPr lang="en-SE" b="1" dirty="0">
              <a:solidFill>
                <a:schemeClr val="accent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956F30-8D5A-42F9-92B0-273F25F3AB7A}"/>
              </a:ext>
            </a:extLst>
          </p:cNvPr>
          <p:cNvSpPr txBox="1"/>
          <p:nvPr/>
        </p:nvSpPr>
        <p:spPr>
          <a:xfrm>
            <a:off x="838201" y="1560738"/>
            <a:ext cx="5257800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SE" sz="1600" dirty="0"/>
              <a:t> </a:t>
            </a:r>
            <a:r>
              <a:rPr lang="en-SE" sz="1600" dirty="0" err="1"/>
              <a:t>sparse_memory</a:t>
            </a:r>
            <a:r>
              <a:rPr lang="en-SE" sz="1600" dirty="0"/>
              <a:t>;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// demo_7</a:t>
            </a:r>
            <a:endParaRPr lang="en-SE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SE" sz="1600" dirty="0"/>
              <a:t>    </a:t>
            </a:r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local</a:t>
            </a:r>
            <a:r>
              <a:rPr lang="en-SE" sz="1600" dirty="0"/>
              <a:t> </a:t>
            </a:r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logic</a:t>
            </a:r>
            <a:r>
              <a:rPr lang="en-SE" sz="1600" dirty="0"/>
              <a:t> [7:0] mem [bit [63:0]];</a:t>
            </a:r>
            <a:endParaRPr lang="en-US" sz="1600" dirty="0"/>
          </a:p>
          <a:p>
            <a:r>
              <a:rPr lang="en-US" sz="1600" dirty="0"/>
              <a:t>    /********************************/</a:t>
            </a:r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void</a:t>
            </a:r>
            <a:r>
              <a:rPr lang="en-US" sz="1600" dirty="0"/>
              <a:t> </a:t>
            </a:r>
            <a:r>
              <a:rPr lang="en-US" sz="1600" dirty="0" err="1"/>
              <a:t>loadimage</a:t>
            </a:r>
            <a:r>
              <a:rPr lang="en-US" sz="1600" dirty="0"/>
              <a:t>(); 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rgbClr val="C00000"/>
                </a:solidFill>
              </a:rPr>
              <a:t>$display</a:t>
            </a:r>
            <a:r>
              <a:rPr lang="en-US" sz="1600" dirty="0"/>
              <a:t>("Loading mem image...");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fd</a:t>
            </a:r>
            <a:r>
              <a:rPr lang="en-US" sz="1600" dirty="0"/>
              <a:t> = </a:t>
            </a:r>
            <a:r>
              <a:rPr lang="en-US" sz="1600" dirty="0">
                <a:solidFill>
                  <a:srgbClr val="C00000"/>
                </a:solidFill>
              </a:rPr>
              <a:t>$</a:t>
            </a:r>
            <a:r>
              <a:rPr lang="en-US" sz="1600" dirty="0" err="1">
                <a:solidFill>
                  <a:srgbClr val="C00000"/>
                </a:solidFill>
              </a:rPr>
              <a:t>fopen</a:t>
            </a:r>
            <a:r>
              <a:rPr lang="en-US" sz="1600" dirty="0"/>
              <a:t>("mem_image.txt", "r");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if</a:t>
            </a:r>
            <a:r>
              <a:rPr lang="en-US" sz="1600" dirty="0"/>
              <a:t> (</a:t>
            </a:r>
            <a:r>
              <a:rPr lang="en-US" sz="1600" dirty="0" err="1"/>
              <a:t>fd</a:t>
            </a:r>
            <a:r>
              <a:rPr lang="en-US" sz="1600" dirty="0"/>
              <a:t>)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begin</a:t>
            </a:r>
          </a:p>
          <a:p>
            <a:r>
              <a:rPr lang="en-US" sz="1600" dirty="0"/>
              <a:t>   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while</a:t>
            </a:r>
            <a:r>
              <a:rPr lang="en-US" sz="1600" dirty="0"/>
              <a:t> (!</a:t>
            </a:r>
            <a:r>
              <a:rPr lang="en-US" sz="1600" dirty="0">
                <a:solidFill>
                  <a:srgbClr val="C00000"/>
                </a:solidFill>
              </a:rPr>
              <a:t>$</a:t>
            </a:r>
            <a:r>
              <a:rPr lang="en-US" sz="1600" dirty="0" err="1">
                <a:solidFill>
                  <a:srgbClr val="C00000"/>
                </a:solidFill>
              </a:rPr>
              <a:t>feof</a:t>
            </a:r>
            <a:r>
              <a:rPr lang="en-US" sz="1600" dirty="0"/>
              <a:t>(</a:t>
            </a:r>
            <a:r>
              <a:rPr lang="en-US" sz="1600" dirty="0" err="1"/>
              <a:t>fd</a:t>
            </a:r>
            <a:r>
              <a:rPr lang="en-US" sz="1600" dirty="0"/>
              <a:t>))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begin</a:t>
            </a:r>
          </a:p>
          <a:p>
            <a:r>
              <a:rPr lang="en-US" sz="1600" dirty="0"/>
              <a:t>       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bit</a:t>
            </a:r>
            <a:r>
              <a:rPr lang="en-US" sz="1600" dirty="0"/>
              <a:t> [63:0] </a:t>
            </a:r>
            <a:r>
              <a:rPr lang="en-US" sz="1600" dirty="0" err="1"/>
              <a:t>addr</a:t>
            </a:r>
            <a:r>
              <a:rPr lang="en-US" sz="1600" dirty="0"/>
              <a:t>;</a:t>
            </a:r>
          </a:p>
          <a:p>
            <a:r>
              <a:rPr lang="en-US" sz="1600" dirty="0"/>
              <a:t>       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bit</a:t>
            </a:r>
            <a:r>
              <a:rPr lang="en-US" sz="1600" dirty="0"/>
              <a:t>  [7:0] data;</a:t>
            </a:r>
          </a:p>
          <a:p>
            <a:r>
              <a:rPr lang="en-US" sz="1600" dirty="0"/>
              <a:t>       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string</a:t>
            </a:r>
            <a:r>
              <a:rPr lang="en-US" sz="1600" dirty="0"/>
              <a:t> line;</a:t>
            </a:r>
          </a:p>
          <a:p>
            <a:r>
              <a:rPr lang="en-US" sz="1600" dirty="0"/>
              <a:t>                </a:t>
            </a:r>
            <a:r>
              <a:rPr lang="en-US" sz="1600" dirty="0">
                <a:solidFill>
                  <a:srgbClr val="C00000"/>
                </a:solidFill>
              </a:rPr>
              <a:t>$</a:t>
            </a:r>
            <a:r>
              <a:rPr lang="en-US" sz="1600" dirty="0" err="1">
                <a:solidFill>
                  <a:srgbClr val="C00000"/>
                </a:solidFill>
              </a:rPr>
              <a:t>fgets</a:t>
            </a:r>
            <a:r>
              <a:rPr lang="en-US" sz="1600" dirty="0"/>
              <a:t>(line, </a:t>
            </a:r>
            <a:r>
              <a:rPr lang="en-US" sz="1600" dirty="0" err="1"/>
              <a:t>fd</a:t>
            </a:r>
            <a:r>
              <a:rPr lang="en-US" sz="1600" dirty="0"/>
              <a:t>);</a:t>
            </a:r>
          </a:p>
          <a:p>
            <a:r>
              <a:rPr lang="en-US" sz="1600" dirty="0"/>
              <a:t>                </a:t>
            </a:r>
            <a:r>
              <a:rPr lang="en-US" sz="1600" dirty="0">
                <a:solidFill>
                  <a:srgbClr val="C00000"/>
                </a:solidFill>
              </a:rPr>
              <a:t>$</a:t>
            </a:r>
            <a:r>
              <a:rPr lang="en-US" sz="1600" dirty="0" err="1">
                <a:solidFill>
                  <a:srgbClr val="C00000"/>
                </a:solidFill>
              </a:rPr>
              <a:t>sscanf</a:t>
            </a:r>
            <a:r>
              <a:rPr lang="en-US" sz="1600" dirty="0"/>
              <a:t>(line, "%h %h", </a:t>
            </a:r>
            <a:r>
              <a:rPr lang="en-US" sz="1600" dirty="0" err="1"/>
              <a:t>addr</a:t>
            </a:r>
            <a:r>
              <a:rPr lang="en-US" sz="1600" dirty="0"/>
              <a:t>, data);</a:t>
            </a:r>
          </a:p>
          <a:p>
            <a:r>
              <a:rPr lang="en-US" sz="1600" dirty="0"/>
              <a:t>                </a:t>
            </a:r>
            <a:r>
              <a:rPr lang="en-US" sz="1600" dirty="0" err="1"/>
              <a:t>this.write</a:t>
            </a:r>
            <a:r>
              <a:rPr lang="en-US" sz="1600" dirty="0"/>
              <a:t>(</a:t>
            </a:r>
            <a:r>
              <a:rPr lang="en-US" sz="1600" dirty="0" err="1"/>
              <a:t>addr</a:t>
            </a:r>
            <a:r>
              <a:rPr lang="en-US" sz="1600" dirty="0"/>
              <a:t>, data);</a:t>
            </a:r>
          </a:p>
          <a:p>
            <a:r>
              <a:rPr lang="en-US" sz="1600" dirty="0"/>
              <a:t>   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end</a:t>
            </a:r>
          </a:p>
          <a:p>
            <a:r>
              <a:rPr lang="en-US" sz="1600" dirty="0"/>
              <a:t>            </a:t>
            </a:r>
            <a:r>
              <a:rPr lang="en-US" sz="1600" dirty="0">
                <a:solidFill>
                  <a:srgbClr val="C00000"/>
                </a:solidFill>
              </a:rPr>
              <a:t>$</a:t>
            </a:r>
            <a:r>
              <a:rPr lang="en-US" sz="1600" dirty="0" err="1">
                <a:solidFill>
                  <a:srgbClr val="C00000"/>
                </a:solidFill>
              </a:rPr>
              <a:t>fclose</a:t>
            </a:r>
            <a:r>
              <a:rPr lang="en-US" sz="1600" dirty="0"/>
              <a:t>(</a:t>
            </a:r>
            <a:r>
              <a:rPr lang="en-US" sz="1600" dirty="0" err="1"/>
              <a:t>fd</a:t>
            </a:r>
            <a:r>
              <a:rPr lang="en-US" sz="1600" dirty="0"/>
              <a:t>);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end else</a:t>
            </a:r>
          </a:p>
          <a:p>
            <a:r>
              <a:rPr lang="en-US" sz="1600" dirty="0"/>
              <a:t>            </a:t>
            </a:r>
            <a:r>
              <a:rPr lang="en-US" sz="1600" dirty="0">
                <a:solidFill>
                  <a:srgbClr val="C00000"/>
                </a:solidFill>
              </a:rPr>
              <a:t>$display</a:t>
            </a:r>
            <a:r>
              <a:rPr lang="en-US" sz="1600" dirty="0"/>
              <a:t>("Error in opening memory image file.");</a:t>
            </a:r>
          </a:p>
          <a:p>
            <a:r>
              <a:rPr lang="en-US" sz="1600" dirty="0"/>
              <a:t>   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endfunction</a:t>
            </a:r>
            <a:r>
              <a:rPr lang="en-US" sz="1600" dirty="0"/>
              <a:t>: </a:t>
            </a:r>
            <a:r>
              <a:rPr lang="en-US" sz="1600" dirty="0" err="1"/>
              <a:t>loadimage</a:t>
            </a:r>
            <a:endParaRPr lang="en-US" sz="1600" dirty="0"/>
          </a:p>
          <a:p>
            <a:r>
              <a:rPr lang="en-SE" sz="1600" dirty="0" err="1">
                <a:solidFill>
                  <a:schemeClr val="accent5">
                    <a:lumMod val="75000"/>
                  </a:schemeClr>
                </a:solidFill>
              </a:rPr>
              <a:t>endclass</a:t>
            </a:r>
            <a:r>
              <a:rPr lang="en-SE" sz="1600" dirty="0"/>
              <a:t>: </a:t>
            </a:r>
            <a:r>
              <a:rPr lang="en-SE" sz="1600" dirty="0" err="1"/>
              <a:t>sparse_memory</a:t>
            </a:r>
            <a:endParaRPr lang="en-SE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E18F71-3B51-4FAF-878C-0D68737360E0}"/>
              </a:ext>
            </a:extLst>
          </p:cNvPr>
          <p:cNvSpPr txBox="1"/>
          <p:nvPr/>
        </p:nvSpPr>
        <p:spPr>
          <a:xfrm>
            <a:off x="6250431" y="3776729"/>
            <a:ext cx="5603630" cy="280076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module</a:t>
            </a:r>
            <a:r>
              <a:rPr lang="en-SE" sz="1600" dirty="0"/>
              <a:t> demo_7;</a:t>
            </a:r>
          </a:p>
          <a:p>
            <a:r>
              <a:rPr lang="en-SE" sz="1600" dirty="0" err="1"/>
              <a:t>sparse_memory</a:t>
            </a:r>
            <a:r>
              <a:rPr lang="en-SE" sz="1600" dirty="0"/>
              <a:t> mem = </a:t>
            </a:r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SE" sz="1600" dirty="0"/>
              <a:t>();</a:t>
            </a:r>
            <a:endParaRPr lang="en-US" sz="1600" dirty="0"/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bit</a:t>
            </a:r>
            <a:r>
              <a:rPr lang="en-US" sz="1600" dirty="0"/>
              <a:t> [63:0] </a:t>
            </a:r>
            <a:r>
              <a:rPr lang="en-US" sz="1600" dirty="0" err="1"/>
              <a:t>addr</a:t>
            </a:r>
            <a:r>
              <a:rPr lang="en-US" sz="1600" dirty="0"/>
              <a:t>;</a:t>
            </a: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bit</a:t>
            </a:r>
            <a:r>
              <a:rPr lang="en-US" sz="1600" dirty="0"/>
              <a:t>   [7:0] data;</a:t>
            </a:r>
            <a:endParaRPr lang="en-SE" sz="1600" dirty="0"/>
          </a:p>
          <a:p>
            <a:endParaRPr lang="en-SE" sz="1600" dirty="0"/>
          </a:p>
          <a:p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initial</a:t>
            </a:r>
            <a:r>
              <a:rPr lang="en-SE" sz="1600" dirty="0"/>
              <a:t> </a:t>
            </a:r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begin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rgbClr val="C00000"/>
                </a:solidFill>
              </a:rPr>
              <a:t>$display</a:t>
            </a:r>
            <a:r>
              <a:rPr lang="en-US" sz="1600" dirty="0"/>
              <a:t>(“Method 2 Load memory by reading file”);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sz="1600" dirty="0" err="1"/>
              <a:t>mem.loadimage</a:t>
            </a:r>
            <a:r>
              <a:rPr lang="en-US" sz="1600" dirty="0"/>
              <a:t>();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mem.display</a:t>
            </a:r>
            <a:r>
              <a:rPr lang="en-US" sz="1600" dirty="0"/>
              <a:t>();</a:t>
            </a:r>
          </a:p>
          <a:p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end</a:t>
            </a:r>
          </a:p>
          <a:p>
            <a:r>
              <a:rPr lang="en-SE" sz="1600" dirty="0" err="1">
                <a:solidFill>
                  <a:schemeClr val="accent5">
                    <a:lumMod val="75000"/>
                  </a:schemeClr>
                </a:solidFill>
              </a:rPr>
              <a:t>endmodule</a:t>
            </a:r>
            <a:endParaRPr lang="en-SE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02F1A8A0-7223-41B7-8914-05738CD3A3CA}"/>
              </a:ext>
            </a:extLst>
          </p:cNvPr>
          <p:cNvSpPr/>
          <p:nvPr/>
        </p:nvSpPr>
        <p:spPr>
          <a:xfrm>
            <a:off x="3909526" y="3428999"/>
            <a:ext cx="2071395" cy="1012371"/>
          </a:xfrm>
          <a:prstGeom prst="wedgeRectCallout">
            <a:avLst>
              <a:gd name="adj1" fmla="val -52599"/>
              <a:gd name="adj2" fmla="val -774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Remember to import the file to </a:t>
            </a:r>
            <a:r>
              <a:rPr lang="en-US" sz="1600" dirty="0" err="1"/>
              <a:t>Vivado</a:t>
            </a:r>
            <a:r>
              <a:rPr lang="en-US" sz="1600" dirty="0"/>
              <a:t> as “Simulation Sources”</a:t>
            </a:r>
            <a:endParaRPr lang="en-SE" sz="1600" dirty="0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C9DAE7EB-731D-476C-93B9-A57910977739}"/>
              </a:ext>
            </a:extLst>
          </p:cNvPr>
          <p:cNvSpPr/>
          <p:nvPr/>
        </p:nvSpPr>
        <p:spPr>
          <a:xfrm>
            <a:off x="9984705" y="2050355"/>
            <a:ext cx="2071395" cy="1012371"/>
          </a:xfrm>
          <a:prstGeom prst="wedgeRectCallout">
            <a:avLst>
              <a:gd name="adj1" fmla="val -52599"/>
              <a:gd name="adj2" fmla="val -774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File content</a:t>
            </a:r>
            <a:endParaRPr lang="en-SE" sz="1600" dirty="0"/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F1DF402A-DEA7-4CB4-A370-B01CBECEB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432" y="597988"/>
            <a:ext cx="3579842" cy="3078664"/>
          </a:xfrm>
          <a:prstGeom prst="rect">
            <a:avLst/>
          </a:prstGeom>
        </p:spPr>
      </p:pic>
      <p:pic>
        <p:nvPicPr>
          <p:cNvPr id="16" name="Picture 15" descr="Text, table&#10;&#10;Description automatically generated">
            <a:extLst>
              <a:ext uri="{FF2B5EF4-FFF2-40B4-BE49-F238E27FC236}">
                <a16:creationId xmlns:a16="http://schemas.microsoft.com/office/drawing/2014/main" id="{EF0CCFC5-467A-45D3-8AA6-85E7FA301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431" y="3776729"/>
            <a:ext cx="3579844" cy="30342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246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7F276-3AE6-459A-89B7-EC409857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SE" dirty="0"/>
          </a:p>
        </p:txBody>
      </p:sp>
      <p:pic>
        <p:nvPicPr>
          <p:cNvPr id="7170" name="Picture 2" descr="question | Evans Thoughts on Life">
            <a:extLst>
              <a:ext uri="{FF2B5EF4-FFF2-40B4-BE49-F238E27FC236}">
                <a16:creationId xmlns:a16="http://schemas.microsoft.com/office/drawing/2014/main" id="{9DD9E79F-2B1B-4790-81BD-A056ED546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060" y="2032985"/>
            <a:ext cx="3129879" cy="36892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80623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B3468-1837-4860-8000-01E97F91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Quebec Bridge and Pierre Laporte Bridge</a:t>
            </a:r>
            <a:endParaRPr lang="en-SE" sz="3600" dirty="0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E7939B4C-0433-458F-BC40-B837881051EF}"/>
              </a:ext>
            </a:extLst>
          </p:cNvPr>
          <p:cNvSpPr/>
          <p:nvPr/>
        </p:nvSpPr>
        <p:spPr>
          <a:xfrm>
            <a:off x="419406" y="2268075"/>
            <a:ext cx="1953846" cy="1055077"/>
          </a:xfrm>
          <a:prstGeom prst="wedgeRectCallout">
            <a:avLst>
              <a:gd name="adj1" fmla="val 41567"/>
              <a:gd name="adj2" fmla="val 69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Case-based testbench</a:t>
            </a:r>
            <a:endParaRPr lang="en-SE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80304CC2-8DF9-4611-877B-24E9CA7CC8B2}"/>
              </a:ext>
            </a:extLst>
          </p:cNvPr>
          <p:cNvSpPr/>
          <p:nvPr/>
        </p:nvSpPr>
        <p:spPr>
          <a:xfrm>
            <a:off x="9818748" y="2268075"/>
            <a:ext cx="1953846" cy="1055077"/>
          </a:xfrm>
          <a:prstGeom prst="wedgeRectCallout">
            <a:avLst>
              <a:gd name="adj1" fmla="val -59233"/>
              <a:gd name="adj2" fmla="val 654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Verification</a:t>
            </a:r>
            <a:endParaRPr lang="en-S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536507-B057-4252-B3EA-C15C9C06C60A}"/>
              </a:ext>
            </a:extLst>
          </p:cNvPr>
          <p:cNvSpPr txBox="1"/>
          <p:nvPr/>
        </p:nvSpPr>
        <p:spPr>
          <a:xfrm>
            <a:off x="368647" y="3546231"/>
            <a:ext cx="25085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Verbose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 and tedious to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limited test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Waveform eyeing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Ad-hoc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02D8F6-EC6E-4381-9926-0A38A7EFA2E6}"/>
              </a:ext>
            </a:extLst>
          </p:cNvPr>
          <p:cNvSpPr txBox="1"/>
          <p:nvPr/>
        </p:nvSpPr>
        <p:spPr>
          <a:xfrm>
            <a:off x="9442308" y="3546231"/>
            <a:ext cx="25635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Powerful in test strength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Coverage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Constraints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Randomization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And many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Formal methods to verify the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industry standard</a:t>
            </a:r>
          </a:p>
          <a:p>
            <a:endParaRPr lang="en-US" dirty="0"/>
          </a:p>
        </p:txBody>
      </p:sp>
      <p:pic>
        <p:nvPicPr>
          <p:cNvPr id="9" name="Graphic 8" descr="Close outline">
            <a:extLst>
              <a:ext uri="{FF2B5EF4-FFF2-40B4-BE49-F238E27FC236}">
                <a16:creationId xmlns:a16="http://schemas.microsoft.com/office/drawing/2014/main" id="{3BA6A9E6-BD93-4AE3-9C73-7C710F653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1662" y="552655"/>
            <a:ext cx="2922954" cy="914400"/>
          </a:xfrm>
          <a:prstGeom prst="rect">
            <a:avLst/>
          </a:prstGeom>
        </p:spPr>
      </p:pic>
      <p:pic>
        <p:nvPicPr>
          <p:cNvPr id="10" name="Graphic 9" descr="Close outline">
            <a:extLst>
              <a:ext uri="{FF2B5EF4-FFF2-40B4-BE49-F238E27FC236}">
                <a16:creationId xmlns:a16="http://schemas.microsoft.com/office/drawing/2014/main" id="{EC636CF0-81F4-422D-A4AE-606C954BFB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31876" y="548236"/>
            <a:ext cx="4407877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577A11-566D-4D0A-BBC7-FDD64C848027}"/>
              </a:ext>
            </a:extLst>
          </p:cNvPr>
          <p:cNvSpPr txBox="1"/>
          <p:nvPr/>
        </p:nvSpPr>
        <p:spPr>
          <a:xfrm>
            <a:off x="1453317" y="1391038"/>
            <a:ext cx="3895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omic Sans MS" panose="030F0702030302020204" pitchFamily="66" charset="0"/>
              </a:rPr>
              <a:t>Case-based</a:t>
            </a:r>
            <a:r>
              <a:rPr lang="en-US" sz="2800" dirty="0">
                <a:latin typeface="Comic Sans MS" panose="030F0702030302020204" pitchFamily="66" charset="0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Comic Sans MS" panose="030F0702030302020204" pitchFamily="66" charset="0"/>
              </a:rPr>
              <a:t>testbench</a:t>
            </a:r>
            <a:endParaRPr lang="en-SE" sz="2800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A2F291-919E-44BF-A9FE-5D6E6EDAEBF3}"/>
              </a:ext>
            </a:extLst>
          </p:cNvPr>
          <p:cNvSpPr txBox="1"/>
          <p:nvPr/>
        </p:nvSpPr>
        <p:spPr>
          <a:xfrm>
            <a:off x="7069808" y="1391038"/>
            <a:ext cx="2190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omic Sans MS" panose="030F0702030302020204" pitchFamily="66" charset="0"/>
              </a:rPr>
              <a:t>Verification</a:t>
            </a:r>
            <a:endParaRPr lang="en-SE" sz="2800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61AC80-4A1D-41CD-8855-615ECC60D187}"/>
              </a:ext>
            </a:extLst>
          </p:cNvPr>
          <p:cNvSpPr txBox="1"/>
          <p:nvPr/>
        </p:nvSpPr>
        <p:spPr>
          <a:xfrm>
            <a:off x="2877192" y="6143184"/>
            <a:ext cx="662009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Source: </a:t>
            </a:r>
            <a:r>
              <a:rPr lang="en-SE" sz="1100" dirty="0">
                <a:hlinkClick r:id="rId6"/>
              </a:rPr>
              <a:t>https://www.wikiwand.com/en/Quebec_Bridge#/google_vignette</a:t>
            </a:r>
            <a:endParaRPr lang="en-US" sz="1100" dirty="0"/>
          </a:p>
          <a:p>
            <a:endParaRPr lang="en-SE" sz="1100" dirty="0"/>
          </a:p>
        </p:txBody>
      </p:sp>
      <p:pic>
        <p:nvPicPr>
          <p:cNvPr id="15" name="Picture 2" descr="A picture containing sky, outdoor, building, bridge&#10;&#10;Description automatically generated">
            <a:extLst>
              <a:ext uri="{FF2B5EF4-FFF2-40B4-BE49-F238E27FC236}">
                <a16:creationId xmlns:a16="http://schemas.microsoft.com/office/drawing/2014/main" id="{E158B628-2C3A-4B23-B4F1-0B1FB69A5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222" y="2096332"/>
            <a:ext cx="6606085" cy="40393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4388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88296-11C3-475F-AD9A-FE29C0D30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Intel’s Pentium FDIV bug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C4604-B14F-4D3D-9ADA-BE83A350E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657884" cy="4822825"/>
          </a:xfrm>
        </p:spPr>
        <p:txBody>
          <a:bodyPr>
            <a:normAutofit fontScale="92500"/>
          </a:bodyPr>
          <a:lstStyle/>
          <a:p>
            <a:r>
              <a:rPr lang="en-US" dirty="0"/>
              <a:t>A </a:t>
            </a:r>
            <a:r>
              <a:rPr lang="en-US" b="1" dirty="0"/>
              <a:t>hardware bug </a:t>
            </a:r>
            <a:r>
              <a:rPr lang="en-US" dirty="0"/>
              <a:t>affecting the floating-point unit (FPU)</a:t>
            </a:r>
          </a:p>
          <a:p>
            <a:r>
              <a:rPr lang="en-US" dirty="0"/>
              <a:t>Discovered in 1994</a:t>
            </a:r>
          </a:p>
          <a:p>
            <a:r>
              <a:rPr lang="en-US" dirty="0"/>
              <a:t>Caused Intel about </a:t>
            </a:r>
            <a:r>
              <a:rPr lang="en-US" b="1" dirty="0"/>
              <a:t>$</a:t>
            </a:r>
            <a:r>
              <a:rPr lang="en-US" dirty="0"/>
              <a:t> </a:t>
            </a:r>
            <a:r>
              <a:rPr lang="en-US" b="1" dirty="0"/>
              <a:t>0.5 billion</a:t>
            </a:r>
            <a:r>
              <a:rPr lang="en-US" dirty="0"/>
              <a:t> to recall all flaw processors in 1995.</a:t>
            </a:r>
          </a:p>
          <a:p>
            <a:pPr lvl="1"/>
            <a:r>
              <a:rPr lang="en-US" dirty="0"/>
              <a:t>Roughly speaking $ 0.5 billion in 1995 is worth $ 0.9 billion today</a:t>
            </a:r>
          </a:p>
          <a:p>
            <a:pPr lvl="1"/>
            <a:r>
              <a:rPr lang="en-US" dirty="0"/>
              <a:t>~7.4 billion SEK</a:t>
            </a:r>
          </a:p>
          <a:p>
            <a:pPr lvl="1"/>
            <a:r>
              <a:rPr lang="en-US" dirty="0"/>
              <a:t>Ericsson full-year sales in 2020: ~70 billion SEK worldwide</a:t>
            </a:r>
          </a:p>
          <a:p>
            <a:endParaRPr lang="en-SE" dirty="0"/>
          </a:p>
        </p:txBody>
      </p:sp>
      <p:pic>
        <p:nvPicPr>
          <p:cNvPr id="4098" name="Picture 2" descr="A picture containing text, computer, screenshot&#10;&#10;Description automatically generated">
            <a:extLst>
              <a:ext uri="{FF2B5EF4-FFF2-40B4-BE49-F238E27FC236}">
                <a16:creationId xmlns:a16="http://schemas.microsoft.com/office/drawing/2014/main" id="{BA6BDB0B-C9E6-4A9F-838F-4E0B64E59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084" y="2162176"/>
            <a:ext cx="6472079" cy="354330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D94FC5-E8F1-4869-9C14-170AFB19638D}"/>
              </a:ext>
            </a:extLst>
          </p:cNvPr>
          <p:cNvSpPr txBox="1"/>
          <p:nvPr/>
        </p:nvSpPr>
        <p:spPr>
          <a:xfrm>
            <a:off x="5496084" y="5635953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Source: </a:t>
            </a:r>
            <a:r>
              <a:rPr lang="en-SE" sz="1100" dirty="0">
                <a:hlinkClick r:id="rId3"/>
              </a:rPr>
              <a:t>https://en.wikipedia.org/wiki/Pentium_FDIV_bug</a:t>
            </a:r>
            <a:endParaRPr 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366ADF-4F86-4E48-B7FE-7B0857CC9C84}"/>
              </a:ext>
            </a:extLst>
          </p:cNvPr>
          <p:cNvSpPr txBox="1"/>
          <p:nvPr/>
        </p:nvSpPr>
        <p:spPr>
          <a:xfrm>
            <a:off x="0" y="3045719"/>
            <a:ext cx="12193588" cy="1569660"/>
          </a:xfrm>
          <a:prstGeom prst="rect">
            <a:avLst/>
          </a:prstGeom>
          <a:solidFill>
            <a:srgbClr val="FFC000"/>
          </a:solidFill>
          <a:ln w="38100" cap="rnd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3B812F"/>
                </a:solidFill>
                <a:latin typeface="Tahoma"/>
              </a:defRPr>
            </a:lvl1pPr>
          </a:lstStyle>
          <a:p>
            <a:r>
              <a:rPr lang="en-US" sz="4800" dirty="0">
                <a:solidFill>
                  <a:schemeClr val="tx1"/>
                </a:solidFill>
              </a:rPr>
              <a:t>Does this bug affect </a:t>
            </a:r>
            <a:r>
              <a:rPr lang="en-US" sz="4800" dirty="0">
                <a:solidFill>
                  <a:srgbClr val="FF0000"/>
                </a:solidFill>
              </a:rPr>
              <a:t>OS</a:t>
            </a:r>
            <a:r>
              <a:rPr lang="en-US" sz="4800" dirty="0">
                <a:solidFill>
                  <a:schemeClr val="tx1"/>
                </a:solidFill>
              </a:rPr>
              <a:t> kernel space</a:t>
            </a:r>
          </a:p>
          <a:p>
            <a:r>
              <a:rPr lang="en-US" sz="4800" dirty="0">
                <a:solidFill>
                  <a:schemeClr val="tx1"/>
                </a:solidFill>
              </a:rPr>
              <a:t>such as Linux?</a:t>
            </a:r>
          </a:p>
        </p:txBody>
      </p:sp>
    </p:spTree>
    <p:extLst>
      <p:ext uri="{BB962C8B-B14F-4D97-AF65-F5344CB8AC3E}">
        <p14:creationId xmlns:p14="http://schemas.microsoft.com/office/powerpoint/2010/main" val="9584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7560-A035-4276-8FD7-B9E6E241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recently – Meltdown and </a:t>
            </a:r>
            <a:r>
              <a:rPr lang="en-US" dirty="0" err="1"/>
              <a:t>Spectre</a:t>
            </a:r>
            <a:endParaRPr lang="en-S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7627E9-5A25-4336-99F1-B13181D40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657884" cy="48228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hardware bug </a:t>
            </a:r>
            <a:r>
              <a:rPr lang="en-US" dirty="0"/>
              <a:t>affecting branch prediction and speculative execution in modern CPU.</a:t>
            </a:r>
          </a:p>
          <a:p>
            <a:r>
              <a:rPr lang="en-US" dirty="0"/>
              <a:t>Discovered in 2018</a:t>
            </a:r>
          </a:p>
          <a:p>
            <a:r>
              <a:rPr lang="en-US" dirty="0"/>
              <a:t>Affecting almost all modern processors:</a:t>
            </a:r>
          </a:p>
          <a:p>
            <a:pPr lvl="1"/>
            <a:r>
              <a:rPr lang="en-US" dirty="0"/>
              <a:t>Intel x86 microprocessors</a:t>
            </a:r>
          </a:p>
          <a:p>
            <a:pPr lvl="1"/>
            <a:r>
              <a:rPr lang="en-US" dirty="0"/>
              <a:t>IBM POWER processors</a:t>
            </a:r>
          </a:p>
          <a:p>
            <a:pPr lvl="1"/>
            <a:r>
              <a:rPr lang="en-US" dirty="0"/>
              <a:t>ARM-based microprocessors</a:t>
            </a:r>
          </a:p>
          <a:p>
            <a:pPr lvl="1"/>
            <a:r>
              <a:rPr lang="en-US" dirty="0"/>
              <a:t>Not on AMD processors*</a:t>
            </a:r>
          </a:p>
          <a:p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D429B1-3AB6-4A6F-97AA-8189B1FC2F26}"/>
              </a:ext>
            </a:extLst>
          </p:cNvPr>
          <p:cNvSpPr txBox="1"/>
          <p:nvPr/>
        </p:nvSpPr>
        <p:spPr>
          <a:xfrm>
            <a:off x="838200" y="6406872"/>
            <a:ext cx="79292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hlinkClick r:id="rId2"/>
              </a:rPr>
              <a:t>* </a:t>
            </a:r>
            <a:r>
              <a:rPr lang="en-SE" sz="1100" dirty="0">
                <a:hlinkClick r:id="rId2"/>
              </a:rPr>
              <a:t>https://en.wikipedia.org/wiki/Meltdown_(security_vulnerability)</a:t>
            </a:r>
            <a:endParaRPr lang="en-US" sz="1100" dirty="0"/>
          </a:p>
        </p:txBody>
      </p:sp>
      <p:pic>
        <p:nvPicPr>
          <p:cNvPr id="7170" name="Picture 2" descr="Icon&#10;&#10;Description automatically generated">
            <a:extLst>
              <a:ext uri="{FF2B5EF4-FFF2-40B4-BE49-F238E27FC236}">
                <a16:creationId xmlns:a16="http://schemas.microsoft.com/office/drawing/2014/main" id="{DFC5816A-5582-4FC3-AC65-ACDFC5870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926" y="2382576"/>
            <a:ext cx="2271713" cy="3708919"/>
          </a:xfrm>
          <a:prstGeom prst="rect">
            <a:avLst/>
          </a:prstGeom>
          <a:noFill/>
        </p:spPr>
      </p:pic>
      <p:pic>
        <p:nvPicPr>
          <p:cNvPr id="8194" name="Picture 2" descr="Icon&#10;&#10;Description automatically generated">
            <a:extLst>
              <a:ext uri="{FF2B5EF4-FFF2-40B4-BE49-F238E27FC236}">
                <a16:creationId xmlns:a16="http://schemas.microsoft.com/office/drawing/2014/main" id="{F34065DF-F97A-471F-BCA0-BF22028A4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044" y="2600247"/>
            <a:ext cx="3371522" cy="2668555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98B58B-945C-4F64-9B1D-3C0E0F578C7A}"/>
              </a:ext>
            </a:extLst>
          </p:cNvPr>
          <p:cNvSpPr txBox="1"/>
          <p:nvPr/>
        </p:nvSpPr>
        <p:spPr>
          <a:xfrm>
            <a:off x="-1588" y="3063270"/>
            <a:ext cx="12193588" cy="1569660"/>
          </a:xfrm>
          <a:prstGeom prst="rect">
            <a:avLst/>
          </a:prstGeom>
          <a:solidFill>
            <a:srgbClr val="FFC000"/>
          </a:solidFill>
          <a:ln w="38100" cap="rnd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3B812F"/>
                </a:solidFill>
                <a:latin typeface="Tahoma"/>
              </a:defRPr>
            </a:lvl1pPr>
          </a:lstStyle>
          <a:p>
            <a:r>
              <a:rPr lang="en-US" sz="4800" dirty="0">
                <a:solidFill>
                  <a:schemeClr val="tx1"/>
                </a:solidFill>
              </a:rPr>
              <a:t>Does this bug affect </a:t>
            </a:r>
            <a:r>
              <a:rPr lang="en-US" sz="4800" dirty="0">
                <a:solidFill>
                  <a:srgbClr val="FF0000"/>
                </a:solidFill>
              </a:rPr>
              <a:t>OS</a:t>
            </a:r>
            <a:r>
              <a:rPr lang="en-US" sz="4800" dirty="0">
                <a:solidFill>
                  <a:schemeClr val="tx1"/>
                </a:solidFill>
              </a:rPr>
              <a:t> kernel space</a:t>
            </a:r>
          </a:p>
          <a:p>
            <a:r>
              <a:rPr lang="en-US" sz="4800" dirty="0">
                <a:solidFill>
                  <a:schemeClr val="tx1"/>
                </a:solidFill>
              </a:rPr>
              <a:t>such as Linux?</a:t>
            </a:r>
          </a:p>
        </p:txBody>
      </p:sp>
    </p:spTree>
    <p:extLst>
      <p:ext uri="{BB962C8B-B14F-4D97-AF65-F5344CB8AC3E}">
        <p14:creationId xmlns:p14="http://schemas.microsoft.com/office/powerpoint/2010/main" val="21697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CF826-3323-46B4-8373-88210455A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Verification, validation, testing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B9A00-7164-47DD-A2D7-6F00988D7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956"/>
            <a:ext cx="10515600" cy="2443333"/>
          </a:xfrm>
        </p:spPr>
        <p:txBody>
          <a:bodyPr>
            <a:normAutofit fontScale="92500"/>
          </a:bodyPr>
          <a:lstStyle/>
          <a:p>
            <a:r>
              <a:rPr lang="en-US" sz="2600" dirty="0"/>
              <a:t>In hardware design domain</a:t>
            </a:r>
          </a:p>
          <a:p>
            <a:pPr lvl="1"/>
            <a:r>
              <a:rPr lang="en-US" sz="2200" b="1" dirty="0"/>
              <a:t>Verification</a:t>
            </a:r>
            <a:r>
              <a:rPr lang="en-US" sz="2200" dirty="0"/>
              <a:t> = a process in which a design is tested (or verified) against a given design specification before tape-out.</a:t>
            </a:r>
          </a:p>
          <a:p>
            <a:pPr lvl="1"/>
            <a:r>
              <a:rPr lang="en-US" sz="2200" b="1" dirty="0"/>
              <a:t>Validation</a:t>
            </a:r>
            <a:r>
              <a:rPr lang="en-US" sz="2200" dirty="0"/>
              <a:t> = </a:t>
            </a:r>
            <a:r>
              <a:rPr lang="en-US" sz="2200" b="0" i="0" dirty="0">
                <a:solidFill>
                  <a:srgbClr val="4D4C4C"/>
                </a:solidFill>
                <a:effectLst/>
                <a:latin typeface="Arial" panose="020B0604020202020204" pitchFamily="34" charset="0"/>
              </a:rPr>
              <a:t>a process in which the manufactured design (chip) is tested for all functional correctness in a lab setup.</a:t>
            </a:r>
          </a:p>
          <a:p>
            <a:pPr lvl="1"/>
            <a:r>
              <a:rPr lang="en-US" sz="2200" b="1" dirty="0">
                <a:solidFill>
                  <a:srgbClr val="4D4C4C"/>
                </a:solidFill>
                <a:latin typeface="Arial" panose="020B0604020202020204" pitchFamily="34" charset="0"/>
              </a:rPr>
              <a:t>Testing</a:t>
            </a:r>
            <a:r>
              <a:rPr lang="en-US" sz="2200" dirty="0">
                <a:solidFill>
                  <a:srgbClr val="4D4C4C"/>
                </a:solidFill>
                <a:latin typeface="Arial" panose="020B0604020202020204" pitchFamily="34" charset="0"/>
              </a:rPr>
              <a:t> = </a:t>
            </a:r>
            <a:r>
              <a:rPr lang="en-US" sz="2200" b="0" i="0" dirty="0">
                <a:solidFill>
                  <a:srgbClr val="4D4C4C"/>
                </a:solidFill>
                <a:effectLst/>
                <a:latin typeface="Arial" panose="020B0604020202020204" pitchFamily="34" charset="0"/>
              </a:rPr>
              <a:t>screening manufactured chips for faults or random defects, reliability, functional defects and electrical characterization before volume shipment.</a:t>
            </a:r>
          </a:p>
          <a:p>
            <a:pPr lvl="1"/>
            <a:endParaRPr lang="en-US" b="0" i="0" dirty="0">
              <a:solidFill>
                <a:srgbClr val="4D4C4C"/>
              </a:solidFill>
              <a:effectLst/>
              <a:latin typeface="Arial" panose="020B0604020202020204" pitchFamily="34" charset="0"/>
            </a:endParaRPr>
          </a:p>
          <a:p>
            <a:endParaRPr lang="en-SE" dirty="0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91027CE3-464C-4459-A4AB-975D07DDC5A1}"/>
              </a:ext>
            </a:extLst>
          </p:cNvPr>
          <p:cNvSpPr/>
          <p:nvPr/>
        </p:nvSpPr>
        <p:spPr>
          <a:xfrm>
            <a:off x="838200" y="5681071"/>
            <a:ext cx="2130641" cy="7812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Specifications</a:t>
            </a:r>
          </a:p>
          <a:p>
            <a:r>
              <a:rPr lang="en-US" sz="1400" dirty="0">
                <a:solidFill>
                  <a:schemeClr val="tx1"/>
                </a:solidFill>
              </a:rPr>
              <a:t>Architecture </a:t>
            </a:r>
          </a:p>
          <a:p>
            <a:r>
              <a:rPr lang="en-US" sz="1400" dirty="0">
                <a:solidFill>
                  <a:schemeClr val="tx1"/>
                </a:solidFill>
              </a:rPr>
              <a:t>Microarchitecture</a:t>
            </a:r>
            <a:endParaRPr lang="en-SE" sz="1400" dirty="0">
              <a:solidFill>
                <a:schemeClr val="tx1"/>
              </a:solidFill>
            </a:endParaRP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FD387CD1-A1C0-421B-8F5F-D72E6C62F507}"/>
              </a:ext>
            </a:extLst>
          </p:cNvPr>
          <p:cNvSpPr/>
          <p:nvPr/>
        </p:nvSpPr>
        <p:spPr>
          <a:xfrm>
            <a:off x="3155272" y="5681070"/>
            <a:ext cx="1389725" cy="7812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RTL Design</a:t>
            </a:r>
            <a:endParaRPr lang="en-SE" sz="1400" dirty="0">
              <a:solidFill>
                <a:schemeClr val="tx1"/>
              </a:solidFill>
            </a:endParaRP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38AB156F-662B-48E1-B06D-D51AE21DD297}"/>
              </a:ext>
            </a:extLst>
          </p:cNvPr>
          <p:cNvSpPr/>
          <p:nvPr/>
        </p:nvSpPr>
        <p:spPr>
          <a:xfrm>
            <a:off x="4731428" y="5681070"/>
            <a:ext cx="1636453" cy="7812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Physical Design</a:t>
            </a:r>
            <a:endParaRPr lang="en-SE" sz="1400" dirty="0">
              <a:solidFill>
                <a:schemeClr val="tx1"/>
              </a:solidFill>
            </a:endParaRP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17849A18-882A-4516-ADF6-725E3BF6AF94}"/>
              </a:ext>
            </a:extLst>
          </p:cNvPr>
          <p:cNvSpPr/>
          <p:nvPr/>
        </p:nvSpPr>
        <p:spPr>
          <a:xfrm>
            <a:off x="6554313" y="5681069"/>
            <a:ext cx="920316" cy="781235"/>
          </a:xfrm>
          <a:prstGeom prst="flowChartAlternate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Tapeout</a:t>
            </a:r>
            <a:endParaRPr lang="en-SE" sz="1400" dirty="0">
              <a:solidFill>
                <a:schemeClr val="tx1"/>
              </a:solidFill>
            </a:endParaRP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0BDAAD79-DF92-4DA5-A09C-EF76F1377805}"/>
              </a:ext>
            </a:extLst>
          </p:cNvPr>
          <p:cNvSpPr/>
          <p:nvPr/>
        </p:nvSpPr>
        <p:spPr>
          <a:xfrm>
            <a:off x="7661060" y="5681068"/>
            <a:ext cx="2015230" cy="781235"/>
          </a:xfrm>
          <a:prstGeom prst="flowChartAlternate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Prototype</a:t>
            </a:r>
          </a:p>
          <a:p>
            <a:r>
              <a:rPr lang="en-US" sz="1400" dirty="0">
                <a:solidFill>
                  <a:schemeClr val="tx1"/>
                </a:solidFill>
              </a:rPr>
              <a:t>(Chip back from fab)</a:t>
            </a:r>
            <a:endParaRPr lang="en-SE" sz="1400" dirty="0">
              <a:solidFill>
                <a:schemeClr val="tx1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4A5CA27-7D18-4CD0-B363-F6EC34EB6DFC}"/>
              </a:ext>
            </a:extLst>
          </p:cNvPr>
          <p:cNvSpPr/>
          <p:nvPr/>
        </p:nvSpPr>
        <p:spPr>
          <a:xfrm>
            <a:off x="838200" y="5008372"/>
            <a:ext cx="9694415" cy="676351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Chip design and development life cycle</a:t>
            </a:r>
            <a:endParaRPr lang="en-SE" dirty="0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4D16FE5C-3A8A-4DDB-8B71-F1310BC10C6C}"/>
              </a:ext>
            </a:extLst>
          </p:cNvPr>
          <p:cNvSpPr/>
          <p:nvPr/>
        </p:nvSpPr>
        <p:spPr>
          <a:xfrm>
            <a:off x="1024631" y="4083606"/>
            <a:ext cx="5198246" cy="781235"/>
          </a:xfrm>
          <a:prstGeom prst="flowChartAlternateProcess">
            <a:avLst/>
          </a:prstGeom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Verification (this lecture)</a:t>
            </a:r>
            <a:endParaRPr lang="en-SE" sz="1400" dirty="0">
              <a:solidFill>
                <a:schemeClr val="tx1"/>
              </a:solidFill>
            </a:endParaRP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3780ECEE-5A2E-4177-8A13-88E47CEF2BBC}"/>
              </a:ext>
            </a:extLst>
          </p:cNvPr>
          <p:cNvSpPr/>
          <p:nvPr/>
        </p:nvSpPr>
        <p:spPr>
          <a:xfrm>
            <a:off x="6617563" y="4541431"/>
            <a:ext cx="3270682" cy="432715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Validation</a:t>
            </a:r>
            <a:endParaRPr lang="en-SE" sz="1400" dirty="0">
              <a:solidFill>
                <a:schemeClr val="tx1"/>
              </a:solidFill>
            </a:endParaRP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65A498FD-9455-4E4F-A695-60EE374C1F3B}"/>
              </a:ext>
            </a:extLst>
          </p:cNvPr>
          <p:cNvSpPr/>
          <p:nvPr/>
        </p:nvSpPr>
        <p:spPr>
          <a:xfrm>
            <a:off x="6617563" y="3948399"/>
            <a:ext cx="3270682" cy="432715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Testing</a:t>
            </a:r>
            <a:endParaRPr lang="en-SE" sz="1400" dirty="0">
              <a:solidFill>
                <a:schemeClr val="tx1"/>
              </a:solidFill>
            </a:endParaRP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019B2F0C-3B78-46C8-9E81-7545E64A974C}"/>
              </a:ext>
            </a:extLst>
          </p:cNvPr>
          <p:cNvSpPr/>
          <p:nvPr/>
        </p:nvSpPr>
        <p:spPr>
          <a:xfrm>
            <a:off x="10599941" y="4936991"/>
            <a:ext cx="1145215" cy="781235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Volume shipment</a:t>
            </a:r>
            <a:endParaRPr lang="en-S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45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5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6EE6-6B0B-4DEA-8BD0-C023C852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Embedded SoC engineering pie</a:t>
            </a:r>
            <a:endParaRPr lang="en-S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A136CF4-5410-4540-AC06-C67E131212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942168"/>
              </p:ext>
            </p:extLst>
          </p:nvPr>
        </p:nvGraphicFramePr>
        <p:xfrm>
          <a:off x="1981200" y="1838324"/>
          <a:ext cx="8229600" cy="4481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94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Chart bld="category" animBg="0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C5B69-7B12-4EFE-99F4-9A6717C50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25175" cy="1325563"/>
          </a:xfrm>
        </p:spPr>
        <p:txBody>
          <a:bodyPr/>
          <a:lstStyle/>
          <a:p>
            <a:r>
              <a:rPr lang="en-US" dirty="0"/>
              <a:t>What to verify – the reconvergence model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D5C30-2328-404A-8B3F-6445E37ED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6" y="1793081"/>
            <a:ext cx="3971921" cy="4960144"/>
          </a:xfrm>
        </p:spPr>
        <p:txBody>
          <a:bodyPr>
            <a:normAutofit/>
          </a:bodyPr>
          <a:lstStyle/>
          <a:p>
            <a:r>
              <a:rPr lang="en-US" dirty="0"/>
              <a:t>Remember that the </a:t>
            </a:r>
            <a:r>
              <a:rPr lang="en-US" b="1" dirty="0">
                <a:solidFill>
                  <a:schemeClr val="accent1"/>
                </a:solidFill>
              </a:rPr>
              <a:t>purpose</a:t>
            </a:r>
            <a:r>
              <a:rPr lang="en-US" dirty="0"/>
              <a:t> of the verification process is to ensure that the functionality of a logic is as intended.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</a:rPr>
              <a:t>reconvergence</a:t>
            </a:r>
            <a:r>
              <a:rPr lang="en-US" dirty="0"/>
              <a:t> model is a conceptual representation of what to verify.</a:t>
            </a:r>
            <a:endParaRPr lang="en-SE" dirty="0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F0635DCC-8932-45FD-87C8-CCBA1731C98B}"/>
              </a:ext>
            </a:extLst>
          </p:cNvPr>
          <p:cNvSpPr/>
          <p:nvPr/>
        </p:nvSpPr>
        <p:spPr>
          <a:xfrm>
            <a:off x="6948492" y="1489868"/>
            <a:ext cx="1952625" cy="457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Requirements</a:t>
            </a:r>
            <a:endParaRPr lang="en-SE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4D3F5243-F152-4A15-9572-83DE1EBF733A}"/>
              </a:ext>
            </a:extLst>
          </p:cNvPr>
          <p:cNvSpPr/>
          <p:nvPr/>
        </p:nvSpPr>
        <p:spPr>
          <a:xfrm>
            <a:off x="6410330" y="2359024"/>
            <a:ext cx="3028951" cy="923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design team’s interpretation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SystemC</a:t>
            </a:r>
            <a:r>
              <a:rPr lang="en-US" dirty="0"/>
              <a:t>)</a:t>
            </a:r>
            <a:endParaRPr lang="en-S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B8B7823-71E1-4C3F-8D20-0126DA50B69C}"/>
              </a:ext>
            </a:extLst>
          </p:cNvPr>
          <p:cNvSpPr/>
          <p:nvPr/>
        </p:nvSpPr>
        <p:spPr>
          <a:xfrm>
            <a:off x="6610355" y="3709987"/>
            <a:ext cx="2628900" cy="9239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Specification</a:t>
            </a:r>
            <a:endParaRPr lang="en-SE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960F24C-BBE2-4B0B-A136-88DD0D8E5C11}"/>
              </a:ext>
            </a:extLst>
          </p:cNvPr>
          <p:cNvSpPr/>
          <p:nvPr/>
        </p:nvSpPr>
        <p:spPr>
          <a:xfrm>
            <a:off x="6610355" y="5457825"/>
            <a:ext cx="2628900" cy="9239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SE" dirty="0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2109A2B9-6CF2-4532-BE58-37AD490B813E}"/>
              </a:ext>
            </a:extLst>
          </p:cNvPr>
          <p:cNvSpPr/>
          <p:nvPr/>
        </p:nvSpPr>
        <p:spPr>
          <a:xfrm>
            <a:off x="9810756" y="4583906"/>
            <a:ext cx="1762125" cy="923926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Design Team’s Interpretation</a:t>
            </a:r>
          </a:p>
          <a:p>
            <a:pPr algn="ctr"/>
            <a:r>
              <a:rPr lang="en-US" sz="1400" dirty="0"/>
              <a:t>(Verilog)</a:t>
            </a:r>
            <a:endParaRPr lang="en-SE" sz="1400" dirty="0"/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B1079015-E426-4AC9-9C51-4F023B48B344}"/>
              </a:ext>
            </a:extLst>
          </p:cNvPr>
          <p:cNvSpPr/>
          <p:nvPr/>
        </p:nvSpPr>
        <p:spPr>
          <a:xfrm>
            <a:off x="4514858" y="4583906"/>
            <a:ext cx="1762125" cy="923926"/>
          </a:xfrm>
          <a:prstGeom prst="flowChartAlternate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Verification Team’s Interpretation</a:t>
            </a:r>
          </a:p>
          <a:p>
            <a:pPr algn="ctr"/>
            <a:r>
              <a:rPr lang="en-US" sz="1400" dirty="0"/>
              <a:t>(</a:t>
            </a:r>
            <a:r>
              <a:rPr lang="en-US" sz="1400" dirty="0" err="1"/>
              <a:t>SystemVerilog</a:t>
            </a:r>
            <a:r>
              <a:rPr lang="en-US" sz="1400" dirty="0"/>
              <a:t>)</a:t>
            </a:r>
            <a:endParaRPr lang="en-SE" sz="1400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666BB0E-2E75-4F00-948D-0D517F107E8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16200000" flipH="1">
            <a:off x="7718827" y="2153045"/>
            <a:ext cx="411956" cy="1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4BDD813-449B-467B-ABDE-5AADF5B0217B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7711288" y="3496468"/>
            <a:ext cx="427037" cy="1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38CCF66-74C7-4BD8-8300-B6A32C6171B1}"/>
              </a:ext>
            </a:extLst>
          </p:cNvPr>
          <p:cNvCxnSpPr>
            <a:cxnSpLocks/>
            <a:stCxn id="6" idx="6"/>
            <a:endCxn id="8" idx="0"/>
          </p:cNvCxnSpPr>
          <p:nvPr/>
        </p:nvCxnSpPr>
        <p:spPr>
          <a:xfrm>
            <a:off x="9239255" y="4171950"/>
            <a:ext cx="1452564" cy="411956"/>
          </a:xfrm>
          <a:prstGeom prst="bentConnector2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635C5C5-01D7-4C6E-9B1F-D26F8C5B430C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rot="5400000">
            <a:off x="9759559" y="4987528"/>
            <a:ext cx="411956" cy="1452564"/>
          </a:xfrm>
          <a:prstGeom prst="bentConnector2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D78C785-F5EF-4387-A8E9-741545BC3C03}"/>
              </a:ext>
            </a:extLst>
          </p:cNvPr>
          <p:cNvCxnSpPr>
            <a:cxnSpLocks/>
            <a:stCxn id="7" idx="2"/>
            <a:endCxn id="9" idx="2"/>
          </p:cNvCxnSpPr>
          <p:nvPr/>
        </p:nvCxnSpPr>
        <p:spPr>
          <a:xfrm rot="10800000">
            <a:off x="5395921" y="5507832"/>
            <a:ext cx="1214434" cy="411956"/>
          </a:xfrm>
          <a:prstGeom prst="bentConnector2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1FF2AD5-D47F-4117-898A-3347103DAFEA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rot="5400000" flipH="1" flipV="1">
            <a:off x="5797160" y="3770711"/>
            <a:ext cx="411956" cy="1214434"/>
          </a:xfrm>
          <a:prstGeom prst="bentConnector2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3BBEB7D-D011-483E-BC4B-1E3A91F02720}"/>
              </a:ext>
            </a:extLst>
          </p:cNvPr>
          <p:cNvSpPr txBox="1"/>
          <p:nvPr/>
        </p:nvSpPr>
        <p:spPr>
          <a:xfrm>
            <a:off x="23811" y="4760277"/>
            <a:ext cx="12193588" cy="830997"/>
          </a:xfrm>
          <a:prstGeom prst="rect">
            <a:avLst/>
          </a:prstGeom>
          <a:solidFill>
            <a:srgbClr val="FFFF00"/>
          </a:solidFill>
          <a:ln w="38100" cap="rnd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3B812F"/>
                </a:solidFill>
                <a:latin typeface="Tahoma"/>
              </a:defRPr>
            </a:lvl1pPr>
          </a:lstStyle>
          <a:p>
            <a:r>
              <a:rPr lang="en-US" sz="4800" dirty="0">
                <a:solidFill>
                  <a:srgbClr val="FF0000"/>
                </a:solidFill>
              </a:rPr>
              <a:t>Do not</a:t>
            </a:r>
            <a:r>
              <a:rPr lang="en-US" sz="4800" dirty="0">
                <a:solidFill>
                  <a:schemeClr val="tx1"/>
                </a:solidFill>
              </a:rPr>
              <a:t> fight.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4802C7-E2C9-4F31-A46D-90F3A4907FA2}"/>
              </a:ext>
            </a:extLst>
          </p:cNvPr>
          <p:cNvSpPr txBox="1"/>
          <p:nvPr/>
        </p:nvSpPr>
        <p:spPr>
          <a:xfrm>
            <a:off x="23811" y="2461417"/>
            <a:ext cx="12193588" cy="2308324"/>
          </a:xfrm>
          <a:prstGeom prst="rect">
            <a:avLst/>
          </a:prstGeom>
          <a:solidFill>
            <a:srgbClr val="FFC000"/>
          </a:solidFill>
          <a:ln w="38100" cap="rnd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3B812F"/>
                </a:solidFill>
                <a:latin typeface="Tahoma"/>
              </a:defRPr>
            </a:lvl1pPr>
          </a:lstStyle>
          <a:p>
            <a:r>
              <a:rPr lang="en-US" sz="4800" dirty="0">
                <a:solidFill>
                  <a:srgbClr val="FF0000"/>
                </a:solidFill>
              </a:rPr>
              <a:t>Independence</a:t>
            </a:r>
            <a:r>
              <a:rPr lang="en-US" sz="4800" dirty="0">
                <a:solidFill>
                  <a:schemeClr val="tx1"/>
                </a:solidFill>
              </a:rPr>
              <a:t> of interpretation by design and verification teams is expensive but essential.</a:t>
            </a:r>
          </a:p>
        </p:txBody>
      </p:sp>
    </p:spTree>
    <p:extLst>
      <p:ext uri="{BB962C8B-B14F-4D97-AF65-F5344CB8AC3E}">
        <p14:creationId xmlns:p14="http://schemas.microsoft.com/office/powerpoint/2010/main" val="419014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28" grpId="0" animBg="1"/>
      <p:bldP spid="3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AE573B9-6D8F-4462-AF1A-9BD7016BF1CD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16642</TotalTime>
  <Words>3982</Words>
  <Application>Microsoft Macintosh PowerPoint</Application>
  <PresentationFormat>Widescreen</PresentationFormat>
  <Paragraphs>604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Comic Sans MS</vt:lpstr>
      <vt:lpstr>Courier New</vt:lpstr>
      <vt:lpstr>Tahoma</vt:lpstr>
      <vt:lpstr>Office Theme</vt:lpstr>
      <vt:lpstr>Accelerating Systems with Programmable Logic Components  Lecture 08 Verification I Basic concepts and methods of Verification</vt:lpstr>
      <vt:lpstr>Agenda</vt:lpstr>
      <vt:lpstr>The Quebec Bridge and Pierre Laporte Bridge</vt:lpstr>
      <vt:lpstr>The Quebec Bridge and Pierre Laporte Bridge</vt:lpstr>
      <vt:lpstr>Intel’s Pentium FDIV bug</vt:lpstr>
      <vt:lpstr>More recently – Meltdown and Spectre</vt:lpstr>
      <vt:lpstr>Verification, validation, testing</vt:lpstr>
      <vt:lpstr>The Embedded SoC engineering pie</vt:lpstr>
      <vt:lpstr>What to verify – the reconvergence model</vt:lpstr>
      <vt:lpstr>Verification models</vt:lpstr>
      <vt:lpstr>Verification abstraction</vt:lpstr>
      <vt:lpstr>Verification tasks</vt:lpstr>
      <vt:lpstr>The verification space</vt:lpstr>
      <vt:lpstr>Why SystemVerilog</vt:lpstr>
      <vt:lpstr>More than just a verification tool</vt:lpstr>
      <vt:lpstr>Basic building blocks</vt:lpstr>
      <vt:lpstr>Basic data types</vt:lpstr>
      <vt:lpstr>Different always blocks</vt:lpstr>
      <vt:lpstr>Struct vs. Class</vt:lpstr>
      <vt:lpstr>Concept of struct</vt:lpstr>
      <vt:lpstr>Concept of struct</vt:lpstr>
      <vt:lpstr>More on struct</vt:lpstr>
      <vt:lpstr>Concept of class</vt:lpstr>
      <vt:lpstr>Instantiation of class using new</vt:lpstr>
      <vt:lpstr>More on class</vt:lpstr>
      <vt:lpstr>Difference between struct &amp; class</vt:lpstr>
      <vt:lpstr>Packed and unpacked array</vt:lpstr>
      <vt:lpstr>More on unpacked array</vt:lpstr>
      <vt:lpstr>Multi-dimensional dynamic array of class</vt:lpstr>
      <vt:lpstr>Associative array</vt:lpstr>
      <vt:lpstr>More on associative array</vt:lpstr>
      <vt:lpstr>File</vt:lpstr>
      <vt:lpstr>More on File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 Yao</dc:creator>
  <cp:lastModifiedBy>Microsoft Office User</cp:lastModifiedBy>
  <cp:revision>1697</cp:revision>
  <dcterms:created xsi:type="dcterms:W3CDTF">2021-06-14T13:39:04Z</dcterms:created>
  <dcterms:modified xsi:type="dcterms:W3CDTF">2022-09-30T12:47:44Z</dcterms:modified>
</cp:coreProperties>
</file>