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335" r:id="rId3"/>
    <p:sldId id="336" r:id="rId4"/>
    <p:sldId id="337" r:id="rId5"/>
    <p:sldId id="338" r:id="rId6"/>
    <p:sldId id="339" r:id="rId7"/>
    <p:sldId id="340" r:id="rId8"/>
    <p:sldId id="341" r:id="rId9"/>
    <p:sldId id="352" r:id="rId10"/>
    <p:sldId id="342" r:id="rId11"/>
    <p:sldId id="344" r:id="rId12"/>
    <p:sldId id="348" r:id="rId13"/>
    <p:sldId id="346" r:id="rId14"/>
    <p:sldId id="347" r:id="rId15"/>
    <p:sldId id="345" r:id="rId16"/>
    <p:sldId id="349" r:id="rId17"/>
    <p:sldId id="350" r:id="rId18"/>
    <p:sldId id="351" r:id="rId19"/>
    <p:sldId id="353" r:id="rId20"/>
    <p:sldId id="354" r:id="rId21"/>
    <p:sldId id="356" r:id="rId22"/>
    <p:sldId id="355" r:id="rId23"/>
    <p:sldId id="358" r:id="rId24"/>
    <p:sldId id="359"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NLmfYY2LnTdGCi/1QXdYHw==" hashData="n9g8io+lQ/yzMbdCYVF6kYLg49mkYW9mDQwsWo0kJ9rLJyL4K6PMRBPyENUoQ3v22Y024e78bxSJg1e/+9yZsQ=="/>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743" autoAdjust="0"/>
    <p:restoredTop sz="84734" autoAdjust="0"/>
  </p:normalViewPr>
  <p:slideViewPr>
    <p:cSldViewPr snapToGrid="0">
      <p:cViewPr varScale="1">
        <p:scale>
          <a:sx n="57" d="100"/>
          <a:sy n="57" d="100"/>
        </p:scale>
        <p:origin x="184" y="20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854111-F96E-400B-BE1D-9AD68FB27ACF}" type="datetimeFigureOut">
              <a:rPr lang="en-SE" smtClean="0"/>
              <a:t>2022-10-26</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E9EC7D-B74B-4364-805A-BE53D1A2107A}" type="slidenum">
              <a:rPr lang="en-SE" smtClean="0"/>
              <a:t>‹#›</a:t>
            </a:fld>
            <a:endParaRPr lang="en-SE"/>
          </a:p>
        </p:txBody>
      </p:sp>
    </p:spTree>
    <p:extLst>
      <p:ext uri="{BB962C8B-B14F-4D97-AF65-F5344CB8AC3E}">
        <p14:creationId xmlns:p14="http://schemas.microsoft.com/office/powerpoint/2010/main" val="4213122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CE9EC7D-B74B-4364-805A-BE53D1A2107A}" type="slidenum">
              <a:rPr lang="en-SE" smtClean="0"/>
              <a:t>19</a:t>
            </a:fld>
            <a:endParaRPr lang="en-SE"/>
          </a:p>
        </p:txBody>
      </p:sp>
    </p:spTree>
    <p:extLst>
      <p:ext uri="{BB962C8B-B14F-4D97-AF65-F5344CB8AC3E}">
        <p14:creationId xmlns:p14="http://schemas.microsoft.com/office/powerpoint/2010/main" val="222441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2022-10-26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3062895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2022-10-26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828393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2022-10-26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2773779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C1A22-7217-45F6-9197-2076FDF5A2BB}" type="datetimeFigureOut">
              <a:rPr lang="en-SE" smtClean="0"/>
              <a:t>2022-10-26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310785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C1A22-7217-45F6-9197-2076FDF5A2BB}" type="datetimeFigureOut">
              <a:rPr lang="en-SE" smtClean="0"/>
              <a:t>2022-10-26</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266978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C1A22-7217-45F6-9197-2076FDF5A2BB}" type="datetimeFigureOut">
              <a:rPr lang="en-SE" smtClean="0"/>
              <a:t>2022-10-26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404571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C1A22-7217-45F6-9197-2076FDF5A2BB}" type="datetimeFigureOut">
              <a:rPr lang="en-SE" smtClean="0"/>
              <a:t>2022-10-26</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871338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C1A22-7217-45F6-9197-2076FDF5A2BB}" type="datetimeFigureOut">
              <a:rPr lang="en-SE" smtClean="0"/>
              <a:t>2022-10-26</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419081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C1A22-7217-45F6-9197-2076FDF5A2BB}" type="datetimeFigureOut">
              <a:rPr lang="en-SE" smtClean="0"/>
              <a:t>2022-10-26</a:t>
            </a:fld>
            <a:endParaRPr lang="en-SE"/>
          </a:p>
        </p:txBody>
      </p:sp>
      <p:sp>
        <p:nvSpPr>
          <p:cNvPr id="3" name="Footer Placeholder 2"/>
          <p:cNvSpPr>
            <a:spLocks noGrp="1"/>
          </p:cNvSpPr>
          <p:nvPr>
            <p:ph type="ftr" sz="quarter" idx="11"/>
          </p:nvPr>
        </p:nvSpPr>
        <p:spPr/>
        <p:txBody>
          <a:bodyPr/>
          <a:lstStyle/>
          <a:p>
            <a:endParaRPr lang="en-SE"/>
          </a:p>
        </p:txBody>
      </p:sp>
      <p:sp>
        <p:nvSpPr>
          <p:cNvPr id="4" name="Slide Number Placeholder 3"/>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81437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C1A22-7217-45F6-9197-2076FDF5A2BB}" type="datetimeFigureOut">
              <a:rPr lang="en-SE" smtClean="0"/>
              <a:t>2022-10-26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419049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AC1A22-7217-45F6-9197-2076FDF5A2BB}" type="datetimeFigureOut">
              <a:rPr lang="en-SE" smtClean="0"/>
              <a:t>2022-10-26</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E0639179-D717-40AA-84A7-D4F2F8028582}" type="slidenum">
              <a:rPr lang="en-SE" smtClean="0"/>
              <a:t>‹#›</a:t>
            </a:fld>
            <a:endParaRPr lang="en-SE"/>
          </a:p>
        </p:txBody>
      </p:sp>
    </p:spTree>
    <p:extLst>
      <p:ext uri="{BB962C8B-B14F-4D97-AF65-F5344CB8AC3E}">
        <p14:creationId xmlns:p14="http://schemas.microsoft.com/office/powerpoint/2010/main" val="119514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C1A22-7217-45F6-9197-2076FDF5A2BB}" type="datetimeFigureOut">
              <a:rPr lang="en-SE" smtClean="0"/>
              <a:t>2022-10-26</a:t>
            </a:fld>
            <a:endParaRPr lang="en-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639179-D717-40AA-84A7-D4F2F8028582}" type="slidenum">
              <a:rPr lang="en-SE" smtClean="0"/>
              <a:t>‹#›</a:t>
            </a:fld>
            <a:endParaRPr lang="en-SE"/>
          </a:p>
        </p:txBody>
      </p:sp>
    </p:spTree>
    <p:extLst>
      <p:ext uri="{BB962C8B-B14F-4D97-AF65-F5344CB8AC3E}">
        <p14:creationId xmlns:p14="http://schemas.microsoft.com/office/powerpoint/2010/main" val="2638709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hyperlink" Target="mailto:yuan.yao@it.uu.s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26.png"/><Relationship Id="rId18" Type="http://schemas.openxmlformats.org/officeDocument/2006/relationships/image" Target="../media/image31.png"/><Relationship Id="rId26" Type="http://schemas.openxmlformats.org/officeDocument/2006/relationships/image" Target="../media/image39.png"/><Relationship Id="rId39" Type="http://schemas.openxmlformats.org/officeDocument/2006/relationships/image" Target="../media/image52.png"/><Relationship Id="rId21" Type="http://schemas.openxmlformats.org/officeDocument/2006/relationships/image" Target="../media/image34.png"/><Relationship Id="rId34" Type="http://schemas.openxmlformats.org/officeDocument/2006/relationships/image" Target="../media/image47.png"/><Relationship Id="rId42" Type="http://schemas.openxmlformats.org/officeDocument/2006/relationships/image" Target="../media/image55.png"/><Relationship Id="rId7" Type="http://schemas.openxmlformats.org/officeDocument/2006/relationships/image" Target="../media/image20.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29" Type="http://schemas.openxmlformats.org/officeDocument/2006/relationships/image" Target="../media/image42.png"/><Relationship Id="rId4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24" Type="http://schemas.openxmlformats.org/officeDocument/2006/relationships/image" Target="../media/image37.png"/><Relationship Id="rId32" Type="http://schemas.openxmlformats.org/officeDocument/2006/relationships/image" Target="../media/image45.png"/><Relationship Id="rId37" Type="http://schemas.openxmlformats.org/officeDocument/2006/relationships/image" Target="../media/image50.png"/><Relationship Id="rId40" Type="http://schemas.openxmlformats.org/officeDocument/2006/relationships/image" Target="../media/image53.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36.png"/><Relationship Id="rId28" Type="http://schemas.openxmlformats.org/officeDocument/2006/relationships/image" Target="../media/image41.png"/><Relationship Id="rId36" Type="http://schemas.openxmlformats.org/officeDocument/2006/relationships/image" Target="../media/image49.png"/><Relationship Id="rId10" Type="http://schemas.openxmlformats.org/officeDocument/2006/relationships/image" Target="../media/image23.png"/><Relationship Id="rId19" Type="http://schemas.openxmlformats.org/officeDocument/2006/relationships/image" Target="../media/image32.png"/><Relationship Id="rId31" Type="http://schemas.openxmlformats.org/officeDocument/2006/relationships/image" Target="../media/image44.png"/><Relationship Id="rId44" Type="http://schemas.openxmlformats.org/officeDocument/2006/relationships/image" Target="../media/image57.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png"/><Relationship Id="rId30" Type="http://schemas.openxmlformats.org/officeDocument/2006/relationships/image" Target="../media/image43.png"/><Relationship Id="rId35" Type="http://schemas.openxmlformats.org/officeDocument/2006/relationships/image" Target="../media/image48.png"/><Relationship Id="rId43" Type="http://schemas.openxmlformats.org/officeDocument/2006/relationships/image" Target="../media/image56.png"/><Relationship Id="rId8" Type="http://schemas.openxmlformats.org/officeDocument/2006/relationships/image" Target="../media/image21.png"/><Relationship Id="rId3" Type="http://schemas.openxmlformats.org/officeDocument/2006/relationships/image" Target="../media/image4.emf"/><Relationship Id="rId12" Type="http://schemas.openxmlformats.org/officeDocument/2006/relationships/image" Target="../media/image25.png"/><Relationship Id="rId17" Type="http://schemas.openxmlformats.org/officeDocument/2006/relationships/image" Target="../media/image30.png"/><Relationship Id="rId25" Type="http://schemas.openxmlformats.org/officeDocument/2006/relationships/image" Target="../media/image38.png"/><Relationship Id="rId33" Type="http://schemas.openxmlformats.org/officeDocument/2006/relationships/image" Target="../media/image46.png"/><Relationship Id="rId38" Type="http://schemas.openxmlformats.org/officeDocument/2006/relationships/image" Target="../media/image51.png"/></Relationships>
</file>

<file path=ppt/slides/_rels/slide11.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35.png"/><Relationship Id="rId34" Type="http://schemas.openxmlformats.org/officeDocument/2006/relationships/image" Target="../media/image70.png"/><Relationship Id="rId42" Type="http://schemas.openxmlformats.org/officeDocument/2006/relationships/image" Target="../media/image78.png"/><Relationship Id="rId47" Type="http://schemas.openxmlformats.org/officeDocument/2006/relationships/image" Target="../media/image83.png"/><Relationship Id="rId50" Type="http://schemas.openxmlformats.org/officeDocument/2006/relationships/image" Target="../media/image86.png"/><Relationship Id="rId55" Type="http://schemas.openxmlformats.org/officeDocument/2006/relationships/image" Target="../media/image91.png"/><Relationship Id="rId7" Type="http://schemas.openxmlformats.org/officeDocument/2006/relationships/image" Target="../media/image21.png"/><Relationship Id="rId2" Type="http://schemas.openxmlformats.org/officeDocument/2006/relationships/image" Target="../media/image4.emf"/><Relationship Id="rId16" Type="http://schemas.openxmlformats.org/officeDocument/2006/relationships/image" Target="../media/image30.png"/><Relationship Id="rId29" Type="http://schemas.openxmlformats.org/officeDocument/2006/relationships/image" Target="../media/image65.png"/><Relationship Id="rId11" Type="http://schemas.openxmlformats.org/officeDocument/2006/relationships/image" Target="../media/image25.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6.png"/><Relationship Id="rId45" Type="http://schemas.openxmlformats.org/officeDocument/2006/relationships/image" Target="../media/image81.png"/><Relationship Id="rId53" Type="http://schemas.openxmlformats.org/officeDocument/2006/relationships/image" Target="../media/image89.png"/><Relationship Id="rId5" Type="http://schemas.openxmlformats.org/officeDocument/2006/relationships/image" Target="../media/image19.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67.png"/><Relationship Id="rId44" Type="http://schemas.openxmlformats.org/officeDocument/2006/relationships/image" Target="../media/image80.png"/><Relationship Id="rId52" Type="http://schemas.openxmlformats.org/officeDocument/2006/relationships/image" Target="../media/image88.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image" Target="../media/image84.png"/><Relationship Id="rId8" Type="http://schemas.openxmlformats.org/officeDocument/2006/relationships/image" Target="../media/image22.png"/><Relationship Id="rId51" Type="http://schemas.openxmlformats.org/officeDocument/2006/relationships/image" Target="../media/image87.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82.png"/><Relationship Id="rId20" Type="http://schemas.openxmlformats.org/officeDocument/2006/relationships/image" Target="../media/image34.png"/><Relationship Id="rId41" Type="http://schemas.openxmlformats.org/officeDocument/2006/relationships/image" Target="../media/image77.png"/><Relationship Id="rId54"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49" Type="http://schemas.openxmlformats.org/officeDocument/2006/relationships/image" Target="../media/image85.png"/></Relationships>
</file>

<file path=ppt/slides/_rels/slide12.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35.png"/><Relationship Id="rId34" Type="http://schemas.openxmlformats.org/officeDocument/2006/relationships/image" Target="../media/image70.png"/><Relationship Id="rId42" Type="http://schemas.openxmlformats.org/officeDocument/2006/relationships/image" Target="../media/image78.png"/><Relationship Id="rId47" Type="http://schemas.openxmlformats.org/officeDocument/2006/relationships/image" Target="../media/image96.png"/><Relationship Id="rId50" Type="http://schemas.openxmlformats.org/officeDocument/2006/relationships/image" Target="../media/image86.png"/><Relationship Id="rId55" Type="http://schemas.openxmlformats.org/officeDocument/2006/relationships/image" Target="../media/image91.png"/><Relationship Id="rId7" Type="http://schemas.openxmlformats.org/officeDocument/2006/relationships/image" Target="../media/image21.png"/><Relationship Id="rId2" Type="http://schemas.openxmlformats.org/officeDocument/2006/relationships/image" Target="../media/image4.emf"/><Relationship Id="rId16" Type="http://schemas.openxmlformats.org/officeDocument/2006/relationships/image" Target="../media/image30.png"/><Relationship Id="rId29" Type="http://schemas.openxmlformats.org/officeDocument/2006/relationships/image" Target="../media/image65.png"/><Relationship Id="rId11" Type="http://schemas.openxmlformats.org/officeDocument/2006/relationships/image" Target="../media/image25.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6.png"/><Relationship Id="rId45" Type="http://schemas.openxmlformats.org/officeDocument/2006/relationships/image" Target="../media/image94.png"/><Relationship Id="rId53" Type="http://schemas.openxmlformats.org/officeDocument/2006/relationships/image" Target="../media/image89.png"/><Relationship Id="rId5" Type="http://schemas.openxmlformats.org/officeDocument/2006/relationships/image" Target="../media/image19.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67.png"/><Relationship Id="rId44" Type="http://schemas.openxmlformats.org/officeDocument/2006/relationships/image" Target="../media/image80.png"/><Relationship Id="rId52" Type="http://schemas.openxmlformats.org/officeDocument/2006/relationships/image" Target="../media/image98.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image" Target="../media/image97.png"/><Relationship Id="rId8" Type="http://schemas.openxmlformats.org/officeDocument/2006/relationships/image" Target="../media/image22.png"/><Relationship Id="rId51" Type="http://schemas.openxmlformats.org/officeDocument/2006/relationships/image" Target="../media/image87.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95.png"/><Relationship Id="rId20" Type="http://schemas.openxmlformats.org/officeDocument/2006/relationships/image" Target="../media/image34.png"/><Relationship Id="rId41" Type="http://schemas.openxmlformats.org/officeDocument/2006/relationships/image" Target="../media/image77.png"/><Relationship Id="rId54"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49" Type="http://schemas.openxmlformats.org/officeDocument/2006/relationships/image" Target="../media/image85.png"/></Relationships>
</file>

<file path=ppt/slides/_rels/slide13.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35.png"/><Relationship Id="rId34" Type="http://schemas.openxmlformats.org/officeDocument/2006/relationships/image" Target="../media/image70.png"/><Relationship Id="rId42" Type="http://schemas.openxmlformats.org/officeDocument/2006/relationships/image" Target="../media/image78.png"/><Relationship Id="rId47" Type="http://schemas.openxmlformats.org/officeDocument/2006/relationships/image" Target="../media/image101.png"/><Relationship Id="rId50" Type="http://schemas.openxmlformats.org/officeDocument/2006/relationships/image" Target="../media/image86.png"/><Relationship Id="rId55" Type="http://schemas.openxmlformats.org/officeDocument/2006/relationships/image" Target="../media/image91.png"/><Relationship Id="rId7" Type="http://schemas.openxmlformats.org/officeDocument/2006/relationships/image" Target="../media/image21.png"/><Relationship Id="rId2" Type="http://schemas.openxmlformats.org/officeDocument/2006/relationships/image" Target="../media/image4.emf"/><Relationship Id="rId16" Type="http://schemas.openxmlformats.org/officeDocument/2006/relationships/image" Target="../media/image30.png"/><Relationship Id="rId29" Type="http://schemas.openxmlformats.org/officeDocument/2006/relationships/image" Target="../media/image65.png"/><Relationship Id="rId11" Type="http://schemas.openxmlformats.org/officeDocument/2006/relationships/image" Target="../media/image25.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6.png"/><Relationship Id="rId45" Type="http://schemas.openxmlformats.org/officeDocument/2006/relationships/image" Target="../media/image99.png"/><Relationship Id="rId53" Type="http://schemas.openxmlformats.org/officeDocument/2006/relationships/image" Target="../media/image89.png"/><Relationship Id="rId5" Type="http://schemas.openxmlformats.org/officeDocument/2006/relationships/image" Target="../media/image19.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67.png"/><Relationship Id="rId44" Type="http://schemas.openxmlformats.org/officeDocument/2006/relationships/image" Target="../media/image80.png"/><Relationship Id="rId52" Type="http://schemas.openxmlformats.org/officeDocument/2006/relationships/image" Target="../media/image10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image" Target="../media/image102.png"/><Relationship Id="rId8" Type="http://schemas.openxmlformats.org/officeDocument/2006/relationships/image" Target="../media/image22.png"/><Relationship Id="rId51" Type="http://schemas.openxmlformats.org/officeDocument/2006/relationships/image" Target="../media/image87.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100.png"/><Relationship Id="rId20" Type="http://schemas.openxmlformats.org/officeDocument/2006/relationships/image" Target="../media/image34.png"/><Relationship Id="rId41" Type="http://schemas.openxmlformats.org/officeDocument/2006/relationships/image" Target="../media/image77.png"/><Relationship Id="rId54"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49" Type="http://schemas.openxmlformats.org/officeDocument/2006/relationships/image" Target="../media/image85.png"/></Relationships>
</file>

<file path=ppt/slides/_rels/slide14.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62.png"/><Relationship Id="rId39" Type="http://schemas.openxmlformats.org/officeDocument/2006/relationships/image" Target="../media/image75.png"/><Relationship Id="rId21" Type="http://schemas.openxmlformats.org/officeDocument/2006/relationships/image" Target="../media/image35.png"/><Relationship Id="rId34" Type="http://schemas.openxmlformats.org/officeDocument/2006/relationships/image" Target="../media/image70.png"/><Relationship Id="rId42" Type="http://schemas.openxmlformats.org/officeDocument/2006/relationships/image" Target="../media/image78.png"/><Relationship Id="rId47" Type="http://schemas.openxmlformats.org/officeDocument/2006/relationships/image" Target="../media/image106.png"/><Relationship Id="rId50" Type="http://schemas.openxmlformats.org/officeDocument/2006/relationships/image" Target="../media/image86.png"/><Relationship Id="rId55" Type="http://schemas.openxmlformats.org/officeDocument/2006/relationships/image" Target="../media/image91.png"/><Relationship Id="rId7" Type="http://schemas.openxmlformats.org/officeDocument/2006/relationships/image" Target="../media/image21.png"/><Relationship Id="rId2" Type="http://schemas.openxmlformats.org/officeDocument/2006/relationships/image" Target="../media/image4.emf"/><Relationship Id="rId16" Type="http://schemas.openxmlformats.org/officeDocument/2006/relationships/image" Target="../media/image30.png"/><Relationship Id="rId29" Type="http://schemas.openxmlformats.org/officeDocument/2006/relationships/image" Target="../media/image65.png"/><Relationship Id="rId11" Type="http://schemas.openxmlformats.org/officeDocument/2006/relationships/image" Target="../media/image25.png"/><Relationship Id="rId24" Type="http://schemas.openxmlformats.org/officeDocument/2006/relationships/image" Target="../media/image60.png"/><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6.png"/><Relationship Id="rId45" Type="http://schemas.openxmlformats.org/officeDocument/2006/relationships/image" Target="../media/image104.png"/><Relationship Id="rId53" Type="http://schemas.openxmlformats.org/officeDocument/2006/relationships/image" Target="../media/image89.png"/><Relationship Id="rId5" Type="http://schemas.openxmlformats.org/officeDocument/2006/relationships/image" Target="../media/image19.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67.png"/><Relationship Id="rId44" Type="http://schemas.openxmlformats.org/officeDocument/2006/relationships/image" Target="../media/image80.png"/><Relationship Id="rId52" Type="http://schemas.openxmlformats.org/officeDocument/2006/relationships/image" Target="../media/image108.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58.png"/><Relationship Id="rId27" Type="http://schemas.openxmlformats.org/officeDocument/2006/relationships/image" Target="../media/image63.png"/><Relationship Id="rId30" Type="http://schemas.openxmlformats.org/officeDocument/2006/relationships/image" Target="../media/image66.png"/><Relationship Id="rId35" Type="http://schemas.openxmlformats.org/officeDocument/2006/relationships/image" Target="../media/image71.png"/><Relationship Id="rId43" Type="http://schemas.openxmlformats.org/officeDocument/2006/relationships/image" Target="../media/image79.png"/><Relationship Id="rId48" Type="http://schemas.openxmlformats.org/officeDocument/2006/relationships/image" Target="../media/image107.png"/><Relationship Id="rId8" Type="http://schemas.openxmlformats.org/officeDocument/2006/relationships/image" Target="../media/image22.png"/><Relationship Id="rId51" Type="http://schemas.openxmlformats.org/officeDocument/2006/relationships/image" Target="../media/image87.png"/><Relationship Id="rId3" Type="http://schemas.openxmlformats.org/officeDocument/2006/relationships/image" Target="../media/image17.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61.png"/><Relationship Id="rId33" Type="http://schemas.openxmlformats.org/officeDocument/2006/relationships/image" Target="../media/image69.png"/><Relationship Id="rId38" Type="http://schemas.openxmlformats.org/officeDocument/2006/relationships/image" Target="../media/image74.png"/><Relationship Id="rId46" Type="http://schemas.openxmlformats.org/officeDocument/2006/relationships/image" Target="../media/image105.png"/><Relationship Id="rId20" Type="http://schemas.openxmlformats.org/officeDocument/2006/relationships/image" Target="../media/image34.png"/><Relationship Id="rId41" Type="http://schemas.openxmlformats.org/officeDocument/2006/relationships/image" Target="../media/image77.png"/><Relationship Id="rId54"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0.png"/><Relationship Id="rId15" Type="http://schemas.openxmlformats.org/officeDocument/2006/relationships/image" Target="../media/image29.png"/><Relationship Id="rId23" Type="http://schemas.openxmlformats.org/officeDocument/2006/relationships/image" Target="../media/image59.png"/><Relationship Id="rId28" Type="http://schemas.openxmlformats.org/officeDocument/2006/relationships/image" Target="../media/image64.png"/><Relationship Id="rId36" Type="http://schemas.openxmlformats.org/officeDocument/2006/relationships/image" Target="../media/image72.png"/><Relationship Id="rId49" Type="http://schemas.openxmlformats.org/officeDocument/2006/relationships/image" Target="../media/image85.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4.emf"/><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1.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23" Type="http://schemas.openxmlformats.org/officeDocument/2006/relationships/image" Target="../media/image16.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 Id="rId22"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2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5.emf"/><Relationship Id="rId1" Type="http://schemas.openxmlformats.org/officeDocument/2006/relationships/slideLayout" Target="../slideLayouts/slideLayout2.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6.png"/></Relationships>
</file>

<file path=ppt/slides/_rels/slide22.xml.rels><?xml version="1.0" encoding="UTF-8" standalone="yes"?>
<Relationships xmlns="http://schemas.openxmlformats.org/package/2006/relationships"><Relationship Id="rId8" Type="http://schemas.openxmlformats.org/officeDocument/2006/relationships/image" Target="../media/image126.png"/><Relationship Id="rId3" Type="http://schemas.openxmlformats.org/officeDocument/2006/relationships/image" Target="../media/image6.png"/><Relationship Id="rId7" Type="http://schemas.openxmlformats.org/officeDocument/2006/relationships/image" Target="../media/image125.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image" Target="../media/image123.png"/><Relationship Id="rId10" Type="http://schemas.openxmlformats.org/officeDocument/2006/relationships/image" Target="../media/image128.png"/><Relationship Id="rId4" Type="http://schemas.openxmlformats.org/officeDocument/2006/relationships/image" Target="../media/image122.png"/><Relationship Id="rId9" Type="http://schemas.openxmlformats.org/officeDocument/2006/relationships/image" Target="../media/image127.png"/></Relationships>
</file>

<file path=ppt/slides/_rels/slide23.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124.png"/><Relationship Id="rId7" Type="http://schemas.openxmlformats.org/officeDocument/2006/relationships/image" Target="../media/image131.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ature.com/articles/323533a0.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2BB8-29F8-4155-A93A-17647DB1CABC}"/>
              </a:ext>
            </a:extLst>
          </p:cNvPr>
          <p:cNvSpPr>
            <a:spLocks noGrp="1"/>
          </p:cNvSpPr>
          <p:nvPr>
            <p:ph type="ctrTitle"/>
          </p:nvPr>
        </p:nvSpPr>
        <p:spPr>
          <a:xfrm>
            <a:off x="1524000" y="779228"/>
            <a:ext cx="9144000" cy="3252445"/>
          </a:xfrm>
        </p:spPr>
        <p:txBody>
          <a:bodyPr>
            <a:normAutofit fontScale="90000"/>
          </a:bodyPr>
          <a:lstStyle/>
          <a:p>
            <a:r>
              <a:rPr lang="en-US" sz="4800" dirty="0">
                <a:latin typeface="Arial" panose="020B0604020202020204" pitchFamily="34" charset="0"/>
                <a:cs typeface="Arial" panose="020B0604020202020204" pitchFamily="34" charset="0"/>
              </a:rPr>
              <a:t>Accelerating Systems with Programmable Logic Components</a:t>
            </a:r>
            <a:br>
              <a:rPr lang="en-US" sz="4800" dirty="0">
                <a:latin typeface="Arial" panose="020B0604020202020204" pitchFamily="34" charset="0"/>
                <a:cs typeface="Arial" panose="020B0604020202020204" pitchFamily="34" charset="0"/>
              </a:rPr>
            </a:br>
            <a:br>
              <a:rPr lang="en-US" sz="48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Lecture 12 Neural network II</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Part 1</a:t>
            </a:r>
            <a:br>
              <a:rPr lang="en-US" sz="3600" dirty="0">
                <a:latin typeface="Arial" panose="020B0604020202020204" pitchFamily="34" charset="0"/>
                <a:cs typeface="Arial" panose="020B0604020202020204" pitchFamily="34" charset="0"/>
              </a:rPr>
            </a:br>
            <a:endParaRPr lang="en-SE" sz="3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92087BE-6C26-4F68-8F72-3D456FE71694}"/>
              </a:ext>
            </a:extLst>
          </p:cNvPr>
          <p:cNvSpPr>
            <a:spLocks noGrp="1"/>
          </p:cNvSpPr>
          <p:nvPr>
            <p:ph type="subTitle" idx="1"/>
          </p:nvPr>
        </p:nvSpPr>
        <p:spPr>
          <a:xfrm>
            <a:off x="1524000" y="3602038"/>
            <a:ext cx="9144000" cy="2387600"/>
          </a:xfrm>
        </p:spPr>
        <p:txBody>
          <a:bodyPr>
            <a:normAutofit/>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1DT109 ASPLOC</a:t>
            </a:r>
          </a:p>
          <a:p>
            <a:r>
              <a:rPr lang="en-US">
                <a:latin typeface="Arial" panose="020B0604020202020204" pitchFamily="34" charset="0"/>
                <a:cs typeface="Arial" panose="020B0604020202020204" pitchFamily="34" charset="0"/>
              </a:rPr>
              <a:t>2022 </a:t>
            </a:r>
            <a:r>
              <a:rPr lang="en-US" dirty="0">
                <a:latin typeface="Arial" panose="020B0604020202020204" pitchFamily="34" charset="0"/>
                <a:cs typeface="Arial" panose="020B0604020202020204" pitchFamily="34" charset="0"/>
              </a:rPr>
              <a:t>VT1-VT2</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Yuan Yao, </a:t>
            </a:r>
            <a:r>
              <a:rPr lang="en-US" dirty="0">
                <a:latin typeface="Arial" panose="020B0604020202020204" pitchFamily="34" charset="0"/>
                <a:cs typeface="Arial" panose="020B0604020202020204" pitchFamily="34" charset="0"/>
                <a:hlinkClick r:id="rId2"/>
              </a:rPr>
              <a:t>yuan.yao@it.uu.se</a:t>
            </a:r>
            <a:endParaRPr lang="en-US" dirty="0">
              <a:latin typeface="Arial" panose="020B0604020202020204" pitchFamily="34" charset="0"/>
              <a:cs typeface="Arial" panose="020B0604020202020204" pitchFamily="34" charset="0"/>
            </a:endParaRPr>
          </a:p>
        </p:txBody>
      </p:sp>
      <p:pic>
        <p:nvPicPr>
          <p:cNvPr id="4" name="Picture 3" descr="rod_logo_vit_etikett_84mm.eps">
            <a:extLst>
              <a:ext uri="{FF2B5EF4-FFF2-40B4-BE49-F238E27FC236}">
                <a16:creationId xmlns:a16="http://schemas.microsoft.com/office/drawing/2014/main" id="{8D2C7EE1-0E61-4368-A08E-159F94E206A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473" y="0"/>
            <a:ext cx="1056255" cy="1617317"/>
          </a:xfrm>
          <a:prstGeom prst="rect">
            <a:avLst/>
          </a:prstGeom>
          <a:effectLst>
            <a:outerShdw blurRad="263525" dir="12420000" sx="107000" sy="107000" algn="tl" rotWithShape="0">
              <a:srgbClr val="000000">
                <a:alpha val="43000"/>
              </a:srgbClr>
            </a:outerShdw>
          </a:effectLst>
        </p:spPr>
      </p:pic>
    </p:spTree>
    <p:extLst>
      <p:ext uri="{BB962C8B-B14F-4D97-AF65-F5344CB8AC3E}">
        <p14:creationId xmlns:p14="http://schemas.microsoft.com/office/powerpoint/2010/main" val="211432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EE3C-3008-4729-9D8E-0CFFDAC12012}"/>
              </a:ext>
            </a:extLst>
          </p:cNvPr>
          <p:cNvSpPr>
            <a:spLocks noGrp="1"/>
          </p:cNvSpPr>
          <p:nvPr>
            <p:ph type="title"/>
          </p:nvPr>
        </p:nvSpPr>
        <p:spPr/>
        <p:txBody>
          <a:bodyPr>
            <a:normAutofit/>
          </a:bodyPr>
          <a:lstStyle/>
          <a:p>
            <a:r>
              <a:rPr lang="en-US" dirty="0"/>
              <a:t>P1: a matrix-based approach to represent a neural network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1DFB1B-B8C9-4191-8605-E1AC1BFE2BF0}"/>
                  </a:ext>
                </a:extLst>
              </p:cNvPr>
              <p:cNvSpPr>
                <a:spLocks noGrp="1"/>
              </p:cNvSpPr>
              <p:nvPr>
                <p:ph idx="1"/>
              </p:nvPr>
            </p:nvSpPr>
            <p:spPr>
              <a:xfrm>
                <a:off x="838200" y="1825625"/>
                <a:ext cx="6688811" cy="3249295"/>
              </a:xfrm>
            </p:spPr>
            <p:txBody>
              <a:bodyPr>
                <a:normAutofit fontScale="92500" lnSpcReduction="10000"/>
              </a:bodyPr>
              <a:lstStyle/>
              <a:p>
                <a:r>
                  <a:rPr lang="en-US" dirty="0"/>
                  <a:t>We use matrix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𝑙</m:t>
                        </m:r>
                      </m:sup>
                    </m:sSup>
                  </m:oMath>
                </a14:m>
                <a:r>
                  <a:rPr lang="en-US" dirty="0"/>
                  <a:t> to denote the weights from layer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𝑡h</m:t>
                        </m:r>
                      </m:sup>
                    </m:sSup>
                  </m:oMath>
                </a14:m>
                <a:r>
                  <a:rPr lang="en-US" dirty="0"/>
                  <a:t> to layer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endParaRPr lang="en-US" dirty="0"/>
              </a:p>
              <a:p>
                <a:r>
                  <a:rPr lang="en-US" dirty="0"/>
                  <a:t>The entries of the weight matrix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𝑙</m:t>
                        </m:r>
                      </m:sup>
                    </m:sSup>
                  </m:oMath>
                </a14:m>
                <a:r>
                  <a:rPr lang="en-US" dirty="0"/>
                  <a:t> are the weights connecting to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a:t>
                </a:r>
              </a:p>
              <a:p>
                <a:r>
                  <a:rPr lang="en-US" dirty="0"/>
                  <a:t>The entry in the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row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𝑘</m:t>
                        </m:r>
                      </m:e>
                      <m:sup>
                        <m:r>
                          <a:rPr lang="en-US" i="1">
                            <a:latin typeface="Cambria Math" panose="02040503050406030204" pitchFamily="18" charset="0"/>
                            <a:ea typeface="Cambria Math" panose="02040503050406030204" pitchFamily="18" charset="0"/>
                          </a:rPr>
                          <m:t>𝑡h</m:t>
                        </m:r>
                      </m:sup>
                    </m:sSup>
                  </m:oMath>
                </a14:m>
                <a:r>
                  <a:rPr lang="en-US" dirty="0"/>
                  <a:t> column is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𝑗𝑘</m:t>
                        </m:r>
                      </m:sub>
                      <m:sup>
                        <m:r>
                          <a:rPr lang="en-US" i="1">
                            <a:latin typeface="Cambria Math" panose="02040503050406030204" pitchFamily="18" charset="0"/>
                            <a:ea typeface="Cambria Math" panose="02040503050406030204" pitchFamily="18" charset="0"/>
                          </a:rPr>
                          <m:t>𝑙</m:t>
                        </m:r>
                      </m:sup>
                    </m:sSubSup>
                  </m:oMath>
                </a14:m>
                <a:endParaRPr lang="en-US" dirty="0"/>
              </a:p>
              <a:p>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𝑙</m:t>
                        </m:r>
                      </m:sup>
                    </m:sSup>
                  </m:oMath>
                </a14:m>
                <a:r>
                  <a:rPr lang="en-US" dirty="0"/>
                  <a:t> denotes all the biases in layer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endParaRPr lang="en-US" dirty="0"/>
              </a:p>
              <a:p>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𝑙</m:t>
                        </m:r>
                      </m:sup>
                    </m:sSup>
                  </m:oMath>
                </a14:m>
                <a:r>
                  <a:rPr lang="en-US" dirty="0"/>
                  <a:t> denotes all activations in layer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endParaRPr lang="en-SE" dirty="0"/>
              </a:p>
            </p:txBody>
          </p:sp>
        </mc:Choice>
        <mc:Fallback xmlns="">
          <p:sp>
            <p:nvSpPr>
              <p:cNvPr id="3" name="Content Placeholder 2">
                <a:extLst>
                  <a:ext uri="{FF2B5EF4-FFF2-40B4-BE49-F238E27FC236}">
                    <a16:creationId xmlns:a16="http://schemas.microsoft.com/office/drawing/2014/main" id="{661DFB1B-B8C9-4191-8605-E1AC1BFE2BF0}"/>
                  </a:ext>
                </a:extLst>
              </p:cNvPr>
              <p:cNvSpPr>
                <a:spLocks noGrp="1" noRot="1" noChangeAspect="1" noMove="1" noResize="1" noEditPoints="1" noAdjustHandles="1" noChangeArrowheads="1" noChangeShapeType="1" noTextEdit="1"/>
              </p:cNvSpPr>
              <p:nvPr>
                <p:ph idx="1"/>
              </p:nvPr>
            </p:nvSpPr>
            <p:spPr>
              <a:xfrm>
                <a:off x="838200" y="1825625"/>
                <a:ext cx="6688811" cy="3249295"/>
              </a:xfrm>
              <a:blipFill>
                <a:blip r:embed="rId2"/>
                <a:stretch>
                  <a:fillRect l="-1459" t="-3933" r="-1823" b="-430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C65A18B-B453-45EB-B225-778A6F2A8B3A}"/>
              </a:ext>
            </a:extLst>
          </p:cNvPr>
          <p:cNvPicPr>
            <a:picLocks noChangeAspect="1"/>
          </p:cNvPicPr>
          <p:nvPr/>
        </p:nvPicPr>
        <p:blipFill>
          <a:blip r:embed="rId3"/>
          <a:stretch>
            <a:fillRect/>
          </a:stretch>
        </p:blipFill>
        <p:spPr>
          <a:xfrm>
            <a:off x="7527013" y="1664629"/>
            <a:ext cx="4369876" cy="4971788"/>
          </a:xfrm>
          <a:prstGeom prst="rect">
            <a:avLst/>
          </a:prstGeom>
        </p:spPr>
      </p:pic>
      <p:grpSp>
        <p:nvGrpSpPr>
          <p:cNvPr id="20" name="Group 19">
            <a:extLst>
              <a:ext uri="{FF2B5EF4-FFF2-40B4-BE49-F238E27FC236}">
                <a16:creationId xmlns:a16="http://schemas.microsoft.com/office/drawing/2014/main" id="{9007BEAA-623B-4DF3-BCE3-A92C5C307D9B}"/>
              </a:ext>
            </a:extLst>
          </p:cNvPr>
          <p:cNvGrpSpPr/>
          <p:nvPr/>
        </p:nvGrpSpPr>
        <p:grpSpPr>
          <a:xfrm>
            <a:off x="8733290" y="2316702"/>
            <a:ext cx="428536" cy="1071738"/>
            <a:chOff x="8710044" y="2489586"/>
            <a:chExt cx="428536" cy="107173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2B2BE45-DAF9-439E-801D-F51F520F5F2C}"/>
                    </a:ext>
                  </a:extLst>
                </p:cNvPr>
                <p:cNvSpPr txBox="1"/>
                <p:nvPr/>
              </p:nvSpPr>
              <p:spPr>
                <a:xfrm>
                  <a:off x="8710044" y="2489586"/>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7" name="TextBox 6">
                  <a:extLst>
                    <a:ext uri="{FF2B5EF4-FFF2-40B4-BE49-F238E27FC236}">
                      <a16:creationId xmlns:a16="http://schemas.microsoft.com/office/drawing/2014/main" id="{02B2BE45-DAF9-439E-801D-F51F520F5F2C}"/>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4"/>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7F514-C6D8-4D56-8C78-DF4F1B5CA97F}"/>
                    </a:ext>
                  </a:extLst>
                </p:cNvPr>
                <p:cNvSpPr txBox="1"/>
                <p:nvPr/>
              </p:nvSpPr>
              <p:spPr>
                <a:xfrm>
                  <a:off x="8710044" y="2845002"/>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8" name="TextBox 7">
                  <a:extLst>
                    <a:ext uri="{FF2B5EF4-FFF2-40B4-BE49-F238E27FC236}">
                      <a16:creationId xmlns:a16="http://schemas.microsoft.com/office/drawing/2014/main" id="{A317F514-C6D8-4D56-8C78-DF4F1B5CA97F}"/>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5"/>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9B8AE2A-8127-4CBB-A956-7F5D9E283EF9}"/>
                    </a:ext>
                  </a:extLst>
                </p:cNvPr>
                <p:cNvSpPr txBox="1"/>
                <p:nvPr/>
              </p:nvSpPr>
              <p:spPr>
                <a:xfrm>
                  <a:off x="8710045" y="3181027"/>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9" name="TextBox 8">
                  <a:extLst>
                    <a:ext uri="{FF2B5EF4-FFF2-40B4-BE49-F238E27FC236}">
                      <a16:creationId xmlns:a16="http://schemas.microsoft.com/office/drawing/2014/main" id="{F9B8AE2A-8127-4CBB-A956-7F5D9E283EF9}"/>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6"/>
                  <a:stretch>
                    <a:fillRect r="-13889"/>
                  </a:stretch>
                </a:blipFill>
                <a:ln w="12700">
                  <a:solidFill>
                    <a:srgbClr val="FF0000"/>
                  </a:solidFill>
                </a:ln>
              </p:spPr>
              <p:txBody>
                <a:bodyPr/>
                <a:lstStyle/>
                <a:p>
                  <a:r>
                    <a:rPr lang="en-SE">
                      <a:noFill/>
                    </a:rPr>
                    <a:t> </a:t>
                  </a:r>
                </a:p>
              </p:txBody>
            </p:sp>
          </mc:Fallback>
        </mc:AlternateContent>
      </p:grpSp>
      <p:grpSp>
        <p:nvGrpSpPr>
          <p:cNvPr id="21" name="Group 20">
            <a:extLst>
              <a:ext uri="{FF2B5EF4-FFF2-40B4-BE49-F238E27FC236}">
                <a16:creationId xmlns:a16="http://schemas.microsoft.com/office/drawing/2014/main" id="{E2792D84-E6D6-4228-85A8-433AE2588006}"/>
              </a:ext>
            </a:extLst>
          </p:cNvPr>
          <p:cNvGrpSpPr/>
          <p:nvPr/>
        </p:nvGrpSpPr>
        <p:grpSpPr>
          <a:xfrm>
            <a:off x="8733290" y="3380126"/>
            <a:ext cx="428536" cy="1071738"/>
            <a:chOff x="8710044" y="2489586"/>
            <a:chExt cx="428536" cy="1071738"/>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BAF2A88-D35A-4721-BFD3-8A2D83F6E795}"/>
                    </a:ext>
                  </a:extLst>
                </p:cNvPr>
                <p:cNvSpPr txBox="1"/>
                <p:nvPr/>
              </p:nvSpPr>
              <p:spPr>
                <a:xfrm>
                  <a:off x="8710044" y="2489586"/>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2" name="TextBox 21">
                  <a:extLst>
                    <a:ext uri="{FF2B5EF4-FFF2-40B4-BE49-F238E27FC236}">
                      <a16:creationId xmlns:a16="http://schemas.microsoft.com/office/drawing/2014/main" id="{5BAF2A88-D35A-4721-BFD3-8A2D83F6E795}"/>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7"/>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6D5C7B7-3096-479C-9318-C655525F1F09}"/>
                    </a:ext>
                  </a:extLst>
                </p:cNvPr>
                <p:cNvSpPr txBox="1"/>
                <p:nvPr/>
              </p:nvSpPr>
              <p:spPr>
                <a:xfrm>
                  <a:off x="8710044" y="2845002"/>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3" name="TextBox 22">
                  <a:extLst>
                    <a:ext uri="{FF2B5EF4-FFF2-40B4-BE49-F238E27FC236}">
                      <a16:creationId xmlns:a16="http://schemas.microsoft.com/office/drawing/2014/main" id="{66D5C7B7-3096-479C-9318-C655525F1F09}"/>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8"/>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6171ACC-15B5-45E0-BD6F-5C7B8EF48028}"/>
                    </a:ext>
                  </a:extLst>
                </p:cNvPr>
                <p:cNvSpPr txBox="1"/>
                <p:nvPr/>
              </p:nvSpPr>
              <p:spPr>
                <a:xfrm>
                  <a:off x="8710045" y="3181027"/>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4" name="TextBox 23">
                  <a:extLst>
                    <a:ext uri="{FF2B5EF4-FFF2-40B4-BE49-F238E27FC236}">
                      <a16:creationId xmlns:a16="http://schemas.microsoft.com/office/drawing/2014/main" id="{B6171ACC-15B5-45E0-BD6F-5C7B8EF48028}"/>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9"/>
                  <a:stretch>
                    <a:fillRect r="-15278"/>
                  </a:stretch>
                </a:blipFill>
                <a:ln w="12700">
                  <a:solidFill>
                    <a:schemeClr val="accent1"/>
                  </a:solidFill>
                </a:ln>
              </p:spPr>
              <p:txBody>
                <a:bodyPr/>
                <a:lstStyle/>
                <a:p>
                  <a:r>
                    <a:rPr lang="en-SE">
                      <a:noFill/>
                    </a:rPr>
                    <a:t> </a:t>
                  </a:r>
                </a:p>
              </p:txBody>
            </p:sp>
          </mc:Fallback>
        </mc:AlternateContent>
      </p:grpSp>
      <p:grpSp>
        <p:nvGrpSpPr>
          <p:cNvPr id="26" name="Group 25">
            <a:extLst>
              <a:ext uri="{FF2B5EF4-FFF2-40B4-BE49-F238E27FC236}">
                <a16:creationId xmlns:a16="http://schemas.microsoft.com/office/drawing/2014/main" id="{04EC5B6D-D9A5-4D74-A6EC-82A40CA682EA}"/>
              </a:ext>
            </a:extLst>
          </p:cNvPr>
          <p:cNvGrpSpPr/>
          <p:nvPr/>
        </p:nvGrpSpPr>
        <p:grpSpPr>
          <a:xfrm>
            <a:off x="8733290" y="4443550"/>
            <a:ext cx="428536" cy="1071738"/>
            <a:chOff x="8710044" y="2489586"/>
            <a:chExt cx="428536" cy="1071738"/>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508331F-7BBD-4716-96F9-B7827044C210}"/>
                    </a:ext>
                  </a:extLst>
                </p:cNvPr>
                <p:cNvSpPr txBox="1"/>
                <p:nvPr/>
              </p:nvSpPr>
              <p:spPr>
                <a:xfrm>
                  <a:off x="8710044" y="2489586"/>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7" name="TextBox 26">
                  <a:extLst>
                    <a:ext uri="{FF2B5EF4-FFF2-40B4-BE49-F238E27FC236}">
                      <a16:creationId xmlns:a16="http://schemas.microsoft.com/office/drawing/2014/main" id="{B508331F-7BBD-4716-96F9-B7827044C210}"/>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0"/>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77A9F5-D47A-4B39-AFA4-2B767F8788B8}"/>
                    </a:ext>
                  </a:extLst>
                </p:cNvPr>
                <p:cNvSpPr txBox="1"/>
                <p:nvPr/>
              </p:nvSpPr>
              <p:spPr>
                <a:xfrm>
                  <a:off x="8710044" y="2845002"/>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8" name="TextBox 27">
                  <a:extLst>
                    <a:ext uri="{FF2B5EF4-FFF2-40B4-BE49-F238E27FC236}">
                      <a16:creationId xmlns:a16="http://schemas.microsoft.com/office/drawing/2014/main" id="{7877A9F5-D47A-4B39-AFA4-2B767F8788B8}"/>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1"/>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133E797-B08F-4602-B1A4-4F1237818086}"/>
                    </a:ext>
                  </a:extLst>
                </p:cNvPr>
                <p:cNvSpPr txBox="1"/>
                <p:nvPr/>
              </p:nvSpPr>
              <p:spPr>
                <a:xfrm>
                  <a:off x="8710045" y="3181027"/>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9" name="TextBox 28">
                  <a:extLst>
                    <a:ext uri="{FF2B5EF4-FFF2-40B4-BE49-F238E27FC236}">
                      <a16:creationId xmlns:a16="http://schemas.microsoft.com/office/drawing/2014/main" id="{5133E797-B08F-4602-B1A4-4F1237818086}"/>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2"/>
                  <a:stretch>
                    <a:fillRect r="-15278"/>
                  </a:stretch>
                </a:blipFill>
                <a:ln w="12700">
                  <a:solidFill>
                    <a:schemeClr val="accent2"/>
                  </a:solidFill>
                </a:ln>
              </p:spPr>
              <p:txBody>
                <a:bodyPr/>
                <a:lstStyle/>
                <a:p>
                  <a:r>
                    <a:rPr lang="en-SE">
                      <a:noFill/>
                    </a:rPr>
                    <a:t> </a:t>
                  </a:r>
                </a:p>
              </p:txBody>
            </p:sp>
          </mc:Fallback>
        </mc:AlternateContent>
      </p:grpSp>
      <p:grpSp>
        <p:nvGrpSpPr>
          <p:cNvPr id="30" name="Group 29">
            <a:extLst>
              <a:ext uri="{FF2B5EF4-FFF2-40B4-BE49-F238E27FC236}">
                <a16:creationId xmlns:a16="http://schemas.microsoft.com/office/drawing/2014/main" id="{5EA7E025-710D-460E-A9A1-94037FB9E283}"/>
              </a:ext>
            </a:extLst>
          </p:cNvPr>
          <p:cNvGrpSpPr/>
          <p:nvPr/>
        </p:nvGrpSpPr>
        <p:grpSpPr>
          <a:xfrm>
            <a:off x="8733290" y="5506974"/>
            <a:ext cx="428536" cy="1071738"/>
            <a:chOff x="8710044" y="2489586"/>
            <a:chExt cx="428536" cy="1071738"/>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E3D33CA-931D-4E05-A298-3C33B4965B04}"/>
                    </a:ext>
                  </a:extLst>
                </p:cNvPr>
                <p:cNvSpPr txBox="1"/>
                <p:nvPr/>
              </p:nvSpPr>
              <p:spPr>
                <a:xfrm>
                  <a:off x="8710044" y="2489586"/>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1" name="TextBox 30">
                  <a:extLst>
                    <a:ext uri="{FF2B5EF4-FFF2-40B4-BE49-F238E27FC236}">
                      <a16:creationId xmlns:a16="http://schemas.microsoft.com/office/drawing/2014/main" id="{4E3D33CA-931D-4E05-A298-3C33B4965B04}"/>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3"/>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B7C9EDC-5D20-47F7-A95C-17B293F5C622}"/>
                    </a:ext>
                  </a:extLst>
                </p:cNvPr>
                <p:cNvSpPr txBox="1"/>
                <p:nvPr/>
              </p:nvSpPr>
              <p:spPr>
                <a:xfrm>
                  <a:off x="8710044" y="2845002"/>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2" name="TextBox 31">
                  <a:extLst>
                    <a:ext uri="{FF2B5EF4-FFF2-40B4-BE49-F238E27FC236}">
                      <a16:creationId xmlns:a16="http://schemas.microsoft.com/office/drawing/2014/main" id="{1B7C9EDC-5D20-47F7-A95C-17B293F5C62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4"/>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E9D4F32-02E1-41A7-B3FF-01783C6C0504}"/>
                    </a:ext>
                  </a:extLst>
                </p:cNvPr>
                <p:cNvSpPr txBox="1"/>
                <p:nvPr/>
              </p:nvSpPr>
              <p:spPr>
                <a:xfrm>
                  <a:off x="8710045" y="3181027"/>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3" name="TextBox 32">
                  <a:extLst>
                    <a:ext uri="{FF2B5EF4-FFF2-40B4-BE49-F238E27FC236}">
                      <a16:creationId xmlns:a16="http://schemas.microsoft.com/office/drawing/2014/main" id="{5E9D4F32-02E1-41A7-B3FF-01783C6C0504}"/>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5"/>
                  <a:stretch>
                    <a:fillRect r="-15278"/>
                  </a:stretch>
                </a:blipFill>
                <a:ln w="12700">
                  <a:solidFill>
                    <a:schemeClr val="tx2"/>
                  </a:solidFill>
                </a:ln>
              </p:spPr>
              <p:txBody>
                <a:bodyPr/>
                <a:lstStyle/>
                <a:p>
                  <a:r>
                    <a:rPr lang="en-SE">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436404F-66F3-4107-AC86-DDBC7B72911D}"/>
                  </a:ext>
                </a:extLst>
              </p:cNvPr>
              <p:cNvSpPr txBox="1"/>
              <p:nvPr/>
            </p:nvSpPr>
            <p:spPr>
              <a:xfrm>
                <a:off x="9336978" y="2703287"/>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5" name="TextBox 34">
                <a:extLst>
                  <a:ext uri="{FF2B5EF4-FFF2-40B4-BE49-F238E27FC236}">
                    <a16:creationId xmlns:a16="http://schemas.microsoft.com/office/drawing/2014/main" id="{E436404F-66F3-4107-AC86-DDBC7B72911D}"/>
                  </a:ext>
                </a:extLst>
              </p:cNvPr>
              <p:cNvSpPr txBox="1">
                <a:spLocks noRot="1" noChangeAspect="1" noMove="1" noResize="1" noEditPoints="1" noAdjustHandles="1" noChangeArrowheads="1" noChangeShapeType="1" noTextEdit="1"/>
              </p:cNvSpPr>
              <p:nvPr/>
            </p:nvSpPr>
            <p:spPr>
              <a:xfrm>
                <a:off x="9336978" y="2703287"/>
                <a:ext cx="586998" cy="372538"/>
              </a:xfrm>
              <a:prstGeom prst="rect">
                <a:avLst/>
              </a:prstGeom>
              <a:blipFill>
                <a:blip r:embed="rId16"/>
                <a:stretch>
                  <a:fillRect r="-1734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30F64D8-EB2F-404E-892F-D6E0D7A88423}"/>
                  </a:ext>
                </a:extLst>
              </p:cNvPr>
              <p:cNvSpPr txBox="1"/>
              <p:nvPr/>
            </p:nvSpPr>
            <p:spPr>
              <a:xfrm>
                <a:off x="9336978" y="3812312"/>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6" name="TextBox 35">
                <a:extLst>
                  <a:ext uri="{FF2B5EF4-FFF2-40B4-BE49-F238E27FC236}">
                    <a16:creationId xmlns:a16="http://schemas.microsoft.com/office/drawing/2014/main" id="{E30F64D8-EB2F-404E-892F-D6E0D7A88423}"/>
                  </a:ext>
                </a:extLst>
              </p:cNvPr>
              <p:cNvSpPr txBox="1">
                <a:spLocks noRot="1" noChangeAspect="1" noMove="1" noResize="1" noEditPoints="1" noAdjustHandles="1" noChangeArrowheads="1" noChangeShapeType="1" noTextEdit="1"/>
              </p:cNvSpPr>
              <p:nvPr/>
            </p:nvSpPr>
            <p:spPr>
              <a:xfrm>
                <a:off x="9336978" y="3812312"/>
                <a:ext cx="586998" cy="372538"/>
              </a:xfrm>
              <a:prstGeom prst="rect">
                <a:avLst/>
              </a:prstGeom>
              <a:blipFill>
                <a:blip r:embed="rId17"/>
                <a:stretch>
                  <a:fillRect r="-17347"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842800D-1835-4D8D-B485-7450A7000CF7}"/>
                  </a:ext>
                </a:extLst>
              </p:cNvPr>
              <p:cNvSpPr txBox="1"/>
              <p:nvPr/>
            </p:nvSpPr>
            <p:spPr>
              <a:xfrm>
                <a:off x="9336978" y="4926996"/>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7" name="TextBox 36">
                <a:extLst>
                  <a:ext uri="{FF2B5EF4-FFF2-40B4-BE49-F238E27FC236}">
                    <a16:creationId xmlns:a16="http://schemas.microsoft.com/office/drawing/2014/main" id="{F842800D-1835-4D8D-B485-7450A7000CF7}"/>
                  </a:ext>
                </a:extLst>
              </p:cNvPr>
              <p:cNvSpPr txBox="1">
                <a:spLocks noRot="1" noChangeAspect="1" noMove="1" noResize="1" noEditPoints="1" noAdjustHandles="1" noChangeArrowheads="1" noChangeShapeType="1" noTextEdit="1"/>
              </p:cNvSpPr>
              <p:nvPr/>
            </p:nvSpPr>
            <p:spPr>
              <a:xfrm>
                <a:off x="9336978" y="4926996"/>
                <a:ext cx="586998" cy="372538"/>
              </a:xfrm>
              <a:prstGeom prst="rect">
                <a:avLst/>
              </a:prstGeom>
              <a:blipFill>
                <a:blip r:embed="rId18"/>
                <a:stretch>
                  <a:fillRect r="-17347"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39E25C5-973B-4160-AC91-811A9F3A90C7}"/>
                  </a:ext>
                </a:extLst>
              </p:cNvPr>
              <p:cNvSpPr txBox="1"/>
              <p:nvPr/>
            </p:nvSpPr>
            <p:spPr>
              <a:xfrm>
                <a:off x="9336978" y="6041680"/>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8" name="TextBox 37">
                <a:extLst>
                  <a:ext uri="{FF2B5EF4-FFF2-40B4-BE49-F238E27FC236}">
                    <a16:creationId xmlns:a16="http://schemas.microsoft.com/office/drawing/2014/main" id="{F39E25C5-973B-4160-AC91-811A9F3A90C7}"/>
                  </a:ext>
                </a:extLst>
              </p:cNvPr>
              <p:cNvSpPr txBox="1">
                <a:spLocks noRot="1" noChangeAspect="1" noMove="1" noResize="1" noEditPoints="1" noAdjustHandles="1" noChangeArrowheads="1" noChangeShapeType="1" noTextEdit="1"/>
              </p:cNvSpPr>
              <p:nvPr/>
            </p:nvSpPr>
            <p:spPr>
              <a:xfrm>
                <a:off x="9336978" y="6041680"/>
                <a:ext cx="586998" cy="372538"/>
              </a:xfrm>
              <a:prstGeom prst="rect">
                <a:avLst/>
              </a:prstGeom>
              <a:blipFill>
                <a:blip r:embed="rId19"/>
                <a:stretch>
                  <a:fillRect r="-17347"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29C09694-1EAE-4A40-B3BB-35E420F9AE7E}"/>
                  </a:ext>
                </a:extLst>
              </p:cNvPr>
              <p:cNvSpPr txBox="1"/>
              <p:nvPr/>
            </p:nvSpPr>
            <p:spPr>
              <a:xfrm>
                <a:off x="7915884" y="3345446"/>
                <a:ext cx="428535"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40" name="TextBox 39">
                <a:extLst>
                  <a:ext uri="{FF2B5EF4-FFF2-40B4-BE49-F238E27FC236}">
                    <a16:creationId xmlns:a16="http://schemas.microsoft.com/office/drawing/2014/main" id="{29C09694-1EAE-4A40-B3BB-35E420F9AE7E}"/>
                  </a:ext>
                </a:extLst>
              </p:cNvPr>
              <p:cNvSpPr txBox="1">
                <a:spLocks noRot="1" noChangeAspect="1" noMove="1" noResize="1" noEditPoints="1" noAdjustHandles="1" noChangeArrowheads="1" noChangeShapeType="1" noTextEdit="1"/>
              </p:cNvSpPr>
              <p:nvPr/>
            </p:nvSpPr>
            <p:spPr>
              <a:xfrm>
                <a:off x="7915884" y="3345446"/>
                <a:ext cx="428535" cy="371961"/>
              </a:xfrm>
              <a:prstGeom prst="rect">
                <a:avLst/>
              </a:prstGeom>
              <a:blipFill>
                <a:blip r:embed="rId20"/>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5B56220-7BD9-4751-9FAD-CAC289F30176}"/>
                  </a:ext>
                </a:extLst>
              </p:cNvPr>
              <p:cNvSpPr txBox="1"/>
              <p:nvPr/>
            </p:nvSpPr>
            <p:spPr>
              <a:xfrm>
                <a:off x="7915884" y="4451864"/>
                <a:ext cx="428535"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41" name="TextBox 40">
                <a:extLst>
                  <a:ext uri="{FF2B5EF4-FFF2-40B4-BE49-F238E27FC236}">
                    <a16:creationId xmlns:a16="http://schemas.microsoft.com/office/drawing/2014/main" id="{85B56220-7BD9-4751-9FAD-CAC289F30176}"/>
                  </a:ext>
                </a:extLst>
              </p:cNvPr>
              <p:cNvSpPr txBox="1">
                <a:spLocks noRot="1" noChangeAspect="1" noMove="1" noResize="1" noEditPoints="1" noAdjustHandles="1" noChangeArrowheads="1" noChangeShapeType="1" noTextEdit="1"/>
              </p:cNvSpPr>
              <p:nvPr/>
            </p:nvSpPr>
            <p:spPr>
              <a:xfrm>
                <a:off x="7915884" y="4451864"/>
                <a:ext cx="428535" cy="372474"/>
              </a:xfrm>
              <a:prstGeom prst="rect">
                <a:avLst/>
              </a:prstGeom>
              <a:blipFill>
                <a:blip r:embed="rId21"/>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5C6550D-B5E2-498B-B264-0AD190F91757}"/>
                  </a:ext>
                </a:extLst>
              </p:cNvPr>
              <p:cNvSpPr txBox="1"/>
              <p:nvPr/>
            </p:nvSpPr>
            <p:spPr>
              <a:xfrm>
                <a:off x="7915883" y="5596382"/>
                <a:ext cx="428535"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42" name="TextBox 41">
                <a:extLst>
                  <a:ext uri="{FF2B5EF4-FFF2-40B4-BE49-F238E27FC236}">
                    <a16:creationId xmlns:a16="http://schemas.microsoft.com/office/drawing/2014/main" id="{15C6550D-B5E2-498B-B264-0AD190F91757}"/>
                  </a:ext>
                </a:extLst>
              </p:cNvPr>
              <p:cNvSpPr txBox="1">
                <a:spLocks noRot="1" noChangeAspect="1" noMove="1" noResize="1" noEditPoints="1" noAdjustHandles="1" noChangeArrowheads="1" noChangeShapeType="1" noTextEdit="1"/>
              </p:cNvSpPr>
              <p:nvPr/>
            </p:nvSpPr>
            <p:spPr>
              <a:xfrm>
                <a:off x="7915883" y="5596382"/>
                <a:ext cx="428535" cy="373885"/>
              </a:xfrm>
              <a:prstGeom prst="rect">
                <a:avLst/>
              </a:prstGeom>
              <a:blipFill>
                <a:blip r:embed="rId22"/>
                <a:stretch>
                  <a:fillRect b="-3279"/>
                </a:stretch>
              </a:blipFill>
            </p:spPr>
            <p:txBody>
              <a:bodyPr/>
              <a:lstStyle/>
              <a:p>
                <a:r>
                  <a:rPr lang="en-SE">
                    <a:noFill/>
                  </a:rPr>
                  <a:t> </a:t>
                </a:r>
              </a:p>
            </p:txBody>
          </p:sp>
        </mc:Fallback>
      </mc:AlternateContent>
      <p:grpSp>
        <p:nvGrpSpPr>
          <p:cNvPr id="58" name="Group 57">
            <a:extLst>
              <a:ext uri="{FF2B5EF4-FFF2-40B4-BE49-F238E27FC236}">
                <a16:creationId xmlns:a16="http://schemas.microsoft.com/office/drawing/2014/main" id="{967B3478-6177-4C83-81C9-AC39B242BC6E}"/>
              </a:ext>
            </a:extLst>
          </p:cNvPr>
          <p:cNvGrpSpPr/>
          <p:nvPr/>
        </p:nvGrpSpPr>
        <p:grpSpPr>
          <a:xfrm>
            <a:off x="838200" y="5223521"/>
            <a:ext cx="2317824" cy="1493492"/>
            <a:chOff x="3099359" y="4805205"/>
            <a:chExt cx="2317824" cy="1493492"/>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96D9F24-00C0-4A67-B03D-3753C362AEA2}"/>
                    </a:ext>
                  </a:extLst>
                </p:cNvPr>
                <p:cNvSpPr txBox="1"/>
                <p:nvPr/>
              </p:nvSpPr>
              <p:spPr>
                <a:xfrm>
                  <a:off x="3938567" y="480520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4" name="TextBox 43">
                  <a:extLst>
                    <a:ext uri="{FF2B5EF4-FFF2-40B4-BE49-F238E27FC236}">
                      <a16:creationId xmlns:a16="http://schemas.microsoft.com/office/drawing/2014/main" id="{D96D9F24-00C0-4A67-B03D-3753C362AEA2}"/>
                    </a:ext>
                  </a:extLst>
                </p:cNvPr>
                <p:cNvSpPr txBox="1">
                  <a:spLocks noRot="1" noChangeAspect="1" noMove="1" noResize="1" noEditPoints="1" noAdjustHandles="1" noChangeArrowheads="1" noChangeShapeType="1" noTextEdit="1"/>
                </p:cNvSpPr>
                <p:nvPr/>
              </p:nvSpPr>
              <p:spPr>
                <a:xfrm>
                  <a:off x="3938567" y="4805205"/>
                  <a:ext cx="492872" cy="372538"/>
                </a:xfrm>
                <a:prstGeom prst="rect">
                  <a:avLst/>
                </a:prstGeom>
                <a:blipFill>
                  <a:blip r:embed="rId23"/>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5B5CDE0-D958-4091-AA31-BABE21A336DB}"/>
                    </a:ext>
                  </a:extLst>
                </p:cNvPr>
                <p:cNvSpPr txBox="1"/>
                <p:nvPr/>
              </p:nvSpPr>
              <p:spPr>
                <a:xfrm>
                  <a:off x="4431439" y="480520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5" name="TextBox 44">
                  <a:extLst>
                    <a:ext uri="{FF2B5EF4-FFF2-40B4-BE49-F238E27FC236}">
                      <a16:creationId xmlns:a16="http://schemas.microsoft.com/office/drawing/2014/main" id="{75B5CDE0-D958-4091-AA31-BABE21A336DB}"/>
                    </a:ext>
                  </a:extLst>
                </p:cNvPr>
                <p:cNvSpPr txBox="1">
                  <a:spLocks noRot="1" noChangeAspect="1" noMove="1" noResize="1" noEditPoints="1" noAdjustHandles="1" noChangeArrowheads="1" noChangeShapeType="1" noTextEdit="1"/>
                </p:cNvSpPr>
                <p:nvPr/>
              </p:nvSpPr>
              <p:spPr>
                <a:xfrm>
                  <a:off x="4431439" y="4805205"/>
                  <a:ext cx="492872" cy="372538"/>
                </a:xfrm>
                <a:prstGeom prst="rect">
                  <a:avLst/>
                </a:prstGeom>
                <a:blipFill>
                  <a:blip r:embed="rId24"/>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5F96814-E8A1-4A44-9350-81A76E4CCF9E}"/>
                    </a:ext>
                  </a:extLst>
                </p:cNvPr>
                <p:cNvSpPr txBox="1"/>
                <p:nvPr/>
              </p:nvSpPr>
              <p:spPr>
                <a:xfrm>
                  <a:off x="4924311" y="480520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6" name="TextBox 45">
                  <a:extLst>
                    <a:ext uri="{FF2B5EF4-FFF2-40B4-BE49-F238E27FC236}">
                      <a16:creationId xmlns:a16="http://schemas.microsoft.com/office/drawing/2014/main" id="{A5F96814-E8A1-4A44-9350-81A76E4CCF9E}"/>
                    </a:ext>
                  </a:extLst>
                </p:cNvPr>
                <p:cNvSpPr txBox="1">
                  <a:spLocks noRot="1" noChangeAspect="1" noMove="1" noResize="1" noEditPoints="1" noAdjustHandles="1" noChangeArrowheads="1" noChangeShapeType="1" noTextEdit="1"/>
                </p:cNvSpPr>
                <p:nvPr/>
              </p:nvSpPr>
              <p:spPr>
                <a:xfrm>
                  <a:off x="4924311" y="4805205"/>
                  <a:ext cx="492872" cy="372538"/>
                </a:xfrm>
                <a:prstGeom prst="rect">
                  <a:avLst/>
                </a:prstGeom>
                <a:blipFill>
                  <a:blip r:embed="rId25"/>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F4764DF-A157-4C00-9031-2A6C530B2DE6}"/>
                    </a:ext>
                  </a:extLst>
                </p:cNvPr>
                <p:cNvSpPr txBox="1"/>
                <p:nvPr/>
              </p:nvSpPr>
              <p:spPr>
                <a:xfrm>
                  <a:off x="3938567" y="517926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7" name="TextBox 46">
                  <a:extLst>
                    <a:ext uri="{FF2B5EF4-FFF2-40B4-BE49-F238E27FC236}">
                      <a16:creationId xmlns:a16="http://schemas.microsoft.com/office/drawing/2014/main" id="{1F4764DF-A157-4C00-9031-2A6C530B2DE6}"/>
                    </a:ext>
                  </a:extLst>
                </p:cNvPr>
                <p:cNvSpPr txBox="1">
                  <a:spLocks noRot="1" noChangeAspect="1" noMove="1" noResize="1" noEditPoints="1" noAdjustHandles="1" noChangeArrowheads="1" noChangeShapeType="1" noTextEdit="1"/>
                </p:cNvSpPr>
                <p:nvPr/>
              </p:nvSpPr>
              <p:spPr>
                <a:xfrm>
                  <a:off x="3938567" y="5179263"/>
                  <a:ext cx="492872" cy="372538"/>
                </a:xfrm>
                <a:prstGeom prst="rect">
                  <a:avLst/>
                </a:prstGeom>
                <a:blipFill>
                  <a:blip r:embed="rId26"/>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3F2E874-38E8-4493-9059-C621FE801C4D}"/>
                    </a:ext>
                  </a:extLst>
                </p:cNvPr>
                <p:cNvSpPr txBox="1"/>
                <p:nvPr/>
              </p:nvSpPr>
              <p:spPr>
                <a:xfrm>
                  <a:off x="4431439" y="517926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8" name="TextBox 47">
                  <a:extLst>
                    <a:ext uri="{FF2B5EF4-FFF2-40B4-BE49-F238E27FC236}">
                      <a16:creationId xmlns:a16="http://schemas.microsoft.com/office/drawing/2014/main" id="{33F2E874-38E8-4493-9059-C621FE801C4D}"/>
                    </a:ext>
                  </a:extLst>
                </p:cNvPr>
                <p:cNvSpPr txBox="1">
                  <a:spLocks noRot="1" noChangeAspect="1" noMove="1" noResize="1" noEditPoints="1" noAdjustHandles="1" noChangeArrowheads="1" noChangeShapeType="1" noTextEdit="1"/>
                </p:cNvSpPr>
                <p:nvPr/>
              </p:nvSpPr>
              <p:spPr>
                <a:xfrm>
                  <a:off x="4431439" y="5179263"/>
                  <a:ext cx="492872" cy="372538"/>
                </a:xfrm>
                <a:prstGeom prst="rect">
                  <a:avLst/>
                </a:prstGeom>
                <a:blipFill>
                  <a:blip r:embed="rId27"/>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F68399D-9B8D-4F67-AAEC-ED63DB74FD7A}"/>
                    </a:ext>
                  </a:extLst>
                </p:cNvPr>
                <p:cNvSpPr txBox="1"/>
                <p:nvPr/>
              </p:nvSpPr>
              <p:spPr>
                <a:xfrm>
                  <a:off x="4924311" y="5180734"/>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9" name="TextBox 48">
                  <a:extLst>
                    <a:ext uri="{FF2B5EF4-FFF2-40B4-BE49-F238E27FC236}">
                      <a16:creationId xmlns:a16="http://schemas.microsoft.com/office/drawing/2014/main" id="{6F68399D-9B8D-4F67-AAEC-ED63DB74FD7A}"/>
                    </a:ext>
                  </a:extLst>
                </p:cNvPr>
                <p:cNvSpPr txBox="1">
                  <a:spLocks noRot="1" noChangeAspect="1" noMove="1" noResize="1" noEditPoints="1" noAdjustHandles="1" noChangeArrowheads="1" noChangeShapeType="1" noTextEdit="1"/>
                </p:cNvSpPr>
                <p:nvPr/>
              </p:nvSpPr>
              <p:spPr>
                <a:xfrm>
                  <a:off x="4924311" y="5180734"/>
                  <a:ext cx="492872" cy="372538"/>
                </a:xfrm>
                <a:prstGeom prst="rect">
                  <a:avLst/>
                </a:prstGeom>
                <a:blipFill>
                  <a:blip r:embed="rId28"/>
                  <a:stretch>
                    <a:fillRect/>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FF59A12-DFE3-4E88-BDD8-BDDF9E4FD216}"/>
                    </a:ext>
                  </a:extLst>
                </p:cNvPr>
                <p:cNvSpPr txBox="1"/>
                <p:nvPr/>
              </p:nvSpPr>
              <p:spPr>
                <a:xfrm>
                  <a:off x="3938567" y="555033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50" name="TextBox 49">
                  <a:extLst>
                    <a:ext uri="{FF2B5EF4-FFF2-40B4-BE49-F238E27FC236}">
                      <a16:creationId xmlns:a16="http://schemas.microsoft.com/office/drawing/2014/main" id="{FFF59A12-DFE3-4E88-BDD8-BDDF9E4FD216}"/>
                    </a:ext>
                  </a:extLst>
                </p:cNvPr>
                <p:cNvSpPr txBox="1">
                  <a:spLocks noRot="1" noChangeAspect="1" noMove="1" noResize="1" noEditPoints="1" noAdjustHandles="1" noChangeArrowheads="1" noChangeShapeType="1" noTextEdit="1"/>
                </p:cNvSpPr>
                <p:nvPr/>
              </p:nvSpPr>
              <p:spPr>
                <a:xfrm>
                  <a:off x="3938567" y="5550330"/>
                  <a:ext cx="492872" cy="372538"/>
                </a:xfrm>
                <a:prstGeom prst="rect">
                  <a:avLst/>
                </a:prstGeom>
                <a:blipFill>
                  <a:blip r:embed="rId29"/>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A6E1D92-0965-4A9C-BBB5-9027BDA1355A}"/>
                    </a:ext>
                  </a:extLst>
                </p:cNvPr>
                <p:cNvSpPr txBox="1"/>
                <p:nvPr/>
              </p:nvSpPr>
              <p:spPr>
                <a:xfrm>
                  <a:off x="4431439" y="555033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51" name="TextBox 50">
                  <a:extLst>
                    <a:ext uri="{FF2B5EF4-FFF2-40B4-BE49-F238E27FC236}">
                      <a16:creationId xmlns:a16="http://schemas.microsoft.com/office/drawing/2014/main" id="{CA6E1D92-0965-4A9C-BBB5-9027BDA1355A}"/>
                    </a:ext>
                  </a:extLst>
                </p:cNvPr>
                <p:cNvSpPr txBox="1">
                  <a:spLocks noRot="1" noChangeAspect="1" noMove="1" noResize="1" noEditPoints="1" noAdjustHandles="1" noChangeArrowheads="1" noChangeShapeType="1" noTextEdit="1"/>
                </p:cNvSpPr>
                <p:nvPr/>
              </p:nvSpPr>
              <p:spPr>
                <a:xfrm>
                  <a:off x="4431439" y="5550330"/>
                  <a:ext cx="492872" cy="372538"/>
                </a:xfrm>
                <a:prstGeom prst="rect">
                  <a:avLst/>
                </a:prstGeom>
                <a:blipFill>
                  <a:blip r:embed="rId30"/>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738A9BE-BA04-4037-A114-5D8821D6D1DB}"/>
                    </a:ext>
                  </a:extLst>
                </p:cNvPr>
                <p:cNvSpPr txBox="1"/>
                <p:nvPr/>
              </p:nvSpPr>
              <p:spPr>
                <a:xfrm>
                  <a:off x="4924311" y="5551801"/>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52" name="TextBox 51">
                  <a:extLst>
                    <a:ext uri="{FF2B5EF4-FFF2-40B4-BE49-F238E27FC236}">
                      <a16:creationId xmlns:a16="http://schemas.microsoft.com/office/drawing/2014/main" id="{B738A9BE-BA04-4037-A114-5D8821D6D1DB}"/>
                    </a:ext>
                  </a:extLst>
                </p:cNvPr>
                <p:cNvSpPr txBox="1">
                  <a:spLocks noRot="1" noChangeAspect="1" noMove="1" noResize="1" noEditPoints="1" noAdjustHandles="1" noChangeArrowheads="1" noChangeShapeType="1" noTextEdit="1"/>
                </p:cNvSpPr>
                <p:nvPr/>
              </p:nvSpPr>
              <p:spPr>
                <a:xfrm>
                  <a:off x="4924311" y="5551801"/>
                  <a:ext cx="492872" cy="372538"/>
                </a:xfrm>
                <a:prstGeom prst="rect">
                  <a:avLst/>
                </a:prstGeom>
                <a:blipFill>
                  <a:blip r:embed="rId31"/>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92A90FE-02F4-40BE-8F90-72796158AE68}"/>
                    </a:ext>
                  </a:extLst>
                </p:cNvPr>
                <p:cNvSpPr txBox="1"/>
                <p:nvPr/>
              </p:nvSpPr>
              <p:spPr>
                <a:xfrm>
                  <a:off x="3938567" y="592468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53" name="TextBox 52">
                  <a:extLst>
                    <a:ext uri="{FF2B5EF4-FFF2-40B4-BE49-F238E27FC236}">
                      <a16:creationId xmlns:a16="http://schemas.microsoft.com/office/drawing/2014/main" id="{892A90FE-02F4-40BE-8F90-72796158AE68}"/>
                    </a:ext>
                  </a:extLst>
                </p:cNvPr>
                <p:cNvSpPr txBox="1">
                  <a:spLocks noRot="1" noChangeAspect="1" noMove="1" noResize="1" noEditPoints="1" noAdjustHandles="1" noChangeArrowheads="1" noChangeShapeType="1" noTextEdit="1"/>
                </p:cNvSpPr>
                <p:nvPr/>
              </p:nvSpPr>
              <p:spPr>
                <a:xfrm>
                  <a:off x="3938567" y="5924688"/>
                  <a:ext cx="492872" cy="372538"/>
                </a:xfrm>
                <a:prstGeom prst="rect">
                  <a:avLst/>
                </a:prstGeom>
                <a:blipFill>
                  <a:blip r:embed="rId32"/>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9424BFB-39EF-464C-8D4C-CBD749F5E198}"/>
                    </a:ext>
                  </a:extLst>
                </p:cNvPr>
                <p:cNvSpPr txBox="1"/>
                <p:nvPr/>
              </p:nvSpPr>
              <p:spPr>
                <a:xfrm>
                  <a:off x="4431439" y="592468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54" name="TextBox 53">
                  <a:extLst>
                    <a:ext uri="{FF2B5EF4-FFF2-40B4-BE49-F238E27FC236}">
                      <a16:creationId xmlns:a16="http://schemas.microsoft.com/office/drawing/2014/main" id="{99424BFB-39EF-464C-8D4C-CBD749F5E198}"/>
                    </a:ext>
                  </a:extLst>
                </p:cNvPr>
                <p:cNvSpPr txBox="1">
                  <a:spLocks noRot="1" noChangeAspect="1" noMove="1" noResize="1" noEditPoints="1" noAdjustHandles="1" noChangeArrowheads="1" noChangeShapeType="1" noTextEdit="1"/>
                </p:cNvSpPr>
                <p:nvPr/>
              </p:nvSpPr>
              <p:spPr>
                <a:xfrm>
                  <a:off x="4431439" y="5924688"/>
                  <a:ext cx="492872" cy="372538"/>
                </a:xfrm>
                <a:prstGeom prst="rect">
                  <a:avLst/>
                </a:prstGeom>
                <a:blipFill>
                  <a:blip r:embed="rId33"/>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7CF50D3-E24C-4411-B389-2D4CC0575657}"/>
                    </a:ext>
                  </a:extLst>
                </p:cNvPr>
                <p:cNvSpPr txBox="1"/>
                <p:nvPr/>
              </p:nvSpPr>
              <p:spPr>
                <a:xfrm>
                  <a:off x="4924311" y="592615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55" name="TextBox 54">
                  <a:extLst>
                    <a:ext uri="{FF2B5EF4-FFF2-40B4-BE49-F238E27FC236}">
                      <a16:creationId xmlns:a16="http://schemas.microsoft.com/office/drawing/2014/main" id="{E7CF50D3-E24C-4411-B389-2D4CC0575657}"/>
                    </a:ext>
                  </a:extLst>
                </p:cNvPr>
                <p:cNvSpPr txBox="1">
                  <a:spLocks noRot="1" noChangeAspect="1" noMove="1" noResize="1" noEditPoints="1" noAdjustHandles="1" noChangeArrowheads="1" noChangeShapeType="1" noTextEdit="1"/>
                </p:cNvSpPr>
                <p:nvPr/>
              </p:nvSpPr>
              <p:spPr>
                <a:xfrm>
                  <a:off x="4924311" y="5926159"/>
                  <a:ext cx="492872" cy="372538"/>
                </a:xfrm>
                <a:prstGeom prst="rect">
                  <a:avLst/>
                </a:prstGeom>
                <a:blipFill>
                  <a:blip r:embed="rId34"/>
                  <a:stretch>
                    <a:fillRect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BF1C250-D77C-40BA-9A09-4CF23FA988AA}"/>
                    </a:ext>
                  </a:extLst>
                </p:cNvPr>
                <p:cNvSpPr txBox="1"/>
                <p:nvPr/>
              </p:nvSpPr>
              <p:spPr>
                <a:xfrm>
                  <a:off x="3099359" y="5328153"/>
                  <a:ext cx="8392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0BF1C250-D77C-40BA-9A09-4CF23FA988AA}"/>
                    </a:ext>
                  </a:extLst>
                </p:cNvPr>
                <p:cNvSpPr txBox="1">
                  <a:spLocks noRot="1" noChangeAspect="1" noMove="1" noResize="1" noEditPoints="1" noAdjustHandles="1" noChangeArrowheads="1" noChangeShapeType="1" noTextEdit="1"/>
                </p:cNvSpPr>
                <p:nvPr/>
              </p:nvSpPr>
              <p:spPr>
                <a:xfrm>
                  <a:off x="3099359" y="5328153"/>
                  <a:ext cx="839207" cy="369332"/>
                </a:xfrm>
                <a:prstGeom prst="rect">
                  <a:avLst/>
                </a:prstGeom>
                <a:blipFill>
                  <a:blip r:embed="rId35"/>
                  <a:stretch>
                    <a:fillRect/>
                  </a:stretch>
                </a:blipFill>
              </p:spPr>
              <p:txBody>
                <a:bodyPr/>
                <a:lstStyle/>
                <a:p>
                  <a:r>
                    <a:rPr lang="en-SE">
                      <a:noFill/>
                    </a:rPr>
                    <a:t> </a:t>
                  </a:r>
                </a:p>
              </p:txBody>
            </p:sp>
          </mc:Fallback>
        </mc:AlternateContent>
      </p:grpSp>
      <p:grpSp>
        <p:nvGrpSpPr>
          <p:cNvPr id="71" name="Group 70">
            <a:extLst>
              <a:ext uri="{FF2B5EF4-FFF2-40B4-BE49-F238E27FC236}">
                <a16:creationId xmlns:a16="http://schemas.microsoft.com/office/drawing/2014/main" id="{7014D2EE-935A-477E-8D00-2686FEEBD903}"/>
              </a:ext>
            </a:extLst>
          </p:cNvPr>
          <p:cNvGrpSpPr/>
          <p:nvPr/>
        </p:nvGrpSpPr>
        <p:grpSpPr>
          <a:xfrm>
            <a:off x="5235192" y="5203271"/>
            <a:ext cx="1263638" cy="1490152"/>
            <a:chOff x="5235192" y="5203271"/>
            <a:chExt cx="1263638" cy="1490152"/>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87059C-0A3A-4D7F-970D-79884DD4952F}"/>
                    </a:ext>
                  </a:extLst>
                </p:cNvPr>
                <p:cNvSpPr txBox="1"/>
                <p:nvPr/>
              </p:nvSpPr>
              <p:spPr>
                <a:xfrm>
                  <a:off x="5235192" y="5762078"/>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61" name="TextBox 60">
                  <a:extLst>
                    <a:ext uri="{FF2B5EF4-FFF2-40B4-BE49-F238E27FC236}">
                      <a16:creationId xmlns:a16="http://schemas.microsoft.com/office/drawing/2014/main" id="{D187059C-0A3A-4D7F-970D-79884DD4952F}"/>
                    </a:ext>
                  </a:extLst>
                </p:cNvPr>
                <p:cNvSpPr txBox="1">
                  <a:spLocks noRot="1" noChangeAspect="1" noMove="1" noResize="1" noEditPoints="1" noAdjustHandles="1" noChangeArrowheads="1" noChangeShapeType="1" noTextEdit="1"/>
                </p:cNvSpPr>
                <p:nvPr/>
              </p:nvSpPr>
              <p:spPr>
                <a:xfrm>
                  <a:off x="5235192" y="5762078"/>
                  <a:ext cx="662940" cy="369332"/>
                </a:xfrm>
                <a:prstGeom prst="rect">
                  <a:avLst/>
                </a:prstGeom>
                <a:blipFill>
                  <a:blip r:embed="rId36"/>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1A4798A3-BFF6-4F58-9B0A-EC791DCEBFFC}"/>
                    </a:ext>
                  </a:extLst>
                </p:cNvPr>
                <p:cNvSpPr txBox="1"/>
                <p:nvPr/>
              </p:nvSpPr>
              <p:spPr>
                <a:xfrm>
                  <a:off x="5911653" y="5203271"/>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3" name="TextBox 62">
                  <a:extLst>
                    <a:ext uri="{FF2B5EF4-FFF2-40B4-BE49-F238E27FC236}">
                      <a16:creationId xmlns:a16="http://schemas.microsoft.com/office/drawing/2014/main" id="{1A4798A3-BFF6-4F58-9B0A-EC791DCEBFFC}"/>
                    </a:ext>
                  </a:extLst>
                </p:cNvPr>
                <p:cNvSpPr txBox="1">
                  <a:spLocks noRot="1" noChangeAspect="1" noMove="1" noResize="1" noEditPoints="1" noAdjustHandles="1" noChangeArrowheads="1" noChangeShapeType="1" noTextEdit="1"/>
                </p:cNvSpPr>
                <p:nvPr/>
              </p:nvSpPr>
              <p:spPr>
                <a:xfrm>
                  <a:off x="5911653" y="5203271"/>
                  <a:ext cx="586998" cy="372538"/>
                </a:xfrm>
                <a:prstGeom prst="rect">
                  <a:avLst/>
                </a:prstGeom>
                <a:blipFill>
                  <a:blip r:embed="rId37"/>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7322C3F-02EF-4C9D-AA2F-AE93B8DDABB0}"/>
                    </a:ext>
                  </a:extLst>
                </p:cNvPr>
                <p:cNvSpPr txBox="1"/>
                <p:nvPr/>
              </p:nvSpPr>
              <p:spPr>
                <a:xfrm>
                  <a:off x="5911832" y="5575809"/>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4" name="TextBox 63">
                  <a:extLst>
                    <a:ext uri="{FF2B5EF4-FFF2-40B4-BE49-F238E27FC236}">
                      <a16:creationId xmlns:a16="http://schemas.microsoft.com/office/drawing/2014/main" id="{A7322C3F-02EF-4C9D-AA2F-AE93B8DDABB0}"/>
                    </a:ext>
                  </a:extLst>
                </p:cNvPr>
                <p:cNvSpPr txBox="1">
                  <a:spLocks noRot="1" noChangeAspect="1" noMove="1" noResize="1" noEditPoints="1" noAdjustHandles="1" noChangeArrowheads="1" noChangeShapeType="1" noTextEdit="1"/>
                </p:cNvSpPr>
                <p:nvPr/>
              </p:nvSpPr>
              <p:spPr>
                <a:xfrm>
                  <a:off x="5911832" y="5575809"/>
                  <a:ext cx="586998" cy="372538"/>
                </a:xfrm>
                <a:prstGeom prst="rect">
                  <a:avLst/>
                </a:prstGeom>
                <a:blipFill>
                  <a:blip r:embed="rId38"/>
                  <a:stretch>
                    <a:fillRect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8B0DEC69-8F4A-409F-A601-FA737A16682A}"/>
                    </a:ext>
                  </a:extLst>
                </p:cNvPr>
                <p:cNvSpPr txBox="1"/>
                <p:nvPr/>
              </p:nvSpPr>
              <p:spPr>
                <a:xfrm>
                  <a:off x="5911653" y="5948347"/>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5" name="TextBox 64">
                  <a:extLst>
                    <a:ext uri="{FF2B5EF4-FFF2-40B4-BE49-F238E27FC236}">
                      <a16:creationId xmlns:a16="http://schemas.microsoft.com/office/drawing/2014/main" id="{8B0DEC69-8F4A-409F-A601-FA737A16682A}"/>
                    </a:ext>
                  </a:extLst>
                </p:cNvPr>
                <p:cNvSpPr txBox="1">
                  <a:spLocks noRot="1" noChangeAspect="1" noMove="1" noResize="1" noEditPoints="1" noAdjustHandles="1" noChangeArrowheads="1" noChangeShapeType="1" noTextEdit="1"/>
                </p:cNvSpPr>
                <p:nvPr/>
              </p:nvSpPr>
              <p:spPr>
                <a:xfrm>
                  <a:off x="5911653" y="5948347"/>
                  <a:ext cx="586998" cy="372538"/>
                </a:xfrm>
                <a:prstGeom prst="rect">
                  <a:avLst/>
                </a:prstGeom>
                <a:blipFill>
                  <a:blip r:embed="rId39"/>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2BB84A3D-3458-4B9C-9222-DF8895A1502C}"/>
                    </a:ext>
                  </a:extLst>
                </p:cNvPr>
                <p:cNvSpPr txBox="1"/>
                <p:nvPr/>
              </p:nvSpPr>
              <p:spPr>
                <a:xfrm>
                  <a:off x="5911653" y="6320885"/>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6" name="TextBox 65">
                  <a:extLst>
                    <a:ext uri="{FF2B5EF4-FFF2-40B4-BE49-F238E27FC236}">
                      <a16:creationId xmlns:a16="http://schemas.microsoft.com/office/drawing/2014/main" id="{2BB84A3D-3458-4B9C-9222-DF8895A1502C}"/>
                    </a:ext>
                  </a:extLst>
                </p:cNvPr>
                <p:cNvSpPr txBox="1">
                  <a:spLocks noRot="1" noChangeAspect="1" noMove="1" noResize="1" noEditPoints="1" noAdjustHandles="1" noChangeArrowheads="1" noChangeShapeType="1" noTextEdit="1"/>
                </p:cNvSpPr>
                <p:nvPr/>
              </p:nvSpPr>
              <p:spPr>
                <a:xfrm>
                  <a:off x="5911653" y="6320885"/>
                  <a:ext cx="586998" cy="372538"/>
                </a:xfrm>
                <a:prstGeom prst="rect">
                  <a:avLst/>
                </a:prstGeom>
                <a:blipFill>
                  <a:blip r:embed="rId40"/>
                  <a:stretch>
                    <a:fillRect b="-1587"/>
                  </a:stretch>
                </a:blipFill>
                <a:ln w="12700">
                  <a:solidFill>
                    <a:schemeClr val="tx2"/>
                  </a:solidFill>
                </a:ln>
              </p:spPr>
              <p:txBody>
                <a:bodyPr/>
                <a:lstStyle/>
                <a:p>
                  <a:r>
                    <a:rPr lang="en-SE">
                      <a:noFill/>
                    </a:rPr>
                    <a:t> </a:t>
                  </a:r>
                </a:p>
              </p:txBody>
            </p:sp>
          </mc:Fallback>
        </mc:AlternateContent>
      </p:grpSp>
      <p:grpSp>
        <p:nvGrpSpPr>
          <p:cNvPr id="70" name="Group 69">
            <a:extLst>
              <a:ext uri="{FF2B5EF4-FFF2-40B4-BE49-F238E27FC236}">
                <a16:creationId xmlns:a16="http://schemas.microsoft.com/office/drawing/2014/main" id="{A5A350AB-4B43-4F9D-B755-B3BD91E22C44}"/>
              </a:ext>
            </a:extLst>
          </p:cNvPr>
          <p:cNvGrpSpPr/>
          <p:nvPr/>
        </p:nvGrpSpPr>
        <p:grpSpPr>
          <a:xfrm>
            <a:off x="3575229" y="5389540"/>
            <a:ext cx="1240757" cy="1118961"/>
            <a:chOff x="3607800" y="5390117"/>
            <a:chExt cx="1240757" cy="1118961"/>
          </a:xfrm>
        </p:grpSpPr>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F44F657-FB14-458C-8D46-5904F84089B9}"/>
                    </a:ext>
                  </a:extLst>
                </p:cNvPr>
                <p:cNvSpPr txBox="1"/>
                <p:nvPr/>
              </p:nvSpPr>
              <p:spPr>
                <a:xfrm>
                  <a:off x="3607800" y="5740728"/>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62" name="TextBox 61">
                  <a:extLst>
                    <a:ext uri="{FF2B5EF4-FFF2-40B4-BE49-F238E27FC236}">
                      <a16:creationId xmlns:a16="http://schemas.microsoft.com/office/drawing/2014/main" id="{AF44F657-FB14-458C-8D46-5904F84089B9}"/>
                    </a:ext>
                  </a:extLst>
                </p:cNvPr>
                <p:cNvSpPr txBox="1">
                  <a:spLocks noRot="1" noChangeAspect="1" noMove="1" noResize="1" noEditPoints="1" noAdjustHandles="1" noChangeArrowheads="1" noChangeShapeType="1" noTextEdit="1"/>
                </p:cNvSpPr>
                <p:nvPr/>
              </p:nvSpPr>
              <p:spPr>
                <a:xfrm>
                  <a:off x="3607800" y="5740728"/>
                  <a:ext cx="662940" cy="369332"/>
                </a:xfrm>
                <a:prstGeom prst="rect">
                  <a:avLst/>
                </a:prstGeom>
                <a:blipFill>
                  <a:blip r:embed="rId4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04D21E3-CF34-4C15-AF81-C99793E05B78}"/>
                    </a:ext>
                  </a:extLst>
                </p:cNvPr>
                <p:cNvSpPr txBox="1"/>
                <p:nvPr/>
              </p:nvSpPr>
              <p:spPr>
                <a:xfrm>
                  <a:off x="4261380" y="5390117"/>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7" name="TextBox 66">
                  <a:extLst>
                    <a:ext uri="{FF2B5EF4-FFF2-40B4-BE49-F238E27FC236}">
                      <a16:creationId xmlns:a16="http://schemas.microsoft.com/office/drawing/2014/main" id="{304D21E3-CF34-4C15-AF81-C99793E05B78}"/>
                    </a:ext>
                  </a:extLst>
                </p:cNvPr>
                <p:cNvSpPr txBox="1">
                  <a:spLocks noRot="1" noChangeAspect="1" noMove="1" noResize="1" noEditPoints="1" noAdjustHandles="1" noChangeArrowheads="1" noChangeShapeType="1" noTextEdit="1"/>
                </p:cNvSpPr>
                <p:nvPr/>
              </p:nvSpPr>
              <p:spPr>
                <a:xfrm>
                  <a:off x="4261380" y="5390117"/>
                  <a:ext cx="586998" cy="371961"/>
                </a:xfrm>
                <a:prstGeom prst="rect">
                  <a:avLst/>
                </a:prstGeom>
                <a:blipFill>
                  <a:blip r:embed="rId42"/>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60270F-0067-428E-ACB3-FFFE782AB36A}"/>
                    </a:ext>
                  </a:extLst>
                </p:cNvPr>
                <p:cNvSpPr txBox="1"/>
                <p:nvPr/>
              </p:nvSpPr>
              <p:spPr>
                <a:xfrm>
                  <a:off x="4261559" y="5762655"/>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8" name="TextBox 67">
                  <a:extLst>
                    <a:ext uri="{FF2B5EF4-FFF2-40B4-BE49-F238E27FC236}">
                      <a16:creationId xmlns:a16="http://schemas.microsoft.com/office/drawing/2014/main" id="{1460270F-0067-428E-ACB3-FFFE782AB36A}"/>
                    </a:ext>
                  </a:extLst>
                </p:cNvPr>
                <p:cNvSpPr txBox="1">
                  <a:spLocks noRot="1" noChangeAspect="1" noMove="1" noResize="1" noEditPoints="1" noAdjustHandles="1" noChangeArrowheads="1" noChangeShapeType="1" noTextEdit="1"/>
                </p:cNvSpPr>
                <p:nvPr/>
              </p:nvSpPr>
              <p:spPr>
                <a:xfrm>
                  <a:off x="4261559" y="5762655"/>
                  <a:ext cx="586998" cy="372474"/>
                </a:xfrm>
                <a:prstGeom prst="rect">
                  <a:avLst/>
                </a:prstGeom>
                <a:blipFill>
                  <a:blip r:embed="rId43"/>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9AA6A08-74FC-438D-8056-288E7E8A7D6C}"/>
                    </a:ext>
                  </a:extLst>
                </p:cNvPr>
                <p:cNvSpPr txBox="1"/>
                <p:nvPr/>
              </p:nvSpPr>
              <p:spPr>
                <a:xfrm>
                  <a:off x="4261380" y="6135193"/>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9" name="TextBox 68">
                  <a:extLst>
                    <a:ext uri="{FF2B5EF4-FFF2-40B4-BE49-F238E27FC236}">
                      <a16:creationId xmlns:a16="http://schemas.microsoft.com/office/drawing/2014/main" id="{D9AA6A08-74FC-438D-8056-288E7E8A7D6C}"/>
                    </a:ext>
                  </a:extLst>
                </p:cNvPr>
                <p:cNvSpPr txBox="1">
                  <a:spLocks noRot="1" noChangeAspect="1" noMove="1" noResize="1" noEditPoints="1" noAdjustHandles="1" noChangeArrowheads="1" noChangeShapeType="1" noTextEdit="1"/>
                </p:cNvSpPr>
                <p:nvPr/>
              </p:nvSpPr>
              <p:spPr>
                <a:xfrm>
                  <a:off x="4261380" y="6135193"/>
                  <a:ext cx="586998" cy="373885"/>
                </a:xfrm>
                <a:prstGeom prst="rect">
                  <a:avLst/>
                </a:prstGeom>
                <a:blipFill>
                  <a:blip r:embed="rId44"/>
                  <a:stretch>
                    <a:fillRect/>
                  </a:stretch>
                </a:blipFill>
                <a:ln w="12700">
                  <a:solidFill>
                    <a:schemeClr val="tx1"/>
                  </a:solidFill>
                </a:ln>
              </p:spPr>
              <p:txBody>
                <a:bodyPr/>
                <a:lstStyle/>
                <a:p>
                  <a:r>
                    <a:rPr lang="en-SE">
                      <a:noFill/>
                    </a:rPr>
                    <a:t> </a:t>
                  </a:r>
                </a:p>
              </p:txBody>
            </p:sp>
          </mc:Fallback>
        </mc:AlternateContent>
      </p:grpSp>
    </p:spTree>
    <p:extLst>
      <p:ext uri="{BB962C8B-B14F-4D97-AF65-F5344CB8AC3E}">
        <p14:creationId xmlns:p14="http://schemas.microsoft.com/office/powerpoint/2010/main" val="74433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8F0D-C098-40C0-B20B-466FB4161654}"/>
              </a:ext>
            </a:extLst>
          </p:cNvPr>
          <p:cNvSpPr>
            <a:spLocks noGrp="1"/>
          </p:cNvSpPr>
          <p:nvPr>
            <p:ph type="title"/>
          </p:nvPr>
        </p:nvSpPr>
        <p:spPr/>
        <p:txBody>
          <a:bodyPr>
            <a:normAutofit/>
          </a:bodyPr>
          <a:lstStyle/>
          <a:p>
            <a:r>
              <a:rPr lang="en-US" dirty="0"/>
              <a:t>P1: a matrix-based approach to represent a neural network</a:t>
            </a:r>
            <a:endParaRPr lang="en-SE" dirty="0"/>
          </a:p>
        </p:txBody>
      </p:sp>
      <p:pic>
        <p:nvPicPr>
          <p:cNvPr id="5" name="Picture 4">
            <a:extLst>
              <a:ext uri="{FF2B5EF4-FFF2-40B4-BE49-F238E27FC236}">
                <a16:creationId xmlns:a16="http://schemas.microsoft.com/office/drawing/2014/main" id="{A68F23D6-A853-45B3-81DA-CF7C18E26363}"/>
              </a:ext>
            </a:extLst>
          </p:cNvPr>
          <p:cNvPicPr>
            <a:picLocks noChangeAspect="1"/>
          </p:cNvPicPr>
          <p:nvPr/>
        </p:nvPicPr>
        <p:blipFill>
          <a:blip r:embed="rId2"/>
          <a:stretch>
            <a:fillRect/>
          </a:stretch>
        </p:blipFill>
        <p:spPr>
          <a:xfrm>
            <a:off x="7527013" y="1664629"/>
            <a:ext cx="4369876" cy="4971788"/>
          </a:xfrm>
          <a:prstGeom prst="rect">
            <a:avLst/>
          </a:prstGeom>
        </p:spPr>
      </p:pic>
      <p:grpSp>
        <p:nvGrpSpPr>
          <p:cNvPr id="6" name="Group 5">
            <a:extLst>
              <a:ext uri="{FF2B5EF4-FFF2-40B4-BE49-F238E27FC236}">
                <a16:creationId xmlns:a16="http://schemas.microsoft.com/office/drawing/2014/main" id="{C8760041-5115-4971-B912-BC8A58356CA1}"/>
              </a:ext>
            </a:extLst>
          </p:cNvPr>
          <p:cNvGrpSpPr/>
          <p:nvPr/>
        </p:nvGrpSpPr>
        <p:grpSpPr>
          <a:xfrm>
            <a:off x="8733290" y="2316702"/>
            <a:ext cx="428536" cy="1071738"/>
            <a:chOff x="8710044" y="2489586"/>
            <a:chExt cx="428536" cy="107173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36F06-3C62-4393-A96F-40AA22AEA7C8}"/>
                    </a:ext>
                  </a:extLst>
                </p:cNvPr>
                <p:cNvSpPr txBox="1"/>
                <p:nvPr/>
              </p:nvSpPr>
              <p:spPr>
                <a:xfrm>
                  <a:off x="8710044" y="2489586"/>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7" name="TextBox 6">
                  <a:extLst>
                    <a:ext uri="{FF2B5EF4-FFF2-40B4-BE49-F238E27FC236}">
                      <a16:creationId xmlns:a16="http://schemas.microsoft.com/office/drawing/2014/main" id="{B5E36F06-3C62-4393-A96F-40AA22AEA7C8}"/>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3"/>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F46500-38FC-422B-B7EA-8F5533257031}"/>
                    </a:ext>
                  </a:extLst>
                </p:cNvPr>
                <p:cNvSpPr txBox="1"/>
                <p:nvPr/>
              </p:nvSpPr>
              <p:spPr>
                <a:xfrm>
                  <a:off x="8710044" y="2845002"/>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8" name="TextBox 7">
                  <a:extLst>
                    <a:ext uri="{FF2B5EF4-FFF2-40B4-BE49-F238E27FC236}">
                      <a16:creationId xmlns:a16="http://schemas.microsoft.com/office/drawing/2014/main" id="{8AF46500-38FC-422B-B7EA-8F5533257031}"/>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4"/>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92B960-D329-4518-918C-F0E7571268D8}"/>
                    </a:ext>
                  </a:extLst>
                </p:cNvPr>
                <p:cNvSpPr txBox="1"/>
                <p:nvPr/>
              </p:nvSpPr>
              <p:spPr>
                <a:xfrm>
                  <a:off x="8710045" y="3181027"/>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9" name="TextBox 8">
                  <a:extLst>
                    <a:ext uri="{FF2B5EF4-FFF2-40B4-BE49-F238E27FC236}">
                      <a16:creationId xmlns:a16="http://schemas.microsoft.com/office/drawing/2014/main" id="{1B92B960-D329-4518-918C-F0E7571268D8}"/>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5"/>
                  <a:stretch>
                    <a:fillRect r="-13889"/>
                  </a:stretch>
                </a:blipFill>
                <a:ln w="12700">
                  <a:solidFill>
                    <a:srgbClr val="FF0000"/>
                  </a:solidFill>
                </a:ln>
              </p:spPr>
              <p:txBody>
                <a:bodyPr/>
                <a:lstStyle/>
                <a:p>
                  <a:r>
                    <a:rPr lang="en-SE">
                      <a:noFill/>
                    </a:rPr>
                    <a:t> </a:t>
                  </a:r>
                </a:p>
              </p:txBody>
            </p:sp>
          </mc:Fallback>
        </mc:AlternateContent>
      </p:grpSp>
      <p:grpSp>
        <p:nvGrpSpPr>
          <p:cNvPr id="10" name="Group 9">
            <a:extLst>
              <a:ext uri="{FF2B5EF4-FFF2-40B4-BE49-F238E27FC236}">
                <a16:creationId xmlns:a16="http://schemas.microsoft.com/office/drawing/2014/main" id="{2AD8E95D-615A-47FA-87DB-7513592A30C7}"/>
              </a:ext>
            </a:extLst>
          </p:cNvPr>
          <p:cNvGrpSpPr/>
          <p:nvPr/>
        </p:nvGrpSpPr>
        <p:grpSpPr>
          <a:xfrm>
            <a:off x="8733290" y="3380126"/>
            <a:ext cx="428536" cy="1071738"/>
            <a:chOff x="8710044" y="2489586"/>
            <a:chExt cx="428536" cy="1071738"/>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955BFC-7361-4EA1-8ECB-F210FB3F5E02}"/>
                    </a:ext>
                  </a:extLst>
                </p:cNvPr>
                <p:cNvSpPr txBox="1"/>
                <p:nvPr/>
              </p:nvSpPr>
              <p:spPr>
                <a:xfrm>
                  <a:off x="8710044" y="2489586"/>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1" name="TextBox 10">
                  <a:extLst>
                    <a:ext uri="{FF2B5EF4-FFF2-40B4-BE49-F238E27FC236}">
                      <a16:creationId xmlns:a16="http://schemas.microsoft.com/office/drawing/2014/main" id="{C9955BFC-7361-4EA1-8ECB-F210FB3F5E02}"/>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6"/>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6D21C0-E25A-46AE-BE97-07BA15FD5532}"/>
                    </a:ext>
                  </a:extLst>
                </p:cNvPr>
                <p:cNvSpPr txBox="1"/>
                <p:nvPr/>
              </p:nvSpPr>
              <p:spPr>
                <a:xfrm>
                  <a:off x="8710044" y="2845002"/>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2" name="TextBox 11">
                  <a:extLst>
                    <a:ext uri="{FF2B5EF4-FFF2-40B4-BE49-F238E27FC236}">
                      <a16:creationId xmlns:a16="http://schemas.microsoft.com/office/drawing/2014/main" id="{A66D21C0-E25A-46AE-BE97-07BA15FD553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7"/>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48DAA-2013-4AEF-83C7-3B003CD2D4E2}"/>
                    </a:ext>
                  </a:extLst>
                </p:cNvPr>
                <p:cNvSpPr txBox="1"/>
                <p:nvPr/>
              </p:nvSpPr>
              <p:spPr>
                <a:xfrm>
                  <a:off x="8710045" y="3181027"/>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3" name="TextBox 12">
                  <a:extLst>
                    <a:ext uri="{FF2B5EF4-FFF2-40B4-BE49-F238E27FC236}">
                      <a16:creationId xmlns:a16="http://schemas.microsoft.com/office/drawing/2014/main" id="{2FC48DAA-2013-4AEF-83C7-3B003CD2D4E2}"/>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8"/>
                  <a:stretch>
                    <a:fillRect r="-15278"/>
                  </a:stretch>
                </a:blipFill>
                <a:ln w="12700">
                  <a:solidFill>
                    <a:schemeClr val="accent1"/>
                  </a:solidFill>
                </a:ln>
              </p:spPr>
              <p:txBody>
                <a:bodyPr/>
                <a:lstStyle/>
                <a:p>
                  <a:r>
                    <a:rPr lang="en-SE">
                      <a:noFill/>
                    </a:rPr>
                    <a:t> </a:t>
                  </a:r>
                </a:p>
              </p:txBody>
            </p:sp>
          </mc:Fallback>
        </mc:AlternateContent>
      </p:grpSp>
      <p:grpSp>
        <p:nvGrpSpPr>
          <p:cNvPr id="14" name="Group 13">
            <a:extLst>
              <a:ext uri="{FF2B5EF4-FFF2-40B4-BE49-F238E27FC236}">
                <a16:creationId xmlns:a16="http://schemas.microsoft.com/office/drawing/2014/main" id="{8C9089FE-FF5C-4E42-81CD-3841A0C827A4}"/>
              </a:ext>
            </a:extLst>
          </p:cNvPr>
          <p:cNvGrpSpPr/>
          <p:nvPr/>
        </p:nvGrpSpPr>
        <p:grpSpPr>
          <a:xfrm>
            <a:off x="8733290" y="4443550"/>
            <a:ext cx="428536" cy="1071738"/>
            <a:chOff x="8710044" y="2489586"/>
            <a:chExt cx="428536" cy="1071738"/>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3AC4D7F-E5DF-478F-8566-DBCEB1F5729E}"/>
                    </a:ext>
                  </a:extLst>
                </p:cNvPr>
                <p:cNvSpPr txBox="1"/>
                <p:nvPr/>
              </p:nvSpPr>
              <p:spPr>
                <a:xfrm>
                  <a:off x="8710044" y="2489586"/>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5" name="TextBox 14">
                  <a:extLst>
                    <a:ext uri="{FF2B5EF4-FFF2-40B4-BE49-F238E27FC236}">
                      <a16:creationId xmlns:a16="http://schemas.microsoft.com/office/drawing/2014/main" id="{A3AC4D7F-E5DF-478F-8566-DBCEB1F5729E}"/>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9"/>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169651-7007-48D5-AD4A-DD70B9D6FCF4}"/>
                    </a:ext>
                  </a:extLst>
                </p:cNvPr>
                <p:cNvSpPr txBox="1"/>
                <p:nvPr/>
              </p:nvSpPr>
              <p:spPr>
                <a:xfrm>
                  <a:off x="8710044" y="2845002"/>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6" name="TextBox 15">
                  <a:extLst>
                    <a:ext uri="{FF2B5EF4-FFF2-40B4-BE49-F238E27FC236}">
                      <a16:creationId xmlns:a16="http://schemas.microsoft.com/office/drawing/2014/main" id="{04169651-7007-48D5-AD4A-DD70B9D6FCF4}"/>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0"/>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30402E-7A2E-4732-AEEF-F79E89A57D0F}"/>
                    </a:ext>
                  </a:extLst>
                </p:cNvPr>
                <p:cNvSpPr txBox="1"/>
                <p:nvPr/>
              </p:nvSpPr>
              <p:spPr>
                <a:xfrm>
                  <a:off x="8710045" y="3181027"/>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7" name="TextBox 16">
                  <a:extLst>
                    <a:ext uri="{FF2B5EF4-FFF2-40B4-BE49-F238E27FC236}">
                      <a16:creationId xmlns:a16="http://schemas.microsoft.com/office/drawing/2014/main" id="{9930402E-7A2E-4732-AEEF-F79E89A57D0F}"/>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1"/>
                  <a:stretch>
                    <a:fillRect r="-15278"/>
                  </a:stretch>
                </a:blipFill>
                <a:ln w="12700">
                  <a:solidFill>
                    <a:schemeClr val="accent2"/>
                  </a:solidFill>
                </a:ln>
              </p:spPr>
              <p:txBody>
                <a:bodyPr/>
                <a:lstStyle/>
                <a:p>
                  <a:r>
                    <a:rPr lang="en-SE">
                      <a:noFill/>
                    </a:rPr>
                    <a:t> </a:t>
                  </a:r>
                </a:p>
              </p:txBody>
            </p:sp>
          </mc:Fallback>
        </mc:AlternateContent>
      </p:grpSp>
      <p:grpSp>
        <p:nvGrpSpPr>
          <p:cNvPr id="18" name="Group 17">
            <a:extLst>
              <a:ext uri="{FF2B5EF4-FFF2-40B4-BE49-F238E27FC236}">
                <a16:creationId xmlns:a16="http://schemas.microsoft.com/office/drawing/2014/main" id="{1C8D1931-339F-4814-8AF3-8D17F1FCA16B}"/>
              </a:ext>
            </a:extLst>
          </p:cNvPr>
          <p:cNvGrpSpPr/>
          <p:nvPr/>
        </p:nvGrpSpPr>
        <p:grpSpPr>
          <a:xfrm>
            <a:off x="8733290" y="5506974"/>
            <a:ext cx="428536" cy="1071738"/>
            <a:chOff x="8710044" y="2489586"/>
            <a:chExt cx="428536" cy="107173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390E0B-1E79-4EFF-8631-D15381962686}"/>
                    </a:ext>
                  </a:extLst>
                </p:cNvPr>
                <p:cNvSpPr txBox="1"/>
                <p:nvPr/>
              </p:nvSpPr>
              <p:spPr>
                <a:xfrm>
                  <a:off x="8710044" y="2489586"/>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9" name="TextBox 18">
                  <a:extLst>
                    <a:ext uri="{FF2B5EF4-FFF2-40B4-BE49-F238E27FC236}">
                      <a16:creationId xmlns:a16="http://schemas.microsoft.com/office/drawing/2014/main" id="{89390E0B-1E79-4EFF-8631-D15381962686}"/>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2"/>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34307EE-86DE-4E84-8164-9E89FEBCF7E2}"/>
                    </a:ext>
                  </a:extLst>
                </p:cNvPr>
                <p:cNvSpPr txBox="1"/>
                <p:nvPr/>
              </p:nvSpPr>
              <p:spPr>
                <a:xfrm>
                  <a:off x="8710044" y="2845002"/>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0" name="TextBox 19">
                  <a:extLst>
                    <a:ext uri="{FF2B5EF4-FFF2-40B4-BE49-F238E27FC236}">
                      <a16:creationId xmlns:a16="http://schemas.microsoft.com/office/drawing/2014/main" id="{C34307EE-86DE-4E84-8164-9E89FEBCF7E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3"/>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EFED1D-6C2A-4F1C-94CE-EE8680644C06}"/>
                    </a:ext>
                  </a:extLst>
                </p:cNvPr>
                <p:cNvSpPr txBox="1"/>
                <p:nvPr/>
              </p:nvSpPr>
              <p:spPr>
                <a:xfrm>
                  <a:off x="8710045" y="3181027"/>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1" name="TextBox 20">
                  <a:extLst>
                    <a:ext uri="{FF2B5EF4-FFF2-40B4-BE49-F238E27FC236}">
                      <a16:creationId xmlns:a16="http://schemas.microsoft.com/office/drawing/2014/main" id="{E1EFED1D-6C2A-4F1C-94CE-EE8680644C06}"/>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4"/>
                  <a:stretch>
                    <a:fillRect r="-15278"/>
                  </a:stretch>
                </a:blipFill>
                <a:ln w="12700">
                  <a:solidFill>
                    <a:schemeClr val="tx2"/>
                  </a:solidFill>
                </a:ln>
              </p:spPr>
              <p:txBody>
                <a:bodyPr/>
                <a:lstStyle/>
                <a:p>
                  <a:r>
                    <a:rPr lang="en-SE">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D2C5D0-4D36-4385-B33E-7AB6583BBFA7}"/>
                  </a:ext>
                </a:extLst>
              </p:cNvPr>
              <p:cNvSpPr txBox="1"/>
              <p:nvPr/>
            </p:nvSpPr>
            <p:spPr>
              <a:xfrm>
                <a:off x="9336978" y="2703287"/>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2" name="TextBox 21">
                <a:extLst>
                  <a:ext uri="{FF2B5EF4-FFF2-40B4-BE49-F238E27FC236}">
                    <a16:creationId xmlns:a16="http://schemas.microsoft.com/office/drawing/2014/main" id="{D6D2C5D0-4D36-4385-B33E-7AB6583BBFA7}"/>
                  </a:ext>
                </a:extLst>
              </p:cNvPr>
              <p:cNvSpPr txBox="1">
                <a:spLocks noRot="1" noChangeAspect="1" noMove="1" noResize="1" noEditPoints="1" noAdjustHandles="1" noChangeArrowheads="1" noChangeShapeType="1" noTextEdit="1"/>
              </p:cNvSpPr>
              <p:nvPr/>
            </p:nvSpPr>
            <p:spPr>
              <a:xfrm>
                <a:off x="9336978" y="2703287"/>
                <a:ext cx="586998" cy="372538"/>
              </a:xfrm>
              <a:prstGeom prst="rect">
                <a:avLst/>
              </a:prstGeom>
              <a:blipFill>
                <a:blip r:embed="rId15"/>
                <a:stretch>
                  <a:fillRect r="-1734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5C22C54-9D89-497D-A48D-9DD2FF863C85}"/>
                  </a:ext>
                </a:extLst>
              </p:cNvPr>
              <p:cNvSpPr txBox="1"/>
              <p:nvPr/>
            </p:nvSpPr>
            <p:spPr>
              <a:xfrm>
                <a:off x="9336978" y="3812312"/>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3" name="TextBox 22">
                <a:extLst>
                  <a:ext uri="{FF2B5EF4-FFF2-40B4-BE49-F238E27FC236}">
                    <a16:creationId xmlns:a16="http://schemas.microsoft.com/office/drawing/2014/main" id="{45C22C54-9D89-497D-A48D-9DD2FF863C85}"/>
                  </a:ext>
                </a:extLst>
              </p:cNvPr>
              <p:cNvSpPr txBox="1">
                <a:spLocks noRot="1" noChangeAspect="1" noMove="1" noResize="1" noEditPoints="1" noAdjustHandles="1" noChangeArrowheads="1" noChangeShapeType="1" noTextEdit="1"/>
              </p:cNvSpPr>
              <p:nvPr/>
            </p:nvSpPr>
            <p:spPr>
              <a:xfrm>
                <a:off x="9336978" y="3812312"/>
                <a:ext cx="586998" cy="372538"/>
              </a:xfrm>
              <a:prstGeom prst="rect">
                <a:avLst/>
              </a:prstGeom>
              <a:blipFill>
                <a:blip r:embed="rId16"/>
                <a:stretch>
                  <a:fillRect r="-17347"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478AAC-B38D-479A-9249-F5776033B9B9}"/>
                  </a:ext>
                </a:extLst>
              </p:cNvPr>
              <p:cNvSpPr txBox="1"/>
              <p:nvPr/>
            </p:nvSpPr>
            <p:spPr>
              <a:xfrm>
                <a:off x="9336978" y="4926996"/>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4" name="TextBox 23">
                <a:extLst>
                  <a:ext uri="{FF2B5EF4-FFF2-40B4-BE49-F238E27FC236}">
                    <a16:creationId xmlns:a16="http://schemas.microsoft.com/office/drawing/2014/main" id="{D1478AAC-B38D-479A-9249-F5776033B9B9}"/>
                  </a:ext>
                </a:extLst>
              </p:cNvPr>
              <p:cNvSpPr txBox="1">
                <a:spLocks noRot="1" noChangeAspect="1" noMove="1" noResize="1" noEditPoints="1" noAdjustHandles="1" noChangeArrowheads="1" noChangeShapeType="1" noTextEdit="1"/>
              </p:cNvSpPr>
              <p:nvPr/>
            </p:nvSpPr>
            <p:spPr>
              <a:xfrm>
                <a:off x="9336978" y="4926996"/>
                <a:ext cx="586998" cy="372538"/>
              </a:xfrm>
              <a:prstGeom prst="rect">
                <a:avLst/>
              </a:prstGeom>
              <a:blipFill>
                <a:blip r:embed="rId17"/>
                <a:stretch>
                  <a:fillRect r="-17347"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1F34C33-58FE-41B3-B9CA-F8F1AC5EA073}"/>
                  </a:ext>
                </a:extLst>
              </p:cNvPr>
              <p:cNvSpPr txBox="1"/>
              <p:nvPr/>
            </p:nvSpPr>
            <p:spPr>
              <a:xfrm>
                <a:off x="9336978" y="6041680"/>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5" name="TextBox 24">
                <a:extLst>
                  <a:ext uri="{FF2B5EF4-FFF2-40B4-BE49-F238E27FC236}">
                    <a16:creationId xmlns:a16="http://schemas.microsoft.com/office/drawing/2014/main" id="{C1F34C33-58FE-41B3-B9CA-F8F1AC5EA073}"/>
                  </a:ext>
                </a:extLst>
              </p:cNvPr>
              <p:cNvSpPr txBox="1">
                <a:spLocks noRot="1" noChangeAspect="1" noMove="1" noResize="1" noEditPoints="1" noAdjustHandles="1" noChangeArrowheads="1" noChangeShapeType="1" noTextEdit="1"/>
              </p:cNvSpPr>
              <p:nvPr/>
            </p:nvSpPr>
            <p:spPr>
              <a:xfrm>
                <a:off x="9336978" y="6041680"/>
                <a:ext cx="586998" cy="372538"/>
              </a:xfrm>
              <a:prstGeom prst="rect">
                <a:avLst/>
              </a:prstGeom>
              <a:blipFill>
                <a:blip r:embed="rId18"/>
                <a:stretch>
                  <a:fillRect r="-17347"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E4D808A-9649-4C05-BF2E-77ED5C22D2CF}"/>
                  </a:ext>
                </a:extLst>
              </p:cNvPr>
              <p:cNvSpPr txBox="1"/>
              <p:nvPr/>
            </p:nvSpPr>
            <p:spPr>
              <a:xfrm>
                <a:off x="7915884" y="3345446"/>
                <a:ext cx="428535"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6" name="TextBox 25">
                <a:extLst>
                  <a:ext uri="{FF2B5EF4-FFF2-40B4-BE49-F238E27FC236}">
                    <a16:creationId xmlns:a16="http://schemas.microsoft.com/office/drawing/2014/main" id="{FE4D808A-9649-4C05-BF2E-77ED5C22D2CF}"/>
                  </a:ext>
                </a:extLst>
              </p:cNvPr>
              <p:cNvSpPr txBox="1">
                <a:spLocks noRot="1" noChangeAspect="1" noMove="1" noResize="1" noEditPoints="1" noAdjustHandles="1" noChangeArrowheads="1" noChangeShapeType="1" noTextEdit="1"/>
              </p:cNvSpPr>
              <p:nvPr/>
            </p:nvSpPr>
            <p:spPr>
              <a:xfrm>
                <a:off x="7915884" y="3345446"/>
                <a:ext cx="428535" cy="371961"/>
              </a:xfrm>
              <a:prstGeom prst="rect">
                <a:avLst/>
              </a:prstGeom>
              <a:blipFill>
                <a:blip r:embed="rId19"/>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ED4FBE-B67B-4AE0-95AD-4F42130D14FC}"/>
                  </a:ext>
                </a:extLst>
              </p:cNvPr>
              <p:cNvSpPr txBox="1"/>
              <p:nvPr/>
            </p:nvSpPr>
            <p:spPr>
              <a:xfrm>
                <a:off x="7915884" y="4451864"/>
                <a:ext cx="428535"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7" name="TextBox 26">
                <a:extLst>
                  <a:ext uri="{FF2B5EF4-FFF2-40B4-BE49-F238E27FC236}">
                    <a16:creationId xmlns:a16="http://schemas.microsoft.com/office/drawing/2014/main" id="{13ED4FBE-B67B-4AE0-95AD-4F42130D14FC}"/>
                  </a:ext>
                </a:extLst>
              </p:cNvPr>
              <p:cNvSpPr txBox="1">
                <a:spLocks noRot="1" noChangeAspect="1" noMove="1" noResize="1" noEditPoints="1" noAdjustHandles="1" noChangeArrowheads="1" noChangeShapeType="1" noTextEdit="1"/>
              </p:cNvSpPr>
              <p:nvPr/>
            </p:nvSpPr>
            <p:spPr>
              <a:xfrm>
                <a:off x="7915884" y="4451864"/>
                <a:ext cx="428535" cy="372474"/>
              </a:xfrm>
              <a:prstGeom prst="rect">
                <a:avLst/>
              </a:prstGeom>
              <a:blipFill>
                <a:blip r:embed="rId20"/>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6185BD6-5D49-4497-8809-96C1A577F43F}"/>
                  </a:ext>
                </a:extLst>
              </p:cNvPr>
              <p:cNvSpPr txBox="1"/>
              <p:nvPr/>
            </p:nvSpPr>
            <p:spPr>
              <a:xfrm>
                <a:off x="7915883" y="5596382"/>
                <a:ext cx="428535"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8" name="TextBox 27">
                <a:extLst>
                  <a:ext uri="{FF2B5EF4-FFF2-40B4-BE49-F238E27FC236}">
                    <a16:creationId xmlns:a16="http://schemas.microsoft.com/office/drawing/2014/main" id="{C6185BD6-5D49-4497-8809-96C1A577F43F}"/>
                  </a:ext>
                </a:extLst>
              </p:cNvPr>
              <p:cNvSpPr txBox="1">
                <a:spLocks noRot="1" noChangeAspect="1" noMove="1" noResize="1" noEditPoints="1" noAdjustHandles="1" noChangeArrowheads="1" noChangeShapeType="1" noTextEdit="1"/>
              </p:cNvSpPr>
              <p:nvPr/>
            </p:nvSpPr>
            <p:spPr>
              <a:xfrm>
                <a:off x="7915883" y="5596382"/>
                <a:ext cx="428535" cy="373885"/>
              </a:xfrm>
              <a:prstGeom prst="rect">
                <a:avLst/>
              </a:prstGeom>
              <a:blipFill>
                <a:blip r:embed="rId21"/>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8F2F67-D859-4942-A1EA-04505929599C}"/>
                  </a:ext>
                </a:extLst>
              </p:cNvPr>
              <p:cNvSpPr txBox="1"/>
              <p:nvPr/>
            </p:nvSpPr>
            <p:spPr>
              <a:xfrm>
                <a:off x="1752555"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0" name="TextBox 29">
                <a:extLst>
                  <a:ext uri="{FF2B5EF4-FFF2-40B4-BE49-F238E27FC236}">
                    <a16:creationId xmlns:a16="http://schemas.microsoft.com/office/drawing/2014/main" id="{B48F2F67-D859-4942-A1EA-04505929599C}"/>
                  </a:ext>
                </a:extLst>
              </p:cNvPr>
              <p:cNvSpPr txBox="1">
                <a:spLocks noRot="1" noChangeAspect="1" noMove="1" noResize="1" noEditPoints="1" noAdjustHandles="1" noChangeArrowheads="1" noChangeShapeType="1" noTextEdit="1"/>
              </p:cNvSpPr>
              <p:nvPr/>
            </p:nvSpPr>
            <p:spPr>
              <a:xfrm>
                <a:off x="1752555" y="2225665"/>
                <a:ext cx="492872" cy="372538"/>
              </a:xfrm>
              <a:prstGeom prst="rect">
                <a:avLst/>
              </a:prstGeom>
              <a:blipFill>
                <a:blip r:embed="rId22"/>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0FCECB-32FE-4BB9-BF0A-B2F6D829D5B1}"/>
                  </a:ext>
                </a:extLst>
              </p:cNvPr>
              <p:cNvSpPr txBox="1"/>
              <p:nvPr/>
            </p:nvSpPr>
            <p:spPr>
              <a:xfrm>
                <a:off x="2245427"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1" name="TextBox 30">
                <a:extLst>
                  <a:ext uri="{FF2B5EF4-FFF2-40B4-BE49-F238E27FC236}">
                    <a16:creationId xmlns:a16="http://schemas.microsoft.com/office/drawing/2014/main" id="{C30FCECB-32FE-4BB9-BF0A-B2F6D829D5B1}"/>
                  </a:ext>
                </a:extLst>
              </p:cNvPr>
              <p:cNvSpPr txBox="1">
                <a:spLocks noRot="1" noChangeAspect="1" noMove="1" noResize="1" noEditPoints="1" noAdjustHandles="1" noChangeArrowheads="1" noChangeShapeType="1" noTextEdit="1"/>
              </p:cNvSpPr>
              <p:nvPr/>
            </p:nvSpPr>
            <p:spPr>
              <a:xfrm>
                <a:off x="2245427" y="2225665"/>
                <a:ext cx="492872" cy="372538"/>
              </a:xfrm>
              <a:prstGeom prst="rect">
                <a:avLst/>
              </a:prstGeom>
              <a:blipFill>
                <a:blip r:embed="rId23"/>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6947A1-6D62-4B1A-A8E6-D8F51F5FF52E}"/>
                  </a:ext>
                </a:extLst>
              </p:cNvPr>
              <p:cNvSpPr txBox="1"/>
              <p:nvPr/>
            </p:nvSpPr>
            <p:spPr>
              <a:xfrm>
                <a:off x="2738299"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2" name="TextBox 31">
                <a:extLst>
                  <a:ext uri="{FF2B5EF4-FFF2-40B4-BE49-F238E27FC236}">
                    <a16:creationId xmlns:a16="http://schemas.microsoft.com/office/drawing/2014/main" id="{5C6947A1-6D62-4B1A-A8E6-D8F51F5FF52E}"/>
                  </a:ext>
                </a:extLst>
              </p:cNvPr>
              <p:cNvSpPr txBox="1">
                <a:spLocks noRot="1" noChangeAspect="1" noMove="1" noResize="1" noEditPoints="1" noAdjustHandles="1" noChangeArrowheads="1" noChangeShapeType="1" noTextEdit="1"/>
              </p:cNvSpPr>
              <p:nvPr/>
            </p:nvSpPr>
            <p:spPr>
              <a:xfrm>
                <a:off x="2738299" y="2225665"/>
                <a:ext cx="492872" cy="372538"/>
              </a:xfrm>
              <a:prstGeom prst="rect">
                <a:avLst/>
              </a:prstGeom>
              <a:blipFill>
                <a:blip r:embed="rId24"/>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15F539-1026-4021-9AB3-3973FD7AE6BD}"/>
                  </a:ext>
                </a:extLst>
              </p:cNvPr>
              <p:cNvSpPr txBox="1"/>
              <p:nvPr/>
            </p:nvSpPr>
            <p:spPr>
              <a:xfrm>
                <a:off x="1752555"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3" name="TextBox 32">
                <a:extLst>
                  <a:ext uri="{FF2B5EF4-FFF2-40B4-BE49-F238E27FC236}">
                    <a16:creationId xmlns:a16="http://schemas.microsoft.com/office/drawing/2014/main" id="{8115F539-1026-4021-9AB3-3973FD7AE6BD}"/>
                  </a:ext>
                </a:extLst>
              </p:cNvPr>
              <p:cNvSpPr txBox="1">
                <a:spLocks noRot="1" noChangeAspect="1" noMove="1" noResize="1" noEditPoints="1" noAdjustHandles="1" noChangeArrowheads="1" noChangeShapeType="1" noTextEdit="1"/>
              </p:cNvSpPr>
              <p:nvPr/>
            </p:nvSpPr>
            <p:spPr>
              <a:xfrm>
                <a:off x="1752555" y="2599723"/>
                <a:ext cx="492872" cy="372538"/>
              </a:xfrm>
              <a:prstGeom prst="rect">
                <a:avLst/>
              </a:prstGeom>
              <a:blipFill>
                <a:blip r:embed="rId25"/>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76AB714-2405-4AF8-A97F-45B3779198EF}"/>
                  </a:ext>
                </a:extLst>
              </p:cNvPr>
              <p:cNvSpPr txBox="1"/>
              <p:nvPr/>
            </p:nvSpPr>
            <p:spPr>
              <a:xfrm>
                <a:off x="2245427"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4" name="TextBox 33">
                <a:extLst>
                  <a:ext uri="{FF2B5EF4-FFF2-40B4-BE49-F238E27FC236}">
                    <a16:creationId xmlns:a16="http://schemas.microsoft.com/office/drawing/2014/main" id="{A76AB714-2405-4AF8-A97F-45B3779198EF}"/>
                  </a:ext>
                </a:extLst>
              </p:cNvPr>
              <p:cNvSpPr txBox="1">
                <a:spLocks noRot="1" noChangeAspect="1" noMove="1" noResize="1" noEditPoints="1" noAdjustHandles="1" noChangeArrowheads="1" noChangeShapeType="1" noTextEdit="1"/>
              </p:cNvSpPr>
              <p:nvPr/>
            </p:nvSpPr>
            <p:spPr>
              <a:xfrm>
                <a:off x="2245427" y="2599723"/>
                <a:ext cx="492872" cy="372538"/>
              </a:xfrm>
              <a:prstGeom prst="rect">
                <a:avLst/>
              </a:prstGeom>
              <a:blipFill>
                <a:blip r:embed="rId26"/>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A3018F2-FB1E-4196-8B7D-780B9CDD6046}"/>
                  </a:ext>
                </a:extLst>
              </p:cNvPr>
              <p:cNvSpPr txBox="1"/>
              <p:nvPr/>
            </p:nvSpPr>
            <p:spPr>
              <a:xfrm>
                <a:off x="2738299" y="2601194"/>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5" name="TextBox 34">
                <a:extLst>
                  <a:ext uri="{FF2B5EF4-FFF2-40B4-BE49-F238E27FC236}">
                    <a16:creationId xmlns:a16="http://schemas.microsoft.com/office/drawing/2014/main" id="{3A3018F2-FB1E-4196-8B7D-780B9CDD6046}"/>
                  </a:ext>
                </a:extLst>
              </p:cNvPr>
              <p:cNvSpPr txBox="1">
                <a:spLocks noRot="1" noChangeAspect="1" noMove="1" noResize="1" noEditPoints="1" noAdjustHandles="1" noChangeArrowheads="1" noChangeShapeType="1" noTextEdit="1"/>
              </p:cNvSpPr>
              <p:nvPr/>
            </p:nvSpPr>
            <p:spPr>
              <a:xfrm>
                <a:off x="2738299" y="2601194"/>
                <a:ext cx="492872" cy="372538"/>
              </a:xfrm>
              <a:prstGeom prst="rect">
                <a:avLst/>
              </a:prstGeom>
              <a:blipFill>
                <a:blip r:embed="rId27"/>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853B6B7-717C-42DB-825E-D09030F36EB4}"/>
                  </a:ext>
                </a:extLst>
              </p:cNvPr>
              <p:cNvSpPr txBox="1"/>
              <p:nvPr/>
            </p:nvSpPr>
            <p:spPr>
              <a:xfrm>
                <a:off x="1752555"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6" name="TextBox 35">
                <a:extLst>
                  <a:ext uri="{FF2B5EF4-FFF2-40B4-BE49-F238E27FC236}">
                    <a16:creationId xmlns:a16="http://schemas.microsoft.com/office/drawing/2014/main" id="{5853B6B7-717C-42DB-825E-D09030F36EB4}"/>
                  </a:ext>
                </a:extLst>
              </p:cNvPr>
              <p:cNvSpPr txBox="1">
                <a:spLocks noRot="1" noChangeAspect="1" noMove="1" noResize="1" noEditPoints="1" noAdjustHandles="1" noChangeArrowheads="1" noChangeShapeType="1" noTextEdit="1"/>
              </p:cNvSpPr>
              <p:nvPr/>
            </p:nvSpPr>
            <p:spPr>
              <a:xfrm>
                <a:off x="1752555" y="2970790"/>
                <a:ext cx="492872" cy="372538"/>
              </a:xfrm>
              <a:prstGeom prst="rect">
                <a:avLst/>
              </a:prstGeom>
              <a:blipFill>
                <a:blip r:embed="rId28"/>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715951-B233-4B7C-B0C0-C6B8EE95DFA8}"/>
                  </a:ext>
                </a:extLst>
              </p:cNvPr>
              <p:cNvSpPr txBox="1"/>
              <p:nvPr/>
            </p:nvSpPr>
            <p:spPr>
              <a:xfrm>
                <a:off x="2245427"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7" name="TextBox 36">
                <a:extLst>
                  <a:ext uri="{FF2B5EF4-FFF2-40B4-BE49-F238E27FC236}">
                    <a16:creationId xmlns:a16="http://schemas.microsoft.com/office/drawing/2014/main" id="{58715951-B233-4B7C-B0C0-C6B8EE95DFA8}"/>
                  </a:ext>
                </a:extLst>
              </p:cNvPr>
              <p:cNvSpPr txBox="1">
                <a:spLocks noRot="1" noChangeAspect="1" noMove="1" noResize="1" noEditPoints="1" noAdjustHandles="1" noChangeArrowheads="1" noChangeShapeType="1" noTextEdit="1"/>
              </p:cNvSpPr>
              <p:nvPr/>
            </p:nvSpPr>
            <p:spPr>
              <a:xfrm>
                <a:off x="2245427" y="2970790"/>
                <a:ext cx="492872" cy="372538"/>
              </a:xfrm>
              <a:prstGeom prst="rect">
                <a:avLst/>
              </a:prstGeom>
              <a:blipFill>
                <a:blip r:embed="rId29"/>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B44D32-49C9-4170-B020-ACA4253CDA2A}"/>
                  </a:ext>
                </a:extLst>
              </p:cNvPr>
              <p:cNvSpPr txBox="1"/>
              <p:nvPr/>
            </p:nvSpPr>
            <p:spPr>
              <a:xfrm>
                <a:off x="2738299" y="2972261"/>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8" name="TextBox 37">
                <a:extLst>
                  <a:ext uri="{FF2B5EF4-FFF2-40B4-BE49-F238E27FC236}">
                    <a16:creationId xmlns:a16="http://schemas.microsoft.com/office/drawing/2014/main" id="{6FB44D32-49C9-4170-B020-ACA4253CDA2A}"/>
                  </a:ext>
                </a:extLst>
              </p:cNvPr>
              <p:cNvSpPr txBox="1">
                <a:spLocks noRot="1" noChangeAspect="1" noMove="1" noResize="1" noEditPoints="1" noAdjustHandles="1" noChangeArrowheads="1" noChangeShapeType="1" noTextEdit="1"/>
              </p:cNvSpPr>
              <p:nvPr/>
            </p:nvSpPr>
            <p:spPr>
              <a:xfrm>
                <a:off x="2738299" y="2972261"/>
                <a:ext cx="492872" cy="372538"/>
              </a:xfrm>
              <a:prstGeom prst="rect">
                <a:avLst/>
              </a:prstGeom>
              <a:blipFill>
                <a:blip r:embed="rId30"/>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387629E-B8BD-47E4-8AE2-24B53B10D57A}"/>
                  </a:ext>
                </a:extLst>
              </p:cNvPr>
              <p:cNvSpPr txBox="1"/>
              <p:nvPr/>
            </p:nvSpPr>
            <p:spPr>
              <a:xfrm>
                <a:off x="1752555"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9" name="TextBox 38">
                <a:extLst>
                  <a:ext uri="{FF2B5EF4-FFF2-40B4-BE49-F238E27FC236}">
                    <a16:creationId xmlns:a16="http://schemas.microsoft.com/office/drawing/2014/main" id="{2387629E-B8BD-47E4-8AE2-24B53B10D57A}"/>
                  </a:ext>
                </a:extLst>
              </p:cNvPr>
              <p:cNvSpPr txBox="1">
                <a:spLocks noRot="1" noChangeAspect="1" noMove="1" noResize="1" noEditPoints="1" noAdjustHandles="1" noChangeArrowheads="1" noChangeShapeType="1" noTextEdit="1"/>
              </p:cNvSpPr>
              <p:nvPr/>
            </p:nvSpPr>
            <p:spPr>
              <a:xfrm>
                <a:off x="1752555" y="3345148"/>
                <a:ext cx="492872" cy="372538"/>
              </a:xfrm>
              <a:prstGeom prst="rect">
                <a:avLst/>
              </a:prstGeom>
              <a:blipFill>
                <a:blip r:embed="rId31"/>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2D5F99-C966-4962-803F-5EA938060D30}"/>
                  </a:ext>
                </a:extLst>
              </p:cNvPr>
              <p:cNvSpPr txBox="1"/>
              <p:nvPr/>
            </p:nvSpPr>
            <p:spPr>
              <a:xfrm>
                <a:off x="2245427"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0" name="TextBox 39">
                <a:extLst>
                  <a:ext uri="{FF2B5EF4-FFF2-40B4-BE49-F238E27FC236}">
                    <a16:creationId xmlns:a16="http://schemas.microsoft.com/office/drawing/2014/main" id="{AE2D5F99-C966-4962-803F-5EA938060D30}"/>
                  </a:ext>
                </a:extLst>
              </p:cNvPr>
              <p:cNvSpPr txBox="1">
                <a:spLocks noRot="1" noChangeAspect="1" noMove="1" noResize="1" noEditPoints="1" noAdjustHandles="1" noChangeArrowheads="1" noChangeShapeType="1" noTextEdit="1"/>
              </p:cNvSpPr>
              <p:nvPr/>
            </p:nvSpPr>
            <p:spPr>
              <a:xfrm>
                <a:off x="2245427" y="3345148"/>
                <a:ext cx="492872" cy="372538"/>
              </a:xfrm>
              <a:prstGeom prst="rect">
                <a:avLst/>
              </a:prstGeom>
              <a:blipFill>
                <a:blip r:embed="rId32"/>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0B5984-1AEE-4AA7-B960-A7D4AE513277}"/>
                  </a:ext>
                </a:extLst>
              </p:cNvPr>
              <p:cNvSpPr txBox="1"/>
              <p:nvPr/>
            </p:nvSpPr>
            <p:spPr>
              <a:xfrm>
                <a:off x="2738299" y="334661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1" name="TextBox 40">
                <a:extLst>
                  <a:ext uri="{FF2B5EF4-FFF2-40B4-BE49-F238E27FC236}">
                    <a16:creationId xmlns:a16="http://schemas.microsoft.com/office/drawing/2014/main" id="{580B5984-1AEE-4AA7-B960-A7D4AE513277}"/>
                  </a:ext>
                </a:extLst>
              </p:cNvPr>
              <p:cNvSpPr txBox="1">
                <a:spLocks noRot="1" noChangeAspect="1" noMove="1" noResize="1" noEditPoints="1" noAdjustHandles="1" noChangeArrowheads="1" noChangeShapeType="1" noTextEdit="1"/>
              </p:cNvSpPr>
              <p:nvPr/>
            </p:nvSpPr>
            <p:spPr>
              <a:xfrm>
                <a:off x="2738299" y="3346619"/>
                <a:ext cx="492872" cy="372538"/>
              </a:xfrm>
              <a:prstGeom prst="rect">
                <a:avLst/>
              </a:prstGeom>
              <a:blipFill>
                <a:blip r:embed="rId33"/>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1A2F28C-F66B-4BFF-B73E-3A7BFE5A700D}"/>
                  </a:ext>
                </a:extLst>
              </p:cNvPr>
              <p:cNvSpPr txBox="1"/>
              <p:nvPr/>
            </p:nvSpPr>
            <p:spPr>
              <a:xfrm>
                <a:off x="913347" y="2748613"/>
                <a:ext cx="8392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42" name="TextBox 41">
                <a:extLst>
                  <a:ext uri="{FF2B5EF4-FFF2-40B4-BE49-F238E27FC236}">
                    <a16:creationId xmlns:a16="http://schemas.microsoft.com/office/drawing/2014/main" id="{E1A2F28C-F66B-4BFF-B73E-3A7BFE5A700D}"/>
                  </a:ext>
                </a:extLst>
              </p:cNvPr>
              <p:cNvSpPr txBox="1">
                <a:spLocks noRot="1" noChangeAspect="1" noMove="1" noResize="1" noEditPoints="1" noAdjustHandles="1" noChangeArrowheads="1" noChangeShapeType="1" noTextEdit="1"/>
              </p:cNvSpPr>
              <p:nvPr/>
            </p:nvSpPr>
            <p:spPr>
              <a:xfrm>
                <a:off x="913347" y="2748613"/>
                <a:ext cx="839207" cy="369332"/>
              </a:xfrm>
              <a:prstGeom prst="rect">
                <a:avLst/>
              </a:prstGeom>
              <a:blipFill>
                <a:blip r:embed="rId3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E653CB8-2D2B-496E-8104-CB87C2CA1BF4}"/>
                  </a:ext>
                </a:extLst>
              </p:cNvPr>
              <p:cNvSpPr txBox="1"/>
              <p:nvPr/>
            </p:nvSpPr>
            <p:spPr>
              <a:xfrm>
                <a:off x="5310339" y="2764222"/>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44" name="TextBox 43">
                <a:extLst>
                  <a:ext uri="{FF2B5EF4-FFF2-40B4-BE49-F238E27FC236}">
                    <a16:creationId xmlns:a16="http://schemas.microsoft.com/office/drawing/2014/main" id="{CE653CB8-2D2B-496E-8104-CB87C2CA1BF4}"/>
                  </a:ext>
                </a:extLst>
              </p:cNvPr>
              <p:cNvSpPr txBox="1">
                <a:spLocks noRot="1" noChangeAspect="1" noMove="1" noResize="1" noEditPoints="1" noAdjustHandles="1" noChangeArrowheads="1" noChangeShapeType="1" noTextEdit="1"/>
              </p:cNvSpPr>
              <p:nvPr/>
            </p:nvSpPr>
            <p:spPr>
              <a:xfrm>
                <a:off x="5310339" y="2764222"/>
                <a:ext cx="662940" cy="369332"/>
              </a:xfrm>
              <a:prstGeom prst="rect">
                <a:avLst/>
              </a:prstGeom>
              <a:blipFill>
                <a:blip r:embed="rId3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183C183-AF0A-42AC-8510-A6C71C380F69}"/>
                  </a:ext>
                </a:extLst>
              </p:cNvPr>
              <p:cNvSpPr txBox="1"/>
              <p:nvPr/>
            </p:nvSpPr>
            <p:spPr>
              <a:xfrm>
                <a:off x="5986800" y="2205415"/>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5" name="TextBox 44">
                <a:extLst>
                  <a:ext uri="{FF2B5EF4-FFF2-40B4-BE49-F238E27FC236}">
                    <a16:creationId xmlns:a16="http://schemas.microsoft.com/office/drawing/2014/main" id="{0183C183-AF0A-42AC-8510-A6C71C380F69}"/>
                  </a:ext>
                </a:extLst>
              </p:cNvPr>
              <p:cNvSpPr txBox="1">
                <a:spLocks noRot="1" noChangeAspect="1" noMove="1" noResize="1" noEditPoints="1" noAdjustHandles="1" noChangeArrowheads="1" noChangeShapeType="1" noTextEdit="1"/>
              </p:cNvSpPr>
              <p:nvPr/>
            </p:nvSpPr>
            <p:spPr>
              <a:xfrm>
                <a:off x="5986800" y="2205415"/>
                <a:ext cx="586998" cy="372538"/>
              </a:xfrm>
              <a:prstGeom prst="rect">
                <a:avLst/>
              </a:prstGeom>
              <a:blipFill>
                <a:blip r:embed="rId36"/>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E69BD25-9C6F-43EF-8F32-CD573B7208BE}"/>
                  </a:ext>
                </a:extLst>
              </p:cNvPr>
              <p:cNvSpPr txBox="1"/>
              <p:nvPr/>
            </p:nvSpPr>
            <p:spPr>
              <a:xfrm>
                <a:off x="5986979" y="2577953"/>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6" name="TextBox 45">
                <a:extLst>
                  <a:ext uri="{FF2B5EF4-FFF2-40B4-BE49-F238E27FC236}">
                    <a16:creationId xmlns:a16="http://schemas.microsoft.com/office/drawing/2014/main" id="{5E69BD25-9C6F-43EF-8F32-CD573B7208BE}"/>
                  </a:ext>
                </a:extLst>
              </p:cNvPr>
              <p:cNvSpPr txBox="1">
                <a:spLocks noRot="1" noChangeAspect="1" noMove="1" noResize="1" noEditPoints="1" noAdjustHandles="1" noChangeArrowheads="1" noChangeShapeType="1" noTextEdit="1"/>
              </p:cNvSpPr>
              <p:nvPr/>
            </p:nvSpPr>
            <p:spPr>
              <a:xfrm>
                <a:off x="5986979" y="2577953"/>
                <a:ext cx="586998" cy="372538"/>
              </a:xfrm>
              <a:prstGeom prst="rect">
                <a:avLst/>
              </a:prstGeom>
              <a:blipFill>
                <a:blip r:embed="rId37"/>
                <a:stretch>
                  <a:fillRect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BE3110D-B847-4857-A003-0413C490B36F}"/>
                  </a:ext>
                </a:extLst>
              </p:cNvPr>
              <p:cNvSpPr txBox="1"/>
              <p:nvPr/>
            </p:nvSpPr>
            <p:spPr>
              <a:xfrm>
                <a:off x="5986800" y="2950491"/>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7" name="TextBox 46">
                <a:extLst>
                  <a:ext uri="{FF2B5EF4-FFF2-40B4-BE49-F238E27FC236}">
                    <a16:creationId xmlns:a16="http://schemas.microsoft.com/office/drawing/2014/main" id="{4BE3110D-B847-4857-A003-0413C490B36F}"/>
                  </a:ext>
                </a:extLst>
              </p:cNvPr>
              <p:cNvSpPr txBox="1">
                <a:spLocks noRot="1" noChangeAspect="1" noMove="1" noResize="1" noEditPoints="1" noAdjustHandles="1" noChangeArrowheads="1" noChangeShapeType="1" noTextEdit="1"/>
              </p:cNvSpPr>
              <p:nvPr/>
            </p:nvSpPr>
            <p:spPr>
              <a:xfrm>
                <a:off x="5986800" y="2950491"/>
                <a:ext cx="586998" cy="372538"/>
              </a:xfrm>
              <a:prstGeom prst="rect">
                <a:avLst/>
              </a:prstGeom>
              <a:blipFill>
                <a:blip r:embed="rId38"/>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F99DCBD-85B2-4285-85C9-AF846264DAF5}"/>
                  </a:ext>
                </a:extLst>
              </p:cNvPr>
              <p:cNvSpPr txBox="1"/>
              <p:nvPr/>
            </p:nvSpPr>
            <p:spPr>
              <a:xfrm>
                <a:off x="5986800" y="3323029"/>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8" name="TextBox 47">
                <a:extLst>
                  <a:ext uri="{FF2B5EF4-FFF2-40B4-BE49-F238E27FC236}">
                    <a16:creationId xmlns:a16="http://schemas.microsoft.com/office/drawing/2014/main" id="{0F99DCBD-85B2-4285-85C9-AF846264DAF5}"/>
                  </a:ext>
                </a:extLst>
              </p:cNvPr>
              <p:cNvSpPr txBox="1">
                <a:spLocks noRot="1" noChangeAspect="1" noMove="1" noResize="1" noEditPoints="1" noAdjustHandles="1" noChangeArrowheads="1" noChangeShapeType="1" noTextEdit="1"/>
              </p:cNvSpPr>
              <p:nvPr/>
            </p:nvSpPr>
            <p:spPr>
              <a:xfrm>
                <a:off x="5986800" y="3323029"/>
                <a:ext cx="586998" cy="372538"/>
              </a:xfrm>
              <a:prstGeom prst="rect">
                <a:avLst/>
              </a:prstGeom>
              <a:blipFill>
                <a:blip r:embed="rId39"/>
                <a:stretch>
                  <a:fillRect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5178968-B3E3-4A70-B2AE-B5E9DF061348}"/>
                  </a:ext>
                </a:extLst>
              </p:cNvPr>
              <p:cNvSpPr txBox="1"/>
              <p:nvPr/>
            </p:nvSpPr>
            <p:spPr>
              <a:xfrm>
                <a:off x="3650376" y="2742295"/>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50" name="TextBox 49">
                <a:extLst>
                  <a:ext uri="{FF2B5EF4-FFF2-40B4-BE49-F238E27FC236}">
                    <a16:creationId xmlns:a16="http://schemas.microsoft.com/office/drawing/2014/main" id="{75178968-B3E3-4A70-B2AE-B5E9DF061348}"/>
                  </a:ext>
                </a:extLst>
              </p:cNvPr>
              <p:cNvSpPr txBox="1">
                <a:spLocks noRot="1" noChangeAspect="1" noMove="1" noResize="1" noEditPoints="1" noAdjustHandles="1" noChangeArrowheads="1" noChangeShapeType="1" noTextEdit="1"/>
              </p:cNvSpPr>
              <p:nvPr/>
            </p:nvSpPr>
            <p:spPr>
              <a:xfrm>
                <a:off x="3650376" y="2742295"/>
                <a:ext cx="662940" cy="369332"/>
              </a:xfrm>
              <a:prstGeom prst="rect">
                <a:avLst/>
              </a:prstGeom>
              <a:blipFill>
                <a:blip r:embed="rId4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4147D-2541-4A9D-ACE2-5AF4B8C2E196}"/>
                  </a:ext>
                </a:extLst>
              </p:cNvPr>
              <p:cNvSpPr txBox="1"/>
              <p:nvPr/>
            </p:nvSpPr>
            <p:spPr>
              <a:xfrm>
                <a:off x="4303956" y="2391684"/>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1" name="TextBox 50">
                <a:extLst>
                  <a:ext uri="{FF2B5EF4-FFF2-40B4-BE49-F238E27FC236}">
                    <a16:creationId xmlns:a16="http://schemas.microsoft.com/office/drawing/2014/main" id="{89F4147D-2541-4A9D-ACE2-5AF4B8C2E196}"/>
                  </a:ext>
                </a:extLst>
              </p:cNvPr>
              <p:cNvSpPr txBox="1">
                <a:spLocks noRot="1" noChangeAspect="1" noMove="1" noResize="1" noEditPoints="1" noAdjustHandles="1" noChangeArrowheads="1" noChangeShapeType="1" noTextEdit="1"/>
              </p:cNvSpPr>
              <p:nvPr/>
            </p:nvSpPr>
            <p:spPr>
              <a:xfrm>
                <a:off x="4303956" y="2391684"/>
                <a:ext cx="586998" cy="371961"/>
              </a:xfrm>
              <a:prstGeom prst="rect">
                <a:avLst/>
              </a:prstGeom>
              <a:blipFill>
                <a:blip r:embed="rId4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D0E8F4-501F-4E3A-A57E-D8CA9FE579B2}"/>
                  </a:ext>
                </a:extLst>
              </p:cNvPr>
              <p:cNvSpPr txBox="1"/>
              <p:nvPr/>
            </p:nvSpPr>
            <p:spPr>
              <a:xfrm>
                <a:off x="4304135" y="2764222"/>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2" name="TextBox 51">
                <a:extLst>
                  <a:ext uri="{FF2B5EF4-FFF2-40B4-BE49-F238E27FC236}">
                    <a16:creationId xmlns:a16="http://schemas.microsoft.com/office/drawing/2014/main" id="{11D0E8F4-501F-4E3A-A57E-D8CA9FE579B2}"/>
                  </a:ext>
                </a:extLst>
              </p:cNvPr>
              <p:cNvSpPr txBox="1">
                <a:spLocks noRot="1" noChangeAspect="1" noMove="1" noResize="1" noEditPoints="1" noAdjustHandles="1" noChangeArrowheads="1" noChangeShapeType="1" noTextEdit="1"/>
              </p:cNvSpPr>
              <p:nvPr/>
            </p:nvSpPr>
            <p:spPr>
              <a:xfrm>
                <a:off x="4304135" y="2764222"/>
                <a:ext cx="586998" cy="372474"/>
              </a:xfrm>
              <a:prstGeom prst="rect">
                <a:avLst/>
              </a:prstGeom>
              <a:blipFill>
                <a:blip r:embed="rId42"/>
                <a:stretch>
                  <a:fillRect/>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20549E5-AD4F-4E6C-BDDC-2951A946D1C4}"/>
                  </a:ext>
                </a:extLst>
              </p:cNvPr>
              <p:cNvSpPr txBox="1"/>
              <p:nvPr/>
            </p:nvSpPr>
            <p:spPr>
              <a:xfrm>
                <a:off x="4303956" y="3136760"/>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3" name="TextBox 52">
                <a:extLst>
                  <a:ext uri="{FF2B5EF4-FFF2-40B4-BE49-F238E27FC236}">
                    <a16:creationId xmlns:a16="http://schemas.microsoft.com/office/drawing/2014/main" id="{720549E5-AD4F-4E6C-BDDC-2951A946D1C4}"/>
                  </a:ext>
                </a:extLst>
              </p:cNvPr>
              <p:cNvSpPr txBox="1">
                <a:spLocks noRot="1" noChangeAspect="1" noMove="1" noResize="1" noEditPoints="1" noAdjustHandles="1" noChangeArrowheads="1" noChangeShapeType="1" noTextEdit="1"/>
              </p:cNvSpPr>
              <p:nvPr/>
            </p:nvSpPr>
            <p:spPr>
              <a:xfrm>
                <a:off x="4303956" y="3136760"/>
                <a:ext cx="586998" cy="373885"/>
              </a:xfrm>
              <a:prstGeom prst="rect">
                <a:avLst/>
              </a:prstGeom>
              <a:blipFill>
                <a:blip r:embed="rId43"/>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B5D8644-8A4F-48B8-9333-89DD27A313A2}"/>
                  </a:ext>
                </a:extLst>
              </p:cNvPr>
              <p:cNvSpPr txBox="1"/>
              <p:nvPr/>
            </p:nvSpPr>
            <p:spPr>
              <a:xfrm>
                <a:off x="843949" y="3903793"/>
                <a:ext cx="4396992" cy="994568"/>
              </a:xfrm>
              <a:prstGeom prst="rect">
                <a:avLst/>
              </a:prstGeom>
              <a:noFill/>
            </p:spPr>
            <p:txBody>
              <a:bodyPr wrap="square">
                <a:spAutoFit/>
              </a:bodyPr>
              <a:lstStyle/>
              <a:p>
                <a:r>
                  <a:rPr lang="en-US" sz="2000" dirty="0">
                    <a:ea typeface="Cambria Math" panose="02040503050406030204" pitchFamily="18" charset="0"/>
                  </a:rPr>
                  <a:t>Denote that </a:t>
                </a:r>
                <a14:m>
                  <m:oMath xmlns:m="http://schemas.openxmlformats.org/officeDocument/2006/math">
                    <m:r>
                      <a:rPr lang="en-US" sz="2000" i="1" smtClean="0">
                        <a:latin typeface="Cambria Math" panose="02040503050406030204" pitchFamily="18" charset="0"/>
                        <a:ea typeface="Cambria Math" panose="02040503050406030204" pitchFamily="18" charset="0"/>
                      </a:rPr>
                      <m:t>𝑓</m:t>
                    </m:r>
                    <m:d>
                      <m:dPr>
                        <m:ctrlPr>
                          <a:rPr lang="en-US" sz="2000" i="1" smtClean="0">
                            <a:latin typeface="Cambria Math" panose="02040503050406030204" pitchFamily="18" charset="0"/>
                            <a:ea typeface="Cambria Math" panose="02040503050406030204" pitchFamily="18" charset="0"/>
                          </a:rPr>
                        </m:ctrlPr>
                      </m:dPr>
                      <m:e>
                        <m:d>
                          <m:dPr>
                            <m:begChr m:val="["/>
                            <m:endChr m:val="]"/>
                            <m:ctrlPr>
                              <a:rPr lang="en-US"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𝑎</m:t>
                                  </m:r>
                                </m:e>
                              </m:mr>
                              <m:mr>
                                <m:e>
                                  <m:r>
                                    <a:rPr lang="en-US" sz="2000" b="0" i="1" smtClean="0">
                                      <a:latin typeface="Cambria Math" panose="02040503050406030204" pitchFamily="18" charset="0"/>
                                      <a:ea typeface="Cambria Math" panose="02040503050406030204" pitchFamily="18" charset="0"/>
                                    </a:rPr>
                                    <m:t>𝑏</m:t>
                                  </m:r>
                                </m:e>
                              </m:mr>
                            </m:m>
                          </m:e>
                        </m:d>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e>
                          </m:mr>
                          <m:mr>
                            <m:e>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e>
                          </m:mr>
                        </m:m>
                      </m:e>
                    </m:d>
                  </m:oMath>
                </a14:m>
                <a:endParaRPr lang="en-US" sz="2000" dirty="0"/>
              </a:p>
              <a:p>
                <a:r>
                  <a:rPr lang="en-US" sz="2000" dirty="0"/>
                  <a:t>Calculate activations in layer 2,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𝑎</m:t>
                        </m:r>
                      </m:e>
                      <m:sup>
                        <m:r>
                          <a:rPr lang="en-US" sz="2000" b="0" i="1" smtClean="0">
                            <a:latin typeface="Cambria Math" panose="02040503050406030204" pitchFamily="18" charset="0"/>
                            <a:ea typeface="Cambria Math" panose="02040503050406030204" pitchFamily="18" charset="0"/>
                          </a:rPr>
                          <m:t>2</m:t>
                        </m:r>
                      </m:sup>
                    </m:sSup>
                  </m:oMath>
                </a14:m>
                <a:endParaRPr lang="en-SE" sz="2000" dirty="0"/>
              </a:p>
            </p:txBody>
          </p:sp>
        </mc:Choice>
        <mc:Fallback xmlns="">
          <p:sp>
            <p:nvSpPr>
              <p:cNvPr id="59" name="TextBox 58">
                <a:extLst>
                  <a:ext uri="{FF2B5EF4-FFF2-40B4-BE49-F238E27FC236}">
                    <a16:creationId xmlns:a16="http://schemas.microsoft.com/office/drawing/2014/main" id="{4B5D8644-8A4F-48B8-9333-89DD27A313A2}"/>
                  </a:ext>
                </a:extLst>
              </p:cNvPr>
              <p:cNvSpPr txBox="1">
                <a:spLocks noRot="1" noChangeAspect="1" noMove="1" noResize="1" noEditPoints="1" noAdjustHandles="1" noChangeArrowheads="1" noChangeShapeType="1" noTextEdit="1"/>
              </p:cNvSpPr>
              <p:nvPr/>
            </p:nvSpPr>
            <p:spPr>
              <a:xfrm>
                <a:off x="843949" y="3903793"/>
                <a:ext cx="4396992" cy="994568"/>
              </a:xfrm>
              <a:prstGeom prst="rect">
                <a:avLst/>
              </a:prstGeom>
              <a:blipFill>
                <a:blip r:embed="rId44"/>
                <a:stretch>
                  <a:fillRect l="-1385" b="-975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A2765A2-102F-40D4-BA46-0190B90EB0DA}"/>
                  </a:ext>
                </a:extLst>
              </p:cNvPr>
              <p:cNvSpPr txBox="1"/>
              <p:nvPr/>
            </p:nvSpPr>
            <p:spPr>
              <a:xfrm>
                <a:off x="838200" y="5441275"/>
                <a:ext cx="718733" cy="372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61" name="TextBox 60">
                <a:extLst>
                  <a:ext uri="{FF2B5EF4-FFF2-40B4-BE49-F238E27FC236}">
                    <a16:creationId xmlns:a16="http://schemas.microsoft.com/office/drawing/2014/main" id="{2A2765A2-102F-40D4-BA46-0190B90EB0DA}"/>
                  </a:ext>
                </a:extLst>
              </p:cNvPr>
              <p:cNvSpPr txBox="1">
                <a:spLocks noRot="1" noChangeAspect="1" noMove="1" noResize="1" noEditPoints="1" noAdjustHandles="1" noChangeArrowheads="1" noChangeShapeType="1" noTextEdit="1"/>
              </p:cNvSpPr>
              <p:nvPr/>
            </p:nvSpPr>
            <p:spPr>
              <a:xfrm>
                <a:off x="838200" y="5441275"/>
                <a:ext cx="718733" cy="372538"/>
              </a:xfrm>
              <a:prstGeom prst="rect">
                <a:avLst/>
              </a:prstGeom>
              <a:blipFill>
                <a:blip r:embed="rId45"/>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AE5155C-3380-48D7-AD51-3D76D8B3CDDD}"/>
                  </a:ext>
                </a:extLst>
              </p:cNvPr>
              <p:cNvSpPr txBox="1"/>
              <p:nvPr/>
            </p:nvSpPr>
            <p:spPr>
              <a:xfrm>
                <a:off x="2270338" y="5479189"/>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2" name="TextBox 61">
                <a:extLst>
                  <a:ext uri="{FF2B5EF4-FFF2-40B4-BE49-F238E27FC236}">
                    <a16:creationId xmlns:a16="http://schemas.microsoft.com/office/drawing/2014/main" id="{6AE5155C-3380-48D7-AD51-3D76D8B3CDDD}"/>
                  </a:ext>
                </a:extLst>
              </p:cNvPr>
              <p:cNvSpPr txBox="1">
                <a:spLocks noRot="1" noChangeAspect="1" noMove="1" noResize="1" noEditPoints="1" noAdjustHandles="1" noChangeArrowheads="1" noChangeShapeType="1" noTextEdit="1"/>
              </p:cNvSpPr>
              <p:nvPr/>
            </p:nvSpPr>
            <p:spPr>
              <a:xfrm>
                <a:off x="2270338" y="5479189"/>
                <a:ext cx="492872" cy="372538"/>
              </a:xfrm>
              <a:prstGeom prst="rect">
                <a:avLst/>
              </a:prstGeom>
              <a:blipFill>
                <a:blip r:embed="rId46"/>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F8F376B-FD78-4245-AF2E-F092C922212A}"/>
                  </a:ext>
                </a:extLst>
              </p:cNvPr>
              <p:cNvSpPr txBox="1"/>
              <p:nvPr/>
            </p:nvSpPr>
            <p:spPr>
              <a:xfrm>
                <a:off x="2763210" y="5479189"/>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3" name="TextBox 62">
                <a:extLst>
                  <a:ext uri="{FF2B5EF4-FFF2-40B4-BE49-F238E27FC236}">
                    <a16:creationId xmlns:a16="http://schemas.microsoft.com/office/drawing/2014/main" id="{2F8F376B-FD78-4245-AF2E-F092C922212A}"/>
                  </a:ext>
                </a:extLst>
              </p:cNvPr>
              <p:cNvSpPr txBox="1">
                <a:spLocks noRot="1" noChangeAspect="1" noMove="1" noResize="1" noEditPoints="1" noAdjustHandles="1" noChangeArrowheads="1" noChangeShapeType="1" noTextEdit="1"/>
              </p:cNvSpPr>
              <p:nvPr/>
            </p:nvSpPr>
            <p:spPr>
              <a:xfrm>
                <a:off x="2763210" y="5479189"/>
                <a:ext cx="492872" cy="372538"/>
              </a:xfrm>
              <a:prstGeom prst="rect">
                <a:avLst/>
              </a:prstGeom>
              <a:blipFill>
                <a:blip r:embed="rId47"/>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0259689-3B47-44C0-9860-39FC806583A7}"/>
                  </a:ext>
                </a:extLst>
              </p:cNvPr>
              <p:cNvSpPr txBox="1"/>
              <p:nvPr/>
            </p:nvSpPr>
            <p:spPr>
              <a:xfrm>
                <a:off x="3256082" y="5479189"/>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4" name="TextBox 63">
                <a:extLst>
                  <a:ext uri="{FF2B5EF4-FFF2-40B4-BE49-F238E27FC236}">
                    <a16:creationId xmlns:a16="http://schemas.microsoft.com/office/drawing/2014/main" id="{E0259689-3B47-44C0-9860-39FC806583A7}"/>
                  </a:ext>
                </a:extLst>
              </p:cNvPr>
              <p:cNvSpPr txBox="1">
                <a:spLocks noRot="1" noChangeAspect="1" noMove="1" noResize="1" noEditPoints="1" noAdjustHandles="1" noChangeArrowheads="1" noChangeShapeType="1" noTextEdit="1"/>
              </p:cNvSpPr>
              <p:nvPr/>
            </p:nvSpPr>
            <p:spPr>
              <a:xfrm>
                <a:off x="3256082" y="5479189"/>
                <a:ext cx="492872" cy="372538"/>
              </a:xfrm>
              <a:prstGeom prst="rect">
                <a:avLst/>
              </a:prstGeom>
              <a:blipFill>
                <a:blip r:embed="rId48"/>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3FEA277-A960-4EB8-806F-BCA2F4989C19}"/>
                  </a:ext>
                </a:extLst>
              </p:cNvPr>
              <p:cNvSpPr txBox="1"/>
              <p:nvPr/>
            </p:nvSpPr>
            <p:spPr>
              <a:xfrm>
                <a:off x="4329645" y="5113260"/>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5" name="TextBox 64">
                <a:extLst>
                  <a:ext uri="{FF2B5EF4-FFF2-40B4-BE49-F238E27FC236}">
                    <a16:creationId xmlns:a16="http://schemas.microsoft.com/office/drawing/2014/main" id="{B3FEA277-A960-4EB8-806F-BCA2F4989C19}"/>
                  </a:ext>
                </a:extLst>
              </p:cNvPr>
              <p:cNvSpPr txBox="1">
                <a:spLocks noRot="1" noChangeAspect="1" noMove="1" noResize="1" noEditPoints="1" noAdjustHandles="1" noChangeArrowheads="1" noChangeShapeType="1" noTextEdit="1"/>
              </p:cNvSpPr>
              <p:nvPr/>
            </p:nvSpPr>
            <p:spPr>
              <a:xfrm>
                <a:off x="4329645" y="5113260"/>
                <a:ext cx="586998" cy="371961"/>
              </a:xfrm>
              <a:prstGeom prst="rect">
                <a:avLst/>
              </a:prstGeom>
              <a:blipFill>
                <a:blip r:embed="rId49"/>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E301749-36DD-438F-B462-990460CB4EDD}"/>
                  </a:ext>
                </a:extLst>
              </p:cNvPr>
              <p:cNvSpPr txBox="1"/>
              <p:nvPr/>
            </p:nvSpPr>
            <p:spPr>
              <a:xfrm>
                <a:off x="4329824" y="5485798"/>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6" name="TextBox 65">
                <a:extLst>
                  <a:ext uri="{FF2B5EF4-FFF2-40B4-BE49-F238E27FC236}">
                    <a16:creationId xmlns:a16="http://schemas.microsoft.com/office/drawing/2014/main" id="{DE301749-36DD-438F-B462-990460CB4EDD}"/>
                  </a:ext>
                </a:extLst>
              </p:cNvPr>
              <p:cNvSpPr txBox="1">
                <a:spLocks noRot="1" noChangeAspect="1" noMove="1" noResize="1" noEditPoints="1" noAdjustHandles="1" noChangeArrowheads="1" noChangeShapeType="1" noTextEdit="1"/>
              </p:cNvSpPr>
              <p:nvPr/>
            </p:nvSpPr>
            <p:spPr>
              <a:xfrm>
                <a:off x="4329824" y="5485798"/>
                <a:ext cx="586998" cy="372474"/>
              </a:xfrm>
              <a:prstGeom prst="rect">
                <a:avLst/>
              </a:prstGeom>
              <a:blipFill>
                <a:blip r:embed="rId50"/>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E770890-7A51-4FEF-BF52-666942045182}"/>
                  </a:ext>
                </a:extLst>
              </p:cNvPr>
              <p:cNvSpPr txBox="1"/>
              <p:nvPr/>
            </p:nvSpPr>
            <p:spPr>
              <a:xfrm>
                <a:off x="4329645" y="5858336"/>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7" name="TextBox 66">
                <a:extLst>
                  <a:ext uri="{FF2B5EF4-FFF2-40B4-BE49-F238E27FC236}">
                    <a16:creationId xmlns:a16="http://schemas.microsoft.com/office/drawing/2014/main" id="{8E770890-7A51-4FEF-BF52-666942045182}"/>
                  </a:ext>
                </a:extLst>
              </p:cNvPr>
              <p:cNvSpPr txBox="1">
                <a:spLocks noRot="1" noChangeAspect="1" noMove="1" noResize="1" noEditPoints="1" noAdjustHandles="1" noChangeArrowheads="1" noChangeShapeType="1" noTextEdit="1"/>
              </p:cNvSpPr>
              <p:nvPr/>
            </p:nvSpPr>
            <p:spPr>
              <a:xfrm>
                <a:off x="4329645" y="5858336"/>
                <a:ext cx="586998" cy="373885"/>
              </a:xfrm>
              <a:prstGeom prst="rect">
                <a:avLst/>
              </a:prstGeom>
              <a:blipFill>
                <a:blip r:embed="rId5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7543326-C870-400F-84B2-965E3941DE16}"/>
                  </a:ext>
                </a:extLst>
              </p:cNvPr>
              <p:cNvSpPr txBox="1"/>
              <p:nvPr/>
            </p:nvSpPr>
            <p:spPr>
              <a:xfrm>
                <a:off x="5465554" y="5479189"/>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8" name="TextBox 67">
                <a:extLst>
                  <a:ext uri="{FF2B5EF4-FFF2-40B4-BE49-F238E27FC236}">
                    <a16:creationId xmlns:a16="http://schemas.microsoft.com/office/drawing/2014/main" id="{17543326-C870-400F-84B2-965E3941DE16}"/>
                  </a:ext>
                </a:extLst>
              </p:cNvPr>
              <p:cNvSpPr txBox="1">
                <a:spLocks noRot="1" noChangeAspect="1" noMove="1" noResize="1" noEditPoints="1" noAdjustHandles="1" noChangeArrowheads="1" noChangeShapeType="1" noTextEdit="1"/>
              </p:cNvSpPr>
              <p:nvPr/>
            </p:nvSpPr>
            <p:spPr>
              <a:xfrm>
                <a:off x="5465554" y="5479189"/>
                <a:ext cx="586998" cy="372538"/>
              </a:xfrm>
              <a:prstGeom prst="rect">
                <a:avLst/>
              </a:prstGeom>
              <a:blipFill>
                <a:blip r:embed="rId52"/>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F88E44-00B7-4647-876B-330273C52659}"/>
                  </a:ext>
                </a:extLst>
              </p:cNvPr>
              <p:cNvSpPr txBox="1"/>
              <p:nvPr/>
            </p:nvSpPr>
            <p:spPr>
              <a:xfrm>
                <a:off x="3764859" y="5471765"/>
                <a:ext cx="564608" cy="372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70" name="TextBox 69">
                <a:extLst>
                  <a:ext uri="{FF2B5EF4-FFF2-40B4-BE49-F238E27FC236}">
                    <a16:creationId xmlns:a16="http://schemas.microsoft.com/office/drawing/2014/main" id="{F6F88E44-00B7-4647-876B-330273C52659}"/>
                  </a:ext>
                </a:extLst>
              </p:cNvPr>
              <p:cNvSpPr txBox="1">
                <a:spLocks noRot="1" noChangeAspect="1" noMove="1" noResize="1" noEditPoints="1" noAdjustHandles="1" noChangeArrowheads="1" noChangeShapeType="1" noTextEdit="1"/>
              </p:cNvSpPr>
              <p:nvPr/>
            </p:nvSpPr>
            <p:spPr>
              <a:xfrm>
                <a:off x="3764859" y="5471765"/>
                <a:ext cx="564608" cy="372538"/>
              </a:xfrm>
              <a:prstGeom prst="rect">
                <a:avLst/>
              </a:prstGeom>
              <a:blipFill>
                <a:blip r:embed="rId5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21B518D-9E7B-41BD-A6E5-C24218F089D2}"/>
                  </a:ext>
                </a:extLst>
              </p:cNvPr>
              <p:cNvSpPr txBox="1"/>
              <p:nvPr/>
            </p:nvSpPr>
            <p:spPr>
              <a:xfrm>
                <a:off x="4917866" y="5479189"/>
                <a:ext cx="5646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p:txBody>
          </p:sp>
        </mc:Choice>
        <mc:Fallback xmlns="">
          <p:sp>
            <p:nvSpPr>
              <p:cNvPr id="71" name="TextBox 70">
                <a:extLst>
                  <a:ext uri="{FF2B5EF4-FFF2-40B4-BE49-F238E27FC236}">
                    <a16:creationId xmlns:a16="http://schemas.microsoft.com/office/drawing/2014/main" id="{621B518D-9E7B-41BD-A6E5-C24218F089D2}"/>
                  </a:ext>
                </a:extLst>
              </p:cNvPr>
              <p:cNvSpPr txBox="1">
                <a:spLocks noRot="1" noChangeAspect="1" noMove="1" noResize="1" noEditPoints="1" noAdjustHandles="1" noChangeArrowheads="1" noChangeShapeType="1" noTextEdit="1"/>
              </p:cNvSpPr>
              <p:nvPr/>
            </p:nvSpPr>
            <p:spPr>
              <a:xfrm>
                <a:off x="4917866" y="5479189"/>
                <a:ext cx="564608" cy="369332"/>
              </a:xfrm>
              <a:prstGeom prst="rect">
                <a:avLst/>
              </a:prstGeom>
              <a:blipFill>
                <a:blip r:embed="rId5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00F30F0-A1D3-45FC-BE83-964F67AE0A70}"/>
                  </a:ext>
                </a:extLst>
              </p:cNvPr>
              <p:cNvSpPr txBox="1"/>
              <p:nvPr/>
            </p:nvSpPr>
            <p:spPr>
              <a:xfrm>
                <a:off x="1481714" y="5268582"/>
                <a:ext cx="4285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𝝈</m:t>
                      </m:r>
                    </m:oMath>
                  </m:oMathPara>
                </a14:m>
                <a:endParaRPr lang="en-SE" sz="4000" b="1" dirty="0"/>
              </a:p>
            </p:txBody>
          </p:sp>
        </mc:Choice>
        <mc:Fallback xmlns="">
          <p:sp>
            <p:nvSpPr>
              <p:cNvPr id="69" name="TextBox 68">
                <a:extLst>
                  <a:ext uri="{FF2B5EF4-FFF2-40B4-BE49-F238E27FC236}">
                    <a16:creationId xmlns:a16="http://schemas.microsoft.com/office/drawing/2014/main" id="{B00F30F0-A1D3-45FC-BE83-964F67AE0A70}"/>
                  </a:ext>
                </a:extLst>
              </p:cNvPr>
              <p:cNvSpPr txBox="1">
                <a:spLocks noRot="1" noChangeAspect="1" noMove="1" noResize="1" noEditPoints="1" noAdjustHandles="1" noChangeArrowheads="1" noChangeShapeType="1" noTextEdit="1"/>
              </p:cNvSpPr>
              <p:nvPr/>
            </p:nvSpPr>
            <p:spPr>
              <a:xfrm>
                <a:off x="1481714" y="5268582"/>
                <a:ext cx="428535" cy="707886"/>
              </a:xfrm>
              <a:prstGeom prst="rect">
                <a:avLst/>
              </a:prstGeom>
              <a:blipFill>
                <a:blip r:embed="rId55"/>
                <a:stretch>
                  <a:fillRect/>
                </a:stretch>
              </a:blipFill>
            </p:spPr>
            <p:txBody>
              <a:bodyPr/>
              <a:lstStyle/>
              <a:p>
                <a:r>
                  <a:rPr lang="en-SE">
                    <a:noFill/>
                  </a:rPr>
                  <a:t> </a:t>
                </a:r>
              </a:p>
            </p:txBody>
          </p:sp>
        </mc:Fallback>
      </mc:AlternateContent>
      <p:sp>
        <p:nvSpPr>
          <p:cNvPr id="72" name="TextBox 71">
            <a:extLst>
              <a:ext uri="{FF2B5EF4-FFF2-40B4-BE49-F238E27FC236}">
                <a16:creationId xmlns:a16="http://schemas.microsoft.com/office/drawing/2014/main" id="{5A8BDD6C-808B-4F3E-8BCE-DFDD21896984}"/>
              </a:ext>
            </a:extLst>
          </p:cNvPr>
          <p:cNvSpPr txBox="1"/>
          <p:nvPr/>
        </p:nvSpPr>
        <p:spPr>
          <a:xfrm>
            <a:off x="1821806" y="4953609"/>
            <a:ext cx="323526" cy="1200329"/>
          </a:xfrm>
          <a:prstGeom prst="rect">
            <a:avLst/>
          </a:prstGeom>
          <a:noFill/>
        </p:spPr>
        <p:txBody>
          <a:bodyPr wrap="square">
            <a:spAutoFit/>
          </a:bodyPr>
          <a:lstStyle/>
          <a:p>
            <a:r>
              <a:rPr lang="en-US" sz="7200" dirty="0"/>
              <a:t>(</a:t>
            </a:r>
            <a:endParaRPr lang="en-SE" sz="7200" dirty="0"/>
          </a:p>
        </p:txBody>
      </p:sp>
      <p:sp>
        <p:nvSpPr>
          <p:cNvPr id="73" name="TextBox 72">
            <a:extLst>
              <a:ext uri="{FF2B5EF4-FFF2-40B4-BE49-F238E27FC236}">
                <a16:creationId xmlns:a16="http://schemas.microsoft.com/office/drawing/2014/main" id="{C5F7995E-3BC3-49BC-84F2-4E1A4CD6A5B8}"/>
              </a:ext>
            </a:extLst>
          </p:cNvPr>
          <p:cNvSpPr txBox="1"/>
          <p:nvPr/>
        </p:nvSpPr>
        <p:spPr>
          <a:xfrm>
            <a:off x="6122613" y="4950950"/>
            <a:ext cx="323526" cy="1200329"/>
          </a:xfrm>
          <a:prstGeom prst="rect">
            <a:avLst/>
          </a:prstGeom>
          <a:noFill/>
        </p:spPr>
        <p:txBody>
          <a:bodyPr wrap="square">
            <a:spAutoFit/>
          </a:bodyPr>
          <a:lstStyle/>
          <a:p>
            <a:r>
              <a:rPr lang="en-US" sz="7200" dirty="0"/>
              <a:t>)</a:t>
            </a:r>
            <a:endParaRPr lang="en-SE" sz="7200" dirty="0"/>
          </a:p>
        </p:txBody>
      </p:sp>
    </p:spTree>
    <p:extLst>
      <p:ext uri="{BB962C8B-B14F-4D97-AF65-F5344CB8AC3E}">
        <p14:creationId xmlns:p14="http://schemas.microsoft.com/office/powerpoint/2010/main" val="1053241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fade">
                                      <p:cBhvr>
                                        <p:cTn id="12" dur="500"/>
                                        <p:tgtEl>
                                          <p:spTgt spid="6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animEffect transition="in" filter="fade">
                                      <p:cBhvr>
                                        <p:cTn id="36" dur="500"/>
                                        <p:tgtEl>
                                          <p:spTgt spid="7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1" grpId="0"/>
      <p:bldP spid="62" grpId="0" animBg="1"/>
      <p:bldP spid="63" grpId="0" animBg="1"/>
      <p:bldP spid="64" grpId="0" animBg="1"/>
      <p:bldP spid="65" grpId="0" animBg="1"/>
      <p:bldP spid="66" grpId="0" animBg="1"/>
      <p:bldP spid="67" grpId="0" animBg="1"/>
      <p:bldP spid="68" grpId="0" animBg="1"/>
      <p:bldP spid="70" grpId="0"/>
      <p:bldP spid="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8F0D-C098-40C0-B20B-466FB4161654}"/>
              </a:ext>
            </a:extLst>
          </p:cNvPr>
          <p:cNvSpPr>
            <a:spLocks noGrp="1"/>
          </p:cNvSpPr>
          <p:nvPr>
            <p:ph type="title"/>
          </p:nvPr>
        </p:nvSpPr>
        <p:spPr/>
        <p:txBody>
          <a:bodyPr>
            <a:normAutofit/>
          </a:bodyPr>
          <a:lstStyle/>
          <a:p>
            <a:r>
              <a:rPr lang="en-US" dirty="0"/>
              <a:t>P1: a matrix-based approach to represent a neural network</a:t>
            </a:r>
            <a:endParaRPr lang="en-SE" dirty="0"/>
          </a:p>
        </p:txBody>
      </p:sp>
      <p:pic>
        <p:nvPicPr>
          <p:cNvPr id="5" name="Picture 4">
            <a:extLst>
              <a:ext uri="{FF2B5EF4-FFF2-40B4-BE49-F238E27FC236}">
                <a16:creationId xmlns:a16="http://schemas.microsoft.com/office/drawing/2014/main" id="{A68F23D6-A853-45B3-81DA-CF7C18E26363}"/>
              </a:ext>
            </a:extLst>
          </p:cNvPr>
          <p:cNvPicPr>
            <a:picLocks noChangeAspect="1"/>
          </p:cNvPicPr>
          <p:nvPr/>
        </p:nvPicPr>
        <p:blipFill>
          <a:blip r:embed="rId2"/>
          <a:stretch>
            <a:fillRect/>
          </a:stretch>
        </p:blipFill>
        <p:spPr>
          <a:xfrm>
            <a:off x="7527013" y="1664629"/>
            <a:ext cx="4369876" cy="4971788"/>
          </a:xfrm>
          <a:prstGeom prst="rect">
            <a:avLst/>
          </a:prstGeom>
        </p:spPr>
      </p:pic>
      <p:grpSp>
        <p:nvGrpSpPr>
          <p:cNvPr id="6" name="Group 5">
            <a:extLst>
              <a:ext uri="{FF2B5EF4-FFF2-40B4-BE49-F238E27FC236}">
                <a16:creationId xmlns:a16="http://schemas.microsoft.com/office/drawing/2014/main" id="{C8760041-5115-4971-B912-BC8A58356CA1}"/>
              </a:ext>
            </a:extLst>
          </p:cNvPr>
          <p:cNvGrpSpPr/>
          <p:nvPr/>
        </p:nvGrpSpPr>
        <p:grpSpPr>
          <a:xfrm>
            <a:off x="8733290" y="2316702"/>
            <a:ext cx="428536" cy="1071738"/>
            <a:chOff x="8710044" y="2489586"/>
            <a:chExt cx="428536" cy="107173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36F06-3C62-4393-A96F-40AA22AEA7C8}"/>
                    </a:ext>
                  </a:extLst>
                </p:cNvPr>
                <p:cNvSpPr txBox="1"/>
                <p:nvPr/>
              </p:nvSpPr>
              <p:spPr>
                <a:xfrm>
                  <a:off x="8710044" y="2489586"/>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7" name="TextBox 6">
                  <a:extLst>
                    <a:ext uri="{FF2B5EF4-FFF2-40B4-BE49-F238E27FC236}">
                      <a16:creationId xmlns:a16="http://schemas.microsoft.com/office/drawing/2014/main" id="{B5E36F06-3C62-4393-A96F-40AA22AEA7C8}"/>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3"/>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F46500-38FC-422B-B7EA-8F5533257031}"/>
                    </a:ext>
                  </a:extLst>
                </p:cNvPr>
                <p:cNvSpPr txBox="1"/>
                <p:nvPr/>
              </p:nvSpPr>
              <p:spPr>
                <a:xfrm>
                  <a:off x="8710044" y="2845002"/>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8" name="TextBox 7">
                  <a:extLst>
                    <a:ext uri="{FF2B5EF4-FFF2-40B4-BE49-F238E27FC236}">
                      <a16:creationId xmlns:a16="http://schemas.microsoft.com/office/drawing/2014/main" id="{8AF46500-38FC-422B-B7EA-8F5533257031}"/>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4"/>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92B960-D329-4518-918C-F0E7571268D8}"/>
                    </a:ext>
                  </a:extLst>
                </p:cNvPr>
                <p:cNvSpPr txBox="1"/>
                <p:nvPr/>
              </p:nvSpPr>
              <p:spPr>
                <a:xfrm>
                  <a:off x="8710045" y="3181027"/>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9" name="TextBox 8">
                  <a:extLst>
                    <a:ext uri="{FF2B5EF4-FFF2-40B4-BE49-F238E27FC236}">
                      <a16:creationId xmlns:a16="http://schemas.microsoft.com/office/drawing/2014/main" id="{1B92B960-D329-4518-918C-F0E7571268D8}"/>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5"/>
                  <a:stretch>
                    <a:fillRect r="-13889"/>
                  </a:stretch>
                </a:blipFill>
                <a:ln w="12700">
                  <a:solidFill>
                    <a:srgbClr val="FF0000"/>
                  </a:solidFill>
                </a:ln>
              </p:spPr>
              <p:txBody>
                <a:bodyPr/>
                <a:lstStyle/>
                <a:p>
                  <a:r>
                    <a:rPr lang="en-SE">
                      <a:noFill/>
                    </a:rPr>
                    <a:t> </a:t>
                  </a:r>
                </a:p>
              </p:txBody>
            </p:sp>
          </mc:Fallback>
        </mc:AlternateContent>
      </p:grpSp>
      <p:grpSp>
        <p:nvGrpSpPr>
          <p:cNvPr id="10" name="Group 9">
            <a:extLst>
              <a:ext uri="{FF2B5EF4-FFF2-40B4-BE49-F238E27FC236}">
                <a16:creationId xmlns:a16="http://schemas.microsoft.com/office/drawing/2014/main" id="{2AD8E95D-615A-47FA-87DB-7513592A30C7}"/>
              </a:ext>
            </a:extLst>
          </p:cNvPr>
          <p:cNvGrpSpPr/>
          <p:nvPr/>
        </p:nvGrpSpPr>
        <p:grpSpPr>
          <a:xfrm>
            <a:off x="8733290" y="3380126"/>
            <a:ext cx="428536" cy="1071738"/>
            <a:chOff x="8710044" y="2489586"/>
            <a:chExt cx="428536" cy="1071738"/>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955BFC-7361-4EA1-8ECB-F210FB3F5E02}"/>
                    </a:ext>
                  </a:extLst>
                </p:cNvPr>
                <p:cNvSpPr txBox="1"/>
                <p:nvPr/>
              </p:nvSpPr>
              <p:spPr>
                <a:xfrm>
                  <a:off x="8710044" y="2489586"/>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1" name="TextBox 10">
                  <a:extLst>
                    <a:ext uri="{FF2B5EF4-FFF2-40B4-BE49-F238E27FC236}">
                      <a16:creationId xmlns:a16="http://schemas.microsoft.com/office/drawing/2014/main" id="{C9955BFC-7361-4EA1-8ECB-F210FB3F5E02}"/>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6"/>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6D21C0-E25A-46AE-BE97-07BA15FD5532}"/>
                    </a:ext>
                  </a:extLst>
                </p:cNvPr>
                <p:cNvSpPr txBox="1"/>
                <p:nvPr/>
              </p:nvSpPr>
              <p:spPr>
                <a:xfrm>
                  <a:off x="8710044" y="2845002"/>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2" name="TextBox 11">
                  <a:extLst>
                    <a:ext uri="{FF2B5EF4-FFF2-40B4-BE49-F238E27FC236}">
                      <a16:creationId xmlns:a16="http://schemas.microsoft.com/office/drawing/2014/main" id="{A66D21C0-E25A-46AE-BE97-07BA15FD553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7"/>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48DAA-2013-4AEF-83C7-3B003CD2D4E2}"/>
                    </a:ext>
                  </a:extLst>
                </p:cNvPr>
                <p:cNvSpPr txBox="1"/>
                <p:nvPr/>
              </p:nvSpPr>
              <p:spPr>
                <a:xfrm>
                  <a:off x="8710045" y="3181027"/>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3" name="TextBox 12">
                  <a:extLst>
                    <a:ext uri="{FF2B5EF4-FFF2-40B4-BE49-F238E27FC236}">
                      <a16:creationId xmlns:a16="http://schemas.microsoft.com/office/drawing/2014/main" id="{2FC48DAA-2013-4AEF-83C7-3B003CD2D4E2}"/>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8"/>
                  <a:stretch>
                    <a:fillRect r="-15278"/>
                  </a:stretch>
                </a:blipFill>
                <a:ln w="12700">
                  <a:solidFill>
                    <a:schemeClr val="accent1"/>
                  </a:solidFill>
                </a:ln>
              </p:spPr>
              <p:txBody>
                <a:bodyPr/>
                <a:lstStyle/>
                <a:p>
                  <a:r>
                    <a:rPr lang="en-SE">
                      <a:noFill/>
                    </a:rPr>
                    <a:t> </a:t>
                  </a:r>
                </a:p>
              </p:txBody>
            </p:sp>
          </mc:Fallback>
        </mc:AlternateContent>
      </p:grpSp>
      <p:grpSp>
        <p:nvGrpSpPr>
          <p:cNvPr id="14" name="Group 13">
            <a:extLst>
              <a:ext uri="{FF2B5EF4-FFF2-40B4-BE49-F238E27FC236}">
                <a16:creationId xmlns:a16="http://schemas.microsoft.com/office/drawing/2014/main" id="{8C9089FE-FF5C-4E42-81CD-3841A0C827A4}"/>
              </a:ext>
            </a:extLst>
          </p:cNvPr>
          <p:cNvGrpSpPr/>
          <p:nvPr/>
        </p:nvGrpSpPr>
        <p:grpSpPr>
          <a:xfrm>
            <a:off x="8733290" y="4443550"/>
            <a:ext cx="428536" cy="1071738"/>
            <a:chOff x="8710044" y="2489586"/>
            <a:chExt cx="428536" cy="1071738"/>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3AC4D7F-E5DF-478F-8566-DBCEB1F5729E}"/>
                    </a:ext>
                  </a:extLst>
                </p:cNvPr>
                <p:cNvSpPr txBox="1"/>
                <p:nvPr/>
              </p:nvSpPr>
              <p:spPr>
                <a:xfrm>
                  <a:off x="8710044" y="2489586"/>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5" name="TextBox 14">
                  <a:extLst>
                    <a:ext uri="{FF2B5EF4-FFF2-40B4-BE49-F238E27FC236}">
                      <a16:creationId xmlns:a16="http://schemas.microsoft.com/office/drawing/2014/main" id="{A3AC4D7F-E5DF-478F-8566-DBCEB1F5729E}"/>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9"/>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169651-7007-48D5-AD4A-DD70B9D6FCF4}"/>
                    </a:ext>
                  </a:extLst>
                </p:cNvPr>
                <p:cNvSpPr txBox="1"/>
                <p:nvPr/>
              </p:nvSpPr>
              <p:spPr>
                <a:xfrm>
                  <a:off x="8710044" y="2845002"/>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6" name="TextBox 15">
                  <a:extLst>
                    <a:ext uri="{FF2B5EF4-FFF2-40B4-BE49-F238E27FC236}">
                      <a16:creationId xmlns:a16="http://schemas.microsoft.com/office/drawing/2014/main" id="{04169651-7007-48D5-AD4A-DD70B9D6FCF4}"/>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0"/>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30402E-7A2E-4732-AEEF-F79E89A57D0F}"/>
                    </a:ext>
                  </a:extLst>
                </p:cNvPr>
                <p:cNvSpPr txBox="1"/>
                <p:nvPr/>
              </p:nvSpPr>
              <p:spPr>
                <a:xfrm>
                  <a:off x="8710045" y="3181027"/>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7" name="TextBox 16">
                  <a:extLst>
                    <a:ext uri="{FF2B5EF4-FFF2-40B4-BE49-F238E27FC236}">
                      <a16:creationId xmlns:a16="http://schemas.microsoft.com/office/drawing/2014/main" id="{9930402E-7A2E-4732-AEEF-F79E89A57D0F}"/>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1"/>
                  <a:stretch>
                    <a:fillRect r="-15278"/>
                  </a:stretch>
                </a:blipFill>
                <a:ln w="12700">
                  <a:solidFill>
                    <a:schemeClr val="accent2"/>
                  </a:solidFill>
                </a:ln>
              </p:spPr>
              <p:txBody>
                <a:bodyPr/>
                <a:lstStyle/>
                <a:p>
                  <a:r>
                    <a:rPr lang="en-SE">
                      <a:noFill/>
                    </a:rPr>
                    <a:t> </a:t>
                  </a:r>
                </a:p>
              </p:txBody>
            </p:sp>
          </mc:Fallback>
        </mc:AlternateContent>
      </p:grpSp>
      <p:grpSp>
        <p:nvGrpSpPr>
          <p:cNvPr id="18" name="Group 17">
            <a:extLst>
              <a:ext uri="{FF2B5EF4-FFF2-40B4-BE49-F238E27FC236}">
                <a16:creationId xmlns:a16="http://schemas.microsoft.com/office/drawing/2014/main" id="{1C8D1931-339F-4814-8AF3-8D17F1FCA16B}"/>
              </a:ext>
            </a:extLst>
          </p:cNvPr>
          <p:cNvGrpSpPr/>
          <p:nvPr/>
        </p:nvGrpSpPr>
        <p:grpSpPr>
          <a:xfrm>
            <a:off x="8733290" y="5506974"/>
            <a:ext cx="428536" cy="1071738"/>
            <a:chOff x="8710044" y="2489586"/>
            <a:chExt cx="428536" cy="107173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390E0B-1E79-4EFF-8631-D15381962686}"/>
                    </a:ext>
                  </a:extLst>
                </p:cNvPr>
                <p:cNvSpPr txBox="1"/>
                <p:nvPr/>
              </p:nvSpPr>
              <p:spPr>
                <a:xfrm>
                  <a:off x="8710044" y="2489586"/>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9" name="TextBox 18">
                  <a:extLst>
                    <a:ext uri="{FF2B5EF4-FFF2-40B4-BE49-F238E27FC236}">
                      <a16:creationId xmlns:a16="http://schemas.microsoft.com/office/drawing/2014/main" id="{89390E0B-1E79-4EFF-8631-D15381962686}"/>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2"/>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34307EE-86DE-4E84-8164-9E89FEBCF7E2}"/>
                    </a:ext>
                  </a:extLst>
                </p:cNvPr>
                <p:cNvSpPr txBox="1"/>
                <p:nvPr/>
              </p:nvSpPr>
              <p:spPr>
                <a:xfrm>
                  <a:off x="8710044" y="2845002"/>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0" name="TextBox 19">
                  <a:extLst>
                    <a:ext uri="{FF2B5EF4-FFF2-40B4-BE49-F238E27FC236}">
                      <a16:creationId xmlns:a16="http://schemas.microsoft.com/office/drawing/2014/main" id="{C34307EE-86DE-4E84-8164-9E89FEBCF7E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3"/>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EFED1D-6C2A-4F1C-94CE-EE8680644C06}"/>
                    </a:ext>
                  </a:extLst>
                </p:cNvPr>
                <p:cNvSpPr txBox="1"/>
                <p:nvPr/>
              </p:nvSpPr>
              <p:spPr>
                <a:xfrm>
                  <a:off x="8710045" y="3181027"/>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1" name="TextBox 20">
                  <a:extLst>
                    <a:ext uri="{FF2B5EF4-FFF2-40B4-BE49-F238E27FC236}">
                      <a16:creationId xmlns:a16="http://schemas.microsoft.com/office/drawing/2014/main" id="{E1EFED1D-6C2A-4F1C-94CE-EE8680644C06}"/>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4"/>
                  <a:stretch>
                    <a:fillRect r="-15278"/>
                  </a:stretch>
                </a:blipFill>
                <a:ln w="12700">
                  <a:solidFill>
                    <a:schemeClr val="tx2"/>
                  </a:solidFill>
                </a:ln>
              </p:spPr>
              <p:txBody>
                <a:bodyPr/>
                <a:lstStyle/>
                <a:p>
                  <a:r>
                    <a:rPr lang="en-SE">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D2C5D0-4D36-4385-B33E-7AB6583BBFA7}"/>
                  </a:ext>
                </a:extLst>
              </p:cNvPr>
              <p:cNvSpPr txBox="1"/>
              <p:nvPr/>
            </p:nvSpPr>
            <p:spPr>
              <a:xfrm>
                <a:off x="9336978" y="2703287"/>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2" name="TextBox 21">
                <a:extLst>
                  <a:ext uri="{FF2B5EF4-FFF2-40B4-BE49-F238E27FC236}">
                    <a16:creationId xmlns:a16="http://schemas.microsoft.com/office/drawing/2014/main" id="{D6D2C5D0-4D36-4385-B33E-7AB6583BBFA7}"/>
                  </a:ext>
                </a:extLst>
              </p:cNvPr>
              <p:cNvSpPr txBox="1">
                <a:spLocks noRot="1" noChangeAspect="1" noMove="1" noResize="1" noEditPoints="1" noAdjustHandles="1" noChangeArrowheads="1" noChangeShapeType="1" noTextEdit="1"/>
              </p:cNvSpPr>
              <p:nvPr/>
            </p:nvSpPr>
            <p:spPr>
              <a:xfrm>
                <a:off x="9336978" y="2703287"/>
                <a:ext cx="586998" cy="372538"/>
              </a:xfrm>
              <a:prstGeom prst="rect">
                <a:avLst/>
              </a:prstGeom>
              <a:blipFill>
                <a:blip r:embed="rId15"/>
                <a:stretch>
                  <a:fillRect r="-1734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5C22C54-9D89-497D-A48D-9DD2FF863C85}"/>
                  </a:ext>
                </a:extLst>
              </p:cNvPr>
              <p:cNvSpPr txBox="1"/>
              <p:nvPr/>
            </p:nvSpPr>
            <p:spPr>
              <a:xfrm>
                <a:off x="9336978" y="3812312"/>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3" name="TextBox 22">
                <a:extLst>
                  <a:ext uri="{FF2B5EF4-FFF2-40B4-BE49-F238E27FC236}">
                    <a16:creationId xmlns:a16="http://schemas.microsoft.com/office/drawing/2014/main" id="{45C22C54-9D89-497D-A48D-9DD2FF863C85}"/>
                  </a:ext>
                </a:extLst>
              </p:cNvPr>
              <p:cNvSpPr txBox="1">
                <a:spLocks noRot="1" noChangeAspect="1" noMove="1" noResize="1" noEditPoints="1" noAdjustHandles="1" noChangeArrowheads="1" noChangeShapeType="1" noTextEdit="1"/>
              </p:cNvSpPr>
              <p:nvPr/>
            </p:nvSpPr>
            <p:spPr>
              <a:xfrm>
                <a:off x="9336978" y="3812312"/>
                <a:ext cx="586998" cy="372538"/>
              </a:xfrm>
              <a:prstGeom prst="rect">
                <a:avLst/>
              </a:prstGeom>
              <a:blipFill>
                <a:blip r:embed="rId16"/>
                <a:stretch>
                  <a:fillRect r="-17347"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478AAC-B38D-479A-9249-F5776033B9B9}"/>
                  </a:ext>
                </a:extLst>
              </p:cNvPr>
              <p:cNvSpPr txBox="1"/>
              <p:nvPr/>
            </p:nvSpPr>
            <p:spPr>
              <a:xfrm>
                <a:off x="9336978" y="4926996"/>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4" name="TextBox 23">
                <a:extLst>
                  <a:ext uri="{FF2B5EF4-FFF2-40B4-BE49-F238E27FC236}">
                    <a16:creationId xmlns:a16="http://schemas.microsoft.com/office/drawing/2014/main" id="{D1478AAC-B38D-479A-9249-F5776033B9B9}"/>
                  </a:ext>
                </a:extLst>
              </p:cNvPr>
              <p:cNvSpPr txBox="1">
                <a:spLocks noRot="1" noChangeAspect="1" noMove="1" noResize="1" noEditPoints="1" noAdjustHandles="1" noChangeArrowheads="1" noChangeShapeType="1" noTextEdit="1"/>
              </p:cNvSpPr>
              <p:nvPr/>
            </p:nvSpPr>
            <p:spPr>
              <a:xfrm>
                <a:off x="9336978" y="4926996"/>
                <a:ext cx="586998" cy="372538"/>
              </a:xfrm>
              <a:prstGeom prst="rect">
                <a:avLst/>
              </a:prstGeom>
              <a:blipFill>
                <a:blip r:embed="rId17"/>
                <a:stretch>
                  <a:fillRect r="-17347"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1F34C33-58FE-41B3-B9CA-F8F1AC5EA073}"/>
                  </a:ext>
                </a:extLst>
              </p:cNvPr>
              <p:cNvSpPr txBox="1"/>
              <p:nvPr/>
            </p:nvSpPr>
            <p:spPr>
              <a:xfrm>
                <a:off x="9336978" y="6041680"/>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5" name="TextBox 24">
                <a:extLst>
                  <a:ext uri="{FF2B5EF4-FFF2-40B4-BE49-F238E27FC236}">
                    <a16:creationId xmlns:a16="http://schemas.microsoft.com/office/drawing/2014/main" id="{C1F34C33-58FE-41B3-B9CA-F8F1AC5EA073}"/>
                  </a:ext>
                </a:extLst>
              </p:cNvPr>
              <p:cNvSpPr txBox="1">
                <a:spLocks noRot="1" noChangeAspect="1" noMove="1" noResize="1" noEditPoints="1" noAdjustHandles="1" noChangeArrowheads="1" noChangeShapeType="1" noTextEdit="1"/>
              </p:cNvSpPr>
              <p:nvPr/>
            </p:nvSpPr>
            <p:spPr>
              <a:xfrm>
                <a:off x="9336978" y="6041680"/>
                <a:ext cx="586998" cy="372538"/>
              </a:xfrm>
              <a:prstGeom prst="rect">
                <a:avLst/>
              </a:prstGeom>
              <a:blipFill>
                <a:blip r:embed="rId18"/>
                <a:stretch>
                  <a:fillRect r="-17347"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E4D808A-9649-4C05-BF2E-77ED5C22D2CF}"/>
                  </a:ext>
                </a:extLst>
              </p:cNvPr>
              <p:cNvSpPr txBox="1"/>
              <p:nvPr/>
            </p:nvSpPr>
            <p:spPr>
              <a:xfrm>
                <a:off x="7915884" y="3345446"/>
                <a:ext cx="428535"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6" name="TextBox 25">
                <a:extLst>
                  <a:ext uri="{FF2B5EF4-FFF2-40B4-BE49-F238E27FC236}">
                    <a16:creationId xmlns:a16="http://schemas.microsoft.com/office/drawing/2014/main" id="{FE4D808A-9649-4C05-BF2E-77ED5C22D2CF}"/>
                  </a:ext>
                </a:extLst>
              </p:cNvPr>
              <p:cNvSpPr txBox="1">
                <a:spLocks noRot="1" noChangeAspect="1" noMove="1" noResize="1" noEditPoints="1" noAdjustHandles="1" noChangeArrowheads="1" noChangeShapeType="1" noTextEdit="1"/>
              </p:cNvSpPr>
              <p:nvPr/>
            </p:nvSpPr>
            <p:spPr>
              <a:xfrm>
                <a:off x="7915884" y="3345446"/>
                <a:ext cx="428535" cy="371961"/>
              </a:xfrm>
              <a:prstGeom prst="rect">
                <a:avLst/>
              </a:prstGeom>
              <a:blipFill>
                <a:blip r:embed="rId19"/>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ED4FBE-B67B-4AE0-95AD-4F42130D14FC}"/>
                  </a:ext>
                </a:extLst>
              </p:cNvPr>
              <p:cNvSpPr txBox="1"/>
              <p:nvPr/>
            </p:nvSpPr>
            <p:spPr>
              <a:xfrm>
                <a:off x="7915884" y="4451864"/>
                <a:ext cx="428535"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7" name="TextBox 26">
                <a:extLst>
                  <a:ext uri="{FF2B5EF4-FFF2-40B4-BE49-F238E27FC236}">
                    <a16:creationId xmlns:a16="http://schemas.microsoft.com/office/drawing/2014/main" id="{13ED4FBE-B67B-4AE0-95AD-4F42130D14FC}"/>
                  </a:ext>
                </a:extLst>
              </p:cNvPr>
              <p:cNvSpPr txBox="1">
                <a:spLocks noRot="1" noChangeAspect="1" noMove="1" noResize="1" noEditPoints="1" noAdjustHandles="1" noChangeArrowheads="1" noChangeShapeType="1" noTextEdit="1"/>
              </p:cNvSpPr>
              <p:nvPr/>
            </p:nvSpPr>
            <p:spPr>
              <a:xfrm>
                <a:off x="7915884" y="4451864"/>
                <a:ext cx="428535" cy="372474"/>
              </a:xfrm>
              <a:prstGeom prst="rect">
                <a:avLst/>
              </a:prstGeom>
              <a:blipFill>
                <a:blip r:embed="rId20"/>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6185BD6-5D49-4497-8809-96C1A577F43F}"/>
                  </a:ext>
                </a:extLst>
              </p:cNvPr>
              <p:cNvSpPr txBox="1"/>
              <p:nvPr/>
            </p:nvSpPr>
            <p:spPr>
              <a:xfrm>
                <a:off x="7915883" y="5596382"/>
                <a:ext cx="428535"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8" name="TextBox 27">
                <a:extLst>
                  <a:ext uri="{FF2B5EF4-FFF2-40B4-BE49-F238E27FC236}">
                    <a16:creationId xmlns:a16="http://schemas.microsoft.com/office/drawing/2014/main" id="{C6185BD6-5D49-4497-8809-96C1A577F43F}"/>
                  </a:ext>
                </a:extLst>
              </p:cNvPr>
              <p:cNvSpPr txBox="1">
                <a:spLocks noRot="1" noChangeAspect="1" noMove="1" noResize="1" noEditPoints="1" noAdjustHandles="1" noChangeArrowheads="1" noChangeShapeType="1" noTextEdit="1"/>
              </p:cNvSpPr>
              <p:nvPr/>
            </p:nvSpPr>
            <p:spPr>
              <a:xfrm>
                <a:off x="7915883" y="5596382"/>
                <a:ext cx="428535" cy="373885"/>
              </a:xfrm>
              <a:prstGeom prst="rect">
                <a:avLst/>
              </a:prstGeom>
              <a:blipFill>
                <a:blip r:embed="rId21"/>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8F2F67-D859-4942-A1EA-04505929599C}"/>
                  </a:ext>
                </a:extLst>
              </p:cNvPr>
              <p:cNvSpPr txBox="1"/>
              <p:nvPr/>
            </p:nvSpPr>
            <p:spPr>
              <a:xfrm>
                <a:off x="1752555"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0" name="TextBox 29">
                <a:extLst>
                  <a:ext uri="{FF2B5EF4-FFF2-40B4-BE49-F238E27FC236}">
                    <a16:creationId xmlns:a16="http://schemas.microsoft.com/office/drawing/2014/main" id="{B48F2F67-D859-4942-A1EA-04505929599C}"/>
                  </a:ext>
                </a:extLst>
              </p:cNvPr>
              <p:cNvSpPr txBox="1">
                <a:spLocks noRot="1" noChangeAspect="1" noMove="1" noResize="1" noEditPoints="1" noAdjustHandles="1" noChangeArrowheads="1" noChangeShapeType="1" noTextEdit="1"/>
              </p:cNvSpPr>
              <p:nvPr/>
            </p:nvSpPr>
            <p:spPr>
              <a:xfrm>
                <a:off x="1752555" y="2225665"/>
                <a:ext cx="492872" cy="372538"/>
              </a:xfrm>
              <a:prstGeom prst="rect">
                <a:avLst/>
              </a:prstGeom>
              <a:blipFill>
                <a:blip r:embed="rId22"/>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0FCECB-32FE-4BB9-BF0A-B2F6D829D5B1}"/>
                  </a:ext>
                </a:extLst>
              </p:cNvPr>
              <p:cNvSpPr txBox="1"/>
              <p:nvPr/>
            </p:nvSpPr>
            <p:spPr>
              <a:xfrm>
                <a:off x="2245427"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1" name="TextBox 30">
                <a:extLst>
                  <a:ext uri="{FF2B5EF4-FFF2-40B4-BE49-F238E27FC236}">
                    <a16:creationId xmlns:a16="http://schemas.microsoft.com/office/drawing/2014/main" id="{C30FCECB-32FE-4BB9-BF0A-B2F6D829D5B1}"/>
                  </a:ext>
                </a:extLst>
              </p:cNvPr>
              <p:cNvSpPr txBox="1">
                <a:spLocks noRot="1" noChangeAspect="1" noMove="1" noResize="1" noEditPoints="1" noAdjustHandles="1" noChangeArrowheads="1" noChangeShapeType="1" noTextEdit="1"/>
              </p:cNvSpPr>
              <p:nvPr/>
            </p:nvSpPr>
            <p:spPr>
              <a:xfrm>
                <a:off x="2245427" y="2225665"/>
                <a:ext cx="492872" cy="372538"/>
              </a:xfrm>
              <a:prstGeom prst="rect">
                <a:avLst/>
              </a:prstGeom>
              <a:blipFill>
                <a:blip r:embed="rId23"/>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6947A1-6D62-4B1A-A8E6-D8F51F5FF52E}"/>
                  </a:ext>
                </a:extLst>
              </p:cNvPr>
              <p:cNvSpPr txBox="1"/>
              <p:nvPr/>
            </p:nvSpPr>
            <p:spPr>
              <a:xfrm>
                <a:off x="2738299"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2" name="TextBox 31">
                <a:extLst>
                  <a:ext uri="{FF2B5EF4-FFF2-40B4-BE49-F238E27FC236}">
                    <a16:creationId xmlns:a16="http://schemas.microsoft.com/office/drawing/2014/main" id="{5C6947A1-6D62-4B1A-A8E6-D8F51F5FF52E}"/>
                  </a:ext>
                </a:extLst>
              </p:cNvPr>
              <p:cNvSpPr txBox="1">
                <a:spLocks noRot="1" noChangeAspect="1" noMove="1" noResize="1" noEditPoints="1" noAdjustHandles="1" noChangeArrowheads="1" noChangeShapeType="1" noTextEdit="1"/>
              </p:cNvSpPr>
              <p:nvPr/>
            </p:nvSpPr>
            <p:spPr>
              <a:xfrm>
                <a:off x="2738299" y="2225665"/>
                <a:ext cx="492872" cy="372538"/>
              </a:xfrm>
              <a:prstGeom prst="rect">
                <a:avLst/>
              </a:prstGeom>
              <a:blipFill>
                <a:blip r:embed="rId24"/>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15F539-1026-4021-9AB3-3973FD7AE6BD}"/>
                  </a:ext>
                </a:extLst>
              </p:cNvPr>
              <p:cNvSpPr txBox="1"/>
              <p:nvPr/>
            </p:nvSpPr>
            <p:spPr>
              <a:xfrm>
                <a:off x="1752555"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3" name="TextBox 32">
                <a:extLst>
                  <a:ext uri="{FF2B5EF4-FFF2-40B4-BE49-F238E27FC236}">
                    <a16:creationId xmlns:a16="http://schemas.microsoft.com/office/drawing/2014/main" id="{8115F539-1026-4021-9AB3-3973FD7AE6BD}"/>
                  </a:ext>
                </a:extLst>
              </p:cNvPr>
              <p:cNvSpPr txBox="1">
                <a:spLocks noRot="1" noChangeAspect="1" noMove="1" noResize="1" noEditPoints="1" noAdjustHandles="1" noChangeArrowheads="1" noChangeShapeType="1" noTextEdit="1"/>
              </p:cNvSpPr>
              <p:nvPr/>
            </p:nvSpPr>
            <p:spPr>
              <a:xfrm>
                <a:off x="1752555" y="2599723"/>
                <a:ext cx="492872" cy="372538"/>
              </a:xfrm>
              <a:prstGeom prst="rect">
                <a:avLst/>
              </a:prstGeom>
              <a:blipFill>
                <a:blip r:embed="rId25"/>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76AB714-2405-4AF8-A97F-45B3779198EF}"/>
                  </a:ext>
                </a:extLst>
              </p:cNvPr>
              <p:cNvSpPr txBox="1"/>
              <p:nvPr/>
            </p:nvSpPr>
            <p:spPr>
              <a:xfrm>
                <a:off x="2245427"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4" name="TextBox 33">
                <a:extLst>
                  <a:ext uri="{FF2B5EF4-FFF2-40B4-BE49-F238E27FC236}">
                    <a16:creationId xmlns:a16="http://schemas.microsoft.com/office/drawing/2014/main" id="{A76AB714-2405-4AF8-A97F-45B3779198EF}"/>
                  </a:ext>
                </a:extLst>
              </p:cNvPr>
              <p:cNvSpPr txBox="1">
                <a:spLocks noRot="1" noChangeAspect="1" noMove="1" noResize="1" noEditPoints="1" noAdjustHandles="1" noChangeArrowheads="1" noChangeShapeType="1" noTextEdit="1"/>
              </p:cNvSpPr>
              <p:nvPr/>
            </p:nvSpPr>
            <p:spPr>
              <a:xfrm>
                <a:off x="2245427" y="2599723"/>
                <a:ext cx="492872" cy="372538"/>
              </a:xfrm>
              <a:prstGeom prst="rect">
                <a:avLst/>
              </a:prstGeom>
              <a:blipFill>
                <a:blip r:embed="rId26"/>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A3018F2-FB1E-4196-8B7D-780B9CDD6046}"/>
                  </a:ext>
                </a:extLst>
              </p:cNvPr>
              <p:cNvSpPr txBox="1"/>
              <p:nvPr/>
            </p:nvSpPr>
            <p:spPr>
              <a:xfrm>
                <a:off x="2738299" y="2601194"/>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5" name="TextBox 34">
                <a:extLst>
                  <a:ext uri="{FF2B5EF4-FFF2-40B4-BE49-F238E27FC236}">
                    <a16:creationId xmlns:a16="http://schemas.microsoft.com/office/drawing/2014/main" id="{3A3018F2-FB1E-4196-8B7D-780B9CDD6046}"/>
                  </a:ext>
                </a:extLst>
              </p:cNvPr>
              <p:cNvSpPr txBox="1">
                <a:spLocks noRot="1" noChangeAspect="1" noMove="1" noResize="1" noEditPoints="1" noAdjustHandles="1" noChangeArrowheads="1" noChangeShapeType="1" noTextEdit="1"/>
              </p:cNvSpPr>
              <p:nvPr/>
            </p:nvSpPr>
            <p:spPr>
              <a:xfrm>
                <a:off x="2738299" y="2601194"/>
                <a:ext cx="492872" cy="372538"/>
              </a:xfrm>
              <a:prstGeom prst="rect">
                <a:avLst/>
              </a:prstGeom>
              <a:blipFill>
                <a:blip r:embed="rId27"/>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853B6B7-717C-42DB-825E-D09030F36EB4}"/>
                  </a:ext>
                </a:extLst>
              </p:cNvPr>
              <p:cNvSpPr txBox="1"/>
              <p:nvPr/>
            </p:nvSpPr>
            <p:spPr>
              <a:xfrm>
                <a:off x="1752555"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6" name="TextBox 35">
                <a:extLst>
                  <a:ext uri="{FF2B5EF4-FFF2-40B4-BE49-F238E27FC236}">
                    <a16:creationId xmlns:a16="http://schemas.microsoft.com/office/drawing/2014/main" id="{5853B6B7-717C-42DB-825E-D09030F36EB4}"/>
                  </a:ext>
                </a:extLst>
              </p:cNvPr>
              <p:cNvSpPr txBox="1">
                <a:spLocks noRot="1" noChangeAspect="1" noMove="1" noResize="1" noEditPoints="1" noAdjustHandles="1" noChangeArrowheads="1" noChangeShapeType="1" noTextEdit="1"/>
              </p:cNvSpPr>
              <p:nvPr/>
            </p:nvSpPr>
            <p:spPr>
              <a:xfrm>
                <a:off x="1752555" y="2970790"/>
                <a:ext cx="492872" cy="372538"/>
              </a:xfrm>
              <a:prstGeom prst="rect">
                <a:avLst/>
              </a:prstGeom>
              <a:blipFill>
                <a:blip r:embed="rId28"/>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715951-B233-4B7C-B0C0-C6B8EE95DFA8}"/>
                  </a:ext>
                </a:extLst>
              </p:cNvPr>
              <p:cNvSpPr txBox="1"/>
              <p:nvPr/>
            </p:nvSpPr>
            <p:spPr>
              <a:xfrm>
                <a:off x="2245427"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7" name="TextBox 36">
                <a:extLst>
                  <a:ext uri="{FF2B5EF4-FFF2-40B4-BE49-F238E27FC236}">
                    <a16:creationId xmlns:a16="http://schemas.microsoft.com/office/drawing/2014/main" id="{58715951-B233-4B7C-B0C0-C6B8EE95DFA8}"/>
                  </a:ext>
                </a:extLst>
              </p:cNvPr>
              <p:cNvSpPr txBox="1">
                <a:spLocks noRot="1" noChangeAspect="1" noMove="1" noResize="1" noEditPoints="1" noAdjustHandles="1" noChangeArrowheads="1" noChangeShapeType="1" noTextEdit="1"/>
              </p:cNvSpPr>
              <p:nvPr/>
            </p:nvSpPr>
            <p:spPr>
              <a:xfrm>
                <a:off x="2245427" y="2970790"/>
                <a:ext cx="492872" cy="372538"/>
              </a:xfrm>
              <a:prstGeom prst="rect">
                <a:avLst/>
              </a:prstGeom>
              <a:blipFill>
                <a:blip r:embed="rId29"/>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B44D32-49C9-4170-B020-ACA4253CDA2A}"/>
                  </a:ext>
                </a:extLst>
              </p:cNvPr>
              <p:cNvSpPr txBox="1"/>
              <p:nvPr/>
            </p:nvSpPr>
            <p:spPr>
              <a:xfrm>
                <a:off x="2738299" y="2972261"/>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8" name="TextBox 37">
                <a:extLst>
                  <a:ext uri="{FF2B5EF4-FFF2-40B4-BE49-F238E27FC236}">
                    <a16:creationId xmlns:a16="http://schemas.microsoft.com/office/drawing/2014/main" id="{6FB44D32-49C9-4170-B020-ACA4253CDA2A}"/>
                  </a:ext>
                </a:extLst>
              </p:cNvPr>
              <p:cNvSpPr txBox="1">
                <a:spLocks noRot="1" noChangeAspect="1" noMove="1" noResize="1" noEditPoints="1" noAdjustHandles="1" noChangeArrowheads="1" noChangeShapeType="1" noTextEdit="1"/>
              </p:cNvSpPr>
              <p:nvPr/>
            </p:nvSpPr>
            <p:spPr>
              <a:xfrm>
                <a:off x="2738299" y="2972261"/>
                <a:ext cx="492872" cy="372538"/>
              </a:xfrm>
              <a:prstGeom prst="rect">
                <a:avLst/>
              </a:prstGeom>
              <a:blipFill>
                <a:blip r:embed="rId30"/>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387629E-B8BD-47E4-8AE2-24B53B10D57A}"/>
                  </a:ext>
                </a:extLst>
              </p:cNvPr>
              <p:cNvSpPr txBox="1"/>
              <p:nvPr/>
            </p:nvSpPr>
            <p:spPr>
              <a:xfrm>
                <a:off x="1752555"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9" name="TextBox 38">
                <a:extLst>
                  <a:ext uri="{FF2B5EF4-FFF2-40B4-BE49-F238E27FC236}">
                    <a16:creationId xmlns:a16="http://schemas.microsoft.com/office/drawing/2014/main" id="{2387629E-B8BD-47E4-8AE2-24B53B10D57A}"/>
                  </a:ext>
                </a:extLst>
              </p:cNvPr>
              <p:cNvSpPr txBox="1">
                <a:spLocks noRot="1" noChangeAspect="1" noMove="1" noResize="1" noEditPoints="1" noAdjustHandles="1" noChangeArrowheads="1" noChangeShapeType="1" noTextEdit="1"/>
              </p:cNvSpPr>
              <p:nvPr/>
            </p:nvSpPr>
            <p:spPr>
              <a:xfrm>
                <a:off x="1752555" y="3345148"/>
                <a:ext cx="492872" cy="372538"/>
              </a:xfrm>
              <a:prstGeom prst="rect">
                <a:avLst/>
              </a:prstGeom>
              <a:blipFill>
                <a:blip r:embed="rId31"/>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2D5F99-C966-4962-803F-5EA938060D30}"/>
                  </a:ext>
                </a:extLst>
              </p:cNvPr>
              <p:cNvSpPr txBox="1"/>
              <p:nvPr/>
            </p:nvSpPr>
            <p:spPr>
              <a:xfrm>
                <a:off x="2245427"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0" name="TextBox 39">
                <a:extLst>
                  <a:ext uri="{FF2B5EF4-FFF2-40B4-BE49-F238E27FC236}">
                    <a16:creationId xmlns:a16="http://schemas.microsoft.com/office/drawing/2014/main" id="{AE2D5F99-C966-4962-803F-5EA938060D30}"/>
                  </a:ext>
                </a:extLst>
              </p:cNvPr>
              <p:cNvSpPr txBox="1">
                <a:spLocks noRot="1" noChangeAspect="1" noMove="1" noResize="1" noEditPoints="1" noAdjustHandles="1" noChangeArrowheads="1" noChangeShapeType="1" noTextEdit="1"/>
              </p:cNvSpPr>
              <p:nvPr/>
            </p:nvSpPr>
            <p:spPr>
              <a:xfrm>
                <a:off x="2245427" y="3345148"/>
                <a:ext cx="492872" cy="372538"/>
              </a:xfrm>
              <a:prstGeom prst="rect">
                <a:avLst/>
              </a:prstGeom>
              <a:blipFill>
                <a:blip r:embed="rId32"/>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0B5984-1AEE-4AA7-B960-A7D4AE513277}"/>
                  </a:ext>
                </a:extLst>
              </p:cNvPr>
              <p:cNvSpPr txBox="1"/>
              <p:nvPr/>
            </p:nvSpPr>
            <p:spPr>
              <a:xfrm>
                <a:off x="2738299" y="334661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1" name="TextBox 40">
                <a:extLst>
                  <a:ext uri="{FF2B5EF4-FFF2-40B4-BE49-F238E27FC236}">
                    <a16:creationId xmlns:a16="http://schemas.microsoft.com/office/drawing/2014/main" id="{580B5984-1AEE-4AA7-B960-A7D4AE513277}"/>
                  </a:ext>
                </a:extLst>
              </p:cNvPr>
              <p:cNvSpPr txBox="1">
                <a:spLocks noRot="1" noChangeAspect="1" noMove="1" noResize="1" noEditPoints="1" noAdjustHandles="1" noChangeArrowheads="1" noChangeShapeType="1" noTextEdit="1"/>
              </p:cNvSpPr>
              <p:nvPr/>
            </p:nvSpPr>
            <p:spPr>
              <a:xfrm>
                <a:off x="2738299" y="3346619"/>
                <a:ext cx="492872" cy="372538"/>
              </a:xfrm>
              <a:prstGeom prst="rect">
                <a:avLst/>
              </a:prstGeom>
              <a:blipFill>
                <a:blip r:embed="rId33"/>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1A2F28C-F66B-4BFF-B73E-3A7BFE5A700D}"/>
                  </a:ext>
                </a:extLst>
              </p:cNvPr>
              <p:cNvSpPr txBox="1"/>
              <p:nvPr/>
            </p:nvSpPr>
            <p:spPr>
              <a:xfrm>
                <a:off x="913347" y="2748613"/>
                <a:ext cx="8392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42" name="TextBox 41">
                <a:extLst>
                  <a:ext uri="{FF2B5EF4-FFF2-40B4-BE49-F238E27FC236}">
                    <a16:creationId xmlns:a16="http://schemas.microsoft.com/office/drawing/2014/main" id="{E1A2F28C-F66B-4BFF-B73E-3A7BFE5A700D}"/>
                  </a:ext>
                </a:extLst>
              </p:cNvPr>
              <p:cNvSpPr txBox="1">
                <a:spLocks noRot="1" noChangeAspect="1" noMove="1" noResize="1" noEditPoints="1" noAdjustHandles="1" noChangeArrowheads="1" noChangeShapeType="1" noTextEdit="1"/>
              </p:cNvSpPr>
              <p:nvPr/>
            </p:nvSpPr>
            <p:spPr>
              <a:xfrm>
                <a:off x="913347" y="2748613"/>
                <a:ext cx="839207" cy="369332"/>
              </a:xfrm>
              <a:prstGeom prst="rect">
                <a:avLst/>
              </a:prstGeom>
              <a:blipFill>
                <a:blip r:embed="rId3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E653CB8-2D2B-496E-8104-CB87C2CA1BF4}"/>
                  </a:ext>
                </a:extLst>
              </p:cNvPr>
              <p:cNvSpPr txBox="1"/>
              <p:nvPr/>
            </p:nvSpPr>
            <p:spPr>
              <a:xfrm>
                <a:off x="5310339" y="2764222"/>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44" name="TextBox 43">
                <a:extLst>
                  <a:ext uri="{FF2B5EF4-FFF2-40B4-BE49-F238E27FC236}">
                    <a16:creationId xmlns:a16="http://schemas.microsoft.com/office/drawing/2014/main" id="{CE653CB8-2D2B-496E-8104-CB87C2CA1BF4}"/>
                  </a:ext>
                </a:extLst>
              </p:cNvPr>
              <p:cNvSpPr txBox="1">
                <a:spLocks noRot="1" noChangeAspect="1" noMove="1" noResize="1" noEditPoints="1" noAdjustHandles="1" noChangeArrowheads="1" noChangeShapeType="1" noTextEdit="1"/>
              </p:cNvSpPr>
              <p:nvPr/>
            </p:nvSpPr>
            <p:spPr>
              <a:xfrm>
                <a:off x="5310339" y="2764222"/>
                <a:ext cx="662940" cy="369332"/>
              </a:xfrm>
              <a:prstGeom prst="rect">
                <a:avLst/>
              </a:prstGeom>
              <a:blipFill>
                <a:blip r:embed="rId3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183C183-AF0A-42AC-8510-A6C71C380F69}"/>
                  </a:ext>
                </a:extLst>
              </p:cNvPr>
              <p:cNvSpPr txBox="1"/>
              <p:nvPr/>
            </p:nvSpPr>
            <p:spPr>
              <a:xfrm>
                <a:off x="5986800" y="2205415"/>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5" name="TextBox 44">
                <a:extLst>
                  <a:ext uri="{FF2B5EF4-FFF2-40B4-BE49-F238E27FC236}">
                    <a16:creationId xmlns:a16="http://schemas.microsoft.com/office/drawing/2014/main" id="{0183C183-AF0A-42AC-8510-A6C71C380F69}"/>
                  </a:ext>
                </a:extLst>
              </p:cNvPr>
              <p:cNvSpPr txBox="1">
                <a:spLocks noRot="1" noChangeAspect="1" noMove="1" noResize="1" noEditPoints="1" noAdjustHandles="1" noChangeArrowheads="1" noChangeShapeType="1" noTextEdit="1"/>
              </p:cNvSpPr>
              <p:nvPr/>
            </p:nvSpPr>
            <p:spPr>
              <a:xfrm>
                <a:off x="5986800" y="2205415"/>
                <a:ext cx="586998" cy="372538"/>
              </a:xfrm>
              <a:prstGeom prst="rect">
                <a:avLst/>
              </a:prstGeom>
              <a:blipFill>
                <a:blip r:embed="rId36"/>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E69BD25-9C6F-43EF-8F32-CD573B7208BE}"/>
                  </a:ext>
                </a:extLst>
              </p:cNvPr>
              <p:cNvSpPr txBox="1"/>
              <p:nvPr/>
            </p:nvSpPr>
            <p:spPr>
              <a:xfrm>
                <a:off x="5986979" y="2577953"/>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6" name="TextBox 45">
                <a:extLst>
                  <a:ext uri="{FF2B5EF4-FFF2-40B4-BE49-F238E27FC236}">
                    <a16:creationId xmlns:a16="http://schemas.microsoft.com/office/drawing/2014/main" id="{5E69BD25-9C6F-43EF-8F32-CD573B7208BE}"/>
                  </a:ext>
                </a:extLst>
              </p:cNvPr>
              <p:cNvSpPr txBox="1">
                <a:spLocks noRot="1" noChangeAspect="1" noMove="1" noResize="1" noEditPoints="1" noAdjustHandles="1" noChangeArrowheads="1" noChangeShapeType="1" noTextEdit="1"/>
              </p:cNvSpPr>
              <p:nvPr/>
            </p:nvSpPr>
            <p:spPr>
              <a:xfrm>
                <a:off x="5986979" y="2577953"/>
                <a:ext cx="586998" cy="372538"/>
              </a:xfrm>
              <a:prstGeom prst="rect">
                <a:avLst/>
              </a:prstGeom>
              <a:blipFill>
                <a:blip r:embed="rId37"/>
                <a:stretch>
                  <a:fillRect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BE3110D-B847-4857-A003-0413C490B36F}"/>
                  </a:ext>
                </a:extLst>
              </p:cNvPr>
              <p:cNvSpPr txBox="1"/>
              <p:nvPr/>
            </p:nvSpPr>
            <p:spPr>
              <a:xfrm>
                <a:off x="5986800" y="2950491"/>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7" name="TextBox 46">
                <a:extLst>
                  <a:ext uri="{FF2B5EF4-FFF2-40B4-BE49-F238E27FC236}">
                    <a16:creationId xmlns:a16="http://schemas.microsoft.com/office/drawing/2014/main" id="{4BE3110D-B847-4857-A003-0413C490B36F}"/>
                  </a:ext>
                </a:extLst>
              </p:cNvPr>
              <p:cNvSpPr txBox="1">
                <a:spLocks noRot="1" noChangeAspect="1" noMove="1" noResize="1" noEditPoints="1" noAdjustHandles="1" noChangeArrowheads="1" noChangeShapeType="1" noTextEdit="1"/>
              </p:cNvSpPr>
              <p:nvPr/>
            </p:nvSpPr>
            <p:spPr>
              <a:xfrm>
                <a:off x="5986800" y="2950491"/>
                <a:ext cx="586998" cy="372538"/>
              </a:xfrm>
              <a:prstGeom prst="rect">
                <a:avLst/>
              </a:prstGeom>
              <a:blipFill>
                <a:blip r:embed="rId38"/>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F99DCBD-85B2-4285-85C9-AF846264DAF5}"/>
                  </a:ext>
                </a:extLst>
              </p:cNvPr>
              <p:cNvSpPr txBox="1"/>
              <p:nvPr/>
            </p:nvSpPr>
            <p:spPr>
              <a:xfrm>
                <a:off x="5986800" y="3323029"/>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8" name="TextBox 47">
                <a:extLst>
                  <a:ext uri="{FF2B5EF4-FFF2-40B4-BE49-F238E27FC236}">
                    <a16:creationId xmlns:a16="http://schemas.microsoft.com/office/drawing/2014/main" id="{0F99DCBD-85B2-4285-85C9-AF846264DAF5}"/>
                  </a:ext>
                </a:extLst>
              </p:cNvPr>
              <p:cNvSpPr txBox="1">
                <a:spLocks noRot="1" noChangeAspect="1" noMove="1" noResize="1" noEditPoints="1" noAdjustHandles="1" noChangeArrowheads="1" noChangeShapeType="1" noTextEdit="1"/>
              </p:cNvSpPr>
              <p:nvPr/>
            </p:nvSpPr>
            <p:spPr>
              <a:xfrm>
                <a:off x="5986800" y="3323029"/>
                <a:ext cx="586998" cy="372538"/>
              </a:xfrm>
              <a:prstGeom prst="rect">
                <a:avLst/>
              </a:prstGeom>
              <a:blipFill>
                <a:blip r:embed="rId39"/>
                <a:stretch>
                  <a:fillRect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5178968-B3E3-4A70-B2AE-B5E9DF061348}"/>
                  </a:ext>
                </a:extLst>
              </p:cNvPr>
              <p:cNvSpPr txBox="1"/>
              <p:nvPr/>
            </p:nvSpPr>
            <p:spPr>
              <a:xfrm>
                <a:off x="3650376" y="2742295"/>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50" name="TextBox 49">
                <a:extLst>
                  <a:ext uri="{FF2B5EF4-FFF2-40B4-BE49-F238E27FC236}">
                    <a16:creationId xmlns:a16="http://schemas.microsoft.com/office/drawing/2014/main" id="{75178968-B3E3-4A70-B2AE-B5E9DF061348}"/>
                  </a:ext>
                </a:extLst>
              </p:cNvPr>
              <p:cNvSpPr txBox="1">
                <a:spLocks noRot="1" noChangeAspect="1" noMove="1" noResize="1" noEditPoints="1" noAdjustHandles="1" noChangeArrowheads="1" noChangeShapeType="1" noTextEdit="1"/>
              </p:cNvSpPr>
              <p:nvPr/>
            </p:nvSpPr>
            <p:spPr>
              <a:xfrm>
                <a:off x="3650376" y="2742295"/>
                <a:ext cx="662940" cy="369332"/>
              </a:xfrm>
              <a:prstGeom prst="rect">
                <a:avLst/>
              </a:prstGeom>
              <a:blipFill>
                <a:blip r:embed="rId4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4147D-2541-4A9D-ACE2-5AF4B8C2E196}"/>
                  </a:ext>
                </a:extLst>
              </p:cNvPr>
              <p:cNvSpPr txBox="1"/>
              <p:nvPr/>
            </p:nvSpPr>
            <p:spPr>
              <a:xfrm>
                <a:off x="4303956" y="2391684"/>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1" name="TextBox 50">
                <a:extLst>
                  <a:ext uri="{FF2B5EF4-FFF2-40B4-BE49-F238E27FC236}">
                    <a16:creationId xmlns:a16="http://schemas.microsoft.com/office/drawing/2014/main" id="{89F4147D-2541-4A9D-ACE2-5AF4B8C2E196}"/>
                  </a:ext>
                </a:extLst>
              </p:cNvPr>
              <p:cNvSpPr txBox="1">
                <a:spLocks noRot="1" noChangeAspect="1" noMove="1" noResize="1" noEditPoints="1" noAdjustHandles="1" noChangeArrowheads="1" noChangeShapeType="1" noTextEdit="1"/>
              </p:cNvSpPr>
              <p:nvPr/>
            </p:nvSpPr>
            <p:spPr>
              <a:xfrm>
                <a:off x="4303956" y="2391684"/>
                <a:ext cx="586998" cy="371961"/>
              </a:xfrm>
              <a:prstGeom prst="rect">
                <a:avLst/>
              </a:prstGeom>
              <a:blipFill>
                <a:blip r:embed="rId4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D0E8F4-501F-4E3A-A57E-D8CA9FE579B2}"/>
                  </a:ext>
                </a:extLst>
              </p:cNvPr>
              <p:cNvSpPr txBox="1"/>
              <p:nvPr/>
            </p:nvSpPr>
            <p:spPr>
              <a:xfrm>
                <a:off x="4304135" y="2764222"/>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2" name="TextBox 51">
                <a:extLst>
                  <a:ext uri="{FF2B5EF4-FFF2-40B4-BE49-F238E27FC236}">
                    <a16:creationId xmlns:a16="http://schemas.microsoft.com/office/drawing/2014/main" id="{11D0E8F4-501F-4E3A-A57E-D8CA9FE579B2}"/>
                  </a:ext>
                </a:extLst>
              </p:cNvPr>
              <p:cNvSpPr txBox="1">
                <a:spLocks noRot="1" noChangeAspect="1" noMove="1" noResize="1" noEditPoints="1" noAdjustHandles="1" noChangeArrowheads="1" noChangeShapeType="1" noTextEdit="1"/>
              </p:cNvSpPr>
              <p:nvPr/>
            </p:nvSpPr>
            <p:spPr>
              <a:xfrm>
                <a:off x="4304135" y="2764222"/>
                <a:ext cx="586998" cy="372474"/>
              </a:xfrm>
              <a:prstGeom prst="rect">
                <a:avLst/>
              </a:prstGeom>
              <a:blipFill>
                <a:blip r:embed="rId42"/>
                <a:stretch>
                  <a:fillRect/>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20549E5-AD4F-4E6C-BDDC-2951A946D1C4}"/>
                  </a:ext>
                </a:extLst>
              </p:cNvPr>
              <p:cNvSpPr txBox="1"/>
              <p:nvPr/>
            </p:nvSpPr>
            <p:spPr>
              <a:xfrm>
                <a:off x="4303956" y="3136760"/>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3" name="TextBox 52">
                <a:extLst>
                  <a:ext uri="{FF2B5EF4-FFF2-40B4-BE49-F238E27FC236}">
                    <a16:creationId xmlns:a16="http://schemas.microsoft.com/office/drawing/2014/main" id="{720549E5-AD4F-4E6C-BDDC-2951A946D1C4}"/>
                  </a:ext>
                </a:extLst>
              </p:cNvPr>
              <p:cNvSpPr txBox="1">
                <a:spLocks noRot="1" noChangeAspect="1" noMove="1" noResize="1" noEditPoints="1" noAdjustHandles="1" noChangeArrowheads="1" noChangeShapeType="1" noTextEdit="1"/>
              </p:cNvSpPr>
              <p:nvPr/>
            </p:nvSpPr>
            <p:spPr>
              <a:xfrm>
                <a:off x="4303956" y="3136760"/>
                <a:ext cx="586998" cy="373885"/>
              </a:xfrm>
              <a:prstGeom prst="rect">
                <a:avLst/>
              </a:prstGeom>
              <a:blipFill>
                <a:blip r:embed="rId43"/>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B5D8644-8A4F-48B8-9333-89DD27A313A2}"/>
                  </a:ext>
                </a:extLst>
              </p:cNvPr>
              <p:cNvSpPr txBox="1"/>
              <p:nvPr/>
            </p:nvSpPr>
            <p:spPr>
              <a:xfrm>
                <a:off x="843949" y="3903793"/>
                <a:ext cx="4396992" cy="994568"/>
              </a:xfrm>
              <a:prstGeom prst="rect">
                <a:avLst/>
              </a:prstGeom>
              <a:noFill/>
            </p:spPr>
            <p:txBody>
              <a:bodyPr wrap="square">
                <a:spAutoFit/>
              </a:bodyPr>
              <a:lstStyle/>
              <a:p>
                <a:r>
                  <a:rPr lang="en-US" sz="2000" dirty="0">
                    <a:ea typeface="Cambria Math" panose="02040503050406030204" pitchFamily="18" charset="0"/>
                  </a:rPr>
                  <a:t>Denote that </a:t>
                </a:r>
                <a14:m>
                  <m:oMath xmlns:m="http://schemas.openxmlformats.org/officeDocument/2006/math">
                    <m:r>
                      <a:rPr lang="en-US" sz="2000" i="1" smtClean="0">
                        <a:latin typeface="Cambria Math" panose="02040503050406030204" pitchFamily="18" charset="0"/>
                        <a:ea typeface="Cambria Math" panose="02040503050406030204" pitchFamily="18" charset="0"/>
                      </a:rPr>
                      <m:t>𝑓</m:t>
                    </m:r>
                    <m:d>
                      <m:dPr>
                        <m:ctrlPr>
                          <a:rPr lang="en-US" sz="2000" i="1" smtClean="0">
                            <a:latin typeface="Cambria Math" panose="02040503050406030204" pitchFamily="18" charset="0"/>
                            <a:ea typeface="Cambria Math" panose="02040503050406030204" pitchFamily="18" charset="0"/>
                          </a:rPr>
                        </m:ctrlPr>
                      </m:dPr>
                      <m:e>
                        <m:d>
                          <m:dPr>
                            <m:begChr m:val="["/>
                            <m:endChr m:val="]"/>
                            <m:ctrlPr>
                              <a:rPr lang="en-US"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𝑎</m:t>
                                  </m:r>
                                </m:e>
                              </m:mr>
                              <m:mr>
                                <m:e>
                                  <m:r>
                                    <a:rPr lang="en-US" sz="2000" b="0" i="1" smtClean="0">
                                      <a:latin typeface="Cambria Math" panose="02040503050406030204" pitchFamily="18" charset="0"/>
                                      <a:ea typeface="Cambria Math" panose="02040503050406030204" pitchFamily="18" charset="0"/>
                                    </a:rPr>
                                    <m:t>𝑏</m:t>
                                  </m:r>
                                </m:e>
                              </m:mr>
                            </m:m>
                          </m:e>
                        </m:d>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e>
                          </m:mr>
                          <m:mr>
                            <m:e>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e>
                          </m:mr>
                        </m:m>
                      </m:e>
                    </m:d>
                  </m:oMath>
                </a14:m>
                <a:endParaRPr lang="en-US" sz="2000" dirty="0"/>
              </a:p>
              <a:p>
                <a:r>
                  <a:rPr lang="en-US" sz="2000" dirty="0"/>
                  <a:t>Calculate activations in layer 2,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𝑎</m:t>
                        </m:r>
                      </m:e>
                      <m:sup>
                        <m:r>
                          <a:rPr lang="en-US" sz="2000" b="0" i="1" smtClean="0">
                            <a:latin typeface="Cambria Math" panose="02040503050406030204" pitchFamily="18" charset="0"/>
                            <a:ea typeface="Cambria Math" panose="02040503050406030204" pitchFamily="18" charset="0"/>
                          </a:rPr>
                          <m:t>2</m:t>
                        </m:r>
                      </m:sup>
                    </m:sSup>
                  </m:oMath>
                </a14:m>
                <a:endParaRPr lang="en-SE" sz="2000" dirty="0"/>
              </a:p>
            </p:txBody>
          </p:sp>
        </mc:Choice>
        <mc:Fallback xmlns="">
          <p:sp>
            <p:nvSpPr>
              <p:cNvPr id="59" name="TextBox 58">
                <a:extLst>
                  <a:ext uri="{FF2B5EF4-FFF2-40B4-BE49-F238E27FC236}">
                    <a16:creationId xmlns:a16="http://schemas.microsoft.com/office/drawing/2014/main" id="{4B5D8644-8A4F-48B8-9333-89DD27A313A2}"/>
                  </a:ext>
                </a:extLst>
              </p:cNvPr>
              <p:cNvSpPr txBox="1">
                <a:spLocks noRot="1" noChangeAspect="1" noMove="1" noResize="1" noEditPoints="1" noAdjustHandles="1" noChangeArrowheads="1" noChangeShapeType="1" noTextEdit="1"/>
              </p:cNvSpPr>
              <p:nvPr/>
            </p:nvSpPr>
            <p:spPr>
              <a:xfrm>
                <a:off x="843949" y="3903793"/>
                <a:ext cx="4396992" cy="994568"/>
              </a:xfrm>
              <a:prstGeom prst="rect">
                <a:avLst/>
              </a:prstGeom>
              <a:blipFill>
                <a:blip r:embed="rId44"/>
                <a:stretch>
                  <a:fillRect l="-1385" b="-975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A2765A2-102F-40D4-BA46-0190B90EB0DA}"/>
                  </a:ext>
                </a:extLst>
              </p:cNvPr>
              <p:cNvSpPr txBox="1"/>
              <p:nvPr/>
            </p:nvSpPr>
            <p:spPr>
              <a:xfrm>
                <a:off x="838200" y="5441275"/>
                <a:ext cx="718733"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61" name="TextBox 60">
                <a:extLst>
                  <a:ext uri="{FF2B5EF4-FFF2-40B4-BE49-F238E27FC236}">
                    <a16:creationId xmlns:a16="http://schemas.microsoft.com/office/drawing/2014/main" id="{2A2765A2-102F-40D4-BA46-0190B90EB0DA}"/>
                  </a:ext>
                </a:extLst>
              </p:cNvPr>
              <p:cNvSpPr txBox="1">
                <a:spLocks noRot="1" noChangeAspect="1" noMove="1" noResize="1" noEditPoints="1" noAdjustHandles="1" noChangeArrowheads="1" noChangeShapeType="1" noTextEdit="1"/>
              </p:cNvSpPr>
              <p:nvPr/>
            </p:nvSpPr>
            <p:spPr>
              <a:xfrm>
                <a:off x="838200" y="5441275"/>
                <a:ext cx="718733" cy="373051"/>
              </a:xfrm>
              <a:prstGeom prst="rect">
                <a:avLst/>
              </a:prstGeom>
              <a:blipFill>
                <a:blip r:embed="rId45"/>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AE5155C-3380-48D7-AD51-3D76D8B3CDDD}"/>
                  </a:ext>
                </a:extLst>
              </p:cNvPr>
              <p:cNvSpPr txBox="1"/>
              <p:nvPr/>
            </p:nvSpPr>
            <p:spPr>
              <a:xfrm>
                <a:off x="2270338" y="5479189"/>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2" name="TextBox 61">
                <a:extLst>
                  <a:ext uri="{FF2B5EF4-FFF2-40B4-BE49-F238E27FC236}">
                    <a16:creationId xmlns:a16="http://schemas.microsoft.com/office/drawing/2014/main" id="{6AE5155C-3380-48D7-AD51-3D76D8B3CDDD}"/>
                  </a:ext>
                </a:extLst>
              </p:cNvPr>
              <p:cNvSpPr txBox="1">
                <a:spLocks noRot="1" noChangeAspect="1" noMove="1" noResize="1" noEditPoints="1" noAdjustHandles="1" noChangeArrowheads="1" noChangeShapeType="1" noTextEdit="1"/>
              </p:cNvSpPr>
              <p:nvPr/>
            </p:nvSpPr>
            <p:spPr>
              <a:xfrm>
                <a:off x="2270338" y="5479189"/>
                <a:ext cx="492872" cy="372538"/>
              </a:xfrm>
              <a:prstGeom prst="rect">
                <a:avLst/>
              </a:prstGeom>
              <a:blipFill>
                <a:blip r:embed="rId46"/>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F8F376B-FD78-4245-AF2E-F092C922212A}"/>
                  </a:ext>
                </a:extLst>
              </p:cNvPr>
              <p:cNvSpPr txBox="1"/>
              <p:nvPr/>
            </p:nvSpPr>
            <p:spPr>
              <a:xfrm>
                <a:off x="2763210" y="5479189"/>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3" name="TextBox 62">
                <a:extLst>
                  <a:ext uri="{FF2B5EF4-FFF2-40B4-BE49-F238E27FC236}">
                    <a16:creationId xmlns:a16="http://schemas.microsoft.com/office/drawing/2014/main" id="{2F8F376B-FD78-4245-AF2E-F092C922212A}"/>
                  </a:ext>
                </a:extLst>
              </p:cNvPr>
              <p:cNvSpPr txBox="1">
                <a:spLocks noRot="1" noChangeAspect="1" noMove="1" noResize="1" noEditPoints="1" noAdjustHandles="1" noChangeArrowheads="1" noChangeShapeType="1" noTextEdit="1"/>
              </p:cNvSpPr>
              <p:nvPr/>
            </p:nvSpPr>
            <p:spPr>
              <a:xfrm>
                <a:off x="2763210" y="5479189"/>
                <a:ext cx="492872" cy="372538"/>
              </a:xfrm>
              <a:prstGeom prst="rect">
                <a:avLst/>
              </a:prstGeom>
              <a:blipFill>
                <a:blip r:embed="rId47"/>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0259689-3B47-44C0-9860-39FC806583A7}"/>
                  </a:ext>
                </a:extLst>
              </p:cNvPr>
              <p:cNvSpPr txBox="1"/>
              <p:nvPr/>
            </p:nvSpPr>
            <p:spPr>
              <a:xfrm>
                <a:off x="3256082" y="5479189"/>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4" name="TextBox 63">
                <a:extLst>
                  <a:ext uri="{FF2B5EF4-FFF2-40B4-BE49-F238E27FC236}">
                    <a16:creationId xmlns:a16="http://schemas.microsoft.com/office/drawing/2014/main" id="{E0259689-3B47-44C0-9860-39FC806583A7}"/>
                  </a:ext>
                </a:extLst>
              </p:cNvPr>
              <p:cNvSpPr txBox="1">
                <a:spLocks noRot="1" noChangeAspect="1" noMove="1" noResize="1" noEditPoints="1" noAdjustHandles="1" noChangeArrowheads="1" noChangeShapeType="1" noTextEdit="1"/>
              </p:cNvSpPr>
              <p:nvPr/>
            </p:nvSpPr>
            <p:spPr>
              <a:xfrm>
                <a:off x="3256082" y="5479189"/>
                <a:ext cx="492872" cy="372538"/>
              </a:xfrm>
              <a:prstGeom prst="rect">
                <a:avLst/>
              </a:prstGeom>
              <a:blipFill>
                <a:blip r:embed="rId48"/>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3FEA277-A960-4EB8-806F-BCA2F4989C19}"/>
                  </a:ext>
                </a:extLst>
              </p:cNvPr>
              <p:cNvSpPr txBox="1"/>
              <p:nvPr/>
            </p:nvSpPr>
            <p:spPr>
              <a:xfrm>
                <a:off x="4329645" y="5113260"/>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5" name="TextBox 64">
                <a:extLst>
                  <a:ext uri="{FF2B5EF4-FFF2-40B4-BE49-F238E27FC236}">
                    <a16:creationId xmlns:a16="http://schemas.microsoft.com/office/drawing/2014/main" id="{B3FEA277-A960-4EB8-806F-BCA2F4989C19}"/>
                  </a:ext>
                </a:extLst>
              </p:cNvPr>
              <p:cNvSpPr txBox="1">
                <a:spLocks noRot="1" noChangeAspect="1" noMove="1" noResize="1" noEditPoints="1" noAdjustHandles="1" noChangeArrowheads="1" noChangeShapeType="1" noTextEdit="1"/>
              </p:cNvSpPr>
              <p:nvPr/>
            </p:nvSpPr>
            <p:spPr>
              <a:xfrm>
                <a:off x="4329645" y="5113260"/>
                <a:ext cx="586998" cy="371961"/>
              </a:xfrm>
              <a:prstGeom prst="rect">
                <a:avLst/>
              </a:prstGeom>
              <a:blipFill>
                <a:blip r:embed="rId49"/>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E301749-36DD-438F-B462-990460CB4EDD}"/>
                  </a:ext>
                </a:extLst>
              </p:cNvPr>
              <p:cNvSpPr txBox="1"/>
              <p:nvPr/>
            </p:nvSpPr>
            <p:spPr>
              <a:xfrm>
                <a:off x="4329824" y="5485798"/>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6" name="TextBox 65">
                <a:extLst>
                  <a:ext uri="{FF2B5EF4-FFF2-40B4-BE49-F238E27FC236}">
                    <a16:creationId xmlns:a16="http://schemas.microsoft.com/office/drawing/2014/main" id="{DE301749-36DD-438F-B462-990460CB4EDD}"/>
                  </a:ext>
                </a:extLst>
              </p:cNvPr>
              <p:cNvSpPr txBox="1">
                <a:spLocks noRot="1" noChangeAspect="1" noMove="1" noResize="1" noEditPoints="1" noAdjustHandles="1" noChangeArrowheads="1" noChangeShapeType="1" noTextEdit="1"/>
              </p:cNvSpPr>
              <p:nvPr/>
            </p:nvSpPr>
            <p:spPr>
              <a:xfrm>
                <a:off x="4329824" y="5485798"/>
                <a:ext cx="586998" cy="372474"/>
              </a:xfrm>
              <a:prstGeom prst="rect">
                <a:avLst/>
              </a:prstGeom>
              <a:blipFill>
                <a:blip r:embed="rId50"/>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E770890-7A51-4FEF-BF52-666942045182}"/>
                  </a:ext>
                </a:extLst>
              </p:cNvPr>
              <p:cNvSpPr txBox="1"/>
              <p:nvPr/>
            </p:nvSpPr>
            <p:spPr>
              <a:xfrm>
                <a:off x="4329645" y="5858336"/>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7" name="TextBox 66">
                <a:extLst>
                  <a:ext uri="{FF2B5EF4-FFF2-40B4-BE49-F238E27FC236}">
                    <a16:creationId xmlns:a16="http://schemas.microsoft.com/office/drawing/2014/main" id="{8E770890-7A51-4FEF-BF52-666942045182}"/>
                  </a:ext>
                </a:extLst>
              </p:cNvPr>
              <p:cNvSpPr txBox="1">
                <a:spLocks noRot="1" noChangeAspect="1" noMove="1" noResize="1" noEditPoints="1" noAdjustHandles="1" noChangeArrowheads="1" noChangeShapeType="1" noTextEdit="1"/>
              </p:cNvSpPr>
              <p:nvPr/>
            </p:nvSpPr>
            <p:spPr>
              <a:xfrm>
                <a:off x="4329645" y="5858336"/>
                <a:ext cx="586998" cy="373885"/>
              </a:xfrm>
              <a:prstGeom prst="rect">
                <a:avLst/>
              </a:prstGeom>
              <a:blipFill>
                <a:blip r:embed="rId5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7543326-C870-400F-84B2-965E3941DE16}"/>
                  </a:ext>
                </a:extLst>
              </p:cNvPr>
              <p:cNvSpPr txBox="1"/>
              <p:nvPr/>
            </p:nvSpPr>
            <p:spPr>
              <a:xfrm>
                <a:off x="5465554" y="5479189"/>
                <a:ext cx="586998" cy="373051"/>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8" name="TextBox 67">
                <a:extLst>
                  <a:ext uri="{FF2B5EF4-FFF2-40B4-BE49-F238E27FC236}">
                    <a16:creationId xmlns:a16="http://schemas.microsoft.com/office/drawing/2014/main" id="{17543326-C870-400F-84B2-965E3941DE16}"/>
                  </a:ext>
                </a:extLst>
              </p:cNvPr>
              <p:cNvSpPr txBox="1">
                <a:spLocks noRot="1" noChangeAspect="1" noMove="1" noResize="1" noEditPoints="1" noAdjustHandles="1" noChangeArrowheads="1" noChangeShapeType="1" noTextEdit="1"/>
              </p:cNvSpPr>
              <p:nvPr/>
            </p:nvSpPr>
            <p:spPr>
              <a:xfrm>
                <a:off x="5465554" y="5479189"/>
                <a:ext cx="586998" cy="373051"/>
              </a:xfrm>
              <a:prstGeom prst="rect">
                <a:avLst/>
              </a:prstGeom>
              <a:blipFill>
                <a:blip r:embed="rId52"/>
                <a:stretch>
                  <a:fillRect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F88E44-00B7-4647-876B-330273C52659}"/>
                  </a:ext>
                </a:extLst>
              </p:cNvPr>
              <p:cNvSpPr txBox="1"/>
              <p:nvPr/>
            </p:nvSpPr>
            <p:spPr>
              <a:xfrm>
                <a:off x="3764859" y="5471765"/>
                <a:ext cx="564608" cy="372538"/>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70" name="TextBox 69">
                <a:extLst>
                  <a:ext uri="{FF2B5EF4-FFF2-40B4-BE49-F238E27FC236}">
                    <a16:creationId xmlns:a16="http://schemas.microsoft.com/office/drawing/2014/main" id="{F6F88E44-00B7-4647-876B-330273C52659}"/>
                  </a:ext>
                </a:extLst>
              </p:cNvPr>
              <p:cNvSpPr txBox="1">
                <a:spLocks noRot="1" noChangeAspect="1" noMove="1" noResize="1" noEditPoints="1" noAdjustHandles="1" noChangeArrowheads="1" noChangeShapeType="1" noTextEdit="1"/>
              </p:cNvSpPr>
              <p:nvPr/>
            </p:nvSpPr>
            <p:spPr>
              <a:xfrm>
                <a:off x="3764859" y="5471765"/>
                <a:ext cx="564608" cy="372538"/>
              </a:xfrm>
              <a:prstGeom prst="rect">
                <a:avLst/>
              </a:prstGeom>
              <a:blipFill>
                <a:blip r:embed="rId53"/>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21B518D-9E7B-41BD-A6E5-C24218F089D2}"/>
                  </a:ext>
                </a:extLst>
              </p:cNvPr>
              <p:cNvSpPr txBox="1"/>
              <p:nvPr/>
            </p:nvSpPr>
            <p:spPr>
              <a:xfrm>
                <a:off x="4917866" y="5479189"/>
                <a:ext cx="5646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p:txBody>
          </p:sp>
        </mc:Choice>
        <mc:Fallback xmlns="">
          <p:sp>
            <p:nvSpPr>
              <p:cNvPr id="71" name="TextBox 70">
                <a:extLst>
                  <a:ext uri="{FF2B5EF4-FFF2-40B4-BE49-F238E27FC236}">
                    <a16:creationId xmlns:a16="http://schemas.microsoft.com/office/drawing/2014/main" id="{621B518D-9E7B-41BD-A6E5-C24218F089D2}"/>
                  </a:ext>
                </a:extLst>
              </p:cNvPr>
              <p:cNvSpPr txBox="1">
                <a:spLocks noRot="1" noChangeAspect="1" noMove="1" noResize="1" noEditPoints="1" noAdjustHandles="1" noChangeArrowheads="1" noChangeShapeType="1" noTextEdit="1"/>
              </p:cNvSpPr>
              <p:nvPr/>
            </p:nvSpPr>
            <p:spPr>
              <a:xfrm>
                <a:off x="4917866" y="5479189"/>
                <a:ext cx="564608" cy="369332"/>
              </a:xfrm>
              <a:prstGeom prst="rect">
                <a:avLst/>
              </a:prstGeom>
              <a:blipFill>
                <a:blip r:embed="rId5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00F30F0-A1D3-45FC-BE83-964F67AE0A70}"/>
                  </a:ext>
                </a:extLst>
              </p:cNvPr>
              <p:cNvSpPr txBox="1"/>
              <p:nvPr/>
            </p:nvSpPr>
            <p:spPr>
              <a:xfrm>
                <a:off x="1481714" y="5268582"/>
                <a:ext cx="4285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𝝈</m:t>
                      </m:r>
                    </m:oMath>
                  </m:oMathPara>
                </a14:m>
                <a:endParaRPr lang="en-SE" sz="4000" b="1" dirty="0"/>
              </a:p>
            </p:txBody>
          </p:sp>
        </mc:Choice>
        <mc:Fallback xmlns="">
          <p:sp>
            <p:nvSpPr>
              <p:cNvPr id="69" name="TextBox 68">
                <a:extLst>
                  <a:ext uri="{FF2B5EF4-FFF2-40B4-BE49-F238E27FC236}">
                    <a16:creationId xmlns:a16="http://schemas.microsoft.com/office/drawing/2014/main" id="{B00F30F0-A1D3-45FC-BE83-964F67AE0A70}"/>
                  </a:ext>
                </a:extLst>
              </p:cNvPr>
              <p:cNvSpPr txBox="1">
                <a:spLocks noRot="1" noChangeAspect="1" noMove="1" noResize="1" noEditPoints="1" noAdjustHandles="1" noChangeArrowheads="1" noChangeShapeType="1" noTextEdit="1"/>
              </p:cNvSpPr>
              <p:nvPr/>
            </p:nvSpPr>
            <p:spPr>
              <a:xfrm>
                <a:off x="1481714" y="5268582"/>
                <a:ext cx="428535" cy="707886"/>
              </a:xfrm>
              <a:prstGeom prst="rect">
                <a:avLst/>
              </a:prstGeom>
              <a:blipFill>
                <a:blip r:embed="rId55"/>
                <a:stretch>
                  <a:fillRect/>
                </a:stretch>
              </a:blipFill>
            </p:spPr>
            <p:txBody>
              <a:bodyPr/>
              <a:lstStyle/>
              <a:p>
                <a:r>
                  <a:rPr lang="en-SE">
                    <a:noFill/>
                  </a:rPr>
                  <a:t> </a:t>
                </a:r>
              </a:p>
            </p:txBody>
          </p:sp>
        </mc:Fallback>
      </mc:AlternateContent>
      <p:sp>
        <p:nvSpPr>
          <p:cNvPr id="72" name="TextBox 71">
            <a:extLst>
              <a:ext uri="{FF2B5EF4-FFF2-40B4-BE49-F238E27FC236}">
                <a16:creationId xmlns:a16="http://schemas.microsoft.com/office/drawing/2014/main" id="{5A8BDD6C-808B-4F3E-8BCE-DFDD21896984}"/>
              </a:ext>
            </a:extLst>
          </p:cNvPr>
          <p:cNvSpPr txBox="1"/>
          <p:nvPr/>
        </p:nvSpPr>
        <p:spPr>
          <a:xfrm>
            <a:off x="1821806" y="4953609"/>
            <a:ext cx="323526" cy="1200329"/>
          </a:xfrm>
          <a:prstGeom prst="rect">
            <a:avLst/>
          </a:prstGeom>
          <a:noFill/>
        </p:spPr>
        <p:txBody>
          <a:bodyPr wrap="square">
            <a:spAutoFit/>
          </a:bodyPr>
          <a:lstStyle/>
          <a:p>
            <a:r>
              <a:rPr lang="en-US" sz="7200" dirty="0"/>
              <a:t>(</a:t>
            </a:r>
            <a:endParaRPr lang="en-SE" sz="7200" dirty="0"/>
          </a:p>
        </p:txBody>
      </p:sp>
      <p:sp>
        <p:nvSpPr>
          <p:cNvPr id="73" name="TextBox 72">
            <a:extLst>
              <a:ext uri="{FF2B5EF4-FFF2-40B4-BE49-F238E27FC236}">
                <a16:creationId xmlns:a16="http://schemas.microsoft.com/office/drawing/2014/main" id="{C5F7995E-3BC3-49BC-84F2-4E1A4CD6A5B8}"/>
              </a:ext>
            </a:extLst>
          </p:cNvPr>
          <p:cNvSpPr txBox="1"/>
          <p:nvPr/>
        </p:nvSpPr>
        <p:spPr>
          <a:xfrm>
            <a:off x="6122613" y="4950950"/>
            <a:ext cx="323526" cy="1200329"/>
          </a:xfrm>
          <a:prstGeom prst="rect">
            <a:avLst/>
          </a:prstGeom>
          <a:noFill/>
        </p:spPr>
        <p:txBody>
          <a:bodyPr wrap="square">
            <a:spAutoFit/>
          </a:bodyPr>
          <a:lstStyle/>
          <a:p>
            <a:r>
              <a:rPr lang="en-US" sz="7200" dirty="0"/>
              <a:t>)</a:t>
            </a:r>
            <a:endParaRPr lang="en-SE" sz="7200" dirty="0"/>
          </a:p>
        </p:txBody>
      </p:sp>
    </p:spTree>
    <p:extLst>
      <p:ext uri="{BB962C8B-B14F-4D97-AF65-F5344CB8AC3E}">
        <p14:creationId xmlns:p14="http://schemas.microsoft.com/office/powerpoint/2010/main" val="185687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8F0D-C098-40C0-B20B-466FB4161654}"/>
              </a:ext>
            </a:extLst>
          </p:cNvPr>
          <p:cNvSpPr>
            <a:spLocks noGrp="1"/>
          </p:cNvSpPr>
          <p:nvPr>
            <p:ph type="title"/>
          </p:nvPr>
        </p:nvSpPr>
        <p:spPr/>
        <p:txBody>
          <a:bodyPr>
            <a:normAutofit/>
          </a:bodyPr>
          <a:lstStyle/>
          <a:p>
            <a:r>
              <a:rPr lang="en-US" dirty="0"/>
              <a:t>P1: a matrix-based approach to represent a neural network</a:t>
            </a:r>
            <a:endParaRPr lang="en-SE" dirty="0"/>
          </a:p>
        </p:txBody>
      </p:sp>
      <p:pic>
        <p:nvPicPr>
          <p:cNvPr id="5" name="Picture 4">
            <a:extLst>
              <a:ext uri="{FF2B5EF4-FFF2-40B4-BE49-F238E27FC236}">
                <a16:creationId xmlns:a16="http://schemas.microsoft.com/office/drawing/2014/main" id="{A68F23D6-A853-45B3-81DA-CF7C18E26363}"/>
              </a:ext>
            </a:extLst>
          </p:cNvPr>
          <p:cNvPicPr>
            <a:picLocks noChangeAspect="1"/>
          </p:cNvPicPr>
          <p:nvPr/>
        </p:nvPicPr>
        <p:blipFill>
          <a:blip r:embed="rId2"/>
          <a:stretch>
            <a:fillRect/>
          </a:stretch>
        </p:blipFill>
        <p:spPr>
          <a:xfrm>
            <a:off x="7527013" y="1664629"/>
            <a:ext cx="4369876" cy="4971788"/>
          </a:xfrm>
          <a:prstGeom prst="rect">
            <a:avLst/>
          </a:prstGeom>
        </p:spPr>
      </p:pic>
      <p:grpSp>
        <p:nvGrpSpPr>
          <p:cNvPr id="6" name="Group 5">
            <a:extLst>
              <a:ext uri="{FF2B5EF4-FFF2-40B4-BE49-F238E27FC236}">
                <a16:creationId xmlns:a16="http://schemas.microsoft.com/office/drawing/2014/main" id="{C8760041-5115-4971-B912-BC8A58356CA1}"/>
              </a:ext>
            </a:extLst>
          </p:cNvPr>
          <p:cNvGrpSpPr/>
          <p:nvPr/>
        </p:nvGrpSpPr>
        <p:grpSpPr>
          <a:xfrm>
            <a:off x="8733290" y="2316702"/>
            <a:ext cx="428536" cy="1071738"/>
            <a:chOff x="8710044" y="2489586"/>
            <a:chExt cx="428536" cy="107173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36F06-3C62-4393-A96F-40AA22AEA7C8}"/>
                    </a:ext>
                  </a:extLst>
                </p:cNvPr>
                <p:cNvSpPr txBox="1"/>
                <p:nvPr/>
              </p:nvSpPr>
              <p:spPr>
                <a:xfrm>
                  <a:off x="8710044" y="2489586"/>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7" name="TextBox 6">
                  <a:extLst>
                    <a:ext uri="{FF2B5EF4-FFF2-40B4-BE49-F238E27FC236}">
                      <a16:creationId xmlns:a16="http://schemas.microsoft.com/office/drawing/2014/main" id="{B5E36F06-3C62-4393-A96F-40AA22AEA7C8}"/>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3"/>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F46500-38FC-422B-B7EA-8F5533257031}"/>
                    </a:ext>
                  </a:extLst>
                </p:cNvPr>
                <p:cNvSpPr txBox="1"/>
                <p:nvPr/>
              </p:nvSpPr>
              <p:spPr>
                <a:xfrm>
                  <a:off x="8710044" y="2845002"/>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8" name="TextBox 7">
                  <a:extLst>
                    <a:ext uri="{FF2B5EF4-FFF2-40B4-BE49-F238E27FC236}">
                      <a16:creationId xmlns:a16="http://schemas.microsoft.com/office/drawing/2014/main" id="{8AF46500-38FC-422B-B7EA-8F5533257031}"/>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4"/>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92B960-D329-4518-918C-F0E7571268D8}"/>
                    </a:ext>
                  </a:extLst>
                </p:cNvPr>
                <p:cNvSpPr txBox="1"/>
                <p:nvPr/>
              </p:nvSpPr>
              <p:spPr>
                <a:xfrm>
                  <a:off x="8710045" y="3181027"/>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9" name="TextBox 8">
                  <a:extLst>
                    <a:ext uri="{FF2B5EF4-FFF2-40B4-BE49-F238E27FC236}">
                      <a16:creationId xmlns:a16="http://schemas.microsoft.com/office/drawing/2014/main" id="{1B92B960-D329-4518-918C-F0E7571268D8}"/>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5"/>
                  <a:stretch>
                    <a:fillRect r="-13889"/>
                  </a:stretch>
                </a:blipFill>
                <a:ln w="12700">
                  <a:solidFill>
                    <a:srgbClr val="FF0000"/>
                  </a:solidFill>
                </a:ln>
              </p:spPr>
              <p:txBody>
                <a:bodyPr/>
                <a:lstStyle/>
                <a:p>
                  <a:r>
                    <a:rPr lang="en-SE">
                      <a:noFill/>
                    </a:rPr>
                    <a:t> </a:t>
                  </a:r>
                </a:p>
              </p:txBody>
            </p:sp>
          </mc:Fallback>
        </mc:AlternateContent>
      </p:grpSp>
      <p:grpSp>
        <p:nvGrpSpPr>
          <p:cNvPr id="10" name="Group 9">
            <a:extLst>
              <a:ext uri="{FF2B5EF4-FFF2-40B4-BE49-F238E27FC236}">
                <a16:creationId xmlns:a16="http://schemas.microsoft.com/office/drawing/2014/main" id="{2AD8E95D-615A-47FA-87DB-7513592A30C7}"/>
              </a:ext>
            </a:extLst>
          </p:cNvPr>
          <p:cNvGrpSpPr/>
          <p:nvPr/>
        </p:nvGrpSpPr>
        <p:grpSpPr>
          <a:xfrm>
            <a:off x="8733290" y="3380126"/>
            <a:ext cx="428536" cy="1071738"/>
            <a:chOff x="8710044" y="2489586"/>
            <a:chExt cx="428536" cy="1071738"/>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955BFC-7361-4EA1-8ECB-F210FB3F5E02}"/>
                    </a:ext>
                  </a:extLst>
                </p:cNvPr>
                <p:cNvSpPr txBox="1"/>
                <p:nvPr/>
              </p:nvSpPr>
              <p:spPr>
                <a:xfrm>
                  <a:off x="8710044" y="2489586"/>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1" name="TextBox 10">
                  <a:extLst>
                    <a:ext uri="{FF2B5EF4-FFF2-40B4-BE49-F238E27FC236}">
                      <a16:creationId xmlns:a16="http://schemas.microsoft.com/office/drawing/2014/main" id="{C9955BFC-7361-4EA1-8ECB-F210FB3F5E02}"/>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6"/>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6D21C0-E25A-46AE-BE97-07BA15FD5532}"/>
                    </a:ext>
                  </a:extLst>
                </p:cNvPr>
                <p:cNvSpPr txBox="1"/>
                <p:nvPr/>
              </p:nvSpPr>
              <p:spPr>
                <a:xfrm>
                  <a:off x="8710044" y="2845002"/>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2" name="TextBox 11">
                  <a:extLst>
                    <a:ext uri="{FF2B5EF4-FFF2-40B4-BE49-F238E27FC236}">
                      <a16:creationId xmlns:a16="http://schemas.microsoft.com/office/drawing/2014/main" id="{A66D21C0-E25A-46AE-BE97-07BA15FD553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7"/>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48DAA-2013-4AEF-83C7-3B003CD2D4E2}"/>
                    </a:ext>
                  </a:extLst>
                </p:cNvPr>
                <p:cNvSpPr txBox="1"/>
                <p:nvPr/>
              </p:nvSpPr>
              <p:spPr>
                <a:xfrm>
                  <a:off x="8710045" y="3181027"/>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3" name="TextBox 12">
                  <a:extLst>
                    <a:ext uri="{FF2B5EF4-FFF2-40B4-BE49-F238E27FC236}">
                      <a16:creationId xmlns:a16="http://schemas.microsoft.com/office/drawing/2014/main" id="{2FC48DAA-2013-4AEF-83C7-3B003CD2D4E2}"/>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8"/>
                  <a:stretch>
                    <a:fillRect r="-15278"/>
                  </a:stretch>
                </a:blipFill>
                <a:ln w="12700">
                  <a:solidFill>
                    <a:schemeClr val="accent1"/>
                  </a:solidFill>
                </a:ln>
              </p:spPr>
              <p:txBody>
                <a:bodyPr/>
                <a:lstStyle/>
                <a:p>
                  <a:r>
                    <a:rPr lang="en-SE">
                      <a:noFill/>
                    </a:rPr>
                    <a:t> </a:t>
                  </a:r>
                </a:p>
              </p:txBody>
            </p:sp>
          </mc:Fallback>
        </mc:AlternateContent>
      </p:grpSp>
      <p:grpSp>
        <p:nvGrpSpPr>
          <p:cNvPr id="14" name="Group 13">
            <a:extLst>
              <a:ext uri="{FF2B5EF4-FFF2-40B4-BE49-F238E27FC236}">
                <a16:creationId xmlns:a16="http://schemas.microsoft.com/office/drawing/2014/main" id="{8C9089FE-FF5C-4E42-81CD-3841A0C827A4}"/>
              </a:ext>
            </a:extLst>
          </p:cNvPr>
          <p:cNvGrpSpPr/>
          <p:nvPr/>
        </p:nvGrpSpPr>
        <p:grpSpPr>
          <a:xfrm>
            <a:off x="8733290" y="4443550"/>
            <a:ext cx="428536" cy="1071738"/>
            <a:chOff x="8710044" y="2489586"/>
            <a:chExt cx="428536" cy="1071738"/>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3AC4D7F-E5DF-478F-8566-DBCEB1F5729E}"/>
                    </a:ext>
                  </a:extLst>
                </p:cNvPr>
                <p:cNvSpPr txBox="1"/>
                <p:nvPr/>
              </p:nvSpPr>
              <p:spPr>
                <a:xfrm>
                  <a:off x="8710044" y="2489586"/>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5" name="TextBox 14">
                  <a:extLst>
                    <a:ext uri="{FF2B5EF4-FFF2-40B4-BE49-F238E27FC236}">
                      <a16:creationId xmlns:a16="http://schemas.microsoft.com/office/drawing/2014/main" id="{A3AC4D7F-E5DF-478F-8566-DBCEB1F5729E}"/>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9"/>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169651-7007-48D5-AD4A-DD70B9D6FCF4}"/>
                    </a:ext>
                  </a:extLst>
                </p:cNvPr>
                <p:cNvSpPr txBox="1"/>
                <p:nvPr/>
              </p:nvSpPr>
              <p:spPr>
                <a:xfrm>
                  <a:off x="8710044" y="2845002"/>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6" name="TextBox 15">
                  <a:extLst>
                    <a:ext uri="{FF2B5EF4-FFF2-40B4-BE49-F238E27FC236}">
                      <a16:creationId xmlns:a16="http://schemas.microsoft.com/office/drawing/2014/main" id="{04169651-7007-48D5-AD4A-DD70B9D6FCF4}"/>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0"/>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30402E-7A2E-4732-AEEF-F79E89A57D0F}"/>
                    </a:ext>
                  </a:extLst>
                </p:cNvPr>
                <p:cNvSpPr txBox="1"/>
                <p:nvPr/>
              </p:nvSpPr>
              <p:spPr>
                <a:xfrm>
                  <a:off x="8710045" y="3181027"/>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7" name="TextBox 16">
                  <a:extLst>
                    <a:ext uri="{FF2B5EF4-FFF2-40B4-BE49-F238E27FC236}">
                      <a16:creationId xmlns:a16="http://schemas.microsoft.com/office/drawing/2014/main" id="{9930402E-7A2E-4732-AEEF-F79E89A57D0F}"/>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1"/>
                  <a:stretch>
                    <a:fillRect r="-15278"/>
                  </a:stretch>
                </a:blipFill>
                <a:ln w="12700">
                  <a:solidFill>
                    <a:schemeClr val="accent2"/>
                  </a:solidFill>
                </a:ln>
              </p:spPr>
              <p:txBody>
                <a:bodyPr/>
                <a:lstStyle/>
                <a:p>
                  <a:r>
                    <a:rPr lang="en-SE">
                      <a:noFill/>
                    </a:rPr>
                    <a:t> </a:t>
                  </a:r>
                </a:p>
              </p:txBody>
            </p:sp>
          </mc:Fallback>
        </mc:AlternateContent>
      </p:grpSp>
      <p:grpSp>
        <p:nvGrpSpPr>
          <p:cNvPr id="18" name="Group 17">
            <a:extLst>
              <a:ext uri="{FF2B5EF4-FFF2-40B4-BE49-F238E27FC236}">
                <a16:creationId xmlns:a16="http://schemas.microsoft.com/office/drawing/2014/main" id="{1C8D1931-339F-4814-8AF3-8D17F1FCA16B}"/>
              </a:ext>
            </a:extLst>
          </p:cNvPr>
          <p:cNvGrpSpPr/>
          <p:nvPr/>
        </p:nvGrpSpPr>
        <p:grpSpPr>
          <a:xfrm>
            <a:off x="8733290" y="5506974"/>
            <a:ext cx="428536" cy="1071738"/>
            <a:chOff x="8710044" y="2489586"/>
            <a:chExt cx="428536" cy="107173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390E0B-1E79-4EFF-8631-D15381962686}"/>
                    </a:ext>
                  </a:extLst>
                </p:cNvPr>
                <p:cNvSpPr txBox="1"/>
                <p:nvPr/>
              </p:nvSpPr>
              <p:spPr>
                <a:xfrm>
                  <a:off x="8710044" y="2489586"/>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9" name="TextBox 18">
                  <a:extLst>
                    <a:ext uri="{FF2B5EF4-FFF2-40B4-BE49-F238E27FC236}">
                      <a16:creationId xmlns:a16="http://schemas.microsoft.com/office/drawing/2014/main" id="{89390E0B-1E79-4EFF-8631-D15381962686}"/>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2"/>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34307EE-86DE-4E84-8164-9E89FEBCF7E2}"/>
                    </a:ext>
                  </a:extLst>
                </p:cNvPr>
                <p:cNvSpPr txBox="1"/>
                <p:nvPr/>
              </p:nvSpPr>
              <p:spPr>
                <a:xfrm>
                  <a:off x="8710044" y="2845002"/>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0" name="TextBox 19">
                  <a:extLst>
                    <a:ext uri="{FF2B5EF4-FFF2-40B4-BE49-F238E27FC236}">
                      <a16:creationId xmlns:a16="http://schemas.microsoft.com/office/drawing/2014/main" id="{C34307EE-86DE-4E84-8164-9E89FEBCF7E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3"/>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EFED1D-6C2A-4F1C-94CE-EE8680644C06}"/>
                    </a:ext>
                  </a:extLst>
                </p:cNvPr>
                <p:cNvSpPr txBox="1"/>
                <p:nvPr/>
              </p:nvSpPr>
              <p:spPr>
                <a:xfrm>
                  <a:off x="8710045" y="3181027"/>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1" name="TextBox 20">
                  <a:extLst>
                    <a:ext uri="{FF2B5EF4-FFF2-40B4-BE49-F238E27FC236}">
                      <a16:creationId xmlns:a16="http://schemas.microsoft.com/office/drawing/2014/main" id="{E1EFED1D-6C2A-4F1C-94CE-EE8680644C06}"/>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4"/>
                  <a:stretch>
                    <a:fillRect r="-15278"/>
                  </a:stretch>
                </a:blipFill>
                <a:ln w="12700">
                  <a:solidFill>
                    <a:schemeClr val="tx2"/>
                  </a:solidFill>
                </a:ln>
              </p:spPr>
              <p:txBody>
                <a:bodyPr/>
                <a:lstStyle/>
                <a:p>
                  <a:r>
                    <a:rPr lang="en-SE">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D2C5D0-4D36-4385-B33E-7AB6583BBFA7}"/>
                  </a:ext>
                </a:extLst>
              </p:cNvPr>
              <p:cNvSpPr txBox="1"/>
              <p:nvPr/>
            </p:nvSpPr>
            <p:spPr>
              <a:xfrm>
                <a:off x="9336978" y="2703287"/>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2" name="TextBox 21">
                <a:extLst>
                  <a:ext uri="{FF2B5EF4-FFF2-40B4-BE49-F238E27FC236}">
                    <a16:creationId xmlns:a16="http://schemas.microsoft.com/office/drawing/2014/main" id="{D6D2C5D0-4D36-4385-B33E-7AB6583BBFA7}"/>
                  </a:ext>
                </a:extLst>
              </p:cNvPr>
              <p:cNvSpPr txBox="1">
                <a:spLocks noRot="1" noChangeAspect="1" noMove="1" noResize="1" noEditPoints="1" noAdjustHandles="1" noChangeArrowheads="1" noChangeShapeType="1" noTextEdit="1"/>
              </p:cNvSpPr>
              <p:nvPr/>
            </p:nvSpPr>
            <p:spPr>
              <a:xfrm>
                <a:off x="9336978" y="2703287"/>
                <a:ext cx="586998" cy="372538"/>
              </a:xfrm>
              <a:prstGeom prst="rect">
                <a:avLst/>
              </a:prstGeom>
              <a:blipFill>
                <a:blip r:embed="rId15"/>
                <a:stretch>
                  <a:fillRect r="-1734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5C22C54-9D89-497D-A48D-9DD2FF863C85}"/>
                  </a:ext>
                </a:extLst>
              </p:cNvPr>
              <p:cNvSpPr txBox="1"/>
              <p:nvPr/>
            </p:nvSpPr>
            <p:spPr>
              <a:xfrm>
                <a:off x="9336978" y="3812312"/>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3" name="TextBox 22">
                <a:extLst>
                  <a:ext uri="{FF2B5EF4-FFF2-40B4-BE49-F238E27FC236}">
                    <a16:creationId xmlns:a16="http://schemas.microsoft.com/office/drawing/2014/main" id="{45C22C54-9D89-497D-A48D-9DD2FF863C85}"/>
                  </a:ext>
                </a:extLst>
              </p:cNvPr>
              <p:cNvSpPr txBox="1">
                <a:spLocks noRot="1" noChangeAspect="1" noMove="1" noResize="1" noEditPoints="1" noAdjustHandles="1" noChangeArrowheads="1" noChangeShapeType="1" noTextEdit="1"/>
              </p:cNvSpPr>
              <p:nvPr/>
            </p:nvSpPr>
            <p:spPr>
              <a:xfrm>
                <a:off x="9336978" y="3812312"/>
                <a:ext cx="586998" cy="372538"/>
              </a:xfrm>
              <a:prstGeom prst="rect">
                <a:avLst/>
              </a:prstGeom>
              <a:blipFill>
                <a:blip r:embed="rId16"/>
                <a:stretch>
                  <a:fillRect r="-17347"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478AAC-B38D-479A-9249-F5776033B9B9}"/>
                  </a:ext>
                </a:extLst>
              </p:cNvPr>
              <p:cNvSpPr txBox="1"/>
              <p:nvPr/>
            </p:nvSpPr>
            <p:spPr>
              <a:xfrm>
                <a:off x="9336978" y="4926996"/>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4" name="TextBox 23">
                <a:extLst>
                  <a:ext uri="{FF2B5EF4-FFF2-40B4-BE49-F238E27FC236}">
                    <a16:creationId xmlns:a16="http://schemas.microsoft.com/office/drawing/2014/main" id="{D1478AAC-B38D-479A-9249-F5776033B9B9}"/>
                  </a:ext>
                </a:extLst>
              </p:cNvPr>
              <p:cNvSpPr txBox="1">
                <a:spLocks noRot="1" noChangeAspect="1" noMove="1" noResize="1" noEditPoints="1" noAdjustHandles="1" noChangeArrowheads="1" noChangeShapeType="1" noTextEdit="1"/>
              </p:cNvSpPr>
              <p:nvPr/>
            </p:nvSpPr>
            <p:spPr>
              <a:xfrm>
                <a:off x="9336978" y="4926996"/>
                <a:ext cx="586998" cy="372538"/>
              </a:xfrm>
              <a:prstGeom prst="rect">
                <a:avLst/>
              </a:prstGeom>
              <a:blipFill>
                <a:blip r:embed="rId17"/>
                <a:stretch>
                  <a:fillRect r="-17347"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1F34C33-58FE-41B3-B9CA-F8F1AC5EA073}"/>
                  </a:ext>
                </a:extLst>
              </p:cNvPr>
              <p:cNvSpPr txBox="1"/>
              <p:nvPr/>
            </p:nvSpPr>
            <p:spPr>
              <a:xfrm>
                <a:off x="9336978" y="6041680"/>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5" name="TextBox 24">
                <a:extLst>
                  <a:ext uri="{FF2B5EF4-FFF2-40B4-BE49-F238E27FC236}">
                    <a16:creationId xmlns:a16="http://schemas.microsoft.com/office/drawing/2014/main" id="{C1F34C33-58FE-41B3-B9CA-F8F1AC5EA073}"/>
                  </a:ext>
                </a:extLst>
              </p:cNvPr>
              <p:cNvSpPr txBox="1">
                <a:spLocks noRot="1" noChangeAspect="1" noMove="1" noResize="1" noEditPoints="1" noAdjustHandles="1" noChangeArrowheads="1" noChangeShapeType="1" noTextEdit="1"/>
              </p:cNvSpPr>
              <p:nvPr/>
            </p:nvSpPr>
            <p:spPr>
              <a:xfrm>
                <a:off x="9336978" y="6041680"/>
                <a:ext cx="586998" cy="372538"/>
              </a:xfrm>
              <a:prstGeom prst="rect">
                <a:avLst/>
              </a:prstGeom>
              <a:blipFill>
                <a:blip r:embed="rId18"/>
                <a:stretch>
                  <a:fillRect r="-17347"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E4D808A-9649-4C05-BF2E-77ED5C22D2CF}"/>
                  </a:ext>
                </a:extLst>
              </p:cNvPr>
              <p:cNvSpPr txBox="1"/>
              <p:nvPr/>
            </p:nvSpPr>
            <p:spPr>
              <a:xfrm>
                <a:off x="7915884" y="3345446"/>
                <a:ext cx="428535"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6" name="TextBox 25">
                <a:extLst>
                  <a:ext uri="{FF2B5EF4-FFF2-40B4-BE49-F238E27FC236}">
                    <a16:creationId xmlns:a16="http://schemas.microsoft.com/office/drawing/2014/main" id="{FE4D808A-9649-4C05-BF2E-77ED5C22D2CF}"/>
                  </a:ext>
                </a:extLst>
              </p:cNvPr>
              <p:cNvSpPr txBox="1">
                <a:spLocks noRot="1" noChangeAspect="1" noMove="1" noResize="1" noEditPoints="1" noAdjustHandles="1" noChangeArrowheads="1" noChangeShapeType="1" noTextEdit="1"/>
              </p:cNvSpPr>
              <p:nvPr/>
            </p:nvSpPr>
            <p:spPr>
              <a:xfrm>
                <a:off x="7915884" y="3345446"/>
                <a:ext cx="428535" cy="371961"/>
              </a:xfrm>
              <a:prstGeom prst="rect">
                <a:avLst/>
              </a:prstGeom>
              <a:blipFill>
                <a:blip r:embed="rId19"/>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ED4FBE-B67B-4AE0-95AD-4F42130D14FC}"/>
                  </a:ext>
                </a:extLst>
              </p:cNvPr>
              <p:cNvSpPr txBox="1"/>
              <p:nvPr/>
            </p:nvSpPr>
            <p:spPr>
              <a:xfrm>
                <a:off x="7915884" y="4451864"/>
                <a:ext cx="428535"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7" name="TextBox 26">
                <a:extLst>
                  <a:ext uri="{FF2B5EF4-FFF2-40B4-BE49-F238E27FC236}">
                    <a16:creationId xmlns:a16="http://schemas.microsoft.com/office/drawing/2014/main" id="{13ED4FBE-B67B-4AE0-95AD-4F42130D14FC}"/>
                  </a:ext>
                </a:extLst>
              </p:cNvPr>
              <p:cNvSpPr txBox="1">
                <a:spLocks noRot="1" noChangeAspect="1" noMove="1" noResize="1" noEditPoints="1" noAdjustHandles="1" noChangeArrowheads="1" noChangeShapeType="1" noTextEdit="1"/>
              </p:cNvSpPr>
              <p:nvPr/>
            </p:nvSpPr>
            <p:spPr>
              <a:xfrm>
                <a:off x="7915884" y="4451864"/>
                <a:ext cx="428535" cy="372474"/>
              </a:xfrm>
              <a:prstGeom prst="rect">
                <a:avLst/>
              </a:prstGeom>
              <a:blipFill>
                <a:blip r:embed="rId20"/>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6185BD6-5D49-4497-8809-96C1A577F43F}"/>
                  </a:ext>
                </a:extLst>
              </p:cNvPr>
              <p:cNvSpPr txBox="1"/>
              <p:nvPr/>
            </p:nvSpPr>
            <p:spPr>
              <a:xfrm>
                <a:off x="7915883" y="5596382"/>
                <a:ext cx="428535"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8" name="TextBox 27">
                <a:extLst>
                  <a:ext uri="{FF2B5EF4-FFF2-40B4-BE49-F238E27FC236}">
                    <a16:creationId xmlns:a16="http://schemas.microsoft.com/office/drawing/2014/main" id="{C6185BD6-5D49-4497-8809-96C1A577F43F}"/>
                  </a:ext>
                </a:extLst>
              </p:cNvPr>
              <p:cNvSpPr txBox="1">
                <a:spLocks noRot="1" noChangeAspect="1" noMove="1" noResize="1" noEditPoints="1" noAdjustHandles="1" noChangeArrowheads="1" noChangeShapeType="1" noTextEdit="1"/>
              </p:cNvSpPr>
              <p:nvPr/>
            </p:nvSpPr>
            <p:spPr>
              <a:xfrm>
                <a:off x="7915883" y="5596382"/>
                <a:ext cx="428535" cy="373885"/>
              </a:xfrm>
              <a:prstGeom prst="rect">
                <a:avLst/>
              </a:prstGeom>
              <a:blipFill>
                <a:blip r:embed="rId21"/>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8F2F67-D859-4942-A1EA-04505929599C}"/>
                  </a:ext>
                </a:extLst>
              </p:cNvPr>
              <p:cNvSpPr txBox="1"/>
              <p:nvPr/>
            </p:nvSpPr>
            <p:spPr>
              <a:xfrm>
                <a:off x="1752555"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0" name="TextBox 29">
                <a:extLst>
                  <a:ext uri="{FF2B5EF4-FFF2-40B4-BE49-F238E27FC236}">
                    <a16:creationId xmlns:a16="http://schemas.microsoft.com/office/drawing/2014/main" id="{B48F2F67-D859-4942-A1EA-04505929599C}"/>
                  </a:ext>
                </a:extLst>
              </p:cNvPr>
              <p:cNvSpPr txBox="1">
                <a:spLocks noRot="1" noChangeAspect="1" noMove="1" noResize="1" noEditPoints="1" noAdjustHandles="1" noChangeArrowheads="1" noChangeShapeType="1" noTextEdit="1"/>
              </p:cNvSpPr>
              <p:nvPr/>
            </p:nvSpPr>
            <p:spPr>
              <a:xfrm>
                <a:off x="1752555" y="2225665"/>
                <a:ext cx="492872" cy="372538"/>
              </a:xfrm>
              <a:prstGeom prst="rect">
                <a:avLst/>
              </a:prstGeom>
              <a:blipFill>
                <a:blip r:embed="rId22"/>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0FCECB-32FE-4BB9-BF0A-B2F6D829D5B1}"/>
                  </a:ext>
                </a:extLst>
              </p:cNvPr>
              <p:cNvSpPr txBox="1"/>
              <p:nvPr/>
            </p:nvSpPr>
            <p:spPr>
              <a:xfrm>
                <a:off x="2245427"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1" name="TextBox 30">
                <a:extLst>
                  <a:ext uri="{FF2B5EF4-FFF2-40B4-BE49-F238E27FC236}">
                    <a16:creationId xmlns:a16="http://schemas.microsoft.com/office/drawing/2014/main" id="{C30FCECB-32FE-4BB9-BF0A-B2F6D829D5B1}"/>
                  </a:ext>
                </a:extLst>
              </p:cNvPr>
              <p:cNvSpPr txBox="1">
                <a:spLocks noRot="1" noChangeAspect="1" noMove="1" noResize="1" noEditPoints="1" noAdjustHandles="1" noChangeArrowheads="1" noChangeShapeType="1" noTextEdit="1"/>
              </p:cNvSpPr>
              <p:nvPr/>
            </p:nvSpPr>
            <p:spPr>
              <a:xfrm>
                <a:off x="2245427" y="2225665"/>
                <a:ext cx="492872" cy="372538"/>
              </a:xfrm>
              <a:prstGeom prst="rect">
                <a:avLst/>
              </a:prstGeom>
              <a:blipFill>
                <a:blip r:embed="rId23"/>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6947A1-6D62-4B1A-A8E6-D8F51F5FF52E}"/>
                  </a:ext>
                </a:extLst>
              </p:cNvPr>
              <p:cNvSpPr txBox="1"/>
              <p:nvPr/>
            </p:nvSpPr>
            <p:spPr>
              <a:xfrm>
                <a:off x="2738299"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2" name="TextBox 31">
                <a:extLst>
                  <a:ext uri="{FF2B5EF4-FFF2-40B4-BE49-F238E27FC236}">
                    <a16:creationId xmlns:a16="http://schemas.microsoft.com/office/drawing/2014/main" id="{5C6947A1-6D62-4B1A-A8E6-D8F51F5FF52E}"/>
                  </a:ext>
                </a:extLst>
              </p:cNvPr>
              <p:cNvSpPr txBox="1">
                <a:spLocks noRot="1" noChangeAspect="1" noMove="1" noResize="1" noEditPoints="1" noAdjustHandles="1" noChangeArrowheads="1" noChangeShapeType="1" noTextEdit="1"/>
              </p:cNvSpPr>
              <p:nvPr/>
            </p:nvSpPr>
            <p:spPr>
              <a:xfrm>
                <a:off x="2738299" y="2225665"/>
                <a:ext cx="492872" cy="372538"/>
              </a:xfrm>
              <a:prstGeom prst="rect">
                <a:avLst/>
              </a:prstGeom>
              <a:blipFill>
                <a:blip r:embed="rId24"/>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15F539-1026-4021-9AB3-3973FD7AE6BD}"/>
                  </a:ext>
                </a:extLst>
              </p:cNvPr>
              <p:cNvSpPr txBox="1"/>
              <p:nvPr/>
            </p:nvSpPr>
            <p:spPr>
              <a:xfrm>
                <a:off x="1752555"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3" name="TextBox 32">
                <a:extLst>
                  <a:ext uri="{FF2B5EF4-FFF2-40B4-BE49-F238E27FC236}">
                    <a16:creationId xmlns:a16="http://schemas.microsoft.com/office/drawing/2014/main" id="{8115F539-1026-4021-9AB3-3973FD7AE6BD}"/>
                  </a:ext>
                </a:extLst>
              </p:cNvPr>
              <p:cNvSpPr txBox="1">
                <a:spLocks noRot="1" noChangeAspect="1" noMove="1" noResize="1" noEditPoints="1" noAdjustHandles="1" noChangeArrowheads="1" noChangeShapeType="1" noTextEdit="1"/>
              </p:cNvSpPr>
              <p:nvPr/>
            </p:nvSpPr>
            <p:spPr>
              <a:xfrm>
                <a:off x="1752555" y="2599723"/>
                <a:ext cx="492872" cy="372538"/>
              </a:xfrm>
              <a:prstGeom prst="rect">
                <a:avLst/>
              </a:prstGeom>
              <a:blipFill>
                <a:blip r:embed="rId25"/>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76AB714-2405-4AF8-A97F-45B3779198EF}"/>
                  </a:ext>
                </a:extLst>
              </p:cNvPr>
              <p:cNvSpPr txBox="1"/>
              <p:nvPr/>
            </p:nvSpPr>
            <p:spPr>
              <a:xfrm>
                <a:off x="2245427"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4" name="TextBox 33">
                <a:extLst>
                  <a:ext uri="{FF2B5EF4-FFF2-40B4-BE49-F238E27FC236}">
                    <a16:creationId xmlns:a16="http://schemas.microsoft.com/office/drawing/2014/main" id="{A76AB714-2405-4AF8-A97F-45B3779198EF}"/>
                  </a:ext>
                </a:extLst>
              </p:cNvPr>
              <p:cNvSpPr txBox="1">
                <a:spLocks noRot="1" noChangeAspect="1" noMove="1" noResize="1" noEditPoints="1" noAdjustHandles="1" noChangeArrowheads="1" noChangeShapeType="1" noTextEdit="1"/>
              </p:cNvSpPr>
              <p:nvPr/>
            </p:nvSpPr>
            <p:spPr>
              <a:xfrm>
                <a:off x="2245427" y="2599723"/>
                <a:ext cx="492872" cy="372538"/>
              </a:xfrm>
              <a:prstGeom prst="rect">
                <a:avLst/>
              </a:prstGeom>
              <a:blipFill>
                <a:blip r:embed="rId26"/>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A3018F2-FB1E-4196-8B7D-780B9CDD6046}"/>
                  </a:ext>
                </a:extLst>
              </p:cNvPr>
              <p:cNvSpPr txBox="1"/>
              <p:nvPr/>
            </p:nvSpPr>
            <p:spPr>
              <a:xfrm>
                <a:off x="2738299" y="2601194"/>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5" name="TextBox 34">
                <a:extLst>
                  <a:ext uri="{FF2B5EF4-FFF2-40B4-BE49-F238E27FC236}">
                    <a16:creationId xmlns:a16="http://schemas.microsoft.com/office/drawing/2014/main" id="{3A3018F2-FB1E-4196-8B7D-780B9CDD6046}"/>
                  </a:ext>
                </a:extLst>
              </p:cNvPr>
              <p:cNvSpPr txBox="1">
                <a:spLocks noRot="1" noChangeAspect="1" noMove="1" noResize="1" noEditPoints="1" noAdjustHandles="1" noChangeArrowheads="1" noChangeShapeType="1" noTextEdit="1"/>
              </p:cNvSpPr>
              <p:nvPr/>
            </p:nvSpPr>
            <p:spPr>
              <a:xfrm>
                <a:off x="2738299" y="2601194"/>
                <a:ext cx="492872" cy="372538"/>
              </a:xfrm>
              <a:prstGeom prst="rect">
                <a:avLst/>
              </a:prstGeom>
              <a:blipFill>
                <a:blip r:embed="rId27"/>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853B6B7-717C-42DB-825E-D09030F36EB4}"/>
                  </a:ext>
                </a:extLst>
              </p:cNvPr>
              <p:cNvSpPr txBox="1"/>
              <p:nvPr/>
            </p:nvSpPr>
            <p:spPr>
              <a:xfrm>
                <a:off x="1752555"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6" name="TextBox 35">
                <a:extLst>
                  <a:ext uri="{FF2B5EF4-FFF2-40B4-BE49-F238E27FC236}">
                    <a16:creationId xmlns:a16="http://schemas.microsoft.com/office/drawing/2014/main" id="{5853B6B7-717C-42DB-825E-D09030F36EB4}"/>
                  </a:ext>
                </a:extLst>
              </p:cNvPr>
              <p:cNvSpPr txBox="1">
                <a:spLocks noRot="1" noChangeAspect="1" noMove="1" noResize="1" noEditPoints="1" noAdjustHandles="1" noChangeArrowheads="1" noChangeShapeType="1" noTextEdit="1"/>
              </p:cNvSpPr>
              <p:nvPr/>
            </p:nvSpPr>
            <p:spPr>
              <a:xfrm>
                <a:off x="1752555" y="2970790"/>
                <a:ext cx="492872" cy="372538"/>
              </a:xfrm>
              <a:prstGeom prst="rect">
                <a:avLst/>
              </a:prstGeom>
              <a:blipFill>
                <a:blip r:embed="rId28"/>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715951-B233-4B7C-B0C0-C6B8EE95DFA8}"/>
                  </a:ext>
                </a:extLst>
              </p:cNvPr>
              <p:cNvSpPr txBox="1"/>
              <p:nvPr/>
            </p:nvSpPr>
            <p:spPr>
              <a:xfrm>
                <a:off x="2245427"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7" name="TextBox 36">
                <a:extLst>
                  <a:ext uri="{FF2B5EF4-FFF2-40B4-BE49-F238E27FC236}">
                    <a16:creationId xmlns:a16="http://schemas.microsoft.com/office/drawing/2014/main" id="{58715951-B233-4B7C-B0C0-C6B8EE95DFA8}"/>
                  </a:ext>
                </a:extLst>
              </p:cNvPr>
              <p:cNvSpPr txBox="1">
                <a:spLocks noRot="1" noChangeAspect="1" noMove="1" noResize="1" noEditPoints="1" noAdjustHandles="1" noChangeArrowheads="1" noChangeShapeType="1" noTextEdit="1"/>
              </p:cNvSpPr>
              <p:nvPr/>
            </p:nvSpPr>
            <p:spPr>
              <a:xfrm>
                <a:off x="2245427" y="2970790"/>
                <a:ext cx="492872" cy="372538"/>
              </a:xfrm>
              <a:prstGeom prst="rect">
                <a:avLst/>
              </a:prstGeom>
              <a:blipFill>
                <a:blip r:embed="rId29"/>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B44D32-49C9-4170-B020-ACA4253CDA2A}"/>
                  </a:ext>
                </a:extLst>
              </p:cNvPr>
              <p:cNvSpPr txBox="1"/>
              <p:nvPr/>
            </p:nvSpPr>
            <p:spPr>
              <a:xfrm>
                <a:off x="2738299" y="2972261"/>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8" name="TextBox 37">
                <a:extLst>
                  <a:ext uri="{FF2B5EF4-FFF2-40B4-BE49-F238E27FC236}">
                    <a16:creationId xmlns:a16="http://schemas.microsoft.com/office/drawing/2014/main" id="{6FB44D32-49C9-4170-B020-ACA4253CDA2A}"/>
                  </a:ext>
                </a:extLst>
              </p:cNvPr>
              <p:cNvSpPr txBox="1">
                <a:spLocks noRot="1" noChangeAspect="1" noMove="1" noResize="1" noEditPoints="1" noAdjustHandles="1" noChangeArrowheads="1" noChangeShapeType="1" noTextEdit="1"/>
              </p:cNvSpPr>
              <p:nvPr/>
            </p:nvSpPr>
            <p:spPr>
              <a:xfrm>
                <a:off x="2738299" y="2972261"/>
                <a:ext cx="492872" cy="372538"/>
              </a:xfrm>
              <a:prstGeom prst="rect">
                <a:avLst/>
              </a:prstGeom>
              <a:blipFill>
                <a:blip r:embed="rId30"/>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387629E-B8BD-47E4-8AE2-24B53B10D57A}"/>
                  </a:ext>
                </a:extLst>
              </p:cNvPr>
              <p:cNvSpPr txBox="1"/>
              <p:nvPr/>
            </p:nvSpPr>
            <p:spPr>
              <a:xfrm>
                <a:off x="1752555"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9" name="TextBox 38">
                <a:extLst>
                  <a:ext uri="{FF2B5EF4-FFF2-40B4-BE49-F238E27FC236}">
                    <a16:creationId xmlns:a16="http://schemas.microsoft.com/office/drawing/2014/main" id="{2387629E-B8BD-47E4-8AE2-24B53B10D57A}"/>
                  </a:ext>
                </a:extLst>
              </p:cNvPr>
              <p:cNvSpPr txBox="1">
                <a:spLocks noRot="1" noChangeAspect="1" noMove="1" noResize="1" noEditPoints="1" noAdjustHandles="1" noChangeArrowheads="1" noChangeShapeType="1" noTextEdit="1"/>
              </p:cNvSpPr>
              <p:nvPr/>
            </p:nvSpPr>
            <p:spPr>
              <a:xfrm>
                <a:off x="1752555" y="3345148"/>
                <a:ext cx="492872" cy="372538"/>
              </a:xfrm>
              <a:prstGeom prst="rect">
                <a:avLst/>
              </a:prstGeom>
              <a:blipFill>
                <a:blip r:embed="rId31"/>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2D5F99-C966-4962-803F-5EA938060D30}"/>
                  </a:ext>
                </a:extLst>
              </p:cNvPr>
              <p:cNvSpPr txBox="1"/>
              <p:nvPr/>
            </p:nvSpPr>
            <p:spPr>
              <a:xfrm>
                <a:off x="2245427"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0" name="TextBox 39">
                <a:extLst>
                  <a:ext uri="{FF2B5EF4-FFF2-40B4-BE49-F238E27FC236}">
                    <a16:creationId xmlns:a16="http://schemas.microsoft.com/office/drawing/2014/main" id="{AE2D5F99-C966-4962-803F-5EA938060D30}"/>
                  </a:ext>
                </a:extLst>
              </p:cNvPr>
              <p:cNvSpPr txBox="1">
                <a:spLocks noRot="1" noChangeAspect="1" noMove="1" noResize="1" noEditPoints="1" noAdjustHandles="1" noChangeArrowheads="1" noChangeShapeType="1" noTextEdit="1"/>
              </p:cNvSpPr>
              <p:nvPr/>
            </p:nvSpPr>
            <p:spPr>
              <a:xfrm>
                <a:off x="2245427" y="3345148"/>
                <a:ext cx="492872" cy="372538"/>
              </a:xfrm>
              <a:prstGeom prst="rect">
                <a:avLst/>
              </a:prstGeom>
              <a:blipFill>
                <a:blip r:embed="rId32"/>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0B5984-1AEE-4AA7-B960-A7D4AE513277}"/>
                  </a:ext>
                </a:extLst>
              </p:cNvPr>
              <p:cNvSpPr txBox="1"/>
              <p:nvPr/>
            </p:nvSpPr>
            <p:spPr>
              <a:xfrm>
                <a:off x="2738299" y="334661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1" name="TextBox 40">
                <a:extLst>
                  <a:ext uri="{FF2B5EF4-FFF2-40B4-BE49-F238E27FC236}">
                    <a16:creationId xmlns:a16="http://schemas.microsoft.com/office/drawing/2014/main" id="{580B5984-1AEE-4AA7-B960-A7D4AE513277}"/>
                  </a:ext>
                </a:extLst>
              </p:cNvPr>
              <p:cNvSpPr txBox="1">
                <a:spLocks noRot="1" noChangeAspect="1" noMove="1" noResize="1" noEditPoints="1" noAdjustHandles="1" noChangeArrowheads="1" noChangeShapeType="1" noTextEdit="1"/>
              </p:cNvSpPr>
              <p:nvPr/>
            </p:nvSpPr>
            <p:spPr>
              <a:xfrm>
                <a:off x="2738299" y="3346619"/>
                <a:ext cx="492872" cy="372538"/>
              </a:xfrm>
              <a:prstGeom prst="rect">
                <a:avLst/>
              </a:prstGeom>
              <a:blipFill>
                <a:blip r:embed="rId33"/>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1A2F28C-F66B-4BFF-B73E-3A7BFE5A700D}"/>
                  </a:ext>
                </a:extLst>
              </p:cNvPr>
              <p:cNvSpPr txBox="1"/>
              <p:nvPr/>
            </p:nvSpPr>
            <p:spPr>
              <a:xfrm>
                <a:off x="913347" y="2748613"/>
                <a:ext cx="8392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42" name="TextBox 41">
                <a:extLst>
                  <a:ext uri="{FF2B5EF4-FFF2-40B4-BE49-F238E27FC236}">
                    <a16:creationId xmlns:a16="http://schemas.microsoft.com/office/drawing/2014/main" id="{E1A2F28C-F66B-4BFF-B73E-3A7BFE5A700D}"/>
                  </a:ext>
                </a:extLst>
              </p:cNvPr>
              <p:cNvSpPr txBox="1">
                <a:spLocks noRot="1" noChangeAspect="1" noMove="1" noResize="1" noEditPoints="1" noAdjustHandles="1" noChangeArrowheads="1" noChangeShapeType="1" noTextEdit="1"/>
              </p:cNvSpPr>
              <p:nvPr/>
            </p:nvSpPr>
            <p:spPr>
              <a:xfrm>
                <a:off x="913347" y="2748613"/>
                <a:ext cx="839207" cy="369332"/>
              </a:xfrm>
              <a:prstGeom prst="rect">
                <a:avLst/>
              </a:prstGeom>
              <a:blipFill>
                <a:blip r:embed="rId3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E653CB8-2D2B-496E-8104-CB87C2CA1BF4}"/>
                  </a:ext>
                </a:extLst>
              </p:cNvPr>
              <p:cNvSpPr txBox="1"/>
              <p:nvPr/>
            </p:nvSpPr>
            <p:spPr>
              <a:xfrm>
                <a:off x="5310339" y="2764222"/>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44" name="TextBox 43">
                <a:extLst>
                  <a:ext uri="{FF2B5EF4-FFF2-40B4-BE49-F238E27FC236}">
                    <a16:creationId xmlns:a16="http://schemas.microsoft.com/office/drawing/2014/main" id="{CE653CB8-2D2B-496E-8104-CB87C2CA1BF4}"/>
                  </a:ext>
                </a:extLst>
              </p:cNvPr>
              <p:cNvSpPr txBox="1">
                <a:spLocks noRot="1" noChangeAspect="1" noMove="1" noResize="1" noEditPoints="1" noAdjustHandles="1" noChangeArrowheads="1" noChangeShapeType="1" noTextEdit="1"/>
              </p:cNvSpPr>
              <p:nvPr/>
            </p:nvSpPr>
            <p:spPr>
              <a:xfrm>
                <a:off x="5310339" y="2764222"/>
                <a:ext cx="662940" cy="369332"/>
              </a:xfrm>
              <a:prstGeom prst="rect">
                <a:avLst/>
              </a:prstGeom>
              <a:blipFill>
                <a:blip r:embed="rId3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183C183-AF0A-42AC-8510-A6C71C380F69}"/>
                  </a:ext>
                </a:extLst>
              </p:cNvPr>
              <p:cNvSpPr txBox="1"/>
              <p:nvPr/>
            </p:nvSpPr>
            <p:spPr>
              <a:xfrm>
                <a:off x="5986800" y="2205415"/>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5" name="TextBox 44">
                <a:extLst>
                  <a:ext uri="{FF2B5EF4-FFF2-40B4-BE49-F238E27FC236}">
                    <a16:creationId xmlns:a16="http://schemas.microsoft.com/office/drawing/2014/main" id="{0183C183-AF0A-42AC-8510-A6C71C380F69}"/>
                  </a:ext>
                </a:extLst>
              </p:cNvPr>
              <p:cNvSpPr txBox="1">
                <a:spLocks noRot="1" noChangeAspect="1" noMove="1" noResize="1" noEditPoints="1" noAdjustHandles="1" noChangeArrowheads="1" noChangeShapeType="1" noTextEdit="1"/>
              </p:cNvSpPr>
              <p:nvPr/>
            </p:nvSpPr>
            <p:spPr>
              <a:xfrm>
                <a:off x="5986800" y="2205415"/>
                <a:ext cx="586998" cy="372538"/>
              </a:xfrm>
              <a:prstGeom prst="rect">
                <a:avLst/>
              </a:prstGeom>
              <a:blipFill>
                <a:blip r:embed="rId36"/>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E69BD25-9C6F-43EF-8F32-CD573B7208BE}"/>
                  </a:ext>
                </a:extLst>
              </p:cNvPr>
              <p:cNvSpPr txBox="1"/>
              <p:nvPr/>
            </p:nvSpPr>
            <p:spPr>
              <a:xfrm>
                <a:off x="5986979" y="2577953"/>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6" name="TextBox 45">
                <a:extLst>
                  <a:ext uri="{FF2B5EF4-FFF2-40B4-BE49-F238E27FC236}">
                    <a16:creationId xmlns:a16="http://schemas.microsoft.com/office/drawing/2014/main" id="{5E69BD25-9C6F-43EF-8F32-CD573B7208BE}"/>
                  </a:ext>
                </a:extLst>
              </p:cNvPr>
              <p:cNvSpPr txBox="1">
                <a:spLocks noRot="1" noChangeAspect="1" noMove="1" noResize="1" noEditPoints="1" noAdjustHandles="1" noChangeArrowheads="1" noChangeShapeType="1" noTextEdit="1"/>
              </p:cNvSpPr>
              <p:nvPr/>
            </p:nvSpPr>
            <p:spPr>
              <a:xfrm>
                <a:off x="5986979" y="2577953"/>
                <a:ext cx="586998" cy="372538"/>
              </a:xfrm>
              <a:prstGeom prst="rect">
                <a:avLst/>
              </a:prstGeom>
              <a:blipFill>
                <a:blip r:embed="rId37"/>
                <a:stretch>
                  <a:fillRect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BE3110D-B847-4857-A003-0413C490B36F}"/>
                  </a:ext>
                </a:extLst>
              </p:cNvPr>
              <p:cNvSpPr txBox="1"/>
              <p:nvPr/>
            </p:nvSpPr>
            <p:spPr>
              <a:xfrm>
                <a:off x="5986800" y="2950491"/>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7" name="TextBox 46">
                <a:extLst>
                  <a:ext uri="{FF2B5EF4-FFF2-40B4-BE49-F238E27FC236}">
                    <a16:creationId xmlns:a16="http://schemas.microsoft.com/office/drawing/2014/main" id="{4BE3110D-B847-4857-A003-0413C490B36F}"/>
                  </a:ext>
                </a:extLst>
              </p:cNvPr>
              <p:cNvSpPr txBox="1">
                <a:spLocks noRot="1" noChangeAspect="1" noMove="1" noResize="1" noEditPoints="1" noAdjustHandles="1" noChangeArrowheads="1" noChangeShapeType="1" noTextEdit="1"/>
              </p:cNvSpPr>
              <p:nvPr/>
            </p:nvSpPr>
            <p:spPr>
              <a:xfrm>
                <a:off x="5986800" y="2950491"/>
                <a:ext cx="586998" cy="372538"/>
              </a:xfrm>
              <a:prstGeom prst="rect">
                <a:avLst/>
              </a:prstGeom>
              <a:blipFill>
                <a:blip r:embed="rId38"/>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F99DCBD-85B2-4285-85C9-AF846264DAF5}"/>
                  </a:ext>
                </a:extLst>
              </p:cNvPr>
              <p:cNvSpPr txBox="1"/>
              <p:nvPr/>
            </p:nvSpPr>
            <p:spPr>
              <a:xfrm>
                <a:off x="5986800" y="3323029"/>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8" name="TextBox 47">
                <a:extLst>
                  <a:ext uri="{FF2B5EF4-FFF2-40B4-BE49-F238E27FC236}">
                    <a16:creationId xmlns:a16="http://schemas.microsoft.com/office/drawing/2014/main" id="{0F99DCBD-85B2-4285-85C9-AF846264DAF5}"/>
                  </a:ext>
                </a:extLst>
              </p:cNvPr>
              <p:cNvSpPr txBox="1">
                <a:spLocks noRot="1" noChangeAspect="1" noMove="1" noResize="1" noEditPoints="1" noAdjustHandles="1" noChangeArrowheads="1" noChangeShapeType="1" noTextEdit="1"/>
              </p:cNvSpPr>
              <p:nvPr/>
            </p:nvSpPr>
            <p:spPr>
              <a:xfrm>
                <a:off x="5986800" y="3323029"/>
                <a:ext cx="586998" cy="372538"/>
              </a:xfrm>
              <a:prstGeom prst="rect">
                <a:avLst/>
              </a:prstGeom>
              <a:blipFill>
                <a:blip r:embed="rId39"/>
                <a:stretch>
                  <a:fillRect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5178968-B3E3-4A70-B2AE-B5E9DF061348}"/>
                  </a:ext>
                </a:extLst>
              </p:cNvPr>
              <p:cNvSpPr txBox="1"/>
              <p:nvPr/>
            </p:nvSpPr>
            <p:spPr>
              <a:xfrm>
                <a:off x="3650376" y="2742295"/>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50" name="TextBox 49">
                <a:extLst>
                  <a:ext uri="{FF2B5EF4-FFF2-40B4-BE49-F238E27FC236}">
                    <a16:creationId xmlns:a16="http://schemas.microsoft.com/office/drawing/2014/main" id="{75178968-B3E3-4A70-B2AE-B5E9DF061348}"/>
                  </a:ext>
                </a:extLst>
              </p:cNvPr>
              <p:cNvSpPr txBox="1">
                <a:spLocks noRot="1" noChangeAspect="1" noMove="1" noResize="1" noEditPoints="1" noAdjustHandles="1" noChangeArrowheads="1" noChangeShapeType="1" noTextEdit="1"/>
              </p:cNvSpPr>
              <p:nvPr/>
            </p:nvSpPr>
            <p:spPr>
              <a:xfrm>
                <a:off x="3650376" y="2742295"/>
                <a:ext cx="662940" cy="369332"/>
              </a:xfrm>
              <a:prstGeom prst="rect">
                <a:avLst/>
              </a:prstGeom>
              <a:blipFill>
                <a:blip r:embed="rId4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4147D-2541-4A9D-ACE2-5AF4B8C2E196}"/>
                  </a:ext>
                </a:extLst>
              </p:cNvPr>
              <p:cNvSpPr txBox="1"/>
              <p:nvPr/>
            </p:nvSpPr>
            <p:spPr>
              <a:xfrm>
                <a:off x="4303956" y="2391684"/>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1" name="TextBox 50">
                <a:extLst>
                  <a:ext uri="{FF2B5EF4-FFF2-40B4-BE49-F238E27FC236}">
                    <a16:creationId xmlns:a16="http://schemas.microsoft.com/office/drawing/2014/main" id="{89F4147D-2541-4A9D-ACE2-5AF4B8C2E196}"/>
                  </a:ext>
                </a:extLst>
              </p:cNvPr>
              <p:cNvSpPr txBox="1">
                <a:spLocks noRot="1" noChangeAspect="1" noMove="1" noResize="1" noEditPoints="1" noAdjustHandles="1" noChangeArrowheads="1" noChangeShapeType="1" noTextEdit="1"/>
              </p:cNvSpPr>
              <p:nvPr/>
            </p:nvSpPr>
            <p:spPr>
              <a:xfrm>
                <a:off x="4303956" y="2391684"/>
                <a:ext cx="586998" cy="371961"/>
              </a:xfrm>
              <a:prstGeom prst="rect">
                <a:avLst/>
              </a:prstGeom>
              <a:blipFill>
                <a:blip r:embed="rId4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D0E8F4-501F-4E3A-A57E-D8CA9FE579B2}"/>
                  </a:ext>
                </a:extLst>
              </p:cNvPr>
              <p:cNvSpPr txBox="1"/>
              <p:nvPr/>
            </p:nvSpPr>
            <p:spPr>
              <a:xfrm>
                <a:off x="4304135" y="2764222"/>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2" name="TextBox 51">
                <a:extLst>
                  <a:ext uri="{FF2B5EF4-FFF2-40B4-BE49-F238E27FC236}">
                    <a16:creationId xmlns:a16="http://schemas.microsoft.com/office/drawing/2014/main" id="{11D0E8F4-501F-4E3A-A57E-D8CA9FE579B2}"/>
                  </a:ext>
                </a:extLst>
              </p:cNvPr>
              <p:cNvSpPr txBox="1">
                <a:spLocks noRot="1" noChangeAspect="1" noMove="1" noResize="1" noEditPoints="1" noAdjustHandles="1" noChangeArrowheads="1" noChangeShapeType="1" noTextEdit="1"/>
              </p:cNvSpPr>
              <p:nvPr/>
            </p:nvSpPr>
            <p:spPr>
              <a:xfrm>
                <a:off x="4304135" y="2764222"/>
                <a:ext cx="586998" cy="372474"/>
              </a:xfrm>
              <a:prstGeom prst="rect">
                <a:avLst/>
              </a:prstGeom>
              <a:blipFill>
                <a:blip r:embed="rId42"/>
                <a:stretch>
                  <a:fillRect/>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20549E5-AD4F-4E6C-BDDC-2951A946D1C4}"/>
                  </a:ext>
                </a:extLst>
              </p:cNvPr>
              <p:cNvSpPr txBox="1"/>
              <p:nvPr/>
            </p:nvSpPr>
            <p:spPr>
              <a:xfrm>
                <a:off x="4303956" y="3136760"/>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3" name="TextBox 52">
                <a:extLst>
                  <a:ext uri="{FF2B5EF4-FFF2-40B4-BE49-F238E27FC236}">
                    <a16:creationId xmlns:a16="http://schemas.microsoft.com/office/drawing/2014/main" id="{720549E5-AD4F-4E6C-BDDC-2951A946D1C4}"/>
                  </a:ext>
                </a:extLst>
              </p:cNvPr>
              <p:cNvSpPr txBox="1">
                <a:spLocks noRot="1" noChangeAspect="1" noMove="1" noResize="1" noEditPoints="1" noAdjustHandles="1" noChangeArrowheads="1" noChangeShapeType="1" noTextEdit="1"/>
              </p:cNvSpPr>
              <p:nvPr/>
            </p:nvSpPr>
            <p:spPr>
              <a:xfrm>
                <a:off x="4303956" y="3136760"/>
                <a:ext cx="586998" cy="373885"/>
              </a:xfrm>
              <a:prstGeom prst="rect">
                <a:avLst/>
              </a:prstGeom>
              <a:blipFill>
                <a:blip r:embed="rId43"/>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B5D8644-8A4F-48B8-9333-89DD27A313A2}"/>
                  </a:ext>
                </a:extLst>
              </p:cNvPr>
              <p:cNvSpPr txBox="1"/>
              <p:nvPr/>
            </p:nvSpPr>
            <p:spPr>
              <a:xfrm>
                <a:off x="843949" y="3903793"/>
                <a:ext cx="4396992" cy="994568"/>
              </a:xfrm>
              <a:prstGeom prst="rect">
                <a:avLst/>
              </a:prstGeom>
              <a:noFill/>
            </p:spPr>
            <p:txBody>
              <a:bodyPr wrap="square">
                <a:spAutoFit/>
              </a:bodyPr>
              <a:lstStyle/>
              <a:p>
                <a:r>
                  <a:rPr lang="en-US" sz="2000" dirty="0">
                    <a:ea typeface="Cambria Math" panose="02040503050406030204" pitchFamily="18" charset="0"/>
                  </a:rPr>
                  <a:t>Denote that </a:t>
                </a:r>
                <a14:m>
                  <m:oMath xmlns:m="http://schemas.openxmlformats.org/officeDocument/2006/math">
                    <m:r>
                      <a:rPr lang="en-US" sz="2000" i="1" smtClean="0">
                        <a:latin typeface="Cambria Math" panose="02040503050406030204" pitchFamily="18" charset="0"/>
                        <a:ea typeface="Cambria Math" panose="02040503050406030204" pitchFamily="18" charset="0"/>
                      </a:rPr>
                      <m:t>𝑓</m:t>
                    </m:r>
                    <m:d>
                      <m:dPr>
                        <m:ctrlPr>
                          <a:rPr lang="en-US" sz="2000" i="1" smtClean="0">
                            <a:latin typeface="Cambria Math" panose="02040503050406030204" pitchFamily="18" charset="0"/>
                            <a:ea typeface="Cambria Math" panose="02040503050406030204" pitchFamily="18" charset="0"/>
                          </a:rPr>
                        </m:ctrlPr>
                      </m:dPr>
                      <m:e>
                        <m:d>
                          <m:dPr>
                            <m:begChr m:val="["/>
                            <m:endChr m:val="]"/>
                            <m:ctrlPr>
                              <a:rPr lang="en-US"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𝑎</m:t>
                                  </m:r>
                                </m:e>
                              </m:mr>
                              <m:mr>
                                <m:e>
                                  <m:r>
                                    <a:rPr lang="en-US" sz="2000" b="0" i="1" smtClean="0">
                                      <a:latin typeface="Cambria Math" panose="02040503050406030204" pitchFamily="18" charset="0"/>
                                      <a:ea typeface="Cambria Math" panose="02040503050406030204" pitchFamily="18" charset="0"/>
                                    </a:rPr>
                                    <m:t>𝑏</m:t>
                                  </m:r>
                                </m:e>
                              </m:mr>
                            </m:m>
                          </m:e>
                        </m:d>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e>
                          </m:mr>
                          <m:mr>
                            <m:e>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e>
                          </m:mr>
                        </m:m>
                      </m:e>
                    </m:d>
                  </m:oMath>
                </a14:m>
                <a:endParaRPr lang="en-US" sz="2000" dirty="0"/>
              </a:p>
              <a:p>
                <a:r>
                  <a:rPr lang="en-US" sz="2000" dirty="0"/>
                  <a:t>Calculate activations in layer 2,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𝑎</m:t>
                        </m:r>
                      </m:e>
                      <m:sup>
                        <m:r>
                          <a:rPr lang="en-US" sz="2000" b="0" i="1" smtClean="0">
                            <a:latin typeface="Cambria Math" panose="02040503050406030204" pitchFamily="18" charset="0"/>
                            <a:ea typeface="Cambria Math" panose="02040503050406030204" pitchFamily="18" charset="0"/>
                          </a:rPr>
                          <m:t>2</m:t>
                        </m:r>
                      </m:sup>
                    </m:sSup>
                  </m:oMath>
                </a14:m>
                <a:endParaRPr lang="en-SE" sz="2000" dirty="0"/>
              </a:p>
            </p:txBody>
          </p:sp>
        </mc:Choice>
        <mc:Fallback xmlns="">
          <p:sp>
            <p:nvSpPr>
              <p:cNvPr id="59" name="TextBox 58">
                <a:extLst>
                  <a:ext uri="{FF2B5EF4-FFF2-40B4-BE49-F238E27FC236}">
                    <a16:creationId xmlns:a16="http://schemas.microsoft.com/office/drawing/2014/main" id="{4B5D8644-8A4F-48B8-9333-89DD27A313A2}"/>
                  </a:ext>
                </a:extLst>
              </p:cNvPr>
              <p:cNvSpPr txBox="1">
                <a:spLocks noRot="1" noChangeAspect="1" noMove="1" noResize="1" noEditPoints="1" noAdjustHandles="1" noChangeArrowheads="1" noChangeShapeType="1" noTextEdit="1"/>
              </p:cNvSpPr>
              <p:nvPr/>
            </p:nvSpPr>
            <p:spPr>
              <a:xfrm>
                <a:off x="843949" y="3903793"/>
                <a:ext cx="4396992" cy="994568"/>
              </a:xfrm>
              <a:prstGeom prst="rect">
                <a:avLst/>
              </a:prstGeom>
              <a:blipFill>
                <a:blip r:embed="rId44"/>
                <a:stretch>
                  <a:fillRect l="-1385" b="-975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A2765A2-102F-40D4-BA46-0190B90EB0DA}"/>
                  </a:ext>
                </a:extLst>
              </p:cNvPr>
              <p:cNvSpPr txBox="1"/>
              <p:nvPr/>
            </p:nvSpPr>
            <p:spPr>
              <a:xfrm>
                <a:off x="838200" y="5441275"/>
                <a:ext cx="718733"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61" name="TextBox 60">
                <a:extLst>
                  <a:ext uri="{FF2B5EF4-FFF2-40B4-BE49-F238E27FC236}">
                    <a16:creationId xmlns:a16="http://schemas.microsoft.com/office/drawing/2014/main" id="{2A2765A2-102F-40D4-BA46-0190B90EB0DA}"/>
                  </a:ext>
                </a:extLst>
              </p:cNvPr>
              <p:cNvSpPr txBox="1">
                <a:spLocks noRot="1" noChangeAspect="1" noMove="1" noResize="1" noEditPoints="1" noAdjustHandles="1" noChangeArrowheads="1" noChangeShapeType="1" noTextEdit="1"/>
              </p:cNvSpPr>
              <p:nvPr/>
            </p:nvSpPr>
            <p:spPr>
              <a:xfrm>
                <a:off x="838200" y="5441275"/>
                <a:ext cx="718733" cy="374461"/>
              </a:xfrm>
              <a:prstGeom prst="rect">
                <a:avLst/>
              </a:prstGeom>
              <a:blipFill>
                <a:blip r:embed="rId45"/>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AE5155C-3380-48D7-AD51-3D76D8B3CDDD}"/>
                  </a:ext>
                </a:extLst>
              </p:cNvPr>
              <p:cNvSpPr txBox="1"/>
              <p:nvPr/>
            </p:nvSpPr>
            <p:spPr>
              <a:xfrm>
                <a:off x="2270338" y="5479189"/>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2" name="TextBox 61">
                <a:extLst>
                  <a:ext uri="{FF2B5EF4-FFF2-40B4-BE49-F238E27FC236}">
                    <a16:creationId xmlns:a16="http://schemas.microsoft.com/office/drawing/2014/main" id="{6AE5155C-3380-48D7-AD51-3D76D8B3CDDD}"/>
                  </a:ext>
                </a:extLst>
              </p:cNvPr>
              <p:cNvSpPr txBox="1">
                <a:spLocks noRot="1" noChangeAspect="1" noMove="1" noResize="1" noEditPoints="1" noAdjustHandles="1" noChangeArrowheads="1" noChangeShapeType="1" noTextEdit="1"/>
              </p:cNvSpPr>
              <p:nvPr/>
            </p:nvSpPr>
            <p:spPr>
              <a:xfrm>
                <a:off x="2270338" y="5479189"/>
                <a:ext cx="492872" cy="372538"/>
              </a:xfrm>
              <a:prstGeom prst="rect">
                <a:avLst/>
              </a:prstGeom>
              <a:blipFill>
                <a:blip r:embed="rId46"/>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F8F376B-FD78-4245-AF2E-F092C922212A}"/>
                  </a:ext>
                </a:extLst>
              </p:cNvPr>
              <p:cNvSpPr txBox="1"/>
              <p:nvPr/>
            </p:nvSpPr>
            <p:spPr>
              <a:xfrm>
                <a:off x="2763210" y="5479189"/>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3" name="TextBox 62">
                <a:extLst>
                  <a:ext uri="{FF2B5EF4-FFF2-40B4-BE49-F238E27FC236}">
                    <a16:creationId xmlns:a16="http://schemas.microsoft.com/office/drawing/2014/main" id="{2F8F376B-FD78-4245-AF2E-F092C922212A}"/>
                  </a:ext>
                </a:extLst>
              </p:cNvPr>
              <p:cNvSpPr txBox="1">
                <a:spLocks noRot="1" noChangeAspect="1" noMove="1" noResize="1" noEditPoints="1" noAdjustHandles="1" noChangeArrowheads="1" noChangeShapeType="1" noTextEdit="1"/>
              </p:cNvSpPr>
              <p:nvPr/>
            </p:nvSpPr>
            <p:spPr>
              <a:xfrm>
                <a:off x="2763210" y="5479189"/>
                <a:ext cx="492872" cy="372538"/>
              </a:xfrm>
              <a:prstGeom prst="rect">
                <a:avLst/>
              </a:prstGeom>
              <a:blipFill>
                <a:blip r:embed="rId47"/>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0259689-3B47-44C0-9860-39FC806583A7}"/>
                  </a:ext>
                </a:extLst>
              </p:cNvPr>
              <p:cNvSpPr txBox="1"/>
              <p:nvPr/>
            </p:nvSpPr>
            <p:spPr>
              <a:xfrm>
                <a:off x="3256082" y="5479189"/>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4" name="TextBox 63">
                <a:extLst>
                  <a:ext uri="{FF2B5EF4-FFF2-40B4-BE49-F238E27FC236}">
                    <a16:creationId xmlns:a16="http://schemas.microsoft.com/office/drawing/2014/main" id="{E0259689-3B47-44C0-9860-39FC806583A7}"/>
                  </a:ext>
                </a:extLst>
              </p:cNvPr>
              <p:cNvSpPr txBox="1">
                <a:spLocks noRot="1" noChangeAspect="1" noMove="1" noResize="1" noEditPoints="1" noAdjustHandles="1" noChangeArrowheads="1" noChangeShapeType="1" noTextEdit="1"/>
              </p:cNvSpPr>
              <p:nvPr/>
            </p:nvSpPr>
            <p:spPr>
              <a:xfrm>
                <a:off x="3256082" y="5479189"/>
                <a:ext cx="492872" cy="372538"/>
              </a:xfrm>
              <a:prstGeom prst="rect">
                <a:avLst/>
              </a:prstGeom>
              <a:blipFill>
                <a:blip r:embed="rId48"/>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3FEA277-A960-4EB8-806F-BCA2F4989C19}"/>
                  </a:ext>
                </a:extLst>
              </p:cNvPr>
              <p:cNvSpPr txBox="1"/>
              <p:nvPr/>
            </p:nvSpPr>
            <p:spPr>
              <a:xfrm>
                <a:off x="4329645" y="5113260"/>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5" name="TextBox 64">
                <a:extLst>
                  <a:ext uri="{FF2B5EF4-FFF2-40B4-BE49-F238E27FC236}">
                    <a16:creationId xmlns:a16="http://schemas.microsoft.com/office/drawing/2014/main" id="{B3FEA277-A960-4EB8-806F-BCA2F4989C19}"/>
                  </a:ext>
                </a:extLst>
              </p:cNvPr>
              <p:cNvSpPr txBox="1">
                <a:spLocks noRot="1" noChangeAspect="1" noMove="1" noResize="1" noEditPoints="1" noAdjustHandles="1" noChangeArrowheads="1" noChangeShapeType="1" noTextEdit="1"/>
              </p:cNvSpPr>
              <p:nvPr/>
            </p:nvSpPr>
            <p:spPr>
              <a:xfrm>
                <a:off x="4329645" y="5113260"/>
                <a:ext cx="586998" cy="371961"/>
              </a:xfrm>
              <a:prstGeom prst="rect">
                <a:avLst/>
              </a:prstGeom>
              <a:blipFill>
                <a:blip r:embed="rId49"/>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E301749-36DD-438F-B462-990460CB4EDD}"/>
                  </a:ext>
                </a:extLst>
              </p:cNvPr>
              <p:cNvSpPr txBox="1"/>
              <p:nvPr/>
            </p:nvSpPr>
            <p:spPr>
              <a:xfrm>
                <a:off x="4329824" y="5485798"/>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6" name="TextBox 65">
                <a:extLst>
                  <a:ext uri="{FF2B5EF4-FFF2-40B4-BE49-F238E27FC236}">
                    <a16:creationId xmlns:a16="http://schemas.microsoft.com/office/drawing/2014/main" id="{DE301749-36DD-438F-B462-990460CB4EDD}"/>
                  </a:ext>
                </a:extLst>
              </p:cNvPr>
              <p:cNvSpPr txBox="1">
                <a:spLocks noRot="1" noChangeAspect="1" noMove="1" noResize="1" noEditPoints="1" noAdjustHandles="1" noChangeArrowheads="1" noChangeShapeType="1" noTextEdit="1"/>
              </p:cNvSpPr>
              <p:nvPr/>
            </p:nvSpPr>
            <p:spPr>
              <a:xfrm>
                <a:off x="4329824" y="5485798"/>
                <a:ext cx="586998" cy="372474"/>
              </a:xfrm>
              <a:prstGeom prst="rect">
                <a:avLst/>
              </a:prstGeom>
              <a:blipFill>
                <a:blip r:embed="rId50"/>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E770890-7A51-4FEF-BF52-666942045182}"/>
                  </a:ext>
                </a:extLst>
              </p:cNvPr>
              <p:cNvSpPr txBox="1"/>
              <p:nvPr/>
            </p:nvSpPr>
            <p:spPr>
              <a:xfrm>
                <a:off x="4329645" y="5858336"/>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7" name="TextBox 66">
                <a:extLst>
                  <a:ext uri="{FF2B5EF4-FFF2-40B4-BE49-F238E27FC236}">
                    <a16:creationId xmlns:a16="http://schemas.microsoft.com/office/drawing/2014/main" id="{8E770890-7A51-4FEF-BF52-666942045182}"/>
                  </a:ext>
                </a:extLst>
              </p:cNvPr>
              <p:cNvSpPr txBox="1">
                <a:spLocks noRot="1" noChangeAspect="1" noMove="1" noResize="1" noEditPoints="1" noAdjustHandles="1" noChangeArrowheads="1" noChangeShapeType="1" noTextEdit="1"/>
              </p:cNvSpPr>
              <p:nvPr/>
            </p:nvSpPr>
            <p:spPr>
              <a:xfrm>
                <a:off x="4329645" y="5858336"/>
                <a:ext cx="586998" cy="373885"/>
              </a:xfrm>
              <a:prstGeom prst="rect">
                <a:avLst/>
              </a:prstGeom>
              <a:blipFill>
                <a:blip r:embed="rId5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7543326-C870-400F-84B2-965E3941DE16}"/>
                  </a:ext>
                </a:extLst>
              </p:cNvPr>
              <p:cNvSpPr txBox="1"/>
              <p:nvPr/>
            </p:nvSpPr>
            <p:spPr>
              <a:xfrm>
                <a:off x="5465554" y="5479189"/>
                <a:ext cx="586998" cy="374461"/>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68" name="TextBox 67">
                <a:extLst>
                  <a:ext uri="{FF2B5EF4-FFF2-40B4-BE49-F238E27FC236}">
                    <a16:creationId xmlns:a16="http://schemas.microsoft.com/office/drawing/2014/main" id="{17543326-C870-400F-84B2-965E3941DE16}"/>
                  </a:ext>
                </a:extLst>
              </p:cNvPr>
              <p:cNvSpPr txBox="1">
                <a:spLocks noRot="1" noChangeAspect="1" noMove="1" noResize="1" noEditPoints="1" noAdjustHandles="1" noChangeArrowheads="1" noChangeShapeType="1" noTextEdit="1"/>
              </p:cNvSpPr>
              <p:nvPr/>
            </p:nvSpPr>
            <p:spPr>
              <a:xfrm>
                <a:off x="5465554" y="5479189"/>
                <a:ext cx="586998" cy="374461"/>
              </a:xfrm>
              <a:prstGeom prst="rect">
                <a:avLst/>
              </a:prstGeom>
              <a:blipFill>
                <a:blip r:embed="rId52"/>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F88E44-00B7-4647-876B-330273C52659}"/>
                  </a:ext>
                </a:extLst>
              </p:cNvPr>
              <p:cNvSpPr txBox="1"/>
              <p:nvPr/>
            </p:nvSpPr>
            <p:spPr>
              <a:xfrm>
                <a:off x="3764859" y="5471765"/>
                <a:ext cx="564608" cy="372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70" name="TextBox 69">
                <a:extLst>
                  <a:ext uri="{FF2B5EF4-FFF2-40B4-BE49-F238E27FC236}">
                    <a16:creationId xmlns:a16="http://schemas.microsoft.com/office/drawing/2014/main" id="{F6F88E44-00B7-4647-876B-330273C52659}"/>
                  </a:ext>
                </a:extLst>
              </p:cNvPr>
              <p:cNvSpPr txBox="1">
                <a:spLocks noRot="1" noChangeAspect="1" noMove="1" noResize="1" noEditPoints="1" noAdjustHandles="1" noChangeArrowheads="1" noChangeShapeType="1" noTextEdit="1"/>
              </p:cNvSpPr>
              <p:nvPr/>
            </p:nvSpPr>
            <p:spPr>
              <a:xfrm>
                <a:off x="3764859" y="5471765"/>
                <a:ext cx="564608" cy="372538"/>
              </a:xfrm>
              <a:prstGeom prst="rect">
                <a:avLst/>
              </a:prstGeom>
              <a:blipFill>
                <a:blip r:embed="rId5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21B518D-9E7B-41BD-A6E5-C24218F089D2}"/>
                  </a:ext>
                </a:extLst>
              </p:cNvPr>
              <p:cNvSpPr txBox="1"/>
              <p:nvPr/>
            </p:nvSpPr>
            <p:spPr>
              <a:xfrm>
                <a:off x="4917866" y="5479189"/>
                <a:ext cx="5646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p:txBody>
          </p:sp>
        </mc:Choice>
        <mc:Fallback xmlns="">
          <p:sp>
            <p:nvSpPr>
              <p:cNvPr id="71" name="TextBox 70">
                <a:extLst>
                  <a:ext uri="{FF2B5EF4-FFF2-40B4-BE49-F238E27FC236}">
                    <a16:creationId xmlns:a16="http://schemas.microsoft.com/office/drawing/2014/main" id="{621B518D-9E7B-41BD-A6E5-C24218F089D2}"/>
                  </a:ext>
                </a:extLst>
              </p:cNvPr>
              <p:cNvSpPr txBox="1">
                <a:spLocks noRot="1" noChangeAspect="1" noMove="1" noResize="1" noEditPoints="1" noAdjustHandles="1" noChangeArrowheads="1" noChangeShapeType="1" noTextEdit="1"/>
              </p:cNvSpPr>
              <p:nvPr/>
            </p:nvSpPr>
            <p:spPr>
              <a:xfrm>
                <a:off x="4917866" y="5479189"/>
                <a:ext cx="564608" cy="369332"/>
              </a:xfrm>
              <a:prstGeom prst="rect">
                <a:avLst/>
              </a:prstGeom>
              <a:blipFill>
                <a:blip r:embed="rId5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00F30F0-A1D3-45FC-BE83-964F67AE0A70}"/>
                  </a:ext>
                </a:extLst>
              </p:cNvPr>
              <p:cNvSpPr txBox="1"/>
              <p:nvPr/>
            </p:nvSpPr>
            <p:spPr>
              <a:xfrm>
                <a:off x="1481714" y="5268582"/>
                <a:ext cx="4285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𝝈</m:t>
                      </m:r>
                    </m:oMath>
                  </m:oMathPara>
                </a14:m>
                <a:endParaRPr lang="en-SE" sz="4000" b="1" dirty="0"/>
              </a:p>
            </p:txBody>
          </p:sp>
        </mc:Choice>
        <mc:Fallback xmlns="">
          <p:sp>
            <p:nvSpPr>
              <p:cNvPr id="69" name="TextBox 68">
                <a:extLst>
                  <a:ext uri="{FF2B5EF4-FFF2-40B4-BE49-F238E27FC236}">
                    <a16:creationId xmlns:a16="http://schemas.microsoft.com/office/drawing/2014/main" id="{B00F30F0-A1D3-45FC-BE83-964F67AE0A70}"/>
                  </a:ext>
                </a:extLst>
              </p:cNvPr>
              <p:cNvSpPr txBox="1">
                <a:spLocks noRot="1" noChangeAspect="1" noMove="1" noResize="1" noEditPoints="1" noAdjustHandles="1" noChangeArrowheads="1" noChangeShapeType="1" noTextEdit="1"/>
              </p:cNvSpPr>
              <p:nvPr/>
            </p:nvSpPr>
            <p:spPr>
              <a:xfrm>
                <a:off x="1481714" y="5268582"/>
                <a:ext cx="428535" cy="707886"/>
              </a:xfrm>
              <a:prstGeom prst="rect">
                <a:avLst/>
              </a:prstGeom>
              <a:blipFill>
                <a:blip r:embed="rId55"/>
                <a:stretch>
                  <a:fillRect/>
                </a:stretch>
              </a:blipFill>
            </p:spPr>
            <p:txBody>
              <a:bodyPr/>
              <a:lstStyle/>
              <a:p>
                <a:r>
                  <a:rPr lang="en-SE">
                    <a:noFill/>
                  </a:rPr>
                  <a:t> </a:t>
                </a:r>
              </a:p>
            </p:txBody>
          </p:sp>
        </mc:Fallback>
      </mc:AlternateContent>
      <p:sp>
        <p:nvSpPr>
          <p:cNvPr id="72" name="TextBox 71">
            <a:extLst>
              <a:ext uri="{FF2B5EF4-FFF2-40B4-BE49-F238E27FC236}">
                <a16:creationId xmlns:a16="http://schemas.microsoft.com/office/drawing/2014/main" id="{5A8BDD6C-808B-4F3E-8BCE-DFDD21896984}"/>
              </a:ext>
            </a:extLst>
          </p:cNvPr>
          <p:cNvSpPr txBox="1"/>
          <p:nvPr/>
        </p:nvSpPr>
        <p:spPr>
          <a:xfrm>
            <a:off x="1821806" y="4953609"/>
            <a:ext cx="323526" cy="1200329"/>
          </a:xfrm>
          <a:prstGeom prst="rect">
            <a:avLst/>
          </a:prstGeom>
          <a:noFill/>
        </p:spPr>
        <p:txBody>
          <a:bodyPr wrap="square">
            <a:spAutoFit/>
          </a:bodyPr>
          <a:lstStyle/>
          <a:p>
            <a:r>
              <a:rPr lang="en-US" sz="7200" dirty="0"/>
              <a:t>(</a:t>
            </a:r>
            <a:endParaRPr lang="en-SE" sz="7200" dirty="0"/>
          </a:p>
        </p:txBody>
      </p:sp>
      <p:sp>
        <p:nvSpPr>
          <p:cNvPr id="73" name="TextBox 72">
            <a:extLst>
              <a:ext uri="{FF2B5EF4-FFF2-40B4-BE49-F238E27FC236}">
                <a16:creationId xmlns:a16="http://schemas.microsoft.com/office/drawing/2014/main" id="{C5F7995E-3BC3-49BC-84F2-4E1A4CD6A5B8}"/>
              </a:ext>
            </a:extLst>
          </p:cNvPr>
          <p:cNvSpPr txBox="1"/>
          <p:nvPr/>
        </p:nvSpPr>
        <p:spPr>
          <a:xfrm>
            <a:off x="6122613" y="4950950"/>
            <a:ext cx="323526" cy="1200329"/>
          </a:xfrm>
          <a:prstGeom prst="rect">
            <a:avLst/>
          </a:prstGeom>
          <a:noFill/>
        </p:spPr>
        <p:txBody>
          <a:bodyPr wrap="square">
            <a:spAutoFit/>
          </a:bodyPr>
          <a:lstStyle/>
          <a:p>
            <a:r>
              <a:rPr lang="en-US" sz="7200" dirty="0"/>
              <a:t>)</a:t>
            </a:r>
            <a:endParaRPr lang="en-SE" sz="7200" dirty="0"/>
          </a:p>
        </p:txBody>
      </p:sp>
    </p:spTree>
    <p:extLst>
      <p:ext uri="{BB962C8B-B14F-4D97-AF65-F5344CB8AC3E}">
        <p14:creationId xmlns:p14="http://schemas.microsoft.com/office/powerpoint/2010/main" val="297685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8F0D-C098-40C0-B20B-466FB4161654}"/>
              </a:ext>
            </a:extLst>
          </p:cNvPr>
          <p:cNvSpPr>
            <a:spLocks noGrp="1"/>
          </p:cNvSpPr>
          <p:nvPr>
            <p:ph type="title"/>
          </p:nvPr>
        </p:nvSpPr>
        <p:spPr/>
        <p:txBody>
          <a:bodyPr>
            <a:normAutofit/>
          </a:bodyPr>
          <a:lstStyle/>
          <a:p>
            <a:r>
              <a:rPr lang="en-US" dirty="0"/>
              <a:t>P1: a matrix-based approach to represent a neural network</a:t>
            </a:r>
            <a:endParaRPr lang="en-SE" dirty="0"/>
          </a:p>
        </p:txBody>
      </p:sp>
      <p:pic>
        <p:nvPicPr>
          <p:cNvPr id="5" name="Picture 4">
            <a:extLst>
              <a:ext uri="{FF2B5EF4-FFF2-40B4-BE49-F238E27FC236}">
                <a16:creationId xmlns:a16="http://schemas.microsoft.com/office/drawing/2014/main" id="{A68F23D6-A853-45B3-81DA-CF7C18E26363}"/>
              </a:ext>
            </a:extLst>
          </p:cNvPr>
          <p:cNvPicPr>
            <a:picLocks noChangeAspect="1"/>
          </p:cNvPicPr>
          <p:nvPr/>
        </p:nvPicPr>
        <p:blipFill>
          <a:blip r:embed="rId2"/>
          <a:stretch>
            <a:fillRect/>
          </a:stretch>
        </p:blipFill>
        <p:spPr>
          <a:xfrm>
            <a:off x="7527013" y="1664629"/>
            <a:ext cx="4369876" cy="4971788"/>
          </a:xfrm>
          <a:prstGeom prst="rect">
            <a:avLst/>
          </a:prstGeom>
        </p:spPr>
      </p:pic>
      <p:grpSp>
        <p:nvGrpSpPr>
          <p:cNvPr id="6" name="Group 5">
            <a:extLst>
              <a:ext uri="{FF2B5EF4-FFF2-40B4-BE49-F238E27FC236}">
                <a16:creationId xmlns:a16="http://schemas.microsoft.com/office/drawing/2014/main" id="{C8760041-5115-4971-B912-BC8A58356CA1}"/>
              </a:ext>
            </a:extLst>
          </p:cNvPr>
          <p:cNvGrpSpPr/>
          <p:nvPr/>
        </p:nvGrpSpPr>
        <p:grpSpPr>
          <a:xfrm>
            <a:off x="8733290" y="2316702"/>
            <a:ext cx="428536" cy="1071738"/>
            <a:chOff x="8710044" y="2489586"/>
            <a:chExt cx="428536" cy="1071738"/>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E36F06-3C62-4393-A96F-40AA22AEA7C8}"/>
                    </a:ext>
                  </a:extLst>
                </p:cNvPr>
                <p:cNvSpPr txBox="1"/>
                <p:nvPr/>
              </p:nvSpPr>
              <p:spPr>
                <a:xfrm>
                  <a:off x="8710044" y="2489586"/>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7" name="TextBox 6">
                  <a:extLst>
                    <a:ext uri="{FF2B5EF4-FFF2-40B4-BE49-F238E27FC236}">
                      <a16:creationId xmlns:a16="http://schemas.microsoft.com/office/drawing/2014/main" id="{B5E36F06-3C62-4393-A96F-40AA22AEA7C8}"/>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3"/>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F46500-38FC-422B-B7EA-8F5533257031}"/>
                    </a:ext>
                  </a:extLst>
                </p:cNvPr>
                <p:cNvSpPr txBox="1"/>
                <p:nvPr/>
              </p:nvSpPr>
              <p:spPr>
                <a:xfrm>
                  <a:off x="8710044" y="2845002"/>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8" name="TextBox 7">
                  <a:extLst>
                    <a:ext uri="{FF2B5EF4-FFF2-40B4-BE49-F238E27FC236}">
                      <a16:creationId xmlns:a16="http://schemas.microsoft.com/office/drawing/2014/main" id="{8AF46500-38FC-422B-B7EA-8F5533257031}"/>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4"/>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92B960-D329-4518-918C-F0E7571268D8}"/>
                    </a:ext>
                  </a:extLst>
                </p:cNvPr>
                <p:cNvSpPr txBox="1"/>
                <p:nvPr/>
              </p:nvSpPr>
              <p:spPr>
                <a:xfrm>
                  <a:off x="8710045" y="3181027"/>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9" name="TextBox 8">
                  <a:extLst>
                    <a:ext uri="{FF2B5EF4-FFF2-40B4-BE49-F238E27FC236}">
                      <a16:creationId xmlns:a16="http://schemas.microsoft.com/office/drawing/2014/main" id="{1B92B960-D329-4518-918C-F0E7571268D8}"/>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5"/>
                  <a:stretch>
                    <a:fillRect r="-13889"/>
                  </a:stretch>
                </a:blipFill>
                <a:ln w="12700">
                  <a:solidFill>
                    <a:srgbClr val="FF0000"/>
                  </a:solidFill>
                </a:ln>
              </p:spPr>
              <p:txBody>
                <a:bodyPr/>
                <a:lstStyle/>
                <a:p>
                  <a:r>
                    <a:rPr lang="en-SE">
                      <a:noFill/>
                    </a:rPr>
                    <a:t> </a:t>
                  </a:r>
                </a:p>
              </p:txBody>
            </p:sp>
          </mc:Fallback>
        </mc:AlternateContent>
      </p:grpSp>
      <p:grpSp>
        <p:nvGrpSpPr>
          <p:cNvPr id="10" name="Group 9">
            <a:extLst>
              <a:ext uri="{FF2B5EF4-FFF2-40B4-BE49-F238E27FC236}">
                <a16:creationId xmlns:a16="http://schemas.microsoft.com/office/drawing/2014/main" id="{2AD8E95D-615A-47FA-87DB-7513592A30C7}"/>
              </a:ext>
            </a:extLst>
          </p:cNvPr>
          <p:cNvGrpSpPr/>
          <p:nvPr/>
        </p:nvGrpSpPr>
        <p:grpSpPr>
          <a:xfrm>
            <a:off x="8733290" y="3380126"/>
            <a:ext cx="428536" cy="1071738"/>
            <a:chOff x="8710044" y="2489586"/>
            <a:chExt cx="428536" cy="1071738"/>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9955BFC-7361-4EA1-8ECB-F210FB3F5E02}"/>
                    </a:ext>
                  </a:extLst>
                </p:cNvPr>
                <p:cNvSpPr txBox="1"/>
                <p:nvPr/>
              </p:nvSpPr>
              <p:spPr>
                <a:xfrm>
                  <a:off x="8710044" y="2489586"/>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1" name="TextBox 10">
                  <a:extLst>
                    <a:ext uri="{FF2B5EF4-FFF2-40B4-BE49-F238E27FC236}">
                      <a16:creationId xmlns:a16="http://schemas.microsoft.com/office/drawing/2014/main" id="{C9955BFC-7361-4EA1-8ECB-F210FB3F5E02}"/>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6"/>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6D21C0-E25A-46AE-BE97-07BA15FD5532}"/>
                    </a:ext>
                  </a:extLst>
                </p:cNvPr>
                <p:cNvSpPr txBox="1"/>
                <p:nvPr/>
              </p:nvSpPr>
              <p:spPr>
                <a:xfrm>
                  <a:off x="8710044" y="2845002"/>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2" name="TextBox 11">
                  <a:extLst>
                    <a:ext uri="{FF2B5EF4-FFF2-40B4-BE49-F238E27FC236}">
                      <a16:creationId xmlns:a16="http://schemas.microsoft.com/office/drawing/2014/main" id="{A66D21C0-E25A-46AE-BE97-07BA15FD553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7"/>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48DAA-2013-4AEF-83C7-3B003CD2D4E2}"/>
                    </a:ext>
                  </a:extLst>
                </p:cNvPr>
                <p:cNvSpPr txBox="1"/>
                <p:nvPr/>
              </p:nvSpPr>
              <p:spPr>
                <a:xfrm>
                  <a:off x="8710045" y="3181027"/>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3" name="TextBox 12">
                  <a:extLst>
                    <a:ext uri="{FF2B5EF4-FFF2-40B4-BE49-F238E27FC236}">
                      <a16:creationId xmlns:a16="http://schemas.microsoft.com/office/drawing/2014/main" id="{2FC48DAA-2013-4AEF-83C7-3B003CD2D4E2}"/>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8"/>
                  <a:stretch>
                    <a:fillRect r="-15278"/>
                  </a:stretch>
                </a:blipFill>
                <a:ln w="12700">
                  <a:solidFill>
                    <a:schemeClr val="accent1"/>
                  </a:solidFill>
                </a:ln>
              </p:spPr>
              <p:txBody>
                <a:bodyPr/>
                <a:lstStyle/>
                <a:p>
                  <a:r>
                    <a:rPr lang="en-SE">
                      <a:noFill/>
                    </a:rPr>
                    <a:t> </a:t>
                  </a:r>
                </a:p>
              </p:txBody>
            </p:sp>
          </mc:Fallback>
        </mc:AlternateContent>
      </p:grpSp>
      <p:grpSp>
        <p:nvGrpSpPr>
          <p:cNvPr id="14" name="Group 13">
            <a:extLst>
              <a:ext uri="{FF2B5EF4-FFF2-40B4-BE49-F238E27FC236}">
                <a16:creationId xmlns:a16="http://schemas.microsoft.com/office/drawing/2014/main" id="{8C9089FE-FF5C-4E42-81CD-3841A0C827A4}"/>
              </a:ext>
            </a:extLst>
          </p:cNvPr>
          <p:cNvGrpSpPr/>
          <p:nvPr/>
        </p:nvGrpSpPr>
        <p:grpSpPr>
          <a:xfrm>
            <a:off x="8733290" y="4443550"/>
            <a:ext cx="428536" cy="1071738"/>
            <a:chOff x="8710044" y="2489586"/>
            <a:chExt cx="428536" cy="1071738"/>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3AC4D7F-E5DF-478F-8566-DBCEB1F5729E}"/>
                    </a:ext>
                  </a:extLst>
                </p:cNvPr>
                <p:cNvSpPr txBox="1"/>
                <p:nvPr/>
              </p:nvSpPr>
              <p:spPr>
                <a:xfrm>
                  <a:off x="8710044" y="2489586"/>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5" name="TextBox 14">
                  <a:extLst>
                    <a:ext uri="{FF2B5EF4-FFF2-40B4-BE49-F238E27FC236}">
                      <a16:creationId xmlns:a16="http://schemas.microsoft.com/office/drawing/2014/main" id="{A3AC4D7F-E5DF-478F-8566-DBCEB1F5729E}"/>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9"/>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4169651-7007-48D5-AD4A-DD70B9D6FCF4}"/>
                    </a:ext>
                  </a:extLst>
                </p:cNvPr>
                <p:cNvSpPr txBox="1"/>
                <p:nvPr/>
              </p:nvSpPr>
              <p:spPr>
                <a:xfrm>
                  <a:off x="8710044" y="2845002"/>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6" name="TextBox 15">
                  <a:extLst>
                    <a:ext uri="{FF2B5EF4-FFF2-40B4-BE49-F238E27FC236}">
                      <a16:creationId xmlns:a16="http://schemas.microsoft.com/office/drawing/2014/main" id="{04169651-7007-48D5-AD4A-DD70B9D6FCF4}"/>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0"/>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930402E-7A2E-4732-AEEF-F79E89A57D0F}"/>
                    </a:ext>
                  </a:extLst>
                </p:cNvPr>
                <p:cNvSpPr txBox="1"/>
                <p:nvPr/>
              </p:nvSpPr>
              <p:spPr>
                <a:xfrm>
                  <a:off x="8710045" y="3181027"/>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7" name="TextBox 16">
                  <a:extLst>
                    <a:ext uri="{FF2B5EF4-FFF2-40B4-BE49-F238E27FC236}">
                      <a16:creationId xmlns:a16="http://schemas.microsoft.com/office/drawing/2014/main" id="{9930402E-7A2E-4732-AEEF-F79E89A57D0F}"/>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1"/>
                  <a:stretch>
                    <a:fillRect r="-15278"/>
                  </a:stretch>
                </a:blipFill>
                <a:ln w="12700">
                  <a:solidFill>
                    <a:schemeClr val="accent2"/>
                  </a:solidFill>
                </a:ln>
              </p:spPr>
              <p:txBody>
                <a:bodyPr/>
                <a:lstStyle/>
                <a:p>
                  <a:r>
                    <a:rPr lang="en-SE">
                      <a:noFill/>
                    </a:rPr>
                    <a:t> </a:t>
                  </a:r>
                </a:p>
              </p:txBody>
            </p:sp>
          </mc:Fallback>
        </mc:AlternateContent>
      </p:grpSp>
      <p:grpSp>
        <p:nvGrpSpPr>
          <p:cNvPr id="18" name="Group 17">
            <a:extLst>
              <a:ext uri="{FF2B5EF4-FFF2-40B4-BE49-F238E27FC236}">
                <a16:creationId xmlns:a16="http://schemas.microsoft.com/office/drawing/2014/main" id="{1C8D1931-339F-4814-8AF3-8D17F1FCA16B}"/>
              </a:ext>
            </a:extLst>
          </p:cNvPr>
          <p:cNvGrpSpPr/>
          <p:nvPr/>
        </p:nvGrpSpPr>
        <p:grpSpPr>
          <a:xfrm>
            <a:off x="8733290" y="5506974"/>
            <a:ext cx="428536" cy="1071738"/>
            <a:chOff x="8710044" y="2489586"/>
            <a:chExt cx="428536" cy="1071738"/>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9390E0B-1E79-4EFF-8631-D15381962686}"/>
                    </a:ext>
                  </a:extLst>
                </p:cNvPr>
                <p:cNvSpPr txBox="1"/>
                <p:nvPr/>
              </p:nvSpPr>
              <p:spPr>
                <a:xfrm>
                  <a:off x="8710044" y="2489586"/>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9" name="TextBox 18">
                  <a:extLst>
                    <a:ext uri="{FF2B5EF4-FFF2-40B4-BE49-F238E27FC236}">
                      <a16:creationId xmlns:a16="http://schemas.microsoft.com/office/drawing/2014/main" id="{89390E0B-1E79-4EFF-8631-D15381962686}"/>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2"/>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34307EE-86DE-4E84-8164-9E89FEBCF7E2}"/>
                    </a:ext>
                  </a:extLst>
                </p:cNvPr>
                <p:cNvSpPr txBox="1"/>
                <p:nvPr/>
              </p:nvSpPr>
              <p:spPr>
                <a:xfrm>
                  <a:off x="8710044" y="2845002"/>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0" name="TextBox 19">
                  <a:extLst>
                    <a:ext uri="{FF2B5EF4-FFF2-40B4-BE49-F238E27FC236}">
                      <a16:creationId xmlns:a16="http://schemas.microsoft.com/office/drawing/2014/main" id="{C34307EE-86DE-4E84-8164-9E89FEBCF7E2}"/>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3"/>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1EFED1D-6C2A-4F1C-94CE-EE8680644C06}"/>
                    </a:ext>
                  </a:extLst>
                </p:cNvPr>
                <p:cNvSpPr txBox="1"/>
                <p:nvPr/>
              </p:nvSpPr>
              <p:spPr>
                <a:xfrm>
                  <a:off x="8710045" y="3181027"/>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1" name="TextBox 20">
                  <a:extLst>
                    <a:ext uri="{FF2B5EF4-FFF2-40B4-BE49-F238E27FC236}">
                      <a16:creationId xmlns:a16="http://schemas.microsoft.com/office/drawing/2014/main" id="{E1EFED1D-6C2A-4F1C-94CE-EE8680644C06}"/>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4"/>
                  <a:stretch>
                    <a:fillRect r="-15278"/>
                  </a:stretch>
                </a:blipFill>
                <a:ln w="12700">
                  <a:solidFill>
                    <a:schemeClr val="tx2"/>
                  </a:solidFill>
                </a:ln>
              </p:spPr>
              <p:txBody>
                <a:bodyPr/>
                <a:lstStyle/>
                <a:p>
                  <a:r>
                    <a:rPr lang="en-SE">
                      <a:noFill/>
                    </a:rPr>
                    <a:t> </a:t>
                  </a:r>
                </a:p>
              </p:txBody>
            </p:sp>
          </mc:Fallback>
        </mc:AlternateContent>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D2C5D0-4D36-4385-B33E-7AB6583BBFA7}"/>
                  </a:ext>
                </a:extLst>
              </p:cNvPr>
              <p:cNvSpPr txBox="1"/>
              <p:nvPr/>
            </p:nvSpPr>
            <p:spPr>
              <a:xfrm>
                <a:off x="9336978" y="2703287"/>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2" name="TextBox 21">
                <a:extLst>
                  <a:ext uri="{FF2B5EF4-FFF2-40B4-BE49-F238E27FC236}">
                    <a16:creationId xmlns:a16="http://schemas.microsoft.com/office/drawing/2014/main" id="{D6D2C5D0-4D36-4385-B33E-7AB6583BBFA7}"/>
                  </a:ext>
                </a:extLst>
              </p:cNvPr>
              <p:cNvSpPr txBox="1">
                <a:spLocks noRot="1" noChangeAspect="1" noMove="1" noResize="1" noEditPoints="1" noAdjustHandles="1" noChangeArrowheads="1" noChangeShapeType="1" noTextEdit="1"/>
              </p:cNvSpPr>
              <p:nvPr/>
            </p:nvSpPr>
            <p:spPr>
              <a:xfrm>
                <a:off x="9336978" y="2703287"/>
                <a:ext cx="586998" cy="372538"/>
              </a:xfrm>
              <a:prstGeom prst="rect">
                <a:avLst/>
              </a:prstGeom>
              <a:blipFill>
                <a:blip r:embed="rId15"/>
                <a:stretch>
                  <a:fillRect r="-1734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5C22C54-9D89-497D-A48D-9DD2FF863C85}"/>
                  </a:ext>
                </a:extLst>
              </p:cNvPr>
              <p:cNvSpPr txBox="1"/>
              <p:nvPr/>
            </p:nvSpPr>
            <p:spPr>
              <a:xfrm>
                <a:off x="9336978" y="3812312"/>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3" name="TextBox 22">
                <a:extLst>
                  <a:ext uri="{FF2B5EF4-FFF2-40B4-BE49-F238E27FC236}">
                    <a16:creationId xmlns:a16="http://schemas.microsoft.com/office/drawing/2014/main" id="{45C22C54-9D89-497D-A48D-9DD2FF863C85}"/>
                  </a:ext>
                </a:extLst>
              </p:cNvPr>
              <p:cNvSpPr txBox="1">
                <a:spLocks noRot="1" noChangeAspect="1" noMove="1" noResize="1" noEditPoints="1" noAdjustHandles="1" noChangeArrowheads="1" noChangeShapeType="1" noTextEdit="1"/>
              </p:cNvSpPr>
              <p:nvPr/>
            </p:nvSpPr>
            <p:spPr>
              <a:xfrm>
                <a:off x="9336978" y="3812312"/>
                <a:ext cx="586998" cy="372538"/>
              </a:xfrm>
              <a:prstGeom prst="rect">
                <a:avLst/>
              </a:prstGeom>
              <a:blipFill>
                <a:blip r:embed="rId16"/>
                <a:stretch>
                  <a:fillRect r="-17347"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1478AAC-B38D-479A-9249-F5776033B9B9}"/>
                  </a:ext>
                </a:extLst>
              </p:cNvPr>
              <p:cNvSpPr txBox="1"/>
              <p:nvPr/>
            </p:nvSpPr>
            <p:spPr>
              <a:xfrm>
                <a:off x="9336978" y="4926996"/>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4" name="TextBox 23">
                <a:extLst>
                  <a:ext uri="{FF2B5EF4-FFF2-40B4-BE49-F238E27FC236}">
                    <a16:creationId xmlns:a16="http://schemas.microsoft.com/office/drawing/2014/main" id="{D1478AAC-B38D-479A-9249-F5776033B9B9}"/>
                  </a:ext>
                </a:extLst>
              </p:cNvPr>
              <p:cNvSpPr txBox="1">
                <a:spLocks noRot="1" noChangeAspect="1" noMove="1" noResize="1" noEditPoints="1" noAdjustHandles="1" noChangeArrowheads="1" noChangeShapeType="1" noTextEdit="1"/>
              </p:cNvSpPr>
              <p:nvPr/>
            </p:nvSpPr>
            <p:spPr>
              <a:xfrm>
                <a:off x="9336978" y="4926996"/>
                <a:ext cx="586998" cy="372538"/>
              </a:xfrm>
              <a:prstGeom prst="rect">
                <a:avLst/>
              </a:prstGeom>
              <a:blipFill>
                <a:blip r:embed="rId17"/>
                <a:stretch>
                  <a:fillRect r="-17347"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1F34C33-58FE-41B3-B9CA-F8F1AC5EA073}"/>
                  </a:ext>
                </a:extLst>
              </p:cNvPr>
              <p:cNvSpPr txBox="1"/>
              <p:nvPr/>
            </p:nvSpPr>
            <p:spPr>
              <a:xfrm>
                <a:off x="9336978" y="6041680"/>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5" name="TextBox 24">
                <a:extLst>
                  <a:ext uri="{FF2B5EF4-FFF2-40B4-BE49-F238E27FC236}">
                    <a16:creationId xmlns:a16="http://schemas.microsoft.com/office/drawing/2014/main" id="{C1F34C33-58FE-41B3-B9CA-F8F1AC5EA073}"/>
                  </a:ext>
                </a:extLst>
              </p:cNvPr>
              <p:cNvSpPr txBox="1">
                <a:spLocks noRot="1" noChangeAspect="1" noMove="1" noResize="1" noEditPoints="1" noAdjustHandles="1" noChangeArrowheads="1" noChangeShapeType="1" noTextEdit="1"/>
              </p:cNvSpPr>
              <p:nvPr/>
            </p:nvSpPr>
            <p:spPr>
              <a:xfrm>
                <a:off x="9336978" y="6041680"/>
                <a:ext cx="586998" cy="372538"/>
              </a:xfrm>
              <a:prstGeom prst="rect">
                <a:avLst/>
              </a:prstGeom>
              <a:blipFill>
                <a:blip r:embed="rId18"/>
                <a:stretch>
                  <a:fillRect r="-17347"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E4D808A-9649-4C05-BF2E-77ED5C22D2CF}"/>
                  </a:ext>
                </a:extLst>
              </p:cNvPr>
              <p:cNvSpPr txBox="1"/>
              <p:nvPr/>
            </p:nvSpPr>
            <p:spPr>
              <a:xfrm>
                <a:off x="7915884" y="3345446"/>
                <a:ext cx="428535"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6" name="TextBox 25">
                <a:extLst>
                  <a:ext uri="{FF2B5EF4-FFF2-40B4-BE49-F238E27FC236}">
                    <a16:creationId xmlns:a16="http://schemas.microsoft.com/office/drawing/2014/main" id="{FE4D808A-9649-4C05-BF2E-77ED5C22D2CF}"/>
                  </a:ext>
                </a:extLst>
              </p:cNvPr>
              <p:cNvSpPr txBox="1">
                <a:spLocks noRot="1" noChangeAspect="1" noMove="1" noResize="1" noEditPoints="1" noAdjustHandles="1" noChangeArrowheads="1" noChangeShapeType="1" noTextEdit="1"/>
              </p:cNvSpPr>
              <p:nvPr/>
            </p:nvSpPr>
            <p:spPr>
              <a:xfrm>
                <a:off x="7915884" y="3345446"/>
                <a:ext cx="428535" cy="371961"/>
              </a:xfrm>
              <a:prstGeom prst="rect">
                <a:avLst/>
              </a:prstGeom>
              <a:blipFill>
                <a:blip r:embed="rId19"/>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ED4FBE-B67B-4AE0-95AD-4F42130D14FC}"/>
                  </a:ext>
                </a:extLst>
              </p:cNvPr>
              <p:cNvSpPr txBox="1"/>
              <p:nvPr/>
            </p:nvSpPr>
            <p:spPr>
              <a:xfrm>
                <a:off x="7915884" y="4451864"/>
                <a:ext cx="428535"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7" name="TextBox 26">
                <a:extLst>
                  <a:ext uri="{FF2B5EF4-FFF2-40B4-BE49-F238E27FC236}">
                    <a16:creationId xmlns:a16="http://schemas.microsoft.com/office/drawing/2014/main" id="{13ED4FBE-B67B-4AE0-95AD-4F42130D14FC}"/>
                  </a:ext>
                </a:extLst>
              </p:cNvPr>
              <p:cNvSpPr txBox="1">
                <a:spLocks noRot="1" noChangeAspect="1" noMove="1" noResize="1" noEditPoints="1" noAdjustHandles="1" noChangeArrowheads="1" noChangeShapeType="1" noTextEdit="1"/>
              </p:cNvSpPr>
              <p:nvPr/>
            </p:nvSpPr>
            <p:spPr>
              <a:xfrm>
                <a:off x="7915884" y="4451864"/>
                <a:ext cx="428535" cy="372474"/>
              </a:xfrm>
              <a:prstGeom prst="rect">
                <a:avLst/>
              </a:prstGeom>
              <a:blipFill>
                <a:blip r:embed="rId20"/>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6185BD6-5D49-4497-8809-96C1A577F43F}"/>
                  </a:ext>
                </a:extLst>
              </p:cNvPr>
              <p:cNvSpPr txBox="1"/>
              <p:nvPr/>
            </p:nvSpPr>
            <p:spPr>
              <a:xfrm>
                <a:off x="7915883" y="5596382"/>
                <a:ext cx="428535"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8" name="TextBox 27">
                <a:extLst>
                  <a:ext uri="{FF2B5EF4-FFF2-40B4-BE49-F238E27FC236}">
                    <a16:creationId xmlns:a16="http://schemas.microsoft.com/office/drawing/2014/main" id="{C6185BD6-5D49-4497-8809-96C1A577F43F}"/>
                  </a:ext>
                </a:extLst>
              </p:cNvPr>
              <p:cNvSpPr txBox="1">
                <a:spLocks noRot="1" noChangeAspect="1" noMove="1" noResize="1" noEditPoints="1" noAdjustHandles="1" noChangeArrowheads="1" noChangeShapeType="1" noTextEdit="1"/>
              </p:cNvSpPr>
              <p:nvPr/>
            </p:nvSpPr>
            <p:spPr>
              <a:xfrm>
                <a:off x="7915883" y="5596382"/>
                <a:ext cx="428535" cy="373885"/>
              </a:xfrm>
              <a:prstGeom prst="rect">
                <a:avLst/>
              </a:prstGeom>
              <a:blipFill>
                <a:blip r:embed="rId21"/>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48F2F67-D859-4942-A1EA-04505929599C}"/>
                  </a:ext>
                </a:extLst>
              </p:cNvPr>
              <p:cNvSpPr txBox="1"/>
              <p:nvPr/>
            </p:nvSpPr>
            <p:spPr>
              <a:xfrm>
                <a:off x="1752555"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0" name="TextBox 29">
                <a:extLst>
                  <a:ext uri="{FF2B5EF4-FFF2-40B4-BE49-F238E27FC236}">
                    <a16:creationId xmlns:a16="http://schemas.microsoft.com/office/drawing/2014/main" id="{B48F2F67-D859-4942-A1EA-04505929599C}"/>
                  </a:ext>
                </a:extLst>
              </p:cNvPr>
              <p:cNvSpPr txBox="1">
                <a:spLocks noRot="1" noChangeAspect="1" noMove="1" noResize="1" noEditPoints="1" noAdjustHandles="1" noChangeArrowheads="1" noChangeShapeType="1" noTextEdit="1"/>
              </p:cNvSpPr>
              <p:nvPr/>
            </p:nvSpPr>
            <p:spPr>
              <a:xfrm>
                <a:off x="1752555" y="2225665"/>
                <a:ext cx="492872" cy="372538"/>
              </a:xfrm>
              <a:prstGeom prst="rect">
                <a:avLst/>
              </a:prstGeom>
              <a:blipFill>
                <a:blip r:embed="rId22"/>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30FCECB-32FE-4BB9-BF0A-B2F6D829D5B1}"/>
                  </a:ext>
                </a:extLst>
              </p:cNvPr>
              <p:cNvSpPr txBox="1"/>
              <p:nvPr/>
            </p:nvSpPr>
            <p:spPr>
              <a:xfrm>
                <a:off x="2245427"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1" name="TextBox 30">
                <a:extLst>
                  <a:ext uri="{FF2B5EF4-FFF2-40B4-BE49-F238E27FC236}">
                    <a16:creationId xmlns:a16="http://schemas.microsoft.com/office/drawing/2014/main" id="{C30FCECB-32FE-4BB9-BF0A-B2F6D829D5B1}"/>
                  </a:ext>
                </a:extLst>
              </p:cNvPr>
              <p:cNvSpPr txBox="1">
                <a:spLocks noRot="1" noChangeAspect="1" noMove="1" noResize="1" noEditPoints="1" noAdjustHandles="1" noChangeArrowheads="1" noChangeShapeType="1" noTextEdit="1"/>
              </p:cNvSpPr>
              <p:nvPr/>
            </p:nvSpPr>
            <p:spPr>
              <a:xfrm>
                <a:off x="2245427" y="2225665"/>
                <a:ext cx="492872" cy="372538"/>
              </a:xfrm>
              <a:prstGeom prst="rect">
                <a:avLst/>
              </a:prstGeom>
              <a:blipFill>
                <a:blip r:embed="rId23"/>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6947A1-6D62-4B1A-A8E6-D8F51F5FF52E}"/>
                  </a:ext>
                </a:extLst>
              </p:cNvPr>
              <p:cNvSpPr txBox="1"/>
              <p:nvPr/>
            </p:nvSpPr>
            <p:spPr>
              <a:xfrm>
                <a:off x="2738299" y="2225665"/>
                <a:ext cx="492872"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2" name="TextBox 31">
                <a:extLst>
                  <a:ext uri="{FF2B5EF4-FFF2-40B4-BE49-F238E27FC236}">
                    <a16:creationId xmlns:a16="http://schemas.microsoft.com/office/drawing/2014/main" id="{5C6947A1-6D62-4B1A-A8E6-D8F51F5FF52E}"/>
                  </a:ext>
                </a:extLst>
              </p:cNvPr>
              <p:cNvSpPr txBox="1">
                <a:spLocks noRot="1" noChangeAspect="1" noMove="1" noResize="1" noEditPoints="1" noAdjustHandles="1" noChangeArrowheads="1" noChangeShapeType="1" noTextEdit="1"/>
              </p:cNvSpPr>
              <p:nvPr/>
            </p:nvSpPr>
            <p:spPr>
              <a:xfrm>
                <a:off x="2738299" y="2225665"/>
                <a:ext cx="492872" cy="372538"/>
              </a:xfrm>
              <a:prstGeom prst="rect">
                <a:avLst/>
              </a:prstGeom>
              <a:blipFill>
                <a:blip r:embed="rId24"/>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15F539-1026-4021-9AB3-3973FD7AE6BD}"/>
                  </a:ext>
                </a:extLst>
              </p:cNvPr>
              <p:cNvSpPr txBox="1"/>
              <p:nvPr/>
            </p:nvSpPr>
            <p:spPr>
              <a:xfrm>
                <a:off x="1752555"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3" name="TextBox 32">
                <a:extLst>
                  <a:ext uri="{FF2B5EF4-FFF2-40B4-BE49-F238E27FC236}">
                    <a16:creationId xmlns:a16="http://schemas.microsoft.com/office/drawing/2014/main" id="{8115F539-1026-4021-9AB3-3973FD7AE6BD}"/>
                  </a:ext>
                </a:extLst>
              </p:cNvPr>
              <p:cNvSpPr txBox="1">
                <a:spLocks noRot="1" noChangeAspect="1" noMove="1" noResize="1" noEditPoints="1" noAdjustHandles="1" noChangeArrowheads="1" noChangeShapeType="1" noTextEdit="1"/>
              </p:cNvSpPr>
              <p:nvPr/>
            </p:nvSpPr>
            <p:spPr>
              <a:xfrm>
                <a:off x="1752555" y="2599723"/>
                <a:ext cx="492872" cy="372538"/>
              </a:xfrm>
              <a:prstGeom prst="rect">
                <a:avLst/>
              </a:prstGeom>
              <a:blipFill>
                <a:blip r:embed="rId25"/>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76AB714-2405-4AF8-A97F-45B3779198EF}"/>
                  </a:ext>
                </a:extLst>
              </p:cNvPr>
              <p:cNvSpPr txBox="1"/>
              <p:nvPr/>
            </p:nvSpPr>
            <p:spPr>
              <a:xfrm>
                <a:off x="2245427" y="2599723"/>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4" name="TextBox 33">
                <a:extLst>
                  <a:ext uri="{FF2B5EF4-FFF2-40B4-BE49-F238E27FC236}">
                    <a16:creationId xmlns:a16="http://schemas.microsoft.com/office/drawing/2014/main" id="{A76AB714-2405-4AF8-A97F-45B3779198EF}"/>
                  </a:ext>
                </a:extLst>
              </p:cNvPr>
              <p:cNvSpPr txBox="1">
                <a:spLocks noRot="1" noChangeAspect="1" noMove="1" noResize="1" noEditPoints="1" noAdjustHandles="1" noChangeArrowheads="1" noChangeShapeType="1" noTextEdit="1"/>
              </p:cNvSpPr>
              <p:nvPr/>
            </p:nvSpPr>
            <p:spPr>
              <a:xfrm>
                <a:off x="2245427" y="2599723"/>
                <a:ext cx="492872" cy="372538"/>
              </a:xfrm>
              <a:prstGeom prst="rect">
                <a:avLst/>
              </a:prstGeom>
              <a:blipFill>
                <a:blip r:embed="rId26"/>
                <a:stretch>
                  <a:fillRect r="-1205"/>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A3018F2-FB1E-4196-8B7D-780B9CDD6046}"/>
                  </a:ext>
                </a:extLst>
              </p:cNvPr>
              <p:cNvSpPr txBox="1"/>
              <p:nvPr/>
            </p:nvSpPr>
            <p:spPr>
              <a:xfrm>
                <a:off x="2738299" y="2601194"/>
                <a:ext cx="492872"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5" name="TextBox 34">
                <a:extLst>
                  <a:ext uri="{FF2B5EF4-FFF2-40B4-BE49-F238E27FC236}">
                    <a16:creationId xmlns:a16="http://schemas.microsoft.com/office/drawing/2014/main" id="{3A3018F2-FB1E-4196-8B7D-780B9CDD6046}"/>
                  </a:ext>
                </a:extLst>
              </p:cNvPr>
              <p:cNvSpPr txBox="1">
                <a:spLocks noRot="1" noChangeAspect="1" noMove="1" noResize="1" noEditPoints="1" noAdjustHandles="1" noChangeArrowheads="1" noChangeShapeType="1" noTextEdit="1"/>
              </p:cNvSpPr>
              <p:nvPr/>
            </p:nvSpPr>
            <p:spPr>
              <a:xfrm>
                <a:off x="2738299" y="2601194"/>
                <a:ext cx="492872" cy="372538"/>
              </a:xfrm>
              <a:prstGeom prst="rect">
                <a:avLst/>
              </a:prstGeom>
              <a:blipFill>
                <a:blip r:embed="rId27"/>
                <a:stretch>
                  <a:fillRect r="-1205"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853B6B7-717C-42DB-825E-D09030F36EB4}"/>
                  </a:ext>
                </a:extLst>
              </p:cNvPr>
              <p:cNvSpPr txBox="1"/>
              <p:nvPr/>
            </p:nvSpPr>
            <p:spPr>
              <a:xfrm>
                <a:off x="1752555"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6" name="TextBox 35">
                <a:extLst>
                  <a:ext uri="{FF2B5EF4-FFF2-40B4-BE49-F238E27FC236}">
                    <a16:creationId xmlns:a16="http://schemas.microsoft.com/office/drawing/2014/main" id="{5853B6B7-717C-42DB-825E-D09030F36EB4}"/>
                  </a:ext>
                </a:extLst>
              </p:cNvPr>
              <p:cNvSpPr txBox="1">
                <a:spLocks noRot="1" noChangeAspect="1" noMove="1" noResize="1" noEditPoints="1" noAdjustHandles="1" noChangeArrowheads="1" noChangeShapeType="1" noTextEdit="1"/>
              </p:cNvSpPr>
              <p:nvPr/>
            </p:nvSpPr>
            <p:spPr>
              <a:xfrm>
                <a:off x="1752555" y="2970790"/>
                <a:ext cx="492872" cy="372538"/>
              </a:xfrm>
              <a:prstGeom prst="rect">
                <a:avLst/>
              </a:prstGeom>
              <a:blipFill>
                <a:blip r:embed="rId28"/>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8715951-B233-4B7C-B0C0-C6B8EE95DFA8}"/>
                  </a:ext>
                </a:extLst>
              </p:cNvPr>
              <p:cNvSpPr txBox="1"/>
              <p:nvPr/>
            </p:nvSpPr>
            <p:spPr>
              <a:xfrm>
                <a:off x="2245427" y="2970790"/>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7" name="TextBox 36">
                <a:extLst>
                  <a:ext uri="{FF2B5EF4-FFF2-40B4-BE49-F238E27FC236}">
                    <a16:creationId xmlns:a16="http://schemas.microsoft.com/office/drawing/2014/main" id="{58715951-B233-4B7C-B0C0-C6B8EE95DFA8}"/>
                  </a:ext>
                </a:extLst>
              </p:cNvPr>
              <p:cNvSpPr txBox="1">
                <a:spLocks noRot="1" noChangeAspect="1" noMove="1" noResize="1" noEditPoints="1" noAdjustHandles="1" noChangeArrowheads="1" noChangeShapeType="1" noTextEdit="1"/>
              </p:cNvSpPr>
              <p:nvPr/>
            </p:nvSpPr>
            <p:spPr>
              <a:xfrm>
                <a:off x="2245427" y="2970790"/>
                <a:ext cx="492872" cy="372538"/>
              </a:xfrm>
              <a:prstGeom prst="rect">
                <a:avLst/>
              </a:prstGeom>
              <a:blipFill>
                <a:blip r:embed="rId29"/>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FB44D32-49C9-4170-B020-ACA4253CDA2A}"/>
                  </a:ext>
                </a:extLst>
              </p:cNvPr>
              <p:cNvSpPr txBox="1"/>
              <p:nvPr/>
            </p:nvSpPr>
            <p:spPr>
              <a:xfrm>
                <a:off x="2738299" y="2972261"/>
                <a:ext cx="492872"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8" name="TextBox 37">
                <a:extLst>
                  <a:ext uri="{FF2B5EF4-FFF2-40B4-BE49-F238E27FC236}">
                    <a16:creationId xmlns:a16="http://schemas.microsoft.com/office/drawing/2014/main" id="{6FB44D32-49C9-4170-B020-ACA4253CDA2A}"/>
                  </a:ext>
                </a:extLst>
              </p:cNvPr>
              <p:cNvSpPr txBox="1">
                <a:spLocks noRot="1" noChangeAspect="1" noMove="1" noResize="1" noEditPoints="1" noAdjustHandles="1" noChangeArrowheads="1" noChangeShapeType="1" noTextEdit="1"/>
              </p:cNvSpPr>
              <p:nvPr/>
            </p:nvSpPr>
            <p:spPr>
              <a:xfrm>
                <a:off x="2738299" y="2972261"/>
                <a:ext cx="492872" cy="372538"/>
              </a:xfrm>
              <a:prstGeom prst="rect">
                <a:avLst/>
              </a:prstGeom>
              <a:blipFill>
                <a:blip r:embed="rId30"/>
                <a:stretch>
                  <a:fillRect r="-1205"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387629E-B8BD-47E4-8AE2-24B53B10D57A}"/>
                  </a:ext>
                </a:extLst>
              </p:cNvPr>
              <p:cNvSpPr txBox="1"/>
              <p:nvPr/>
            </p:nvSpPr>
            <p:spPr>
              <a:xfrm>
                <a:off x="1752555"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39" name="TextBox 38">
                <a:extLst>
                  <a:ext uri="{FF2B5EF4-FFF2-40B4-BE49-F238E27FC236}">
                    <a16:creationId xmlns:a16="http://schemas.microsoft.com/office/drawing/2014/main" id="{2387629E-B8BD-47E4-8AE2-24B53B10D57A}"/>
                  </a:ext>
                </a:extLst>
              </p:cNvPr>
              <p:cNvSpPr txBox="1">
                <a:spLocks noRot="1" noChangeAspect="1" noMove="1" noResize="1" noEditPoints="1" noAdjustHandles="1" noChangeArrowheads="1" noChangeShapeType="1" noTextEdit="1"/>
              </p:cNvSpPr>
              <p:nvPr/>
            </p:nvSpPr>
            <p:spPr>
              <a:xfrm>
                <a:off x="1752555" y="3345148"/>
                <a:ext cx="492872" cy="372538"/>
              </a:xfrm>
              <a:prstGeom prst="rect">
                <a:avLst/>
              </a:prstGeom>
              <a:blipFill>
                <a:blip r:embed="rId31"/>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E2D5F99-C966-4962-803F-5EA938060D30}"/>
                  </a:ext>
                </a:extLst>
              </p:cNvPr>
              <p:cNvSpPr txBox="1"/>
              <p:nvPr/>
            </p:nvSpPr>
            <p:spPr>
              <a:xfrm>
                <a:off x="2245427" y="3345148"/>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0" name="TextBox 39">
                <a:extLst>
                  <a:ext uri="{FF2B5EF4-FFF2-40B4-BE49-F238E27FC236}">
                    <a16:creationId xmlns:a16="http://schemas.microsoft.com/office/drawing/2014/main" id="{AE2D5F99-C966-4962-803F-5EA938060D30}"/>
                  </a:ext>
                </a:extLst>
              </p:cNvPr>
              <p:cNvSpPr txBox="1">
                <a:spLocks noRot="1" noChangeAspect="1" noMove="1" noResize="1" noEditPoints="1" noAdjustHandles="1" noChangeArrowheads="1" noChangeShapeType="1" noTextEdit="1"/>
              </p:cNvSpPr>
              <p:nvPr/>
            </p:nvSpPr>
            <p:spPr>
              <a:xfrm>
                <a:off x="2245427" y="3345148"/>
                <a:ext cx="492872" cy="372538"/>
              </a:xfrm>
              <a:prstGeom prst="rect">
                <a:avLst/>
              </a:prstGeom>
              <a:blipFill>
                <a:blip r:embed="rId32"/>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0B5984-1AEE-4AA7-B960-A7D4AE513277}"/>
                  </a:ext>
                </a:extLst>
              </p:cNvPr>
              <p:cNvSpPr txBox="1"/>
              <p:nvPr/>
            </p:nvSpPr>
            <p:spPr>
              <a:xfrm>
                <a:off x="2738299" y="334661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1" name="TextBox 40">
                <a:extLst>
                  <a:ext uri="{FF2B5EF4-FFF2-40B4-BE49-F238E27FC236}">
                    <a16:creationId xmlns:a16="http://schemas.microsoft.com/office/drawing/2014/main" id="{580B5984-1AEE-4AA7-B960-A7D4AE513277}"/>
                  </a:ext>
                </a:extLst>
              </p:cNvPr>
              <p:cNvSpPr txBox="1">
                <a:spLocks noRot="1" noChangeAspect="1" noMove="1" noResize="1" noEditPoints="1" noAdjustHandles="1" noChangeArrowheads="1" noChangeShapeType="1" noTextEdit="1"/>
              </p:cNvSpPr>
              <p:nvPr/>
            </p:nvSpPr>
            <p:spPr>
              <a:xfrm>
                <a:off x="2738299" y="3346619"/>
                <a:ext cx="492872" cy="372538"/>
              </a:xfrm>
              <a:prstGeom prst="rect">
                <a:avLst/>
              </a:prstGeom>
              <a:blipFill>
                <a:blip r:embed="rId33"/>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1A2F28C-F66B-4BFF-B73E-3A7BFE5A700D}"/>
                  </a:ext>
                </a:extLst>
              </p:cNvPr>
              <p:cNvSpPr txBox="1"/>
              <p:nvPr/>
            </p:nvSpPr>
            <p:spPr>
              <a:xfrm>
                <a:off x="913347" y="2748613"/>
                <a:ext cx="8392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42" name="TextBox 41">
                <a:extLst>
                  <a:ext uri="{FF2B5EF4-FFF2-40B4-BE49-F238E27FC236}">
                    <a16:creationId xmlns:a16="http://schemas.microsoft.com/office/drawing/2014/main" id="{E1A2F28C-F66B-4BFF-B73E-3A7BFE5A700D}"/>
                  </a:ext>
                </a:extLst>
              </p:cNvPr>
              <p:cNvSpPr txBox="1">
                <a:spLocks noRot="1" noChangeAspect="1" noMove="1" noResize="1" noEditPoints="1" noAdjustHandles="1" noChangeArrowheads="1" noChangeShapeType="1" noTextEdit="1"/>
              </p:cNvSpPr>
              <p:nvPr/>
            </p:nvSpPr>
            <p:spPr>
              <a:xfrm>
                <a:off x="913347" y="2748613"/>
                <a:ext cx="839207" cy="369332"/>
              </a:xfrm>
              <a:prstGeom prst="rect">
                <a:avLst/>
              </a:prstGeom>
              <a:blipFill>
                <a:blip r:embed="rId3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E653CB8-2D2B-496E-8104-CB87C2CA1BF4}"/>
                  </a:ext>
                </a:extLst>
              </p:cNvPr>
              <p:cNvSpPr txBox="1"/>
              <p:nvPr/>
            </p:nvSpPr>
            <p:spPr>
              <a:xfrm>
                <a:off x="5310339" y="2764222"/>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𝑏</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44" name="TextBox 43">
                <a:extLst>
                  <a:ext uri="{FF2B5EF4-FFF2-40B4-BE49-F238E27FC236}">
                    <a16:creationId xmlns:a16="http://schemas.microsoft.com/office/drawing/2014/main" id="{CE653CB8-2D2B-496E-8104-CB87C2CA1BF4}"/>
                  </a:ext>
                </a:extLst>
              </p:cNvPr>
              <p:cNvSpPr txBox="1">
                <a:spLocks noRot="1" noChangeAspect="1" noMove="1" noResize="1" noEditPoints="1" noAdjustHandles="1" noChangeArrowheads="1" noChangeShapeType="1" noTextEdit="1"/>
              </p:cNvSpPr>
              <p:nvPr/>
            </p:nvSpPr>
            <p:spPr>
              <a:xfrm>
                <a:off x="5310339" y="2764222"/>
                <a:ext cx="662940" cy="369332"/>
              </a:xfrm>
              <a:prstGeom prst="rect">
                <a:avLst/>
              </a:prstGeom>
              <a:blipFill>
                <a:blip r:embed="rId3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183C183-AF0A-42AC-8510-A6C71C380F69}"/>
                  </a:ext>
                </a:extLst>
              </p:cNvPr>
              <p:cNvSpPr txBox="1"/>
              <p:nvPr/>
            </p:nvSpPr>
            <p:spPr>
              <a:xfrm>
                <a:off x="5986800" y="2205415"/>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5" name="TextBox 44">
                <a:extLst>
                  <a:ext uri="{FF2B5EF4-FFF2-40B4-BE49-F238E27FC236}">
                    <a16:creationId xmlns:a16="http://schemas.microsoft.com/office/drawing/2014/main" id="{0183C183-AF0A-42AC-8510-A6C71C380F69}"/>
                  </a:ext>
                </a:extLst>
              </p:cNvPr>
              <p:cNvSpPr txBox="1">
                <a:spLocks noRot="1" noChangeAspect="1" noMove="1" noResize="1" noEditPoints="1" noAdjustHandles="1" noChangeArrowheads="1" noChangeShapeType="1" noTextEdit="1"/>
              </p:cNvSpPr>
              <p:nvPr/>
            </p:nvSpPr>
            <p:spPr>
              <a:xfrm>
                <a:off x="5986800" y="2205415"/>
                <a:ext cx="586998" cy="372538"/>
              </a:xfrm>
              <a:prstGeom prst="rect">
                <a:avLst/>
              </a:prstGeom>
              <a:blipFill>
                <a:blip r:embed="rId36"/>
                <a:stretch>
                  <a:fillRect b="-158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E69BD25-9C6F-43EF-8F32-CD573B7208BE}"/>
                  </a:ext>
                </a:extLst>
              </p:cNvPr>
              <p:cNvSpPr txBox="1"/>
              <p:nvPr/>
            </p:nvSpPr>
            <p:spPr>
              <a:xfrm>
                <a:off x="5986979" y="2577953"/>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6" name="TextBox 45">
                <a:extLst>
                  <a:ext uri="{FF2B5EF4-FFF2-40B4-BE49-F238E27FC236}">
                    <a16:creationId xmlns:a16="http://schemas.microsoft.com/office/drawing/2014/main" id="{5E69BD25-9C6F-43EF-8F32-CD573B7208BE}"/>
                  </a:ext>
                </a:extLst>
              </p:cNvPr>
              <p:cNvSpPr txBox="1">
                <a:spLocks noRot="1" noChangeAspect="1" noMove="1" noResize="1" noEditPoints="1" noAdjustHandles="1" noChangeArrowheads="1" noChangeShapeType="1" noTextEdit="1"/>
              </p:cNvSpPr>
              <p:nvPr/>
            </p:nvSpPr>
            <p:spPr>
              <a:xfrm>
                <a:off x="5986979" y="2577953"/>
                <a:ext cx="586998" cy="372538"/>
              </a:xfrm>
              <a:prstGeom prst="rect">
                <a:avLst/>
              </a:prstGeom>
              <a:blipFill>
                <a:blip r:embed="rId37"/>
                <a:stretch>
                  <a:fillRect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BE3110D-B847-4857-A003-0413C490B36F}"/>
                  </a:ext>
                </a:extLst>
              </p:cNvPr>
              <p:cNvSpPr txBox="1"/>
              <p:nvPr/>
            </p:nvSpPr>
            <p:spPr>
              <a:xfrm>
                <a:off x="5986800" y="2950491"/>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7" name="TextBox 46">
                <a:extLst>
                  <a:ext uri="{FF2B5EF4-FFF2-40B4-BE49-F238E27FC236}">
                    <a16:creationId xmlns:a16="http://schemas.microsoft.com/office/drawing/2014/main" id="{4BE3110D-B847-4857-A003-0413C490B36F}"/>
                  </a:ext>
                </a:extLst>
              </p:cNvPr>
              <p:cNvSpPr txBox="1">
                <a:spLocks noRot="1" noChangeAspect="1" noMove="1" noResize="1" noEditPoints="1" noAdjustHandles="1" noChangeArrowheads="1" noChangeShapeType="1" noTextEdit="1"/>
              </p:cNvSpPr>
              <p:nvPr/>
            </p:nvSpPr>
            <p:spPr>
              <a:xfrm>
                <a:off x="5986800" y="2950491"/>
                <a:ext cx="586998" cy="372538"/>
              </a:xfrm>
              <a:prstGeom prst="rect">
                <a:avLst/>
              </a:prstGeom>
              <a:blipFill>
                <a:blip r:embed="rId38"/>
                <a:stretch>
                  <a:fillRect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F99DCBD-85B2-4285-85C9-AF846264DAF5}"/>
                  </a:ext>
                </a:extLst>
              </p:cNvPr>
              <p:cNvSpPr txBox="1"/>
              <p:nvPr/>
            </p:nvSpPr>
            <p:spPr>
              <a:xfrm>
                <a:off x="5986800" y="3323029"/>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48" name="TextBox 47">
                <a:extLst>
                  <a:ext uri="{FF2B5EF4-FFF2-40B4-BE49-F238E27FC236}">
                    <a16:creationId xmlns:a16="http://schemas.microsoft.com/office/drawing/2014/main" id="{0F99DCBD-85B2-4285-85C9-AF846264DAF5}"/>
                  </a:ext>
                </a:extLst>
              </p:cNvPr>
              <p:cNvSpPr txBox="1">
                <a:spLocks noRot="1" noChangeAspect="1" noMove="1" noResize="1" noEditPoints="1" noAdjustHandles="1" noChangeArrowheads="1" noChangeShapeType="1" noTextEdit="1"/>
              </p:cNvSpPr>
              <p:nvPr/>
            </p:nvSpPr>
            <p:spPr>
              <a:xfrm>
                <a:off x="5986800" y="3323029"/>
                <a:ext cx="586998" cy="372538"/>
              </a:xfrm>
              <a:prstGeom prst="rect">
                <a:avLst/>
              </a:prstGeom>
              <a:blipFill>
                <a:blip r:embed="rId39"/>
                <a:stretch>
                  <a:fillRect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75178968-B3E3-4A70-B2AE-B5E9DF061348}"/>
                  </a:ext>
                </a:extLst>
              </p:cNvPr>
              <p:cNvSpPr txBox="1"/>
              <p:nvPr/>
            </p:nvSpPr>
            <p:spPr>
              <a:xfrm>
                <a:off x="3650376" y="2742295"/>
                <a:ext cx="662940" cy="369332"/>
              </a:xfrm>
              <a:prstGeom prst="rect">
                <a:avLst/>
              </a:prstGeom>
              <a:noFill/>
            </p:spPr>
            <p:txBody>
              <a:bodyPr wrap="square">
                <a:spAutoFit/>
              </a:bodyPr>
              <a:lstStyle/>
              <a:p>
                <a:pPr algn="ct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m:t>
                    </m:r>
                  </m:oMath>
                </a14:m>
                <a:r>
                  <a:rPr lang="en-US" dirty="0"/>
                  <a:t> </a:t>
                </a:r>
                <a:endParaRPr lang="en-SE" dirty="0"/>
              </a:p>
            </p:txBody>
          </p:sp>
        </mc:Choice>
        <mc:Fallback xmlns="">
          <p:sp>
            <p:nvSpPr>
              <p:cNvPr id="50" name="TextBox 49">
                <a:extLst>
                  <a:ext uri="{FF2B5EF4-FFF2-40B4-BE49-F238E27FC236}">
                    <a16:creationId xmlns:a16="http://schemas.microsoft.com/office/drawing/2014/main" id="{75178968-B3E3-4A70-B2AE-B5E9DF061348}"/>
                  </a:ext>
                </a:extLst>
              </p:cNvPr>
              <p:cNvSpPr txBox="1">
                <a:spLocks noRot="1" noChangeAspect="1" noMove="1" noResize="1" noEditPoints="1" noAdjustHandles="1" noChangeArrowheads="1" noChangeShapeType="1" noTextEdit="1"/>
              </p:cNvSpPr>
              <p:nvPr/>
            </p:nvSpPr>
            <p:spPr>
              <a:xfrm>
                <a:off x="3650376" y="2742295"/>
                <a:ext cx="662940" cy="369332"/>
              </a:xfrm>
              <a:prstGeom prst="rect">
                <a:avLst/>
              </a:prstGeom>
              <a:blipFill>
                <a:blip r:embed="rId4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4147D-2541-4A9D-ACE2-5AF4B8C2E196}"/>
                  </a:ext>
                </a:extLst>
              </p:cNvPr>
              <p:cNvSpPr txBox="1"/>
              <p:nvPr/>
            </p:nvSpPr>
            <p:spPr>
              <a:xfrm>
                <a:off x="4303956" y="2391684"/>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1" name="TextBox 50">
                <a:extLst>
                  <a:ext uri="{FF2B5EF4-FFF2-40B4-BE49-F238E27FC236}">
                    <a16:creationId xmlns:a16="http://schemas.microsoft.com/office/drawing/2014/main" id="{89F4147D-2541-4A9D-ACE2-5AF4B8C2E196}"/>
                  </a:ext>
                </a:extLst>
              </p:cNvPr>
              <p:cNvSpPr txBox="1">
                <a:spLocks noRot="1" noChangeAspect="1" noMove="1" noResize="1" noEditPoints="1" noAdjustHandles="1" noChangeArrowheads="1" noChangeShapeType="1" noTextEdit="1"/>
              </p:cNvSpPr>
              <p:nvPr/>
            </p:nvSpPr>
            <p:spPr>
              <a:xfrm>
                <a:off x="4303956" y="2391684"/>
                <a:ext cx="586998" cy="371961"/>
              </a:xfrm>
              <a:prstGeom prst="rect">
                <a:avLst/>
              </a:prstGeom>
              <a:blipFill>
                <a:blip r:embed="rId4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D0E8F4-501F-4E3A-A57E-D8CA9FE579B2}"/>
                  </a:ext>
                </a:extLst>
              </p:cNvPr>
              <p:cNvSpPr txBox="1"/>
              <p:nvPr/>
            </p:nvSpPr>
            <p:spPr>
              <a:xfrm>
                <a:off x="4304135" y="2764222"/>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2" name="TextBox 51">
                <a:extLst>
                  <a:ext uri="{FF2B5EF4-FFF2-40B4-BE49-F238E27FC236}">
                    <a16:creationId xmlns:a16="http://schemas.microsoft.com/office/drawing/2014/main" id="{11D0E8F4-501F-4E3A-A57E-D8CA9FE579B2}"/>
                  </a:ext>
                </a:extLst>
              </p:cNvPr>
              <p:cNvSpPr txBox="1">
                <a:spLocks noRot="1" noChangeAspect="1" noMove="1" noResize="1" noEditPoints="1" noAdjustHandles="1" noChangeArrowheads="1" noChangeShapeType="1" noTextEdit="1"/>
              </p:cNvSpPr>
              <p:nvPr/>
            </p:nvSpPr>
            <p:spPr>
              <a:xfrm>
                <a:off x="4304135" y="2764222"/>
                <a:ext cx="586998" cy="372474"/>
              </a:xfrm>
              <a:prstGeom prst="rect">
                <a:avLst/>
              </a:prstGeom>
              <a:blipFill>
                <a:blip r:embed="rId42"/>
                <a:stretch>
                  <a:fillRect/>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20549E5-AD4F-4E6C-BDDC-2951A946D1C4}"/>
                  </a:ext>
                </a:extLst>
              </p:cNvPr>
              <p:cNvSpPr txBox="1"/>
              <p:nvPr/>
            </p:nvSpPr>
            <p:spPr>
              <a:xfrm>
                <a:off x="4303956" y="3136760"/>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53" name="TextBox 52">
                <a:extLst>
                  <a:ext uri="{FF2B5EF4-FFF2-40B4-BE49-F238E27FC236}">
                    <a16:creationId xmlns:a16="http://schemas.microsoft.com/office/drawing/2014/main" id="{720549E5-AD4F-4E6C-BDDC-2951A946D1C4}"/>
                  </a:ext>
                </a:extLst>
              </p:cNvPr>
              <p:cNvSpPr txBox="1">
                <a:spLocks noRot="1" noChangeAspect="1" noMove="1" noResize="1" noEditPoints="1" noAdjustHandles="1" noChangeArrowheads="1" noChangeShapeType="1" noTextEdit="1"/>
              </p:cNvSpPr>
              <p:nvPr/>
            </p:nvSpPr>
            <p:spPr>
              <a:xfrm>
                <a:off x="4303956" y="3136760"/>
                <a:ext cx="586998" cy="373885"/>
              </a:xfrm>
              <a:prstGeom prst="rect">
                <a:avLst/>
              </a:prstGeom>
              <a:blipFill>
                <a:blip r:embed="rId43"/>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B5D8644-8A4F-48B8-9333-89DD27A313A2}"/>
                  </a:ext>
                </a:extLst>
              </p:cNvPr>
              <p:cNvSpPr txBox="1"/>
              <p:nvPr/>
            </p:nvSpPr>
            <p:spPr>
              <a:xfrm>
                <a:off x="843949" y="3903793"/>
                <a:ext cx="4396992" cy="994568"/>
              </a:xfrm>
              <a:prstGeom prst="rect">
                <a:avLst/>
              </a:prstGeom>
              <a:noFill/>
            </p:spPr>
            <p:txBody>
              <a:bodyPr wrap="square">
                <a:spAutoFit/>
              </a:bodyPr>
              <a:lstStyle/>
              <a:p>
                <a:r>
                  <a:rPr lang="en-US" sz="2000" dirty="0">
                    <a:ea typeface="Cambria Math" panose="02040503050406030204" pitchFamily="18" charset="0"/>
                  </a:rPr>
                  <a:t>Denote that </a:t>
                </a:r>
                <a14:m>
                  <m:oMath xmlns:m="http://schemas.openxmlformats.org/officeDocument/2006/math">
                    <m:r>
                      <a:rPr lang="en-US" sz="2000" i="1" smtClean="0">
                        <a:latin typeface="Cambria Math" panose="02040503050406030204" pitchFamily="18" charset="0"/>
                        <a:ea typeface="Cambria Math" panose="02040503050406030204" pitchFamily="18" charset="0"/>
                      </a:rPr>
                      <m:t>𝑓</m:t>
                    </m:r>
                    <m:d>
                      <m:dPr>
                        <m:ctrlPr>
                          <a:rPr lang="en-US" sz="2000" i="1" smtClean="0">
                            <a:latin typeface="Cambria Math" panose="02040503050406030204" pitchFamily="18" charset="0"/>
                            <a:ea typeface="Cambria Math" panose="02040503050406030204" pitchFamily="18" charset="0"/>
                          </a:rPr>
                        </m:ctrlPr>
                      </m:dPr>
                      <m:e>
                        <m:d>
                          <m:dPr>
                            <m:begChr m:val="["/>
                            <m:endChr m:val="]"/>
                            <m:ctrlPr>
                              <a:rPr lang="en-US" sz="200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𝑎</m:t>
                                  </m:r>
                                </m:e>
                              </m:mr>
                              <m:mr>
                                <m:e>
                                  <m:r>
                                    <a:rPr lang="en-US" sz="2000" b="0" i="1" smtClean="0">
                                      <a:latin typeface="Cambria Math" panose="02040503050406030204" pitchFamily="18" charset="0"/>
                                      <a:ea typeface="Cambria Math" panose="02040503050406030204" pitchFamily="18" charset="0"/>
                                    </a:rPr>
                                    <m:t>𝑏</m:t>
                                  </m:r>
                                </m:e>
                              </m:mr>
                            </m:m>
                          </m:e>
                        </m:d>
                      </m:e>
                    </m:d>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ea typeface="Cambria Math" panose="02040503050406030204" pitchFamily="18" charset="0"/>
                              </a:rPr>
                            </m:ctrlPr>
                          </m:mPr>
                          <m:mr>
                            <m:e>
                              <m:r>
                                <m:rPr>
                                  <m:brk m:alnAt="7"/>
                                </m:rP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e>
                          </m:mr>
                          <m:mr>
                            <m:e>
                              <m:r>
                                <a:rPr lang="en-US" sz="2000" b="0" i="1" smtClean="0">
                                  <a:latin typeface="Cambria Math" panose="02040503050406030204" pitchFamily="18" charset="0"/>
                                  <a:ea typeface="Cambria Math" panose="02040503050406030204" pitchFamily="18" charset="0"/>
                                </a:rPr>
                                <m:t>𝑓</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e>
                          </m:mr>
                        </m:m>
                      </m:e>
                    </m:d>
                  </m:oMath>
                </a14:m>
                <a:endParaRPr lang="en-US" sz="2000" dirty="0"/>
              </a:p>
              <a:p>
                <a:r>
                  <a:rPr lang="en-US" sz="2000" dirty="0"/>
                  <a:t>Calculate activations in layer 2, </a:t>
                </a:r>
                <a14:m>
                  <m:oMath xmlns:m="http://schemas.openxmlformats.org/officeDocument/2006/math">
                    <m:sSup>
                      <m:sSupPr>
                        <m:ctrlPr>
                          <a:rPr lang="en-US" sz="200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𝑎</m:t>
                        </m:r>
                      </m:e>
                      <m:sup>
                        <m:r>
                          <a:rPr lang="en-US" sz="2000" b="0" i="1" smtClean="0">
                            <a:latin typeface="Cambria Math" panose="02040503050406030204" pitchFamily="18" charset="0"/>
                            <a:ea typeface="Cambria Math" panose="02040503050406030204" pitchFamily="18" charset="0"/>
                          </a:rPr>
                          <m:t>2</m:t>
                        </m:r>
                      </m:sup>
                    </m:sSup>
                  </m:oMath>
                </a14:m>
                <a:endParaRPr lang="en-SE" sz="2000" dirty="0"/>
              </a:p>
            </p:txBody>
          </p:sp>
        </mc:Choice>
        <mc:Fallback xmlns="">
          <p:sp>
            <p:nvSpPr>
              <p:cNvPr id="59" name="TextBox 58">
                <a:extLst>
                  <a:ext uri="{FF2B5EF4-FFF2-40B4-BE49-F238E27FC236}">
                    <a16:creationId xmlns:a16="http://schemas.microsoft.com/office/drawing/2014/main" id="{4B5D8644-8A4F-48B8-9333-89DD27A313A2}"/>
                  </a:ext>
                </a:extLst>
              </p:cNvPr>
              <p:cNvSpPr txBox="1">
                <a:spLocks noRot="1" noChangeAspect="1" noMove="1" noResize="1" noEditPoints="1" noAdjustHandles="1" noChangeArrowheads="1" noChangeShapeType="1" noTextEdit="1"/>
              </p:cNvSpPr>
              <p:nvPr/>
            </p:nvSpPr>
            <p:spPr>
              <a:xfrm>
                <a:off x="843949" y="3903793"/>
                <a:ext cx="4396992" cy="994568"/>
              </a:xfrm>
              <a:prstGeom prst="rect">
                <a:avLst/>
              </a:prstGeom>
              <a:blipFill>
                <a:blip r:embed="rId44"/>
                <a:stretch>
                  <a:fillRect l="-1385" b="-975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A2765A2-102F-40D4-BA46-0190B90EB0DA}"/>
                  </a:ext>
                </a:extLst>
              </p:cNvPr>
              <p:cNvSpPr txBox="1"/>
              <p:nvPr/>
            </p:nvSpPr>
            <p:spPr>
              <a:xfrm>
                <a:off x="838200" y="5441275"/>
                <a:ext cx="718733" cy="3722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61" name="TextBox 60">
                <a:extLst>
                  <a:ext uri="{FF2B5EF4-FFF2-40B4-BE49-F238E27FC236}">
                    <a16:creationId xmlns:a16="http://schemas.microsoft.com/office/drawing/2014/main" id="{2A2765A2-102F-40D4-BA46-0190B90EB0DA}"/>
                  </a:ext>
                </a:extLst>
              </p:cNvPr>
              <p:cNvSpPr txBox="1">
                <a:spLocks noRot="1" noChangeAspect="1" noMove="1" noResize="1" noEditPoints="1" noAdjustHandles="1" noChangeArrowheads="1" noChangeShapeType="1" noTextEdit="1"/>
              </p:cNvSpPr>
              <p:nvPr/>
            </p:nvSpPr>
            <p:spPr>
              <a:xfrm>
                <a:off x="838200" y="5441275"/>
                <a:ext cx="718733" cy="372281"/>
              </a:xfrm>
              <a:prstGeom prst="rect">
                <a:avLst/>
              </a:prstGeom>
              <a:blipFill>
                <a:blip r:embed="rId45"/>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6AE5155C-3380-48D7-AD51-3D76D8B3CDDD}"/>
                  </a:ext>
                </a:extLst>
              </p:cNvPr>
              <p:cNvSpPr txBox="1"/>
              <p:nvPr/>
            </p:nvSpPr>
            <p:spPr>
              <a:xfrm>
                <a:off x="2270338" y="547918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2"/>
                              </a:solidFill>
                              <a:latin typeface="Cambria Math" panose="02040503050406030204" pitchFamily="18" charset="0"/>
                              <a:ea typeface="Cambria Math" panose="02040503050406030204" pitchFamily="18" charset="0"/>
                            </a:rPr>
                          </m:ctrlPr>
                        </m:sSubSupPr>
                        <m:e>
                          <m:r>
                            <a:rPr lang="en-US" sz="1800" b="0" i="1" smtClean="0">
                              <a:solidFill>
                                <a:schemeClr val="tx2"/>
                              </a:solidFill>
                              <a:latin typeface="Cambria Math" panose="02040503050406030204" pitchFamily="18" charset="0"/>
                              <a:ea typeface="Cambria Math" panose="02040503050406030204" pitchFamily="18" charset="0"/>
                            </a:rPr>
                            <m:t>𝑤</m:t>
                          </m:r>
                        </m:e>
                        <m:sub>
                          <m:r>
                            <a:rPr lang="en-US" sz="1800" b="0" i="1" smtClean="0">
                              <a:solidFill>
                                <a:schemeClr val="tx2"/>
                              </a:solidFill>
                              <a:latin typeface="Cambria Math" panose="02040503050406030204" pitchFamily="18" charset="0"/>
                              <a:ea typeface="Cambria Math" panose="02040503050406030204" pitchFamily="18" charset="0"/>
                            </a:rPr>
                            <m:t>41</m:t>
                          </m:r>
                        </m:sub>
                        <m:sup>
                          <m:r>
                            <a:rPr lang="en-US" sz="1800" b="0" i="1" smtClean="0">
                              <a:solidFill>
                                <a:schemeClr val="tx2"/>
                              </a:solidFill>
                              <a:latin typeface="Cambria Math" panose="02040503050406030204" pitchFamily="18" charset="0"/>
                              <a:ea typeface="Cambria Math" panose="02040503050406030204" pitchFamily="18" charset="0"/>
                            </a:rPr>
                            <m:t>2</m:t>
                          </m:r>
                        </m:sup>
                      </m:sSubSup>
                    </m:oMath>
                  </m:oMathPara>
                </a14:m>
                <a:endParaRPr lang="en-SE" dirty="0">
                  <a:solidFill>
                    <a:schemeClr val="tx2"/>
                  </a:solidFill>
                </a:endParaRPr>
              </a:p>
            </p:txBody>
          </p:sp>
        </mc:Choice>
        <mc:Fallback xmlns="">
          <p:sp>
            <p:nvSpPr>
              <p:cNvPr id="62" name="TextBox 61">
                <a:extLst>
                  <a:ext uri="{FF2B5EF4-FFF2-40B4-BE49-F238E27FC236}">
                    <a16:creationId xmlns:a16="http://schemas.microsoft.com/office/drawing/2014/main" id="{6AE5155C-3380-48D7-AD51-3D76D8B3CDDD}"/>
                  </a:ext>
                </a:extLst>
              </p:cNvPr>
              <p:cNvSpPr txBox="1">
                <a:spLocks noRot="1" noChangeAspect="1" noMove="1" noResize="1" noEditPoints="1" noAdjustHandles="1" noChangeArrowheads="1" noChangeShapeType="1" noTextEdit="1"/>
              </p:cNvSpPr>
              <p:nvPr/>
            </p:nvSpPr>
            <p:spPr>
              <a:xfrm>
                <a:off x="2270338" y="5479189"/>
                <a:ext cx="492872" cy="372538"/>
              </a:xfrm>
              <a:prstGeom prst="rect">
                <a:avLst/>
              </a:prstGeom>
              <a:blipFill>
                <a:blip r:embed="rId46"/>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F8F376B-FD78-4245-AF2E-F092C922212A}"/>
                  </a:ext>
                </a:extLst>
              </p:cNvPr>
              <p:cNvSpPr txBox="1"/>
              <p:nvPr/>
            </p:nvSpPr>
            <p:spPr>
              <a:xfrm>
                <a:off x="2763210" y="547918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2"/>
                              </a:solidFill>
                              <a:latin typeface="Cambria Math" panose="02040503050406030204" pitchFamily="18" charset="0"/>
                              <a:ea typeface="Cambria Math" panose="02040503050406030204" pitchFamily="18" charset="0"/>
                            </a:rPr>
                          </m:ctrlPr>
                        </m:sSubSupPr>
                        <m:e>
                          <m:r>
                            <a:rPr lang="en-US" sz="1800" b="0" i="1" smtClean="0">
                              <a:solidFill>
                                <a:schemeClr val="tx2"/>
                              </a:solidFill>
                              <a:latin typeface="Cambria Math" panose="02040503050406030204" pitchFamily="18" charset="0"/>
                              <a:ea typeface="Cambria Math" panose="02040503050406030204" pitchFamily="18" charset="0"/>
                            </a:rPr>
                            <m:t>𝑤</m:t>
                          </m:r>
                        </m:e>
                        <m:sub>
                          <m:r>
                            <a:rPr lang="en-US" sz="1800" b="0" i="1" smtClean="0">
                              <a:solidFill>
                                <a:schemeClr val="tx2"/>
                              </a:solidFill>
                              <a:latin typeface="Cambria Math" panose="02040503050406030204" pitchFamily="18" charset="0"/>
                              <a:ea typeface="Cambria Math" panose="02040503050406030204" pitchFamily="18" charset="0"/>
                            </a:rPr>
                            <m:t>42</m:t>
                          </m:r>
                        </m:sub>
                        <m:sup>
                          <m:r>
                            <a:rPr lang="en-US" sz="1800" b="0" i="1" smtClean="0">
                              <a:solidFill>
                                <a:schemeClr val="tx2"/>
                              </a:solidFill>
                              <a:latin typeface="Cambria Math" panose="02040503050406030204" pitchFamily="18" charset="0"/>
                              <a:ea typeface="Cambria Math" panose="02040503050406030204" pitchFamily="18" charset="0"/>
                            </a:rPr>
                            <m:t>2</m:t>
                          </m:r>
                        </m:sup>
                      </m:sSubSup>
                    </m:oMath>
                  </m:oMathPara>
                </a14:m>
                <a:endParaRPr lang="en-SE" dirty="0">
                  <a:solidFill>
                    <a:schemeClr val="tx2"/>
                  </a:solidFill>
                </a:endParaRPr>
              </a:p>
            </p:txBody>
          </p:sp>
        </mc:Choice>
        <mc:Fallback xmlns="">
          <p:sp>
            <p:nvSpPr>
              <p:cNvPr id="63" name="TextBox 62">
                <a:extLst>
                  <a:ext uri="{FF2B5EF4-FFF2-40B4-BE49-F238E27FC236}">
                    <a16:creationId xmlns:a16="http://schemas.microsoft.com/office/drawing/2014/main" id="{2F8F376B-FD78-4245-AF2E-F092C922212A}"/>
                  </a:ext>
                </a:extLst>
              </p:cNvPr>
              <p:cNvSpPr txBox="1">
                <a:spLocks noRot="1" noChangeAspect="1" noMove="1" noResize="1" noEditPoints="1" noAdjustHandles="1" noChangeArrowheads="1" noChangeShapeType="1" noTextEdit="1"/>
              </p:cNvSpPr>
              <p:nvPr/>
            </p:nvSpPr>
            <p:spPr>
              <a:xfrm>
                <a:off x="2763210" y="5479189"/>
                <a:ext cx="492872" cy="372538"/>
              </a:xfrm>
              <a:prstGeom prst="rect">
                <a:avLst/>
              </a:prstGeom>
              <a:blipFill>
                <a:blip r:embed="rId47"/>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E0259689-3B47-44C0-9860-39FC806583A7}"/>
                  </a:ext>
                </a:extLst>
              </p:cNvPr>
              <p:cNvSpPr txBox="1"/>
              <p:nvPr/>
            </p:nvSpPr>
            <p:spPr>
              <a:xfrm>
                <a:off x="3256082" y="5479189"/>
                <a:ext cx="492872"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solidFill>
                                <a:schemeClr val="tx2"/>
                              </a:solidFill>
                              <a:latin typeface="Cambria Math" panose="02040503050406030204" pitchFamily="18" charset="0"/>
                              <a:ea typeface="Cambria Math" panose="02040503050406030204" pitchFamily="18" charset="0"/>
                            </a:rPr>
                          </m:ctrlPr>
                        </m:sSubSupPr>
                        <m:e>
                          <m:r>
                            <a:rPr lang="en-US" sz="1800" b="0" i="1" smtClean="0">
                              <a:solidFill>
                                <a:schemeClr val="tx2"/>
                              </a:solidFill>
                              <a:latin typeface="Cambria Math" panose="02040503050406030204" pitchFamily="18" charset="0"/>
                              <a:ea typeface="Cambria Math" panose="02040503050406030204" pitchFamily="18" charset="0"/>
                            </a:rPr>
                            <m:t>𝑤</m:t>
                          </m:r>
                        </m:e>
                        <m:sub>
                          <m:r>
                            <a:rPr lang="en-US" sz="1800" b="0" i="1" smtClean="0">
                              <a:solidFill>
                                <a:schemeClr val="tx2"/>
                              </a:solidFill>
                              <a:latin typeface="Cambria Math" panose="02040503050406030204" pitchFamily="18" charset="0"/>
                              <a:ea typeface="Cambria Math" panose="02040503050406030204" pitchFamily="18" charset="0"/>
                            </a:rPr>
                            <m:t>43</m:t>
                          </m:r>
                        </m:sub>
                        <m:sup>
                          <m:r>
                            <a:rPr lang="en-US" sz="1800" b="0" i="1" smtClean="0">
                              <a:solidFill>
                                <a:schemeClr val="tx2"/>
                              </a:solidFill>
                              <a:latin typeface="Cambria Math" panose="02040503050406030204" pitchFamily="18" charset="0"/>
                              <a:ea typeface="Cambria Math" panose="02040503050406030204" pitchFamily="18" charset="0"/>
                            </a:rPr>
                            <m:t>2</m:t>
                          </m:r>
                        </m:sup>
                      </m:sSubSup>
                    </m:oMath>
                  </m:oMathPara>
                </a14:m>
                <a:endParaRPr lang="en-SE" dirty="0">
                  <a:solidFill>
                    <a:schemeClr val="tx2"/>
                  </a:solidFill>
                </a:endParaRPr>
              </a:p>
            </p:txBody>
          </p:sp>
        </mc:Choice>
        <mc:Fallback xmlns="">
          <p:sp>
            <p:nvSpPr>
              <p:cNvPr id="64" name="TextBox 63">
                <a:extLst>
                  <a:ext uri="{FF2B5EF4-FFF2-40B4-BE49-F238E27FC236}">
                    <a16:creationId xmlns:a16="http://schemas.microsoft.com/office/drawing/2014/main" id="{E0259689-3B47-44C0-9860-39FC806583A7}"/>
                  </a:ext>
                </a:extLst>
              </p:cNvPr>
              <p:cNvSpPr txBox="1">
                <a:spLocks noRot="1" noChangeAspect="1" noMove="1" noResize="1" noEditPoints="1" noAdjustHandles="1" noChangeArrowheads="1" noChangeShapeType="1" noTextEdit="1"/>
              </p:cNvSpPr>
              <p:nvPr/>
            </p:nvSpPr>
            <p:spPr>
              <a:xfrm>
                <a:off x="3256082" y="5479189"/>
                <a:ext cx="492872" cy="372538"/>
              </a:xfrm>
              <a:prstGeom prst="rect">
                <a:avLst/>
              </a:prstGeom>
              <a:blipFill>
                <a:blip r:embed="rId48"/>
                <a:stretch>
                  <a:fillRect r="-1205"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3FEA277-A960-4EB8-806F-BCA2F4989C19}"/>
                  </a:ext>
                </a:extLst>
              </p:cNvPr>
              <p:cNvSpPr txBox="1"/>
              <p:nvPr/>
            </p:nvSpPr>
            <p:spPr>
              <a:xfrm>
                <a:off x="4329645" y="5113260"/>
                <a:ext cx="586998" cy="371961"/>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5" name="TextBox 64">
                <a:extLst>
                  <a:ext uri="{FF2B5EF4-FFF2-40B4-BE49-F238E27FC236}">
                    <a16:creationId xmlns:a16="http://schemas.microsoft.com/office/drawing/2014/main" id="{B3FEA277-A960-4EB8-806F-BCA2F4989C19}"/>
                  </a:ext>
                </a:extLst>
              </p:cNvPr>
              <p:cNvSpPr txBox="1">
                <a:spLocks noRot="1" noChangeAspect="1" noMove="1" noResize="1" noEditPoints="1" noAdjustHandles="1" noChangeArrowheads="1" noChangeShapeType="1" noTextEdit="1"/>
              </p:cNvSpPr>
              <p:nvPr/>
            </p:nvSpPr>
            <p:spPr>
              <a:xfrm>
                <a:off x="4329645" y="5113260"/>
                <a:ext cx="586998" cy="371961"/>
              </a:xfrm>
              <a:prstGeom prst="rect">
                <a:avLst/>
              </a:prstGeom>
              <a:blipFill>
                <a:blip r:embed="rId49"/>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E301749-36DD-438F-B462-990460CB4EDD}"/>
                  </a:ext>
                </a:extLst>
              </p:cNvPr>
              <p:cNvSpPr txBox="1"/>
              <p:nvPr/>
            </p:nvSpPr>
            <p:spPr>
              <a:xfrm>
                <a:off x="4329824" y="5485798"/>
                <a:ext cx="586998" cy="372474"/>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6" name="TextBox 65">
                <a:extLst>
                  <a:ext uri="{FF2B5EF4-FFF2-40B4-BE49-F238E27FC236}">
                    <a16:creationId xmlns:a16="http://schemas.microsoft.com/office/drawing/2014/main" id="{DE301749-36DD-438F-B462-990460CB4EDD}"/>
                  </a:ext>
                </a:extLst>
              </p:cNvPr>
              <p:cNvSpPr txBox="1">
                <a:spLocks noRot="1" noChangeAspect="1" noMove="1" noResize="1" noEditPoints="1" noAdjustHandles="1" noChangeArrowheads="1" noChangeShapeType="1" noTextEdit="1"/>
              </p:cNvSpPr>
              <p:nvPr/>
            </p:nvSpPr>
            <p:spPr>
              <a:xfrm>
                <a:off x="4329824" y="5485798"/>
                <a:ext cx="586998" cy="372474"/>
              </a:xfrm>
              <a:prstGeom prst="rect">
                <a:avLst/>
              </a:prstGeom>
              <a:blipFill>
                <a:blip r:embed="rId50"/>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E770890-7A51-4FEF-BF52-666942045182}"/>
                  </a:ext>
                </a:extLst>
              </p:cNvPr>
              <p:cNvSpPr txBox="1"/>
              <p:nvPr/>
            </p:nvSpPr>
            <p:spPr>
              <a:xfrm>
                <a:off x="4329645" y="5858336"/>
                <a:ext cx="586998" cy="373885"/>
              </a:xfrm>
              <a:prstGeom prst="rect">
                <a:avLst/>
              </a:prstGeom>
              <a:noFill/>
              <a:ln w="1270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67" name="TextBox 66">
                <a:extLst>
                  <a:ext uri="{FF2B5EF4-FFF2-40B4-BE49-F238E27FC236}">
                    <a16:creationId xmlns:a16="http://schemas.microsoft.com/office/drawing/2014/main" id="{8E770890-7A51-4FEF-BF52-666942045182}"/>
                  </a:ext>
                </a:extLst>
              </p:cNvPr>
              <p:cNvSpPr txBox="1">
                <a:spLocks noRot="1" noChangeAspect="1" noMove="1" noResize="1" noEditPoints="1" noAdjustHandles="1" noChangeArrowheads="1" noChangeShapeType="1" noTextEdit="1"/>
              </p:cNvSpPr>
              <p:nvPr/>
            </p:nvSpPr>
            <p:spPr>
              <a:xfrm>
                <a:off x="4329645" y="5858336"/>
                <a:ext cx="586998" cy="373885"/>
              </a:xfrm>
              <a:prstGeom prst="rect">
                <a:avLst/>
              </a:prstGeom>
              <a:blipFill>
                <a:blip r:embed="rId51"/>
                <a:stretch>
                  <a:fillRect b="-1587"/>
                </a:stretch>
              </a:blipFill>
              <a:ln w="12700">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7543326-C870-400F-84B2-965E3941DE16}"/>
                  </a:ext>
                </a:extLst>
              </p:cNvPr>
              <p:cNvSpPr txBox="1"/>
              <p:nvPr/>
            </p:nvSpPr>
            <p:spPr>
              <a:xfrm>
                <a:off x="5465554" y="5479189"/>
                <a:ext cx="586998" cy="372281"/>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solidFill>
                                <a:schemeClr val="tx2"/>
                              </a:solidFill>
                              <a:latin typeface="Cambria Math" panose="02040503050406030204" pitchFamily="18" charset="0"/>
                              <a:ea typeface="Cambria Math" panose="02040503050406030204" pitchFamily="18" charset="0"/>
                            </a:rPr>
                          </m:ctrlPr>
                        </m:sSubSupPr>
                        <m:e>
                          <m:r>
                            <a:rPr lang="en-US" b="0" i="1" smtClean="0">
                              <a:solidFill>
                                <a:schemeClr val="tx2"/>
                              </a:solidFill>
                              <a:latin typeface="Cambria Math" panose="02040503050406030204" pitchFamily="18" charset="0"/>
                              <a:ea typeface="Cambria Math" panose="02040503050406030204" pitchFamily="18" charset="0"/>
                            </a:rPr>
                            <m:t>𝑏</m:t>
                          </m:r>
                        </m:e>
                        <m:sub>
                          <m:r>
                            <a:rPr lang="en-US" b="0" i="1" smtClean="0">
                              <a:solidFill>
                                <a:schemeClr val="tx2"/>
                              </a:solidFill>
                              <a:latin typeface="Cambria Math" panose="02040503050406030204" pitchFamily="18" charset="0"/>
                              <a:ea typeface="Cambria Math" panose="02040503050406030204" pitchFamily="18" charset="0"/>
                            </a:rPr>
                            <m:t>4</m:t>
                          </m:r>
                        </m:sub>
                        <m:sup>
                          <m:r>
                            <a:rPr lang="en-US" i="1">
                              <a:solidFill>
                                <a:schemeClr val="tx2"/>
                              </a:solidFill>
                              <a:latin typeface="Cambria Math" panose="02040503050406030204" pitchFamily="18" charset="0"/>
                              <a:ea typeface="Cambria Math" panose="02040503050406030204" pitchFamily="18" charset="0"/>
                            </a:rPr>
                            <m:t>2</m:t>
                          </m:r>
                        </m:sup>
                      </m:sSubSup>
                    </m:oMath>
                  </m:oMathPara>
                </a14:m>
                <a:endParaRPr lang="en-SE" dirty="0">
                  <a:solidFill>
                    <a:schemeClr val="tx2"/>
                  </a:solidFill>
                </a:endParaRPr>
              </a:p>
            </p:txBody>
          </p:sp>
        </mc:Choice>
        <mc:Fallback xmlns="">
          <p:sp>
            <p:nvSpPr>
              <p:cNvPr id="68" name="TextBox 67">
                <a:extLst>
                  <a:ext uri="{FF2B5EF4-FFF2-40B4-BE49-F238E27FC236}">
                    <a16:creationId xmlns:a16="http://schemas.microsoft.com/office/drawing/2014/main" id="{17543326-C870-400F-84B2-965E3941DE16}"/>
                  </a:ext>
                </a:extLst>
              </p:cNvPr>
              <p:cNvSpPr txBox="1">
                <a:spLocks noRot="1" noChangeAspect="1" noMove="1" noResize="1" noEditPoints="1" noAdjustHandles="1" noChangeArrowheads="1" noChangeShapeType="1" noTextEdit="1"/>
              </p:cNvSpPr>
              <p:nvPr/>
            </p:nvSpPr>
            <p:spPr>
              <a:xfrm>
                <a:off x="5465554" y="5479189"/>
                <a:ext cx="586998" cy="372281"/>
              </a:xfrm>
              <a:prstGeom prst="rect">
                <a:avLst/>
              </a:prstGeom>
              <a:blipFill>
                <a:blip r:embed="rId52"/>
                <a:stretch>
                  <a:fillRect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6F88E44-00B7-4647-876B-330273C52659}"/>
                  </a:ext>
                </a:extLst>
              </p:cNvPr>
              <p:cNvSpPr txBox="1"/>
              <p:nvPr/>
            </p:nvSpPr>
            <p:spPr>
              <a:xfrm>
                <a:off x="3764859" y="5471765"/>
                <a:ext cx="564608" cy="372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m:t>
                      </m:r>
                    </m:oMath>
                  </m:oMathPara>
                </a14:m>
                <a:endParaRPr lang="en-SE" dirty="0"/>
              </a:p>
            </p:txBody>
          </p:sp>
        </mc:Choice>
        <mc:Fallback xmlns="">
          <p:sp>
            <p:nvSpPr>
              <p:cNvPr id="70" name="TextBox 69">
                <a:extLst>
                  <a:ext uri="{FF2B5EF4-FFF2-40B4-BE49-F238E27FC236}">
                    <a16:creationId xmlns:a16="http://schemas.microsoft.com/office/drawing/2014/main" id="{F6F88E44-00B7-4647-876B-330273C52659}"/>
                  </a:ext>
                </a:extLst>
              </p:cNvPr>
              <p:cNvSpPr txBox="1">
                <a:spLocks noRot="1" noChangeAspect="1" noMove="1" noResize="1" noEditPoints="1" noAdjustHandles="1" noChangeArrowheads="1" noChangeShapeType="1" noTextEdit="1"/>
              </p:cNvSpPr>
              <p:nvPr/>
            </p:nvSpPr>
            <p:spPr>
              <a:xfrm>
                <a:off x="3764859" y="5471765"/>
                <a:ext cx="564608" cy="372538"/>
              </a:xfrm>
              <a:prstGeom prst="rect">
                <a:avLst/>
              </a:prstGeom>
              <a:blipFill>
                <a:blip r:embed="rId5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21B518D-9E7B-41BD-A6E5-C24218F089D2}"/>
                  </a:ext>
                </a:extLst>
              </p:cNvPr>
              <p:cNvSpPr txBox="1"/>
              <p:nvPr/>
            </p:nvSpPr>
            <p:spPr>
              <a:xfrm>
                <a:off x="4917866" y="5479189"/>
                <a:ext cx="5646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p:txBody>
          </p:sp>
        </mc:Choice>
        <mc:Fallback xmlns="">
          <p:sp>
            <p:nvSpPr>
              <p:cNvPr id="71" name="TextBox 70">
                <a:extLst>
                  <a:ext uri="{FF2B5EF4-FFF2-40B4-BE49-F238E27FC236}">
                    <a16:creationId xmlns:a16="http://schemas.microsoft.com/office/drawing/2014/main" id="{621B518D-9E7B-41BD-A6E5-C24218F089D2}"/>
                  </a:ext>
                </a:extLst>
              </p:cNvPr>
              <p:cNvSpPr txBox="1">
                <a:spLocks noRot="1" noChangeAspect="1" noMove="1" noResize="1" noEditPoints="1" noAdjustHandles="1" noChangeArrowheads="1" noChangeShapeType="1" noTextEdit="1"/>
              </p:cNvSpPr>
              <p:nvPr/>
            </p:nvSpPr>
            <p:spPr>
              <a:xfrm>
                <a:off x="4917866" y="5479189"/>
                <a:ext cx="564608" cy="369332"/>
              </a:xfrm>
              <a:prstGeom prst="rect">
                <a:avLst/>
              </a:prstGeom>
              <a:blipFill>
                <a:blip r:embed="rId5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B00F30F0-A1D3-45FC-BE83-964F67AE0A70}"/>
                  </a:ext>
                </a:extLst>
              </p:cNvPr>
              <p:cNvSpPr txBox="1"/>
              <p:nvPr/>
            </p:nvSpPr>
            <p:spPr>
              <a:xfrm>
                <a:off x="1481714" y="5268582"/>
                <a:ext cx="428535"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𝝈</m:t>
                      </m:r>
                    </m:oMath>
                  </m:oMathPara>
                </a14:m>
                <a:endParaRPr lang="en-SE" sz="4000" b="1" dirty="0"/>
              </a:p>
            </p:txBody>
          </p:sp>
        </mc:Choice>
        <mc:Fallback xmlns="">
          <p:sp>
            <p:nvSpPr>
              <p:cNvPr id="69" name="TextBox 68">
                <a:extLst>
                  <a:ext uri="{FF2B5EF4-FFF2-40B4-BE49-F238E27FC236}">
                    <a16:creationId xmlns:a16="http://schemas.microsoft.com/office/drawing/2014/main" id="{B00F30F0-A1D3-45FC-BE83-964F67AE0A70}"/>
                  </a:ext>
                </a:extLst>
              </p:cNvPr>
              <p:cNvSpPr txBox="1">
                <a:spLocks noRot="1" noChangeAspect="1" noMove="1" noResize="1" noEditPoints="1" noAdjustHandles="1" noChangeArrowheads="1" noChangeShapeType="1" noTextEdit="1"/>
              </p:cNvSpPr>
              <p:nvPr/>
            </p:nvSpPr>
            <p:spPr>
              <a:xfrm>
                <a:off x="1481714" y="5268582"/>
                <a:ext cx="428535" cy="707886"/>
              </a:xfrm>
              <a:prstGeom prst="rect">
                <a:avLst/>
              </a:prstGeom>
              <a:blipFill>
                <a:blip r:embed="rId55"/>
                <a:stretch>
                  <a:fillRect/>
                </a:stretch>
              </a:blipFill>
            </p:spPr>
            <p:txBody>
              <a:bodyPr/>
              <a:lstStyle/>
              <a:p>
                <a:r>
                  <a:rPr lang="en-SE">
                    <a:noFill/>
                  </a:rPr>
                  <a:t> </a:t>
                </a:r>
              </a:p>
            </p:txBody>
          </p:sp>
        </mc:Fallback>
      </mc:AlternateContent>
      <p:sp>
        <p:nvSpPr>
          <p:cNvPr id="72" name="TextBox 71">
            <a:extLst>
              <a:ext uri="{FF2B5EF4-FFF2-40B4-BE49-F238E27FC236}">
                <a16:creationId xmlns:a16="http://schemas.microsoft.com/office/drawing/2014/main" id="{5A8BDD6C-808B-4F3E-8BCE-DFDD21896984}"/>
              </a:ext>
            </a:extLst>
          </p:cNvPr>
          <p:cNvSpPr txBox="1"/>
          <p:nvPr/>
        </p:nvSpPr>
        <p:spPr>
          <a:xfrm>
            <a:off x="1821806" y="4953609"/>
            <a:ext cx="323526" cy="1200329"/>
          </a:xfrm>
          <a:prstGeom prst="rect">
            <a:avLst/>
          </a:prstGeom>
          <a:noFill/>
        </p:spPr>
        <p:txBody>
          <a:bodyPr wrap="square">
            <a:spAutoFit/>
          </a:bodyPr>
          <a:lstStyle/>
          <a:p>
            <a:r>
              <a:rPr lang="en-US" sz="7200" dirty="0"/>
              <a:t>(</a:t>
            </a:r>
            <a:endParaRPr lang="en-SE" sz="7200" dirty="0"/>
          </a:p>
        </p:txBody>
      </p:sp>
      <p:sp>
        <p:nvSpPr>
          <p:cNvPr id="73" name="TextBox 72">
            <a:extLst>
              <a:ext uri="{FF2B5EF4-FFF2-40B4-BE49-F238E27FC236}">
                <a16:creationId xmlns:a16="http://schemas.microsoft.com/office/drawing/2014/main" id="{C5F7995E-3BC3-49BC-84F2-4E1A4CD6A5B8}"/>
              </a:ext>
            </a:extLst>
          </p:cNvPr>
          <p:cNvSpPr txBox="1"/>
          <p:nvPr/>
        </p:nvSpPr>
        <p:spPr>
          <a:xfrm>
            <a:off x="6122613" y="4950950"/>
            <a:ext cx="323526" cy="1200329"/>
          </a:xfrm>
          <a:prstGeom prst="rect">
            <a:avLst/>
          </a:prstGeom>
          <a:noFill/>
        </p:spPr>
        <p:txBody>
          <a:bodyPr wrap="square">
            <a:spAutoFit/>
          </a:bodyPr>
          <a:lstStyle/>
          <a:p>
            <a:r>
              <a:rPr lang="en-US" sz="7200" dirty="0"/>
              <a:t>)</a:t>
            </a:r>
            <a:endParaRPr lang="en-SE" sz="7200" dirty="0"/>
          </a:p>
        </p:txBody>
      </p:sp>
    </p:spTree>
    <p:extLst>
      <p:ext uri="{BB962C8B-B14F-4D97-AF65-F5344CB8AC3E}">
        <p14:creationId xmlns:p14="http://schemas.microsoft.com/office/powerpoint/2010/main" val="418836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A7D7-21C8-4AAF-BEBD-EB179006A85C}"/>
              </a:ext>
            </a:extLst>
          </p:cNvPr>
          <p:cNvSpPr>
            <a:spLocks noGrp="1"/>
          </p:cNvSpPr>
          <p:nvPr>
            <p:ph type="title"/>
          </p:nvPr>
        </p:nvSpPr>
        <p:spPr/>
        <p:txBody>
          <a:bodyPr/>
          <a:lstStyle/>
          <a:p>
            <a:r>
              <a:rPr lang="en-US" dirty="0"/>
              <a:t>Summarizing it up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FD2AD-25EF-4254-A59A-12EF47C44B00}"/>
                  </a:ext>
                </a:extLst>
              </p:cNvPr>
              <p:cNvSpPr>
                <a:spLocks noGrp="1"/>
              </p:cNvSpPr>
              <p:nvPr>
                <p:ph idx="1"/>
              </p:nvPr>
            </p:nvSpPr>
            <p:spPr>
              <a:xfrm>
                <a:off x="838199" y="1825625"/>
                <a:ext cx="6688811" cy="4810792"/>
              </a:xfrm>
            </p:spPr>
            <p:txBody>
              <a:bodyPr>
                <a:normAutofit lnSpcReduction="10000"/>
              </a:bodyPr>
              <a:lstStyle/>
              <a:p>
                <a:r>
                  <a:rPr lang="en-US" dirty="0"/>
                  <a:t>The activation of layer 2 can be modeled by</a:t>
                </a:r>
                <a:br>
                  <a:rPr lang="en-US" dirty="0"/>
                </a:br>
                <a14:m>
                  <m:oMath xmlns:m="http://schemas.openxmlformats.org/officeDocument/2006/math">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𝑎</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𝑤</m:t>
                            </m:r>
                          </m:e>
                          <m:sup>
                            <m:r>
                              <a:rPr lang="en-US" sz="2800" b="0" i="1" smtClean="0">
                                <a:latin typeface="Cambria Math" panose="02040503050406030204" pitchFamily="18" charset="0"/>
                                <a:ea typeface="Cambria Math" panose="02040503050406030204" pitchFamily="18" charset="0"/>
                              </a:rPr>
                              <m:t>2</m:t>
                            </m:r>
                          </m:sup>
                        </m:sSup>
                        <m:r>
                          <a:rPr lang="en-US" sz="2800" b="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𝑎</m:t>
                            </m:r>
                          </m:e>
                          <m:sup>
                            <m:r>
                              <a:rPr lang="en-US" sz="2800" b="0" i="1" smtClean="0">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𝑏</m:t>
                            </m:r>
                          </m:e>
                          <m:sup>
                            <m:r>
                              <a:rPr lang="en-US" sz="2800" b="0" i="1" smtClean="0">
                                <a:latin typeface="Cambria Math" panose="02040503050406030204" pitchFamily="18" charset="0"/>
                                <a:ea typeface="Cambria Math" panose="02040503050406030204" pitchFamily="18" charset="0"/>
                              </a:rPr>
                              <m:t>2</m:t>
                            </m:r>
                          </m:sup>
                        </m:sSup>
                      </m:e>
                    </m:d>
                  </m:oMath>
                </a14:m>
                <a:endParaRPr lang="en-SE" dirty="0"/>
              </a:p>
              <a:p>
                <a:r>
                  <a:rPr lang="en-US" dirty="0"/>
                  <a:t>The activation of layer </a:t>
                </a:r>
                <a14:m>
                  <m:oMath xmlns:m="http://schemas.openxmlformats.org/officeDocument/2006/math">
                    <m:r>
                      <a:rPr lang="en-US" b="0" i="1" smtClean="0">
                        <a:latin typeface="Cambria Math" panose="02040503050406030204" pitchFamily="18" charset="0"/>
                      </a:rPr>
                      <m:t>𝑙</m:t>
                    </m:r>
                  </m:oMath>
                </a14:m>
                <a:r>
                  <a:rPr lang="en-US" sz="2800" b="0" dirty="0">
                    <a:ea typeface="Cambria Math" panose="02040503050406030204" pitchFamily="18" charset="0"/>
                  </a:rPr>
                  <a:t> can be modeled by</a:t>
                </a:r>
                <a:br>
                  <a:rPr lang="en-US" sz="2800" b="0" dirty="0">
                    <a:ea typeface="Cambria Math" panose="02040503050406030204" pitchFamily="18" charset="0"/>
                  </a:rPr>
                </a:b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𝑙</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𝑙</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𝑙</m:t>
                            </m:r>
                          </m:sup>
                        </m:sSup>
                      </m:e>
                    </m:d>
                  </m:oMath>
                </a14:m>
                <a:endParaRPr lang="en-US" sz="2800" b="0" dirty="0">
                  <a:ea typeface="Cambria Math" panose="02040503050406030204" pitchFamily="18" charset="0"/>
                </a:endParaRPr>
              </a:p>
              <a:p>
                <a:r>
                  <a:rPr lang="en-US" dirty="0"/>
                  <a:t>This expression gives us a global view about how the activations in one layer relate to activations in the previous layer.</a:t>
                </a:r>
              </a:p>
              <a:p>
                <a:pPr lvl="1"/>
                <a:r>
                  <a:rPr lang="en-US" dirty="0"/>
                  <a:t>Apply the weight matrix to the activations, then add the bias vector, and finally apply the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function.</a:t>
                </a:r>
                <a:endParaRPr lang="en-SE" dirty="0"/>
              </a:p>
            </p:txBody>
          </p:sp>
        </mc:Choice>
        <mc:Fallback xmlns="">
          <p:sp>
            <p:nvSpPr>
              <p:cNvPr id="3" name="Content Placeholder 2">
                <a:extLst>
                  <a:ext uri="{FF2B5EF4-FFF2-40B4-BE49-F238E27FC236}">
                    <a16:creationId xmlns:a16="http://schemas.microsoft.com/office/drawing/2014/main" id="{765FD2AD-25EF-4254-A59A-12EF47C44B00}"/>
                  </a:ext>
                </a:extLst>
              </p:cNvPr>
              <p:cNvSpPr>
                <a:spLocks noGrp="1" noRot="1" noChangeAspect="1" noMove="1" noResize="1" noEditPoints="1" noAdjustHandles="1" noChangeArrowheads="1" noChangeShapeType="1" noTextEdit="1"/>
              </p:cNvSpPr>
              <p:nvPr>
                <p:ph idx="1"/>
              </p:nvPr>
            </p:nvSpPr>
            <p:spPr>
              <a:xfrm>
                <a:off x="838199" y="1825625"/>
                <a:ext cx="6688811" cy="4810792"/>
              </a:xfrm>
              <a:blipFill>
                <a:blip r:embed="rId2"/>
                <a:stretch>
                  <a:fillRect l="-1548" t="-3038" r="-91" b="-151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8E7944-5E9E-4481-83DA-F7791096B9DB}"/>
              </a:ext>
            </a:extLst>
          </p:cNvPr>
          <p:cNvPicPr>
            <a:picLocks noChangeAspect="1"/>
          </p:cNvPicPr>
          <p:nvPr/>
        </p:nvPicPr>
        <p:blipFill>
          <a:blip r:embed="rId3"/>
          <a:stretch>
            <a:fillRect/>
          </a:stretch>
        </p:blipFill>
        <p:spPr>
          <a:xfrm>
            <a:off x="7527013" y="1664629"/>
            <a:ext cx="4369876" cy="4971788"/>
          </a:xfrm>
          <a:prstGeom prst="rect">
            <a:avLst/>
          </a:prstGeom>
        </p:spPr>
      </p:pic>
      <p:grpSp>
        <p:nvGrpSpPr>
          <p:cNvPr id="7" name="Group 6">
            <a:extLst>
              <a:ext uri="{FF2B5EF4-FFF2-40B4-BE49-F238E27FC236}">
                <a16:creationId xmlns:a16="http://schemas.microsoft.com/office/drawing/2014/main" id="{1159A4E1-807B-4541-A19E-3E30D3D9A720}"/>
              </a:ext>
            </a:extLst>
          </p:cNvPr>
          <p:cNvGrpSpPr/>
          <p:nvPr/>
        </p:nvGrpSpPr>
        <p:grpSpPr>
          <a:xfrm>
            <a:off x="8733290" y="2316702"/>
            <a:ext cx="428536" cy="1071738"/>
            <a:chOff x="8710044" y="2489586"/>
            <a:chExt cx="428536" cy="1071738"/>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345DBC-DE06-4A00-BBE5-E71D02023086}"/>
                    </a:ext>
                  </a:extLst>
                </p:cNvPr>
                <p:cNvSpPr txBox="1"/>
                <p:nvPr/>
              </p:nvSpPr>
              <p:spPr>
                <a:xfrm>
                  <a:off x="8710044" y="2489586"/>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8" name="TextBox 7">
                  <a:extLst>
                    <a:ext uri="{FF2B5EF4-FFF2-40B4-BE49-F238E27FC236}">
                      <a16:creationId xmlns:a16="http://schemas.microsoft.com/office/drawing/2014/main" id="{7A345DBC-DE06-4A00-BBE5-E71D02023086}"/>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4"/>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13A41FC-0D1A-44FA-B0EE-42808BCB180D}"/>
                    </a:ext>
                  </a:extLst>
                </p:cNvPr>
                <p:cNvSpPr txBox="1"/>
                <p:nvPr/>
              </p:nvSpPr>
              <p:spPr>
                <a:xfrm>
                  <a:off x="8710044" y="2845002"/>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9" name="TextBox 8">
                  <a:extLst>
                    <a:ext uri="{FF2B5EF4-FFF2-40B4-BE49-F238E27FC236}">
                      <a16:creationId xmlns:a16="http://schemas.microsoft.com/office/drawing/2014/main" id="{413A41FC-0D1A-44FA-B0EE-42808BCB180D}"/>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5"/>
                  <a:stretch>
                    <a:fillRect r="-13889"/>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B99AAD8-A060-4CEC-AC87-A2233AA77509}"/>
                    </a:ext>
                  </a:extLst>
                </p:cNvPr>
                <p:cNvSpPr txBox="1"/>
                <p:nvPr/>
              </p:nvSpPr>
              <p:spPr>
                <a:xfrm>
                  <a:off x="8710045" y="3181027"/>
                  <a:ext cx="428535" cy="380297"/>
                </a:xfrm>
                <a:prstGeom prst="rect">
                  <a:avLst/>
                </a:prstGeom>
                <a:solidFill>
                  <a:schemeClr val="bg1"/>
                </a:solidFill>
                <a:ln w="12700">
                  <a:solidFill>
                    <a:srgbClr val="FF0000"/>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13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0" name="TextBox 9">
                  <a:extLst>
                    <a:ext uri="{FF2B5EF4-FFF2-40B4-BE49-F238E27FC236}">
                      <a16:creationId xmlns:a16="http://schemas.microsoft.com/office/drawing/2014/main" id="{4B99AAD8-A060-4CEC-AC87-A2233AA77509}"/>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6"/>
                  <a:stretch>
                    <a:fillRect r="-13889"/>
                  </a:stretch>
                </a:blipFill>
                <a:ln w="12700">
                  <a:solidFill>
                    <a:srgbClr val="FF0000"/>
                  </a:solidFill>
                </a:ln>
              </p:spPr>
              <p:txBody>
                <a:bodyPr/>
                <a:lstStyle/>
                <a:p>
                  <a:r>
                    <a:rPr lang="en-SE">
                      <a:noFill/>
                    </a:rPr>
                    <a:t> </a:t>
                  </a:r>
                </a:p>
              </p:txBody>
            </p:sp>
          </mc:Fallback>
        </mc:AlternateContent>
      </p:grpSp>
      <p:grpSp>
        <p:nvGrpSpPr>
          <p:cNvPr id="11" name="Group 10">
            <a:extLst>
              <a:ext uri="{FF2B5EF4-FFF2-40B4-BE49-F238E27FC236}">
                <a16:creationId xmlns:a16="http://schemas.microsoft.com/office/drawing/2014/main" id="{75D44AE2-8BEE-42C0-87FD-E31F68D9D1F2}"/>
              </a:ext>
            </a:extLst>
          </p:cNvPr>
          <p:cNvGrpSpPr/>
          <p:nvPr/>
        </p:nvGrpSpPr>
        <p:grpSpPr>
          <a:xfrm>
            <a:off x="8733290" y="3380126"/>
            <a:ext cx="428536" cy="1071738"/>
            <a:chOff x="8710044" y="2489586"/>
            <a:chExt cx="428536" cy="1071738"/>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2D2B93B-0992-4006-82A0-9D9931D57FE2}"/>
                    </a:ext>
                  </a:extLst>
                </p:cNvPr>
                <p:cNvSpPr txBox="1"/>
                <p:nvPr/>
              </p:nvSpPr>
              <p:spPr>
                <a:xfrm>
                  <a:off x="8710044" y="2489586"/>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2" name="TextBox 11">
                  <a:extLst>
                    <a:ext uri="{FF2B5EF4-FFF2-40B4-BE49-F238E27FC236}">
                      <a16:creationId xmlns:a16="http://schemas.microsoft.com/office/drawing/2014/main" id="{62D2B93B-0992-4006-82A0-9D9931D57FE2}"/>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7"/>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197728-E3F8-4EBD-A0B3-D41F41A5BC6D}"/>
                    </a:ext>
                  </a:extLst>
                </p:cNvPr>
                <p:cNvSpPr txBox="1"/>
                <p:nvPr/>
              </p:nvSpPr>
              <p:spPr>
                <a:xfrm>
                  <a:off x="8710044" y="2845002"/>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3" name="TextBox 12">
                  <a:extLst>
                    <a:ext uri="{FF2B5EF4-FFF2-40B4-BE49-F238E27FC236}">
                      <a16:creationId xmlns:a16="http://schemas.microsoft.com/office/drawing/2014/main" id="{6D197728-E3F8-4EBD-A0B3-D41F41A5BC6D}"/>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8"/>
                  <a:stretch>
                    <a:fillRect r="-15278"/>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B0DCFA1-8BB4-4D38-B361-46CBA6DE17ED}"/>
                    </a:ext>
                  </a:extLst>
                </p:cNvPr>
                <p:cNvSpPr txBox="1"/>
                <p:nvPr/>
              </p:nvSpPr>
              <p:spPr>
                <a:xfrm>
                  <a:off x="8710045" y="3181027"/>
                  <a:ext cx="428535" cy="380297"/>
                </a:xfrm>
                <a:prstGeom prst="rect">
                  <a:avLst/>
                </a:prstGeom>
                <a:solidFill>
                  <a:schemeClr val="bg1"/>
                </a:solidFill>
                <a:ln w="12700">
                  <a:solidFill>
                    <a:schemeClr val="accent1"/>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4" name="TextBox 13">
                  <a:extLst>
                    <a:ext uri="{FF2B5EF4-FFF2-40B4-BE49-F238E27FC236}">
                      <a16:creationId xmlns:a16="http://schemas.microsoft.com/office/drawing/2014/main" id="{1B0DCFA1-8BB4-4D38-B361-46CBA6DE17ED}"/>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9"/>
                  <a:stretch>
                    <a:fillRect r="-15278"/>
                  </a:stretch>
                </a:blipFill>
                <a:ln w="12700">
                  <a:solidFill>
                    <a:schemeClr val="accent1"/>
                  </a:solidFill>
                </a:ln>
              </p:spPr>
              <p:txBody>
                <a:bodyPr/>
                <a:lstStyle/>
                <a:p>
                  <a:r>
                    <a:rPr lang="en-SE">
                      <a:noFill/>
                    </a:rPr>
                    <a:t> </a:t>
                  </a:r>
                </a:p>
              </p:txBody>
            </p:sp>
          </mc:Fallback>
        </mc:AlternateContent>
      </p:grpSp>
      <p:grpSp>
        <p:nvGrpSpPr>
          <p:cNvPr id="15" name="Group 14">
            <a:extLst>
              <a:ext uri="{FF2B5EF4-FFF2-40B4-BE49-F238E27FC236}">
                <a16:creationId xmlns:a16="http://schemas.microsoft.com/office/drawing/2014/main" id="{E442E516-9886-4D80-A7A4-E983D888FA14}"/>
              </a:ext>
            </a:extLst>
          </p:cNvPr>
          <p:cNvGrpSpPr/>
          <p:nvPr/>
        </p:nvGrpSpPr>
        <p:grpSpPr>
          <a:xfrm>
            <a:off x="8733290" y="4443550"/>
            <a:ext cx="428536" cy="1071738"/>
            <a:chOff x="8710044" y="2489586"/>
            <a:chExt cx="428536" cy="1071738"/>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8DFC551-823B-41A9-8895-64CC7879FAE0}"/>
                    </a:ext>
                  </a:extLst>
                </p:cNvPr>
                <p:cNvSpPr txBox="1"/>
                <p:nvPr/>
              </p:nvSpPr>
              <p:spPr>
                <a:xfrm>
                  <a:off x="8710044" y="2489586"/>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6" name="TextBox 15">
                  <a:extLst>
                    <a:ext uri="{FF2B5EF4-FFF2-40B4-BE49-F238E27FC236}">
                      <a16:creationId xmlns:a16="http://schemas.microsoft.com/office/drawing/2014/main" id="{78DFC551-823B-41A9-8895-64CC7879FAE0}"/>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0"/>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53326C6-3A9C-4366-977C-5AF65BC4E7B5}"/>
                    </a:ext>
                  </a:extLst>
                </p:cNvPr>
                <p:cNvSpPr txBox="1"/>
                <p:nvPr/>
              </p:nvSpPr>
              <p:spPr>
                <a:xfrm>
                  <a:off x="8710044" y="2845002"/>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7" name="TextBox 16">
                  <a:extLst>
                    <a:ext uri="{FF2B5EF4-FFF2-40B4-BE49-F238E27FC236}">
                      <a16:creationId xmlns:a16="http://schemas.microsoft.com/office/drawing/2014/main" id="{D53326C6-3A9C-4366-977C-5AF65BC4E7B5}"/>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1"/>
                  <a:stretch>
                    <a:fillRect r="-15278"/>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BF088E7-848F-41D9-8195-C90C69E7C7E5}"/>
                    </a:ext>
                  </a:extLst>
                </p:cNvPr>
                <p:cNvSpPr txBox="1"/>
                <p:nvPr/>
              </p:nvSpPr>
              <p:spPr>
                <a:xfrm>
                  <a:off x="8710045" y="3181027"/>
                  <a:ext cx="428535" cy="380297"/>
                </a:xfrm>
                <a:prstGeom prst="rect">
                  <a:avLst/>
                </a:prstGeom>
                <a:solidFill>
                  <a:schemeClr val="bg1"/>
                </a:solidFill>
                <a:ln w="12700">
                  <a:solidFill>
                    <a:schemeClr val="accent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33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18" name="TextBox 17">
                  <a:extLst>
                    <a:ext uri="{FF2B5EF4-FFF2-40B4-BE49-F238E27FC236}">
                      <a16:creationId xmlns:a16="http://schemas.microsoft.com/office/drawing/2014/main" id="{BBF088E7-848F-41D9-8195-C90C69E7C7E5}"/>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2"/>
                  <a:stretch>
                    <a:fillRect r="-15278"/>
                  </a:stretch>
                </a:blipFill>
                <a:ln w="12700">
                  <a:solidFill>
                    <a:schemeClr val="accent2"/>
                  </a:solidFill>
                </a:ln>
              </p:spPr>
              <p:txBody>
                <a:bodyPr/>
                <a:lstStyle/>
                <a:p>
                  <a:r>
                    <a:rPr lang="en-SE">
                      <a:noFill/>
                    </a:rPr>
                    <a:t> </a:t>
                  </a:r>
                </a:p>
              </p:txBody>
            </p:sp>
          </mc:Fallback>
        </mc:AlternateContent>
      </p:grpSp>
      <p:grpSp>
        <p:nvGrpSpPr>
          <p:cNvPr id="19" name="Group 18">
            <a:extLst>
              <a:ext uri="{FF2B5EF4-FFF2-40B4-BE49-F238E27FC236}">
                <a16:creationId xmlns:a16="http://schemas.microsoft.com/office/drawing/2014/main" id="{1B856839-A15A-43F5-97BF-40F172CCC487}"/>
              </a:ext>
            </a:extLst>
          </p:cNvPr>
          <p:cNvGrpSpPr/>
          <p:nvPr/>
        </p:nvGrpSpPr>
        <p:grpSpPr>
          <a:xfrm>
            <a:off x="8733290" y="5506974"/>
            <a:ext cx="428536" cy="1071738"/>
            <a:chOff x="8710044" y="2489586"/>
            <a:chExt cx="428536" cy="1071738"/>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C40190E-6311-49A8-A347-C86E72CEFE00}"/>
                    </a:ext>
                  </a:extLst>
                </p:cNvPr>
                <p:cNvSpPr txBox="1"/>
                <p:nvPr/>
              </p:nvSpPr>
              <p:spPr>
                <a:xfrm>
                  <a:off x="8710044" y="2489586"/>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41</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0" name="TextBox 19">
                  <a:extLst>
                    <a:ext uri="{FF2B5EF4-FFF2-40B4-BE49-F238E27FC236}">
                      <a16:creationId xmlns:a16="http://schemas.microsoft.com/office/drawing/2014/main" id="{3C40190E-6311-49A8-A347-C86E72CEFE00}"/>
                    </a:ext>
                  </a:extLst>
                </p:cNvPr>
                <p:cNvSpPr txBox="1">
                  <a:spLocks noRot="1" noChangeAspect="1" noMove="1" noResize="1" noEditPoints="1" noAdjustHandles="1" noChangeArrowheads="1" noChangeShapeType="1" noTextEdit="1"/>
                </p:cNvSpPr>
                <p:nvPr/>
              </p:nvSpPr>
              <p:spPr>
                <a:xfrm>
                  <a:off x="8710044" y="2489586"/>
                  <a:ext cx="428535" cy="380297"/>
                </a:xfrm>
                <a:prstGeom prst="rect">
                  <a:avLst/>
                </a:prstGeom>
                <a:blipFill>
                  <a:blip r:embed="rId13"/>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3267121-F824-4CF6-8A4B-22823C5EF27C}"/>
                    </a:ext>
                  </a:extLst>
                </p:cNvPr>
                <p:cNvSpPr txBox="1"/>
                <p:nvPr/>
              </p:nvSpPr>
              <p:spPr>
                <a:xfrm>
                  <a:off x="8710044" y="2845002"/>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42</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1" name="TextBox 20">
                  <a:extLst>
                    <a:ext uri="{FF2B5EF4-FFF2-40B4-BE49-F238E27FC236}">
                      <a16:creationId xmlns:a16="http://schemas.microsoft.com/office/drawing/2014/main" id="{23267121-F824-4CF6-8A4B-22823C5EF27C}"/>
                    </a:ext>
                  </a:extLst>
                </p:cNvPr>
                <p:cNvSpPr txBox="1">
                  <a:spLocks noRot="1" noChangeAspect="1" noMove="1" noResize="1" noEditPoints="1" noAdjustHandles="1" noChangeArrowheads="1" noChangeShapeType="1" noTextEdit="1"/>
                </p:cNvSpPr>
                <p:nvPr/>
              </p:nvSpPr>
              <p:spPr>
                <a:xfrm>
                  <a:off x="8710044" y="2845002"/>
                  <a:ext cx="428535" cy="380297"/>
                </a:xfrm>
                <a:prstGeom prst="rect">
                  <a:avLst/>
                </a:prstGeom>
                <a:blipFill>
                  <a:blip r:embed="rId14"/>
                  <a:stretch>
                    <a:fillRect r="-15278"/>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CEC4B77-56E7-44FA-96A3-6D54FD792C82}"/>
                    </a:ext>
                  </a:extLst>
                </p:cNvPr>
                <p:cNvSpPr txBox="1"/>
                <p:nvPr/>
              </p:nvSpPr>
              <p:spPr>
                <a:xfrm>
                  <a:off x="8710045" y="3181027"/>
                  <a:ext cx="428535" cy="380297"/>
                </a:xfrm>
                <a:prstGeom prst="rect">
                  <a:avLst/>
                </a:prstGeom>
                <a:solidFill>
                  <a:schemeClr val="bg1"/>
                </a:solidFill>
                <a:ln w="12700">
                  <a:solidFill>
                    <a:schemeClr val="tx2"/>
                  </a:solidFill>
                </a:ln>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43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2" name="TextBox 21">
                  <a:extLst>
                    <a:ext uri="{FF2B5EF4-FFF2-40B4-BE49-F238E27FC236}">
                      <a16:creationId xmlns:a16="http://schemas.microsoft.com/office/drawing/2014/main" id="{2CEC4B77-56E7-44FA-96A3-6D54FD792C82}"/>
                    </a:ext>
                  </a:extLst>
                </p:cNvPr>
                <p:cNvSpPr txBox="1">
                  <a:spLocks noRot="1" noChangeAspect="1" noMove="1" noResize="1" noEditPoints="1" noAdjustHandles="1" noChangeArrowheads="1" noChangeShapeType="1" noTextEdit="1"/>
                </p:cNvSpPr>
                <p:nvPr/>
              </p:nvSpPr>
              <p:spPr>
                <a:xfrm>
                  <a:off x="8710045" y="3181027"/>
                  <a:ext cx="428535" cy="380297"/>
                </a:xfrm>
                <a:prstGeom prst="rect">
                  <a:avLst/>
                </a:prstGeom>
                <a:blipFill>
                  <a:blip r:embed="rId15"/>
                  <a:stretch>
                    <a:fillRect r="-15278"/>
                  </a:stretch>
                </a:blipFill>
                <a:ln w="12700">
                  <a:solidFill>
                    <a:schemeClr val="tx2"/>
                  </a:solidFill>
                </a:ln>
              </p:spPr>
              <p:txBody>
                <a:bodyPr/>
                <a:lstStyle/>
                <a:p>
                  <a:r>
                    <a:rPr lang="en-SE">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63F12BF-E3ED-48BC-898D-17535CA88F2E}"/>
                  </a:ext>
                </a:extLst>
              </p:cNvPr>
              <p:cNvSpPr txBox="1"/>
              <p:nvPr/>
            </p:nvSpPr>
            <p:spPr>
              <a:xfrm>
                <a:off x="9336978" y="2703287"/>
                <a:ext cx="586998" cy="372538"/>
              </a:xfrm>
              <a:prstGeom prst="rect">
                <a:avLst/>
              </a:prstGeom>
              <a:noFill/>
              <a:ln w="12700">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3" name="TextBox 22">
                <a:extLst>
                  <a:ext uri="{FF2B5EF4-FFF2-40B4-BE49-F238E27FC236}">
                    <a16:creationId xmlns:a16="http://schemas.microsoft.com/office/drawing/2014/main" id="{163F12BF-E3ED-48BC-898D-17535CA88F2E}"/>
                  </a:ext>
                </a:extLst>
              </p:cNvPr>
              <p:cNvSpPr txBox="1">
                <a:spLocks noRot="1" noChangeAspect="1" noMove="1" noResize="1" noEditPoints="1" noAdjustHandles="1" noChangeArrowheads="1" noChangeShapeType="1" noTextEdit="1"/>
              </p:cNvSpPr>
              <p:nvPr/>
            </p:nvSpPr>
            <p:spPr>
              <a:xfrm>
                <a:off x="9336978" y="2703287"/>
                <a:ext cx="586998" cy="372538"/>
              </a:xfrm>
              <a:prstGeom prst="rect">
                <a:avLst/>
              </a:prstGeom>
              <a:blipFill>
                <a:blip r:embed="rId16"/>
                <a:stretch>
                  <a:fillRect r="-17347"/>
                </a:stretch>
              </a:blipFill>
              <a:ln w="12700">
                <a:solidFill>
                  <a:srgbClr val="FF0000"/>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FE35831-D3A6-45A2-95BB-959442A98C23}"/>
                  </a:ext>
                </a:extLst>
              </p:cNvPr>
              <p:cNvSpPr txBox="1"/>
              <p:nvPr/>
            </p:nvSpPr>
            <p:spPr>
              <a:xfrm>
                <a:off x="9336978" y="3812312"/>
                <a:ext cx="586998" cy="372538"/>
              </a:xfrm>
              <a:prstGeom prst="rect">
                <a:avLst/>
              </a:prstGeom>
              <a:noFill/>
              <a:ln w="12700">
                <a:solidFill>
                  <a:schemeClr val="accent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4" name="TextBox 23">
                <a:extLst>
                  <a:ext uri="{FF2B5EF4-FFF2-40B4-BE49-F238E27FC236}">
                    <a16:creationId xmlns:a16="http://schemas.microsoft.com/office/drawing/2014/main" id="{CFE35831-D3A6-45A2-95BB-959442A98C23}"/>
                  </a:ext>
                </a:extLst>
              </p:cNvPr>
              <p:cNvSpPr txBox="1">
                <a:spLocks noRot="1" noChangeAspect="1" noMove="1" noResize="1" noEditPoints="1" noAdjustHandles="1" noChangeArrowheads="1" noChangeShapeType="1" noTextEdit="1"/>
              </p:cNvSpPr>
              <p:nvPr/>
            </p:nvSpPr>
            <p:spPr>
              <a:xfrm>
                <a:off x="9336978" y="3812312"/>
                <a:ext cx="586998" cy="372538"/>
              </a:xfrm>
              <a:prstGeom prst="rect">
                <a:avLst/>
              </a:prstGeom>
              <a:blipFill>
                <a:blip r:embed="rId17"/>
                <a:stretch>
                  <a:fillRect r="-17347" b="-1587"/>
                </a:stretch>
              </a:blipFill>
              <a:ln w="12700">
                <a:solidFill>
                  <a:schemeClr val="accent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2A6D4E6-3EBD-4EC6-AC8A-674DCAC4499E}"/>
                  </a:ext>
                </a:extLst>
              </p:cNvPr>
              <p:cNvSpPr txBox="1"/>
              <p:nvPr/>
            </p:nvSpPr>
            <p:spPr>
              <a:xfrm>
                <a:off x="9336978" y="4926996"/>
                <a:ext cx="586998" cy="372538"/>
              </a:xfrm>
              <a:prstGeom prst="rect">
                <a:avLst/>
              </a:prstGeom>
              <a:noFill/>
              <a:ln w="12700">
                <a:solidFill>
                  <a:schemeClr val="accent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3</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5" name="TextBox 24">
                <a:extLst>
                  <a:ext uri="{FF2B5EF4-FFF2-40B4-BE49-F238E27FC236}">
                    <a16:creationId xmlns:a16="http://schemas.microsoft.com/office/drawing/2014/main" id="{D2A6D4E6-3EBD-4EC6-AC8A-674DCAC4499E}"/>
                  </a:ext>
                </a:extLst>
              </p:cNvPr>
              <p:cNvSpPr txBox="1">
                <a:spLocks noRot="1" noChangeAspect="1" noMove="1" noResize="1" noEditPoints="1" noAdjustHandles="1" noChangeArrowheads="1" noChangeShapeType="1" noTextEdit="1"/>
              </p:cNvSpPr>
              <p:nvPr/>
            </p:nvSpPr>
            <p:spPr>
              <a:xfrm>
                <a:off x="9336978" y="4926996"/>
                <a:ext cx="586998" cy="372538"/>
              </a:xfrm>
              <a:prstGeom prst="rect">
                <a:avLst/>
              </a:prstGeom>
              <a:blipFill>
                <a:blip r:embed="rId18"/>
                <a:stretch>
                  <a:fillRect r="-17347" b="-1587"/>
                </a:stretch>
              </a:blipFill>
              <a:ln w="12700">
                <a:solidFill>
                  <a:schemeClr val="accent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D146B15-5D8B-4226-A54A-5E56A9C1BA64}"/>
                  </a:ext>
                </a:extLst>
              </p:cNvPr>
              <p:cNvSpPr txBox="1"/>
              <p:nvPr/>
            </p:nvSpPr>
            <p:spPr>
              <a:xfrm>
                <a:off x="9336978" y="6041680"/>
                <a:ext cx="586998" cy="372538"/>
              </a:xfrm>
              <a:prstGeom prst="rect">
                <a:avLst/>
              </a:prstGeom>
              <a:noFill/>
              <a:ln w="12700">
                <a:solidFill>
                  <a:schemeClr val="tx2"/>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4</m:t>
                          </m:r>
                        </m:sub>
                        <m:sup>
                          <m:r>
                            <a:rPr lang="en-US" sz="1800" b="0" i="1" smtClean="0">
                              <a:latin typeface="Cambria Math" panose="02040503050406030204" pitchFamily="18" charset="0"/>
                              <a:ea typeface="Cambria Math" panose="02040503050406030204" pitchFamily="18" charset="0"/>
                            </a:rPr>
                            <m:t>2</m:t>
                          </m:r>
                        </m:sup>
                      </m:sSubSup>
                      <m:r>
                        <a:rPr lang="en-US" sz="1800" b="0"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b="0" i="1" smtClean="0">
                              <a:latin typeface="Cambria Math" panose="02040503050406030204" pitchFamily="18" charset="0"/>
                              <a:ea typeface="Cambria Math" panose="02040503050406030204" pitchFamily="18" charset="0"/>
                            </a:rPr>
                            <m:t>4</m:t>
                          </m:r>
                        </m:sub>
                        <m:sup>
                          <m:r>
                            <a:rPr lang="en-US" i="1">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26" name="TextBox 25">
                <a:extLst>
                  <a:ext uri="{FF2B5EF4-FFF2-40B4-BE49-F238E27FC236}">
                    <a16:creationId xmlns:a16="http://schemas.microsoft.com/office/drawing/2014/main" id="{FD146B15-5D8B-4226-A54A-5E56A9C1BA64}"/>
                  </a:ext>
                </a:extLst>
              </p:cNvPr>
              <p:cNvSpPr txBox="1">
                <a:spLocks noRot="1" noChangeAspect="1" noMove="1" noResize="1" noEditPoints="1" noAdjustHandles="1" noChangeArrowheads="1" noChangeShapeType="1" noTextEdit="1"/>
              </p:cNvSpPr>
              <p:nvPr/>
            </p:nvSpPr>
            <p:spPr>
              <a:xfrm>
                <a:off x="9336978" y="6041680"/>
                <a:ext cx="586998" cy="372538"/>
              </a:xfrm>
              <a:prstGeom prst="rect">
                <a:avLst/>
              </a:prstGeom>
              <a:blipFill>
                <a:blip r:embed="rId19"/>
                <a:stretch>
                  <a:fillRect r="-17347" b="-1587"/>
                </a:stretch>
              </a:blipFill>
              <a:ln w="12700">
                <a:solidFill>
                  <a:schemeClr val="tx2"/>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38C5D11-3547-4FAA-A914-F71A357463AC}"/>
                  </a:ext>
                </a:extLst>
              </p:cNvPr>
              <p:cNvSpPr txBox="1"/>
              <p:nvPr/>
            </p:nvSpPr>
            <p:spPr>
              <a:xfrm>
                <a:off x="7915884" y="3345446"/>
                <a:ext cx="428535" cy="3719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7" name="TextBox 26">
                <a:extLst>
                  <a:ext uri="{FF2B5EF4-FFF2-40B4-BE49-F238E27FC236}">
                    <a16:creationId xmlns:a16="http://schemas.microsoft.com/office/drawing/2014/main" id="{E38C5D11-3547-4FAA-A914-F71A357463AC}"/>
                  </a:ext>
                </a:extLst>
              </p:cNvPr>
              <p:cNvSpPr txBox="1">
                <a:spLocks noRot="1" noChangeAspect="1" noMove="1" noResize="1" noEditPoints="1" noAdjustHandles="1" noChangeArrowheads="1" noChangeShapeType="1" noTextEdit="1"/>
              </p:cNvSpPr>
              <p:nvPr/>
            </p:nvSpPr>
            <p:spPr>
              <a:xfrm>
                <a:off x="7915884" y="3345446"/>
                <a:ext cx="428535" cy="371961"/>
              </a:xfrm>
              <a:prstGeom prst="rect">
                <a:avLst/>
              </a:prstGeom>
              <a:blipFill>
                <a:blip r:embed="rId20"/>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57B9F26-7AA5-450D-9023-9619FAAD806C}"/>
                  </a:ext>
                </a:extLst>
              </p:cNvPr>
              <p:cNvSpPr txBox="1"/>
              <p:nvPr/>
            </p:nvSpPr>
            <p:spPr>
              <a:xfrm>
                <a:off x="7915884" y="4451864"/>
                <a:ext cx="428535" cy="3724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8" name="TextBox 27">
                <a:extLst>
                  <a:ext uri="{FF2B5EF4-FFF2-40B4-BE49-F238E27FC236}">
                    <a16:creationId xmlns:a16="http://schemas.microsoft.com/office/drawing/2014/main" id="{B57B9F26-7AA5-450D-9023-9619FAAD806C}"/>
                  </a:ext>
                </a:extLst>
              </p:cNvPr>
              <p:cNvSpPr txBox="1">
                <a:spLocks noRot="1" noChangeAspect="1" noMove="1" noResize="1" noEditPoints="1" noAdjustHandles="1" noChangeArrowheads="1" noChangeShapeType="1" noTextEdit="1"/>
              </p:cNvSpPr>
              <p:nvPr/>
            </p:nvSpPr>
            <p:spPr>
              <a:xfrm>
                <a:off x="7915884" y="4451864"/>
                <a:ext cx="428535" cy="372474"/>
              </a:xfrm>
              <a:prstGeom prst="rect">
                <a:avLst/>
              </a:prstGeom>
              <a:blipFill>
                <a:blip r:embed="rId21"/>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2820E8F-9C74-4C8D-A31C-7010DC5047F6}"/>
                  </a:ext>
                </a:extLst>
              </p:cNvPr>
              <p:cNvSpPr txBox="1"/>
              <p:nvPr/>
            </p:nvSpPr>
            <p:spPr>
              <a:xfrm>
                <a:off x="7915883" y="5596382"/>
                <a:ext cx="428535"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1</m:t>
                          </m:r>
                        </m:sup>
                      </m:sSubSup>
                    </m:oMath>
                  </m:oMathPara>
                </a14:m>
                <a:endParaRPr lang="en-SE" dirty="0"/>
              </a:p>
            </p:txBody>
          </p:sp>
        </mc:Choice>
        <mc:Fallback xmlns="">
          <p:sp>
            <p:nvSpPr>
              <p:cNvPr id="29" name="TextBox 28">
                <a:extLst>
                  <a:ext uri="{FF2B5EF4-FFF2-40B4-BE49-F238E27FC236}">
                    <a16:creationId xmlns:a16="http://schemas.microsoft.com/office/drawing/2014/main" id="{62820E8F-9C74-4C8D-A31C-7010DC5047F6}"/>
                  </a:ext>
                </a:extLst>
              </p:cNvPr>
              <p:cNvSpPr txBox="1">
                <a:spLocks noRot="1" noChangeAspect="1" noMove="1" noResize="1" noEditPoints="1" noAdjustHandles="1" noChangeArrowheads="1" noChangeShapeType="1" noTextEdit="1"/>
              </p:cNvSpPr>
              <p:nvPr/>
            </p:nvSpPr>
            <p:spPr>
              <a:xfrm>
                <a:off x="7915883" y="5596382"/>
                <a:ext cx="428535" cy="373885"/>
              </a:xfrm>
              <a:prstGeom prst="rect">
                <a:avLst/>
              </a:prstGeom>
              <a:blipFill>
                <a:blip r:embed="rId22"/>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A0BFB95-BAEA-423A-941A-55D9EB8936C7}"/>
                  </a:ext>
                </a:extLst>
              </p:cNvPr>
              <p:cNvSpPr txBox="1"/>
              <p:nvPr/>
            </p:nvSpPr>
            <p:spPr>
              <a:xfrm>
                <a:off x="0" y="3151876"/>
                <a:ext cx="12193588" cy="1329082"/>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Why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b="1" i="1">
                            <a:latin typeface="Cambria Math" panose="02040503050406030204" pitchFamily="18" charset="0"/>
                            <a:ea typeface="Cambria Math" panose="02040503050406030204" pitchFamily="18" charset="0"/>
                          </a:rPr>
                          <m:t>𝒘</m:t>
                        </m:r>
                      </m:e>
                      <m:sub>
                        <m:r>
                          <a:rPr lang="en-US" sz="3600" b="1" i="1">
                            <a:latin typeface="Cambria Math" panose="02040503050406030204" pitchFamily="18" charset="0"/>
                            <a:ea typeface="Cambria Math" panose="02040503050406030204" pitchFamily="18" charset="0"/>
                          </a:rPr>
                          <m:t>𝒋𝒌</m:t>
                        </m:r>
                      </m:sub>
                      <m:sup>
                        <m:r>
                          <a:rPr lang="en-US" sz="3600" b="1" i="1">
                            <a:latin typeface="Cambria Math" panose="02040503050406030204" pitchFamily="18" charset="0"/>
                            <a:ea typeface="Cambria Math" panose="02040503050406030204" pitchFamily="18" charset="0"/>
                          </a:rPr>
                          <m:t>𝒍</m:t>
                        </m:r>
                      </m:sup>
                    </m:sSubSup>
                  </m:oMath>
                </a14:m>
                <a:r>
                  <a:rPr lang="en-US" sz="3600" dirty="0">
                    <a:solidFill>
                      <a:schemeClr val="tx1"/>
                    </a:solidFill>
                  </a:rPr>
                  <a:t> is a better notation than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b="1" i="1">
                            <a:latin typeface="Cambria Math" panose="02040503050406030204" pitchFamily="18" charset="0"/>
                            <a:ea typeface="Cambria Math" panose="02040503050406030204" pitchFamily="18" charset="0"/>
                          </a:rPr>
                          <m:t>𝒘</m:t>
                        </m:r>
                      </m:e>
                      <m:sub>
                        <m:r>
                          <a:rPr lang="en-US" sz="3600" b="1" i="1">
                            <a:latin typeface="Cambria Math" panose="02040503050406030204" pitchFamily="18" charset="0"/>
                            <a:ea typeface="Cambria Math" panose="02040503050406030204" pitchFamily="18" charset="0"/>
                          </a:rPr>
                          <m:t>𝒌</m:t>
                        </m:r>
                        <m:r>
                          <a:rPr lang="en-US" sz="3600" b="1" i="1" smtClean="0">
                            <a:latin typeface="Cambria Math" panose="02040503050406030204" pitchFamily="18" charset="0"/>
                            <a:ea typeface="Cambria Math" panose="02040503050406030204" pitchFamily="18" charset="0"/>
                          </a:rPr>
                          <m:t>𝒋</m:t>
                        </m:r>
                      </m:sub>
                      <m:sup>
                        <m:r>
                          <a:rPr lang="en-US" sz="3600" b="1" i="1">
                            <a:latin typeface="Cambria Math" panose="02040503050406030204" pitchFamily="18" charset="0"/>
                            <a:ea typeface="Cambria Math" panose="02040503050406030204" pitchFamily="18" charset="0"/>
                          </a:rPr>
                          <m:t>𝒍</m:t>
                        </m:r>
                      </m:sup>
                    </m:sSubSup>
                  </m:oMath>
                </a14:m>
                <a:r>
                  <a:rPr lang="en-US" sz="3600" dirty="0">
                    <a:solidFill>
                      <a:schemeClr val="tx1"/>
                    </a:solidFill>
                  </a:rPr>
                  <a:t>?</a:t>
                </a:r>
              </a:p>
              <a:p>
                <a:r>
                  <a:rPr lang="en-US" sz="3600" dirty="0">
                    <a:solidFill>
                      <a:schemeClr val="tx1"/>
                    </a:solidFill>
                  </a:rPr>
                  <a:t>Avoiding </a:t>
                </a:r>
                <a:r>
                  <a:rPr lang="en-US" sz="3600" dirty="0" err="1">
                    <a:solidFill>
                      <a:schemeClr val="tx1"/>
                    </a:solidFill>
                  </a:rPr>
                  <a:t>tranpose</a:t>
                </a:r>
                <a:r>
                  <a:rPr lang="en-US" sz="3600" dirty="0">
                    <a:solidFill>
                      <a:schemeClr val="tx1"/>
                    </a:solidFill>
                  </a:rPr>
                  <a:t> of the weight matrix!</a:t>
                </a:r>
              </a:p>
            </p:txBody>
          </p:sp>
        </mc:Choice>
        <mc:Fallback xmlns="">
          <p:sp>
            <p:nvSpPr>
              <p:cNvPr id="30" name="TextBox 29">
                <a:extLst>
                  <a:ext uri="{FF2B5EF4-FFF2-40B4-BE49-F238E27FC236}">
                    <a16:creationId xmlns:a16="http://schemas.microsoft.com/office/drawing/2014/main" id="{AA0BFB95-BAEA-423A-941A-55D9EB8936C7}"/>
                  </a:ext>
                </a:extLst>
              </p:cNvPr>
              <p:cNvSpPr txBox="1">
                <a:spLocks noRot="1" noChangeAspect="1" noMove="1" noResize="1" noEditPoints="1" noAdjustHandles="1" noChangeArrowheads="1" noChangeShapeType="1" noTextEdit="1"/>
              </p:cNvSpPr>
              <p:nvPr/>
            </p:nvSpPr>
            <p:spPr>
              <a:xfrm>
                <a:off x="0" y="3151876"/>
                <a:ext cx="12193588" cy="1329082"/>
              </a:xfrm>
              <a:prstGeom prst="rect">
                <a:avLst/>
              </a:prstGeom>
              <a:blipFill>
                <a:blip r:embed="rId23"/>
                <a:stretch>
                  <a:fillRect t="-3125" b="-14732"/>
                </a:stretch>
              </a:blipFill>
              <a:ln w="38100" cap="rnd">
                <a:solidFill>
                  <a:schemeClr val="tx1"/>
                </a:solidFill>
              </a:ln>
            </p:spPr>
            <p:txBody>
              <a:bodyPr/>
              <a:lstStyle/>
              <a:p>
                <a:r>
                  <a:rPr lang="en-SE">
                    <a:noFill/>
                  </a:rPr>
                  <a:t> </a:t>
                </a:r>
              </a:p>
            </p:txBody>
          </p:sp>
        </mc:Fallback>
      </mc:AlternateContent>
    </p:spTree>
    <p:extLst>
      <p:ext uri="{BB962C8B-B14F-4D97-AF65-F5344CB8AC3E}">
        <p14:creationId xmlns:p14="http://schemas.microsoft.com/office/powerpoint/2010/main" val="336900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A8681-B8A9-4AE6-8FFA-6617FB7A6AF2}"/>
              </a:ext>
            </a:extLst>
          </p:cNvPr>
          <p:cNvSpPr>
            <a:spLocks noGrp="1"/>
          </p:cNvSpPr>
          <p:nvPr>
            <p:ph type="title"/>
          </p:nvPr>
        </p:nvSpPr>
        <p:spPr/>
        <p:txBody>
          <a:bodyPr/>
          <a:lstStyle/>
          <a:p>
            <a:r>
              <a:rPr lang="en-US" dirty="0"/>
              <a:t>Summarizing it up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CCDE19-BCE6-42D1-B6FD-9257295E7591}"/>
                  </a:ext>
                </a:extLst>
              </p:cNvPr>
              <p:cNvSpPr>
                <a:spLocks noGrp="1"/>
              </p:cNvSpPr>
              <p:nvPr>
                <p:ph idx="1"/>
              </p:nvPr>
            </p:nvSpPr>
            <p:spPr/>
            <p:txBody>
              <a:bodyPr/>
              <a:lstStyle/>
              <a:p>
                <a:r>
                  <a:rPr lang="en-US" dirty="0">
                    <a:ea typeface="Cambria Math" panose="02040503050406030204" pitchFamily="18" charset="0"/>
                  </a:rPr>
                  <a:t>We can assign</a:t>
                </a:r>
                <a:br>
                  <a:rPr lang="en-US" i="1" dirty="0">
                    <a:latin typeface="Cambria Math" panose="02040503050406030204" pitchFamily="18" charset="0"/>
                    <a:ea typeface="Cambria Math" panose="02040503050406030204" pitchFamily="18" charset="0"/>
                  </a:rPr>
                </a:b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𝑙</m:t>
                        </m:r>
                      </m:sup>
                    </m:sSup>
                    <m:r>
                      <a:rPr lang="en-US" b="0" i="0"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𝑙</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𝑙</m:t>
                        </m:r>
                      </m:sup>
                    </m:sSup>
                  </m:oMath>
                </a14:m>
                <a:endParaRPr lang="en-US" dirty="0">
                  <a:ea typeface="Cambria Math" panose="02040503050406030204" pitchFamily="18" charset="0"/>
                </a:endParaRPr>
              </a:p>
              <a:p>
                <a:r>
                  <a:rPr lang="en-US" dirty="0">
                    <a:ea typeface="Cambria Math" panose="02040503050406030204" pitchFamily="18" charset="0"/>
                  </a:rPr>
                  <a:t>Thus </a:t>
                </a:r>
                <a:br>
                  <a:rPr lang="en-US" i="1" dirty="0">
                    <a:latin typeface="Cambria Math" panose="02040503050406030204" pitchFamily="18" charset="0"/>
                    <a:ea typeface="Cambria Math" panose="02040503050406030204" pitchFamily="18" charset="0"/>
                  </a:rPr>
                </a:b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𝑙</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𝑤</m:t>
                            </m:r>
                          </m:e>
                          <m:sup>
                            <m:r>
                              <a:rPr lang="en-US" i="1">
                                <a:latin typeface="Cambria Math" panose="02040503050406030204" pitchFamily="18" charset="0"/>
                                <a:ea typeface="Cambria Math" panose="02040503050406030204" pitchFamily="18" charset="0"/>
                              </a:rPr>
                              <m:t>𝑙</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𝑙</m:t>
                            </m:r>
                          </m:sup>
                        </m:sSup>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𝑙</m:t>
                            </m:r>
                          </m:sup>
                        </m:sSup>
                      </m:e>
                    </m:d>
                  </m:oMath>
                </a14:m>
                <a:endParaRPr lang="en-US" dirty="0">
                  <a:ea typeface="Cambria Math" panose="02040503050406030204" pitchFamily="18" charset="0"/>
                </a:endParaRPr>
              </a:p>
              <a:p>
                <a:r>
                  <a:rPr lang="en-US" dirty="0">
                    <a:ea typeface="Cambria Math" panose="02040503050406030204" pitchFamily="18" charset="0"/>
                  </a:rPr>
                  <a:t>Also note that </a:t>
                </a:r>
                <a:br>
                  <a:rPr lang="en-US" i="1" dirty="0">
                    <a:latin typeface="Cambria Math" panose="02040503050406030204" pitchFamily="18" charset="0"/>
                    <a:ea typeface="Cambria Math" panose="02040503050406030204" pitchFamily="18" charset="0"/>
                  </a:rPr>
                </a:b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𝑙</m:t>
                        </m:r>
                      </m:sup>
                    </m:sSubSup>
                    <m:r>
                      <a:rPr lang="en-US" b="0" i="1" smtClean="0">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𝑘</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𝑗𝑘</m:t>
                            </m:r>
                          </m:sub>
                          <m:sup>
                            <m:r>
                              <a:rPr lang="en-US" i="1">
                                <a:latin typeface="Cambria Math" panose="02040503050406030204" pitchFamily="18" charset="0"/>
                                <a:ea typeface="Cambria Math" panose="02040503050406030204" pitchFamily="18" charset="0"/>
                              </a:rPr>
                              <m:t>𝑙</m:t>
                            </m:r>
                          </m:sup>
                        </m:sSubSup>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p>
                        </m:sSubSup>
                      </m:e>
                    </m:nary>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a14:m>
                <a:endParaRPr lang="en-US" dirty="0">
                  <a:ea typeface="Cambria Math" panose="02040503050406030204" pitchFamily="18" charset="0"/>
                </a:endParaRPr>
              </a:p>
              <a:p>
                <a:endParaRPr lang="en-SE" dirty="0"/>
              </a:p>
            </p:txBody>
          </p:sp>
        </mc:Choice>
        <mc:Fallback xmlns="">
          <p:sp>
            <p:nvSpPr>
              <p:cNvPr id="3" name="Content Placeholder 2">
                <a:extLst>
                  <a:ext uri="{FF2B5EF4-FFF2-40B4-BE49-F238E27FC236}">
                    <a16:creationId xmlns:a16="http://schemas.microsoft.com/office/drawing/2014/main" id="{BBCCDE19-BCE6-42D1-B6FD-9257295E759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SE">
                    <a:noFill/>
                  </a:rPr>
                  <a:t> </a:t>
                </a:r>
              </a:p>
            </p:txBody>
          </p:sp>
        </mc:Fallback>
      </mc:AlternateContent>
    </p:spTree>
    <p:extLst>
      <p:ext uri="{BB962C8B-B14F-4D97-AF65-F5344CB8AC3E}">
        <p14:creationId xmlns:p14="http://schemas.microsoft.com/office/powerpoint/2010/main" val="234987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4F12-79B7-45A5-9D35-34C5CC922FA0}"/>
              </a:ext>
            </a:extLst>
          </p:cNvPr>
          <p:cNvSpPr>
            <a:spLocks noGrp="1"/>
          </p:cNvSpPr>
          <p:nvPr>
            <p:ph type="title"/>
          </p:nvPr>
        </p:nvSpPr>
        <p:spPr>
          <a:xfrm>
            <a:off x="838200" y="0"/>
            <a:ext cx="10515600" cy="1325563"/>
          </a:xfrm>
        </p:spPr>
        <p:txBody>
          <a:bodyPr/>
          <a:lstStyle/>
          <a:p>
            <a:r>
              <a:rPr lang="en-US" dirty="0"/>
              <a:t>P2: assumptions of the cost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0FA74D-5E2A-419E-96DA-0CD2B54C8564}"/>
                  </a:ext>
                </a:extLst>
              </p:cNvPr>
              <p:cNvSpPr>
                <a:spLocks noGrp="1"/>
              </p:cNvSpPr>
              <p:nvPr>
                <p:ph idx="1"/>
              </p:nvPr>
            </p:nvSpPr>
            <p:spPr>
              <a:xfrm>
                <a:off x="0" y="993531"/>
                <a:ext cx="12192000" cy="5864469"/>
              </a:xfrm>
            </p:spPr>
            <p:txBody>
              <a:bodyPr>
                <a:normAutofit/>
              </a:bodyPr>
              <a:lstStyle/>
              <a:p>
                <a:r>
                  <a:rPr lang="en-US" dirty="0"/>
                  <a:t>With the previous notation </a:t>
                </a:r>
                <a:br>
                  <a:rPr lang="en-US" i="1" dirty="0">
                    <a:latin typeface="Cambria Math" panose="02040503050406030204" pitchFamily="18" charset="0"/>
                    <a:ea typeface="Cambria Math" panose="02040503050406030204" pitchFamily="18" charset="0"/>
                  </a:rPr>
                </a:b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𝑙</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𝑙</m:t>
                            </m:r>
                          </m:sup>
                        </m:sSup>
                      </m:e>
                    </m:d>
                  </m:oMath>
                </a14:m>
                <a:endParaRPr lang="en-US" i="1" dirty="0">
                  <a:latin typeface="Cambria Math" panose="02040503050406030204" pitchFamily="18" charset="0"/>
                  <a:ea typeface="Cambria Math" panose="02040503050406030204" pitchFamily="18" charset="0"/>
                </a:endParaRPr>
              </a:p>
              <a:p>
                <a:r>
                  <a:rPr lang="en-US" dirty="0"/>
                  <a:t>The cost function of the network can be rewritten as</a:t>
                </a:r>
                <a:br>
                  <a:rPr lang="en-US" dirty="0"/>
                </a:br>
                <a14:m>
                  <m:oMath xmlns:m="http://schemas.openxmlformats.org/officeDocument/2006/math">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r>
                          <a:rPr lang="en-US" sz="2800" b="0" i="1" smtClean="0">
                            <a:latin typeface="Cambria Math" panose="02040503050406030204" pitchFamily="18" charset="0"/>
                          </a:rPr>
                          <m:t>𝑛</m:t>
                        </m:r>
                      </m:den>
                    </m:f>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𝑛</m:t>
                        </m:r>
                      </m:sub>
                      <m:sup/>
                      <m:e>
                        <m:sSup>
                          <m:sSupPr>
                            <m:ctrlPr>
                              <a:rPr lang="en-US" sz="2800" b="0" i="1" smtClean="0">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𝑦</m:t>
                                </m:r>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𝐿</m:t>
                                    </m:r>
                                  </m:sup>
                                </m:sSup>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d>
                          </m:e>
                          <m:sup>
                            <m:r>
                              <a:rPr lang="en-US" sz="2800" b="0" i="1" smtClean="0">
                                <a:latin typeface="Cambria Math" panose="02040503050406030204" pitchFamily="18" charset="0"/>
                              </a:rPr>
                              <m:t>2</m:t>
                            </m:r>
                          </m:sup>
                        </m:sSup>
                      </m:e>
                    </m:nary>
                  </m:oMath>
                </a14:m>
                <a:endParaRPr lang="en-US" dirty="0"/>
              </a:p>
              <a:p>
                <a:r>
                  <a:rPr lang="en-US" dirty="0"/>
                  <a:t>For a single input </a:t>
                </a:r>
                <a14:m>
                  <m:oMath xmlns:m="http://schemas.openxmlformats.org/officeDocument/2006/math">
                    <m:r>
                      <a:rPr lang="en-US" b="0" i="1" smtClean="0">
                        <a:latin typeface="Cambria Math" panose="02040503050406030204" pitchFamily="18" charset="0"/>
                      </a:rPr>
                      <m:t>𝑥</m:t>
                    </m:r>
                  </m:oMath>
                </a14:m>
                <a:r>
                  <a:rPr lang="en-US" dirty="0"/>
                  <a:t> </a:t>
                </a:r>
                <a:br>
                  <a:rPr lang="en-US" dirty="0"/>
                </a:b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𝑥</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𝑤</m:t>
                        </m:r>
                        <m:r>
                          <a:rPr lang="en-US" sz="2800" b="0" i="1" smtClean="0">
                            <a:latin typeface="Cambria Math" panose="02040503050406030204" pitchFamily="18" charset="0"/>
                          </a:rPr>
                          <m:t>, </m:t>
                        </m:r>
                        <m:r>
                          <a:rPr lang="en-US" sz="2800" b="0" i="1" smtClean="0">
                            <a:latin typeface="Cambria Math" panose="02040503050406030204" pitchFamily="18" charset="0"/>
                          </a:rPr>
                          <m:t>𝑏</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𝑗</m:t>
                        </m:r>
                      </m:sub>
                      <m:sup/>
                      <m:e>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e>
                            </m:d>
                          </m:e>
                          <m:sup>
                            <m:r>
                              <a:rPr lang="en-US" b="0" i="1" smtClean="0">
                                <a:latin typeface="Cambria Math" panose="02040503050406030204" pitchFamily="18" charset="0"/>
                                <a:ea typeface="Cambria Math" panose="02040503050406030204" pitchFamily="18" charset="0"/>
                              </a:rPr>
                              <m:t>2</m:t>
                            </m:r>
                          </m:sup>
                        </m:sSup>
                      </m:e>
                    </m:nary>
                  </m:oMath>
                </a14:m>
                <a:endParaRPr lang="en-US" dirty="0"/>
              </a:p>
              <a:p>
                <a:r>
                  <a:rPr lang="en-US" dirty="0"/>
                  <a:t>Where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𝐿</m:t>
                        </m:r>
                      </m:sup>
                    </m:sSup>
                  </m:oMath>
                </a14:m>
                <a:r>
                  <a:rPr lang="en-US" dirty="0"/>
                  <a:t> is the activation vector of the last level </a:t>
                </a:r>
                <a14:m>
                  <m:oMath xmlns:m="http://schemas.openxmlformats.org/officeDocument/2006/math">
                    <m:r>
                      <a:rPr lang="en-US" b="0" i="1" smtClean="0">
                        <a:latin typeface="Cambria Math" panose="02040503050406030204" pitchFamily="18" charset="0"/>
                      </a:rPr>
                      <m:t>𝐿</m:t>
                    </m:r>
                  </m:oMath>
                </a14:m>
                <a:endParaRPr lang="en-US" dirty="0"/>
              </a:p>
              <a:p>
                <a:r>
                  <a:rPr lang="en-US" b="1" dirty="0"/>
                  <a:t>N.B. </a:t>
                </a:r>
                <a:r>
                  <a:rPr lang="en-US" dirty="0"/>
                  <a:t>In order that backpropagation can be applied</a:t>
                </a:r>
              </a:p>
              <a:p>
                <a:pPr lvl="1"/>
                <a:r>
                  <a:rPr lang="en-US" dirty="0"/>
                  <a:t>We can compute </a:t>
                </a:r>
                <a14:m>
                  <m:oMath xmlns:m="http://schemas.openxmlformats.org/officeDocument/2006/math">
                    <m:r>
                      <a:rPr lang="en-US" sz="2400" b="0" i="1" smtClean="0">
                        <a:latin typeface="Cambria Math" panose="02040503050406030204" pitchFamily="18" charset="0"/>
                      </a:rPr>
                      <m:t>𝐶</m:t>
                    </m:r>
                  </m:oMath>
                </a14:m>
                <a:r>
                  <a:rPr lang="en-US" dirty="0"/>
                  <a:t> for each single input </a:t>
                </a:r>
                <a14:m>
                  <m:oMath xmlns:m="http://schemas.openxmlformats.org/officeDocument/2006/math">
                    <m:r>
                      <a:rPr lang="en-US" b="0" i="1" smtClean="0">
                        <a:latin typeface="Cambria Math" panose="02040503050406030204" pitchFamily="18" charset="0"/>
                      </a:rPr>
                      <m:t>𝑥</m:t>
                    </m:r>
                  </m:oMath>
                </a14:m>
                <a:r>
                  <a:rPr lang="en-US" dirty="0"/>
                  <a:t>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oMath>
                </a14:m>
                <a:r>
                  <a:rPr lang="en-US" dirty="0"/>
                  <a:t> depends only on the last layer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r>
                      <a:rPr lang="en-US" i="1">
                        <a:latin typeface="Cambria Math" panose="02040503050406030204" pitchFamily="18" charset="0"/>
                      </a:rPr>
                      <m:t> </m:t>
                    </m:r>
                  </m:oMath>
                </a14:m>
                <a:r>
                  <a:rPr lang="en-US" dirty="0"/>
                  <a:t>of the NN</a:t>
                </a:r>
              </a:p>
            </p:txBody>
          </p:sp>
        </mc:Choice>
        <mc:Fallback xmlns="">
          <p:sp>
            <p:nvSpPr>
              <p:cNvPr id="3" name="Content Placeholder 2">
                <a:extLst>
                  <a:ext uri="{FF2B5EF4-FFF2-40B4-BE49-F238E27FC236}">
                    <a16:creationId xmlns:a16="http://schemas.microsoft.com/office/drawing/2014/main" id="{DB0FA74D-5E2A-419E-96DA-0CD2B54C8564}"/>
                  </a:ext>
                </a:extLst>
              </p:cNvPr>
              <p:cNvSpPr>
                <a:spLocks noGrp="1" noRot="1" noChangeAspect="1" noMove="1" noResize="1" noEditPoints="1" noAdjustHandles="1" noChangeArrowheads="1" noChangeShapeType="1" noTextEdit="1"/>
              </p:cNvSpPr>
              <p:nvPr>
                <p:ph idx="1"/>
              </p:nvPr>
            </p:nvSpPr>
            <p:spPr>
              <a:xfrm>
                <a:off x="0" y="993531"/>
                <a:ext cx="12192000" cy="5864469"/>
              </a:xfrm>
              <a:blipFill>
                <a:blip r:embed="rId2"/>
                <a:stretch>
                  <a:fillRect l="-900" t="-187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A41A6E6F-C9B7-455C-974F-7A55BA407403}"/>
                  </a:ext>
                </a:extLst>
              </p:cNvPr>
              <p:cNvSpPr/>
              <p:nvPr/>
            </p:nvSpPr>
            <p:spPr>
              <a:xfrm>
                <a:off x="9727223" y="3853105"/>
                <a:ext cx="2400300" cy="1002324"/>
              </a:xfrm>
              <a:prstGeom prst="wedgeRectCallout">
                <a:avLst>
                  <a:gd name="adj1" fmla="val -127792"/>
                  <a:gd name="adj2" fmla="val 163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because the final </a:t>
                </a:r>
                <a14:m>
                  <m:oMath xmlns:m="http://schemas.openxmlformats.org/officeDocument/2006/math">
                    <m:r>
                      <a:rPr lang="en-US" sz="1400" b="0" i="1" smtClean="0">
                        <a:latin typeface="Cambria Math" panose="02040503050406030204" pitchFamily="18" charset="0"/>
                      </a:rPr>
                      <m:t>𝐶</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𝑤</m:t>
                        </m:r>
                        <m:r>
                          <a:rPr lang="en-US" sz="1400" b="0" i="1" smtClean="0">
                            <a:latin typeface="Cambria Math" panose="02040503050406030204" pitchFamily="18" charset="0"/>
                          </a:rPr>
                          <m:t>, </m:t>
                        </m:r>
                        <m:r>
                          <a:rPr lang="en-US" sz="1400" b="0" i="1" smtClean="0">
                            <a:latin typeface="Cambria Math" panose="02040503050406030204" pitchFamily="18" charset="0"/>
                          </a:rPr>
                          <m:t>𝑏</m:t>
                        </m:r>
                      </m:e>
                    </m:d>
                  </m:oMath>
                </a14:m>
                <a:r>
                  <a:rPr lang="en-US" dirty="0"/>
                  <a:t> is an average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oMath>
                </a14:m>
                <a:endParaRPr lang="en-SE" dirty="0"/>
              </a:p>
            </p:txBody>
          </p:sp>
        </mc:Choice>
        <mc:Fallback xmlns="">
          <p:sp>
            <p:nvSpPr>
              <p:cNvPr id="4" name="Speech Bubble: Rectangle 3">
                <a:extLst>
                  <a:ext uri="{FF2B5EF4-FFF2-40B4-BE49-F238E27FC236}">
                    <a16:creationId xmlns:a16="http://schemas.microsoft.com/office/drawing/2014/main" id="{A41A6E6F-C9B7-455C-974F-7A55BA407403}"/>
                  </a:ext>
                </a:extLst>
              </p:cNvPr>
              <p:cNvSpPr>
                <a:spLocks noRot="1" noChangeAspect="1" noMove="1" noResize="1" noEditPoints="1" noAdjustHandles="1" noChangeArrowheads="1" noChangeShapeType="1" noTextEdit="1"/>
              </p:cNvSpPr>
              <p:nvPr/>
            </p:nvSpPr>
            <p:spPr>
              <a:xfrm>
                <a:off x="9727223" y="3853105"/>
                <a:ext cx="2400300" cy="1002324"/>
              </a:xfrm>
              <a:prstGeom prst="wedgeRectCallout">
                <a:avLst>
                  <a:gd name="adj1" fmla="val -127792"/>
                  <a:gd name="adj2" fmla="val 163377"/>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14850D87-F8E6-4B24-AD59-CED27A198ACF}"/>
                  </a:ext>
                </a:extLst>
              </p:cNvPr>
              <p:cNvSpPr/>
              <p:nvPr/>
            </p:nvSpPr>
            <p:spPr>
              <a:xfrm>
                <a:off x="8716107" y="4941277"/>
                <a:ext cx="2875085" cy="1866044"/>
              </a:xfrm>
              <a:prstGeom prst="wedgeRectCallout">
                <a:avLst>
                  <a:gd name="adj1" fmla="val -94839"/>
                  <a:gd name="adj2" fmla="val 354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 how </a:t>
                </a:r>
                <a14:m>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oMath>
                </a14:m>
                <a:r>
                  <a:rPr lang="en-US" dirty="0"/>
                  <a:t>depends only on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oMath>
                </a14:m>
                <a:r>
                  <a:rPr lang="en-US" dirty="0"/>
                  <a:t>. However, to calculate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𝐿</m:t>
                        </m:r>
                      </m:sup>
                    </m:sSup>
                  </m:oMath>
                </a14:m>
                <a:r>
                  <a:rPr lang="en-US" dirty="0"/>
                  <a:t>, we need values from the previous layers of the NN. But that is not how </a:t>
                </a:r>
                <a14:m>
                  <m:oMath xmlns:m="http://schemas.openxmlformats.org/officeDocument/2006/math">
                    <m:r>
                      <a:rPr lang="en-US" i="1">
                        <a:latin typeface="Cambria Math" panose="02040503050406030204" pitchFamily="18" charset="0"/>
                      </a:rPr>
                      <m:t>𝐶</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oMath>
                </a14:m>
                <a:r>
                  <a:rPr lang="en-US" dirty="0"/>
                  <a:t> is defined.</a:t>
                </a:r>
              </a:p>
            </p:txBody>
          </p:sp>
        </mc:Choice>
        <mc:Fallback xmlns="">
          <p:sp>
            <p:nvSpPr>
              <p:cNvPr id="5" name="Speech Bubble: Rectangle 4">
                <a:extLst>
                  <a:ext uri="{FF2B5EF4-FFF2-40B4-BE49-F238E27FC236}">
                    <a16:creationId xmlns:a16="http://schemas.microsoft.com/office/drawing/2014/main" id="{14850D87-F8E6-4B24-AD59-CED27A198ACF}"/>
                  </a:ext>
                </a:extLst>
              </p:cNvPr>
              <p:cNvSpPr>
                <a:spLocks noRot="1" noChangeAspect="1" noMove="1" noResize="1" noEditPoints="1" noAdjustHandles="1" noChangeArrowheads="1" noChangeShapeType="1" noTextEdit="1"/>
              </p:cNvSpPr>
              <p:nvPr/>
            </p:nvSpPr>
            <p:spPr>
              <a:xfrm>
                <a:off x="8716107" y="4941277"/>
                <a:ext cx="2875085" cy="1866044"/>
              </a:xfrm>
              <a:prstGeom prst="wedgeRectCallout">
                <a:avLst>
                  <a:gd name="adj1" fmla="val -94839"/>
                  <a:gd name="adj2" fmla="val 35473"/>
                </a:avLst>
              </a:prstGeom>
              <a:blipFill>
                <a:blip r:embed="rId4"/>
                <a:stretch>
                  <a:fillRect r="-1016" b="-1299"/>
                </a:stretch>
              </a:blipFill>
            </p:spPr>
            <p:txBody>
              <a:bodyPr/>
              <a:lstStyle/>
              <a:p>
                <a:r>
                  <a:rPr lang="en-SE">
                    <a:noFill/>
                  </a:rPr>
                  <a:t> </a:t>
                </a:r>
              </a:p>
            </p:txBody>
          </p:sp>
        </mc:Fallback>
      </mc:AlternateContent>
    </p:spTree>
    <p:extLst>
      <p:ext uri="{BB962C8B-B14F-4D97-AF65-F5344CB8AC3E}">
        <p14:creationId xmlns:p14="http://schemas.microsoft.com/office/powerpoint/2010/main" val="201994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817D005-3E44-42C2-B676-34A61163801A}"/>
                  </a:ext>
                </a:extLst>
              </p:cNvPr>
              <p:cNvSpPr>
                <a:spLocks noGrp="1"/>
              </p:cNvSpPr>
              <p:nvPr>
                <p:ph type="title"/>
              </p:nvPr>
            </p:nvSpPr>
            <p:spPr/>
            <p:txBody>
              <a:bodyPr/>
              <a:lstStyle/>
              <a:p>
                <a:r>
                  <a:rPr lang="en-US" dirty="0"/>
                  <a:t>P3: The Hadamard product, </a:t>
                </a:r>
                <a14:m>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endParaRPr lang="en-SE" dirty="0"/>
              </a:p>
            </p:txBody>
          </p:sp>
        </mc:Choice>
        <mc:Fallback xmlns="">
          <p:sp>
            <p:nvSpPr>
              <p:cNvPr id="2" name="Title 1">
                <a:extLst>
                  <a:ext uri="{FF2B5EF4-FFF2-40B4-BE49-F238E27FC236}">
                    <a16:creationId xmlns:a16="http://schemas.microsoft.com/office/drawing/2014/main" id="{F817D005-3E44-42C2-B676-34A61163801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FF2CF4-DA42-4411-910A-5936F992224A}"/>
                  </a:ext>
                </a:extLst>
              </p:cNvPr>
              <p:cNvSpPr>
                <a:spLocks noGrp="1"/>
              </p:cNvSpPr>
              <p:nvPr>
                <p:ph idx="1"/>
              </p:nvPr>
            </p:nvSpPr>
            <p:spPr>
              <a:xfrm>
                <a:off x="838200" y="1825625"/>
                <a:ext cx="10515600" cy="4566383"/>
              </a:xfrm>
            </p:spPr>
            <p:txBody>
              <a:bodyPr>
                <a:normAutofit/>
              </a:bodyPr>
              <a:lstStyle/>
              <a:p>
                <a:r>
                  <a:rPr lang="en-US" sz="3200" dirty="0"/>
                  <a:t>Suppose </a:t>
                </a:r>
                <a14:m>
                  <m:oMath xmlns:m="http://schemas.openxmlformats.org/officeDocument/2006/math">
                    <m:r>
                      <m:rPr>
                        <m:sty m:val="p"/>
                      </m:rPr>
                      <a:rPr lang="en-US" sz="3200" b="0" i="0" smtClean="0">
                        <a:latin typeface="Cambria Math" panose="02040503050406030204" pitchFamily="18" charset="0"/>
                      </a:rPr>
                      <m:t>s</m:t>
                    </m:r>
                  </m:oMath>
                </a14:m>
                <a:r>
                  <a:rPr lang="en-US" sz="3200" dirty="0"/>
                  <a:t> and </a:t>
                </a:r>
                <a14:m>
                  <m:oMath xmlns:m="http://schemas.openxmlformats.org/officeDocument/2006/math">
                    <m:r>
                      <a:rPr lang="en-US" sz="3200" i="1">
                        <a:latin typeface="Cambria Math" panose="02040503050406030204" pitchFamily="18" charset="0"/>
                        <a:ea typeface="Cambria Math" panose="02040503050406030204" pitchFamily="18" charset="0"/>
                      </a:rPr>
                      <m:t>𝑡</m:t>
                    </m:r>
                  </m:oMath>
                </a14:m>
                <a:r>
                  <a:rPr lang="en-US" sz="3200" dirty="0"/>
                  <a:t> are two vectors of the same dimension. </a:t>
                </a:r>
                <a14:m>
                  <m:oMath xmlns:m="http://schemas.openxmlformats.org/officeDocument/2006/math">
                    <m:r>
                      <m:rPr>
                        <m:sty m:val="p"/>
                      </m:rPr>
                      <a:rPr lang="en-US" sz="3200">
                        <a:latin typeface="Cambria Math" panose="02040503050406030204" pitchFamily="18" charset="0"/>
                      </a:rPr>
                      <m:t>s</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𝑡</m:t>
                    </m:r>
                  </m:oMath>
                </a14:m>
                <a:r>
                  <a:rPr lang="en-US" sz="3200" dirty="0"/>
                  <a:t> denotes the </a:t>
                </a:r>
                <a:r>
                  <a:rPr lang="en-US" sz="3200" i="1" dirty="0"/>
                  <a:t>elementwise</a:t>
                </a:r>
                <a:r>
                  <a:rPr lang="en-US" sz="3200" dirty="0"/>
                  <a:t> product of the two vectors. That is</a:t>
                </a:r>
                <a:br>
                  <a:rPr lang="en-US" sz="3200" b="0" i="1" dirty="0">
                    <a:latin typeface="Cambria Math" panose="02040503050406030204" pitchFamily="18" charset="0"/>
                    <a:ea typeface="Cambria Math" panose="02040503050406030204" pitchFamily="18" charset="0"/>
                  </a:rPr>
                </a:br>
                <a14:m>
                  <m:oMath xmlns:m="http://schemas.openxmlformats.org/officeDocument/2006/math">
                    <m:sSub>
                      <m:sSubPr>
                        <m:ctrlPr>
                          <a:rPr lang="en-US" sz="3200" b="0" i="1" smtClean="0">
                            <a:latin typeface="Cambria Math" panose="02040503050406030204" pitchFamily="18" charset="0"/>
                            <a:ea typeface="Cambria Math" panose="02040503050406030204" pitchFamily="18" charset="0"/>
                          </a:rPr>
                        </m:ctrlPr>
                      </m:sSubPr>
                      <m:e>
                        <m:r>
                          <a:rPr lang="en-US" sz="3200">
                            <a:latin typeface="Cambria Math" panose="02040503050406030204" pitchFamily="18" charset="0"/>
                          </a:rPr>
                          <m:t>(</m:t>
                        </m:r>
                        <m:r>
                          <m:rPr>
                            <m:sty m:val="p"/>
                          </m:rPr>
                          <a:rPr lang="en-US" sz="3200">
                            <a:latin typeface="Cambria Math" panose="02040503050406030204" pitchFamily="18" charset="0"/>
                          </a:rPr>
                          <m:t>s</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𝑡</m:t>
                        </m:r>
                        <m:r>
                          <a:rPr lang="en-US" sz="320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𝑗</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𝑠</m:t>
                        </m:r>
                      </m:e>
                      <m:sub>
                        <m:r>
                          <a:rPr lang="en-US" sz="3200" b="0" i="1" smtClean="0">
                            <a:latin typeface="Cambria Math" panose="02040503050406030204" pitchFamily="18" charset="0"/>
                            <a:ea typeface="Cambria Math" panose="02040503050406030204" pitchFamily="18" charset="0"/>
                          </a:rPr>
                          <m:t>𝑗</m:t>
                        </m:r>
                      </m:sub>
                    </m:sSub>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𝑡</m:t>
                        </m:r>
                      </m:e>
                      <m:sub>
                        <m:r>
                          <a:rPr lang="en-US" sz="3200" b="0" i="1" smtClean="0">
                            <a:latin typeface="Cambria Math" panose="02040503050406030204" pitchFamily="18" charset="0"/>
                            <a:ea typeface="Cambria Math" panose="02040503050406030204" pitchFamily="18" charset="0"/>
                          </a:rPr>
                          <m:t>𝑗</m:t>
                        </m:r>
                      </m:sub>
                    </m:sSub>
                  </m:oMath>
                </a14:m>
                <a:endParaRPr lang="en-US" sz="3200" dirty="0"/>
              </a:p>
              <a:p>
                <a:r>
                  <a:rPr lang="en-US" sz="3200" dirty="0"/>
                  <a:t>Example: </a:t>
                </a:r>
                <a:br>
                  <a:rPr lang="en-US" sz="3200" dirty="0"/>
                </a:br>
                <a14:m>
                  <m:oMath xmlns:m="http://schemas.openxmlformats.org/officeDocument/2006/math">
                    <m:d>
                      <m:dPr>
                        <m:begChr m:val="["/>
                        <m:endChr m:val="]"/>
                        <m:ctrlPr>
                          <a:rPr lang="en-US" sz="3200"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sz="3200" b="0" i="1" smtClean="0">
                                <a:latin typeface="Cambria Math" panose="02040503050406030204" pitchFamily="18" charset="0"/>
                                <a:ea typeface="Cambria Math" panose="02040503050406030204" pitchFamily="18" charset="0"/>
                              </a:rPr>
                            </m:ctrlPr>
                          </m:mPr>
                          <m:mr>
                            <m:e>
                              <m:r>
                                <m:rPr>
                                  <m:brk m:alnAt="7"/>
                                </m:rPr>
                                <a:rPr lang="en-US" sz="3200" b="0" i="1" smtClean="0">
                                  <a:latin typeface="Cambria Math" panose="02040503050406030204" pitchFamily="18" charset="0"/>
                                  <a:ea typeface="Cambria Math" panose="02040503050406030204" pitchFamily="18" charset="0"/>
                                </a:rPr>
                                <m:t>𝑎</m:t>
                              </m:r>
                            </m:e>
                          </m:mr>
                          <m:mr>
                            <m:e>
                              <m:r>
                                <a:rPr lang="en-US" sz="3200" b="0" i="1" smtClean="0">
                                  <a:latin typeface="Cambria Math" panose="02040503050406030204" pitchFamily="18" charset="0"/>
                                  <a:ea typeface="Cambria Math" panose="02040503050406030204" pitchFamily="18" charset="0"/>
                                </a:rPr>
                                <m:t>𝑏</m:t>
                              </m:r>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1"/>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b="0" i="1" smtClean="0">
                                  <a:latin typeface="Cambria Math" panose="02040503050406030204" pitchFamily="18" charset="0"/>
                                  <a:ea typeface="Cambria Math" panose="02040503050406030204" pitchFamily="18" charset="0"/>
                                </a:rPr>
                                <m:t>𝑐</m:t>
                              </m:r>
                            </m:e>
                          </m:mr>
                          <m:mr>
                            <m:e>
                              <m:r>
                                <a:rPr lang="en-US" sz="3200" b="0" i="1" smtClean="0">
                                  <a:latin typeface="Cambria Math" panose="02040503050406030204" pitchFamily="18" charset="0"/>
                                  <a:ea typeface="Cambria Math" panose="02040503050406030204" pitchFamily="18" charset="0"/>
                                </a:rPr>
                                <m:t>𝑐</m:t>
                              </m:r>
                            </m:e>
                          </m:mr>
                        </m:m>
                      </m:e>
                    </m:d>
                    <m:r>
                      <a:rPr lang="en-US" sz="3200" b="0" i="1" smtClean="0">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1"/>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𝑎</m:t>
                              </m:r>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𝑐</m:t>
                              </m:r>
                            </m:e>
                          </m:mr>
                          <m:mr>
                            <m:e>
                              <m:r>
                                <a:rPr lang="en-US" sz="3200" i="1">
                                  <a:latin typeface="Cambria Math" panose="02040503050406030204" pitchFamily="18" charset="0"/>
                                  <a:ea typeface="Cambria Math" panose="02040503050406030204" pitchFamily="18" charset="0"/>
                                </a:rPr>
                                <m:t>𝑏</m:t>
                              </m:r>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e>
                          </m:mr>
                        </m:m>
                      </m:e>
                    </m:d>
                  </m:oMath>
                </a14:m>
                <a:endParaRPr lang="en-US" sz="3200" dirty="0"/>
              </a:p>
            </p:txBody>
          </p:sp>
        </mc:Choice>
        <mc:Fallback xmlns="">
          <p:sp>
            <p:nvSpPr>
              <p:cNvPr id="3" name="Content Placeholder 2">
                <a:extLst>
                  <a:ext uri="{FF2B5EF4-FFF2-40B4-BE49-F238E27FC236}">
                    <a16:creationId xmlns:a16="http://schemas.microsoft.com/office/drawing/2014/main" id="{D9FF2CF4-DA42-4411-910A-5936F992224A}"/>
                  </a:ext>
                </a:extLst>
              </p:cNvPr>
              <p:cNvSpPr>
                <a:spLocks noGrp="1" noRot="1" noChangeAspect="1" noMove="1" noResize="1" noEditPoints="1" noAdjustHandles="1" noChangeArrowheads="1" noChangeShapeType="1" noTextEdit="1"/>
              </p:cNvSpPr>
              <p:nvPr>
                <p:ph idx="1"/>
              </p:nvPr>
            </p:nvSpPr>
            <p:spPr>
              <a:xfrm>
                <a:off x="838200" y="1825625"/>
                <a:ext cx="10515600" cy="4566383"/>
              </a:xfrm>
              <a:blipFill>
                <a:blip r:embed="rId3"/>
                <a:stretch>
                  <a:fillRect l="-1333" t="-2800"/>
                </a:stretch>
              </a:blipFill>
            </p:spPr>
            <p:txBody>
              <a:bodyPr/>
              <a:lstStyle/>
              <a:p>
                <a:r>
                  <a:rPr lang="en-SE">
                    <a:noFill/>
                  </a:rPr>
                  <a:t> </a:t>
                </a:r>
              </a:p>
            </p:txBody>
          </p:sp>
        </mc:Fallback>
      </mc:AlternateContent>
    </p:spTree>
    <p:extLst>
      <p:ext uri="{BB962C8B-B14F-4D97-AF65-F5344CB8AC3E}">
        <p14:creationId xmlns:p14="http://schemas.microsoft.com/office/powerpoint/2010/main" val="2117271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9BA6-D750-4650-BAF2-7AD782FAC675}"/>
              </a:ext>
            </a:extLst>
          </p:cNvPr>
          <p:cNvSpPr>
            <a:spLocks noGrp="1"/>
          </p:cNvSpPr>
          <p:nvPr>
            <p:ph type="title"/>
          </p:nvPr>
        </p:nvSpPr>
        <p:spPr/>
        <p:txBody>
          <a:bodyPr/>
          <a:lstStyle/>
          <a:p>
            <a:r>
              <a:rPr lang="en-US" dirty="0"/>
              <a:t>Backpropagation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C8C1D2-4E6D-4F1D-A5D5-A6BCF135A47B}"/>
                  </a:ext>
                </a:extLst>
              </p:cNvPr>
              <p:cNvSpPr>
                <a:spLocks noGrp="1"/>
              </p:cNvSpPr>
              <p:nvPr>
                <p:ph idx="1"/>
              </p:nvPr>
            </p:nvSpPr>
            <p:spPr/>
            <p:txBody>
              <a:bodyPr/>
              <a:lstStyle/>
              <a:p>
                <a:r>
                  <a:rPr lang="en-US" dirty="0"/>
                  <a:t>Backpropagation is about understanding how changing the weights and biases in a network changes the cost function. </a:t>
                </a:r>
              </a:p>
              <a:p>
                <a:r>
                  <a:rPr lang="en-US" dirty="0"/>
                  <a:t>In Math terms, this enables us to compute the partial derivatives </a:t>
                </a:r>
                <a14:m>
                  <m:oMath xmlns:m="http://schemas.openxmlformats.org/officeDocument/2006/math">
                    <m:f>
                      <m:fPr>
                        <m:ctrlPr>
                          <a:rPr lang="en-US" sz="2800"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𝑗𝑘</m:t>
                            </m:r>
                          </m:sub>
                          <m:sup>
                            <m:r>
                              <a:rPr lang="en-US" b="0" i="1" smtClean="0">
                                <a:latin typeface="Cambria Math" panose="02040503050406030204" pitchFamily="18" charset="0"/>
                                <a:ea typeface="Cambria Math" panose="02040503050406030204" pitchFamily="18" charset="0"/>
                              </a:rPr>
                              <m:t>𝑙</m:t>
                            </m:r>
                          </m:sup>
                        </m:sSubSup>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oMath>
                </a14:m>
                <a:endParaRPr lang="en-US" dirty="0"/>
              </a:p>
              <a:p>
                <a:r>
                  <a:rPr lang="en-US" dirty="0"/>
                  <a:t>For notation easy, we first introduce an intermediate quantity,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𝑙</m:t>
                        </m:r>
                      </m:sup>
                    </m:sSubSup>
                  </m:oMath>
                </a14:m>
                <a:r>
                  <a:rPr lang="en-US" dirty="0"/>
                  <a:t>, which helps quantifying the error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of the</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a:t>
                </a:r>
              </a:p>
              <a:p>
                <a:r>
                  <a:rPr lang="en-US" dirty="0"/>
                  <a:t>We will see how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𝑙</m:t>
                        </m:r>
                      </m:sup>
                    </m:sSubSup>
                  </m:oMath>
                </a14:m>
                <a:r>
                  <a:rPr lang="en-US" dirty="0"/>
                  <a:t> relates to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𝑗𝑘</m:t>
                            </m:r>
                          </m:sub>
                          <m:sup>
                            <m:r>
                              <a:rPr lang="en-US" i="1">
                                <a:latin typeface="Cambria Math" panose="02040503050406030204" pitchFamily="18" charset="0"/>
                                <a:ea typeface="Cambria Math" panose="02040503050406030204" pitchFamily="18" charset="0"/>
                              </a:rPr>
                              <m:t>𝑙</m:t>
                            </m:r>
                          </m:sup>
                        </m:sSubSup>
                      </m:den>
                    </m:f>
                  </m:oMath>
                </a14:m>
                <a:r>
                  <a:rPr lang="en-US" dirty="0"/>
                  <a:t> and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oMath>
                </a14:m>
                <a:endParaRPr lang="en-SE" dirty="0"/>
              </a:p>
            </p:txBody>
          </p:sp>
        </mc:Choice>
        <mc:Fallback xmlns="">
          <p:sp>
            <p:nvSpPr>
              <p:cNvPr id="3" name="Content Placeholder 2">
                <a:extLst>
                  <a:ext uri="{FF2B5EF4-FFF2-40B4-BE49-F238E27FC236}">
                    <a16:creationId xmlns:a16="http://schemas.microsoft.com/office/drawing/2014/main" id="{BEC8C1D2-4E6D-4F1D-A5D5-A6BCF135A47B}"/>
                  </a:ext>
                </a:extLst>
              </p:cNvPr>
              <p:cNvSpPr>
                <a:spLocks noGrp="1" noRot="1" noChangeAspect="1" noMove="1" noResize="1" noEditPoints="1" noAdjustHandles="1" noChangeArrowheads="1" noChangeShapeType="1" noTextEdit="1"/>
              </p:cNvSpPr>
              <p:nvPr>
                <p:ph idx="1"/>
              </p:nvPr>
            </p:nvSpPr>
            <p:spPr>
              <a:blipFill>
                <a:blip r:embed="rId3"/>
                <a:stretch>
                  <a:fillRect l="-1043" t="-2381" r="-1855"/>
                </a:stretch>
              </a:blipFill>
            </p:spPr>
            <p:txBody>
              <a:bodyPr/>
              <a:lstStyle/>
              <a:p>
                <a:r>
                  <a:rPr lang="en-SE">
                    <a:noFill/>
                  </a:rPr>
                  <a:t> </a:t>
                </a:r>
              </a:p>
            </p:txBody>
          </p:sp>
        </mc:Fallback>
      </mc:AlternateContent>
    </p:spTree>
    <p:extLst>
      <p:ext uri="{BB962C8B-B14F-4D97-AF65-F5344CB8AC3E}">
        <p14:creationId xmlns:p14="http://schemas.microsoft.com/office/powerpoint/2010/main" val="33403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329B-9698-48E3-BCD4-23E43FFA3E01}"/>
              </a:ext>
            </a:extLst>
          </p:cNvPr>
          <p:cNvSpPr>
            <a:spLocks noGrp="1"/>
          </p:cNvSpPr>
          <p:nvPr>
            <p:ph type="title"/>
          </p:nvPr>
        </p:nvSpPr>
        <p:spPr/>
        <p:txBody>
          <a:bodyPr/>
          <a:lstStyle/>
          <a:p>
            <a:r>
              <a:rPr lang="en-US" dirty="0"/>
              <a:t>Agenda</a:t>
            </a:r>
            <a:endParaRPr lang="en-SE" dirty="0"/>
          </a:p>
        </p:txBody>
      </p:sp>
      <p:sp>
        <p:nvSpPr>
          <p:cNvPr id="3" name="Content Placeholder 2">
            <a:extLst>
              <a:ext uri="{FF2B5EF4-FFF2-40B4-BE49-F238E27FC236}">
                <a16:creationId xmlns:a16="http://schemas.microsoft.com/office/drawing/2014/main" id="{FA2268E3-3973-4789-A33B-1C68E49ED3AD}"/>
              </a:ext>
            </a:extLst>
          </p:cNvPr>
          <p:cNvSpPr>
            <a:spLocks noGrp="1"/>
          </p:cNvSpPr>
          <p:nvPr>
            <p:ph idx="1"/>
          </p:nvPr>
        </p:nvSpPr>
        <p:spPr/>
        <p:txBody>
          <a:bodyPr/>
          <a:lstStyle/>
          <a:p>
            <a:r>
              <a:rPr lang="en-US" dirty="0"/>
              <a:t>A brief introduction to backpropagation</a:t>
            </a:r>
          </a:p>
          <a:p>
            <a:r>
              <a:rPr lang="en-US" dirty="0"/>
              <a:t>Notations</a:t>
            </a:r>
          </a:p>
          <a:p>
            <a:r>
              <a:rPr lang="en-US" dirty="0"/>
              <a:t>Preparatory concepts</a:t>
            </a:r>
          </a:p>
          <a:p>
            <a:r>
              <a:rPr lang="en-US" dirty="0"/>
              <a:t>Backpropagation</a:t>
            </a:r>
          </a:p>
          <a:p>
            <a:r>
              <a:rPr lang="en-US" dirty="0"/>
              <a:t>Corollary 1</a:t>
            </a:r>
          </a:p>
        </p:txBody>
      </p:sp>
    </p:spTree>
    <p:extLst>
      <p:ext uri="{BB962C8B-B14F-4D97-AF65-F5344CB8AC3E}">
        <p14:creationId xmlns:p14="http://schemas.microsoft.com/office/powerpoint/2010/main" val="2696661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BBB3A8-11AF-4CE1-A8F6-1A6F27956B82}"/>
              </a:ext>
            </a:extLst>
          </p:cNvPr>
          <p:cNvPicPr>
            <a:picLocks noChangeAspect="1"/>
          </p:cNvPicPr>
          <p:nvPr/>
        </p:nvPicPr>
        <p:blipFill>
          <a:blip r:embed="rId2"/>
          <a:stretch>
            <a:fillRect/>
          </a:stretch>
        </p:blipFill>
        <p:spPr>
          <a:xfrm>
            <a:off x="5713788" y="2150515"/>
            <a:ext cx="6486525" cy="3752850"/>
          </a:xfrm>
          <a:prstGeom prst="rect">
            <a:avLst/>
          </a:prstGeom>
        </p:spPr>
      </p:pic>
      <p:sp>
        <p:nvSpPr>
          <p:cNvPr id="2" name="Title 1">
            <a:extLst>
              <a:ext uri="{FF2B5EF4-FFF2-40B4-BE49-F238E27FC236}">
                <a16:creationId xmlns:a16="http://schemas.microsoft.com/office/drawing/2014/main" id="{E54AD4FC-24BC-437E-864C-3EA0DCC61906}"/>
              </a:ext>
            </a:extLst>
          </p:cNvPr>
          <p:cNvSpPr>
            <a:spLocks noGrp="1"/>
          </p:cNvSpPr>
          <p:nvPr>
            <p:ph type="title"/>
          </p:nvPr>
        </p:nvSpPr>
        <p:spPr>
          <a:xfrm>
            <a:off x="838200" y="365125"/>
            <a:ext cx="4859583" cy="1325563"/>
          </a:xfrm>
        </p:spPr>
        <p:txBody>
          <a:bodyPr/>
          <a:lstStyle/>
          <a:p>
            <a:r>
              <a:rPr lang="en-US" dirty="0"/>
              <a:t>Backpropagation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334568-7451-4DD3-B915-E17DC7A0A932}"/>
                  </a:ext>
                </a:extLst>
              </p:cNvPr>
              <p:cNvSpPr>
                <a:spLocks noGrp="1"/>
              </p:cNvSpPr>
              <p:nvPr>
                <p:ph idx="1"/>
              </p:nvPr>
            </p:nvSpPr>
            <p:spPr>
              <a:xfrm>
                <a:off x="439616" y="1825624"/>
                <a:ext cx="5046784" cy="5032375"/>
              </a:xfrm>
            </p:spPr>
            <p:txBody>
              <a:bodyPr/>
              <a:lstStyle/>
              <a:p>
                <a:r>
                  <a:rPr lang="en-US" dirty="0"/>
                  <a:t>Assume that the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of the</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 has an error in the weighted input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𝑗</m:t>
                        </m:r>
                      </m:sub>
                      <m:sup>
                        <m:r>
                          <a:rPr lang="en-US" b="0" i="1" smtClean="0">
                            <a:latin typeface="Cambria Math" panose="02040503050406030204" pitchFamily="18" charset="0"/>
                          </a:rPr>
                          <m:t>𝑙</m:t>
                        </m:r>
                      </m:sup>
                    </m:sSubSup>
                  </m:oMath>
                </a14:m>
                <a:r>
                  <a:rPr lang="en-US" dirty="0"/>
                  <a:t> as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a14:m>
                <a:r>
                  <a:rPr lang="en-US" dirty="0"/>
                  <a:t>. </a:t>
                </a:r>
              </a:p>
              <a:p>
                <a:r>
                  <a:rPr lang="en-US" dirty="0"/>
                  <a:t>So, instead of outputting </a:t>
                </a:r>
                <a14:m>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e>
                    </m:d>
                  </m:oMath>
                </a14:m>
                <a:r>
                  <a:rPr lang="en-US" dirty="0"/>
                  <a:t>, the neuron in red outputs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𝑙</m:t>
                            </m:r>
                          </m:sup>
                        </m:sSubSup>
                        <m:r>
                          <a:rPr lang="en-US" b="0" i="1" smtClean="0">
                            <a:latin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e>
                    </m:d>
                  </m:oMath>
                </a14:m>
                <a:r>
                  <a:rPr lang="en-US" dirty="0"/>
                  <a:t>.</a:t>
                </a:r>
              </a:p>
              <a:p>
                <a:r>
                  <a:rPr lang="en-US" dirty="0"/>
                  <a:t>Finally, the cost function changes by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a14:m>
                <a:r>
                  <a:rPr lang="en-US" dirty="0"/>
                  <a:t> because of the error</a:t>
                </a:r>
                <a:endParaRPr lang="en-SE" dirty="0"/>
              </a:p>
            </p:txBody>
          </p:sp>
        </mc:Choice>
        <mc:Fallback xmlns="">
          <p:sp>
            <p:nvSpPr>
              <p:cNvPr id="3" name="Content Placeholder 2">
                <a:extLst>
                  <a:ext uri="{FF2B5EF4-FFF2-40B4-BE49-F238E27FC236}">
                    <a16:creationId xmlns:a16="http://schemas.microsoft.com/office/drawing/2014/main" id="{60334568-7451-4DD3-B915-E17DC7A0A932}"/>
                  </a:ext>
                </a:extLst>
              </p:cNvPr>
              <p:cNvSpPr>
                <a:spLocks noGrp="1" noRot="1" noChangeAspect="1" noMove="1" noResize="1" noEditPoints="1" noAdjustHandles="1" noChangeArrowheads="1" noChangeShapeType="1" noTextEdit="1"/>
              </p:cNvSpPr>
              <p:nvPr>
                <p:ph idx="1"/>
              </p:nvPr>
            </p:nvSpPr>
            <p:spPr>
              <a:xfrm>
                <a:off x="439616" y="1825624"/>
                <a:ext cx="5046784" cy="5032375"/>
              </a:xfrm>
              <a:blipFill>
                <a:blip r:embed="rId3"/>
                <a:stretch>
                  <a:fillRect l="-2174" t="-1937" r="-374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6506D4-BF33-4136-8716-297C8E391DC3}"/>
                  </a:ext>
                </a:extLst>
              </p:cNvPr>
              <p:cNvSpPr txBox="1"/>
              <p:nvPr/>
            </p:nvSpPr>
            <p:spPr>
              <a:xfrm>
                <a:off x="7508631" y="4545203"/>
                <a:ext cx="345097" cy="422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m:oMathPara>
                </a14:m>
                <a:endParaRPr lang="en-SE" dirty="0"/>
              </a:p>
            </p:txBody>
          </p:sp>
        </mc:Choice>
        <mc:Fallback xmlns="">
          <p:sp>
            <p:nvSpPr>
              <p:cNvPr id="7" name="TextBox 6">
                <a:extLst>
                  <a:ext uri="{FF2B5EF4-FFF2-40B4-BE49-F238E27FC236}">
                    <a16:creationId xmlns:a16="http://schemas.microsoft.com/office/drawing/2014/main" id="{946506D4-BF33-4136-8716-297C8E391DC3}"/>
                  </a:ext>
                </a:extLst>
              </p:cNvPr>
              <p:cNvSpPr txBox="1">
                <a:spLocks noRot="1" noChangeAspect="1" noMove="1" noResize="1" noEditPoints="1" noAdjustHandles="1" noChangeArrowheads="1" noChangeShapeType="1" noTextEdit="1"/>
              </p:cNvSpPr>
              <p:nvPr/>
            </p:nvSpPr>
            <p:spPr>
              <a:xfrm>
                <a:off x="7508631" y="4545203"/>
                <a:ext cx="345097" cy="422873"/>
              </a:xfrm>
              <a:prstGeom prst="rect">
                <a:avLst/>
              </a:prstGeom>
              <a:blipFill>
                <a:blip r:embed="rId4"/>
                <a:stretch>
                  <a:fillRect r="-39286" b="-724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F9A73D-2DAE-4F47-8E7F-79F286150988}"/>
                  </a:ext>
                </a:extLst>
              </p:cNvPr>
              <p:cNvSpPr txBox="1"/>
              <p:nvPr/>
            </p:nvSpPr>
            <p:spPr>
              <a:xfrm>
                <a:off x="6842612" y="444764"/>
                <a:ext cx="1899139" cy="509178"/>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𝑎</m:t>
                          </m:r>
                        </m:e>
                        <m:sup>
                          <m:r>
                            <a:rPr lang="en-US" sz="2400" i="1">
                              <a:latin typeface="Cambria Math" panose="02040503050406030204" pitchFamily="18" charset="0"/>
                              <a:ea typeface="Cambria Math" panose="02040503050406030204" pitchFamily="18" charset="0"/>
                            </a:rPr>
                            <m:t>𝑙</m:t>
                          </m:r>
                        </m:sup>
                      </m:sSup>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𝑧</m:t>
                              </m:r>
                            </m:e>
                            <m:sup>
                              <m:r>
                                <a:rPr lang="en-US" sz="2400" i="1">
                                  <a:latin typeface="Cambria Math" panose="02040503050406030204" pitchFamily="18" charset="0"/>
                                  <a:ea typeface="Cambria Math" panose="02040503050406030204" pitchFamily="18" charset="0"/>
                                </a:rPr>
                                <m:t>𝑙</m:t>
                              </m:r>
                            </m:sup>
                          </m:sSup>
                        </m:e>
                      </m:d>
                    </m:oMath>
                  </m:oMathPara>
                </a14:m>
                <a:endParaRPr lang="en-SE" sz="2400" dirty="0"/>
              </a:p>
            </p:txBody>
          </p:sp>
        </mc:Choice>
        <mc:Fallback xmlns="">
          <p:sp>
            <p:nvSpPr>
              <p:cNvPr id="9" name="TextBox 8">
                <a:extLst>
                  <a:ext uri="{FF2B5EF4-FFF2-40B4-BE49-F238E27FC236}">
                    <a16:creationId xmlns:a16="http://schemas.microsoft.com/office/drawing/2014/main" id="{2AF9A73D-2DAE-4F47-8E7F-79F286150988}"/>
                  </a:ext>
                </a:extLst>
              </p:cNvPr>
              <p:cNvSpPr txBox="1">
                <a:spLocks noRot="1" noChangeAspect="1" noMove="1" noResize="1" noEditPoints="1" noAdjustHandles="1" noChangeArrowheads="1" noChangeShapeType="1" noTextEdit="1"/>
              </p:cNvSpPr>
              <p:nvPr/>
            </p:nvSpPr>
            <p:spPr>
              <a:xfrm>
                <a:off x="6842612" y="444764"/>
                <a:ext cx="1899139" cy="509178"/>
              </a:xfrm>
              <a:prstGeom prst="rect">
                <a:avLst/>
              </a:prstGeom>
              <a:blipFill>
                <a:blip r:embed="rId5"/>
                <a:stretch>
                  <a:fillRect/>
                </a:stretch>
              </a:blipFill>
              <a:ln>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090A91-8350-4055-B2F4-8F0355ED3F2F}"/>
                  </a:ext>
                </a:extLst>
              </p:cNvPr>
              <p:cNvSpPr txBox="1"/>
              <p:nvPr/>
            </p:nvSpPr>
            <p:spPr>
              <a:xfrm>
                <a:off x="6207918" y="1095474"/>
                <a:ext cx="3168528" cy="988540"/>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𝑙</m:t>
                          </m:r>
                        </m:sup>
                      </m:sSubSup>
                      <m:r>
                        <a:rPr lang="en-US" sz="2400" b="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𝑘</m:t>
                          </m:r>
                        </m:sub>
                        <m:sup/>
                        <m:e>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𝑗𝑘</m:t>
                              </m:r>
                            </m:sub>
                            <m:sup>
                              <m:r>
                                <a:rPr lang="en-US" sz="2400" i="1">
                                  <a:latin typeface="Cambria Math" panose="02040503050406030204" pitchFamily="18" charset="0"/>
                                  <a:ea typeface="Cambria Math" panose="02040503050406030204" pitchFamily="18" charset="0"/>
                                </a:rPr>
                                <m:t>𝑙</m:t>
                              </m:r>
                            </m:sup>
                          </m:sSubSup>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𝑘</m:t>
                              </m:r>
                            </m:sub>
                            <m:sup>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−1</m:t>
                              </m:r>
                            </m:sup>
                          </m:sSubSup>
                        </m:e>
                      </m:nary>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ea typeface="Cambria Math" panose="02040503050406030204" pitchFamily="18" charset="0"/>
                            </a:rPr>
                            <m:t>𝑗</m:t>
                          </m:r>
                        </m:sub>
                        <m:sup>
                          <m:r>
                            <a:rPr lang="en-US" sz="2400" i="1">
                              <a:latin typeface="Cambria Math" panose="02040503050406030204" pitchFamily="18" charset="0"/>
                              <a:ea typeface="Cambria Math" panose="02040503050406030204" pitchFamily="18" charset="0"/>
                            </a:rPr>
                            <m:t>𝑙</m:t>
                          </m:r>
                        </m:sup>
                      </m:sSubSup>
                    </m:oMath>
                  </m:oMathPara>
                </a14:m>
                <a:endParaRPr lang="en-SE" sz="2400" dirty="0"/>
              </a:p>
            </p:txBody>
          </p:sp>
        </mc:Choice>
        <mc:Fallback xmlns="">
          <p:sp>
            <p:nvSpPr>
              <p:cNvPr id="11" name="TextBox 10">
                <a:extLst>
                  <a:ext uri="{FF2B5EF4-FFF2-40B4-BE49-F238E27FC236}">
                    <a16:creationId xmlns:a16="http://schemas.microsoft.com/office/drawing/2014/main" id="{2B090A91-8350-4055-B2F4-8F0355ED3F2F}"/>
                  </a:ext>
                </a:extLst>
              </p:cNvPr>
              <p:cNvSpPr txBox="1">
                <a:spLocks noRot="1" noChangeAspect="1" noMove="1" noResize="1" noEditPoints="1" noAdjustHandles="1" noChangeArrowheads="1" noChangeShapeType="1" noTextEdit="1"/>
              </p:cNvSpPr>
              <p:nvPr/>
            </p:nvSpPr>
            <p:spPr>
              <a:xfrm>
                <a:off x="6207918" y="1095474"/>
                <a:ext cx="3168528" cy="988540"/>
              </a:xfrm>
              <a:prstGeom prst="rect">
                <a:avLst/>
              </a:prstGeom>
              <a:blipFill>
                <a:blip r:embed="rId6"/>
                <a:stretch>
                  <a:fillRect/>
                </a:stretch>
              </a:blipFill>
              <a:ln>
                <a:solidFill>
                  <a:schemeClr val="tx1"/>
                </a:solidFill>
              </a:ln>
            </p:spPr>
            <p:txBody>
              <a:bodyPr/>
              <a:lstStyle/>
              <a:p>
                <a:r>
                  <a:rPr lang="en-SE">
                    <a:noFill/>
                  </a:rPr>
                  <a:t> </a:t>
                </a:r>
              </a:p>
            </p:txBody>
          </p:sp>
        </mc:Fallback>
      </mc:AlternateContent>
    </p:spTree>
    <p:extLst>
      <p:ext uri="{BB962C8B-B14F-4D97-AF65-F5344CB8AC3E}">
        <p14:creationId xmlns:p14="http://schemas.microsoft.com/office/powerpoint/2010/main" val="302249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C97D16-67B2-4B1F-8735-7B5E6EDDB20A}"/>
              </a:ext>
            </a:extLst>
          </p:cNvPr>
          <p:cNvPicPr>
            <a:picLocks noChangeAspect="1"/>
          </p:cNvPicPr>
          <p:nvPr/>
        </p:nvPicPr>
        <p:blipFill>
          <a:blip r:embed="rId2"/>
          <a:stretch>
            <a:fillRect/>
          </a:stretch>
        </p:blipFill>
        <p:spPr>
          <a:xfrm>
            <a:off x="5713788" y="2150515"/>
            <a:ext cx="6486525" cy="3752850"/>
          </a:xfrm>
          <a:prstGeom prst="rect">
            <a:avLst/>
          </a:prstGeom>
        </p:spPr>
      </p:pic>
      <p:sp>
        <p:nvSpPr>
          <p:cNvPr id="2" name="Title 1">
            <a:extLst>
              <a:ext uri="{FF2B5EF4-FFF2-40B4-BE49-F238E27FC236}">
                <a16:creationId xmlns:a16="http://schemas.microsoft.com/office/drawing/2014/main" id="{E54AD4FC-24BC-437E-864C-3EA0DCC61906}"/>
              </a:ext>
            </a:extLst>
          </p:cNvPr>
          <p:cNvSpPr>
            <a:spLocks noGrp="1"/>
          </p:cNvSpPr>
          <p:nvPr>
            <p:ph type="title"/>
          </p:nvPr>
        </p:nvSpPr>
        <p:spPr>
          <a:xfrm>
            <a:off x="838200" y="365125"/>
            <a:ext cx="4859583" cy="1325563"/>
          </a:xfrm>
        </p:spPr>
        <p:txBody>
          <a:bodyPr/>
          <a:lstStyle/>
          <a:p>
            <a:r>
              <a:rPr lang="en-US" dirty="0"/>
              <a:t>Backpropagation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334568-7451-4DD3-B915-E17DC7A0A932}"/>
                  </a:ext>
                </a:extLst>
              </p:cNvPr>
              <p:cNvSpPr>
                <a:spLocks noGrp="1"/>
              </p:cNvSpPr>
              <p:nvPr>
                <p:ph idx="1"/>
              </p:nvPr>
            </p:nvSpPr>
            <p:spPr>
              <a:xfrm>
                <a:off x="105507" y="1825624"/>
                <a:ext cx="5878575" cy="5032375"/>
              </a:xfrm>
            </p:spPr>
            <p:txBody>
              <a:bodyPr>
                <a:normAutofit/>
              </a:bodyPr>
              <a:lstStyle/>
              <a:p>
                <a:r>
                  <a:rPr lang="en-US" dirty="0"/>
                  <a:t>We can observe that </a:t>
                </a:r>
              </a:p>
              <a:p>
                <a:pPr lvl="1"/>
                <a:r>
                  <a:rPr lang="en-US" dirty="0"/>
                  <a:t>If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oMath>
                </a14:m>
                <a:r>
                  <a:rPr lang="en-US" dirty="0"/>
                  <a:t> is large, then the neuron in red may suffer a large error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a14:m>
                <a:endParaRPr lang="en-US" dirty="0"/>
              </a:p>
              <a:p>
                <a:pPr lvl="1"/>
                <a:r>
                  <a:rPr lang="en-US" dirty="0"/>
                  <a:t>Otherwise, if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oMath>
                </a14:m>
                <a:r>
                  <a:rPr lang="en-US" dirty="0"/>
                  <a:t> approaches 0, the neuron may suffer a limited error.</a:t>
                </a:r>
              </a:p>
              <a:p>
                <a:r>
                  <a:rPr lang="en-US" dirty="0"/>
                  <a:t>We define </a:t>
                </a:r>
                <a:br>
                  <a:rPr lang="en-US" i="1" dirty="0">
                    <a:latin typeface="Cambria Math" panose="02040503050406030204" pitchFamily="18" charset="0"/>
                    <a:ea typeface="Cambria Math" panose="02040503050406030204" pitchFamily="18" charset="0"/>
                  </a:rPr>
                </a:b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𝑙</m:t>
                        </m:r>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oMath>
                </a14:m>
                <a:endParaRPr lang="en-SE" dirty="0"/>
              </a:p>
            </p:txBody>
          </p:sp>
        </mc:Choice>
        <mc:Fallback xmlns="">
          <p:sp>
            <p:nvSpPr>
              <p:cNvPr id="3" name="Content Placeholder 2">
                <a:extLst>
                  <a:ext uri="{FF2B5EF4-FFF2-40B4-BE49-F238E27FC236}">
                    <a16:creationId xmlns:a16="http://schemas.microsoft.com/office/drawing/2014/main" id="{60334568-7451-4DD3-B915-E17DC7A0A932}"/>
                  </a:ext>
                </a:extLst>
              </p:cNvPr>
              <p:cNvSpPr>
                <a:spLocks noGrp="1" noRot="1" noChangeAspect="1" noMove="1" noResize="1" noEditPoints="1" noAdjustHandles="1" noChangeArrowheads="1" noChangeShapeType="1" noTextEdit="1"/>
              </p:cNvSpPr>
              <p:nvPr>
                <p:ph idx="1"/>
              </p:nvPr>
            </p:nvSpPr>
            <p:spPr>
              <a:xfrm>
                <a:off x="105507" y="1825624"/>
                <a:ext cx="5878575" cy="5032375"/>
              </a:xfrm>
              <a:blipFill>
                <a:blip r:embed="rId3"/>
                <a:stretch>
                  <a:fillRect l="-1865" t="-2058" r="-72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6506D4-BF33-4136-8716-297C8E391DC3}"/>
                  </a:ext>
                </a:extLst>
              </p:cNvPr>
              <p:cNvSpPr txBox="1"/>
              <p:nvPr/>
            </p:nvSpPr>
            <p:spPr>
              <a:xfrm>
                <a:off x="7508631" y="4545203"/>
                <a:ext cx="345097" cy="4228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m:oMathPara>
                </a14:m>
                <a:endParaRPr lang="en-SE" dirty="0"/>
              </a:p>
            </p:txBody>
          </p:sp>
        </mc:Choice>
        <mc:Fallback xmlns="">
          <p:sp>
            <p:nvSpPr>
              <p:cNvPr id="7" name="TextBox 6">
                <a:extLst>
                  <a:ext uri="{FF2B5EF4-FFF2-40B4-BE49-F238E27FC236}">
                    <a16:creationId xmlns:a16="http://schemas.microsoft.com/office/drawing/2014/main" id="{946506D4-BF33-4136-8716-297C8E391DC3}"/>
                  </a:ext>
                </a:extLst>
              </p:cNvPr>
              <p:cNvSpPr txBox="1">
                <a:spLocks noRot="1" noChangeAspect="1" noMove="1" noResize="1" noEditPoints="1" noAdjustHandles="1" noChangeArrowheads="1" noChangeShapeType="1" noTextEdit="1"/>
              </p:cNvSpPr>
              <p:nvPr/>
            </p:nvSpPr>
            <p:spPr>
              <a:xfrm>
                <a:off x="7508631" y="4545203"/>
                <a:ext cx="345097" cy="422873"/>
              </a:xfrm>
              <a:prstGeom prst="rect">
                <a:avLst/>
              </a:prstGeom>
              <a:blipFill>
                <a:blip r:embed="rId4"/>
                <a:stretch>
                  <a:fillRect r="-39286" b="-724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F9A73D-2DAE-4F47-8E7F-79F286150988}"/>
                  </a:ext>
                </a:extLst>
              </p:cNvPr>
              <p:cNvSpPr txBox="1"/>
              <p:nvPr/>
            </p:nvSpPr>
            <p:spPr>
              <a:xfrm>
                <a:off x="6842612" y="444764"/>
                <a:ext cx="1899139" cy="509178"/>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𝑎</m:t>
                          </m:r>
                        </m:e>
                        <m:sup>
                          <m:r>
                            <a:rPr lang="en-US" sz="2400" i="1">
                              <a:latin typeface="Cambria Math" panose="02040503050406030204" pitchFamily="18" charset="0"/>
                              <a:ea typeface="Cambria Math" panose="02040503050406030204" pitchFamily="18" charset="0"/>
                            </a:rPr>
                            <m:t>𝑙</m:t>
                          </m:r>
                        </m:sup>
                      </m:sSup>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𝜎</m:t>
                      </m:r>
                      <m:d>
                        <m:dPr>
                          <m:ctrlPr>
                            <a:rPr lang="en-US" sz="2400" i="1">
                              <a:latin typeface="Cambria Math" panose="02040503050406030204" pitchFamily="18" charset="0"/>
                              <a:ea typeface="Cambria Math" panose="02040503050406030204" pitchFamily="18" charset="0"/>
                            </a:rPr>
                          </m:ctrlPr>
                        </m:dPr>
                        <m:e>
                          <m:sSup>
                            <m:sSupPr>
                              <m:ctrlPr>
                                <a:rPr lang="en-US" sz="2400" i="1">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𝑧</m:t>
                              </m:r>
                            </m:e>
                            <m:sup>
                              <m:r>
                                <a:rPr lang="en-US" sz="2400" i="1">
                                  <a:latin typeface="Cambria Math" panose="02040503050406030204" pitchFamily="18" charset="0"/>
                                  <a:ea typeface="Cambria Math" panose="02040503050406030204" pitchFamily="18" charset="0"/>
                                </a:rPr>
                                <m:t>𝑙</m:t>
                              </m:r>
                            </m:sup>
                          </m:sSup>
                        </m:e>
                      </m:d>
                    </m:oMath>
                  </m:oMathPara>
                </a14:m>
                <a:endParaRPr lang="en-SE" sz="2400" dirty="0"/>
              </a:p>
            </p:txBody>
          </p:sp>
        </mc:Choice>
        <mc:Fallback xmlns="">
          <p:sp>
            <p:nvSpPr>
              <p:cNvPr id="9" name="TextBox 8">
                <a:extLst>
                  <a:ext uri="{FF2B5EF4-FFF2-40B4-BE49-F238E27FC236}">
                    <a16:creationId xmlns:a16="http://schemas.microsoft.com/office/drawing/2014/main" id="{2AF9A73D-2DAE-4F47-8E7F-79F286150988}"/>
                  </a:ext>
                </a:extLst>
              </p:cNvPr>
              <p:cNvSpPr txBox="1">
                <a:spLocks noRot="1" noChangeAspect="1" noMove="1" noResize="1" noEditPoints="1" noAdjustHandles="1" noChangeArrowheads="1" noChangeShapeType="1" noTextEdit="1"/>
              </p:cNvSpPr>
              <p:nvPr/>
            </p:nvSpPr>
            <p:spPr>
              <a:xfrm>
                <a:off x="6842612" y="444764"/>
                <a:ext cx="1899139" cy="509178"/>
              </a:xfrm>
              <a:prstGeom prst="rect">
                <a:avLst/>
              </a:prstGeom>
              <a:blipFill>
                <a:blip r:embed="rId5"/>
                <a:stretch>
                  <a:fillRect/>
                </a:stretch>
              </a:blipFill>
              <a:ln>
                <a:solidFill>
                  <a:schemeClr val="tx1"/>
                </a:solid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090A91-8350-4055-B2F4-8F0355ED3F2F}"/>
                  </a:ext>
                </a:extLst>
              </p:cNvPr>
              <p:cNvSpPr txBox="1"/>
              <p:nvPr/>
            </p:nvSpPr>
            <p:spPr>
              <a:xfrm>
                <a:off x="6207918" y="1095474"/>
                <a:ext cx="3168528" cy="988540"/>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𝑧</m:t>
                          </m:r>
                        </m:e>
                        <m:sub>
                          <m: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𝑙</m:t>
                          </m:r>
                        </m:sup>
                      </m:sSubSup>
                      <m:r>
                        <a:rPr lang="en-US" sz="2400" b="0" i="1" smtClean="0">
                          <a:latin typeface="Cambria Math" panose="02040503050406030204" pitchFamily="18" charset="0"/>
                          <a:ea typeface="Cambria Math" panose="02040503050406030204" pitchFamily="18" charset="0"/>
                        </a:rPr>
                        <m:t>=</m:t>
                      </m:r>
                      <m:nary>
                        <m:naryPr>
                          <m:chr m:val="∑"/>
                          <m:supHide m:val="on"/>
                          <m:ctrlPr>
                            <a:rPr lang="en-US" sz="2400" i="1">
                              <a:latin typeface="Cambria Math" panose="02040503050406030204" pitchFamily="18" charset="0"/>
                              <a:ea typeface="Cambria Math" panose="02040503050406030204" pitchFamily="18" charset="0"/>
                            </a:rPr>
                          </m:ctrlPr>
                        </m:naryPr>
                        <m:sub>
                          <m:r>
                            <m:rPr>
                              <m:brk m:alnAt="7"/>
                            </m:rPr>
                            <a:rPr lang="en-US" sz="2400" i="1">
                              <a:latin typeface="Cambria Math" panose="02040503050406030204" pitchFamily="18" charset="0"/>
                              <a:ea typeface="Cambria Math" panose="02040503050406030204" pitchFamily="18" charset="0"/>
                            </a:rPr>
                            <m:t>𝑘</m:t>
                          </m:r>
                        </m:sub>
                        <m:sup/>
                        <m:e>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𝑗𝑘</m:t>
                              </m:r>
                            </m:sub>
                            <m:sup>
                              <m:r>
                                <a:rPr lang="en-US" sz="2400" i="1">
                                  <a:latin typeface="Cambria Math" panose="02040503050406030204" pitchFamily="18" charset="0"/>
                                  <a:ea typeface="Cambria Math" panose="02040503050406030204" pitchFamily="18" charset="0"/>
                                </a:rPr>
                                <m:t>𝑙</m:t>
                              </m:r>
                            </m:sup>
                          </m:sSubSup>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𝑎</m:t>
                              </m:r>
                            </m:e>
                            <m:sub>
                              <m:r>
                                <a:rPr lang="en-US" sz="2400" i="1">
                                  <a:latin typeface="Cambria Math" panose="02040503050406030204" pitchFamily="18" charset="0"/>
                                  <a:ea typeface="Cambria Math" panose="02040503050406030204" pitchFamily="18" charset="0"/>
                                </a:rPr>
                                <m:t>𝑘</m:t>
                              </m:r>
                            </m:sub>
                            <m:sup>
                              <m:r>
                                <a:rPr lang="en-US" sz="2400" i="1">
                                  <a:latin typeface="Cambria Math" panose="02040503050406030204" pitchFamily="18" charset="0"/>
                                  <a:ea typeface="Cambria Math" panose="02040503050406030204" pitchFamily="18" charset="0"/>
                                </a:rPr>
                                <m:t>𝑙</m:t>
                              </m:r>
                              <m:r>
                                <a:rPr lang="en-US" sz="2400" i="1">
                                  <a:latin typeface="Cambria Math" panose="02040503050406030204" pitchFamily="18" charset="0"/>
                                  <a:ea typeface="Cambria Math" panose="02040503050406030204" pitchFamily="18" charset="0"/>
                                </a:rPr>
                                <m:t>−1</m:t>
                              </m:r>
                            </m:sup>
                          </m:sSubSup>
                        </m:e>
                      </m:nary>
                      <m:r>
                        <a:rPr lang="en-US" sz="2400" i="1">
                          <a:latin typeface="Cambria Math" panose="02040503050406030204" pitchFamily="18" charset="0"/>
                          <a:ea typeface="Cambria Math" panose="02040503050406030204" pitchFamily="18" charset="0"/>
                        </a:rPr>
                        <m:t>+</m:t>
                      </m:r>
                      <m:sSubSup>
                        <m:sSubSupPr>
                          <m:ctrlPr>
                            <a:rPr lang="en-US" sz="2400" i="1">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𝑏</m:t>
                          </m:r>
                        </m:e>
                        <m:sub>
                          <m:r>
                            <a:rPr lang="en-US" sz="2400" i="1">
                              <a:latin typeface="Cambria Math" panose="02040503050406030204" pitchFamily="18" charset="0"/>
                              <a:ea typeface="Cambria Math" panose="02040503050406030204" pitchFamily="18" charset="0"/>
                            </a:rPr>
                            <m:t>𝑗</m:t>
                          </m:r>
                        </m:sub>
                        <m:sup>
                          <m:r>
                            <a:rPr lang="en-US" sz="2400" i="1">
                              <a:latin typeface="Cambria Math" panose="02040503050406030204" pitchFamily="18" charset="0"/>
                              <a:ea typeface="Cambria Math" panose="02040503050406030204" pitchFamily="18" charset="0"/>
                            </a:rPr>
                            <m:t>𝑙</m:t>
                          </m:r>
                        </m:sup>
                      </m:sSubSup>
                    </m:oMath>
                  </m:oMathPara>
                </a14:m>
                <a:endParaRPr lang="en-SE" sz="2400" dirty="0"/>
              </a:p>
            </p:txBody>
          </p:sp>
        </mc:Choice>
        <mc:Fallback xmlns="">
          <p:sp>
            <p:nvSpPr>
              <p:cNvPr id="11" name="TextBox 10">
                <a:extLst>
                  <a:ext uri="{FF2B5EF4-FFF2-40B4-BE49-F238E27FC236}">
                    <a16:creationId xmlns:a16="http://schemas.microsoft.com/office/drawing/2014/main" id="{2B090A91-8350-4055-B2F4-8F0355ED3F2F}"/>
                  </a:ext>
                </a:extLst>
              </p:cNvPr>
              <p:cNvSpPr txBox="1">
                <a:spLocks noRot="1" noChangeAspect="1" noMove="1" noResize="1" noEditPoints="1" noAdjustHandles="1" noChangeArrowheads="1" noChangeShapeType="1" noTextEdit="1"/>
              </p:cNvSpPr>
              <p:nvPr/>
            </p:nvSpPr>
            <p:spPr>
              <a:xfrm>
                <a:off x="6207918" y="1095474"/>
                <a:ext cx="3168528" cy="988540"/>
              </a:xfrm>
              <a:prstGeom prst="rect">
                <a:avLst/>
              </a:prstGeom>
              <a:blipFill>
                <a:blip r:embed="rId6"/>
                <a:stretch>
                  <a:fillRect/>
                </a:stretch>
              </a:blipFill>
              <a:ln>
                <a:solidFill>
                  <a:schemeClr val="tx1"/>
                </a:solidFill>
              </a:ln>
            </p:spPr>
            <p:txBody>
              <a:bodyPr/>
              <a:lstStyle/>
              <a:p>
                <a:r>
                  <a:rPr lang="en-SE">
                    <a:noFill/>
                  </a:rPr>
                  <a:t> </a:t>
                </a:r>
              </a:p>
            </p:txBody>
          </p:sp>
        </mc:Fallback>
      </mc:AlternateContent>
    </p:spTree>
    <p:extLst>
      <p:ext uri="{BB962C8B-B14F-4D97-AF65-F5344CB8AC3E}">
        <p14:creationId xmlns:p14="http://schemas.microsoft.com/office/powerpoint/2010/main" val="262633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lowchart: Process 27">
            <a:extLst>
              <a:ext uri="{FF2B5EF4-FFF2-40B4-BE49-F238E27FC236}">
                <a16:creationId xmlns:a16="http://schemas.microsoft.com/office/drawing/2014/main" id="{91229DE8-01ED-4710-A54E-0B86119259BD}"/>
              </a:ext>
            </a:extLst>
          </p:cNvPr>
          <p:cNvSpPr/>
          <p:nvPr/>
        </p:nvSpPr>
        <p:spPr>
          <a:xfrm>
            <a:off x="3727938" y="5521569"/>
            <a:ext cx="3015762" cy="1123550"/>
          </a:xfrm>
          <a:prstGeom prst="flowChart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5C85B1C0-20AA-4DFB-92EF-3DC45AB31DBD}"/>
              </a:ext>
            </a:extLst>
          </p:cNvPr>
          <p:cNvSpPr>
            <a:spLocks noGrp="1"/>
          </p:cNvSpPr>
          <p:nvPr>
            <p:ph type="title"/>
          </p:nvPr>
        </p:nvSpPr>
        <p:spPr/>
        <p:txBody>
          <a:bodyPr/>
          <a:lstStyle/>
          <a:p>
            <a:r>
              <a:rPr lang="en-US" dirty="0"/>
              <a:t>Backpropagation – Corollary 1</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81C884-D984-475F-BA31-FE0684B1968E}"/>
                  </a:ext>
                </a:extLst>
              </p:cNvPr>
              <p:cNvSpPr>
                <a:spLocks noGrp="1"/>
              </p:cNvSpPr>
              <p:nvPr>
                <p:ph idx="1"/>
              </p:nvPr>
            </p:nvSpPr>
            <p:spPr>
              <a:xfrm>
                <a:off x="838200" y="1825624"/>
                <a:ext cx="8877300" cy="5032375"/>
              </a:xfrm>
            </p:spPr>
            <p:txBody>
              <a:bodyPr>
                <a:normAutofit/>
              </a:bodyPr>
              <a:lstStyle/>
              <a:p>
                <a:r>
                  <a:rPr lang="en-US" dirty="0">
                    <a:ea typeface="Cambria Math" panose="02040503050406030204" pitchFamily="18" charset="0"/>
                  </a:rPr>
                  <a:t>We first deduct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oMath>
                </a14:m>
                <a:r>
                  <a:rPr lang="en-US" dirty="0">
                    <a:ea typeface="Cambria Math" panose="02040503050406030204" pitchFamily="18" charset="0"/>
                  </a:rPr>
                  <a:t>, that is, the error on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of the output layer </a:t>
                </a:r>
                <a14:m>
                  <m:oMath xmlns:m="http://schemas.openxmlformats.org/officeDocument/2006/math">
                    <m:r>
                      <a:rPr lang="en-US" b="0" i="1" smtClean="0">
                        <a:latin typeface="Cambria Math" panose="02040503050406030204" pitchFamily="18" charset="0"/>
                      </a:rPr>
                      <m:t>𝐿</m:t>
                    </m:r>
                  </m:oMath>
                </a14:m>
                <a:r>
                  <a:rPr lang="en-US" dirty="0">
                    <a:ea typeface="Cambria Math" panose="02040503050406030204" pitchFamily="18" charset="0"/>
                  </a:rPr>
                  <a:t>.</a:t>
                </a:r>
              </a:p>
              <a:p>
                <a:r>
                  <a:rPr lang="en-US" dirty="0">
                    <a:ea typeface="Cambria Math" panose="02040503050406030204" pitchFamily="18" charset="0"/>
                  </a:rPr>
                  <a:t>By definition,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den>
                    </m:f>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b="0" i="1" smtClean="0">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𝐿</m:t>
                            </m:r>
                          </m:sup>
                        </m:sSubSup>
                      </m:den>
                    </m:f>
                  </m:oMath>
                </a14:m>
                <a:endParaRPr lang="en-US" dirty="0"/>
              </a:p>
              <a:p>
                <a:r>
                  <a:rPr lang="en-US" dirty="0"/>
                  <a:t>Recall that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e>
                    </m:d>
                  </m:oMath>
                </a14:m>
                <a:r>
                  <a:rPr lang="en-US" dirty="0"/>
                  <a:t>, we have </a:t>
                </a:r>
                <a:br>
                  <a:rPr lang="en-US" dirty="0"/>
                </a:b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𝑧</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m:t>
                    </m:r>
                  </m:oMath>
                </a14:m>
                <a:endParaRPr lang="en-US" dirty="0"/>
              </a:p>
              <a:p>
                <a:r>
                  <a:rPr lang="en-US" dirty="0"/>
                  <a:t>In summary </a:t>
                </a:r>
                <a:br>
                  <a:rPr lang="en-US" i="1" dirty="0">
                    <a:latin typeface="Cambria Math" panose="02040503050406030204" pitchFamily="18" charset="0"/>
                    <a:ea typeface="Cambria Math" panose="02040503050406030204" pitchFamily="18" charset="0"/>
                  </a:rPr>
                </a:b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i="1">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081C884-D984-475F-BA31-FE0684B1968E}"/>
                  </a:ext>
                </a:extLst>
              </p:cNvPr>
              <p:cNvSpPr>
                <a:spLocks noGrp="1" noRot="1" noChangeAspect="1" noMove="1" noResize="1" noEditPoints="1" noAdjustHandles="1" noChangeArrowheads="1" noChangeShapeType="1" noTextEdit="1"/>
              </p:cNvSpPr>
              <p:nvPr>
                <p:ph idx="1"/>
              </p:nvPr>
            </p:nvSpPr>
            <p:spPr>
              <a:xfrm>
                <a:off x="838200" y="1825624"/>
                <a:ext cx="8877300" cy="5032375"/>
              </a:xfrm>
              <a:blipFill>
                <a:blip r:embed="rId2"/>
                <a:stretch>
                  <a:fillRect l="-1236" t="-1695" r="-1305"/>
                </a:stretch>
              </a:blipFill>
            </p:spPr>
            <p:txBody>
              <a:bodyPr/>
              <a:lstStyle/>
              <a:p>
                <a:r>
                  <a:rPr lang="en-SE">
                    <a:noFill/>
                  </a:rPr>
                  <a:t> </a:t>
                </a:r>
              </a:p>
            </p:txBody>
          </p:sp>
        </mc:Fallback>
      </mc:AlternateContent>
      <p:cxnSp>
        <p:nvCxnSpPr>
          <p:cNvPr id="9" name="Straight Connector 8">
            <a:extLst>
              <a:ext uri="{FF2B5EF4-FFF2-40B4-BE49-F238E27FC236}">
                <a16:creationId xmlns:a16="http://schemas.microsoft.com/office/drawing/2014/main" id="{3EC8D029-3B37-4D1C-A910-8E2721B1D14C}"/>
              </a:ext>
            </a:extLst>
          </p:cNvPr>
          <p:cNvCxnSpPr>
            <a:cxnSpLocks/>
          </p:cNvCxnSpPr>
          <p:nvPr/>
        </p:nvCxnSpPr>
        <p:spPr>
          <a:xfrm>
            <a:off x="9715500" y="1183799"/>
            <a:ext cx="0" cy="5524732"/>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FDFA863-D4FD-4A22-814F-6254C1873BFE}"/>
                  </a:ext>
                </a:extLst>
              </p:cNvPr>
              <p:cNvSpPr txBox="1"/>
              <p:nvPr/>
            </p:nvSpPr>
            <p:spPr>
              <a:xfrm>
                <a:off x="9719164" y="1183799"/>
                <a:ext cx="1277082" cy="73129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𝑙</m:t>
                          </m:r>
                        </m:sup>
                      </m:sSubSup>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den>
                      </m:f>
                    </m:oMath>
                  </m:oMathPara>
                </a14:m>
                <a:endParaRPr lang="en-SE" dirty="0"/>
              </a:p>
            </p:txBody>
          </p:sp>
        </mc:Choice>
        <mc:Fallback xmlns="">
          <p:sp>
            <p:nvSpPr>
              <p:cNvPr id="11" name="TextBox 10">
                <a:extLst>
                  <a:ext uri="{FF2B5EF4-FFF2-40B4-BE49-F238E27FC236}">
                    <a16:creationId xmlns:a16="http://schemas.microsoft.com/office/drawing/2014/main" id="{2FDFA863-D4FD-4A22-814F-6254C1873BFE}"/>
                  </a:ext>
                </a:extLst>
              </p:cNvPr>
              <p:cNvSpPr txBox="1">
                <a:spLocks noRot="1" noChangeAspect="1" noMove="1" noResize="1" noEditPoints="1" noAdjustHandles="1" noChangeArrowheads="1" noChangeShapeType="1" noTextEdit="1"/>
              </p:cNvSpPr>
              <p:nvPr/>
            </p:nvSpPr>
            <p:spPr>
              <a:xfrm>
                <a:off x="9719164" y="1183799"/>
                <a:ext cx="1277082" cy="731290"/>
              </a:xfrm>
              <a:prstGeom prst="rect">
                <a:avLst/>
              </a:prstGeom>
              <a:blipFill>
                <a:blip r:embed="rId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0E36347-6DEA-4482-BEF3-8ECB46480859}"/>
                  </a:ext>
                </a:extLst>
              </p:cNvPr>
              <p:cNvSpPr txBox="1"/>
              <p:nvPr/>
            </p:nvSpPr>
            <p:spPr>
              <a:xfrm>
                <a:off x="9719165" y="2227699"/>
                <a:ext cx="2405428" cy="795859"/>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𝑥</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𝑗</m:t>
                          </m:r>
                        </m:sub>
                        <m:sup/>
                        <m:e>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e>
                              </m:d>
                            </m:e>
                            <m:sup>
                              <m:r>
                                <a:rPr lang="en-US" b="0" i="1" smtClean="0">
                                  <a:latin typeface="Cambria Math" panose="02040503050406030204" pitchFamily="18" charset="0"/>
                                  <a:ea typeface="Cambria Math" panose="02040503050406030204" pitchFamily="18" charset="0"/>
                                </a:rPr>
                                <m:t>2</m:t>
                              </m:r>
                            </m:sup>
                          </m:sSup>
                        </m:e>
                      </m:nary>
                    </m:oMath>
                  </m:oMathPara>
                </a14:m>
                <a:endParaRPr lang="en-SE" dirty="0"/>
              </a:p>
            </p:txBody>
          </p:sp>
        </mc:Choice>
        <mc:Fallback xmlns="">
          <p:sp>
            <p:nvSpPr>
              <p:cNvPr id="13" name="TextBox 12">
                <a:extLst>
                  <a:ext uri="{FF2B5EF4-FFF2-40B4-BE49-F238E27FC236}">
                    <a16:creationId xmlns:a16="http://schemas.microsoft.com/office/drawing/2014/main" id="{B0E36347-6DEA-4482-BEF3-8ECB46480859}"/>
                  </a:ext>
                </a:extLst>
              </p:cNvPr>
              <p:cNvSpPr txBox="1">
                <a:spLocks noRot="1" noChangeAspect="1" noMove="1" noResize="1" noEditPoints="1" noAdjustHandles="1" noChangeArrowheads="1" noChangeShapeType="1" noTextEdit="1"/>
              </p:cNvSpPr>
              <p:nvPr/>
            </p:nvSpPr>
            <p:spPr>
              <a:xfrm>
                <a:off x="9719165" y="2227699"/>
                <a:ext cx="2405428" cy="795859"/>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EE50CFF2-9AB4-475B-B877-55EC99F5CE4D}"/>
                  </a:ext>
                </a:extLst>
              </p:cNvPr>
              <p:cNvSpPr/>
              <p:nvPr/>
            </p:nvSpPr>
            <p:spPr>
              <a:xfrm>
                <a:off x="7016262" y="2734408"/>
                <a:ext cx="2180492" cy="791307"/>
              </a:xfrm>
              <a:prstGeom prst="wedgeRectCallout">
                <a:avLst>
                  <a:gd name="adj1" fmla="val -67865"/>
                  <a:gd name="adj2" fmla="val 4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Notice how we get ride of </a:t>
                </a:r>
                <a14:m>
                  <m:oMath xmlns:m="http://schemas.openxmlformats.org/officeDocument/2006/math">
                    <m:nary>
                      <m:naryPr>
                        <m:chr m:val="∑"/>
                        <m:supHide m:val="on"/>
                        <m:ctrlPr>
                          <a:rPr lang="en-US" i="1" smtClean="0">
                            <a:latin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𝑗</m:t>
                        </m:r>
                      </m:sub>
                      <m:sup/>
                      <m:e>
                        <m:r>
                          <a:rPr lang="en-US" b="0" i="1" smtClean="0">
                            <a:latin typeface="Cambria Math" panose="02040503050406030204" pitchFamily="18" charset="0"/>
                            <a:ea typeface="Cambria Math" panose="02040503050406030204" pitchFamily="18" charset="0"/>
                          </a:rPr>
                          <m:t> </m:t>
                        </m:r>
                      </m:e>
                    </m:nary>
                  </m:oMath>
                </a14:m>
                <a:endParaRPr lang="en-SE" dirty="0"/>
              </a:p>
            </p:txBody>
          </p:sp>
        </mc:Choice>
        <mc:Fallback xmlns="">
          <p:sp>
            <p:nvSpPr>
              <p:cNvPr id="14" name="Speech Bubble: Rectangle 13">
                <a:extLst>
                  <a:ext uri="{FF2B5EF4-FFF2-40B4-BE49-F238E27FC236}">
                    <a16:creationId xmlns:a16="http://schemas.microsoft.com/office/drawing/2014/main" id="{EE50CFF2-9AB4-475B-B877-55EC99F5CE4D}"/>
                  </a:ext>
                </a:extLst>
              </p:cNvPr>
              <p:cNvSpPr>
                <a:spLocks noRot="1" noChangeAspect="1" noMove="1" noResize="1" noEditPoints="1" noAdjustHandles="1" noChangeArrowheads="1" noChangeShapeType="1" noTextEdit="1"/>
              </p:cNvSpPr>
              <p:nvPr/>
            </p:nvSpPr>
            <p:spPr>
              <a:xfrm>
                <a:off x="7016262" y="2734408"/>
                <a:ext cx="2180492" cy="791307"/>
              </a:xfrm>
              <a:prstGeom prst="wedgeRectCallout">
                <a:avLst>
                  <a:gd name="adj1" fmla="val -67865"/>
                  <a:gd name="adj2" fmla="val 42500"/>
                </a:avLst>
              </a:prstGeom>
              <a:blipFill>
                <a:blip r:embed="rId5"/>
                <a:stretch>
                  <a:fillRect t="-12977" r="-4907" b="-74809"/>
                </a:stretch>
              </a:blipFill>
            </p:spPr>
            <p:txBody>
              <a:bodyPr/>
              <a:lstStyle/>
              <a:p>
                <a:r>
                  <a:rPr lang="en-SE">
                    <a:noFill/>
                  </a:rPr>
                  <a:t> </a:t>
                </a:r>
              </a:p>
            </p:txBody>
          </p:sp>
        </mc:Fallback>
      </mc:AlternateContent>
      <p:pic>
        <p:nvPicPr>
          <p:cNvPr id="18" name="Picture 17">
            <a:extLst>
              <a:ext uri="{FF2B5EF4-FFF2-40B4-BE49-F238E27FC236}">
                <a16:creationId xmlns:a16="http://schemas.microsoft.com/office/drawing/2014/main" id="{1FF0F313-6A86-4AED-8EA2-9CFB86FFF33A}"/>
              </a:ext>
            </a:extLst>
          </p:cNvPr>
          <p:cNvPicPr>
            <a:picLocks noChangeAspect="1"/>
          </p:cNvPicPr>
          <p:nvPr/>
        </p:nvPicPr>
        <p:blipFill>
          <a:blip r:embed="rId6"/>
          <a:stretch>
            <a:fillRect/>
          </a:stretch>
        </p:blipFill>
        <p:spPr>
          <a:xfrm>
            <a:off x="9844469" y="3093926"/>
            <a:ext cx="1967264" cy="2913917"/>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F3C80CE-8F2A-4649-94B1-F8E952E445F2}"/>
                  </a:ext>
                </a:extLst>
              </p:cNvPr>
              <p:cNvSpPr txBox="1"/>
              <p:nvPr/>
            </p:nvSpPr>
            <p:spPr>
              <a:xfrm>
                <a:off x="11353800" y="3786640"/>
                <a:ext cx="670412" cy="372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1</m:t>
                          </m:r>
                        </m:sub>
                        <m:sup>
                          <m:r>
                            <a:rPr lang="en-US" i="1">
                              <a:latin typeface="Cambria Math" panose="02040503050406030204" pitchFamily="18" charset="0"/>
                            </a:rPr>
                            <m:t>𝐿</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SE" dirty="0"/>
              </a:p>
            </p:txBody>
          </p:sp>
        </mc:Choice>
        <mc:Fallback xmlns="">
          <p:sp>
            <p:nvSpPr>
              <p:cNvPr id="20" name="TextBox 19">
                <a:extLst>
                  <a:ext uri="{FF2B5EF4-FFF2-40B4-BE49-F238E27FC236}">
                    <a16:creationId xmlns:a16="http://schemas.microsoft.com/office/drawing/2014/main" id="{CF3C80CE-8F2A-4649-94B1-F8E952E445F2}"/>
                  </a:ext>
                </a:extLst>
              </p:cNvPr>
              <p:cNvSpPr txBox="1">
                <a:spLocks noRot="1" noChangeAspect="1" noMove="1" noResize="1" noEditPoints="1" noAdjustHandles="1" noChangeArrowheads="1" noChangeShapeType="1" noTextEdit="1"/>
              </p:cNvSpPr>
              <p:nvPr/>
            </p:nvSpPr>
            <p:spPr>
              <a:xfrm>
                <a:off x="11353800" y="3786640"/>
                <a:ext cx="670412" cy="372666"/>
              </a:xfrm>
              <a:prstGeom prst="rect">
                <a:avLst/>
              </a:prstGeom>
              <a:blipFill>
                <a:blip r:embed="rId7"/>
                <a:stretch>
                  <a:fillRect r="-2752" b="-98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923205A-94D7-4D11-97A5-8EFA563C7413}"/>
                  </a:ext>
                </a:extLst>
              </p:cNvPr>
              <p:cNvSpPr txBox="1"/>
              <p:nvPr/>
            </p:nvSpPr>
            <p:spPr>
              <a:xfrm>
                <a:off x="11353800" y="4852020"/>
                <a:ext cx="670412" cy="4157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𝑗</m:t>
                          </m:r>
                        </m:sub>
                        <m:sup>
                          <m:r>
                            <a:rPr lang="en-US" i="1">
                              <a:latin typeface="Cambria Math" panose="02040503050406030204" pitchFamily="18" charset="0"/>
                            </a:rPr>
                            <m:t>𝐿</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oMath>
                  </m:oMathPara>
                </a14:m>
                <a:endParaRPr lang="en-SE" dirty="0"/>
              </a:p>
            </p:txBody>
          </p:sp>
        </mc:Choice>
        <mc:Fallback xmlns="">
          <p:sp>
            <p:nvSpPr>
              <p:cNvPr id="21" name="TextBox 20">
                <a:extLst>
                  <a:ext uri="{FF2B5EF4-FFF2-40B4-BE49-F238E27FC236}">
                    <a16:creationId xmlns:a16="http://schemas.microsoft.com/office/drawing/2014/main" id="{5923205A-94D7-4D11-97A5-8EFA563C7413}"/>
                  </a:ext>
                </a:extLst>
              </p:cNvPr>
              <p:cNvSpPr txBox="1">
                <a:spLocks noRot="1" noChangeAspect="1" noMove="1" noResize="1" noEditPoints="1" noAdjustHandles="1" noChangeArrowheads="1" noChangeShapeType="1" noTextEdit="1"/>
              </p:cNvSpPr>
              <p:nvPr/>
            </p:nvSpPr>
            <p:spPr>
              <a:xfrm>
                <a:off x="11353800" y="4852020"/>
                <a:ext cx="670412" cy="415755"/>
              </a:xfrm>
              <a:prstGeom prst="rect">
                <a:avLst/>
              </a:prstGeom>
              <a:blipFill>
                <a:blip r:embed="rId8"/>
                <a:stretch>
                  <a:fillRect r="-1835" b="-73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BF90D61-D2EB-4EF5-A6CD-F356E942F360}"/>
                  </a:ext>
                </a:extLst>
              </p:cNvPr>
              <p:cNvSpPr txBox="1"/>
              <p:nvPr/>
            </p:nvSpPr>
            <p:spPr>
              <a:xfrm>
                <a:off x="9719164" y="6224491"/>
                <a:ext cx="1769451" cy="4206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e>
                      </m:d>
                    </m:oMath>
                  </m:oMathPara>
                </a14:m>
                <a:endParaRPr lang="en-SE" dirty="0"/>
              </a:p>
            </p:txBody>
          </p:sp>
        </mc:Choice>
        <mc:Fallback xmlns="">
          <p:sp>
            <p:nvSpPr>
              <p:cNvPr id="23" name="TextBox 22">
                <a:extLst>
                  <a:ext uri="{FF2B5EF4-FFF2-40B4-BE49-F238E27FC236}">
                    <a16:creationId xmlns:a16="http://schemas.microsoft.com/office/drawing/2014/main" id="{2BF90D61-D2EB-4EF5-A6CD-F356E942F360}"/>
                  </a:ext>
                </a:extLst>
              </p:cNvPr>
              <p:cNvSpPr txBox="1">
                <a:spLocks noRot="1" noChangeAspect="1" noMove="1" noResize="1" noEditPoints="1" noAdjustHandles="1" noChangeArrowheads="1" noChangeShapeType="1" noTextEdit="1"/>
              </p:cNvSpPr>
              <p:nvPr/>
            </p:nvSpPr>
            <p:spPr>
              <a:xfrm>
                <a:off x="9719164" y="6224491"/>
                <a:ext cx="1769451" cy="420628"/>
              </a:xfrm>
              <a:prstGeom prst="rect">
                <a:avLst/>
              </a:prstGeom>
              <a:blipFill>
                <a:blip r:embed="rId9"/>
                <a:stretch>
                  <a:fillRect b="-869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A46281C-FC97-4458-BC9D-45DB71EFCE46}"/>
                  </a:ext>
                </a:extLst>
              </p:cNvPr>
              <p:cNvSpPr txBox="1"/>
              <p:nvPr/>
            </p:nvSpPr>
            <p:spPr>
              <a:xfrm>
                <a:off x="10921879" y="5427495"/>
                <a:ext cx="723166"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e>
                      </m:d>
                    </m:oMath>
                  </m:oMathPara>
                </a14:m>
                <a:endParaRPr lang="en-SE" dirty="0"/>
              </a:p>
            </p:txBody>
          </p:sp>
        </mc:Choice>
        <mc:Fallback xmlns="">
          <p:sp>
            <p:nvSpPr>
              <p:cNvPr id="26" name="TextBox 25">
                <a:extLst>
                  <a:ext uri="{FF2B5EF4-FFF2-40B4-BE49-F238E27FC236}">
                    <a16:creationId xmlns:a16="http://schemas.microsoft.com/office/drawing/2014/main" id="{AA46281C-FC97-4458-BC9D-45DB71EFCE46}"/>
                  </a:ext>
                </a:extLst>
              </p:cNvPr>
              <p:cNvSpPr txBox="1">
                <a:spLocks noRot="1" noChangeAspect="1" noMove="1" noResize="1" noEditPoints="1" noAdjustHandles="1" noChangeArrowheads="1" noChangeShapeType="1" noTextEdit="1"/>
              </p:cNvSpPr>
              <p:nvPr/>
            </p:nvSpPr>
            <p:spPr>
              <a:xfrm>
                <a:off x="10921879" y="5427495"/>
                <a:ext cx="723166" cy="420628"/>
              </a:xfrm>
              <a:prstGeom prst="rect">
                <a:avLst/>
              </a:prstGeom>
              <a:blipFill>
                <a:blip r:embed="rId10"/>
                <a:stretch>
                  <a:fillRect b="-8696"/>
                </a:stretch>
              </a:blipFill>
            </p:spPr>
            <p:txBody>
              <a:bodyPr/>
              <a:lstStyle/>
              <a:p>
                <a:r>
                  <a:rPr lang="en-SE">
                    <a:noFill/>
                  </a:rPr>
                  <a:t> </a:t>
                </a:r>
              </a:p>
            </p:txBody>
          </p:sp>
        </mc:Fallback>
      </mc:AlternateContent>
    </p:spTree>
    <p:extLst>
      <p:ext uri="{BB962C8B-B14F-4D97-AF65-F5344CB8AC3E}">
        <p14:creationId xmlns:p14="http://schemas.microsoft.com/office/powerpoint/2010/main" val="1062128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F294423-C311-4ACE-817B-FAD13182350C}"/>
                  </a:ext>
                </a:extLst>
              </p:cNvPr>
              <p:cNvSpPr>
                <a:spLocks noGrp="1"/>
              </p:cNvSpPr>
              <p:nvPr>
                <p:ph type="title"/>
              </p:nvPr>
            </p:nvSpPr>
            <p:spPr/>
            <p:txBody>
              <a:bodyPr>
                <a:normAutofit fontScale="90000"/>
              </a:bodyPr>
              <a:lstStyle/>
              <a:p>
                <a:r>
                  <a:rPr lang="en-US" dirty="0"/>
                  <a:t>Interpretation of Corollary 1: </a:t>
                </a:r>
                <a14:m>
                  <m:oMath xmlns:m="http://schemas.openxmlformats.org/officeDocument/2006/math">
                    <m:sSubSup>
                      <m:sSubSupPr>
                        <m:ctrlPr>
                          <a:rPr lang="en-US" sz="4400" i="1" smtClean="0">
                            <a:latin typeface="Cambria Math" panose="02040503050406030204" pitchFamily="18" charset="0"/>
                            <a:ea typeface="Cambria Math" panose="02040503050406030204" pitchFamily="18" charset="0"/>
                          </a:rPr>
                        </m:ctrlPr>
                      </m:sSubSupPr>
                      <m:e>
                        <m:r>
                          <a:rPr lang="en-US" sz="4400" i="1">
                            <a:latin typeface="Cambria Math" panose="02040503050406030204" pitchFamily="18" charset="0"/>
                            <a:ea typeface="Cambria Math" panose="02040503050406030204" pitchFamily="18" charset="0"/>
                          </a:rPr>
                          <m:t>𝛿</m:t>
                        </m:r>
                      </m:e>
                      <m:sub>
                        <m:r>
                          <a:rPr lang="en-US" sz="4400" i="1">
                            <a:latin typeface="Cambria Math" panose="02040503050406030204" pitchFamily="18" charset="0"/>
                            <a:ea typeface="Cambria Math" panose="02040503050406030204" pitchFamily="18" charset="0"/>
                          </a:rPr>
                          <m:t>𝑗</m:t>
                        </m:r>
                      </m:sub>
                      <m:sup>
                        <m:r>
                          <a:rPr lang="en-US" sz="4400" i="1">
                            <a:latin typeface="Cambria Math" panose="02040503050406030204" pitchFamily="18" charset="0"/>
                            <a:ea typeface="Cambria Math" panose="02040503050406030204" pitchFamily="18" charset="0"/>
                          </a:rPr>
                          <m:t>𝐿</m:t>
                        </m:r>
                      </m:sup>
                    </m:sSubSup>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ea typeface="Cambria Math" panose="02040503050406030204" pitchFamily="18" charset="0"/>
                          </a:rPr>
                          <m:t>𝜕</m:t>
                        </m:r>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𝐶</m:t>
                            </m:r>
                          </m:e>
                          <m:sub>
                            <m:r>
                              <a:rPr lang="en-US" sz="4400" i="1">
                                <a:latin typeface="Cambria Math" panose="02040503050406030204" pitchFamily="18" charset="0"/>
                                <a:ea typeface="Cambria Math" panose="02040503050406030204" pitchFamily="18" charset="0"/>
                              </a:rPr>
                              <m:t>𝑥</m:t>
                            </m:r>
                          </m:sub>
                        </m:sSub>
                      </m:num>
                      <m:den>
                        <m:r>
                          <a:rPr lang="en-US" sz="4400" i="1">
                            <a:latin typeface="Cambria Math" panose="02040503050406030204" pitchFamily="18" charset="0"/>
                            <a:ea typeface="Cambria Math" panose="02040503050406030204" pitchFamily="18" charset="0"/>
                          </a:rPr>
                          <m:t>𝜕</m:t>
                        </m:r>
                        <m:sSubSup>
                          <m:sSubSupPr>
                            <m:ctrlPr>
                              <a:rPr lang="en-US" sz="4400" i="1">
                                <a:latin typeface="Cambria Math" panose="02040503050406030204" pitchFamily="18" charset="0"/>
                              </a:rPr>
                            </m:ctrlPr>
                          </m:sSubSupPr>
                          <m:e>
                            <m:r>
                              <a:rPr lang="en-US" sz="4400" i="1">
                                <a:latin typeface="Cambria Math" panose="02040503050406030204" pitchFamily="18" charset="0"/>
                              </a:rPr>
                              <m:t>𝑎</m:t>
                            </m:r>
                          </m:e>
                          <m:sub>
                            <m:r>
                              <a:rPr lang="en-US" sz="4400" i="1">
                                <a:latin typeface="Cambria Math" panose="02040503050406030204" pitchFamily="18" charset="0"/>
                              </a:rPr>
                              <m:t>𝑗</m:t>
                            </m:r>
                          </m:sub>
                          <m:sup>
                            <m:r>
                              <a:rPr lang="en-US" sz="4400" i="1">
                                <a:latin typeface="Cambria Math" panose="02040503050406030204" pitchFamily="18" charset="0"/>
                              </a:rPr>
                              <m:t>𝐿</m:t>
                            </m:r>
                          </m:sup>
                        </m:sSubSup>
                      </m:den>
                    </m:f>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𝜎</m:t>
                    </m:r>
                    <m:r>
                      <a:rPr lang="en-US" sz="4400" i="1">
                        <a:latin typeface="Cambria Math" panose="02040503050406030204" pitchFamily="18" charset="0"/>
                        <a:ea typeface="Cambria Math" panose="02040503050406030204" pitchFamily="18" charset="0"/>
                      </a:rPr>
                      <m:t>′(</m:t>
                    </m:r>
                    <m:sSubSup>
                      <m:sSubSupPr>
                        <m:ctrlPr>
                          <a:rPr lang="en-US" sz="4400" i="1">
                            <a:latin typeface="Cambria Math" panose="02040503050406030204" pitchFamily="18" charset="0"/>
                            <a:ea typeface="Cambria Math" panose="02040503050406030204" pitchFamily="18" charset="0"/>
                          </a:rPr>
                        </m:ctrlPr>
                      </m:sSubSupPr>
                      <m:e>
                        <m:r>
                          <a:rPr lang="en-US" sz="4400" i="1">
                            <a:latin typeface="Cambria Math" panose="02040503050406030204" pitchFamily="18" charset="0"/>
                            <a:ea typeface="Cambria Math" panose="02040503050406030204" pitchFamily="18" charset="0"/>
                          </a:rPr>
                          <m:t>𝑧</m:t>
                        </m:r>
                      </m:e>
                      <m:sub>
                        <m:r>
                          <a:rPr lang="en-US" sz="4400" i="1">
                            <a:latin typeface="Cambria Math" panose="02040503050406030204" pitchFamily="18" charset="0"/>
                            <a:ea typeface="Cambria Math" panose="02040503050406030204" pitchFamily="18" charset="0"/>
                          </a:rPr>
                          <m:t>𝑗</m:t>
                        </m:r>
                      </m:sub>
                      <m:sup>
                        <m:r>
                          <a:rPr lang="en-US" sz="4400" i="1">
                            <a:latin typeface="Cambria Math" panose="02040503050406030204" pitchFamily="18" charset="0"/>
                            <a:ea typeface="Cambria Math" panose="02040503050406030204" pitchFamily="18" charset="0"/>
                          </a:rPr>
                          <m:t>𝐿</m:t>
                        </m:r>
                      </m:sup>
                    </m:sSubSup>
                    <m:r>
                      <a:rPr lang="en-US" sz="4400" i="1">
                        <a:latin typeface="Cambria Math" panose="02040503050406030204" pitchFamily="18" charset="0"/>
                        <a:ea typeface="Cambria Math" panose="02040503050406030204" pitchFamily="18" charset="0"/>
                      </a:rPr>
                      <m:t>)</m:t>
                    </m:r>
                  </m:oMath>
                </a14:m>
                <a:endParaRPr lang="en-SE" dirty="0"/>
              </a:p>
            </p:txBody>
          </p:sp>
        </mc:Choice>
        <mc:Fallback xmlns="">
          <p:sp>
            <p:nvSpPr>
              <p:cNvPr id="2" name="Title 1">
                <a:extLst>
                  <a:ext uri="{FF2B5EF4-FFF2-40B4-BE49-F238E27FC236}">
                    <a16:creationId xmlns:a16="http://schemas.microsoft.com/office/drawing/2014/main" id="{5F294423-C311-4ACE-817B-FAD13182350C}"/>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DC91ED-009D-4715-8271-21EAA3CE4C67}"/>
                  </a:ext>
                </a:extLst>
              </p:cNvPr>
              <p:cNvSpPr>
                <a:spLocks noGrp="1"/>
              </p:cNvSpPr>
              <p:nvPr>
                <p:ph idx="1"/>
              </p:nvPr>
            </p:nvSpPr>
            <p:spPr>
              <a:xfrm>
                <a:off x="838199" y="1485900"/>
                <a:ext cx="10917115" cy="5372099"/>
              </a:xfrm>
            </p:spPr>
            <p:txBody>
              <a:bodyPr>
                <a:normAutofit/>
              </a:bodyPr>
              <a:lstStyle/>
              <a:p>
                <a:r>
                  <a:rPr lang="en-US" dirty="0"/>
                  <a:t>The first term, </a:t>
                </a:r>
                <a14:m>
                  <m:oMath xmlns:m="http://schemas.openxmlformats.org/officeDocument/2006/math">
                    <m:f>
                      <m:fPr>
                        <m:ctrlPr>
                          <a:rPr lang="en-US" sz="2800" i="1" smtClean="0">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𝐶</m:t>
                            </m:r>
                          </m:e>
                          <m:sub>
                            <m:r>
                              <a:rPr lang="en-US" sz="2800" i="1">
                                <a:latin typeface="Cambria Math" panose="02040503050406030204" pitchFamily="18" charset="0"/>
                                <a:ea typeface="Cambria Math" panose="02040503050406030204" pitchFamily="18" charset="0"/>
                              </a:rPr>
                              <m:t>𝑥</m:t>
                            </m:r>
                          </m:sub>
                        </m:sSub>
                      </m:num>
                      <m:den>
                        <m:r>
                          <a:rPr lang="en-US" sz="2800" i="1">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i="1">
                                <a:latin typeface="Cambria Math" panose="02040503050406030204" pitchFamily="18" charset="0"/>
                              </a:rPr>
                              <m:t>𝑗</m:t>
                            </m:r>
                          </m:sub>
                          <m:sup>
                            <m:r>
                              <a:rPr lang="en-US" sz="2800" i="1">
                                <a:latin typeface="Cambria Math" panose="02040503050406030204" pitchFamily="18" charset="0"/>
                              </a:rPr>
                              <m:t>𝐿</m:t>
                            </m:r>
                          </m:sup>
                        </m:sSubSup>
                      </m:den>
                    </m:f>
                  </m:oMath>
                </a14:m>
                <a:r>
                  <a:rPr lang="en-US" dirty="0"/>
                  <a:t>, measures how fast the cost is changing as a function of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output activation. </a:t>
                </a:r>
              </a:p>
              <a:p>
                <a:r>
                  <a:rPr lang="en-US" dirty="0"/>
                  <a:t>The second term, </a:t>
                </a:r>
                <a14:m>
                  <m:oMath xmlns:m="http://schemas.openxmlformats.org/officeDocument/2006/math">
                    <m:r>
                      <a:rPr lang="en-US" sz="2800" i="1" smtClean="0">
                        <a:latin typeface="Cambria Math" panose="02040503050406030204" pitchFamily="18" charset="0"/>
                        <a:ea typeface="Cambria Math" panose="02040503050406030204" pitchFamily="18" charset="0"/>
                      </a:rPr>
                      <m:t>𝜎</m:t>
                    </m:r>
                    <m:r>
                      <a:rPr lang="en-US" sz="2800" i="1" smtClean="0">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𝑧</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𝐿</m:t>
                        </m:r>
                      </m:sup>
                    </m:sSubSup>
                    <m:r>
                      <a:rPr lang="en-US" sz="2800" i="1">
                        <a:latin typeface="Cambria Math" panose="02040503050406030204" pitchFamily="18" charset="0"/>
                        <a:ea typeface="Cambria Math" panose="02040503050406030204" pitchFamily="18" charset="0"/>
                      </a:rPr>
                      <m:t>)</m:t>
                    </m:r>
                  </m:oMath>
                </a14:m>
                <a:r>
                  <a:rPr lang="en-US" dirty="0"/>
                  <a:t>, measures how fast the activation function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is changing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oMath>
                </a14:m>
                <a:r>
                  <a:rPr lang="en-US" dirty="0"/>
                  <a:t>.</a:t>
                </a:r>
              </a:p>
              <a:p>
                <a:r>
                  <a:rPr lang="en-US" dirty="0"/>
                  <a:t>Given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𝑥</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𝑗</m:t>
                        </m:r>
                      </m:sub>
                      <m:sup/>
                      <m:e>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e>
                            </m:d>
                          </m:e>
                          <m:sup>
                            <m:r>
                              <a:rPr lang="en-US" b="0" i="1" smtClean="0">
                                <a:latin typeface="Cambria Math" panose="02040503050406030204" pitchFamily="18" charset="0"/>
                                <a:ea typeface="Cambria Math" panose="02040503050406030204" pitchFamily="18" charset="0"/>
                              </a:rPr>
                              <m:t>2</m:t>
                            </m:r>
                          </m:sup>
                        </m:sSup>
                      </m:e>
                    </m:nary>
                  </m:oMath>
                </a14:m>
                <a:r>
                  <a:rPr lang="en-US" dirty="0">
                    <a:sym typeface="Wingdings" panose="05000000000000000000" pitchFamily="2" charset="2"/>
                  </a:rPr>
                  <a:t></a:t>
                </a:r>
                <a:r>
                  <a:rPr lang="en-US" dirty="0"/>
                  <a:t>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b="0" i="1" smtClean="0">
                        <a:latin typeface="Cambria Math" panose="02040503050406030204" pitchFamily="18" charset="0"/>
                      </a:rPr>
                      <m:t>=</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m:t>
                            </m:r>
                          </m:sub>
                        </m:sSub>
                      </m:e>
                    </m:d>
                  </m:oMath>
                </a14:m>
                <a:endParaRPr lang="en-US" dirty="0"/>
              </a:p>
              <a:p>
                <a:r>
                  <a:rPr lang="en-US" dirty="0"/>
                  <a:t>Given </a:t>
                </a:r>
                <a14:m>
                  <m:oMath xmlns:m="http://schemas.openxmlformats.org/officeDocument/2006/math">
                    <m:r>
                      <a:rPr lang="en-US" sz="2800" b="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sup>
                        </m:sSup>
                      </m:den>
                    </m:f>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e>
                    </m:d>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e>
                    </m:d>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e>
                        </m:d>
                      </m:e>
                    </m:d>
                  </m:oMath>
                </a14:m>
                <a:endParaRPr lang="en-US" dirty="0"/>
              </a:p>
              <a:p>
                <a:r>
                  <a:rPr lang="en-US" dirty="0"/>
                  <a:t>Given </a:t>
                </a:r>
                <a14:m>
                  <m:oMath xmlns:m="http://schemas.openxmlformats.org/officeDocument/2006/math">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𝑙</m:t>
                        </m:r>
                      </m:sup>
                    </m:sSubSup>
                    <m:r>
                      <a:rPr lang="en-US" b="0" i="1" smtClean="0">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𝑘</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𝑗𝑘</m:t>
                            </m:r>
                          </m:sub>
                          <m:sup>
                            <m:r>
                              <a:rPr lang="en-US" i="1">
                                <a:latin typeface="Cambria Math" panose="02040503050406030204" pitchFamily="18" charset="0"/>
                                <a:ea typeface="Cambria Math" panose="02040503050406030204" pitchFamily="18" charset="0"/>
                              </a:rPr>
                              <m:t>𝑙</m:t>
                            </m:r>
                          </m:sup>
                        </m:sSubSup>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p>
                        </m:sSubSup>
                      </m:e>
                    </m:nary>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oMath>
                </a14:m>
                <a:r>
                  <a:rPr lang="en-US" dirty="0"/>
                  <a:t> </a:t>
                </a:r>
                <a:br>
                  <a:rPr lang="en-US" dirty="0"/>
                </a:b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𝑗𝑘</m:t>
                            </m:r>
                          </m:sub>
                          <m:sup>
                            <m:r>
                              <a:rPr lang="en-US" b="0" i="1" smtClean="0">
                                <a:latin typeface="Cambria Math" panose="02040503050406030204" pitchFamily="18" charset="0"/>
                                <a:ea typeface="Cambria Math" panose="02040503050406030204" pitchFamily="18" charset="0"/>
                              </a:rPr>
                              <m:t>𝐿</m:t>
                            </m:r>
                          </m:sup>
                        </m:sSubSup>
                      </m:den>
                    </m:f>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−1</m:t>
                        </m:r>
                      </m:sup>
                    </m:sSubSup>
                  </m:oMath>
                </a14:m>
                <a:endParaRPr lang="en-SE" dirty="0"/>
              </a:p>
            </p:txBody>
          </p:sp>
        </mc:Choice>
        <mc:Fallback xmlns="">
          <p:sp>
            <p:nvSpPr>
              <p:cNvPr id="3" name="Content Placeholder 2">
                <a:extLst>
                  <a:ext uri="{FF2B5EF4-FFF2-40B4-BE49-F238E27FC236}">
                    <a16:creationId xmlns:a16="http://schemas.microsoft.com/office/drawing/2014/main" id="{B6DC91ED-009D-4715-8271-21EAA3CE4C67}"/>
                  </a:ext>
                </a:extLst>
              </p:cNvPr>
              <p:cNvSpPr>
                <a:spLocks noGrp="1" noRot="1" noChangeAspect="1" noMove="1" noResize="1" noEditPoints="1" noAdjustHandles="1" noChangeArrowheads="1" noChangeShapeType="1" noTextEdit="1"/>
              </p:cNvSpPr>
              <p:nvPr>
                <p:ph idx="1"/>
              </p:nvPr>
            </p:nvSpPr>
            <p:spPr>
              <a:xfrm>
                <a:off x="838199" y="1485900"/>
                <a:ext cx="10917115" cy="5372099"/>
              </a:xfrm>
              <a:blipFill>
                <a:blip r:embed="rId3"/>
                <a:stretch>
                  <a:fillRect l="-949" t="-45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A41BE059-2859-47F5-86E0-5E0ADBEEDF61}"/>
              </a:ext>
            </a:extLst>
          </p:cNvPr>
          <p:cNvPicPr>
            <a:picLocks noChangeAspect="1"/>
          </p:cNvPicPr>
          <p:nvPr/>
        </p:nvPicPr>
        <p:blipFill>
          <a:blip r:embed="rId4"/>
          <a:stretch>
            <a:fillRect/>
          </a:stretch>
        </p:blipFill>
        <p:spPr>
          <a:xfrm>
            <a:off x="9788050" y="3578958"/>
            <a:ext cx="1967264" cy="2913917"/>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676849-A20F-4BD6-92CC-C9E7255007B1}"/>
                  </a:ext>
                </a:extLst>
              </p:cNvPr>
              <p:cNvSpPr txBox="1"/>
              <p:nvPr/>
            </p:nvSpPr>
            <p:spPr>
              <a:xfrm>
                <a:off x="11297381" y="4271672"/>
                <a:ext cx="670412" cy="372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1</m:t>
                          </m:r>
                        </m:sub>
                        <m:sup>
                          <m:r>
                            <a:rPr lang="en-US" i="1">
                              <a:latin typeface="Cambria Math" panose="02040503050406030204" pitchFamily="18" charset="0"/>
                            </a:rPr>
                            <m:t>𝐿</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oMath>
                  </m:oMathPara>
                </a14:m>
                <a:endParaRPr lang="en-SE" dirty="0"/>
              </a:p>
            </p:txBody>
          </p:sp>
        </mc:Choice>
        <mc:Fallback xmlns="">
          <p:sp>
            <p:nvSpPr>
              <p:cNvPr id="5" name="TextBox 4">
                <a:extLst>
                  <a:ext uri="{FF2B5EF4-FFF2-40B4-BE49-F238E27FC236}">
                    <a16:creationId xmlns:a16="http://schemas.microsoft.com/office/drawing/2014/main" id="{83676849-A20F-4BD6-92CC-C9E7255007B1}"/>
                  </a:ext>
                </a:extLst>
              </p:cNvPr>
              <p:cNvSpPr txBox="1">
                <a:spLocks noRot="1" noChangeAspect="1" noMove="1" noResize="1" noEditPoints="1" noAdjustHandles="1" noChangeArrowheads="1" noChangeShapeType="1" noTextEdit="1"/>
              </p:cNvSpPr>
              <p:nvPr/>
            </p:nvSpPr>
            <p:spPr>
              <a:xfrm>
                <a:off x="11297381" y="4271672"/>
                <a:ext cx="670412" cy="372666"/>
              </a:xfrm>
              <a:prstGeom prst="rect">
                <a:avLst/>
              </a:prstGeom>
              <a:blipFill>
                <a:blip r:embed="rId5"/>
                <a:stretch>
                  <a:fillRect r="-2727" b="-819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45956D2-2573-4C24-8C37-52416F96BB42}"/>
                  </a:ext>
                </a:extLst>
              </p:cNvPr>
              <p:cNvSpPr txBox="1"/>
              <p:nvPr/>
            </p:nvSpPr>
            <p:spPr>
              <a:xfrm>
                <a:off x="11297381" y="5337052"/>
                <a:ext cx="670412" cy="4157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𝑗</m:t>
                          </m:r>
                        </m:sub>
                        <m:sup>
                          <m:r>
                            <a:rPr lang="en-US" i="1">
                              <a:latin typeface="Cambria Math" panose="02040503050406030204" pitchFamily="18" charset="0"/>
                            </a:rPr>
                            <m:t>𝐿</m:t>
                          </m:r>
                        </m:sup>
                      </m:sSub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oMath>
                  </m:oMathPara>
                </a14:m>
                <a:endParaRPr lang="en-SE" dirty="0"/>
              </a:p>
            </p:txBody>
          </p:sp>
        </mc:Choice>
        <mc:Fallback xmlns="">
          <p:sp>
            <p:nvSpPr>
              <p:cNvPr id="6" name="TextBox 5">
                <a:extLst>
                  <a:ext uri="{FF2B5EF4-FFF2-40B4-BE49-F238E27FC236}">
                    <a16:creationId xmlns:a16="http://schemas.microsoft.com/office/drawing/2014/main" id="{745956D2-2573-4C24-8C37-52416F96BB42}"/>
                  </a:ext>
                </a:extLst>
              </p:cNvPr>
              <p:cNvSpPr txBox="1">
                <a:spLocks noRot="1" noChangeAspect="1" noMove="1" noResize="1" noEditPoints="1" noAdjustHandles="1" noChangeArrowheads="1" noChangeShapeType="1" noTextEdit="1"/>
              </p:cNvSpPr>
              <p:nvPr/>
            </p:nvSpPr>
            <p:spPr>
              <a:xfrm>
                <a:off x="11297381" y="5337052"/>
                <a:ext cx="670412" cy="415755"/>
              </a:xfrm>
              <a:prstGeom prst="rect">
                <a:avLst/>
              </a:prstGeom>
              <a:blipFill>
                <a:blip r:embed="rId6"/>
                <a:stretch>
                  <a:fillRect r="-1818" b="-73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2CBCC-BAD0-46BE-91E9-9D168BDF86CA}"/>
                  </a:ext>
                </a:extLst>
              </p:cNvPr>
              <p:cNvSpPr txBox="1"/>
              <p:nvPr/>
            </p:nvSpPr>
            <p:spPr>
              <a:xfrm>
                <a:off x="10865460" y="5912527"/>
                <a:ext cx="723166" cy="4206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𝐿</m:t>
                              </m:r>
                            </m:sup>
                          </m:sSubSup>
                        </m:e>
                      </m:d>
                    </m:oMath>
                  </m:oMathPara>
                </a14:m>
                <a:endParaRPr lang="en-SE" dirty="0"/>
              </a:p>
            </p:txBody>
          </p:sp>
        </mc:Choice>
        <mc:Fallback xmlns="">
          <p:sp>
            <p:nvSpPr>
              <p:cNvPr id="7" name="TextBox 6">
                <a:extLst>
                  <a:ext uri="{FF2B5EF4-FFF2-40B4-BE49-F238E27FC236}">
                    <a16:creationId xmlns:a16="http://schemas.microsoft.com/office/drawing/2014/main" id="{03A2CBCC-BAD0-46BE-91E9-9D168BDF86CA}"/>
                  </a:ext>
                </a:extLst>
              </p:cNvPr>
              <p:cNvSpPr txBox="1">
                <a:spLocks noRot="1" noChangeAspect="1" noMove="1" noResize="1" noEditPoints="1" noAdjustHandles="1" noChangeArrowheads="1" noChangeShapeType="1" noTextEdit="1"/>
              </p:cNvSpPr>
              <p:nvPr/>
            </p:nvSpPr>
            <p:spPr>
              <a:xfrm>
                <a:off x="10865460" y="5912527"/>
                <a:ext cx="723166" cy="420628"/>
              </a:xfrm>
              <a:prstGeom prst="rect">
                <a:avLst/>
              </a:prstGeom>
              <a:blipFill>
                <a:blip r:embed="rId7"/>
                <a:stretch>
                  <a:fillRect b="-724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D9FB0C3-131A-4D77-9DCE-0FEC199FF367}"/>
                  </a:ext>
                </a:extLst>
              </p:cNvPr>
              <p:cNvSpPr txBox="1"/>
              <p:nvPr/>
            </p:nvSpPr>
            <p:spPr>
              <a:xfrm>
                <a:off x="0" y="2950747"/>
                <a:ext cx="12193588" cy="2069284"/>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You can calculate </a:t>
                </a:r>
                <a14:m>
                  <m:oMath xmlns:m="http://schemas.openxmlformats.org/officeDocument/2006/math">
                    <m:f>
                      <m:fPr>
                        <m:ctrlPr>
                          <a:rPr lang="en-US" sz="3600" i="1">
                            <a:latin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b="1" i="1">
                                <a:latin typeface="Cambria Math" panose="02040503050406030204" pitchFamily="18" charset="0"/>
                              </a:rPr>
                              <m:t>𝑪</m:t>
                            </m:r>
                          </m:e>
                          <m:sub>
                            <m:r>
                              <a:rPr lang="en-US" sz="3600" b="1" i="1">
                                <a:latin typeface="Cambria Math" panose="02040503050406030204" pitchFamily="18" charset="0"/>
                              </a:rPr>
                              <m:t>𝒙</m:t>
                            </m:r>
                          </m:sub>
                        </m:sSub>
                      </m:num>
                      <m:den>
                        <m:r>
                          <a:rPr lang="en-US" sz="3600" b="1"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b="1" i="1">
                                <a:latin typeface="Cambria Math" panose="02040503050406030204" pitchFamily="18" charset="0"/>
                                <a:ea typeface="Cambria Math" panose="02040503050406030204" pitchFamily="18" charset="0"/>
                              </a:rPr>
                              <m:t>𝒃</m:t>
                            </m:r>
                          </m:e>
                          <m:sub>
                            <m:r>
                              <a:rPr lang="en-US" sz="3600" b="1" i="1">
                                <a:latin typeface="Cambria Math" panose="02040503050406030204" pitchFamily="18" charset="0"/>
                                <a:ea typeface="Cambria Math" panose="02040503050406030204" pitchFamily="18" charset="0"/>
                              </a:rPr>
                              <m:t>𝒋</m:t>
                            </m:r>
                          </m:sub>
                          <m:sup>
                            <m:r>
                              <a:rPr lang="en-US" sz="3600" b="1" i="1">
                                <a:latin typeface="Cambria Math" panose="02040503050406030204" pitchFamily="18" charset="0"/>
                                <a:ea typeface="Cambria Math" panose="02040503050406030204" pitchFamily="18" charset="0"/>
                              </a:rPr>
                              <m:t>𝒍</m:t>
                            </m:r>
                          </m:sup>
                        </m:sSubSup>
                      </m:den>
                    </m:f>
                  </m:oMath>
                </a14:m>
                <a:r>
                  <a:rPr lang="en-US" sz="3600" dirty="0">
                    <a:solidFill>
                      <a:schemeClr val="tx1"/>
                    </a:solidFill>
                  </a:rPr>
                  <a:t> following the same principle.</a:t>
                </a:r>
              </a:p>
              <a:p>
                <a:r>
                  <a:rPr lang="en-US" sz="3600" dirty="0"/>
                  <a:t>That’s how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𝛿</m:t>
                        </m:r>
                      </m:e>
                      <m:sub>
                        <m:r>
                          <a:rPr lang="en-US" sz="3600" b="0" i="1">
                            <a:latin typeface="Cambria Math" panose="02040503050406030204" pitchFamily="18" charset="0"/>
                            <a:ea typeface="Cambria Math" panose="02040503050406030204" pitchFamily="18" charset="0"/>
                          </a:rPr>
                          <m:t>𝑗</m:t>
                        </m:r>
                      </m:sub>
                      <m:sup>
                        <m:r>
                          <a:rPr lang="en-US" sz="3600" b="0" i="1" smtClean="0">
                            <a:latin typeface="Cambria Math" panose="02040503050406030204" pitchFamily="18" charset="0"/>
                            <a:ea typeface="Cambria Math" panose="02040503050406030204" pitchFamily="18" charset="0"/>
                          </a:rPr>
                          <m:t>𝐿</m:t>
                        </m:r>
                      </m:sup>
                    </m:sSubSup>
                  </m:oMath>
                </a14:m>
                <a:r>
                  <a:rPr lang="en-US" sz="3600" dirty="0"/>
                  <a:t> relates to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𝑥</m:t>
                            </m:r>
                          </m:sub>
                        </m:sSub>
                      </m:num>
                      <m:den>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𝑤</m:t>
                            </m:r>
                          </m:e>
                          <m:sub>
                            <m:r>
                              <a:rPr lang="en-US" sz="3600" i="1">
                                <a:latin typeface="Cambria Math" panose="02040503050406030204" pitchFamily="18" charset="0"/>
                                <a:ea typeface="Cambria Math" panose="02040503050406030204" pitchFamily="18" charset="0"/>
                              </a:rPr>
                              <m:t>𝑗𝑘</m:t>
                            </m:r>
                          </m:sub>
                          <m:sup>
                            <m:r>
                              <a:rPr lang="en-US" sz="3600" i="1">
                                <a:latin typeface="Cambria Math" panose="02040503050406030204" pitchFamily="18" charset="0"/>
                                <a:ea typeface="Cambria Math" panose="02040503050406030204" pitchFamily="18" charset="0"/>
                              </a:rPr>
                              <m:t>𝑙</m:t>
                            </m:r>
                          </m:sup>
                        </m:sSubSup>
                      </m:den>
                    </m:f>
                  </m:oMath>
                </a14:m>
                <a:r>
                  <a:rPr lang="en-US" sz="3600" dirty="0"/>
                  <a:t> and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𝐶</m:t>
                            </m:r>
                          </m:e>
                          <m:sub>
                            <m:r>
                              <a:rPr lang="en-US" sz="3600" i="1">
                                <a:latin typeface="Cambria Math" panose="02040503050406030204" pitchFamily="18" charset="0"/>
                              </a:rPr>
                              <m:t>𝑥</m:t>
                            </m:r>
                          </m:sub>
                        </m:sSub>
                      </m:num>
                      <m:den>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𝑏</m:t>
                            </m:r>
                          </m:e>
                          <m:sub>
                            <m:r>
                              <a:rPr lang="en-US" sz="3600" i="1">
                                <a:latin typeface="Cambria Math" panose="02040503050406030204" pitchFamily="18" charset="0"/>
                                <a:ea typeface="Cambria Math" panose="02040503050406030204" pitchFamily="18" charset="0"/>
                              </a:rPr>
                              <m:t>𝑗</m:t>
                            </m:r>
                          </m:sub>
                          <m:sup>
                            <m:r>
                              <a:rPr lang="en-US" sz="3600" i="1">
                                <a:latin typeface="Cambria Math" panose="02040503050406030204" pitchFamily="18" charset="0"/>
                                <a:ea typeface="Cambria Math" panose="02040503050406030204" pitchFamily="18" charset="0"/>
                              </a:rPr>
                              <m:t>𝑙</m:t>
                            </m:r>
                          </m:sup>
                        </m:sSubSup>
                      </m:den>
                    </m:f>
                  </m:oMath>
                </a14:m>
                <a:r>
                  <a:rPr lang="en-US" sz="3600" dirty="0">
                    <a:solidFill>
                      <a:schemeClr val="tx1"/>
                    </a:solidFill>
                  </a:rPr>
                  <a:t> </a:t>
                </a:r>
              </a:p>
            </p:txBody>
          </p:sp>
        </mc:Choice>
        <mc:Fallback xmlns="">
          <p:sp>
            <p:nvSpPr>
              <p:cNvPr id="8" name="TextBox 7">
                <a:extLst>
                  <a:ext uri="{FF2B5EF4-FFF2-40B4-BE49-F238E27FC236}">
                    <a16:creationId xmlns:a16="http://schemas.microsoft.com/office/drawing/2014/main" id="{6D9FB0C3-131A-4D77-9DCE-0FEC199FF367}"/>
                  </a:ext>
                </a:extLst>
              </p:cNvPr>
              <p:cNvSpPr txBox="1">
                <a:spLocks noRot="1" noChangeAspect="1" noMove="1" noResize="1" noEditPoints="1" noAdjustHandles="1" noChangeArrowheads="1" noChangeShapeType="1" noTextEdit="1"/>
              </p:cNvSpPr>
              <p:nvPr/>
            </p:nvSpPr>
            <p:spPr>
              <a:xfrm>
                <a:off x="0" y="2950747"/>
                <a:ext cx="12193588" cy="2069284"/>
              </a:xfrm>
              <a:prstGeom prst="rect">
                <a:avLst/>
              </a:prstGeom>
              <a:blipFill>
                <a:blip r:embed="rId8"/>
                <a:stretch>
                  <a:fillRect/>
                </a:stretch>
              </a:blipFill>
              <a:ln w="38100" cap="rnd">
                <a:solidFill>
                  <a:schemeClr val="tx1"/>
                </a:solidFill>
              </a:ln>
            </p:spPr>
            <p:txBody>
              <a:bodyPr/>
              <a:lstStyle/>
              <a:p>
                <a:r>
                  <a:rPr lang="en-SE">
                    <a:noFill/>
                  </a:rPr>
                  <a:t> </a:t>
                </a:r>
              </a:p>
            </p:txBody>
          </p:sp>
        </mc:Fallback>
      </mc:AlternateContent>
    </p:spTree>
    <p:extLst>
      <p:ext uri="{BB962C8B-B14F-4D97-AF65-F5344CB8AC3E}">
        <p14:creationId xmlns:p14="http://schemas.microsoft.com/office/powerpoint/2010/main" val="27677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935D073-9CAB-4635-A79C-B6D3151AF38C}"/>
                  </a:ext>
                </a:extLst>
              </p:cNvPr>
              <p:cNvSpPr>
                <a:spLocks noGrp="1"/>
              </p:cNvSpPr>
              <p:nvPr>
                <p:ph type="title"/>
              </p:nvPr>
            </p:nvSpPr>
            <p:spPr/>
            <p:txBody>
              <a:bodyPr>
                <a:normAutofit fontScale="90000"/>
              </a:bodyPr>
              <a:lstStyle/>
              <a:p>
                <a:r>
                  <a:rPr lang="en-US" dirty="0"/>
                  <a:t>Interpretation of Corollary 1: </a:t>
                </a:r>
                <a14:m>
                  <m:oMath xmlns:m="http://schemas.openxmlformats.org/officeDocument/2006/math">
                    <m:sSubSup>
                      <m:sSubSupPr>
                        <m:ctrlPr>
                          <a:rPr lang="en-US" sz="4400" i="1" smtClean="0">
                            <a:latin typeface="Cambria Math" panose="02040503050406030204" pitchFamily="18" charset="0"/>
                            <a:ea typeface="Cambria Math" panose="02040503050406030204" pitchFamily="18" charset="0"/>
                          </a:rPr>
                        </m:ctrlPr>
                      </m:sSubSupPr>
                      <m:e>
                        <m:r>
                          <a:rPr lang="en-US" sz="4400" i="1">
                            <a:latin typeface="Cambria Math" panose="02040503050406030204" pitchFamily="18" charset="0"/>
                            <a:ea typeface="Cambria Math" panose="02040503050406030204" pitchFamily="18" charset="0"/>
                          </a:rPr>
                          <m:t>𝛿</m:t>
                        </m:r>
                      </m:e>
                      <m:sub>
                        <m:r>
                          <a:rPr lang="en-US" sz="4400" i="1">
                            <a:latin typeface="Cambria Math" panose="02040503050406030204" pitchFamily="18" charset="0"/>
                            <a:ea typeface="Cambria Math" panose="02040503050406030204" pitchFamily="18" charset="0"/>
                          </a:rPr>
                          <m:t>𝑗</m:t>
                        </m:r>
                      </m:sub>
                      <m:sup>
                        <m:r>
                          <a:rPr lang="en-US" sz="4400" i="1">
                            <a:latin typeface="Cambria Math" panose="02040503050406030204" pitchFamily="18" charset="0"/>
                            <a:ea typeface="Cambria Math" panose="02040503050406030204" pitchFamily="18" charset="0"/>
                          </a:rPr>
                          <m:t>𝐿</m:t>
                        </m:r>
                      </m:sup>
                    </m:sSubSup>
                    <m:r>
                      <a:rPr lang="en-US" sz="4400" i="1">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ea typeface="Cambria Math" panose="02040503050406030204" pitchFamily="18" charset="0"/>
                          </a:rPr>
                          <m:t>𝜕</m:t>
                        </m:r>
                        <m:sSub>
                          <m:sSubPr>
                            <m:ctrlPr>
                              <a:rPr lang="en-US" sz="4400" i="1">
                                <a:latin typeface="Cambria Math" panose="02040503050406030204" pitchFamily="18" charset="0"/>
                                <a:ea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𝐶</m:t>
                            </m:r>
                          </m:e>
                          <m:sub>
                            <m:r>
                              <a:rPr lang="en-US" sz="4400" i="1">
                                <a:latin typeface="Cambria Math" panose="02040503050406030204" pitchFamily="18" charset="0"/>
                                <a:ea typeface="Cambria Math" panose="02040503050406030204" pitchFamily="18" charset="0"/>
                              </a:rPr>
                              <m:t>𝑥</m:t>
                            </m:r>
                          </m:sub>
                        </m:sSub>
                      </m:num>
                      <m:den>
                        <m:r>
                          <a:rPr lang="en-US" sz="4400" i="1">
                            <a:latin typeface="Cambria Math" panose="02040503050406030204" pitchFamily="18" charset="0"/>
                            <a:ea typeface="Cambria Math" panose="02040503050406030204" pitchFamily="18" charset="0"/>
                          </a:rPr>
                          <m:t>𝜕</m:t>
                        </m:r>
                        <m:sSubSup>
                          <m:sSubSupPr>
                            <m:ctrlPr>
                              <a:rPr lang="en-US" sz="4400" i="1">
                                <a:latin typeface="Cambria Math" panose="02040503050406030204" pitchFamily="18" charset="0"/>
                              </a:rPr>
                            </m:ctrlPr>
                          </m:sSubSupPr>
                          <m:e>
                            <m:r>
                              <a:rPr lang="en-US" sz="4400" i="1">
                                <a:latin typeface="Cambria Math" panose="02040503050406030204" pitchFamily="18" charset="0"/>
                              </a:rPr>
                              <m:t>𝑎</m:t>
                            </m:r>
                          </m:e>
                          <m:sub>
                            <m:r>
                              <a:rPr lang="en-US" sz="4400" i="1">
                                <a:latin typeface="Cambria Math" panose="02040503050406030204" pitchFamily="18" charset="0"/>
                              </a:rPr>
                              <m:t>𝑗</m:t>
                            </m:r>
                          </m:sub>
                          <m:sup>
                            <m:r>
                              <a:rPr lang="en-US" sz="4400" i="1">
                                <a:latin typeface="Cambria Math" panose="02040503050406030204" pitchFamily="18" charset="0"/>
                              </a:rPr>
                              <m:t>𝐿</m:t>
                            </m:r>
                          </m:sup>
                        </m:sSubSup>
                      </m:den>
                    </m:f>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ea typeface="Cambria Math" panose="02040503050406030204" pitchFamily="18" charset="0"/>
                      </a:rPr>
                      <m:t>𝜎</m:t>
                    </m:r>
                    <m:r>
                      <a:rPr lang="en-US" sz="4400" i="1">
                        <a:latin typeface="Cambria Math" panose="02040503050406030204" pitchFamily="18" charset="0"/>
                        <a:ea typeface="Cambria Math" panose="02040503050406030204" pitchFamily="18" charset="0"/>
                      </a:rPr>
                      <m:t>′(</m:t>
                    </m:r>
                    <m:sSubSup>
                      <m:sSubSupPr>
                        <m:ctrlPr>
                          <a:rPr lang="en-US" sz="4400" i="1">
                            <a:latin typeface="Cambria Math" panose="02040503050406030204" pitchFamily="18" charset="0"/>
                            <a:ea typeface="Cambria Math" panose="02040503050406030204" pitchFamily="18" charset="0"/>
                          </a:rPr>
                        </m:ctrlPr>
                      </m:sSubSupPr>
                      <m:e>
                        <m:r>
                          <a:rPr lang="en-US" sz="4400" i="1">
                            <a:latin typeface="Cambria Math" panose="02040503050406030204" pitchFamily="18" charset="0"/>
                            <a:ea typeface="Cambria Math" panose="02040503050406030204" pitchFamily="18" charset="0"/>
                          </a:rPr>
                          <m:t>𝑧</m:t>
                        </m:r>
                      </m:e>
                      <m:sub>
                        <m:r>
                          <a:rPr lang="en-US" sz="4400" i="1">
                            <a:latin typeface="Cambria Math" panose="02040503050406030204" pitchFamily="18" charset="0"/>
                            <a:ea typeface="Cambria Math" panose="02040503050406030204" pitchFamily="18" charset="0"/>
                          </a:rPr>
                          <m:t>𝑗</m:t>
                        </m:r>
                      </m:sub>
                      <m:sup>
                        <m:r>
                          <a:rPr lang="en-US" sz="4400" i="1">
                            <a:latin typeface="Cambria Math" panose="02040503050406030204" pitchFamily="18" charset="0"/>
                            <a:ea typeface="Cambria Math" panose="02040503050406030204" pitchFamily="18" charset="0"/>
                          </a:rPr>
                          <m:t>𝐿</m:t>
                        </m:r>
                      </m:sup>
                    </m:sSubSup>
                    <m:r>
                      <a:rPr lang="en-US" sz="4400" i="1">
                        <a:latin typeface="Cambria Math" panose="02040503050406030204" pitchFamily="18" charset="0"/>
                        <a:ea typeface="Cambria Math" panose="02040503050406030204" pitchFamily="18" charset="0"/>
                      </a:rPr>
                      <m:t>)</m:t>
                    </m:r>
                  </m:oMath>
                </a14:m>
                <a:endParaRPr lang="en-SE" dirty="0"/>
              </a:p>
            </p:txBody>
          </p:sp>
        </mc:Choice>
        <mc:Fallback xmlns="">
          <p:sp>
            <p:nvSpPr>
              <p:cNvPr id="2" name="Title 1">
                <a:extLst>
                  <a:ext uri="{FF2B5EF4-FFF2-40B4-BE49-F238E27FC236}">
                    <a16:creationId xmlns:a16="http://schemas.microsoft.com/office/drawing/2014/main" id="{A935D073-9CAB-4635-A79C-B6D3151AF38C}"/>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BD18C9-D53D-411C-B3C5-5AE2E00F23DC}"/>
                  </a:ext>
                </a:extLst>
              </p:cNvPr>
              <p:cNvSpPr>
                <a:spLocks noGrp="1"/>
              </p:cNvSpPr>
              <p:nvPr>
                <p:ph idx="1"/>
              </p:nvPr>
            </p:nvSpPr>
            <p:spPr/>
            <p:txBody>
              <a:bodyPr/>
              <a:lstStyle/>
              <a:p>
                <a:r>
                  <a:rPr lang="en-US" dirty="0"/>
                  <a:t>Notice that Corollary 1 is a component-wise expression </a:t>
                </a:r>
                <a14:m>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𝛿</m:t>
                        </m:r>
                      </m:e>
                      <m:sub>
                        <m:r>
                          <a:rPr lang="en-US" sz="2800" i="1">
                            <a:latin typeface="Cambria Math" panose="02040503050406030204" pitchFamily="18" charset="0"/>
                            <a:ea typeface="Cambria Math" panose="02040503050406030204" pitchFamily="18" charset="0"/>
                          </a:rPr>
                          <m:t>𝑗</m:t>
                        </m:r>
                      </m:sub>
                      <m:sup>
                        <m:r>
                          <a:rPr lang="en-US" sz="2800" i="1">
                            <a:latin typeface="Cambria Math" panose="02040503050406030204" pitchFamily="18" charset="0"/>
                            <a:ea typeface="Cambria Math" panose="02040503050406030204" pitchFamily="18" charset="0"/>
                          </a:rPr>
                          <m:t>𝐿</m:t>
                        </m:r>
                      </m:sup>
                    </m:sSubSup>
                  </m:oMath>
                </a14:m>
                <a:r>
                  <a:rPr lang="en-US" dirty="0"/>
                  <a:t> </a:t>
                </a:r>
                <a:r>
                  <a:rPr lang="en-US" dirty="0">
                    <a:sym typeface="Wingdings" panose="05000000000000000000" pitchFamily="2" charset="2"/>
                  </a:rPr>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oMath>
                </a14:m>
                <a:endParaRPr lang="en-US" dirty="0"/>
              </a:p>
              <a:p>
                <a14:m>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𝛿</m:t>
                        </m:r>
                      </m:e>
                      <m:sub>
                        <m:r>
                          <a:rPr lang="en-US" sz="2800" b="0" i="1" smtClean="0">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𝐿</m:t>
                        </m:r>
                      </m:sup>
                    </m:sSub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𝐶</m:t>
                            </m:r>
                          </m:e>
                          <m:sub>
                            <m:r>
                              <a:rPr lang="en-US" sz="2800" i="1">
                                <a:latin typeface="Cambria Math" panose="02040503050406030204" pitchFamily="18" charset="0"/>
                                <a:ea typeface="Cambria Math" panose="02040503050406030204" pitchFamily="18" charset="0"/>
                              </a:rPr>
                              <m:t>𝑥</m:t>
                            </m:r>
                          </m:sub>
                        </m:sSub>
                      </m:num>
                      <m:den>
                        <m:r>
                          <a:rPr lang="en-US" sz="2800" i="1">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𝑎</m:t>
                            </m:r>
                          </m:e>
                          <m:sub>
                            <m:r>
                              <a:rPr lang="en-US" sz="2800" b="0" i="1" smtClean="0">
                                <a:latin typeface="Cambria Math" panose="02040503050406030204" pitchFamily="18" charset="0"/>
                              </a:rPr>
                              <m:t>1</m:t>
                            </m:r>
                          </m:sub>
                          <m:sup>
                            <m:r>
                              <a:rPr lang="en-US" sz="2800" i="1">
                                <a:latin typeface="Cambria Math" panose="02040503050406030204" pitchFamily="18" charset="0"/>
                              </a:rPr>
                              <m:t>𝐿</m:t>
                            </m:r>
                          </m:sup>
                        </m:sSubSup>
                      </m:den>
                    </m:f>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𝜎</m:t>
                    </m:r>
                    <m:r>
                      <a:rPr lang="en-US" sz="2800" i="1">
                        <a:latin typeface="Cambria Math" panose="02040503050406030204" pitchFamily="18" charset="0"/>
                        <a:ea typeface="Cambria Math" panose="02040503050406030204" pitchFamily="18" charset="0"/>
                      </a:rPr>
                      <m:t>′(</m:t>
                    </m:r>
                    <m:sSubSup>
                      <m:sSubSupPr>
                        <m:ctrlPr>
                          <a:rPr lang="en-US" sz="2800" i="1">
                            <a:latin typeface="Cambria Math" panose="02040503050406030204" pitchFamily="18" charset="0"/>
                            <a:ea typeface="Cambria Math" panose="02040503050406030204" pitchFamily="18" charset="0"/>
                          </a:rPr>
                        </m:ctrlPr>
                      </m:sSubSupPr>
                      <m:e>
                        <m:r>
                          <a:rPr lang="en-US" sz="2800" i="1">
                            <a:latin typeface="Cambria Math" panose="02040503050406030204" pitchFamily="18" charset="0"/>
                            <a:ea typeface="Cambria Math" panose="02040503050406030204" pitchFamily="18" charset="0"/>
                          </a:rPr>
                          <m:t>𝑧</m:t>
                        </m:r>
                      </m:e>
                      <m:sub>
                        <m:r>
                          <a:rPr lang="en-US" sz="2800" b="0" i="1" smtClean="0">
                            <a:latin typeface="Cambria Math" panose="02040503050406030204" pitchFamily="18" charset="0"/>
                            <a:ea typeface="Cambria Math" panose="02040503050406030204" pitchFamily="18" charset="0"/>
                          </a:rPr>
                          <m:t>1</m:t>
                        </m:r>
                      </m:sub>
                      <m:sup>
                        <m:r>
                          <a:rPr lang="en-US" sz="2800" i="1">
                            <a:latin typeface="Cambria Math" panose="02040503050406030204" pitchFamily="18" charset="0"/>
                            <a:ea typeface="Cambria Math" panose="02040503050406030204" pitchFamily="18" charset="0"/>
                          </a:rPr>
                          <m:t>𝐿</m:t>
                        </m:r>
                      </m:sup>
                    </m:sSubSup>
                    <m:r>
                      <a:rPr lang="en-US" sz="2800" i="1">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𝛿</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𝐿</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2</m:t>
                            </m:r>
                          </m:sub>
                          <m:sup>
                            <m:r>
                              <a:rPr lang="en-US" i="1">
                                <a:latin typeface="Cambria Math" panose="02040503050406030204" pitchFamily="18" charset="0"/>
                              </a:rPr>
                              <m:t>𝐿</m:t>
                            </m:r>
                          </m:sup>
                        </m:sSub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𝐿</m:t>
                        </m:r>
                      </m:sup>
                    </m:sSubSup>
                    <m:r>
                      <a:rPr lang="en-US" i="1">
                        <a:latin typeface="Cambria Math" panose="02040503050406030204" pitchFamily="18" charset="0"/>
                        <a:ea typeface="Cambria Math" panose="02040503050406030204" pitchFamily="18" charset="0"/>
                      </a:rPr>
                      <m:t>)</m:t>
                    </m:r>
                  </m:oMath>
                </a14:m>
                <a:r>
                  <a:rPr lang="en-US" dirty="0"/>
                  <a:t>, …, </a:t>
                </a: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𝛿</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𝑗</m:t>
                            </m:r>
                          </m:sub>
                          <m:sup>
                            <m:r>
                              <a:rPr lang="en-US" i="1">
                                <a:latin typeface="Cambria Math" panose="02040503050406030204" pitchFamily="18" charset="0"/>
                              </a:rPr>
                              <m:t>𝐿</m:t>
                            </m:r>
                          </m:sup>
                        </m:sSub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r>
                      <a:rPr lang="en-US" i="1">
                        <a:latin typeface="Cambria Math" panose="02040503050406030204" pitchFamily="18" charset="0"/>
                        <a:ea typeface="Cambria Math" panose="02040503050406030204" pitchFamily="18" charset="0"/>
                      </a:rPr>
                      <m:t>)</m:t>
                    </m:r>
                  </m:oMath>
                </a14:m>
                <a:endParaRPr lang="en-US" dirty="0"/>
              </a:p>
              <a:p>
                <a:r>
                  <a:rPr lang="en-US" dirty="0"/>
                  <a:t>If we define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𝑎</m:t>
                        </m:r>
                      </m:sub>
                    </m:sSub>
                    <m:sSub>
                      <m:sSubPr>
                        <m:ctrlPr>
                          <a:rPr lang="en-US" sz="280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𝐶</m:t>
                        </m:r>
                      </m:e>
                      <m:sub>
                        <m:r>
                          <a:rPr lang="en-US" sz="2800" b="0" i="1" smtClean="0">
                            <a:latin typeface="Cambria Math" panose="02040503050406030204" pitchFamily="18" charset="0"/>
                            <a:ea typeface="Cambria Math" panose="02040503050406030204" pitchFamily="18" charset="0"/>
                          </a:rPr>
                          <m:t>𝑥</m:t>
                        </m:r>
                      </m:sub>
                    </m:sSub>
                    <m:r>
                      <a:rPr lang="en-US" sz="2800" i="1">
                        <a:latin typeface="Cambria Math" panose="02040503050406030204" pitchFamily="18" charset="0"/>
                      </a:rPr>
                      <m:t>=</m:t>
                    </m:r>
                    <m:d>
                      <m:dPr>
                        <m:ctrlPr>
                          <a:rPr lang="en-US" sz="280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1</m:t>
                                </m:r>
                              </m:sub>
                              <m:sup>
                                <m:r>
                                  <a:rPr lang="en-US" i="1">
                                    <a:latin typeface="Cambria Math" panose="02040503050406030204" pitchFamily="18" charset="0"/>
                                  </a:rPr>
                                  <m:t>𝐿</m:t>
                                </m:r>
                              </m:sup>
                            </m:sSub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i="1">
                                    <a:latin typeface="Cambria Math" panose="02040503050406030204" pitchFamily="18" charset="0"/>
                                  </a:rPr>
                                  <m:t>2</m:t>
                                </m:r>
                              </m:sub>
                              <m:sup>
                                <m:r>
                                  <a:rPr lang="en-US" i="1">
                                    <a:latin typeface="Cambria Math" panose="02040503050406030204" pitchFamily="18" charset="0"/>
                                  </a:rPr>
                                  <m:t>𝐿</m:t>
                                </m:r>
                              </m:sup>
                            </m:sSubSup>
                          </m:den>
                        </m:f>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num>
                          <m:den>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𝑎</m:t>
                                </m:r>
                              </m:e>
                              <m:sub>
                                <m:r>
                                  <a:rPr lang="en-US" b="0" i="1" smtClean="0">
                                    <a:latin typeface="Cambria Math" panose="02040503050406030204" pitchFamily="18" charset="0"/>
                                  </a:rPr>
                                  <m:t>𝑗</m:t>
                                </m:r>
                              </m:sub>
                              <m:sup>
                                <m:r>
                                  <a:rPr lang="en-US" i="1">
                                    <a:latin typeface="Cambria Math" panose="02040503050406030204" pitchFamily="18" charset="0"/>
                                  </a:rPr>
                                  <m:t>𝐿</m:t>
                                </m:r>
                              </m:sup>
                            </m:sSubSup>
                          </m:den>
                        </m:f>
                      </m:e>
                    </m:d>
                  </m:oMath>
                </a14:m>
                <a:r>
                  <a:rPr lang="en-US" dirty="0"/>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m:t>
                        </m:r>
                      </m:sup>
                    </m:sSup>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𝐿</m:t>
                            </m:r>
                          </m:sup>
                        </m:sSup>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up>
                            <m:r>
                              <a:rPr lang="en-US" i="1">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up>
                            <m:r>
                              <a:rPr lang="en-US" i="1">
                                <a:latin typeface="Cambria Math" panose="02040503050406030204" pitchFamily="18" charset="0"/>
                                <a:ea typeface="Cambria Math" panose="02040503050406030204" pitchFamily="18" charset="0"/>
                              </a:rPr>
                              <m:t>𝐿</m:t>
                            </m:r>
                          </m:sup>
                        </m:sSubSup>
                        <m:r>
                          <a:rPr lang="en-US" b="0" i="1" smtClean="0">
                            <a:latin typeface="Cambria Math" panose="02040503050406030204" pitchFamily="18" charset="0"/>
                            <a:ea typeface="Cambria Math" panose="02040503050406030204" pitchFamily="18" charset="0"/>
                          </a:rPr>
                          <m:t>, …,</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𝐿</m:t>
                            </m:r>
                          </m:sup>
                        </m:sSubSup>
                      </m:e>
                    </m:d>
                  </m:oMath>
                </a14:m>
                <a:br>
                  <a:rPr lang="en-US" dirty="0"/>
                </a:br>
                <a:r>
                  <a:rPr lang="en-US" dirty="0"/>
                  <a:t>we have </a:t>
                </a:r>
                <a:br>
                  <a:rPr lang="en-US" i="1" dirty="0">
                    <a:latin typeface="Cambria Math" panose="02040503050406030204" pitchFamily="18" charset="0"/>
                    <a:ea typeface="Cambria Math" panose="02040503050406030204" pitchFamily="18" charset="0"/>
                  </a:rPr>
                </a:b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𝐿</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m:t>
                        </m:r>
                      </m:e>
                      <m:sub>
                        <m:r>
                          <a:rPr lang="en-US" i="1">
                            <a:latin typeface="Cambria Math" panose="02040503050406030204" pitchFamily="18" charset="0"/>
                            <a:ea typeface="Cambria Math" panose="02040503050406030204" pitchFamily="18" charset="0"/>
                          </a:rPr>
                          <m:t>𝑎</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𝑥</m:t>
                        </m:r>
                      </m:sub>
                    </m:sSub>
                    <m:r>
                      <a:rPr lang="en-US"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𝐿</m:t>
                            </m:r>
                          </m:sup>
                        </m:sSup>
                      </m:e>
                    </m:d>
                  </m:oMath>
                </a14:m>
                <a:endParaRPr lang="en-US" dirty="0"/>
              </a:p>
              <a:p>
                <a:r>
                  <a:rPr lang="en-US" dirty="0"/>
                  <a:t>Further, if we use quadratic cost function, we have </a:t>
                </a:r>
                <a:br>
                  <a:rPr lang="en-US" i="1" dirty="0">
                    <a:latin typeface="Cambria Math" panose="02040503050406030204" pitchFamily="18" charset="0"/>
                    <a:ea typeface="Cambria Math" panose="02040503050406030204" pitchFamily="18" charset="0"/>
                  </a:rPr>
                </a:b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𝐿</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𝑎</m:t>
                        </m:r>
                      </m:e>
                      <m:sup>
                        <m:r>
                          <a:rPr lang="en-US" b="0" i="1" smtClean="0">
                            <a:latin typeface="Cambria Math" panose="02040503050406030204" pitchFamily="18" charset="0"/>
                            <a:ea typeface="Cambria Math" panose="02040503050406030204" pitchFamily="18" charset="0"/>
                          </a:rPr>
                          <m:t>𝐿</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𝐿</m:t>
                            </m:r>
                          </m:sup>
                        </m:sSup>
                      </m:e>
                    </m:d>
                  </m:oMath>
                </a14:m>
                <a:endParaRPr lang="en-US" dirty="0"/>
              </a:p>
            </p:txBody>
          </p:sp>
        </mc:Choice>
        <mc:Fallback xmlns="">
          <p:sp>
            <p:nvSpPr>
              <p:cNvPr id="3" name="Content Placeholder 2">
                <a:extLst>
                  <a:ext uri="{FF2B5EF4-FFF2-40B4-BE49-F238E27FC236}">
                    <a16:creationId xmlns:a16="http://schemas.microsoft.com/office/drawing/2014/main" id="{2ABD18C9-D53D-411C-B3C5-5AE2E00F23DC}"/>
                  </a:ext>
                </a:extLst>
              </p:cNvPr>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n-SE">
                    <a:noFill/>
                  </a:rPr>
                  <a:t> </a:t>
                </a:r>
              </a:p>
            </p:txBody>
          </p:sp>
        </mc:Fallback>
      </mc:AlternateContent>
    </p:spTree>
    <p:extLst>
      <p:ext uri="{BB962C8B-B14F-4D97-AF65-F5344CB8AC3E}">
        <p14:creationId xmlns:p14="http://schemas.microsoft.com/office/powerpoint/2010/main" val="2216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F276-3AE6-459A-89B7-EC409857114F}"/>
              </a:ext>
            </a:extLst>
          </p:cNvPr>
          <p:cNvSpPr>
            <a:spLocks noGrp="1"/>
          </p:cNvSpPr>
          <p:nvPr>
            <p:ph type="title"/>
          </p:nvPr>
        </p:nvSpPr>
        <p:spPr/>
        <p:txBody>
          <a:bodyPr/>
          <a:lstStyle/>
          <a:p>
            <a:r>
              <a:rPr lang="en-US" dirty="0"/>
              <a:t>Questions?</a:t>
            </a:r>
            <a:endParaRPr lang="en-SE" dirty="0"/>
          </a:p>
        </p:txBody>
      </p:sp>
      <p:pic>
        <p:nvPicPr>
          <p:cNvPr id="7170" name="Picture 2" descr="question | Evans Thoughts on Life">
            <a:extLst>
              <a:ext uri="{FF2B5EF4-FFF2-40B4-BE49-F238E27FC236}">
                <a16:creationId xmlns:a16="http://schemas.microsoft.com/office/drawing/2014/main" id="{9DD9E79F-2B1B-4790-81BD-A056ED546A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060" y="2032985"/>
            <a:ext cx="3129879" cy="3689243"/>
          </a:xfrm>
          <a:prstGeom prst="rect">
            <a:avLst/>
          </a:prstGeom>
          <a:noFill/>
        </p:spPr>
      </p:pic>
    </p:spTree>
    <p:extLst>
      <p:ext uri="{BB962C8B-B14F-4D97-AF65-F5344CB8AC3E}">
        <p14:creationId xmlns:p14="http://schemas.microsoft.com/office/powerpoint/2010/main" val="3380623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A56A-C9BF-4E05-9DF3-BB3B43046A88}"/>
              </a:ext>
            </a:extLst>
          </p:cNvPr>
          <p:cNvSpPr>
            <a:spLocks noGrp="1"/>
          </p:cNvSpPr>
          <p:nvPr>
            <p:ph type="title"/>
          </p:nvPr>
        </p:nvSpPr>
        <p:spPr/>
        <p:txBody>
          <a:bodyPr/>
          <a:lstStyle/>
          <a:p>
            <a:r>
              <a:rPr lang="en-US" dirty="0"/>
              <a:t>Backpropagation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6D464-3720-4446-BE3B-8740C76A956A}"/>
                  </a:ext>
                </a:extLst>
              </p:cNvPr>
              <p:cNvSpPr>
                <a:spLocks noGrp="1"/>
              </p:cNvSpPr>
              <p:nvPr>
                <p:ph idx="1"/>
              </p:nvPr>
            </p:nvSpPr>
            <p:spPr/>
            <p:txBody>
              <a:bodyPr>
                <a:normAutofit fontScale="92500" lnSpcReduction="10000"/>
              </a:bodyPr>
              <a:lstStyle/>
              <a:p>
                <a:r>
                  <a:rPr lang="en-US" dirty="0"/>
                  <a:t>In the last lecture we saw how neural networks can learn their weights and biases using the gradient descent algorithm. </a:t>
                </a:r>
              </a:p>
              <a:p>
                <a:r>
                  <a:rPr lang="en-US" dirty="0"/>
                  <a:t>However, a gap in our explanation: we didn't discuss how to compute the gradient of the cost function.</a:t>
                </a:r>
              </a:p>
              <a:p>
                <a:r>
                  <a:rPr lang="en-US" sz="3200" dirty="0"/>
                  <a:t>For </a:t>
                </a:r>
                <a14:m>
                  <m:oMath xmlns:m="http://schemas.openxmlformats.org/officeDocument/2006/math">
                    <m:r>
                      <a:rPr lang="en-US" sz="3200" b="0" i="1" smtClean="0">
                        <a:solidFill>
                          <a:srgbClr val="FF0000"/>
                        </a:solidFill>
                        <a:latin typeface="Cambria Math" panose="02040503050406030204" pitchFamily="18" charset="0"/>
                      </a:rPr>
                      <m:t>𝑚</m:t>
                    </m:r>
                  </m:oMath>
                </a14:m>
                <a:r>
                  <a:rPr lang="en-US" sz="3200" dirty="0"/>
                  <a:t> training samples</a:t>
                </a:r>
                <a:r>
                  <a:rPr lang="en-US" sz="3200" dirty="0">
                    <a:ea typeface="Cambria Math" panose="02040503050406030204" pitchFamily="18" charset="0"/>
                  </a:rPr>
                  <a:t> </a:t>
                </a:r>
                <a:br>
                  <a:rPr lang="en-US" sz="3200" i="1" dirty="0">
                    <a:latin typeface="Cambria Math" panose="02040503050406030204" pitchFamily="18" charset="0"/>
                    <a:ea typeface="Cambria Math" panose="02040503050406030204" pitchFamily="18" charset="0"/>
                  </a:rPr>
                </a:b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𝑏</m:t>
                    </m:r>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𝑚</m:t>
                        </m:r>
                      </m:den>
                    </m:f>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𝐶</m:t>
                    </m:r>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𝑚</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b="0" i="1" baseline="30000" smtClean="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𝑤</m:t>
                                    </m:r>
                                    <m:r>
                                      <a:rPr lang="en-US" sz="2000" i="1" baseline="-25000">
                                        <a:latin typeface="Cambria Math" panose="02040503050406030204" pitchFamily="18" charset="0"/>
                                        <a:ea typeface="Cambria Math" panose="02040503050406030204" pitchFamily="18" charset="0"/>
                                      </a:rPr>
                                      <m:t>1</m:t>
                                    </m:r>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b="0" i="1" smtClean="0">
                                    <a:latin typeface="Cambria Math" panose="02040503050406030204" pitchFamily="18" charset="0"/>
                                    <a:ea typeface="Cambria Math" panose="02040503050406030204" pitchFamily="18" charset="0"/>
                                  </a:rPr>
                                  <m:t>𝑚</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i="1" baseline="3000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𝑘</m:t>
                                        </m:r>
                                      </m:sub>
                                    </m:sSub>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i="1" baseline="3000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𝑏</m:t>
                                    </m:r>
                                    <m:r>
                                      <a:rPr lang="en-US" sz="2000" i="1" baseline="-25000">
                                        <a:latin typeface="Cambria Math" panose="02040503050406030204" pitchFamily="18" charset="0"/>
                                        <a:ea typeface="Cambria Math" panose="02040503050406030204" pitchFamily="18" charset="0"/>
                                      </a:rPr>
                                      <m:t>1</m:t>
                                    </m:r>
                                  </m:den>
                                </m:f>
                              </m:e>
                            </m:nary>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𝜂</m:t>
                                </m:r>
                              </m:num>
                              <m:den>
                                <m:r>
                                  <a:rPr lang="en-US" sz="2000" i="1">
                                    <a:latin typeface="Cambria Math" panose="02040503050406030204" pitchFamily="18" charset="0"/>
                                    <a:ea typeface="Cambria Math" panose="02040503050406030204" pitchFamily="18" charset="0"/>
                                  </a:rPr>
                                  <m:t>𝑛</m:t>
                                </m:r>
                              </m:den>
                            </m:f>
                            <m:nary>
                              <m:naryPr>
                                <m:chr m:val="∑"/>
                                <m:supHide m:val="on"/>
                                <m:ctrlPr>
                                  <a:rPr lang="en-US" sz="2000" i="1">
                                    <a:latin typeface="Cambria Math" panose="02040503050406030204" pitchFamily="18" charset="0"/>
                                    <a:ea typeface="Cambria Math" panose="02040503050406030204" pitchFamily="18" charset="0"/>
                                  </a:rPr>
                                </m:ctrlPr>
                              </m:naryPr>
                              <m: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𝑥</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sub>
                              <m:sup/>
                              <m:e>
                                <m:f>
                                  <m:fPr>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𝐶</m:t>
                                        </m:r>
                                      </m:e>
                                      <m:sub>
                                        <m:r>
                                          <a:rPr lang="en-US" sz="2000" i="1">
                                            <a:latin typeface="Cambria Math" panose="02040503050406030204" pitchFamily="18" charset="0"/>
                                            <a:ea typeface="Cambria Math" panose="02040503050406030204" pitchFamily="18" charset="0"/>
                                          </a:rPr>
                                          <m:t>𝑥</m:t>
                                        </m:r>
                                        <m:r>
                                          <a:rPr lang="en-US" sz="2000" i="1" baseline="30000">
                                            <a:latin typeface="Cambria Math" panose="02040503050406030204" pitchFamily="18" charset="0"/>
                                            <a:ea typeface="Cambria Math" panose="02040503050406030204" pitchFamily="18" charset="0"/>
                                          </a:rPr>
                                          <m:t>′</m:t>
                                        </m:r>
                                      </m:sub>
                                    </m:sSub>
                                  </m:num>
                                  <m:den>
                                    <m:r>
                                      <a:rPr lang="en-US" sz="2000" i="1">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𝑙</m:t>
                                        </m:r>
                                      </m:sub>
                                    </m:sSub>
                                  </m:den>
                                </m:f>
                              </m:e>
                            </m:nary>
                          </m:e>
                        </m:d>
                      </m:e>
                      <m:sup>
                        <m:r>
                          <a:rPr lang="en-US" sz="2000" i="1">
                            <a:latin typeface="Cambria Math" panose="02040503050406030204" pitchFamily="18" charset="0"/>
                            <a:ea typeface="Cambria Math" panose="02040503050406030204" pitchFamily="18" charset="0"/>
                          </a:rPr>
                          <m:t>𝑇</m:t>
                        </m:r>
                      </m:sup>
                    </m:sSup>
                  </m:oMath>
                </a14:m>
                <a:endParaRPr lang="en-US" dirty="0"/>
              </a:p>
              <a:p>
                <a:r>
                  <a:rPr lang="en-US" dirty="0"/>
                  <a:t>How to compute </a:t>
                </a:r>
                <a14:m>
                  <m:oMath xmlns:m="http://schemas.openxmlformats.org/officeDocument/2006/math">
                    <m:f>
                      <m:fPr>
                        <m:ctrlPr>
                          <a:rPr lang="en-US" sz="2800" i="1" smtClean="0">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𝐶</m:t>
                            </m:r>
                          </m:e>
                          <m:sub>
                            <m:r>
                              <a:rPr lang="en-US" sz="2800" i="1">
                                <a:latin typeface="Cambria Math" panose="02040503050406030204" pitchFamily="18" charset="0"/>
                                <a:ea typeface="Cambria Math" panose="02040503050406030204" pitchFamily="18" charset="0"/>
                              </a:rPr>
                              <m:t>𝑥</m:t>
                            </m:r>
                            <m:r>
                              <a:rPr lang="en-US" sz="2800" b="0" i="1" baseline="30000" smtClean="0">
                                <a:latin typeface="Cambria Math" panose="02040503050406030204" pitchFamily="18" charset="0"/>
                                <a:ea typeface="Cambria Math" panose="02040503050406030204" pitchFamily="18" charset="0"/>
                              </a:rPr>
                              <m:t>′</m:t>
                            </m:r>
                          </m:sub>
                        </m:sSub>
                      </m:num>
                      <m:den>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𝑤</m:t>
                        </m:r>
                        <m:r>
                          <a:rPr lang="en-US" sz="2800" i="1" baseline="-25000">
                            <a:latin typeface="Cambria Math" panose="02040503050406030204" pitchFamily="18" charset="0"/>
                            <a:ea typeface="Cambria Math" panose="02040503050406030204" pitchFamily="18" charset="0"/>
                          </a:rPr>
                          <m:t>1</m:t>
                        </m:r>
                      </m:den>
                    </m:f>
                  </m:oMath>
                </a14:m>
                <a:r>
                  <a:rPr lang="en-US" dirty="0"/>
                  <a:t>?</a:t>
                </a:r>
              </a:p>
              <a:p>
                <a:r>
                  <a:rPr lang="en-US" dirty="0"/>
                  <a:t>Backpropagation is a fast way to compute </a:t>
                </a:r>
                <a14:m>
                  <m:oMath xmlns:m="http://schemas.openxmlformats.org/officeDocument/2006/math">
                    <m:f>
                      <m:fPr>
                        <m:ctrlPr>
                          <a:rPr lang="en-US" sz="2800" i="1" smtClean="0">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𝐶</m:t>
                        </m:r>
                      </m:num>
                      <m:den>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𝑤</m:t>
                        </m:r>
                      </m:den>
                    </m:f>
                  </m:oMath>
                </a14:m>
                <a:r>
                  <a:rPr lang="en-US" dirty="0"/>
                  <a:t> for any complexity cost functions</a:t>
                </a:r>
                <a:endParaRPr lang="en-SE" dirty="0"/>
              </a:p>
            </p:txBody>
          </p:sp>
        </mc:Choice>
        <mc:Fallback xmlns="">
          <p:sp>
            <p:nvSpPr>
              <p:cNvPr id="3" name="Content Placeholder 2">
                <a:extLst>
                  <a:ext uri="{FF2B5EF4-FFF2-40B4-BE49-F238E27FC236}">
                    <a16:creationId xmlns:a16="http://schemas.microsoft.com/office/drawing/2014/main" id="{1256D464-3720-4446-BE3B-8740C76A956A}"/>
                  </a:ext>
                </a:extLst>
              </p:cNvPr>
              <p:cNvSpPr>
                <a:spLocks noGrp="1" noRot="1" noChangeAspect="1" noMove="1" noResize="1" noEditPoints="1" noAdjustHandles="1" noChangeArrowheads="1" noChangeShapeType="1" noTextEdit="1"/>
              </p:cNvSpPr>
              <p:nvPr>
                <p:ph idx="1"/>
              </p:nvPr>
            </p:nvSpPr>
            <p:spPr>
              <a:blipFill>
                <a:blip r:embed="rId2"/>
                <a:stretch>
                  <a:fillRect l="-1217" t="-3081" r="-1855"/>
                </a:stretch>
              </a:blipFill>
            </p:spPr>
            <p:txBody>
              <a:bodyPr/>
              <a:lstStyle/>
              <a:p>
                <a:r>
                  <a:rPr lang="en-SE">
                    <a:noFill/>
                  </a:rPr>
                  <a:t> </a:t>
                </a:r>
              </a:p>
            </p:txBody>
          </p:sp>
        </mc:Fallback>
      </mc:AlternateContent>
    </p:spTree>
    <p:extLst>
      <p:ext uri="{BB962C8B-B14F-4D97-AF65-F5344CB8AC3E}">
        <p14:creationId xmlns:p14="http://schemas.microsoft.com/office/powerpoint/2010/main" val="363157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4A09-9BA3-4496-A0E5-742CE74C5EAA}"/>
              </a:ext>
            </a:extLst>
          </p:cNvPr>
          <p:cNvSpPr>
            <a:spLocks noGrp="1"/>
          </p:cNvSpPr>
          <p:nvPr>
            <p:ph type="title"/>
          </p:nvPr>
        </p:nvSpPr>
        <p:spPr/>
        <p:txBody>
          <a:bodyPr/>
          <a:lstStyle/>
          <a:p>
            <a:r>
              <a:rPr lang="en-US" dirty="0"/>
              <a:t>Backpropagation – a brief history</a:t>
            </a:r>
            <a:endParaRPr lang="en-SE" dirty="0"/>
          </a:p>
        </p:txBody>
      </p:sp>
      <p:sp>
        <p:nvSpPr>
          <p:cNvPr id="3" name="Content Placeholder 2">
            <a:extLst>
              <a:ext uri="{FF2B5EF4-FFF2-40B4-BE49-F238E27FC236}">
                <a16:creationId xmlns:a16="http://schemas.microsoft.com/office/drawing/2014/main" id="{4DE83BB1-00E0-41C5-B727-E633687F3ACA}"/>
              </a:ext>
            </a:extLst>
          </p:cNvPr>
          <p:cNvSpPr>
            <a:spLocks noGrp="1"/>
          </p:cNvSpPr>
          <p:nvPr>
            <p:ph idx="1"/>
          </p:nvPr>
        </p:nvSpPr>
        <p:spPr>
          <a:xfrm>
            <a:off x="838200" y="1825624"/>
            <a:ext cx="10515600" cy="5032375"/>
          </a:xfrm>
        </p:spPr>
        <p:txBody>
          <a:bodyPr>
            <a:normAutofit lnSpcReduction="10000"/>
          </a:bodyPr>
          <a:lstStyle/>
          <a:p>
            <a:r>
              <a:rPr lang="en-US" dirty="0"/>
              <a:t>The backpropagation algorithm was originally introduced in the 1970s.</a:t>
            </a:r>
          </a:p>
          <a:p>
            <a:r>
              <a:rPr lang="en-US" dirty="0"/>
              <a:t>Fully appreciated by David </a:t>
            </a:r>
            <a:r>
              <a:rPr lang="en-US" dirty="0" err="1"/>
              <a:t>Rumelhart</a:t>
            </a:r>
            <a:r>
              <a:rPr lang="en-US" dirty="0"/>
              <a:t>, Geoffrey Hinton, and Ronald Williams in the paper:</a:t>
            </a:r>
          </a:p>
          <a:p>
            <a:pPr lvl="1"/>
            <a:r>
              <a:rPr lang="en-US" dirty="0"/>
              <a:t>David </a:t>
            </a:r>
            <a:r>
              <a:rPr lang="en-US" dirty="0" err="1"/>
              <a:t>Rumelhart</a:t>
            </a:r>
            <a:r>
              <a:rPr lang="en-US" dirty="0"/>
              <a:t>, Geoffrey Hinton, Ronald William, “</a:t>
            </a:r>
            <a:r>
              <a:rPr lang="en-US" i="1" dirty="0">
                <a:hlinkClick r:id="rId2"/>
              </a:rPr>
              <a:t>Learning representations by back-propagating errors</a:t>
            </a:r>
            <a:r>
              <a:rPr lang="en-US" dirty="0"/>
              <a:t>,” in </a:t>
            </a:r>
            <a:r>
              <a:rPr lang="en-US" b="1" dirty="0"/>
              <a:t>Nature</a:t>
            </a:r>
            <a:r>
              <a:rPr lang="en-US" dirty="0"/>
              <a:t>, vol 323, issue 9, 533-536, 1986.</a:t>
            </a:r>
          </a:p>
          <a:p>
            <a:pPr lvl="1"/>
            <a:r>
              <a:rPr lang="en-US" dirty="0"/>
              <a:t>Abstract: The paper describes several neural networks where backpropagation works far faster than earlier approaches to learning, making it possible to use neural nets to solve problems which had previously been insoluble. </a:t>
            </a:r>
          </a:p>
          <a:p>
            <a:r>
              <a:rPr lang="en-US" dirty="0"/>
              <a:t>Today, the backpropagation algorithm is the workhorse of learning in neural networks.</a:t>
            </a:r>
            <a:endParaRPr lang="en-SE" dirty="0"/>
          </a:p>
        </p:txBody>
      </p:sp>
      <p:sp>
        <p:nvSpPr>
          <p:cNvPr id="4" name="TextBox 3">
            <a:extLst>
              <a:ext uri="{FF2B5EF4-FFF2-40B4-BE49-F238E27FC236}">
                <a16:creationId xmlns:a16="http://schemas.microsoft.com/office/drawing/2014/main" id="{607D1861-8091-4803-B802-B110F4E31A98}"/>
              </a:ext>
            </a:extLst>
          </p:cNvPr>
          <p:cNvSpPr txBox="1"/>
          <p:nvPr/>
        </p:nvSpPr>
        <p:spPr>
          <a:xfrm>
            <a:off x="0" y="3029918"/>
            <a:ext cx="12193588" cy="1200329"/>
          </a:xfrm>
          <a:prstGeom prst="rect">
            <a:avLst/>
          </a:prstGeom>
          <a:solidFill>
            <a:srgbClr val="FFC000"/>
          </a:solidFill>
          <a:ln w="38100" cap="rnd">
            <a:solidFill>
              <a:schemeClr val="tx1"/>
            </a:solidFill>
          </a:ln>
        </p:spPr>
        <p:txBody>
          <a:bodyPr wrap="square">
            <a:spAutoFit/>
          </a:bodyPr>
          <a:lstStyle>
            <a:defPPr>
              <a:defRPr lang="sv-SE"/>
            </a:defPPr>
            <a:lvl1pPr marR="0" lvl="0" indent="0" algn="ctr" defTabSz="914400" fontAlgn="auto">
              <a:lnSpc>
                <a:spcPct val="100000"/>
              </a:lnSpc>
              <a:spcBef>
                <a:spcPts val="0"/>
              </a:spcBef>
              <a:spcAft>
                <a:spcPts val="0"/>
              </a:spcAft>
              <a:buClrTx/>
              <a:buSzTx/>
              <a:buFontTx/>
              <a:buNone/>
              <a:tabLst/>
              <a:defRPr sz="3000" b="1">
                <a:solidFill>
                  <a:srgbClr val="3B812F"/>
                </a:solidFill>
                <a:latin typeface="Tahoma"/>
              </a:defRPr>
            </a:lvl1pPr>
          </a:lstStyle>
          <a:p>
            <a:r>
              <a:rPr lang="en-US" sz="3600" dirty="0">
                <a:solidFill>
                  <a:schemeClr val="tx1"/>
                </a:solidFill>
              </a:rPr>
              <a:t>Remember that the derivative of the cost function determines how (fast) a NN learns.</a:t>
            </a:r>
          </a:p>
        </p:txBody>
      </p:sp>
    </p:spTree>
    <p:extLst>
      <p:ext uri="{BB962C8B-B14F-4D97-AF65-F5344CB8AC3E}">
        <p14:creationId xmlns:p14="http://schemas.microsoft.com/office/powerpoint/2010/main" val="11322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FB35-B943-4E77-AB47-471712842F50}"/>
              </a:ext>
            </a:extLst>
          </p:cNvPr>
          <p:cNvSpPr>
            <a:spLocks noGrp="1"/>
          </p:cNvSpPr>
          <p:nvPr>
            <p:ph type="title"/>
          </p:nvPr>
        </p:nvSpPr>
        <p:spPr/>
        <p:txBody>
          <a:bodyPr/>
          <a:lstStyle/>
          <a:p>
            <a:r>
              <a:rPr lang="en-US" dirty="0"/>
              <a:t>Backpropagation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1B262E-3AC1-414C-933A-C8A33FDB404E}"/>
                  </a:ext>
                </a:extLst>
              </p:cNvPr>
              <p:cNvSpPr>
                <a:spLocks noGrp="1"/>
              </p:cNvSpPr>
              <p:nvPr>
                <p:ph idx="1"/>
              </p:nvPr>
            </p:nvSpPr>
            <p:spPr/>
            <p:txBody>
              <a:bodyPr/>
              <a:lstStyle/>
              <a:p>
                <a:r>
                  <a:rPr lang="en-US" dirty="0"/>
                  <a:t>Backpropagation is an expression for the partial derivative </a:t>
                </a:r>
                <a14:m>
                  <m:oMath xmlns:m="http://schemas.openxmlformats.org/officeDocument/2006/math">
                    <m:f>
                      <m:fPr>
                        <m:ctrlPr>
                          <a:rPr lang="en-US" sz="2800" i="1" smtClean="0">
                            <a:latin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𝐶</m:t>
                        </m:r>
                      </m:num>
                      <m:den>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𝑤</m:t>
                        </m:r>
                      </m:den>
                    </m:f>
                  </m:oMath>
                </a14:m>
                <a:r>
                  <a:rPr lang="en-US" dirty="0"/>
                  <a:t> of the cost function </a:t>
                </a:r>
                <a14:m>
                  <m:oMath xmlns:m="http://schemas.openxmlformats.org/officeDocument/2006/math">
                    <m:r>
                      <a:rPr lang="en-US" i="1">
                        <a:latin typeface="Cambria Math" panose="02040503050406030204" pitchFamily="18" charset="0"/>
                        <a:ea typeface="Cambria Math" panose="02040503050406030204" pitchFamily="18" charset="0"/>
                      </a:rPr>
                      <m:t>𝐶</m:t>
                    </m:r>
                  </m:oMath>
                </a14:m>
                <a:r>
                  <a:rPr lang="en-US" dirty="0"/>
                  <a:t> with respect to any weight </a:t>
                </a:r>
                <a14:m>
                  <m:oMath xmlns:m="http://schemas.openxmlformats.org/officeDocument/2006/math">
                    <m:r>
                      <a:rPr lang="en-US" i="1" smtClean="0">
                        <a:latin typeface="Cambria Math" panose="02040503050406030204" pitchFamily="18" charset="0"/>
                        <a:ea typeface="Cambria Math" panose="02040503050406030204" pitchFamily="18" charset="0"/>
                      </a:rPr>
                      <m:t>𝑤</m:t>
                    </m:r>
                  </m:oMath>
                </a14:m>
                <a:r>
                  <a:rPr lang="en-US" dirty="0"/>
                  <a:t> (or bias </a:t>
                </a:r>
                <a14:m>
                  <m:oMath xmlns:m="http://schemas.openxmlformats.org/officeDocument/2006/math">
                    <m:r>
                      <a:rPr lang="en-US" b="0" i="1" smtClean="0">
                        <a:latin typeface="Cambria Math" panose="02040503050406030204" pitchFamily="18" charset="0"/>
                      </a:rPr>
                      <m:t>𝑏</m:t>
                    </m:r>
                  </m:oMath>
                </a14:m>
                <a:r>
                  <a:rPr lang="en-US" dirty="0"/>
                  <a:t>) in the network.</a:t>
                </a:r>
              </a:p>
              <a:p>
                <a:r>
                  <a:rPr lang="en-US" dirty="0"/>
                  <a:t>The expression tells us how quickly the cost changes when we change the weights and biases. </a:t>
                </a:r>
              </a:p>
              <a:p>
                <a:r>
                  <a:rPr lang="en-US" dirty="0"/>
                  <a:t>It gives us detailed insights into how changing the weights and biases changes the overall behavior of the network. </a:t>
                </a:r>
                <a:endParaRPr lang="en-SE" dirty="0"/>
              </a:p>
            </p:txBody>
          </p:sp>
        </mc:Choice>
        <mc:Fallback xmlns="">
          <p:sp>
            <p:nvSpPr>
              <p:cNvPr id="3" name="Content Placeholder 2">
                <a:extLst>
                  <a:ext uri="{FF2B5EF4-FFF2-40B4-BE49-F238E27FC236}">
                    <a16:creationId xmlns:a16="http://schemas.microsoft.com/office/drawing/2014/main" id="{431B262E-3AC1-414C-933A-C8A33FDB404E}"/>
                  </a:ext>
                </a:extLst>
              </p:cNvPr>
              <p:cNvSpPr>
                <a:spLocks noGrp="1" noRot="1" noChangeAspect="1" noMove="1" noResize="1" noEditPoints="1" noAdjustHandles="1" noChangeArrowheads="1" noChangeShapeType="1" noTextEdit="1"/>
              </p:cNvSpPr>
              <p:nvPr>
                <p:ph idx="1"/>
              </p:nvPr>
            </p:nvSpPr>
            <p:spPr>
              <a:blipFill>
                <a:blip r:embed="rId2"/>
                <a:stretch>
                  <a:fillRect l="-1043" t="-280" r="-1333"/>
                </a:stretch>
              </a:blipFill>
            </p:spPr>
            <p:txBody>
              <a:bodyPr/>
              <a:lstStyle/>
              <a:p>
                <a:r>
                  <a:rPr lang="en-SE">
                    <a:noFill/>
                  </a:rPr>
                  <a:t> </a:t>
                </a:r>
              </a:p>
            </p:txBody>
          </p:sp>
        </mc:Fallback>
      </mc:AlternateContent>
    </p:spTree>
    <p:extLst>
      <p:ext uri="{BB962C8B-B14F-4D97-AF65-F5344CB8AC3E}">
        <p14:creationId xmlns:p14="http://schemas.microsoft.com/office/powerpoint/2010/main" val="300836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15E0-60F0-4BB9-8C58-EE99608C8EB5}"/>
              </a:ext>
            </a:extLst>
          </p:cNvPr>
          <p:cNvSpPr>
            <a:spLocks noGrp="1"/>
          </p:cNvSpPr>
          <p:nvPr>
            <p:ph type="title"/>
          </p:nvPr>
        </p:nvSpPr>
        <p:spPr/>
        <p:txBody>
          <a:bodyPr>
            <a:normAutofit/>
          </a:bodyPr>
          <a:lstStyle/>
          <a:p>
            <a:r>
              <a:rPr lang="en-US" dirty="0"/>
              <a:t>Notations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B53C42-4A0D-4CB6-985C-289C2615FE4F}"/>
                  </a:ext>
                </a:extLst>
              </p:cNvPr>
              <p:cNvSpPr>
                <a:spLocks noGrp="1"/>
              </p:cNvSpPr>
              <p:nvPr>
                <p:ph idx="1"/>
              </p:nvPr>
            </p:nvSpPr>
            <p:spPr>
              <a:xfrm>
                <a:off x="838200" y="1825625"/>
                <a:ext cx="6663612" cy="4590673"/>
              </a:xfrm>
            </p:spPr>
            <p:txBody>
              <a:bodyPr/>
              <a:lstStyle/>
              <a:p>
                <a:r>
                  <a:rPr lang="en-US" dirty="0"/>
                  <a:t>We'll use </a:t>
                </a:r>
                <a14:m>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𝑤</m:t>
                        </m:r>
                      </m:e>
                      <m:sub>
                        <m:r>
                          <a:rPr lang="en-US" sz="2800" b="0" i="1" smtClean="0">
                            <a:latin typeface="Cambria Math" panose="02040503050406030204" pitchFamily="18" charset="0"/>
                            <a:ea typeface="Cambria Math" panose="02040503050406030204" pitchFamily="18" charset="0"/>
                          </a:rPr>
                          <m:t>𝑗𝑘</m:t>
                        </m:r>
                      </m:sub>
                      <m:sup>
                        <m:r>
                          <a:rPr lang="en-US" sz="2800" b="0" i="1" smtClean="0">
                            <a:latin typeface="Cambria Math" panose="02040503050406030204" pitchFamily="18" charset="0"/>
                            <a:ea typeface="Cambria Math" panose="02040503050406030204" pitchFamily="18" charset="0"/>
                          </a:rPr>
                          <m:t>𝑙</m:t>
                        </m:r>
                      </m:sup>
                    </m:sSubSup>
                  </m:oMath>
                </a14:m>
                <a:r>
                  <a:rPr lang="en-US" dirty="0"/>
                  <a:t> to denote the weight for the connection from the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𝑘</m:t>
                        </m:r>
                      </m:e>
                      <m:sup>
                        <m:r>
                          <a:rPr lang="en-US" b="0" i="1" smtClean="0">
                            <a:latin typeface="Cambria Math" panose="02040503050406030204" pitchFamily="18" charset="0"/>
                            <a:ea typeface="Cambria Math" panose="02040503050406030204" pitchFamily="18" charset="0"/>
                          </a:rPr>
                          <m:t>𝑡h</m:t>
                        </m:r>
                      </m:sup>
                    </m:sSup>
                  </m:oMath>
                </a14:m>
                <a:r>
                  <a:rPr lang="en-US" dirty="0"/>
                  <a:t> neuron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𝑡h</m:t>
                        </m:r>
                      </m:sup>
                    </m:sSup>
                  </m:oMath>
                </a14:m>
                <a:r>
                  <a:rPr lang="en-US" dirty="0"/>
                  <a:t> layer to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 </a:t>
                </a:r>
              </a:p>
              <a:p>
                <a:r>
                  <a:rPr lang="en-US" dirty="0"/>
                  <a:t>You might think that it makes more sense to use </a:t>
                </a:r>
                <a14:m>
                  <m:oMath xmlns:m="http://schemas.openxmlformats.org/officeDocument/2006/math">
                    <m:r>
                      <a:rPr lang="en-US" b="0" i="1" smtClean="0">
                        <a:latin typeface="Cambria Math" panose="02040503050406030204" pitchFamily="18" charset="0"/>
                      </a:rPr>
                      <m:t>𝑗</m:t>
                    </m:r>
                  </m:oMath>
                </a14:m>
                <a:r>
                  <a:rPr lang="en-US" dirty="0"/>
                  <a:t> to refer to the input neuron and </a:t>
                </a:r>
                <a14:m>
                  <m:oMath xmlns:m="http://schemas.openxmlformats.org/officeDocument/2006/math">
                    <m:r>
                      <a:rPr lang="en-US" b="0" i="1" smtClean="0">
                        <a:latin typeface="Cambria Math" panose="02040503050406030204" pitchFamily="18" charset="0"/>
                      </a:rPr>
                      <m:t>𝑘</m:t>
                    </m:r>
                  </m:oMath>
                </a14:m>
                <a:r>
                  <a:rPr lang="en-US" dirty="0"/>
                  <a:t> to the output. </a:t>
                </a:r>
              </a:p>
              <a:p>
                <a:r>
                  <a:rPr lang="en-US" dirty="0"/>
                  <a:t>We will see later why the current notion makes its sense. </a:t>
                </a:r>
                <a:endParaRPr lang="en-SE" dirty="0"/>
              </a:p>
            </p:txBody>
          </p:sp>
        </mc:Choice>
        <mc:Fallback xmlns="">
          <p:sp>
            <p:nvSpPr>
              <p:cNvPr id="3" name="Content Placeholder 2">
                <a:extLst>
                  <a:ext uri="{FF2B5EF4-FFF2-40B4-BE49-F238E27FC236}">
                    <a16:creationId xmlns:a16="http://schemas.microsoft.com/office/drawing/2014/main" id="{22B53C42-4A0D-4CB6-985C-289C2615FE4F}"/>
                  </a:ext>
                </a:extLst>
              </p:cNvPr>
              <p:cNvSpPr>
                <a:spLocks noGrp="1" noRot="1" noChangeAspect="1" noMove="1" noResize="1" noEditPoints="1" noAdjustHandles="1" noChangeArrowheads="1" noChangeShapeType="1" noTextEdit="1"/>
              </p:cNvSpPr>
              <p:nvPr>
                <p:ph idx="1"/>
              </p:nvPr>
            </p:nvSpPr>
            <p:spPr>
              <a:xfrm>
                <a:off x="838200" y="1825625"/>
                <a:ext cx="6663612" cy="4590673"/>
              </a:xfrm>
              <a:blipFill>
                <a:blip r:embed="rId2"/>
                <a:stretch>
                  <a:fillRect l="-1647" t="-1592" r="-24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B85112-6C02-435B-BB6F-33E5D263E6E2}"/>
                  </a:ext>
                </a:extLst>
              </p:cNvPr>
              <p:cNvSpPr txBox="1"/>
              <p:nvPr/>
            </p:nvSpPr>
            <p:spPr>
              <a:xfrm>
                <a:off x="11110720" y="5200666"/>
                <a:ext cx="583518"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𝑤</m:t>
                          </m:r>
                        </m:e>
                        <m:sub>
                          <m:r>
                            <a:rPr lang="en-US" sz="1800" b="0" i="1" smtClean="0">
                              <a:latin typeface="Cambria Math" panose="02040503050406030204" pitchFamily="18" charset="0"/>
                              <a:ea typeface="Cambria Math" panose="02040503050406030204" pitchFamily="18" charset="0"/>
                            </a:rPr>
                            <m:t>24</m:t>
                          </m:r>
                        </m:sub>
                        <m:sup>
                          <m:r>
                            <a:rPr lang="en-US" sz="1800" b="0" i="1" smtClean="0">
                              <a:latin typeface="Cambria Math" panose="02040503050406030204" pitchFamily="18" charset="0"/>
                              <a:ea typeface="Cambria Math" panose="02040503050406030204" pitchFamily="18" charset="0"/>
                            </a:rPr>
                            <m:t>3</m:t>
                          </m:r>
                        </m:sup>
                      </m:sSubSup>
                    </m:oMath>
                  </m:oMathPara>
                </a14:m>
                <a:endParaRPr lang="en-SE" dirty="0"/>
              </a:p>
            </p:txBody>
          </p:sp>
        </mc:Choice>
        <mc:Fallback xmlns="">
          <p:sp>
            <p:nvSpPr>
              <p:cNvPr id="9" name="TextBox 8">
                <a:extLst>
                  <a:ext uri="{FF2B5EF4-FFF2-40B4-BE49-F238E27FC236}">
                    <a16:creationId xmlns:a16="http://schemas.microsoft.com/office/drawing/2014/main" id="{33B85112-6C02-435B-BB6F-33E5D263E6E2}"/>
                  </a:ext>
                </a:extLst>
              </p:cNvPr>
              <p:cNvSpPr txBox="1">
                <a:spLocks noRot="1" noChangeAspect="1" noMove="1" noResize="1" noEditPoints="1" noAdjustHandles="1" noChangeArrowheads="1" noChangeShapeType="1" noTextEdit="1"/>
              </p:cNvSpPr>
              <p:nvPr/>
            </p:nvSpPr>
            <p:spPr>
              <a:xfrm>
                <a:off x="11110720" y="5200666"/>
                <a:ext cx="583518" cy="374461"/>
              </a:xfrm>
              <a:prstGeom prst="rect">
                <a:avLst/>
              </a:prstGeom>
              <a:blipFill>
                <a:blip r:embed="rId3"/>
                <a:stretch>
                  <a:fillRect b="-1613"/>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90E967CA-01F3-455D-B07C-4470A04F3614}"/>
              </a:ext>
            </a:extLst>
          </p:cNvPr>
          <p:cNvPicPr>
            <a:picLocks noChangeAspect="1"/>
          </p:cNvPicPr>
          <p:nvPr/>
        </p:nvPicPr>
        <p:blipFill>
          <a:blip r:embed="rId4"/>
          <a:stretch>
            <a:fillRect/>
          </a:stretch>
        </p:blipFill>
        <p:spPr>
          <a:xfrm>
            <a:off x="7896225" y="2123886"/>
            <a:ext cx="3457575" cy="3943350"/>
          </a:xfrm>
          <a:prstGeom prst="rect">
            <a:avLst/>
          </a:prstGeom>
        </p:spPr>
      </p:pic>
      <p:cxnSp>
        <p:nvCxnSpPr>
          <p:cNvPr id="13" name="Connector: Elbow 12">
            <a:extLst>
              <a:ext uri="{FF2B5EF4-FFF2-40B4-BE49-F238E27FC236}">
                <a16:creationId xmlns:a16="http://schemas.microsoft.com/office/drawing/2014/main" id="{C9427055-596E-4306-9524-C46D8E0FE3BB}"/>
              </a:ext>
            </a:extLst>
          </p:cNvPr>
          <p:cNvCxnSpPr>
            <a:cxnSpLocks/>
          </p:cNvCxnSpPr>
          <p:nvPr/>
        </p:nvCxnSpPr>
        <p:spPr>
          <a:xfrm flipV="1">
            <a:off x="9909175" y="5570451"/>
            <a:ext cx="1641475" cy="262024"/>
          </a:xfrm>
          <a:prstGeom prst="bentConnector3">
            <a:avLst>
              <a:gd name="adj1" fmla="val 9990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CBF02882-34D1-45BB-99CB-3B28E364785A}"/>
              </a:ext>
            </a:extLst>
          </p:cNvPr>
          <p:cNvCxnSpPr>
            <a:cxnSpLocks/>
            <a:endCxn id="9" idx="2"/>
          </p:cNvCxnSpPr>
          <p:nvPr/>
        </p:nvCxnSpPr>
        <p:spPr>
          <a:xfrm>
            <a:off x="10873500" y="5153973"/>
            <a:ext cx="528979" cy="421154"/>
          </a:xfrm>
          <a:prstGeom prst="bentConnector4">
            <a:avLst>
              <a:gd name="adj1" fmla="val 1415"/>
              <a:gd name="adj2" fmla="val 137694"/>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E9C792E3-6AF2-40DE-A7AF-EB229B97F770}"/>
              </a:ext>
            </a:extLst>
          </p:cNvPr>
          <p:cNvCxnSpPr>
            <a:cxnSpLocks/>
          </p:cNvCxnSpPr>
          <p:nvPr/>
        </p:nvCxnSpPr>
        <p:spPr>
          <a:xfrm rot="16200000" flipH="1">
            <a:off x="9773799" y="3588899"/>
            <a:ext cx="2774950" cy="575551"/>
          </a:xfrm>
          <a:prstGeom prst="bentConnector3">
            <a:avLst>
              <a:gd name="adj1" fmla="val 2883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303F9DD-E32C-4225-8E5A-66F052ECC50D}"/>
                  </a:ext>
                </a:extLst>
              </p:cNvPr>
              <p:cNvSpPr txBox="1"/>
              <p:nvPr/>
            </p:nvSpPr>
            <p:spPr>
              <a:xfrm>
                <a:off x="10946890" y="5806939"/>
                <a:ext cx="327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𝑘</m:t>
                      </m:r>
                    </m:oMath>
                  </m:oMathPara>
                </a14:m>
                <a:endParaRPr lang="en-SE" dirty="0"/>
              </a:p>
            </p:txBody>
          </p:sp>
        </mc:Choice>
        <mc:Fallback xmlns="">
          <p:sp>
            <p:nvSpPr>
              <p:cNvPr id="31" name="TextBox 30">
                <a:extLst>
                  <a:ext uri="{FF2B5EF4-FFF2-40B4-BE49-F238E27FC236}">
                    <a16:creationId xmlns:a16="http://schemas.microsoft.com/office/drawing/2014/main" id="{D303F9DD-E32C-4225-8E5A-66F052ECC50D}"/>
                  </a:ext>
                </a:extLst>
              </p:cNvPr>
              <p:cNvSpPr txBox="1">
                <a:spLocks noRot="1" noChangeAspect="1" noMove="1" noResize="1" noEditPoints="1" noAdjustHandles="1" noChangeArrowheads="1" noChangeShapeType="1" noTextEdit="1"/>
              </p:cNvSpPr>
              <p:nvPr/>
            </p:nvSpPr>
            <p:spPr>
              <a:xfrm>
                <a:off x="10946890" y="5806939"/>
                <a:ext cx="327660" cy="369332"/>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D132EA3-AB08-4964-9E68-F1511EC46A00}"/>
                  </a:ext>
                </a:extLst>
              </p:cNvPr>
              <p:cNvSpPr txBox="1"/>
              <p:nvPr/>
            </p:nvSpPr>
            <p:spPr>
              <a:xfrm>
                <a:off x="10958614" y="5395858"/>
                <a:ext cx="327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n-SE" dirty="0"/>
              </a:p>
            </p:txBody>
          </p:sp>
        </mc:Choice>
        <mc:Fallback xmlns="">
          <p:sp>
            <p:nvSpPr>
              <p:cNvPr id="32" name="TextBox 31">
                <a:extLst>
                  <a:ext uri="{FF2B5EF4-FFF2-40B4-BE49-F238E27FC236}">
                    <a16:creationId xmlns:a16="http://schemas.microsoft.com/office/drawing/2014/main" id="{BD132EA3-AB08-4964-9E68-F1511EC46A00}"/>
                  </a:ext>
                </a:extLst>
              </p:cNvPr>
              <p:cNvSpPr txBox="1">
                <a:spLocks noRot="1" noChangeAspect="1" noMove="1" noResize="1" noEditPoints="1" noAdjustHandles="1" noChangeArrowheads="1" noChangeShapeType="1" noTextEdit="1"/>
              </p:cNvSpPr>
              <p:nvPr/>
            </p:nvSpPr>
            <p:spPr>
              <a:xfrm>
                <a:off x="10958614" y="5395858"/>
                <a:ext cx="327660" cy="369332"/>
              </a:xfrm>
              <a:prstGeom prst="rect">
                <a:avLst/>
              </a:prstGeom>
              <a:blipFill>
                <a:blip r:embed="rId6"/>
                <a:stretch>
                  <a:fillRect b="-1475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4C04184-6155-4F1F-9651-FC9A4A198AAE}"/>
                  </a:ext>
                </a:extLst>
              </p:cNvPr>
              <p:cNvSpPr txBox="1"/>
              <p:nvPr/>
            </p:nvSpPr>
            <p:spPr>
              <a:xfrm>
                <a:off x="11005185" y="2923386"/>
                <a:ext cx="32766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𝑙</m:t>
                      </m:r>
                    </m:oMath>
                  </m:oMathPara>
                </a14:m>
                <a:endParaRPr lang="en-SE" dirty="0"/>
              </a:p>
            </p:txBody>
          </p:sp>
        </mc:Choice>
        <mc:Fallback xmlns="">
          <p:sp>
            <p:nvSpPr>
              <p:cNvPr id="33" name="TextBox 32">
                <a:extLst>
                  <a:ext uri="{FF2B5EF4-FFF2-40B4-BE49-F238E27FC236}">
                    <a16:creationId xmlns:a16="http://schemas.microsoft.com/office/drawing/2014/main" id="{94C04184-6155-4F1F-9651-FC9A4A198AAE}"/>
                  </a:ext>
                </a:extLst>
              </p:cNvPr>
              <p:cNvSpPr txBox="1">
                <a:spLocks noRot="1" noChangeAspect="1" noMove="1" noResize="1" noEditPoints="1" noAdjustHandles="1" noChangeArrowheads="1" noChangeShapeType="1" noTextEdit="1"/>
              </p:cNvSpPr>
              <p:nvPr/>
            </p:nvSpPr>
            <p:spPr>
              <a:xfrm>
                <a:off x="11005185" y="2923386"/>
                <a:ext cx="32766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09551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D584-E32B-4415-ACE5-A7D21CA4D3D5}"/>
              </a:ext>
            </a:extLst>
          </p:cNvPr>
          <p:cNvSpPr>
            <a:spLocks noGrp="1"/>
          </p:cNvSpPr>
          <p:nvPr>
            <p:ph type="title"/>
          </p:nvPr>
        </p:nvSpPr>
        <p:spPr/>
        <p:txBody>
          <a:bodyPr>
            <a:normAutofit/>
          </a:bodyPr>
          <a:lstStyle/>
          <a:p>
            <a:r>
              <a:rPr lang="en-US" dirty="0"/>
              <a:t>Notations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DE887-7ED1-4D2F-BE2C-BB3622C44FA7}"/>
                  </a:ext>
                </a:extLst>
              </p:cNvPr>
              <p:cNvSpPr>
                <a:spLocks noGrp="1"/>
              </p:cNvSpPr>
              <p:nvPr>
                <p:ph idx="1"/>
              </p:nvPr>
            </p:nvSpPr>
            <p:spPr>
              <a:xfrm>
                <a:off x="838199" y="1825625"/>
                <a:ext cx="6523495" cy="4351338"/>
              </a:xfrm>
            </p:spPr>
            <p:txBody>
              <a:bodyPr/>
              <a:lstStyle/>
              <a:p>
                <a:r>
                  <a:rPr lang="en-US" dirty="0"/>
                  <a:t>We use a similar notation for the network’s biases and activations. </a:t>
                </a:r>
              </a:p>
              <a:p>
                <a14:m>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𝑏</m:t>
                        </m:r>
                      </m:e>
                      <m:sub>
                        <m:r>
                          <a:rPr lang="en-US" sz="2800" b="0" i="1" smtClean="0">
                            <a:latin typeface="Cambria Math" panose="02040503050406030204" pitchFamily="18" charset="0"/>
                            <a:ea typeface="Cambria Math" panose="02040503050406030204" pitchFamily="18" charset="0"/>
                          </a:rPr>
                          <m:t>𝑗</m:t>
                        </m:r>
                      </m:sub>
                      <m:sup>
                        <m:r>
                          <a:rPr lang="en-US" sz="2800" b="0" i="1" smtClean="0">
                            <a:latin typeface="Cambria Math" panose="02040503050406030204" pitchFamily="18" charset="0"/>
                            <a:ea typeface="Cambria Math" panose="02040503050406030204" pitchFamily="18" charset="0"/>
                          </a:rPr>
                          <m:t>𝑙</m:t>
                        </m:r>
                      </m:sup>
                    </m:sSubSup>
                  </m:oMath>
                </a14:m>
                <a:r>
                  <a:rPr lang="en-US" dirty="0"/>
                  <a:t> denotes the bias of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a:t>
                </a:r>
              </a:p>
              <a:p>
                <a14:m>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𝑗</m:t>
                        </m:r>
                      </m:sub>
                      <m:sup>
                        <m:r>
                          <a:rPr lang="en-US" sz="2800" b="0" i="1" smtClean="0">
                            <a:latin typeface="Cambria Math" panose="02040503050406030204" pitchFamily="18" charset="0"/>
                            <a:ea typeface="Cambria Math" panose="02040503050406030204" pitchFamily="18" charset="0"/>
                          </a:rPr>
                          <m:t>𝑙</m:t>
                        </m:r>
                      </m:sup>
                    </m:sSubSup>
                  </m:oMath>
                </a14:m>
                <a:r>
                  <a:rPr lang="en-US" dirty="0"/>
                  <a:t> denotes the activation function of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a:t>
                </a:r>
              </a:p>
              <a:p>
                <a:endParaRPr lang="en-SE" dirty="0"/>
              </a:p>
            </p:txBody>
          </p:sp>
        </mc:Choice>
        <mc:Fallback xmlns="">
          <p:sp>
            <p:nvSpPr>
              <p:cNvPr id="3" name="Content Placeholder 2">
                <a:extLst>
                  <a:ext uri="{FF2B5EF4-FFF2-40B4-BE49-F238E27FC236}">
                    <a16:creationId xmlns:a16="http://schemas.microsoft.com/office/drawing/2014/main" id="{DB5DE887-7ED1-4D2F-BE2C-BB3622C44FA7}"/>
                  </a:ext>
                </a:extLst>
              </p:cNvPr>
              <p:cNvSpPr>
                <a:spLocks noGrp="1" noRot="1" noChangeAspect="1" noMove="1" noResize="1" noEditPoints="1" noAdjustHandles="1" noChangeArrowheads="1" noChangeShapeType="1" noTextEdit="1"/>
              </p:cNvSpPr>
              <p:nvPr>
                <p:ph idx="1"/>
              </p:nvPr>
            </p:nvSpPr>
            <p:spPr>
              <a:xfrm>
                <a:off x="838199" y="1825625"/>
                <a:ext cx="6523495" cy="4351338"/>
              </a:xfrm>
              <a:blipFill>
                <a:blip r:embed="rId2"/>
                <a:stretch>
                  <a:fillRect l="-1587" t="-238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65D24450-B199-4BB2-BBD9-34D2BAC03612}"/>
              </a:ext>
            </a:extLst>
          </p:cNvPr>
          <p:cNvPicPr>
            <a:picLocks noChangeAspect="1"/>
          </p:cNvPicPr>
          <p:nvPr/>
        </p:nvPicPr>
        <p:blipFill>
          <a:blip r:embed="rId3"/>
          <a:stretch>
            <a:fillRect/>
          </a:stretch>
        </p:blipFill>
        <p:spPr>
          <a:xfrm>
            <a:off x="7896225" y="1975485"/>
            <a:ext cx="3457575" cy="394335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A607AC3-B2A7-4F0E-BAED-18CF73EDF222}"/>
                  </a:ext>
                </a:extLst>
              </p:cNvPr>
              <p:cNvSpPr txBox="1"/>
              <p:nvPr/>
            </p:nvSpPr>
            <p:spPr>
              <a:xfrm>
                <a:off x="9337127" y="4527170"/>
                <a:ext cx="575769" cy="3744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𝑏</m:t>
                          </m:r>
                        </m:e>
                        <m:sub>
                          <m:r>
                            <a:rPr lang="en-US" sz="1800" b="0" i="1" smtClean="0">
                              <a:latin typeface="Cambria Math" panose="02040503050406030204" pitchFamily="18" charset="0"/>
                              <a:ea typeface="Cambria Math" panose="02040503050406030204" pitchFamily="18" charset="0"/>
                            </a:rPr>
                            <m:t>3</m:t>
                          </m:r>
                        </m:sub>
                        <m:sup>
                          <m:r>
                            <a:rPr lang="en-US" sz="1800" b="0" i="1" smtClean="0">
                              <a:latin typeface="Cambria Math" panose="02040503050406030204" pitchFamily="18" charset="0"/>
                              <a:ea typeface="Cambria Math" panose="02040503050406030204" pitchFamily="18" charset="0"/>
                            </a:rPr>
                            <m:t>2</m:t>
                          </m:r>
                        </m:sup>
                      </m:sSubSup>
                    </m:oMath>
                  </m:oMathPara>
                </a14:m>
                <a:endParaRPr lang="en-SE" dirty="0"/>
              </a:p>
            </p:txBody>
          </p:sp>
        </mc:Choice>
        <mc:Fallback xmlns="">
          <p:sp>
            <p:nvSpPr>
              <p:cNvPr id="7" name="TextBox 6">
                <a:extLst>
                  <a:ext uri="{FF2B5EF4-FFF2-40B4-BE49-F238E27FC236}">
                    <a16:creationId xmlns:a16="http://schemas.microsoft.com/office/drawing/2014/main" id="{CA607AC3-B2A7-4F0E-BAED-18CF73EDF222}"/>
                  </a:ext>
                </a:extLst>
              </p:cNvPr>
              <p:cNvSpPr txBox="1">
                <a:spLocks noRot="1" noChangeAspect="1" noMove="1" noResize="1" noEditPoints="1" noAdjustHandles="1" noChangeArrowheads="1" noChangeShapeType="1" noTextEdit="1"/>
              </p:cNvSpPr>
              <p:nvPr/>
            </p:nvSpPr>
            <p:spPr>
              <a:xfrm>
                <a:off x="9337127" y="4527170"/>
                <a:ext cx="575769" cy="374461"/>
              </a:xfrm>
              <a:prstGeom prst="rect">
                <a:avLst/>
              </a:prstGeom>
              <a:blipFill>
                <a:blip r:embed="rId4"/>
                <a:stretch>
                  <a:fillRect b="-327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C1D1F5-5947-4125-8D81-C5B5F449378B}"/>
                  </a:ext>
                </a:extLst>
              </p:cNvPr>
              <p:cNvSpPr txBox="1"/>
              <p:nvPr/>
            </p:nvSpPr>
            <p:spPr>
              <a:xfrm>
                <a:off x="10615737" y="3626833"/>
                <a:ext cx="575769" cy="3738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180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3</m:t>
                          </m:r>
                        </m:sup>
                      </m:sSubSup>
                    </m:oMath>
                  </m:oMathPara>
                </a14:m>
                <a:endParaRPr lang="en-SE" dirty="0"/>
              </a:p>
            </p:txBody>
          </p:sp>
        </mc:Choice>
        <mc:Fallback xmlns="">
          <p:sp>
            <p:nvSpPr>
              <p:cNvPr id="8" name="TextBox 7">
                <a:extLst>
                  <a:ext uri="{FF2B5EF4-FFF2-40B4-BE49-F238E27FC236}">
                    <a16:creationId xmlns:a16="http://schemas.microsoft.com/office/drawing/2014/main" id="{8CC1D1F5-5947-4125-8D81-C5B5F449378B}"/>
                  </a:ext>
                </a:extLst>
              </p:cNvPr>
              <p:cNvSpPr txBox="1">
                <a:spLocks noRot="1" noChangeAspect="1" noMove="1" noResize="1" noEditPoints="1" noAdjustHandles="1" noChangeArrowheads="1" noChangeShapeType="1" noTextEdit="1"/>
              </p:cNvSpPr>
              <p:nvPr/>
            </p:nvSpPr>
            <p:spPr>
              <a:xfrm>
                <a:off x="10615737" y="3626833"/>
                <a:ext cx="575769" cy="373885"/>
              </a:xfrm>
              <a:prstGeom prst="rect">
                <a:avLst/>
              </a:prstGeom>
              <a:blipFill>
                <a:blip r:embed="rId5"/>
                <a:stretch>
                  <a:fillRect b="-3279"/>
                </a:stretch>
              </a:blipFill>
            </p:spPr>
            <p:txBody>
              <a:bodyPr/>
              <a:lstStyle/>
              <a:p>
                <a:r>
                  <a:rPr lang="en-SE">
                    <a:noFill/>
                  </a:rPr>
                  <a:t> </a:t>
                </a:r>
              </a:p>
            </p:txBody>
          </p:sp>
        </mc:Fallback>
      </mc:AlternateContent>
    </p:spTree>
    <p:extLst>
      <p:ext uri="{BB962C8B-B14F-4D97-AF65-F5344CB8AC3E}">
        <p14:creationId xmlns:p14="http://schemas.microsoft.com/office/powerpoint/2010/main" val="90896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994B-3CB1-4075-8D78-56DA94123488}"/>
              </a:ext>
            </a:extLst>
          </p:cNvPr>
          <p:cNvSpPr>
            <a:spLocks noGrp="1"/>
          </p:cNvSpPr>
          <p:nvPr>
            <p:ph type="title"/>
          </p:nvPr>
        </p:nvSpPr>
        <p:spPr/>
        <p:txBody>
          <a:bodyPr/>
          <a:lstStyle/>
          <a:p>
            <a:r>
              <a:rPr lang="en-US" dirty="0"/>
              <a:t>Notations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A9E695-3146-4A92-BE77-513169E326BD}"/>
                  </a:ext>
                </a:extLst>
              </p:cNvPr>
              <p:cNvSpPr>
                <a:spLocks noGrp="1"/>
              </p:cNvSpPr>
              <p:nvPr>
                <p:ph idx="1"/>
              </p:nvPr>
            </p:nvSpPr>
            <p:spPr>
              <a:xfrm>
                <a:off x="838200" y="1825625"/>
                <a:ext cx="10515600" cy="4826635"/>
              </a:xfrm>
            </p:spPr>
            <p:txBody>
              <a:bodyPr/>
              <a:lstStyle/>
              <a:p>
                <a:r>
                  <a:rPr lang="en-US" dirty="0"/>
                  <a:t>With these notations, the activation </a:t>
                </a:r>
                <a14:m>
                  <m:oMath xmlns:m="http://schemas.openxmlformats.org/officeDocument/2006/math">
                    <m:sSubSup>
                      <m:sSubSupPr>
                        <m:ctrlPr>
                          <a:rPr lang="en-US" sz="2800" i="1" smtClean="0">
                            <a:latin typeface="Cambria Math" panose="02040503050406030204" pitchFamily="18" charset="0"/>
                            <a:ea typeface="Cambria Math" panose="02040503050406030204" pitchFamily="18" charset="0"/>
                          </a:rPr>
                        </m:ctrlPr>
                      </m:sSubSupPr>
                      <m:e>
                        <m:r>
                          <a:rPr lang="en-US" sz="2800" b="0" i="1" smtClean="0">
                            <a:latin typeface="Cambria Math" panose="02040503050406030204" pitchFamily="18" charset="0"/>
                            <a:ea typeface="Cambria Math" panose="02040503050406030204" pitchFamily="18" charset="0"/>
                          </a:rPr>
                          <m:t>𝑎</m:t>
                        </m:r>
                      </m:e>
                      <m:sub>
                        <m:r>
                          <a:rPr lang="en-US" sz="2800" b="0" i="1" smtClean="0">
                            <a:latin typeface="Cambria Math" panose="02040503050406030204" pitchFamily="18" charset="0"/>
                            <a:ea typeface="Cambria Math" panose="02040503050406030204" pitchFamily="18" charset="0"/>
                          </a:rPr>
                          <m:t>𝑗</m:t>
                        </m:r>
                      </m:sub>
                      <m:sup>
                        <m:r>
                          <a:rPr lang="en-US" sz="2800" b="0" i="1" smtClean="0">
                            <a:latin typeface="Cambria Math" panose="02040503050406030204" pitchFamily="18" charset="0"/>
                            <a:ea typeface="Cambria Math" panose="02040503050406030204" pitchFamily="18" charset="0"/>
                          </a:rPr>
                          <m:t>𝑙</m:t>
                        </m:r>
                      </m:sup>
                    </m:sSubSup>
                  </m:oMath>
                </a14:m>
                <a:r>
                  <a:rPr lang="en-US" dirty="0"/>
                  <a:t> of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𝑗</m:t>
                        </m:r>
                      </m:e>
                      <m:sup>
                        <m:r>
                          <a:rPr lang="en-US" i="1">
                            <a:latin typeface="Cambria Math" panose="02040503050406030204" pitchFamily="18" charset="0"/>
                            <a:ea typeface="Cambria Math" panose="02040503050406030204" pitchFamily="18" charset="0"/>
                          </a:rPr>
                          <m:t>𝑡h</m:t>
                        </m:r>
                      </m:sup>
                    </m:sSup>
                  </m:oMath>
                </a14:m>
                <a:r>
                  <a:rPr lang="en-US" dirty="0"/>
                  <a:t> neuron in the</a:t>
                </a:r>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𝑙</m:t>
                        </m:r>
                      </m:e>
                      <m:sup>
                        <m:r>
                          <a:rPr lang="en-US" i="1">
                            <a:latin typeface="Cambria Math" panose="02040503050406030204" pitchFamily="18" charset="0"/>
                            <a:ea typeface="Cambria Math" panose="02040503050406030204" pitchFamily="18" charset="0"/>
                          </a:rPr>
                          <m:t>𝑡h</m:t>
                        </m:r>
                      </m:sup>
                    </m:sSup>
                  </m:oMath>
                </a14:m>
                <a:r>
                  <a:rPr lang="en-US" dirty="0"/>
                  <a:t> layer is related to the activations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𝑡h</m:t>
                        </m:r>
                      </m:sup>
                    </m:sSup>
                  </m:oMath>
                </a14:m>
                <a:r>
                  <a:rPr lang="en-US" dirty="0"/>
                  <a:t> layer by the following equation. </a:t>
                </a:r>
                <a:br>
                  <a:rPr lang="en-US" dirty="0"/>
                </a:br>
                <a14:m>
                  <m:oMath xmlns:m="http://schemas.openxmlformats.org/officeDocument/2006/math">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𝑘</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𝑗𝑘</m:t>
                                </m:r>
                              </m:sub>
                              <m:sup>
                                <m:r>
                                  <a:rPr lang="en-US" i="1">
                                    <a:latin typeface="Cambria Math" panose="02040503050406030204" pitchFamily="18" charset="0"/>
                                    <a:ea typeface="Cambria Math" panose="02040503050406030204" pitchFamily="18" charset="0"/>
                                  </a:rPr>
                                  <m:t>𝑙</m:t>
                                </m:r>
                              </m:sup>
                            </m:sSubSup>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𝑘</m:t>
                                </m:r>
                              </m:sub>
                              <m:sup>
                                <m:r>
                                  <a:rPr lang="en-US" i="1">
                                    <a:latin typeface="Cambria Math" panose="02040503050406030204" pitchFamily="18" charset="0"/>
                                    <a:ea typeface="Cambria Math" panose="02040503050406030204" pitchFamily="18" charset="0"/>
                                  </a:rPr>
                                  <m:t>𝑙</m:t>
                                </m:r>
                                <m:r>
                                  <a:rPr lang="en-US" i="1">
                                    <a:latin typeface="Cambria Math" panose="02040503050406030204" pitchFamily="18" charset="0"/>
                                    <a:ea typeface="Cambria Math" panose="02040503050406030204" pitchFamily="18" charset="0"/>
                                  </a:rPr>
                                  <m:t>−1</m:t>
                                </m:r>
                              </m:sup>
                            </m:sSubSup>
                          </m:e>
                        </m:nary>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𝑏</m:t>
                            </m:r>
                          </m:e>
                          <m:sub>
                            <m:r>
                              <a:rPr lang="en-US" i="1">
                                <a:latin typeface="Cambria Math" panose="02040503050406030204" pitchFamily="18" charset="0"/>
                                <a:ea typeface="Cambria Math" panose="02040503050406030204" pitchFamily="18" charset="0"/>
                              </a:rPr>
                              <m:t>𝑗</m:t>
                            </m:r>
                          </m:sub>
                          <m:sup>
                            <m:r>
                              <a:rPr lang="en-US" i="1">
                                <a:latin typeface="Cambria Math" panose="02040503050406030204" pitchFamily="18" charset="0"/>
                                <a:ea typeface="Cambria Math" panose="02040503050406030204" pitchFamily="18" charset="0"/>
                              </a:rPr>
                              <m:t>𝑙</m:t>
                            </m:r>
                          </m:sup>
                        </m:sSubSup>
                      </m:e>
                    </m:d>
                  </m:oMath>
                </a14:m>
                <a:endParaRPr lang="en-US" dirty="0"/>
              </a:p>
              <a:p>
                <a:r>
                  <a:rPr lang="en-US" dirty="0"/>
                  <a:t>The sum is over all neurons </a:t>
                </a:r>
                <a14:m>
                  <m:oMath xmlns:m="http://schemas.openxmlformats.org/officeDocument/2006/math">
                    <m:r>
                      <a:rPr lang="en-US" b="0" i="1" smtClean="0">
                        <a:latin typeface="Cambria Math" panose="02040503050406030204" pitchFamily="18" charset="0"/>
                        <a:ea typeface="Cambria Math" panose="02040503050406030204" pitchFamily="18" charset="0"/>
                      </a:rPr>
                      <m:t>𝑘</m:t>
                    </m:r>
                  </m:oMath>
                </a14:m>
                <a:r>
                  <a:rPr lang="en-US" dirty="0"/>
                  <a:t> in the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−1)</m:t>
                        </m:r>
                      </m:e>
                      <m:sup>
                        <m:r>
                          <a:rPr lang="en-US" i="1">
                            <a:latin typeface="Cambria Math" panose="02040503050406030204" pitchFamily="18" charset="0"/>
                            <a:ea typeface="Cambria Math" panose="02040503050406030204" pitchFamily="18" charset="0"/>
                          </a:rPr>
                          <m:t>𝑡h</m:t>
                        </m:r>
                      </m:sup>
                    </m:sSup>
                  </m:oMath>
                </a14:m>
                <a:r>
                  <a:rPr lang="en-US" dirty="0"/>
                  <a:t> layer.</a:t>
                </a:r>
              </a:p>
              <a:p>
                <a:r>
                  <a:rPr lang="en-US" dirty="0"/>
                  <a:t>Recall from last lecture that </a:t>
                </a:r>
                <a:br>
                  <a:rPr lang="en-US" sz="2800" b="0" i="1" dirty="0">
                    <a:latin typeface="Cambria Math" panose="02040503050406030204" pitchFamily="18" charset="0"/>
                    <a:ea typeface="Cambria Math" panose="02040503050406030204" pitchFamily="18" charset="0"/>
                  </a:rPr>
                </a:br>
                <a14:m>
                  <m:oMath xmlns:m="http://schemas.openxmlformats.org/officeDocument/2006/math">
                    <m:r>
                      <a:rPr lang="en-US" sz="2800" b="0" i="1" smtClean="0">
                        <a:latin typeface="Cambria Math" panose="02040503050406030204" pitchFamily="18" charset="0"/>
                        <a:ea typeface="Cambria Math" panose="02040503050406030204" pitchFamily="18" charset="0"/>
                      </a:rPr>
                      <m:t>𝜎</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r>
                      <a:rPr lang="en-US" sz="2800"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 ∙ </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rPr>
                              <m:t>𝑏</m:t>
                            </m:r>
                            <m:r>
                              <a:rPr lang="en-US" i="1">
                                <a:latin typeface="Cambria Math" panose="02040503050406030204" pitchFamily="18" charset="0"/>
                              </a:rPr>
                              <m:t>)</m:t>
                            </m:r>
                          </m:sup>
                        </m:sSup>
                      </m:den>
                    </m:f>
                  </m:oMath>
                </a14:m>
                <a:endParaRPr lang="en-US" dirty="0"/>
              </a:p>
              <a:p>
                <a:r>
                  <a:rPr lang="en-US" dirty="0"/>
                  <a:t>Note how the </a:t>
                </a:r>
                <a14:m>
                  <m:oMath xmlns:m="http://schemas.openxmlformats.org/officeDocument/2006/math">
                    <m:r>
                      <a:rPr lang="en-US" i="1" smtClean="0">
                        <a:latin typeface="Cambria Math" panose="02040503050406030204" pitchFamily="18" charset="0"/>
                      </a:rPr>
                      <m:t>𝑥</m:t>
                    </m:r>
                  </m:oMath>
                </a14:m>
                <a:r>
                  <a:rPr lang="en-US" dirty="0"/>
                  <a:t> is replaced by </a:t>
                </a:r>
                <a14:m>
                  <m:oMath xmlns:m="http://schemas.openxmlformats.org/officeDocument/2006/math">
                    <m:r>
                      <a:rPr lang="en-US" i="1">
                        <a:latin typeface="Cambria Math" panose="02040503050406030204" pitchFamily="18" charset="0"/>
                        <a:ea typeface="Cambria Math" panose="02040503050406030204" pitchFamily="18" charset="0"/>
                      </a:rPr>
                      <m:t>𝑎</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C6A9E695-3146-4A92-BE77-513169E326BD}"/>
                  </a:ext>
                </a:extLst>
              </p:cNvPr>
              <p:cNvSpPr>
                <a:spLocks noGrp="1" noRot="1" noChangeAspect="1" noMove="1" noResize="1" noEditPoints="1" noAdjustHandles="1" noChangeArrowheads="1" noChangeShapeType="1" noTextEdit="1"/>
              </p:cNvSpPr>
              <p:nvPr>
                <p:ph idx="1"/>
              </p:nvPr>
            </p:nvSpPr>
            <p:spPr>
              <a:xfrm>
                <a:off x="838200" y="1825625"/>
                <a:ext cx="10515600" cy="4826635"/>
              </a:xfrm>
              <a:blipFill>
                <a:blip r:embed="rId2"/>
                <a:stretch>
                  <a:fillRect l="-1043" t="-1515" r="-638"/>
                </a:stretch>
              </a:blipFill>
            </p:spPr>
            <p:txBody>
              <a:bodyPr/>
              <a:lstStyle/>
              <a:p>
                <a:r>
                  <a:rPr lang="en-SE">
                    <a:noFill/>
                  </a:rPr>
                  <a:t> </a:t>
                </a:r>
              </a:p>
            </p:txBody>
          </p:sp>
        </mc:Fallback>
      </mc:AlternateContent>
    </p:spTree>
    <p:extLst>
      <p:ext uri="{BB962C8B-B14F-4D97-AF65-F5344CB8AC3E}">
        <p14:creationId xmlns:p14="http://schemas.microsoft.com/office/powerpoint/2010/main" val="113760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8D27B-5E09-4A9C-BD90-35DE24B3E9DA}"/>
              </a:ext>
            </a:extLst>
          </p:cNvPr>
          <p:cNvSpPr>
            <a:spLocks noGrp="1"/>
          </p:cNvSpPr>
          <p:nvPr>
            <p:ph type="title"/>
          </p:nvPr>
        </p:nvSpPr>
        <p:spPr/>
        <p:txBody>
          <a:bodyPr/>
          <a:lstStyle/>
          <a:p>
            <a:r>
              <a:rPr lang="en-US" dirty="0"/>
              <a:t>Preparations</a:t>
            </a:r>
            <a:endParaRPr lang="en-SE" dirty="0"/>
          </a:p>
        </p:txBody>
      </p:sp>
      <p:sp>
        <p:nvSpPr>
          <p:cNvPr id="3" name="Content Placeholder 2">
            <a:extLst>
              <a:ext uri="{FF2B5EF4-FFF2-40B4-BE49-F238E27FC236}">
                <a16:creationId xmlns:a16="http://schemas.microsoft.com/office/drawing/2014/main" id="{C2E69F0E-C907-4058-B713-159FC4B24C72}"/>
              </a:ext>
            </a:extLst>
          </p:cNvPr>
          <p:cNvSpPr>
            <a:spLocks noGrp="1"/>
          </p:cNvSpPr>
          <p:nvPr>
            <p:ph idx="1"/>
          </p:nvPr>
        </p:nvSpPr>
        <p:spPr/>
        <p:txBody>
          <a:bodyPr/>
          <a:lstStyle/>
          <a:p>
            <a:r>
              <a:rPr lang="en-US" dirty="0"/>
              <a:t>Before we heading into how backpropagation works, we need to know 3 concepts</a:t>
            </a:r>
          </a:p>
          <a:p>
            <a:pPr marL="514350" indent="-514350">
              <a:buFont typeface="+mj-lt"/>
              <a:buAutoNum type="arabicPeriod"/>
            </a:pPr>
            <a:r>
              <a:rPr lang="en-US" dirty="0"/>
              <a:t>How to model an NN using matrix</a:t>
            </a:r>
          </a:p>
          <a:p>
            <a:pPr marL="514350" indent="-514350">
              <a:buFont typeface="+mj-lt"/>
              <a:buAutoNum type="arabicPeriod"/>
            </a:pPr>
            <a:r>
              <a:rPr lang="en-US" dirty="0"/>
              <a:t>What kind of cost function can be applied with backpropagation</a:t>
            </a:r>
          </a:p>
          <a:p>
            <a:pPr marL="514350" indent="-514350">
              <a:buFont typeface="+mj-lt"/>
              <a:buAutoNum type="arabicPeriod"/>
            </a:pPr>
            <a:r>
              <a:rPr lang="en-US" dirty="0"/>
              <a:t>The Hadamard product</a:t>
            </a:r>
            <a:endParaRPr lang="en-SE" dirty="0"/>
          </a:p>
        </p:txBody>
      </p:sp>
    </p:spTree>
    <p:extLst>
      <p:ext uri="{BB962C8B-B14F-4D97-AF65-F5344CB8AC3E}">
        <p14:creationId xmlns:p14="http://schemas.microsoft.com/office/powerpoint/2010/main" val="312658300"/>
      </p:ext>
    </p:extLst>
  </p:cSld>
  <p:clrMapOvr>
    <a:masterClrMapping/>
  </p:clrMapOvr>
</p:sld>
</file>

<file path=ppt/theme/theme1.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AE573B9-6D8F-4462-AF1A-9BD7016BF1CD}">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18738</TotalTime>
  <Words>1830</Words>
  <Application>Microsoft Macintosh PowerPoint</Application>
  <PresentationFormat>Widescreen</PresentationFormat>
  <Paragraphs>421</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Tahoma</vt:lpstr>
      <vt:lpstr>Office Theme</vt:lpstr>
      <vt:lpstr>Accelerating Systems with Programmable Logic Components  Lecture 12 Neural network II Part 1 </vt:lpstr>
      <vt:lpstr>Agenda</vt:lpstr>
      <vt:lpstr>Backpropagation</vt:lpstr>
      <vt:lpstr>Backpropagation – a brief history</vt:lpstr>
      <vt:lpstr>Backpropagation</vt:lpstr>
      <vt:lpstr>Notations</vt:lpstr>
      <vt:lpstr>Notations</vt:lpstr>
      <vt:lpstr>Notations</vt:lpstr>
      <vt:lpstr>Preparations</vt:lpstr>
      <vt:lpstr>P1: a matrix-based approach to represent a neural network</vt:lpstr>
      <vt:lpstr>P1: a matrix-based approach to represent a neural network</vt:lpstr>
      <vt:lpstr>P1: a matrix-based approach to represent a neural network</vt:lpstr>
      <vt:lpstr>P1: a matrix-based approach to represent a neural network</vt:lpstr>
      <vt:lpstr>P1: a matrix-based approach to represent a neural network</vt:lpstr>
      <vt:lpstr>Summarizing it up</vt:lpstr>
      <vt:lpstr>Summarizing it up</vt:lpstr>
      <vt:lpstr>P2: assumptions of the cost function</vt:lpstr>
      <vt:lpstr>P3: The Hadamard product, s⊙t</vt:lpstr>
      <vt:lpstr>Backpropagation</vt:lpstr>
      <vt:lpstr>Backpropagation</vt:lpstr>
      <vt:lpstr>Backpropagation</vt:lpstr>
      <vt:lpstr>Backpropagation – Corollary 1</vt:lpstr>
      <vt:lpstr>Interpretation of Corollary 1: δ_j^L=(∂C_x)/(∂a_j^L )∙σ′(z_j^L)</vt:lpstr>
      <vt:lpstr>Interpretation of Corollary 1: δ_j^L=(∂C_x)/(∂a_j^L )∙σ′(z_j^L)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 Yao</dc:creator>
  <cp:lastModifiedBy>Microsoft Office User</cp:lastModifiedBy>
  <cp:revision>1838</cp:revision>
  <dcterms:created xsi:type="dcterms:W3CDTF">2021-06-14T13:39:04Z</dcterms:created>
  <dcterms:modified xsi:type="dcterms:W3CDTF">2022-10-26T10:50:30Z</dcterms:modified>
</cp:coreProperties>
</file>