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3" r:id="rId3"/>
    <p:sldId id="274" r:id="rId4"/>
    <p:sldId id="258" r:id="rId5"/>
    <p:sldId id="259" r:id="rId6"/>
    <p:sldId id="263" r:id="rId7"/>
    <p:sldId id="275" r:id="rId8"/>
    <p:sldId id="277" r:id="rId9"/>
    <p:sldId id="279" r:id="rId10"/>
    <p:sldId id="266" r:id="rId11"/>
    <p:sldId id="268" r:id="rId12"/>
    <p:sldId id="269" r:id="rId13"/>
    <p:sldId id="272" r:id="rId14"/>
    <p:sldId id="27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64" autoAdjust="0"/>
  </p:normalViewPr>
  <p:slideViewPr>
    <p:cSldViewPr snapToGrid="0" snapToObjects="1">
      <p:cViewPr varScale="1">
        <p:scale>
          <a:sx n="75" d="100"/>
          <a:sy n="75" d="100"/>
        </p:scale>
        <p:origin x="-14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49CEE-FBF0-0948-A49B-D3C150E5DF6D}" type="datetimeFigureOut">
              <a:rPr lang="en-US" smtClean="0"/>
              <a:t>11/14/13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92B23-0ADD-AF4D-B420-4BD2486F9B79}" type="slidenum">
              <a:rPr lang="en-US" smtClean="0"/>
              <a:t>‹#›</a:t>
            </a:fld>
            <a:endParaRPr lang="en-US"/>
          </a:p>
        </p:txBody>
      </p:sp>
    </p:spTree>
    <p:extLst>
      <p:ext uri="{BB962C8B-B14F-4D97-AF65-F5344CB8AC3E}">
        <p14:creationId xmlns:p14="http://schemas.microsoft.com/office/powerpoint/2010/main" val="14645870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Joke:</a:t>
            </a:r>
            <a:r>
              <a:rPr lang="en-US" baseline="0" dirty="0" smtClean="0"/>
              <a:t> setup- say ‘All of us have gazed upon the stars and asked the question’</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2</a:t>
            </a:fld>
            <a:endParaRPr lang="en-US"/>
          </a:p>
        </p:txBody>
      </p:sp>
    </p:spTree>
    <p:extLst>
      <p:ext uri="{BB962C8B-B14F-4D97-AF65-F5344CB8AC3E}">
        <p14:creationId xmlns:p14="http://schemas.microsoft.com/office/powerpoint/2010/main" val="87990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Latent</a:t>
            </a:r>
            <a:r>
              <a:rPr lang="en-US" baseline="0" dirty="0" smtClean="0"/>
              <a:t> Attribute Inference is an umbrella term for methods that start with unstructured data, usually on the web, and uses these to put people into categories like Male or Female, Democrat or Republican.</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4</a:t>
            </a:fld>
            <a:endParaRPr lang="en-US"/>
          </a:p>
        </p:txBody>
      </p:sp>
    </p:spTree>
    <p:extLst>
      <p:ext uri="{BB962C8B-B14F-4D97-AF65-F5344CB8AC3E}">
        <p14:creationId xmlns:p14="http://schemas.microsoft.com/office/powerpoint/2010/main" val="45254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Latent</a:t>
            </a:r>
            <a:r>
              <a:rPr lang="en-US" baseline="0" dirty="0" smtClean="0"/>
              <a:t> Attribute Inference is understandably a very hot area right now because if we can automatically tell things about people, we are in a better position to </a:t>
            </a:r>
            <a:r>
              <a:rPr lang="en-US" baseline="0" dirty="0" smtClean="0"/>
              <a:t>give </a:t>
            </a:r>
            <a:r>
              <a:rPr lang="en-US" baseline="0" dirty="0" smtClean="0"/>
              <a:t>them targeted recommendations and ads. This also has implications for basic social science research:  describing attributes of people allows us to see how different types of people may react differently to events. </a:t>
            </a:r>
          </a:p>
          <a:p>
            <a:r>
              <a:rPr lang="en-US" baseline="0" dirty="0" smtClean="0"/>
              <a:t>[Before moving to the next slide- say something like this]. The work I’m </a:t>
            </a:r>
            <a:r>
              <a:rPr lang="en-US" baseline="0" dirty="0" smtClean="0"/>
              <a:t>working on </a:t>
            </a:r>
            <a:r>
              <a:rPr lang="en-US" baseline="0" dirty="0" smtClean="0"/>
              <a:t>in this area has been greatly informed by a study I did with Dr. Winter Mason over a year ago- Move to next slide.</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5</a:t>
            </a:fld>
            <a:endParaRPr lang="en-US"/>
          </a:p>
        </p:txBody>
      </p:sp>
    </p:spTree>
    <p:extLst>
      <p:ext uri="{BB962C8B-B14F-4D97-AF65-F5344CB8AC3E}">
        <p14:creationId xmlns:p14="http://schemas.microsoft.com/office/powerpoint/2010/main" val="295031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wanted to see if</a:t>
            </a:r>
            <a:r>
              <a:rPr lang="en-US" baseline="0" dirty="0" smtClean="0"/>
              <a:t> techniques that were successful inferring political affiliation of Twitter users in past studies could work on a general sample of mostly college students we recruited- this had never been demonstrated. </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6</a:t>
            </a:fld>
            <a:endParaRPr lang="en-US"/>
          </a:p>
        </p:txBody>
      </p:sp>
    </p:spTree>
    <p:extLst>
      <p:ext uri="{BB962C8B-B14F-4D97-AF65-F5344CB8AC3E}">
        <p14:creationId xmlns:p14="http://schemas.microsoft.com/office/powerpoint/2010/main" val="201494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1)Why didn’t it work? First</a:t>
            </a:r>
            <a:r>
              <a:rPr lang="en-US" baseline="0" dirty="0" smtClean="0"/>
              <a:t> of all, we were able to replicate people’s results on the types of samples they used, but it turns out there were some important things that researchers overlooked. Previous studies have imposed a dichotomy on political party affiliation (Republican vs. Democrat) that doesn’t accurately depict the population- nearly 40% of the electorate classifies themselves as independent. This portion is larger than any one party. The 40% of people who don’t see themselves as Democrats or Republicans may also some of the most important people to target from a political campaign standpoint- ‘swing voters’.</a:t>
            </a:r>
          </a:p>
          <a:p>
            <a:endParaRPr lang="en-US" baseline="0" dirty="0" smtClean="0"/>
          </a:p>
          <a:p>
            <a:r>
              <a:rPr lang="en-US" baseline="0" dirty="0" smtClean="0"/>
              <a:t>2)Not only have the category labels been off with past studies- within categories, strength of identity is continuous. Past work has utilized highly identified people who do things like use political </a:t>
            </a:r>
            <a:r>
              <a:rPr lang="en-US" baseline="0" dirty="0" err="1" smtClean="0"/>
              <a:t>hashtags</a:t>
            </a:r>
            <a:r>
              <a:rPr lang="en-US" baseline="0" dirty="0" smtClean="0"/>
              <a:t>, list themselves on other websites as Twitter users who are Democrat or Republican, often politicians or political bloggers, or who can identified by an external rater as belonging to a particular party. We found that typical college students, however, never tweeted about anything overtly political. We were dealing with a very different sample.  (I might add that recent work by Cohen and </a:t>
            </a:r>
            <a:r>
              <a:rPr lang="en-US" baseline="0" dirty="0" err="1" smtClean="0"/>
              <a:t>Ruths</a:t>
            </a:r>
            <a:r>
              <a:rPr lang="en-US" baseline="0" dirty="0" smtClean="0"/>
              <a:t> found that common techniques that had seen success in past studies didn’t even work for people who occasionally tweeted about political things).</a:t>
            </a:r>
          </a:p>
          <a:p>
            <a:endParaRPr lang="en-US" baseline="0" dirty="0" smtClean="0"/>
          </a:p>
          <a:p>
            <a:r>
              <a:rPr lang="en-US" baseline="0" dirty="0" smtClean="0"/>
              <a:t>So, if college students aren’t necessarily expressing political identities in social media, what might they be expressing? What is important to them? Considerable work in social psychology has demonstrated that people have many ‘Self-Aspects’, these can be thought as important domains of their life where they may exhibit different traits. So, for example [Go to next slide]</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7</a:t>
            </a:fld>
            <a:endParaRPr lang="en-US"/>
          </a:p>
        </p:txBody>
      </p:sp>
    </p:spTree>
    <p:extLst>
      <p:ext uri="{BB962C8B-B14F-4D97-AF65-F5344CB8AC3E}">
        <p14:creationId xmlns:p14="http://schemas.microsoft.com/office/powerpoint/2010/main" val="70400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hypothetical person ‘Rachel’ might</a:t>
            </a:r>
            <a:r>
              <a:rPr lang="en-US" baseline="0" dirty="0" smtClean="0"/>
              <a:t> be able to isolate a number of important areas of her life. Describe the diagram. </a:t>
            </a:r>
          </a:p>
          <a:p>
            <a:endParaRPr lang="en-US" baseline="0" dirty="0" smtClean="0"/>
          </a:p>
          <a:p>
            <a:r>
              <a:rPr lang="en-US" baseline="0" dirty="0" smtClean="0"/>
              <a:t>Emphasize that some of these self aspects may never be expressed in social media- for example her ‘Daughter’ self aspect, but others might be expressed more. Furthermore</a:t>
            </a:r>
            <a:r>
              <a:rPr lang="en-US" baseline="0" dirty="0" smtClean="0"/>
              <a:t>, she </a:t>
            </a:r>
            <a:r>
              <a:rPr lang="en-US" baseline="0" dirty="0" smtClean="0"/>
              <a:t>might express different self-aspects on different platforms. For instance, her Facebook account might be a place where she really showcases her relationship with her boyfriend Mike, whereas Twitter might be a place where she posts a lot about Sorority events and expresses her triumphs and frustrations as a student.</a:t>
            </a:r>
          </a:p>
          <a:p>
            <a:endParaRPr lang="en-US" baseline="0" dirty="0" smtClean="0"/>
          </a:p>
          <a:p>
            <a:r>
              <a:rPr lang="en-US" baseline="0" dirty="0" smtClean="0"/>
              <a:t>Fortunately there are well-established methods of having people generate these self-identities, and coding schemes for describing them. For instance: </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8</a:t>
            </a:fld>
            <a:endParaRPr lang="en-US"/>
          </a:p>
        </p:txBody>
      </p:sp>
    </p:spTree>
    <p:extLst>
      <p:ext uri="{BB962C8B-B14F-4D97-AF65-F5344CB8AC3E}">
        <p14:creationId xmlns:p14="http://schemas.microsoft.com/office/powerpoint/2010/main" val="16307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some</a:t>
            </a:r>
            <a:r>
              <a:rPr lang="en-US" baseline="0" dirty="0" smtClean="0"/>
              <a:t> of these example, mention that there are other categories, this is just to give the flavor. So, in my dissertation study, I want to explore self aspects. Here’s the plan for the first study (There may be a few more iterations)</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9</a:t>
            </a:fld>
            <a:endParaRPr lang="en-US"/>
          </a:p>
        </p:txBody>
      </p:sp>
    </p:spTree>
    <p:extLst>
      <p:ext uri="{BB962C8B-B14F-4D97-AF65-F5344CB8AC3E}">
        <p14:creationId xmlns:p14="http://schemas.microsoft.com/office/powerpoint/2010/main" val="3332080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we’ll try many features and classification techniques based on what has been successful in prior work in latent attribute inference to this rich data set. </a:t>
            </a:r>
            <a:endParaRPr lang="en-US" dirty="0"/>
          </a:p>
        </p:txBody>
      </p:sp>
      <p:sp>
        <p:nvSpPr>
          <p:cNvPr id="4" name="Slide Number Placeholder 3"/>
          <p:cNvSpPr>
            <a:spLocks noGrp="1"/>
          </p:cNvSpPr>
          <p:nvPr>
            <p:ph type="sldNum" sz="quarter" idx="10"/>
          </p:nvPr>
        </p:nvSpPr>
        <p:spPr/>
        <p:txBody>
          <a:bodyPr/>
          <a:lstStyle/>
          <a:p>
            <a:fld id="{AA192B23-0ADD-AF4D-B420-4BD2486F9B79}" type="slidenum">
              <a:rPr lang="en-US" smtClean="0"/>
              <a:t>10</a:t>
            </a:fld>
            <a:endParaRPr lang="en-US"/>
          </a:p>
        </p:txBody>
      </p:sp>
    </p:spTree>
    <p:extLst>
      <p:ext uri="{BB962C8B-B14F-4D97-AF65-F5344CB8AC3E}">
        <p14:creationId xmlns:p14="http://schemas.microsoft.com/office/powerpoint/2010/main" val="70534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college demographic- it’s still a very important demographic</a:t>
            </a:r>
            <a:r>
              <a:rPr lang="en-US" baseline="0" dirty="0" smtClean="0"/>
              <a:t> and we care more about variance in self-aspects and identity strength for the pre-set categories. Other samples were problematic in part because identity strength was likely at the extremes. </a:t>
            </a:r>
          </a:p>
          <a:p>
            <a:endParaRPr lang="en-US" baseline="0" dirty="0" smtClean="0"/>
          </a:p>
          <a:p>
            <a:r>
              <a:rPr lang="en-US" baseline="0" dirty="0" smtClean="0"/>
              <a:t>No one has ever compared Twitter and Facebook through the framework of self-aspects and other validated psychological measures in this way. Nor is it common to have both Twitter and Facebook media data, so we can see which platform is more predictive of which types of self-aspects as well as situations where combined you might be able to infer more than when using either platform alone.</a:t>
            </a:r>
          </a:p>
          <a:p>
            <a:endParaRPr lang="en-US" baseline="0" dirty="0" smtClean="0"/>
          </a:p>
        </p:txBody>
      </p:sp>
      <p:sp>
        <p:nvSpPr>
          <p:cNvPr id="4" name="Slide Number Placeholder 3"/>
          <p:cNvSpPr>
            <a:spLocks noGrp="1"/>
          </p:cNvSpPr>
          <p:nvPr>
            <p:ph type="sldNum" sz="quarter" idx="10"/>
          </p:nvPr>
        </p:nvSpPr>
        <p:spPr/>
        <p:txBody>
          <a:bodyPr/>
          <a:lstStyle/>
          <a:p>
            <a:fld id="{AA192B23-0ADD-AF4D-B420-4BD2486F9B79}" type="slidenum">
              <a:rPr lang="en-US" smtClean="0"/>
              <a:t>11</a:t>
            </a:fld>
            <a:endParaRPr lang="en-US"/>
          </a:p>
        </p:txBody>
      </p:sp>
    </p:spTree>
    <p:extLst>
      <p:ext uri="{BB962C8B-B14F-4D97-AF65-F5344CB8AC3E}">
        <p14:creationId xmlns:p14="http://schemas.microsoft.com/office/powerpoint/2010/main" val="300240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1DBFC-9652-0D48-A992-05B770BF8E0E}" type="datetimeFigureOut">
              <a:rPr lang="en-US" smtClean="0"/>
              <a:t>11/14/13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262670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1DBFC-9652-0D48-A992-05B770BF8E0E}" type="datetimeFigureOut">
              <a:rPr lang="en-US" smtClean="0"/>
              <a:t>11/14/13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20659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1DBFC-9652-0D48-A992-05B770BF8E0E}" type="datetimeFigureOut">
              <a:rPr lang="en-US" smtClean="0"/>
              <a:t>11/14/13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23955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1DBFC-9652-0D48-A992-05B770BF8E0E}" type="datetimeFigureOut">
              <a:rPr lang="en-US" smtClean="0"/>
              <a:t>11/14/13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238614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1DBFC-9652-0D48-A992-05B770BF8E0E}" type="datetimeFigureOut">
              <a:rPr lang="en-US" smtClean="0"/>
              <a:t>11/14/13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346933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1DBFC-9652-0D48-A992-05B770BF8E0E}" type="datetimeFigureOut">
              <a:rPr lang="en-US" smtClean="0"/>
              <a:t>11/14/13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422522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1DBFC-9652-0D48-A992-05B770BF8E0E}" type="datetimeFigureOut">
              <a:rPr lang="en-US" smtClean="0"/>
              <a:t>11/14/13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29000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1DBFC-9652-0D48-A992-05B770BF8E0E}" type="datetimeFigureOut">
              <a:rPr lang="en-US" smtClean="0"/>
              <a:t>11/14/13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362618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1DBFC-9652-0D48-A992-05B770BF8E0E}" type="datetimeFigureOut">
              <a:rPr lang="en-US" smtClean="0"/>
              <a:t>11/14/13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372557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1DBFC-9652-0D48-A992-05B770BF8E0E}" type="datetimeFigureOut">
              <a:rPr lang="en-US" smtClean="0"/>
              <a:t>11/14/13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289721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1DBFC-9652-0D48-A992-05B770BF8E0E}" type="datetimeFigureOut">
              <a:rPr lang="en-US" smtClean="0"/>
              <a:t>11/14/13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02AF-5F48-F54F-8DB1-52DEDB8B36FC}" type="slidenum">
              <a:rPr lang="en-US" smtClean="0"/>
              <a:t>‹#›</a:t>
            </a:fld>
            <a:endParaRPr lang="en-US"/>
          </a:p>
        </p:txBody>
      </p:sp>
    </p:spTree>
    <p:extLst>
      <p:ext uri="{BB962C8B-B14F-4D97-AF65-F5344CB8AC3E}">
        <p14:creationId xmlns:p14="http://schemas.microsoft.com/office/powerpoint/2010/main" val="35267185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1DBFC-9652-0D48-A992-05B770BF8E0E}" type="datetimeFigureOut">
              <a:rPr lang="en-US" smtClean="0"/>
              <a:t>11/14/13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C02AF-5F48-F54F-8DB1-52DEDB8B36FC}" type="slidenum">
              <a:rPr lang="en-US" smtClean="0"/>
              <a:t>‹#›</a:t>
            </a:fld>
            <a:endParaRPr lang="en-US"/>
          </a:p>
        </p:txBody>
      </p:sp>
    </p:spTree>
    <p:extLst>
      <p:ext uri="{BB962C8B-B14F-4D97-AF65-F5344CB8AC3E}">
        <p14:creationId xmlns:p14="http://schemas.microsoft.com/office/powerpoint/2010/main" val="52710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Inferring Aspects of Social Media Users</a:t>
            </a:r>
            <a:endParaRPr lang="en-US" dirty="0"/>
          </a:p>
        </p:txBody>
      </p:sp>
      <p:sp>
        <p:nvSpPr>
          <p:cNvPr id="3" name="Subtitle 2"/>
          <p:cNvSpPr>
            <a:spLocks noGrp="1"/>
          </p:cNvSpPr>
          <p:nvPr>
            <p:ph type="subTitle" idx="1"/>
          </p:nvPr>
        </p:nvSpPr>
        <p:spPr/>
        <p:txBody>
          <a:bodyPr/>
          <a:lstStyle/>
          <a:p>
            <a:endParaRPr lang="en-US" dirty="0" smtClean="0"/>
          </a:p>
          <a:p>
            <a:r>
              <a:rPr lang="en-US" dirty="0" smtClean="0"/>
              <a:t>Asaf Beasley, SNSC Student Presentation</a:t>
            </a:r>
            <a:endParaRPr lang="en-US" dirty="0"/>
          </a:p>
        </p:txBody>
      </p:sp>
      <p:pic>
        <p:nvPicPr>
          <p:cNvPr id="4" name="Picture 3"/>
          <p:cNvPicPr>
            <a:picLocks noChangeAspect="1"/>
          </p:cNvPicPr>
          <p:nvPr/>
        </p:nvPicPr>
        <p:blipFill>
          <a:blip r:embed="rId2"/>
          <a:stretch>
            <a:fillRect/>
          </a:stretch>
        </p:blipFill>
        <p:spPr>
          <a:xfrm>
            <a:off x="6573704" y="-59258"/>
            <a:ext cx="2397392" cy="2189683"/>
          </a:xfrm>
          <a:prstGeom prst="rect">
            <a:avLst/>
          </a:prstGeom>
        </p:spPr>
      </p:pic>
      <p:pic>
        <p:nvPicPr>
          <p:cNvPr id="5" name="Picture 4"/>
          <p:cNvPicPr>
            <a:picLocks noChangeAspect="1"/>
          </p:cNvPicPr>
          <p:nvPr/>
        </p:nvPicPr>
        <p:blipFill>
          <a:blip r:embed="rId3"/>
          <a:stretch>
            <a:fillRect/>
          </a:stretch>
        </p:blipFill>
        <p:spPr>
          <a:xfrm>
            <a:off x="533400" y="301625"/>
            <a:ext cx="1476375" cy="1476375"/>
          </a:xfrm>
          <a:prstGeom prst="rect">
            <a:avLst/>
          </a:prstGeom>
        </p:spPr>
      </p:pic>
    </p:spTree>
    <p:extLst>
      <p:ext uri="{BB962C8B-B14F-4D97-AF65-F5344CB8AC3E}">
        <p14:creationId xmlns:p14="http://schemas.microsoft.com/office/powerpoint/2010/main" val="42783775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Study Plan</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t>Recruit 1500 participants (easy because IU Psych Resources)</a:t>
            </a:r>
          </a:p>
          <a:p>
            <a:pPr>
              <a:buFontTx/>
              <a:buChar char="-"/>
            </a:pPr>
            <a:r>
              <a:rPr lang="en-US" dirty="0" smtClean="0"/>
              <a:t>Have them answer a number of questions about their self-</a:t>
            </a:r>
            <a:r>
              <a:rPr lang="en-US" dirty="0" smtClean="0"/>
              <a:t>aspects: an </a:t>
            </a:r>
            <a:r>
              <a:rPr lang="en-US" dirty="0" smtClean="0"/>
              <a:t>established measure shown to be predictive + other questionnaire items. </a:t>
            </a:r>
          </a:p>
          <a:p>
            <a:pPr>
              <a:buFontTx/>
              <a:buChar char="-"/>
            </a:pPr>
            <a:r>
              <a:rPr lang="en-US" dirty="0" smtClean="0"/>
              <a:t>Importantly</a:t>
            </a:r>
            <a:r>
              <a:rPr lang="en-US" dirty="0" smtClean="0"/>
              <a:t>, </a:t>
            </a:r>
            <a:r>
              <a:rPr lang="en-US" dirty="0"/>
              <a:t>t</a:t>
            </a:r>
            <a:r>
              <a:rPr lang="en-US" dirty="0" smtClean="0"/>
              <a:t>hey </a:t>
            </a:r>
            <a:r>
              <a:rPr lang="en-US" dirty="0" smtClean="0"/>
              <a:t>authorize Twitter and Facebook </a:t>
            </a:r>
            <a:r>
              <a:rPr lang="en-US" dirty="0" smtClean="0"/>
              <a:t>Apps </a:t>
            </a:r>
            <a:r>
              <a:rPr lang="en-US" dirty="0" smtClean="0"/>
              <a:t>that let us mine their accounts</a:t>
            </a:r>
          </a:p>
        </p:txBody>
      </p:sp>
    </p:spTree>
    <p:extLst>
      <p:ext uri="{BB962C8B-B14F-4D97-AF65-F5344CB8AC3E}">
        <p14:creationId xmlns:p14="http://schemas.microsoft.com/office/powerpoint/2010/main" val="20388463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Risks/Rewards</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t>Might be hard to classify certain self-aspects, or they might be anecdotal (But… it’s good to know what doesn’t work since this has never been tried and bets are hedged because we include pre-defined categories – like political affiliation, </a:t>
            </a:r>
            <a:r>
              <a:rPr lang="en-US" dirty="0" smtClean="0"/>
              <a:t>gender, or self</a:t>
            </a:r>
            <a:r>
              <a:rPr lang="en-US" dirty="0" smtClean="0"/>
              <a:t>-esteem in specific </a:t>
            </a:r>
            <a:r>
              <a:rPr lang="en-US" dirty="0" smtClean="0"/>
              <a:t>domains </a:t>
            </a:r>
            <a:r>
              <a:rPr lang="en-US" dirty="0" smtClean="0"/>
              <a:t>like family, academics, appearance, religion).</a:t>
            </a:r>
          </a:p>
          <a:p>
            <a:pPr>
              <a:buFontTx/>
              <a:buChar char="-"/>
            </a:pPr>
            <a:r>
              <a:rPr lang="en-US" dirty="0" smtClean="0"/>
              <a:t>Demographics </a:t>
            </a:r>
            <a:r>
              <a:rPr lang="en-US" dirty="0" smtClean="0"/>
              <a:t>of college students at a Midwest university is special. But… </a:t>
            </a:r>
          </a:p>
          <a:p>
            <a:pPr>
              <a:buFontTx/>
              <a:buChar char="-"/>
            </a:pPr>
            <a:r>
              <a:rPr lang="en-US" dirty="0" smtClean="0"/>
              <a:t>Compare Twitter and Facebook in a new way</a:t>
            </a:r>
          </a:p>
          <a:p>
            <a:pPr>
              <a:buFontTx/>
              <a:buChar char="-"/>
            </a:pPr>
            <a:r>
              <a:rPr lang="en-US" dirty="0" smtClean="0"/>
              <a:t>Generate lists of self-aspects that people claim to express in social media- can be used in other studies </a:t>
            </a:r>
          </a:p>
          <a:p>
            <a:pPr>
              <a:buFontTx/>
              <a:buChar char="-"/>
            </a:pPr>
            <a:endParaRPr lang="en-US" dirty="0"/>
          </a:p>
        </p:txBody>
      </p:sp>
    </p:spTree>
    <p:extLst>
      <p:ext uri="{BB962C8B-B14F-4D97-AF65-F5344CB8AC3E}">
        <p14:creationId xmlns:p14="http://schemas.microsoft.com/office/powerpoint/2010/main" val="29860524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This is an uncommon approach that relies on </a:t>
            </a:r>
          </a:p>
          <a:p>
            <a:pPr marL="514350" indent="-514350">
              <a:buAutoNum type="arabicParenR"/>
            </a:pPr>
            <a:r>
              <a:rPr lang="en-US" dirty="0" smtClean="0"/>
              <a:t>recruiting human subjects to get ground truth labels</a:t>
            </a:r>
          </a:p>
          <a:p>
            <a:pPr marL="514350" indent="-514350">
              <a:buAutoNum type="arabicParenR"/>
            </a:pPr>
            <a:r>
              <a:rPr lang="en-US" dirty="0" smtClean="0"/>
              <a:t>Having people authorize apps from both Twitter and Facebook to get richer media data</a:t>
            </a:r>
          </a:p>
          <a:p>
            <a:pPr marL="0" indent="0">
              <a:buNone/>
            </a:pPr>
            <a:r>
              <a:rPr lang="en-US" dirty="0"/>
              <a:t>3</a:t>
            </a:r>
            <a:r>
              <a:rPr lang="en-US" dirty="0" smtClean="0"/>
              <a:t>) Allowing people to generate categories of importance to them using psychologically validated procedures.</a:t>
            </a:r>
          </a:p>
          <a:p>
            <a:pPr marL="0" indent="0">
              <a:buNone/>
            </a:pPr>
            <a:r>
              <a:rPr lang="en-US" dirty="0"/>
              <a:t>4</a:t>
            </a:r>
            <a:r>
              <a:rPr lang="en-US" dirty="0" smtClean="0"/>
              <a:t>) Uses some pre-set categories (e.g. political affiliation), but gets dimensions (like identity strength) to allow us to see where a classifier might be successful. </a:t>
            </a:r>
            <a:endParaRPr lang="en-US" dirty="0"/>
          </a:p>
        </p:txBody>
      </p:sp>
    </p:spTree>
    <p:extLst>
      <p:ext uri="{BB962C8B-B14F-4D97-AF65-F5344CB8AC3E}">
        <p14:creationId xmlns:p14="http://schemas.microsoft.com/office/powerpoint/2010/main" val="22188194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Overall this is a more opportunistic approach:</a:t>
            </a:r>
          </a:p>
          <a:p>
            <a:pPr marL="0" indent="0">
              <a:buNone/>
            </a:pPr>
            <a:endParaRPr lang="en-US" dirty="0" smtClean="0"/>
          </a:p>
          <a:p>
            <a:pPr marL="0" indent="0">
              <a:buNone/>
            </a:pPr>
            <a:r>
              <a:rPr lang="en-US" dirty="0" smtClean="0"/>
              <a:t>Focus is on what we can tell from someone’s account; we are not necessarily trying to say whether everyone is Democrat or Republican- casting a broader net by letting people express their self-aspects and tell us the degree to which they express them on Twitter and Facebook. </a:t>
            </a:r>
          </a:p>
          <a:p>
            <a:pPr marL="0" indent="0">
              <a:buNone/>
            </a:pPr>
            <a:endParaRPr lang="en-US" dirty="0" smtClean="0"/>
          </a:p>
          <a:p>
            <a:pPr marL="0" indent="0">
              <a:buNone/>
            </a:pPr>
            <a:r>
              <a:rPr lang="en-US" dirty="0" smtClean="0"/>
              <a:t>Potentially more sensible approach when one wants to make inferences about more ordinary people than are often studied in other work.  </a:t>
            </a:r>
            <a:endParaRPr lang="en-US" dirty="0"/>
          </a:p>
        </p:txBody>
      </p:sp>
    </p:spTree>
    <p:extLst>
      <p:ext uri="{BB962C8B-B14F-4D97-AF65-F5344CB8AC3E}">
        <p14:creationId xmlns:p14="http://schemas.microsoft.com/office/powerpoint/2010/main" val="300859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Collaborators: Winter Mason, Eliot Smith</a:t>
            </a:r>
          </a:p>
          <a:p>
            <a:pPr marL="0" indent="0">
              <a:buNone/>
            </a:pPr>
            <a:endParaRPr lang="en-US" dirty="0"/>
          </a:p>
          <a:p>
            <a:pPr marL="0" indent="0">
              <a:buNone/>
            </a:pPr>
            <a:r>
              <a:rPr lang="en-US" dirty="0" smtClean="0"/>
              <a:t>Funding: NSF IGERT </a:t>
            </a:r>
            <a:r>
              <a:rPr lang="en-US" smtClean="0"/>
              <a:t>and GRFP</a:t>
            </a:r>
            <a:endParaRPr lang="en-US" dirty="0"/>
          </a:p>
        </p:txBody>
      </p:sp>
    </p:spTree>
    <p:extLst>
      <p:ext uri="{BB962C8B-B14F-4D97-AF65-F5344CB8AC3E}">
        <p14:creationId xmlns:p14="http://schemas.microsoft.com/office/powerpoint/2010/main" val="99736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1391246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702323"/>
            <a:ext cx="7772400" cy="1362075"/>
          </a:xfrm>
        </p:spPr>
        <p:txBody>
          <a:bodyPr>
            <a:normAutofit fontScale="90000"/>
          </a:bodyPr>
          <a:lstStyle/>
          <a:p>
            <a:pPr algn="ctr"/>
            <a:r>
              <a:rPr lang="en-US" dirty="0"/>
              <a:t>How can we improve Latent Attribute Inference on Twitter and Facebook? </a:t>
            </a:r>
          </a:p>
        </p:txBody>
      </p:sp>
    </p:spTree>
    <p:extLst>
      <p:ext uri="{BB962C8B-B14F-4D97-AF65-F5344CB8AC3E}">
        <p14:creationId xmlns:p14="http://schemas.microsoft.com/office/powerpoint/2010/main" val="22036388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a:t>
            </a:r>
            <a:r>
              <a:rPr lang="en-US" dirty="0"/>
              <a:t>attribute inference"</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831047" y="4898092"/>
            <a:ext cx="1469437" cy="1515980"/>
          </a:xfrm>
          <a:prstGeom prst="rect">
            <a:avLst/>
          </a:prstGeom>
        </p:spPr>
      </p:pic>
      <p:pic>
        <p:nvPicPr>
          <p:cNvPr id="5" name="Picture 4"/>
          <p:cNvPicPr>
            <a:picLocks noChangeAspect="1"/>
          </p:cNvPicPr>
          <p:nvPr/>
        </p:nvPicPr>
        <p:blipFill>
          <a:blip r:embed="rId4"/>
          <a:stretch>
            <a:fillRect/>
          </a:stretch>
        </p:blipFill>
        <p:spPr>
          <a:xfrm>
            <a:off x="3589947" y="4898092"/>
            <a:ext cx="1508699" cy="1508699"/>
          </a:xfrm>
          <a:prstGeom prst="rect">
            <a:avLst/>
          </a:prstGeom>
        </p:spPr>
      </p:pic>
      <p:pic>
        <p:nvPicPr>
          <p:cNvPr id="6" name="Picture 5"/>
          <p:cNvPicPr>
            <a:picLocks noChangeAspect="1"/>
          </p:cNvPicPr>
          <p:nvPr/>
        </p:nvPicPr>
        <p:blipFill>
          <a:blip r:embed="rId5"/>
          <a:stretch>
            <a:fillRect/>
          </a:stretch>
        </p:blipFill>
        <p:spPr>
          <a:xfrm>
            <a:off x="5535868" y="5164889"/>
            <a:ext cx="1441834" cy="1441834"/>
          </a:xfrm>
          <a:prstGeom prst="rect">
            <a:avLst/>
          </a:prstGeom>
        </p:spPr>
      </p:pic>
      <p:pic>
        <p:nvPicPr>
          <p:cNvPr id="7" name="Picture 6"/>
          <p:cNvPicPr>
            <a:picLocks noChangeAspect="1"/>
          </p:cNvPicPr>
          <p:nvPr/>
        </p:nvPicPr>
        <p:blipFill>
          <a:blip r:embed="rId6"/>
          <a:stretch>
            <a:fillRect/>
          </a:stretch>
        </p:blipFill>
        <p:spPr>
          <a:xfrm>
            <a:off x="1236490" y="1721907"/>
            <a:ext cx="1357044" cy="1357044"/>
          </a:xfrm>
          <a:prstGeom prst="rect">
            <a:avLst/>
          </a:prstGeom>
        </p:spPr>
      </p:pic>
      <p:pic>
        <p:nvPicPr>
          <p:cNvPr id="8" name="Picture 7"/>
          <p:cNvPicPr>
            <a:picLocks noChangeAspect="1"/>
          </p:cNvPicPr>
          <p:nvPr/>
        </p:nvPicPr>
        <p:blipFill>
          <a:blip r:embed="rId7"/>
          <a:stretch>
            <a:fillRect/>
          </a:stretch>
        </p:blipFill>
        <p:spPr>
          <a:xfrm>
            <a:off x="3782360" y="2106510"/>
            <a:ext cx="2428683" cy="1944882"/>
          </a:xfrm>
          <a:prstGeom prst="rect">
            <a:avLst/>
          </a:prstGeom>
        </p:spPr>
      </p:pic>
      <p:pic>
        <p:nvPicPr>
          <p:cNvPr id="10" name="Picture 9"/>
          <p:cNvPicPr>
            <a:picLocks noChangeAspect="1"/>
          </p:cNvPicPr>
          <p:nvPr/>
        </p:nvPicPr>
        <p:blipFill>
          <a:blip r:embed="rId8"/>
          <a:stretch>
            <a:fillRect/>
          </a:stretch>
        </p:blipFill>
        <p:spPr>
          <a:xfrm>
            <a:off x="1831047" y="2993577"/>
            <a:ext cx="1644650" cy="1231900"/>
          </a:xfrm>
          <a:prstGeom prst="rect">
            <a:avLst/>
          </a:prstGeom>
        </p:spPr>
      </p:pic>
      <p:pic>
        <p:nvPicPr>
          <p:cNvPr id="11" name="Picture 10"/>
          <p:cNvPicPr>
            <a:picLocks noChangeAspect="1"/>
          </p:cNvPicPr>
          <p:nvPr/>
        </p:nvPicPr>
        <p:blipFill>
          <a:blip r:embed="rId9"/>
          <a:stretch>
            <a:fillRect/>
          </a:stretch>
        </p:blipFill>
        <p:spPr>
          <a:xfrm>
            <a:off x="2818608" y="1619094"/>
            <a:ext cx="963752" cy="1494060"/>
          </a:xfrm>
          <a:prstGeom prst="rect">
            <a:avLst/>
          </a:prstGeom>
        </p:spPr>
      </p:pic>
    </p:spTree>
    <p:extLst>
      <p:ext uri="{BB962C8B-B14F-4D97-AF65-F5344CB8AC3E}">
        <p14:creationId xmlns:p14="http://schemas.microsoft.com/office/powerpoint/2010/main" val="1104925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Content Placeholder 2"/>
          <p:cNvSpPr>
            <a:spLocks noGrp="1"/>
          </p:cNvSpPr>
          <p:nvPr>
            <p:ph idx="1"/>
          </p:nvPr>
        </p:nvSpPr>
        <p:spPr/>
        <p:txBody>
          <a:bodyPr/>
          <a:lstStyle/>
          <a:p>
            <a:r>
              <a:rPr lang="en-US" dirty="0" smtClean="0"/>
              <a:t>Recommender Systems</a:t>
            </a:r>
          </a:p>
          <a:p>
            <a:r>
              <a:rPr lang="en-US" dirty="0" smtClean="0"/>
              <a:t>Advertising</a:t>
            </a:r>
          </a:p>
          <a:p>
            <a:r>
              <a:rPr lang="en-US" dirty="0" smtClean="0"/>
              <a:t>Basic Social Science </a:t>
            </a:r>
            <a:r>
              <a:rPr lang="en-US" dirty="0" smtClean="0"/>
              <a:t>Research: </a:t>
            </a:r>
            <a:r>
              <a:rPr lang="en-US" dirty="0" smtClean="0"/>
              <a:t>Describe and </a:t>
            </a:r>
            <a:r>
              <a:rPr lang="en-US" dirty="0"/>
              <a:t>i</a:t>
            </a:r>
            <a:r>
              <a:rPr lang="en-US" dirty="0" smtClean="0"/>
              <a:t>solate </a:t>
            </a:r>
            <a:r>
              <a:rPr lang="en-US" dirty="0" smtClean="0"/>
              <a:t>networks of different types of </a:t>
            </a:r>
            <a:r>
              <a:rPr lang="en-US" dirty="0" smtClean="0"/>
              <a:t>people</a:t>
            </a: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40257564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Replicating </a:t>
            </a:r>
            <a:r>
              <a:rPr lang="en-US" dirty="0" smtClean="0"/>
              <a:t>prior research on Twitter with a </a:t>
            </a:r>
            <a:r>
              <a:rPr lang="en-US" dirty="0" smtClean="0"/>
              <a:t>college sample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a:t>
            </a:r>
            <a:r>
              <a:rPr lang="en-US" dirty="0" smtClean="0"/>
              <a:t>~ 1400 participants (Mostly Indiana University Students)</a:t>
            </a:r>
          </a:p>
          <a:p>
            <a:pPr marL="0" indent="0">
              <a:buNone/>
            </a:pPr>
            <a:endParaRPr lang="en-US" dirty="0"/>
          </a:p>
          <a:p>
            <a:pPr marL="0" indent="0">
              <a:buNone/>
            </a:pPr>
            <a:r>
              <a:rPr lang="en-US" dirty="0" smtClean="0"/>
              <a:t>Completed surveys of political affiliation (strength of Identification, too). They gave us permission to mine their twitter accounts</a:t>
            </a:r>
          </a:p>
          <a:p>
            <a:pPr marL="0" indent="0">
              <a:buNone/>
            </a:pPr>
            <a:endParaRPr lang="en-US" dirty="0" smtClean="0"/>
          </a:p>
          <a:p>
            <a:pPr marL="0" indent="0">
              <a:buNone/>
            </a:pPr>
            <a:r>
              <a:rPr lang="en-US" dirty="0" smtClean="0"/>
              <a:t>And the highly predictive methods from prior work</a:t>
            </a:r>
            <a:r>
              <a:rPr lang="en-US" dirty="0" smtClean="0"/>
              <a:t>… </a:t>
            </a:r>
          </a:p>
          <a:p>
            <a:pPr marL="0" indent="0">
              <a:buNone/>
            </a:pPr>
            <a:r>
              <a:rPr lang="en-US" dirty="0" smtClean="0"/>
              <a:t>…didn’t </a:t>
            </a:r>
            <a:r>
              <a:rPr lang="en-US" dirty="0" smtClean="0"/>
              <a:t>work for our sample. </a:t>
            </a:r>
            <a:endParaRPr lang="en-US" dirty="0"/>
          </a:p>
        </p:txBody>
      </p:sp>
    </p:spTree>
    <p:extLst>
      <p:ext uri="{BB962C8B-B14F-4D97-AF65-F5344CB8AC3E}">
        <p14:creationId xmlns:p14="http://schemas.microsoft.com/office/powerpoint/2010/main" val="4098467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normAutofit fontScale="92500" lnSpcReduction="20000"/>
          </a:bodyPr>
          <a:lstStyle/>
          <a:p>
            <a:pPr>
              <a:buFontTx/>
              <a:buChar char="-"/>
            </a:pPr>
            <a:r>
              <a:rPr lang="en-US" dirty="0" smtClean="0"/>
              <a:t>U.S. Political Identity is not dichotomous, e.g. Democrats vs. Republicans. Around </a:t>
            </a:r>
            <a:r>
              <a:rPr lang="en-US" dirty="0" smtClean="0"/>
              <a:t>40% </a:t>
            </a:r>
            <a:r>
              <a:rPr lang="en-US" dirty="0" smtClean="0"/>
              <a:t>of the electorate is independent. People also differ in the </a:t>
            </a:r>
            <a:r>
              <a:rPr lang="en-US" i="1" dirty="0" smtClean="0"/>
              <a:t>strength</a:t>
            </a:r>
            <a:r>
              <a:rPr lang="en-US" dirty="0" smtClean="0"/>
              <a:t> of their identification.</a:t>
            </a:r>
          </a:p>
          <a:p>
            <a:pPr>
              <a:buFontTx/>
              <a:buChar char="-"/>
            </a:pPr>
            <a:r>
              <a:rPr lang="en-US" dirty="0" smtClean="0"/>
              <a:t>We can expect different results </a:t>
            </a:r>
            <a:r>
              <a:rPr lang="en-US" dirty="0" smtClean="0"/>
              <a:t>for highly </a:t>
            </a:r>
            <a:r>
              <a:rPr lang="en-US" dirty="0" smtClean="0"/>
              <a:t>identified individuals (of the type used in past studies)</a:t>
            </a:r>
          </a:p>
          <a:p>
            <a:pPr>
              <a:buFontTx/>
              <a:buChar char="-"/>
            </a:pPr>
            <a:r>
              <a:rPr lang="en-US" dirty="0" smtClean="0"/>
              <a:t>We might go beyond just trying to categorize EVERY person along a few, researcher-generated labels. Majority of people have many self-aspects. </a:t>
            </a:r>
            <a:endParaRPr lang="en-US" dirty="0"/>
          </a:p>
        </p:txBody>
      </p:sp>
    </p:spTree>
    <p:extLst>
      <p:ext uri="{BB962C8B-B14F-4D97-AF65-F5344CB8AC3E}">
        <p14:creationId xmlns:p14="http://schemas.microsoft.com/office/powerpoint/2010/main" val="462952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McConnell 2011</a:t>
            </a:r>
            <a:endParaRPr lang="en-US" dirty="0"/>
          </a:p>
        </p:txBody>
      </p:sp>
      <p:sp>
        <p:nvSpPr>
          <p:cNvPr id="3" name="Content Placeholder 2"/>
          <p:cNvSpPr>
            <a:spLocks noGrp="1"/>
          </p:cNvSpPr>
          <p:nvPr>
            <p:ph idx="1"/>
          </p:nvPr>
        </p:nvSpPr>
        <p:spPr>
          <a:xfrm>
            <a:off x="2388105" y="1600200"/>
            <a:ext cx="6298694" cy="3023245"/>
          </a:xfrm>
        </p:spPr>
        <p:txBody>
          <a:bodyPr/>
          <a:lstStyle/>
          <a:p>
            <a:pPr marL="0" indent="0">
              <a:buNone/>
            </a:pPr>
            <a:endParaRPr lang="en-US" dirty="0" smtClean="0"/>
          </a:p>
          <a:p>
            <a:pPr marL="0" indent="0">
              <a:buNone/>
            </a:pPr>
            <a:r>
              <a:rPr lang="en-US" dirty="0"/>
              <a:t> </a:t>
            </a:r>
            <a:r>
              <a:rPr lang="en-US" dirty="0" smtClean="0"/>
              <a:t>     </a:t>
            </a:r>
            <a:endParaRPr lang="en-US" dirty="0"/>
          </a:p>
        </p:txBody>
      </p:sp>
      <p:pic>
        <p:nvPicPr>
          <p:cNvPr id="5" name="Picture 4"/>
          <p:cNvPicPr>
            <a:picLocks noChangeAspect="1"/>
          </p:cNvPicPr>
          <p:nvPr/>
        </p:nvPicPr>
        <p:blipFill>
          <a:blip r:embed="rId3"/>
          <a:stretch>
            <a:fillRect/>
          </a:stretch>
        </p:blipFill>
        <p:spPr>
          <a:xfrm>
            <a:off x="457200" y="2209800"/>
            <a:ext cx="8340673" cy="2201600"/>
          </a:xfrm>
          <a:prstGeom prst="rect">
            <a:avLst/>
          </a:prstGeom>
        </p:spPr>
      </p:pic>
    </p:spTree>
    <p:extLst>
      <p:ext uri="{BB962C8B-B14F-4D97-AF65-F5344CB8AC3E}">
        <p14:creationId xmlns:p14="http://schemas.microsoft.com/office/powerpoint/2010/main" val="11354779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Categories of Self-Aspects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Situations</a:t>
            </a:r>
            <a:r>
              <a:rPr lang="en-US" dirty="0" smtClean="0"/>
              <a:t>: When I’m a crowded situation, Meeting new people</a:t>
            </a:r>
          </a:p>
          <a:p>
            <a:pPr marL="0" indent="0">
              <a:buNone/>
            </a:pPr>
            <a:r>
              <a:rPr lang="en-US" b="1" dirty="0" smtClean="0"/>
              <a:t>Relationships: </a:t>
            </a:r>
            <a:r>
              <a:rPr lang="en-US" dirty="0" smtClean="0"/>
              <a:t>With my boyfriend, with my family</a:t>
            </a:r>
          </a:p>
          <a:p>
            <a:pPr marL="0" indent="0">
              <a:buNone/>
            </a:pPr>
            <a:r>
              <a:rPr lang="en-US" b="1" dirty="0" smtClean="0"/>
              <a:t>Roles: </a:t>
            </a:r>
            <a:r>
              <a:rPr lang="en-US" dirty="0" smtClean="0"/>
              <a:t>Daughter, as a student</a:t>
            </a:r>
          </a:p>
          <a:p>
            <a:pPr marL="0" indent="0">
              <a:buNone/>
            </a:pPr>
            <a:r>
              <a:rPr lang="en-US" b="1" dirty="0" smtClean="0"/>
              <a:t>Affective: </a:t>
            </a:r>
            <a:r>
              <a:rPr lang="en-US" dirty="0" smtClean="0"/>
              <a:t>When I’m freaking out, My positive qualities</a:t>
            </a:r>
          </a:p>
          <a:p>
            <a:pPr marL="0" indent="0">
              <a:buNone/>
            </a:pPr>
            <a:r>
              <a:rPr lang="en-US" b="1" dirty="0" smtClean="0"/>
              <a:t>Goal: </a:t>
            </a:r>
            <a:r>
              <a:rPr lang="en-US" dirty="0" smtClean="0"/>
              <a:t>Who I ought to be, Who I’m afraid I’ll become. </a:t>
            </a:r>
            <a:endParaRPr lang="en-US" b="1" dirty="0"/>
          </a:p>
        </p:txBody>
      </p:sp>
    </p:spTree>
    <p:extLst>
      <p:ext uri="{BB962C8B-B14F-4D97-AF65-F5344CB8AC3E}">
        <p14:creationId xmlns:p14="http://schemas.microsoft.com/office/powerpoint/2010/main" val="14568577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2578</TotalTime>
  <Words>1457</Words>
  <Application>Microsoft Macintosh PowerPoint</Application>
  <PresentationFormat>On-screen Show (4:3)</PresentationFormat>
  <Paragraphs>89</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Inferring Aspects of Social Media Users</vt:lpstr>
      <vt:lpstr>PowerPoint Presentation</vt:lpstr>
      <vt:lpstr>How can we improve Latent Attribute Inference on Twitter and Facebook? </vt:lpstr>
      <vt:lpstr>“Latent attribute inference"</vt:lpstr>
      <vt:lpstr>Significance</vt:lpstr>
      <vt:lpstr>Replicating prior research on Twitter with a college sample</vt:lpstr>
      <vt:lpstr>Insights</vt:lpstr>
      <vt:lpstr>Example from McConnell 2011</vt:lpstr>
      <vt:lpstr>Example of Categories of Self-Aspects</vt:lpstr>
      <vt:lpstr>Initial Study Plan</vt:lpstr>
      <vt:lpstr>Risks/Rewards</vt:lpstr>
      <vt:lpstr>Summary</vt:lpstr>
      <vt:lpstr>PowerPoint Presentation</vt:lpstr>
      <vt:lpstr>Acknowledgements</vt:lpstr>
    </vt:vector>
  </TitlesOfParts>
  <Company>Indiana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Inferring Psychological Traits of Social Media Users</dc:title>
  <dc:creator>Asaf Beasley</dc:creator>
  <cp:lastModifiedBy>Winter Mason</cp:lastModifiedBy>
  <cp:revision>39</cp:revision>
  <dcterms:created xsi:type="dcterms:W3CDTF">2013-11-12T04:26:40Z</dcterms:created>
  <dcterms:modified xsi:type="dcterms:W3CDTF">2013-11-14T15:41:45Z</dcterms:modified>
</cp:coreProperties>
</file>