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2" r:id="rId4"/>
    <p:sldId id="258" r:id="rId5"/>
    <p:sldId id="282" r:id="rId6"/>
    <p:sldId id="289" r:id="rId7"/>
    <p:sldId id="290" r:id="rId8"/>
    <p:sldId id="259" r:id="rId9"/>
    <p:sldId id="278" r:id="rId10"/>
    <p:sldId id="260" r:id="rId11"/>
    <p:sldId id="267" r:id="rId12"/>
    <p:sldId id="268" r:id="rId13"/>
    <p:sldId id="269" r:id="rId14"/>
    <p:sldId id="276" r:id="rId15"/>
    <p:sldId id="277" r:id="rId16"/>
    <p:sldId id="273" r:id="rId17"/>
    <p:sldId id="275" r:id="rId18"/>
    <p:sldId id="270" r:id="rId19"/>
    <p:sldId id="271" r:id="rId20"/>
    <p:sldId id="272" r:id="rId21"/>
    <p:sldId id="280" r:id="rId22"/>
    <p:sldId id="279" r:id="rId23"/>
    <p:sldId id="261" r:id="rId24"/>
    <p:sldId id="266" r:id="rId25"/>
    <p:sldId id="263" r:id="rId26"/>
    <p:sldId id="265" r:id="rId27"/>
    <p:sldId id="281" r:id="rId28"/>
    <p:sldId id="284" r:id="rId29"/>
    <p:sldId id="286" r:id="rId30"/>
    <p:sldId id="287" r:id="rId31"/>
    <p:sldId id="285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8/30/11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Classroom policies: #1. Respect me and your fellow students.  Do not disrupt the class:</a:t>
            </a:r>
            <a:r>
              <a:rPr lang="en-US" baseline="0" dirty="0" smtClean="0"/>
              <a:t> </a:t>
            </a:r>
            <a:r>
              <a:rPr lang="en-US" dirty="0" smtClean="0"/>
              <a:t>no cellphones—keep it on vibrate, take</a:t>
            </a:r>
            <a:r>
              <a:rPr lang="en-US" baseline="0" dirty="0" smtClean="0"/>
              <a:t> it outside; food, if it’s quiet;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Search for “country populations” : http://</a:t>
            </a:r>
            <a:r>
              <a:rPr lang="en-US" dirty="0" err="1" smtClean="0"/>
              <a:t>www.worldatlas.com</a:t>
            </a:r>
            <a:r>
              <a:rPr lang="en-US" dirty="0" smtClean="0"/>
              <a:t>/</a:t>
            </a:r>
            <a:r>
              <a:rPr lang="en-US" dirty="0" err="1" smtClean="0"/>
              <a:t>aatlas</a:t>
            </a:r>
            <a:r>
              <a:rPr lang="en-US" dirty="0" smtClean="0"/>
              <a:t>/populations/</a:t>
            </a:r>
            <a:r>
              <a:rPr lang="en-US" dirty="0" err="1" smtClean="0"/>
              <a:t>ctypopls.htm</a:t>
            </a:r>
            <a:endParaRPr lang="en-US" dirty="0" smtClean="0"/>
          </a:p>
          <a:p>
            <a:r>
              <a:rPr lang="en-US" dirty="0" smtClean="0"/>
              <a:t>Search for “movie box</a:t>
            </a:r>
            <a:r>
              <a:rPr lang="en-US" baseline="0" dirty="0" smtClean="0"/>
              <a:t> office results” : </a:t>
            </a:r>
            <a:r>
              <a:rPr lang="sv-SE" baseline="0" dirty="0" smtClean="0"/>
              <a:t>http://</a:t>
            </a:r>
            <a:r>
              <a:rPr lang="sv-SE" baseline="0" dirty="0" err="1" smtClean="0"/>
              <a:t>boxofficemojo.com</a:t>
            </a:r>
            <a:r>
              <a:rPr lang="sv-SE" baseline="0" dirty="0" smtClean="0"/>
              <a:t>/</a:t>
            </a:r>
            <a:r>
              <a:rPr lang="sv-SE" baseline="0" dirty="0" err="1" smtClean="0"/>
              <a:t>alltime</a:t>
            </a:r>
            <a:r>
              <a:rPr lang="sv-SE" baseline="0" dirty="0" smtClean="0"/>
              <a:t>/</a:t>
            </a:r>
            <a:r>
              <a:rPr lang="sv-SE" baseline="0" dirty="0" err="1" smtClean="0"/>
              <a:t>domestic.htm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hearing things first- or second-hand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4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Lesson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statistics?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“Ok, I have a bunch of numbers, now what?”</a:t>
            </a:r>
          </a:p>
          <a:p>
            <a:r>
              <a:rPr lang="en-US" u="sng" dirty="0" smtClean="0"/>
              <a:t>A statistic</a:t>
            </a:r>
            <a:r>
              <a:rPr lang="en-US" dirty="0" smtClean="0"/>
              <a:t> is </a:t>
            </a:r>
            <a:r>
              <a:rPr lang="en-US" i="1" dirty="0" smtClean="0"/>
              <a:t>a quantity calculated from a set of data</a:t>
            </a:r>
            <a:endParaRPr lang="en-US" i="1" dirty="0"/>
          </a:p>
          <a:p>
            <a:r>
              <a:rPr lang="en-US" b="1" u="sng" dirty="0" smtClean="0"/>
              <a:t>Statistics</a:t>
            </a:r>
            <a:r>
              <a:rPr lang="en-US" b="1" dirty="0" smtClean="0"/>
              <a:t> are used to </a:t>
            </a:r>
            <a:r>
              <a:rPr lang="en-US" b="1" u="sng" dirty="0" smtClean="0"/>
              <a:t>answer questions</a:t>
            </a:r>
            <a:r>
              <a:rPr lang="en-US" b="1" dirty="0" smtClean="0"/>
              <a:t> with </a:t>
            </a:r>
            <a:r>
              <a:rPr lang="en-US" b="1" u="sng" dirty="0" smtClean="0"/>
              <a:t>data</a:t>
            </a:r>
          </a:p>
          <a:p>
            <a:r>
              <a:rPr lang="en-US" dirty="0" smtClean="0"/>
              <a:t>Identifying and understanding patterns in the data</a:t>
            </a:r>
          </a:p>
          <a:p>
            <a:r>
              <a:rPr lang="en-US" dirty="0" smtClean="0"/>
              <a:t>Testing hypotheses about the data</a:t>
            </a:r>
          </a:p>
          <a:p>
            <a:r>
              <a:rPr lang="en-US" dirty="0"/>
              <a:t>Creating models of the data</a:t>
            </a:r>
          </a:p>
          <a:p>
            <a:r>
              <a:rPr lang="en-US" dirty="0" smtClean="0"/>
              <a:t>Making predictions about unknown (or uncollected)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2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mean,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6467082" cy="4343400"/>
          </a:xfrm>
        </p:spPr>
        <p:txBody>
          <a:bodyPr/>
          <a:lstStyle/>
          <a:p>
            <a:r>
              <a:rPr lang="en-US" dirty="0" smtClean="0"/>
              <a:t>Information recorded</a:t>
            </a:r>
          </a:p>
          <a:p>
            <a:pPr lvl="1"/>
            <a:r>
              <a:rPr lang="en-US" dirty="0" smtClean="0"/>
              <a:t>Systematically</a:t>
            </a:r>
          </a:p>
          <a:p>
            <a:pPr lvl="1"/>
            <a:r>
              <a:rPr lang="en-US" dirty="0" smtClean="0"/>
              <a:t>For some purpose</a:t>
            </a:r>
          </a:p>
          <a:p>
            <a:pPr lvl="1"/>
            <a:endParaRPr lang="en-US" dirty="0"/>
          </a:p>
          <a:p>
            <a:r>
              <a:rPr lang="en-US" dirty="0" smtClean="0"/>
              <a:t>Data is typically a list of values corresponding to </a:t>
            </a:r>
            <a:r>
              <a:rPr lang="en-US" b="1" dirty="0" smtClean="0"/>
              <a:t>variables</a:t>
            </a:r>
            <a:r>
              <a:rPr lang="en-US" dirty="0" smtClean="0"/>
              <a:t> of interest</a:t>
            </a:r>
          </a:p>
          <a:p>
            <a:r>
              <a:rPr lang="en-US" dirty="0" smtClean="0"/>
              <a:t>Data is usually collected to understand the </a:t>
            </a:r>
            <a:r>
              <a:rPr lang="en-US" b="1" dirty="0" smtClean="0"/>
              <a:t>big picture</a:t>
            </a:r>
            <a:r>
              <a:rPr lang="en-US" dirty="0" smtClean="0"/>
              <a:t>.  This is where statistics come in.</a:t>
            </a:r>
            <a:endParaRPr lang="en-US" dirty="0"/>
          </a:p>
        </p:txBody>
      </p:sp>
      <p:pic>
        <p:nvPicPr>
          <p:cNvPr id="4" name="Picture 3" descr="Da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57" y="1600201"/>
            <a:ext cx="1749330" cy="2131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6358" y="3766014"/>
            <a:ext cx="174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 this guy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04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2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0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8-18 at 6.14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5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BPP-Revamped-Graph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67" y="232034"/>
            <a:ext cx="4114526" cy="50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6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2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5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4new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2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3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e-worlds-population-concent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0"/>
            <a:ext cx="5794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1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_bars_1001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</a:t>
            </a:r>
          </a:p>
          <a:p>
            <a:r>
              <a:rPr lang="en-US" dirty="0" smtClean="0"/>
              <a:t>Me</a:t>
            </a:r>
          </a:p>
          <a:p>
            <a:r>
              <a:rPr lang="en-US" dirty="0" smtClean="0"/>
              <a:t>Your textbook</a:t>
            </a:r>
          </a:p>
          <a:p>
            <a:r>
              <a:rPr lang="en-US" dirty="0"/>
              <a:t>T</a:t>
            </a:r>
            <a:r>
              <a:rPr lang="en-US" dirty="0" smtClean="0"/>
              <a:t>his course</a:t>
            </a:r>
          </a:p>
          <a:p>
            <a:r>
              <a:rPr lang="en-US" dirty="0"/>
              <a:t>Classroom policies</a:t>
            </a:r>
          </a:p>
          <a:p>
            <a:r>
              <a:rPr lang="en-US" dirty="0" smtClean="0"/>
              <a:t>Attendance</a:t>
            </a:r>
          </a:p>
          <a:p>
            <a:r>
              <a:rPr lang="en-US" dirty="0" smtClean="0"/>
              <a:t>Grading &amp; Homework</a:t>
            </a:r>
          </a:p>
          <a:p>
            <a:r>
              <a:rPr lang="en-US" dirty="0" smtClean="0"/>
              <a:t>Cheating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63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_bars_groceries_1001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03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verMasturb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406400"/>
            <a:ext cx="62738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21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8-18 at 6.2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8" y="0"/>
            <a:ext cx="8116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33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Statistics, machine learning, and big data</a:t>
            </a:r>
          </a:p>
          <a:p>
            <a:r>
              <a:rPr lang="en-US" dirty="0" smtClean="0"/>
              <a:t>As the size of the data set grows, the techniques and infrastructure required for analysis changes</a:t>
            </a:r>
          </a:p>
          <a:p>
            <a:pPr lvl="1"/>
            <a:r>
              <a:rPr lang="en-US" dirty="0" smtClean="0"/>
              <a:t>What do you do when you have more data than can fit on your hard drive?</a:t>
            </a:r>
          </a:p>
          <a:p>
            <a:r>
              <a:rPr lang="en-US" dirty="0" smtClean="0"/>
              <a:t>Artificial intelligence today goes by “Machine learning” (think IBM’s Watson in Jeopardy)</a:t>
            </a:r>
          </a:p>
          <a:p>
            <a:r>
              <a:rPr lang="en-US" dirty="0" smtClean="0"/>
              <a:t>Machine learning today is mostly </a:t>
            </a:r>
            <a:r>
              <a:rPr lang="en-US" u="sng" dirty="0" smtClean="0"/>
              <a:t>statistical</a:t>
            </a:r>
            <a:r>
              <a:rPr lang="en-US" dirty="0" smtClean="0"/>
              <a:t>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37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Primary data</a:t>
            </a:r>
          </a:p>
          <a:p>
            <a:pPr lvl="1"/>
            <a:r>
              <a:rPr lang="en-US" dirty="0" smtClean="0"/>
              <a:t>Data collected by you</a:t>
            </a:r>
          </a:p>
          <a:p>
            <a:pPr lvl="1"/>
            <a:r>
              <a:rPr lang="en-US" dirty="0" smtClean="0"/>
              <a:t>Any situation in which you decided how to collect the data</a:t>
            </a:r>
          </a:p>
          <a:p>
            <a:r>
              <a:rPr lang="en-US" b="1" dirty="0" smtClean="0"/>
              <a:t>Secondary data</a:t>
            </a:r>
          </a:p>
          <a:p>
            <a:pPr lvl="1"/>
            <a:r>
              <a:rPr lang="en-US" dirty="0" smtClean="0"/>
              <a:t>Data obtained from another source</a:t>
            </a:r>
          </a:p>
          <a:p>
            <a:pPr lvl="1"/>
            <a:r>
              <a:rPr lang="en-US" dirty="0" smtClean="0"/>
              <a:t>Especially important when you do not </a:t>
            </a:r>
            <a:r>
              <a:rPr lang="en-US" i="1" dirty="0" smtClean="0"/>
              <a:t>know</a:t>
            </a:r>
            <a:r>
              <a:rPr lang="en-US" dirty="0" smtClean="0"/>
              <a:t> how the data was collected.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0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&amp; </a:t>
            </a:r>
            <a:br>
              <a:rPr lang="en-US" dirty="0" smtClean="0"/>
            </a:br>
            <a:r>
              <a:rPr lang="en-US" dirty="0" smtClean="0"/>
              <a:t>Elementary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Elementary units</a:t>
            </a:r>
            <a:r>
              <a:rPr lang="en-US" b="1" dirty="0"/>
              <a:t> </a:t>
            </a:r>
            <a:r>
              <a:rPr lang="en-US" dirty="0" smtClean="0"/>
              <a:t>are the fundamental items for which data is recorded</a:t>
            </a:r>
          </a:p>
          <a:p>
            <a:pPr lvl="1"/>
            <a:r>
              <a:rPr lang="en-US" dirty="0"/>
              <a:t>a.k.a. units of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 smtClean="0"/>
              <a:t>a.k.a</a:t>
            </a:r>
            <a:r>
              <a:rPr lang="en-US" dirty="0"/>
              <a:t>. statistical </a:t>
            </a:r>
            <a:r>
              <a:rPr lang="en-US" dirty="0" smtClean="0"/>
              <a:t>units</a:t>
            </a:r>
            <a:endParaRPr lang="en-US" dirty="0"/>
          </a:p>
          <a:p>
            <a:pPr lvl="1"/>
            <a:r>
              <a:rPr lang="en-US" dirty="0" smtClean="0"/>
              <a:t>a.k.a</a:t>
            </a:r>
            <a:r>
              <a:rPr lang="en-US" dirty="0"/>
              <a:t>. instances or instantiations</a:t>
            </a:r>
            <a:endParaRPr lang="en-US" dirty="0" smtClean="0"/>
          </a:p>
          <a:p>
            <a:r>
              <a:rPr lang="en-US" b="1" dirty="0"/>
              <a:t>Variables</a:t>
            </a:r>
            <a:r>
              <a:rPr lang="en-US" dirty="0"/>
              <a:t> are the features that are measured / recorded for each elementary </a:t>
            </a:r>
            <a:r>
              <a:rPr lang="en-US" dirty="0" smtClean="0"/>
              <a:t>unit</a:t>
            </a:r>
          </a:p>
          <a:p>
            <a:r>
              <a:rPr lang="en-US" dirty="0"/>
              <a:t>I</a:t>
            </a:r>
            <a:r>
              <a:rPr lang="en-US" dirty="0" smtClean="0"/>
              <a:t>n a spreadsheet, </a:t>
            </a:r>
            <a:r>
              <a:rPr lang="en-US" dirty="0"/>
              <a:t>e</a:t>
            </a:r>
            <a:r>
              <a:rPr lang="en-US" dirty="0" smtClean="0"/>
              <a:t>lementary units are typically shown on the rows </a:t>
            </a:r>
            <a:r>
              <a:rPr lang="en-US" dirty="0"/>
              <a:t>&amp; </a:t>
            </a:r>
            <a:r>
              <a:rPr lang="en-US" dirty="0" smtClean="0"/>
              <a:t>variables are typically shown in the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11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Nominal</a:t>
            </a:r>
            <a:r>
              <a:rPr lang="en-US" dirty="0" smtClean="0"/>
              <a:t> or </a:t>
            </a:r>
            <a:r>
              <a:rPr lang="en-US" b="1" dirty="0" smtClean="0"/>
              <a:t>Categorical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Labels with no meaningful order or distance</a:t>
            </a:r>
          </a:p>
          <a:p>
            <a:r>
              <a:rPr lang="en-US" b="1" dirty="0" smtClean="0"/>
              <a:t>Ordinal</a:t>
            </a:r>
            <a:r>
              <a:rPr lang="en-US" dirty="0" smtClean="0"/>
              <a:t> or </a:t>
            </a:r>
            <a:r>
              <a:rPr lang="en-US" b="1" dirty="0" smtClean="0"/>
              <a:t>Rank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Labels with a natural ordering</a:t>
            </a:r>
          </a:p>
          <a:p>
            <a:r>
              <a:rPr lang="en-US" b="1" dirty="0" smtClean="0"/>
              <a:t>Temporal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Dates &amp; times</a:t>
            </a:r>
          </a:p>
          <a:p>
            <a:r>
              <a:rPr lang="en-US" b="1" dirty="0" smtClean="0"/>
              <a:t>Geographic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Locations on a map</a:t>
            </a:r>
          </a:p>
        </p:txBody>
      </p:sp>
    </p:spTree>
    <p:extLst>
      <p:ext uri="{BB962C8B-B14F-4D97-AF65-F5344CB8AC3E}">
        <p14:creationId xmlns:p14="http://schemas.microsoft.com/office/powerpoint/2010/main" val="1582448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Meaningful numbers, typically with meaningful distance between values</a:t>
            </a:r>
          </a:p>
          <a:p>
            <a:r>
              <a:rPr lang="en-US" dirty="0" smtClean="0"/>
              <a:t>Usually values in specific units (e.g., lbs., cm, number of trees)</a:t>
            </a:r>
          </a:p>
          <a:p>
            <a:r>
              <a:rPr lang="en-US" dirty="0" smtClean="0"/>
              <a:t>Quantitative variables come in two types:</a:t>
            </a:r>
          </a:p>
          <a:p>
            <a:pPr lvl="1"/>
            <a:r>
              <a:rPr lang="en-US" b="1" dirty="0" smtClean="0"/>
              <a:t>Integer</a:t>
            </a:r>
            <a:r>
              <a:rPr lang="en-US" dirty="0" smtClean="0"/>
              <a:t> values </a:t>
            </a:r>
          </a:p>
          <a:p>
            <a:pPr lvl="2"/>
            <a:r>
              <a:rPr lang="en-US" dirty="0" smtClean="0"/>
              <a:t>Whole numbers, usually for counting</a:t>
            </a:r>
          </a:p>
          <a:p>
            <a:pPr lvl="1"/>
            <a:r>
              <a:rPr lang="en-US" b="1" dirty="0" smtClean="0"/>
              <a:t>Continuous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Possibly fractional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04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7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353331"/>
              </p:ext>
            </p:extLst>
          </p:nvPr>
        </p:nvGraphicFramePr>
        <p:xfrm>
          <a:off x="549275" y="1950558"/>
          <a:ext cx="804227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379"/>
                <a:gridCol w="1383685"/>
                <a:gridCol w="1324662"/>
                <a:gridCol w="1226133"/>
                <a:gridCol w="1427036"/>
                <a:gridCol w="13403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 (GHz)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(GB)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Drive (TB)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 mag ranking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 Core i7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Pentium 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Pentium 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Pentium 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Pentium 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Lenovo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 Core i7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 Core 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37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statistics</a:t>
            </a:r>
          </a:p>
          <a:p>
            <a:pPr lvl="1"/>
            <a:r>
              <a:rPr lang="en-US" dirty="0" smtClean="0"/>
              <a:t>Statistics in every day life</a:t>
            </a:r>
          </a:p>
          <a:p>
            <a:pPr lvl="1"/>
            <a:r>
              <a:rPr lang="en-US" dirty="0" smtClean="0"/>
              <a:t>Why you should learn them</a:t>
            </a:r>
          </a:p>
          <a:p>
            <a:pPr lvl="1"/>
            <a:r>
              <a:rPr lang="en-US" dirty="0" smtClean="0"/>
              <a:t>What they are (exactly)</a:t>
            </a:r>
          </a:p>
          <a:p>
            <a:pPr lvl="1"/>
            <a:r>
              <a:rPr lang="en-US" dirty="0" smtClean="0"/>
              <a:t>How they are used</a:t>
            </a:r>
          </a:p>
          <a:p>
            <a:r>
              <a:rPr lang="en-US" dirty="0" smtClean="0"/>
              <a:t>Describing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 smtClean="0"/>
              <a:t>Data sources</a:t>
            </a:r>
          </a:p>
          <a:p>
            <a:pPr lvl="1"/>
            <a:r>
              <a:rPr lang="en-US" dirty="0" smtClean="0"/>
              <a:t>Variables and Elementary units</a:t>
            </a:r>
          </a:p>
          <a:p>
            <a:pPr lvl="1"/>
            <a:r>
              <a:rPr lang="en-US" dirty="0" smtClean="0"/>
              <a:t>Typology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5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682195"/>
              </p:ext>
            </p:extLst>
          </p:nvPr>
        </p:nvGraphicFramePr>
        <p:xfrm>
          <a:off x="549275" y="1950558"/>
          <a:ext cx="804227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954"/>
                <a:gridCol w="2179505"/>
                <a:gridCol w="1269924"/>
                <a:gridCol w="1401295"/>
                <a:gridCol w="14755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(</a:t>
                      </a:r>
                      <a:r>
                        <a:rPr lang="en-US" dirty="0" err="1" smtClean="0"/>
                        <a:t>Lat,Lon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Pop. 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Area (km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40.717, -74.0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1214.4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51.507, -0.127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1572.1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48.857, 2.351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20807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Tokyo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35.7, 139.7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Beijing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39.914, 116.392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28.61, 77.23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São Paulo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-23.55, -46.63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Johannesburg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-26.2, 28.05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Sydney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-33.86, 151.21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91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internet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04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2746375" indent="-342900" algn="l">
              <a:buFont typeface="Arial"/>
              <a:buChar char="•"/>
            </a:pPr>
            <a:r>
              <a:rPr lang="en-US" sz="2400" dirty="0" smtClean="0"/>
              <a:t>Summarizing data</a:t>
            </a:r>
          </a:p>
          <a:p>
            <a:pPr marL="2746375" indent="-342900" algn="l">
              <a:buFont typeface="Arial"/>
              <a:buChar char="•"/>
            </a:pPr>
            <a:r>
              <a:rPr lang="en-US" sz="2400" dirty="0" smtClean="0"/>
              <a:t>Typical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Lies, Damn Lies, &amp;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are often used in persuasive messages:</a:t>
            </a:r>
          </a:p>
          <a:p>
            <a:pPr lvl="1"/>
            <a:r>
              <a:rPr lang="en-US" dirty="0" smtClean="0"/>
              <a:t>Pharmaceuticals</a:t>
            </a:r>
          </a:p>
          <a:p>
            <a:pPr lvl="1"/>
            <a:r>
              <a:rPr lang="en-US" dirty="0" smtClean="0"/>
              <a:t>Product endorsement</a:t>
            </a:r>
          </a:p>
          <a:p>
            <a:pPr lvl="1"/>
            <a:r>
              <a:rPr lang="en-US" dirty="0" smtClean="0"/>
              <a:t>Political endorsement</a:t>
            </a:r>
          </a:p>
          <a:p>
            <a:r>
              <a:rPr lang="en-US" dirty="0" smtClean="0"/>
              <a:t>Without an understanding of what the numbers mean and how they are generated, they can be misleading</a:t>
            </a:r>
          </a:p>
          <a:p>
            <a:r>
              <a:rPr lang="en-US" dirty="0" smtClean="0"/>
              <a:t>In fact, some use statistics as evidence because they </a:t>
            </a:r>
            <a:r>
              <a:rPr lang="en-US" b="1" dirty="0" smtClean="0"/>
              <a:t>assume</a:t>
            </a:r>
            <a:r>
              <a:rPr lang="en-US" dirty="0" smtClean="0"/>
              <a:t> you won’t understand.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7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Lies, Damn Lies, &amp;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/>
              <a:t>pregnancy test is 99% </a:t>
            </a:r>
            <a:r>
              <a:rPr lang="en-US" dirty="0" smtClean="0"/>
              <a:t>accurate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77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Lies, Damn Lies, &amp;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Linda </a:t>
            </a:r>
            <a:r>
              <a:rPr lang="en-US" dirty="0" smtClean="0"/>
              <a:t>is a 32 year-old-woman who enjoys going to coffee shops where she orders flavored lattés and reads the New York Times on her </a:t>
            </a:r>
            <a:r>
              <a:rPr lang="en-US" dirty="0" err="1" smtClean="0"/>
              <a:t>iPad</a:t>
            </a:r>
            <a:r>
              <a:rPr lang="en-US" dirty="0" smtClean="0"/>
              <a:t>.  Which is more likely?</a:t>
            </a:r>
          </a:p>
          <a:p>
            <a:pPr marL="806450" lvl="1" indent="-457200">
              <a:buFont typeface="+mj-lt"/>
              <a:buAutoNum type="alphaLcPeriod"/>
            </a:pPr>
            <a:r>
              <a:rPr lang="en-US" dirty="0" smtClean="0"/>
              <a:t>Linda is a garbage collector</a:t>
            </a:r>
          </a:p>
          <a:p>
            <a:pPr marL="806450" lvl="1" indent="-457200">
              <a:buFont typeface="+mj-lt"/>
              <a:buAutoNum type="alphaLcPeriod"/>
            </a:pPr>
            <a:r>
              <a:rPr lang="en-US" dirty="0" smtClean="0"/>
              <a:t>Linda is a garbage collector and a member of the Democratic </a:t>
            </a:r>
            <a:r>
              <a:rPr lang="en-US" dirty="0" smtClean="0"/>
              <a:t>Party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59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Lies, Damn Lies, &amp;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/>
            <a:endParaRPr lang="en-US" dirty="0" smtClean="0"/>
          </a:p>
          <a:p>
            <a:pPr marL="469900" indent="-457200"/>
            <a:r>
              <a:rPr lang="en-US" dirty="0" smtClean="0"/>
              <a:t>Which </a:t>
            </a:r>
            <a:r>
              <a:rPr lang="en-US" dirty="0" smtClean="0"/>
              <a:t>investment would you rather make:</a:t>
            </a:r>
          </a:p>
          <a:p>
            <a:pPr marL="806450" lvl="1" indent="-457200">
              <a:buFont typeface="+mj-lt"/>
              <a:buAutoNum type="alphaLcPeriod"/>
            </a:pPr>
            <a:r>
              <a:rPr lang="en-US" dirty="0" smtClean="0"/>
              <a:t>The bond with an interest rate that is 50% better than your current rate of 3% per annum</a:t>
            </a:r>
          </a:p>
          <a:p>
            <a:pPr marL="806450" lvl="1" indent="-457200">
              <a:buFont typeface="+mj-lt"/>
              <a:buAutoNum type="alphaLcPeriod"/>
            </a:pPr>
            <a:r>
              <a:rPr lang="en-US" dirty="0" smtClean="0"/>
              <a:t>The bond that earns 5% per annum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statistics?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So you won’t be a dummy, dummy</a:t>
            </a:r>
          </a:p>
          <a:p>
            <a:endParaRPr lang="en-US" dirty="0"/>
          </a:p>
          <a:p>
            <a:r>
              <a:rPr lang="en-US" dirty="0" smtClean="0"/>
              <a:t>Probability can be counter-intuitive.  It is also the most practical math, and central to statistics.</a:t>
            </a:r>
          </a:p>
          <a:p>
            <a:r>
              <a:rPr lang="en-US" dirty="0" smtClean="0"/>
              <a:t>It is the best way to see the big picture</a:t>
            </a:r>
          </a:p>
          <a:p>
            <a:r>
              <a:rPr lang="en-US" dirty="0" smtClean="0"/>
              <a:t>It will help you win (more) at the casino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6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08-18 at 6.21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3" y="0"/>
            <a:ext cx="7352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5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11137</TotalTime>
  <Words>914</Words>
  <Application>Microsoft Macintosh PowerPoint</Application>
  <PresentationFormat>On-screen Show (4:3)</PresentationFormat>
  <Paragraphs>229</Paragraphs>
  <Slides>32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Breeze</vt:lpstr>
      <vt:lpstr>Statistics Lesson 1</vt:lpstr>
      <vt:lpstr>Course Overview</vt:lpstr>
      <vt:lpstr>This week</vt:lpstr>
      <vt:lpstr>Lies, Damn Lies, &amp; Statistics</vt:lpstr>
      <vt:lpstr>Lies, Damn Lies, &amp; Statistics</vt:lpstr>
      <vt:lpstr>Lies, Damn Lies, &amp; Statistics</vt:lpstr>
      <vt:lpstr>Lies, Damn Lies, &amp; Statistics</vt:lpstr>
      <vt:lpstr>Why learn statistics?</vt:lpstr>
      <vt:lpstr>PowerPoint Presentation</vt:lpstr>
      <vt:lpstr>What are statistics?</vt:lpstr>
      <vt:lpstr>What do you mean, data?</vt:lpstr>
      <vt:lpstr>About you</vt:lpstr>
      <vt:lpstr>Other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mining?</vt:lpstr>
      <vt:lpstr>Sources of Data</vt:lpstr>
      <vt:lpstr>Variables &amp;  Elementary Units</vt:lpstr>
      <vt:lpstr>Qualitative Variables</vt:lpstr>
      <vt:lpstr>Quantitative Variables</vt:lpstr>
      <vt:lpstr>About you</vt:lpstr>
      <vt:lpstr>Computers</vt:lpstr>
      <vt:lpstr>Cities</vt:lpstr>
      <vt:lpstr>From the internet</vt:lpstr>
      <vt:lpstr>Up Next…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75</cp:revision>
  <dcterms:created xsi:type="dcterms:W3CDTF">2011-08-10T15:50:01Z</dcterms:created>
  <dcterms:modified xsi:type="dcterms:W3CDTF">2011-08-30T13:46:05Z</dcterms:modified>
</cp:coreProperties>
</file>