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68" r:id="rId10"/>
    <p:sldId id="258" r:id="rId11"/>
    <p:sldId id="259" r:id="rId12"/>
    <p:sldId id="260" r:id="rId13"/>
    <p:sldId id="261" r:id="rId14"/>
    <p:sldId id="26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Relationship Id="rId3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Relationship Id="rId3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Excel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example </a:t>
            </a:r>
            <a:r>
              <a:rPr lang="en-US" smtClean="0"/>
              <a:t>on whiteboard </a:t>
            </a:r>
            <a:r>
              <a:rPr lang="en-US" dirty="0" smtClean="0"/>
              <a:t>and then in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instance of a variable, write the instance and the number of times it appears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the maximum value</a:t>
            </a:r>
          </a:p>
        </p:txBody>
      </p:sp>
    </p:spTree>
    <p:extLst>
      <p:ext uri="{BB962C8B-B14F-4D97-AF65-F5344CB8AC3E}">
        <p14:creationId xmlns:p14="http://schemas.microsoft.com/office/powerpoint/2010/main" val="318452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the number of instances (elementary units); call this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instance in the sorted data at the halfway mark</a:t>
            </a:r>
          </a:p>
          <a:p>
            <a:pPr marL="793750" lvl="1" indent="-457200"/>
            <a:r>
              <a:rPr lang="en-US" dirty="0" smtClean="0"/>
              <a:t>If N is odd, choose the (N+1)/2 ranked instance</a:t>
            </a:r>
          </a:p>
          <a:p>
            <a:pPr marL="793750" lvl="1" indent="-457200"/>
            <a:r>
              <a:rPr lang="en-US" dirty="0" smtClean="0"/>
              <a:t>If N is even,</a:t>
            </a:r>
          </a:p>
          <a:p>
            <a:pPr marL="1076325" lvl="2" indent="-457200"/>
            <a:r>
              <a:rPr lang="en-US" dirty="0" smtClean="0"/>
              <a:t>If the variable is quantitative, add the N/2 and (N+1</a:t>
            </a:r>
            <a:r>
              <a:rPr lang="en-US" smtClean="0"/>
              <a:t>)</a:t>
            </a:r>
            <a:r>
              <a:rPr lang="en-US" smtClean="0"/>
              <a:t>/2 </a:t>
            </a:r>
            <a:r>
              <a:rPr lang="en-US" dirty="0" smtClean="0"/>
              <a:t>ranked instances and divide by 2</a:t>
            </a:r>
          </a:p>
          <a:p>
            <a:pPr marL="1076325" lvl="2" indent="-457200"/>
            <a:r>
              <a:rPr lang="en-US" dirty="0" smtClean="0"/>
              <a:t>If the variable is ordinal, report both the N/2 and the (N+1)/2 ranked instances</a:t>
            </a:r>
          </a:p>
        </p:txBody>
      </p:sp>
    </p:spTree>
    <p:extLst>
      <p:ext uri="{BB962C8B-B14F-4D97-AF65-F5344CB8AC3E}">
        <p14:creationId xmlns:p14="http://schemas.microsoft.com/office/powerpoint/2010/main" val="344880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(Average)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2276963"/>
            <a:ext cx="4283125" cy="36666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</a:t>
            </a:r>
            <a:r>
              <a:rPr lang="en-US" dirty="0"/>
              <a:t>the number of instances (elementary units); call this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 all of the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the sum by 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6102260"/>
              </p:ext>
            </p:extLst>
          </p:nvPr>
        </p:nvGraphicFramePr>
        <p:xfrm>
          <a:off x="5308600" y="2276475"/>
          <a:ext cx="29257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723900" imgH="457200" progId="Equation.3">
                  <p:embed/>
                </p:oleObj>
              </mc:Choice>
              <mc:Fallback>
                <p:oleObj name="Equation" r:id="rId3" imgW="723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8600" y="2276475"/>
                        <a:ext cx="2925763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19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Weighted</a:t>
            </a:r>
            <a:r>
              <a:rPr lang="en-US" dirty="0" smtClean="0"/>
              <a:t>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</a:t>
            </a:r>
            <a:r>
              <a:rPr lang="en-US" dirty="0"/>
              <a:t>the number of instances (elementary units); call this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 the product of all of the instances and their respective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the sum by 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33443"/>
              </p:ext>
            </p:extLst>
          </p:nvPr>
        </p:nvGraphicFramePr>
        <p:xfrm>
          <a:off x="5602288" y="3770313"/>
          <a:ext cx="274955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622300" imgH="457200" progId="Equation.3">
                  <p:embed/>
                </p:oleObj>
              </mc:Choice>
              <mc:Fallback>
                <p:oleObj name="Equation" r:id="rId3" imgW="622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2288" y="3770313"/>
                        <a:ext cx="2749550" cy="20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74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u="sng" dirty="0" smtClean="0"/>
              <a:t>right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typical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this data set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  <a:p>
            <a:r>
              <a:rPr lang="en-US" dirty="0" smtClean="0"/>
              <a:t>What is the modal confidence?</a:t>
            </a:r>
          </a:p>
          <a:p>
            <a:r>
              <a:rPr lang="en-US" dirty="0" smtClean="0"/>
              <a:t>What is the median confidence?</a:t>
            </a:r>
          </a:p>
          <a:p>
            <a:r>
              <a:rPr lang="en-US" dirty="0" smtClean="0"/>
              <a:t>What is the average confidence?</a:t>
            </a:r>
            <a:endParaRPr lang="en-US" dirty="0"/>
          </a:p>
          <a:p>
            <a:r>
              <a:rPr lang="en-US" dirty="0" smtClean="0"/>
              <a:t>What is the weighted (by investment) average?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554328"/>
              </p:ext>
            </p:extLst>
          </p:nvPr>
        </p:nvGraphicFramePr>
        <p:xfrm>
          <a:off x="4751386" y="1600200"/>
          <a:ext cx="38401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95"/>
                <a:gridCol w="1628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r>
                        <a:rPr lang="en-US" baseline="0" dirty="0" smtClean="0"/>
                        <a:t> 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4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746375" indent="-342900" algn="l">
              <a:buFont typeface="Arial"/>
              <a:buChar char="•"/>
            </a:pPr>
            <a:r>
              <a:rPr lang="en-US" sz="2400" dirty="0" smtClean="0"/>
              <a:t>Variability</a:t>
            </a:r>
          </a:p>
          <a:p>
            <a:pPr marL="2746375" indent="-342900" algn="l">
              <a:buFont typeface="Arial"/>
              <a:buChar char="•"/>
            </a:pPr>
            <a:r>
              <a:rPr lang="en-US" sz="2400" dirty="0" smtClean="0"/>
              <a:t>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lists of numbers are hard to interpret</a:t>
            </a:r>
          </a:p>
          <a:p>
            <a:r>
              <a:rPr lang="en-US" dirty="0" smtClean="0"/>
              <a:t>Need ways to aggregate the measurements in meaningful ways</a:t>
            </a:r>
          </a:p>
          <a:p>
            <a:pPr lvl="1"/>
            <a:r>
              <a:rPr lang="en-US" dirty="0" smtClean="0"/>
              <a:t>Typical values</a:t>
            </a:r>
          </a:p>
          <a:p>
            <a:pPr lvl="1"/>
            <a:r>
              <a:rPr lang="en-US" dirty="0" smtClean="0"/>
              <a:t>Variability</a:t>
            </a:r>
          </a:p>
          <a:p>
            <a:pPr lvl="1"/>
            <a:r>
              <a:rPr lang="en-US" dirty="0" smtClean="0"/>
              <a:t>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single value that </a:t>
            </a:r>
            <a:r>
              <a:rPr lang="en-US" dirty="0" smtClean="0"/>
              <a:t>best represents every instance of a variable in a data set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central tendency </a:t>
            </a:r>
            <a:r>
              <a:rPr lang="en-US" dirty="0" smtClean="0"/>
              <a:t>of a variable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a typical value be?</a:t>
            </a:r>
          </a:p>
          <a:p>
            <a:r>
              <a:rPr lang="en-US" dirty="0" smtClean="0"/>
              <a:t>One definition: </a:t>
            </a:r>
          </a:p>
          <a:p>
            <a:pPr marL="0" indent="0" algn="ctr">
              <a:buNone/>
            </a:pPr>
            <a:r>
              <a:rPr lang="en-US" b="1" dirty="0" smtClean="0"/>
              <a:t>The value that minimizes the </a:t>
            </a:r>
            <a:r>
              <a:rPr lang="en-US" b="1" u="sng" dirty="0" smtClean="0"/>
              <a:t>distance</a:t>
            </a:r>
            <a:r>
              <a:rPr lang="en-US" b="1" dirty="0" smtClean="0"/>
              <a:t> to all of the values in the data set</a:t>
            </a:r>
            <a:endParaRPr lang="en-US" b="1" dirty="0"/>
          </a:p>
          <a:p>
            <a:r>
              <a:rPr lang="en-US" dirty="0" smtClean="0"/>
              <a:t>But distance can be measured different ways…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1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#1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4376140"/>
              </p:ext>
            </p:extLst>
          </p:nvPr>
        </p:nvGraphicFramePr>
        <p:xfrm>
          <a:off x="1273175" y="1865313"/>
          <a:ext cx="25034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079500" imgH="571500" progId="Equation.3">
                  <p:embed/>
                </p:oleObj>
              </mc:Choice>
              <mc:Fallback>
                <p:oleObj name="Equation" r:id="rId4" imgW="10795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3175" y="1865313"/>
                        <a:ext cx="2503488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7336434"/>
              </p:ext>
            </p:extLst>
          </p:nvPr>
        </p:nvGraphicFramePr>
        <p:xfrm>
          <a:off x="4622052" y="1580166"/>
          <a:ext cx="39694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749"/>
                <a:gridCol w="19847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Investment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3971"/>
              </p:ext>
            </p:extLst>
          </p:nvPr>
        </p:nvGraphicFramePr>
        <p:xfrm>
          <a:off x="1273175" y="3656237"/>
          <a:ext cx="2506504" cy="71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1066800" imgH="304800" progId="Equation.3">
                  <p:embed/>
                </p:oleObj>
              </mc:Choice>
              <mc:Fallback>
                <p:oleObj name="Equation" r:id="rId6" imgW="10668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3175" y="3656237"/>
                        <a:ext cx="2506504" cy="71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4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#2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625949"/>
              </p:ext>
            </p:extLst>
          </p:nvPr>
        </p:nvGraphicFramePr>
        <p:xfrm>
          <a:off x="4622053" y="1480039"/>
          <a:ext cx="39694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749"/>
                <a:gridCol w="19847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Investment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98433"/>
              </p:ext>
            </p:extLst>
          </p:nvPr>
        </p:nvGraphicFramePr>
        <p:xfrm>
          <a:off x="1135199" y="2103813"/>
          <a:ext cx="2473317" cy="81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736600" imgH="241300" progId="Equation.3">
                  <p:embed/>
                </p:oleObj>
              </mc:Choice>
              <mc:Fallback>
                <p:oleObj name="Equation" r:id="rId3" imgW="736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199" y="2103813"/>
                        <a:ext cx="2473317" cy="81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1615"/>
              </p:ext>
            </p:extLst>
          </p:nvPr>
        </p:nvGraphicFramePr>
        <p:xfrm>
          <a:off x="1135199" y="3525838"/>
          <a:ext cx="25669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1092200" imgH="304800" progId="Equation.3">
                  <p:embed/>
                </p:oleObj>
              </mc:Choice>
              <mc:Fallback>
                <p:oleObj name="Equation" r:id="rId5" imgW="10922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199" y="3525838"/>
                        <a:ext cx="2566987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#3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98475"/>
              </p:ext>
            </p:extLst>
          </p:nvPr>
        </p:nvGraphicFramePr>
        <p:xfrm>
          <a:off x="1052513" y="2252663"/>
          <a:ext cx="25955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838200" imgH="279400" progId="Equation.3">
                  <p:embed/>
                </p:oleObj>
              </mc:Choice>
              <mc:Fallback>
                <p:oleObj name="Equation" r:id="rId3" imgW="838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513" y="2252663"/>
                        <a:ext cx="259556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341285"/>
              </p:ext>
            </p:extLst>
          </p:nvPr>
        </p:nvGraphicFramePr>
        <p:xfrm>
          <a:off x="4622052" y="1580166"/>
          <a:ext cx="39694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749"/>
                <a:gridCol w="19847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Investment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54213"/>
              </p:ext>
            </p:extLst>
          </p:nvPr>
        </p:nvGraphicFramePr>
        <p:xfrm>
          <a:off x="1066800" y="3530600"/>
          <a:ext cx="25368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1079500" imgH="304800" progId="Equation.3">
                  <p:embed/>
                </p:oleObj>
              </mc:Choice>
              <mc:Fallback>
                <p:oleObj name="Equation" r:id="rId5" imgW="1079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530600"/>
                        <a:ext cx="2536825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54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Distance #1 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Distance #2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Distance #3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294881"/>
              </p:ext>
            </p:extLst>
          </p:nvPr>
        </p:nvGraphicFramePr>
        <p:xfrm>
          <a:off x="4525965" y="1444532"/>
          <a:ext cx="3540803" cy="187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079500" imgH="571500" progId="Equation.3">
                  <p:embed/>
                </p:oleObj>
              </mc:Choice>
              <mc:Fallback>
                <p:oleObj name="Equation" r:id="rId3" imgW="10795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5965" y="1444532"/>
                        <a:ext cx="3540803" cy="187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91608"/>
              </p:ext>
            </p:extLst>
          </p:nvPr>
        </p:nvGraphicFramePr>
        <p:xfrm>
          <a:off x="4525965" y="3408712"/>
          <a:ext cx="2473317" cy="81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736600" imgH="241300" progId="Equation.3">
                  <p:embed/>
                </p:oleObj>
              </mc:Choice>
              <mc:Fallback>
                <p:oleObj name="Equation" r:id="rId5" imgW="736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5965" y="3408712"/>
                        <a:ext cx="2473317" cy="81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894624"/>
              </p:ext>
            </p:extLst>
          </p:nvPr>
        </p:nvGraphicFramePr>
        <p:xfrm>
          <a:off x="4525965" y="4483837"/>
          <a:ext cx="25955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838200" imgH="279400" progId="Equation.3">
                  <p:embed/>
                </p:oleObj>
              </mc:Choice>
              <mc:Fallback>
                <p:oleObj name="Equation" r:id="rId7" imgW="838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5965" y="4483837"/>
                        <a:ext cx="259556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63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Mode</a:t>
            </a:r>
            <a:r>
              <a:rPr lang="en-US" dirty="0" smtClean="0"/>
              <a:t> [nominal, 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most common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Median</a:t>
            </a:r>
            <a:r>
              <a:rPr lang="en-US" dirty="0" smtClean="0"/>
              <a:t> [ordinal,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halfway point in the ordered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Mean</a:t>
            </a:r>
            <a:r>
              <a:rPr lang="en-US" dirty="0" smtClean="0"/>
              <a:t> [quantitative]:</a:t>
            </a:r>
          </a:p>
          <a:p>
            <a:pPr marL="349250" lvl="1" indent="0">
              <a:buNone/>
            </a:pPr>
            <a:r>
              <a:rPr lang="en-US" dirty="0" smtClean="0"/>
              <a:t>The point that minimizes the squared deviation from all numbers in the data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1405"/>
              </p:ext>
            </p:extLst>
          </p:nvPr>
        </p:nvGraphicFramePr>
        <p:xfrm>
          <a:off x="6843107" y="1502609"/>
          <a:ext cx="1386791" cy="73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1079500" imgH="571500" progId="Equation.3">
                  <p:embed/>
                </p:oleObj>
              </mc:Choice>
              <mc:Fallback>
                <p:oleObj name="Equation" r:id="rId3" imgW="10795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3107" y="1502609"/>
                        <a:ext cx="1386791" cy="734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63757"/>
              </p:ext>
            </p:extLst>
          </p:nvPr>
        </p:nvGraphicFramePr>
        <p:xfrm>
          <a:off x="6843108" y="2691353"/>
          <a:ext cx="1132338" cy="37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736600" imgH="241300" progId="Equation.3">
                  <p:embed/>
                </p:oleObj>
              </mc:Choice>
              <mc:Fallback>
                <p:oleObj name="Equation" r:id="rId5" imgW="736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3108" y="2691353"/>
                        <a:ext cx="1132338" cy="370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84803"/>
              </p:ext>
            </p:extLst>
          </p:nvPr>
        </p:nvGraphicFramePr>
        <p:xfrm>
          <a:off x="6843107" y="3749832"/>
          <a:ext cx="1132338" cy="37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838200" imgH="279400" progId="Equation.3">
                  <p:embed/>
                </p:oleObj>
              </mc:Choice>
              <mc:Fallback>
                <p:oleObj name="Equation" r:id="rId7" imgW="838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3107" y="3749832"/>
                        <a:ext cx="1132338" cy="37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89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6125</TotalTime>
  <Words>506</Words>
  <Application>Microsoft Macintosh PowerPoint</Application>
  <PresentationFormat>On-screen Show (4:3)</PresentationFormat>
  <Paragraphs>135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Breeze</vt:lpstr>
      <vt:lpstr>Equation</vt:lpstr>
      <vt:lpstr>Statistics Lesson 2</vt:lpstr>
      <vt:lpstr>Summarizing Data</vt:lpstr>
      <vt:lpstr>Typical Value</vt:lpstr>
      <vt:lpstr>Typical Value</vt:lpstr>
      <vt:lpstr>Distance Measure #1</vt:lpstr>
      <vt:lpstr>Distance Measure #2</vt:lpstr>
      <vt:lpstr>Distance Measure #3</vt:lpstr>
      <vt:lpstr>Typical Value</vt:lpstr>
      <vt:lpstr>Typical Value</vt:lpstr>
      <vt:lpstr>Mode</vt:lpstr>
      <vt:lpstr>Median</vt:lpstr>
      <vt:lpstr>Mean (Average)</vt:lpstr>
      <vt:lpstr>Weighted Mean</vt:lpstr>
      <vt:lpstr>What is the right  typical value?</vt:lpstr>
      <vt:lpstr>Up Next…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81</cp:revision>
  <dcterms:created xsi:type="dcterms:W3CDTF">2011-08-10T15:50:01Z</dcterms:created>
  <dcterms:modified xsi:type="dcterms:W3CDTF">2011-09-01T17:42:36Z</dcterms:modified>
</cp:coreProperties>
</file>