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3" r:id="rId3"/>
    <p:sldId id="262" r:id="rId4"/>
    <p:sldId id="264" r:id="rId5"/>
    <p:sldId id="266" r:id="rId6"/>
    <p:sldId id="267" r:id="rId7"/>
    <p:sldId id="275" r:id="rId8"/>
    <p:sldId id="277" r:id="rId9"/>
    <p:sldId id="271" r:id="rId10"/>
    <p:sldId id="279" r:id="rId11"/>
    <p:sldId id="324" r:id="rId12"/>
    <p:sldId id="308" r:id="rId13"/>
    <p:sldId id="309" r:id="rId14"/>
    <p:sldId id="311" r:id="rId15"/>
    <p:sldId id="312" r:id="rId16"/>
    <p:sldId id="313" r:id="rId17"/>
    <p:sldId id="325" r:id="rId18"/>
    <p:sldId id="326" r:id="rId19"/>
    <p:sldId id="327" r:id="rId20"/>
    <p:sldId id="328" r:id="rId21"/>
    <p:sldId id="329" r:id="rId22"/>
    <p:sldId id="330" r:id="rId23"/>
    <p:sldId id="304" r:id="rId24"/>
    <p:sldId id="323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05" r:id="rId36"/>
    <p:sldId id="346" r:id="rId37"/>
    <p:sldId id="285" r:id="rId38"/>
    <p:sldId id="286" r:id="rId39"/>
    <p:sldId id="287" r:id="rId40"/>
    <p:sldId id="288" r:id="rId41"/>
    <p:sldId id="341" r:id="rId42"/>
    <p:sldId id="342" r:id="rId43"/>
    <p:sldId id="343" r:id="rId44"/>
    <p:sldId id="345" r:id="rId45"/>
    <p:sldId id="34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444A80-B3A1-4D4F-9994-39D9AB80DB3A}" type="slidenum">
              <a:rPr lang="en-US" sz="120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6E829-5298-0948-837A-7423CAF060FC}" type="slidenum">
              <a:rPr lang="en-US"/>
              <a:pPr/>
              <a:t>20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3DB80-429B-DC46-AABE-5421839CC7B4}" type="slidenum">
              <a:rPr lang="en-US"/>
              <a:pPr/>
              <a:t>21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CAFFF-AF79-BC42-A9DB-83D25BCB39BE}" type="slidenum">
              <a:rPr lang="en-US"/>
              <a:pPr/>
              <a:t>22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5D01A-1E4B-9947-B7D2-0939DDC30BE9}" type="slidenum">
              <a:rPr lang="de-DE"/>
              <a:pPr/>
              <a:t>24</a:t>
            </a:fld>
            <a:endParaRPr lang="de-DE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12607-293F-5344-BE01-D6B326328A29}" type="slidenum">
              <a:rPr lang="en-US"/>
              <a:pPr/>
              <a:t>35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CED7D5-0377-2741-B10D-4439FDB3778D}" type="slidenum">
              <a:rPr lang="en-US" sz="1200">
                <a:solidFill>
                  <a:schemeClr val="tx1"/>
                </a:solidFill>
                <a:latin typeface="Arial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563E6-113A-3948-92C1-E61795CFE5FB}" type="slidenum">
              <a:rPr lang="en-US"/>
              <a:pPr/>
              <a:t>12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6C8A0-6692-324E-B54A-169D38814844}" type="slidenum">
              <a:rPr lang="en-US"/>
              <a:pPr/>
              <a:t>13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6E829-5298-0948-837A-7423CAF060FC}" type="slidenum">
              <a:rPr lang="en-US"/>
              <a:pPr/>
              <a:t>14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3DB80-429B-DC46-AABE-5421839CC7B4}" type="slidenum">
              <a:rPr lang="en-US"/>
              <a:pPr/>
              <a:t>15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CAFFF-AF79-BC42-A9DB-83D25BCB39BE}" type="slidenum">
              <a:rPr lang="en-US"/>
              <a:pPr/>
              <a:t>16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563E6-113A-3948-92C1-E61795CFE5FB}" type="slidenum">
              <a:rPr lang="en-US"/>
              <a:pPr/>
              <a:t>18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6C8A0-6692-324E-B54A-169D38814844}" type="slidenum">
              <a:rPr lang="en-US"/>
              <a:pPr/>
              <a:t>19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8A87B-D3C4-C445-A4DA-DFDF4F6A7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0.wmf"/><Relationship Id="rId5" Type="http://schemas.openxmlformats.org/officeDocument/2006/relationships/image" Target="../media/image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38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R² </a:t>
            </a:r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 Adjusted </a:t>
            </a:r>
            <a:r>
              <a:rPr lang="en-US" sz="3600" i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R² 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R²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990600" y="3048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Adjusted </a:t>
            </a:r>
            <a:r>
              <a:rPr lang="en-US" i="1"/>
              <a:t>R²</a:t>
            </a:r>
            <a:r>
              <a:rPr lang="en-US"/>
              <a:t> 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792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Questions: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Why do we care about the adjusted </a:t>
            </a:r>
            <a:r>
              <a:rPr lang="en-US" i="1"/>
              <a:t>R²</a:t>
            </a:r>
            <a:r>
              <a:rPr lang="en-US"/>
              <a:t> ?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Is adjusted </a:t>
            </a:r>
            <a:r>
              <a:rPr lang="en-US" i="1"/>
              <a:t>R²</a:t>
            </a:r>
            <a:r>
              <a:rPr lang="en-US"/>
              <a:t> always better than </a:t>
            </a:r>
            <a:r>
              <a:rPr lang="en-US" i="1"/>
              <a:t>R²</a:t>
            </a:r>
            <a:r>
              <a:rPr lang="en-US"/>
              <a:t> ?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What</a:t>
            </a:r>
            <a:r>
              <a:rPr lang="ja-JP" altLang="en-US"/>
              <a:t>’</a:t>
            </a:r>
            <a:r>
              <a:rPr lang="en-US"/>
              <a:t>s the relationship between </a:t>
            </a:r>
            <a:r>
              <a:rPr lang="en-US" i="1"/>
              <a:t>R²</a:t>
            </a:r>
            <a:r>
              <a:rPr lang="en-US"/>
              <a:t> and adjusted </a:t>
            </a:r>
            <a:r>
              <a:rPr lang="en-US" i="1"/>
              <a:t>R²</a:t>
            </a:r>
            <a:r>
              <a:rPr lang="en-US"/>
              <a:t> ?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8175" y="1066800"/>
          <a:ext cx="64738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4" imgW="4051080" imgH="838080" progId="Equation.3">
                  <p:embed/>
                </p:oleObj>
              </mc:Choice>
              <mc:Fallback>
                <p:oleObj name="Equation" r:id="rId4" imgW="4051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6800"/>
                        <a:ext cx="6473825" cy="1339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2895600"/>
          <a:ext cx="2844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6" imgW="1473120" imgH="419040" progId="Equation.3">
                  <p:embed/>
                </p:oleObj>
              </mc:Choice>
              <mc:Fallback>
                <p:oleObj name="Equation" r:id="rId6" imgW="147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2844800" cy="809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8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does your skill at throwing darts change as you consume more beer?</a:t>
            </a:r>
          </a:p>
          <a:p>
            <a:endParaRPr lang="en-US" dirty="0"/>
          </a:p>
          <a:p>
            <a:r>
              <a:rPr lang="en-US" dirty="0" smtClean="0"/>
              <a:t>Measure the distance from the bulls-eye for a sample of 15 throws throughout the night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1067715"/>
              </p:ext>
            </p:extLst>
          </p:nvPr>
        </p:nvGraphicFramePr>
        <p:xfrm>
          <a:off x="5326065" y="1504857"/>
          <a:ext cx="3563935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0"/>
                <a:gridCol w="1730375"/>
              </a:tblGrid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  <a:effectLst/>
                          <a:latin typeface="Segoe UI"/>
                        </a:rPr>
                        <a:t>Beer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Distance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0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76200" marR="152400" marT="38100" marB="38100" anchor="ctr"/>
                </a:tc>
              </a:tr>
              <a:tr h="3018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onsolas"/>
                        </a:rPr>
                        <a:t>8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nsolas"/>
                        </a:rPr>
                        <a:t>11</a:t>
                      </a:r>
                    </a:p>
                  </a:txBody>
                  <a:tcPr marL="76200" marR="1524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0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16067" name="Rectangle 102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good place to start is with a scatterplot of </a:t>
            </a:r>
            <a:r>
              <a:rPr lang="en-US" dirty="0" smtClean="0"/>
              <a:t>Beers by Distance</a:t>
            </a:r>
            <a:endParaRPr lang="en-US" dirty="0"/>
          </a:p>
        </p:txBody>
      </p:sp>
      <p:pic>
        <p:nvPicPr>
          <p:cNvPr id="7" name="Content Placeholder 6" descr="beerdart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b="-6548"/>
          <a:stretch>
            <a:fillRect/>
          </a:stretch>
        </p:blipFill>
        <p:spPr>
          <a:xfrm>
            <a:off x="4540250" y="1600200"/>
            <a:ext cx="4051301" cy="45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slight positive linear relationship between the variables</a:t>
            </a:r>
          </a:p>
          <a:p>
            <a:r>
              <a:rPr lang="en-US" dirty="0" smtClean="0"/>
              <a:t>Correlation = 0.283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0.08</a:t>
            </a:r>
            <a:endParaRPr lang="en-US" dirty="0"/>
          </a:p>
          <a:p>
            <a:r>
              <a:rPr lang="en-US" dirty="0" smtClean="0"/>
              <a:t>But maybe an alternative model would work better</a:t>
            </a:r>
            <a:endParaRPr lang="en-US" dirty="0"/>
          </a:p>
        </p:txBody>
      </p:sp>
      <p:pic>
        <p:nvPicPr>
          <p:cNvPr id="3" name="Content Placeholder 2" descr="beerdarts_lm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" r="5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97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Straight</a:t>
            </a:r>
            <a:r>
              <a:rPr lang="en-US" dirty="0"/>
              <a:t>-Line Fit</a:t>
            </a:r>
          </a:p>
        </p:txBody>
      </p:sp>
      <p:pic>
        <p:nvPicPr>
          <p:cNvPr id="2" name="Picture 1" descr="beerdarts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1444532"/>
            <a:ext cx="4984750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224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negative-positive-negative behavior of the residuals suggests a </a:t>
            </a:r>
            <a:r>
              <a:rPr lang="en-US" i="1" dirty="0"/>
              <a:t>parabola; </a:t>
            </a:r>
            <a:r>
              <a:rPr lang="en-US" dirty="0"/>
              <a:t>that is, a quadratic equation with the </a:t>
            </a:r>
            <a:r>
              <a:rPr lang="en-US" i="1" dirty="0"/>
              <a:t>square</a:t>
            </a:r>
            <a:r>
              <a:rPr lang="en-US" dirty="0"/>
              <a:t> of </a:t>
            </a:r>
            <a:r>
              <a:rPr lang="en-US" dirty="0" smtClean="0"/>
              <a:t>Beer included </a:t>
            </a:r>
            <a:r>
              <a:rPr lang="en-US" dirty="0"/>
              <a:t>in the equation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Distance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Beer + b</a:t>
            </a:r>
            <a:r>
              <a:rPr lang="en-US" baseline="-25000" dirty="0" smtClean="0"/>
              <a:t>2</a:t>
            </a:r>
            <a:r>
              <a:rPr lang="en-US" dirty="0" smtClean="0"/>
              <a:t>Beer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Freeform 253"/>
          <p:cNvSpPr>
            <a:spLocks/>
          </p:cNvSpPr>
          <p:nvPr/>
        </p:nvSpPr>
        <p:spPr bwMode="auto">
          <a:xfrm>
            <a:off x="1270000" y="3886200"/>
            <a:ext cx="604838" cy="155575"/>
          </a:xfrm>
          <a:custGeom>
            <a:avLst/>
            <a:gdLst>
              <a:gd name="T0" fmla="*/ 0 w 381"/>
              <a:gd name="T1" fmla="*/ 96 h 98"/>
              <a:gd name="T2" fmla="*/ 192 w 381"/>
              <a:gd name="T3" fmla="*/ 0 h 98"/>
              <a:gd name="T4" fmla="*/ 381 w 381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multiple regression, estimate </a:t>
            </a:r>
            <a:r>
              <a:rPr lang="en-US" dirty="0"/>
              <a:t>the equation for </a:t>
            </a:r>
            <a:r>
              <a:rPr lang="en-US" dirty="0" smtClean="0"/>
              <a:t>Distance with </a:t>
            </a:r>
            <a:r>
              <a:rPr lang="en-US" dirty="0"/>
              <a:t>both explanatory variables, </a:t>
            </a:r>
            <a:r>
              <a:rPr lang="en-US" dirty="0" smtClean="0"/>
              <a:t>Beer and Beer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included.</a:t>
            </a:r>
          </a:p>
          <a:p>
            <a:r>
              <a:rPr lang="en-US" dirty="0" smtClean="0"/>
              <a:t>The best fitting line is: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000" b="1" dirty="0" smtClean="0"/>
              <a:t>Distance = 4.5 – 2.94*Beer + 0.47*Beer</a:t>
            </a:r>
            <a:r>
              <a:rPr lang="en-US" sz="2000" b="1" baseline="30000" dirty="0" smtClean="0"/>
              <a:t>2</a:t>
            </a:r>
            <a:endParaRPr lang="en-US" sz="2000" b="1" baseline="30000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increases </a:t>
            </a:r>
            <a:r>
              <a:rPr lang="en-US" dirty="0"/>
              <a:t>to </a:t>
            </a:r>
            <a:r>
              <a:rPr lang="en-US" dirty="0" smtClean="0"/>
              <a:t>0.9147</a:t>
            </a:r>
            <a:endParaRPr lang="en-US" dirty="0"/>
          </a:p>
        </p:txBody>
      </p:sp>
      <p:pic>
        <p:nvPicPr>
          <p:cNvPr id="3" name="Content Placeholder 2" descr="beerdarts_fit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b="-6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1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does the mass of radioactive materials change over time?</a:t>
            </a:r>
          </a:p>
          <a:p>
            <a:endParaRPr lang="en-US" dirty="0"/>
          </a:p>
          <a:p>
            <a:r>
              <a:rPr lang="en-US" dirty="0" smtClean="0"/>
              <a:t>Measure the mass of a sample of uranium over the course of 10 years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0275120"/>
              </p:ext>
            </p:extLst>
          </p:nvPr>
        </p:nvGraphicFramePr>
        <p:xfrm>
          <a:off x="5326065" y="1504857"/>
          <a:ext cx="3265486" cy="47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15"/>
                <a:gridCol w="1585471"/>
              </a:tblGrid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5EDF4"/>
                          </a:solidFill>
                          <a:effectLst/>
                          <a:latin typeface="Segoe UI"/>
                        </a:rPr>
                        <a:t>Year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5EDF4"/>
                          </a:solidFill>
                          <a:effectLst/>
                          <a:latin typeface="Segoe UI"/>
                        </a:rPr>
                        <a:t>Mass</a:t>
                      </a: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0.610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0.370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0.240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0.150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0.081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0.051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7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0.027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8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0.040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9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0.011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  <a:tr h="4332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/>
                        </a:rPr>
                        <a:t>10</a:t>
                      </a:r>
                    </a:p>
                  </a:txBody>
                  <a:tcPr marL="76200" marR="1524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Consolas"/>
                        </a:rPr>
                        <a:t>0.029</a:t>
                      </a:r>
                      <a:endParaRPr lang="en-US" dirty="0">
                        <a:effectLst/>
                        <a:latin typeface="Consolas"/>
                      </a:endParaRPr>
                    </a:p>
                  </a:txBody>
                  <a:tcPr marL="76200" marR="1524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16067" name="Rectangle 102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good place to start is with a scatterplot of </a:t>
            </a:r>
            <a:r>
              <a:rPr lang="en-US" dirty="0" smtClean="0"/>
              <a:t>the mass over years</a:t>
            </a:r>
            <a:endParaRPr lang="en-US" dirty="0"/>
          </a:p>
        </p:txBody>
      </p:sp>
      <p:pic>
        <p:nvPicPr>
          <p:cNvPr id="3" name="Content Placeholder 2" descr="yearmass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b="-6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97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strong negative relationship between mass and time</a:t>
            </a:r>
          </a:p>
          <a:p>
            <a:r>
              <a:rPr lang="en-US" dirty="0" smtClean="0"/>
              <a:t>Correlation = -0.86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0.74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yearmass_lm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b="-6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Nonlinear effects</a:t>
            </a:r>
          </a:p>
          <a:p>
            <a:pPr lvl="2"/>
            <a:r>
              <a:rPr lang="en-US" dirty="0" smtClean="0"/>
              <a:t>Polynomial</a:t>
            </a:r>
          </a:p>
          <a:p>
            <a:pPr lvl="2"/>
            <a:r>
              <a:rPr lang="en-US" dirty="0" smtClean="0"/>
              <a:t>Logarithmic</a:t>
            </a:r>
          </a:p>
          <a:p>
            <a:pPr lvl="1"/>
            <a:r>
              <a:rPr lang="en-US" dirty="0" smtClean="0"/>
              <a:t>Categorical predictors</a:t>
            </a:r>
          </a:p>
          <a:p>
            <a:pPr lvl="2"/>
            <a:r>
              <a:rPr lang="en-US" dirty="0" smtClean="0"/>
              <a:t>Dummy coding</a:t>
            </a:r>
          </a:p>
          <a:p>
            <a:pPr lvl="2"/>
            <a:r>
              <a:rPr lang="en-US" dirty="0" smtClean="0"/>
              <a:t>Orthogonal coding</a:t>
            </a:r>
          </a:p>
          <a:p>
            <a:pPr lvl="1"/>
            <a:r>
              <a:rPr lang="en-US" dirty="0"/>
              <a:t>Interaction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General 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0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Straight</a:t>
            </a:r>
            <a:r>
              <a:rPr lang="en-US" dirty="0"/>
              <a:t>-Line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residuals are not uniformly distributed across time</a:t>
            </a:r>
          </a:p>
          <a:p>
            <a:endParaRPr lang="en-US" dirty="0"/>
          </a:p>
          <a:p>
            <a:r>
              <a:rPr lang="en-US" dirty="0" smtClean="0"/>
              <a:t>This suggests a linear model is not the best</a:t>
            </a:r>
            <a:endParaRPr lang="en-US" dirty="0"/>
          </a:p>
        </p:txBody>
      </p:sp>
      <p:pic>
        <p:nvPicPr>
          <p:cNvPr id="5" name="Content Placeholder 4" descr="yearmass_resid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" r="5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4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224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decaying relationship between mass and time suggests a logarithmic relationship</a:t>
            </a:r>
          </a:p>
          <a:p>
            <a:endParaRPr lang="en-US" dirty="0"/>
          </a:p>
          <a:p>
            <a:r>
              <a:rPr lang="en-US" dirty="0" smtClean="0"/>
              <a:t>Mass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*Year + b</a:t>
            </a:r>
            <a:r>
              <a:rPr lang="en-US" baseline="-25000" dirty="0" smtClean="0"/>
              <a:t>2</a:t>
            </a:r>
            <a:r>
              <a:rPr lang="en-US" dirty="0" smtClean="0"/>
              <a:t>*log(Year)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Freeform 253"/>
          <p:cNvSpPr>
            <a:spLocks/>
          </p:cNvSpPr>
          <p:nvPr/>
        </p:nvSpPr>
        <p:spPr bwMode="auto">
          <a:xfrm>
            <a:off x="1062831" y="3108325"/>
            <a:ext cx="604838" cy="155575"/>
          </a:xfrm>
          <a:custGeom>
            <a:avLst/>
            <a:gdLst>
              <a:gd name="T0" fmla="*/ 0 w 381"/>
              <a:gd name="T1" fmla="*/ 96 h 98"/>
              <a:gd name="T2" fmla="*/ 192 w 381"/>
              <a:gd name="T3" fmla="*/ 0 h 98"/>
              <a:gd name="T4" fmla="*/ 381 w 381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multiple regression, estimate </a:t>
            </a:r>
            <a:r>
              <a:rPr lang="en-US" dirty="0"/>
              <a:t>the equation for </a:t>
            </a:r>
            <a:r>
              <a:rPr lang="en-US" dirty="0" smtClean="0"/>
              <a:t>Mass with </a:t>
            </a:r>
            <a:r>
              <a:rPr lang="en-US" dirty="0"/>
              <a:t>both explanatory variables, </a:t>
            </a:r>
            <a:r>
              <a:rPr lang="en-US" dirty="0" smtClean="0"/>
              <a:t>Year and log(Year), </a:t>
            </a:r>
            <a:r>
              <a:rPr lang="en-US" dirty="0"/>
              <a:t>included.</a:t>
            </a:r>
          </a:p>
          <a:p>
            <a:r>
              <a:rPr lang="en-US" dirty="0" smtClean="0"/>
              <a:t>The best fitting line is: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000" b="1" dirty="0" smtClean="0"/>
              <a:t>Mass = 0.57 + 0.046*Year- 0.44*log(Year)</a:t>
            </a:r>
            <a:endParaRPr lang="en-US" sz="2000" b="1" baseline="30000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increases </a:t>
            </a:r>
            <a:r>
              <a:rPr lang="en-US" dirty="0"/>
              <a:t>to </a:t>
            </a:r>
            <a:r>
              <a:rPr lang="en-US" dirty="0" smtClean="0"/>
              <a:t>0.997</a:t>
            </a:r>
            <a:endParaRPr lang="en-US" dirty="0"/>
          </a:p>
        </p:txBody>
      </p:sp>
      <p:pic>
        <p:nvPicPr>
          <p:cNvPr id="4" name="Content Placeholder 3" descr="yearmass_fit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b="-6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26" name="Rectangle 290"/>
          <p:cNvSpPr>
            <a:spLocks noChangeArrowheads="1"/>
          </p:cNvSpPr>
          <p:nvPr/>
        </p:nvSpPr>
        <p:spPr bwMode="auto">
          <a:xfrm>
            <a:off x="4267200" y="2209800"/>
            <a:ext cx="4267200" cy="1295400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61178"/>
          </a:xfrm>
        </p:spPr>
        <p:txBody>
          <a:bodyPr/>
          <a:lstStyle/>
          <a:p>
            <a:r>
              <a:rPr lang="en-US" dirty="0"/>
              <a:t>Pie Sales </a:t>
            </a:r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2362200"/>
            <a:ext cx="4343400" cy="106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700" dirty="0"/>
              <a:t>Sales = b</a:t>
            </a:r>
            <a:r>
              <a:rPr lang="en-US" sz="2700" baseline="-25000" dirty="0"/>
              <a:t>0</a:t>
            </a:r>
            <a:r>
              <a:rPr lang="en-US" sz="2700" dirty="0"/>
              <a:t> + b</a:t>
            </a:r>
            <a:r>
              <a:rPr lang="en-US" sz="2700" baseline="-25000" dirty="0"/>
              <a:t>1</a:t>
            </a:r>
            <a:r>
              <a:rPr lang="en-US" sz="2700" dirty="0"/>
              <a:t> (Price) </a:t>
            </a:r>
          </a:p>
          <a:p>
            <a:pPr>
              <a:buFont typeface="Wingdings" charset="0"/>
              <a:buNone/>
            </a:pPr>
            <a:r>
              <a:rPr lang="en-US" sz="2700" dirty="0"/>
              <a:t>		    </a:t>
            </a:r>
            <a:r>
              <a:rPr lang="en-US" sz="2700" dirty="0" smtClean="0"/>
              <a:t>+ … </a:t>
            </a:r>
            <a:r>
              <a:rPr lang="en-US" sz="2700" b="1" dirty="0" smtClean="0"/>
              <a:t>?</a:t>
            </a:r>
            <a:endParaRPr lang="en-US" sz="2700" b="1" dirty="0"/>
          </a:p>
        </p:txBody>
      </p:sp>
      <p:graphicFrame>
        <p:nvGraphicFramePr>
          <p:cNvPr id="245028" name="Group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03307"/>
              </p:ext>
            </p:extLst>
          </p:nvPr>
        </p:nvGraphicFramePr>
        <p:xfrm>
          <a:off x="381000" y="1447800"/>
          <a:ext cx="3505200" cy="4831080"/>
        </p:xfrm>
        <a:graphic>
          <a:graphicData uri="http://schemas.openxmlformats.org/drawingml/2006/table">
            <a:tbl>
              <a:tblPr/>
              <a:tblGrid>
                <a:gridCol w="685800"/>
                <a:gridCol w="839788"/>
                <a:gridCol w="760412"/>
                <a:gridCol w="1219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 Sales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($)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Season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460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6.80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Spring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380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Summer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Summer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470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Summer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Summer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7.20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Autumn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Autumn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Autumn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Autumn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Autumn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4989" name="Freeform 253"/>
          <p:cNvSpPr>
            <a:spLocks/>
          </p:cNvSpPr>
          <p:nvPr/>
        </p:nvSpPr>
        <p:spPr bwMode="auto">
          <a:xfrm>
            <a:off x="4572000" y="2282825"/>
            <a:ext cx="604838" cy="155575"/>
          </a:xfrm>
          <a:custGeom>
            <a:avLst/>
            <a:gdLst>
              <a:gd name="T0" fmla="*/ 0 w 381"/>
              <a:gd name="T1" fmla="*/ 96 h 98"/>
              <a:gd name="T2" fmla="*/ 192 w 381"/>
              <a:gd name="T3" fmla="*/ 0 h 98"/>
              <a:gd name="T4" fmla="*/ 381 w 381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025" name="Rectangle 289"/>
          <p:cNvSpPr>
            <a:spLocks noChangeArrowheads="1"/>
          </p:cNvSpPr>
          <p:nvPr/>
        </p:nvSpPr>
        <p:spPr bwMode="auto">
          <a:xfrm>
            <a:off x="4267200" y="1600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Multiple regression model:</a:t>
            </a:r>
          </a:p>
        </p:txBody>
      </p:sp>
      <p:pic>
        <p:nvPicPr>
          <p:cNvPr id="245027" name="Picture 291" descr="j0228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15000"/>
            <a:ext cx="1381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</a:p>
          <a:p>
            <a:r>
              <a:rPr lang="en-US" dirty="0" smtClean="0"/>
              <a:t>Effect coding</a:t>
            </a:r>
          </a:p>
          <a:p>
            <a:r>
              <a:rPr lang="en-US" dirty="0" smtClean="0"/>
              <a:t>Orthogonal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5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15619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 new variable for each of the levels of the categorical </a:t>
            </a:r>
            <a:r>
              <a:rPr lang="en-US" dirty="0" smtClean="0"/>
              <a:t>variable </a:t>
            </a:r>
            <a:r>
              <a:rPr lang="en-US" b="1" dirty="0" smtClean="0"/>
              <a:t>except one</a:t>
            </a:r>
          </a:p>
          <a:p>
            <a:endParaRPr lang="en-US" b="1" dirty="0"/>
          </a:p>
          <a:p>
            <a:r>
              <a:rPr lang="en-US" dirty="0" smtClean="0"/>
              <a:t>The regression formula becomes: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1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77576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Solving for the best-fitting line, </a:t>
            </a:r>
            <a:endParaRPr lang="en-US" b="1" dirty="0"/>
          </a:p>
          <a:p>
            <a:r>
              <a:rPr lang="en-US" dirty="0"/>
              <a:t>t</a:t>
            </a:r>
            <a:r>
              <a:rPr lang="en-US" dirty="0" smtClean="0"/>
              <a:t>he regression formula becomes: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23.8</a:t>
            </a:r>
            <a:r>
              <a:rPr lang="en-US" b="1" baseline="-25000" dirty="0" smtClean="0"/>
              <a:t> </a:t>
            </a:r>
            <a:r>
              <a:rPr lang="en-US" b="1" dirty="0" smtClean="0"/>
              <a:t>+ 1*V1 + 6.4*V2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for the best-fitting line, </a:t>
            </a:r>
            <a:r>
              <a:rPr lang="en-US" dirty="0" smtClean="0"/>
              <a:t>the </a:t>
            </a:r>
            <a:r>
              <a:rPr lang="en-US" dirty="0"/>
              <a:t>regression formula becomes:</a:t>
            </a:r>
          </a:p>
          <a:p>
            <a:pPr marL="0" indent="0">
              <a:buNone/>
            </a:pPr>
            <a:r>
              <a:rPr lang="en-US" sz="3200" b="1" dirty="0" err="1" smtClean="0"/>
              <a:t>Ŷ</a:t>
            </a:r>
            <a:r>
              <a:rPr lang="en-US" sz="3200" b="1" dirty="0" smtClean="0"/>
              <a:t> </a:t>
            </a:r>
            <a:r>
              <a:rPr lang="en-US" b="1" dirty="0"/>
              <a:t>= 23.8</a:t>
            </a:r>
            <a:r>
              <a:rPr lang="en-US" b="1" baseline="-25000" dirty="0"/>
              <a:t> </a:t>
            </a:r>
            <a:r>
              <a:rPr lang="en-US" b="1" dirty="0"/>
              <a:t>+ 1*V1 + 6.4*V2</a:t>
            </a:r>
          </a:p>
          <a:p>
            <a:r>
              <a:rPr lang="en-US" dirty="0" smtClean="0"/>
              <a:t>The intercept is the mean for the divorced</a:t>
            </a:r>
          </a:p>
          <a:p>
            <a:r>
              <a:rPr lang="en-US" dirty="0" smtClean="0"/>
              <a:t>Setting V1 to zero and V2 to one gives the mean of the single people</a:t>
            </a:r>
          </a:p>
          <a:p>
            <a:r>
              <a:rPr lang="en-US" dirty="0" smtClean="0"/>
              <a:t>Setting V2 to zero</a:t>
            </a:r>
            <a:r>
              <a:rPr lang="en-US" dirty="0"/>
              <a:t> and </a:t>
            </a:r>
            <a:r>
              <a:rPr lang="en-US" dirty="0" smtClean="0"/>
              <a:t>V1 </a:t>
            </a:r>
            <a:r>
              <a:rPr lang="en-US" dirty="0"/>
              <a:t>to </a:t>
            </a:r>
            <a:r>
              <a:rPr lang="en-US" dirty="0" smtClean="0"/>
              <a:t>one gives the mean of the married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80424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 new variable for each of the levels of the categorical </a:t>
            </a:r>
            <a:r>
              <a:rPr lang="en-US" dirty="0" smtClean="0"/>
              <a:t>variable </a:t>
            </a:r>
            <a:r>
              <a:rPr lang="en-US" b="1" dirty="0" smtClean="0"/>
              <a:t>except one</a:t>
            </a:r>
          </a:p>
          <a:p>
            <a:endParaRPr lang="en-US" b="1" dirty="0"/>
          </a:p>
          <a:p>
            <a:r>
              <a:rPr lang="en-US" dirty="0" smtClean="0"/>
              <a:t>The regression formula is still: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310676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Solving for the best-fitting line, </a:t>
            </a:r>
            <a:endParaRPr lang="en-US" b="1" dirty="0"/>
          </a:p>
          <a:p>
            <a:r>
              <a:rPr lang="en-US" dirty="0"/>
              <a:t>t</a:t>
            </a:r>
            <a:r>
              <a:rPr lang="en-US" dirty="0" smtClean="0"/>
              <a:t>he regression formula is now: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26.27</a:t>
            </a:r>
            <a:r>
              <a:rPr lang="en-US" b="1" baseline="-25000" dirty="0" smtClean="0"/>
              <a:t> </a:t>
            </a:r>
            <a:r>
              <a:rPr lang="en-US" b="1" dirty="0" smtClean="0"/>
              <a:t>– 1.47*V1 + 3.93*V2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1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198563" y="381000"/>
            <a:ext cx="7793037" cy="762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57200" y="1222430"/>
            <a:ext cx="8077200" cy="6206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Idea: Examine the linear relationship between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1 dependent (y) &amp; 2 or more independent variables 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046288" y="2820987"/>
            <a:ext cx="762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H="1">
            <a:off x="3341688" y="2820987"/>
            <a:ext cx="6858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4408488" y="2820987"/>
            <a:ext cx="152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627688" y="2820987"/>
            <a:ext cx="1295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H="1">
            <a:off x="1600200" y="5183187"/>
            <a:ext cx="1524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>
            <a:off x="3581400" y="4954587"/>
            <a:ext cx="15240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6553200" y="4954587"/>
            <a:ext cx="8382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4953000" y="4954587"/>
            <a:ext cx="6096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8294688" y="2820987"/>
            <a:ext cx="239712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55298"/>
              </p:ext>
            </p:extLst>
          </p:nvPr>
        </p:nvGraphicFramePr>
        <p:xfrm>
          <a:off x="1066800" y="2897187"/>
          <a:ext cx="765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3" imgW="2209680" imgH="228600" progId="Equation.3">
                  <p:embed/>
                </p:oleObj>
              </mc:Choice>
              <mc:Fallback>
                <p:oleObj name="Equation" r:id="rId3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7187"/>
                        <a:ext cx="7654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10518"/>
              </p:ext>
            </p:extLst>
          </p:nvPr>
        </p:nvGraphicFramePr>
        <p:xfrm>
          <a:off x="1265238" y="5411787"/>
          <a:ext cx="72231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411787"/>
                        <a:ext cx="72231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152400" y="2058987"/>
            <a:ext cx="2667000" cy="393700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Population model: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752600" y="2516187"/>
            <a:ext cx="1219200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Y-intercept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742452" y="2516187"/>
            <a:ext cx="2026524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Population slopes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380288" y="2516187"/>
            <a:ext cx="1535112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Random Error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H="1">
            <a:off x="2514600" y="5030787"/>
            <a:ext cx="609600" cy="533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143000" y="4497387"/>
            <a:ext cx="1676400" cy="734047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(or predicted)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600" dirty="0"/>
              <a:t>value of y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4800600" y="4649787"/>
            <a:ext cx="3043938" cy="3333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slope coefficients</a:t>
            </a:r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152399" y="4040187"/>
            <a:ext cx="5096023" cy="3937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Estimated multiple regression model:</a:t>
            </a:r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971800" y="4573587"/>
            <a:ext cx="1436688" cy="541174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intercept</a:t>
            </a:r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152400" y="3887787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for the best-fitting line, </a:t>
            </a:r>
            <a:r>
              <a:rPr lang="en-US" dirty="0" smtClean="0"/>
              <a:t>the </a:t>
            </a:r>
            <a:r>
              <a:rPr lang="en-US" dirty="0"/>
              <a:t>regression formula becomes:</a:t>
            </a:r>
          </a:p>
          <a:p>
            <a:pPr marL="0" indent="0">
              <a:buNone/>
            </a:pPr>
            <a:r>
              <a:rPr lang="en-US" sz="3200" b="1" dirty="0" err="1"/>
              <a:t>Ŷ</a:t>
            </a:r>
            <a:r>
              <a:rPr lang="en-US" sz="3200" b="1" dirty="0"/>
              <a:t> </a:t>
            </a:r>
            <a:r>
              <a:rPr lang="en-US" b="1" dirty="0"/>
              <a:t>= 26.27</a:t>
            </a:r>
            <a:r>
              <a:rPr lang="en-US" b="1" baseline="-25000" dirty="0"/>
              <a:t> </a:t>
            </a:r>
            <a:r>
              <a:rPr lang="en-US" b="1" dirty="0"/>
              <a:t>– 1.47*V1 + 3.93*V2</a:t>
            </a:r>
            <a:endParaRPr lang="en-US" sz="2800" b="1" dirty="0"/>
          </a:p>
          <a:p>
            <a:r>
              <a:rPr lang="en-US" dirty="0" smtClean="0"/>
              <a:t>The intercept is the grand mean</a:t>
            </a:r>
          </a:p>
          <a:p>
            <a:r>
              <a:rPr lang="en-US" dirty="0"/>
              <a:t>Setting V1 to zero and V2 to one gives the mean of the </a:t>
            </a:r>
            <a:r>
              <a:rPr lang="en-US" dirty="0" smtClean="0"/>
              <a:t>married people</a:t>
            </a:r>
            <a:endParaRPr lang="en-US" dirty="0"/>
          </a:p>
          <a:p>
            <a:r>
              <a:rPr lang="en-US" dirty="0"/>
              <a:t>Setting V2 to zero and V1 to one gives the mean of the </a:t>
            </a:r>
            <a:r>
              <a:rPr lang="en-US" dirty="0" smtClean="0"/>
              <a:t>single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8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952491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Allows you to make specific, </a:t>
            </a:r>
            <a:r>
              <a:rPr lang="en-US" b="1" dirty="0" smtClean="0"/>
              <a:t>planned comparisons</a:t>
            </a:r>
          </a:p>
          <a:p>
            <a:endParaRPr lang="en-US" b="1" dirty="0"/>
          </a:p>
          <a:p>
            <a:r>
              <a:rPr lang="en-US" dirty="0" smtClean="0"/>
              <a:t>The regression formula is still: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coding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501233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Solving for the best-fitting line, </a:t>
            </a:r>
            <a:endParaRPr lang="en-US" b="1" dirty="0"/>
          </a:p>
          <a:p>
            <a:r>
              <a:rPr lang="en-US" dirty="0"/>
              <a:t>t</a:t>
            </a:r>
            <a:r>
              <a:rPr lang="en-US" dirty="0" smtClean="0"/>
              <a:t>he regression formula is now: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26.27</a:t>
            </a:r>
            <a:r>
              <a:rPr lang="en-US" b="1" baseline="-25000" dirty="0" smtClean="0"/>
              <a:t> </a:t>
            </a:r>
            <a:r>
              <a:rPr lang="en-US" b="1" dirty="0" smtClean="0"/>
              <a:t>+ 2.7*V1 + 1.23*V2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Solving for the best-fitting line, </a:t>
            </a:r>
            <a:r>
              <a:rPr lang="en-US" dirty="0" smtClean="0"/>
              <a:t>the </a:t>
            </a:r>
            <a:r>
              <a:rPr lang="en-US" dirty="0"/>
              <a:t>regression formula becomes:</a:t>
            </a:r>
          </a:p>
          <a:p>
            <a:pPr marL="0" indent="0">
              <a:buNone/>
            </a:pPr>
            <a:r>
              <a:rPr lang="en-US" sz="3200" b="1" dirty="0" err="1"/>
              <a:t>Ŷ</a:t>
            </a:r>
            <a:r>
              <a:rPr lang="en-US" sz="3200" b="1" dirty="0"/>
              <a:t> </a:t>
            </a:r>
            <a:r>
              <a:rPr lang="en-US" b="1" dirty="0"/>
              <a:t>= 26.27</a:t>
            </a:r>
            <a:r>
              <a:rPr lang="en-US" b="1" baseline="-25000" dirty="0"/>
              <a:t> </a:t>
            </a:r>
            <a:r>
              <a:rPr lang="en-US" b="1" dirty="0"/>
              <a:t>+ 2.7*V1 + 1.23*V2</a:t>
            </a:r>
            <a:endParaRPr lang="en-US" sz="3200" b="1" dirty="0"/>
          </a:p>
          <a:p>
            <a:r>
              <a:rPr lang="en-US" dirty="0" smtClean="0"/>
              <a:t>The intercept is still the grand mean</a:t>
            </a:r>
          </a:p>
          <a:p>
            <a:r>
              <a:rPr lang="en-US" dirty="0" smtClean="0"/>
              <a:t>The parameters (b</a:t>
            </a:r>
            <a:r>
              <a:rPr lang="en-US" baseline="-25000" dirty="0" smtClean="0"/>
              <a:t>1</a:t>
            </a:r>
            <a:r>
              <a:rPr lang="en-US" dirty="0" smtClean="0"/>
              <a:t> &amp; b</a:t>
            </a:r>
            <a:r>
              <a:rPr lang="en-US" baseline="-25000" dirty="0" smtClean="0"/>
              <a:t>2</a:t>
            </a:r>
            <a:r>
              <a:rPr lang="en-US" dirty="0" smtClean="0"/>
              <a:t>) test the specific comparisons indicated: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shows the difference between single and married people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shows the difference between divorced people and the other two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choosing contrasts, a few rules must be followed: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No more than K–1 contrasts (K is the number of levels in the variable)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The mean of the coding variable must always be zero.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The correlations between all of the coding variables must also be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1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Terms</a:t>
            </a:r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interaction</a:t>
            </a:r>
            <a:r>
              <a:rPr lang="en-US" dirty="0"/>
              <a:t> variable algebraically is the product of two variables. Its effect is to allow the effect of one of the variables on </a:t>
            </a:r>
            <a:r>
              <a:rPr lang="en-US" i="1" dirty="0"/>
              <a:t>Y</a:t>
            </a:r>
            <a:r>
              <a:rPr lang="en-US" dirty="0"/>
              <a:t> to depend on the value of the other variable.</a:t>
            </a:r>
          </a:p>
          <a:p>
            <a:r>
              <a:rPr lang="en-US" dirty="0"/>
              <a:t>The interaction term allows the slope of the  regression line to differ between </a:t>
            </a:r>
            <a:r>
              <a:rPr lang="en-US" dirty="0" smtClean="0"/>
              <a:t>two </a:t>
            </a:r>
            <a:r>
              <a:rPr lang="en-US" dirty="0"/>
              <a:t>categories.</a:t>
            </a:r>
          </a:p>
        </p:txBody>
      </p:sp>
    </p:spTree>
    <p:extLst>
      <p:ext uri="{BB962C8B-B14F-4D97-AF65-F5344CB8AC3E}">
        <p14:creationId xmlns:p14="http://schemas.microsoft.com/office/powerpoint/2010/main" val="34459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198563" y="381000"/>
            <a:ext cx="7793037" cy="762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57200" y="1222430"/>
            <a:ext cx="8077200" cy="6206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Idea: Examine the linear relationship between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1 dependent (y) &amp; 2 or more independent variables 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046288" y="2820987"/>
            <a:ext cx="762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H="1">
            <a:off x="3341688" y="2820987"/>
            <a:ext cx="6858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4408488" y="2820987"/>
            <a:ext cx="152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627688" y="2820987"/>
            <a:ext cx="1295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H="1">
            <a:off x="1600200" y="5183187"/>
            <a:ext cx="1524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>
            <a:off x="3581400" y="4954587"/>
            <a:ext cx="15240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6553200" y="4954587"/>
            <a:ext cx="8382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4953000" y="4954587"/>
            <a:ext cx="6096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8294688" y="2820987"/>
            <a:ext cx="239712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73599"/>
              </p:ext>
            </p:extLst>
          </p:nvPr>
        </p:nvGraphicFramePr>
        <p:xfrm>
          <a:off x="1066800" y="2897187"/>
          <a:ext cx="765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2209680" imgH="228600" progId="Equation.3">
                  <p:embed/>
                </p:oleObj>
              </mc:Choice>
              <mc:Fallback>
                <p:oleObj name="Equation" r:id="rId3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7187"/>
                        <a:ext cx="7654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03192"/>
              </p:ext>
            </p:extLst>
          </p:nvPr>
        </p:nvGraphicFramePr>
        <p:xfrm>
          <a:off x="1265238" y="5411787"/>
          <a:ext cx="72231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411787"/>
                        <a:ext cx="72231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152400" y="2058987"/>
            <a:ext cx="2667000" cy="393700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Population model: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752600" y="2516187"/>
            <a:ext cx="1219200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Y-intercept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742452" y="2516187"/>
            <a:ext cx="2026524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Population slopes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380288" y="2516187"/>
            <a:ext cx="1535112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Random Error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H="1">
            <a:off x="2514600" y="5030787"/>
            <a:ext cx="609600" cy="533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143000" y="4497387"/>
            <a:ext cx="1676400" cy="734047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(or predicted)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600" dirty="0"/>
              <a:t>value of y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4800600" y="4649787"/>
            <a:ext cx="3043938" cy="3333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slope coefficients</a:t>
            </a:r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152399" y="4040187"/>
            <a:ext cx="5096023" cy="3937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Estimated multiple regression model:</a:t>
            </a:r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971800" y="4573587"/>
            <a:ext cx="1436688" cy="541174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Estimated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dirty="0"/>
              <a:t>intercept</a:t>
            </a:r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152400" y="3887787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Model Significant?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229600" cy="45323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700" dirty="0">
                <a:solidFill>
                  <a:schemeClr val="folHlink"/>
                </a:solidFill>
              </a:rPr>
              <a:t>F-Test for Overall Significance of the Model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700" dirty="0"/>
              <a:t>Shows if there is a linear relationship between all of the  x  variables considered together and  y</a:t>
            </a:r>
            <a:endParaRPr lang="en-US" sz="2700" i="1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700" dirty="0"/>
              <a:t>Use F test statistic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700" dirty="0"/>
              <a:t>Hypotheses: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300" dirty="0"/>
              <a:t>H</a:t>
            </a:r>
            <a:r>
              <a:rPr lang="en-US" sz="2300" baseline="-25000" dirty="0"/>
              <a:t>0</a:t>
            </a:r>
            <a:r>
              <a:rPr lang="en-US" sz="2300" dirty="0"/>
              <a:t>: </a:t>
            </a:r>
            <a:r>
              <a:rPr lang="el-GR" sz="2300" dirty="0">
                <a:cs typeface="Arial" charset="0"/>
              </a:rPr>
              <a:t>β</a:t>
            </a:r>
            <a:r>
              <a:rPr lang="en-US" sz="2300" baseline="-25000" dirty="0"/>
              <a:t>1</a:t>
            </a:r>
            <a:r>
              <a:rPr lang="en-US" sz="2300" dirty="0"/>
              <a:t> = </a:t>
            </a:r>
            <a:r>
              <a:rPr lang="el-GR" sz="2300" dirty="0">
                <a:cs typeface="Arial" charset="0"/>
              </a:rPr>
              <a:t>β</a:t>
            </a:r>
            <a:r>
              <a:rPr lang="en-US" sz="2300" baseline="-25000" dirty="0"/>
              <a:t>2</a:t>
            </a:r>
            <a:r>
              <a:rPr lang="en-US" sz="2300" dirty="0"/>
              <a:t> = … = </a:t>
            </a:r>
            <a:r>
              <a:rPr lang="el-GR" sz="2300" dirty="0">
                <a:cs typeface="Arial" charset="0"/>
              </a:rPr>
              <a:t>β</a:t>
            </a:r>
            <a:r>
              <a:rPr lang="en-US" sz="2300" baseline="-25000" dirty="0"/>
              <a:t>k</a:t>
            </a:r>
            <a:r>
              <a:rPr lang="en-US" sz="2300" dirty="0"/>
              <a:t> = 0  (no linear relationship)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2300" dirty="0"/>
              <a:t>H</a:t>
            </a:r>
            <a:r>
              <a:rPr lang="en-US" sz="2300" baseline="-25000" dirty="0"/>
              <a:t>A</a:t>
            </a:r>
            <a:r>
              <a:rPr lang="en-US" sz="2300" dirty="0"/>
              <a:t>:  at least one  </a:t>
            </a:r>
            <a:r>
              <a:rPr lang="el-GR" sz="2300" dirty="0">
                <a:cs typeface="Arial" charset="0"/>
              </a:rPr>
              <a:t>β</a:t>
            </a:r>
            <a:r>
              <a:rPr lang="en-US" sz="2300" baseline="-25000" dirty="0" err="1"/>
              <a:t>i</a:t>
            </a:r>
            <a:r>
              <a:rPr lang="en-US" sz="2300" dirty="0"/>
              <a:t>  </a:t>
            </a:r>
            <a:r>
              <a:rPr lang="en-US" sz="2300" dirty="0">
                <a:cs typeface="Arial" charset="0"/>
              </a:rPr>
              <a:t>≠</a:t>
            </a:r>
            <a:r>
              <a:rPr lang="en-US" sz="2300" dirty="0"/>
              <a:t> 0   (at least one independent</a:t>
            </a:r>
          </a:p>
          <a:p>
            <a:pPr lvl="1">
              <a:lnSpc>
                <a:spcPct val="4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sz="2300" dirty="0"/>
              <a:t>					          variable affects y)</a:t>
            </a:r>
            <a:r>
              <a:rPr lang="en-US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83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F-Test for Overall Significance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statistic:</a:t>
            </a:r>
          </a:p>
          <a:p>
            <a:endParaRPr lang="en-US" dirty="0"/>
          </a:p>
          <a:p>
            <a:pPr lvl="1">
              <a:buFont typeface="Wingdings" charset="0"/>
              <a:buNone/>
            </a:pPr>
            <a:r>
              <a:rPr lang="en-US" sz="2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   where F has 	(numerator) </a:t>
            </a:r>
            <a:r>
              <a:rPr lang="en-US" dirty="0">
                <a:solidFill>
                  <a:schemeClr val="folHlink"/>
                </a:solidFill>
              </a:rPr>
              <a:t>D</a:t>
            </a:r>
            <a:r>
              <a:rPr lang="en-US" baseline="-25000" dirty="0">
                <a:solidFill>
                  <a:schemeClr val="folHlink"/>
                </a:solidFill>
              </a:rPr>
              <a:t>1</a:t>
            </a:r>
            <a:r>
              <a:rPr lang="en-US" dirty="0">
                <a:solidFill>
                  <a:schemeClr val="folHlink"/>
                </a:solidFill>
              </a:rPr>
              <a:t> = k </a:t>
            </a:r>
            <a:r>
              <a:rPr lang="en-US" dirty="0"/>
              <a:t> and</a:t>
            </a:r>
          </a:p>
          <a:p>
            <a:pPr>
              <a:buFont typeface="Wingdings" charset="0"/>
              <a:buNone/>
            </a:pPr>
            <a:r>
              <a:rPr lang="en-US" dirty="0"/>
              <a:t>			</a:t>
            </a:r>
            <a:r>
              <a:rPr lang="en-US" dirty="0" smtClean="0"/>
              <a:t>(</a:t>
            </a:r>
            <a:r>
              <a:rPr lang="en-US" dirty="0"/>
              <a:t>denominator) </a:t>
            </a:r>
            <a:r>
              <a:rPr lang="en-US" dirty="0">
                <a:solidFill>
                  <a:schemeClr val="folHlink"/>
                </a:solidFill>
              </a:rPr>
              <a:t>D</a:t>
            </a:r>
            <a:r>
              <a:rPr lang="en-US" baseline="-25000" dirty="0">
                <a:solidFill>
                  <a:schemeClr val="folHlink"/>
                </a:solidFill>
              </a:rPr>
              <a:t>2</a:t>
            </a:r>
            <a:r>
              <a:rPr lang="en-US" dirty="0">
                <a:solidFill>
                  <a:schemeClr val="folHlink"/>
                </a:solidFill>
              </a:rPr>
              <a:t> = (n – k – 1)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        </a:t>
            </a:r>
            <a:r>
              <a:rPr lang="en-US" dirty="0">
                <a:solidFill>
                  <a:schemeClr val="folHlink"/>
                </a:solidFill>
              </a:rPr>
              <a:t>degrees of freedom</a:t>
            </a:r>
            <a:r>
              <a:rPr lang="en-US" dirty="0"/>
              <a:t> </a:t>
            </a: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303463" y="2209800"/>
          <a:ext cx="354647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3" imgW="1307880" imgH="761760" progId="Equation.3">
                  <p:embed/>
                </p:oleObj>
              </mc:Choice>
              <mc:Fallback>
                <p:oleObj name="Equation" r:id="rId3" imgW="13078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209800"/>
                        <a:ext cx="3546475" cy="2063750"/>
                      </a:xfrm>
                      <a:prstGeom prst="rect">
                        <a:avLst/>
                      </a:prstGeom>
                      <a:solidFill>
                        <a:srgbClr val="FFFFB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21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91" name="Rectangle 11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14400"/>
            <a:r>
              <a:rPr lang="en-US"/>
              <a:t>F-Test for Overall Significance</a:t>
            </a:r>
          </a:p>
        </p:txBody>
      </p:sp>
      <p:graphicFrame>
        <p:nvGraphicFramePr>
          <p:cNvPr id="275582" name="Object 1150"/>
          <p:cNvGraphicFramePr>
            <a:graphicFrameLocks noChangeAspect="1"/>
          </p:cNvGraphicFramePr>
          <p:nvPr/>
        </p:nvGraphicFramePr>
        <p:xfrm>
          <a:off x="3657600" y="2133600"/>
          <a:ext cx="403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3" imgW="2006280" imgH="393480" progId="Equation.3">
                  <p:embed/>
                </p:oleObj>
              </mc:Choice>
              <mc:Fallback>
                <p:oleObj name="Equation" r:id="rId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038600" cy="787400"/>
                      </a:xfrm>
                      <a:prstGeom prst="rect">
                        <a:avLst/>
                      </a:prstGeom>
                      <a:solidFill>
                        <a:srgbClr val="FFFFB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594" name="Line 1162"/>
          <p:cNvSpPr>
            <a:spLocks noChangeShapeType="1"/>
          </p:cNvSpPr>
          <p:nvPr/>
        </p:nvSpPr>
        <p:spPr bwMode="auto">
          <a:xfrm flipV="1">
            <a:off x="2971800" y="3505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583" name="Line 1151"/>
          <p:cNvSpPr>
            <a:spLocks noChangeShapeType="1"/>
          </p:cNvSpPr>
          <p:nvPr/>
        </p:nvSpPr>
        <p:spPr bwMode="auto">
          <a:xfrm flipV="1">
            <a:off x="6172200" y="2895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600" name="Line 1168"/>
          <p:cNvSpPr>
            <a:spLocks noChangeShapeType="1"/>
          </p:cNvSpPr>
          <p:nvPr/>
        </p:nvSpPr>
        <p:spPr bwMode="auto">
          <a:xfrm flipV="1">
            <a:off x="7696200" y="3657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599" name="Rectangle 1167"/>
          <p:cNvSpPr>
            <a:spLocks noChangeArrowheads="1"/>
          </p:cNvSpPr>
          <p:nvPr/>
        </p:nvSpPr>
        <p:spPr bwMode="auto">
          <a:xfrm>
            <a:off x="7543800" y="3048000"/>
            <a:ext cx="1295400" cy="609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596" name="Rectangle 1164"/>
          <p:cNvSpPr>
            <a:spLocks noChangeArrowheads="1"/>
          </p:cNvSpPr>
          <p:nvPr/>
        </p:nvSpPr>
        <p:spPr bwMode="auto">
          <a:xfrm>
            <a:off x="3505200" y="2971800"/>
            <a:ext cx="2362200" cy="609600"/>
          </a:xfrm>
          <a:prstGeom prst="rect">
            <a:avLst/>
          </a:prstGeom>
          <a:solidFill>
            <a:srgbClr val="D1FF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5603" name="Group 1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9345"/>
              </p:ext>
            </p:extLst>
          </p:nvPr>
        </p:nvGraphicFramePr>
        <p:xfrm>
          <a:off x="228600" y="1600200"/>
          <a:ext cx="8763000" cy="4632960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Multiple 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0.72213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 Square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0.52148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0.44172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Standard Error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47.46341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Observations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Significance 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Regression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29460.027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14730.013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6.53861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0.01201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Residual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27033.306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2252.776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56493.333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Coefficients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Standard Error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 Stat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P-value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Lower 95%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Upper 95%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Intercept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306.52619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114.25389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2.68285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0.01993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57.58835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555.46404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-24.97509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10.83213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-2.30565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0.03979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-48.57626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-1.37392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Advertising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74.13096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25.96732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2.85478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0.01449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17.55303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130.70888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5581" name="Picture 1149" descr="j02289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12287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586" name="Text Box 115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75593" name="Text Box 1161"/>
          <p:cNvSpPr txBox="1">
            <a:spLocks noChangeArrowheads="1"/>
          </p:cNvSpPr>
          <p:nvPr/>
        </p:nvSpPr>
        <p:spPr bwMode="auto">
          <a:xfrm>
            <a:off x="3505200" y="2971800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With 2 and 12 degrees of freedom</a:t>
            </a:r>
          </a:p>
        </p:txBody>
      </p:sp>
      <p:sp>
        <p:nvSpPr>
          <p:cNvPr id="275598" name="Text Box 1166"/>
          <p:cNvSpPr txBox="1">
            <a:spLocks noChangeArrowheads="1"/>
          </p:cNvSpPr>
          <p:nvPr/>
        </p:nvSpPr>
        <p:spPr bwMode="auto">
          <a:xfrm>
            <a:off x="7543800" y="3048000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P-value for the F-Test</a:t>
            </a:r>
          </a:p>
        </p:txBody>
      </p:sp>
    </p:spTree>
    <p:extLst>
      <p:ext uri="{BB962C8B-B14F-4D97-AF65-F5344CB8AC3E}">
        <p14:creationId xmlns:p14="http://schemas.microsoft.com/office/powerpoint/2010/main" val="53434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124200" y="23622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 flipV="1">
            <a:off x="609600" y="51816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16" name="Line 44"/>
          <p:cNvSpPr>
            <a:spLocks noChangeShapeType="1"/>
          </p:cNvSpPr>
          <p:nvPr/>
        </p:nvSpPr>
        <p:spPr bwMode="auto">
          <a:xfrm>
            <a:off x="5029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5029200" y="48006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77" name="Freeform 5"/>
          <p:cNvSpPr>
            <a:spLocks/>
          </p:cNvSpPr>
          <p:nvPr/>
        </p:nvSpPr>
        <p:spPr bwMode="auto">
          <a:xfrm>
            <a:off x="1314450" y="3143250"/>
            <a:ext cx="5562600" cy="2247900"/>
          </a:xfrm>
          <a:custGeom>
            <a:avLst/>
            <a:gdLst>
              <a:gd name="T0" fmla="*/ 0 w 3504"/>
              <a:gd name="T1" fmla="*/ 1416 h 1416"/>
              <a:gd name="T2" fmla="*/ 1134 w 3504"/>
              <a:gd name="T3" fmla="*/ 450 h 1416"/>
              <a:gd name="T4" fmla="*/ 3504 w 3504"/>
              <a:gd name="T5" fmla="*/ 0 h 1416"/>
              <a:gd name="T6" fmla="*/ 2340 w 3504"/>
              <a:gd name="T7" fmla="*/ 1140 h 1416"/>
              <a:gd name="T8" fmla="*/ 0 w 3504"/>
              <a:gd name="T9" fmla="*/ 1416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4" h="1416">
                <a:moveTo>
                  <a:pt x="0" y="1416"/>
                </a:moveTo>
                <a:lnTo>
                  <a:pt x="1134" y="450"/>
                </a:lnTo>
                <a:lnTo>
                  <a:pt x="3504" y="0"/>
                </a:lnTo>
                <a:lnTo>
                  <a:pt x="2340" y="1140"/>
                </a:lnTo>
                <a:lnTo>
                  <a:pt x="0" y="141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3" name="Freeform 31"/>
          <p:cNvSpPr>
            <a:spLocks/>
          </p:cNvSpPr>
          <p:nvPr/>
        </p:nvSpPr>
        <p:spPr bwMode="auto">
          <a:xfrm>
            <a:off x="3105150" y="2609850"/>
            <a:ext cx="1009650" cy="514350"/>
          </a:xfrm>
          <a:custGeom>
            <a:avLst/>
            <a:gdLst>
              <a:gd name="T0" fmla="*/ 0 w 636"/>
              <a:gd name="T1" fmla="*/ 0 h 324"/>
              <a:gd name="T2" fmla="*/ 636 w 636"/>
              <a:gd name="T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6" h="324">
                <a:moveTo>
                  <a:pt x="0" y="0"/>
                </a:moveTo>
                <a:lnTo>
                  <a:pt x="636" y="3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363" y="381000"/>
            <a:ext cx="7793037" cy="762000"/>
          </a:xfrm>
        </p:spPr>
        <p:txBody>
          <a:bodyPr/>
          <a:lstStyle/>
          <a:p>
            <a:r>
              <a:rPr lang="en-US"/>
              <a:t>Multiple Regression Model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990600" y="1524000"/>
            <a:ext cx="3124200" cy="4540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Two variable model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33483" name="Oval 11"/>
          <p:cNvSpPr>
            <a:spLocks noChangeArrowheads="1"/>
          </p:cNvSpPr>
          <p:nvPr/>
        </p:nvSpPr>
        <p:spPr bwMode="auto">
          <a:xfrm>
            <a:off x="3962400" y="2971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>
            <a:off x="12954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 flipV="1">
            <a:off x="5029200" y="4800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89" name="Line 17"/>
          <p:cNvSpPr>
            <a:spLocks noChangeShapeType="1"/>
          </p:cNvSpPr>
          <p:nvPr/>
        </p:nvSpPr>
        <p:spPr bwMode="auto">
          <a:xfrm>
            <a:off x="68580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12954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86" name="Oval 14"/>
          <p:cNvSpPr>
            <a:spLocks noChangeArrowheads="1"/>
          </p:cNvSpPr>
          <p:nvPr/>
        </p:nvSpPr>
        <p:spPr bwMode="auto">
          <a:xfrm rot="-1124818">
            <a:off x="3886200" y="4267200"/>
            <a:ext cx="457200" cy="228600"/>
          </a:xfrm>
          <a:prstGeom prst="ellipse">
            <a:avLst/>
          </a:prstGeom>
          <a:solidFill>
            <a:srgbClr val="31FF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4114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89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73914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graphicFrame>
        <p:nvGraphicFramePr>
          <p:cNvPr id="233497" name="Object 25"/>
          <p:cNvGraphicFramePr>
            <a:graphicFrameLocks noChangeAspect="1"/>
          </p:cNvGraphicFramePr>
          <p:nvPr/>
        </p:nvGraphicFramePr>
        <p:xfrm>
          <a:off x="5775325" y="2286000"/>
          <a:ext cx="3122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2286000"/>
                        <a:ext cx="3122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8" name="Freeform 26"/>
          <p:cNvSpPr>
            <a:spLocks/>
          </p:cNvSpPr>
          <p:nvPr/>
        </p:nvSpPr>
        <p:spPr bwMode="auto">
          <a:xfrm>
            <a:off x="5638800" y="2667000"/>
            <a:ext cx="557213" cy="704850"/>
          </a:xfrm>
          <a:custGeom>
            <a:avLst/>
            <a:gdLst>
              <a:gd name="T0" fmla="*/ 116 w 351"/>
              <a:gd name="T1" fmla="*/ 0 h 444"/>
              <a:gd name="T2" fmla="*/ 39 w 351"/>
              <a:gd name="T3" fmla="*/ 270 h 444"/>
              <a:gd name="T4" fmla="*/ 351 w 351"/>
              <a:gd name="T5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4" name="Freeform 32"/>
          <p:cNvSpPr>
            <a:spLocks/>
          </p:cNvSpPr>
          <p:nvPr/>
        </p:nvSpPr>
        <p:spPr bwMode="auto">
          <a:xfrm>
            <a:off x="3114675" y="3724275"/>
            <a:ext cx="1000125" cy="619125"/>
          </a:xfrm>
          <a:custGeom>
            <a:avLst/>
            <a:gdLst>
              <a:gd name="T0" fmla="*/ 0 w 630"/>
              <a:gd name="T1" fmla="*/ 0 h 390"/>
              <a:gd name="T2" fmla="*/ 630 w 630"/>
              <a:gd name="T3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390">
                <a:moveTo>
                  <a:pt x="0" y="0"/>
                </a:moveTo>
                <a:lnTo>
                  <a:pt x="630" y="3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2743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-25000"/>
              <a:t>i</a:t>
            </a:r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2667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y</a:t>
            </a:r>
            <a:r>
              <a:rPr lang="en-US" baseline="-25000"/>
              <a:t>i</a:t>
            </a:r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 rot="5400000">
            <a:off x="2713038" y="330676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4495800" y="3581400"/>
            <a:ext cx="1600200" cy="457200"/>
          </a:xfrm>
          <a:prstGeom prst="rect">
            <a:avLst/>
          </a:prstGeom>
          <a:solidFill>
            <a:srgbClr val="C8FC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 = (y – y)</a:t>
            </a:r>
          </a:p>
        </p:txBody>
      </p:sp>
      <p:sp>
        <p:nvSpPr>
          <p:cNvPr id="233511" name="Text Box 39"/>
          <p:cNvSpPr txBox="1">
            <a:spLocks noChangeArrowheads="1"/>
          </p:cNvSpPr>
          <p:nvPr/>
        </p:nvSpPr>
        <p:spPr bwMode="auto">
          <a:xfrm rot="5400000">
            <a:off x="5310188" y="3548647"/>
            <a:ext cx="45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&lt;</a:t>
            </a:r>
          </a:p>
        </p:txBody>
      </p:sp>
      <p:sp>
        <p:nvSpPr>
          <p:cNvPr id="233513" name="Line 41"/>
          <p:cNvSpPr>
            <a:spLocks noChangeShapeType="1"/>
          </p:cNvSpPr>
          <p:nvPr/>
        </p:nvSpPr>
        <p:spPr bwMode="auto">
          <a:xfrm>
            <a:off x="1828800" y="556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14" name="Line 42"/>
          <p:cNvSpPr>
            <a:spLocks noChangeShapeType="1"/>
          </p:cNvSpPr>
          <p:nvPr/>
        </p:nvSpPr>
        <p:spPr bwMode="auto">
          <a:xfrm flipV="1">
            <a:off x="4114800" y="4800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492" name="AutoShape 20"/>
          <p:cNvSpPr>
            <a:spLocks/>
          </p:cNvSpPr>
          <p:nvPr/>
        </p:nvSpPr>
        <p:spPr bwMode="auto">
          <a:xfrm>
            <a:off x="4267200" y="32004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518" name="Text Box 46"/>
          <p:cNvSpPr txBox="1">
            <a:spLocks noChangeArrowheads="1"/>
          </p:cNvSpPr>
          <p:nvPr/>
        </p:nvSpPr>
        <p:spPr bwMode="auto">
          <a:xfrm>
            <a:off x="54102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2i</a:t>
            </a:r>
          </a:p>
        </p:txBody>
      </p:sp>
      <p:sp>
        <p:nvSpPr>
          <p:cNvPr id="233517" name="Text Box 45"/>
          <p:cNvSpPr txBox="1">
            <a:spLocks noChangeArrowheads="1"/>
          </p:cNvSpPr>
          <p:nvPr/>
        </p:nvSpPr>
        <p:spPr bwMode="auto">
          <a:xfrm>
            <a:off x="12954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1i</a:t>
            </a:r>
          </a:p>
        </p:txBody>
      </p:sp>
      <p:sp>
        <p:nvSpPr>
          <p:cNvPr id="233484" name="Oval 12"/>
          <p:cNvSpPr>
            <a:spLocks noChangeArrowheads="1"/>
          </p:cNvSpPr>
          <p:nvPr/>
        </p:nvSpPr>
        <p:spPr bwMode="auto">
          <a:xfrm>
            <a:off x="3886200" y="5486400"/>
            <a:ext cx="4572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>
            <a:off x="4114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20" name="Text Box 48"/>
          <p:cNvSpPr txBox="1">
            <a:spLocks noChangeArrowheads="1"/>
          </p:cNvSpPr>
          <p:nvPr/>
        </p:nvSpPr>
        <p:spPr bwMode="auto">
          <a:xfrm>
            <a:off x="5410200" y="5257800"/>
            <a:ext cx="3581400" cy="1107996"/>
          </a:xfrm>
          <a:prstGeom prst="rect">
            <a:avLst/>
          </a:prstGeom>
          <a:solidFill>
            <a:srgbClr val="C8FC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dirty="0"/>
              <a:t> </a:t>
            </a:r>
            <a:r>
              <a:rPr lang="en-US" sz="2000" dirty="0"/>
              <a:t>The best fit equation, y ,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found by minimizing the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 </a:t>
            </a:r>
            <a:r>
              <a:rPr lang="en-US" sz="2000" dirty="0" smtClean="0"/>
              <a:t>sum </a:t>
            </a:r>
            <a:r>
              <a:rPr lang="en-US" sz="2000" dirty="0"/>
              <a:t>of squared errors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charset="0"/>
              </a:rPr>
              <a:t></a:t>
            </a:r>
            <a:r>
              <a:rPr lang="en-US" sz="2000" dirty="0">
                <a:sym typeface="Symbol" charset="0"/>
              </a:rPr>
              <a:t>e</a:t>
            </a:r>
            <a:r>
              <a:rPr lang="en-US" sz="2000" baseline="30000" dirty="0">
                <a:sym typeface="Symbol" charset="0"/>
              </a:rPr>
              <a:t>2</a:t>
            </a:r>
          </a:p>
        </p:txBody>
      </p:sp>
      <p:sp>
        <p:nvSpPr>
          <p:cNvPr id="233521" name="Text Box 49"/>
          <p:cNvSpPr txBox="1">
            <a:spLocks noChangeArrowheads="1"/>
          </p:cNvSpPr>
          <p:nvPr/>
        </p:nvSpPr>
        <p:spPr bwMode="auto">
          <a:xfrm rot="5400000">
            <a:off x="8053388" y="520965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&lt;</a:t>
            </a:r>
          </a:p>
        </p:txBody>
      </p:sp>
      <p:sp>
        <p:nvSpPr>
          <p:cNvPr id="233522" name="Text Box 50"/>
          <p:cNvSpPr txBox="1">
            <a:spLocks noChangeArrowheads="1"/>
          </p:cNvSpPr>
          <p:nvPr/>
        </p:nvSpPr>
        <p:spPr bwMode="auto">
          <a:xfrm>
            <a:off x="3581400" y="20574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CF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Sample observation</a:t>
            </a:r>
          </a:p>
        </p:txBody>
      </p:sp>
      <p:sp>
        <p:nvSpPr>
          <p:cNvPr id="233523" name="Line 51"/>
          <p:cNvSpPr>
            <a:spLocks noChangeShapeType="1"/>
          </p:cNvSpPr>
          <p:nvPr/>
        </p:nvSpPr>
        <p:spPr bwMode="auto">
          <a:xfrm>
            <a:off x="3962400" y="2667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81000" y="1622425"/>
            <a:ext cx="3810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Rectangle 2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14400"/>
            <a:r>
              <a:rPr lang="en-US"/>
              <a:t>F-Test for Overall Significance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>
              <a:buFont typeface="Wingdings" charset="0"/>
              <a:buNone/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l-GR" sz="1800" dirty="0">
                <a:cs typeface="Arial" charset="0"/>
              </a:rPr>
              <a:t>β</a:t>
            </a:r>
            <a:r>
              <a:rPr lang="en-US" sz="1800" baseline="-25000" dirty="0"/>
              <a:t>1</a:t>
            </a:r>
            <a:r>
              <a:rPr lang="en-US" sz="1800" dirty="0"/>
              <a:t> = </a:t>
            </a:r>
            <a:r>
              <a:rPr lang="el-GR" sz="1800" dirty="0">
                <a:cs typeface="Arial" charset="0"/>
              </a:rPr>
              <a:t>β</a:t>
            </a:r>
            <a:r>
              <a:rPr lang="en-US" sz="1800" baseline="-25000" dirty="0"/>
              <a:t>2</a:t>
            </a:r>
            <a:r>
              <a:rPr lang="en-US" sz="1800" dirty="0"/>
              <a:t> = </a:t>
            </a:r>
            <a:r>
              <a:rPr lang="en-US" sz="1800" dirty="0">
                <a:cs typeface="Arial" charset="0"/>
              </a:rPr>
              <a:t>0</a:t>
            </a:r>
            <a:endParaRPr lang="en-US" sz="1800" dirty="0"/>
          </a:p>
          <a:p>
            <a:pPr>
              <a:buFont typeface="Wingdings" charset="0"/>
              <a:buNone/>
            </a:pPr>
            <a:r>
              <a:rPr lang="en-US" sz="1800" dirty="0"/>
              <a:t>H</a:t>
            </a:r>
            <a:r>
              <a:rPr lang="en-US" sz="1800" baseline="-25000" dirty="0"/>
              <a:t>A</a:t>
            </a:r>
            <a:r>
              <a:rPr lang="en-US" sz="1800" dirty="0"/>
              <a:t>: </a:t>
            </a:r>
            <a:r>
              <a:rPr lang="el-GR" sz="1800" dirty="0">
                <a:cs typeface="Arial" charset="0"/>
              </a:rPr>
              <a:t>β</a:t>
            </a:r>
            <a:r>
              <a:rPr lang="en-US" sz="1800" baseline="-25000" dirty="0">
                <a:cs typeface="Arial" charset="0"/>
              </a:rPr>
              <a:t>1</a:t>
            </a:r>
            <a:r>
              <a:rPr lang="en-US" sz="1800" dirty="0">
                <a:cs typeface="Arial" charset="0"/>
              </a:rPr>
              <a:t> and </a:t>
            </a:r>
            <a:r>
              <a:rPr lang="el-GR" sz="1800" dirty="0">
                <a:cs typeface="Arial" charset="0"/>
              </a:rPr>
              <a:t>β</a:t>
            </a:r>
            <a:r>
              <a:rPr lang="en-US" sz="1800" baseline="-25000" dirty="0"/>
              <a:t>2</a:t>
            </a:r>
            <a:r>
              <a:rPr lang="en-US" sz="1800" dirty="0"/>
              <a:t> not both zero</a:t>
            </a:r>
          </a:p>
          <a:p>
            <a:pPr>
              <a:buFont typeface="Wingdings" charset="0"/>
              <a:buNone/>
            </a:pPr>
            <a:r>
              <a:rPr lang="en-US" sz="1800" dirty="0">
                <a:sym typeface="Symbol" charset="0"/>
              </a:rPr>
              <a:t></a:t>
            </a:r>
            <a:r>
              <a:rPr lang="en-US" sz="1800" dirty="0"/>
              <a:t> = .05</a:t>
            </a:r>
          </a:p>
          <a:p>
            <a:pPr>
              <a:buFont typeface="Wingdings" charset="0"/>
              <a:buNone/>
            </a:pPr>
            <a:r>
              <a:rPr lang="en-US" sz="1800" dirty="0"/>
              <a:t>df</a:t>
            </a:r>
            <a:r>
              <a:rPr lang="en-US" sz="1800" baseline="-25000" dirty="0"/>
              <a:t>1</a:t>
            </a:r>
            <a:r>
              <a:rPr lang="en-US" sz="1800" dirty="0"/>
              <a:t>= 2      df</a:t>
            </a:r>
            <a:r>
              <a:rPr lang="en-US" sz="1800" baseline="-25000" dirty="0"/>
              <a:t>2</a:t>
            </a:r>
            <a:r>
              <a:rPr lang="en-US" sz="1800" dirty="0"/>
              <a:t> = 12 </a:t>
            </a:r>
            <a:endParaRPr lang="en-US" sz="1800" b="1" dirty="0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 b="1"/>
              <a:t>Test Statistic: </a:t>
            </a: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folHlink"/>
                </a:solidFill>
              </a:rPr>
              <a:t>Decision:</a:t>
            </a:r>
            <a:endParaRPr lang="en-US" sz="2800">
              <a:solidFill>
                <a:schemeClr val="folHlink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en-US" sz="2800"/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solidFill>
                  <a:schemeClr val="folHlink"/>
                </a:solidFill>
              </a:rPr>
              <a:t>Conclusion:</a:t>
            </a:r>
            <a:endParaRPr lang="en-US" sz="2800">
              <a:solidFill>
                <a:schemeClr val="folHlink"/>
              </a:solidFill>
            </a:endParaRPr>
          </a:p>
          <a:p>
            <a:pPr eaLnBrk="0" latinLnBrk="1" hangingPunct="0">
              <a:spcBef>
                <a:spcPct val="20000"/>
              </a:spcBef>
            </a:pPr>
            <a:endParaRPr lang="en-US" sz="2800"/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648200" y="3733800"/>
            <a:ext cx="3733800" cy="459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Reject H</a:t>
            </a:r>
            <a:r>
              <a:rPr lang="en-US" sz="2400" baseline="-25000" dirty="0"/>
              <a:t>0</a:t>
            </a:r>
            <a:r>
              <a:rPr lang="en-US" sz="2400" dirty="0"/>
              <a:t> at  </a:t>
            </a:r>
            <a:r>
              <a:rPr lang="en-US" sz="2400" b="1" dirty="0">
                <a:latin typeface="Symbol" charset="0"/>
              </a:rPr>
              <a:t></a:t>
            </a:r>
            <a:r>
              <a:rPr lang="en-US" sz="2400" dirty="0"/>
              <a:t> = 0.05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4495800" y="4724400"/>
            <a:ext cx="44958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The regression model does explain a significant portion of the variation in pie sales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(There is evidence that at least one independent variable affects  y )</a:t>
            </a:r>
          </a:p>
        </p:txBody>
      </p:sp>
      <p:sp>
        <p:nvSpPr>
          <p:cNvPr id="276489" name="Freeform 9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>
              <a:gd name="T0" fmla="*/ 4 w 980"/>
              <a:gd name="T1" fmla="*/ 154 h 154"/>
              <a:gd name="T2" fmla="*/ 0 w 980"/>
              <a:gd name="T3" fmla="*/ 0 h 154"/>
              <a:gd name="T4" fmla="*/ 83 w 980"/>
              <a:gd name="T5" fmla="*/ 39 h 154"/>
              <a:gd name="T6" fmla="*/ 154 w 980"/>
              <a:gd name="T7" fmla="*/ 61 h 154"/>
              <a:gd name="T8" fmla="*/ 209 w 980"/>
              <a:gd name="T9" fmla="*/ 76 h 154"/>
              <a:gd name="T10" fmla="*/ 283 w 980"/>
              <a:gd name="T11" fmla="*/ 91 h 154"/>
              <a:gd name="T12" fmla="*/ 428 w 980"/>
              <a:gd name="T13" fmla="*/ 111 h 154"/>
              <a:gd name="T14" fmla="*/ 592 w 980"/>
              <a:gd name="T15" fmla="*/ 126 h 154"/>
              <a:gd name="T16" fmla="*/ 979 w 980"/>
              <a:gd name="T17" fmla="*/ 141 h 154"/>
              <a:gd name="T18" fmla="*/ 980 w 980"/>
              <a:gd name="T1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490" name="Freeform 10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022 h 1023"/>
              <a:gd name="T4" fmla="*/ 3387 w 3388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>
                <a:latin typeface="Times New Roman" charset="0"/>
              </a:rPr>
              <a:t> </a:t>
            </a: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Freeform 13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>
              <a:gd name="T0" fmla="*/ 0 w 3492"/>
              <a:gd name="T1" fmla="*/ 1011 h 1021"/>
              <a:gd name="T2" fmla="*/ 162 w 3492"/>
              <a:gd name="T3" fmla="*/ 837 h 1021"/>
              <a:gd name="T4" fmla="*/ 714 w 3492"/>
              <a:gd name="T5" fmla="*/ 3 h 1021"/>
              <a:gd name="T6" fmla="*/ 1728 w 3492"/>
              <a:gd name="T7" fmla="*/ 855 h 1021"/>
              <a:gd name="T8" fmla="*/ 3492 w 3492"/>
              <a:gd name="T9" fmla="*/ 99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charset="0"/>
              </a:rPr>
              <a:t> = .05</a:t>
            </a:r>
            <a:endParaRPr lang="en-US" sz="2000" baseline="-25000">
              <a:sym typeface="Symbol" charset="0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1600200" y="6096000"/>
            <a:ext cx="152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sym typeface="Symbol" charset="0"/>
              </a:rPr>
              <a:t>.05 </a:t>
            </a:r>
            <a:r>
              <a:rPr 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graphicFrame>
        <p:nvGraphicFramePr>
          <p:cNvPr id="276503" name="Object 23"/>
          <p:cNvGraphicFramePr>
            <a:graphicFrameLocks noChangeAspect="1"/>
          </p:cNvGraphicFramePr>
          <p:nvPr/>
        </p:nvGraphicFramePr>
        <p:xfrm>
          <a:off x="4648200" y="2209800"/>
          <a:ext cx="28368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2836863" cy="855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4" name="Line 24"/>
          <p:cNvSpPr>
            <a:spLocks noChangeShapeType="1"/>
          </p:cNvSpPr>
          <p:nvPr/>
        </p:nvSpPr>
        <p:spPr bwMode="auto">
          <a:xfrm>
            <a:off x="28956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Line 25"/>
          <p:cNvSpPr>
            <a:spLocks noChangeShapeType="1"/>
          </p:cNvSpPr>
          <p:nvPr/>
        </p:nvSpPr>
        <p:spPr bwMode="auto">
          <a:xfrm flipV="1">
            <a:off x="2895600" y="27432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1447800" y="3733800"/>
            <a:ext cx="1371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Critical Value: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F</a:t>
            </a:r>
            <a:r>
              <a:rPr lang="en-US" sz="2000" b="1" baseline="-25000">
                <a:solidFill>
                  <a:schemeClr val="hlink"/>
                </a:solidFill>
                <a:sym typeface="Symbol" charset="0"/>
              </a:rPr>
              <a:t> </a:t>
            </a:r>
            <a:r>
              <a:rPr 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276512" name="AutoShape 32"/>
          <p:cNvSpPr>
            <a:spLocks/>
          </p:cNvSpPr>
          <p:nvPr/>
        </p:nvSpPr>
        <p:spPr bwMode="auto">
          <a:xfrm rot="162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ANOVA 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ratio of the between-group variance divided by the within-group variance is called the F ratio: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sufficiently large F ratio suggests more than expected variance of means and thus rejection of the null hypothesis.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69898"/>
              </p:ext>
            </p:extLst>
          </p:nvPr>
        </p:nvGraphicFramePr>
        <p:xfrm>
          <a:off x="3488200" y="2667000"/>
          <a:ext cx="211268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711200" imgH="431800" progId="Equation.3">
                  <p:embed/>
                </p:oleObj>
              </mc:Choice>
              <mc:Fallback>
                <p:oleObj name="Equation" r:id="rId3" imgW="71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200" y="2667000"/>
                        <a:ext cx="2112682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78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think of the F-statistic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40318"/>
              </p:ext>
            </p:extLst>
          </p:nvPr>
        </p:nvGraphicFramePr>
        <p:xfrm>
          <a:off x="2422769" y="2508250"/>
          <a:ext cx="491066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3" imgW="1473200" imgH="495300" progId="Equation.3">
                  <p:embed/>
                </p:oleObj>
              </mc:Choice>
              <mc:Fallback>
                <p:oleObj name="Equation" r:id="rId3" imgW="1473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769" y="2508250"/>
                        <a:ext cx="4910667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71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linear model includes everything of the form:</a:t>
            </a:r>
          </a:p>
          <a:p>
            <a:pPr marL="0" indent="0" algn="ctr">
              <a:buNone/>
            </a:pPr>
            <a:r>
              <a:rPr lang="en-US" b="1" dirty="0" smtClean="0"/>
              <a:t>Y = XB + U</a:t>
            </a:r>
            <a:endParaRPr lang="en-US" dirty="0" smtClean="0"/>
          </a:p>
          <a:p>
            <a:r>
              <a:rPr lang="en-US" dirty="0" smtClean="0"/>
              <a:t>Y is a matrix of the predicted variable(s)</a:t>
            </a:r>
          </a:p>
          <a:p>
            <a:r>
              <a:rPr lang="en-US" dirty="0" smtClean="0"/>
              <a:t>X is</a:t>
            </a:r>
            <a:r>
              <a:rPr lang="en-US" dirty="0"/>
              <a:t> a matrix </a:t>
            </a:r>
            <a:r>
              <a:rPr lang="en-US" dirty="0" smtClean="0"/>
              <a:t>of the </a:t>
            </a:r>
            <a:r>
              <a:rPr lang="en-US" dirty="0" err="1" smtClean="0"/>
              <a:t>regressor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B is</a:t>
            </a:r>
            <a:r>
              <a:rPr lang="en-US" dirty="0"/>
              <a:t> a matrix </a:t>
            </a:r>
            <a:r>
              <a:rPr lang="en-US" dirty="0" smtClean="0"/>
              <a:t>of the parameter(s)</a:t>
            </a:r>
          </a:p>
          <a:p>
            <a:r>
              <a:rPr lang="en-US" dirty="0" smtClean="0"/>
              <a:t>U is </a:t>
            </a:r>
            <a:r>
              <a:rPr lang="en-US" dirty="0"/>
              <a:t>a matrix of </a:t>
            </a:r>
            <a:r>
              <a:rPr lang="en-US" dirty="0" smtClean="0"/>
              <a:t>the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linear model includes everything of the form:</a:t>
            </a:r>
          </a:p>
          <a:p>
            <a:pPr marL="0" indent="0" algn="ctr">
              <a:buNone/>
            </a:pPr>
            <a:r>
              <a:rPr lang="en-US" b="1" dirty="0" smtClean="0"/>
              <a:t>Y = XB + U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797830" y="3163093"/>
            <a:ext cx="5924550" cy="2901157"/>
            <a:chOff x="3072" y="2688"/>
            <a:chExt cx="2752" cy="1391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072" y="2688"/>
              <a:ext cx="2752" cy="858"/>
              <a:chOff x="3336" y="2766"/>
              <a:chExt cx="2752" cy="858"/>
            </a:xfrm>
          </p:grpSpPr>
          <p:pic>
            <p:nvPicPr>
              <p:cNvPr id="18" name="Picture 2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" y="2776"/>
                <a:ext cx="370" cy="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07"/>
              <a:stretch>
                <a:fillRect/>
              </a:stretch>
            </p:blipFill>
            <p:spPr bwMode="auto">
              <a:xfrm>
                <a:off x="3713" y="2766"/>
                <a:ext cx="2375" cy="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8"/>
            <a:stretch>
              <a:fillRect/>
            </a:stretch>
          </p:blipFill>
          <p:spPr bwMode="auto">
            <a:xfrm>
              <a:off x="3332" y="3629"/>
              <a:ext cx="351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" name="Picture 3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4"/>
            <a:stretch>
              <a:fillRect/>
            </a:stretch>
          </p:blipFill>
          <p:spPr bwMode="auto">
            <a:xfrm>
              <a:off x="4083" y="3652"/>
              <a:ext cx="33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" name="Picture 3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" y="3596"/>
              <a:ext cx="382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" name="Picture 3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26"/>
            <a:stretch>
              <a:fillRect/>
            </a:stretch>
          </p:blipFill>
          <p:spPr bwMode="auto">
            <a:xfrm>
              <a:off x="5405" y="3635"/>
              <a:ext cx="3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3157" y="2731"/>
              <a:ext cx="171" cy="78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34"/>
            <p:cNvSpPr>
              <a:spLocks noChangeArrowheads="1"/>
            </p:cNvSpPr>
            <p:nvPr/>
          </p:nvSpPr>
          <p:spPr bwMode="auto">
            <a:xfrm>
              <a:off x="3360" y="3600"/>
              <a:ext cx="317" cy="45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5567" y="2765"/>
              <a:ext cx="155" cy="75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>
              <a:off x="5484" y="3618"/>
              <a:ext cx="283" cy="39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7"/>
            <p:cNvSpPr>
              <a:spLocks noChangeArrowheads="1"/>
            </p:cNvSpPr>
            <p:nvPr/>
          </p:nvSpPr>
          <p:spPr bwMode="auto">
            <a:xfrm>
              <a:off x="3674" y="2742"/>
              <a:ext cx="1155" cy="78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38"/>
            <p:cNvSpPr>
              <a:spLocks noChangeArrowheads="1"/>
            </p:cNvSpPr>
            <p:nvPr/>
          </p:nvSpPr>
          <p:spPr bwMode="auto">
            <a:xfrm>
              <a:off x="4101" y="3638"/>
              <a:ext cx="310" cy="403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39"/>
            <p:cNvSpPr>
              <a:spLocks noChangeArrowheads="1"/>
            </p:cNvSpPr>
            <p:nvPr/>
          </p:nvSpPr>
          <p:spPr bwMode="auto">
            <a:xfrm>
              <a:off x="5055" y="2757"/>
              <a:ext cx="155" cy="75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0"/>
            <p:cNvSpPr>
              <a:spLocks noChangeArrowheads="1"/>
            </p:cNvSpPr>
            <p:nvPr/>
          </p:nvSpPr>
          <p:spPr bwMode="auto">
            <a:xfrm>
              <a:off x="4990" y="3602"/>
              <a:ext cx="270" cy="47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5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includes:</a:t>
            </a:r>
          </a:p>
          <a:p>
            <a:pPr lvl="1"/>
            <a:r>
              <a:rPr lang="en-US" dirty="0" smtClean="0"/>
              <a:t>t-test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ANCOVA </a:t>
            </a:r>
          </a:p>
          <a:p>
            <a:pPr lvl="2"/>
            <a:r>
              <a:rPr lang="en-US" dirty="0" smtClean="0"/>
              <a:t>ANOVA with categorical &amp; continuous variables</a:t>
            </a:r>
          </a:p>
          <a:p>
            <a:pPr lvl="1"/>
            <a:r>
              <a:rPr lang="en-US" dirty="0" smtClean="0"/>
              <a:t>MANOVA</a:t>
            </a:r>
          </a:p>
          <a:p>
            <a:pPr lvl="2"/>
            <a:r>
              <a:rPr lang="en-US" dirty="0" smtClean="0"/>
              <a:t>ANOVA with multiple variables being predicted</a:t>
            </a:r>
          </a:p>
          <a:p>
            <a:pPr lvl="1"/>
            <a:r>
              <a:rPr lang="en-US" dirty="0" smtClean="0"/>
              <a:t>MANCOVA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0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700"/>
              <a:t>A distributor of frozen desert pies wants to evaluate factors thought to influence demand</a:t>
            </a:r>
          </a:p>
          <a:p>
            <a:pPr>
              <a:buFont typeface="Wingdings" charset="0"/>
              <a:buNone/>
            </a:pPr>
            <a:endParaRPr lang="en-US" sz="1400"/>
          </a:p>
          <a:p>
            <a:pPr lvl="1"/>
            <a:r>
              <a:rPr lang="en-US" sz="2300">
                <a:solidFill>
                  <a:schemeClr val="folHlink"/>
                </a:solidFill>
              </a:rPr>
              <a:t>Dependent variable:       Pie sales (units per week)</a:t>
            </a:r>
          </a:p>
          <a:p>
            <a:pPr lvl="1"/>
            <a:r>
              <a:rPr lang="en-US" sz="2300">
                <a:solidFill>
                  <a:srgbClr val="008000"/>
                </a:solidFill>
              </a:rPr>
              <a:t>Independent variables:   </a:t>
            </a:r>
            <a:r>
              <a:rPr lang="en-US">
                <a:solidFill>
                  <a:srgbClr val="008000"/>
                </a:solidFill>
              </a:rPr>
              <a:t>Price (in $)</a:t>
            </a:r>
          </a:p>
          <a:p>
            <a:pPr lvl="2">
              <a:buFont typeface="Wingdings" charset="0"/>
              <a:buNone/>
            </a:pPr>
            <a:r>
              <a:rPr lang="en-US">
                <a:solidFill>
                  <a:srgbClr val="008000"/>
                </a:solidFill>
              </a:rPr>
              <a:t>				     </a:t>
            </a:r>
            <a:r>
              <a:rPr lang="en-US" sz="16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Advertising ($100</a:t>
            </a:r>
            <a:r>
              <a:rPr lang="ja-JP" altLang="en-US">
                <a:solidFill>
                  <a:srgbClr val="008000"/>
                </a:solidFill>
                <a:latin typeface="Arial"/>
              </a:rPr>
              <a:t>’</a:t>
            </a:r>
            <a:r>
              <a:rPr lang="en-US">
                <a:solidFill>
                  <a:srgbClr val="008000"/>
                </a:solidFill>
              </a:rPr>
              <a:t>s)</a:t>
            </a:r>
          </a:p>
          <a:p>
            <a:pPr>
              <a:lnSpc>
                <a:spcPct val="150000"/>
              </a:lnSpc>
            </a:pPr>
            <a:r>
              <a:rPr lang="en-US" sz="2700"/>
              <a:t>Data are collected for 15 weeks</a:t>
            </a:r>
          </a:p>
        </p:txBody>
      </p:sp>
      <p:pic>
        <p:nvPicPr>
          <p:cNvPr id="243716" name="Picture 4" descr="j0228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59338"/>
            <a:ext cx="214312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7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26" name="Rectangle 290"/>
          <p:cNvSpPr>
            <a:spLocks noChangeArrowheads="1"/>
          </p:cNvSpPr>
          <p:nvPr/>
        </p:nvSpPr>
        <p:spPr bwMode="auto">
          <a:xfrm>
            <a:off x="4267200" y="2209800"/>
            <a:ext cx="4267200" cy="1295400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Sales Model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2362200"/>
            <a:ext cx="4343400" cy="106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700"/>
              <a:t>Sales = b</a:t>
            </a:r>
            <a:r>
              <a:rPr lang="en-US" sz="2700" baseline="-25000"/>
              <a:t>0</a:t>
            </a:r>
            <a:r>
              <a:rPr lang="en-US" sz="2700"/>
              <a:t> + b</a:t>
            </a:r>
            <a:r>
              <a:rPr lang="en-US" sz="2700" baseline="-25000"/>
              <a:t>1</a:t>
            </a:r>
            <a:r>
              <a:rPr lang="en-US" sz="2700"/>
              <a:t> (Price) </a:t>
            </a:r>
          </a:p>
          <a:p>
            <a:pPr>
              <a:buFont typeface="Wingdings" charset="0"/>
              <a:buNone/>
            </a:pPr>
            <a:r>
              <a:rPr lang="en-US" sz="2700"/>
              <a:t>		    + b</a:t>
            </a:r>
            <a:r>
              <a:rPr lang="en-US" sz="2700" baseline="-25000"/>
              <a:t>2</a:t>
            </a:r>
            <a:r>
              <a:rPr lang="en-US" sz="2700"/>
              <a:t> (Advertising)</a:t>
            </a:r>
          </a:p>
        </p:txBody>
      </p:sp>
      <p:graphicFrame>
        <p:nvGraphicFramePr>
          <p:cNvPr id="245028" name="Group 292"/>
          <p:cNvGraphicFramePr>
            <a:graphicFrameLocks noGrp="1"/>
          </p:cNvGraphicFramePr>
          <p:nvPr/>
        </p:nvGraphicFramePr>
        <p:xfrm>
          <a:off x="381000" y="1447800"/>
          <a:ext cx="3505200" cy="4831080"/>
        </p:xfrm>
        <a:graphic>
          <a:graphicData uri="http://schemas.openxmlformats.org/drawingml/2006/table">
            <a:tbl>
              <a:tblPr/>
              <a:tblGrid>
                <a:gridCol w="685800"/>
                <a:gridCol w="839788"/>
                <a:gridCol w="760412"/>
                <a:gridCol w="1219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 Sales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($)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Advertising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($100s)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FCFB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460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6.80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380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470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7.20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440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5.90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450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7.00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4989" name="Freeform 253"/>
          <p:cNvSpPr>
            <a:spLocks/>
          </p:cNvSpPr>
          <p:nvPr/>
        </p:nvSpPr>
        <p:spPr bwMode="auto">
          <a:xfrm>
            <a:off x="4572000" y="2282825"/>
            <a:ext cx="604838" cy="155575"/>
          </a:xfrm>
          <a:custGeom>
            <a:avLst/>
            <a:gdLst>
              <a:gd name="T0" fmla="*/ 0 w 381"/>
              <a:gd name="T1" fmla="*/ 96 h 98"/>
              <a:gd name="T2" fmla="*/ 192 w 381"/>
              <a:gd name="T3" fmla="*/ 0 h 98"/>
              <a:gd name="T4" fmla="*/ 381 w 381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5029" name="Group 293"/>
          <p:cNvGraphicFramePr>
            <a:graphicFrameLocks noGrp="1"/>
          </p:cNvGraphicFramePr>
          <p:nvPr/>
        </p:nvGraphicFramePr>
        <p:xfrm>
          <a:off x="4343400" y="4419600"/>
          <a:ext cx="4572000" cy="1158240"/>
        </p:xfrm>
        <a:graphic>
          <a:graphicData uri="http://schemas.openxmlformats.org/drawingml/2006/table">
            <a:tbl>
              <a:tblPr/>
              <a:tblGrid>
                <a:gridCol w="1317625"/>
                <a:gridCol w="1109663"/>
                <a:gridCol w="1001712"/>
                <a:gridCol w="11430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 Sales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Advertising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Pie Sales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-0.44327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Advertising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0.55632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0.03044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4FC"/>
                    </a:solidFill>
                  </a:tcPr>
                </a:tc>
              </a:tr>
            </a:tbl>
          </a:graphicData>
        </a:graphic>
      </p:graphicFrame>
      <p:sp>
        <p:nvSpPr>
          <p:cNvPr id="245019" name="Rectangle 283"/>
          <p:cNvSpPr>
            <a:spLocks noChangeArrowheads="1"/>
          </p:cNvSpPr>
          <p:nvPr/>
        </p:nvSpPr>
        <p:spPr bwMode="auto">
          <a:xfrm>
            <a:off x="4343400" y="3886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Correlation matrix:</a:t>
            </a:r>
          </a:p>
        </p:txBody>
      </p:sp>
      <p:sp>
        <p:nvSpPr>
          <p:cNvPr id="245025" name="Rectangle 289"/>
          <p:cNvSpPr>
            <a:spLocks noChangeArrowheads="1"/>
          </p:cNvSpPr>
          <p:nvPr/>
        </p:nvSpPr>
        <p:spPr bwMode="auto">
          <a:xfrm>
            <a:off x="4267200" y="1600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Multiple regression model:</a:t>
            </a:r>
          </a:p>
        </p:txBody>
      </p:sp>
      <p:pic>
        <p:nvPicPr>
          <p:cNvPr id="245027" name="Picture 291" descr="j0228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715000"/>
            <a:ext cx="1381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Regression Output</a:t>
            </a:r>
          </a:p>
        </p:txBody>
      </p:sp>
      <p:graphicFrame>
        <p:nvGraphicFramePr>
          <p:cNvPr id="254356" name="Group 404"/>
          <p:cNvGraphicFramePr>
            <a:graphicFrameLocks noGrp="1"/>
          </p:cNvGraphicFramePr>
          <p:nvPr/>
        </p:nvGraphicFramePr>
        <p:xfrm>
          <a:off x="228600" y="1676400"/>
          <a:ext cx="8763000" cy="4632960"/>
        </p:xfrm>
        <a:graphic>
          <a:graphicData uri="http://schemas.openxmlformats.org/drawingml/2006/table">
            <a:tbl>
              <a:tblPr/>
              <a:tblGrid>
                <a:gridCol w="1706563"/>
                <a:gridCol w="1162050"/>
                <a:gridCol w="1397000"/>
                <a:gridCol w="1068387"/>
                <a:gridCol w="914400"/>
                <a:gridCol w="1371600"/>
                <a:gridCol w="1143000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Regression Statistics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Multiple 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0.72213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 Square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0.52148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Adjusted R Square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0.44172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Standard Error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47.46341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Observations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ANOVA</a:t>
                      </a: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Significance F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Regression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29460.027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14730.013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6.53861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0.01201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Residual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27033.306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2252.776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Total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56493.333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Coefficients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Standard Error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 Stat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P-value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Lower 95%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Upper 95%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Intercept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306.52619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114.25389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2.68285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0.01993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57.58835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555.46404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-24.97509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10.83213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-2.30565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0.03979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-48.57626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-1.37392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Advertising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74.13096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25.96732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2.85478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0.01449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17.55303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130.70888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4351" name="Picture 399" descr="j02289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381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4352" name="Object 400"/>
          <p:cNvGraphicFramePr>
            <a:graphicFrameLocks noChangeAspect="1"/>
          </p:cNvGraphicFramePr>
          <p:nvPr/>
        </p:nvGraphicFramePr>
        <p:xfrm>
          <a:off x="3352800" y="2819400"/>
          <a:ext cx="510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4" imgW="3644640" imgH="253800" progId="Equation.3">
                  <p:embed/>
                </p:oleObj>
              </mc:Choice>
              <mc:Fallback>
                <p:oleObj name="Equation" r:id="rId4" imgW="3644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5105400" cy="355600"/>
                      </a:xfrm>
                      <a:prstGeom prst="rect">
                        <a:avLst/>
                      </a:prstGeom>
                      <a:solidFill>
                        <a:srgbClr val="FFFFB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353" name="Line 401"/>
          <p:cNvSpPr>
            <a:spLocks noChangeShapeType="1"/>
          </p:cNvSpPr>
          <p:nvPr/>
        </p:nvSpPr>
        <p:spPr bwMode="auto">
          <a:xfrm flipV="1">
            <a:off x="3048000" y="3200400"/>
            <a:ext cx="533400" cy="2438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90600" y="2895600"/>
            <a:ext cx="7543800" cy="1828800"/>
          </a:xfrm>
          <a:prstGeom prst="rect">
            <a:avLst/>
          </a:prstGeom>
          <a:solidFill>
            <a:srgbClr val="D1FF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Using The Model to Make Predictions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833438" y="1747838"/>
            <a:ext cx="7858125" cy="984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Predict sales for a week in which the selling price is $5.50 and advertising is $350: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219200" y="5257800"/>
            <a:ext cx="2743200" cy="82843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Predicted sales is 428.62 pies</a:t>
            </a:r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990600" y="3089275"/>
          <a:ext cx="73914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3" imgW="3657600" imgH="761760" progId="Equation.3">
                  <p:embed/>
                </p:oleObj>
              </mc:Choice>
              <mc:Fallback>
                <p:oleObj name="Equation" r:id="rId3" imgW="3657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89275"/>
                        <a:ext cx="73914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FFF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Line 6"/>
          <p:cNvSpPr>
            <a:spLocks noChangeShapeType="1"/>
          </p:cNvSpPr>
          <p:nvPr/>
        </p:nvSpPr>
        <p:spPr bwMode="auto">
          <a:xfrm flipH="1" flipV="1">
            <a:off x="2514600" y="45720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5943600" y="5029200"/>
            <a:ext cx="2743200" cy="925513"/>
          </a:xfrm>
          <a:prstGeom prst="rect">
            <a:avLst/>
          </a:prstGeom>
          <a:solidFill>
            <a:srgbClr val="FEF0D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Note that Advertising is in $100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s, so $350 means that x</a:t>
            </a:r>
            <a:r>
              <a:rPr lang="en-US" sz="1800" baseline="-25000"/>
              <a:t>2</a:t>
            </a:r>
            <a:r>
              <a:rPr lang="en-US" sz="1800"/>
              <a:t> = 3.5</a:t>
            </a:r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H="1" flipV="1">
            <a:off x="6934200" y="41148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058" name="Freeform 10"/>
          <p:cNvSpPr>
            <a:spLocks/>
          </p:cNvSpPr>
          <p:nvPr/>
        </p:nvSpPr>
        <p:spPr bwMode="auto">
          <a:xfrm>
            <a:off x="1143000" y="3048000"/>
            <a:ext cx="609600" cy="76200"/>
          </a:xfrm>
          <a:custGeom>
            <a:avLst/>
            <a:gdLst>
              <a:gd name="T0" fmla="*/ 0 w 384"/>
              <a:gd name="T1" fmla="*/ 48 h 48"/>
              <a:gd name="T2" fmla="*/ 192 w 384"/>
              <a:gd name="T3" fmla="*/ 0 h 48"/>
              <a:gd name="T4" fmla="*/ 384 w 384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Goodness-of-Fit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56989688"/>
              </p:ext>
            </p:extLst>
          </p:nvPr>
        </p:nvGraphicFramePr>
        <p:xfrm>
          <a:off x="990600" y="1771650"/>
          <a:ext cx="70262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4" imgW="3556000" imgH="1562100" progId="Equation.3">
                  <p:embed/>
                </p:oleObj>
              </mc:Choice>
              <mc:Fallback>
                <p:oleObj name="Equation" r:id="rId4" imgW="35560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1650"/>
                        <a:ext cx="702627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49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23230</TotalTime>
  <Words>2337</Words>
  <Application>Microsoft Macintosh PowerPoint</Application>
  <PresentationFormat>On-screen Show (4:3)</PresentationFormat>
  <Paragraphs>1034</Paragraphs>
  <Slides>45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Breeze</vt:lpstr>
      <vt:lpstr>Equation</vt:lpstr>
      <vt:lpstr>Statistics Lesson 13</vt:lpstr>
      <vt:lpstr>Outline</vt:lpstr>
      <vt:lpstr>Multiple Regression</vt:lpstr>
      <vt:lpstr>Multiple Regression Model</vt:lpstr>
      <vt:lpstr>Example</vt:lpstr>
      <vt:lpstr>Pie Sales Model</vt:lpstr>
      <vt:lpstr>Multiple Regression Output</vt:lpstr>
      <vt:lpstr>Using The Model to Make Predictions</vt:lpstr>
      <vt:lpstr>PowerPoint Presentation</vt:lpstr>
      <vt:lpstr>PowerPoint Presentation</vt:lpstr>
      <vt:lpstr>Nonlinear Models</vt:lpstr>
      <vt:lpstr>Visualization</vt:lpstr>
      <vt:lpstr>Regression</vt:lpstr>
      <vt:lpstr>Residuals from a  Straight-Line Fit</vt:lpstr>
      <vt:lpstr>Nonlinear Models</vt:lpstr>
      <vt:lpstr>Nonlinear Models</vt:lpstr>
      <vt:lpstr>Nonlinear Models</vt:lpstr>
      <vt:lpstr>Visualization</vt:lpstr>
      <vt:lpstr>Regression</vt:lpstr>
      <vt:lpstr>Residuals from a  Straight-Line Fit</vt:lpstr>
      <vt:lpstr>Nonlinear Models</vt:lpstr>
      <vt:lpstr>Nonlinear Models</vt:lpstr>
      <vt:lpstr>Pie Sales Model 2</vt:lpstr>
      <vt:lpstr>Coding options</vt:lpstr>
      <vt:lpstr>Dummy coding</vt:lpstr>
      <vt:lpstr>Dummy coding</vt:lpstr>
      <vt:lpstr>Dummy coding</vt:lpstr>
      <vt:lpstr>Effect coding</vt:lpstr>
      <vt:lpstr>Effect coding</vt:lpstr>
      <vt:lpstr>Effect coding</vt:lpstr>
      <vt:lpstr>Orthogonal coding</vt:lpstr>
      <vt:lpstr>Orthogonal coding</vt:lpstr>
      <vt:lpstr>Orthogonal coding</vt:lpstr>
      <vt:lpstr>Orthogonal coding</vt:lpstr>
      <vt:lpstr>Interaction Terms</vt:lpstr>
      <vt:lpstr>Multiple Regression</vt:lpstr>
      <vt:lpstr>Is the Model Significant?</vt:lpstr>
      <vt:lpstr>F-Test for Overall Significance</vt:lpstr>
      <vt:lpstr>F-Test for Overall Significance</vt:lpstr>
      <vt:lpstr>F-Test for Overall Significance</vt:lpstr>
      <vt:lpstr>The ANOVA F Ratio</vt:lpstr>
      <vt:lpstr>F-statistic</vt:lpstr>
      <vt:lpstr>General Linear Model</vt:lpstr>
      <vt:lpstr>General Linear Model</vt:lpstr>
      <vt:lpstr>General Linear Model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611</cp:revision>
  <dcterms:created xsi:type="dcterms:W3CDTF">2011-08-10T15:50:01Z</dcterms:created>
  <dcterms:modified xsi:type="dcterms:W3CDTF">2011-11-22T23:21:34Z</dcterms:modified>
</cp:coreProperties>
</file>