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2.xml" ContentType="application/vnd.openxmlformats-officedocument.drawingml.chart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charts/chart3.xml" ContentType="application/vnd.openxmlformats-officedocument.drawingml.chart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charts/chart4.xml" ContentType="application/vnd.openxmlformats-officedocument.drawingml.chart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303" r:id="rId3"/>
    <p:sldId id="380" r:id="rId4"/>
    <p:sldId id="365" r:id="rId5"/>
    <p:sldId id="366" r:id="rId6"/>
    <p:sldId id="367" r:id="rId7"/>
    <p:sldId id="347" r:id="rId8"/>
    <p:sldId id="348" r:id="rId9"/>
    <p:sldId id="381" r:id="rId10"/>
    <p:sldId id="383" r:id="rId11"/>
    <p:sldId id="388" r:id="rId12"/>
    <p:sldId id="389" r:id="rId13"/>
    <p:sldId id="390" r:id="rId14"/>
    <p:sldId id="391" r:id="rId15"/>
    <p:sldId id="386" r:id="rId16"/>
    <p:sldId id="392" r:id="rId17"/>
    <p:sldId id="421" r:id="rId18"/>
    <p:sldId id="422" r:id="rId19"/>
    <p:sldId id="393" r:id="rId20"/>
    <p:sldId id="394" r:id="rId21"/>
    <p:sldId id="369" r:id="rId22"/>
    <p:sldId id="368" r:id="rId23"/>
    <p:sldId id="372" r:id="rId24"/>
    <p:sldId id="373" r:id="rId25"/>
    <p:sldId id="374" r:id="rId26"/>
    <p:sldId id="398" r:id="rId27"/>
    <p:sldId id="397" r:id="rId28"/>
    <p:sldId id="400" r:id="rId29"/>
    <p:sldId id="401" r:id="rId30"/>
    <p:sldId id="375" r:id="rId31"/>
    <p:sldId id="376" r:id="rId32"/>
    <p:sldId id="377" r:id="rId33"/>
    <p:sldId id="399" r:id="rId34"/>
    <p:sldId id="402" r:id="rId35"/>
    <p:sldId id="403" r:id="rId36"/>
    <p:sldId id="379" r:id="rId37"/>
    <p:sldId id="363" r:id="rId38"/>
    <p:sldId id="262" r:id="rId39"/>
    <p:sldId id="364" r:id="rId40"/>
    <p:sldId id="404" r:id="rId41"/>
    <p:sldId id="405" r:id="rId42"/>
    <p:sldId id="407" r:id="rId43"/>
    <p:sldId id="408" r:id="rId44"/>
    <p:sldId id="409" r:id="rId45"/>
    <p:sldId id="410" r:id="rId46"/>
    <p:sldId id="406" r:id="rId47"/>
    <p:sldId id="411" r:id="rId48"/>
    <p:sldId id="412" r:id="rId49"/>
    <p:sldId id="413" r:id="rId50"/>
    <p:sldId id="414" r:id="rId51"/>
    <p:sldId id="361" r:id="rId52"/>
    <p:sldId id="362" r:id="rId53"/>
    <p:sldId id="382" r:id="rId54"/>
    <p:sldId id="415" r:id="rId55"/>
    <p:sldId id="416" r:id="rId56"/>
    <p:sldId id="384" r:id="rId57"/>
    <p:sldId id="417" r:id="rId58"/>
    <p:sldId id="385" r:id="rId59"/>
    <p:sldId id="418" r:id="rId60"/>
    <p:sldId id="42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11:AR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11:ARM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11:AR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Dow Jones at Market Close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MarketClose!$B$2</c:f>
              <c:strCache>
                <c:ptCount val="1"/>
                <c:pt idx="0">
                  <c:v>Close</c:v>
                </c:pt>
              </c:strCache>
            </c:strRef>
          </c:tx>
          <c:marker>
            <c:symbol val="none"/>
          </c:marker>
          <c:cat>
            <c:numRef>
              <c:f>MarketClose!$A$3:$A$15</c:f>
              <c:numCache>
                <c:formatCode>d\-mmm\-yy</c:formatCode>
                <c:ptCount val="13"/>
                <c:pt idx="0">
                  <c:v>40872.0</c:v>
                </c:pt>
                <c:pt idx="1">
                  <c:v>40870.0</c:v>
                </c:pt>
                <c:pt idx="2">
                  <c:v>40869.0</c:v>
                </c:pt>
                <c:pt idx="3">
                  <c:v>40868.0</c:v>
                </c:pt>
                <c:pt idx="4">
                  <c:v>40865.0</c:v>
                </c:pt>
                <c:pt idx="5">
                  <c:v>40864.0</c:v>
                </c:pt>
                <c:pt idx="6">
                  <c:v>40863.0</c:v>
                </c:pt>
                <c:pt idx="7">
                  <c:v>40862.0</c:v>
                </c:pt>
                <c:pt idx="8">
                  <c:v>40861.0</c:v>
                </c:pt>
                <c:pt idx="9">
                  <c:v>40858.0</c:v>
                </c:pt>
                <c:pt idx="10">
                  <c:v>40857.0</c:v>
                </c:pt>
                <c:pt idx="11">
                  <c:v>40856.0</c:v>
                </c:pt>
                <c:pt idx="12">
                  <c:v>40855.0</c:v>
                </c:pt>
              </c:numCache>
            </c:numRef>
          </c:cat>
          <c:val>
            <c:numRef>
              <c:f>MarketClose!$B$3:$B$15</c:f>
              <c:numCache>
                <c:formatCode>#,##0.00</c:formatCode>
                <c:ptCount val="13"/>
                <c:pt idx="0">
                  <c:v>11231.78</c:v>
                </c:pt>
                <c:pt idx="1">
                  <c:v>11257.55</c:v>
                </c:pt>
                <c:pt idx="2">
                  <c:v>11493.72</c:v>
                </c:pt>
                <c:pt idx="3">
                  <c:v>11547.31</c:v>
                </c:pt>
                <c:pt idx="4">
                  <c:v>11796.16</c:v>
                </c:pt>
                <c:pt idx="5">
                  <c:v>11770.73</c:v>
                </c:pt>
                <c:pt idx="6">
                  <c:v>11905.59</c:v>
                </c:pt>
                <c:pt idx="7">
                  <c:v>12096.16</c:v>
                </c:pt>
                <c:pt idx="8">
                  <c:v>12078.98</c:v>
                </c:pt>
                <c:pt idx="9">
                  <c:v>12153.68</c:v>
                </c:pt>
                <c:pt idx="10">
                  <c:v>11893.79</c:v>
                </c:pt>
                <c:pt idx="11">
                  <c:v>11780.94</c:v>
                </c:pt>
                <c:pt idx="12">
                  <c:v>12170.18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6052616"/>
        <c:axId val="608747096"/>
      </c:lineChart>
      <c:dateAx>
        <c:axId val="61605261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crossAx val="608747096"/>
        <c:crosses val="autoZero"/>
        <c:auto val="1"/>
        <c:lblOffset val="100"/>
        <c:baseTimeUnit val="days"/>
      </c:dateAx>
      <c:valAx>
        <c:axId val="608747096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616052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0491384589559546"/>
                  <c:y val="-0.439185200534144"/>
                </c:manualLayout>
              </c:layout>
              <c:numFmt formatCode="General" sourceLinked="0"/>
            </c:trendlineLbl>
          </c:trendline>
          <c:xVal>
            <c:numRef>
              <c:f>AR!$F$2:$F$14</c:f>
              <c:numCache>
                <c:formatCode>General</c:formatCode>
                <c:ptCount val="13"/>
                <c:pt idx="0">
                  <c:v>13.0</c:v>
                </c:pt>
                <c:pt idx="1">
                  <c:v>12.0</c:v>
                </c:pt>
                <c:pt idx="2">
                  <c:v>11.0</c:v>
                </c:pt>
                <c:pt idx="3">
                  <c:v>10.0</c:v>
                </c:pt>
                <c:pt idx="4">
                  <c:v>9.0</c:v>
                </c:pt>
                <c:pt idx="5">
                  <c:v>8.0</c:v>
                </c:pt>
                <c:pt idx="6">
                  <c:v>7.0</c:v>
                </c:pt>
                <c:pt idx="7">
                  <c:v>6.0</c:v>
                </c:pt>
                <c:pt idx="8">
                  <c:v>5.0</c:v>
                </c:pt>
                <c:pt idx="9">
                  <c:v>4.0</c:v>
                </c:pt>
                <c:pt idx="10">
                  <c:v>3.0</c:v>
                </c:pt>
                <c:pt idx="11">
                  <c:v>2.0</c:v>
                </c:pt>
                <c:pt idx="12">
                  <c:v>1.0</c:v>
                </c:pt>
              </c:numCache>
            </c:numRef>
          </c:xVal>
          <c:yVal>
            <c:numRef>
              <c:f>AR!$G$2:$G$14</c:f>
              <c:numCache>
                <c:formatCode>#,##0.00</c:formatCode>
                <c:ptCount val="13"/>
                <c:pt idx="0">
                  <c:v>11231.78</c:v>
                </c:pt>
                <c:pt idx="1">
                  <c:v>11257.55</c:v>
                </c:pt>
                <c:pt idx="2">
                  <c:v>11493.72</c:v>
                </c:pt>
                <c:pt idx="3">
                  <c:v>11547.31</c:v>
                </c:pt>
                <c:pt idx="4">
                  <c:v>11796.16</c:v>
                </c:pt>
                <c:pt idx="5">
                  <c:v>11770.73</c:v>
                </c:pt>
                <c:pt idx="6">
                  <c:v>11905.59</c:v>
                </c:pt>
                <c:pt idx="7">
                  <c:v>12096.16</c:v>
                </c:pt>
                <c:pt idx="8">
                  <c:v>12078.98</c:v>
                </c:pt>
                <c:pt idx="9">
                  <c:v>12153.68</c:v>
                </c:pt>
                <c:pt idx="10">
                  <c:v>11893.79</c:v>
                </c:pt>
                <c:pt idx="11">
                  <c:v>11780.94</c:v>
                </c:pt>
                <c:pt idx="12">
                  <c:v>12170.18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94904"/>
        <c:axId val="634745544"/>
      </c:scatterChart>
      <c:valAx>
        <c:axId val="635094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(coded)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4745544"/>
        <c:crosses val="autoZero"/>
        <c:crossBetween val="midCat"/>
      </c:valAx>
      <c:valAx>
        <c:axId val="634745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Closing Price</a:t>
                </a:r>
              </a:p>
            </c:rich>
          </c:tx>
          <c:layout/>
          <c:overlay val="0"/>
        </c:title>
        <c:numFmt formatCode="#,##0.00" sourceLinked="1"/>
        <c:majorTickMark val="out"/>
        <c:minorTickMark val="none"/>
        <c:tickLblPos val="nextTo"/>
        <c:crossAx val="6350949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MA!$B$1</c:f>
              <c:strCache>
                <c:ptCount val="1"/>
                <c:pt idx="0">
                  <c:v>Close</c:v>
                </c:pt>
              </c:strCache>
            </c:strRef>
          </c:tx>
          <c:marker>
            <c:symbol val="none"/>
          </c:marker>
          <c:cat>
            <c:numRef>
              <c:f>MA!$A$2:$A$18</c:f>
              <c:numCache>
                <c:formatCode>d\-mmm\-yy</c:formatCode>
                <c:ptCount val="17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  <c:pt idx="16">
                  <c:v>40855.0</c:v>
                </c:pt>
              </c:numCache>
            </c:numRef>
          </c:cat>
          <c:val>
            <c:numRef>
              <c:f>MA!$B$2:$B$18</c:f>
              <c:numCache>
                <c:formatCode>General</c:formatCode>
                <c:ptCount val="17"/>
                <c:pt idx="4" formatCode="#,##0.00">
                  <c:v>11231.78</c:v>
                </c:pt>
                <c:pt idx="5" formatCode="#,##0.00">
                  <c:v>11257.55</c:v>
                </c:pt>
                <c:pt idx="6" formatCode="#,##0.00">
                  <c:v>11493.72</c:v>
                </c:pt>
                <c:pt idx="7" formatCode="#,##0.00">
                  <c:v>11547.31</c:v>
                </c:pt>
                <c:pt idx="8" formatCode="#,##0.00">
                  <c:v>11796.16</c:v>
                </c:pt>
                <c:pt idx="9" formatCode="#,##0.00">
                  <c:v>11770.73</c:v>
                </c:pt>
                <c:pt idx="10" formatCode="#,##0.00">
                  <c:v>11905.59</c:v>
                </c:pt>
                <c:pt idx="11" formatCode="#,##0.00">
                  <c:v>12096.16</c:v>
                </c:pt>
                <c:pt idx="12" formatCode="#,##0.00">
                  <c:v>12078.98</c:v>
                </c:pt>
                <c:pt idx="13" formatCode="#,##0.00">
                  <c:v>12153.68</c:v>
                </c:pt>
                <c:pt idx="14" formatCode="#,##0.00">
                  <c:v>11893.79</c:v>
                </c:pt>
                <c:pt idx="15" formatCode="#,##0.00">
                  <c:v>11780.94</c:v>
                </c:pt>
                <c:pt idx="16" formatCode="#,##0.00">
                  <c:v>12170.18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MA!$C$1</c:f>
              <c:strCache>
                <c:ptCount val="1"/>
                <c:pt idx="0">
                  <c:v>MA3</c:v>
                </c:pt>
              </c:strCache>
            </c:strRef>
          </c:tx>
          <c:marker>
            <c:symbol val="none"/>
          </c:marker>
          <c:dPt>
            <c:idx val="0"/>
            <c:bubble3D val="0"/>
          </c:dPt>
          <c:cat>
            <c:numRef>
              <c:f>MA!$A$2:$A$18</c:f>
              <c:numCache>
                <c:formatCode>d\-mmm\-yy</c:formatCode>
                <c:ptCount val="17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  <c:pt idx="16">
                  <c:v>40855.0</c:v>
                </c:pt>
              </c:numCache>
            </c:numRef>
          </c:cat>
          <c:val>
            <c:numRef>
              <c:f>MA!$C$2:$C$18</c:f>
              <c:numCache>
                <c:formatCode>General</c:formatCode>
                <c:ptCount val="17"/>
                <c:pt idx="4" formatCode="#,##0.00">
                  <c:v>11327.68333333333</c:v>
                </c:pt>
                <c:pt idx="5" formatCode="#,##0.00">
                  <c:v>11432.86</c:v>
                </c:pt>
                <c:pt idx="6" formatCode="#,##0.00">
                  <c:v>11612.39666666667</c:v>
                </c:pt>
                <c:pt idx="7" formatCode="#,##0.00">
                  <c:v>11704.73333333333</c:v>
                </c:pt>
                <c:pt idx="8" formatCode="#,##0.00">
                  <c:v>11824.16</c:v>
                </c:pt>
                <c:pt idx="9" formatCode="#,##0.00">
                  <c:v>11924.16</c:v>
                </c:pt>
                <c:pt idx="10" formatCode="#,##0.00">
                  <c:v>12026.91</c:v>
                </c:pt>
                <c:pt idx="11" formatCode="#,##0.00">
                  <c:v>12109.60666666667</c:v>
                </c:pt>
                <c:pt idx="12" formatCode="#,##0.00">
                  <c:v>12042.15</c:v>
                </c:pt>
                <c:pt idx="13" formatCode="#,##0.00">
                  <c:v>11942.80333333334</c:v>
                </c:pt>
                <c:pt idx="14" formatCode="#,##0.00">
                  <c:v>11948.30333333334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MA!$D$1</c:f>
              <c:strCache>
                <c:ptCount val="1"/>
                <c:pt idx="0">
                  <c:v>MA5</c:v>
                </c:pt>
              </c:strCache>
            </c:strRef>
          </c:tx>
          <c:marker>
            <c:symbol val="none"/>
          </c:marker>
          <c:cat>
            <c:numRef>
              <c:f>MA!$A$2:$A$18</c:f>
              <c:numCache>
                <c:formatCode>d\-mmm\-yy</c:formatCode>
                <c:ptCount val="17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  <c:pt idx="16">
                  <c:v>40855.0</c:v>
                </c:pt>
              </c:numCache>
            </c:numRef>
          </c:cat>
          <c:val>
            <c:numRef>
              <c:f>MA!$D$2:$D$18</c:f>
              <c:numCache>
                <c:formatCode>General</c:formatCode>
                <c:ptCount val="17"/>
                <c:pt idx="4" formatCode="#,##0.00">
                  <c:v>11465.304</c:v>
                </c:pt>
                <c:pt idx="5" formatCode="#,##0.00">
                  <c:v>11573.094</c:v>
                </c:pt>
                <c:pt idx="6" formatCode="#,##0.00">
                  <c:v>11702.702</c:v>
                </c:pt>
                <c:pt idx="7" formatCode="#,##0.00">
                  <c:v>11823.19</c:v>
                </c:pt>
                <c:pt idx="8" formatCode="#,##0.00">
                  <c:v>11929.524</c:v>
                </c:pt>
                <c:pt idx="9" formatCode="#,##0.00">
                  <c:v>12001.028</c:v>
                </c:pt>
                <c:pt idx="10" formatCode="#,##0.00">
                  <c:v>12025.64</c:v>
                </c:pt>
                <c:pt idx="11" formatCode="#,##0.00">
                  <c:v>12000.71</c:v>
                </c:pt>
                <c:pt idx="12" formatCode="#,##0.00">
                  <c:v>12015.514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MA!$E$1</c:f>
              <c:strCache>
                <c:ptCount val="1"/>
                <c:pt idx="0">
                  <c:v>MA3-pred</c:v>
                </c:pt>
              </c:strCache>
            </c:strRef>
          </c:tx>
          <c:spPr>
            <a:ln>
              <a:solidFill>
                <a:schemeClr val="accent2"/>
              </a:solidFill>
              <a:prstDash val="sysDot"/>
            </a:ln>
          </c:spPr>
          <c:marker>
            <c:symbol val="none"/>
          </c:marker>
          <c:cat>
            <c:numRef>
              <c:f>MA!$A$2:$A$18</c:f>
              <c:numCache>
                <c:formatCode>d\-mmm\-yy</c:formatCode>
                <c:ptCount val="17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  <c:pt idx="16">
                  <c:v>40855.0</c:v>
                </c:pt>
              </c:numCache>
            </c:numRef>
          </c:cat>
          <c:val>
            <c:numRef>
              <c:f>MA!$E$2:$E$18</c:f>
              <c:numCache>
                <c:formatCode>#,##0.00</c:formatCode>
                <c:ptCount val="17"/>
                <c:pt idx="2">
                  <c:v>11231.78</c:v>
                </c:pt>
                <c:pt idx="3">
                  <c:v>11244.665</c:v>
                </c:pt>
                <c:pt idx="4">
                  <c:v>11327.68333333333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MA!$F$1</c:f>
              <c:strCache>
                <c:ptCount val="1"/>
                <c:pt idx="0">
                  <c:v>MA5-pred</c:v>
                </c:pt>
              </c:strCache>
            </c:strRef>
          </c:tx>
          <c:spPr>
            <a:ln>
              <a:solidFill>
                <a:schemeClr val="accent3"/>
              </a:solidFill>
              <a:prstDash val="sysDot"/>
            </a:ln>
          </c:spPr>
          <c:marker>
            <c:symbol val="none"/>
          </c:marker>
          <c:cat>
            <c:numRef>
              <c:f>MA!$A$2:$A$18</c:f>
              <c:numCache>
                <c:formatCode>d\-mmm\-yy</c:formatCode>
                <c:ptCount val="17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  <c:pt idx="16">
                  <c:v>40855.0</c:v>
                </c:pt>
              </c:numCache>
            </c:numRef>
          </c:cat>
          <c:val>
            <c:numRef>
              <c:f>MA!$F$2:$F$18</c:f>
              <c:numCache>
                <c:formatCode>#,##0.00</c:formatCode>
                <c:ptCount val="17"/>
                <c:pt idx="0">
                  <c:v>11231.78</c:v>
                </c:pt>
                <c:pt idx="1">
                  <c:v>11244.665</c:v>
                </c:pt>
                <c:pt idx="2">
                  <c:v>11327.68333333333</c:v>
                </c:pt>
                <c:pt idx="3">
                  <c:v>11382.59</c:v>
                </c:pt>
                <c:pt idx="4">
                  <c:v>11465.304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665000"/>
        <c:axId val="659963432"/>
      </c:lineChart>
      <c:dateAx>
        <c:axId val="647665000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crossAx val="659963432"/>
        <c:crosses val="autoZero"/>
        <c:auto val="1"/>
        <c:lblOffset val="100"/>
        <c:baseTimeUnit val="days"/>
      </c:dateAx>
      <c:valAx>
        <c:axId val="65996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76650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ExpSmooth!$B$1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ExpSmooth!$A$2:$A$17</c:f>
              <c:numCache>
                <c:formatCode>d\-mmm\-yy</c:formatCode>
                <c:ptCount val="16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</c:numCache>
            </c:numRef>
          </c:cat>
          <c:val>
            <c:numRef>
              <c:f>ExpSmooth!$B$2:$B$17</c:f>
              <c:numCache>
                <c:formatCode>General</c:formatCode>
                <c:ptCount val="16"/>
                <c:pt idx="4" formatCode="#,##0.00">
                  <c:v>11231.78</c:v>
                </c:pt>
                <c:pt idx="5" formatCode="#,##0.00">
                  <c:v>11257.55</c:v>
                </c:pt>
                <c:pt idx="6" formatCode="#,##0.00">
                  <c:v>11493.72</c:v>
                </c:pt>
                <c:pt idx="7" formatCode="#,##0.00">
                  <c:v>11547.31</c:v>
                </c:pt>
                <c:pt idx="8" formatCode="#,##0.00">
                  <c:v>11796.16</c:v>
                </c:pt>
                <c:pt idx="9" formatCode="#,##0.00">
                  <c:v>11770.73</c:v>
                </c:pt>
                <c:pt idx="10" formatCode="#,##0.00">
                  <c:v>11905.59</c:v>
                </c:pt>
                <c:pt idx="11" formatCode="#,##0.00">
                  <c:v>12096.16</c:v>
                </c:pt>
                <c:pt idx="12" formatCode="#,##0.00">
                  <c:v>12078.98</c:v>
                </c:pt>
                <c:pt idx="13" formatCode="#,##0.00">
                  <c:v>12153.68</c:v>
                </c:pt>
                <c:pt idx="14" formatCode="#,##0.00">
                  <c:v>11893.79</c:v>
                </c:pt>
                <c:pt idx="15" formatCode="#,##0.00">
                  <c:v>11780.94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ExpSmooth!$C$1</c:f>
              <c:strCache>
                <c:ptCount val="1"/>
                <c:pt idx="0">
                  <c:v>Alpha = 0.1</c:v>
                </c:pt>
              </c:strCache>
            </c:strRef>
          </c:tx>
          <c:marker>
            <c:symbol val="none"/>
          </c:marker>
          <c:cat>
            <c:numRef>
              <c:f>ExpSmooth!$A$2:$A$17</c:f>
              <c:numCache>
                <c:formatCode>d\-mmm\-yy</c:formatCode>
                <c:ptCount val="16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</c:numCache>
            </c:numRef>
          </c:cat>
          <c:val>
            <c:numRef>
              <c:f>ExpSmooth!$C$2:$C$17</c:f>
              <c:numCache>
                <c:formatCode>General</c:formatCode>
                <c:ptCount val="16"/>
                <c:pt idx="4" formatCode="0.00">
                  <c:v>11865.19944318558</c:v>
                </c:pt>
                <c:pt idx="5" formatCode="0.00">
                  <c:v>11932.71604798397</c:v>
                </c:pt>
                <c:pt idx="6" formatCode="0.00">
                  <c:v>11981.49338664886</c:v>
                </c:pt>
                <c:pt idx="7" formatCode="0.00">
                  <c:v>12029.7359851654</c:v>
                </c:pt>
                <c:pt idx="8" formatCode="0.00">
                  <c:v>12055.688872406</c:v>
                </c:pt>
                <c:pt idx="9" formatCode="0.00">
                  <c:v>12087.35096934</c:v>
                </c:pt>
                <c:pt idx="10" formatCode="0.00">
                  <c:v>12107.5466326</c:v>
                </c:pt>
                <c:pt idx="11" formatCode="0.00">
                  <c:v>12108.811814</c:v>
                </c:pt>
                <c:pt idx="12" formatCode="0.00">
                  <c:v>12112.12646</c:v>
                </c:pt>
                <c:pt idx="13" formatCode="0.00">
                  <c:v>12107.5094</c:v>
                </c:pt>
                <c:pt idx="14" formatCode="0.00">
                  <c:v>12131.256</c:v>
                </c:pt>
                <c:pt idx="15" formatCode="0.00">
                  <c:v>12170.18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ExpSmooth!$D$1</c:f>
              <c:strCache>
                <c:ptCount val="1"/>
                <c:pt idx="0">
                  <c:v>Alpha = 0.4</c:v>
                </c:pt>
              </c:strCache>
            </c:strRef>
          </c:tx>
          <c:marker>
            <c:symbol val="none"/>
          </c:marker>
          <c:cat>
            <c:numRef>
              <c:f>ExpSmooth!$A$2:$A$17</c:f>
              <c:numCache>
                <c:formatCode>d\-mmm\-yy</c:formatCode>
                <c:ptCount val="16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</c:numCache>
            </c:numRef>
          </c:cat>
          <c:val>
            <c:numRef>
              <c:f>ExpSmooth!$D$2:$D$17</c:f>
              <c:numCache>
                <c:formatCode>General</c:formatCode>
                <c:ptCount val="16"/>
                <c:pt idx="4" formatCode="0.00">
                  <c:v>11487.26266067517</c:v>
                </c:pt>
                <c:pt idx="5" formatCode="0.00">
                  <c:v>11640.40443445862</c:v>
                </c:pt>
                <c:pt idx="6" formatCode="0.00">
                  <c:v>11738.19405743104</c:v>
                </c:pt>
                <c:pt idx="7" formatCode="0.00">
                  <c:v>11865.4500957184</c:v>
                </c:pt>
                <c:pt idx="8" formatCode="0.00">
                  <c:v>11911.643492864</c:v>
                </c:pt>
                <c:pt idx="9" formatCode="0.00">
                  <c:v>12005.58582144</c:v>
                </c:pt>
                <c:pt idx="10" formatCode="0.00">
                  <c:v>12072.2497024</c:v>
                </c:pt>
                <c:pt idx="11" formatCode="0.00">
                  <c:v>12056.309504</c:v>
                </c:pt>
                <c:pt idx="12" formatCode="0.00">
                  <c:v>12041.19584</c:v>
                </c:pt>
                <c:pt idx="13" formatCode="0.00">
                  <c:v>11966.2064</c:v>
                </c:pt>
                <c:pt idx="14" formatCode="0.00">
                  <c:v>12014.484</c:v>
                </c:pt>
                <c:pt idx="15" formatCode="0.00">
                  <c:v>12170.18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ExpSmooth!$E$1</c:f>
              <c:strCache>
                <c:ptCount val="1"/>
                <c:pt idx="0">
                  <c:v>Alpha = 0.1 (pred)</c:v>
                </c:pt>
              </c:strCache>
            </c:strRef>
          </c:tx>
          <c:spPr>
            <a:ln>
              <a:solidFill>
                <a:schemeClr val="accent2"/>
              </a:solidFill>
              <a:prstDash val="sysDot"/>
            </a:ln>
          </c:spPr>
          <c:marker>
            <c:symbol val="none"/>
          </c:marker>
          <c:cat>
            <c:numRef>
              <c:f>ExpSmooth!$A$2:$A$17</c:f>
              <c:numCache>
                <c:formatCode>d\-mmm\-yy</c:formatCode>
                <c:ptCount val="16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</c:numCache>
            </c:numRef>
          </c:cat>
          <c:val>
            <c:numRef>
              <c:f>ExpSmooth!$E$2:$E$17</c:f>
              <c:numCache>
                <c:formatCode>General</c:formatCode>
                <c:ptCount val="16"/>
                <c:pt idx="0">
                  <c:v>11647.36649667406</c:v>
                </c:pt>
                <c:pt idx="1">
                  <c:v>11693.54277408229</c:v>
                </c:pt>
                <c:pt idx="2">
                  <c:v>11744.84974898032</c:v>
                </c:pt>
                <c:pt idx="3">
                  <c:v>11801.85749886702</c:v>
                </c:pt>
                <c:pt idx="4" formatCode="0.00">
                  <c:v>11865.19944318558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ExpSmooth!$F$1</c:f>
              <c:strCache>
                <c:ptCount val="1"/>
                <c:pt idx="0">
                  <c:v>Alpha = 0.4 (pred)</c:v>
                </c:pt>
              </c:strCache>
            </c:strRef>
          </c:tx>
          <c:spPr>
            <a:ln>
              <a:solidFill>
                <a:schemeClr val="accent3"/>
              </a:solidFill>
              <a:prstDash val="sysDot"/>
            </a:ln>
          </c:spPr>
          <c:marker>
            <c:symbol val="none"/>
          </c:marker>
          <c:cat>
            <c:numRef>
              <c:f>ExpSmooth!$A$2:$A$17</c:f>
              <c:numCache>
                <c:formatCode>d\-mmm\-yy</c:formatCode>
                <c:ptCount val="16"/>
                <c:pt idx="0">
                  <c:v>40876.0</c:v>
                </c:pt>
                <c:pt idx="1">
                  <c:v>40875.0</c:v>
                </c:pt>
                <c:pt idx="2">
                  <c:v>40874.0</c:v>
                </c:pt>
                <c:pt idx="3">
                  <c:v>40873.0</c:v>
                </c:pt>
                <c:pt idx="4">
                  <c:v>40872.0</c:v>
                </c:pt>
                <c:pt idx="5">
                  <c:v>40870.0</c:v>
                </c:pt>
                <c:pt idx="6">
                  <c:v>40869.0</c:v>
                </c:pt>
                <c:pt idx="7">
                  <c:v>40868.0</c:v>
                </c:pt>
                <c:pt idx="8">
                  <c:v>40865.0</c:v>
                </c:pt>
                <c:pt idx="9">
                  <c:v>40864.0</c:v>
                </c:pt>
                <c:pt idx="10">
                  <c:v>40863.0</c:v>
                </c:pt>
                <c:pt idx="11">
                  <c:v>40862.0</c:v>
                </c:pt>
                <c:pt idx="12">
                  <c:v>40861.0</c:v>
                </c:pt>
                <c:pt idx="13">
                  <c:v>40858.0</c:v>
                </c:pt>
                <c:pt idx="14">
                  <c:v>40857.0</c:v>
                </c:pt>
                <c:pt idx="15">
                  <c:v>40856.0</c:v>
                </c:pt>
              </c:numCache>
            </c:numRef>
          </c:cat>
          <c:val>
            <c:numRef>
              <c:f>ExpSmooth!$F$2:$F$17</c:f>
              <c:numCache>
                <c:formatCode>General</c:formatCode>
                <c:ptCount val="16"/>
                <c:pt idx="0">
                  <c:v>11264.8905528235</c:v>
                </c:pt>
                <c:pt idx="1">
                  <c:v>11286.96425470584</c:v>
                </c:pt>
                <c:pt idx="2">
                  <c:v>11323.75375784306</c:v>
                </c:pt>
                <c:pt idx="3">
                  <c:v>11385.0695964051</c:v>
                </c:pt>
                <c:pt idx="4" formatCode="0.00">
                  <c:v>11487.26266067517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6912728"/>
        <c:axId val="694176520"/>
      </c:lineChart>
      <c:dateAx>
        <c:axId val="706912728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crossAx val="694176520"/>
        <c:crosses val="autoZero"/>
        <c:auto val="1"/>
        <c:lblOffset val="100"/>
        <c:baseTimeUnit val="days"/>
      </c:dateAx>
      <c:valAx>
        <c:axId val="694176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6912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2439-E03B-6F4D-9F9E-2FF258FABDDB}" type="slidenum">
              <a:rPr lang="pl-PL"/>
              <a:pPr/>
              <a:t>52</a:t>
            </a:fld>
            <a:endParaRPr lang="pl-PL"/>
          </a:p>
        </p:txBody>
      </p:sp>
      <p:sp>
        <p:nvSpPr>
          <p:cNvPr id="36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6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7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1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Trends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776926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3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6049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Recode time variable</a:t>
            </a:r>
          </a:p>
          <a:p>
            <a:r>
              <a:rPr lang="en-US" dirty="0"/>
              <a:t>Calculate correlation between price and time</a:t>
            </a:r>
          </a:p>
          <a:p>
            <a:r>
              <a:rPr lang="en-US" dirty="0"/>
              <a:t>Determine if correlation is significant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9472997"/>
              </p:ext>
            </p:extLst>
          </p:nvPr>
        </p:nvGraphicFramePr>
        <p:xfrm>
          <a:off x="4751388" y="1063625"/>
          <a:ext cx="3840162" cy="535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5515"/>
              </p:ext>
            </p:extLst>
          </p:nvPr>
        </p:nvGraphicFramePr>
        <p:xfrm>
          <a:off x="549275" y="76200"/>
          <a:ext cx="8042275" cy="640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08455"/>
                <a:gridCol w="1608455"/>
                <a:gridCol w="1608455"/>
                <a:gridCol w="1608455"/>
              </a:tblGrid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zDate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zClose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zD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sz="18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zC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-2.12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-0.93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-0.57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-0.90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-1.87</a:t>
                      </a:r>
                    </a:p>
                  </a:txBody>
                  <a:tcPr marL="12700" marR="12700" marT="12700" marB="0" anchor="ctr"/>
                </a:tc>
              </a:tr>
              <a:tr h="14141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11782.81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-10.11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318.82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Correlation: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9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trend?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61912"/>
              </p:ext>
            </p:extLst>
          </p:nvPr>
        </p:nvGraphicFramePr>
        <p:xfrm>
          <a:off x="755650" y="1672341"/>
          <a:ext cx="23701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7" name="Equation" r:id="rId3" imgW="863600" imgH="431800" progId="Equation.3">
                  <p:embed/>
                </p:oleObj>
              </mc:Choice>
              <mc:Fallback>
                <p:oleObj name="Equation" r:id="rId3" imgW="86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72341"/>
                        <a:ext cx="23701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80402"/>
              </p:ext>
            </p:extLst>
          </p:nvPr>
        </p:nvGraphicFramePr>
        <p:xfrm>
          <a:off x="755650" y="3078163"/>
          <a:ext cx="67262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8" name="Equation" r:id="rId5" imgW="2451100" imgH="482600" progId="Equation.3">
                  <p:embed/>
                </p:oleObj>
              </mc:Choice>
              <mc:Fallback>
                <p:oleObj name="Equation" r:id="rId5" imgW="2451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78163"/>
                        <a:ext cx="6726238" cy="132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11969"/>
              </p:ext>
            </p:extLst>
          </p:nvPr>
        </p:nvGraphicFramePr>
        <p:xfrm>
          <a:off x="757238" y="4696619"/>
          <a:ext cx="32766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9" name="Equation" r:id="rId7" imgW="1193800" imgH="215900" progId="Equation.3">
                  <p:embed/>
                </p:oleObj>
              </mc:Choice>
              <mc:Fallback>
                <p:oleObj name="Equation" r:id="rId7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696619"/>
                        <a:ext cx="32766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01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also do regression to find best fitting line across time span</a:t>
            </a:r>
          </a:p>
          <a:p>
            <a:endParaRPr lang="en-US" dirty="0"/>
          </a:p>
          <a:p>
            <a:r>
              <a:rPr lang="en-US" dirty="0" smtClean="0"/>
              <a:t>Gives a more precise definition of the</a:t>
            </a:r>
            <a:r>
              <a:rPr lang="en-US" b="1" dirty="0" smtClean="0"/>
              <a:t> trend line</a:t>
            </a:r>
          </a:p>
          <a:p>
            <a:endParaRPr lang="en-US" b="1" dirty="0"/>
          </a:p>
          <a:p>
            <a:r>
              <a:rPr lang="en-US" dirty="0" smtClean="0"/>
              <a:t>Also allows </a:t>
            </a:r>
            <a:r>
              <a:rPr lang="en-US" b="1" dirty="0" smtClean="0"/>
              <a:t>de-trending </a:t>
            </a:r>
            <a:r>
              <a:rPr lang="en-US" dirty="0" smtClean="0"/>
              <a:t>and assessment of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67942"/>
              </p:ext>
            </p:extLst>
          </p:nvPr>
        </p:nvGraphicFramePr>
        <p:xfrm>
          <a:off x="4751071" y="1600201"/>
          <a:ext cx="22939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1" name="Equation" r:id="rId3" imgW="825500" imgH="444500" progId="Equation.3">
                  <p:embed/>
                </p:oleObj>
              </mc:Choice>
              <mc:Fallback>
                <p:oleObj name="Equation" r:id="rId3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1071" y="1600201"/>
                        <a:ext cx="22939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21774"/>
              </p:ext>
            </p:extLst>
          </p:nvPr>
        </p:nvGraphicFramePr>
        <p:xfrm>
          <a:off x="4751071" y="3027363"/>
          <a:ext cx="14811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2" name="Equation" r:id="rId5" imgW="533400" imgH="444500" progId="Equation.3">
                  <p:embed/>
                </p:oleObj>
              </mc:Choice>
              <mc:Fallback>
                <p:oleObj name="Equation" r:id="rId5" imgW="533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071" y="3027363"/>
                        <a:ext cx="14811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29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34251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4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time series into frequencies using </a:t>
            </a:r>
            <a:r>
              <a:rPr lang="en-US" b="1" dirty="0" smtClean="0"/>
              <a:t>Fourier transform</a:t>
            </a:r>
          </a:p>
          <a:p>
            <a:r>
              <a:rPr lang="en-US" dirty="0" smtClean="0"/>
              <a:t>Component frequencies with different amplitudes sum to make time series</a:t>
            </a:r>
          </a:p>
          <a:p>
            <a:r>
              <a:rPr lang="en-US" dirty="0" smtClean="0"/>
              <a:t>Frequencies with especially high power (amplitude) indicate cycles in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2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pic>
        <p:nvPicPr>
          <p:cNvPr id="12" name="Content Placeholder 11" descr="FTfu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88" r="-306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T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69204"/>
            <a:ext cx="3825875" cy="333442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016125" y="3063875"/>
            <a:ext cx="1349375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65625" y="3063875"/>
            <a:ext cx="9525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0"/>
          </p:cNvCxnSpPr>
          <p:nvPr/>
        </p:nvCxnSpPr>
        <p:spPr>
          <a:xfrm>
            <a:off x="4931765" y="3068833"/>
            <a:ext cx="798607" cy="2025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F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3" y="3488060"/>
            <a:ext cx="1516922" cy="1322065"/>
          </a:xfrm>
          <a:prstGeom prst="rect">
            <a:avLst/>
          </a:prstGeom>
        </p:spPr>
      </p:pic>
      <p:pic>
        <p:nvPicPr>
          <p:cNvPr id="17" name="Picture 16" descr="F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23" y="4925690"/>
            <a:ext cx="1516921" cy="1322065"/>
          </a:xfrm>
          <a:prstGeom prst="rect">
            <a:avLst/>
          </a:prstGeom>
        </p:spPr>
      </p:pic>
      <p:pic>
        <p:nvPicPr>
          <p:cNvPr id="18" name="Picture 17" descr="FT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844" y="3603625"/>
            <a:ext cx="1516921" cy="1322065"/>
          </a:xfrm>
          <a:prstGeom prst="rect">
            <a:avLst/>
          </a:prstGeom>
        </p:spPr>
      </p:pic>
      <p:pic>
        <p:nvPicPr>
          <p:cNvPr id="19" name="Picture 18" descr="FT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93838"/>
            <a:ext cx="1597213" cy="1392042"/>
          </a:xfrm>
          <a:prstGeom prst="rect">
            <a:avLst/>
          </a:prstGeom>
        </p:spPr>
      </p:pic>
      <p:pic>
        <p:nvPicPr>
          <p:cNvPr id="20" name="Picture 19" descr="FT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72" y="3533648"/>
            <a:ext cx="1464614" cy="1276477"/>
          </a:xfrm>
          <a:prstGeom prst="rect">
            <a:avLst/>
          </a:prstGeom>
        </p:spPr>
      </p:pic>
      <p:pic>
        <p:nvPicPr>
          <p:cNvPr id="21" name="Picture 20" descr="FT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63" y="5093838"/>
            <a:ext cx="1537474" cy="133997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2656384" y="3068833"/>
            <a:ext cx="1083766" cy="185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66872" y="3063875"/>
            <a:ext cx="460878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1" idx="0"/>
          </p:cNvCxnSpPr>
          <p:nvPr/>
        </p:nvCxnSpPr>
        <p:spPr>
          <a:xfrm>
            <a:off x="6127750" y="2921000"/>
            <a:ext cx="2020050" cy="2172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Moving Average models</a:t>
            </a:r>
          </a:p>
          <a:p>
            <a:r>
              <a:rPr lang="en-US" dirty="0" smtClean="0"/>
              <a:t>Autoregressive models</a:t>
            </a:r>
          </a:p>
          <a:p>
            <a:r>
              <a:rPr lang="en-US" dirty="0" smtClean="0"/>
              <a:t>Multiple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0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Time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can be fruitfully analyzed by decomposing them into key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Trend Component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Seasonal Component S</a:t>
            </a:r>
            <a:r>
              <a:rPr lang="en-US" baseline="-25000" dirty="0" smtClean="0"/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Cyclical Component C</a:t>
            </a:r>
            <a:r>
              <a:rPr lang="en-US" baseline="-25000" dirty="0" smtClean="0"/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Irregular Component I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589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Forecast Variations</a:t>
            </a:r>
            <a:endParaRPr lang="en-US" sz="2100" b="1">
              <a:solidFill>
                <a:srgbClr val="2D8AD8"/>
              </a:solidFill>
            </a:endParaRPr>
          </a:p>
        </p:txBody>
      </p:sp>
      <p:grpSp>
        <p:nvGrpSpPr>
          <p:cNvPr id="16390" name="Group 1030"/>
          <p:cNvGrpSpPr>
            <a:grpSpLocks/>
          </p:cNvGrpSpPr>
          <p:nvPr/>
        </p:nvGrpSpPr>
        <p:grpSpPr bwMode="auto">
          <a:xfrm>
            <a:off x="1371600" y="1676400"/>
            <a:ext cx="6502400" cy="4483100"/>
            <a:chOff x="820" y="1120"/>
            <a:chExt cx="4096" cy="2824"/>
          </a:xfrm>
        </p:grpSpPr>
        <p:sp>
          <p:nvSpPr>
            <p:cNvPr id="16387" name="Rectangle 1027"/>
            <p:cNvSpPr>
              <a:spLocks noChangeArrowheads="1"/>
            </p:cNvSpPr>
            <p:nvPr/>
          </p:nvSpPr>
          <p:spPr bwMode="auto">
            <a:xfrm>
              <a:off x="820" y="1120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" name="Rectangle 1028"/>
            <p:cNvSpPr>
              <a:spLocks noChangeArrowheads="1"/>
            </p:cNvSpPr>
            <p:nvPr/>
          </p:nvSpPr>
          <p:spPr bwMode="auto">
            <a:xfrm>
              <a:off x="820" y="2080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Rectangle 1029"/>
            <p:cNvSpPr>
              <a:spLocks noChangeArrowheads="1"/>
            </p:cNvSpPr>
            <p:nvPr/>
          </p:nvSpPr>
          <p:spPr bwMode="auto">
            <a:xfrm>
              <a:off x="820" y="3052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1" name="Freeform 1031"/>
          <p:cNvSpPr>
            <a:spLocks/>
          </p:cNvSpPr>
          <p:nvPr/>
        </p:nvSpPr>
        <p:spPr bwMode="auto">
          <a:xfrm>
            <a:off x="1631950" y="1917700"/>
            <a:ext cx="5811838" cy="1068388"/>
          </a:xfrm>
          <a:custGeom>
            <a:avLst/>
            <a:gdLst>
              <a:gd name="T0" fmla="*/ 36 w 3661"/>
              <a:gd name="T1" fmla="*/ 672 h 673"/>
              <a:gd name="T2" fmla="*/ 84 w 3661"/>
              <a:gd name="T3" fmla="*/ 624 h 673"/>
              <a:gd name="T4" fmla="*/ 156 w 3661"/>
              <a:gd name="T5" fmla="*/ 624 h 673"/>
              <a:gd name="T6" fmla="*/ 228 w 3661"/>
              <a:gd name="T7" fmla="*/ 624 h 673"/>
              <a:gd name="T8" fmla="*/ 288 w 3661"/>
              <a:gd name="T9" fmla="*/ 564 h 673"/>
              <a:gd name="T10" fmla="*/ 360 w 3661"/>
              <a:gd name="T11" fmla="*/ 564 h 673"/>
              <a:gd name="T12" fmla="*/ 408 w 3661"/>
              <a:gd name="T13" fmla="*/ 528 h 673"/>
              <a:gd name="T14" fmla="*/ 480 w 3661"/>
              <a:gd name="T15" fmla="*/ 516 h 673"/>
              <a:gd name="T16" fmla="*/ 552 w 3661"/>
              <a:gd name="T17" fmla="*/ 504 h 673"/>
              <a:gd name="T18" fmla="*/ 612 w 3661"/>
              <a:gd name="T19" fmla="*/ 444 h 673"/>
              <a:gd name="T20" fmla="*/ 684 w 3661"/>
              <a:gd name="T21" fmla="*/ 480 h 673"/>
              <a:gd name="T22" fmla="*/ 756 w 3661"/>
              <a:gd name="T23" fmla="*/ 480 h 673"/>
              <a:gd name="T24" fmla="*/ 828 w 3661"/>
              <a:gd name="T25" fmla="*/ 420 h 673"/>
              <a:gd name="T26" fmla="*/ 900 w 3661"/>
              <a:gd name="T27" fmla="*/ 420 h 673"/>
              <a:gd name="T28" fmla="*/ 972 w 3661"/>
              <a:gd name="T29" fmla="*/ 384 h 673"/>
              <a:gd name="T30" fmla="*/ 1044 w 3661"/>
              <a:gd name="T31" fmla="*/ 396 h 673"/>
              <a:gd name="T32" fmla="*/ 1092 w 3661"/>
              <a:gd name="T33" fmla="*/ 336 h 673"/>
              <a:gd name="T34" fmla="*/ 1164 w 3661"/>
              <a:gd name="T35" fmla="*/ 348 h 673"/>
              <a:gd name="T36" fmla="*/ 1236 w 3661"/>
              <a:gd name="T37" fmla="*/ 336 h 673"/>
              <a:gd name="T38" fmla="*/ 1308 w 3661"/>
              <a:gd name="T39" fmla="*/ 300 h 673"/>
              <a:gd name="T40" fmla="*/ 1380 w 3661"/>
              <a:gd name="T41" fmla="*/ 288 h 673"/>
              <a:gd name="T42" fmla="*/ 1452 w 3661"/>
              <a:gd name="T43" fmla="*/ 300 h 673"/>
              <a:gd name="T44" fmla="*/ 1524 w 3661"/>
              <a:gd name="T45" fmla="*/ 264 h 673"/>
              <a:gd name="T46" fmla="*/ 1596 w 3661"/>
              <a:gd name="T47" fmla="*/ 264 h 673"/>
              <a:gd name="T48" fmla="*/ 1632 w 3661"/>
              <a:gd name="T49" fmla="*/ 192 h 673"/>
              <a:gd name="T50" fmla="*/ 1656 w 3661"/>
              <a:gd name="T51" fmla="*/ 120 h 673"/>
              <a:gd name="T52" fmla="*/ 1656 w 3661"/>
              <a:gd name="T53" fmla="*/ 48 h 673"/>
              <a:gd name="T54" fmla="*/ 1716 w 3661"/>
              <a:gd name="T55" fmla="*/ 0 h 673"/>
              <a:gd name="T56" fmla="*/ 1752 w 3661"/>
              <a:gd name="T57" fmla="*/ 72 h 673"/>
              <a:gd name="T58" fmla="*/ 1764 w 3661"/>
              <a:gd name="T59" fmla="*/ 144 h 673"/>
              <a:gd name="T60" fmla="*/ 1800 w 3661"/>
              <a:gd name="T61" fmla="*/ 192 h 673"/>
              <a:gd name="T62" fmla="*/ 1836 w 3661"/>
              <a:gd name="T63" fmla="*/ 264 h 673"/>
              <a:gd name="T64" fmla="*/ 1908 w 3661"/>
              <a:gd name="T65" fmla="*/ 240 h 673"/>
              <a:gd name="T66" fmla="*/ 1980 w 3661"/>
              <a:gd name="T67" fmla="*/ 264 h 673"/>
              <a:gd name="T68" fmla="*/ 2052 w 3661"/>
              <a:gd name="T69" fmla="*/ 240 h 673"/>
              <a:gd name="T70" fmla="*/ 2100 w 3661"/>
              <a:gd name="T71" fmla="*/ 204 h 673"/>
              <a:gd name="T72" fmla="*/ 2148 w 3661"/>
              <a:gd name="T73" fmla="*/ 228 h 673"/>
              <a:gd name="T74" fmla="*/ 2220 w 3661"/>
              <a:gd name="T75" fmla="*/ 240 h 673"/>
              <a:gd name="T76" fmla="*/ 2292 w 3661"/>
              <a:gd name="T77" fmla="*/ 228 h 673"/>
              <a:gd name="T78" fmla="*/ 2376 w 3661"/>
              <a:gd name="T79" fmla="*/ 228 h 673"/>
              <a:gd name="T80" fmla="*/ 2448 w 3661"/>
              <a:gd name="T81" fmla="*/ 192 h 673"/>
              <a:gd name="T82" fmla="*/ 2520 w 3661"/>
              <a:gd name="T83" fmla="*/ 192 h 673"/>
              <a:gd name="T84" fmla="*/ 2592 w 3661"/>
              <a:gd name="T85" fmla="*/ 192 h 673"/>
              <a:gd name="T86" fmla="*/ 2652 w 3661"/>
              <a:gd name="T87" fmla="*/ 180 h 673"/>
              <a:gd name="T88" fmla="*/ 2724 w 3661"/>
              <a:gd name="T89" fmla="*/ 156 h 673"/>
              <a:gd name="T90" fmla="*/ 2784 w 3661"/>
              <a:gd name="T91" fmla="*/ 120 h 673"/>
              <a:gd name="T92" fmla="*/ 2904 w 3661"/>
              <a:gd name="T93" fmla="*/ 132 h 673"/>
              <a:gd name="T94" fmla="*/ 2976 w 3661"/>
              <a:gd name="T95" fmla="*/ 120 h 673"/>
              <a:gd name="T96" fmla="*/ 3048 w 3661"/>
              <a:gd name="T97" fmla="*/ 144 h 673"/>
              <a:gd name="T98" fmla="*/ 3108 w 3661"/>
              <a:gd name="T99" fmla="*/ 96 h 673"/>
              <a:gd name="T100" fmla="*/ 3180 w 3661"/>
              <a:gd name="T101" fmla="*/ 96 h 673"/>
              <a:gd name="T102" fmla="*/ 3240 w 3661"/>
              <a:gd name="T103" fmla="*/ 72 h 673"/>
              <a:gd name="T104" fmla="*/ 3312 w 3661"/>
              <a:gd name="T105" fmla="*/ 84 h 673"/>
              <a:gd name="T106" fmla="*/ 3372 w 3661"/>
              <a:gd name="T107" fmla="*/ 48 h 673"/>
              <a:gd name="T108" fmla="*/ 3444 w 3661"/>
              <a:gd name="T109" fmla="*/ 60 h 673"/>
              <a:gd name="T110" fmla="*/ 3516 w 3661"/>
              <a:gd name="T111" fmla="*/ 48 h 673"/>
              <a:gd name="T112" fmla="*/ 3588 w 3661"/>
              <a:gd name="T113" fmla="*/ 24 h 673"/>
              <a:gd name="T114" fmla="*/ 3660 w 3661"/>
              <a:gd name="T115" fmla="*/ 4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61" h="673">
                <a:moveTo>
                  <a:pt x="0" y="672"/>
                </a:moveTo>
                <a:lnTo>
                  <a:pt x="36" y="672"/>
                </a:lnTo>
                <a:lnTo>
                  <a:pt x="72" y="660"/>
                </a:lnTo>
                <a:lnTo>
                  <a:pt x="84" y="624"/>
                </a:lnTo>
                <a:lnTo>
                  <a:pt x="120" y="624"/>
                </a:lnTo>
                <a:lnTo>
                  <a:pt x="156" y="624"/>
                </a:lnTo>
                <a:lnTo>
                  <a:pt x="192" y="624"/>
                </a:lnTo>
                <a:lnTo>
                  <a:pt x="228" y="624"/>
                </a:lnTo>
                <a:lnTo>
                  <a:pt x="252" y="588"/>
                </a:lnTo>
                <a:lnTo>
                  <a:pt x="288" y="564"/>
                </a:lnTo>
                <a:lnTo>
                  <a:pt x="324" y="564"/>
                </a:lnTo>
                <a:lnTo>
                  <a:pt x="360" y="564"/>
                </a:lnTo>
                <a:lnTo>
                  <a:pt x="372" y="528"/>
                </a:lnTo>
                <a:lnTo>
                  <a:pt x="408" y="528"/>
                </a:lnTo>
                <a:lnTo>
                  <a:pt x="444" y="516"/>
                </a:lnTo>
                <a:lnTo>
                  <a:pt x="480" y="516"/>
                </a:lnTo>
                <a:lnTo>
                  <a:pt x="516" y="516"/>
                </a:lnTo>
                <a:lnTo>
                  <a:pt x="552" y="504"/>
                </a:lnTo>
                <a:lnTo>
                  <a:pt x="588" y="480"/>
                </a:lnTo>
                <a:lnTo>
                  <a:pt x="612" y="444"/>
                </a:lnTo>
                <a:lnTo>
                  <a:pt x="648" y="456"/>
                </a:lnTo>
                <a:lnTo>
                  <a:pt x="684" y="480"/>
                </a:lnTo>
                <a:lnTo>
                  <a:pt x="720" y="480"/>
                </a:lnTo>
                <a:lnTo>
                  <a:pt x="756" y="480"/>
                </a:lnTo>
                <a:lnTo>
                  <a:pt x="804" y="456"/>
                </a:lnTo>
                <a:lnTo>
                  <a:pt x="828" y="420"/>
                </a:lnTo>
                <a:lnTo>
                  <a:pt x="864" y="408"/>
                </a:lnTo>
                <a:lnTo>
                  <a:pt x="900" y="420"/>
                </a:lnTo>
                <a:lnTo>
                  <a:pt x="936" y="408"/>
                </a:lnTo>
                <a:lnTo>
                  <a:pt x="972" y="384"/>
                </a:lnTo>
                <a:lnTo>
                  <a:pt x="1008" y="396"/>
                </a:lnTo>
                <a:lnTo>
                  <a:pt x="1044" y="396"/>
                </a:lnTo>
                <a:lnTo>
                  <a:pt x="1080" y="372"/>
                </a:lnTo>
                <a:lnTo>
                  <a:pt x="1092" y="336"/>
                </a:lnTo>
                <a:lnTo>
                  <a:pt x="1128" y="348"/>
                </a:lnTo>
                <a:lnTo>
                  <a:pt x="1164" y="348"/>
                </a:lnTo>
                <a:lnTo>
                  <a:pt x="1200" y="336"/>
                </a:lnTo>
                <a:lnTo>
                  <a:pt x="1236" y="336"/>
                </a:lnTo>
                <a:lnTo>
                  <a:pt x="1272" y="324"/>
                </a:lnTo>
                <a:lnTo>
                  <a:pt x="1308" y="300"/>
                </a:lnTo>
                <a:lnTo>
                  <a:pt x="1344" y="300"/>
                </a:lnTo>
                <a:lnTo>
                  <a:pt x="1380" y="288"/>
                </a:lnTo>
                <a:lnTo>
                  <a:pt x="1416" y="288"/>
                </a:lnTo>
                <a:lnTo>
                  <a:pt x="1452" y="300"/>
                </a:lnTo>
                <a:lnTo>
                  <a:pt x="1488" y="288"/>
                </a:lnTo>
                <a:lnTo>
                  <a:pt x="1524" y="264"/>
                </a:lnTo>
                <a:lnTo>
                  <a:pt x="1560" y="276"/>
                </a:lnTo>
                <a:lnTo>
                  <a:pt x="1596" y="264"/>
                </a:lnTo>
                <a:lnTo>
                  <a:pt x="1620" y="228"/>
                </a:lnTo>
                <a:lnTo>
                  <a:pt x="1632" y="192"/>
                </a:lnTo>
                <a:lnTo>
                  <a:pt x="1632" y="156"/>
                </a:lnTo>
                <a:lnTo>
                  <a:pt x="1656" y="120"/>
                </a:lnTo>
                <a:lnTo>
                  <a:pt x="1656" y="84"/>
                </a:lnTo>
                <a:lnTo>
                  <a:pt x="1656" y="48"/>
                </a:lnTo>
                <a:lnTo>
                  <a:pt x="1680" y="12"/>
                </a:lnTo>
                <a:lnTo>
                  <a:pt x="1716" y="0"/>
                </a:lnTo>
                <a:lnTo>
                  <a:pt x="1728" y="36"/>
                </a:lnTo>
                <a:lnTo>
                  <a:pt x="1752" y="72"/>
                </a:lnTo>
                <a:lnTo>
                  <a:pt x="1764" y="108"/>
                </a:lnTo>
                <a:lnTo>
                  <a:pt x="1764" y="144"/>
                </a:lnTo>
                <a:lnTo>
                  <a:pt x="1764" y="180"/>
                </a:lnTo>
                <a:lnTo>
                  <a:pt x="1800" y="192"/>
                </a:lnTo>
                <a:lnTo>
                  <a:pt x="1812" y="228"/>
                </a:lnTo>
                <a:lnTo>
                  <a:pt x="1836" y="264"/>
                </a:lnTo>
                <a:lnTo>
                  <a:pt x="1872" y="252"/>
                </a:lnTo>
                <a:lnTo>
                  <a:pt x="1908" y="240"/>
                </a:lnTo>
                <a:lnTo>
                  <a:pt x="1944" y="252"/>
                </a:lnTo>
                <a:lnTo>
                  <a:pt x="1980" y="264"/>
                </a:lnTo>
                <a:lnTo>
                  <a:pt x="2016" y="252"/>
                </a:lnTo>
                <a:lnTo>
                  <a:pt x="2052" y="240"/>
                </a:lnTo>
                <a:lnTo>
                  <a:pt x="2088" y="240"/>
                </a:lnTo>
                <a:lnTo>
                  <a:pt x="2100" y="204"/>
                </a:lnTo>
                <a:lnTo>
                  <a:pt x="2136" y="192"/>
                </a:lnTo>
                <a:lnTo>
                  <a:pt x="2148" y="228"/>
                </a:lnTo>
                <a:lnTo>
                  <a:pt x="2184" y="240"/>
                </a:lnTo>
                <a:lnTo>
                  <a:pt x="2220" y="240"/>
                </a:lnTo>
                <a:lnTo>
                  <a:pt x="2256" y="240"/>
                </a:lnTo>
                <a:lnTo>
                  <a:pt x="2292" y="228"/>
                </a:lnTo>
                <a:lnTo>
                  <a:pt x="2340" y="228"/>
                </a:lnTo>
                <a:lnTo>
                  <a:pt x="2376" y="228"/>
                </a:lnTo>
                <a:lnTo>
                  <a:pt x="2412" y="204"/>
                </a:lnTo>
                <a:lnTo>
                  <a:pt x="2448" y="192"/>
                </a:lnTo>
                <a:lnTo>
                  <a:pt x="2484" y="180"/>
                </a:lnTo>
                <a:lnTo>
                  <a:pt x="2520" y="192"/>
                </a:lnTo>
                <a:lnTo>
                  <a:pt x="2556" y="204"/>
                </a:lnTo>
                <a:lnTo>
                  <a:pt x="2592" y="192"/>
                </a:lnTo>
                <a:lnTo>
                  <a:pt x="2616" y="156"/>
                </a:lnTo>
                <a:lnTo>
                  <a:pt x="2652" y="180"/>
                </a:lnTo>
                <a:lnTo>
                  <a:pt x="2688" y="168"/>
                </a:lnTo>
                <a:lnTo>
                  <a:pt x="2724" y="156"/>
                </a:lnTo>
                <a:lnTo>
                  <a:pt x="2748" y="120"/>
                </a:lnTo>
                <a:lnTo>
                  <a:pt x="2784" y="120"/>
                </a:lnTo>
                <a:lnTo>
                  <a:pt x="2868" y="132"/>
                </a:lnTo>
                <a:lnTo>
                  <a:pt x="2904" y="132"/>
                </a:lnTo>
                <a:lnTo>
                  <a:pt x="2940" y="144"/>
                </a:lnTo>
                <a:lnTo>
                  <a:pt x="2976" y="120"/>
                </a:lnTo>
                <a:lnTo>
                  <a:pt x="3012" y="132"/>
                </a:lnTo>
                <a:lnTo>
                  <a:pt x="3048" y="144"/>
                </a:lnTo>
                <a:lnTo>
                  <a:pt x="3084" y="132"/>
                </a:lnTo>
                <a:lnTo>
                  <a:pt x="3108" y="96"/>
                </a:lnTo>
                <a:lnTo>
                  <a:pt x="3144" y="96"/>
                </a:lnTo>
                <a:lnTo>
                  <a:pt x="3180" y="96"/>
                </a:lnTo>
                <a:lnTo>
                  <a:pt x="3216" y="108"/>
                </a:lnTo>
                <a:lnTo>
                  <a:pt x="3240" y="72"/>
                </a:lnTo>
                <a:lnTo>
                  <a:pt x="3276" y="84"/>
                </a:lnTo>
                <a:lnTo>
                  <a:pt x="3312" y="84"/>
                </a:lnTo>
                <a:lnTo>
                  <a:pt x="3336" y="48"/>
                </a:lnTo>
                <a:lnTo>
                  <a:pt x="3372" y="48"/>
                </a:lnTo>
                <a:lnTo>
                  <a:pt x="3408" y="60"/>
                </a:lnTo>
                <a:lnTo>
                  <a:pt x="3444" y="60"/>
                </a:lnTo>
                <a:lnTo>
                  <a:pt x="3480" y="60"/>
                </a:lnTo>
                <a:lnTo>
                  <a:pt x="3516" y="48"/>
                </a:lnTo>
                <a:lnTo>
                  <a:pt x="3552" y="24"/>
                </a:lnTo>
                <a:lnTo>
                  <a:pt x="3588" y="24"/>
                </a:lnTo>
                <a:lnTo>
                  <a:pt x="3624" y="36"/>
                </a:lnTo>
                <a:lnTo>
                  <a:pt x="3660" y="4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1032"/>
          <p:cNvSpPr>
            <a:spLocks noChangeArrowheads="1"/>
          </p:cNvSpPr>
          <p:nvPr/>
        </p:nvSpPr>
        <p:spPr bwMode="auto">
          <a:xfrm>
            <a:off x="3827463" y="2570163"/>
            <a:ext cx="1027112" cy="45402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Trend</a:t>
            </a:r>
          </a:p>
        </p:txBody>
      </p:sp>
      <p:sp>
        <p:nvSpPr>
          <p:cNvPr id="16393" name="Rectangle 1033"/>
          <p:cNvSpPr>
            <a:spLocks noChangeArrowheads="1"/>
          </p:cNvSpPr>
          <p:nvPr/>
        </p:nvSpPr>
        <p:spPr bwMode="auto">
          <a:xfrm>
            <a:off x="2022476" y="1703388"/>
            <a:ext cx="1263649" cy="63817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Irregular</a:t>
            </a:r>
            <a:br>
              <a:rPr lang="en-US" b="1" dirty="0"/>
            </a:br>
            <a:r>
              <a:rPr lang="en-US" b="1" dirty="0"/>
              <a:t>variation</a:t>
            </a:r>
          </a:p>
        </p:txBody>
      </p:sp>
      <p:sp>
        <p:nvSpPr>
          <p:cNvPr id="16395" name="Line 1035"/>
          <p:cNvSpPr>
            <a:spLocks noChangeShapeType="1"/>
          </p:cNvSpPr>
          <p:nvPr/>
        </p:nvSpPr>
        <p:spPr bwMode="auto">
          <a:xfrm>
            <a:off x="3178175" y="1955800"/>
            <a:ext cx="100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Freeform 1036"/>
          <p:cNvSpPr>
            <a:spLocks/>
          </p:cNvSpPr>
          <p:nvPr/>
        </p:nvSpPr>
        <p:spPr bwMode="auto">
          <a:xfrm>
            <a:off x="1689100" y="3422650"/>
            <a:ext cx="5964238" cy="915988"/>
          </a:xfrm>
          <a:custGeom>
            <a:avLst/>
            <a:gdLst>
              <a:gd name="T0" fmla="*/ 24 w 3757"/>
              <a:gd name="T1" fmla="*/ 492 h 577"/>
              <a:gd name="T2" fmla="*/ 84 w 3757"/>
              <a:gd name="T3" fmla="*/ 432 h 577"/>
              <a:gd name="T4" fmla="*/ 156 w 3757"/>
              <a:gd name="T5" fmla="*/ 396 h 577"/>
              <a:gd name="T6" fmla="*/ 216 w 3757"/>
              <a:gd name="T7" fmla="*/ 348 h 577"/>
              <a:gd name="T8" fmla="*/ 264 w 3757"/>
              <a:gd name="T9" fmla="*/ 300 h 577"/>
              <a:gd name="T10" fmla="*/ 288 w 3757"/>
              <a:gd name="T11" fmla="*/ 228 h 577"/>
              <a:gd name="T12" fmla="*/ 348 w 3757"/>
              <a:gd name="T13" fmla="*/ 168 h 577"/>
              <a:gd name="T14" fmla="*/ 420 w 3757"/>
              <a:gd name="T15" fmla="*/ 168 h 577"/>
              <a:gd name="T16" fmla="*/ 492 w 3757"/>
              <a:gd name="T17" fmla="*/ 132 h 577"/>
              <a:gd name="T18" fmla="*/ 564 w 3757"/>
              <a:gd name="T19" fmla="*/ 120 h 577"/>
              <a:gd name="T20" fmla="*/ 624 w 3757"/>
              <a:gd name="T21" fmla="*/ 72 h 577"/>
              <a:gd name="T22" fmla="*/ 696 w 3757"/>
              <a:gd name="T23" fmla="*/ 84 h 577"/>
              <a:gd name="T24" fmla="*/ 756 w 3757"/>
              <a:gd name="T25" fmla="*/ 120 h 577"/>
              <a:gd name="T26" fmla="*/ 816 w 3757"/>
              <a:gd name="T27" fmla="*/ 168 h 577"/>
              <a:gd name="T28" fmla="*/ 864 w 3757"/>
              <a:gd name="T29" fmla="*/ 240 h 577"/>
              <a:gd name="T30" fmla="*/ 924 w 3757"/>
              <a:gd name="T31" fmla="*/ 276 h 577"/>
              <a:gd name="T32" fmla="*/ 984 w 3757"/>
              <a:gd name="T33" fmla="*/ 324 h 577"/>
              <a:gd name="T34" fmla="*/ 1032 w 3757"/>
              <a:gd name="T35" fmla="*/ 384 h 577"/>
              <a:gd name="T36" fmla="*/ 1080 w 3757"/>
              <a:gd name="T37" fmla="*/ 444 h 577"/>
              <a:gd name="T38" fmla="*/ 1152 w 3757"/>
              <a:gd name="T39" fmla="*/ 456 h 577"/>
              <a:gd name="T40" fmla="*/ 1224 w 3757"/>
              <a:gd name="T41" fmla="*/ 480 h 577"/>
              <a:gd name="T42" fmla="*/ 1296 w 3757"/>
              <a:gd name="T43" fmla="*/ 504 h 577"/>
              <a:gd name="T44" fmla="*/ 1368 w 3757"/>
              <a:gd name="T45" fmla="*/ 516 h 577"/>
              <a:gd name="T46" fmla="*/ 1500 w 3757"/>
              <a:gd name="T47" fmla="*/ 492 h 577"/>
              <a:gd name="T48" fmla="*/ 1608 w 3757"/>
              <a:gd name="T49" fmla="*/ 480 h 577"/>
              <a:gd name="T50" fmla="*/ 1656 w 3757"/>
              <a:gd name="T51" fmla="*/ 408 h 577"/>
              <a:gd name="T52" fmla="*/ 1716 w 3757"/>
              <a:gd name="T53" fmla="*/ 348 h 577"/>
              <a:gd name="T54" fmla="*/ 1788 w 3757"/>
              <a:gd name="T55" fmla="*/ 300 h 577"/>
              <a:gd name="T56" fmla="*/ 1848 w 3757"/>
              <a:gd name="T57" fmla="*/ 240 h 577"/>
              <a:gd name="T58" fmla="*/ 1920 w 3757"/>
              <a:gd name="T59" fmla="*/ 180 h 577"/>
              <a:gd name="T60" fmla="*/ 1992 w 3757"/>
              <a:gd name="T61" fmla="*/ 132 h 577"/>
              <a:gd name="T62" fmla="*/ 2064 w 3757"/>
              <a:gd name="T63" fmla="*/ 108 h 577"/>
              <a:gd name="T64" fmla="*/ 2124 w 3757"/>
              <a:gd name="T65" fmla="*/ 48 h 577"/>
              <a:gd name="T66" fmla="*/ 2196 w 3757"/>
              <a:gd name="T67" fmla="*/ 36 h 577"/>
              <a:gd name="T68" fmla="*/ 2268 w 3757"/>
              <a:gd name="T69" fmla="*/ 24 h 577"/>
              <a:gd name="T70" fmla="*/ 2340 w 3757"/>
              <a:gd name="T71" fmla="*/ 48 h 577"/>
              <a:gd name="T72" fmla="*/ 2424 w 3757"/>
              <a:gd name="T73" fmla="*/ 36 h 577"/>
              <a:gd name="T74" fmla="*/ 2496 w 3757"/>
              <a:gd name="T75" fmla="*/ 0 h 577"/>
              <a:gd name="T76" fmla="*/ 2556 w 3757"/>
              <a:gd name="T77" fmla="*/ 48 h 577"/>
              <a:gd name="T78" fmla="*/ 2628 w 3757"/>
              <a:gd name="T79" fmla="*/ 48 h 577"/>
              <a:gd name="T80" fmla="*/ 2700 w 3757"/>
              <a:gd name="T81" fmla="*/ 84 h 577"/>
              <a:gd name="T82" fmla="*/ 2736 w 3757"/>
              <a:gd name="T83" fmla="*/ 144 h 577"/>
              <a:gd name="T84" fmla="*/ 2820 w 3757"/>
              <a:gd name="T85" fmla="*/ 192 h 577"/>
              <a:gd name="T86" fmla="*/ 2868 w 3757"/>
              <a:gd name="T87" fmla="*/ 264 h 577"/>
              <a:gd name="T88" fmla="*/ 2940 w 3757"/>
              <a:gd name="T89" fmla="*/ 300 h 577"/>
              <a:gd name="T90" fmla="*/ 3000 w 3757"/>
              <a:gd name="T91" fmla="*/ 360 h 577"/>
              <a:gd name="T92" fmla="*/ 3048 w 3757"/>
              <a:gd name="T93" fmla="*/ 420 h 577"/>
              <a:gd name="T94" fmla="*/ 3096 w 3757"/>
              <a:gd name="T95" fmla="*/ 468 h 577"/>
              <a:gd name="T96" fmla="*/ 3168 w 3757"/>
              <a:gd name="T97" fmla="*/ 468 h 577"/>
              <a:gd name="T98" fmla="*/ 3240 w 3757"/>
              <a:gd name="T99" fmla="*/ 492 h 577"/>
              <a:gd name="T100" fmla="*/ 3300 w 3757"/>
              <a:gd name="T101" fmla="*/ 540 h 577"/>
              <a:gd name="T102" fmla="*/ 3372 w 3757"/>
              <a:gd name="T103" fmla="*/ 552 h 577"/>
              <a:gd name="T104" fmla="*/ 3444 w 3757"/>
              <a:gd name="T105" fmla="*/ 576 h 577"/>
              <a:gd name="T106" fmla="*/ 3516 w 3757"/>
              <a:gd name="T107" fmla="*/ 576 h 577"/>
              <a:gd name="T108" fmla="*/ 3588 w 3757"/>
              <a:gd name="T109" fmla="*/ 552 h 577"/>
              <a:gd name="T110" fmla="*/ 3660 w 3757"/>
              <a:gd name="T111" fmla="*/ 540 h 577"/>
              <a:gd name="T112" fmla="*/ 3732 w 3757"/>
              <a:gd name="T113" fmla="*/ 504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57" h="577">
                <a:moveTo>
                  <a:pt x="0" y="528"/>
                </a:moveTo>
                <a:lnTo>
                  <a:pt x="24" y="492"/>
                </a:lnTo>
                <a:lnTo>
                  <a:pt x="60" y="468"/>
                </a:lnTo>
                <a:lnTo>
                  <a:pt x="84" y="432"/>
                </a:lnTo>
                <a:lnTo>
                  <a:pt x="120" y="408"/>
                </a:lnTo>
                <a:lnTo>
                  <a:pt x="156" y="396"/>
                </a:lnTo>
                <a:lnTo>
                  <a:pt x="180" y="360"/>
                </a:lnTo>
                <a:lnTo>
                  <a:pt x="216" y="348"/>
                </a:lnTo>
                <a:lnTo>
                  <a:pt x="228" y="312"/>
                </a:lnTo>
                <a:lnTo>
                  <a:pt x="264" y="300"/>
                </a:lnTo>
                <a:lnTo>
                  <a:pt x="264" y="264"/>
                </a:lnTo>
                <a:lnTo>
                  <a:pt x="288" y="228"/>
                </a:lnTo>
                <a:lnTo>
                  <a:pt x="324" y="204"/>
                </a:lnTo>
                <a:lnTo>
                  <a:pt x="348" y="168"/>
                </a:lnTo>
                <a:lnTo>
                  <a:pt x="384" y="168"/>
                </a:lnTo>
                <a:lnTo>
                  <a:pt x="420" y="168"/>
                </a:lnTo>
                <a:lnTo>
                  <a:pt x="456" y="156"/>
                </a:lnTo>
                <a:lnTo>
                  <a:pt x="492" y="132"/>
                </a:lnTo>
                <a:lnTo>
                  <a:pt x="528" y="108"/>
                </a:lnTo>
                <a:lnTo>
                  <a:pt x="564" y="120"/>
                </a:lnTo>
                <a:lnTo>
                  <a:pt x="588" y="84"/>
                </a:lnTo>
                <a:lnTo>
                  <a:pt x="624" y="72"/>
                </a:lnTo>
                <a:lnTo>
                  <a:pt x="660" y="72"/>
                </a:lnTo>
                <a:lnTo>
                  <a:pt x="696" y="84"/>
                </a:lnTo>
                <a:lnTo>
                  <a:pt x="732" y="84"/>
                </a:lnTo>
                <a:lnTo>
                  <a:pt x="756" y="120"/>
                </a:lnTo>
                <a:lnTo>
                  <a:pt x="780" y="156"/>
                </a:lnTo>
                <a:lnTo>
                  <a:pt x="816" y="168"/>
                </a:lnTo>
                <a:lnTo>
                  <a:pt x="840" y="204"/>
                </a:lnTo>
                <a:lnTo>
                  <a:pt x="864" y="240"/>
                </a:lnTo>
                <a:lnTo>
                  <a:pt x="888" y="276"/>
                </a:lnTo>
                <a:lnTo>
                  <a:pt x="924" y="276"/>
                </a:lnTo>
                <a:lnTo>
                  <a:pt x="960" y="288"/>
                </a:lnTo>
                <a:lnTo>
                  <a:pt x="984" y="324"/>
                </a:lnTo>
                <a:lnTo>
                  <a:pt x="1020" y="348"/>
                </a:lnTo>
                <a:lnTo>
                  <a:pt x="1032" y="384"/>
                </a:lnTo>
                <a:lnTo>
                  <a:pt x="1068" y="408"/>
                </a:lnTo>
                <a:lnTo>
                  <a:pt x="1080" y="444"/>
                </a:lnTo>
                <a:lnTo>
                  <a:pt x="1116" y="480"/>
                </a:lnTo>
                <a:lnTo>
                  <a:pt x="1152" y="456"/>
                </a:lnTo>
                <a:lnTo>
                  <a:pt x="1188" y="456"/>
                </a:lnTo>
                <a:lnTo>
                  <a:pt x="1224" y="480"/>
                </a:lnTo>
                <a:lnTo>
                  <a:pt x="1260" y="492"/>
                </a:lnTo>
                <a:lnTo>
                  <a:pt x="1296" y="504"/>
                </a:lnTo>
                <a:lnTo>
                  <a:pt x="1332" y="516"/>
                </a:lnTo>
                <a:lnTo>
                  <a:pt x="1368" y="516"/>
                </a:lnTo>
                <a:lnTo>
                  <a:pt x="1404" y="504"/>
                </a:lnTo>
                <a:lnTo>
                  <a:pt x="1500" y="492"/>
                </a:lnTo>
                <a:lnTo>
                  <a:pt x="1572" y="504"/>
                </a:lnTo>
                <a:lnTo>
                  <a:pt x="1608" y="480"/>
                </a:lnTo>
                <a:lnTo>
                  <a:pt x="1644" y="444"/>
                </a:lnTo>
                <a:lnTo>
                  <a:pt x="1656" y="408"/>
                </a:lnTo>
                <a:lnTo>
                  <a:pt x="1692" y="384"/>
                </a:lnTo>
                <a:lnTo>
                  <a:pt x="1716" y="348"/>
                </a:lnTo>
                <a:lnTo>
                  <a:pt x="1752" y="324"/>
                </a:lnTo>
                <a:lnTo>
                  <a:pt x="1788" y="300"/>
                </a:lnTo>
                <a:lnTo>
                  <a:pt x="1812" y="264"/>
                </a:lnTo>
                <a:lnTo>
                  <a:pt x="1848" y="240"/>
                </a:lnTo>
                <a:lnTo>
                  <a:pt x="1884" y="216"/>
                </a:lnTo>
                <a:lnTo>
                  <a:pt x="1920" y="180"/>
                </a:lnTo>
                <a:lnTo>
                  <a:pt x="1956" y="156"/>
                </a:lnTo>
                <a:lnTo>
                  <a:pt x="1992" y="132"/>
                </a:lnTo>
                <a:lnTo>
                  <a:pt x="2028" y="132"/>
                </a:lnTo>
                <a:lnTo>
                  <a:pt x="2064" y="108"/>
                </a:lnTo>
                <a:lnTo>
                  <a:pt x="2088" y="72"/>
                </a:lnTo>
                <a:lnTo>
                  <a:pt x="2124" y="48"/>
                </a:lnTo>
                <a:lnTo>
                  <a:pt x="2160" y="36"/>
                </a:lnTo>
                <a:lnTo>
                  <a:pt x="2196" y="36"/>
                </a:lnTo>
                <a:lnTo>
                  <a:pt x="2232" y="12"/>
                </a:lnTo>
                <a:lnTo>
                  <a:pt x="2268" y="24"/>
                </a:lnTo>
                <a:lnTo>
                  <a:pt x="2304" y="36"/>
                </a:lnTo>
                <a:lnTo>
                  <a:pt x="2340" y="48"/>
                </a:lnTo>
                <a:lnTo>
                  <a:pt x="2388" y="48"/>
                </a:lnTo>
                <a:lnTo>
                  <a:pt x="2424" y="36"/>
                </a:lnTo>
                <a:lnTo>
                  <a:pt x="2460" y="24"/>
                </a:lnTo>
                <a:lnTo>
                  <a:pt x="2496" y="0"/>
                </a:lnTo>
                <a:lnTo>
                  <a:pt x="2532" y="12"/>
                </a:lnTo>
                <a:lnTo>
                  <a:pt x="2556" y="48"/>
                </a:lnTo>
                <a:lnTo>
                  <a:pt x="2592" y="36"/>
                </a:lnTo>
                <a:lnTo>
                  <a:pt x="2628" y="48"/>
                </a:lnTo>
                <a:lnTo>
                  <a:pt x="2664" y="60"/>
                </a:lnTo>
                <a:lnTo>
                  <a:pt x="2700" y="84"/>
                </a:lnTo>
                <a:lnTo>
                  <a:pt x="2700" y="120"/>
                </a:lnTo>
                <a:lnTo>
                  <a:pt x="2736" y="144"/>
                </a:lnTo>
                <a:lnTo>
                  <a:pt x="2772" y="156"/>
                </a:lnTo>
                <a:lnTo>
                  <a:pt x="2820" y="192"/>
                </a:lnTo>
                <a:lnTo>
                  <a:pt x="2832" y="228"/>
                </a:lnTo>
                <a:lnTo>
                  <a:pt x="2868" y="264"/>
                </a:lnTo>
                <a:lnTo>
                  <a:pt x="2904" y="288"/>
                </a:lnTo>
                <a:lnTo>
                  <a:pt x="2940" y="300"/>
                </a:lnTo>
                <a:lnTo>
                  <a:pt x="2976" y="324"/>
                </a:lnTo>
                <a:lnTo>
                  <a:pt x="3000" y="360"/>
                </a:lnTo>
                <a:lnTo>
                  <a:pt x="3012" y="396"/>
                </a:lnTo>
                <a:lnTo>
                  <a:pt x="3048" y="420"/>
                </a:lnTo>
                <a:lnTo>
                  <a:pt x="3060" y="456"/>
                </a:lnTo>
                <a:lnTo>
                  <a:pt x="3096" y="468"/>
                </a:lnTo>
                <a:lnTo>
                  <a:pt x="3132" y="468"/>
                </a:lnTo>
                <a:lnTo>
                  <a:pt x="3168" y="468"/>
                </a:lnTo>
                <a:lnTo>
                  <a:pt x="3204" y="480"/>
                </a:lnTo>
                <a:lnTo>
                  <a:pt x="3240" y="492"/>
                </a:lnTo>
                <a:lnTo>
                  <a:pt x="3264" y="528"/>
                </a:lnTo>
                <a:lnTo>
                  <a:pt x="3300" y="540"/>
                </a:lnTo>
                <a:lnTo>
                  <a:pt x="3336" y="540"/>
                </a:lnTo>
                <a:lnTo>
                  <a:pt x="3372" y="552"/>
                </a:lnTo>
                <a:lnTo>
                  <a:pt x="3408" y="564"/>
                </a:lnTo>
                <a:lnTo>
                  <a:pt x="3444" y="576"/>
                </a:lnTo>
                <a:lnTo>
                  <a:pt x="3480" y="576"/>
                </a:lnTo>
                <a:lnTo>
                  <a:pt x="3516" y="576"/>
                </a:lnTo>
                <a:lnTo>
                  <a:pt x="3552" y="576"/>
                </a:lnTo>
                <a:lnTo>
                  <a:pt x="3588" y="552"/>
                </a:lnTo>
                <a:lnTo>
                  <a:pt x="3624" y="552"/>
                </a:lnTo>
                <a:lnTo>
                  <a:pt x="3660" y="540"/>
                </a:lnTo>
                <a:lnTo>
                  <a:pt x="3696" y="528"/>
                </a:lnTo>
                <a:lnTo>
                  <a:pt x="3732" y="504"/>
                </a:lnTo>
                <a:lnTo>
                  <a:pt x="3756" y="4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Rectangle 1037"/>
          <p:cNvSpPr>
            <a:spLocks noChangeArrowheads="1"/>
          </p:cNvSpPr>
          <p:nvPr/>
        </p:nvSpPr>
        <p:spPr bwMode="auto">
          <a:xfrm>
            <a:off x="3516313" y="5743575"/>
            <a:ext cx="2327275" cy="363538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Seasonal variations</a:t>
            </a:r>
          </a:p>
        </p:txBody>
      </p:sp>
      <p:sp>
        <p:nvSpPr>
          <p:cNvPr id="16398" name="Freeform 1038"/>
          <p:cNvSpPr>
            <a:spLocks/>
          </p:cNvSpPr>
          <p:nvPr/>
        </p:nvSpPr>
        <p:spPr bwMode="auto">
          <a:xfrm>
            <a:off x="1460500" y="4775200"/>
            <a:ext cx="5945188" cy="382588"/>
          </a:xfrm>
          <a:custGeom>
            <a:avLst/>
            <a:gdLst>
              <a:gd name="T0" fmla="*/ 72 w 3745"/>
              <a:gd name="T1" fmla="*/ 204 h 241"/>
              <a:gd name="T2" fmla="*/ 144 w 3745"/>
              <a:gd name="T3" fmla="*/ 180 h 241"/>
              <a:gd name="T4" fmla="*/ 216 w 3745"/>
              <a:gd name="T5" fmla="*/ 180 h 241"/>
              <a:gd name="T6" fmla="*/ 288 w 3745"/>
              <a:gd name="T7" fmla="*/ 192 h 241"/>
              <a:gd name="T8" fmla="*/ 360 w 3745"/>
              <a:gd name="T9" fmla="*/ 192 h 241"/>
              <a:gd name="T10" fmla="*/ 432 w 3745"/>
              <a:gd name="T11" fmla="*/ 192 h 241"/>
              <a:gd name="T12" fmla="*/ 492 w 3745"/>
              <a:gd name="T13" fmla="*/ 144 h 241"/>
              <a:gd name="T14" fmla="*/ 564 w 3745"/>
              <a:gd name="T15" fmla="*/ 156 h 241"/>
              <a:gd name="T16" fmla="*/ 636 w 3745"/>
              <a:gd name="T17" fmla="*/ 168 h 241"/>
              <a:gd name="T18" fmla="*/ 708 w 3745"/>
              <a:gd name="T19" fmla="*/ 192 h 241"/>
              <a:gd name="T20" fmla="*/ 852 w 3745"/>
              <a:gd name="T21" fmla="*/ 228 h 241"/>
              <a:gd name="T22" fmla="*/ 900 w 3745"/>
              <a:gd name="T23" fmla="*/ 192 h 241"/>
              <a:gd name="T24" fmla="*/ 972 w 3745"/>
              <a:gd name="T25" fmla="*/ 192 h 241"/>
              <a:gd name="T26" fmla="*/ 1020 w 3745"/>
              <a:gd name="T27" fmla="*/ 144 h 241"/>
              <a:gd name="T28" fmla="*/ 1056 w 3745"/>
              <a:gd name="T29" fmla="*/ 72 h 241"/>
              <a:gd name="T30" fmla="*/ 1104 w 3745"/>
              <a:gd name="T31" fmla="*/ 12 h 241"/>
              <a:gd name="T32" fmla="*/ 1176 w 3745"/>
              <a:gd name="T33" fmla="*/ 36 h 241"/>
              <a:gd name="T34" fmla="*/ 1212 w 3745"/>
              <a:gd name="T35" fmla="*/ 108 h 241"/>
              <a:gd name="T36" fmla="*/ 1284 w 3745"/>
              <a:gd name="T37" fmla="*/ 156 h 241"/>
              <a:gd name="T38" fmla="*/ 1332 w 3745"/>
              <a:gd name="T39" fmla="*/ 228 h 241"/>
              <a:gd name="T40" fmla="*/ 1404 w 3745"/>
              <a:gd name="T41" fmla="*/ 216 h 241"/>
              <a:gd name="T42" fmla="*/ 1476 w 3745"/>
              <a:gd name="T43" fmla="*/ 204 h 241"/>
              <a:gd name="T44" fmla="*/ 1548 w 3745"/>
              <a:gd name="T45" fmla="*/ 192 h 241"/>
              <a:gd name="T46" fmla="*/ 1620 w 3745"/>
              <a:gd name="T47" fmla="*/ 204 h 241"/>
              <a:gd name="T48" fmla="*/ 1692 w 3745"/>
              <a:gd name="T49" fmla="*/ 204 h 241"/>
              <a:gd name="T50" fmla="*/ 1764 w 3745"/>
              <a:gd name="T51" fmla="*/ 192 h 241"/>
              <a:gd name="T52" fmla="*/ 1836 w 3745"/>
              <a:gd name="T53" fmla="*/ 156 h 241"/>
              <a:gd name="T54" fmla="*/ 1908 w 3745"/>
              <a:gd name="T55" fmla="*/ 192 h 241"/>
              <a:gd name="T56" fmla="*/ 1956 w 3745"/>
              <a:gd name="T57" fmla="*/ 240 h 241"/>
              <a:gd name="T58" fmla="*/ 2004 w 3745"/>
              <a:gd name="T59" fmla="*/ 192 h 241"/>
              <a:gd name="T60" fmla="*/ 2076 w 3745"/>
              <a:gd name="T61" fmla="*/ 180 h 241"/>
              <a:gd name="T62" fmla="*/ 2148 w 3745"/>
              <a:gd name="T63" fmla="*/ 180 h 241"/>
              <a:gd name="T64" fmla="*/ 2220 w 3745"/>
              <a:gd name="T65" fmla="*/ 204 h 241"/>
              <a:gd name="T66" fmla="*/ 2268 w 3745"/>
              <a:gd name="T67" fmla="*/ 168 h 241"/>
              <a:gd name="T68" fmla="*/ 2340 w 3745"/>
              <a:gd name="T69" fmla="*/ 168 h 241"/>
              <a:gd name="T70" fmla="*/ 2412 w 3745"/>
              <a:gd name="T71" fmla="*/ 192 h 241"/>
              <a:gd name="T72" fmla="*/ 2472 w 3745"/>
              <a:gd name="T73" fmla="*/ 156 h 241"/>
              <a:gd name="T74" fmla="*/ 2544 w 3745"/>
              <a:gd name="T75" fmla="*/ 168 h 241"/>
              <a:gd name="T76" fmla="*/ 2592 w 3745"/>
              <a:gd name="T77" fmla="*/ 96 h 241"/>
              <a:gd name="T78" fmla="*/ 2628 w 3745"/>
              <a:gd name="T79" fmla="*/ 24 h 241"/>
              <a:gd name="T80" fmla="*/ 2700 w 3745"/>
              <a:gd name="T81" fmla="*/ 0 h 241"/>
              <a:gd name="T82" fmla="*/ 2760 w 3745"/>
              <a:gd name="T83" fmla="*/ 36 h 241"/>
              <a:gd name="T84" fmla="*/ 2808 w 3745"/>
              <a:gd name="T85" fmla="*/ 96 h 241"/>
              <a:gd name="T86" fmla="*/ 2868 w 3745"/>
              <a:gd name="T87" fmla="*/ 144 h 241"/>
              <a:gd name="T88" fmla="*/ 2904 w 3745"/>
              <a:gd name="T89" fmla="*/ 192 h 241"/>
              <a:gd name="T90" fmla="*/ 2964 w 3745"/>
              <a:gd name="T91" fmla="*/ 156 h 241"/>
              <a:gd name="T92" fmla="*/ 3024 w 3745"/>
              <a:gd name="T93" fmla="*/ 192 h 241"/>
              <a:gd name="T94" fmla="*/ 3096 w 3745"/>
              <a:gd name="T95" fmla="*/ 204 h 241"/>
              <a:gd name="T96" fmla="*/ 3168 w 3745"/>
              <a:gd name="T97" fmla="*/ 192 h 241"/>
              <a:gd name="T98" fmla="*/ 3240 w 3745"/>
              <a:gd name="T99" fmla="*/ 192 h 241"/>
              <a:gd name="T100" fmla="*/ 3312 w 3745"/>
              <a:gd name="T101" fmla="*/ 180 h 241"/>
              <a:gd name="T102" fmla="*/ 3372 w 3745"/>
              <a:gd name="T103" fmla="*/ 168 h 241"/>
              <a:gd name="T104" fmla="*/ 3444 w 3745"/>
              <a:gd name="T105" fmla="*/ 192 h 241"/>
              <a:gd name="T106" fmla="*/ 3516 w 3745"/>
              <a:gd name="T107" fmla="*/ 168 h 241"/>
              <a:gd name="T108" fmla="*/ 3588 w 3745"/>
              <a:gd name="T109" fmla="*/ 168 h 241"/>
              <a:gd name="T110" fmla="*/ 3660 w 3745"/>
              <a:gd name="T111" fmla="*/ 180 h 241"/>
              <a:gd name="T112" fmla="*/ 3720 w 3745"/>
              <a:gd name="T113" fmla="*/ 13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1039"/>
          <p:cNvSpPr>
            <a:spLocks/>
          </p:cNvSpPr>
          <p:nvPr/>
        </p:nvSpPr>
        <p:spPr bwMode="auto">
          <a:xfrm>
            <a:off x="1460500" y="5041900"/>
            <a:ext cx="5945188" cy="382588"/>
          </a:xfrm>
          <a:custGeom>
            <a:avLst/>
            <a:gdLst>
              <a:gd name="T0" fmla="*/ 72 w 3745"/>
              <a:gd name="T1" fmla="*/ 204 h 241"/>
              <a:gd name="T2" fmla="*/ 144 w 3745"/>
              <a:gd name="T3" fmla="*/ 180 h 241"/>
              <a:gd name="T4" fmla="*/ 216 w 3745"/>
              <a:gd name="T5" fmla="*/ 180 h 241"/>
              <a:gd name="T6" fmla="*/ 288 w 3745"/>
              <a:gd name="T7" fmla="*/ 192 h 241"/>
              <a:gd name="T8" fmla="*/ 360 w 3745"/>
              <a:gd name="T9" fmla="*/ 192 h 241"/>
              <a:gd name="T10" fmla="*/ 432 w 3745"/>
              <a:gd name="T11" fmla="*/ 192 h 241"/>
              <a:gd name="T12" fmla="*/ 492 w 3745"/>
              <a:gd name="T13" fmla="*/ 144 h 241"/>
              <a:gd name="T14" fmla="*/ 564 w 3745"/>
              <a:gd name="T15" fmla="*/ 156 h 241"/>
              <a:gd name="T16" fmla="*/ 636 w 3745"/>
              <a:gd name="T17" fmla="*/ 168 h 241"/>
              <a:gd name="T18" fmla="*/ 708 w 3745"/>
              <a:gd name="T19" fmla="*/ 192 h 241"/>
              <a:gd name="T20" fmla="*/ 852 w 3745"/>
              <a:gd name="T21" fmla="*/ 228 h 241"/>
              <a:gd name="T22" fmla="*/ 900 w 3745"/>
              <a:gd name="T23" fmla="*/ 192 h 241"/>
              <a:gd name="T24" fmla="*/ 972 w 3745"/>
              <a:gd name="T25" fmla="*/ 192 h 241"/>
              <a:gd name="T26" fmla="*/ 1020 w 3745"/>
              <a:gd name="T27" fmla="*/ 144 h 241"/>
              <a:gd name="T28" fmla="*/ 1056 w 3745"/>
              <a:gd name="T29" fmla="*/ 72 h 241"/>
              <a:gd name="T30" fmla="*/ 1104 w 3745"/>
              <a:gd name="T31" fmla="*/ 12 h 241"/>
              <a:gd name="T32" fmla="*/ 1176 w 3745"/>
              <a:gd name="T33" fmla="*/ 36 h 241"/>
              <a:gd name="T34" fmla="*/ 1212 w 3745"/>
              <a:gd name="T35" fmla="*/ 108 h 241"/>
              <a:gd name="T36" fmla="*/ 1284 w 3745"/>
              <a:gd name="T37" fmla="*/ 156 h 241"/>
              <a:gd name="T38" fmla="*/ 1332 w 3745"/>
              <a:gd name="T39" fmla="*/ 228 h 241"/>
              <a:gd name="T40" fmla="*/ 1404 w 3745"/>
              <a:gd name="T41" fmla="*/ 216 h 241"/>
              <a:gd name="T42" fmla="*/ 1476 w 3745"/>
              <a:gd name="T43" fmla="*/ 204 h 241"/>
              <a:gd name="T44" fmla="*/ 1548 w 3745"/>
              <a:gd name="T45" fmla="*/ 192 h 241"/>
              <a:gd name="T46" fmla="*/ 1620 w 3745"/>
              <a:gd name="T47" fmla="*/ 204 h 241"/>
              <a:gd name="T48" fmla="*/ 1692 w 3745"/>
              <a:gd name="T49" fmla="*/ 204 h 241"/>
              <a:gd name="T50" fmla="*/ 1764 w 3745"/>
              <a:gd name="T51" fmla="*/ 192 h 241"/>
              <a:gd name="T52" fmla="*/ 1836 w 3745"/>
              <a:gd name="T53" fmla="*/ 156 h 241"/>
              <a:gd name="T54" fmla="*/ 1908 w 3745"/>
              <a:gd name="T55" fmla="*/ 192 h 241"/>
              <a:gd name="T56" fmla="*/ 1956 w 3745"/>
              <a:gd name="T57" fmla="*/ 240 h 241"/>
              <a:gd name="T58" fmla="*/ 2004 w 3745"/>
              <a:gd name="T59" fmla="*/ 192 h 241"/>
              <a:gd name="T60" fmla="*/ 2076 w 3745"/>
              <a:gd name="T61" fmla="*/ 180 h 241"/>
              <a:gd name="T62" fmla="*/ 2148 w 3745"/>
              <a:gd name="T63" fmla="*/ 180 h 241"/>
              <a:gd name="T64" fmla="*/ 2220 w 3745"/>
              <a:gd name="T65" fmla="*/ 204 h 241"/>
              <a:gd name="T66" fmla="*/ 2268 w 3745"/>
              <a:gd name="T67" fmla="*/ 168 h 241"/>
              <a:gd name="T68" fmla="*/ 2340 w 3745"/>
              <a:gd name="T69" fmla="*/ 168 h 241"/>
              <a:gd name="T70" fmla="*/ 2412 w 3745"/>
              <a:gd name="T71" fmla="*/ 192 h 241"/>
              <a:gd name="T72" fmla="*/ 2472 w 3745"/>
              <a:gd name="T73" fmla="*/ 156 h 241"/>
              <a:gd name="T74" fmla="*/ 2544 w 3745"/>
              <a:gd name="T75" fmla="*/ 168 h 241"/>
              <a:gd name="T76" fmla="*/ 2592 w 3745"/>
              <a:gd name="T77" fmla="*/ 96 h 241"/>
              <a:gd name="T78" fmla="*/ 2628 w 3745"/>
              <a:gd name="T79" fmla="*/ 24 h 241"/>
              <a:gd name="T80" fmla="*/ 2700 w 3745"/>
              <a:gd name="T81" fmla="*/ 0 h 241"/>
              <a:gd name="T82" fmla="*/ 2760 w 3745"/>
              <a:gd name="T83" fmla="*/ 36 h 241"/>
              <a:gd name="T84" fmla="*/ 2808 w 3745"/>
              <a:gd name="T85" fmla="*/ 96 h 241"/>
              <a:gd name="T86" fmla="*/ 2868 w 3745"/>
              <a:gd name="T87" fmla="*/ 144 h 241"/>
              <a:gd name="T88" fmla="*/ 2904 w 3745"/>
              <a:gd name="T89" fmla="*/ 192 h 241"/>
              <a:gd name="T90" fmla="*/ 2964 w 3745"/>
              <a:gd name="T91" fmla="*/ 156 h 241"/>
              <a:gd name="T92" fmla="*/ 3024 w 3745"/>
              <a:gd name="T93" fmla="*/ 192 h 241"/>
              <a:gd name="T94" fmla="*/ 3096 w 3745"/>
              <a:gd name="T95" fmla="*/ 204 h 241"/>
              <a:gd name="T96" fmla="*/ 3168 w 3745"/>
              <a:gd name="T97" fmla="*/ 192 h 241"/>
              <a:gd name="T98" fmla="*/ 3240 w 3745"/>
              <a:gd name="T99" fmla="*/ 192 h 241"/>
              <a:gd name="T100" fmla="*/ 3312 w 3745"/>
              <a:gd name="T101" fmla="*/ 180 h 241"/>
              <a:gd name="T102" fmla="*/ 3372 w 3745"/>
              <a:gd name="T103" fmla="*/ 168 h 241"/>
              <a:gd name="T104" fmla="*/ 3444 w 3745"/>
              <a:gd name="T105" fmla="*/ 192 h 241"/>
              <a:gd name="T106" fmla="*/ 3516 w 3745"/>
              <a:gd name="T107" fmla="*/ 168 h 241"/>
              <a:gd name="T108" fmla="*/ 3588 w 3745"/>
              <a:gd name="T109" fmla="*/ 168 h 241"/>
              <a:gd name="T110" fmla="*/ 3660 w 3745"/>
              <a:gd name="T111" fmla="*/ 180 h 241"/>
              <a:gd name="T112" fmla="*/ 3720 w 3745"/>
              <a:gd name="T113" fmla="*/ 13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1040"/>
          <p:cNvSpPr>
            <a:spLocks/>
          </p:cNvSpPr>
          <p:nvPr/>
        </p:nvSpPr>
        <p:spPr bwMode="auto">
          <a:xfrm>
            <a:off x="1460500" y="5327650"/>
            <a:ext cx="5945188" cy="382588"/>
          </a:xfrm>
          <a:custGeom>
            <a:avLst/>
            <a:gdLst>
              <a:gd name="T0" fmla="*/ 72 w 3745"/>
              <a:gd name="T1" fmla="*/ 204 h 241"/>
              <a:gd name="T2" fmla="*/ 144 w 3745"/>
              <a:gd name="T3" fmla="*/ 180 h 241"/>
              <a:gd name="T4" fmla="*/ 216 w 3745"/>
              <a:gd name="T5" fmla="*/ 180 h 241"/>
              <a:gd name="T6" fmla="*/ 288 w 3745"/>
              <a:gd name="T7" fmla="*/ 192 h 241"/>
              <a:gd name="T8" fmla="*/ 360 w 3745"/>
              <a:gd name="T9" fmla="*/ 192 h 241"/>
              <a:gd name="T10" fmla="*/ 432 w 3745"/>
              <a:gd name="T11" fmla="*/ 192 h 241"/>
              <a:gd name="T12" fmla="*/ 492 w 3745"/>
              <a:gd name="T13" fmla="*/ 144 h 241"/>
              <a:gd name="T14" fmla="*/ 564 w 3745"/>
              <a:gd name="T15" fmla="*/ 156 h 241"/>
              <a:gd name="T16" fmla="*/ 636 w 3745"/>
              <a:gd name="T17" fmla="*/ 168 h 241"/>
              <a:gd name="T18" fmla="*/ 708 w 3745"/>
              <a:gd name="T19" fmla="*/ 192 h 241"/>
              <a:gd name="T20" fmla="*/ 852 w 3745"/>
              <a:gd name="T21" fmla="*/ 228 h 241"/>
              <a:gd name="T22" fmla="*/ 900 w 3745"/>
              <a:gd name="T23" fmla="*/ 192 h 241"/>
              <a:gd name="T24" fmla="*/ 972 w 3745"/>
              <a:gd name="T25" fmla="*/ 192 h 241"/>
              <a:gd name="T26" fmla="*/ 1020 w 3745"/>
              <a:gd name="T27" fmla="*/ 144 h 241"/>
              <a:gd name="T28" fmla="*/ 1056 w 3745"/>
              <a:gd name="T29" fmla="*/ 72 h 241"/>
              <a:gd name="T30" fmla="*/ 1104 w 3745"/>
              <a:gd name="T31" fmla="*/ 12 h 241"/>
              <a:gd name="T32" fmla="*/ 1176 w 3745"/>
              <a:gd name="T33" fmla="*/ 36 h 241"/>
              <a:gd name="T34" fmla="*/ 1212 w 3745"/>
              <a:gd name="T35" fmla="*/ 108 h 241"/>
              <a:gd name="T36" fmla="*/ 1284 w 3745"/>
              <a:gd name="T37" fmla="*/ 156 h 241"/>
              <a:gd name="T38" fmla="*/ 1332 w 3745"/>
              <a:gd name="T39" fmla="*/ 228 h 241"/>
              <a:gd name="T40" fmla="*/ 1404 w 3745"/>
              <a:gd name="T41" fmla="*/ 216 h 241"/>
              <a:gd name="T42" fmla="*/ 1476 w 3745"/>
              <a:gd name="T43" fmla="*/ 204 h 241"/>
              <a:gd name="T44" fmla="*/ 1548 w 3745"/>
              <a:gd name="T45" fmla="*/ 192 h 241"/>
              <a:gd name="T46" fmla="*/ 1620 w 3745"/>
              <a:gd name="T47" fmla="*/ 204 h 241"/>
              <a:gd name="T48" fmla="*/ 1692 w 3745"/>
              <a:gd name="T49" fmla="*/ 204 h 241"/>
              <a:gd name="T50" fmla="*/ 1764 w 3745"/>
              <a:gd name="T51" fmla="*/ 192 h 241"/>
              <a:gd name="T52" fmla="*/ 1836 w 3745"/>
              <a:gd name="T53" fmla="*/ 156 h 241"/>
              <a:gd name="T54" fmla="*/ 1908 w 3745"/>
              <a:gd name="T55" fmla="*/ 192 h 241"/>
              <a:gd name="T56" fmla="*/ 1956 w 3745"/>
              <a:gd name="T57" fmla="*/ 240 h 241"/>
              <a:gd name="T58" fmla="*/ 2004 w 3745"/>
              <a:gd name="T59" fmla="*/ 192 h 241"/>
              <a:gd name="T60" fmla="*/ 2076 w 3745"/>
              <a:gd name="T61" fmla="*/ 180 h 241"/>
              <a:gd name="T62" fmla="*/ 2148 w 3745"/>
              <a:gd name="T63" fmla="*/ 180 h 241"/>
              <a:gd name="T64" fmla="*/ 2220 w 3745"/>
              <a:gd name="T65" fmla="*/ 204 h 241"/>
              <a:gd name="T66" fmla="*/ 2268 w 3745"/>
              <a:gd name="T67" fmla="*/ 168 h 241"/>
              <a:gd name="T68" fmla="*/ 2340 w 3745"/>
              <a:gd name="T69" fmla="*/ 168 h 241"/>
              <a:gd name="T70" fmla="*/ 2412 w 3745"/>
              <a:gd name="T71" fmla="*/ 192 h 241"/>
              <a:gd name="T72" fmla="*/ 2472 w 3745"/>
              <a:gd name="T73" fmla="*/ 156 h 241"/>
              <a:gd name="T74" fmla="*/ 2544 w 3745"/>
              <a:gd name="T75" fmla="*/ 168 h 241"/>
              <a:gd name="T76" fmla="*/ 2592 w 3745"/>
              <a:gd name="T77" fmla="*/ 96 h 241"/>
              <a:gd name="T78" fmla="*/ 2628 w 3745"/>
              <a:gd name="T79" fmla="*/ 24 h 241"/>
              <a:gd name="T80" fmla="*/ 2700 w 3745"/>
              <a:gd name="T81" fmla="*/ 0 h 241"/>
              <a:gd name="T82" fmla="*/ 2760 w 3745"/>
              <a:gd name="T83" fmla="*/ 36 h 241"/>
              <a:gd name="T84" fmla="*/ 2808 w 3745"/>
              <a:gd name="T85" fmla="*/ 96 h 241"/>
              <a:gd name="T86" fmla="*/ 2868 w 3745"/>
              <a:gd name="T87" fmla="*/ 144 h 241"/>
              <a:gd name="T88" fmla="*/ 2904 w 3745"/>
              <a:gd name="T89" fmla="*/ 192 h 241"/>
              <a:gd name="T90" fmla="*/ 2964 w 3745"/>
              <a:gd name="T91" fmla="*/ 156 h 241"/>
              <a:gd name="T92" fmla="*/ 3024 w 3745"/>
              <a:gd name="T93" fmla="*/ 192 h 241"/>
              <a:gd name="T94" fmla="*/ 3096 w 3745"/>
              <a:gd name="T95" fmla="*/ 204 h 241"/>
              <a:gd name="T96" fmla="*/ 3168 w 3745"/>
              <a:gd name="T97" fmla="*/ 192 h 241"/>
              <a:gd name="T98" fmla="*/ 3240 w 3745"/>
              <a:gd name="T99" fmla="*/ 192 h 241"/>
              <a:gd name="T100" fmla="*/ 3312 w 3745"/>
              <a:gd name="T101" fmla="*/ 180 h 241"/>
              <a:gd name="T102" fmla="*/ 3372 w 3745"/>
              <a:gd name="T103" fmla="*/ 168 h 241"/>
              <a:gd name="T104" fmla="*/ 3444 w 3745"/>
              <a:gd name="T105" fmla="*/ 192 h 241"/>
              <a:gd name="T106" fmla="*/ 3516 w 3745"/>
              <a:gd name="T107" fmla="*/ 168 h 241"/>
              <a:gd name="T108" fmla="*/ 3588 w 3745"/>
              <a:gd name="T109" fmla="*/ 168 h 241"/>
              <a:gd name="T110" fmla="*/ 3660 w 3745"/>
              <a:gd name="T111" fmla="*/ 180 h 241"/>
              <a:gd name="T112" fmla="*/ 3720 w 3745"/>
              <a:gd name="T113" fmla="*/ 13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041"/>
          <p:cNvSpPr>
            <a:spLocks noChangeShapeType="1"/>
          </p:cNvSpPr>
          <p:nvPr/>
        </p:nvSpPr>
        <p:spPr bwMode="auto">
          <a:xfrm>
            <a:off x="3463925" y="4870450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042"/>
          <p:cNvSpPr>
            <a:spLocks noChangeArrowheads="1"/>
          </p:cNvSpPr>
          <p:nvPr/>
        </p:nvSpPr>
        <p:spPr bwMode="auto">
          <a:xfrm>
            <a:off x="7373938" y="4791075"/>
            <a:ext cx="471284" cy="366767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6403" name="Rectangle 1043"/>
          <p:cNvSpPr>
            <a:spLocks noChangeArrowheads="1"/>
          </p:cNvSpPr>
          <p:nvPr/>
        </p:nvSpPr>
        <p:spPr bwMode="auto">
          <a:xfrm>
            <a:off x="7373938" y="5095875"/>
            <a:ext cx="471284" cy="366767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09</a:t>
            </a:r>
            <a:endParaRPr lang="en-US" b="1" dirty="0"/>
          </a:p>
        </p:txBody>
      </p:sp>
      <p:sp>
        <p:nvSpPr>
          <p:cNvPr id="16404" name="Rectangle 1044"/>
          <p:cNvSpPr>
            <a:spLocks noChangeArrowheads="1"/>
          </p:cNvSpPr>
          <p:nvPr/>
        </p:nvSpPr>
        <p:spPr bwMode="auto">
          <a:xfrm>
            <a:off x="7373938" y="5381625"/>
            <a:ext cx="471284" cy="366767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08</a:t>
            </a:r>
            <a:endParaRPr lang="en-US" b="1" dirty="0"/>
          </a:p>
        </p:txBody>
      </p:sp>
      <p:sp>
        <p:nvSpPr>
          <p:cNvPr id="16394" name="Rectangle 1034"/>
          <p:cNvSpPr>
            <a:spLocks noChangeArrowheads="1"/>
          </p:cNvSpPr>
          <p:nvPr/>
        </p:nvSpPr>
        <p:spPr bwMode="auto">
          <a:xfrm>
            <a:off x="4856163" y="3843338"/>
            <a:ext cx="1165225" cy="45402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289386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Time Series Forecasts</a:t>
            </a:r>
            <a:endParaRPr lang="en-US" sz="3300" b="1">
              <a:solidFill>
                <a:srgbClr val="2D8AD8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i="1" u="sng" dirty="0"/>
              <a:t>Trend</a:t>
            </a:r>
            <a:r>
              <a:rPr lang="en-US" dirty="0"/>
              <a:t> - long-term movement in data</a:t>
            </a:r>
          </a:p>
          <a:p>
            <a:r>
              <a:rPr lang="en-US" i="1" u="sng" dirty="0"/>
              <a:t>Seasonality</a:t>
            </a:r>
            <a:r>
              <a:rPr lang="en-US" dirty="0"/>
              <a:t> - short-term regular variations in data</a:t>
            </a:r>
          </a:p>
          <a:p>
            <a:r>
              <a:rPr lang="en-US" i="1" u="sng" dirty="0"/>
              <a:t>Cycle</a:t>
            </a:r>
            <a:r>
              <a:rPr lang="en-US" dirty="0"/>
              <a:t> – wavelike variations of </a:t>
            </a:r>
            <a:r>
              <a:rPr lang="en-US" dirty="0" smtClean="0"/>
              <a:t>a longer duration</a:t>
            </a:r>
            <a:endParaRPr lang="en-US" dirty="0"/>
          </a:p>
          <a:p>
            <a:r>
              <a:rPr lang="en-US" i="1" u="sng" dirty="0"/>
              <a:t>Irregular variations </a:t>
            </a:r>
            <a:r>
              <a:rPr lang="en-US" dirty="0"/>
              <a:t>- caused by unusual circumstances</a:t>
            </a:r>
          </a:p>
          <a:p>
            <a:pPr>
              <a:spcAft>
                <a:spcPct val="100000"/>
              </a:spcAft>
            </a:pPr>
            <a:r>
              <a:rPr lang="en-US" i="1" u="sng" dirty="0"/>
              <a:t>Random variations </a:t>
            </a:r>
            <a:r>
              <a:rPr lang="en-US" dirty="0"/>
              <a:t>- caused by chance</a:t>
            </a:r>
          </a:p>
        </p:txBody>
      </p:sp>
    </p:spTree>
    <p:extLst>
      <p:ext uri="{BB962C8B-B14F-4D97-AF65-F5344CB8AC3E}">
        <p14:creationId xmlns:p14="http://schemas.microsoft.com/office/powerpoint/2010/main" val="1623216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Simple Forecasts</a:t>
            </a:r>
            <a:endParaRPr lang="en-US" sz="2100" b="1" dirty="0">
              <a:solidFill>
                <a:srgbClr val="2D8AD8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time series data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en-US" baseline="-25000" dirty="0" smtClean="0"/>
              <a:t>t-1</a:t>
            </a:r>
            <a:r>
              <a:rPr lang="en-US" dirty="0" smtClean="0"/>
              <a:t> + </a:t>
            </a:r>
            <a:r>
              <a:rPr lang="en-US" dirty="0" err="1" smtClean="0"/>
              <a:t>ε</a:t>
            </a:r>
            <a:endParaRPr lang="en-US" dirty="0"/>
          </a:p>
          <a:p>
            <a:r>
              <a:rPr lang="en-US" dirty="0"/>
              <a:t>Seasonal variations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-n</a:t>
            </a:r>
            <a:r>
              <a:rPr lang="en-US" dirty="0"/>
              <a:t> + </a:t>
            </a:r>
            <a:r>
              <a:rPr lang="en-US" dirty="0" err="1"/>
              <a:t>ε</a:t>
            </a:r>
            <a:endParaRPr lang="en-US" dirty="0"/>
          </a:p>
          <a:p>
            <a:r>
              <a:rPr lang="en-US" dirty="0"/>
              <a:t>Data with trends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= x</a:t>
            </a:r>
            <a:r>
              <a:rPr lang="en-US" baseline="-25000" dirty="0" smtClean="0"/>
              <a:t>t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baseline="-25000" dirty="0" smtClean="0"/>
              <a:t>t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x</a:t>
            </a:r>
            <a:r>
              <a:rPr lang="en-US" baseline="-25000" dirty="0" smtClean="0"/>
              <a:t>t</a:t>
            </a:r>
            <a:r>
              <a:rPr lang="en-US" baseline="-25000" dirty="0"/>
              <a:t>-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 + </a:t>
            </a:r>
            <a:r>
              <a:rPr lang="en-US" dirty="0" err="1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4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Techniques for </a:t>
            </a:r>
            <a:r>
              <a:rPr lang="en-US" dirty="0" smtClean="0"/>
              <a:t>Smoothing</a:t>
            </a:r>
            <a:endParaRPr lang="en-US" sz="2100" b="1" dirty="0">
              <a:solidFill>
                <a:srgbClr val="2D8AD8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Moving average</a:t>
            </a:r>
          </a:p>
          <a:p>
            <a:pPr>
              <a:spcBef>
                <a:spcPct val="50000"/>
              </a:spcBef>
            </a:pPr>
            <a:r>
              <a:rPr lang="en-US" dirty="0"/>
              <a:t>Weighted moving average</a:t>
            </a:r>
          </a:p>
          <a:p>
            <a:pPr>
              <a:spcBef>
                <a:spcPct val="50000"/>
              </a:spcBef>
            </a:pPr>
            <a:r>
              <a:rPr lang="en-US" dirty="0"/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1661239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144000" cy="676275"/>
          </a:xfrm>
        </p:spPr>
        <p:txBody>
          <a:bodyPr/>
          <a:lstStyle/>
          <a:p>
            <a:r>
              <a:rPr lang="en-US"/>
              <a:t>Moving Averages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6763" y="1249363"/>
            <a:ext cx="7996237" cy="4941887"/>
          </a:xfrm>
        </p:spPr>
        <p:txBody>
          <a:bodyPr>
            <a:normAutofit lnSpcReduction="10000"/>
          </a:bodyPr>
          <a:lstStyle/>
          <a:p>
            <a:r>
              <a:rPr lang="en-US" sz="2800" i="1" u="sng" dirty="0"/>
              <a:t>Moving average</a:t>
            </a:r>
            <a:r>
              <a:rPr lang="en-US" sz="2800" dirty="0"/>
              <a:t> – A technique that averages a number of recent actual values, updated as new values become available.</a:t>
            </a:r>
          </a:p>
          <a:p>
            <a:endParaRPr lang="en-US" sz="2800" dirty="0"/>
          </a:p>
          <a:p>
            <a:pPr>
              <a:buFont typeface="Symbol" charset="0"/>
              <a:buNone/>
            </a:pPr>
            <a:endParaRPr lang="en-US" sz="2800" dirty="0"/>
          </a:p>
          <a:p>
            <a:pPr>
              <a:buFont typeface="Symbol" charset="0"/>
              <a:buNone/>
            </a:pPr>
            <a:endParaRPr lang="en-US" sz="2800" dirty="0"/>
          </a:p>
          <a:p>
            <a:r>
              <a:rPr lang="en-US" sz="2800" i="1" u="sng" dirty="0"/>
              <a:t>Weighted moving average</a:t>
            </a:r>
            <a:r>
              <a:rPr lang="en-US" sz="2800" dirty="0"/>
              <a:t> – </a:t>
            </a:r>
            <a:r>
              <a:rPr lang="en-US" sz="2800" dirty="0" smtClean="0"/>
              <a:t>Certain values </a:t>
            </a:r>
            <a:r>
              <a:rPr lang="en-US" sz="2800" dirty="0"/>
              <a:t>in a series are given more weight in  computing the forecast.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05539"/>
              </p:ext>
            </p:extLst>
          </p:nvPr>
        </p:nvGraphicFramePr>
        <p:xfrm>
          <a:off x="3108325" y="2644775"/>
          <a:ext cx="24511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3" imgW="762000" imgH="457200" progId="Equation.3">
                  <p:embed/>
                </p:oleObj>
              </mc:Choice>
              <mc:Fallback>
                <p:oleObj name="Equation" r:id="rId3" imgW="762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2644775"/>
                        <a:ext cx="2451100" cy="146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38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144000" cy="676275"/>
          </a:xfrm>
        </p:spPr>
        <p:txBody>
          <a:bodyPr/>
          <a:lstStyle/>
          <a:p>
            <a:r>
              <a:rPr lang="en-US"/>
              <a:t>Moving Averages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6763" y="1249363"/>
            <a:ext cx="7996237" cy="4941887"/>
          </a:xfrm>
        </p:spPr>
        <p:txBody>
          <a:bodyPr>
            <a:normAutofit/>
          </a:bodyPr>
          <a:lstStyle/>
          <a:p>
            <a:r>
              <a:rPr lang="en-US" sz="2800" i="1" u="sng" dirty="0"/>
              <a:t>Moving average</a:t>
            </a:r>
            <a:r>
              <a:rPr lang="en-US" sz="2800" dirty="0"/>
              <a:t> – A technique that averages a number of recent actual values, updated as new values become available.</a:t>
            </a:r>
          </a:p>
          <a:p>
            <a:endParaRPr lang="en-US" sz="2800" dirty="0"/>
          </a:p>
          <a:p>
            <a:pPr>
              <a:buFont typeface="Symbol" charset="0"/>
              <a:buNone/>
            </a:pPr>
            <a:endParaRPr lang="en-US" sz="2800" dirty="0"/>
          </a:p>
          <a:p>
            <a:pPr>
              <a:buFont typeface="Symbol" charset="0"/>
              <a:buNone/>
            </a:pPr>
            <a:r>
              <a:rPr lang="en-US" sz="2800" dirty="0" smtClean="0"/>
              <a:t>This is equivalent to: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73242"/>
              </p:ext>
            </p:extLst>
          </p:nvPr>
        </p:nvGraphicFramePr>
        <p:xfrm>
          <a:off x="3108325" y="2644775"/>
          <a:ext cx="24511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1" name="Equation" r:id="rId3" imgW="762000" imgH="457200" progId="Equation.3">
                  <p:embed/>
                </p:oleObj>
              </mc:Choice>
              <mc:Fallback>
                <p:oleObj name="Equation" r:id="rId3" imgW="762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2644775"/>
                        <a:ext cx="2451100" cy="146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14964"/>
              </p:ext>
            </p:extLst>
          </p:nvPr>
        </p:nvGraphicFramePr>
        <p:xfrm>
          <a:off x="2751138" y="4859338"/>
          <a:ext cx="34718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2" name="Equation" r:id="rId5" imgW="1079500" imgH="393700" progId="Equation.3">
                  <p:embed/>
                </p:oleObj>
              </mc:Choice>
              <mc:Fallback>
                <p:oleObj name="Equation" r:id="rId5" imgW="1079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138" y="4859338"/>
                        <a:ext cx="347186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31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38051"/>
              </p:ext>
            </p:extLst>
          </p:nvPr>
        </p:nvGraphicFramePr>
        <p:xfrm>
          <a:off x="549275" y="1123950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(12170.18 + 11780.94 + 11893.79 + 12153.68 + 12078.98) / 5 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12,015.51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(12170.18 + 11780.94 + 11893.79) / 3 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11,948.30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417311"/>
              </p:ext>
            </p:extLst>
          </p:nvPr>
        </p:nvGraphicFramePr>
        <p:xfrm>
          <a:off x="549275" y="1123950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(11780.94 + 11893.79 + 12153.68 + 12078.98 + 12096.16) / 5 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12,000.71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(11780.94 + 11893.79 + 12153.68) / 3 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11,942.80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12,015.51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11,948.30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1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66908"/>
              </p:ext>
            </p:extLst>
          </p:nvPr>
        </p:nvGraphicFramePr>
        <p:xfrm>
          <a:off x="549275" y="1123950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11,327.68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11,465.30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11,432.86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11,573.09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11,612.40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11,702.70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11,704.73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11,823.19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11,824.16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11,929.52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11,924.16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12,001.03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12,026.91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12,025.64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12,109.61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12,000.71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12,042.15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12,015.51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11,942.80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11,948.30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63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series data always has</a:t>
            </a:r>
          </a:p>
          <a:p>
            <a:pPr lvl="1"/>
            <a:r>
              <a:rPr lang="en-US" dirty="0" smtClean="0"/>
              <a:t>A temporal variable</a:t>
            </a:r>
          </a:p>
          <a:p>
            <a:pPr lvl="1"/>
            <a:r>
              <a:rPr lang="en-US" dirty="0" smtClean="0"/>
              <a:t>At least one (quantitative) variable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1635055"/>
              </p:ext>
            </p:extLst>
          </p:nvPr>
        </p:nvGraphicFramePr>
        <p:xfrm>
          <a:off x="4751388" y="1600200"/>
          <a:ext cx="384016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(y)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1.89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2.46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3.23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3.95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5.07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5.62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6.16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6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9144000" cy="630238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Simple Moving Average</a:t>
            </a:r>
            <a:endParaRPr lang="en-US" sz="3300" b="1">
              <a:solidFill>
                <a:srgbClr val="2D8AD8"/>
              </a:solidFill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/>
        </p:nvGraphicFramePr>
        <p:xfrm>
          <a:off x="539750" y="911225"/>
          <a:ext cx="806450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51661"/>
              </p:ext>
            </p:extLst>
          </p:nvPr>
        </p:nvGraphicFramePr>
        <p:xfrm>
          <a:off x="1695450" y="2978150"/>
          <a:ext cx="24511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4" imgW="762000" imgH="457200" progId="Equation.3">
                  <p:embed/>
                </p:oleObj>
              </mc:Choice>
              <mc:Fallback>
                <p:oleObj name="Equation" r:id="rId4" imgW="762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450" y="2978150"/>
                        <a:ext cx="2451100" cy="146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53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Exponential Smoothing</a:t>
            </a:r>
            <a:endParaRPr lang="en-US" sz="2100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Char char="•"/>
            </a:pPr>
            <a:r>
              <a:rPr lang="en-US" i="1" dirty="0" smtClean="0"/>
              <a:t>Premise</a:t>
            </a:r>
            <a:r>
              <a:rPr lang="en-US" dirty="0" smtClean="0"/>
              <a:t>: The </a:t>
            </a:r>
            <a:r>
              <a:rPr lang="en-US" dirty="0"/>
              <a:t>most recent observations might have the highest predictive value.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dirty="0"/>
              <a:t>Therefore, we should give more weight to the more recent time periods when forecasting.</a:t>
            </a:r>
            <a:endParaRPr lang="en-US" sz="3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98924"/>
              </p:ext>
            </p:extLst>
          </p:nvPr>
        </p:nvGraphicFramePr>
        <p:xfrm>
          <a:off x="1881188" y="3427414"/>
          <a:ext cx="42068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3" imgW="1308100" imgH="444500" progId="Equation.3">
                  <p:embed/>
                </p:oleObj>
              </mc:Choice>
              <mc:Fallback>
                <p:oleObj name="Equation" r:id="rId3" imgW="1308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188" y="3427414"/>
                        <a:ext cx="4206875" cy="1427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341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Smoothing</a:t>
            </a:r>
          </a:p>
        </p:txBody>
      </p:sp>
      <p:sp>
        <p:nvSpPr>
          <p:cNvPr id="9933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averaging method based on previous forecast plus a percentage of the forecast error</a:t>
            </a:r>
          </a:p>
          <a:p>
            <a:r>
              <a:rPr lang="en-US" dirty="0" smtClean="0"/>
              <a:t>(x – s) </a:t>
            </a:r>
            <a:r>
              <a:rPr lang="en-US" dirty="0"/>
              <a:t>is the error term, </a:t>
            </a:r>
            <a:r>
              <a:rPr lang="en-US" dirty="0">
                <a:latin typeface="Symbol" charset="0"/>
              </a:rPr>
              <a:t></a:t>
            </a:r>
            <a:r>
              <a:rPr lang="en-US" dirty="0"/>
              <a:t> is the % feedback</a:t>
            </a:r>
            <a:endParaRPr lang="en-US" dirty="0">
              <a:latin typeface="Symbo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88639"/>
              </p:ext>
            </p:extLst>
          </p:nvPr>
        </p:nvGraphicFramePr>
        <p:xfrm>
          <a:off x="1881188" y="3427414"/>
          <a:ext cx="42068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Equation" r:id="rId3" imgW="1308100" imgH="444500" progId="Equation.3">
                  <p:embed/>
                </p:oleObj>
              </mc:Choice>
              <mc:Fallback>
                <p:oleObj name="Equation" r:id="rId3" imgW="1308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188" y="3427414"/>
                        <a:ext cx="4206875" cy="1427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10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475095"/>
              </p:ext>
            </p:extLst>
          </p:nvPr>
        </p:nvGraphicFramePr>
        <p:xfrm>
          <a:off x="549275" y="10255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Period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11780.94 + 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*(11780.94 –12170.18) 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12131.26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11780.94 + 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*(11780.94 –12170.18) 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12014.48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8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937174"/>
              </p:ext>
            </p:extLst>
          </p:nvPr>
        </p:nvGraphicFramePr>
        <p:xfrm>
          <a:off x="549275" y="10255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Period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11893.79 + 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*(11893.79 –12131.26) 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12107.51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11893.79 + 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*(11893.79 –12014.48) =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11966.21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12131.26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12014.48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6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781424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48614"/>
              </p:ext>
            </p:extLst>
          </p:nvPr>
        </p:nvGraphicFramePr>
        <p:xfrm>
          <a:off x="549275" y="10255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Period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Alpha = 0.4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11865.20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11487.26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11932.72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11640.40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11981.49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11738.19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12029.74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11865.45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12055.69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11911.64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12087.35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12107.55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12072.25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12108.81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12056.31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12112.13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12041.20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12107.51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11966.21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12131.26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12014.48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5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Picking a Smoothing Constant</a:t>
            </a:r>
            <a:endParaRPr lang="en-US" sz="2100" b="1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86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models assume the current data can be best predicted by the preceding data</a:t>
            </a:r>
          </a:p>
          <a:p>
            <a:endParaRPr lang="en-US" dirty="0"/>
          </a:p>
          <a:p>
            <a:r>
              <a:rPr lang="en-US" dirty="0" smtClean="0"/>
              <a:t>The basic assumption is that </a:t>
            </a:r>
            <a:r>
              <a:rPr lang="en-US" b="1" dirty="0" smtClean="0"/>
              <a:t>observed outcomes predict future outcomes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5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198563" y="381000"/>
            <a:ext cx="7793037" cy="762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57200" y="1222430"/>
            <a:ext cx="8077200" cy="6206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Idea: Examine the linear relationship between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1 dependent (y) &amp; 2 or more independent variables 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046288" y="2820987"/>
            <a:ext cx="762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H="1">
            <a:off x="3341688" y="2820987"/>
            <a:ext cx="6858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4408488" y="2820987"/>
            <a:ext cx="152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627688" y="2820987"/>
            <a:ext cx="1295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H="1">
            <a:off x="1600200" y="5183187"/>
            <a:ext cx="1524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>
            <a:off x="3581400" y="4954587"/>
            <a:ext cx="15240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6553200" y="4954587"/>
            <a:ext cx="8382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4953000" y="4954587"/>
            <a:ext cx="6096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8294688" y="2820987"/>
            <a:ext cx="239712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55298"/>
              </p:ext>
            </p:extLst>
          </p:nvPr>
        </p:nvGraphicFramePr>
        <p:xfrm>
          <a:off x="1066800" y="2897187"/>
          <a:ext cx="765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3" imgW="2209680" imgH="228600" progId="Equation.3">
                  <p:embed/>
                </p:oleObj>
              </mc:Choice>
              <mc:Fallback>
                <p:oleObj name="Equation" r:id="rId3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7187"/>
                        <a:ext cx="7654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10518"/>
              </p:ext>
            </p:extLst>
          </p:nvPr>
        </p:nvGraphicFramePr>
        <p:xfrm>
          <a:off x="1265238" y="5411787"/>
          <a:ext cx="72231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411787"/>
                        <a:ext cx="72231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152400" y="2058987"/>
            <a:ext cx="2667000" cy="393700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Population model: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752600" y="2516187"/>
            <a:ext cx="1219200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Y-intercept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742452" y="2516187"/>
            <a:ext cx="2026524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Population slopes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380288" y="2516187"/>
            <a:ext cx="1535112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Random Error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H="1">
            <a:off x="2514600" y="5030787"/>
            <a:ext cx="609600" cy="533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143000" y="4497387"/>
            <a:ext cx="1676400" cy="734047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(or predicted)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600" dirty="0"/>
              <a:t>value of y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4800600" y="4649787"/>
            <a:ext cx="3043938" cy="3333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slope coefficients</a:t>
            </a:r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152399" y="4040187"/>
            <a:ext cx="5096023" cy="3937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Estimated multiple regression model:</a:t>
            </a:r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971800" y="4573587"/>
            <a:ext cx="1436688" cy="541174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intercept</a:t>
            </a:r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152400" y="3887787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+mn-lt"/>
                <a:cs typeface="Times New Roman" charset="0"/>
              </a:rPr>
              <a:t>Autoregressi</a:t>
            </a:r>
            <a:r>
              <a:rPr lang="pl-PL" b="1" dirty="0" err="1">
                <a:latin typeface="+mn-lt"/>
              </a:rPr>
              <a:t>ve</a:t>
            </a:r>
            <a:r>
              <a:rPr lang="en-US" b="1" dirty="0">
                <a:latin typeface="+mn-lt"/>
                <a:cs typeface="Times New Roman" charset="0"/>
              </a:rPr>
              <a:t> models </a:t>
            </a:r>
            <a:endParaRPr lang="pl-PL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The creation of an autoregressive model generates a new predictor variable by using the Y variable </a:t>
            </a:r>
            <a:r>
              <a:rPr lang="en-US" b="1" dirty="0">
                <a:latin typeface="Times New Roman" charset="0"/>
                <a:cs typeface="Times New Roman" charset="0"/>
              </a:rPr>
              <a:t>lagged</a:t>
            </a:r>
            <a:r>
              <a:rPr lang="en-US" dirty="0">
                <a:latin typeface="Times New Roman" charset="0"/>
                <a:cs typeface="Times New Roman" charset="0"/>
              </a:rPr>
              <a:t> 1 or more periods. </a:t>
            </a:r>
            <a:endParaRPr lang="en-US" dirty="0">
              <a:latin typeface="Times New Roman" charset="0"/>
            </a:endParaRPr>
          </a:p>
          <a:p>
            <a:r>
              <a:rPr lang="en-US" b="1" dirty="0">
                <a:latin typeface="Times New Roman" charset="0"/>
                <a:cs typeface="Times New Roman" charset="0"/>
              </a:rPr>
              <a:t>Dependent variable is a function of itself at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one or more previous period(s) of </a:t>
            </a:r>
            <a:r>
              <a:rPr lang="en-US" b="1" dirty="0">
                <a:latin typeface="Times New Roman" charset="0"/>
                <a:cs typeface="Times New Roman" charset="0"/>
              </a:rPr>
              <a:t>time. </a:t>
            </a:r>
            <a:endParaRPr lang="pl-PL" dirty="0">
              <a:latin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167063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9441"/>
              </p:ext>
            </p:extLst>
          </p:nvPr>
        </p:nvGraphicFramePr>
        <p:xfrm>
          <a:off x="1037763" y="4038600"/>
          <a:ext cx="7196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3" imgW="1625600" imgH="241300" progId="Equation.3">
                  <p:embed/>
                </p:oleObj>
              </mc:Choice>
              <mc:Fallback>
                <p:oleObj name="Equation" r:id="rId3" imgW="1625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763" y="4038600"/>
                        <a:ext cx="7196138" cy="1073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pic>
        <p:nvPicPr>
          <p:cNvPr id="4" name="Content Placeholder 3" descr="DJI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69" b="-12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433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Stock market closing prices over 12 days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6243020"/>
              </p:ext>
            </p:extLst>
          </p:nvPr>
        </p:nvGraphicFramePr>
        <p:xfrm>
          <a:off x="4751388" y="1139825"/>
          <a:ext cx="384016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3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67183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1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09133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75" y="20908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3531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232425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404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75" y="20908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400" b="1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323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680059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404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404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75" y="20908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b="1" dirty="0" smtClean="0">
                <a:solidFill>
                  <a:srgbClr val="FF4040"/>
                </a:solidFill>
              </a:rPr>
              <a:t>y</a:t>
            </a:r>
            <a:r>
              <a:rPr lang="en-US" sz="2400" b="1" baseline="-25000" dirty="0" smtClean="0">
                <a:solidFill>
                  <a:srgbClr val="FF4040"/>
                </a:solidFill>
              </a:rPr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70574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796997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404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404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75" y="20908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b="1" dirty="0" smtClean="0">
                <a:solidFill>
                  <a:srgbClr val="FF4040"/>
                </a:solidFill>
              </a:rPr>
              <a:t>y</a:t>
            </a:r>
            <a:r>
              <a:rPr lang="en-US" sz="2400" b="1" baseline="-25000" dirty="0" smtClean="0">
                <a:solidFill>
                  <a:srgbClr val="FF4040"/>
                </a:solidFill>
              </a:rPr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8416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433348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5125" y="4492625"/>
            <a:ext cx="33420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Can’t use these observations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81750" y="4861957"/>
            <a:ext cx="762000" cy="8847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1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data set up this way, the procedure is almost exactly like regular multiple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best fitting slopes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the goodness-of-fit of the model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the significance of individual slopes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data set up this way, the procedure is almost exactly like regular multiple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best fitting slopes</a:t>
            </a:r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-1389.54</a:t>
            </a:r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0.911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1125" y="35513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95801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data set up this way, the procedure is almost exactly like regular multiple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best fitting slopes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the goodness-of-fit of the model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/>
              <a:t> </a:t>
            </a:r>
            <a:r>
              <a:rPr lang="en-US" b="1" dirty="0" smtClean="0"/>
              <a:t>= 0.7873</a:t>
            </a:r>
          </a:p>
        </p:txBody>
      </p:sp>
    </p:spTree>
    <p:extLst>
      <p:ext uri="{BB962C8B-B14F-4D97-AF65-F5344CB8AC3E}">
        <p14:creationId xmlns:p14="http://schemas.microsoft.com/office/powerpoint/2010/main" val="235844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Hurricanes</a:t>
            </a:r>
            <a:endParaRPr lang="en-US" dirty="0"/>
          </a:p>
        </p:txBody>
      </p:sp>
      <p:pic>
        <p:nvPicPr>
          <p:cNvPr id="4" name="Content Placeholder 3" descr="Hurrican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802"/>
          <a:stretch/>
        </p:blipFill>
        <p:spPr>
          <a:xfrm>
            <a:off x="549275" y="1600201"/>
            <a:ext cx="8042276" cy="4479924"/>
          </a:xfrm>
        </p:spPr>
      </p:pic>
    </p:spTree>
    <p:extLst>
      <p:ext uri="{BB962C8B-B14F-4D97-AF65-F5344CB8AC3E}">
        <p14:creationId xmlns:p14="http://schemas.microsoft.com/office/powerpoint/2010/main" val="423134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data set up this way, the procedure is almost exactly like regular multiple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best fitting slopes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the goodness-of-fit of the model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the significance of individual slopes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2625" y="4427835"/>
            <a:ext cx="39052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= -</a:t>
            </a:r>
            <a:r>
              <a:rPr lang="en-US" dirty="0" smtClean="0"/>
              <a:t>1389.54  (2742.16)</a:t>
            </a:r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0.911  (0.2908)</a:t>
            </a:r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0.201  (0.3474)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n – k – 1 = 8</a:t>
            </a:r>
          </a:p>
          <a:p>
            <a:r>
              <a:rPr lang="en-US" b="1" dirty="0" err="1" smtClean="0"/>
              <a:t>t</a:t>
            </a:r>
            <a:r>
              <a:rPr lang="en-US" b="1" baseline="-25000" dirty="0" err="1" smtClean="0"/>
              <a:t>crit</a:t>
            </a:r>
            <a:r>
              <a:rPr lang="en-US" b="1" dirty="0" smtClean="0"/>
              <a:t> = 2.306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87875" y="4434622"/>
            <a:ext cx="4222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n-US" b="1" dirty="0" smtClean="0"/>
              <a:t>t</a:t>
            </a:r>
            <a:r>
              <a:rPr lang="en-US" dirty="0" smtClean="0"/>
              <a:t> = -1389.54 / 2742.16 = </a:t>
            </a:r>
            <a:r>
              <a:rPr lang="en-US" b="1" dirty="0" smtClean="0"/>
              <a:t>-0.507</a:t>
            </a:r>
            <a:r>
              <a:rPr lang="en-US" dirty="0" smtClean="0"/>
              <a:t> 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: 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0.911 / 0.2908 = </a:t>
            </a:r>
            <a:r>
              <a:rPr lang="en-US" b="1" dirty="0" smtClean="0"/>
              <a:t>3.134</a:t>
            </a:r>
            <a:r>
              <a:rPr lang="en-US" dirty="0" smtClean="0"/>
              <a:t> 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: 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0.201 / 0.3474 = </a:t>
            </a:r>
            <a:r>
              <a:rPr lang="en-US" b="1" dirty="0" smtClean="0"/>
              <a:t>0.578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9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 anchorCtr="1"/>
          <a:lstStyle/>
          <a:p>
            <a:r>
              <a:rPr lang="en-US"/>
              <a:t>Autogregressive Modeling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chemeClr val="tx1"/>
                </a:solidFill>
              </a:rPr>
              <a:t>Like Multiple Autocorrelation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1st </a:t>
            </a:r>
            <a:r>
              <a:rPr lang="en-US" dirty="0" smtClean="0">
                <a:solidFill>
                  <a:schemeClr val="tx1"/>
                </a:solidFill>
              </a:rPr>
              <a:t>order: </a:t>
            </a:r>
            <a:r>
              <a:rPr lang="en-US" dirty="0">
                <a:solidFill>
                  <a:schemeClr val="tx1"/>
                </a:solidFill>
              </a:rPr>
              <a:t>correlation between consecutive 	        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2nd </a:t>
            </a:r>
            <a:r>
              <a:rPr lang="en-US" dirty="0" smtClean="0">
                <a:solidFill>
                  <a:schemeClr val="tx1"/>
                </a:solidFill>
              </a:rPr>
              <a:t>order: </a:t>
            </a:r>
            <a:r>
              <a:rPr lang="en-US" dirty="0">
                <a:solidFill>
                  <a:schemeClr val="tx1"/>
                </a:solidFill>
              </a:rPr>
              <a:t>correlation between values 2 		           periods apart</a:t>
            </a:r>
          </a:p>
          <a:p>
            <a:r>
              <a:rPr lang="en-US" dirty="0">
                <a:solidFill>
                  <a:schemeClr val="tx1"/>
                </a:solidFill>
              </a:rPr>
              <a:t>Autoregressive Model for </a:t>
            </a:r>
            <a:r>
              <a:rPr lang="en-US" i="1" dirty="0" err="1">
                <a:solidFill>
                  <a:schemeClr val="tx1"/>
                </a:solidFill>
              </a:rPr>
              <a:t>pth</a:t>
            </a:r>
            <a:r>
              <a:rPr lang="en-US" dirty="0">
                <a:solidFill>
                  <a:schemeClr val="tx1"/>
                </a:solidFill>
              </a:rPr>
              <a:t> order:</a:t>
            </a:r>
          </a:p>
        </p:txBody>
      </p:sp>
      <p:graphicFrame>
        <p:nvGraphicFramePr>
          <p:cNvPr id="3072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96852"/>
              </p:ext>
            </p:extLst>
          </p:nvPr>
        </p:nvGraphicFramePr>
        <p:xfrm>
          <a:off x="887506" y="5197475"/>
          <a:ext cx="7010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3" imgW="2438280" imgH="241200" progId="Equation.3">
                  <p:embed/>
                </p:oleObj>
              </mc:Choice>
              <mc:Fallback>
                <p:oleObj name="Equation" r:id="rId3" imgW="24382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06" y="5197475"/>
                        <a:ext cx="7010400" cy="682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850188" y="4421188"/>
            <a:ext cx="1292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>
                <a:solidFill>
                  <a:schemeClr val="hlink"/>
                </a:solidFill>
                <a:latin typeface="Times New Roman" charset="0"/>
              </a:rPr>
              <a:t>Random Error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7897906" y="4964113"/>
            <a:ext cx="293687" cy="446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 anchorCtr="1"/>
          <a:lstStyle/>
          <a:p>
            <a:r>
              <a:rPr lang="en-US"/>
              <a:t>Autoregressive Modeling Steps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Choose </a:t>
            </a:r>
            <a:r>
              <a:rPr lang="en-US" sz="2800" i="1" dirty="0">
                <a:solidFill>
                  <a:srgbClr val="000000"/>
                </a:solidFill>
              </a:rPr>
              <a:t>p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Form  </a:t>
            </a:r>
            <a:r>
              <a:rPr lang="en-US" sz="2800" dirty="0">
                <a:solidFill>
                  <a:srgbClr val="000000"/>
                </a:solidFill>
              </a:rPr>
              <a:t>a series of “lag predictor” </a:t>
            </a:r>
            <a:r>
              <a:rPr lang="en-US" sz="2800" dirty="0" smtClean="0">
                <a:solidFill>
                  <a:srgbClr val="000000"/>
                </a:solidFill>
              </a:rPr>
              <a:t>variables</a:t>
            </a: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i="1" dirty="0">
                <a:solidFill>
                  <a:srgbClr val="000000"/>
                </a:solidFill>
              </a:rPr>
              <a:t>Y</a:t>
            </a:r>
            <a:r>
              <a:rPr lang="en-US" sz="2800" i="1" baseline="-25000" dirty="0">
                <a:solidFill>
                  <a:srgbClr val="000000"/>
                </a:solidFill>
              </a:rPr>
              <a:t>i-1</a:t>
            </a:r>
            <a:r>
              <a:rPr lang="en-US" sz="2800" dirty="0">
                <a:solidFill>
                  <a:srgbClr val="000000"/>
                </a:solidFill>
              </a:rPr>
              <a:t> , </a:t>
            </a:r>
            <a:r>
              <a:rPr lang="en-US" sz="2800" i="1" dirty="0">
                <a:solidFill>
                  <a:srgbClr val="000000"/>
                </a:solidFill>
              </a:rPr>
              <a:t>Y</a:t>
            </a:r>
            <a:r>
              <a:rPr lang="en-US" sz="2800" i="1" baseline="-25000" dirty="0">
                <a:solidFill>
                  <a:srgbClr val="000000"/>
                </a:solidFill>
              </a:rPr>
              <a:t>i-2</a:t>
            </a:r>
            <a:r>
              <a:rPr lang="en-US" sz="2800" b="1" baseline="-250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, … </a:t>
            </a:r>
            <a:r>
              <a:rPr lang="en-US" sz="2800" i="1" dirty="0">
                <a:solidFill>
                  <a:srgbClr val="000000"/>
                </a:solidFill>
              </a:rPr>
              <a:t>Y</a:t>
            </a:r>
            <a:r>
              <a:rPr lang="en-US" sz="2800" i="1" baseline="-25000" dirty="0">
                <a:solidFill>
                  <a:srgbClr val="000000"/>
                </a:solidFill>
              </a:rPr>
              <a:t>i-</a:t>
            </a:r>
            <a:r>
              <a:rPr lang="pl-PL" sz="2800" i="1" baseline="-25000" dirty="0">
                <a:solidFill>
                  <a:srgbClr val="000000"/>
                </a:solidFill>
              </a:rPr>
              <a:t>p</a:t>
            </a:r>
            <a:endParaRPr lang="en-US" sz="2800" i="1" baseline="-25000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</a:t>
            </a:r>
            <a:r>
              <a:rPr lang="en-US" sz="2800" dirty="0" smtClean="0">
                <a:solidFill>
                  <a:srgbClr val="000000"/>
                </a:solidFill>
              </a:rPr>
              <a:t>un </a:t>
            </a:r>
            <a:r>
              <a:rPr lang="en-US" sz="2800" dirty="0">
                <a:solidFill>
                  <a:srgbClr val="000000"/>
                </a:solidFill>
              </a:rPr>
              <a:t>regression model using </a:t>
            </a:r>
            <a:r>
              <a:rPr lang="en-US" sz="2800" dirty="0" smtClean="0">
                <a:solidFill>
                  <a:srgbClr val="000000"/>
                </a:solidFill>
              </a:rPr>
              <a:t>all </a:t>
            </a:r>
            <a:r>
              <a:rPr lang="en-US" sz="2800" i="1" dirty="0">
                <a:solidFill>
                  <a:srgbClr val="000000"/>
                </a:solidFill>
              </a:rPr>
              <a:t>p</a:t>
            </a:r>
            <a:r>
              <a:rPr lang="en-US" sz="2800" dirty="0">
                <a:solidFill>
                  <a:srgbClr val="000000"/>
                </a:solidFill>
              </a:rPr>
              <a:t> variables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Test </a:t>
            </a:r>
            <a:r>
              <a:rPr lang="en-US" sz="2800" dirty="0">
                <a:solidFill>
                  <a:srgbClr val="000000"/>
                </a:solidFill>
              </a:rPr>
              <a:t>significance of </a:t>
            </a:r>
            <a:r>
              <a:rPr lang="pl-PL" sz="2800" dirty="0">
                <a:solidFill>
                  <a:srgbClr val="000000"/>
                </a:solidFill>
              </a:rPr>
              <a:t>B</a:t>
            </a:r>
            <a:r>
              <a:rPr lang="en-US" sz="2800" i="1" baseline="-25000" dirty="0">
                <a:solidFill>
                  <a:srgbClr val="000000"/>
                </a:solidFill>
              </a:rPr>
              <a:t>p</a:t>
            </a:r>
          </a:p>
          <a:p>
            <a:pPr marL="971550" lvl="1"/>
            <a:r>
              <a:rPr lang="en-US" sz="2400" dirty="0">
                <a:solidFill>
                  <a:srgbClr val="000000"/>
                </a:solidFill>
              </a:rPr>
              <a:t>If null hypothesis rejected, this model is selected</a:t>
            </a:r>
          </a:p>
          <a:p>
            <a:pPr marL="971550" lvl="1"/>
            <a:r>
              <a:rPr lang="en-US" sz="2400" b="1" dirty="0">
                <a:solidFill>
                  <a:srgbClr val="000000"/>
                </a:solidFill>
              </a:rPr>
              <a:t>If null hypothesis not rejected, decrease </a:t>
            </a:r>
            <a:r>
              <a:rPr lang="en-US" sz="2400" b="1" i="1" dirty="0">
                <a:solidFill>
                  <a:srgbClr val="0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 by 1 and repeat</a:t>
            </a:r>
            <a:r>
              <a:rPr lang="pl-PL" sz="2400" b="1" dirty="0">
                <a:solidFill>
                  <a:srgbClr val="000000"/>
                </a:solidFill>
              </a:rPr>
              <a:t> </a:t>
            </a:r>
            <a:r>
              <a:rPr lang="pl-PL" sz="2400" b="1" dirty="0" err="1" smtClean="0">
                <a:solidFill>
                  <a:srgbClr val="000000"/>
                </a:solidFill>
              </a:rPr>
              <a:t>calculations</a:t>
            </a:r>
            <a:endParaRPr lang="en-US" sz="2400" b="1" dirty="0">
              <a:solidFill>
                <a:srgbClr val="000000"/>
              </a:solidFill>
            </a:endParaRPr>
          </a:p>
          <a:p>
            <a:pPr marL="571500" indent="-571500">
              <a:buClr>
                <a:schemeClr val="folHlink"/>
              </a:buClr>
              <a:buSzPct val="62000"/>
              <a:buFont typeface="Wingdings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75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series can have multiple variables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4789925"/>
              </p:ext>
            </p:extLst>
          </p:nvPr>
        </p:nvGraphicFramePr>
        <p:xfrm>
          <a:off x="4751387" y="1600200"/>
          <a:ext cx="405923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79"/>
                <a:gridCol w="1353079"/>
                <a:gridCol w="1353079"/>
              </a:tblGrid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Volume (M)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1,664.2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3,798.94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3,911.71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4,050.07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3,827.61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4,596.45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4,085.01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3,599.3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3,219.68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1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0174"/>
          </a:xfrm>
        </p:spPr>
        <p:txBody>
          <a:bodyPr/>
          <a:lstStyle/>
          <a:p>
            <a:r>
              <a:rPr lang="en-US" dirty="0"/>
              <a:t>Stock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series can have multiple variables</a:t>
            </a:r>
          </a:p>
          <a:p>
            <a:endParaRPr lang="en-US" dirty="0"/>
          </a:p>
          <a:p>
            <a:r>
              <a:rPr lang="en-US" dirty="0" smtClean="0"/>
              <a:t>Of course, one can calculate correlation between two variables</a:t>
            </a:r>
          </a:p>
          <a:p>
            <a:endParaRPr lang="en-US" dirty="0"/>
          </a:p>
          <a:p>
            <a:r>
              <a:rPr lang="en-US" dirty="0" smtClean="0"/>
              <a:t>r(Close, Volume) = </a:t>
            </a:r>
          </a:p>
          <a:p>
            <a:pPr marL="0" indent="0">
              <a:buNone/>
            </a:pPr>
            <a:r>
              <a:rPr lang="en-US" dirty="0" smtClean="0"/>
              <a:t>	0.268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3104807"/>
              </p:ext>
            </p:extLst>
          </p:nvPr>
        </p:nvGraphicFramePr>
        <p:xfrm>
          <a:off x="4111626" y="1092200"/>
          <a:ext cx="44799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/>
                <a:gridCol w="1493308"/>
                <a:gridCol w="149330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Volume (M)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1664.2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3798.94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3911.71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4050.07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3827.61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4596.45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4085.01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3599.3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3329.83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4002.76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4659.74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3908.49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8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0174"/>
          </a:xfrm>
        </p:spPr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562351" cy="4343400"/>
          </a:xfrm>
        </p:spPr>
        <p:txBody>
          <a:bodyPr/>
          <a:lstStyle/>
          <a:p>
            <a:r>
              <a:rPr lang="en-US" dirty="0"/>
              <a:t>One can also calculate the correlation between one variable and the </a:t>
            </a:r>
            <a:r>
              <a:rPr lang="en-US" b="1" dirty="0"/>
              <a:t>lagged</a:t>
            </a:r>
            <a:r>
              <a:rPr lang="en-US" dirty="0"/>
              <a:t> version of the other </a:t>
            </a:r>
          </a:p>
          <a:p>
            <a:endParaRPr lang="en-US" dirty="0"/>
          </a:p>
          <a:p>
            <a:r>
              <a:rPr lang="en-US" dirty="0"/>
              <a:t>This is known as cross-correlation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7047287"/>
              </p:ext>
            </p:extLst>
          </p:nvPr>
        </p:nvGraphicFramePr>
        <p:xfrm>
          <a:off x="4111626" y="1092200"/>
          <a:ext cx="44799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/>
                <a:gridCol w="1493308"/>
                <a:gridCol w="149330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Volume (M)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1664.2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3798.94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3911.71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4050.07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3827.61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4596.45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4085.01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3599.3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3329.83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4002.76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4659.74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3908.49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7032625" y="1793875"/>
            <a:ext cx="222250" cy="17462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2625" y="2152650"/>
            <a:ext cx="222250" cy="17462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32625" y="2511425"/>
            <a:ext cx="222250" cy="17462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2625" y="2870200"/>
            <a:ext cx="222250" cy="17462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4624"/>
          </a:xfrm>
        </p:spPr>
        <p:txBody>
          <a:bodyPr/>
          <a:lstStyle/>
          <a:p>
            <a:r>
              <a:rPr lang="en-US" dirty="0" smtClean="0"/>
              <a:t>Cross-correlation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562351" cy="4343400"/>
          </a:xfrm>
        </p:spPr>
        <p:txBody>
          <a:bodyPr/>
          <a:lstStyle/>
          <a:p>
            <a:r>
              <a:rPr lang="en-US" dirty="0" smtClean="0"/>
              <a:t>Again, have to leave out some observations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70352"/>
              </p:ext>
            </p:extLst>
          </p:nvPr>
        </p:nvGraphicFramePr>
        <p:xfrm>
          <a:off x="4111626" y="1092200"/>
          <a:ext cx="44799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/>
                <a:gridCol w="1493308"/>
                <a:gridCol w="149330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Volume</a:t>
                      </a:r>
                      <a:r>
                        <a:rPr lang="en-US" sz="1800" b="1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t-1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(M)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3798.94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3911.71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4050.07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3827.61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4596.45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4085.01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3599.3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3329.83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4002.76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4659.74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3908.49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4624"/>
          </a:xfrm>
        </p:spPr>
        <p:txBody>
          <a:bodyPr/>
          <a:lstStyle/>
          <a:p>
            <a:r>
              <a:rPr lang="en-US" dirty="0" smtClean="0"/>
              <a:t>Cross-correlation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562351" cy="4343400"/>
          </a:xfrm>
        </p:spPr>
        <p:txBody>
          <a:bodyPr/>
          <a:lstStyle/>
          <a:p>
            <a:r>
              <a:rPr lang="en-US" dirty="0" smtClean="0"/>
              <a:t>Again, have to leave out some observations</a:t>
            </a:r>
          </a:p>
          <a:p>
            <a:endParaRPr lang="en-US" dirty="0"/>
          </a:p>
          <a:p>
            <a:r>
              <a:rPr lang="en-US" dirty="0" smtClean="0"/>
              <a:t>Cross-correlation </a:t>
            </a:r>
          </a:p>
          <a:p>
            <a:pPr marL="0" indent="0">
              <a:buNone/>
            </a:pPr>
            <a:r>
              <a:rPr lang="en-US" dirty="0" smtClean="0"/>
              <a:t>      r(Close,Volume</a:t>
            </a:r>
            <a:r>
              <a:rPr lang="en-US" baseline="-25000" dirty="0" smtClean="0"/>
              <a:t>t-1</a:t>
            </a:r>
            <a:r>
              <a:rPr lang="en-US" dirty="0" smtClean="0"/>
              <a:t>) = 	-0.178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367198"/>
              </p:ext>
            </p:extLst>
          </p:nvPr>
        </p:nvGraphicFramePr>
        <p:xfrm>
          <a:off x="4111626" y="1092200"/>
          <a:ext cx="44799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/>
                <a:gridCol w="1493308"/>
                <a:gridCol w="149330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Volume</a:t>
                      </a:r>
                      <a:r>
                        <a:rPr lang="en-US" sz="1800" b="1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t-1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(M)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3798.94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3911.71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4050.07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3827.61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4596.45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4085.01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3599.3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3329.83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4002.76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4659.74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3908.49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adding the additional lagged variable X to the autoregressive model Y significantly improves the prediction of Y, then X “Granger-causes” Y</a:t>
            </a:r>
          </a:p>
          <a:p>
            <a:endParaRPr lang="en-US" dirty="0"/>
          </a:p>
          <a:p>
            <a:r>
              <a:rPr lang="en-US" dirty="0" smtClean="0"/>
              <a:t>This means that X can be used to improve the prediction of future values of Y over just Y itself </a:t>
            </a:r>
          </a:p>
          <a:p>
            <a:r>
              <a:rPr lang="en-US" dirty="0" smtClean="0"/>
              <a:t>Typically, this is because X </a:t>
            </a:r>
            <a:r>
              <a:rPr lang="en-US" b="1" dirty="0" smtClean="0"/>
              <a:t>actually influences </a:t>
            </a:r>
            <a:r>
              <a:rPr lang="en-US" dirty="0" smtClean="0"/>
              <a:t>the outcome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0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Typically, this is because X actually influences the outcome of Y</a:t>
            </a:r>
            <a:endParaRPr lang="en-US" dirty="0"/>
          </a:p>
          <a:p>
            <a:r>
              <a:rPr lang="en-US" b="1" dirty="0" smtClean="0"/>
              <a:t>However</a:t>
            </a:r>
            <a:r>
              <a:rPr lang="en-US" dirty="0" smtClean="0"/>
              <a:t>, it could be a third variable causes X and then Y, so changing X would not change Y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Gasoline prices may “Granger-cause” milk prices</a:t>
            </a:r>
          </a:p>
          <a:p>
            <a:r>
              <a:rPr lang="en-US" dirty="0" smtClean="0"/>
              <a:t>But Fed lending rates may first affect gasoline prices and then milk prices, so changing gas prices would have no effect on milk prices</a:t>
            </a:r>
          </a:p>
        </p:txBody>
      </p:sp>
    </p:spTree>
    <p:extLst>
      <p:ext uri="{BB962C8B-B14F-4D97-AF65-F5344CB8AC3E}">
        <p14:creationId xmlns:p14="http://schemas.microsoft.com/office/powerpoint/2010/main" val="32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&amp; Speech</a:t>
            </a:r>
            <a:endParaRPr lang="en-US" dirty="0"/>
          </a:p>
        </p:txBody>
      </p:sp>
      <p:pic>
        <p:nvPicPr>
          <p:cNvPr id="4" name="Content Placeholder 3" descr="Speec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45" b="-12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950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675" y="2317751"/>
            <a:ext cx="8042276" cy="8825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Next week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1675" y="3508374"/>
            <a:ext cx="8042276" cy="18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Review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9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Identifying trends &amp; cycles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Identifying relationships between variables over time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domain</a:t>
            </a:r>
          </a:p>
          <a:p>
            <a:pPr lvl="1"/>
            <a:r>
              <a:rPr lang="en-US" dirty="0" smtClean="0"/>
              <a:t>Treat a time series as a signal, such as sound waves</a:t>
            </a:r>
          </a:p>
          <a:p>
            <a:pPr lvl="1"/>
            <a:r>
              <a:rPr lang="en-US" dirty="0" smtClean="0"/>
              <a:t>Fourier transform to break a wave into its component frequencies</a:t>
            </a:r>
          </a:p>
          <a:p>
            <a:r>
              <a:rPr lang="en-US" dirty="0" smtClean="0"/>
              <a:t>Time domain</a:t>
            </a:r>
          </a:p>
          <a:p>
            <a:pPr lvl="1"/>
            <a:r>
              <a:rPr lang="en-US" dirty="0" smtClean="0"/>
              <a:t>Auto-correlation</a:t>
            </a:r>
          </a:p>
          <a:p>
            <a:pPr lvl="1"/>
            <a:r>
              <a:rPr lang="en-US" dirty="0" smtClean="0"/>
              <a:t>Cross-correlation</a:t>
            </a:r>
          </a:p>
          <a:p>
            <a:pPr lvl="1"/>
            <a:r>
              <a:rPr lang="en-US" dirty="0" smtClean="0"/>
              <a:t>Forecast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6049"/>
          </a:xfrm>
        </p:spPr>
        <p:txBody>
          <a:bodyPr/>
          <a:lstStyle/>
          <a:p>
            <a:r>
              <a:rPr lang="en-US" dirty="0"/>
              <a:t>Stock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Temporal variable might be month, day, hour, minute, or even microsecond</a:t>
            </a:r>
          </a:p>
          <a:p>
            <a:r>
              <a:rPr lang="en-US" dirty="0" smtClean="0"/>
              <a:t>Quantitative variable could be price of a particular stock, an index, or a market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8374260"/>
              </p:ext>
            </p:extLst>
          </p:nvPr>
        </p:nvGraphicFramePr>
        <p:xfrm>
          <a:off x="4751388" y="1063625"/>
          <a:ext cx="3840162" cy="535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8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27683</TotalTime>
  <Words>3273</Words>
  <Application>Microsoft Macintosh PowerPoint</Application>
  <PresentationFormat>On-screen Show (4:3)</PresentationFormat>
  <Paragraphs>1169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Breeze</vt:lpstr>
      <vt:lpstr>Equation</vt:lpstr>
      <vt:lpstr>Microsoft Equation</vt:lpstr>
      <vt:lpstr>Statistics Lesson 14</vt:lpstr>
      <vt:lpstr>Outline</vt:lpstr>
      <vt:lpstr>Time Series Data</vt:lpstr>
      <vt:lpstr>Stock Market</vt:lpstr>
      <vt:lpstr>Hurricanes</vt:lpstr>
      <vt:lpstr>Sound &amp; Speech</vt:lpstr>
      <vt:lpstr>Time Series Analysis</vt:lpstr>
      <vt:lpstr>Time Series Analysis</vt:lpstr>
      <vt:lpstr>Stock Market</vt:lpstr>
      <vt:lpstr>Identifying Trends</vt:lpstr>
      <vt:lpstr>Correlation</vt:lpstr>
      <vt:lpstr>PowerPoint Presentation</vt:lpstr>
      <vt:lpstr>Significant trend?</vt:lpstr>
      <vt:lpstr>Regression</vt:lpstr>
      <vt:lpstr>Regression</vt:lpstr>
      <vt:lpstr>Identifying Cycles</vt:lpstr>
      <vt:lpstr>Fourier Transform</vt:lpstr>
      <vt:lpstr>PowerPoint Presentation</vt:lpstr>
      <vt:lpstr>Forecasting</vt:lpstr>
      <vt:lpstr>Decomposing Time Series</vt:lpstr>
      <vt:lpstr>Forecast Variations</vt:lpstr>
      <vt:lpstr>Time Series Forecasts</vt:lpstr>
      <vt:lpstr>Simple Forecasts</vt:lpstr>
      <vt:lpstr>Techniques for Smoothing</vt:lpstr>
      <vt:lpstr>Moving Averages</vt:lpstr>
      <vt:lpstr>Moving Averages</vt:lpstr>
      <vt:lpstr>Moving Average</vt:lpstr>
      <vt:lpstr>Moving Average</vt:lpstr>
      <vt:lpstr>Moving Average</vt:lpstr>
      <vt:lpstr>Simple Moving Average</vt:lpstr>
      <vt:lpstr>Exponential Smoothing</vt:lpstr>
      <vt:lpstr>Exponential Smoothing</vt:lpstr>
      <vt:lpstr>Exponential Smoothing</vt:lpstr>
      <vt:lpstr>Exponential Smoothing</vt:lpstr>
      <vt:lpstr>Exponential Smoothing</vt:lpstr>
      <vt:lpstr>Picking a Smoothing Constant</vt:lpstr>
      <vt:lpstr>Autoregressive Models</vt:lpstr>
      <vt:lpstr>Multiple Regression</vt:lpstr>
      <vt:lpstr>Autoregressive models </vt:lpstr>
      <vt:lpstr>Autoregression</vt:lpstr>
      <vt:lpstr>Lagged variables</vt:lpstr>
      <vt:lpstr>Lagged variables</vt:lpstr>
      <vt:lpstr>Lagged variables</vt:lpstr>
      <vt:lpstr>Lagged variables</vt:lpstr>
      <vt:lpstr>Lagged variables</vt:lpstr>
      <vt:lpstr>Lagged variables</vt:lpstr>
      <vt:lpstr>Autoregression</vt:lpstr>
      <vt:lpstr>Autoregression</vt:lpstr>
      <vt:lpstr>Autoregression</vt:lpstr>
      <vt:lpstr>Autoregression</vt:lpstr>
      <vt:lpstr>Autogregressive Modeling</vt:lpstr>
      <vt:lpstr>Autoregressive Modeling Steps</vt:lpstr>
      <vt:lpstr>Stock Market</vt:lpstr>
      <vt:lpstr>Stock Market</vt:lpstr>
      <vt:lpstr>Cross-correlation</vt:lpstr>
      <vt:lpstr>Cross-correlation</vt:lpstr>
      <vt:lpstr>Cross-correlation</vt:lpstr>
      <vt:lpstr>Granger causality</vt:lpstr>
      <vt:lpstr>Granger causality</vt:lpstr>
      <vt:lpstr>Thursday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721</cp:revision>
  <dcterms:created xsi:type="dcterms:W3CDTF">2011-08-10T15:50:01Z</dcterms:created>
  <dcterms:modified xsi:type="dcterms:W3CDTF">2011-11-29T18:28:26Z</dcterms:modified>
</cp:coreProperties>
</file>