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Microsoft_Equation1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4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5.xml" ContentType="application/vnd.openxmlformats-officedocument.presentationml.notesSlide+xml"/>
  <Override PartName="/ppt/embeddings/oleObject44.bin" ContentType="application/vnd.openxmlformats-officedocument.oleObject"/>
  <Override PartName="/ppt/notesSlides/notesSlide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7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8.xml" ContentType="application/vnd.openxmlformats-officedocument.presentationml.notesSlide+xml"/>
  <Override PartName="/ppt/embeddings/oleObject52.bin" ContentType="application/vnd.openxmlformats-officedocument.oleObject"/>
  <Override PartName="/ppt/notesSlides/notesSlide9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331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90" r:id="rId22"/>
    <p:sldId id="291" r:id="rId23"/>
    <p:sldId id="289" r:id="rId24"/>
    <p:sldId id="330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332" r:id="rId33"/>
    <p:sldId id="287" r:id="rId34"/>
    <p:sldId id="292" r:id="rId35"/>
    <p:sldId id="293" r:id="rId36"/>
    <p:sldId id="294" r:id="rId37"/>
    <p:sldId id="295" r:id="rId38"/>
    <p:sldId id="283" r:id="rId39"/>
    <p:sldId id="284" r:id="rId40"/>
    <p:sldId id="285" r:id="rId41"/>
    <p:sldId id="286" r:id="rId42"/>
    <p:sldId id="288" r:id="rId43"/>
    <p:sldId id="340" r:id="rId44"/>
    <p:sldId id="347" r:id="rId45"/>
    <p:sldId id="313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03" r:id="rId54"/>
    <p:sldId id="304" r:id="rId55"/>
    <p:sldId id="305" r:id="rId56"/>
    <p:sldId id="306" r:id="rId57"/>
    <p:sldId id="307" r:id="rId58"/>
    <p:sldId id="308" r:id="rId59"/>
    <p:sldId id="302" r:id="rId60"/>
    <p:sldId id="355" r:id="rId61"/>
    <p:sldId id="342" r:id="rId62"/>
    <p:sldId id="343" r:id="rId63"/>
    <p:sldId id="344" r:id="rId64"/>
    <p:sldId id="345" r:id="rId65"/>
    <p:sldId id="315" r:id="rId66"/>
    <p:sldId id="326" r:id="rId67"/>
    <p:sldId id="356" r:id="rId68"/>
    <p:sldId id="309" r:id="rId69"/>
    <p:sldId id="310" r:id="rId70"/>
    <p:sldId id="311" r:id="rId71"/>
    <p:sldId id="312" r:id="rId72"/>
    <p:sldId id="314" r:id="rId73"/>
    <p:sldId id="357" r:id="rId74"/>
    <p:sldId id="316" r:id="rId75"/>
    <p:sldId id="318" r:id="rId76"/>
    <p:sldId id="319" r:id="rId77"/>
    <p:sldId id="360" r:id="rId78"/>
    <p:sldId id="317" r:id="rId79"/>
    <p:sldId id="346" r:id="rId80"/>
    <p:sldId id="321" r:id="rId81"/>
    <p:sldId id="322" r:id="rId82"/>
    <p:sldId id="323" r:id="rId83"/>
    <p:sldId id="359" r:id="rId84"/>
    <p:sldId id="339" r:id="rId85"/>
    <p:sldId id="327" r:id="rId86"/>
    <p:sldId id="341" r:id="rId87"/>
    <p:sldId id="328" r:id="rId88"/>
    <p:sldId id="32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6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interSettings" Target="printerSettings/printerSettings1.bin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D4CA9-ED89-E74C-8B54-615A2FFA2F2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570FC-D1EA-6C47-8311-7067199B482A}">
      <dgm:prSet phldrT="[Text]"/>
      <dgm:spPr/>
      <dgm:t>
        <a:bodyPr/>
        <a:lstStyle/>
        <a:p>
          <a:r>
            <a:rPr lang="en-US" dirty="0" smtClean="0"/>
            <a:t>Is there only one group?</a:t>
          </a:r>
          <a:endParaRPr lang="en-US" dirty="0"/>
        </a:p>
      </dgm:t>
    </dgm:pt>
    <dgm:pt modelId="{F04F3E1D-D6CB-8E49-A164-E6AFFDCFC715}" type="parTrans" cxnId="{134394FB-34FC-AE49-8036-5658F7EB6FE8}">
      <dgm:prSet/>
      <dgm:spPr/>
      <dgm:t>
        <a:bodyPr/>
        <a:lstStyle/>
        <a:p>
          <a:endParaRPr lang="en-US"/>
        </a:p>
      </dgm:t>
    </dgm:pt>
    <dgm:pt modelId="{741717BE-61A7-B841-9D85-98F6E991668C}" type="sibTrans" cxnId="{134394FB-34FC-AE49-8036-5658F7EB6FE8}">
      <dgm:prSet/>
      <dgm:spPr/>
      <dgm:t>
        <a:bodyPr/>
        <a:lstStyle/>
        <a:p>
          <a:endParaRPr lang="en-US"/>
        </a:p>
      </dgm:t>
    </dgm:pt>
    <dgm:pt modelId="{DA521A16-30F6-114B-B288-7BBAC4A14FF1}">
      <dgm:prSet phldrT="[Text]"/>
      <dgm:spPr/>
      <dgm:t>
        <a:bodyPr/>
        <a:lstStyle/>
        <a:p>
          <a:r>
            <a:rPr lang="en-US" dirty="0" smtClean="0"/>
            <a:t>Are </a:t>
          </a:r>
          <a:r>
            <a:rPr lang="en-US" dirty="0" smtClean="0"/>
            <a:t>there two measurements of the </a:t>
          </a:r>
          <a:r>
            <a:rPr lang="en-US" dirty="0" smtClean="0"/>
            <a:t>same elementary units?</a:t>
          </a:r>
          <a:endParaRPr lang="en-US" dirty="0"/>
        </a:p>
      </dgm:t>
    </dgm:pt>
    <dgm:pt modelId="{D9C700BB-2DB5-D548-B084-F86399B0E247}" type="parTrans" cxnId="{D07F2354-77CD-B441-B36B-5BE319097064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85CD60A8-9676-354B-A1B1-C485D0AF16D4}" type="sibTrans" cxnId="{D07F2354-77CD-B441-B36B-5BE319097064}">
      <dgm:prSet/>
      <dgm:spPr/>
      <dgm:t>
        <a:bodyPr/>
        <a:lstStyle/>
        <a:p>
          <a:endParaRPr lang="en-US"/>
        </a:p>
      </dgm:t>
    </dgm:pt>
    <dgm:pt modelId="{FEBCCC83-3F9C-C445-A2E9-90E48FB984FF}">
      <dgm:prSet phldrT="[Text]"/>
      <dgm:spPr/>
      <dgm:t>
        <a:bodyPr/>
        <a:lstStyle/>
        <a:p>
          <a:r>
            <a:rPr lang="en-US" dirty="0" smtClean="0"/>
            <a:t>Is the variance </a:t>
          </a:r>
          <a:r>
            <a:rPr lang="en-US" dirty="0" err="1" smtClean="0"/>
            <a:t>unpooled</a:t>
          </a:r>
          <a:r>
            <a:rPr lang="en-US" dirty="0" smtClean="0"/>
            <a:t> (unequal)?</a:t>
          </a:r>
          <a:endParaRPr lang="en-US" dirty="0"/>
        </a:p>
      </dgm:t>
    </dgm:pt>
    <dgm:pt modelId="{AC6A310F-B627-0040-A593-7503035CFC8D}" type="parTrans" cxnId="{8107B65B-3400-524F-94ED-77E3176DF8A0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8BD1BA47-FDBE-0042-8B0B-234AE663A65B}" type="sibTrans" cxnId="{8107B65B-3400-524F-94ED-77E3176DF8A0}">
      <dgm:prSet/>
      <dgm:spPr/>
      <dgm:t>
        <a:bodyPr/>
        <a:lstStyle/>
        <a:p>
          <a:endParaRPr lang="en-US"/>
        </a:p>
      </dgm:t>
    </dgm:pt>
    <dgm:pt modelId="{1E2BA462-73C2-CD49-BC16-CF41361DD8DF}">
      <dgm:prSet phldrT="[Text]"/>
      <dgm:spPr>
        <a:solidFill>
          <a:srgbClr val="5F8804"/>
        </a:solidFill>
      </dgm:spPr>
      <dgm:t>
        <a:bodyPr/>
        <a:lstStyle/>
        <a:p>
          <a:r>
            <a:rPr lang="en-US" dirty="0" smtClean="0"/>
            <a:t>Paired t-test</a:t>
          </a:r>
          <a:endParaRPr lang="en-US" dirty="0"/>
        </a:p>
      </dgm:t>
    </dgm:pt>
    <dgm:pt modelId="{314260C3-2088-034D-BA46-85F75EFDB860}" type="parTrans" cxnId="{AAEFA9F6-39A5-7E4D-90B1-03B8918DF89F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FD7EB4EA-4AF4-D84E-821E-AA35AB6CC4F7}" type="sibTrans" cxnId="{AAEFA9F6-39A5-7E4D-90B1-03B8918DF89F}">
      <dgm:prSet/>
      <dgm:spPr/>
      <dgm:t>
        <a:bodyPr/>
        <a:lstStyle/>
        <a:p>
          <a:endParaRPr lang="en-US"/>
        </a:p>
      </dgm:t>
    </dgm:pt>
    <dgm:pt modelId="{49EF8549-9ABF-474A-BE76-2CCDC97E974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One-sample t-test</a:t>
          </a:r>
          <a:endParaRPr lang="en-US" dirty="0"/>
        </a:p>
      </dgm:t>
    </dgm:pt>
    <dgm:pt modelId="{0208F890-5AA7-024A-8250-B2F8C1F5E5F1}" type="parTrans" cxnId="{739BB130-8B6E-AD4A-979F-3E37E8533F9C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15330598-5207-1943-A0A5-BBD1F6EFCEF3}" type="sibTrans" cxnId="{739BB130-8B6E-AD4A-979F-3E37E8533F9C}">
      <dgm:prSet/>
      <dgm:spPr/>
      <dgm:t>
        <a:bodyPr/>
        <a:lstStyle/>
        <a:p>
          <a:endParaRPr lang="en-US"/>
        </a:p>
      </dgm:t>
    </dgm:pt>
    <dgm:pt modelId="{95AD045C-2B44-4944-A77B-B41CDC26E1B3}">
      <dgm:prSet/>
      <dgm:spPr/>
      <dgm:t>
        <a:bodyPr/>
        <a:lstStyle/>
        <a:p>
          <a:r>
            <a:rPr lang="en-US" dirty="0" smtClean="0"/>
            <a:t>Are the sample sizes the same?</a:t>
          </a:r>
          <a:endParaRPr lang="en-US" dirty="0"/>
        </a:p>
      </dgm:t>
    </dgm:pt>
    <dgm:pt modelId="{F6E967F5-C731-004A-8DCC-8B8C8CBD4F82}" type="parTrans" cxnId="{B687AD29-269C-2740-92A6-FC01AE41F7A8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FE5A172-CE7E-A242-9E3C-D74474699986}" type="sibTrans" cxnId="{B687AD29-269C-2740-92A6-FC01AE41F7A8}">
      <dgm:prSet/>
      <dgm:spPr/>
      <dgm:t>
        <a:bodyPr/>
        <a:lstStyle/>
        <a:p>
          <a:endParaRPr lang="en-US"/>
        </a:p>
      </dgm:t>
    </dgm:pt>
    <dgm:pt modelId="{C48CF0BA-9F20-DC41-978E-636B083ACE22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</a:t>
          </a:r>
          <a:r>
            <a:rPr lang="en-US" dirty="0" err="1" smtClean="0"/>
            <a:t>unpooled</a:t>
          </a:r>
          <a:r>
            <a:rPr lang="en-US" dirty="0" smtClean="0"/>
            <a:t> variance</a:t>
          </a:r>
          <a:endParaRPr lang="en-US" dirty="0"/>
        </a:p>
      </dgm:t>
    </dgm:pt>
    <dgm:pt modelId="{8B90E7FC-32D5-E149-834F-A0106D73C146}" type="parTrans" cxnId="{927589DE-6B24-4A4E-9B51-15573ACE051A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0B837565-78CB-C64C-8017-C7D2F3E40D6B}" type="sibTrans" cxnId="{927589DE-6B24-4A4E-9B51-15573ACE051A}">
      <dgm:prSet/>
      <dgm:spPr/>
      <dgm:t>
        <a:bodyPr/>
        <a:lstStyle/>
        <a:p>
          <a:endParaRPr lang="en-US"/>
        </a:p>
      </dgm:t>
    </dgm:pt>
    <dgm:pt modelId="{46EE681E-414F-974A-A4F5-C59385A0028B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equal sample size, equal variance</a:t>
          </a:r>
          <a:endParaRPr lang="en-US" dirty="0"/>
        </a:p>
      </dgm:t>
    </dgm:pt>
    <dgm:pt modelId="{BD149F97-90A3-F34E-BEDD-FC055256A3E5}" type="parTrans" cxnId="{9095CFDD-13DB-3947-8ADE-0B474B8290EE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E2786C46-1DCD-E54F-9ED4-2B9E42016792}" type="sibTrans" cxnId="{9095CFDD-13DB-3947-8ADE-0B474B8290EE}">
      <dgm:prSet/>
      <dgm:spPr/>
      <dgm:t>
        <a:bodyPr/>
        <a:lstStyle/>
        <a:p>
          <a:endParaRPr lang="en-US"/>
        </a:p>
      </dgm:t>
    </dgm:pt>
    <dgm:pt modelId="{9CA24F36-0760-9541-AF90-58FAA1532E15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unequal sample size, equal variance</a:t>
          </a:r>
          <a:endParaRPr lang="en-US" dirty="0"/>
        </a:p>
      </dgm:t>
    </dgm:pt>
    <dgm:pt modelId="{A66914FB-47C0-EA4E-8B0A-6E3454590ECC}" type="parTrans" cxnId="{71F15CEA-7E46-D248-BDD3-9EB72B14D084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646BA39E-80E0-1B4A-8D34-37A182F96528}" type="sibTrans" cxnId="{71F15CEA-7E46-D248-BDD3-9EB72B14D084}">
      <dgm:prSet/>
      <dgm:spPr/>
      <dgm:t>
        <a:bodyPr/>
        <a:lstStyle/>
        <a:p>
          <a:endParaRPr lang="en-US"/>
        </a:p>
      </dgm:t>
    </dgm:pt>
    <dgm:pt modelId="{82CB0A6C-1102-D94E-951E-976CA913E40B}" type="pres">
      <dgm:prSet presAssocID="{300D4CA9-ED89-E74C-8B54-615A2FFA2F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440931-5330-494A-BC4A-80AED9D525C5}" type="pres">
      <dgm:prSet presAssocID="{768570FC-D1EA-6C47-8311-7067199B482A}" presName="root1" presStyleCnt="0"/>
      <dgm:spPr/>
    </dgm:pt>
    <dgm:pt modelId="{D87D4CEC-D501-0642-84B9-F52180CA8196}" type="pres">
      <dgm:prSet presAssocID="{768570FC-D1EA-6C47-8311-7067199B482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BDB52-816D-D94A-BE41-89E58B561CBA}" type="pres">
      <dgm:prSet presAssocID="{768570FC-D1EA-6C47-8311-7067199B482A}" presName="level2hierChild" presStyleCnt="0"/>
      <dgm:spPr/>
    </dgm:pt>
    <dgm:pt modelId="{A015ACC7-C038-F945-B25F-E842DDD01C3F}" type="pres">
      <dgm:prSet presAssocID="{0208F890-5AA7-024A-8250-B2F8C1F5E5F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C47F257-375D-E242-A567-0916E049156B}" type="pres">
      <dgm:prSet presAssocID="{0208F890-5AA7-024A-8250-B2F8C1F5E5F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B2E50DA-A88E-E045-89C2-C90CBF927B60}" type="pres">
      <dgm:prSet presAssocID="{49EF8549-9ABF-474A-BE76-2CCDC97E9746}" presName="root2" presStyleCnt="0"/>
      <dgm:spPr/>
    </dgm:pt>
    <dgm:pt modelId="{F87BC565-E74A-1342-8004-D5ACC36D0401}" type="pres">
      <dgm:prSet presAssocID="{49EF8549-9ABF-474A-BE76-2CCDC97E974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74B0E-4F58-1144-A32B-F41FEA7DC68B}" type="pres">
      <dgm:prSet presAssocID="{49EF8549-9ABF-474A-BE76-2CCDC97E9746}" presName="level3hierChild" presStyleCnt="0"/>
      <dgm:spPr/>
    </dgm:pt>
    <dgm:pt modelId="{7D4A721F-B24F-1449-A621-94C8107BB15C}" type="pres">
      <dgm:prSet presAssocID="{D9C700BB-2DB5-D548-B084-F86399B0E24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79C2853-8AF6-E14B-819A-263FA03836F8}" type="pres">
      <dgm:prSet presAssocID="{D9C700BB-2DB5-D548-B084-F86399B0E24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039007F-D0A5-234E-9842-9314B8E69031}" type="pres">
      <dgm:prSet presAssocID="{DA521A16-30F6-114B-B288-7BBAC4A14FF1}" presName="root2" presStyleCnt="0"/>
      <dgm:spPr/>
    </dgm:pt>
    <dgm:pt modelId="{FEB124DC-0F54-714B-804E-C9D40D305065}" type="pres">
      <dgm:prSet presAssocID="{DA521A16-30F6-114B-B288-7BBAC4A14FF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8B324-C01A-B445-90AB-565241D89944}" type="pres">
      <dgm:prSet presAssocID="{DA521A16-30F6-114B-B288-7BBAC4A14FF1}" presName="level3hierChild" presStyleCnt="0"/>
      <dgm:spPr/>
    </dgm:pt>
    <dgm:pt modelId="{CB462DA5-59A1-114A-A262-12E85831914D}" type="pres">
      <dgm:prSet presAssocID="{314260C3-2088-034D-BA46-85F75EFDB860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2530A07-BAFA-F14C-9E36-3FAE321C9A2F}" type="pres">
      <dgm:prSet presAssocID="{314260C3-2088-034D-BA46-85F75EFDB860}" presName="connTx" presStyleLbl="parChTrans1D3" presStyleIdx="0" presStyleCnt="2"/>
      <dgm:spPr/>
      <dgm:t>
        <a:bodyPr/>
        <a:lstStyle/>
        <a:p>
          <a:endParaRPr lang="en-US"/>
        </a:p>
      </dgm:t>
    </dgm:pt>
    <dgm:pt modelId="{ED512D2B-9D62-A849-9659-BEEFBCE93442}" type="pres">
      <dgm:prSet presAssocID="{1E2BA462-73C2-CD49-BC16-CF41361DD8DF}" presName="root2" presStyleCnt="0"/>
      <dgm:spPr/>
    </dgm:pt>
    <dgm:pt modelId="{72982F2F-313E-8644-8079-50EDCC2A4D57}" type="pres">
      <dgm:prSet presAssocID="{1E2BA462-73C2-CD49-BC16-CF41361DD8D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1000D-9A8E-D14F-9800-BDA94F683326}" type="pres">
      <dgm:prSet presAssocID="{1E2BA462-73C2-CD49-BC16-CF41361DD8DF}" presName="level3hierChild" presStyleCnt="0"/>
      <dgm:spPr/>
    </dgm:pt>
    <dgm:pt modelId="{BD6720F3-8CA1-234D-AF42-D872CAF4BBAC}" type="pres">
      <dgm:prSet presAssocID="{AC6A310F-B627-0040-A593-7503035CFC8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D6C4712-4958-DC41-B1B6-33B55BD7D1B1}" type="pres">
      <dgm:prSet presAssocID="{AC6A310F-B627-0040-A593-7503035CFC8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4889D11-B040-404B-88C0-787AC68738D4}" type="pres">
      <dgm:prSet presAssocID="{FEBCCC83-3F9C-C445-A2E9-90E48FB984FF}" presName="root2" presStyleCnt="0"/>
      <dgm:spPr/>
    </dgm:pt>
    <dgm:pt modelId="{A57BD193-9671-804A-8370-3BA9180D5983}" type="pres">
      <dgm:prSet presAssocID="{FEBCCC83-3F9C-C445-A2E9-90E48FB984F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E83A6-C79D-2F40-8813-43FFBF376E52}" type="pres">
      <dgm:prSet presAssocID="{FEBCCC83-3F9C-C445-A2E9-90E48FB984FF}" presName="level3hierChild" presStyleCnt="0"/>
      <dgm:spPr/>
    </dgm:pt>
    <dgm:pt modelId="{EC4C7D29-11C6-8A4D-85DC-2EA10E8E3969}" type="pres">
      <dgm:prSet presAssocID="{8B90E7FC-32D5-E149-834F-A0106D73C146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2C2E36B2-0257-734E-9277-5C58DDA48D2A}" type="pres">
      <dgm:prSet presAssocID="{8B90E7FC-32D5-E149-834F-A0106D73C146}" presName="connTx" presStyleLbl="parChTrans1D4" presStyleIdx="0" presStyleCnt="4"/>
      <dgm:spPr/>
      <dgm:t>
        <a:bodyPr/>
        <a:lstStyle/>
        <a:p>
          <a:endParaRPr lang="en-US"/>
        </a:p>
      </dgm:t>
    </dgm:pt>
    <dgm:pt modelId="{6893D097-404F-D34B-BFC7-C4FEA764E5CD}" type="pres">
      <dgm:prSet presAssocID="{C48CF0BA-9F20-DC41-978E-636B083ACE22}" presName="root2" presStyleCnt="0"/>
      <dgm:spPr/>
    </dgm:pt>
    <dgm:pt modelId="{E672E545-CD3D-F24E-990F-9E9ADA3FA62C}" type="pres">
      <dgm:prSet presAssocID="{C48CF0BA-9F20-DC41-978E-636B083ACE2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0AE81-9190-5B44-9302-4FA111FEA804}" type="pres">
      <dgm:prSet presAssocID="{C48CF0BA-9F20-DC41-978E-636B083ACE22}" presName="level3hierChild" presStyleCnt="0"/>
      <dgm:spPr/>
    </dgm:pt>
    <dgm:pt modelId="{A0D68406-7487-C148-89E6-DBB93823D1F0}" type="pres">
      <dgm:prSet presAssocID="{F6E967F5-C731-004A-8DCC-8B8C8CBD4F82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A5D52E14-0BFC-B248-8554-46E3076B44EA}" type="pres">
      <dgm:prSet presAssocID="{F6E967F5-C731-004A-8DCC-8B8C8CBD4F82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247F09D-4985-104B-AA9D-C41E2CD30541}" type="pres">
      <dgm:prSet presAssocID="{95AD045C-2B44-4944-A77B-B41CDC26E1B3}" presName="root2" presStyleCnt="0"/>
      <dgm:spPr/>
    </dgm:pt>
    <dgm:pt modelId="{C19548E8-7A6A-FD48-ABFA-429948063055}" type="pres">
      <dgm:prSet presAssocID="{95AD045C-2B44-4944-A77B-B41CDC26E1B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8261CB-7B6B-254E-9810-16E06FC952AB}" type="pres">
      <dgm:prSet presAssocID="{95AD045C-2B44-4944-A77B-B41CDC26E1B3}" presName="level3hierChild" presStyleCnt="0"/>
      <dgm:spPr/>
    </dgm:pt>
    <dgm:pt modelId="{B789B2A7-5E9E-4A49-9E76-7C3FC18470F1}" type="pres">
      <dgm:prSet presAssocID="{BD149F97-90A3-F34E-BEDD-FC055256A3E5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18412080-B8A4-B545-8B5E-71F3725FA7FD}" type="pres">
      <dgm:prSet presAssocID="{BD149F97-90A3-F34E-BEDD-FC055256A3E5}" presName="connTx" presStyleLbl="parChTrans1D4" presStyleIdx="2" presStyleCnt="4"/>
      <dgm:spPr/>
      <dgm:t>
        <a:bodyPr/>
        <a:lstStyle/>
        <a:p>
          <a:endParaRPr lang="en-US"/>
        </a:p>
      </dgm:t>
    </dgm:pt>
    <dgm:pt modelId="{7484E87F-553C-694F-A820-C209C92502BE}" type="pres">
      <dgm:prSet presAssocID="{46EE681E-414F-974A-A4F5-C59385A0028B}" presName="root2" presStyleCnt="0"/>
      <dgm:spPr/>
    </dgm:pt>
    <dgm:pt modelId="{9D1482AD-23CC-AC47-93C9-7EA37F21FD51}" type="pres">
      <dgm:prSet presAssocID="{46EE681E-414F-974A-A4F5-C59385A0028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3A5EE-B584-2E4E-AF3D-5FEECEEB64DC}" type="pres">
      <dgm:prSet presAssocID="{46EE681E-414F-974A-A4F5-C59385A0028B}" presName="level3hierChild" presStyleCnt="0"/>
      <dgm:spPr/>
    </dgm:pt>
    <dgm:pt modelId="{3FE631E7-CE4F-4B46-BDD1-E966CC482494}" type="pres">
      <dgm:prSet presAssocID="{A66914FB-47C0-EA4E-8B0A-6E3454590ECC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54E9DF92-5955-D944-8C63-9FDB3CCA6BC9}" type="pres">
      <dgm:prSet presAssocID="{A66914FB-47C0-EA4E-8B0A-6E3454590EC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3FAA7BFF-DF76-BC41-925A-14F5511D9B84}" type="pres">
      <dgm:prSet presAssocID="{9CA24F36-0760-9541-AF90-58FAA1532E15}" presName="root2" presStyleCnt="0"/>
      <dgm:spPr/>
    </dgm:pt>
    <dgm:pt modelId="{484189B4-8ABE-9F4A-8EEE-A24CC85B94A7}" type="pres">
      <dgm:prSet presAssocID="{9CA24F36-0760-9541-AF90-58FAA1532E15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F75C6-865E-5E42-8C9D-26BCD60D6A0E}" type="pres">
      <dgm:prSet presAssocID="{9CA24F36-0760-9541-AF90-58FAA1532E15}" presName="level3hierChild" presStyleCnt="0"/>
      <dgm:spPr/>
    </dgm:pt>
  </dgm:ptLst>
  <dgm:cxnLst>
    <dgm:cxn modelId="{FEAB9277-9F64-204B-87E1-9582D51D610C}" type="presOf" srcId="{768570FC-D1EA-6C47-8311-7067199B482A}" destId="{D87D4CEC-D501-0642-84B9-F52180CA8196}" srcOrd="0" destOrd="0" presId="urn:microsoft.com/office/officeart/2005/8/layout/hierarchy2"/>
    <dgm:cxn modelId="{AAEFA9F6-39A5-7E4D-90B1-03B8918DF89F}" srcId="{DA521A16-30F6-114B-B288-7BBAC4A14FF1}" destId="{1E2BA462-73C2-CD49-BC16-CF41361DD8DF}" srcOrd="0" destOrd="0" parTransId="{314260C3-2088-034D-BA46-85F75EFDB860}" sibTransId="{FD7EB4EA-4AF4-D84E-821E-AA35AB6CC4F7}"/>
    <dgm:cxn modelId="{B6EA75B0-0D2D-A147-A794-1C9CF04F9AAC}" type="presOf" srcId="{300D4CA9-ED89-E74C-8B54-615A2FFA2F26}" destId="{82CB0A6C-1102-D94E-951E-976CA913E40B}" srcOrd="0" destOrd="0" presId="urn:microsoft.com/office/officeart/2005/8/layout/hierarchy2"/>
    <dgm:cxn modelId="{927589DE-6B24-4A4E-9B51-15573ACE051A}" srcId="{FEBCCC83-3F9C-C445-A2E9-90E48FB984FF}" destId="{C48CF0BA-9F20-DC41-978E-636B083ACE22}" srcOrd="0" destOrd="0" parTransId="{8B90E7FC-32D5-E149-834F-A0106D73C146}" sibTransId="{0B837565-78CB-C64C-8017-C7D2F3E40D6B}"/>
    <dgm:cxn modelId="{D362A564-7984-AF4E-8196-B26CB511B1D0}" type="presOf" srcId="{0208F890-5AA7-024A-8250-B2F8C1F5E5F1}" destId="{4C47F257-375D-E242-A567-0916E049156B}" srcOrd="1" destOrd="0" presId="urn:microsoft.com/office/officeart/2005/8/layout/hierarchy2"/>
    <dgm:cxn modelId="{78DD8C90-1B64-7E41-8555-A5A150C74A89}" type="presOf" srcId="{49EF8549-9ABF-474A-BE76-2CCDC97E9746}" destId="{F87BC565-E74A-1342-8004-D5ACC36D0401}" srcOrd="0" destOrd="0" presId="urn:microsoft.com/office/officeart/2005/8/layout/hierarchy2"/>
    <dgm:cxn modelId="{CEF252C5-0ADA-104A-8FE4-0267A79D01B0}" type="presOf" srcId="{F6E967F5-C731-004A-8DCC-8B8C8CBD4F82}" destId="{A5D52E14-0BFC-B248-8554-46E3076B44EA}" srcOrd="1" destOrd="0" presId="urn:microsoft.com/office/officeart/2005/8/layout/hierarchy2"/>
    <dgm:cxn modelId="{B687AD29-269C-2740-92A6-FC01AE41F7A8}" srcId="{FEBCCC83-3F9C-C445-A2E9-90E48FB984FF}" destId="{95AD045C-2B44-4944-A77B-B41CDC26E1B3}" srcOrd="1" destOrd="0" parTransId="{F6E967F5-C731-004A-8DCC-8B8C8CBD4F82}" sibTransId="{AFE5A172-CE7E-A242-9E3C-D74474699986}"/>
    <dgm:cxn modelId="{2630E1B2-B838-BB40-993E-BA367A62CAA1}" type="presOf" srcId="{0208F890-5AA7-024A-8250-B2F8C1F5E5F1}" destId="{A015ACC7-C038-F945-B25F-E842DDD01C3F}" srcOrd="0" destOrd="0" presId="urn:microsoft.com/office/officeart/2005/8/layout/hierarchy2"/>
    <dgm:cxn modelId="{CFD3FB6B-5404-0F40-BD04-701672081274}" type="presOf" srcId="{314260C3-2088-034D-BA46-85F75EFDB860}" destId="{CB462DA5-59A1-114A-A262-12E85831914D}" srcOrd="0" destOrd="0" presId="urn:microsoft.com/office/officeart/2005/8/layout/hierarchy2"/>
    <dgm:cxn modelId="{0B1B4B07-17AC-1644-AC31-9281EA54CB44}" type="presOf" srcId="{A66914FB-47C0-EA4E-8B0A-6E3454590ECC}" destId="{3FE631E7-CE4F-4B46-BDD1-E966CC482494}" srcOrd="0" destOrd="0" presId="urn:microsoft.com/office/officeart/2005/8/layout/hierarchy2"/>
    <dgm:cxn modelId="{FFF7DAE3-0A77-6F44-BF50-613B1C84D776}" type="presOf" srcId="{D9C700BB-2DB5-D548-B084-F86399B0E247}" destId="{379C2853-8AF6-E14B-819A-263FA03836F8}" srcOrd="1" destOrd="0" presId="urn:microsoft.com/office/officeart/2005/8/layout/hierarchy2"/>
    <dgm:cxn modelId="{441AD3AE-17BC-D944-B565-7752A0566456}" type="presOf" srcId="{BD149F97-90A3-F34E-BEDD-FC055256A3E5}" destId="{B789B2A7-5E9E-4A49-9E76-7C3FC18470F1}" srcOrd="0" destOrd="0" presId="urn:microsoft.com/office/officeart/2005/8/layout/hierarchy2"/>
    <dgm:cxn modelId="{525DFCD7-5C03-DB4E-8D60-0F7433A061B4}" type="presOf" srcId="{FEBCCC83-3F9C-C445-A2E9-90E48FB984FF}" destId="{A57BD193-9671-804A-8370-3BA9180D5983}" srcOrd="0" destOrd="0" presId="urn:microsoft.com/office/officeart/2005/8/layout/hierarchy2"/>
    <dgm:cxn modelId="{C7E76580-1A5F-8842-A350-8FF1437EC34D}" type="presOf" srcId="{95AD045C-2B44-4944-A77B-B41CDC26E1B3}" destId="{C19548E8-7A6A-FD48-ABFA-429948063055}" srcOrd="0" destOrd="0" presId="urn:microsoft.com/office/officeart/2005/8/layout/hierarchy2"/>
    <dgm:cxn modelId="{40BD86B7-B70E-CC4E-965F-868B92EB9482}" type="presOf" srcId="{8B90E7FC-32D5-E149-834F-A0106D73C146}" destId="{EC4C7D29-11C6-8A4D-85DC-2EA10E8E3969}" srcOrd="0" destOrd="0" presId="urn:microsoft.com/office/officeart/2005/8/layout/hierarchy2"/>
    <dgm:cxn modelId="{29C2E7B9-A777-5C48-835E-57F92D75EA2E}" type="presOf" srcId="{AC6A310F-B627-0040-A593-7503035CFC8D}" destId="{BD6720F3-8CA1-234D-AF42-D872CAF4BBAC}" srcOrd="0" destOrd="0" presId="urn:microsoft.com/office/officeart/2005/8/layout/hierarchy2"/>
    <dgm:cxn modelId="{7340B566-FD0E-AB40-9B43-43BE2D735F4A}" type="presOf" srcId="{F6E967F5-C731-004A-8DCC-8B8C8CBD4F82}" destId="{A0D68406-7487-C148-89E6-DBB93823D1F0}" srcOrd="0" destOrd="0" presId="urn:microsoft.com/office/officeart/2005/8/layout/hierarchy2"/>
    <dgm:cxn modelId="{03E9A435-43B5-654C-8221-F18E5BFC378C}" type="presOf" srcId="{1E2BA462-73C2-CD49-BC16-CF41361DD8DF}" destId="{72982F2F-313E-8644-8079-50EDCC2A4D57}" srcOrd="0" destOrd="0" presId="urn:microsoft.com/office/officeart/2005/8/layout/hierarchy2"/>
    <dgm:cxn modelId="{B3390A76-00B0-5A4A-AB0C-ACF87503502B}" type="presOf" srcId="{46EE681E-414F-974A-A4F5-C59385A0028B}" destId="{9D1482AD-23CC-AC47-93C9-7EA37F21FD51}" srcOrd="0" destOrd="0" presId="urn:microsoft.com/office/officeart/2005/8/layout/hierarchy2"/>
    <dgm:cxn modelId="{7520B80F-88ED-1549-AA98-072115A7A07E}" type="presOf" srcId="{A66914FB-47C0-EA4E-8B0A-6E3454590ECC}" destId="{54E9DF92-5955-D944-8C63-9FDB3CCA6BC9}" srcOrd="1" destOrd="0" presId="urn:microsoft.com/office/officeart/2005/8/layout/hierarchy2"/>
    <dgm:cxn modelId="{A9FE35E6-2F7C-F944-8857-2FB050D1DA5C}" type="presOf" srcId="{AC6A310F-B627-0040-A593-7503035CFC8D}" destId="{6D6C4712-4958-DC41-B1B6-33B55BD7D1B1}" srcOrd="1" destOrd="0" presId="urn:microsoft.com/office/officeart/2005/8/layout/hierarchy2"/>
    <dgm:cxn modelId="{D07F2354-77CD-B441-B36B-5BE319097064}" srcId="{768570FC-D1EA-6C47-8311-7067199B482A}" destId="{DA521A16-30F6-114B-B288-7BBAC4A14FF1}" srcOrd="1" destOrd="0" parTransId="{D9C700BB-2DB5-D548-B084-F86399B0E247}" sibTransId="{85CD60A8-9676-354B-A1B1-C485D0AF16D4}"/>
    <dgm:cxn modelId="{9095CFDD-13DB-3947-8ADE-0B474B8290EE}" srcId="{95AD045C-2B44-4944-A77B-B41CDC26E1B3}" destId="{46EE681E-414F-974A-A4F5-C59385A0028B}" srcOrd="0" destOrd="0" parTransId="{BD149F97-90A3-F34E-BEDD-FC055256A3E5}" sibTransId="{E2786C46-1DCD-E54F-9ED4-2B9E42016792}"/>
    <dgm:cxn modelId="{B125B48B-E4E6-8647-9CF5-CAF4B897FEF0}" type="presOf" srcId="{9CA24F36-0760-9541-AF90-58FAA1532E15}" destId="{484189B4-8ABE-9F4A-8EEE-A24CC85B94A7}" srcOrd="0" destOrd="0" presId="urn:microsoft.com/office/officeart/2005/8/layout/hierarchy2"/>
    <dgm:cxn modelId="{2E0DFBA6-5D8F-D049-A92A-BD54C1873B2A}" type="presOf" srcId="{8B90E7FC-32D5-E149-834F-A0106D73C146}" destId="{2C2E36B2-0257-734E-9277-5C58DDA48D2A}" srcOrd="1" destOrd="0" presId="urn:microsoft.com/office/officeart/2005/8/layout/hierarchy2"/>
    <dgm:cxn modelId="{739BB130-8B6E-AD4A-979F-3E37E8533F9C}" srcId="{768570FC-D1EA-6C47-8311-7067199B482A}" destId="{49EF8549-9ABF-474A-BE76-2CCDC97E9746}" srcOrd="0" destOrd="0" parTransId="{0208F890-5AA7-024A-8250-B2F8C1F5E5F1}" sibTransId="{15330598-5207-1943-A0A5-BBD1F6EFCEF3}"/>
    <dgm:cxn modelId="{DA2388A5-9B49-684A-AC4C-994A12A4442A}" type="presOf" srcId="{DA521A16-30F6-114B-B288-7BBAC4A14FF1}" destId="{FEB124DC-0F54-714B-804E-C9D40D305065}" srcOrd="0" destOrd="0" presId="urn:microsoft.com/office/officeart/2005/8/layout/hierarchy2"/>
    <dgm:cxn modelId="{C542ACC2-5FD3-5546-8BE0-F3E220393FF1}" type="presOf" srcId="{314260C3-2088-034D-BA46-85F75EFDB860}" destId="{12530A07-BAFA-F14C-9E36-3FAE321C9A2F}" srcOrd="1" destOrd="0" presId="urn:microsoft.com/office/officeart/2005/8/layout/hierarchy2"/>
    <dgm:cxn modelId="{C74CF083-560F-8840-8A18-55DD8BC9B3A2}" type="presOf" srcId="{D9C700BB-2DB5-D548-B084-F86399B0E247}" destId="{7D4A721F-B24F-1449-A621-94C8107BB15C}" srcOrd="0" destOrd="0" presId="urn:microsoft.com/office/officeart/2005/8/layout/hierarchy2"/>
    <dgm:cxn modelId="{8107B65B-3400-524F-94ED-77E3176DF8A0}" srcId="{DA521A16-30F6-114B-B288-7BBAC4A14FF1}" destId="{FEBCCC83-3F9C-C445-A2E9-90E48FB984FF}" srcOrd="1" destOrd="0" parTransId="{AC6A310F-B627-0040-A593-7503035CFC8D}" sibTransId="{8BD1BA47-FDBE-0042-8B0B-234AE663A65B}"/>
    <dgm:cxn modelId="{F0F09F0B-8E61-C642-A31C-46F66B890928}" type="presOf" srcId="{C48CF0BA-9F20-DC41-978E-636B083ACE22}" destId="{E672E545-CD3D-F24E-990F-9E9ADA3FA62C}" srcOrd="0" destOrd="0" presId="urn:microsoft.com/office/officeart/2005/8/layout/hierarchy2"/>
    <dgm:cxn modelId="{134394FB-34FC-AE49-8036-5658F7EB6FE8}" srcId="{300D4CA9-ED89-E74C-8B54-615A2FFA2F26}" destId="{768570FC-D1EA-6C47-8311-7067199B482A}" srcOrd="0" destOrd="0" parTransId="{F04F3E1D-D6CB-8E49-A164-E6AFFDCFC715}" sibTransId="{741717BE-61A7-B841-9D85-98F6E991668C}"/>
    <dgm:cxn modelId="{5EE01035-80AD-F946-8070-99949838139A}" type="presOf" srcId="{BD149F97-90A3-F34E-BEDD-FC055256A3E5}" destId="{18412080-B8A4-B545-8B5E-71F3725FA7FD}" srcOrd="1" destOrd="0" presId="urn:microsoft.com/office/officeart/2005/8/layout/hierarchy2"/>
    <dgm:cxn modelId="{71F15CEA-7E46-D248-BDD3-9EB72B14D084}" srcId="{95AD045C-2B44-4944-A77B-B41CDC26E1B3}" destId="{9CA24F36-0760-9541-AF90-58FAA1532E15}" srcOrd="1" destOrd="0" parTransId="{A66914FB-47C0-EA4E-8B0A-6E3454590ECC}" sibTransId="{646BA39E-80E0-1B4A-8D34-37A182F96528}"/>
    <dgm:cxn modelId="{46ED0061-CA18-9346-95F1-BB2BBA052C6A}" type="presParOf" srcId="{82CB0A6C-1102-D94E-951E-976CA913E40B}" destId="{CE440931-5330-494A-BC4A-80AED9D525C5}" srcOrd="0" destOrd="0" presId="urn:microsoft.com/office/officeart/2005/8/layout/hierarchy2"/>
    <dgm:cxn modelId="{BB3ACF82-98F7-0447-B71B-DDCA7C148482}" type="presParOf" srcId="{CE440931-5330-494A-BC4A-80AED9D525C5}" destId="{D87D4CEC-D501-0642-84B9-F52180CA8196}" srcOrd="0" destOrd="0" presId="urn:microsoft.com/office/officeart/2005/8/layout/hierarchy2"/>
    <dgm:cxn modelId="{EEF207CC-0002-0848-AB53-E45C4CB60C7E}" type="presParOf" srcId="{CE440931-5330-494A-BC4A-80AED9D525C5}" destId="{420BDB52-816D-D94A-BE41-89E58B561CBA}" srcOrd="1" destOrd="0" presId="urn:microsoft.com/office/officeart/2005/8/layout/hierarchy2"/>
    <dgm:cxn modelId="{D7904102-6FED-5E41-9728-1A068452A6A5}" type="presParOf" srcId="{420BDB52-816D-D94A-BE41-89E58B561CBA}" destId="{A015ACC7-C038-F945-B25F-E842DDD01C3F}" srcOrd="0" destOrd="0" presId="urn:microsoft.com/office/officeart/2005/8/layout/hierarchy2"/>
    <dgm:cxn modelId="{2B946360-D8BD-A649-81B2-E15B91FAC765}" type="presParOf" srcId="{A015ACC7-C038-F945-B25F-E842DDD01C3F}" destId="{4C47F257-375D-E242-A567-0916E049156B}" srcOrd="0" destOrd="0" presId="urn:microsoft.com/office/officeart/2005/8/layout/hierarchy2"/>
    <dgm:cxn modelId="{AF8905DF-5C4F-F24B-BB8B-B12D08A9D13E}" type="presParOf" srcId="{420BDB52-816D-D94A-BE41-89E58B561CBA}" destId="{5B2E50DA-A88E-E045-89C2-C90CBF927B60}" srcOrd="1" destOrd="0" presId="urn:microsoft.com/office/officeart/2005/8/layout/hierarchy2"/>
    <dgm:cxn modelId="{974839AE-7961-4541-ABF7-626E10DE1050}" type="presParOf" srcId="{5B2E50DA-A88E-E045-89C2-C90CBF927B60}" destId="{F87BC565-E74A-1342-8004-D5ACC36D0401}" srcOrd="0" destOrd="0" presId="urn:microsoft.com/office/officeart/2005/8/layout/hierarchy2"/>
    <dgm:cxn modelId="{3D926DEA-C1FA-6A4C-AD41-3CF752CF9828}" type="presParOf" srcId="{5B2E50DA-A88E-E045-89C2-C90CBF927B60}" destId="{6C674B0E-4F58-1144-A32B-F41FEA7DC68B}" srcOrd="1" destOrd="0" presId="urn:microsoft.com/office/officeart/2005/8/layout/hierarchy2"/>
    <dgm:cxn modelId="{8C357FDC-2C89-784B-A1B1-F9A4CC38D919}" type="presParOf" srcId="{420BDB52-816D-D94A-BE41-89E58B561CBA}" destId="{7D4A721F-B24F-1449-A621-94C8107BB15C}" srcOrd="2" destOrd="0" presId="urn:microsoft.com/office/officeart/2005/8/layout/hierarchy2"/>
    <dgm:cxn modelId="{DDCCD8C9-4B05-B841-92A2-2EA2F5B5050C}" type="presParOf" srcId="{7D4A721F-B24F-1449-A621-94C8107BB15C}" destId="{379C2853-8AF6-E14B-819A-263FA03836F8}" srcOrd="0" destOrd="0" presId="urn:microsoft.com/office/officeart/2005/8/layout/hierarchy2"/>
    <dgm:cxn modelId="{87B8B118-63D8-874E-9DC5-43D799F1F830}" type="presParOf" srcId="{420BDB52-816D-D94A-BE41-89E58B561CBA}" destId="{D039007F-D0A5-234E-9842-9314B8E69031}" srcOrd="3" destOrd="0" presId="urn:microsoft.com/office/officeart/2005/8/layout/hierarchy2"/>
    <dgm:cxn modelId="{0CE9911F-EFB7-A84A-A3FC-B19C716CD3B8}" type="presParOf" srcId="{D039007F-D0A5-234E-9842-9314B8E69031}" destId="{FEB124DC-0F54-714B-804E-C9D40D305065}" srcOrd="0" destOrd="0" presId="urn:microsoft.com/office/officeart/2005/8/layout/hierarchy2"/>
    <dgm:cxn modelId="{D6A7F80A-A0AE-BF40-BFE4-2672A4AE20C3}" type="presParOf" srcId="{D039007F-D0A5-234E-9842-9314B8E69031}" destId="{A418B324-C01A-B445-90AB-565241D89944}" srcOrd="1" destOrd="0" presId="urn:microsoft.com/office/officeart/2005/8/layout/hierarchy2"/>
    <dgm:cxn modelId="{6F8AE66B-2A69-0946-96CA-7A8598423E51}" type="presParOf" srcId="{A418B324-C01A-B445-90AB-565241D89944}" destId="{CB462DA5-59A1-114A-A262-12E85831914D}" srcOrd="0" destOrd="0" presId="urn:microsoft.com/office/officeart/2005/8/layout/hierarchy2"/>
    <dgm:cxn modelId="{F83760DF-60FD-634E-984D-83155142BF3E}" type="presParOf" srcId="{CB462DA5-59A1-114A-A262-12E85831914D}" destId="{12530A07-BAFA-F14C-9E36-3FAE321C9A2F}" srcOrd="0" destOrd="0" presId="urn:microsoft.com/office/officeart/2005/8/layout/hierarchy2"/>
    <dgm:cxn modelId="{5C16EEC5-4E71-5947-8FDF-593D7BEC1040}" type="presParOf" srcId="{A418B324-C01A-B445-90AB-565241D89944}" destId="{ED512D2B-9D62-A849-9659-BEEFBCE93442}" srcOrd="1" destOrd="0" presId="urn:microsoft.com/office/officeart/2005/8/layout/hierarchy2"/>
    <dgm:cxn modelId="{CB6668AD-F180-384D-9B29-8CD8E82EC685}" type="presParOf" srcId="{ED512D2B-9D62-A849-9659-BEEFBCE93442}" destId="{72982F2F-313E-8644-8079-50EDCC2A4D57}" srcOrd="0" destOrd="0" presId="urn:microsoft.com/office/officeart/2005/8/layout/hierarchy2"/>
    <dgm:cxn modelId="{2ECB674A-E74A-154E-8D1D-EDC31DD8A73C}" type="presParOf" srcId="{ED512D2B-9D62-A849-9659-BEEFBCE93442}" destId="{1F51000D-9A8E-D14F-9800-BDA94F683326}" srcOrd="1" destOrd="0" presId="urn:microsoft.com/office/officeart/2005/8/layout/hierarchy2"/>
    <dgm:cxn modelId="{8DCA9B72-50F7-404A-BA14-C10C7647B31F}" type="presParOf" srcId="{A418B324-C01A-B445-90AB-565241D89944}" destId="{BD6720F3-8CA1-234D-AF42-D872CAF4BBAC}" srcOrd="2" destOrd="0" presId="urn:microsoft.com/office/officeart/2005/8/layout/hierarchy2"/>
    <dgm:cxn modelId="{0E9F780A-1A0A-6444-8A22-FE4CF6EE6C03}" type="presParOf" srcId="{BD6720F3-8CA1-234D-AF42-D872CAF4BBAC}" destId="{6D6C4712-4958-DC41-B1B6-33B55BD7D1B1}" srcOrd="0" destOrd="0" presId="urn:microsoft.com/office/officeart/2005/8/layout/hierarchy2"/>
    <dgm:cxn modelId="{6497967A-93AF-CB46-AE07-3807F40B8896}" type="presParOf" srcId="{A418B324-C01A-B445-90AB-565241D89944}" destId="{F4889D11-B040-404B-88C0-787AC68738D4}" srcOrd="3" destOrd="0" presId="urn:microsoft.com/office/officeart/2005/8/layout/hierarchy2"/>
    <dgm:cxn modelId="{5F3601EF-46FF-2543-90F9-B444688876F0}" type="presParOf" srcId="{F4889D11-B040-404B-88C0-787AC68738D4}" destId="{A57BD193-9671-804A-8370-3BA9180D5983}" srcOrd="0" destOrd="0" presId="urn:microsoft.com/office/officeart/2005/8/layout/hierarchy2"/>
    <dgm:cxn modelId="{76F8B355-E69B-304C-8C2D-FE060E1FE5D7}" type="presParOf" srcId="{F4889D11-B040-404B-88C0-787AC68738D4}" destId="{F86E83A6-C79D-2F40-8813-43FFBF376E52}" srcOrd="1" destOrd="0" presId="urn:microsoft.com/office/officeart/2005/8/layout/hierarchy2"/>
    <dgm:cxn modelId="{0756EFD4-BA8B-8443-AF6D-68329026879C}" type="presParOf" srcId="{F86E83A6-C79D-2F40-8813-43FFBF376E52}" destId="{EC4C7D29-11C6-8A4D-85DC-2EA10E8E3969}" srcOrd="0" destOrd="0" presId="urn:microsoft.com/office/officeart/2005/8/layout/hierarchy2"/>
    <dgm:cxn modelId="{90042A91-6FC1-0245-924C-13DEA214B269}" type="presParOf" srcId="{EC4C7D29-11C6-8A4D-85DC-2EA10E8E3969}" destId="{2C2E36B2-0257-734E-9277-5C58DDA48D2A}" srcOrd="0" destOrd="0" presId="urn:microsoft.com/office/officeart/2005/8/layout/hierarchy2"/>
    <dgm:cxn modelId="{2E9E10B5-EA98-414F-8DFF-A315DC6A94E6}" type="presParOf" srcId="{F86E83A6-C79D-2F40-8813-43FFBF376E52}" destId="{6893D097-404F-D34B-BFC7-C4FEA764E5CD}" srcOrd="1" destOrd="0" presId="urn:microsoft.com/office/officeart/2005/8/layout/hierarchy2"/>
    <dgm:cxn modelId="{68BB0016-708D-9245-B266-789246B7A9D9}" type="presParOf" srcId="{6893D097-404F-D34B-BFC7-C4FEA764E5CD}" destId="{E672E545-CD3D-F24E-990F-9E9ADA3FA62C}" srcOrd="0" destOrd="0" presId="urn:microsoft.com/office/officeart/2005/8/layout/hierarchy2"/>
    <dgm:cxn modelId="{4811FAA3-E840-2F40-A7C9-BA50320E984A}" type="presParOf" srcId="{6893D097-404F-D34B-BFC7-C4FEA764E5CD}" destId="{6DA0AE81-9190-5B44-9302-4FA111FEA804}" srcOrd="1" destOrd="0" presId="urn:microsoft.com/office/officeart/2005/8/layout/hierarchy2"/>
    <dgm:cxn modelId="{4934F761-EC1A-A346-8494-0AFCDED52217}" type="presParOf" srcId="{F86E83A6-C79D-2F40-8813-43FFBF376E52}" destId="{A0D68406-7487-C148-89E6-DBB93823D1F0}" srcOrd="2" destOrd="0" presId="urn:microsoft.com/office/officeart/2005/8/layout/hierarchy2"/>
    <dgm:cxn modelId="{8A61745C-EDF1-F946-8506-5E90DDA27665}" type="presParOf" srcId="{A0D68406-7487-C148-89E6-DBB93823D1F0}" destId="{A5D52E14-0BFC-B248-8554-46E3076B44EA}" srcOrd="0" destOrd="0" presId="urn:microsoft.com/office/officeart/2005/8/layout/hierarchy2"/>
    <dgm:cxn modelId="{83C91710-2CBA-334C-A321-41B7360AEA7D}" type="presParOf" srcId="{F86E83A6-C79D-2F40-8813-43FFBF376E52}" destId="{4247F09D-4985-104B-AA9D-C41E2CD30541}" srcOrd="3" destOrd="0" presId="urn:microsoft.com/office/officeart/2005/8/layout/hierarchy2"/>
    <dgm:cxn modelId="{ECD8BB03-010B-F449-88D3-B5E26D087BF8}" type="presParOf" srcId="{4247F09D-4985-104B-AA9D-C41E2CD30541}" destId="{C19548E8-7A6A-FD48-ABFA-429948063055}" srcOrd="0" destOrd="0" presId="urn:microsoft.com/office/officeart/2005/8/layout/hierarchy2"/>
    <dgm:cxn modelId="{4C131421-45D4-D34D-AAFE-8072453CE324}" type="presParOf" srcId="{4247F09D-4985-104B-AA9D-C41E2CD30541}" destId="{E88261CB-7B6B-254E-9810-16E06FC952AB}" srcOrd="1" destOrd="0" presId="urn:microsoft.com/office/officeart/2005/8/layout/hierarchy2"/>
    <dgm:cxn modelId="{0BBB08B3-D93E-064A-BBD7-88495790D20C}" type="presParOf" srcId="{E88261CB-7B6B-254E-9810-16E06FC952AB}" destId="{B789B2A7-5E9E-4A49-9E76-7C3FC18470F1}" srcOrd="0" destOrd="0" presId="urn:microsoft.com/office/officeart/2005/8/layout/hierarchy2"/>
    <dgm:cxn modelId="{5CB02CB9-551C-074F-85A7-25FD819C65B4}" type="presParOf" srcId="{B789B2A7-5E9E-4A49-9E76-7C3FC18470F1}" destId="{18412080-B8A4-B545-8B5E-71F3725FA7FD}" srcOrd="0" destOrd="0" presId="urn:microsoft.com/office/officeart/2005/8/layout/hierarchy2"/>
    <dgm:cxn modelId="{E58CB86E-A29C-3042-826C-B6DDC2EA2468}" type="presParOf" srcId="{E88261CB-7B6B-254E-9810-16E06FC952AB}" destId="{7484E87F-553C-694F-A820-C209C92502BE}" srcOrd="1" destOrd="0" presId="urn:microsoft.com/office/officeart/2005/8/layout/hierarchy2"/>
    <dgm:cxn modelId="{231AB297-496A-8444-883E-A9BCB93A5A3C}" type="presParOf" srcId="{7484E87F-553C-694F-A820-C209C92502BE}" destId="{9D1482AD-23CC-AC47-93C9-7EA37F21FD51}" srcOrd="0" destOrd="0" presId="urn:microsoft.com/office/officeart/2005/8/layout/hierarchy2"/>
    <dgm:cxn modelId="{AE514B3E-D257-AD44-95E7-E03DA9446E29}" type="presParOf" srcId="{7484E87F-553C-694F-A820-C209C92502BE}" destId="{F083A5EE-B584-2E4E-AF3D-5FEECEEB64DC}" srcOrd="1" destOrd="0" presId="urn:microsoft.com/office/officeart/2005/8/layout/hierarchy2"/>
    <dgm:cxn modelId="{66F0460B-A9A7-AB49-A160-3BF962BA86B8}" type="presParOf" srcId="{E88261CB-7B6B-254E-9810-16E06FC952AB}" destId="{3FE631E7-CE4F-4B46-BDD1-E966CC482494}" srcOrd="2" destOrd="0" presId="urn:microsoft.com/office/officeart/2005/8/layout/hierarchy2"/>
    <dgm:cxn modelId="{BAFC3600-784C-134C-8B58-737B9D32286D}" type="presParOf" srcId="{3FE631E7-CE4F-4B46-BDD1-E966CC482494}" destId="{54E9DF92-5955-D944-8C63-9FDB3CCA6BC9}" srcOrd="0" destOrd="0" presId="urn:microsoft.com/office/officeart/2005/8/layout/hierarchy2"/>
    <dgm:cxn modelId="{B274199C-0466-DF4A-9CB7-DDE2C08F5130}" type="presParOf" srcId="{E88261CB-7B6B-254E-9810-16E06FC952AB}" destId="{3FAA7BFF-DF76-BC41-925A-14F5511D9B84}" srcOrd="3" destOrd="0" presId="urn:microsoft.com/office/officeart/2005/8/layout/hierarchy2"/>
    <dgm:cxn modelId="{8CDA2F89-017B-F243-BAC6-AE1EAEBC6EF1}" type="presParOf" srcId="{3FAA7BFF-DF76-BC41-925A-14F5511D9B84}" destId="{484189B4-8ABE-9F4A-8EEE-A24CC85B94A7}" srcOrd="0" destOrd="0" presId="urn:microsoft.com/office/officeart/2005/8/layout/hierarchy2"/>
    <dgm:cxn modelId="{ED370330-D45C-9B4F-A0FC-FE8E2E5A8340}" type="presParOf" srcId="{3FAA7BFF-DF76-BC41-925A-14F5511D9B84}" destId="{A66F75C6-865E-5E42-8C9D-26BCD60D6A0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4CEC-D501-0642-84B9-F52180CA8196}">
      <dsp:nvSpPr>
        <dsp:cNvPr id="0" name=""/>
        <dsp:cNvSpPr/>
      </dsp:nvSpPr>
      <dsp:spPr>
        <a:xfrm>
          <a:off x="3917" y="1342387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 there only one group?</a:t>
          </a:r>
          <a:endParaRPr lang="en-US" sz="1000" kern="1200" dirty="0"/>
        </a:p>
      </dsp:txBody>
      <dsp:txXfrm>
        <a:off x="21744" y="1360214"/>
        <a:ext cx="1181685" cy="573015"/>
      </dsp:txXfrm>
    </dsp:sp>
    <dsp:sp modelId="{A015ACC7-C038-F945-B25F-E842DDD01C3F}">
      <dsp:nvSpPr>
        <dsp:cNvPr id="0" name=""/>
        <dsp:cNvSpPr/>
      </dsp:nvSpPr>
      <dsp:spPr>
        <a:xfrm rot="19457599">
          <a:off x="1164893" y="145911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733" y="1456738"/>
        <a:ext cx="29983" cy="29983"/>
      </dsp:txXfrm>
    </dsp:sp>
    <dsp:sp modelId="{F87BC565-E74A-1342-8004-D5ACC36D0401}">
      <dsp:nvSpPr>
        <dsp:cNvPr id="0" name=""/>
        <dsp:cNvSpPr/>
      </dsp:nvSpPr>
      <dsp:spPr>
        <a:xfrm>
          <a:off x="1708192" y="992402"/>
          <a:ext cx="1217339" cy="60866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One-sample t-test</a:t>
          </a:r>
          <a:endParaRPr lang="en-US" sz="1000" kern="1200" dirty="0"/>
        </a:p>
      </dsp:txBody>
      <dsp:txXfrm>
        <a:off x="1726019" y="1010229"/>
        <a:ext cx="1181685" cy="573015"/>
      </dsp:txXfrm>
    </dsp:sp>
    <dsp:sp modelId="{7D4A721F-B24F-1449-A621-94C8107BB15C}">
      <dsp:nvSpPr>
        <dsp:cNvPr id="0" name=""/>
        <dsp:cNvSpPr/>
      </dsp:nvSpPr>
      <dsp:spPr>
        <a:xfrm rot="2142401">
          <a:off x="1164893" y="180910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733" y="1806723"/>
        <a:ext cx="29983" cy="29983"/>
      </dsp:txXfrm>
    </dsp:sp>
    <dsp:sp modelId="{FEB124DC-0F54-714B-804E-C9D40D305065}">
      <dsp:nvSpPr>
        <dsp:cNvPr id="0" name=""/>
        <dsp:cNvSpPr/>
      </dsp:nvSpPr>
      <dsp:spPr>
        <a:xfrm>
          <a:off x="1708192" y="1692372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Are </a:t>
          </a:r>
          <a:r>
            <a:rPr lang="en-US" sz="1000" kern="1200" dirty="0" smtClean="0"/>
            <a:t>there two measurements of the </a:t>
          </a:r>
          <a:r>
            <a:rPr lang="en-US" sz="1000" kern="1200" dirty="0" smtClean="0"/>
            <a:t>same elementary units?</a:t>
          </a:r>
          <a:endParaRPr lang="en-US" sz="1000" kern="1200" dirty="0"/>
        </a:p>
      </dsp:txBody>
      <dsp:txXfrm>
        <a:off x="1726019" y="1710199"/>
        <a:ext cx="1181685" cy="573015"/>
      </dsp:txXfrm>
    </dsp:sp>
    <dsp:sp modelId="{CB462DA5-59A1-114A-A262-12E85831914D}">
      <dsp:nvSpPr>
        <dsp:cNvPr id="0" name=""/>
        <dsp:cNvSpPr/>
      </dsp:nvSpPr>
      <dsp:spPr>
        <a:xfrm rot="19457599">
          <a:off x="2869168" y="180910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4008" y="1806723"/>
        <a:ext cx="29983" cy="29983"/>
      </dsp:txXfrm>
    </dsp:sp>
    <dsp:sp modelId="{72982F2F-313E-8644-8079-50EDCC2A4D57}">
      <dsp:nvSpPr>
        <dsp:cNvPr id="0" name=""/>
        <dsp:cNvSpPr/>
      </dsp:nvSpPr>
      <dsp:spPr>
        <a:xfrm>
          <a:off x="3412468" y="134238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Paired t-test</a:t>
          </a:r>
          <a:endParaRPr lang="en-US" sz="1000" kern="1200" dirty="0"/>
        </a:p>
      </dsp:txBody>
      <dsp:txXfrm>
        <a:off x="3430295" y="1360214"/>
        <a:ext cx="1181685" cy="573015"/>
      </dsp:txXfrm>
    </dsp:sp>
    <dsp:sp modelId="{BD6720F3-8CA1-234D-AF42-D872CAF4BBAC}">
      <dsp:nvSpPr>
        <dsp:cNvPr id="0" name=""/>
        <dsp:cNvSpPr/>
      </dsp:nvSpPr>
      <dsp:spPr>
        <a:xfrm rot="2142401">
          <a:off x="2869168" y="215908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4008" y="2156708"/>
        <a:ext cx="29983" cy="29983"/>
      </dsp:txXfrm>
    </dsp:sp>
    <dsp:sp modelId="{A57BD193-9671-804A-8370-3BA9180D5983}">
      <dsp:nvSpPr>
        <dsp:cNvPr id="0" name=""/>
        <dsp:cNvSpPr/>
      </dsp:nvSpPr>
      <dsp:spPr>
        <a:xfrm>
          <a:off x="3412468" y="2042357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 the variance </a:t>
          </a:r>
          <a:r>
            <a:rPr lang="en-US" sz="1000" kern="1200" dirty="0" err="1" smtClean="0"/>
            <a:t>unpooled</a:t>
          </a:r>
          <a:r>
            <a:rPr lang="en-US" sz="1000" kern="1200" dirty="0" smtClean="0"/>
            <a:t> (unequal)?</a:t>
          </a:r>
          <a:endParaRPr lang="en-US" sz="1000" kern="1200" dirty="0"/>
        </a:p>
      </dsp:txBody>
      <dsp:txXfrm>
        <a:off x="3430295" y="2060184"/>
        <a:ext cx="1181685" cy="573015"/>
      </dsp:txXfrm>
    </dsp:sp>
    <dsp:sp modelId="{EC4C7D29-11C6-8A4D-85DC-2EA10E8E3969}">
      <dsp:nvSpPr>
        <dsp:cNvPr id="0" name=""/>
        <dsp:cNvSpPr/>
      </dsp:nvSpPr>
      <dsp:spPr>
        <a:xfrm rot="19457599">
          <a:off x="4573444" y="215908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8284" y="2156708"/>
        <a:ext cx="29983" cy="29983"/>
      </dsp:txXfrm>
    </dsp:sp>
    <dsp:sp modelId="{E672E545-CD3D-F24E-990F-9E9ADA3FA62C}">
      <dsp:nvSpPr>
        <dsp:cNvPr id="0" name=""/>
        <dsp:cNvSpPr/>
      </dsp:nvSpPr>
      <dsp:spPr>
        <a:xfrm>
          <a:off x="5116743" y="1692372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</a:t>
          </a:r>
          <a:r>
            <a:rPr lang="en-US" sz="1000" kern="1200" dirty="0" err="1" smtClean="0"/>
            <a:t>unpooled</a:t>
          </a:r>
          <a:r>
            <a:rPr lang="en-US" sz="1000" kern="1200" dirty="0" smtClean="0"/>
            <a:t> variance</a:t>
          </a:r>
          <a:endParaRPr lang="en-US" sz="1000" kern="1200" dirty="0"/>
        </a:p>
      </dsp:txBody>
      <dsp:txXfrm>
        <a:off x="5134570" y="1710199"/>
        <a:ext cx="1181685" cy="573015"/>
      </dsp:txXfrm>
    </dsp:sp>
    <dsp:sp modelId="{A0D68406-7487-C148-89E6-DBB93823D1F0}">
      <dsp:nvSpPr>
        <dsp:cNvPr id="0" name=""/>
        <dsp:cNvSpPr/>
      </dsp:nvSpPr>
      <dsp:spPr>
        <a:xfrm rot="2142401">
          <a:off x="4573444" y="250907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8284" y="2506693"/>
        <a:ext cx="29983" cy="29983"/>
      </dsp:txXfrm>
    </dsp:sp>
    <dsp:sp modelId="{C19548E8-7A6A-FD48-ABFA-429948063055}">
      <dsp:nvSpPr>
        <dsp:cNvPr id="0" name=""/>
        <dsp:cNvSpPr/>
      </dsp:nvSpPr>
      <dsp:spPr>
        <a:xfrm>
          <a:off x="5116743" y="2392342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Are the sample sizes the same?</a:t>
          </a:r>
          <a:endParaRPr lang="en-US" sz="1000" kern="1200" dirty="0"/>
        </a:p>
      </dsp:txBody>
      <dsp:txXfrm>
        <a:off x="5134570" y="2410169"/>
        <a:ext cx="1181685" cy="573015"/>
      </dsp:txXfrm>
    </dsp:sp>
    <dsp:sp modelId="{B789B2A7-5E9E-4A49-9E76-7C3FC18470F1}">
      <dsp:nvSpPr>
        <dsp:cNvPr id="0" name=""/>
        <dsp:cNvSpPr/>
      </dsp:nvSpPr>
      <dsp:spPr>
        <a:xfrm rot="19457599">
          <a:off x="6277719" y="250907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2559" y="2506693"/>
        <a:ext cx="29983" cy="29983"/>
      </dsp:txXfrm>
    </dsp:sp>
    <dsp:sp modelId="{9D1482AD-23CC-AC47-93C9-7EA37F21FD51}">
      <dsp:nvSpPr>
        <dsp:cNvPr id="0" name=""/>
        <dsp:cNvSpPr/>
      </dsp:nvSpPr>
      <dsp:spPr>
        <a:xfrm>
          <a:off x="6821019" y="204235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equal sample size, equal variance</a:t>
          </a:r>
          <a:endParaRPr lang="en-US" sz="1000" kern="1200" dirty="0"/>
        </a:p>
      </dsp:txBody>
      <dsp:txXfrm>
        <a:off x="6838846" y="2060184"/>
        <a:ext cx="1181685" cy="573015"/>
      </dsp:txXfrm>
    </dsp:sp>
    <dsp:sp modelId="{3FE631E7-CE4F-4B46-BDD1-E966CC482494}">
      <dsp:nvSpPr>
        <dsp:cNvPr id="0" name=""/>
        <dsp:cNvSpPr/>
      </dsp:nvSpPr>
      <dsp:spPr>
        <a:xfrm rot="2142401">
          <a:off x="6277719" y="285905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2559" y="2856678"/>
        <a:ext cx="29983" cy="29983"/>
      </dsp:txXfrm>
    </dsp:sp>
    <dsp:sp modelId="{484189B4-8ABE-9F4A-8EEE-A24CC85B94A7}">
      <dsp:nvSpPr>
        <dsp:cNvPr id="0" name=""/>
        <dsp:cNvSpPr/>
      </dsp:nvSpPr>
      <dsp:spPr>
        <a:xfrm>
          <a:off x="6821019" y="274232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unequal sample size, equal variance</a:t>
          </a:r>
          <a:endParaRPr lang="en-US" sz="1000" kern="1200" dirty="0"/>
        </a:p>
      </dsp:txBody>
      <dsp:txXfrm>
        <a:off x="6838846" y="2760154"/>
        <a:ext cx="1181685" cy="5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3DB80-429B-DC46-AABE-5421839CC7B4}" type="slidenum">
              <a:rPr lang="en-US"/>
              <a:pPr/>
              <a:t>79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hearing things first- or second-hand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(but not always!),</a:t>
            </a:r>
            <a:r>
              <a:rPr lang="en-US" baseline="0" dirty="0" smtClean="0"/>
              <a:t> mean is left of median is left of mode in left skewed data (or right for right-skewed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Scary words! “Cross product” – simply the multiplication of corresponding variables.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40AF1-D2EC-9344-9E81-3A556491FC20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444A80-B3A1-4D4F-9994-39D9AB80DB3A}" type="slidenum">
              <a:rPr lang="en-US" sz="1200">
                <a:solidFill>
                  <a:schemeClr val="tx1"/>
                </a:solidFill>
                <a:latin typeface="Arial" charset="0"/>
              </a:rPr>
              <a:pPr eaLnBrk="1" hangingPunct="1"/>
              <a:t>75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CED7D5-0377-2741-B10D-4439FDB3778D}" type="slidenum">
              <a:rPr lang="en-US" sz="1200">
                <a:solidFill>
                  <a:schemeClr val="tx1"/>
                </a:solidFill>
                <a:latin typeface="Arial" charset="0"/>
              </a:rPr>
              <a:pPr eaLnBrk="1" hangingPunct="1"/>
              <a:t>76</a:t>
            </a:fld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8A87B-D3C4-C445-A4DA-DFDF4F6A7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0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39.bin"/><Relationship Id="rId10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54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6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8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9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60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61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63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65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6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3366FF"/>
                </a:solidFill>
              </a:rPr>
              <a:t>subset</a:t>
            </a:r>
            <a:r>
              <a:rPr lang="en-US" dirty="0" smtClean="0"/>
              <a:t> of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3366FF"/>
                </a:solidFill>
              </a:rPr>
              <a:t>S</a:t>
            </a:r>
            <a:r>
              <a:rPr lang="en-US" b="1" baseline="-25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Symbol" charset="2"/>
                <a:cs typeface="Symbol" charset="2"/>
              </a:rPr>
              <a:t>Í</a:t>
            </a:r>
            <a:r>
              <a:rPr lang="en-US" b="1" dirty="0">
                <a:solidFill>
                  <a:srgbClr val="3366FF"/>
                </a:solidFill>
                <a:latin typeface="Symbol" charset="2"/>
                <a:cs typeface="Symbol" charset="2"/>
              </a:rPr>
              <a:t>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S</a:t>
            </a:r>
            <a:r>
              <a:rPr lang="en-US" b="1" baseline="-25000" dirty="0" smtClean="0">
                <a:solidFill>
                  <a:srgbClr val="3366FF"/>
                </a:solidFill>
                <a:cs typeface="Symbol" charset="2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if all of the elements of S</a:t>
            </a:r>
            <a:r>
              <a:rPr lang="en-US" baseline="-25000" dirty="0" smtClean="0"/>
              <a:t>2</a:t>
            </a:r>
            <a:r>
              <a:rPr lang="en-US" dirty="0" smtClean="0"/>
              <a:t> exist in S</a:t>
            </a:r>
            <a:r>
              <a:rPr lang="en-US" baseline="-25000" dirty="0" smtClean="0"/>
              <a:t>1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is a </a:t>
            </a:r>
            <a:r>
              <a:rPr lang="en-US" b="1" i="1" dirty="0" smtClean="0">
                <a:solidFill>
                  <a:srgbClr val="3366FF"/>
                </a:solidFill>
              </a:rPr>
              <a:t>proper</a:t>
            </a:r>
            <a:r>
              <a:rPr lang="en-US" b="1" dirty="0" smtClean="0">
                <a:solidFill>
                  <a:srgbClr val="3366FF"/>
                </a:solidFill>
              </a:rPr>
              <a:t> subset </a:t>
            </a:r>
            <a:r>
              <a:rPr lang="en-US" dirty="0" smtClean="0"/>
              <a:t>of S</a:t>
            </a:r>
            <a:r>
              <a:rPr lang="en-US" baseline="-25000" dirty="0" smtClean="0"/>
              <a:t>1</a:t>
            </a:r>
            <a:r>
              <a:rPr lang="en-US" dirty="0" smtClean="0"/>
              <a:t> if S</a:t>
            </a:r>
            <a:r>
              <a:rPr lang="en-US" baseline="-25000" dirty="0" smtClean="0"/>
              <a:t>2</a:t>
            </a:r>
            <a:r>
              <a:rPr lang="en-US" dirty="0" smtClean="0"/>
              <a:t> is a subset of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there is at least one </a:t>
            </a:r>
            <a:r>
              <a:rPr lang="en-US" dirty="0"/>
              <a:t>e</a:t>
            </a:r>
            <a:r>
              <a:rPr lang="en-US" dirty="0" smtClean="0"/>
              <a:t>lement in S</a:t>
            </a:r>
            <a:r>
              <a:rPr lang="en-US" baseline="-25000" dirty="0" smtClean="0"/>
              <a:t>1</a:t>
            </a:r>
            <a:r>
              <a:rPr lang="en-US" dirty="0" smtClean="0"/>
              <a:t> that is not in S</a:t>
            </a:r>
            <a:r>
              <a:rPr lang="en-US" baseline="-25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empty set </a:t>
            </a:r>
            <a:r>
              <a:rPr lang="en-US" b="1" dirty="0" err="1" smtClean="0"/>
              <a:t>Ø</a:t>
            </a:r>
            <a:r>
              <a:rPr lang="en-US" b="1" dirty="0" smtClean="0"/>
              <a:t> </a:t>
            </a:r>
            <a:r>
              <a:rPr lang="en-US" dirty="0" smtClean="0"/>
              <a:t>is a subset of all sets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913378" y="1877838"/>
            <a:ext cx="3579160" cy="3918769"/>
          </a:xfrm>
          <a:prstGeom prst="ellipse">
            <a:avLst/>
          </a:prstGeom>
          <a:solidFill>
            <a:srgbClr val="5F880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 smtClean="0"/>
              <a:t>S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74" name="Oval 73"/>
          <p:cNvSpPr/>
          <p:nvPr/>
        </p:nvSpPr>
        <p:spPr>
          <a:xfrm>
            <a:off x="5311664" y="3068957"/>
            <a:ext cx="2773622" cy="276502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3467" y="405839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67262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50304" y="433465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90534" y="444489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46977" y="48886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22088" y="47267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19334" y="478309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02958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41469" y="44609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63651" y="2035021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6830" y="2027959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59885" y="237328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8285" y="22065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11664" y="244904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85469" y="233791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39886" y="2751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30911" y="278332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46171" y="267729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5403" y="27195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31591" y="2007818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9659" y="1872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83454" y="216202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19443" y="2101587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28130" y="2436984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99012" y="294116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41772" y="270724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13905" y="27236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62591" y="318337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44509" y="29573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00651" y="327185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7600" y="308885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48306" y="302535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34900" y="345819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10746" y="350508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93335" y="37791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81875" y="3431621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9575" y="338166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27472" y="356633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43988"/>
              </p:ext>
            </p:extLst>
          </p:nvPr>
        </p:nvGraphicFramePr>
        <p:xfrm>
          <a:off x="549275" y="2938752"/>
          <a:ext cx="3819525" cy="49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7" name="Equation" r:id="rId3" imgW="1562100" imgH="203200" progId="Equation.3">
                  <p:embed/>
                </p:oleObj>
              </mc:Choice>
              <mc:Fallback>
                <p:oleObj name="Equation" r:id="rId3" imgW="156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2938752"/>
                        <a:ext cx="3819525" cy="49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19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intersection</a:t>
            </a:r>
            <a:r>
              <a:rPr lang="en-US" dirty="0" smtClean="0">
                <a:cs typeface="Symbol" charset="2"/>
              </a:rPr>
              <a:t> of two sets is a set that contains all of the elements common to the two sets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:= { All black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:= { All face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7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 err="1">
                <a:latin typeface="Symbol" charset="2"/>
                <a:cs typeface="Symbol" charset="2"/>
              </a:rPr>
              <a:t>Ç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:= </a:t>
            </a:r>
          </a:p>
          <a:p>
            <a:pPr marL="0" indent="0">
              <a:buNone/>
            </a:pPr>
            <a:r>
              <a:rPr lang="en-US" dirty="0">
                <a:cs typeface="Symbol" charset="2"/>
              </a:rPr>
              <a:t>	</a:t>
            </a:r>
            <a:r>
              <a:rPr lang="en-US" dirty="0" smtClean="0">
                <a:cs typeface="Symbol" charset="2"/>
              </a:rPr>
              <a:t>{ All black face cards}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66999"/>
              </p:ext>
            </p:extLst>
          </p:nvPr>
        </p:nvGraphicFramePr>
        <p:xfrm>
          <a:off x="274639" y="2908941"/>
          <a:ext cx="4353242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Equation" r:id="rId3" imgW="1917700" imgH="241300" progId="Equation.3">
                  <p:embed/>
                </p:oleObj>
              </mc:Choice>
              <mc:Fallback>
                <p:oleObj name="Equation" r:id="rId3" imgW="191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39" y="2908941"/>
                        <a:ext cx="4353242" cy="54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2136" y="301640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 smtClean="0">
                <a:solidFill>
                  <a:schemeClr val="bg1"/>
                </a:solidFill>
              </a:rPr>
              <a:t>7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7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union</a:t>
            </a:r>
            <a:r>
              <a:rPr lang="en-US" dirty="0" smtClean="0">
                <a:solidFill>
                  <a:srgbClr val="3366FF"/>
                </a:solidFill>
                <a:cs typeface="Symbol" charset="2"/>
              </a:rPr>
              <a:t> </a:t>
            </a:r>
            <a:r>
              <a:rPr lang="en-US" dirty="0" smtClean="0">
                <a:cs typeface="Symbol" charset="2"/>
              </a:rPr>
              <a:t>of two sets is a set that contains all of the elements in both of the sets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:= { All black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:= { All face cards }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8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U</a:t>
            </a:r>
            <a:r>
              <a:rPr lang="en-US" dirty="0" smtClean="0"/>
              <a:t> 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:= 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{ All black cards </a:t>
            </a:r>
            <a:r>
              <a:rPr lang="en-US" b="1" dirty="0" smtClean="0">
                <a:cs typeface="Symbol" charset="2"/>
              </a:rPr>
              <a:t>and</a:t>
            </a:r>
            <a:r>
              <a:rPr lang="en-US" dirty="0" smtClean="0">
                <a:cs typeface="Symbol" charset="2"/>
              </a:rPr>
              <a:t> all face cards}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4314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558121"/>
              </p:ext>
            </p:extLst>
          </p:nvPr>
        </p:nvGraphicFramePr>
        <p:xfrm>
          <a:off x="290514" y="2750191"/>
          <a:ext cx="4353242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Equation" r:id="rId3" imgW="1917700" imgH="241300" progId="Equation.3">
                  <p:embed/>
                </p:oleObj>
              </mc:Choice>
              <mc:Fallback>
                <p:oleObj name="Equation" r:id="rId3" imgW="191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14" y="2750191"/>
                        <a:ext cx="4353242" cy="548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178511" y="2857657"/>
            <a:ext cx="51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</a:t>
            </a:r>
            <a:r>
              <a:rPr lang="en-US" sz="2400" baseline="-250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342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cs typeface="Symbol" charset="2"/>
              </a:rPr>
              <a:t>The </a:t>
            </a:r>
            <a:r>
              <a:rPr lang="en-US" b="1" dirty="0" smtClean="0">
                <a:solidFill>
                  <a:srgbClr val="3366FF"/>
                </a:solidFill>
                <a:cs typeface="Symbol" charset="2"/>
              </a:rPr>
              <a:t>set difference </a:t>
            </a: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– 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contains all elements of S</a:t>
            </a:r>
            <a:r>
              <a:rPr lang="en-US" baseline="-25000" dirty="0" smtClean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that do not exist in S</a:t>
            </a:r>
            <a:r>
              <a:rPr lang="en-US" baseline="-25000" dirty="0" smtClean="0">
                <a:cs typeface="Symbol" charset="2"/>
              </a:rPr>
              <a:t>5</a:t>
            </a:r>
          </a:p>
          <a:p>
            <a:pPr marL="0" indent="0">
              <a:buNone/>
            </a:pPr>
            <a:endParaRPr lang="en-US" dirty="0">
              <a:cs typeface="Symbol" charset="2"/>
            </a:endParaRPr>
          </a:p>
          <a:p>
            <a:pPr marL="0" indent="0">
              <a:buNone/>
            </a:pPr>
            <a:endParaRPr lang="en-US" dirty="0" smtClean="0">
              <a:cs typeface="Symbol" charset="2"/>
            </a:endParaRP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Set differences are not symmetric!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9</a:t>
            </a:r>
            <a:r>
              <a:rPr lang="en-US" dirty="0" smtClean="0">
                <a:cs typeface="Symbol" charset="2"/>
              </a:rPr>
              <a:t> = S</a:t>
            </a:r>
            <a:r>
              <a:rPr lang="en-US" baseline="-25000" dirty="0">
                <a:cs typeface="Symbol" charset="2"/>
              </a:rPr>
              <a:t>6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</a:rPr>
              <a:t>–</a:t>
            </a:r>
            <a:r>
              <a:rPr lang="en-US" dirty="0" smtClean="0"/>
              <a:t> S</a:t>
            </a:r>
            <a:r>
              <a:rPr lang="en-US" baseline="-25000" dirty="0"/>
              <a:t>5</a:t>
            </a:r>
            <a:r>
              <a:rPr lang="en-US" dirty="0" smtClean="0">
                <a:cs typeface="Symbol" charset="2"/>
              </a:rPr>
              <a:t> := { All red face cards } </a:t>
            </a:r>
          </a:p>
          <a:p>
            <a:pPr marL="0" indent="0">
              <a:buNone/>
            </a:pP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10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= </a:t>
            </a:r>
            <a:r>
              <a:rPr lang="en-US" dirty="0" smtClean="0">
                <a:cs typeface="Symbol" charset="2"/>
              </a:rPr>
              <a:t>S</a:t>
            </a:r>
            <a:r>
              <a:rPr lang="en-US" baseline="-25000" dirty="0" smtClean="0">
                <a:cs typeface="Symbol" charset="2"/>
              </a:rPr>
              <a:t>5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latin typeface="Symbol" charset="2"/>
                <a:cs typeface="Symbol" charset="2"/>
              </a:rPr>
              <a:t>–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>
                <a:cs typeface="Symbol" charset="2"/>
              </a:rPr>
              <a:t> </a:t>
            </a:r>
            <a:r>
              <a:rPr lang="en-US" dirty="0">
                <a:cs typeface="Symbol" charset="2"/>
              </a:rPr>
              <a:t>:= { All </a:t>
            </a:r>
            <a:r>
              <a:rPr lang="en-US" dirty="0" smtClean="0">
                <a:cs typeface="Symbol" charset="2"/>
              </a:rPr>
              <a:t>black cards less than 10 }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6875" y="1715252"/>
            <a:ext cx="2822078" cy="2935699"/>
          </a:xfrm>
          <a:prstGeom prst="ellipse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5315816" y="2861003"/>
            <a:ext cx="2822078" cy="2935699"/>
          </a:xfrm>
          <a:prstGeom prst="ellipse">
            <a:avLst/>
          </a:prstGeom>
          <a:solidFill>
            <a:schemeClr val="tx2">
              <a:lumMod val="75000"/>
              <a:lumOff val="25000"/>
              <a:alpha val="53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933279" y="396532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179" y="404309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194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279" y="3851375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0679" y="367376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6476" y="27672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9128" y="235451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9123" y="188561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998" y="248302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7633" y="182157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4914" y="20521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3517" y="302410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0133" y="26061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566" y="3206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7480" y="35340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5392" y="3304121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9373" y="3024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355758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896" y="17990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7044" y="21337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7477" y="23646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2212" y="202849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146" y="24761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09588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481" y="254933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6822" y="5377623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1531" y="4642947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8910" y="428542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36609" y="456113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3555" y="4754291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4138" y="1796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3607" y="4769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780" y="23642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6647" y="54643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13079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9144" y="29518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532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3460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60307" y="433465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44863" y="506188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740" y="531567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812" y="471988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3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88814" y="22829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31697" y="414998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88814" y="48495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1203" y="55179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8953" y="439610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2267" y="557426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91788" y="353403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43749" y="5162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32511"/>
              </p:ext>
            </p:extLst>
          </p:nvPr>
        </p:nvGraphicFramePr>
        <p:xfrm>
          <a:off x="303213" y="2767013"/>
          <a:ext cx="42941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3" imgW="1892300" imgH="254000" progId="Equation.3">
                  <p:embed/>
                </p:oleObj>
              </mc:Choice>
              <mc:Fallback>
                <p:oleObj name="Equation" r:id="rId3" imgW="189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767013"/>
                        <a:ext cx="429418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09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cardinality</a:t>
            </a:r>
            <a:r>
              <a:rPr lang="en-US" dirty="0" smtClean="0"/>
              <a:t> of a set is the number of objects in the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|S</a:t>
            </a:r>
            <a:r>
              <a:rPr lang="en-US" baseline="-25000" dirty="0" smtClean="0"/>
              <a:t>2</a:t>
            </a:r>
            <a:r>
              <a:rPr lang="en-US" dirty="0" smtClean="0"/>
              <a:t>| = 26</a:t>
            </a:r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b="1" dirty="0" smtClean="0"/>
              <a:t>U</a:t>
            </a:r>
            <a:r>
              <a:rPr lang="en-US" dirty="0" smtClean="0"/>
              <a:t>| = 52</a:t>
            </a:r>
          </a:p>
          <a:p>
            <a:pPr marL="0" indent="0">
              <a:buNone/>
            </a:pPr>
            <a:r>
              <a:rPr lang="en-US" dirty="0" smtClean="0"/>
              <a:t>|</a:t>
            </a:r>
            <a:r>
              <a:rPr lang="en-US" b="1" dirty="0" err="1"/>
              <a:t>Ø</a:t>
            </a:r>
            <a:r>
              <a:rPr lang="en-US" dirty="0" smtClean="0"/>
              <a:t>| =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5311664" y="3068957"/>
            <a:ext cx="2773622" cy="276502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2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8186" y="1777560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1986" y="1867365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77078" y="1777560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7465" y="2214008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1206" y="216822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7706" y="211494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7137" y="25896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80273" y="256035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38408" y="2454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7640" y="24965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9837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1668" y="286588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7137" y="32352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81659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745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37691" y="189141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9805" y="2084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44242" y="2214008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91249" y="222606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4009" y="248427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2267" y="250071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03" y="251590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6746" y="281378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92888" y="269962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39483" y="301223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74112" y="32086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3467" y="405839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7262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50304" y="433465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90534" y="444489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1812" y="315868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6977" y="48886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22088" y="47267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19334" y="478309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19709" y="334335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02958" y="53357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1469" y="446099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168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00FF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probability theory is a </a:t>
            </a:r>
            <a:r>
              <a:rPr lang="en-US" b="1" dirty="0" smtClean="0"/>
              <a:t>subset</a:t>
            </a:r>
            <a:r>
              <a:rPr lang="en-US" dirty="0" smtClean="0"/>
              <a:t> of the </a:t>
            </a:r>
            <a:r>
              <a:rPr lang="en-US" b="1" dirty="0" smtClean="0"/>
              <a:t>sample space</a:t>
            </a:r>
          </a:p>
          <a:p>
            <a:r>
              <a:rPr lang="en-US" dirty="0" smtClean="0"/>
              <a:t>It can also be thought of as a </a:t>
            </a:r>
            <a:r>
              <a:rPr lang="en-US" b="1" dirty="0" smtClean="0"/>
              <a:t>potential outcome</a:t>
            </a:r>
            <a:r>
              <a:rPr lang="en-US" dirty="0" smtClean="0"/>
              <a:t> of a random variable</a:t>
            </a:r>
          </a:p>
          <a:p>
            <a:endParaRPr lang="en-US" dirty="0"/>
          </a:p>
          <a:p>
            <a:r>
              <a:rPr lang="en-US" dirty="0" smtClean="0"/>
              <a:t>For instance, drawing a </a:t>
            </a:r>
            <a:r>
              <a:rPr lang="en-US" b="1" dirty="0" smtClean="0"/>
              <a:t>black card </a:t>
            </a:r>
            <a:r>
              <a:rPr lang="en-US" dirty="0" smtClean="0"/>
              <a:t>from a randomly shuffled deck is an event: </a:t>
            </a:r>
            <a:r>
              <a:rPr lang="en-US" b="1" dirty="0" smtClean="0">
                <a:solidFill>
                  <a:srgbClr val="3366FF"/>
                </a:solidFill>
              </a:rPr>
              <a:t>black cards </a:t>
            </a:r>
            <a:r>
              <a:rPr lang="en-US" dirty="0" smtClean="0"/>
              <a:t>are a </a:t>
            </a:r>
            <a:r>
              <a:rPr lang="en-US" b="1" dirty="0" smtClean="0">
                <a:solidFill>
                  <a:srgbClr val="3366FF"/>
                </a:solidFill>
              </a:rPr>
              <a:t>subset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3366FF"/>
                </a:solidFill>
              </a:rPr>
              <a:t>sample space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If the drawn card is a random variable, then </a:t>
            </a:r>
            <a:r>
              <a:rPr lang="en-US" b="1" dirty="0" smtClean="0">
                <a:solidFill>
                  <a:srgbClr val="3366FF"/>
                </a:solidFill>
              </a:rPr>
              <a:t>black cards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are a </a:t>
            </a:r>
            <a:r>
              <a:rPr lang="en-US" b="1" dirty="0" smtClean="0">
                <a:solidFill>
                  <a:srgbClr val="3366FF"/>
                </a:solidFill>
              </a:rPr>
              <a:t>potential outcome </a:t>
            </a:r>
            <a:r>
              <a:rPr lang="en-US" dirty="0" smtClean="0"/>
              <a:t>of that variable</a:t>
            </a:r>
          </a:p>
        </p:txBody>
      </p:sp>
    </p:spTree>
    <p:extLst>
      <p:ext uri="{BB962C8B-B14F-4D97-AF65-F5344CB8AC3E}">
        <p14:creationId xmlns:p14="http://schemas.microsoft.com/office/powerpoint/2010/main" val="62535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joint probability</a:t>
            </a:r>
            <a:r>
              <a:rPr lang="en-US" dirty="0" smtClean="0"/>
              <a:t> is the probability of getting a specific value for two (or more)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For instance, the probability of getting a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b="1" dirty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/>
              <a:t> </a:t>
            </a:r>
            <a:r>
              <a:rPr lang="en-US" dirty="0" smtClean="0"/>
              <a:t>is: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3/150 = </a:t>
            </a:r>
            <a:r>
              <a:rPr lang="en-US" dirty="0" smtClean="0"/>
              <a:t>0.02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7798531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03791"/>
              </p:ext>
            </p:extLst>
          </p:nvPr>
        </p:nvGraphicFramePr>
        <p:xfrm>
          <a:off x="1597025" y="3044825"/>
          <a:ext cx="1847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3" imgW="1104900" imgH="469900" progId="Equation.3">
                  <p:embed/>
                </p:oleObj>
              </mc:Choice>
              <mc:Fallback>
                <p:oleObj name="Equation" r:id="rId3" imgW="1104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7025" y="3044825"/>
                        <a:ext cx="18478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65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marginal probability</a:t>
            </a:r>
            <a:r>
              <a:rPr lang="en-US" dirty="0" smtClean="0"/>
              <a:t> is the likelihood of getting a particular outcome on one of the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the probability of getting a </a:t>
            </a:r>
            <a:r>
              <a:rPr lang="en-US" b="1" dirty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 smtClean="0"/>
              <a:t> is:</a:t>
            </a:r>
          </a:p>
          <a:p>
            <a:pPr marL="0" indent="0" algn="ctr">
              <a:buNone/>
            </a:pPr>
            <a:r>
              <a:rPr lang="en-US" dirty="0" smtClean="0"/>
              <a:t>36/150 = 0.24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1355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85705"/>
              </p:ext>
            </p:extLst>
          </p:nvPr>
        </p:nvGraphicFramePr>
        <p:xfrm>
          <a:off x="1979613" y="3044825"/>
          <a:ext cx="10826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3" imgW="647700" imgH="469900" progId="Equation.3">
                  <p:embed/>
                </p:oleObj>
              </mc:Choice>
              <mc:Fallback>
                <p:oleObj name="Equation" r:id="rId3" imgW="647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3044825"/>
                        <a:ext cx="108267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0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conditional probability </a:t>
            </a:r>
            <a:r>
              <a:rPr lang="en-US" dirty="0" smtClean="0"/>
              <a:t>is the likelihood of getting a particular outcome on one of the variables</a:t>
            </a:r>
            <a:r>
              <a:rPr lang="en-US" b="1" dirty="0" smtClean="0"/>
              <a:t> given the value on another variable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the probability of getting a 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r>
              <a:rPr lang="en-US" dirty="0" smtClean="0"/>
              <a:t> </a:t>
            </a:r>
            <a:r>
              <a:rPr lang="en-US" b="1" dirty="0" smtClean="0"/>
              <a:t>given the card is a </a:t>
            </a:r>
            <a:r>
              <a:rPr lang="en-US" b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§</a:t>
            </a:r>
            <a:r>
              <a:rPr lang="en-US" dirty="0" smtClean="0"/>
              <a:t> is</a:t>
            </a:r>
          </a:p>
          <a:p>
            <a:pPr marL="0" indent="0" algn="ctr">
              <a:buNone/>
            </a:pPr>
            <a:r>
              <a:rPr lang="en-US" dirty="0" smtClean="0"/>
              <a:t>3/36 = 0.083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794389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67746"/>
              </p:ext>
            </p:extLst>
          </p:nvPr>
        </p:nvGraphicFramePr>
        <p:xfrm>
          <a:off x="1670050" y="3290888"/>
          <a:ext cx="1698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Equation" r:id="rId3" imgW="1016000" imgH="469900" progId="Equation.3">
                  <p:embed/>
                </p:oleObj>
              </mc:Choice>
              <mc:Fallback>
                <p:oleObj name="Equation" r:id="rId3" imgW="1016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3290888"/>
                        <a:ext cx="1698625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20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variables are </a:t>
            </a:r>
            <a:r>
              <a:rPr lang="en-US" b="1" dirty="0" smtClean="0">
                <a:solidFill>
                  <a:srgbClr val="0000FF"/>
                </a:solidFill>
              </a:rPr>
              <a:t>independent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if the outcome of one is </a:t>
            </a:r>
            <a:r>
              <a:rPr lang="en-US" b="1" dirty="0" smtClean="0"/>
              <a:t>completely unrelated </a:t>
            </a:r>
            <a:r>
              <a:rPr lang="en-US" dirty="0" smtClean="0"/>
              <a:t>to the outcome of the other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0451882"/>
              </p:ext>
            </p:extLst>
          </p:nvPr>
        </p:nvGraphicFramePr>
        <p:xfrm>
          <a:off x="4751388" y="1600200"/>
          <a:ext cx="404643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406"/>
                <a:gridCol w="674406"/>
                <a:gridCol w="674406"/>
                <a:gridCol w="674406"/>
                <a:gridCol w="674406"/>
                <a:gridCol w="674406"/>
              </a:tblGrid>
              <a:tr h="3348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ª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©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2"/>
                          <a:cs typeface="Symbol" charset="2"/>
                        </a:rPr>
                        <a:t>§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Symbol" charset="2"/>
                          <a:cs typeface="Symbol" charset="2"/>
                        </a:rPr>
                        <a:t>¨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16408"/>
              </p:ext>
            </p:extLst>
          </p:nvPr>
        </p:nvGraphicFramePr>
        <p:xfrm>
          <a:off x="911225" y="3457575"/>
          <a:ext cx="33147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3" imgW="1295400" imgH="723900" progId="Equation.3">
                  <p:embed/>
                </p:oleObj>
              </mc:Choice>
              <mc:Fallback>
                <p:oleObj name="Equation" r:id="rId3" imgW="12954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3457575"/>
                        <a:ext cx="33147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35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30,000 ft.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The basis for all statistics</a:t>
            </a:r>
          </a:p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Used to identify patterns in data</a:t>
            </a:r>
          </a:p>
          <a:p>
            <a:pPr lvl="1"/>
            <a:r>
              <a:rPr lang="en-US" dirty="0" smtClean="0"/>
              <a:t>Helpful in generating hypotheses</a:t>
            </a:r>
            <a:endParaRPr lang="en-US" dirty="0"/>
          </a:p>
          <a:p>
            <a:r>
              <a:rPr lang="en-US" dirty="0" smtClean="0"/>
              <a:t>Inferential</a:t>
            </a:r>
          </a:p>
          <a:p>
            <a:pPr lvl="1"/>
            <a:r>
              <a:rPr lang="en-US" dirty="0" smtClean="0"/>
              <a:t>Used to test hypotheses</a:t>
            </a:r>
          </a:p>
          <a:p>
            <a:pPr lvl="1"/>
            <a:r>
              <a:rPr lang="en-US" dirty="0" smtClean="0"/>
              <a:t>Allows one to generalize from samples</a:t>
            </a:r>
          </a:p>
          <a:p>
            <a:pPr lvl="1"/>
            <a:r>
              <a:rPr lang="en-US" dirty="0" smtClean="0"/>
              <a:t>Measure whether two variables are significantly 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6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value of a discrete quantitative random variable is:</a:t>
            </a:r>
          </a:p>
          <a:p>
            <a:endParaRPr lang="en-US" dirty="0" smtClean="0"/>
          </a:p>
          <a:p>
            <a:r>
              <a:rPr lang="en-US" dirty="0" smtClean="0"/>
              <a:t>This is denoted E[X]</a:t>
            </a:r>
          </a:p>
          <a:p>
            <a:endParaRPr lang="en-US" dirty="0"/>
          </a:p>
          <a:p>
            <a:r>
              <a:rPr lang="en-US" dirty="0" smtClean="0"/>
              <a:t>This is known as the first </a:t>
            </a:r>
            <a:r>
              <a:rPr lang="en-US" i="1" dirty="0" smtClean="0"/>
              <a:t>moment</a:t>
            </a:r>
            <a:r>
              <a:rPr lang="en-US" dirty="0" smtClean="0"/>
              <a:t> of the variable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87654"/>
              </p:ext>
            </p:extLst>
          </p:nvPr>
        </p:nvGraphicFramePr>
        <p:xfrm>
          <a:off x="4440273" y="2227390"/>
          <a:ext cx="1485444" cy="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Equation" r:id="rId3" imgW="673100" imgH="368300" progId="Equation.3">
                  <p:embed/>
                </p:oleObj>
              </mc:Choice>
              <mc:Fallback>
                <p:oleObj name="Equation" r:id="rId3" imgW="673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0273" y="2227390"/>
                        <a:ext cx="1485444" cy="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04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</a:t>
            </a:r>
            <a:r>
              <a:rPr lang="en-US" i="1" dirty="0" smtClean="0"/>
              <a:t>k</a:t>
            </a:r>
            <a:r>
              <a:rPr lang="en-US" dirty="0" smtClean="0"/>
              <a:t> successes in </a:t>
            </a:r>
            <a:r>
              <a:rPr lang="en-US" i="1" dirty="0" smtClean="0"/>
              <a:t>n</a:t>
            </a:r>
            <a:r>
              <a:rPr lang="en-US" dirty="0" smtClean="0"/>
              <a:t> trials, when the probability of success on one trial is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57444"/>
              </p:ext>
            </p:extLst>
          </p:nvPr>
        </p:nvGraphicFramePr>
        <p:xfrm>
          <a:off x="2709893" y="2464034"/>
          <a:ext cx="2841563" cy="125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2" name="Equation" r:id="rId3" imgW="1117600" imgH="495300" progId="Equation.3">
                  <p:embed/>
                </p:oleObj>
              </mc:Choice>
              <mc:Fallback>
                <p:oleObj name="Equation" r:id="rId3" imgW="111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9893" y="2464034"/>
                        <a:ext cx="2841563" cy="125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83145"/>
              </p:ext>
            </p:extLst>
          </p:nvPr>
        </p:nvGraphicFramePr>
        <p:xfrm>
          <a:off x="2709892" y="4147452"/>
          <a:ext cx="2841563" cy="124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3" name="Equation" r:id="rId5" imgW="1130300" imgH="495300" progId="Equation.3">
                  <p:embed/>
                </p:oleObj>
              </mc:Choice>
              <mc:Fallback>
                <p:oleObj name="Equation" r:id="rId5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9892" y="4147452"/>
                        <a:ext cx="2841563" cy="1245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0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probability of success in a single trial is </a:t>
            </a:r>
            <a:r>
              <a:rPr lang="en-US" i="1" dirty="0" smtClean="0"/>
              <a:t>p</a:t>
            </a:r>
            <a:r>
              <a:rPr lang="en-US" dirty="0" smtClean="0"/>
              <a:t>, the probability it will take </a:t>
            </a:r>
            <a:r>
              <a:rPr lang="en-US" i="1" dirty="0" smtClean="0"/>
              <a:t>k</a:t>
            </a:r>
            <a:r>
              <a:rPr lang="en-US" dirty="0" smtClean="0"/>
              <a:t> tosses for </a:t>
            </a:r>
            <a:r>
              <a:rPr lang="en-US" b="1" dirty="0" smtClean="0"/>
              <a:t>the first </a:t>
            </a:r>
            <a:r>
              <a:rPr lang="en-US" dirty="0" smtClean="0"/>
              <a:t>success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54175"/>
              </p:ext>
            </p:extLst>
          </p:nvPr>
        </p:nvGraphicFramePr>
        <p:xfrm>
          <a:off x="2965404" y="2672564"/>
          <a:ext cx="2857934" cy="118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Equation" r:id="rId3" imgW="673100" imgH="279400" progId="Equation.3">
                  <p:embed/>
                </p:oleObj>
              </mc:Choice>
              <mc:Fallback>
                <p:oleObj name="Equation" r:id="rId3" imgW="67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404" y="2672564"/>
                        <a:ext cx="2857934" cy="118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42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</a:t>
            </a:r>
            <a:r>
              <a:rPr lang="en-US" b="1" dirty="0" smtClean="0"/>
              <a:t>at least one </a:t>
            </a:r>
            <a:r>
              <a:rPr lang="en-US" dirty="0" smtClean="0"/>
              <a:t>success in </a:t>
            </a:r>
            <a:r>
              <a:rPr lang="en-US" i="1" dirty="0" smtClean="0"/>
              <a:t>k</a:t>
            </a:r>
            <a:r>
              <a:rPr lang="en-US" dirty="0" smtClean="0"/>
              <a:t> trials is: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21651"/>
              </p:ext>
            </p:extLst>
          </p:nvPr>
        </p:nvGraphicFramePr>
        <p:xfrm>
          <a:off x="3104263" y="2272599"/>
          <a:ext cx="2991737" cy="105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Equation" r:id="rId3" imgW="647700" imgH="228600" progId="Equation.3">
                  <p:embed/>
                </p:oleObj>
              </mc:Choice>
              <mc:Fallback>
                <p:oleObj name="Equation" r:id="rId3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4263" y="2272599"/>
                        <a:ext cx="2991737" cy="105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22963" y="42991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data</a:t>
            </a:r>
          </a:p>
          <a:p>
            <a:pPr lvl="1"/>
            <a:r>
              <a:rPr lang="en-US" dirty="0" smtClean="0"/>
              <a:t>Data collected by you</a:t>
            </a:r>
          </a:p>
          <a:p>
            <a:pPr lvl="1"/>
            <a:r>
              <a:rPr lang="en-US" dirty="0" smtClean="0"/>
              <a:t>Any situation in which you decided how to collect the data</a:t>
            </a:r>
          </a:p>
          <a:p>
            <a:r>
              <a:rPr lang="en-US" b="1" dirty="0" smtClean="0"/>
              <a:t>Secondary data</a:t>
            </a:r>
          </a:p>
          <a:p>
            <a:pPr lvl="1"/>
            <a:r>
              <a:rPr lang="en-US" dirty="0" smtClean="0"/>
              <a:t>Data obtained from another source</a:t>
            </a:r>
          </a:p>
          <a:p>
            <a:pPr lvl="1"/>
            <a:r>
              <a:rPr lang="en-US" dirty="0" smtClean="0"/>
              <a:t>Especially important when you do not </a:t>
            </a:r>
            <a:r>
              <a:rPr lang="en-US" i="1" dirty="0" smtClean="0"/>
              <a:t>know</a:t>
            </a:r>
            <a:r>
              <a:rPr lang="en-US" dirty="0" smtClean="0"/>
              <a:t> how the data was collected.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&amp; </a:t>
            </a:r>
            <a:br>
              <a:rPr lang="en-US" dirty="0" smtClean="0"/>
            </a:br>
            <a:r>
              <a:rPr lang="en-US" dirty="0" smtClean="0"/>
              <a:t>Elementary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Elementary units</a:t>
            </a:r>
            <a:r>
              <a:rPr lang="en-US" b="1" dirty="0"/>
              <a:t> </a:t>
            </a:r>
            <a:r>
              <a:rPr lang="en-US" dirty="0" smtClean="0"/>
              <a:t>are the fundamental items for which data is recorded</a:t>
            </a:r>
          </a:p>
          <a:p>
            <a:pPr lvl="1"/>
            <a:r>
              <a:rPr lang="en-US" dirty="0"/>
              <a:t>a.k.a. units of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a.k.a</a:t>
            </a:r>
            <a:r>
              <a:rPr lang="en-US" dirty="0"/>
              <a:t>. statistical </a:t>
            </a:r>
            <a:r>
              <a:rPr lang="en-US" dirty="0" smtClean="0"/>
              <a:t>units</a:t>
            </a:r>
            <a:endParaRPr lang="en-US" dirty="0"/>
          </a:p>
          <a:p>
            <a:pPr lvl="1"/>
            <a:r>
              <a:rPr lang="en-US" dirty="0" smtClean="0"/>
              <a:t>a.k.a</a:t>
            </a:r>
            <a:r>
              <a:rPr lang="en-US" dirty="0"/>
              <a:t>. instances or instantiations</a:t>
            </a:r>
            <a:endParaRPr lang="en-US" dirty="0" smtClean="0"/>
          </a:p>
          <a:p>
            <a:r>
              <a:rPr lang="en-US" b="1" dirty="0"/>
              <a:t>Variables</a:t>
            </a:r>
            <a:r>
              <a:rPr lang="en-US" dirty="0"/>
              <a:t> are the features that are measured / recorded for each elementary </a:t>
            </a:r>
            <a:r>
              <a:rPr lang="en-US" dirty="0" smtClean="0"/>
              <a:t>unit</a:t>
            </a:r>
          </a:p>
          <a:p>
            <a:r>
              <a:rPr lang="en-US" dirty="0"/>
              <a:t>I</a:t>
            </a:r>
            <a:r>
              <a:rPr lang="en-US" dirty="0" smtClean="0"/>
              <a:t>n a spreadsheet, </a:t>
            </a:r>
            <a:r>
              <a:rPr lang="en-US" dirty="0"/>
              <a:t>e</a:t>
            </a:r>
            <a:r>
              <a:rPr lang="en-US" dirty="0" smtClean="0"/>
              <a:t>lementary units are typically shown on the rows </a:t>
            </a:r>
            <a:r>
              <a:rPr lang="en-US" dirty="0"/>
              <a:t>&amp; </a:t>
            </a:r>
            <a:r>
              <a:rPr lang="en-US" dirty="0" smtClean="0"/>
              <a:t>variables are typically shown in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1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Nominal</a:t>
            </a:r>
            <a:r>
              <a:rPr lang="en-US" dirty="0" smtClean="0"/>
              <a:t> or </a:t>
            </a:r>
            <a:r>
              <a:rPr lang="en-US" b="1" dirty="0" smtClean="0"/>
              <a:t>Categorical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Labels with no meaningful order or distance</a:t>
            </a:r>
          </a:p>
          <a:p>
            <a:r>
              <a:rPr lang="en-US" b="1" dirty="0" smtClean="0"/>
              <a:t>Ordinal</a:t>
            </a:r>
            <a:r>
              <a:rPr lang="en-US" dirty="0" smtClean="0"/>
              <a:t> or </a:t>
            </a:r>
            <a:r>
              <a:rPr lang="en-US" b="1" dirty="0" smtClean="0"/>
              <a:t>Rank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Labels with a natural ordering</a:t>
            </a:r>
          </a:p>
          <a:p>
            <a:r>
              <a:rPr lang="en-US" b="1" dirty="0" smtClean="0"/>
              <a:t>Temporal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Dates &amp; times</a:t>
            </a:r>
          </a:p>
          <a:p>
            <a:r>
              <a:rPr lang="en-US" b="1" dirty="0" smtClean="0"/>
              <a:t>Geographic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Locations on a map</a:t>
            </a:r>
          </a:p>
        </p:txBody>
      </p:sp>
    </p:spTree>
    <p:extLst>
      <p:ext uri="{BB962C8B-B14F-4D97-AF65-F5344CB8AC3E}">
        <p14:creationId xmlns:p14="http://schemas.microsoft.com/office/powerpoint/2010/main" val="385702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numbers, typically with meaningful distance between values</a:t>
            </a:r>
          </a:p>
          <a:p>
            <a:r>
              <a:rPr lang="en-US" dirty="0" smtClean="0"/>
              <a:t>Usually values in specific units (e.g., lbs., cm, number of trees)</a:t>
            </a:r>
          </a:p>
          <a:p>
            <a:r>
              <a:rPr lang="en-US" dirty="0" smtClean="0"/>
              <a:t>Quantitative variables come in two types:</a:t>
            </a:r>
          </a:p>
          <a:p>
            <a:pPr lvl="1"/>
            <a:r>
              <a:rPr lang="en-US" b="1" dirty="0" smtClean="0"/>
              <a:t>Integer</a:t>
            </a:r>
            <a:r>
              <a:rPr lang="en-US" dirty="0" smtClean="0"/>
              <a:t> values </a:t>
            </a:r>
          </a:p>
          <a:p>
            <a:pPr lvl="2"/>
            <a:r>
              <a:rPr lang="en-US" dirty="0" smtClean="0"/>
              <a:t>Whole numbers, usually for counting</a:t>
            </a:r>
          </a:p>
          <a:p>
            <a:pPr lvl="1"/>
            <a:r>
              <a:rPr lang="en-US" b="1" dirty="0" smtClean="0"/>
              <a:t>Continuous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Possibly fractional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Mode</a:t>
            </a:r>
            <a:r>
              <a:rPr lang="en-US" dirty="0" smtClean="0"/>
              <a:t> [nominal, 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most common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Median</a:t>
            </a:r>
            <a:r>
              <a:rPr lang="en-US" dirty="0" smtClean="0"/>
              <a:t> [ordinal, quantitative]:</a:t>
            </a:r>
          </a:p>
          <a:p>
            <a:pPr marL="349250" lvl="1" indent="0">
              <a:buNone/>
            </a:pPr>
            <a:r>
              <a:rPr lang="en-US" dirty="0" smtClean="0"/>
              <a:t>The halfway point in the ordered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Mean</a:t>
            </a:r>
            <a:r>
              <a:rPr lang="en-US" dirty="0" smtClean="0"/>
              <a:t> [quantitative]:</a:t>
            </a:r>
          </a:p>
          <a:p>
            <a:pPr marL="349250" lvl="1" indent="0">
              <a:buNone/>
            </a:pPr>
            <a:r>
              <a:rPr lang="en-US" dirty="0" smtClean="0"/>
              <a:t>The point that minimizes the squared deviation from all numbers in the data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6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7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Variance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33874"/>
              </p:ext>
            </p:extLst>
          </p:nvPr>
        </p:nvGraphicFramePr>
        <p:xfrm>
          <a:off x="2344738" y="2503488"/>
          <a:ext cx="438308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503488"/>
                        <a:ext cx="4383087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54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Standard Deviation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59488"/>
              </p:ext>
            </p:extLst>
          </p:nvPr>
        </p:nvGraphicFramePr>
        <p:xfrm>
          <a:off x="2263775" y="2443163"/>
          <a:ext cx="45450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3" imgW="1422400" imgH="495300" progId="Equation.3">
                  <p:embed/>
                </p:oleObj>
              </mc:Choice>
              <mc:Fallback>
                <p:oleObj name="Equation" r:id="rId3" imgW="1422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775" y="2443163"/>
                        <a:ext cx="4545013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7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Something is a (simple) </a:t>
            </a:r>
            <a:r>
              <a:rPr lang="en-US" b="1" dirty="0" smtClean="0"/>
              <a:t>random sample </a:t>
            </a:r>
            <a:r>
              <a:rPr lang="en-US" dirty="0" smtClean="0"/>
              <a:t>if the instances are </a:t>
            </a:r>
            <a:r>
              <a:rPr lang="en-US" b="1" i="1" dirty="0" err="1"/>
              <a:t>i.i.d</a:t>
            </a:r>
            <a:r>
              <a:rPr lang="en-US" b="1" i="1" dirty="0"/>
              <a:t>. </a:t>
            </a:r>
            <a:r>
              <a:rPr lang="en-US" dirty="0" smtClean="0"/>
              <a:t>(independent and identically distributed)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sample is unrelated to prior or subsequent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elementary unit is equally likely to be sampled</a:t>
            </a:r>
          </a:p>
        </p:txBody>
      </p:sp>
    </p:spTree>
    <p:extLst>
      <p:ext uri="{BB962C8B-B14F-4D97-AF65-F5344CB8AC3E}">
        <p14:creationId xmlns:p14="http://schemas.microsoft.com/office/powerpoint/2010/main" val="253153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null hypothesis is the default position: </a:t>
            </a:r>
          </a:p>
          <a:p>
            <a:pPr lvl="1"/>
            <a:r>
              <a:rPr lang="en-US" dirty="0" smtClean="0"/>
              <a:t>There is no difference between the target group and the general population</a:t>
            </a:r>
          </a:p>
          <a:p>
            <a:pPr lvl="1"/>
            <a:r>
              <a:rPr lang="en-US" dirty="0" smtClean="0"/>
              <a:t>The drug had no effect</a:t>
            </a:r>
          </a:p>
          <a:p>
            <a:pPr lvl="1"/>
            <a:r>
              <a:rPr lang="en-US" dirty="0" smtClean="0"/>
              <a:t>There is no relationship between the variables</a:t>
            </a:r>
          </a:p>
          <a:p>
            <a:pPr lvl="1"/>
            <a:r>
              <a:rPr lang="en-US" dirty="0" smtClean="0"/>
              <a:t>The investments performed equivalently</a:t>
            </a:r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b="1" dirty="0" smtClean="0"/>
              <a:t>: The key sample(s) is (are) not different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63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the null hypothesis:</a:t>
            </a:r>
          </a:p>
          <a:p>
            <a:pPr lvl="1"/>
            <a:r>
              <a:rPr lang="en-US" dirty="0" smtClean="0"/>
              <a:t>There is a difference between the target group and the general population</a:t>
            </a:r>
          </a:p>
          <a:p>
            <a:pPr lvl="1"/>
            <a:r>
              <a:rPr lang="en-US" dirty="0" smtClean="0"/>
              <a:t>The drug did have an effect</a:t>
            </a:r>
          </a:p>
          <a:p>
            <a:pPr lvl="1"/>
            <a:r>
              <a:rPr lang="en-US" dirty="0" smtClean="0"/>
              <a:t>There is a relationship between the variables</a:t>
            </a:r>
          </a:p>
          <a:p>
            <a:pPr lvl="1"/>
            <a:r>
              <a:rPr lang="en-US" dirty="0" smtClean="0"/>
              <a:t>The investments did not perform equivalently</a:t>
            </a:r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1</a:t>
            </a:r>
            <a:r>
              <a:rPr lang="en-US" b="1" dirty="0" smtClean="0"/>
              <a:t>: The key sample(s) is (are) different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33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null and alternative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the sampling distribution under the null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probability of the sample given the null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Reject (or do not reject) the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&amp; II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2615"/>
              </p:ext>
            </p:extLst>
          </p:nvPr>
        </p:nvGraphicFramePr>
        <p:xfrm>
          <a:off x="549275" y="1781649"/>
          <a:ext cx="8042274" cy="2804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0758"/>
                <a:gridCol w="2680758"/>
                <a:gridCol w="2680758"/>
              </a:tblGrid>
              <a:tr h="9346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 hypothesis is true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 hypothesis is false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46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Reject null hypothesis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 error</a:t>
                      </a:r>
                    </a:p>
                    <a:p>
                      <a:pPr algn="ctr"/>
                      <a:r>
                        <a:rPr lang="en-US" dirty="0" smtClean="0"/>
                        <a:t>False positive (FP)</a:t>
                      </a:r>
                    </a:p>
                    <a:p>
                      <a:pPr algn="ctr"/>
                      <a:r>
                        <a:rPr lang="en-US" dirty="0" smtClean="0"/>
                        <a:t>False alarm (FA)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 rejection</a:t>
                      </a:r>
                    </a:p>
                    <a:p>
                      <a:pPr algn="ctr"/>
                      <a:r>
                        <a:rPr lang="en-US" dirty="0" smtClean="0"/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46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 not reject null hypothesis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 outcome</a:t>
                      </a:r>
                    </a:p>
                    <a:p>
                      <a:pPr algn="ctr"/>
                      <a:r>
                        <a:rPr lang="en-US" dirty="0" smtClean="0"/>
                        <a:t>True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 error</a:t>
                      </a:r>
                    </a:p>
                    <a:p>
                      <a:pPr algn="ctr"/>
                      <a:r>
                        <a:rPr lang="en-US" dirty="0" smtClean="0"/>
                        <a:t>False Negative</a:t>
                      </a:r>
                    </a:p>
                    <a:p>
                      <a:pPr algn="ctr"/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features</a:t>
            </a:r>
          </a:p>
          <a:p>
            <a:endParaRPr lang="en-US" dirty="0"/>
          </a:p>
          <a:p>
            <a:r>
              <a:rPr lang="en-US" dirty="0" smtClean="0"/>
              <a:t>Symmetric</a:t>
            </a:r>
          </a:p>
          <a:p>
            <a:r>
              <a:rPr lang="en-US" dirty="0" smtClean="0"/>
              <a:t>Mean = Median = Mode</a:t>
            </a:r>
          </a:p>
          <a:p>
            <a:r>
              <a:rPr lang="en-US" dirty="0" smtClean="0"/>
              <a:t>Standard Deviation ~ width</a:t>
            </a:r>
          </a:p>
          <a:p>
            <a:r>
              <a:rPr lang="en-US" dirty="0" smtClean="0"/>
              <a:t>“Tails”</a:t>
            </a:r>
            <a:endParaRPr lang="en-US" dirty="0"/>
          </a:p>
        </p:txBody>
      </p:sp>
      <p:pic>
        <p:nvPicPr>
          <p:cNvPr id="6" name="Content Placeholder 5" descr="norpdf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r="17427"/>
          <a:stretch>
            <a:fillRect/>
          </a:stretch>
        </p:blipFill>
        <p:spPr>
          <a:xfrm>
            <a:off x="4751388" y="1600200"/>
            <a:ext cx="3840162" cy="4343400"/>
          </a:xfr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7895091" y="3488286"/>
            <a:ext cx="841531" cy="1239259"/>
          </a:xfrm>
          <a:prstGeom prst="straightConnector1">
            <a:avLst/>
          </a:prstGeom>
          <a:ln w="76200" cmpd="sng"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598383" y="3488286"/>
            <a:ext cx="841531" cy="1239259"/>
          </a:xfrm>
          <a:prstGeom prst="straightConnector1">
            <a:avLst/>
          </a:prstGeom>
          <a:ln w="76200" cmpd="sng"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7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Skew</a:t>
            </a:r>
            <a:endParaRPr lang="en-US" dirty="0"/>
          </a:p>
        </p:txBody>
      </p:sp>
      <p:pic>
        <p:nvPicPr>
          <p:cNvPr id="10" name="Content Placeholder 9" descr="skew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50" r="50793" b="1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Skew</a:t>
            </a:r>
            <a:endParaRPr lang="en-US" dirty="0"/>
          </a:p>
        </p:txBody>
      </p:sp>
      <p:pic>
        <p:nvPicPr>
          <p:cNvPr id="11" name="Content Placeholder 10" descr="skew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4" t="-14950"/>
          <a:stretch/>
        </p:blipFill>
        <p:spPr/>
      </p:pic>
    </p:spTree>
    <p:extLst>
      <p:ext uri="{BB962C8B-B14F-4D97-AF65-F5344CB8AC3E}">
        <p14:creationId xmlns:p14="http://schemas.microsoft.com/office/powerpoint/2010/main" val="103947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</a:t>
            </a:r>
            <a:r>
              <a:rPr lang="en-US" b="1" dirty="0" smtClean="0"/>
              <a:t>all possible outcomes </a:t>
            </a:r>
            <a:r>
              <a:rPr lang="en-US" dirty="0" smtClean="0"/>
              <a:t>for a random variable</a:t>
            </a:r>
          </a:p>
          <a:p>
            <a:endParaRPr lang="en-US" b="1" dirty="0"/>
          </a:p>
          <a:p>
            <a:r>
              <a:rPr lang="en-US" dirty="0" smtClean="0"/>
              <a:t>What is the sample space for a coin toss?</a:t>
            </a:r>
          </a:p>
          <a:p>
            <a:r>
              <a:rPr lang="en-US" dirty="0" smtClean="0"/>
              <a:t>What is the sample space for a standard die?</a:t>
            </a:r>
          </a:p>
          <a:p>
            <a:r>
              <a:rPr lang="en-US" dirty="0" smtClean="0"/>
              <a:t>What is the sample space for a deck of cards?</a:t>
            </a:r>
          </a:p>
          <a:p>
            <a:r>
              <a:rPr lang="en-US" dirty="0" smtClean="0"/>
              <a:t>What is the sample space for paint samples?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0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the standard normal distribution:</a:t>
            </a:r>
            <a:endParaRPr lang="en-US" dirty="0"/>
          </a:p>
          <a:p>
            <a:r>
              <a:rPr lang="en-US" sz="1800" dirty="0" smtClean="0"/>
              <a:t>There is about 68% probability in the range [-1, 1]</a:t>
            </a:r>
          </a:p>
          <a:p>
            <a:r>
              <a:rPr lang="en-US" sz="1800" dirty="0"/>
              <a:t>There is about </a:t>
            </a:r>
            <a:r>
              <a:rPr lang="en-US" sz="1800" dirty="0" smtClean="0"/>
              <a:t>95%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-2, 2]</a:t>
            </a:r>
            <a:endParaRPr lang="en-US" sz="1800" dirty="0"/>
          </a:p>
          <a:p>
            <a:r>
              <a:rPr lang="en-US" sz="1800" dirty="0"/>
              <a:t>There is about </a:t>
            </a:r>
            <a:r>
              <a:rPr lang="en-US" sz="1800" dirty="0" smtClean="0"/>
              <a:t>99.7%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-3, 3]</a:t>
            </a:r>
            <a:endParaRPr lang="en-US" sz="1800" dirty="0"/>
          </a:p>
        </p:txBody>
      </p:sp>
      <p:pic>
        <p:nvPicPr>
          <p:cNvPr id="5" name="Content Placeholder 4" descr="stdnormcv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73" b="-29173"/>
          <a:stretch>
            <a:fillRect/>
          </a:stretch>
        </p:blipFill>
        <p:spPr>
          <a:xfrm>
            <a:off x="4751388" y="1600200"/>
            <a:ext cx="3840162" cy="4343400"/>
          </a:xfrm>
        </p:spPr>
      </p:pic>
    </p:spTree>
    <p:extLst>
      <p:ext uri="{BB962C8B-B14F-4D97-AF65-F5344CB8AC3E}">
        <p14:creationId xmlns:p14="http://schemas.microsoft.com/office/powerpoint/2010/main" val="213002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calculate the probability that x ≥ x* for normal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Transforms a normal distribution into the standard normal distribution</a:t>
            </a:r>
          </a:p>
          <a:p>
            <a:r>
              <a:rPr lang="en-US" dirty="0" smtClean="0"/>
              <a:t>Allows one to answer the question, “How many standard deviations is </a:t>
            </a:r>
            <a:r>
              <a:rPr lang="en-US" i="1" dirty="0" smtClean="0"/>
              <a:t>x</a:t>
            </a:r>
            <a:r>
              <a:rPr lang="en-US" dirty="0" smtClean="0"/>
              <a:t> from the mean”?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85484"/>
              </p:ext>
            </p:extLst>
          </p:nvPr>
        </p:nvGraphicFramePr>
        <p:xfrm>
          <a:off x="5165198" y="2432620"/>
          <a:ext cx="1770599" cy="119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3" imgW="584200" imgH="393700" progId="Equation.3">
                  <p:embed/>
                </p:oleObj>
              </mc:Choice>
              <mc:Fallback>
                <p:oleObj name="Equation" r:id="rId3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5198" y="2432620"/>
                        <a:ext cx="1770599" cy="119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59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estimating a population statistic, the </a:t>
            </a:r>
            <a:r>
              <a:rPr lang="en-US" b="1" dirty="0" smtClean="0">
                <a:solidFill>
                  <a:srgbClr val="0000FF"/>
                </a:solidFill>
              </a:rPr>
              <a:t>standard error </a:t>
            </a:r>
            <a:r>
              <a:rPr lang="en-US" dirty="0" smtClean="0"/>
              <a:t>is the amount of uncertainty in a sample statistic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75641"/>
              </p:ext>
            </p:extLst>
          </p:nvPr>
        </p:nvGraphicFramePr>
        <p:xfrm>
          <a:off x="4568010" y="2683968"/>
          <a:ext cx="2546752" cy="191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3" imgW="558800" imgH="419100" progId="Equation.3">
                  <p:embed/>
                </p:oleObj>
              </mc:Choice>
              <mc:Fallback>
                <p:oleObj name="Equation" r:id="rId3" imgW="558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010" y="2683968"/>
                        <a:ext cx="2546752" cy="191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34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92549"/>
          </a:xfrm>
        </p:spPr>
        <p:txBody>
          <a:bodyPr/>
          <a:lstStyle/>
          <a:p>
            <a:r>
              <a:rPr lang="en-US" dirty="0" smtClean="0"/>
              <a:t>What to do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127125"/>
            <a:ext cx="3840480" cy="48132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One categorical variable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Chi-squared test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Bar chart (frequencies)</a:t>
            </a:r>
          </a:p>
          <a:p>
            <a:r>
              <a:rPr lang="en-US" b="1" dirty="0" smtClean="0"/>
              <a:t>One quantitative variable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One-sample t-test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Histogram / box-plot</a:t>
            </a:r>
          </a:p>
          <a:p>
            <a:r>
              <a:rPr lang="en-US" b="1" dirty="0" smtClean="0"/>
              <a:t>Two categorical variables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Chi-squared test (uniform)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Chi-squared test (independence)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Grouped bar chart 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Contingency table</a:t>
            </a:r>
            <a:endParaRPr lang="en-US" dirty="0">
              <a:solidFill>
                <a:srgbClr val="5F8804"/>
              </a:solidFill>
            </a:endParaRPr>
          </a:p>
          <a:p>
            <a:r>
              <a:rPr lang="en-US" b="1" dirty="0"/>
              <a:t>Two quantitative variables</a:t>
            </a:r>
          </a:p>
          <a:p>
            <a:pPr lvl="1"/>
            <a:r>
              <a:rPr lang="en-US" dirty="0">
                <a:solidFill>
                  <a:srgbClr val="AA5816"/>
                </a:solidFill>
              </a:rPr>
              <a:t>Correlation / Regression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Scatterplot</a:t>
            </a:r>
            <a:endParaRPr lang="en-US" dirty="0">
              <a:solidFill>
                <a:srgbClr val="5F880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127125"/>
            <a:ext cx="3840480" cy="48132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One quantitative, one categorical: 2 groups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Two-sample t-test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Bar chart</a:t>
            </a:r>
          </a:p>
          <a:p>
            <a:r>
              <a:rPr lang="en-US" b="1" dirty="0"/>
              <a:t>One quantitative, one </a:t>
            </a:r>
            <a:r>
              <a:rPr lang="en-US" b="1" dirty="0" smtClean="0"/>
              <a:t>categorical: more than 2 groups</a:t>
            </a:r>
            <a:endParaRPr lang="en-US" b="1" dirty="0"/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ANOVA</a:t>
            </a:r>
            <a:endParaRPr lang="en-US" dirty="0">
              <a:solidFill>
                <a:srgbClr val="AA5816"/>
              </a:solidFill>
            </a:endParaRPr>
          </a:p>
          <a:p>
            <a:pPr lvl="1"/>
            <a:r>
              <a:rPr lang="en-US" dirty="0">
                <a:solidFill>
                  <a:srgbClr val="5F8804"/>
                </a:solidFill>
              </a:rPr>
              <a:t>Bar </a:t>
            </a:r>
            <a:r>
              <a:rPr lang="en-US" dirty="0" smtClean="0">
                <a:solidFill>
                  <a:srgbClr val="5F8804"/>
                </a:solidFill>
              </a:rPr>
              <a:t>chart</a:t>
            </a:r>
          </a:p>
          <a:p>
            <a:r>
              <a:rPr lang="en-US" b="1" dirty="0" smtClean="0"/>
              <a:t>Three or more variables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Multiple regression / GLM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Grouped Scatter/ Bar</a:t>
            </a:r>
          </a:p>
          <a:p>
            <a:r>
              <a:rPr lang="en-US" b="1" dirty="0" smtClean="0"/>
              <a:t>Time series</a:t>
            </a:r>
          </a:p>
          <a:p>
            <a:pPr lvl="1"/>
            <a:r>
              <a:rPr lang="en-US" dirty="0" smtClean="0">
                <a:solidFill>
                  <a:srgbClr val="AA5816"/>
                </a:solidFill>
              </a:rPr>
              <a:t>AR / MA / ARIMA models</a:t>
            </a:r>
          </a:p>
          <a:p>
            <a:pPr lvl="1"/>
            <a:r>
              <a:rPr lang="en-US" dirty="0" smtClean="0">
                <a:solidFill>
                  <a:srgbClr val="5F8804"/>
                </a:solidFill>
              </a:rPr>
              <a:t>Line charts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or two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047973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8.312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6739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8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97963"/>
              </p:ext>
            </p:extLst>
          </p:nvPr>
        </p:nvGraphicFramePr>
        <p:xfrm>
          <a:off x="2001838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9" name="Equation" r:id="rId5" imgW="673100" imgH="635000" progId="Equation.3">
                  <p:embed/>
                </p:oleObj>
              </mc:Choice>
              <mc:Fallback>
                <p:oleObj name="Equation" r:id="rId5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38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70772"/>
              </p:ext>
            </p:extLst>
          </p:nvPr>
        </p:nvGraphicFramePr>
        <p:xfrm>
          <a:off x="3333750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0" name="Equation" r:id="rId7" imgW="673100" imgH="635000" progId="Equation.3">
                  <p:embed/>
                </p:oleObj>
              </mc:Choice>
              <mc:Fallback>
                <p:oleObj name="Equation" r:id="rId7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85909"/>
              </p:ext>
            </p:extLst>
          </p:nvPr>
        </p:nvGraphicFramePr>
        <p:xfrm>
          <a:off x="4646613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" name="Equation" r:id="rId9" imgW="673100" imgH="635000" progId="Equation.3">
                  <p:embed/>
                </p:oleObj>
              </mc:Choice>
              <mc:Fallback>
                <p:oleObj name="Equation" r:id="rId9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6613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89497"/>
              </p:ext>
            </p:extLst>
          </p:nvPr>
        </p:nvGraphicFramePr>
        <p:xfrm>
          <a:off x="5995988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2" name="Equation" r:id="rId11" imgW="673100" imgH="635000" progId="Equation.3">
                  <p:embed/>
                </p:oleObj>
              </mc:Choice>
              <mc:Fallback>
                <p:oleObj name="Equation" r:id="rId11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5988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9442" y="5059897"/>
            <a:ext cx="40943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Pearson’s Chi-squared Statistic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3" idx="3"/>
          </p:cNvCxnSpPr>
          <p:nvPr/>
        </p:nvCxnSpPr>
        <p:spPr>
          <a:xfrm flipV="1">
            <a:off x="8063807" y="4376738"/>
            <a:ext cx="265789" cy="883214"/>
          </a:xfrm>
          <a:prstGeom prst="curvedConnector2">
            <a:avLst/>
          </a:prstGeom>
          <a:ln w="38100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3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92494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0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Values:</a:t>
            </a:r>
            <a:br>
              <a:rPr lang="en-US" dirty="0"/>
            </a:br>
            <a:r>
              <a:rPr lang="en-US" sz="4000" dirty="0"/>
              <a:t>Testing </a:t>
            </a:r>
            <a:r>
              <a:rPr lang="en-US" sz="4000" dirty="0" smtClean="0"/>
              <a:t>difference from uniform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48847"/>
              </p:ext>
            </p:extLst>
          </p:nvPr>
        </p:nvGraphicFramePr>
        <p:xfrm>
          <a:off x="549277" y="1527008"/>
          <a:ext cx="8042274" cy="4189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65403"/>
              </p:ext>
            </p:extLst>
          </p:nvPr>
        </p:nvGraphicFramePr>
        <p:xfrm>
          <a:off x="1177620" y="332263"/>
          <a:ext cx="692105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397"/>
                <a:gridCol w="1076951"/>
                <a:gridCol w="1514236"/>
                <a:gridCol w="1514236"/>
                <a:gridCol w="151423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Observed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Expected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((O-E)^2)/E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28.629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 = k - 1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CHISQ.INV(0.05,11)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χ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4.575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1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Values:</a:t>
            </a:r>
            <a:br>
              <a:rPr lang="en-US" dirty="0" smtClean="0"/>
            </a:br>
            <a:r>
              <a:rPr lang="en-US" dirty="0" smtClean="0"/>
              <a:t>Testing independence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69649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=52*64/210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=52*46/210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=52*60/210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=52*40/210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=76*64/210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=76*46/210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=76*60/210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=76*40/210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=82*64/210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=82*46/210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=82*60/210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=82*40/210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2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u="sng" dirty="0" smtClean="0"/>
              <a:t>event</a:t>
            </a:r>
            <a:r>
              <a:rPr lang="en-US" dirty="0" smtClean="0"/>
              <a:t> in probability theory is a </a:t>
            </a:r>
            <a:r>
              <a:rPr lang="en-US" b="1" dirty="0" smtClean="0"/>
              <a:t>subset</a:t>
            </a:r>
            <a:r>
              <a:rPr lang="en-US" dirty="0" smtClean="0"/>
              <a:t> of the sample space</a:t>
            </a:r>
          </a:p>
          <a:p>
            <a:r>
              <a:rPr lang="en-US" dirty="0" smtClean="0"/>
              <a:t>It can also be thought of as a </a:t>
            </a:r>
            <a:r>
              <a:rPr lang="en-US" b="1" dirty="0" smtClean="0"/>
              <a:t>potential outcome</a:t>
            </a:r>
            <a:r>
              <a:rPr lang="en-US" dirty="0" smtClean="0"/>
              <a:t> of a random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04043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29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46113"/>
              </p:ext>
            </p:extLst>
          </p:nvPr>
        </p:nvGraphicFramePr>
        <p:xfrm>
          <a:off x="1177620" y="332263"/>
          <a:ext cx="692105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397"/>
                <a:gridCol w="1076951"/>
                <a:gridCol w="1514236"/>
                <a:gridCol w="1514236"/>
                <a:gridCol w="151423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Observed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Expected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((O-E)^2)/E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11.752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(r-1)(c-1)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CHISQ.INV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0.05,6)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χ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64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quantitative variable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one quantitative and one categorical variable with two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t-test to use?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70205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06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average X </a:t>
            </a:r>
            <a:r>
              <a:rPr lang="en-US" i="1" dirty="0" smtClean="0"/>
              <a:t>significantly different from x*</a:t>
            </a:r>
            <a:r>
              <a:rPr lang="en-US" dirty="0" smtClean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89222"/>
              </p:ext>
            </p:extLst>
          </p:nvPr>
        </p:nvGraphicFramePr>
        <p:xfrm>
          <a:off x="979238" y="2593823"/>
          <a:ext cx="338296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8" name="Equation" r:id="rId3" imgW="889000" imgH="546100" progId="Equation.3">
                  <p:embed/>
                </p:oleObj>
              </mc:Choice>
              <mc:Fallback>
                <p:oleObj name="Equation" r:id="rId3" imgW="8890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238" y="2593823"/>
                        <a:ext cx="3382963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55910"/>
              </p:ext>
            </p:extLst>
          </p:nvPr>
        </p:nvGraphicFramePr>
        <p:xfrm>
          <a:off x="5448300" y="2992436"/>
          <a:ext cx="22717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9" name="Equation" r:id="rId5" imgW="596900" imgH="203200" progId="Equation.3">
                  <p:embed/>
                </p:oleObj>
              </mc:Choice>
              <mc:Fallback>
                <p:oleObj name="Equation" r:id="rId5" imgW="596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2992436"/>
                        <a:ext cx="2271713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46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change in value significantly different from zero?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difference from Time 1 to Time 2. 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a one-sample t-test comparing the average difference to 0.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9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sample size, equal variance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72137"/>
              </p:ext>
            </p:extLst>
          </p:nvPr>
        </p:nvGraphicFramePr>
        <p:xfrm>
          <a:off x="6081353" y="3157957"/>
          <a:ext cx="21717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2" name="Equation" r:id="rId3" imgW="711200" imgH="203200" progId="Equation.3">
                  <p:embed/>
                </p:oleObj>
              </mc:Choice>
              <mc:Fallback>
                <p:oleObj name="Equation" r:id="rId3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1353" y="3157957"/>
                        <a:ext cx="21717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55877"/>
              </p:ext>
            </p:extLst>
          </p:nvPr>
        </p:nvGraphicFramePr>
        <p:xfrm>
          <a:off x="1725613" y="2449513"/>
          <a:ext cx="28321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Equation" r:id="rId5" imgW="927100" imgH="647700" progId="Equation.3">
                  <p:embed/>
                </p:oleObj>
              </mc:Choice>
              <mc:Fallback>
                <p:oleObj name="Equation" r:id="rId5" imgW="9271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2449513"/>
                        <a:ext cx="2832100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0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sample size, equal variance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16276"/>
              </p:ext>
            </p:extLst>
          </p:nvPr>
        </p:nvGraphicFramePr>
        <p:xfrm>
          <a:off x="1117600" y="2344738"/>
          <a:ext cx="74485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3" imgW="2438400" imgH="711200" progId="Equation.3">
                  <p:embed/>
                </p:oleObj>
              </mc:Choice>
              <mc:Fallback>
                <p:oleObj name="Equation" r:id="rId3" imgW="24384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600" y="2344738"/>
                        <a:ext cx="7448550" cy="21748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12532"/>
              </p:ext>
            </p:extLst>
          </p:nvPr>
        </p:nvGraphicFramePr>
        <p:xfrm>
          <a:off x="3279180" y="4846241"/>
          <a:ext cx="28305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Equation" r:id="rId5" imgW="927100" imgH="203200" progId="Equation.3">
                  <p:embed/>
                </p:oleObj>
              </mc:Choice>
              <mc:Fallback>
                <p:oleObj name="Equation" r:id="rId5" imgW="927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9180" y="4846241"/>
                        <a:ext cx="28305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50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sample size, unequal variance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31808"/>
              </p:ext>
            </p:extLst>
          </p:nvPr>
        </p:nvGraphicFramePr>
        <p:xfrm>
          <a:off x="1264304" y="2893521"/>
          <a:ext cx="22320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0" name="Equation" r:id="rId3" imgW="812800" imgH="685800" progId="Equation.3">
                  <p:embed/>
                </p:oleObj>
              </mc:Choice>
              <mc:Fallback>
                <p:oleObj name="Equation" r:id="rId3" imgW="812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304" y="2893521"/>
                        <a:ext cx="2232025" cy="188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7424"/>
              </p:ext>
            </p:extLst>
          </p:nvPr>
        </p:nvGraphicFramePr>
        <p:xfrm>
          <a:off x="4666403" y="2645138"/>
          <a:ext cx="28844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1" name="Equation" r:id="rId5" imgW="1358900" imgH="1193800" progId="Equation.3">
                  <p:embed/>
                </p:oleObj>
              </mc:Choice>
              <mc:Fallback>
                <p:oleObj name="Equation" r:id="rId5" imgW="13589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6403" y="2645138"/>
                        <a:ext cx="2884487" cy="25273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9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critical t-values to the units of the 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91378"/>
              </p:ext>
            </p:extLst>
          </p:nvPr>
        </p:nvGraphicFramePr>
        <p:xfrm>
          <a:off x="1533525" y="2379663"/>
          <a:ext cx="50768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6" name="Equation" r:id="rId3" imgW="1333500" imgH="444500" progId="Equation.3">
                  <p:embed/>
                </p:oleObj>
              </mc:Choice>
              <mc:Fallback>
                <p:oleObj name="Equation" r:id="rId3" imgW="1333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2379663"/>
                        <a:ext cx="5076825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16437"/>
              </p:ext>
            </p:extLst>
          </p:nvPr>
        </p:nvGraphicFramePr>
        <p:xfrm>
          <a:off x="1533525" y="4071938"/>
          <a:ext cx="512603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7" name="Equation" r:id="rId5" imgW="1346200" imgH="444500" progId="Equation.3">
                  <p:embed/>
                </p:oleObj>
              </mc:Choice>
              <mc:Fallback>
                <p:oleObj name="Equation" r:id="rId5" imgW="1346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3525" y="4071938"/>
                        <a:ext cx="5126037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56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relative frequency of an event as the number of recorded events approaches infinity (</a:t>
            </a:r>
            <a:r>
              <a:rPr lang="en-US" b="1" dirty="0" err="1" smtClean="0"/>
              <a:t>frequentist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degree of belief that an event will occur (</a:t>
            </a:r>
            <a:r>
              <a:rPr lang="en-US" b="1" dirty="0" smtClean="0"/>
              <a:t>subjectivist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precise quantification of uncertainty</a:t>
            </a: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b="1" dirty="0" smtClean="0"/>
              <a:t>Bayesian</a:t>
            </a:r>
            <a:r>
              <a:rPr lang="en-US" dirty="0" smtClean="0"/>
              <a:t>, or objective Bayesian)</a:t>
            </a:r>
          </a:p>
        </p:txBody>
      </p:sp>
    </p:spTree>
    <p:extLst>
      <p:ext uri="{BB962C8B-B14F-4D97-AF65-F5344CB8AC3E}">
        <p14:creationId xmlns:p14="http://schemas.microsoft.com/office/powerpoint/2010/main" val="155833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quantitative and one categorical variable with more than two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Grand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grand mean is simply the average of all scores from all samples</a:t>
            </a:r>
          </a:p>
          <a:p>
            <a:r>
              <a:rPr lang="en-US" dirty="0" smtClean="0"/>
              <a:t>Two ways to calculate:</a:t>
            </a:r>
          </a:p>
          <a:p>
            <a:pPr lvl="1"/>
            <a:r>
              <a:rPr lang="en-US" dirty="0" smtClean="0"/>
              <a:t>Take the average of all of the scores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where </a:t>
            </a:r>
            <a:r>
              <a:rPr lang="en-US" b="1" i="1" dirty="0" smtClean="0"/>
              <a:t>n</a:t>
            </a:r>
            <a:r>
              <a:rPr lang="en-US" dirty="0" smtClean="0"/>
              <a:t> is sum of all sample sizes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29931"/>
              </p:ext>
            </p:extLst>
          </p:nvPr>
        </p:nvGraphicFramePr>
        <p:xfrm>
          <a:off x="2025534" y="3522463"/>
          <a:ext cx="4043306" cy="220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Equation" r:id="rId3" imgW="1676400" imgH="914400" progId="Equation.3">
                  <p:embed/>
                </p:oleObj>
              </mc:Choice>
              <mc:Fallback>
                <p:oleObj name="Equation" r:id="rId3" imgW="1676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534" y="3522463"/>
                        <a:ext cx="4043306" cy="220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85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Between-Group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(weighted average) squared deviations of the sample means from the grand mean</a:t>
            </a:r>
          </a:p>
          <a:p>
            <a:r>
              <a:rPr lang="en-US" dirty="0" smtClean="0"/>
              <a:t>Degrees of freedom = number of groups (k) –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454500"/>
              </p:ext>
            </p:extLst>
          </p:nvPr>
        </p:nvGraphicFramePr>
        <p:xfrm>
          <a:off x="1092200" y="3173413"/>
          <a:ext cx="653891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Equation" r:id="rId3" imgW="3009900" imgH="939800" progId="Equation.3">
                  <p:embed/>
                </p:oleObj>
              </mc:Choice>
              <mc:Fallback>
                <p:oleObj name="Equation" r:id="rId3" imgW="30099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200" y="3173413"/>
                        <a:ext cx="6538913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01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Within-Group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within-group variance is the (weighted average) sum of squared deviations (from each sample mean)</a:t>
            </a:r>
          </a:p>
          <a:p>
            <a:r>
              <a:rPr lang="en-US" dirty="0" smtClean="0"/>
              <a:t>Degrees of freedom = n – k</a:t>
            </a:r>
          </a:p>
          <a:p>
            <a:pPr lvl="1"/>
            <a:r>
              <a:rPr lang="en-US" dirty="0" smtClean="0"/>
              <a:t>n is total number of elementary units</a:t>
            </a:r>
          </a:p>
          <a:p>
            <a:pPr lvl="1"/>
            <a:r>
              <a:rPr lang="en-US" dirty="0" smtClean="0"/>
              <a:t>k is number of groups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46672"/>
              </p:ext>
            </p:extLst>
          </p:nvPr>
        </p:nvGraphicFramePr>
        <p:xfrm>
          <a:off x="1219200" y="4275138"/>
          <a:ext cx="729138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7" name="Equation" r:id="rId3" imgW="3022600" imgH="876300" progId="Equation.3">
                  <p:embed/>
                </p:oleObj>
              </mc:Choice>
              <mc:Fallback>
                <p:oleObj name="Equation" r:id="rId3" imgW="30226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275138"/>
                        <a:ext cx="7291388" cy="211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1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ratio of the between-group variance divided by the within-group variance is called the F ratio: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sufficiently large F ratio suggests more than expected variance of means and thus rejection of the null hypothesis.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61207"/>
              </p:ext>
            </p:extLst>
          </p:nvPr>
        </p:nvGraphicFramePr>
        <p:xfrm>
          <a:off x="3488200" y="2667000"/>
          <a:ext cx="211268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1" name="Equation" r:id="rId3" imgW="711200" imgH="431800" progId="Equation.3">
                  <p:embed/>
                </p:oleObj>
              </mc:Choice>
              <mc:Fallback>
                <p:oleObj name="Equation" r:id="rId3" imgW="71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200" y="2667000"/>
                        <a:ext cx="2112682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36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56887"/>
              </p:ext>
            </p:extLst>
          </p:nvPr>
        </p:nvGraphicFramePr>
        <p:xfrm>
          <a:off x="791772" y="555532"/>
          <a:ext cx="2637228" cy="143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8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772" y="555532"/>
                        <a:ext cx="2637228" cy="1436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33301"/>
              </p:ext>
            </p:extLst>
          </p:nvPr>
        </p:nvGraphicFramePr>
        <p:xfrm>
          <a:off x="791772" y="2182812"/>
          <a:ext cx="451112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9" name="Equation" r:id="rId5" imgW="1485900" imgH="457200" progId="Equation.3">
                  <p:embed/>
                </p:oleObj>
              </mc:Choice>
              <mc:Fallback>
                <p:oleObj name="Equation" r:id="rId5" imgW="1485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772" y="2182812"/>
                        <a:ext cx="4511123" cy="138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44050"/>
              </p:ext>
            </p:extLst>
          </p:nvPr>
        </p:nvGraphicFramePr>
        <p:xfrm>
          <a:off x="791772" y="3686112"/>
          <a:ext cx="4439738" cy="13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0" name="Equation" r:id="rId7" imgW="1524000" imgH="457200" progId="Equation.3">
                  <p:embed/>
                </p:oleObj>
              </mc:Choice>
              <mc:Fallback>
                <p:oleObj name="Equation" r:id="rId7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1772" y="3686112"/>
                        <a:ext cx="4439738" cy="13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96304"/>
              </p:ext>
            </p:extLst>
          </p:nvPr>
        </p:nvGraphicFramePr>
        <p:xfrm>
          <a:off x="5573713" y="949325"/>
          <a:ext cx="326390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1" name="Equation" r:id="rId9" imgW="965200" imgH="914400" progId="Equation.3">
                  <p:embed/>
                </p:oleObj>
              </mc:Choice>
              <mc:Fallback>
                <p:oleObj name="Equation" r:id="rId9" imgW="965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949325"/>
                        <a:ext cx="3263900" cy="3092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19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think of the F-statistic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40578"/>
              </p:ext>
            </p:extLst>
          </p:nvPr>
        </p:nvGraphicFramePr>
        <p:xfrm>
          <a:off x="2422769" y="2508250"/>
          <a:ext cx="491066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name="Equation" r:id="rId3" imgW="1473200" imgH="495300" progId="Equation.3">
                  <p:embed/>
                </p:oleObj>
              </mc:Choice>
              <mc:Fallback>
                <p:oleObj name="Equation" r:id="rId3" imgW="1473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769" y="2508250"/>
                        <a:ext cx="4910667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23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quantitative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444498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3755740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3" name="Equation" r:id="rId3" imgW="1447800" imgH="673100" progId="Equation.3">
                  <p:embed/>
                </p:oleObj>
              </mc:Choice>
              <mc:Fallback>
                <p:oleObj name="Equation" r:id="rId3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97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Computing the Correlation Coefficient</a:t>
            </a:r>
            <a:endParaRPr lang="en-US" dirty="0"/>
          </a:p>
        </p:txBody>
      </p:sp>
      <p:sp>
        <p:nvSpPr>
          <p:cNvPr id="1290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latin typeface="Arial"/>
                <a:cs typeface="Arial"/>
              </a:rPr>
              <a:t>r</a:t>
            </a:r>
            <a:r>
              <a:rPr lang="en-US" dirty="0" smtClean="0"/>
              <a:t> is the mean of the cross-product of Z scores of two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63702"/>
              </p:ext>
            </p:extLst>
          </p:nvPr>
        </p:nvGraphicFramePr>
        <p:xfrm>
          <a:off x="4665521" y="2443404"/>
          <a:ext cx="3339600" cy="207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8" name="Equation" r:id="rId4" imgW="838200" imgH="520700" progId="Equation.3">
                  <p:embed/>
                </p:oleObj>
              </mc:Choice>
              <mc:Fallback>
                <p:oleObj name="Equation" r:id="rId4" imgW="838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521" y="2443404"/>
                        <a:ext cx="3339600" cy="2076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221754"/>
              </p:ext>
            </p:extLst>
          </p:nvPr>
        </p:nvGraphicFramePr>
        <p:xfrm>
          <a:off x="549275" y="2825978"/>
          <a:ext cx="3930744" cy="202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9" name="Equation" r:id="rId6" imgW="863600" imgH="444500" progId="Equation.3">
                  <p:embed/>
                </p:oleObj>
              </mc:Choice>
              <mc:Fallback>
                <p:oleObj name="Equation" r:id="rId6" imgW="863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2825978"/>
                        <a:ext cx="3930744" cy="2023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92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every definition of probability assumes </a:t>
            </a:r>
            <a:r>
              <a:rPr lang="en-US" b="1" dirty="0" smtClean="0"/>
              <a:t>randomness</a:t>
            </a:r>
          </a:p>
          <a:p>
            <a:endParaRPr lang="en-US" dirty="0"/>
          </a:p>
          <a:p>
            <a:r>
              <a:rPr lang="en-US" dirty="0" smtClean="0"/>
              <a:t>When is something </a:t>
            </a:r>
            <a:r>
              <a:rPr lang="en-US" b="1" dirty="0" smtClean="0"/>
              <a:t>random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it is </a:t>
            </a:r>
            <a:r>
              <a:rPr lang="en-US" b="1" dirty="0" smtClean="0"/>
              <a:t>unpredictable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can be because it is out of anyone’s control</a:t>
            </a:r>
          </a:p>
          <a:p>
            <a:pPr lvl="1"/>
            <a:r>
              <a:rPr lang="en-US" dirty="0" smtClean="0"/>
              <a:t>Or because we do not have enough information</a:t>
            </a:r>
          </a:p>
          <a:p>
            <a:r>
              <a:rPr lang="en-US" dirty="0" smtClean="0"/>
              <a:t>But only in the </a:t>
            </a:r>
            <a:r>
              <a:rPr lang="en-US" b="1" dirty="0" smtClean="0"/>
              <a:t>first</a:t>
            </a:r>
            <a:r>
              <a:rPr lang="en-US" dirty="0" smtClean="0"/>
              <a:t> case is it truly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t-score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20352"/>
            <a:ext cx="7772400" cy="2999447"/>
          </a:xfrm>
        </p:spPr>
        <p:txBody>
          <a:bodyPr>
            <a:normAutofit/>
          </a:bodyPr>
          <a:lstStyle/>
          <a:p>
            <a:r>
              <a:rPr lang="en-US" dirty="0" smtClean="0"/>
              <a:t>If probability of getting </a:t>
            </a:r>
            <a:r>
              <a:rPr lang="en-US" i="1" dirty="0" smtClean="0"/>
              <a:t>t</a:t>
            </a:r>
            <a:r>
              <a:rPr lang="en-US" dirty="0" smtClean="0"/>
              <a:t> or more extreme is less than Type I error rate (usually 0.05) reject the null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dirty="0" smtClean="0"/>
              <a:t> is greater than t-critical for Type I error rate, reject the null</a:t>
            </a: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45175"/>
              </p:ext>
            </p:extLst>
          </p:nvPr>
        </p:nvGraphicFramePr>
        <p:xfrm>
          <a:off x="3276600" y="1653733"/>
          <a:ext cx="23701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Equation" r:id="rId4" imgW="863600" imgH="431800" progId="Equation.3">
                  <p:embed/>
                </p:oleObj>
              </mc:Choice>
              <mc:Fallback>
                <p:oleObj name="Equation" r:id="rId4" imgW="86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53733"/>
                        <a:ext cx="23701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78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Ŷ</a:t>
            </a:r>
            <a:r>
              <a:rPr lang="en-US" dirty="0" smtClean="0"/>
              <a:t> is the </a:t>
            </a:r>
            <a:r>
              <a:rPr lang="en-US" i="1" dirty="0" smtClean="0"/>
              <a:t>predicted</a:t>
            </a:r>
            <a:r>
              <a:rPr lang="en-US" dirty="0" smtClean="0"/>
              <a:t> value of 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42288"/>
              </p:ext>
            </p:extLst>
          </p:nvPr>
        </p:nvGraphicFramePr>
        <p:xfrm>
          <a:off x="912813" y="2218012"/>
          <a:ext cx="1996638" cy="125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7" name="Equation" r:id="rId4" imgW="685800" imgH="431800" progId="Equation.3">
                  <p:embed/>
                </p:oleObj>
              </mc:Choice>
              <mc:Fallback>
                <p:oleObj name="Equation" r:id="rId4" imgW="685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2218012"/>
                        <a:ext cx="1996638" cy="125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779733"/>
              </p:ext>
            </p:extLst>
          </p:nvPr>
        </p:nvGraphicFramePr>
        <p:xfrm>
          <a:off x="981075" y="3429000"/>
          <a:ext cx="1981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8" name="Equation" r:id="rId6" imgW="596900" imgH="228600" progId="Equation.3">
                  <p:embed/>
                </p:oleObj>
              </mc:Choice>
              <mc:Fallback>
                <p:oleObj name="Equation" r:id="rId6" imgW="59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075" y="3429000"/>
                        <a:ext cx="198120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768"/>
              </p:ext>
            </p:extLst>
          </p:nvPr>
        </p:nvGraphicFramePr>
        <p:xfrm>
          <a:off x="919276" y="4447745"/>
          <a:ext cx="2264115" cy="76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Equation" r:id="rId8" imgW="787400" imgH="266700" progId="Equation.3">
                  <p:embed/>
                </p:oleObj>
              </mc:Choice>
              <mc:Fallback>
                <p:oleObj name="Equation" r:id="rId8" imgW="787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276" y="4447745"/>
                        <a:ext cx="2264115" cy="768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6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Ŷ</a:t>
            </a:r>
            <a:r>
              <a:rPr lang="en-US" dirty="0"/>
              <a:t> is the </a:t>
            </a:r>
            <a:r>
              <a:rPr lang="en-US" i="1" dirty="0"/>
              <a:t>predicted</a:t>
            </a:r>
            <a:r>
              <a:rPr lang="en-US" dirty="0"/>
              <a:t> value of Y</a:t>
            </a:r>
          </a:p>
          <a:p>
            <a:r>
              <a:rPr lang="en-US" dirty="0" err="1"/>
              <a:t>Ŷ</a:t>
            </a:r>
            <a:r>
              <a:rPr lang="en-US" dirty="0"/>
              <a:t> = 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9794"/>
              </p:ext>
            </p:extLst>
          </p:nvPr>
        </p:nvGraphicFramePr>
        <p:xfrm>
          <a:off x="942975" y="3027363"/>
          <a:ext cx="22939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0" name="Equation" r:id="rId4" imgW="825500" imgH="444500" progId="Equation.3">
                  <p:embed/>
                </p:oleObj>
              </mc:Choice>
              <mc:Fallback>
                <p:oleObj name="Equation" r:id="rId4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3027363"/>
                        <a:ext cx="22939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98799"/>
              </p:ext>
            </p:extLst>
          </p:nvPr>
        </p:nvGraphicFramePr>
        <p:xfrm>
          <a:off x="4238625" y="3027363"/>
          <a:ext cx="148113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1" name="Equation" r:id="rId6" imgW="533400" imgH="444500" progId="Equation.3">
                  <p:embed/>
                </p:oleObj>
              </mc:Choice>
              <mc:Fallback>
                <p:oleObj name="Equation" r:id="rId6" imgW="533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38625" y="3027363"/>
                        <a:ext cx="148113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27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or more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0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1198563" y="381000"/>
            <a:ext cx="7793037" cy="762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57200" y="1220787"/>
            <a:ext cx="8077200" cy="7588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Idea: Examine the linear relationship between 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/>
              <a:t>1 dependent (y) &amp; 2 or more independent variables (x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046288" y="2820987"/>
            <a:ext cx="762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H="1">
            <a:off x="3341688" y="2820987"/>
            <a:ext cx="6858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4408488" y="2820987"/>
            <a:ext cx="152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627688" y="2820987"/>
            <a:ext cx="129540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H="1">
            <a:off x="1600200" y="5183187"/>
            <a:ext cx="1524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>
            <a:off x="3581400" y="4954587"/>
            <a:ext cx="15240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6553200" y="4954587"/>
            <a:ext cx="8382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4953000" y="4954587"/>
            <a:ext cx="609600" cy="609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8294688" y="2820987"/>
            <a:ext cx="7620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28214"/>
              </p:ext>
            </p:extLst>
          </p:nvPr>
        </p:nvGraphicFramePr>
        <p:xfrm>
          <a:off x="1066800" y="2897187"/>
          <a:ext cx="765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6" name="Equation" r:id="rId3" imgW="2209680" imgH="228600" progId="Equation.3">
                  <p:embed/>
                </p:oleObj>
              </mc:Choice>
              <mc:Fallback>
                <p:oleObj name="Equation" r:id="rId3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7187"/>
                        <a:ext cx="7654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40087"/>
              </p:ext>
            </p:extLst>
          </p:nvPr>
        </p:nvGraphicFramePr>
        <p:xfrm>
          <a:off x="1265238" y="5411787"/>
          <a:ext cx="72231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7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411787"/>
                        <a:ext cx="72231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152400" y="2058987"/>
            <a:ext cx="2667000" cy="393700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Population model: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752600" y="2516187"/>
            <a:ext cx="1219200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Y-intercept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951288" y="2516187"/>
            <a:ext cx="1817687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Population slopes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380288" y="2516187"/>
            <a:ext cx="1535112" cy="333375"/>
          </a:xfrm>
          <a:prstGeom prst="rect">
            <a:avLst/>
          </a:prstGeom>
          <a:solidFill>
            <a:srgbClr val="FFD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Random Error</a:t>
            </a:r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H="1">
            <a:off x="2514600" y="5030787"/>
            <a:ext cx="609600" cy="533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143000" y="4497387"/>
            <a:ext cx="1447800" cy="700088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/>
              <a:t>(or predicted) 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1600"/>
              <a:t>value of y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4800600" y="4649787"/>
            <a:ext cx="2743200" cy="3333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 slope coefficients</a:t>
            </a:r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152400" y="4040187"/>
            <a:ext cx="4800600" cy="3937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Estimated multiple regression model:</a:t>
            </a:r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971800" y="4573587"/>
            <a:ext cx="1143000" cy="50482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/>
              <a:t>Estimated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/>
              <a:t>intercept</a:t>
            </a:r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>
            <a:off x="152400" y="3887787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7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Goodness-of-Fit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108444316"/>
              </p:ext>
            </p:extLst>
          </p:nvPr>
        </p:nvGraphicFramePr>
        <p:xfrm>
          <a:off x="990600" y="1771650"/>
          <a:ext cx="70262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Equation" r:id="rId4" imgW="3556000" imgH="1562100" progId="Equation.3">
                  <p:embed/>
                </p:oleObj>
              </mc:Choice>
              <mc:Fallback>
                <p:oleObj name="Equation" r:id="rId4" imgW="35560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1650"/>
                        <a:ext cx="702627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99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382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R² </a:t>
            </a:r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 Adjusted </a:t>
            </a:r>
            <a:r>
              <a:rPr lang="en-US" sz="3600" i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R² 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/>
              <a:t>R²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990600" y="3048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Adjusted </a:t>
            </a:r>
            <a:r>
              <a:rPr lang="en-US" i="1"/>
              <a:t>R²</a:t>
            </a:r>
            <a:r>
              <a:rPr lang="en-US"/>
              <a:t> 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792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30305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30305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Questions: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Why do we care about the adjusted </a:t>
            </a:r>
            <a:r>
              <a:rPr lang="en-US" i="1"/>
              <a:t>R²</a:t>
            </a:r>
            <a:r>
              <a:rPr lang="en-US"/>
              <a:t> ?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Is adjusted </a:t>
            </a:r>
            <a:r>
              <a:rPr lang="en-US" i="1"/>
              <a:t>R²</a:t>
            </a:r>
            <a:r>
              <a:rPr lang="en-US"/>
              <a:t> always better than </a:t>
            </a:r>
            <a:r>
              <a:rPr lang="en-US" i="1"/>
              <a:t>R²</a:t>
            </a:r>
            <a:r>
              <a:rPr lang="en-US"/>
              <a:t> ?</a:t>
            </a:r>
          </a:p>
          <a:p>
            <a:pPr eaLnBrk="1" hangingPunct="1">
              <a:buFontTx/>
              <a:buAutoNum type="alphaLcParenBoth"/>
            </a:pPr>
            <a:r>
              <a:rPr lang="en-US"/>
              <a:t>What</a:t>
            </a:r>
            <a:r>
              <a:rPr lang="ja-JP" altLang="en-US"/>
              <a:t>’</a:t>
            </a:r>
            <a:r>
              <a:rPr lang="en-US"/>
              <a:t>s the relationship between </a:t>
            </a:r>
            <a:r>
              <a:rPr lang="en-US" i="1"/>
              <a:t>R²</a:t>
            </a:r>
            <a:r>
              <a:rPr lang="en-US"/>
              <a:t> and adjusted </a:t>
            </a:r>
            <a:r>
              <a:rPr lang="en-US" i="1"/>
              <a:t>R²</a:t>
            </a:r>
            <a:r>
              <a:rPr lang="en-US"/>
              <a:t> ?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8175" y="1066800"/>
          <a:ext cx="64738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8" name="Equation" r:id="rId4" imgW="4051080" imgH="838080" progId="Equation.3">
                  <p:embed/>
                </p:oleObj>
              </mc:Choice>
              <mc:Fallback>
                <p:oleObj name="Equation" r:id="rId4" imgW="4051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6800"/>
                        <a:ext cx="6473825" cy="1339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2895600"/>
          <a:ext cx="2844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9" name="Equation" r:id="rId6" imgW="1473120" imgH="419040" progId="Equation.3">
                  <p:embed/>
                </p:oleObj>
              </mc:Choice>
              <mc:Fallback>
                <p:oleObj name="Equation" r:id="rId6" imgW="1473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2844800" cy="809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6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F-Test for Overall Significance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statistic:</a:t>
            </a:r>
          </a:p>
          <a:p>
            <a:endParaRPr lang="en-US" dirty="0"/>
          </a:p>
          <a:p>
            <a:pPr lvl="1">
              <a:buFont typeface="Wingdings" charset="0"/>
              <a:buNone/>
            </a:pPr>
            <a:r>
              <a:rPr lang="en-US" sz="2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   where F has 	(numerator) </a:t>
            </a:r>
            <a:r>
              <a:rPr lang="en-US" dirty="0" err="1" smtClean="0">
                <a:solidFill>
                  <a:schemeClr val="folHlink"/>
                </a:solidFill>
              </a:rPr>
              <a:t>df</a:t>
            </a:r>
            <a:r>
              <a:rPr lang="en-US" baseline="-25000" dirty="0" err="1" smtClean="0">
                <a:solidFill>
                  <a:schemeClr val="folHlink"/>
                </a:solidFill>
              </a:rPr>
              <a:t>SSR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= k </a:t>
            </a:r>
            <a:r>
              <a:rPr lang="en-US" dirty="0"/>
              <a:t> and</a:t>
            </a:r>
          </a:p>
          <a:p>
            <a:pPr>
              <a:buFont typeface="Wingdings" charset="0"/>
              <a:buNone/>
            </a:pPr>
            <a:r>
              <a:rPr lang="en-US" dirty="0"/>
              <a:t>			</a:t>
            </a:r>
            <a:r>
              <a:rPr lang="en-US" dirty="0" smtClean="0"/>
              <a:t>(</a:t>
            </a:r>
            <a:r>
              <a:rPr lang="en-US" dirty="0"/>
              <a:t>denominator) </a:t>
            </a:r>
            <a:r>
              <a:rPr lang="en-US" dirty="0" err="1" smtClean="0">
                <a:solidFill>
                  <a:schemeClr val="folHlink"/>
                </a:solidFill>
              </a:rPr>
              <a:t>df</a:t>
            </a:r>
            <a:r>
              <a:rPr lang="en-US" baseline="-25000" dirty="0" err="1" smtClean="0">
                <a:solidFill>
                  <a:schemeClr val="folHlink"/>
                </a:solidFill>
              </a:rPr>
              <a:t>SSE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= (n – k – 1)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        </a:t>
            </a:r>
            <a:r>
              <a:rPr lang="en-US" dirty="0">
                <a:solidFill>
                  <a:schemeClr val="folHlink"/>
                </a:solidFill>
              </a:rPr>
              <a:t>degrees of freedom</a:t>
            </a:r>
            <a:r>
              <a:rPr lang="en-US" dirty="0"/>
              <a:t> </a:t>
            </a: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303463" y="2209800"/>
          <a:ext cx="354647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Equation" r:id="rId3" imgW="1307880" imgH="761760" progId="Equation.3">
                  <p:embed/>
                </p:oleObj>
              </mc:Choice>
              <mc:Fallback>
                <p:oleObj name="Equation" r:id="rId3" imgW="13078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209800"/>
                        <a:ext cx="3546475" cy="2063750"/>
                      </a:xfrm>
                      <a:prstGeom prst="rect">
                        <a:avLst/>
                      </a:prstGeom>
                      <a:solidFill>
                        <a:srgbClr val="FFFFB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1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Are Individual Variables Significant?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700"/>
              <a:t>H</a:t>
            </a:r>
            <a:r>
              <a:rPr lang="en-US" sz="2700" baseline="-25000"/>
              <a:t>0</a:t>
            </a:r>
            <a:r>
              <a:rPr lang="en-US" sz="2700"/>
              <a:t>: </a:t>
            </a:r>
            <a:r>
              <a:rPr lang="el-GR" sz="2700">
                <a:cs typeface="Arial" charset="0"/>
              </a:rPr>
              <a:t>β</a:t>
            </a:r>
            <a:r>
              <a:rPr lang="en-US" sz="2700" baseline="-25000"/>
              <a:t>i</a:t>
            </a:r>
            <a:r>
              <a:rPr lang="en-US" sz="2700"/>
              <a:t>  = 0 (no linear relationship)</a:t>
            </a:r>
          </a:p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700"/>
              <a:t>H</a:t>
            </a:r>
            <a:r>
              <a:rPr lang="en-US" sz="2700" baseline="-25000"/>
              <a:t>A</a:t>
            </a:r>
            <a:r>
              <a:rPr lang="en-US" sz="2700"/>
              <a:t>: </a:t>
            </a:r>
            <a:r>
              <a:rPr lang="el-GR" sz="2700">
                <a:cs typeface="Arial" charset="0"/>
              </a:rPr>
              <a:t>β</a:t>
            </a:r>
            <a:r>
              <a:rPr lang="en-US" sz="2700" baseline="-25000"/>
              <a:t>i</a:t>
            </a:r>
            <a:r>
              <a:rPr lang="en-US" sz="2700"/>
              <a:t> </a:t>
            </a:r>
            <a:r>
              <a:rPr lang="en-US" sz="2700">
                <a:cs typeface="Arial" charset="0"/>
              </a:rPr>
              <a:t>≠</a:t>
            </a:r>
            <a:r>
              <a:rPr lang="en-US" sz="2700"/>
              <a:t> 0  (linear relationship does exist</a:t>
            </a:r>
          </a:p>
          <a:p>
            <a:pPr lvl="1">
              <a:lnSpc>
                <a:spcPct val="50000"/>
              </a:lnSpc>
              <a:buFont typeface="Wingdings" charset="0"/>
              <a:buNone/>
            </a:pPr>
            <a:r>
              <a:rPr lang="en-US" sz="2700"/>
              <a:t>			     between  x</a:t>
            </a:r>
            <a:r>
              <a:rPr lang="en-US" sz="2700" baseline="-25000"/>
              <a:t>i</a:t>
            </a:r>
            <a:r>
              <a:rPr lang="en-US" sz="2700"/>
              <a:t>  and  y )</a:t>
            </a:r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sz="2700"/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sz="2700"/>
          </a:p>
          <a:p>
            <a:pPr lvl="1">
              <a:lnSpc>
                <a:spcPct val="50000"/>
              </a:lnSpc>
              <a:buFont typeface="Wingdings" charset="0"/>
              <a:buNone/>
            </a:pPr>
            <a:r>
              <a:rPr lang="en-US" sz="2700"/>
              <a:t>Test Statistic:</a:t>
            </a:r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sz="2700"/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sz="2700"/>
          </a:p>
          <a:p>
            <a:pPr lvl="1">
              <a:lnSpc>
                <a:spcPct val="50000"/>
              </a:lnSpc>
              <a:buFont typeface="Wingdings" charset="0"/>
              <a:buNone/>
            </a:pPr>
            <a:endParaRPr lang="en-US" sz="2700"/>
          </a:p>
          <a:p>
            <a:pPr lvl="1">
              <a:lnSpc>
                <a:spcPct val="50000"/>
              </a:lnSpc>
              <a:buFont typeface="Wingdings" charset="0"/>
              <a:buNone/>
            </a:pPr>
            <a:r>
              <a:rPr lang="en-US" sz="2700"/>
              <a:t>							(</a:t>
            </a:r>
            <a:r>
              <a:rPr lang="en-US" sz="2300"/>
              <a:t>df = n – k – 1)</a:t>
            </a:r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2901950" y="4419600"/>
          <a:ext cx="22733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2" name="Equation" r:id="rId3" imgW="622080" imgH="457200" progId="Equation.3">
                  <p:embed/>
                </p:oleObj>
              </mc:Choice>
              <mc:Fallback>
                <p:oleObj name="Equation" r:id="rId3" imgW="622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419600"/>
                        <a:ext cx="2273300" cy="1674813"/>
                      </a:xfrm>
                      <a:prstGeom prst="rect">
                        <a:avLst/>
                      </a:prstGeom>
                      <a:solidFill>
                        <a:srgbClr val="FFFFB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22424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Models</a:t>
            </a:r>
            <a:endParaRPr lang="en-US" dirty="0"/>
          </a:p>
        </p:txBody>
      </p:sp>
      <p:sp>
        <p:nvSpPr>
          <p:cNvPr id="224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negative</a:t>
            </a:r>
            <a:r>
              <a:rPr lang="en-US" dirty="0"/>
              <a:t>-positive-negative behavior of the residuals suggests a </a:t>
            </a:r>
            <a:r>
              <a:rPr lang="en-US" dirty="0" smtClean="0"/>
              <a:t>quadratic </a:t>
            </a:r>
            <a:r>
              <a:rPr lang="en-US" dirty="0"/>
              <a:t>equation with the </a:t>
            </a:r>
            <a:r>
              <a:rPr lang="en-US" i="1" dirty="0"/>
              <a:t>square</a:t>
            </a:r>
            <a:r>
              <a:rPr lang="en-US" dirty="0"/>
              <a:t> </a:t>
            </a:r>
            <a:r>
              <a:rPr lang="en-US" dirty="0" smtClean="0"/>
              <a:t>of the predicted variable included </a:t>
            </a:r>
            <a:r>
              <a:rPr lang="en-US" dirty="0"/>
              <a:t>in the equation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dirty="0" smtClean="0"/>
              <a:t>A decaying </a:t>
            </a:r>
            <a:r>
              <a:rPr lang="en-US" dirty="0"/>
              <a:t>relationship </a:t>
            </a:r>
            <a:r>
              <a:rPr lang="en-US" dirty="0" smtClean="0"/>
              <a:t>suggests </a:t>
            </a:r>
            <a:r>
              <a:rPr lang="en-US" dirty="0"/>
              <a:t>a logarithmic </a:t>
            </a:r>
            <a:r>
              <a:rPr lang="en-US" dirty="0" smtClean="0"/>
              <a:t>relationship</a:t>
            </a:r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67668"/>
              </p:ext>
            </p:extLst>
          </p:nvPr>
        </p:nvGraphicFramePr>
        <p:xfrm>
          <a:off x="2687803" y="3012724"/>
          <a:ext cx="3149224" cy="69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3" name="Equation" r:id="rId4" imgW="1092200" imgH="241300" progId="Equation.3">
                  <p:embed/>
                </p:oleObj>
              </mc:Choice>
              <mc:Fallback>
                <p:oleObj name="Equation" r:id="rId4" imgW="1092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7803" y="3012724"/>
                        <a:ext cx="3149224" cy="69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48585"/>
              </p:ext>
            </p:extLst>
          </p:nvPr>
        </p:nvGraphicFramePr>
        <p:xfrm>
          <a:off x="2687803" y="4756020"/>
          <a:ext cx="3917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4" name="Equation" r:id="rId6" imgW="1358900" imgH="215900" progId="Equation.3">
                  <p:embed/>
                </p:oleObj>
              </mc:Choice>
              <mc:Fallback>
                <p:oleObj name="Equation" r:id="rId6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7803" y="4756020"/>
                        <a:ext cx="39179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97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U</a:t>
            </a:r>
            <a:r>
              <a:rPr lang="en-US" b="1" dirty="0" smtClean="0">
                <a:solidFill>
                  <a:srgbClr val="0000FF"/>
                </a:solidFill>
              </a:rPr>
              <a:t>niverse</a:t>
            </a:r>
            <a:r>
              <a:rPr lang="en-US" dirty="0" smtClean="0"/>
              <a:t> contains all things</a:t>
            </a:r>
          </a:p>
          <a:p>
            <a:r>
              <a:rPr lang="en-US" dirty="0" smtClean="0"/>
              <a:t>In set logic, this really means all things of type X</a:t>
            </a:r>
          </a:p>
          <a:p>
            <a:r>
              <a:rPr lang="en-US" dirty="0"/>
              <a:t>In probability, this is the</a:t>
            </a:r>
            <a:r>
              <a:rPr lang="en-US" b="1" dirty="0">
                <a:solidFill>
                  <a:srgbClr val="0000FF"/>
                </a:solidFill>
              </a:rPr>
              <a:t> sample </a:t>
            </a:r>
            <a:r>
              <a:rPr lang="en-US" b="1" dirty="0" smtClean="0">
                <a:solidFill>
                  <a:srgbClr val="0000FF"/>
                </a:solidFill>
              </a:rPr>
              <a:t>space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sz="2400" dirty="0" err="1" smtClean="0">
                <a:latin typeface="Symbol" charset="2"/>
                <a:cs typeface="Symbol" charset="2"/>
              </a:rPr>
              <a:t>Â</a:t>
            </a:r>
            <a:r>
              <a:rPr lang="en-US" sz="2400" dirty="0" smtClean="0">
                <a:latin typeface="Symbol" charset="2"/>
                <a:cs typeface="Symbol" charset="2"/>
              </a:rPr>
              <a:t> </a:t>
            </a:r>
            <a:r>
              <a:rPr lang="en-US" dirty="0" smtClean="0">
                <a:cs typeface="Symbol" charset="2"/>
              </a:rPr>
              <a:t>: All real numbers</a:t>
            </a:r>
          </a:p>
          <a:p>
            <a:pPr lvl="1"/>
            <a:r>
              <a:rPr lang="en-US" dirty="0" smtClean="0">
                <a:cs typeface="Symbol" charset="2"/>
              </a:rPr>
              <a:t>Everyone in the room</a:t>
            </a:r>
          </a:p>
          <a:p>
            <a:pPr lvl="1"/>
            <a:r>
              <a:rPr lang="en-US" dirty="0" smtClean="0">
                <a:cs typeface="Symbol" charset="2"/>
              </a:rPr>
              <a:t>All the cards in a standard deck</a:t>
            </a:r>
            <a:endParaRPr lang="en-US" dirty="0">
              <a:cs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8186" y="2259772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477" y="2175608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641" y="2334395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0980" y="274324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6535" y="267028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9083" y="270372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5489" y="306968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2122" y="306968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9964" y="311257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5588" y="311257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2442" y="34820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7512" y="353686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2052" y="356774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5316" y="21909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8006" y="2300950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5328" y="2236806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811" y="2421472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2159" y="2629104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0670" y="264601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8794" y="272384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157" y="28137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5281" y="299843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5349" y="307305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171" y="329724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7421" y="325434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25793" y="325772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2052" y="4121739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43224" y="385124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2052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45489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49964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9756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417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1725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0.33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 new variable for each of the levels of the categorical </a:t>
            </a:r>
            <a:r>
              <a:rPr lang="en-US" dirty="0" smtClean="0"/>
              <a:t>variable </a:t>
            </a:r>
            <a:r>
              <a:rPr lang="en-US" b="1" dirty="0" smtClean="0"/>
              <a:t>except one</a:t>
            </a:r>
          </a:p>
          <a:p>
            <a:endParaRPr lang="en-US" b="1" dirty="0"/>
          </a:p>
          <a:p>
            <a:r>
              <a:rPr lang="en-US" dirty="0" smtClean="0"/>
              <a:t>The regression formula becomes: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6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218274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One new variable for each of the levels of the categorical </a:t>
            </a:r>
            <a:r>
              <a:rPr lang="en-US" dirty="0" smtClean="0"/>
              <a:t>variable </a:t>
            </a:r>
            <a:r>
              <a:rPr lang="en-US" b="1" dirty="0" smtClean="0"/>
              <a:t>except one</a:t>
            </a:r>
          </a:p>
          <a:p>
            <a:endParaRPr lang="en-US" b="1" dirty="0"/>
          </a:p>
          <a:p>
            <a:r>
              <a:rPr lang="en-US" dirty="0" smtClean="0"/>
              <a:t>The regression formula is still: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coding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734854"/>
              </p:ext>
            </p:extLst>
          </p:nvPr>
        </p:nvGraphicFramePr>
        <p:xfrm>
          <a:off x="4373879" y="193675"/>
          <a:ext cx="4480966" cy="6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4"/>
                <a:gridCol w="1104900"/>
                <a:gridCol w="548458"/>
                <a:gridCol w="548458"/>
                <a:gridCol w="99008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Satisfaction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V1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V2</a:t>
                      </a:r>
                      <a:endParaRPr lang="en-US" sz="1800" b="0" i="0" u="none" strike="noStrike" dirty="0">
                        <a:solidFill>
                          <a:srgbClr val="D5EDF4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D5EDF4"/>
                          </a:solidFill>
                          <a:effectLst/>
                          <a:latin typeface="Times"/>
                        </a:rPr>
                        <a:t>Group Mean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Single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Married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30.2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Divorced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23.8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Grand Mean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26.27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Allows you to make specific, </a:t>
            </a:r>
            <a:r>
              <a:rPr lang="en-US" b="1" dirty="0" smtClean="0"/>
              <a:t>planned comparisons</a:t>
            </a:r>
          </a:p>
          <a:p>
            <a:endParaRPr lang="en-US" b="1" dirty="0"/>
          </a:p>
          <a:p>
            <a:r>
              <a:rPr lang="en-US" dirty="0" smtClean="0"/>
              <a:t>The regression formula is still:</a:t>
            </a:r>
          </a:p>
          <a:p>
            <a:endParaRPr lang="en-US" b="1" dirty="0" smtClean="0"/>
          </a:p>
          <a:p>
            <a:r>
              <a:rPr lang="en-US" sz="2400" b="1" dirty="0" err="1" smtClean="0"/>
              <a:t>Ŷ</a:t>
            </a:r>
            <a:r>
              <a:rPr lang="en-US" sz="2400" b="1" dirty="0" smtClean="0"/>
              <a:t> </a:t>
            </a:r>
            <a:r>
              <a:rPr lang="en-US" b="1" dirty="0" smtClean="0"/>
              <a:t>= b</a:t>
            </a:r>
            <a:r>
              <a:rPr lang="en-US" b="1" baseline="-25000" dirty="0" smtClean="0"/>
              <a:t>0 </a:t>
            </a:r>
            <a:r>
              <a:rPr lang="en-US" b="1" dirty="0" smtClean="0"/>
              <a:t>+ b</a:t>
            </a:r>
            <a:r>
              <a:rPr lang="en-US" b="1" baseline="-25000" dirty="0" smtClean="0"/>
              <a:t>1</a:t>
            </a:r>
            <a:r>
              <a:rPr lang="en-US" b="1" dirty="0" smtClean="0"/>
              <a:t>V1 + b</a:t>
            </a:r>
            <a:r>
              <a:rPr lang="en-US" b="1" baseline="-25000" dirty="0" smtClean="0"/>
              <a:t>2</a:t>
            </a:r>
            <a:r>
              <a:rPr lang="en-US" b="1" dirty="0" smtClean="0"/>
              <a:t>V2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choosing contrasts, a few rules must be followed: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No more than K–1 contrasts (K is the number of levels in the variable)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The mean of the coding variable must always be zero.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The correlations between all of the coding variables must also be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326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144000" cy="676275"/>
          </a:xfrm>
        </p:spPr>
        <p:txBody>
          <a:bodyPr/>
          <a:lstStyle/>
          <a:p>
            <a:r>
              <a:rPr lang="en-US"/>
              <a:t>Moving Averages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6763" y="1249363"/>
            <a:ext cx="7996237" cy="4941887"/>
          </a:xfrm>
        </p:spPr>
        <p:txBody>
          <a:bodyPr>
            <a:normAutofit/>
          </a:bodyPr>
          <a:lstStyle/>
          <a:p>
            <a:r>
              <a:rPr lang="en-US" sz="2800" i="1" u="sng" dirty="0"/>
              <a:t>Moving average</a:t>
            </a:r>
            <a:r>
              <a:rPr lang="en-US" sz="2800" dirty="0"/>
              <a:t> – A technique that averages a number of recent actual values, updated as new values become available.</a:t>
            </a:r>
          </a:p>
          <a:p>
            <a:endParaRPr lang="en-US" sz="2800" dirty="0"/>
          </a:p>
          <a:p>
            <a:pPr>
              <a:buFont typeface="Symbol" charset="0"/>
              <a:buNone/>
            </a:pPr>
            <a:endParaRPr lang="en-US" sz="2800" dirty="0"/>
          </a:p>
          <a:p>
            <a:pPr>
              <a:buFont typeface="Symbol" charset="0"/>
              <a:buNone/>
            </a:pPr>
            <a:r>
              <a:rPr lang="en-US" sz="2800" dirty="0" smtClean="0"/>
              <a:t>This is equivalent to: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46458"/>
              </p:ext>
            </p:extLst>
          </p:nvPr>
        </p:nvGraphicFramePr>
        <p:xfrm>
          <a:off x="3108325" y="2644775"/>
          <a:ext cx="24511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0" name="Equation" r:id="rId3" imgW="762000" imgH="457200" progId="Equation.3">
                  <p:embed/>
                </p:oleObj>
              </mc:Choice>
              <mc:Fallback>
                <p:oleObj name="Equation" r:id="rId3" imgW="762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2644775"/>
                        <a:ext cx="2451100" cy="146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69345"/>
              </p:ext>
            </p:extLst>
          </p:nvPr>
        </p:nvGraphicFramePr>
        <p:xfrm>
          <a:off x="2751138" y="4859338"/>
          <a:ext cx="34718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1" name="Equation" r:id="rId5" imgW="1079500" imgH="393700" progId="Equation.3">
                  <p:embed/>
                </p:oleObj>
              </mc:Choice>
              <mc:Fallback>
                <p:oleObj name="Equation" r:id="rId5" imgW="1079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138" y="4859338"/>
                        <a:ext cx="347186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85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 anchorCtr="1"/>
          <a:lstStyle/>
          <a:p>
            <a:r>
              <a:rPr lang="en-US" dirty="0" err="1" smtClean="0"/>
              <a:t>Autogregression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chemeClr val="tx1"/>
                </a:solidFill>
              </a:rPr>
              <a:t>Like Multiple Autocorrelation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1st </a:t>
            </a:r>
            <a:r>
              <a:rPr lang="en-US" dirty="0" smtClean="0">
                <a:solidFill>
                  <a:schemeClr val="tx1"/>
                </a:solidFill>
              </a:rPr>
              <a:t>order: </a:t>
            </a:r>
            <a:r>
              <a:rPr lang="en-US" dirty="0">
                <a:solidFill>
                  <a:schemeClr val="tx1"/>
                </a:solidFill>
              </a:rPr>
              <a:t>correlation between consecutive 	         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2nd </a:t>
            </a:r>
            <a:r>
              <a:rPr lang="en-US" dirty="0" smtClean="0">
                <a:solidFill>
                  <a:schemeClr val="tx1"/>
                </a:solidFill>
              </a:rPr>
              <a:t>order: </a:t>
            </a:r>
            <a:r>
              <a:rPr lang="en-US" dirty="0">
                <a:solidFill>
                  <a:schemeClr val="tx1"/>
                </a:solidFill>
              </a:rPr>
              <a:t>correlation between values 2 		           periods apart</a:t>
            </a:r>
          </a:p>
          <a:p>
            <a:r>
              <a:rPr lang="en-US" dirty="0">
                <a:solidFill>
                  <a:schemeClr val="tx1"/>
                </a:solidFill>
              </a:rPr>
              <a:t>Autoregressive Model for </a:t>
            </a:r>
            <a:r>
              <a:rPr lang="en-US" i="1" dirty="0" err="1">
                <a:solidFill>
                  <a:schemeClr val="tx1"/>
                </a:solidFill>
              </a:rPr>
              <a:t>pth</a:t>
            </a:r>
            <a:r>
              <a:rPr lang="en-US" dirty="0">
                <a:solidFill>
                  <a:schemeClr val="tx1"/>
                </a:solidFill>
              </a:rPr>
              <a:t> order:</a:t>
            </a:r>
          </a:p>
        </p:txBody>
      </p:sp>
      <p:graphicFrame>
        <p:nvGraphicFramePr>
          <p:cNvPr id="3072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068891"/>
              </p:ext>
            </p:extLst>
          </p:nvPr>
        </p:nvGraphicFramePr>
        <p:xfrm>
          <a:off x="887506" y="5197475"/>
          <a:ext cx="7010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Equation" r:id="rId3" imgW="2438280" imgH="241200" progId="Equation.3">
                  <p:embed/>
                </p:oleObj>
              </mc:Choice>
              <mc:Fallback>
                <p:oleObj name="Equation" r:id="rId3" imgW="24382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06" y="5197475"/>
                        <a:ext cx="7010400" cy="682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850188" y="4421188"/>
            <a:ext cx="1292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>
                <a:solidFill>
                  <a:schemeClr val="hlink"/>
                </a:solidFill>
                <a:latin typeface="Times New Roman" charset="0"/>
              </a:rPr>
              <a:t>Random Error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7897906" y="4964113"/>
            <a:ext cx="293687" cy="446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3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err="1" smtClean="0"/>
              <a:t>Autoregression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664040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3875" y="2090807"/>
            <a:ext cx="441325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= 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t-2</a:t>
            </a:r>
            <a:r>
              <a:rPr lang="en-US" sz="2400" dirty="0" smtClean="0"/>
              <a:t> + e</a:t>
            </a:r>
            <a:r>
              <a:rPr lang="en-US" sz="2400" baseline="-25000" dirty="0" smtClean="0"/>
              <a:t>t</a:t>
            </a:r>
            <a:endParaRPr lang="en-US" sz="2400" baseline="-25000" dirty="0"/>
          </a:p>
          <a:p>
            <a:pPr algn="ctr"/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5305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87799"/>
          </a:xfrm>
        </p:spPr>
        <p:txBody>
          <a:bodyPr/>
          <a:lstStyle/>
          <a:p>
            <a:r>
              <a:rPr lang="en-US" dirty="0" smtClean="0"/>
              <a:t>Lagged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37779"/>
              </p:ext>
            </p:extLst>
          </p:nvPr>
        </p:nvGraphicFramePr>
        <p:xfrm>
          <a:off x="549275" y="1330325"/>
          <a:ext cx="804227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69"/>
                <a:gridCol w="2010569"/>
                <a:gridCol w="2010569"/>
                <a:gridCol w="201056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T-2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11,231.78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11,257.55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11,493.72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11,547.31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11,770.73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11,905.59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12,096.16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12,078.98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12,153.68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10-Nov-11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11,893.79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11,780.94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8-Nov-11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12,170.18</a:t>
                      </a: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45125" y="4492625"/>
            <a:ext cx="33420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Can’t use these observations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81750" y="4861957"/>
            <a:ext cx="762000" cy="8847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1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set</a:t>
            </a:r>
            <a:r>
              <a:rPr lang="en-US" dirty="0" smtClean="0"/>
              <a:t> contains all, some, or none of the things in the Universe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:= { All of the cards in the deck }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:= { All of the red cards }</a:t>
            </a:r>
            <a:endParaRPr lang="en-US" dirty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:= { All </a:t>
            </a:r>
            <a:r>
              <a:rPr lang="en-US" dirty="0"/>
              <a:t>of the </a:t>
            </a:r>
            <a:r>
              <a:rPr lang="en-US" dirty="0" smtClean="0"/>
              <a:t>spades }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:= { All </a:t>
            </a:r>
            <a:r>
              <a:rPr lang="en-US" dirty="0"/>
              <a:t>of the red </a:t>
            </a:r>
            <a:r>
              <a:rPr lang="en-US" dirty="0" smtClean="0"/>
              <a:t>spades }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51071" y="1600201"/>
            <a:ext cx="3840480" cy="434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 smtClean="0"/>
              <a:t>U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4882053" y="1807196"/>
            <a:ext cx="1068910" cy="1067715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4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4057" y="2243074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9632" y="287491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="1" dirty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5984" y="254544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3036" y="294210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0616" y="2757435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9292" y="29241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9254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6488" y="324424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0616" y="306145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1715" y="323850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4558" y="3448166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8494" y="355778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0622" y="350578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ª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19078" y="196958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284" y="1910932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4651" y="2276113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0318" y="268121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3699" y="2562892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2953" y="226965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67709" y="273122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5722" y="292968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3153" y="291588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954" y="32286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8059" y="227611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3636" y="3318395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2072" y="338157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="1" dirty="0">
                <a:latin typeface="Symbol" charset="2"/>
                <a:cs typeface="Symbol" charset="2"/>
              </a:rPr>
              <a:t>§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052" y="3922845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26821" y="3866471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1664" y="404309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1359" y="4149986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272" y="4227763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3037" y="449107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11664" y="4519318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2052" y="42277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06272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8226" y="478176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0443" y="48464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0450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01332" y="515109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Symbol" charset="2"/>
                <a:cs typeface="Symbol" charset="2"/>
              </a:rPr>
              <a:t>©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1206" y="3752407"/>
            <a:ext cx="5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8963" y="3666576"/>
            <a:ext cx="5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2039" y="4121739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31812" y="4491071"/>
            <a:ext cx="47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6629" y="5045069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7063" y="366247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19709" y="4121739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7746" y="4133014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5695" y="4558442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90151" y="486040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69219" y="3752407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22072" y="4172531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20187" y="4541863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latin typeface="Symbol" charset="2"/>
                <a:cs typeface="Symbol" charset="2"/>
              </a:rPr>
              <a:t>¨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 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544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28115</TotalTime>
  <Words>4529</Words>
  <Application>Microsoft Macintosh PowerPoint</Application>
  <PresentationFormat>On-screen Show (4:3)</PresentationFormat>
  <Paragraphs>1812</Paragraphs>
  <Slides>88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Breeze</vt:lpstr>
      <vt:lpstr>Equation</vt:lpstr>
      <vt:lpstr>Microsoft Equation</vt:lpstr>
      <vt:lpstr>Review</vt:lpstr>
      <vt:lpstr>30,000 ft.</vt:lpstr>
      <vt:lpstr>Probability</vt:lpstr>
      <vt:lpstr>Sample space</vt:lpstr>
      <vt:lpstr>Events</vt:lpstr>
      <vt:lpstr>Probability, defined</vt:lpstr>
      <vt:lpstr>Probability, defined</vt:lpstr>
      <vt:lpstr>The Universe</vt:lpstr>
      <vt:lpstr>A Set</vt:lpstr>
      <vt:lpstr>Subset</vt:lpstr>
      <vt:lpstr>Intersection</vt:lpstr>
      <vt:lpstr>Union</vt:lpstr>
      <vt:lpstr>Set difference</vt:lpstr>
      <vt:lpstr>Cardinality</vt:lpstr>
      <vt:lpstr>Events</vt:lpstr>
      <vt:lpstr>Joint Probability</vt:lpstr>
      <vt:lpstr>Marginal Probability</vt:lpstr>
      <vt:lpstr>Conditional Probability</vt:lpstr>
      <vt:lpstr>Independence</vt:lpstr>
      <vt:lpstr>Expected Value</vt:lpstr>
      <vt:lpstr>Binomial distribution</vt:lpstr>
      <vt:lpstr>Geometric distribution</vt:lpstr>
      <vt:lpstr>CDF of geometric distribution</vt:lpstr>
      <vt:lpstr>Descriptive Statistics</vt:lpstr>
      <vt:lpstr>Sources of Data</vt:lpstr>
      <vt:lpstr>Variables &amp;  Elementary Units</vt:lpstr>
      <vt:lpstr>Qualitative Variables</vt:lpstr>
      <vt:lpstr>Quantitative Variables</vt:lpstr>
      <vt:lpstr>Typical Value</vt:lpstr>
      <vt:lpstr>Sample Variance</vt:lpstr>
      <vt:lpstr>Sample Standard Deviation</vt:lpstr>
      <vt:lpstr>Inferential Statistics</vt:lpstr>
      <vt:lpstr>Random Sample</vt:lpstr>
      <vt:lpstr>Null Hypothesis</vt:lpstr>
      <vt:lpstr>Alternative hypothesis</vt:lpstr>
      <vt:lpstr>Statistical Inference</vt:lpstr>
      <vt:lpstr>Type I &amp; II errors</vt:lpstr>
      <vt:lpstr>Normal Distribution</vt:lpstr>
      <vt:lpstr>Skewness</vt:lpstr>
      <vt:lpstr>Important percentiles</vt:lpstr>
      <vt:lpstr>z-score</vt:lpstr>
      <vt:lpstr>Standard Error</vt:lpstr>
      <vt:lpstr>What to do when</vt:lpstr>
      <vt:lpstr>Chi-squared test</vt:lpstr>
      <vt:lpstr>Contingency Table</vt:lpstr>
      <vt:lpstr>2-way Contingency Table</vt:lpstr>
      <vt:lpstr>Expected Values: Testing difference from uniform</vt:lpstr>
      <vt:lpstr>PowerPoint Presentation</vt:lpstr>
      <vt:lpstr>Expected Values: Testing independence</vt:lpstr>
      <vt:lpstr>2-way Contingency Table</vt:lpstr>
      <vt:lpstr>PowerPoint Presentation</vt:lpstr>
      <vt:lpstr>t-test</vt:lpstr>
      <vt:lpstr>What t-test to use?</vt:lpstr>
      <vt:lpstr>One-sample t-test</vt:lpstr>
      <vt:lpstr>Paired t-test</vt:lpstr>
      <vt:lpstr>Two-sample t-test</vt:lpstr>
      <vt:lpstr>Two sample t-test</vt:lpstr>
      <vt:lpstr>Two sample t-test</vt:lpstr>
      <vt:lpstr>Confidence Interval</vt:lpstr>
      <vt:lpstr>ANOVA</vt:lpstr>
      <vt:lpstr>The Grand Mean</vt:lpstr>
      <vt:lpstr>Between-Group Variance</vt:lpstr>
      <vt:lpstr>Within-Group Variance</vt:lpstr>
      <vt:lpstr>The F Ratio</vt:lpstr>
      <vt:lpstr>PowerPoint Presentation</vt:lpstr>
      <vt:lpstr>F-statistic</vt:lpstr>
      <vt:lpstr>Correlation &amp; Regression</vt:lpstr>
      <vt:lpstr>Covariance</vt:lpstr>
      <vt:lpstr>Computing the Correlation Coefficient</vt:lpstr>
      <vt:lpstr>t-score for a correlation</vt:lpstr>
      <vt:lpstr>Regression</vt:lpstr>
      <vt:lpstr>Regression</vt:lpstr>
      <vt:lpstr>Multiple Regression</vt:lpstr>
      <vt:lpstr>Multiple Regression</vt:lpstr>
      <vt:lpstr>PowerPoint Presentation</vt:lpstr>
      <vt:lpstr>PowerPoint Presentation</vt:lpstr>
      <vt:lpstr>F-Test for Overall Significance</vt:lpstr>
      <vt:lpstr>Are Individual Variables Significant?</vt:lpstr>
      <vt:lpstr>Nonlinear Models</vt:lpstr>
      <vt:lpstr>Dummy coding</vt:lpstr>
      <vt:lpstr>Effect coding</vt:lpstr>
      <vt:lpstr>Orthogonal coding</vt:lpstr>
      <vt:lpstr>Orthogonal coding</vt:lpstr>
      <vt:lpstr>Time Series</vt:lpstr>
      <vt:lpstr>Moving Averages</vt:lpstr>
      <vt:lpstr>Autogregression</vt:lpstr>
      <vt:lpstr>Autoregression</vt:lpstr>
      <vt:lpstr>Lagged variables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776</cp:revision>
  <dcterms:created xsi:type="dcterms:W3CDTF">2011-08-10T15:50:01Z</dcterms:created>
  <dcterms:modified xsi:type="dcterms:W3CDTF">2011-12-08T03:22:22Z</dcterms:modified>
</cp:coreProperties>
</file>