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2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2" r:id="rId3"/>
    <p:sldId id="284" r:id="rId4"/>
    <p:sldId id="290" r:id="rId5"/>
    <p:sldId id="274" r:id="rId6"/>
    <p:sldId id="275" r:id="rId7"/>
    <p:sldId id="267" r:id="rId8"/>
    <p:sldId id="276" r:id="rId9"/>
    <p:sldId id="285" r:id="rId10"/>
    <p:sldId id="286" r:id="rId11"/>
    <p:sldId id="282" r:id="rId12"/>
    <p:sldId id="292" r:id="rId13"/>
    <p:sldId id="294" r:id="rId14"/>
    <p:sldId id="295" r:id="rId15"/>
    <p:sldId id="296" r:id="rId16"/>
    <p:sldId id="293" r:id="rId17"/>
    <p:sldId id="289" r:id="rId18"/>
    <p:sldId id="297" r:id="rId19"/>
    <p:sldId id="278" r:id="rId20"/>
    <p:sldId id="287" r:id="rId21"/>
    <p:sldId id="288" r:id="rId22"/>
    <p:sldId id="279" r:id="rId23"/>
    <p:sldId id="269" r:id="rId24"/>
    <p:sldId id="291" r:id="rId25"/>
    <p:sldId id="29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11AA-058B-3C40-8E8A-EF65F058AFED}" type="datetimeFigureOut">
              <a:rPr lang="en-US" smtClean="0"/>
              <a:t>9/5/11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DC2F-5DC9-2E41-A95E-D01059B6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smtClean="0"/>
              <a:t>to whiteboard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2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calculation</a:t>
            </a:r>
            <a:r>
              <a:rPr lang="en-US" baseline="0" dirty="0" smtClean="0"/>
              <a:t> in Excel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1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Excel Spreadsheet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0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back to Excel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Lesson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BT221</a:t>
            </a:r>
          </a:p>
          <a:p>
            <a:r>
              <a:rPr lang="en-US" dirty="0" smtClean="0"/>
              <a:t>Professor Winter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Find the maximum</a:t>
            </a:r>
          </a:p>
          <a:p>
            <a:pPr lvl="1"/>
            <a:r>
              <a:rPr lang="en-US" sz="1600" dirty="0" smtClean="0"/>
              <a:t>Option A: 14</a:t>
            </a:r>
          </a:p>
          <a:p>
            <a:pPr lvl="1"/>
            <a:r>
              <a:rPr lang="en-US" sz="1600" dirty="0" smtClean="0"/>
              <a:t>Option B: 1844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Find the minimum</a:t>
            </a:r>
          </a:p>
          <a:p>
            <a:pPr lvl="1"/>
            <a:r>
              <a:rPr lang="en-US" sz="1600" dirty="0" smtClean="0"/>
              <a:t>Option A: 6</a:t>
            </a:r>
          </a:p>
          <a:p>
            <a:pPr lvl="1"/>
            <a:r>
              <a:rPr lang="en-US" sz="1600" dirty="0" smtClean="0"/>
              <a:t>Option B: -1775</a:t>
            </a:r>
            <a:endParaRPr lang="en-US" sz="16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Take the difference (max – min)</a:t>
            </a:r>
          </a:p>
          <a:p>
            <a:pPr lvl="1"/>
            <a:r>
              <a:rPr lang="en-US" sz="1600" dirty="0" smtClean="0"/>
              <a:t>Option A: (14 – 6) = 8</a:t>
            </a:r>
          </a:p>
          <a:p>
            <a:pPr lvl="1"/>
            <a:r>
              <a:rPr lang="en-US" sz="1600" dirty="0" smtClean="0"/>
              <a:t>Option B: (1844 – (-1775)) = 3619</a:t>
            </a:r>
            <a:endParaRPr lang="en-US" sz="1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272375475"/>
              </p:ext>
            </p:extLst>
          </p:nvPr>
        </p:nvGraphicFramePr>
        <p:xfrm>
          <a:off x="5091113" y="358775"/>
          <a:ext cx="3840162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$1331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-$1633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$517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-$1689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-$592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-$599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$1041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-$175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$323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-$1775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$1105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$6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$1844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$462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82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th</a:t>
            </a:r>
            <a:r>
              <a:rPr lang="en-US" dirty="0" smtClean="0"/>
              <a:t> percentile is Y, that means X% of the data are less than or equal to Y</a:t>
            </a:r>
          </a:p>
          <a:p>
            <a:pPr lvl="1"/>
            <a:r>
              <a:rPr lang="en-US" dirty="0" smtClean="0"/>
              <a:t>The 95</a:t>
            </a:r>
            <a:r>
              <a:rPr lang="en-US" baseline="30000" dirty="0" smtClean="0"/>
              <a:t>th</a:t>
            </a:r>
            <a:r>
              <a:rPr lang="en-US" dirty="0" smtClean="0"/>
              <a:t> percentile of men’s height is 6’3”</a:t>
            </a:r>
          </a:p>
          <a:p>
            <a:r>
              <a:rPr lang="en-US" dirty="0" smtClean="0"/>
              <a:t>If Y is in the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th</a:t>
            </a:r>
            <a:r>
              <a:rPr lang="en-US" dirty="0" smtClean="0"/>
              <a:t> percentile, then X% of the data are less than or equal to Y</a:t>
            </a:r>
          </a:p>
          <a:p>
            <a:pPr lvl="1"/>
            <a:r>
              <a:rPr lang="en-US" dirty="0" smtClean="0"/>
              <a:t>John’s test score is in the 12</a:t>
            </a:r>
            <a:r>
              <a:rPr lang="en-US" baseline="30000" dirty="0" smtClean="0"/>
              <a:t>th</a:t>
            </a:r>
            <a:r>
              <a:rPr lang="en-US" dirty="0" smtClean="0"/>
              <a:t> percentile</a:t>
            </a:r>
          </a:p>
          <a:p>
            <a:r>
              <a:rPr lang="en-US" dirty="0" smtClean="0"/>
              <a:t>The minimum is the 0</a:t>
            </a:r>
            <a:r>
              <a:rPr lang="en-US" baseline="30000" dirty="0" smtClean="0"/>
              <a:t>th</a:t>
            </a:r>
            <a:r>
              <a:rPr lang="en-US" dirty="0" smtClean="0"/>
              <a:t> percentile</a:t>
            </a:r>
          </a:p>
          <a:p>
            <a:r>
              <a:rPr lang="en-US" dirty="0"/>
              <a:t>T</a:t>
            </a:r>
            <a:r>
              <a:rPr lang="en-US" dirty="0" smtClean="0"/>
              <a:t>he maximum is the 100</a:t>
            </a:r>
            <a:r>
              <a:rPr lang="en-US" baseline="30000" dirty="0" smtClean="0"/>
              <a:t>th</a:t>
            </a:r>
            <a:r>
              <a:rPr lang="en-US" dirty="0" smtClean="0"/>
              <a:t> percentile</a:t>
            </a:r>
          </a:p>
          <a:p>
            <a:r>
              <a:rPr lang="en-US" dirty="0" smtClean="0"/>
              <a:t>The median is the 50</a:t>
            </a:r>
            <a:r>
              <a:rPr lang="en-US" baseline="30000" dirty="0" smtClean="0"/>
              <a:t>th</a:t>
            </a:r>
            <a:r>
              <a:rPr lang="en-US" dirty="0" smtClean="0"/>
              <a:t> percentile – the </a:t>
            </a:r>
            <a:r>
              <a:rPr lang="en-US" i="1" dirty="0" smtClean="0"/>
              <a:t>halfway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1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Percentiles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973493"/>
              </p:ext>
            </p:extLst>
          </p:nvPr>
        </p:nvGraphicFramePr>
        <p:xfrm>
          <a:off x="5498304" y="424278"/>
          <a:ext cx="3203738" cy="578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869"/>
                <a:gridCol w="1601869"/>
              </a:tblGrid>
              <a:tr h="525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 Scores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25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5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5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5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5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5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5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5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5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5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What is the 10</a:t>
            </a:r>
            <a:r>
              <a:rPr lang="en-US" baseline="30000" dirty="0" smtClean="0"/>
              <a:t>th</a:t>
            </a:r>
            <a:r>
              <a:rPr lang="en-US" dirty="0" smtClean="0"/>
              <a:t> percentile?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What is the 90</a:t>
            </a:r>
            <a:r>
              <a:rPr lang="en-US" baseline="30000" dirty="0" smtClean="0"/>
              <a:t>th</a:t>
            </a:r>
            <a:r>
              <a:rPr lang="en-US" dirty="0" smtClean="0"/>
              <a:t> percentile?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What is the median?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What is the 25</a:t>
            </a:r>
            <a:r>
              <a:rPr lang="en-US" baseline="30000" dirty="0" smtClean="0"/>
              <a:t>th</a:t>
            </a:r>
            <a:r>
              <a:rPr lang="en-US" dirty="0" smtClean="0"/>
              <a:t> percentile?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What is the 75</a:t>
            </a:r>
            <a:r>
              <a:rPr lang="en-US" baseline="30000" dirty="0" smtClean="0"/>
              <a:t>th</a:t>
            </a:r>
            <a:r>
              <a:rPr lang="en-US" dirty="0" smtClean="0"/>
              <a:t> percentile?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If I got an 80, what percentile would I be in?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If I got a 50, what percentile would I be 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8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Inter-Quartile Range (IQR)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Find the </a:t>
            </a:r>
            <a:r>
              <a:rPr lang="en-US" sz="2400" dirty="0" smtClean="0"/>
              <a:t>75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percentile</a:t>
            </a:r>
            <a:endParaRPr lang="en-US" sz="2400" dirty="0" smtClean="0"/>
          </a:p>
          <a:p>
            <a:pPr lvl="1"/>
            <a:r>
              <a:rPr lang="en-US" sz="1600" dirty="0" smtClean="0"/>
              <a:t>Option A: </a:t>
            </a:r>
          </a:p>
          <a:p>
            <a:pPr lvl="1"/>
            <a:r>
              <a:rPr lang="en-US" sz="1600" dirty="0" smtClean="0"/>
              <a:t>Option B: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Find the </a:t>
            </a:r>
            <a:r>
              <a:rPr lang="en-US" sz="2400" dirty="0" smtClean="0"/>
              <a:t>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percentile</a:t>
            </a:r>
            <a:endParaRPr lang="en-US" sz="2400" dirty="0" smtClean="0"/>
          </a:p>
          <a:p>
            <a:pPr lvl="1"/>
            <a:r>
              <a:rPr lang="en-US" sz="1600" dirty="0" smtClean="0"/>
              <a:t>Option A: </a:t>
            </a:r>
          </a:p>
          <a:p>
            <a:pPr lvl="1"/>
            <a:r>
              <a:rPr lang="en-US" sz="1600" dirty="0" smtClean="0"/>
              <a:t>Option B: </a:t>
            </a:r>
            <a:endParaRPr lang="en-US" sz="16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Take the difference </a:t>
            </a:r>
            <a:r>
              <a:rPr lang="en-US" sz="1600" dirty="0" smtClean="0"/>
              <a:t>Option </a:t>
            </a:r>
            <a:r>
              <a:rPr lang="en-US" sz="1600" dirty="0" smtClean="0"/>
              <a:t>A: </a:t>
            </a:r>
          </a:p>
          <a:p>
            <a:pPr lvl="1"/>
            <a:r>
              <a:rPr lang="en-US" sz="1600" dirty="0" smtClean="0"/>
              <a:t>Option B:</a:t>
            </a:r>
            <a:endParaRPr lang="en-US" sz="1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4252330545"/>
              </p:ext>
            </p:extLst>
          </p:nvPr>
        </p:nvGraphicFramePr>
        <p:xfrm>
          <a:off x="5091113" y="358775"/>
          <a:ext cx="3840162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$1331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-$1633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$517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-$1689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-$592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-$599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$1041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-$175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$323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-$1775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$1105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$6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$1844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$462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27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68530734"/>
              </p:ext>
            </p:extLst>
          </p:nvPr>
        </p:nvGraphicFramePr>
        <p:xfrm>
          <a:off x="5091113" y="358775"/>
          <a:ext cx="3840162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ews Gothic MT"/>
                        </a:rPr>
                        <a:t>Rank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1" i="0" u="none" strike="noStrike">
                          <a:solidFill>
                            <a:srgbClr val="FFFFFF"/>
                          </a:solidFill>
                          <a:effectLst/>
                          <a:latin typeface="News Gothic MT"/>
                        </a:rPr>
                        <a:t>Option 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1" i="0" u="none" strike="noStrike">
                          <a:solidFill>
                            <a:srgbClr val="FFFFFF"/>
                          </a:solidFill>
                          <a:effectLst/>
                          <a:latin typeface="News Gothic MT"/>
                        </a:rPr>
                        <a:t>Option B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$1,844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$1,331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$1,105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$1,041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$517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$462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$323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$10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ews Gothic MT"/>
                        </a:rPr>
                        <a:t>($20)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ews Gothic MT"/>
                        </a:rPr>
                        <a:t>($175)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ews Gothic MT"/>
                        </a:rPr>
                        <a:t>($592)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ews Gothic MT"/>
                        </a:rPr>
                        <a:t>($599)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ews Gothic MT"/>
                        </a:rPr>
                        <a:t>($1,633)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ews Gothic MT"/>
                        </a:rPr>
                        <a:t>($1,689)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News Gothic MT"/>
                        </a:rPr>
                        <a:t>($1,775)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Find the </a:t>
            </a:r>
            <a:r>
              <a:rPr lang="en-US" sz="2400" dirty="0" smtClean="0"/>
              <a:t>75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percentile</a:t>
            </a:r>
            <a:endParaRPr lang="en-US" sz="2400" dirty="0" smtClean="0"/>
          </a:p>
          <a:p>
            <a:pPr lvl="1"/>
            <a:r>
              <a:rPr lang="en-US" sz="1600" dirty="0" smtClean="0"/>
              <a:t>Option A: </a:t>
            </a:r>
          </a:p>
          <a:p>
            <a:pPr lvl="1"/>
            <a:r>
              <a:rPr lang="en-US" sz="1600" dirty="0" smtClean="0"/>
              <a:t>Option B: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Find the </a:t>
            </a:r>
            <a:r>
              <a:rPr lang="en-US" sz="2400" dirty="0" smtClean="0"/>
              <a:t>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percentile</a:t>
            </a:r>
            <a:endParaRPr lang="en-US" sz="2400" dirty="0" smtClean="0"/>
          </a:p>
          <a:p>
            <a:pPr lvl="1"/>
            <a:r>
              <a:rPr lang="en-US" sz="1600" dirty="0" smtClean="0"/>
              <a:t>Option A: </a:t>
            </a:r>
          </a:p>
          <a:p>
            <a:pPr lvl="1"/>
            <a:r>
              <a:rPr lang="en-US" sz="1600" dirty="0" smtClean="0"/>
              <a:t>Option B: </a:t>
            </a:r>
            <a:endParaRPr lang="en-US" sz="16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Take the difference </a:t>
            </a:r>
            <a:r>
              <a:rPr lang="en-US" sz="1600" dirty="0" smtClean="0"/>
              <a:t>Option </a:t>
            </a:r>
            <a:r>
              <a:rPr lang="en-US" sz="1600" dirty="0" smtClean="0"/>
              <a:t>A: </a:t>
            </a:r>
          </a:p>
          <a:p>
            <a:pPr lvl="1"/>
            <a:r>
              <a:rPr lang="en-US" sz="1600" dirty="0" smtClean="0"/>
              <a:t>Option B:</a:t>
            </a:r>
            <a:endParaRPr lang="en-US" sz="16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Inter-Quartile Range (IQR)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8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Inter-Quartile Range (IQR)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Find the </a:t>
            </a:r>
            <a:r>
              <a:rPr lang="en-US" sz="2400" dirty="0" smtClean="0"/>
              <a:t>75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percentile</a:t>
            </a:r>
            <a:endParaRPr lang="en-US" sz="2400" dirty="0" smtClean="0"/>
          </a:p>
          <a:p>
            <a:pPr lvl="1"/>
            <a:r>
              <a:rPr lang="en-US" sz="1600" dirty="0" smtClean="0"/>
              <a:t>Option A: </a:t>
            </a:r>
            <a:r>
              <a:rPr lang="en-US" sz="1600" dirty="0" smtClean="0"/>
              <a:t>11</a:t>
            </a:r>
            <a:endParaRPr lang="en-US" sz="1600" dirty="0" smtClean="0"/>
          </a:p>
          <a:p>
            <a:pPr lvl="1"/>
            <a:r>
              <a:rPr lang="en-US" sz="1600" dirty="0" smtClean="0"/>
              <a:t>Option B: </a:t>
            </a:r>
            <a:r>
              <a:rPr lang="en-US" sz="1600" dirty="0" smtClean="0"/>
              <a:t>1041</a:t>
            </a:r>
            <a:endParaRPr lang="en-US" sz="16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Find the </a:t>
            </a:r>
            <a:r>
              <a:rPr lang="en-US" sz="2400" dirty="0" smtClean="0"/>
              <a:t>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percentile</a:t>
            </a:r>
            <a:endParaRPr lang="en-US" sz="2400" dirty="0" smtClean="0"/>
          </a:p>
          <a:p>
            <a:pPr lvl="1"/>
            <a:r>
              <a:rPr lang="en-US" sz="1600" dirty="0" smtClean="0"/>
              <a:t>Option A: </a:t>
            </a:r>
            <a:r>
              <a:rPr lang="en-US" sz="1600" dirty="0" smtClean="0"/>
              <a:t>9</a:t>
            </a:r>
            <a:endParaRPr lang="en-US" sz="1600" dirty="0" smtClean="0"/>
          </a:p>
          <a:p>
            <a:pPr lvl="1"/>
            <a:r>
              <a:rPr lang="en-US" sz="1600" dirty="0" smtClean="0"/>
              <a:t>Option B: </a:t>
            </a:r>
            <a:r>
              <a:rPr lang="en-US" sz="1600" dirty="0" smtClean="0"/>
              <a:t>-599</a:t>
            </a:r>
            <a:endParaRPr lang="en-US" sz="16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Take the difference </a:t>
            </a:r>
            <a:r>
              <a:rPr lang="en-US" sz="1600" dirty="0" smtClean="0"/>
              <a:t>Option </a:t>
            </a:r>
            <a:r>
              <a:rPr lang="en-US" sz="1600" dirty="0" smtClean="0"/>
              <a:t>A: </a:t>
            </a:r>
            <a:r>
              <a:rPr lang="en-US" sz="1600" dirty="0" smtClean="0"/>
              <a:t>ICQ = 2</a:t>
            </a:r>
            <a:endParaRPr lang="en-US" sz="1600" dirty="0" smtClean="0"/>
          </a:p>
          <a:p>
            <a:pPr lvl="1"/>
            <a:r>
              <a:rPr lang="en-US" sz="1600" dirty="0" smtClean="0"/>
              <a:t>Option B</a:t>
            </a:r>
            <a:r>
              <a:rPr lang="en-US" sz="1600" dirty="0" smtClean="0"/>
              <a:t>: ICQ = 1640</a:t>
            </a:r>
            <a:endParaRPr lang="en-US" sz="1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595750127"/>
              </p:ext>
            </p:extLst>
          </p:nvPr>
        </p:nvGraphicFramePr>
        <p:xfrm>
          <a:off x="5091113" y="358775"/>
          <a:ext cx="3840162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ews Gothic MT"/>
                        </a:rPr>
                        <a:t>Rank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1" i="0" u="none" strike="noStrike">
                          <a:solidFill>
                            <a:srgbClr val="FFFFFF"/>
                          </a:solidFill>
                          <a:effectLst/>
                          <a:latin typeface="News Gothic MT"/>
                        </a:rPr>
                        <a:t>Option 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1" i="0" u="none" strike="noStrike">
                          <a:solidFill>
                            <a:srgbClr val="FFFFFF"/>
                          </a:solidFill>
                          <a:effectLst/>
                          <a:latin typeface="News Gothic MT"/>
                        </a:rPr>
                        <a:t>Option B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$1,844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$1,331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$1,105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$1,041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$517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$462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$323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$10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ews Gothic MT"/>
                        </a:rPr>
                        <a:t>($20)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$10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ews Gothic MT"/>
                        </a:rPr>
                        <a:t>($175)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ews Gothic MT"/>
                        </a:rPr>
                        <a:t>($592)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ews Gothic MT"/>
                        </a:rPr>
                        <a:t>($599)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ews Gothic MT"/>
                        </a:rPr>
                        <a:t>($1,633)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ews Gothic MT"/>
                        </a:rPr>
                        <a:t>($1,689)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8000"/>
                          </a:solidFill>
                          <a:effectLst/>
                          <a:latin typeface="News Gothic MT"/>
                        </a:rPr>
                        <a:t>$6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News Gothic MT"/>
                        </a:rPr>
                        <a:t>($1,775)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59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 &amp; Percentiles only give single numbers</a:t>
            </a:r>
          </a:p>
          <a:p>
            <a:r>
              <a:rPr lang="en-US" dirty="0" smtClean="0"/>
              <a:t>What about a summary statistic that uses all of the numbers (like the average does)?</a:t>
            </a:r>
          </a:p>
          <a:p>
            <a:endParaRPr lang="en-US" dirty="0"/>
          </a:p>
          <a:p>
            <a:r>
              <a:rPr lang="en-US" dirty="0" smtClean="0"/>
              <a:t>Why not look at the typical </a:t>
            </a:r>
            <a:r>
              <a:rPr lang="en-US" i="1" u="sng" dirty="0" smtClean="0"/>
              <a:t>deviation</a:t>
            </a:r>
            <a:r>
              <a:rPr lang="en-US" i="1" dirty="0" smtClean="0"/>
              <a:t> from the mean </a:t>
            </a:r>
            <a:r>
              <a:rPr lang="en-US" dirty="0" smtClean="0"/>
              <a:t>for every number?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24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667726"/>
              </p:ext>
            </p:extLst>
          </p:nvPr>
        </p:nvGraphicFramePr>
        <p:xfrm>
          <a:off x="2344738" y="2503488"/>
          <a:ext cx="4383087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1371600" imgH="457200" progId="Equation.3">
                  <p:embed/>
                </p:oleObj>
              </mc:Choice>
              <mc:Fallback>
                <p:oleObj name="Equation" r:id="rId3" imgW="1371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4738" y="2503488"/>
                        <a:ext cx="4383087" cy="146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49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646234"/>
              </p:ext>
            </p:extLst>
          </p:nvPr>
        </p:nvGraphicFramePr>
        <p:xfrm>
          <a:off x="2263775" y="2443163"/>
          <a:ext cx="4545013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3" imgW="1422400" imgH="495300" progId="Equation.3">
                  <p:embed/>
                </p:oleObj>
              </mc:Choice>
              <mc:Fallback>
                <p:oleObj name="Equation" r:id="rId3" imgW="1422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3775" y="2443163"/>
                        <a:ext cx="4545013" cy="158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46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Variance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455848"/>
              </p:ext>
            </p:extLst>
          </p:nvPr>
        </p:nvGraphicFramePr>
        <p:xfrm>
          <a:off x="4743450" y="368300"/>
          <a:ext cx="3840162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Deviation</a:t>
                      </a:r>
                    </a:p>
                    <a:p>
                      <a:r>
                        <a:rPr lang="en-US" dirty="0" smtClean="0"/>
                        <a:t>(x – µ)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Squared</a:t>
                      </a:r>
                    </a:p>
                    <a:p>
                      <a:r>
                        <a:rPr lang="en-US" dirty="0" smtClean="0"/>
                        <a:t>(x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dirty="0" smtClean="0"/>
                        <a:t>µ)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$6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4783124"/>
          </a:xfrm>
        </p:spPr>
        <p:txBody>
          <a:bodyPr>
            <a:normAutofit/>
          </a:bodyPr>
          <a:lstStyle/>
          <a:p>
            <a:r>
              <a:rPr lang="en-US" u="sng" dirty="0" smtClean="0"/>
              <a:t>Option A</a:t>
            </a:r>
          </a:p>
          <a:p>
            <a:pPr algn="l"/>
            <a:r>
              <a:rPr lang="en-US" dirty="0" smtClean="0"/>
              <a:t>N = 15</a:t>
            </a:r>
          </a:p>
          <a:p>
            <a:pPr algn="l"/>
            <a:r>
              <a:rPr lang="en-US" dirty="0" smtClean="0"/>
              <a:t>Mean (µ) = 10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Variance: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Variance =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Standard Deviation: 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Std. </a:t>
            </a:r>
            <a:r>
              <a:rPr lang="en-US" dirty="0" err="1" smtClean="0"/>
              <a:t>Dev</a:t>
            </a:r>
            <a:r>
              <a:rPr lang="en-US" dirty="0" smtClean="0"/>
              <a:t> =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634153"/>
              </p:ext>
            </p:extLst>
          </p:nvPr>
        </p:nvGraphicFramePr>
        <p:xfrm>
          <a:off x="1763999" y="3054643"/>
          <a:ext cx="22606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3" imgW="1346200" imgH="393700" progId="Equation.3">
                  <p:embed/>
                </p:oleObj>
              </mc:Choice>
              <mc:Fallback>
                <p:oleObj name="Equation" r:id="rId3" imgW="1346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999" y="3054643"/>
                        <a:ext cx="2260600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026605"/>
              </p:ext>
            </p:extLst>
          </p:nvPr>
        </p:nvGraphicFramePr>
        <p:xfrm>
          <a:off x="1065213" y="4875213"/>
          <a:ext cx="23463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5" imgW="1397000" imgH="431800" progId="Equation.3">
                  <p:embed/>
                </p:oleObj>
              </mc:Choice>
              <mc:Fallback>
                <p:oleObj name="Equation" r:id="rId5" imgW="1397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5213" y="4875213"/>
                        <a:ext cx="2346325" cy="72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51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Mode</a:t>
            </a:r>
            <a:r>
              <a:rPr lang="en-US" dirty="0" smtClean="0"/>
              <a:t> [nominal, ordinal, quantitative]:</a:t>
            </a:r>
          </a:p>
          <a:p>
            <a:pPr marL="349250" lvl="1" indent="0">
              <a:buNone/>
            </a:pPr>
            <a:r>
              <a:rPr lang="en-US" dirty="0" smtClean="0"/>
              <a:t>The most common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Median</a:t>
            </a:r>
            <a:r>
              <a:rPr lang="en-US" dirty="0" smtClean="0"/>
              <a:t> [ordinal, quantitative]:</a:t>
            </a:r>
          </a:p>
          <a:p>
            <a:pPr marL="349250" lvl="1" indent="0">
              <a:buNone/>
            </a:pPr>
            <a:r>
              <a:rPr lang="en-US" dirty="0" smtClean="0"/>
              <a:t>The halfway point in the ordered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Mean</a:t>
            </a:r>
            <a:r>
              <a:rPr lang="en-US" dirty="0" smtClean="0"/>
              <a:t> [quantitative]:</a:t>
            </a:r>
          </a:p>
          <a:p>
            <a:pPr marL="349250" lvl="1" indent="0">
              <a:buNone/>
            </a:pPr>
            <a:r>
              <a:rPr lang="en-US" dirty="0" smtClean="0"/>
              <a:t>The point that minimizes the squared deviation from all numbers in the data 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6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Variance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778679"/>
              </p:ext>
            </p:extLst>
          </p:nvPr>
        </p:nvGraphicFramePr>
        <p:xfrm>
          <a:off x="4743450" y="368300"/>
          <a:ext cx="3840162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Deviation</a:t>
                      </a:r>
                    </a:p>
                    <a:p>
                      <a:r>
                        <a:rPr lang="en-US" dirty="0" smtClean="0"/>
                        <a:t>(x – µ)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Squared</a:t>
                      </a:r>
                    </a:p>
                    <a:p>
                      <a:r>
                        <a:rPr lang="en-US" dirty="0" smtClean="0"/>
                        <a:t>(x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dirty="0" smtClean="0"/>
                        <a:t>µ)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$6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4783124"/>
          </a:xfrm>
        </p:spPr>
        <p:txBody>
          <a:bodyPr>
            <a:normAutofit/>
          </a:bodyPr>
          <a:lstStyle/>
          <a:p>
            <a:r>
              <a:rPr lang="en-US" u="sng" dirty="0" smtClean="0"/>
              <a:t>Option A</a:t>
            </a:r>
          </a:p>
          <a:p>
            <a:pPr algn="l"/>
            <a:r>
              <a:rPr lang="en-US" dirty="0" smtClean="0"/>
              <a:t>N = 15</a:t>
            </a:r>
          </a:p>
          <a:p>
            <a:pPr algn="l"/>
            <a:r>
              <a:rPr lang="en-US" dirty="0" smtClean="0"/>
              <a:t>Mean (µ) = 10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Variance: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Variance =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Standard Deviation: 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Std. </a:t>
            </a:r>
            <a:r>
              <a:rPr lang="en-US" dirty="0" err="1" smtClean="0"/>
              <a:t>Dev</a:t>
            </a:r>
            <a:r>
              <a:rPr lang="en-US" dirty="0" smtClean="0"/>
              <a:t> =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993851"/>
              </p:ext>
            </p:extLst>
          </p:nvPr>
        </p:nvGraphicFramePr>
        <p:xfrm>
          <a:off x="1763999" y="3054643"/>
          <a:ext cx="22606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3" imgW="1346200" imgH="393700" progId="Equation.3">
                  <p:embed/>
                </p:oleObj>
              </mc:Choice>
              <mc:Fallback>
                <p:oleObj name="Equation" r:id="rId3" imgW="1346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999" y="3054643"/>
                        <a:ext cx="2260600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680438"/>
              </p:ext>
            </p:extLst>
          </p:nvPr>
        </p:nvGraphicFramePr>
        <p:xfrm>
          <a:off x="1065213" y="4875213"/>
          <a:ext cx="23463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5" imgW="1397000" imgH="431800" progId="Equation.3">
                  <p:embed/>
                </p:oleObj>
              </mc:Choice>
              <mc:Fallback>
                <p:oleObj name="Equation" r:id="rId5" imgW="1397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5213" y="4875213"/>
                        <a:ext cx="2346325" cy="72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1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Variance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596461"/>
              </p:ext>
            </p:extLst>
          </p:nvPr>
        </p:nvGraphicFramePr>
        <p:xfrm>
          <a:off x="4743450" y="368300"/>
          <a:ext cx="3840162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Deviation</a:t>
                      </a:r>
                    </a:p>
                    <a:p>
                      <a:r>
                        <a:rPr lang="en-US" dirty="0" smtClean="0"/>
                        <a:t>(x – µ)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Squared</a:t>
                      </a:r>
                    </a:p>
                    <a:p>
                      <a:r>
                        <a:rPr lang="en-US" dirty="0" smtClean="0"/>
                        <a:t>(x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dirty="0" smtClean="0"/>
                        <a:t>µ)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$6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4783124"/>
          </a:xfrm>
        </p:spPr>
        <p:txBody>
          <a:bodyPr>
            <a:normAutofit/>
          </a:bodyPr>
          <a:lstStyle/>
          <a:p>
            <a:r>
              <a:rPr lang="en-US" u="sng" dirty="0" smtClean="0"/>
              <a:t>Option A</a:t>
            </a:r>
          </a:p>
          <a:p>
            <a:pPr algn="l"/>
            <a:r>
              <a:rPr lang="en-US" dirty="0" smtClean="0"/>
              <a:t>N = 15</a:t>
            </a:r>
          </a:p>
          <a:p>
            <a:pPr algn="l"/>
            <a:r>
              <a:rPr lang="en-US" dirty="0" smtClean="0"/>
              <a:t>Mean (µ) = 10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Variance: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Variance = 1/14*(64) = 4.57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Standard Deviation: 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Std. </a:t>
            </a:r>
            <a:r>
              <a:rPr lang="en-US" dirty="0" err="1" smtClean="0"/>
              <a:t>Dev</a:t>
            </a:r>
            <a:r>
              <a:rPr lang="en-US" dirty="0" smtClean="0"/>
              <a:t> = √4.57 = 2.14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5939"/>
              </p:ext>
            </p:extLst>
          </p:nvPr>
        </p:nvGraphicFramePr>
        <p:xfrm>
          <a:off x="1763999" y="3054643"/>
          <a:ext cx="22606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3" imgW="1346200" imgH="393700" progId="Equation.3">
                  <p:embed/>
                </p:oleObj>
              </mc:Choice>
              <mc:Fallback>
                <p:oleObj name="Equation" r:id="rId3" imgW="1346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999" y="3054643"/>
                        <a:ext cx="2260600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485997"/>
              </p:ext>
            </p:extLst>
          </p:nvPr>
        </p:nvGraphicFramePr>
        <p:xfrm>
          <a:off x="1065213" y="4875213"/>
          <a:ext cx="23463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5" imgW="1397000" imgH="431800" progId="Equation.3">
                  <p:embed/>
                </p:oleObj>
              </mc:Choice>
              <mc:Fallback>
                <p:oleObj name="Equation" r:id="rId5" imgW="1397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5213" y="4875213"/>
                        <a:ext cx="2346325" cy="72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832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Variance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904820"/>
              </p:ext>
            </p:extLst>
          </p:nvPr>
        </p:nvGraphicFramePr>
        <p:xfrm>
          <a:off x="4743450" y="368300"/>
          <a:ext cx="3840162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Deviation</a:t>
                      </a:r>
                    </a:p>
                    <a:p>
                      <a:r>
                        <a:rPr lang="en-US" dirty="0" smtClean="0"/>
                        <a:t>(x – µ)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Squared</a:t>
                      </a:r>
                    </a:p>
                    <a:p>
                      <a:r>
                        <a:rPr lang="en-US" dirty="0" smtClean="0"/>
                        <a:t>(x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dirty="0" smtClean="0"/>
                        <a:t>µ)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$1331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-$1633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$517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-$1689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-$592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-$599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$1041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-$175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$323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-$1775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$1105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$1844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$462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4783124"/>
          </a:xfrm>
        </p:spPr>
        <p:txBody>
          <a:bodyPr>
            <a:normAutofit/>
          </a:bodyPr>
          <a:lstStyle/>
          <a:p>
            <a:r>
              <a:rPr lang="en-US" u="sng" dirty="0" smtClean="0"/>
              <a:t>Option B</a:t>
            </a:r>
          </a:p>
          <a:p>
            <a:pPr algn="l"/>
            <a:r>
              <a:rPr lang="en-US" dirty="0" smtClean="0"/>
              <a:t>N = 15</a:t>
            </a:r>
          </a:p>
          <a:p>
            <a:pPr algn="l"/>
            <a:r>
              <a:rPr lang="en-US" dirty="0" smtClean="0"/>
              <a:t>Mean (µ) = 10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Variance: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Variance =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Standard Deviation: 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Std. </a:t>
            </a:r>
            <a:r>
              <a:rPr lang="en-US" dirty="0" err="1" smtClean="0"/>
              <a:t>Dev</a:t>
            </a:r>
            <a:r>
              <a:rPr lang="en-US" dirty="0" smtClean="0"/>
              <a:t> =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065128"/>
              </p:ext>
            </p:extLst>
          </p:nvPr>
        </p:nvGraphicFramePr>
        <p:xfrm>
          <a:off x="1763999" y="3054643"/>
          <a:ext cx="22606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4" imgW="1346200" imgH="393700" progId="Equation.3">
                  <p:embed/>
                </p:oleObj>
              </mc:Choice>
              <mc:Fallback>
                <p:oleObj name="Equation" r:id="rId4" imgW="1346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3999" y="3054643"/>
                        <a:ext cx="2260600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077719"/>
              </p:ext>
            </p:extLst>
          </p:nvPr>
        </p:nvGraphicFramePr>
        <p:xfrm>
          <a:off x="1065213" y="4875213"/>
          <a:ext cx="23463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6" imgW="1397000" imgH="431800" progId="Equation.3">
                  <p:embed/>
                </p:oleObj>
              </mc:Choice>
              <mc:Fallback>
                <p:oleObj name="Equation" r:id="rId6" imgW="1397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5213" y="4875213"/>
                        <a:ext cx="2346325" cy="72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582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histogram is a bar chart in which:</a:t>
            </a:r>
          </a:p>
          <a:p>
            <a:pPr lvl="1"/>
            <a:r>
              <a:rPr lang="en-US" dirty="0" smtClean="0"/>
              <a:t>The y-axis is </a:t>
            </a:r>
            <a:r>
              <a:rPr lang="en-US" i="1" dirty="0" smtClean="0"/>
              <a:t>frequency</a:t>
            </a:r>
            <a:r>
              <a:rPr lang="en-US" dirty="0" smtClean="0"/>
              <a:t> or </a:t>
            </a:r>
            <a:r>
              <a:rPr lang="en-US" i="1" dirty="0" smtClean="0"/>
              <a:t>count</a:t>
            </a:r>
          </a:p>
          <a:p>
            <a:pPr lvl="1"/>
            <a:r>
              <a:rPr lang="en-US" dirty="0" smtClean="0"/>
              <a:t>The x-axis is a quantitative variable</a:t>
            </a:r>
          </a:p>
          <a:p>
            <a:pPr lvl="1"/>
            <a:r>
              <a:rPr lang="en-US" dirty="0" smtClean="0"/>
              <a:t>The entire range of data is covered on the x-axis</a:t>
            </a:r>
          </a:p>
          <a:p>
            <a:endParaRPr lang="en-US" dirty="0"/>
          </a:p>
          <a:p>
            <a:r>
              <a:rPr lang="en-US" dirty="0" smtClean="0"/>
              <a:t>The range of data is typically divided into </a:t>
            </a:r>
            <a:r>
              <a:rPr lang="en-US" i="1" dirty="0" smtClean="0"/>
              <a:t>bins</a:t>
            </a:r>
          </a:p>
          <a:p>
            <a:r>
              <a:rPr lang="en-US" dirty="0" smtClean="0"/>
              <a:t>(almost same process as for calculating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78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of Variance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Comparing variables with different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2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Visualizing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0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Which one would you rather invest in?</a:t>
            </a:r>
          </a:p>
          <a:p>
            <a:endParaRPr lang="en-US" dirty="0"/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Both investments have the same </a:t>
            </a:r>
            <a:r>
              <a:rPr lang="en-US" b="1" dirty="0" smtClean="0">
                <a:solidFill>
                  <a:srgbClr val="0000FF"/>
                </a:solidFill>
              </a:rPr>
              <a:t>median </a:t>
            </a:r>
            <a:r>
              <a:rPr lang="en-US" dirty="0" smtClean="0"/>
              <a:t>return</a:t>
            </a:r>
            <a:endParaRPr lang="en-US" dirty="0" smtClean="0"/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Both investments have the same </a:t>
            </a:r>
            <a:r>
              <a:rPr lang="en-US" b="1" dirty="0" smtClean="0">
                <a:solidFill>
                  <a:srgbClr val="0000FF"/>
                </a:solidFill>
              </a:rPr>
              <a:t>average </a:t>
            </a:r>
            <a:r>
              <a:rPr lang="en-US" dirty="0" smtClean="0"/>
              <a:t>return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334814"/>
              </p:ext>
            </p:extLst>
          </p:nvPr>
        </p:nvGraphicFramePr>
        <p:xfrm>
          <a:off x="4743450" y="368300"/>
          <a:ext cx="3840162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39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722387"/>
              </p:ext>
            </p:extLst>
          </p:nvPr>
        </p:nvGraphicFramePr>
        <p:xfrm>
          <a:off x="4743450" y="368300"/>
          <a:ext cx="3840162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$1331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-$1633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$517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-$1689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-$592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-$599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$1041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-$175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$323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-$1775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$1105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$6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$1844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$462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Which one would you rather invest in?</a:t>
            </a:r>
          </a:p>
          <a:p>
            <a:endParaRPr lang="en-US" dirty="0"/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Both investments have the same </a:t>
            </a:r>
            <a:r>
              <a:rPr lang="en-US" b="1" dirty="0" smtClean="0">
                <a:solidFill>
                  <a:srgbClr val="0000FF"/>
                </a:solidFill>
              </a:rPr>
              <a:t>median </a:t>
            </a:r>
            <a:r>
              <a:rPr lang="en-US" dirty="0" smtClean="0"/>
              <a:t>return</a:t>
            </a:r>
            <a:endParaRPr lang="en-US" dirty="0" smtClean="0"/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Both investments have the same </a:t>
            </a:r>
            <a:r>
              <a:rPr lang="en-US" b="1" dirty="0" smtClean="0">
                <a:solidFill>
                  <a:srgbClr val="0000FF"/>
                </a:solidFill>
              </a:rPr>
              <a:t>average </a:t>
            </a:r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7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you pay more?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Drug 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Average cognitive improvement is </a:t>
            </a:r>
            <a:r>
              <a:rPr lang="en-US" b="1" dirty="0" smtClean="0">
                <a:solidFill>
                  <a:srgbClr val="008000"/>
                </a:solidFill>
              </a:rPr>
              <a:t>10</a:t>
            </a:r>
            <a:r>
              <a:rPr lang="en-US" dirty="0" smtClean="0"/>
              <a:t> IQ points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Drug 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Average cognitive improvement is </a:t>
            </a:r>
            <a:r>
              <a:rPr lang="en-US" b="1" dirty="0" smtClean="0">
                <a:solidFill>
                  <a:srgbClr val="008000"/>
                </a:solidFill>
              </a:rPr>
              <a:t>11</a:t>
            </a:r>
            <a:r>
              <a:rPr lang="en-US" dirty="0" smtClean="0"/>
              <a:t> IQ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8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you pay more?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Drug 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Drug B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2896876"/>
              </p:ext>
            </p:extLst>
          </p:nvPr>
        </p:nvGraphicFramePr>
        <p:xfrm>
          <a:off x="549275" y="2347913"/>
          <a:ext cx="3840162" cy="373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/>
                <a:gridCol w="1280054"/>
                <a:gridCol w="1280054"/>
              </a:tblGrid>
              <a:tr h="33645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Cognitive Improvement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64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15.00</a:t>
                      </a:r>
                      <a:endParaRPr lang="en-US" sz="1400" dirty="0"/>
                    </a:p>
                  </a:txBody>
                  <a:tcPr/>
                </a:tc>
              </a:tr>
              <a:tr h="3364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15.53</a:t>
                      </a:r>
                      <a:endParaRPr lang="en-US" sz="1400" dirty="0"/>
                    </a:p>
                  </a:txBody>
                  <a:tcPr/>
                </a:tc>
              </a:tr>
              <a:tr h="3364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16.75</a:t>
                      </a:r>
                      <a:endParaRPr lang="en-US" sz="1400" dirty="0"/>
                    </a:p>
                  </a:txBody>
                  <a:tcPr/>
                </a:tc>
              </a:tr>
              <a:tr h="3364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17.64</a:t>
                      </a:r>
                      <a:endParaRPr lang="en-US" sz="1400" dirty="0"/>
                    </a:p>
                  </a:txBody>
                  <a:tcPr/>
                </a:tc>
              </a:tr>
              <a:tr h="3364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18.41</a:t>
                      </a:r>
                      <a:endParaRPr lang="en-US" sz="1400" dirty="0"/>
                    </a:p>
                  </a:txBody>
                  <a:tcPr/>
                </a:tc>
              </a:tr>
              <a:tr h="3364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9.63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18.45</a:t>
                      </a:r>
                      <a:endParaRPr lang="en-US" sz="1400" dirty="0"/>
                    </a:p>
                  </a:txBody>
                  <a:tcPr/>
                </a:tc>
              </a:tr>
              <a:tr h="3364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18.68</a:t>
                      </a:r>
                      <a:endParaRPr lang="en-US" sz="1400" dirty="0"/>
                    </a:p>
                  </a:txBody>
                  <a:tcPr/>
                </a:tc>
              </a:tr>
              <a:tr h="3364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19.03</a:t>
                      </a:r>
                      <a:endParaRPr lang="en-US" sz="1400" dirty="0"/>
                    </a:p>
                  </a:txBody>
                  <a:tcPr/>
                </a:tc>
              </a:tr>
              <a:tr h="3364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7.23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12.36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21.47</a:t>
                      </a:r>
                      <a:endParaRPr lang="en-US" sz="1400" dirty="0"/>
                    </a:p>
                  </a:txBody>
                  <a:tcPr/>
                </a:tc>
              </a:tr>
              <a:tr h="336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13.69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22.63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60772987"/>
              </p:ext>
            </p:extLst>
          </p:nvPr>
        </p:nvGraphicFramePr>
        <p:xfrm>
          <a:off x="4751388" y="2347913"/>
          <a:ext cx="3840162" cy="375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/>
                <a:gridCol w="1280054"/>
                <a:gridCol w="1280054"/>
              </a:tblGrid>
              <a:tr h="33912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Cognitive Improvement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91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14.77</a:t>
                      </a:r>
                      <a:endParaRPr lang="en-US" sz="1400" dirty="0"/>
                    </a:p>
                  </a:txBody>
                  <a:tcPr/>
                </a:tc>
              </a:tr>
              <a:tr h="3391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14.98</a:t>
                      </a:r>
                      <a:endParaRPr lang="en-US" sz="1400" dirty="0"/>
                    </a:p>
                  </a:txBody>
                  <a:tcPr/>
                </a:tc>
              </a:tr>
              <a:tr h="3391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15.24</a:t>
                      </a:r>
                      <a:endParaRPr lang="en-US" sz="1400" dirty="0"/>
                    </a:p>
                  </a:txBody>
                  <a:tcPr/>
                </a:tc>
              </a:tr>
              <a:tr h="3391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10.65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16.43</a:t>
                      </a:r>
                      <a:endParaRPr lang="en-US" sz="1400" dirty="0"/>
                    </a:p>
                  </a:txBody>
                  <a:tcPr/>
                </a:tc>
              </a:tr>
              <a:tr h="3391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16.64</a:t>
                      </a:r>
                      <a:endParaRPr lang="en-US" sz="1400" dirty="0"/>
                    </a:p>
                  </a:txBody>
                  <a:tcPr/>
                </a:tc>
              </a:tr>
              <a:tr h="3391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16.96</a:t>
                      </a:r>
                      <a:endParaRPr lang="en-US" sz="1400" dirty="0"/>
                    </a:p>
                  </a:txBody>
                  <a:tcPr/>
                </a:tc>
              </a:tr>
              <a:tr h="3391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7.23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11.96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17.36</a:t>
                      </a:r>
                      <a:endParaRPr lang="en-US" sz="1400" dirty="0"/>
                    </a:p>
                  </a:txBody>
                  <a:tcPr/>
                </a:tc>
              </a:tr>
              <a:tr h="3391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7.72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13.84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17.46</a:t>
                      </a:r>
                      <a:endParaRPr lang="en-US" sz="1400" dirty="0"/>
                    </a:p>
                  </a:txBody>
                  <a:tcPr/>
                </a:tc>
              </a:tr>
              <a:tr h="3391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18.24</a:t>
                      </a:r>
                      <a:endParaRPr lang="en-US" sz="1400" dirty="0"/>
                    </a:p>
                  </a:txBody>
                  <a:tcPr/>
                </a:tc>
              </a:tr>
              <a:tr h="3391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19.58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0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Typical values</a:t>
            </a:r>
            <a:r>
              <a:rPr lang="en-US" dirty="0" smtClean="0"/>
              <a:t> indicate the central tendency of a set of numbers</a:t>
            </a:r>
          </a:p>
          <a:p>
            <a:r>
              <a:rPr lang="en-US" b="1" dirty="0" smtClean="0"/>
              <a:t>Variability </a:t>
            </a:r>
            <a:r>
              <a:rPr lang="en-US" dirty="0" smtClean="0"/>
              <a:t>measures how far the values tend to be from that central tendency</a:t>
            </a:r>
          </a:p>
          <a:p>
            <a:endParaRPr lang="en-US" dirty="0"/>
          </a:p>
          <a:p>
            <a:r>
              <a:rPr lang="en-US" dirty="0" smtClean="0"/>
              <a:t>This is important because </a:t>
            </a:r>
            <a:r>
              <a:rPr lang="en-US" u="sng" dirty="0" smtClean="0"/>
              <a:t>central tendencies only </a:t>
            </a:r>
            <a:r>
              <a:rPr lang="en-US" u="sng" dirty="0" smtClean="0"/>
              <a:t>provide part of the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Ways to measure it:</a:t>
            </a:r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Variance / Standard Deviation</a:t>
            </a:r>
          </a:p>
          <a:p>
            <a:pPr lvl="1"/>
            <a:r>
              <a:rPr lang="en-US" dirty="0" smtClean="0"/>
              <a:t>Coefficient of variation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9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Find the maximum</a:t>
            </a:r>
          </a:p>
          <a:p>
            <a:pPr lvl="1"/>
            <a:r>
              <a:rPr lang="en-US" sz="1600" dirty="0" smtClean="0"/>
              <a:t>Option A: </a:t>
            </a:r>
          </a:p>
          <a:p>
            <a:pPr lvl="1"/>
            <a:r>
              <a:rPr lang="en-US" sz="1600" dirty="0" smtClean="0"/>
              <a:t>Option B: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Find the minimum</a:t>
            </a:r>
          </a:p>
          <a:p>
            <a:pPr lvl="1"/>
            <a:r>
              <a:rPr lang="en-US" sz="1600" dirty="0" smtClean="0"/>
              <a:t>Option A: </a:t>
            </a:r>
          </a:p>
          <a:p>
            <a:pPr lvl="1"/>
            <a:r>
              <a:rPr lang="en-US" sz="1600" dirty="0" smtClean="0"/>
              <a:t>Option B: </a:t>
            </a:r>
            <a:endParaRPr lang="en-US" sz="16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Take the difference (max – min)</a:t>
            </a:r>
          </a:p>
          <a:p>
            <a:pPr lvl="1"/>
            <a:r>
              <a:rPr lang="en-US" sz="1600" dirty="0" smtClean="0"/>
              <a:t>Option A: </a:t>
            </a:r>
          </a:p>
          <a:p>
            <a:pPr lvl="1"/>
            <a:r>
              <a:rPr lang="en-US" sz="1600" dirty="0" smtClean="0"/>
              <a:t>Option B:</a:t>
            </a:r>
            <a:endParaRPr lang="en-US" sz="1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327710839"/>
              </p:ext>
            </p:extLst>
          </p:nvPr>
        </p:nvGraphicFramePr>
        <p:xfrm>
          <a:off x="5091113" y="358775"/>
          <a:ext cx="3840162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$1331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-$1633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$517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-$1689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-$592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-$599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$1041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-$175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$323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-$1775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$1105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$6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$1844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$11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$10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$462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923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11487</TotalTime>
  <Words>1805</Words>
  <Application>Microsoft Macintosh PowerPoint</Application>
  <PresentationFormat>On-screen Show (4:3)</PresentationFormat>
  <Paragraphs>703</Paragraphs>
  <Slides>25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Breeze</vt:lpstr>
      <vt:lpstr>Equation</vt:lpstr>
      <vt:lpstr>Microsoft Equation</vt:lpstr>
      <vt:lpstr>Statistics Lesson 3</vt:lpstr>
      <vt:lpstr>Typical Value</vt:lpstr>
      <vt:lpstr>Consider this</vt:lpstr>
      <vt:lpstr>Consider this</vt:lpstr>
      <vt:lpstr>Would you pay more?</vt:lpstr>
      <vt:lpstr>Would you pay more?</vt:lpstr>
      <vt:lpstr>Variability</vt:lpstr>
      <vt:lpstr>Variability</vt:lpstr>
      <vt:lpstr>Range</vt:lpstr>
      <vt:lpstr>Range</vt:lpstr>
      <vt:lpstr>Percentiles</vt:lpstr>
      <vt:lpstr>Percentiles</vt:lpstr>
      <vt:lpstr>Inter-Quartile Range (IQR)</vt:lpstr>
      <vt:lpstr>Inter-Quartile Range (IQR)</vt:lpstr>
      <vt:lpstr>Inter-Quartile Range (IQR)</vt:lpstr>
      <vt:lpstr>Variance</vt:lpstr>
      <vt:lpstr>Variance</vt:lpstr>
      <vt:lpstr>Standard Deviation</vt:lpstr>
      <vt:lpstr>Calculating Variance</vt:lpstr>
      <vt:lpstr>Calculating Variance</vt:lpstr>
      <vt:lpstr>Calculating Variance</vt:lpstr>
      <vt:lpstr>Calculating Variance</vt:lpstr>
      <vt:lpstr>Histogram</vt:lpstr>
      <vt:lpstr>Coefficient of Variance</vt:lpstr>
      <vt:lpstr>Up next…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Winter Mason</dc:creator>
  <cp:lastModifiedBy>Winter Mason</cp:lastModifiedBy>
  <cp:revision>123</cp:revision>
  <dcterms:created xsi:type="dcterms:W3CDTF">2011-08-10T15:50:01Z</dcterms:created>
  <dcterms:modified xsi:type="dcterms:W3CDTF">2011-09-06T13:24:39Z</dcterms:modified>
</cp:coreProperties>
</file>