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82" r:id="rId3"/>
    <p:sldId id="292" r:id="rId4"/>
    <p:sldId id="269" r:id="rId5"/>
    <p:sldId id="294" r:id="rId6"/>
    <p:sldId id="286" r:id="rId7"/>
    <p:sldId id="303" r:id="rId8"/>
    <p:sldId id="304" r:id="rId9"/>
    <p:sldId id="296" r:id="rId10"/>
    <p:sldId id="283" r:id="rId11"/>
    <p:sldId id="298" r:id="rId12"/>
    <p:sldId id="291" r:id="rId13"/>
    <p:sldId id="301" r:id="rId14"/>
    <p:sldId id="289" r:id="rId15"/>
    <p:sldId id="297" r:id="rId16"/>
    <p:sldId id="290" r:id="rId17"/>
    <p:sldId id="306" r:id="rId18"/>
    <p:sldId id="307" r:id="rId19"/>
    <p:sldId id="308" r:id="rId20"/>
    <p:sldId id="284" r:id="rId21"/>
    <p:sldId id="323" r:id="rId22"/>
    <p:sldId id="299" r:id="rId23"/>
    <p:sldId id="300" r:id="rId24"/>
    <p:sldId id="302" r:id="rId25"/>
    <p:sldId id="310" r:id="rId26"/>
    <p:sldId id="311" r:id="rId27"/>
    <p:sldId id="312" r:id="rId28"/>
    <p:sldId id="313" r:id="rId29"/>
    <p:sldId id="314" r:id="rId30"/>
    <p:sldId id="315" r:id="rId31"/>
    <p:sldId id="318" r:id="rId32"/>
    <p:sldId id="316" r:id="rId33"/>
    <p:sldId id="317" r:id="rId34"/>
    <p:sldId id="319" r:id="rId35"/>
    <p:sldId id="305" r:id="rId36"/>
    <p:sldId id="309" r:id="rId37"/>
    <p:sldId id="320" r:id="rId38"/>
    <p:sldId id="321" r:id="rId39"/>
    <p:sldId id="322" r:id="rId40"/>
    <p:sldId id="293" r:id="rId41"/>
    <p:sldId id="281" r:id="rId42"/>
    <p:sldId id="295" r:id="rId43"/>
    <p:sldId id="2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Excel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student data to</a:t>
            </a:r>
            <a:r>
              <a:rPr lang="en-US" baseline="0" dirty="0" smtClean="0"/>
              <a:t> create bar chart of heights for women vs. 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relationship between </a:t>
            </a:r>
            <a:r>
              <a:rPr lang="en-US" dirty="0" smtClean="0"/>
              <a:t>height</a:t>
            </a:r>
            <a:r>
              <a:rPr lang="en-US" baseline="0" dirty="0" smtClean="0"/>
              <a:t> and shoe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junkcharts.typepad.com</a:t>
            </a:r>
            <a:r>
              <a:rPr lang="en-US" dirty="0" smtClean="0"/>
              <a:t>/</a:t>
            </a:r>
            <a:r>
              <a:rPr lang="en-US" dirty="0" err="1" smtClean="0"/>
              <a:t>junk_charts</a:t>
            </a:r>
            <a:r>
              <a:rPr lang="en-US" dirty="0" smtClean="0"/>
              <a:t>/2011/08/light-entertainment-how-social-media-saves-education-and-education-saves-us-all.html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/2011/09/09/girl-scout-cookie-pie-chart/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junkcharts.typepad.com</a:t>
            </a:r>
            <a:r>
              <a:rPr lang="en-US" dirty="0" smtClean="0"/>
              <a:t>/</a:t>
            </a:r>
            <a:r>
              <a:rPr lang="en-US" dirty="0" err="1" smtClean="0"/>
              <a:t>junk_charts</a:t>
            </a:r>
            <a:r>
              <a:rPr lang="en-US" dirty="0" smtClean="0"/>
              <a:t>/2011/08/chart-of-the-.html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/2011/08/26/generic-terms-for-streams-mapped/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/2011/08/12/rethinking-the-food-nutrition-label/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/2011/09/07/five-years-of-kiva-lending-and-borrowing/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is a collection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for plotting </a:t>
            </a:r>
            <a:r>
              <a:rPr lang="en-US" dirty="0" smtClean="0"/>
              <a:t>categorical variables </a:t>
            </a:r>
            <a:r>
              <a:rPr lang="en-US" dirty="0" smtClean="0"/>
              <a:t>against quantitative variables</a:t>
            </a:r>
          </a:p>
          <a:p>
            <a:r>
              <a:rPr lang="en-US" dirty="0" smtClean="0"/>
              <a:t>Typically used for comparing types of things</a:t>
            </a:r>
          </a:p>
          <a:p>
            <a:r>
              <a:rPr lang="en-US" i="1" dirty="0" smtClean="0"/>
              <a:t>Error bars </a:t>
            </a:r>
            <a:r>
              <a:rPr lang="en-US" dirty="0" smtClean="0"/>
              <a:t>show variability</a:t>
            </a:r>
          </a:p>
          <a:p>
            <a:pPr marL="0" indent="0">
              <a:buNone/>
            </a:pPr>
            <a:r>
              <a:rPr lang="en-US" b="1" dirty="0" smtClean="0"/>
              <a:t>Helpful hints:</a:t>
            </a:r>
          </a:p>
          <a:p>
            <a:r>
              <a:rPr lang="en-US" dirty="0" smtClean="0"/>
              <a:t>The quantitative variable is typically shown on the </a:t>
            </a:r>
            <a:r>
              <a:rPr lang="en-US" dirty="0" smtClean="0"/>
              <a:t>y-</a:t>
            </a:r>
            <a:r>
              <a:rPr lang="en-US" dirty="0" smtClean="0"/>
              <a:t>axis</a:t>
            </a:r>
          </a:p>
          <a:p>
            <a:r>
              <a:rPr lang="en-US" dirty="0" smtClean="0"/>
              <a:t>Always have axis showing the quantitative variable start from zero</a:t>
            </a:r>
          </a:p>
          <a:p>
            <a:r>
              <a:rPr lang="en-US" dirty="0" smtClean="0"/>
              <a:t>Don’t forget to label your axes!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Qualitative </a:t>
            </a:r>
            <a:r>
              <a:rPr lang="en-US" sz="3200" dirty="0" smtClean="0"/>
              <a:t>Variable(s)</a:t>
            </a:r>
            <a:endParaRPr lang="en-US" sz="3200" dirty="0" smtClean="0"/>
          </a:p>
          <a:p>
            <a:r>
              <a:rPr lang="en-US" sz="3200" dirty="0" smtClean="0"/>
              <a:t>vs.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2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for plotting qualitative variables against </a:t>
            </a:r>
            <a:r>
              <a:rPr lang="en-US" b="1" dirty="0" smtClean="0"/>
              <a:t>ordered</a:t>
            </a:r>
            <a:r>
              <a:rPr lang="en-US" dirty="0" smtClean="0"/>
              <a:t> quantitative variables</a:t>
            </a:r>
          </a:p>
          <a:p>
            <a:r>
              <a:rPr lang="en-US" dirty="0" smtClean="0"/>
              <a:t>Helpful when comparing </a:t>
            </a:r>
            <a:r>
              <a:rPr lang="en-US" i="1" dirty="0" smtClean="0"/>
              <a:t>factors</a:t>
            </a:r>
            <a:endParaRPr lang="en-US" dirty="0" smtClean="0"/>
          </a:p>
          <a:p>
            <a:r>
              <a:rPr lang="en-US" i="1" dirty="0" smtClean="0"/>
              <a:t>Error bars </a:t>
            </a:r>
            <a:r>
              <a:rPr lang="en-US" dirty="0" smtClean="0"/>
              <a:t>can </a:t>
            </a:r>
            <a:r>
              <a:rPr lang="en-US" dirty="0" smtClean="0"/>
              <a:t>be </a:t>
            </a:r>
            <a:r>
              <a:rPr lang="en-US" dirty="0" smtClean="0"/>
              <a:t>used to show variability</a:t>
            </a:r>
          </a:p>
          <a:p>
            <a:pPr marL="0" indent="0">
              <a:buNone/>
            </a:pPr>
            <a:r>
              <a:rPr lang="en-US" b="1" dirty="0" smtClean="0"/>
              <a:t>Helpful hints:</a:t>
            </a:r>
          </a:p>
          <a:p>
            <a:r>
              <a:rPr lang="en-US" dirty="0" smtClean="0"/>
              <a:t>The quantitative variable is typically shown on the </a:t>
            </a:r>
            <a:r>
              <a:rPr lang="en-US" dirty="0" smtClean="0"/>
              <a:t>y-</a:t>
            </a:r>
            <a:r>
              <a:rPr lang="en-US" dirty="0" smtClean="0"/>
              <a:t>axis</a:t>
            </a:r>
          </a:p>
          <a:p>
            <a:r>
              <a:rPr lang="en-US" dirty="0" smtClean="0"/>
              <a:t>Always have axis showing the quantitative variable start from zero</a:t>
            </a:r>
          </a:p>
          <a:p>
            <a:r>
              <a:rPr lang="en-US" dirty="0" smtClean="0"/>
              <a:t>Don’t forget to label your axes!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3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Quantitative </a:t>
            </a:r>
            <a:r>
              <a:rPr lang="en-US" sz="3200" dirty="0" smtClean="0"/>
              <a:t>Variable</a:t>
            </a:r>
          </a:p>
          <a:p>
            <a:r>
              <a:rPr lang="en-US" sz="3200" dirty="0" smtClean="0"/>
              <a:t>vs. 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31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visualize the relationship between </a:t>
            </a:r>
            <a:r>
              <a:rPr lang="en-US" b="1" dirty="0" smtClean="0"/>
              <a:t>two quantitative </a:t>
            </a:r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How does one variable change in response to change in another variable?</a:t>
            </a:r>
          </a:p>
          <a:p>
            <a:pPr lvl="1"/>
            <a:r>
              <a:rPr lang="en-US" dirty="0" smtClean="0"/>
              <a:t>How closely related are the 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Categorical Variable</a:t>
            </a:r>
          </a:p>
          <a:p>
            <a:r>
              <a:rPr lang="en-US" sz="3200" dirty="0" smtClean="0"/>
              <a:t>vs.</a:t>
            </a:r>
          </a:p>
          <a:p>
            <a:r>
              <a:rPr lang="en-US" sz="3200" dirty="0" smtClean="0"/>
              <a:t>Proportion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46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whole divided into parts by proportion</a:t>
            </a:r>
          </a:p>
          <a:p>
            <a:endParaRPr lang="en-US" dirty="0"/>
          </a:p>
          <a:p>
            <a:r>
              <a:rPr lang="en-US" dirty="0" smtClean="0"/>
              <a:t>Pie charts</a:t>
            </a:r>
          </a:p>
          <a:p>
            <a:r>
              <a:rPr lang="en-US" dirty="0" smtClean="0"/>
              <a:t>Stacked bar charts</a:t>
            </a:r>
          </a:p>
          <a:p>
            <a:r>
              <a:rPr lang="en-US" dirty="0" smtClean="0"/>
              <a:t>Chart junk</a:t>
            </a:r>
          </a:p>
        </p:txBody>
      </p:sp>
    </p:spTree>
    <p:extLst>
      <p:ext uri="{BB962C8B-B14F-4D97-AF65-F5344CB8AC3E}">
        <p14:creationId xmlns:p14="http://schemas.microsoft.com/office/powerpoint/2010/main" val="152744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pie charts are bad</a:t>
            </a:r>
            <a:endParaRPr lang="en-US" dirty="0"/>
          </a:p>
        </p:txBody>
      </p:sp>
      <p:pic>
        <p:nvPicPr>
          <p:cNvPr id="4" name="Content Placeholder 3" descr="piechartjun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78" r="-16378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104815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story does this tell?</a:t>
            </a:r>
            <a:endParaRPr lang="en-US" dirty="0"/>
          </a:p>
        </p:txBody>
      </p:sp>
      <p:pic>
        <p:nvPicPr>
          <p:cNvPr id="4" name="Content Placeholder 3" descr="metrojun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96" r="-59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391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en-US" dirty="0"/>
          </a:p>
        </p:txBody>
      </p:sp>
      <p:pic>
        <p:nvPicPr>
          <p:cNvPr id="4" name="Content Placeholder 3" descr="chart_junk_effecti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7" b="-4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Histograms</a:t>
            </a:r>
          </a:p>
          <a:p>
            <a:r>
              <a:rPr lang="en-US" dirty="0" smtClean="0"/>
              <a:t>Today:</a:t>
            </a:r>
            <a:endParaRPr lang="en-US" dirty="0"/>
          </a:p>
          <a:p>
            <a:pPr lvl="1"/>
            <a:r>
              <a:rPr lang="en-US" dirty="0"/>
              <a:t>Box-plots</a:t>
            </a:r>
          </a:p>
          <a:p>
            <a:pPr lvl="1"/>
            <a:r>
              <a:rPr lang="en-US" dirty="0" smtClean="0"/>
              <a:t>Bar charts</a:t>
            </a:r>
          </a:p>
          <a:p>
            <a:pPr lvl="1"/>
            <a:r>
              <a:rPr lang="en-US" dirty="0" smtClean="0"/>
              <a:t>Line </a:t>
            </a:r>
            <a:r>
              <a:rPr lang="en-US" dirty="0" smtClean="0"/>
              <a:t>plots</a:t>
            </a:r>
            <a:endParaRPr lang="en-US" dirty="0"/>
          </a:p>
          <a:p>
            <a:pPr lvl="1"/>
            <a:r>
              <a:rPr lang="en-US" dirty="0" smtClean="0"/>
              <a:t>Scatter plots</a:t>
            </a:r>
          </a:p>
          <a:p>
            <a:pPr lvl="1"/>
            <a:r>
              <a:rPr lang="en-US" dirty="0" smtClean="0"/>
              <a:t>Proportion plots</a:t>
            </a:r>
          </a:p>
          <a:p>
            <a:pPr lvl="1"/>
            <a:r>
              <a:rPr lang="en-US" dirty="0" smtClean="0"/>
              <a:t>Chart Junk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many variables are you trying to plot?</a:t>
            </a:r>
          </a:p>
          <a:p>
            <a:pPr lvl="1"/>
            <a:r>
              <a:rPr lang="en-US" sz="1800" dirty="0" smtClean="0"/>
              <a:t>More than 4 is almost always too difficult to make sense of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types of variables are you plotting?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b="1" dirty="0" smtClean="0"/>
              <a:t>purpose</a:t>
            </a:r>
            <a:r>
              <a:rPr lang="en-US" dirty="0" smtClean="0"/>
              <a:t> of the plot?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i.e., What are you trying to </a:t>
            </a:r>
            <a:r>
              <a:rPr lang="en-US" b="1" dirty="0" smtClean="0"/>
              <a:t>show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549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visualization understandable </a:t>
            </a:r>
            <a:r>
              <a:rPr lang="en-US" u="sng" dirty="0" smtClean="0"/>
              <a:t>without explanation</a:t>
            </a:r>
            <a:r>
              <a:rPr lang="en-US" dirty="0" smtClean="0"/>
              <a:t> (or as little as possible)</a:t>
            </a:r>
          </a:p>
          <a:p>
            <a:r>
              <a:rPr lang="en-US" dirty="0" smtClean="0"/>
              <a:t>Additional information can be helpful</a:t>
            </a:r>
          </a:p>
          <a:p>
            <a:r>
              <a:rPr lang="en-US" dirty="0" smtClean="0"/>
              <a:t>BUT don’t let it distract from the main point</a:t>
            </a:r>
          </a:p>
          <a:p>
            <a:r>
              <a:rPr lang="en-US" dirty="0"/>
              <a:t>Use as little ink as possible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800" dirty="0" smtClean="0"/>
              <a:t>(See also: books by Edward </a:t>
            </a:r>
            <a:r>
              <a:rPr lang="en-US" sz="1800" dirty="0" err="1" smtClean="0"/>
              <a:t>Tufte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08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measurement of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3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 (</a:t>
            </a:r>
            <a:r>
              <a:rPr lang="en-US" b="1" dirty="0" err="1" smtClean="0"/>
              <a:t>frequentist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 (</a:t>
            </a:r>
            <a:r>
              <a:rPr lang="en-US" b="1" dirty="0" smtClean="0"/>
              <a:t>subjectivist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quantification of uncertainty</a:t>
            </a: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b="1" dirty="0" smtClean="0"/>
              <a:t>Bayesian</a:t>
            </a:r>
            <a:r>
              <a:rPr lang="en-US" dirty="0" smtClean="0"/>
              <a:t>, or objective Bayesian)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44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</p:txBody>
      </p:sp>
    </p:spTree>
    <p:extLst>
      <p:ext uri="{BB962C8B-B14F-4D97-AF65-F5344CB8AC3E}">
        <p14:creationId xmlns:p14="http://schemas.microsoft.com/office/powerpoint/2010/main" val="357775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with a coin, toss it!</a:t>
            </a:r>
          </a:p>
          <a:p>
            <a:endParaRPr lang="en-US" dirty="0"/>
          </a:p>
          <a:p>
            <a:r>
              <a:rPr lang="en-US" dirty="0" smtClean="0"/>
              <a:t>How many were heads?  What percent were heads?</a:t>
            </a:r>
          </a:p>
          <a:p>
            <a:r>
              <a:rPr lang="en-US" dirty="0" smtClean="0"/>
              <a:t>What would happen if we did this 1000 times?  1,000,000 times?  INFINITY times?!?!?!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4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9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odds the Jets beat the Jaguars next Sunday?</a:t>
            </a:r>
          </a:p>
          <a:p>
            <a:endParaRPr lang="en-US" dirty="0"/>
          </a:p>
          <a:p>
            <a:r>
              <a:rPr lang="en-US" dirty="0" smtClean="0"/>
              <a:t>Probabilities can represent the belief in an outcome.  Clearly true for:</a:t>
            </a:r>
          </a:p>
          <a:p>
            <a:pPr lvl="1"/>
            <a:r>
              <a:rPr lang="en-US" dirty="0" smtClean="0"/>
              <a:t>Vegas sports betting</a:t>
            </a:r>
          </a:p>
          <a:p>
            <a:pPr lvl="1"/>
            <a:r>
              <a:rPr lang="en-US" dirty="0" smtClean="0"/>
              <a:t>Prediction markets</a:t>
            </a:r>
          </a:p>
          <a:p>
            <a:pPr lvl="1"/>
            <a:r>
              <a:rPr lang="en-US" dirty="0" smtClean="0"/>
              <a:t>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Single Quantitative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3641803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likelihood of an event </a:t>
            </a:r>
            <a:r>
              <a:rPr lang="en-US" dirty="0" smtClean="0"/>
              <a:t>given </a:t>
            </a:r>
            <a:r>
              <a:rPr lang="en-US" b="1" dirty="0" smtClean="0"/>
              <a:t>prior knowledge </a:t>
            </a:r>
            <a:r>
              <a:rPr lang="en-US" dirty="0" smtClean="0"/>
              <a:t>and </a:t>
            </a:r>
            <a:r>
              <a:rPr lang="en-US" b="1" dirty="0" smtClean="0"/>
              <a:t>observed outcomes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Like subjective probability, but </a:t>
            </a:r>
            <a:r>
              <a:rPr lang="en-US" b="1" dirty="0" smtClean="0"/>
              <a:t>explicitly</a:t>
            </a:r>
            <a:r>
              <a:rPr lang="en-US" dirty="0" smtClean="0"/>
              <a:t> incorporates knowledge into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8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Deal!!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3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it is </a:t>
            </a:r>
            <a:r>
              <a:rPr lang="en-US" b="1" dirty="0" smtClean="0"/>
              <a:t>unpredictable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because it is out of anyone’s control</a:t>
            </a:r>
          </a:p>
          <a:p>
            <a:pPr lvl="1"/>
            <a:r>
              <a:rPr lang="en-US" dirty="0" smtClean="0"/>
              <a:t>Or because we do not have enough information</a:t>
            </a:r>
          </a:p>
          <a:p>
            <a:r>
              <a:rPr lang="en-US" dirty="0" smtClean="0"/>
              <a:t>But only in the </a:t>
            </a:r>
            <a:r>
              <a:rPr lang="en-US" b="1" dirty="0" smtClean="0"/>
              <a:t>first</a:t>
            </a:r>
            <a:r>
              <a:rPr lang="en-US" dirty="0" smtClean="0"/>
              <a:t> case is it truly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5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space, events, outcomes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15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</a:t>
            </a:r>
            <a:r>
              <a:rPr lang="en-US" b="1" dirty="0" smtClean="0"/>
              <a:t>all possible outcomes </a:t>
            </a:r>
            <a:r>
              <a:rPr lang="en-US" dirty="0" smtClean="0"/>
              <a:t>for a random variable</a:t>
            </a:r>
          </a:p>
          <a:p>
            <a:endParaRPr lang="en-US" b="1" dirty="0"/>
          </a:p>
          <a:p>
            <a:r>
              <a:rPr lang="en-US" dirty="0" smtClean="0"/>
              <a:t>What is the sample space for a coin toss?</a:t>
            </a:r>
          </a:p>
          <a:p>
            <a:r>
              <a:rPr lang="en-US" dirty="0" smtClean="0"/>
              <a:t>What is the sample space for a standard die?</a:t>
            </a:r>
          </a:p>
          <a:p>
            <a:r>
              <a:rPr lang="en-US" dirty="0" smtClean="0"/>
              <a:t>What is the sample space for a deck of cards?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7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 smtClean="0"/>
              <a:t>event</a:t>
            </a:r>
            <a:r>
              <a:rPr lang="en-US" dirty="0" smtClean="0"/>
              <a:t> in probability theory is a </a:t>
            </a:r>
            <a:r>
              <a:rPr lang="en-US" b="1" dirty="0" smtClean="0"/>
              <a:t>subset</a:t>
            </a:r>
            <a:r>
              <a:rPr lang="en-US" dirty="0" smtClean="0"/>
              <a:t> of the sample space</a:t>
            </a:r>
          </a:p>
          <a:p>
            <a:r>
              <a:rPr lang="en-US" dirty="0" smtClean="0"/>
              <a:t>It can also be thought of as a </a:t>
            </a:r>
            <a:r>
              <a:rPr lang="en-US" b="1" dirty="0" smtClean="0"/>
              <a:t>potential outcome</a:t>
            </a:r>
            <a:r>
              <a:rPr lang="en-US" dirty="0" smtClean="0"/>
              <a:t> of a random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0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 symbols &amp; terms: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For all</a:t>
            </a:r>
          </a:p>
          <a:p>
            <a:pPr lvl="1"/>
            <a:r>
              <a:rPr lang="en-US" dirty="0" smtClean="0"/>
              <a:t>Exists</a:t>
            </a:r>
          </a:p>
          <a:p>
            <a:pPr lvl="1"/>
            <a:r>
              <a:rPr lang="en-US" dirty="0" smtClean="0"/>
              <a:t>Null or empty set</a:t>
            </a:r>
          </a:p>
          <a:p>
            <a:pPr lvl="1"/>
            <a:r>
              <a:rPr lang="en-US" dirty="0" smtClean="0"/>
              <a:t>Subset</a:t>
            </a:r>
          </a:p>
          <a:p>
            <a:pPr lvl="1"/>
            <a:r>
              <a:rPr lang="en-US" dirty="0" smtClean="0"/>
              <a:t>Proper subset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Set difference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Symmetric difference</a:t>
            </a:r>
          </a:p>
          <a:p>
            <a:pPr lvl="1"/>
            <a:r>
              <a:rPr lang="en-US" dirty="0" smtClean="0"/>
              <a:t>Complement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1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pic>
        <p:nvPicPr>
          <p:cNvPr id="4" name="Content Placeholder 3" descr="venndiagram_fullpi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1" r="-17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70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Outcome tables, </a:t>
            </a:r>
          </a:p>
          <a:p>
            <a:r>
              <a:rPr lang="en-US" dirty="0" smtClean="0"/>
              <a:t>Joint Probability, </a:t>
            </a:r>
          </a:p>
          <a:p>
            <a:r>
              <a:rPr lang="en-US" dirty="0" smtClean="0"/>
              <a:t>Marginal Probability, </a:t>
            </a:r>
          </a:p>
          <a:p>
            <a:r>
              <a:rPr lang="en-US" dirty="0" smtClean="0"/>
              <a:t>and 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histogram is a bar chart in which:</a:t>
            </a:r>
          </a:p>
          <a:p>
            <a:pPr lvl="1"/>
            <a:r>
              <a:rPr lang="en-US" dirty="0" smtClean="0"/>
              <a:t>The y-axis is </a:t>
            </a:r>
            <a:r>
              <a:rPr lang="en-US" i="1" dirty="0" smtClean="0"/>
              <a:t>frequency</a:t>
            </a:r>
            <a:r>
              <a:rPr lang="en-US" dirty="0" smtClean="0"/>
              <a:t> or </a:t>
            </a:r>
            <a:r>
              <a:rPr lang="en-US" i="1" dirty="0" smtClean="0"/>
              <a:t>count</a:t>
            </a:r>
          </a:p>
          <a:p>
            <a:pPr lvl="1"/>
            <a:r>
              <a:rPr lang="en-US" dirty="0" smtClean="0"/>
              <a:t>The x-axis is a quantitative variable</a:t>
            </a:r>
          </a:p>
          <a:p>
            <a:pPr lvl="1"/>
            <a:r>
              <a:rPr lang="en-US" dirty="0" smtClean="0"/>
              <a:t>The entire range of data is covered on the x-axis</a:t>
            </a:r>
          </a:p>
          <a:p>
            <a:endParaRPr lang="en-US" dirty="0"/>
          </a:p>
          <a:p>
            <a:r>
              <a:rPr lang="en-US" dirty="0" smtClean="0"/>
              <a:t>The range of data is typically divided into </a:t>
            </a:r>
            <a:r>
              <a:rPr lang="en-US" i="1" dirty="0" smtClean="0"/>
              <a:t>bins</a:t>
            </a:r>
          </a:p>
          <a:p>
            <a:r>
              <a:rPr lang="en-US" dirty="0" smtClean="0"/>
              <a:t>(almost same process as for calculating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8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Quantitative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906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</a:t>
            </a:r>
            <a:br>
              <a:rPr lang="en-US" dirty="0" smtClean="0"/>
            </a:br>
            <a:r>
              <a:rPr lang="en-US" dirty="0" smtClean="0"/>
              <a:t>(PDF)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infinite data, as you decrease the bin size, you get higher resolution.</a:t>
            </a:r>
          </a:p>
          <a:p>
            <a:r>
              <a:rPr lang="en-US" dirty="0" smtClean="0"/>
              <a:t>But infinity is hard to display on the y-axis, so </a:t>
            </a:r>
            <a:r>
              <a:rPr lang="en-US" i="1" dirty="0" smtClean="0"/>
              <a:t>normalize</a:t>
            </a:r>
            <a:r>
              <a:rPr lang="en-US" dirty="0" smtClean="0"/>
              <a:t> by the size of the data set</a:t>
            </a:r>
          </a:p>
          <a:p>
            <a:r>
              <a:rPr lang="en-US" dirty="0" smtClean="0"/>
              <a:t>The result is the </a:t>
            </a:r>
            <a:r>
              <a:rPr lang="en-US" i="1" dirty="0" smtClean="0"/>
              <a:t>probability</a:t>
            </a:r>
            <a:r>
              <a:rPr lang="en-US" dirty="0" smtClean="0"/>
              <a:t> of obtaining a range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8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Density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Quantitative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704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Density Function (CDF)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Value of variable on x-axis and percentiles on y-axis</a:t>
            </a:r>
          </a:p>
          <a:p>
            <a:r>
              <a:rPr lang="en-US" dirty="0" smtClean="0"/>
              <a:t>Easy way to show all percentile values at once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Quantitative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610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Indicates the variability by showing key percentiles:</a:t>
            </a:r>
          </a:p>
          <a:p>
            <a:pPr lvl="1"/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25%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75%</a:t>
            </a:r>
          </a:p>
          <a:p>
            <a:pPr lvl="1"/>
            <a:r>
              <a:rPr lang="en-US" dirty="0" smtClean="0"/>
              <a:t>Max</a:t>
            </a:r>
          </a:p>
          <a:p>
            <a:r>
              <a:rPr lang="en-US" dirty="0" smtClean="0"/>
              <a:t>Allows comparison of the distribution of multiple variables</a:t>
            </a:r>
          </a:p>
          <a:p>
            <a:r>
              <a:rPr lang="en-US" dirty="0" smtClean="0"/>
              <a:t>Can be modified to show </a:t>
            </a:r>
            <a:r>
              <a:rPr lang="en-US" i="1" dirty="0" smtClean="0"/>
              <a:t>outliers</a:t>
            </a:r>
            <a:r>
              <a:rPr lang="en-US" dirty="0" smtClean="0"/>
              <a:t>: extreme data points that fall far outside the range of most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9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definition:  </a:t>
            </a:r>
          </a:p>
          <a:p>
            <a:r>
              <a:rPr lang="en-US" dirty="0" smtClean="0"/>
              <a:t>Any point outside:</a:t>
            </a:r>
          </a:p>
          <a:p>
            <a:pPr lvl="1"/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percentile – 1.5 * (IQR)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+ 1.5 * (IQR)</a:t>
            </a:r>
          </a:p>
          <a:p>
            <a:endParaRPr lang="en-US" dirty="0"/>
          </a:p>
          <a:p>
            <a:r>
              <a:rPr lang="en-US" dirty="0" smtClean="0"/>
              <a:t>There are other definitions—can be arbitrary, but we’ll go with </a:t>
            </a:r>
            <a:r>
              <a:rPr lang="en-US" dirty="0" err="1" smtClean="0"/>
              <a:t>Tukey</a:t>
            </a:r>
            <a:r>
              <a:rPr lang="en-US" dirty="0" smtClean="0"/>
              <a:t> for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boxplot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73732"/>
              </p:ext>
            </p:extLst>
          </p:nvPr>
        </p:nvGraphicFramePr>
        <p:xfrm>
          <a:off x="4743450" y="60128"/>
          <a:ext cx="3840164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2"/>
                <a:gridCol w="1920082"/>
              </a:tblGrid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Company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CEO Salary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7,328,600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4,871,300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3,891,000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Applied Materials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3,835,800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2,809,900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2,774,800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2,766,300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Motorola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2,525,000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National Semi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2,369,800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2,096,200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Qualcomm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1,723,600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Unisys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1,716,000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Pitney Bowes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1,519,000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NCR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1,452,100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Harris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1,450,000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Cisco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1,323,300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692,300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Microsoft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628,400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Western Digital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580,500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280,000</a:t>
                      </a:r>
                      <a:endParaRPr lang="en-US" sz="1200" dirty="0"/>
                    </a:p>
                  </a:txBody>
                  <a:tcPr/>
                </a:tc>
              </a:tr>
              <a:tr h="2692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 smtClean="0"/>
              <a:t>Calculate</a:t>
            </a:r>
            <a:r>
              <a:rPr lang="en-US" dirty="0" smtClean="0"/>
              <a:t>: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min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median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75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percentile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max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Categorical </a:t>
            </a:r>
            <a:r>
              <a:rPr lang="en-US" sz="3200" dirty="0" smtClean="0"/>
              <a:t>Variable(s)</a:t>
            </a:r>
            <a:endParaRPr lang="en-US" sz="3200" dirty="0" smtClean="0"/>
          </a:p>
          <a:p>
            <a:r>
              <a:rPr lang="en-US" sz="3200" dirty="0" smtClean="0"/>
              <a:t>vs. 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161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11900</TotalTime>
  <Words>1240</Words>
  <Application>Microsoft Macintosh PowerPoint</Application>
  <PresentationFormat>On-screen Show (4:3)</PresentationFormat>
  <Paragraphs>265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Breeze</vt:lpstr>
      <vt:lpstr>Statistics Lesson 4</vt:lpstr>
      <vt:lpstr>Visualizing Data</vt:lpstr>
      <vt:lpstr>Histogram</vt:lpstr>
      <vt:lpstr>Histogram</vt:lpstr>
      <vt:lpstr>Box Plots</vt:lpstr>
      <vt:lpstr>Box Plots</vt:lpstr>
      <vt:lpstr>Outlier</vt:lpstr>
      <vt:lpstr>Drawing a boxplot</vt:lpstr>
      <vt:lpstr>Bar Chart</vt:lpstr>
      <vt:lpstr>Bar Chart</vt:lpstr>
      <vt:lpstr>Line plots</vt:lpstr>
      <vt:lpstr>Line plots</vt:lpstr>
      <vt:lpstr>Scatter Plots</vt:lpstr>
      <vt:lpstr>Scatter plots</vt:lpstr>
      <vt:lpstr>Proportion plots</vt:lpstr>
      <vt:lpstr>Proportion plots</vt:lpstr>
      <vt:lpstr>Why pie charts are bad</vt:lpstr>
      <vt:lpstr>What story does this tell?</vt:lpstr>
      <vt:lpstr>Chartjunk</vt:lpstr>
      <vt:lpstr>Choosing a Figure</vt:lpstr>
      <vt:lpstr>Rules of Thumb</vt:lpstr>
      <vt:lpstr>Probability</vt:lpstr>
      <vt:lpstr>Probability, defined</vt:lpstr>
      <vt:lpstr>Probability, defined</vt:lpstr>
      <vt:lpstr>Frequentist probability</vt:lpstr>
      <vt:lpstr>Frequentist probability</vt:lpstr>
      <vt:lpstr>Frequentist probability</vt:lpstr>
      <vt:lpstr>Subjective probability</vt:lpstr>
      <vt:lpstr>Subjective probability</vt:lpstr>
      <vt:lpstr>Bayesian probability</vt:lpstr>
      <vt:lpstr>Let’s Make a Deal!!</vt:lpstr>
      <vt:lpstr>Probability, defined</vt:lpstr>
      <vt:lpstr>Probability, defined</vt:lpstr>
      <vt:lpstr>Up next…</vt:lpstr>
      <vt:lpstr>Sample space</vt:lpstr>
      <vt:lpstr>Events</vt:lpstr>
      <vt:lpstr>Set Logic</vt:lpstr>
      <vt:lpstr>Venn Diagrams</vt:lpstr>
      <vt:lpstr>Up next…</vt:lpstr>
      <vt:lpstr>Probability Density Function</vt:lpstr>
      <vt:lpstr>Probability Density Function (PDF)</vt:lpstr>
      <vt:lpstr>Cumulative Density Function</vt:lpstr>
      <vt:lpstr>Cumulative Density Function (CDF)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165</cp:revision>
  <dcterms:created xsi:type="dcterms:W3CDTF">2011-08-10T15:50:01Z</dcterms:created>
  <dcterms:modified xsi:type="dcterms:W3CDTF">2011-09-13T13:22:45Z</dcterms:modified>
</cp:coreProperties>
</file>