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9" r:id="rId3"/>
    <p:sldId id="300" r:id="rId4"/>
    <p:sldId id="302" r:id="rId5"/>
    <p:sldId id="310" r:id="rId6"/>
    <p:sldId id="311" r:id="rId7"/>
    <p:sldId id="312" r:id="rId8"/>
    <p:sldId id="313" r:id="rId9"/>
    <p:sldId id="314" r:id="rId10"/>
    <p:sldId id="315" r:id="rId11"/>
    <p:sldId id="318" r:id="rId12"/>
    <p:sldId id="316" r:id="rId13"/>
    <p:sldId id="317" r:id="rId14"/>
    <p:sldId id="319" r:id="rId15"/>
    <p:sldId id="305" r:id="rId16"/>
    <p:sldId id="309" r:id="rId17"/>
    <p:sldId id="320" r:id="rId18"/>
    <p:sldId id="321" r:id="rId19"/>
    <p:sldId id="322" r:id="rId20"/>
    <p:sldId id="293" r:id="rId21"/>
    <p:sldId id="281" r:id="rId22"/>
    <p:sldId id="295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11AA-058B-3C40-8E8A-EF65F058AFED}" type="datetimeFigureOut">
              <a:rPr lang="en-US" smtClean="0"/>
              <a:t>9/15/11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DC2F-5DC9-2E41-A95E-D01059B6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set is a collection of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6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BT221</a:t>
            </a:r>
          </a:p>
          <a:p>
            <a:r>
              <a:rPr lang="en-US" dirty="0" smtClean="0"/>
              <a:t>Professor Winter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likelihood of an event </a:t>
            </a:r>
            <a:r>
              <a:rPr lang="en-US" dirty="0" smtClean="0"/>
              <a:t>given </a:t>
            </a:r>
            <a:r>
              <a:rPr lang="en-US" b="1" dirty="0" smtClean="0"/>
              <a:t>prior knowledge </a:t>
            </a:r>
            <a:r>
              <a:rPr lang="en-US" dirty="0" smtClean="0"/>
              <a:t>and </a:t>
            </a:r>
            <a:r>
              <a:rPr lang="en-US" b="1" dirty="0" smtClean="0"/>
              <a:t>observed outcomes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Like subjective probability, but </a:t>
            </a:r>
            <a:r>
              <a:rPr lang="en-US" b="1" dirty="0" smtClean="0"/>
              <a:t>explicitly</a:t>
            </a:r>
            <a:r>
              <a:rPr lang="en-US" dirty="0" smtClean="0"/>
              <a:t> incorporates knowledge into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8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Deal!!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0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every definition of probability assumes </a:t>
            </a:r>
            <a:r>
              <a:rPr lang="en-US" b="1" dirty="0" smtClean="0"/>
              <a:t>randomness</a:t>
            </a:r>
          </a:p>
          <a:p>
            <a:endParaRPr lang="en-US" dirty="0"/>
          </a:p>
          <a:p>
            <a:r>
              <a:rPr lang="en-US" dirty="0" smtClean="0"/>
              <a:t>When is something </a:t>
            </a:r>
            <a:r>
              <a:rPr lang="en-US" b="1" dirty="0" smtClean="0"/>
              <a:t>random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1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every definition of probability assumes </a:t>
            </a:r>
            <a:r>
              <a:rPr lang="en-US" b="1" dirty="0" smtClean="0"/>
              <a:t>randomness</a:t>
            </a:r>
          </a:p>
          <a:p>
            <a:endParaRPr lang="en-US" dirty="0"/>
          </a:p>
          <a:p>
            <a:r>
              <a:rPr lang="en-US" dirty="0" smtClean="0"/>
              <a:t>When is something </a:t>
            </a:r>
            <a:r>
              <a:rPr lang="en-US" b="1" dirty="0" smtClean="0"/>
              <a:t>random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When it is </a:t>
            </a:r>
            <a:r>
              <a:rPr lang="en-US" b="1" dirty="0" smtClean="0"/>
              <a:t>unpredictable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can be because it is out of anyone’s control</a:t>
            </a:r>
          </a:p>
          <a:p>
            <a:pPr lvl="1"/>
            <a:r>
              <a:rPr lang="en-US" dirty="0" smtClean="0"/>
              <a:t>Or because we do not have enough information</a:t>
            </a:r>
          </a:p>
          <a:p>
            <a:r>
              <a:rPr lang="en-US" dirty="0" smtClean="0"/>
              <a:t>But only in the </a:t>
            </a:r>
            <a:r>
              <a:rPr lang="en-US" b="1" dirty="0" smtClean="0"/>
              <a:t>first</a:t>
            </a:r>
            <a:r>
              <a:rPr lang="en-US" dirty="0" smtClean="0"/>
              <a:t> case is it truly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5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Sample space, events, outcomes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615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 of </a:t>
            </a:r>
            <a:r>
              <a:rPr lang="en-US" b="1" dirty="0" smtClean="0"/>
              <a:t>all possible outcomes </a:t>
            </a:r>
            <a:r>
              <a:rPr lang="en-US" dirty="0" smtClean="0"/>
              <a:t>for a random variable</a:t>
            </a:r>
          </a:p>
          <a:p>
            <a:endParaRPr lang="en-US" b="1" dirty="0"/>
          </a:p>
          <a:p>
            <a:r>
              <a:rPr lang="en-US" dirty="0" smtClean="0"/>
              <a:t>What is the sample space for a coin toss?</a:t>
            </a:r>
          </a:p>
          <a:p>
            <a:r>
              <a:rPr lang="en-US" dirty="0" smtClean="0"/>
              <a:t>What is the sample space for a standard die?</a:t>
            </a:r>
          </a:p>
          <a:p>
            <a:r>
              <a:rPr lang="en-US" dirty="0" smtClean="0"/>
              <a:t>What is the sample space for a deck of cards?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7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u="sng" dirty="0" smtClean="0"/>
              <a:t>event</a:t>
            </a:r>
            <a:r>
              <a:rPr lang="en-US" dirty="0" smtClean="0"/>
              <a:t> in probability theory is a </a:t>
            </a:r>
            <a:r>
              <a:rPr lang="en-US" b="1" dirty="0" smtClean="0"/>
              <a:t>subset</a:t>
            </a:r>
            <a:r>
              <a:rPr lang="en-US" dirty="0" smtClean="0"/>
              <a:t> of the sample space</a:t>
            </a:r>
          </a:p>
          <a:p>
            <a:r>
              <a:rPr lang="en-US" dirty="0" smtClean="0"/>
              <a:t>It can also be thought of as a </a:t>
            </a:r>
            <a:r>
              <a:rPr lang="en-US" b="1" dirty="0" smtClean="0"/>
              <a:t>potential outcome</a:t>
            </a:r>
            <a:r>
              <a:rPr lang="en-US" dirty="0" smtClean="0"/>
              <a:t> of a random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0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Key symbols &amp; terms: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For all</a:t>
            </a:r>
          </a:p>
          <a:p>
            <a:pPr lvl="1"/>
            <a:r>
              <a:rPr lang="en-US" dirty="0" smtClean="0"/>
              <a:t>Exists</a:t>
            </a:r>
          </a:p>
          <a:p>
            <a:pPr lvl="1"/>
            <a:r>
              <a:rPr lang="en-US" dirty="0" smtClean="0"/>
              <a:t>Null or empty set</a:t>
            </a:r>
          </a:p>
          <a:p>
            <a:pPr lvl="1"/>
            <a:r>
              <a:rPr lang="en-US" dirty="0" smtClean="0"/>
              <a:t>Subset</a:t>
            </a:r>
          </a:p>
          <a:p>
            <a:pPr lvl="1"/>
            <a:r>
              <a:rPr lang="en-US" dirty="0" smtClean="0"/>
              <a:t>Proper subset</a:t>
            </a:r>
          </a:p>
          <a:p>
            <a:pPr lvl="1"/>
            <a:r>
              <a:rPr lang="en-US" dirty="0" smtClean="0"/>
              <a:t>Intersection</a:t>
            </a:r>
          </a:p>
          <a:p>
            <a:pPr lvl="1"/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Set difference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Symmetric difference</a:t>
            </a:r>
          </a:p>
          <a:p>
            <a:pPr lvl="1"/>
            <a:r>
              <a:rPr lang="en-US" dirty="0" smtClean="0"/>
              <a:t>Complement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41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Diagrams</a:t>
            </a:r>
            <a:endParaRPr lang="en-US" dirty="0"/>
          </a:p>
        </p:txBody>
      </p:sp>
      <p:pic>
        <p:nvPicPr>
          <p:cNvPr id="4" name="Content Placeholder 3" descr="venndiagram_fullpi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31" r="-173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470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Outcome tables, </a:t>
            </a:r>
          </a:p>
          <a:p>
            <a:r>
              <a:rPr lang="en-US" dirty="0" smtClean="0"/>
              <a:t>Joint Probability, </a:t>
            </a:r>
          </a:p>
          <a:p>
            <a:r>
              <a:rPr lang="en-US" dirty="0" smtClean="0"/>
              <a:t>Marginal Probability, </a:t>
            </a:r>
          </a:p>
          <a:p>
            <a:r>
              <a:rPr lang="en-US" dirty="0" smtClean="0"/>
              <a:t>and Conditional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7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Quantitative Variables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9061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Function</a:t>
            </a:r>
            <a:br>
              <a:rPr lang="en-US" dirty="0" smtClean="0"/>
            </a:br>
            <a:r>
              <a:rPr lang="en-US" dirty="0" smtClean="0"/>
              <a:t>(PDF)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infinite data, as you decrease the bin size, you get higher resolution.</a:t>
            </a:r>
          </a:p>
          <a:p>
            <a:r>
              <a:rPr lang="en-US" dirty="0" smtClean="0"/>
              <a:t>But infinity is hard to display on the y-axis, so </a:t>
            </a:r>
            <a:r>
              <a:rPr lang="en-US" i="1" dirty="0" smtClean="0"/>
              <a:t>normalize</a:t>
            </a:r>
            <a:r>
              <a:rPr lang="en-US" dirty="0" smtClean="0"/>
              <a:t> by the size of the data set</a:t>
            </a:r>
          </a:p>
          <a:p>
            <a:r>
              <a:rPr lang="en-US" dirty="0" smtClean="0"/>
              <a:t>The result is the </a:t>
            </a:r>
            <a:r>
              <a:rPr lang="en-US" i="1" dirty="0" smtClean="0"/>
              <a:t>probability</a:t>
            </a:r>
            <a:r>
              <a:rPr lang="en-US" dirty="0" smtClean="0"/>
              <a:t> of obtaining a range of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8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Density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Quantitative Variables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7704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Density Function (CDF)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Value of variable on x-axis and percentiles on y-axis</a:t>
            </a:r>
          </a:p>
          <a:p>
            <a:r>
              <a:rPr lang="en-US" dirty="0" smtClean="0"/>
              <a:t>Easy way to show all percentile values at once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relative frequency of an event as the number of recorded events approaches infinity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degree of belief that an event will occur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precise measurement of uncertainty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3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relative frequency of an event as the number of recorded events approaches infinity (</a:t>
            </a:r>
            <a:r>
              <a:rPr lang="en-US" b="1" dirty="0" err="1" smtClean="0"/>
              <a:t>frequentist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degree of belief that an event will occur (</a:t>
            </a:r>
            <a:r>
              <a:rPr lang="en-US" b="1" dirty="0" smtClean="0"/>
              <a:t>subjectivist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precise quantification of uncertainty</a:t>
            </a:r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b="1" dirty="0" smtClean="0"/>
              <a:t>Bayesian</a:t>
            </a:r>
            <a:r>
              <a:rPr lang="en-US" dirty="0" smtClean="0"/>
              <a:t>, or objective Bayesian)</a:t>
            </a:r>
          </a:p>
        </p:txBody>
      </p:sp>
    </p:spTree>
    <p:extLst>
      <p:ext uri="{BB962C8B-B14F-4D97-AF65-F5344CB8AC3E}">
        <p14:creationId xmlns:p14="http://schemas.microsoft.com/office/powerpoint/2010/main" val="270844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Frequentist</a:t>
            </a:r>
            <a:r>
              <a:rPr lang="en-US" dirty="0" smtClean="0"/>
              <a:t>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with a coin, toss it!</a:t>
            </a:r>
          </a:p>
        </p:txBody>
      </p:sp>
    </p:spTree>
    <p:extLst>
      <p:ext uri="{BB962C8B-B14F-4D97-AF65-F5344CB8AC3E}">
        <p14:creationId xmlns:p14="http://schemas.microsoft.com/office/powerpoint/2010/main" val="357775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Frequentist</a:t>
            </a:r>
            <a:r>
              <a:rPr lang="en-US" dirty="0" smtClean="0"/>
              <a:t>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with a coin, toss it!</a:t>
            </a:r>
          </a:p>
          <a:p>
            <a:endParaRPr lang="en-US" dirty="0"/>
          </a:p>
          <a:p>
            <a:r>
              <a:rPr lang="en-US" dirty="0" smtClean="0"/>
              <a:t>How many were heads?  What percent were heads?</a:t>
            </a:r>
          </a:p>
          <a:p>
            <a:r>
              <a:rPr lang="en-US" dirty="0" smtClean="0"/>
              <a:t>What would happen if we did this 1000 times?  1,000,000 times?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Frequentist</a:t>
            </a:r>
            <a:r>
              <a:rPr lang="en-US" dirty="0" smtClean="0"/>
              <a:t>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with a coin, toss it!</a:t>
            </a:r>
          </a:p>
          <a:p>
            <a:endParaRPr lang="en-US" dirty="0"/>
          </a:p>
          <a:p>
            <a:r>
              <a:rPr lang="en-US" dirty="0" smtClean="0"/>
              <a:t>How many were heads?  What percent were heads?</a:t>
            </a:r>
          </a:p>
          <a:p>
            <a:r>
              <a:rPr lang="en-US" dirty="0" smtClean="0"/>
              <a:t>What would happen if we did this 1000 times?  1,000,000 times?  INFINITY times?!?!?!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4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odds the Jets beat the Jaguars next Sunday?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9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odds the Jets beat the Jaguars next Sunday?</a:t>
            </a:r>
          </a:p>
          <a:p>
            <a:endParaRPr lang="en-US" dirty="0"/>
          </a:p>
          <a:p>
            <a:r>
              <a:rPr lang="en-US" dirty="0" smtClean="0"/>
              <a:t>Probabilities can represent the belief in an outcome.  Clearly true for:</a:t>
            </a:r>
          </a:p>
          <a:p>
            <a:pPr lvl="1"/>
            <a:r>
              <a:rPr lang="en-US" dirty="0" smtClean="0"/>
              <a:t>Vegas sports betting</a:t>
            </a:r>
          </a:p>
          <a:p>
            <a:pPr lvl="1"/>
            <a:r>
              <a:rPr lang="en-US" dirty="0" smtClean="0"/>
              <a:t>Prediction markets</a:t>
            </a:r>
          </a:p>
          <a:p>
            <a:pPr lvl="1"/>
            <a:r>
              <a:rPr lang="en-US" dirty="0" smtClean="0"/>
              <a:t>Stock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39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11900</TotalTime>
  <Words>528</Words>
  <Application>Microsoft Macintosh PowerPoint</Application>
  <PresentationFormat>On-screen Show (4:3)</PresentationFormat>
  <Paragraphs>99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Breeze</vt:lpstr>
      <vt:lpstr>Statistics Lesson 5</vt:lpstr>
      <vt:lpstr>Probability</vt:lpstr>
      <vt:lpstr>Probability, defined</vt:lpstr>
      <vt:lpstr>Probability, defined</vt:lpstr>
      <vt:lpstr>Frequentist probability</vt:lpstr>
      <vt:lpstr>Frequentist probability</vt:lpstr>
      <vt:lpstr>Frequentist probability</vt:lpstr>
      <vt:lpstr>Subjective probability</vt:lpstr>
      <vt:lpstr>Subjective probability</vt:lpstr>
      <vt:lpstr>Bayesian probability</vt:lpstr>
      <vt:lpstr>Let’s Make a Deal!!</vt:lpstr>
      <vt:lpstr>Probability, defined</vt:lpstr>
      <vt:lpstr>Probability, defined</vt:lpstr>
      <vt:lpstr>Up next…</vt:lpstr>
      <vt:lpstr>Sample space</vt:lpstr>
      <vt:lpstr>Events</vt:lpstr>
      <vt:lpstr>Set Logic</vt:lpstr>
      <vt:lpstr>Venn Diagrams</vt:lpstr>
      <vt:lpstr>Up next…</vt:lpstr>
      <vt:lpstr>Probability Density Function</vt:lpstr>
      <vt:lpstr>Probability Density Function (PDF)</vt:lpstr>
      <vt:lpstr>Cumulative Density Function</vt:lpstr>
      <vt:lpstr>Cumulative Density Function (CDF)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Winter Mason</dc:creator>
  <cp:lastModifiedBy>Winter Mason</cp:lastModifiedBy>
  <cp:revision>166</cp:revision>
  <dcterms:created xsi:type="dcterms:W3CDTF">2011-08-10T15:50:01Z</dcterms:created>
  <dcterms:modified xsi:type="dcterms:W3CDTF">2011-09-15T11:54:45Z</dcterms:modified>
</cp:coreProperties>
</file>