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467" r:id="rId3"/>
    <p:sldId id="494" r:id="rId4"/>
    <p:sldId id="500" r:id="rId5"/>
    <p:sldId id="468" r:id="rId6"/>
    <p:sldId id="503" r:id="rId7"/>
    <p:sldId id="476" r:id="rId8"/>
    <p:sldId id="477" r:id="rId9"/>
    <p:sldId id="478" r:id="rId10"/>
    <p:sldId id="479" r:id="rId11"/>
    <p:sldId id="481" r:id="rId12"/>
    <p:sldId id="480" r:id="rId13"/>
    <p:sldId id="495" r:id="rId14"/>
    <p:sldId id="475" r:id="rId15"/>
    <p:sldId id="504" r:id="rId16"/>
    <p:sldId id="502" r:id="rId17"/>
    <p:sldId id="471" r:id="rId18"/>
    <p:sldId id="489" r:id="rId19"/>
    <p:sldId id="496" r:id="rId20"/>
    <p:sldId id="493" r:id="rId21"/>
    <p:sldId id="497" r:id="rId22"/>
    <p:sldId id="498" r:id="rId23"/>
    <p:sldId id="499" r:id="rId24"/>
    <p:sldId id="501" r:id="rId25"/>
    <p:sldId id="473" r:id="rId26"/>
    <p:sldId id="505" r:id="rId27"/>
    <p:sldId id="509" r:id="rId28"/>
    <p:sldId id="506" r:id="rId29"/>
    <p:sldId id="507" r:id="rId30"/>
    <p:sldId id="508" r:id="rId31"/>
    <p:sldId id="485" r:id="rId32"/>
    <p:sldId id="486" r:id="rId33"/>
    <p:sldId id="484" r:id="rId34"/>
    <p:sldId id="510" r:id="rId35"/>
    <p:sldId id="511" r:id="rId36"/>
    <p:sldId id="517" r:id="rId37"/>
    <p:sldId id="488" r:id="rId38"/>
    <p:sldId id="490" r:id="rId39"/>
    <p:sldId id="512" r:id="rId40"/>
    <p:sldId id="474" r:id="rId41"/>
    <p:sldId id="482" r:id="rId42"/>
    <p:sldId id="483" r:id="rId43"/>
    <p:sldId id="491" r:id="rId44"/>
    <p:sldId id="513" r:id="rId45"/>
    <p:sldId id="492" r:id="rId46"/>
    <p:sldId id="514" r:id="rId47"/>
    <p:sldId id="515" r:id="rId48"/>
    <p:sldId id="516" r:id="rId49"/>
    <p:sldId id="51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7B"/>
    <a:srgbClr val="614A7B"/>
    <a:srgbClr val="5D5D7B"/>
    <a:srgbClr val="8C8CBA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3.0</c:v>
                </c:pt>
                <c:pt idx="2">
                  <c:v>5.0</c:v>
                </c:pt>
                <c:pt idx="3">
                  <c:v>8.0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0.4</c:v>
                </c:pt>
                <c:pt idx="2">
                  <c:v>0.15</c:v>
                </c:pt>
                <c:pt idx="3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0"/>
            <c:spPr>
              <a:solidFill>
                <a:schemeClr val="tx2"/>
              </a:solidFill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3.0</c:v>
                </c:pt>
                <c:pt idx="2">
                  <c:v>5.0</c:v>
                </c:pt>
                <c:pt idx="3">
                  <c:v>8.0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0.4</c:v>
                </c:pt>
                <c:pt idx="2">
                  <c:v>0.15</c:v>
                </c:pt>
                <c:pt idx="3">
                  <c:v>0.3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/>
        <c:marker val="1"/>
        <c:smooth val="0"/>
        <c:axId val="3101624"/>
        <c:axId val="2987400"/>
      </c:lineChart>
      <c:catAx>
        <c:axId val="3101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Value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987400"/>
        <c:crosses val="autoZero"/>
        <c:auto val="1"/>
        <c:lblAlgn val="ctr"/>
        <c:lblOffset val="100"/>
        <c:noMultiLvlLbl val="0"/>
      </c:catAx>
      <c:valAx>
        <c:axId val="2987400"/>
        <c:scaling>
          <c:orientation val="minMax"/>
          <c:max val="1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Probability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0162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sample space for this random variable?  What is the probability of getting a value less than</a:t>
            </a:r>
            <a:r>
              <a:rPr lang="en-US" baseline="0" dirty="0" smtClean="0"/>
              <a:t> 0.25?  What is the probability of getting a value between 0.25 &amp; 0.75?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7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sample space for this random variable?  What is the probability of getting a value less than</a:t>
            </a:r>
            <a:r>
              <a:rPr lang="en-US" baseline="0" dirty="0" smtClean="0"/>
              <a:t> 0.25?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3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(but not always!),</a:t>
            </a:r>
            <a:r>
              <a:rPr lang="en-US" baseline="0" dirty="0" smtClean="0"/>
              <a:t> mean is left of median is left of mode in left skewed data (or right for right-skewed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6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Grapher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1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Bernoulli variable with probability </a:t>
            </a:r>
            <a:r>
              <a:rPr lang="en-US" i="1" dirty="0" smtClean="0"/>
              <a:t>p</a:t>
            </a:r>
            <a:r>
              <a:rPr lang="en-US" dirty="0" smtClean="0"/>
              <a:t> of success, the </a:t>
            </a:r>
            <a:r>
              <a:rPr lang="en-US" b="1" dirty="0" smtClean="0">
                <a:solidFill>
                  <a:srgbClr val="0000FF"/>
                </a:solidFill>
              </a:rPr>
              <a:t>binomial distribution </a:t>
            </a:r>
            <a:r>
              <a:rPr lang="en-US" dirty="0" smtClean="0"/>
              <a:t>is the probability of getting </a:t>
            </a:r>
            <a:r>
              <a:rPr lang="en-US" i="1" dirty="0" smtClean="0"/>
              <a:t>k</a:t>
            </a:r>
            <a:r>
              <a:rPr lang="en-US" dirty="0" smtClean="0"/>
              <a:t> successes out of N trials</a:t>
            </a:r>
          </a:p>
          <a:p>
            <a:r>
              <a:rPr lang="en-US" dirty="0" smtClean="0"/>
              <a:t>0 ≤ </a:t>
            </a:r>
            <a:r>
              <a:rPr lang="en-US" i="1" dirty="0" smtClean="0"/>
              <a:t>k</a:t>
            </a:r>
            <a:r>
              <a:rPr lang="en-US" dirty="0" smtClean="0"/>
              <a:t> ≤ N</a:t>
            </a:r>
          </a:p>
          <a:p>
            <a:r>
              <a:rPr lang="en-US" dirty="0" smtClean="0"/>
              <a:t>0 ≤ p ≤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7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Roll!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u="sng" dirty="0" smtClean="0"/>
          </a:p>
          <a:p>
            <a:pPr marL="0" indent="0">
              <a:buNone/>
            </a:pPr>
            <a:r>
              <a:rPr lang="en-US" sz="2800" b="1" u="sng" dirty="0" smtClean="0"/>
              <a:t>Keep </a:t>
            </a:r>
            <a:r>
              <a:rPr lang="en-US" sz="2800" b="1" u="sng" dirty="0"/>
              <a:t>track of 3 things</a:t>
            </a:r>
            <a:endParaRPr lang="en-US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many rolls greater than 3 (4, 5, or 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many rolls of exactly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many rolls </a:t>
            </a:r>
            <a:r>
              <a:rPr lang="en-US" dirty="0" smtClean="0"/>
              <a:t>until first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8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mass function for the binomial distribution: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first expression is the binomial coefficient, said as </a:t>
            </a:r>
            <a:r>
              <a:rPr lang="en-US" i="1" dirty="0" smtClean="0"/>
              <a:t>n</a:t>
            </a:r>
            <a:r>
              <a:rPr lang="en-US" dirty="0" smtClean="0"/>
              <a:t> choose </a:t>
            </a:r>
            <a:r>
              <a:rPr lang="en-US" i="1" dirty="0" smtClean="0"/>
              <a:t>k.</a:t>
            </a:r>
            <a:endParaRPr lang="en-US" dirty="0" smtClean="0"/>
          </a:p>
          <a:p>
            <a:r>
              <a:rPr lang="en-US" dirty="0" smtClean="0"/>
              <a:t>It is mathematically equivalent to 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656159"/>
              </p:ext>
            </p:extLst>
          </p:nvPr>
        </p:nvGraphicFramePr>
        <p:xfrm>
          <a:off x="3710018" y="2019534"/>
          <a:ext cx="2841563" cy="125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9" name="Equation" r:id="rId3" imgW="1117600" imgH="495300" progId="Equation.3">
                  <p:embed/>
                </p:oleObj>
              </mc:Choice>
              <mc:Fallback>
                <p:oleObj name="Equation" r:id="rId3" imgW="11176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0018" y="2019534"/>
                        <a:ext cx="2841563" cy="1259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8245"/>
              </p:ext>
            </p:extLst>
          </p:nvPr>
        </p:nvGraphicFramePr>
        <p:xfrm>
          <a:off x="5900997" y="3861702"/>
          <a:ext cx="2690554" cy="117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0" name="Equation" r:id="rId5" imgW="1130300" imgH="495300" progId="Equation.3">
                  <p:embed/>
                </p:oleObj>
              </mc:Choice>
              <mc:Fallback>
                <p:oleObj name="Equation" r:id="rId5" imgW="11303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0997" y="3861702"/>
                        <a:ext cx="2690554" cy="1179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37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toss a fair coin 100 times, what is the probability it comes up heads 50 times?</a:t>
            </a:r>
          </a:p>
          <a:p>
            <a:r>
              <a:rPr lang="en-US" dirty="0" smtClean="0"/>
              <a:t>What is the probability it comes up heads 5 times?</a:t>
            </a:r>
          </a:p>
          <a:p>
            <a:r>
              <a:rPr lang="en-US" dirty="0" smtClean="0"/>
              <a:t>What is the probability it comes up heads more than </a:t>
            </a:r>
            <a:r>
              <a:rPr lang="en-US" dirty="0" smtClean="0"/>
              <a:t>60</a:t>
            </a:r>
            <a:r>
              <a:rPr lang="en-US" dirty="0" smtClean="0"/>
              <a:t> </a:t>
            </a:r>
            <a:r>
              <a:rPr lang="en-US" dirty="0" smtClean="0"/>
              <a:t>times?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1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coin with probability </a:t>
            </a:r>
            <a:r>
              <a:rPr lang="en-US" i="1" dirty="0" smtClean="0"/>
              <a:t>p</a:t>
            </a:r>
            <a:r>
              <a:rPr lang="en-US" dirty="0" smtClean="0"/>
              <a:t> of turning up heads, what is the probability it will take </a:t>
            </a:r>
            <a:r>
              <a:rPr lang="en-US" i="1" dirty="0" smtClean="0"/>
              <a:t>k</a:t>
            </a:r>
            <a:r>
              <a:rPr lang="en-US" dirty="0" smtClean="0"/>
              <a:t> tosses to turn up the first head?</a:t>
            </a:r>
          </a:p>
          <a:p>
            <a:r>
              <a:rPr lang="en-US" dirty="0"/>
              <a:t>The probability mass function for the </a:t>
            </a:r>
            <a:r>
              <a:rPr lang="en-US" dirty="0" smtClean="0"/>
              <a:t>geometric distribution:</a:t>
            </a:r>
          </a:p>
          <a:p>
            <a:r>
              <a:rPr lang="en-US" dirty="0"/>
              <a:t>k</a:t>
            </a:r>
            <a:r>
              <a:rPr lang="en-US" dirty="0" smtClean="0"/>
              <a:t> ≥ 1</a:t>
            </a:r>
            <a:endParaRPr lang="en-US" dirty="0"/>
          </a:p>
          <a:p>
            <a:r>
              <a:rPr lang="en-US" dirty="0"/>
              <a:t>0 ≤ p ≤ 1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82475"/>
              </p:ext>
            </p:extLst>
          </p:nvPr>
        </p:nvGraphicFramePr>
        <p:xfrm>
          <a:off x="3584529" y="3503585"/>
          <a:ext cx="2004119" cy="83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2" name="Equation" r:id="rId3" imgW="673100" imgH="279400" progId="Equation.3">
                  <p:embed/>
                </p:oleObj>
              </mc:Choice>
              <mc:Fallback>
                <p:oleObj name="Equation" r:id="rId3" imgW="67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4529" y="3503585"/>
                        <a:ext cx="2004119" cy="831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83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toss a fair coin 100 times, what is the probability it takes 5 tosses before it comes up heads?</a:t>
            </a:r>
          </a:p>
          <a:p>
            <a:r>
              <a:rPr lang="en-US" dirty="0" smtClean="0"/>
              <a:t>What is the probability it takes 30 tosses to come up heads?</a:t>
            </a:r>
          </a:p>
        </p:txBody>
      </p:sp>
    </p:spTree>
    <p:extLst>
      <p:ext uri="{BB962C8B-B14F-4D97-AF65-F5344CB8AC3E}">
        <p14:creationId xmlns:p14="http://schemas.microsoft.com/office/powerpoint/2010/main" val="293247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continuous random variable is quantitative</a:t>
            </a:r>
            <a:endParaRPr lang="en-US" dirty="0"/>
          </a:p>
          <a:p>
            <a:r>
              <a:rPr lang="en-US" dirty="0" smtClean="0"/>
              <a:t>And has an </a:t>
            </a:r>
            <a:r>
              <a:rPr lang="en-US" dirty="0"/>
              <a:t>infinite set of outcomes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1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</a:t>
            </a:r>
            <a:br>
              <a:rPr lang="en-US" dirty="0" smtClean="0"/>
            </a:br>
            <a:r>
              <a:rPr lang="en-US" dirty="0" smtClean="0"/>
              <a:t>(PDF)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infinite data, as you decrease the bin size, you get higher resolution.</a:t>
            </a:r>
          </a:p>
          <a:p>
            <a:r>
              <a:rPr lang="en-US" dirty="0" smtClean="0"/>
              <a:t>But infinity is hard to display on the y-axis, so </a:t>
            </a:r>
            <a:r>
              <a:rPr lang="en-US" i="1" dirty="0" smtClean="0"/>
              <a:t>normalize</a:t>
            </a:r>
            <a:r>
              <a:rPr lang="en-US" dirty="0" smtClean="0"/>
              <a:t> by the size of the data set</a:t>
            </a:r>
          </a:p>
          <a:p>
            <a:r>
              <a:rPr lang="en-US" dirty="0" smtClean="0"/>
              <a:t>The result is the </a:t>
            </a:r>
            <a:r>
              <a:rPr lang="en-US" i="1" dirty="0" smtClean="0"/>
              <a:t>probability</a:t>
            </a:r>
            <a:r>
              <a:rPr lang="en-US" dirty="0" smtClean="0"/>
              <a:t> of obtaining a range of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3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82831" y="2339661"/>
            <a:ext cx="2861206" cy="2815107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 flipV="1">
            <a:off x="4713434" y="2339661"/>
            <a:ext cx="0" cy="1392254"/>
          </a:xfrm>
          <a:prstGeom prst="straightConnector1">
            <a:avLst/>
          </a:prstGeom>
          <a:ln w="7620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24921" y="1877996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4037" y="3517156"/>
            <a:ext cx="85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0.25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80575" y="5170068"/>
            <a:ext cx="66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0.5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24754" y="3501082"/>
            <a:ext cx="85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0.75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965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of spinner</a:t>
            </a:r>
            <a:endParaRPr lang="en-US" dirty="0"/>
          </a:p>
        </p:txBody>
      </p:sp>
      <p:pic>
        <p:nvPicPr>
          <p:cNvPr id="4" name="Content Placeholder 3" descr="uni1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99" r="-23199"/>
          <a:stretch>
            <a:fillRect/>
          </a:stretch>
        </p:blipFill>
        <p:spPr>
          <a:xfrm>
            <a:off x="549275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173479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discrete random variable has a finite set of outcomes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variable can be qualitative or quantitative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8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82831" y="2339661"/>
            <a:ext cx="2861206" cy="2815107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 flipV="1">
            <a:off x="4713434" y="2339661"/>
            <a:ext cx="0" cy="1392254"/>
          </a:xfrm>
          <a:prstGeom prst="straightConnector1">
            <a:avLst/>
          </a:prstGeom>
          <a:ln w="7620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575" y="1877996"/>
            <a:ext cx="66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0.5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93845" y="3517156"/>
            <a:ext cx="105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0.125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28740" y="5170068"/>
            <a:ext cx="85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0.25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32393" y="3517156"/>
            <a:ext cx="105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0.325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884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of spinner</a:t>
            </a:r>
            <a:endParaRPr lang="en-US" dirty="0"/>
          </a:p>
        </p:txBody>
      </p:sp>
      <p:pic>
        <p:nvPicPr>
          <p:cNvPr id="5" name="Content Placeholder 4" descr="uni5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99" r="-23199"/>
          <a:stretch>
            <a:fillRect/>
          </a:stretch>
        </p:blipFill>
        <p:spPr>
          <a:xfrm>
            <a:off x="549275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212383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82831" y="2339661"/>
            <a:ext cx="2861206" cy="2815107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 flipV="1">
            <a:off x="4713434" y="2339661"/>
            <a:ext cx="0" cy="1392254"/>
          </a:xfrm>
          <a:prstGeom prst="straightConnector1">
            <a:avLst/>
          </a:prstGeom>
          <a:ln w="7620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6380" y="187799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1000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93845" y="3517156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28740" y="5170068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21084" y="351715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2073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of spinner</a:t>
            </a:r>
            <a:endParaRPr lang="en-US" dirty="0"/>
          </a:p>
        </p:txBody>
      </p:sp>
      <p:pic>
        <p:nvPicPr>
          <p:cNvPr id="4" name="Content Placeholder 3" descr="log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99" r="-231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817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value of a continuous quantitative random variable is:</a:t>
            </a:r>
          </a:p>
          <a:p>
            <a:endParaRPr lang="en-US" dirty="0" smtClean="0"/>
          </a:p>
          <a:p>
            <a:r>
              <a:rPr lang="en-US" dirty="0" smtClean="0"/>
              <a:t>Still denoted E[X]</a:t>
            </a:r>
          </a:p>
          <a:p>
            <a:endParaRPr lang="en-US" dirty="0"/>
          </a:p>
          <a:p>
            <a:r>
              <a:rPr lang="en-US" dirty="0" smtClean="0"/>
              <a:t>Still known as the first </a:t>
            </a:r>
            <a:r>
              <a:rPr lang="en-US" i="1" dirty="0" smtClean="0"/>
              <a:t>moment</a:t>
            </a:r>
            <a:r>
              <a:rPr lang="en-US" dirty="0" smtClean="0"/>
              <a:t> of the variable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89439"/>
              </p:ext>
            </p:extLst>
          </p:nvPr>
        </p:nvGraphicFramePr>
        <p:xfrm>
          <a:off x="4946200" y="2164819"/>
          <a:ext cx="2437144" cy="13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9" name="Equation" r:id="rId3" imgW="838200" imgH="457200" progId="Equation.3">
                  <p:embed/>
                </p:oleObj>
              </mc:Choice>
              <mc:Fallback>
                <p:oleObj name="Equation" r:id="rId3" imgW="83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6200" y="2164819"/>
                        <a:ext cx="2437144" cy="132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40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extension of binomial distribution</a:t>
            </a:r>
          </a:p>
          <a:p>
            <a:r>
              <a:rPr lang="en-US" dirty="0" smtClean="0"/>
              <a:t>Common in nature:</a:t>
            </a:r>
          </a:p>
          <a:p>
            <a:pPr lvl="1"/>
            <a:r>
              <a:rPr lang="en-US" dirty="0" smtClean="0"/>
              <a:t>Heights</a:t>
            </a:r>
          </a:p>
          <a:p>
            <a:pPr lvl="1"/>
            <a:r>
              <a:rPr lang="en-US" dirty="0" smtClean="0"/>
              <a:t>Test scores</a:t>
            </a:r>
          </a:p>
          <a:p>
            <a:pPr lvl="1"/>
            <a:r>
              <a:rPr lang="en-US" dirty="0" smtClean="0"/>
              <a:t>Kernels on a cob of corn</a:t>
            </a:r>
          </a:p>
          <a:p>
            <a:r>
              <a:rPr lang="en-US" dirty="0" smtClean="0"/>
              <a:t>Mathematically convenient:</a:t>
            </a:r>
          </a:p>
          <a:p>
            <a:pPr lvl="1"/>
            <a:r>
              <a:rPr lang="en-US" dirty="0" smtClean="0"/>
              <a:t>Perfectly described by the first two “moments”, i.e., its mean and variance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56416"/>
              </p:ext>
            </p:extLst>
          </p:nvPr>
        </p:nvGraphicFramePr>
        <p:xfrm>
          <a:off x="4678363" y="2159634"/>
          <a:ext cx="4230687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1358900" imgH="482600" progId="Equation.3">
                  <p:embed/>
                </p:oleObj>
              </mc:Choice>
              <mc:Fallback>
                <p:oleObj name="Equation" r:id="rId3" imgW="1358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8363" y="2159634"/>
                        <a:ext cx="4230687" cy="150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04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Key features</a:t>
            </a:r>
          </a:p>
          <a:p>
            <a:endParaRPr lang="en-US" dirty="0"/>
          </a:p>
        </p:txBody>
      </p:sp>
      <p:pic>
        <p:nvPicPr>
          <p:cNvPr id="6" name="Content Placeholder 5" descr="norpdf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7" r="17427"/>
          <a:stretch>
            <a:fillRect/>
          </a:stretch>
        </p:blipFill>
        <p:spPr>
          <a:xfrm>
            <a:off x="4751388" y="1600200"/>
            <a:ext cx="3840162" cy="43434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20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Key features</a:t>
            </a:r>
          </a:p>
          <a:p>
            <a:endParaRPr lang="en-US" dirty="0"/>
          </a:p>
          <a:p>
            <a:r>
              <a:rPr lang="en-US" dirty="0" smtClean="0"/>
              <a:t>Symmetric</a:t>
            </a:r>
          </a:p>
        </p:txBody>
      </p:sp>
      <p:pic>
        <p:nvPicPr>
          <p:cNvPr id="6" name="Content Placeholder 5" descr="norpdf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7" r="17427"/>
          <a:stretch>
            <a:fillRect/>
          </a:stretch>
        </p:blipFill>
        <p:spPr>
          <a:xfrm>
            <a:off x="4751388" y="1600200"/>
            <a:ext cx="3840162" cy="43434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518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Key features</a:t>
            </a:r>
          </a:p>
          <a:p>
            <a:endParaRPr lang="en-US" dirty="0"/>
          </a:p>
          <a:p>
            <a:r>
              <a:rPr lang="en-US" dirty="0" smtClean="0"/>
              <a:t>Symmetric</a:t>
            </a:r>
          </a:p>
          <a:p>
            <a:r>
              <a:rPr lang="en-US" dirty="0" smtClean="0"/>
              <a:t>Mean = Median = Mode</a:t>
            </a:r>
          </a:p>
        </p:txBody>
      </p:sp>
      <p:pic>
        <p:nvPicPr>
          <p:cNvPr id="6" name="Content Placeholder 5" descr="norpdf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7" r="17427"/>
          <a:stretch>
            <a:fillRect/>
          </a:stretch>
        </p:blipFill>
        <p:spPr>
          <a:xfrm>
            <a:off x="4751388" y="1600200"/>
            <a:ext cx="3840162" cy="4343400"/>
          </a:xfrm>
          <a:ln>
            <a:solidFill>
              <a:schemeClr val="tx1"/>
            </a:solidFill>
          </a:ln>
        </p:spPr>
      </p:pic>
      <p:cxnSp>
        <p:nvCxnSpPr>
          <p:cNvPr id="5" name="Straight Connector 4"/>
          <p:cNvCxnSpPr>
            <a:stCxn id="6" idx="0"/>
            <a:endCxn id="6" idx="2"/>
          </p:cNvCxnSpPr>
          <p:nvPr/>
        </p:nvCxnSpPr>
        <p:spPr>
          <a:xfrm>
            <a:off x="6671469" y="1600200"/>
            <a:ext cx="0" cy="4343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8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Key features</a:t>
            </a:r>
          </a:p>
          <a:p>
            <a:endParaRPr lang="en-US" dirty="0"/>
          </a:p>
          <a:p>
            <a:r>
              <a:rPr lang="en-US" dirty="0" smtClean="0"/>
              <a:t>Symmetric</a:t>
            </a:r>
          </a:p>
          <a:p>
            <a:r>
              <a:rPr lang="en-US" dirty="0" smtClean="0"/>
              <a:t>Mean = Median = Mode</a:t>
            </a:r>
          </a:p>
          <a:p>
            <a:r>
              <a:rPr lang="en-US" dirty="0" smtClean="0"/>
              <a:t>Standard Deviation = width</a:t>
            </a:r>
          </a:p>
        </p:txBody>
      </p:sp>
      <p:pic>
        <p:nvPicPr>
          <p:cNvPr id="6" name="Content Placeholder 5" descr="norpdf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7" r="17427"/>
          <a:stretch>
            <a:fillRect/>
          </a:stretch>
        </p:blipFill>
        <p:spPr>
          <a:xfrm>
            <a:off x="4751388" y="1600200"/>
            <a:ext cx="3840162" cy="4343400"/>
          </a:xfrm>
          <a:ln>
            <a:solidFill>
              <a:schemeClr val="tx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6120226" y="3411788"/>
            <a:ext cx="1101641" cy="153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3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9238310"/>
              </p:ext>
            </p:extLst>
          </p:nvPr>
        </p:nvGraphicFramePr>
        <p:xfrm>
          <a:off x="2256620" y="1988935"/>
          <a:ext cx="4913627" cy="3405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713434" y="2339661"/>
            <a:ext cx="0" cy="1392254"/>
          </a:xfrm>
          <a:prstGeom prst="straightConnector1">
            <a:avLst/>
          </a:prstGeom>
          <a:ln w="7620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7482" y="479293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08768" y="210882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8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85995" y="210882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20255" y="4562106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728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Key features</a:t>
            </a:r>
          </a:p>
          <a:p>
            <a:endParaRPr lang="en-US" dirty="0"/>
          </a:p>
          <a:p>
            <a:r>
              <a:rPr lang="en-US" dirty="0" smtClean="0"/>
              <a:t>Symmetric</a:t>
            </a:r>
          </a:p>
          <a:p>
            <a:r>
              <a:rPr lang="en-US" dirty="0" smtClean="0"/>
              <a:t>Mean = Median = Mode</a:t>
            </a:r>
          </a:p>
          <a:p>
            <a:r>
              <a:rPr lang="en-US" dirty="0" smtClean="0"/>
              <a:t>Standard Deviation = width</a:t>
            </a:r>
          </a:p>
          <a:p>
            <a:r>
              <a:rPr lang="en-US" dirty="0" smtClean="0"/>
              <a:t>“Tails”</a:t>
            </a:r>
            <a:endParaRPr lang="en-US" dirty="0"/>
          </a:p>
        </p:txBody>
      </p:sp>
      <p:pic>
        <p:nvPicPr>
          <p:cNvPr id="6" name="Content Placeholder 5" descr="norpdf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7" r="17427"/>
          <a:stretch>
            <a:fillRect/>
          </a:stretch>
        </p:blipFill>
        <p:spPr>
          <a:xfrm>
            <a:off x="4751388" y="1600200"/>
            <a:ext cx="3840162" cy="4343400"/>
          </a:xfrm>
          <a:ln>
            <a:solidFill>
              <a:schemeClr val="tx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7895091" y="3488286"/>
            <a:ext cx="841531" cy="1239259"/>
          </a:xfrm>
          <a:prstGeom prst="straightConnector1">
            <a:avLst/>
          </a:prstGeom>
          <a:ln w="76200" cmpd="sng"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598383" y="3488286"/>
            <a:ext cx="841531" cy="1239259"/>
          </a:xfrm>
          <a:prstGeom prst="straightConnector1">
            <a:avLst/>
          </a:prstGeom>
          <a:ln w="76200" cmpd="sng"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Skew</a:t>
            </a:r>
            <a:endParaRPr lang="en-US" dirty="0"/>
          </a:p>
        </p:txBody>
      </p:sp>
      <p:pic>
        <p:nvPicPr>
          <p:cNvPr id="10" name="Content Placeholder 9" descr="skew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50" r="50793" b="1"/>
          <a:stretch/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Right Skew</a:t>
            </a:r>
            <a:endParaRPr lang="en-US" dirty="0"/>
          </a:p>
        </p:txBody>
      </p:sp>
      <p:pic>
        <p:nvPicPr>
          <p:cNvPr id="11" name="Content Placeholder 10" descr="skew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4" t="-14950"/>
          <a:stretch/>
        </p:blipFill>
        <p:spPr/>
      </p:pic>
    </p:spTree>
    <p:extLst>
      <p:ext uri="{BB962C8B-B14F-4D97-AF65-F5344CB8AC3E}">
        <p14:creationId xmlns:p14="http://schemas.microsoft.com/office/powerpoint/2010/main" val="4251573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Kurtosis</a:t>
            </a:r>
            <a:endParaRPr lang="en-US" dirty="0"/>
          </a:p>
        </p:txBody>
      </p:sp>
      <p:pic>
        <p:nvPicPr>
          <p:cNvPr id="4" name="Content Placeholder 3" descr="kurtosi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956" b="-209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174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= 0</a:t>
            </a:r>
          </a:p>
          <a:p>
            <a:r>
              <a:rPr lang="en-US" dirty="0"/>
              <a:t>σ</a:t>
            </a:r>
            <a:r>
              <a:rPr lang="en-US" baseline="30000" dirty="0"/>
              <a:t>2</a:t>
            </a:r>
            <a:r>
              <a:rPr lang="en-US" dirty="0" smtClean="0"/>
              <a:t> =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062669"/>
              </p:ext>
            </p:extLst>
          </p:nvPr>
        </p:nvGraphicFramePr>
        <p:xfrm>
          <a:off x="4360864" y="1670050"/>
          <a:ext cx="4230687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1" name="Equation" r:id="rId3" imgW="1358900" imgH="482600" progId="Equation.3">
                  <p:embed/>
                </p:oleObj>
              </mc:Choice>
              <mc:Fallback>
                <p:oleObj name="Equation" r:id="rId3" imgW="1358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0864" y="1670050"/>
                        <a:ext cx="4230687" cy="150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630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= 0</a:t>
            </a:r>
          </a:p>
          <a:p>
            <a:r>
              <a:rPr lang="en-US" dirty="0"/>
              <a:t>σ</a:t>
            </a:r>
            <a:r>
              <a:rPr lang="en-US" baseline="30000" dirty="0"/>
              <a:t>2</a:t>
            </a:r>
            <a:r>
              <a:rPr lang="en-US" dirty="0" smtClean="0"/>
              <a:t> =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554803"/>
              </p:ext>
            </p:extLst>
          </p:nvPr>
        </p:nvGraphicFramePr>
        <p:xfrm>
          <a:off x="4678363" y="1709738"/>
          <a:ext cx="3201987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5" name="Equation" r:id="rId4" imgW="1028700" imgH="469900" progId="Equation.3">
                  <p:embed/>
                </p:oleObj>
              </mc:Choice>
              <mc:Fallback>
                <p:oleObj name="Equation" r:id="rId4" imgW="1028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8363" y="1709738"/>
                        <a:ext cx="3201987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351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(Stigler) Standard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= 0</a:t>
            </a:r>
          </a:p>
          <a:p>
            <a:r>
              <a:rPr lang="en-US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= 1/2π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620717"/>
              </p:ext>
            </p:extLst>
          </p:nvPr>
        </p:nvGraphicFramePr>
        <p:xfrm>
          <a:off x="5132388" y="2044700"/>
          <a:ext cx="22923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8" name="Equation" r:id="rId3" imgW="736600" imgH="254000" progId="Equation.3">
                  <p:embed/>
                </p:oleObj>
              </mc:Choice>
              <mc:Fallback>
                <p:oleObj name="Equation" r:id="rId3" imgW="736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2388" y="2044700"/>
                        <a:ext cx="229235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218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approximates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binomial distribution of </a:t>
            </a:r>
            <a:r>
              <a:rPr lang="en-US" i="1" dirty="0" smtClean="0"/>
              <a:t>n</a:t>
            </a:r>
            <a:r>
              <a:rPr lang="en-US" dirty="0" smtClean="0"/>
              <a:t> trials with probability </a:t>
            </a:r>
            <a:r>
              <a:rPr lang="en-US" i="1" dirty="0" smtClean="0"/>
              <a:t>p</a:t>
            </a:r>
            <a:r>
              <a:rPr lang="en-US" dirty="0" smtClean="0"/>
              <a:t> of success can be approximated by: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39090"/>
              </p:ext>
            </p:extLst>
          </p:nvPr>
        </p:nvGraphicFramePr>
        <p:xfrm>
          <a:off x="3015641" y="3809575"/>
          <a:ext cx="3230577" cy="654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8" name="Equation" r:id="rId3" imgW="1003300" imgH="203200" progId="Equation.3">
                  <p:embed/>
                </p:oleObj>
              </mc:Choice>
              <mc:Fallback>
                <p:oleObj name="Equation" r:id="rId3" imgW="100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5641" y="3809575"/>
                        <a:ext cx="3230577" cy="654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32909"/>
              </p:ext>
            </p:extLst>
          </p:nvPr>
        </p:nvGraphicFramePr>
        <p:xfrm>
          <a:off x="3506788" y="2667000"/>
          <a:ext cx="22494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9" name="Equation" r:id="rId5" imgW="698500" imgH="228600" progId="Equation.3">
                  <p:embed/>
                </p:oleObj>
              </mc:Choice>
              <mc:Fallback>
                <p:oleObj name="Equation" r:id="rId5" imgW="698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6788" y="2667000"/>
                        <a:ext cx="2249487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026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the standard normal distribution:</a:t>
            </a:r>
            <a:endParaRPr lang="en-US" dirty="0"/>
          </a:p>
          <a:p>
            <a:r>
              <a:rPr lang="en-US" sz="1800" dirty="0" smtClean="0"/>
              <a:t>There is about 68% probability in the range [-1, 1]</a:t>
            </a:r>
          </a:p>
          <a:p>
            <a:r>
              <a:rPr lang="en-US" sz="1800" dirty="0"/>
              <a:t>There is about </a:t>
            </a:r>
            <a:r>
              <a:rPr lang="en-US" sz="1800" dirty="0" smtClean="0"/>
              <a:t>95% </a:t>
            </a:r>
            <a:r>
              <a:rPr lang="en-US" sz="1800" dirty="0"/>
              <a:t>probability in the range [</a:t>
            </a:r>
            <a:r>
              <a:rPr lang="en-US" sz="1800" dirty="0" smtClean="0"/>
              <a:t>-2, 2]</a:t>
            </a:r>
            <a:endParaRPr lang="en-US" sz="1800" dirty="0"/>
          </a:p>
          <a:p>
            <a:r>
              <a:rPr lang="en-US" sz="1800" dirty="0"/>
              <a:t>There is about </a:t>
            </a:r>
            <a:r>
              <a:rPr lang="en-US" sz="1800" dirty="0" smtClean="0"/>
              <a:t>99.7% </a:t>
            </a:r>
            <a:r>
              <a:rPr lang="en-US" sz="1800" dirty="0"/>
              <a:t>probability in the range [</a:t>
            </a:r>
            <a:r>
              <a:rPr lang="en-US" sz="1800" dirty="0" smtClean="0"/>
              <a:t>-3, 3]</a:t>
            </a:r>
            <a:endParaRPr lang="en-US" sz="1800" dirty="0"/>
          </a:p>
        </p:txBody>
      </p:sp>
      <p:pic>
        <p:nvPicPr>
          <p:cNvPr id="5" name="Content Placeholder 4" descr="stdnormcv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173" b="-29173"/>
          <a:stretch>
            <a:fillRect/>
          </a:stretch>
        </p:blipFill>
        <p:spPr>
          <a:xfrm>
            <a:off x="4751388" y="1600200"/>
            <a:ext cx="3840162" cy="4343400"/>
          </a:xfrm>
        </p:spPr>
      </p:pic>
    </p:spTree>
    <p:extLst>
      <p:ext uri="{BB962C8B-B14F-4D97-AF65-F5344CB8AC3E}">
        <p14:creationId xmlns:p14="http://schemas.microsoft.com/office/powerpoint/2010/main" val="445181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dirty="0" smtClean="0"/>
              <a:t>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calculate the probability that x ≥ x* for normal distribution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Transforms a normal distribution into the standard normal distribution</a:t>
            </a:r>
          </a:p>
          <a:p>
            <a:r>
              <a:rPr lang="en-US" dirty="0" smtClean="0"/>
              <a:t>Allows one to answer the question, “How many standard deviations is </a:t>
            </a:r>
            <a:r>
              <a:rPr lang="en-US" i="1" dirty="0" smtClean="0"/>
              <a:t>x</a:t>
            </a:r>
            <a:r>
              <a:rPr lang="en-US" dirty="0" smtClean="0"/>
              <a:t> from the mean”?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91930"/>
              </p:ext>
            </p:extLst>
          </p:nvPr>
        </p:nvGraphicFramePr>
        <p:xfrm>
          <a:off x="5165198" y="2432620"/>
          <a:ext cx="1770599" cy="119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0" name="Equation" r:id="rId3" imgW="584200" imgH="393700" progId="Equation.3">
                  <p:embed/>
                </p:oleObj>
              </mc:Choice>
              <mc:Fallback>
                <p:oleObj name="Equation" r:id="rId3" imgW="58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5198" y="2432620"/>
                        <a:ext cx="1770599" cy="119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200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dirty="0" smtClean="0"/>
              <a:t>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heights of females are normally distributed.  </a:t>
            </a:r>
          </a:p>
          <a:p>
            <a:r>
              <a:rPr lang="en-US" dirty="0" smtClean="0"/>
              <a:t>If the average female height is 64” and the standard deviation is 8”, what is the probability that a woman is 6’ or taller?</a:t>
            </a:r>
            <a:endParaRPr lang="en-US" dirty="0"/>
          </a:p>
          <a:p>
            <a:r>
              <a:rPr lang="en-US" dirty="0" smtClean="0"/>
              <a:t>How tall would a woman be if 20% of all women were shorter than her?</a:t>
            </a:r>
          </a:p>
          <a:p>
            <a:r>
              <a:rPr lang="en-US" dirty="0" smtClean="0"/>
              <a:t>Approximately what percentage of women are between 56” and 72” tall?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060502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905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extension of geometric distribution</a:t>
            </a:r>
          </a:p>
          <a:p>
            <a:endParaRPr lang="en-US" dirty="0" smtClean="0"/>
          </a:p>
          <a:p>
            <a:r>
              <a:rPr lang="en-US" dirty="0" smtClean="0"/>
              <a:t>The value of compounding interest</a:t>
            </a:r>
          </a:p>
          <a:p>
            <a:r>
              <a:rPr lang="en-US" dirty="0" smtClean="0"/>
              <a:t>The inverse of the “natural” log</a:t>
            </a:r>
          </a:p>
          <a:p>
            <a:r>
              <a:rPr lang="en-US" dirty="0" smtClean="0"/>
              <a:t>Equal to its derivative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99367"/>
              </p:ext>
            </p:extLst>
          </p:nvPr>
        </p:nvGraphicFramePr>
        <p:xfrm>
          <a:off x="6213266" y="3134518"/>
          <a:ext cx="20161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4" name="Equation" r:id="rId3" imgW="647700" imgH="228600" progId="Equation.3">
                  <p:embed/>
                </p:oleObj>
              </mc:Choice>
              <mc:Fallback>
                <p:oleObj name="Equation" r:id="rId3" imgW="647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3266" y="3134518"/>
                        <a:ext cx="2016125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546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in nature:</a:t>
            </a:r>
          </a:p>
          <a:p>
            <a:pPr lvl="1"/>
            <a:r>
              <a:rPr lang="en-US" dirty="0" smtClean="0"/>
              <a:t>Income</a:t>
            </a:r>
          </a:p>
          <a:p>
            <a:pPr lvl="1"/>
            <a:r>
              <a:rPr lang="en-US" dirty="0" smtClean="0"/>
              <a:t>Earthquakes</a:t>
            </a:r>
          </a:p>
          <a:p>
            <a:pPr lvl="1"/>
            <a:r>
              <a:rPr lang="en-US" dirty="0" smtClean="0"/>
              <a:t>Word frequencies</a:t>
            </a:r>
          </a:p>
          <a:p>
            <a:r>
              <a:rPr lang="en-US" dirty="0" smtClean="0"/>
              <a:t>Scale-invariant:</a:t>
            </a:r>
          </a:p>
          <a:p>
            <a:pPr lvl="1"/>
            <a:r>
              <a:rPr lang="en-US" dirty="0" smtClean="0"/>
              <a:t>“Zooming in” on any part of the distribution does not change the shape of the distribution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359173"/>
              </p:ext>
            </p:extLst>
          </p:nvPr>
        </p:nvGraphicFramePr>
        <p:xfrm>
          <a:off x="5686425" y="2065338"/>
          <a:ext cx="22145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4" name="Equation" r:id="rId3" imgW="711200" imgH="228600" progId="Equation.3">
                  <p:embed/>
                </p:oleObj>
              </mc:Choice>
              <mc:Fallback>
                <p:oleObj name="Equation" r:id="rId3" imgW="71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6425" y="2065338"/>
                        <a:ext cx="22145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873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5341442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Assume within time interval </a:t>
            </a:r>
            <a:r>
              <a:rPr lang="en-US" dirty="0" err="1" smtClean="0"/>
              <a:t>τ</a:t>
            </a:r>
            <a:r>
              <a:rPr lang="en-US" dirty="0" smtClean="0"/>
              <a:t>, there is a fixed probability of an event.</a:t>
            </a:r>
          </a:p>
          <a:p>
            <a:r>
              <a:rPr lang="en-US" dirty="0" smtClean="0"/>
              <a:t>Arrival times will follow a </a:t>
            </a:r>
            <a:r>
              <a:rPr lang="en-US" dirty="0"/>
              <a:t>P</a:t>
            </a:r>
            <a:r>
              <a:rPr lang="en-US" dirty="0" smtClean="0"/>
              <a:t>oisson distribution</a:t>
            </a:r>
          </a:p>
          <a:p>
            <a:r>
              <a:rPr lang="en-US" dirty="0" smtClean="0"/>
              <a:t>Occurs in nature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yeast cells used when brewing Guinness beer.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phone calls arriving at a call </a:t>
            </a:r>
            <a:r>
              <a:rPr lang="en-US" dirty="0" err="1"/>
              <a:t>centre</a:t>
            </a:r>
            <a:r>
              <a:rPr lang="en-US" dirty="0"/>
              <a:t> per minute.</a:t>
            </a:r>
          </a:p>
          <a:p>
            <a:pPr lvl="1"/>
            <a:r>
              <a:rPr lang="en-US" dirty="0"/>
              <a:t>The number of goals in sports involving two competing teams.</a:t>
            </a:r>
          </a:p>
          <a:p>
            <a:pPr lvl="1"/>
            <a:r>
              <a:rPr lang="en-US" dirty="0"/>
              <a:t>The number of deaths per year in a given age group.</a:t>
            </a:r>
          </a:p>
          <a:p>
            <a:pPr lvl="1"/>
            <a:r>
              <a:rPr lang="en-US" dirty="0"/>
              <a:t>The number of jumps in a stock price in a given time interval.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658050"/>
              </p:ext>
            </p:extLst>
          </p:nvPr>
        </p:nvGraphicFramePr>
        <p:xfrm>
          <a:off x="5102058" y="1864779"/>
          <a:ext cx="3675062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7" name="Equation" r:id="rId3" imgW="838200" imgH="406400" progId="Equation.3">
                  <p:embed/>
                </p:oleObj>
              </mc:Choice>
              <mc:Fallback>
                <p:oleObj name="Equation" r:id="rId3" imgW="838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2058" y="1864779"/>
                        <a:ext cx="3675062" cy="17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590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94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is a </a:t>
            </a:r>
            <a:r>
              <a:rPr lang="en-US" b="1" dirty="0" smtClean="0"/>
              <a:t>subset</a:t>
            </a:r>
            <a:r>
              <a:rPr lang="en-US" dirty="0" smtClean="0"/>
              <a:t> of a </a:t>
            </a:r>
            <a:r>
              <a:rPr lang="en-US" b="1" dirty="0" smtClean="0"/>
              <a:t>population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of the examples we’ve seen have been samples of an underlying population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Last 20 Knicks scores </a:t>
            </a:r>
            <a:r>
              <a:rPr lang="en-US" dirty="0" smtClean="0">
                <a:sym typeface="Wingdings"/>
              </a:rPr>
              <a:t>All Knicks scores </a:t>
            </a:r>
          </a:p>
          <a:p>
            <a:pPr lvl="1"/>
            <a:r>
              <a:rPr lang="en-US" dirty="0" smtClean="0">
                <a:sym typeface="Wingdings"/>
              </a:rPr>
              <a:t>Heights of people in class  Heights of all Stevens students</a:t>
            </a:r>
          </a:p>
          <a:p>
            <a:pPr lvl="1"/>
            <a:r>
              <a:rPr lang="en-US" dirty="0" smtClean="0"/>
              <a:t>Age of 20 people in Grand Central Station </a:t>
            </a:r>
            <a:r>
              <a:rPr lang="en-US" dirty="0" smtClean="0">
                <a:sym typeface="Wingdings"/>
              </a:rPr>
              <a:t> All people in Grand Central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02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Something is a (simple) </a:t>
            </a:r>
            <a:r>
              <a:rPr lang="en-US" b="1" dirty="0" smtClean="0"/>
              <a:t>random sample </a:t>
            </a:r>
            <a:r>
              <a:rPr lang="en-US" dirty="0" smtClean="0"/>
              <a:t>if the instances are </a:t>
            </a:r>
            <a:r>
              <a:rPr lang="en-US" b="1" i="1" dirty="0" err="1"/>
              <a:t>i.i.d</a:t>
            </a:r>
            <a:r>
              <a:rPr lang="en-US" b="1" i="1" dirty="0"/>
              <a:t>. </a:t>
            </a:r>
            <a:r>
              <a:rPr lang="en-US" dirty="0" smtClean="0"/>
              <a:t>(independent and identically distributed)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sample is unrelated to prior or subsequent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elementary unit is equally likely to be sampled</a:t>
            </a:r>
          </a:p>
        </p:txBody>
      </p:sp>
    </p:spTree>
    <p:extLst>
      <p:ext uri="{BB962C8B-B14F-4D97-AF65-F5344CB8AC3E}">
        <p14:creationId xmlns:p14="http://schemas.microsoft.com/office/powerpoint/2010/main" val="226175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Samples vary in their </a:t>
            </a:r>
            <a:r>
              <a:rPr lang="en-US" b="1" dirty="0" smtClean="0"/>
              <a:t>representativeness</a:t>
            </a:r>
          </a:p>
          <a:p>
            <a:endParaRPr lang="en-US" dirty="0"/>
          </a:p>
          <a:p>
            <a:r>
              <a:rPr lang="en-US" dirty="0" smtClean="0"/>
              <a:t>Because </a:t>
            </a:r>
            <a:r>
              <a:rPr lang="en-US" u="sng" dirty="0" smtClean="0"/>
              <a:t>measures on the sample</a:t>
            </a:r>
            <a:r>
              <a:rPr lang="en-US" dirty="0" smtClean="0"/>
              <a:t> are </a:t>
            </a:r>
            <a:r>
              <a:rPr lang="en-US" b="1" dirty="0" smtClean="0"/>
              <a:t>estimates</a:t>
            </a:r>
            <a:r>
              <a:rPr lang="en-US" dirty="0" smtClean="0"/>
              <a:t> of the same </a:t>
            </a:r>
            <a:r>
              <a:rPr lang="en-US" u="sng" dirty="0" smtClean="0"/>
              <a:t>measures on the population</a:t>
            </a:r>
          </a:p>
          <a:p>
            <a:endParaRPr lang="en-US" dirty="0"/>
          </a:p>
          <a:p>
            <a:r>
              <a:rPr lang="en-US" dirty="0" smtClean="0"/>
              <a:t>When using the sample to understand the population, the </a:t>
            </a:r>
            <a:r>
              <a:rPr lang="en-US" u="sng" dirty="0" smtClean="0"/>
              <a:t>sample statistics </a:t>
            </a:r>
            <a:r>
              <a:rPr lang="en-US" dirty="0" smtClean="0"/>
              <a:t>are </a:t>
            </a:r>
            <a:r>
              <a:rPr lang="en-US" b="1" dirty="0" smtClean="0"/>
              <a:t>estimators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7226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Estimators always come with </a:t>
            </a:r>
            <a:r>
              <a:rPr lang="en-US" b="1" dirty="0" smtClean="0"/>
              <a:t>error</a:t>
            </a:r>
          </a:p>
          <a:p>
            <a:r>
              <a:rPr lang="en-US" dirty="0" smtClean="0"/>
              <a:t>Estimators </a:t>
            </a:r>
            <a:r>
              <a:rPr lang="en-US" dirty="0"/>
              <a:t>can </a:t>
            </a:r>
            <a:r>
              <a:rPr lang="en-US" dirty="0" smtClean="0"/>
              <a:t>also be </a:t>
            </a:r>
            <a:r>
              <a:rPr lang="en-US" b="1" dirty="0" smtClean="0"/>
              <a:t>biased</a:t>
            </a:r>
            <a:r>
              <a:rPr lang="en-US" dirty="0" smtClean="0"/>
              <a:t>:</a:t>
            </a:r>
          </a:p>
          <a:p>
            <a:endParaRPr lang="en-US" b="1" dirty="0"/>
          </a:p>
          <a:p>
            <a:r>
              <a:rPr lang="en-US" b="1" dirty="0" smtClean="0"/>
              <a:t>Biased </a:t>
            </a:r>
            <a:r>
              <a:rPr lang="en-US" dirty="0" smtClean="0"/>
              <a:t>estimators are systematically different from the population statistic</a:t>
            </a:r>
          </a:p>
          <a:p>
            <a:r>
              <a:rPr lang="en-US" b="1" dirty="0" smtClean="0"/>
              <a:t>Unbiased</a:t>
            </a:r>
            <a:r>
              <a:rPr lang="en-US" dirty="0" smtClean="0"/>
              <a:t> estimators do not need correcting to be an accurate representation of the population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3953797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mean &amp; 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 2 die 5 times</a:t>
            </a:r>
          </a:p>
          <a:p>
            <a:r>
              <a:rPr lang="en-US" dirty="0" smtClean="0"/>
              <a:t>Calculate mean &amp; sum of squared deviations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1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number of samples increases, the sampling distribution of a statistic approaches the normal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7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value of a discrete quantitative random variable is:</a:t>
            </a:r>
          </a:p>
          <a:p>
            <a:endParaRPr lang="en-US" dirty="0" smtClean="0"/>
          </a:p>
          <a:p>
            <a:r>
              <a:rPr lang="en-US" dirty="0" smtClean="0"/>
              <a:t>This is denoted E[X]</a:t>
            </a:r>
          </a:p>
          <a:p>
            <a:endParaRPr lang="en-US" dirty="0"/>
          </a:p>
          <a:p>
            <a:r>
              <a:rPr lang="en-US" dirty="0" smtClean="0"/>
              <a:t>This is known as the first </a:t>
            </a:r>
            <a:r>
              <a:rPr lang="en-US" i="1" dirty="0" smtClean="0"/>
              <a:t>moment</a:t>
            </a:r>
            <a:r>
              <a:rPr lang="en-US" dirty="0" smtClean="0"/>
              <a:t> of the variable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54025"/>
              </p:ext>
            </p:extLst>
          </p:nvPr>
        </p:nvGraphicFramePr>
        <p:xfrm>
          <a:off x="4440273" y="2227390"/>
          <a:ext cx="1485444" cy="81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7" name="Equation" r:id="rId3" imgW="673100" imgH="368300" progId="Equation.3">
                  <p:embed/>
                </p:oleObj>
              </mc:Choice>
              <mc:Fallback>
                <p:oleObj name="Equation" r:id="rId3" imgW="673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0273" y="2227390"/>
                        <a:ext cx="1485444" cy="81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86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expected value for a fair die?</a:t>
            </a:r>
          </a:p>
          <a:p>
            <a:endParaRPr lang="en-US" dirty="0"/>
          </a:p>
          <a:p>
            <a:r>
              <a:rPr lang="en-US" dirty="0" smtClean="0"/>
              <a:t>What is the expected value for a die that turns up 6s twice as often as any other number (which all turn up equally)?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2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“experiment” that has exactly two outcomes</a:t>
            </a:r>
          </a:p>
          <a:p>
            <a:r>
              <a:rPr lang="en-US" dirty="0" smtClean="0"/>
              <a:t>These are typically called “success” and “failure”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Whether a car starts when you turn the key</a:t>
            </a:r>
          </a:p>
        </p:txBody>
      </p:sp>
    </p:spTree>
    <p:extLst>
      <p:ext uri="{BB962C8B-B14F-4D97-AF65-F5344CB8AC3E}">
        <p14:creationId xmlns:p14="http://schemas.microsoft.com/office/powerpoint/2010/main" val="198789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“experiment” that has exactly two outcomes</a:t>
            </a:r>
          </a:p>
          <a:p>
            <a:r>
              <a:rPr lang="en-US" dirty="0" smtClean="0"/>
              <a:t>These are typically called “success” and “failure”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Whether a car starts when you turn the key</a:t>
            </a:r>
          </a:p>
          <a:p>
            <a:pPr lvl="1"/>
            <a:r>
              <a:rPr lang="en-US" dirty="0" smtClean="0"/>
              <a:t>Whether a card turns up black or red</a:t>
            </a:r>
          </a:p>
        </p:txBody>
      </p:sp>
    </p:spTree>
    <p:extLst>
      <p:ext uri="{BB962C8B-B14F-4D97-AF65-F5344CB8AC3E}">
        <p14:creationId xmlns:p14="http://schemas.microsoft.com/office/powerpoint/2010/main" val="314026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“experiment” that has exactly two outcomes</a:t>
            </a:r>
          </a:p>
          <a:p>
            <a:r>
              <a:rPr lang="en-US" dirty="0" smtClean="0"/>
              <a:t>These are typically called “success” and “failure”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Whether a car starts when you turn the key</a:t>
            </a:r>
          </a:p>
          <a:p>
            <a:pPr lvl="1"/>
            <a:r>
              <a:rPr lang="en-US" dirty="0" smtClean="0"/>
              <a:t>Whether a card turns up black or red</a:t>
            </a:r>
          </a:p>
          <a:p>
            <a:pPr lvl="1"/>
            <a:r>
              <a:rPr lang="en-US" dirty="0" smtClean="0"/>
              <a:t>Whether a coin comes up heads or 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3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14827</TotalTime>
  <Words>1341</Words>
  <Application>Microsoft Macintosh PowerPoint</Application>
  <PresentationFormat>On-screen Show (4:3)</PresentationFormat>
  <Paragraphs>230</Paragraphs>
  <Slides>49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Breeze</vt:lpstr>
      <vt:lpstr>Equation</vt:lpstr>
      <vt:lpstr>Statistics Lesson 6</vt:lpstr>
      <vt:lpstr>Discrete random variable</vt:lpstr>
      <vt:lpstr>Discrete random variables</vt:lpstr>
      <vt:lpstr>Probability Mass</vt:lpstr>
      <vt:lpstr>Expected Value</vt:lpstr>
      <vt:lpstr>Expected value</vt:lpstr>
      <vt:lpstr>Bernoulli trial</vt:lpstr>
      <vt:lpstr>Bernoulli trial</vt:lpstr>
      <vt:lpstr>Bernoulli trial</vt:lpstr>
      <vt:lpstr>Binomial distribution</vt:lpstr>
      <vt:lpstr>Let’s Roll!</vt:lpstr>
      <vt:lpstr>Binomial distribution</vt:lpstr>
      <vt:lpstr>Binomial distribution</vt:lpstr>
      <vt:lpstr>Geometric distribution</vt:lpstr>
      <vt:lpstr>Geometric distribution</vt:lpstr>
      <vt:lpstr>Continuous random variable</vt:lpstr>
      <vt:lpstr>Probability Density Function (PDF)</vt:lpstr>
      <vt:lpstr>Random variables</vt:lpstr>
      <vt:lpstr>PDF of spinner</vt:lpstr>
      <vt:lpstr>Random variables</vt:lpstr>
      <vt:lpstr>PDF of spinner</vt:lpstr>
      <vt:lpstr>Random variables</vt:lpstr>
      <vt:lpstr>PDF of spinner</vt:lpstr>
      <vt:lpstr>Expected Value</vt:lpstr>
      <vt:lpstr>Normal Distribution</vt:lpstr>
      <vt:lpstr>Normal Distribution</vt:lpstr>
      <vt:lpstr>Normal Distribution</vt:lpstr>
      <vt:lpstr>Normal Distribution</vt:lpstr>
      <vt:lpstr>Normal Distribution</vt:lpstr>
      <vt:lpstr>Normal Distribution</vt:lpstr>
      <vt:lpstr>Skewness</vt:lpstr>
      <vt:lpstr>Kurtosis</vt:lpstr>
      <vt:lpstr>Standard Normal Distribution</vt:lpstr>
      <vt:lpstr>Standard Normal Distribution</vt:lpstr>
      <vt:lpstr>(Stigler) Standard Normal Distribution</vt:lpstr>
      <vt:lpstr>Normal approximates binomial</vt:lpstr>
      <vt:lpstr>Important percentiles</vt:lpstr>
      <vt:lpstr>z-score</vt:lpstr>
      <vt:lpstr>z-score</vt:lpstr>
      <vt:lpstr>Exponential Distribution</vt:lpstr>
      <vt:lpstr>Power Law Distribution</vt:lpstr>
      <vt:lpstr>Poisson Distribution</vt:lpstr>
      <vt:lpstr>Sampling</vt:lpstr>
      <vt:lpstr>Sample</vt:lpstr>
      <vt:lpstr>Random Sample</vt:lpstr>
      <vt:lpstr>Sample</vt:lpstr>
      <vt:lpstr>Estimators</vt:lpstr>
      <vt:lpstr>Estimating mean &amp; SD</vt:lpstr>
      <vt:lpstr>Central Limit Theorem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294</cp:revision>
  <dcterms:created xsi:type="dcterms:W3CDTF">2011-08-10T15:50:01Z</dcterms:created>
  <dcterms:modified xsi:type="dcterms:W3CDTF">2011-10-04T19:27:19Z</dcterms:modified>
</cp:coreProperties>
</file>