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491" r:id="rId3"/>
    <p:sldId id="513" r:id="rId4"/>
    <p:sldId id="514" r:id="rId5"/>
    <p:sldId id="492" r:id="rId6"/>
    <p:sldId id="520" r:id="rId7"/>
    <p:sldId id="522" r:id="rId8"/>
    <p:sldId id="523" r:id="rId9"/>
    <p:sldId id="524" r:id="rId10"/>
    <p:sldId id="515" r:id="rId11"/>
    <p:sldId id="519" r:id="rId12"/>
    <p:sldId id="525" r:id="rId13"/>
    <p:sldId id="52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537B"/>
    <a:srgbClr val="614A7B"/>
    <a:srgbClr val="5D5D7B"/>
    <a:srgbClr val="8C8CBA"/>
    <a:srgbClr val="4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6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B11AA-058B-3C40-8E8A-EF65F058AFED}" type="datetimeFigureOut">
              <a:rPr lang="en-US" smtClean="0"/>
              <a:t>10/17/11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BDC2F-5DC9-2E41-A95E-D01059B6B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43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10/17/11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10/17/11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10/17/11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10/17/11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10/17/11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br>
              <a:rPr lang="en-US" dirty="0" smtClean="0"/>
            </a:br>
            <a:r>
              <a:rPr lang="en-US" dirty="0" smtClean="0"/>
              <a:t>Lesson 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BT221</a:t>
            </a:r>
          </a:p>
          <a:p>
            <a:r>
              <a:rPr lang="en-US" dirty="0" smtClean="0"/>
              <a:t>Professor Winter Mason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493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Estimators always come with </a:t>
            </a:r>
            <a:r>
              <a:rPr lang="en-US" b="1" dirty="0" smtClean="0"/>
              <a:t>error</a:t>
            </a:r>
          </a:p>
          <a:p>
            <a:r>
              <a:rPr lang="en-US" dirty="0" smtClean="0"/>
              <a:t>Estimators </a:t>
            </a:r>
            <a:r>
              <a:rPr lang="en-US" dirty="0"/>
              <a:t>can </a:t>
            </a:r>
            <a:r>
              <a:rPr lang="en-US" dirty="0" smtClean="0"/>
              <a:t>also be </a:t>
            </a:r>
            <a:r>
              <a:rPr lang="en-US" b="1" dirty="0" smtClean="0"/>
              <a:t>biased</a:t>
            </a:r>
            <a:r>
              <a:rPr lang="en-US" dirty="0" smtClean="0"/>
              <a:t>:</a:t>
            </a:r>
          </a:p>
          <a:p>
            <a:endParaRPr lang="en-US" b="1" dirty="0"/>
          </a:p>
          <a:p>
            <a:r>
              <a:rPr lang="en-US" b="1" dirty="0" smtClean="0"/>
              <a:t>Biased </a:t>
            </a:r>
            <a:r>
              <a:rPr lang="en-US" dirty="0" smtClean="0"/>
              <a:t>estimators are systematically different from the population statistic</a:t>
            </a:r>
          </a:p>
          <a:p>
            <a:r>
              <a:rPr lang="en-US" b="1" dirty="0" smtClean="0"/>
              <a:t>Unbiased</a:t>
            </a:r>
            <a:r>
              <a:rPr lang="en-US" dirty="0" smtClean="0"/>
              <a:t> estimators do not need correcting to be an accurate representation of the population statistics</a:t>
            </a:r>
          </a:p>
        </p:txBody>
      </p:sp>
    </p:spTree>
    <p:extLst>
      <p:ext uri="{BB962C8B-B14F-4D97-AF65-F5344CB8AC3E}">
        <p14:creationId xmlns:p14="http://schemas.microsoft.com/office/powerpoint/2010/main" val="3953797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Limit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the </a:t>
            </a:r>
            <a:r>
              <a:rPr lang="en-US" dirty="0" smtClean="0"/>
              <a:t>sample size </a:t>
            </a:r>
            <a:r>
              <a:rPr lang="en-US" dirty="0" smtClean="0"/>
              <a:t>increases, the sampling distribution of the mean or the sum approaches a normal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876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estimating a population statistic, the </a:t>
            </a:r>
            <a:r>
              <a:rPr lang="en-US" b="1" dirty="0" smtClean="0">
                <a:solidFill>
                  <a:srgbClr val="0000FF"/>
                </a:solidFill>
              </a:rPr>
              <a:t>standard error </a:t>
            </a:r>
            <a:r>
              <a:rPr lang="en-US" dirty="0" smtClean="0"/>
              <a:t>is the amount of uncertainty in a sample statistic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858642"/>
              </p:ext>
            </p:extLst>
          </p:nvPr>
        </p:nvGraphicFramePr>
        <p:xfrm>
          <a:off x="4568010" y="2683968"/>
          <a:ext cx="2546752" cy="1910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3" imgW="558800" imgH="419100" progId="Equation.3">
                  <p:embed/>
                </p:oleObj>
              </mc:Choice>
              <mc:Fallback>
                <p:oleObj name="Equation" r:id="rId3" imgW="5588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68010" y="2683968"/>
                        <a:ext cx="2546752" cy="1910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9572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CDF of geometric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probability of a success in </a:t>
            </a:r>
            <a:r>
              <a:rPr lang="en-US" i="1" dirty="0" smtClean="0"/>
              <a:t>k</a:t>
            </a:r>
            <a:r>
              <a:rPr lang="en-US" dirty="0" smtClean="0"/>
              <a:t> or fewer trials is: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273553"/>
              </p:ext>
            </p:extLst>
          </p:nvPr>
        </p:nvGraphicFramePr>
        <p:xfrm>
          <a:off x="2580388" y="2669474"/>
          <a:ext cx="3656272" cy="1290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21" name="Equation" r:id="rId3" imgW="647700" imgH="228600" progId="Equation.3">
                  <p:embed/>
                </p:oleObj>
              </mc:Choice>
              <mc:Fallback>
                <p:oleObj name="Equation" r:id="rId3" imgW="647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80388" y="2669474"/>
                        <a:ext cx="3656272" cy="12904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822963" y="42991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10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94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sample is a </a:t>
            </a:r>
            <a:r>
              <a:rPr lang="en-US" b="1" dirty="0" smtClean="0"/>
              <a:t>subset</a:t>
            </a:r>
            <a:r>
              <a:rPr lang="en-US" dirty="0" smtClean="0"/>
              <a:t> of a </a:t>
            </a:r>
            <a:r>
              <a:rPr lang="en-US" b="1" dirty="0" smtClean="0"/>
              <a:t>population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Most of the examples we’ve seen have been samples of an underlying population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Last 20 Knicks scores </a:t>
            </a:r>
            <a:r>
              <a:rPr lang="en-US" dirty="0" smtClean="0">
                <a:sym typeface="Wingdings"/>
              </a:rPr>
              <a:t>All Knicks scores </a:t>
            </a:r>
          </a:p>
          <a:p>
            <a:pPr lvl="1"/>
            <a:r>
              <a:rPr lang="en-US" dirty="0" smtClean="0">
                <a:sym typeface="Wingdings"/>
              </a:rPr>
              <a:t>Heights of people in class  Heights of all Stevens students</a:t>
            </a:r>
          </a:p>
          <a:p>
            <a:pPr lvl="1"/>
            <a:r>
              <a:rPr lang="en-US" dirty="0" smtClean="0"/>
              <a:t>Age of 20 people in Grand Central Station </a:t>
            </a:r>
            <a:r>
              <a:rPr lang="en-US" dirty="0" smtClean="0">
                <a:sym typeface="Wingdings"/>
              </a:rPr>
              <a:t> All people in Grand Central Station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302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Samples vary in their </a:t>
            </a:r>
            <a:r>
              <a:rPr lang="en-US" b="1" dirty="0" smtClean="0"/>
              <a:t>representativeness</a:t>
            </a:r>
          </a:p>
          <a:p>
            <a:endParaRPr lang="en-US" dirty="0"/>
          </a:p>
          <a:p>
            <a:r>
              <a:rPr lang="en-US" dirty="0" smtClean="0"/>
              <a:t>Because </a:t>
            </a:r>
            <a:r>
              <a:rPr lang="en-US" u="sng" dirty="0" smtClean="0"/>
              <a:t>measures on the sample</a:t>
            </a:r>
            <a:r>
              <a:rPr lang="en-US" dirty="0" smtClean="0"/>
              <a:t> are </a:t>
            </a:r>
            <a:r>
              <a:rPr lang="en-US" b="1" dirty="0" smtClean="0"/>
              <a:t>estimates</a:t>
            </a:r>
            <a:r>
              <a:rPr lang="en-US" dirty="0" smtClean="0"/>
              <a:t> of the same </a:t>
            </a:r>
            <a:r>
              <a:rPr lang="en-US" u="sng" dirty="0" smtClean="0"/>
              <a:t>measures on the population</a:t>
            </a:r>
          </a:p>
          <a:p>
            <a:endParaRPr lang="en-US" dirty="0"/>
          </a:p>
          <a:p>
            <a:r>
              <a:rPr lang="en-US" dirty="0" smtClean="0"/>
              <a:t>When using the sample to understand the population, the </a:t>
            </a:r>
            <a:r>
              <a:rPr lang="en-US" u="sng" dirty="0" smtClean="0"/>
              <a:t>sample statistics </a:t>
            </a:r>
            <a:r>
              <a:rPr lang="en-US" dirty="0" smtClean="0"/>
              <a:t>are </a:t>
            </a:r>
            <a:r>
              <a:rPr lang="en-US" b="1" dirty="0" smtClean="0"/>
              <a:t>estimators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07226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Something is a (simple) </a:t>
            </a:r>
            <a:r>
              <a:rPr lang="en-US" b="1" dirty="0" smtClean="0"/>
              <a:t>random sample </a:t>
            </a:r>
            <a:r>
              <a:rPr lang="en-US" dirty="0" smtClean="0"/>
              <a:t>if the instances are </a:t>
            </a:r>
            <a:r>
              <a:rPr lang="en-US" b="1" i="1" dirty="0" err="1"/>
              <a:t>i.i.d</a:t>
            </a:r>
            <a:r>
              <a:rPr lang="en-US" b="1" i="1" dirty="0"/>
              <a:t>. </a:t>
            </a:r>
            <a:r>
              <a:rPr lang="en-US" dirty="0" smtClean="0"/>
              <a:t>(independent and identically distributed)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Each sample is unrelated to prior or subsequent samples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Each elementary unit is equally likely to be sampled</a:t>
            </a:r>
          </a:p>
        </p:txBody>
      </p:sp>
    </p:spTree>
    <p:extLst>
      <p:ext uri="{BB962C8B-B14F-4D97-AF65-F5344CB8AC3E}">
        <p14:creationId xmlns:p14="http://schemas.microsoft.com/office/powerpoint/2010/main" val="2261751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Distribution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experiment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What might have happened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422953" y="2478519"/>
            <a:ext cx="2187980" cy="208073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population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302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Distribution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experiment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What might have happened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422953" y="2478519"/>
            <a:ext cx="2187980" cy="208073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population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2279785" y="3794276"/>
            <a:ext cx="596722" cy="62727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681712" y="4205218"/>
            <a:ext cx="14479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The sample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955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Distribution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experiment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What might have happened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422953" y="2478519"/>
            <a:ext cx="2187980" cy="208073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population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2279785" y="3794276"/>
            <a:ext cx="596722" cy="62727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681712" y="4205218"/>
            <a:ext cx="14479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The sample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8987" y="4758144"/>
            <a:ext cx="144793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The sample</a:t>
            </a:r>
          </a:p>
          <a:p>
            <a:pPr algn="ctr"/>
            <a:r>
              <a:rPr lang="en-US" dirty="0" smtClean="0"/>
              <a:t>mean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3" idx="3"/>
            <a:endCxn id="11" idx="0"/>
          </p:cNvCxnSpPr>
          <p:nvPr/>
        </p:nvCxnSpPr>
        <p:spPr>
          <a:xfrm flipH="1">
            <a:off x="1422953" y="4329692"/>
            <a:ext cx="944220" cy="42845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455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Distribution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experiment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What might have happened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422953" y="2478519"/>
            <a:ext cx="2187980" cy="208073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population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5217493" y="2356124"/>
            <a:ext cx="596722" cy="62727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754306" y="2478519"/>
            <a:ext cx="18372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Sample mean</a:t>
            </a:r>
            <a:endParaRPr lang="en-US" dirty="0"/>
          </a:p>
        </p:txBody>
      </p:sp>
      <p:cxnSp>
        <p:nvCxnSpPr>
          <p:cNvPr id="9" name="Straight Arrow Connector 8"/>
          <p:cNvCxnSpPr>
            <a:stCxn id="10" idx="6"/>
            <a:endCxn id="3" idx="2"/>
          </p:cNvCxnSpPr>
          <p:nvPr/>
        </p:nvCxnSpPr>
        <p:spPr>
          <a:xfrm flipV="1">
            <a:off x="3610933" y="2669764"/>
            <a:ext cx="1606560" cy="849121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" idx="6"/>
            <a:endCxn id="11" idx="1"/>
          </p:cNvCxnSpPr>
          <p:nvPr/>
        </p:nvCxnSpPr>
        <p:spPr>
          <a:xfrm flipV="1">
            <a:off x="5814215" y="2663185"/>
            <a:ext cx="940091" cy="657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217493" y="3044006"/>
            <a:ext cx="596722" cy="62727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754306" y="3166401"/>
            <a:ext cx="18372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Sample mean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0" idx="6"/>
            <a:endCxn id="15" idx="2"/>
          </p:cNvCxnSpPr>
          <p:nvPr/>
        </p:nvCxnSpPr>
        <p:spPr>
          <a:xfrm flipV="1">
            <a:off x="3610933" y="3357646"/>
            <a:ext cx="1606560" cy="16123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6"/>
            <a:endCxn id="16" idx="1"/>
          </p:cNvCxnSpPr>
          <p:nvPr/>
        </p:nvCxnSpPr>
        <p:spPr>
          <a:xfrm flipV="1">
            <a:off x="5814215" y="3351067"/>
            <a:ext cx="940091" cy="657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217493" y="3793680"/>
            <a:ext cx="596722" cy="62727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754306" y="3916075"/>
            <a:ext cx="18372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Sample mean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0" idx="6"/>
            <a:endCxn id="19" idx="2"/>
          </p:cNvCxnSpPr>
          <p:nvPr/>
        </p:nvCxnSpPr>
        <p:spPr>
          <a:xfrm>
            <a:off x="3610933" y="3518885"/>
            <a:ext cx="1606560" cy="588435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9" idx="6"/>
            <a:endCxn id="20" idx="1"/>
          </p:cNvCxnSpPr>
          <p:nvPr/>
        </p:nvCxnSpPr>
        <p:spPr>
          <a:xfrm flipV="1">
            <a:off x="5814215" y="4100741"/>
            <a:ext cx="940091" cy="657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217493" y="4490404"/>
            <a:ext cx="596722" cy="62727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754306" y="4612799"/>
            <a:ext cx="18372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Sample mean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0" idx="6"/>
            <a:endCxn id="23" idx="2"/>
          </p:cNvCxnSpPr>
          <p:nvPr/>
        </p:nvCxnSpPr>
        <p:spPr>
          <a:xfrm>
            <a:off x="3610933" y="3518885"/>
            <a:ext cx="1606560" cy="128515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6"/>
            <a:endCxn id="24" idx="1"/>
          </p:cNvCxnSpPr>
          <p:nvPr/>
        </p:nvCxnSpPr>
        <p:spPr>
          <a:xfrm flipV="1">
            <a:off x="5814215" y="4797465"/>
            <a:ext cx="940091" cy="657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217493" y="5133460"/>
            <a:ext cx="596722" cy="62727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754306" y="5255855"/>
            <a:ext cx="18372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Sample mean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10" idx="6"/>
            <a:endCxn id="27" idx="2"/>
          </p:cNvCxnSpPr>
          <p:nvPr/>
        </p:nvCxnSpPr>
        <p:spPr>
          <a:xfrm>
            <a:off x="3610933" y="3518885"/>
            <a:ext cx="1606560" cy="1928215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7" idx="6"/>
            <a:endCxn id="28" idx="1"/>
          </p:cNvCxnSpPr>
          <p:nvPr/>
        </p:nvCxnSpPr>
        <p:spPr>
          <a:xfrm flipV="1">
            <a:off x="5814215" y="5440521"/>
            <a:ext cx="940091" cy="6579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1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14957</TotalTime>
  <Words>288</Words>
  <Application>Microsoft Macintosh PowerPoint</Application>
  <PresentationFormat>On-screen Show (4:3)</PresentationFormat>
  <Paragraphs>58</Paragraphs>
  <Slides>13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Breeze</vt:lpstr>
      <vt:lpstr>Equation</vt:lpstr>
      <vt:lpstr>Statistics Lesson 7</vt:lpstr>
      <vt:lpstr>Sampling</vt:lpstr>
      <vt:lpstr>Sample</vt:lpstr>
      <vt:lpstr>Sample</vt:lpstr>
      <vt:lpstr>Random Sample</vt:lpstr>
      <vt:lpstr>Sampling Distribution</vt:lpstr>
      <vt:lpstr>Sampling Distribution</vt:lpstr>
      <vt:lpstr>Sampling Distribution</vt:lpstr>
      <vt:lpstr>Sampling Distribution</vt:lpstr>
      <vt:lpstr>Estimators</vt:lpstr>
      <vt:lpstr>Central Limit Theorem</vt:lpstr>
      <vt:lpstr>Standard Error</vt:lpstr>
      <vt:lpstr>CDF of geometric distribution</vt:lpstr>
    </vt:vector>
  </TitlesOfParts>
  <Company>Yahoo! Research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</dc:title>
  <dc:creator>Winter Mason</dc:creator>
  <cp:lastModifiedBy>Winter Mason</cp:lastModifiedBy>
  <cp:revision>300</cp:revision>
  <dcterms:created xsi:type="dcterms:W3CDTF">2011-08-10T15:50:01Z</dcterms:created>
  <dcterms:modified xsi:type="dcterms:W3CDTF">2011-10-18T02:19:12Z</dcterms:modified>
</cp:coreProperties>
</file>