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491" r:id="rId3"/>
    <p:sldId id="492" r:id="rId4"/>
    <p:sldId id="493" r:id="rId5"/>
    <p:sldId id="494" r:id="rId6"/>
    <p:sldId id="503" r:id="rId7"/>
    <p:sldId id="504" r:id="rId8"/>
    <p:sldId id="505" r:id="rId9"/>
    <p:sldId id="506" r:id="rId10"/>
    <p:sldId id="507" r:id="rId11"/>
    <p:sldId id="508" r:id="rId12"/>
    <p:sldId id="509" r:id="rId13"/>
    <p:sldId id="511" r:id="rId14"/>
    <p:sldId id="512" r:id="rId15"/>
    <p:sldId id="513" r:id="rId16"/>
    <p:sldId id="510" r:id="rId17"/>
    <p:sldId id="514" r:id="rId18"/>
    <p:sldId id="515" r:id="rId19"/>
    <p:sldId id="516" r:id="rId20"/>
    <p:sldId id="501" r:id="rId21"/>
    <p:sldId id="502" r:id="rId22"/>
    <p:sldId id="517" r:id="rId23"/>
    <p:sldId id="495" r:id="rId24"/>
    <p:sldId id="496" r:id="rId25"/>
    <p:sldId id="518" r:id="rId26"/>
    <p:sldId id="519" r:id="rId27"/>
    <p:sldId id="529" r:id="rId28"/>
    <p:sldId id="500" r:id="rId29"/>
    <p:sldId id="497" r:id="rId30"/>
    <p:sldId id="520" r:id="rId31"/>
    <p:sldId id="522" r:id="rId32"/>
    <p:sldId id="523" r:id="rId33"/>
    <p:sldId id="524" r:id="rId34"/>
    <p:sldId id="530" r:id="rId35"/>
    <p:sldId id="525" r:id="rId36"/>
    <p:sldId id="531" r:id="rId37"/>
    <p:sldId id="526" r:id="rId38"/>
    <p:sldId id="532" r:id="rId39"/>
    <p:sldId id="533" r:id="rId40"/>
    <p:sldId id="534" r:id="rId41"/>
    <p:sldId id="536" r:id="rId42"/>
    <p:sldId id="537" r:id="rId43"/>
    <p:sldId id="539" r:id="rId44"/>
    <p:sldId id="541" r:id="rId45"/>
    <p:sldId id="543" r:id="rId46"/>
    <p:sldId id="498" r:id="rId47"/>
    <p:sldId id="545" r:id="rId48"/>
    <p:sldId id="546" r:id="rId49"/>
    <p:sldId id="547" r:id="rId50"/>
    <p:sldId id="548" r:id="rId51"/>
    <p:sldId id="499" r:id="rId52"/>
    <p:sldId id="549" r:id="rId53"/>
    <p:sldId id="550" r:id="rId54"/>
    <p:sldId id="551" r:id="rId55"/>
    <p:sldId id="552" r:id="rId56"/>
    <p:sldId id="544" r:id="rId57"/>
    <p:sldId id="554" r:id="rId58"/>
    <p:sldId id="527" r:id="rId59"/>
    <p:sldId id="528" r:id="rId60"/>
    <p:sldId id="55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37B"/>
    <a:srgbClr val="614A7B"/>
    <a:srgbClr val="5D5D7B"/>
    <a:srgbClr val="8C8CBA"/>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568" y="-96"/>
      </p:cViewPr>
      <p:guideLst>
        <p:guide orient="horz" pos="2160"/>
        <p:guide pos="2880"/>
      </p:guideLst>
    </p:cSldViewPr>
  </p:slideViewPr>
  <p:notesTextViewPr>
    <p:cViewPr>
      <p:scale>
        <a:sx n="100" d="100"/>
        <a:sy n="100" d="100"/>
      </p:scale>
      <p:origin x="0" y="0"/>
    </p:cViewPr>
  </p:notesTextViewPr>
  <p:sorterViewPr>
    <p:cViewPr>
      <p:scale>
        <a:sx n="76" d="100"/>
        <a:sy n="76" d="100"/>
      </p:scale>
      <p:origin x="0" y="3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B11AA-058B-3C40-8E8A-EF65F058AFED}" type="datetimeFigureOut">
              <a:rPr lang="en-US" smtClean="0"/>
              <a:t>11/3/11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7BDC2F-5DC9-2E41-A95E-D01059B6B89A}" type="slidenum">
              <a:rPr lang="en-US" smtClean="0"/>
              <a:t>‹#›</a:t>
            </a:fld>
            <a:endParaRPr lang="en-US"/>
          </a:p>
        </p:txBody>
      </p:sp>
    </p:spTree>
    <p:extLst>
      <p:ext uri="{BB962C8B-B14F-4D97-AF65-F5344CB8AC3E}">
        <p14:creationId xmlns:p14="http://schemas.microsoft.com/office/powerpoint/2010/main" val="40076434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11/3/11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5" Type="http://schemas.openxmlformats.org/officeDocument/2006/relationships/oleObject" Target="../embeddings/oleObject5.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5" Type="http://schemas.openxmlformats.org/officeDocument/2006/relationships/oleObject" Target="../embeddings/oleObject7.bin"/><Relationship Id="rId6"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0.emf"/><Relationship Id="rId5" Type="http://schemas.openxmlformats.org/officeDocument/2006/relationships/oleObject" Target="../embeddings/oleObject9.bin"/><Relationship Id="rId6"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br>
              <a:rPr lang="en-US" dirty="0" smtClean="0"/>
            </a:br>
            <a:r>
              <a:rPr lang="en-US" dirty="0" smtClean="0"/>
              <a:t>Lesson 8</a:t>
            </a:r>
            <a:endParaRPr lang="en-US" dirty="0"/>
          </a:p>
        </p:txBody>
      </p:sp>
      <p:sp>
        <p:nvSpPr>
          <p:cNvPr id="3" name="Subtitle 2"/>
          <p:cNvSpPr>
            <a:spLocks noGrp="1"/>
          </p:cNvSpPr>
          <p:nvPr>
            <p:ph type="subTitle" idx="1"/>
          </p:nvPr>
        </p:nvSpPr>
        <p:spPr/>
        <p:txBody>
          <a:bodyPr/>
          <a:lstStyle/>
          <a:p>
            <a:r>
              <a:rPr lang="en-US" dirty="0" smtClean="0"/>
              <a:t>BT221</a:t>
            </a:r>
          </a:p>
          <a:p>
            <a:r>
              <a:rPr lang="en-US" dirty="0" smtClean="0"/>
              <a:t>Professor Winter Mason</a:t>
            </a:r>
            <a:endParaRPr lang="en-US" dirty="0"/>
          </a:p>
        </p:txBody>
      </p:sp>
    </p:spTree>
    <p:extLst>
      <p:ext uri="{BB962C8B-B14F-4D97-AF65-F5344CB8AC3E}">
        <p14:creationId xmlns:p14="http://schemas.microsoft.com/office/powerpoint/2010/main" val="20494939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hypothesis</a:t>
            </a:r>
            <a:endParaRPr lang="en-US" dirty="0"/>
          </a:p>
        </p:txBody>
      </p:sp>
      <p:sp>
        <p:nvSpPr>
          <p:cNvPr id="3" name="Content Placeholder 2"/>
          <p:cNvSpPr>
            <a:spLocks noGrp="1"/>
          </p:cNvSpPr>
          <p:nvPr>
            <p:ph idx="1"/>
          </p:nvPr>
        </p:nvSpPr>
        <p:spPr/>
        <p:txBody>
          <a:bodyPr/>
          <a:lstStyle/>
          <a:p>
            <a:r>
              <a:rPr lang="en-US" dirty="0" smtClean="0"/>
              <a:t>Alternative hypotheses can be </a:t>
            </a:r>
            <a:r>
              <a:rPr lang="en-US" b="1" dirty="0" smtClean="0">
                <a:solidFill>
                  <a:srgbClr val="0000FF"/>
                </a:solidFill>
              </a:rPr>
              <a:t>undirected</a:t>
            </a:r>
            <a:r>
              <a:rPr lang="en-US" dirty="0" smtClean="0">
                <a:solidFill>
                  <a:srgbClr val="0000FF"/>
                </a:solidFill>
              </a:rPr>
              <a:t> </a:t>
            </a:r>
            <a:r>
              <a:rPr lang="en-US" dirty="0" smtClean="0"/>
              <a:t>(there is a difference) or </a:t>
            </a:r>
            <a:r>
              <a:rPr lang="en-US" b="1" dirty="0" smtClean="0">
                <a:solidFill>
                  <a:srgbClr val="0000FF"/>
                </a:solidFill>
              </a:rPr>
              <a:t>directional</a:t>
            </a:r>
            <a:r>
              <a:rPr lang="en-US" dirty="0" smtClean="0">
                <a:solidFill>
                  <a:srgbClr val="0000FF"/>
                </a:solidFill>
              </a:rPr>
              <a:t> </a:t>
            </a:r>
            <a:r>
              <a:rPr lang="en-US" dirty="0" smtClean="0"/>
              <a:t>(the alternative is higher or lower than the null)</a:t>
            </a:r>
          </a:p>
          <a:p>
            <a:endParaRPr lang="en-US" dirty="0" smtClean="0"/>
          </a:p>
        </p:txBody>
      </p:sp>
    </p:spTree>
    <p:extLst>
      <p:ext uri="{BB962C8B-B14F-4D97-AF65-F5344CB8AC3E}">
        <p14:creationId xmlns:p14="http://schemas.microsoft.com/office/powerpoint/2010/main" val="20661219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p:txBody>
          <a:bodyPr/>
          <a:lstStyle/>
          <a:p>
            <a:pPr marL="0" indent="0">
              <a:buNone/>
            </a:pPr>
            <a:r>
              <a:rPr lang="en-US" dirty="0" smtClean="0"/>
              <a:t>Within the West African population, the frequency of mutations on a particular gene approximately follows an exponential distribution with an exponent ~ 0.2.  </a:t>
            </a:r>
          </a:p>
          <a:p>
            <a:pPr marL="0" indent="0">
              <a:buNone/>
            </a:pPr>
            <a:r>
              <a:rPr lang="en-US" dirty="0" smtClean="0"/>
              <a:t>In the Caribbean population, the mutations follow an exponential distribution with an exponent ~ 0.4.  </a:t>
            </a:r>
          </a:p>
          <a:p>
            <a:pPr marL="0" indent="0">
              <a:buNone/>
            </a:pPr>
            <a:r>
              <a:rPr lang="en-US" dirty="0" smtClean="0"/>
              <a:t>You believe a certain group of African-Americans from Louisiana are actually descendants of people from the Caribbean, not West Africa, and measure the frequency of mutations on that gene.</a:t>
            </a:r>
            <a:endParaRPr lang="en-US" dirty="0"/>
          </a:p>
        </p:txBody>
      </p:sp>
    </p:spTree>
    <p:extLst>
      <p:ext uri="{BB962C8B-B14F-4D97-AF65-F5344CB8AC3E}">
        <p14:creationId xmlns:p14="http://schemas.microsoft.com/office/powerpoint/2010/main" val="3634139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br>
              <a:rPr lang="en-US" dirty="0" smtClean="0"/>
            </a:br>
            <a:r>
              <a:rPr lang="en-US" dirty="0" smtClean="0"/>
              <a:t>Stating Hypotheses</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a:t>
            </a:r>
          </a:p>
          <a:p>
            <a:endParaRPr lang="en-US" dirty="0"/>
          </a:p>
          <a:p>
            <a:pPr marL="0" indent="0">
              <a:buNone/>
            </a:pPr>
            <a:r>
              <a:rPr lang="en-US" dirty="0" smtClean="0"/>
              <a:t> </a:t>
            </a:r>
          </a:p>
          <a:p>
            <a:r>
              <a:rPr lang="en-US" dirty="0" smtClean="0"/>
              <a:t>H</a:t>
            </a:r>
            <a:r>
              <a:rPr lang="en-US" baseline="-25000" dirty="0" smtClean="0"/>
              <a:t>1</a:t>
            </a:r>
            <a:r>
              <a:rPr lang="en-US" dirty="0" smtClean="0"/>
              <a:t>:</a:t>
            </a:r>
            <a:endParaRPr lang="en-US" dirty="0"/>
          </a:p>
        </p:txBody>
      </p:sp>
    </p:spTree>
    <p:extLst>
      <p:ext uri="{BB962C8B-B14F-4D97-AF65-F5344CB8AC3E}">
        <p14:creationId xmlns:p14="http://schemas.microsoft.com/office/powerpoint/2010/main" val="14438403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br>
              <a:rPr lang="en-US" dirty="0" smtClean="0"/>
            </a:br>
            <a:r>
              <a:rPr lang="en-US" dirty="0" smtClean="0"/>
              <a:t>Stating Hypotheses</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average number of mutations on the gene in the target group are not different from the average number of mutations in descendants of people from West Africa.</a:t>
            </a:r>
          </a:p>
          <a:p>
            <a:r>
              <a:rPr lang="en-US" dirty="0" smtClean="0"/>
              <a:t>H</a:t>
            </a:r>
            <a:r>
              <a:rPr lang="en-US" baseline="-25000" dirty="0" smtClean="0"/>
              <a:t>1</a:t>
            </a:r>
            <a:r>
              <a:rPr lang="en-US" dirty="0" smtClean="0"/>
              <a:t>:</a:t>
            </a:r>
            <a:endParaRPr lang="en-US" dirty="0"/>
          </a:p>
        </p:txBody>
      </p:sp>
    </p:spTree>
    <p:extLst>
      <p:ext uri="{BB962C8B-B14F-4D97-AF65-F5344CB8AC3E}">
        <p14:creationId xmlns:p14="http://schemas.microsoft.com/office/powerpoint/2010/main" val="28539927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br>
              <a:rPr lang="en-US" dirty="0" smtClean="0"/>
            </a:br>
            <a:r>
              <a:rPr lang="en-US" dirty="0" smtClean="0"/>
              <a:t>Stating Hypotheses</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average number of mutations on the gene in the target group are not different from the average number of mutations in descendants of people from West Africa.</a:t>
            </a:r>
          </a:p>
          <a:p>
            <a:r>
              <a:rPr lang="en-US" dirty="0" smtClean="0"/>
              <a:t>H</a:t>
            </a:r>
            <a:r>
              <a:rPr lang="en-US" baseline="-25000" dirty="0" smtClean="0"/>
              <a:t>1</a:t>
            </a:r>
            <a:r>
              <a:rPr lang="en-US" dirty="0" smtClean="0"/>
              <a:t>: </a:t>
            </a:r>
            <a:r>
              <a:rPr lang="en-US" dirty="0"/>
              <a:t>The average number of mutations on the gene in the target group </a:t>
            </a:r>
            <a:r>
              <a:rPr lang="en-US" b="1" dirty="0"/>
              <a:t>are</a:t>
            </a:r>
            <a:r>
              <a:rPr lang="en-US" dirty="0"/>
              <a:t> </a:t>
            </a:r>
            <a:r>
              <a:rPr lang="en-US" dirty="0" smtClean="0"/>
              <a:t>different </a:t>
            </a:r>
            <a:r>
              <a:rPr lang="en-US" dirty="0"/>
              <a:t>from the average number of mutations in descendants of people from West Africa</a:t>
            </a:r>
            <a:r>
              <a:rPr lang="en-US" dirty="0" smtClean="0"/>
              <a:t>.</a:t>
            </a:r>
            <a:endParaRPr lang="en-US" dirty="0"/>
          </a:p>
        </p:txBody>
      </p:sp>
    </p:spTree>
    <p:extLst>
      <p:ext uri="{BB962C8B-B14F-4D97-AF65-F5344CB8AC3E}">
        <p14:creationId xmlns:p14="http://schemas.microsoft.com/office/powerpoint/2010/main" val="12329824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br>
              <a:rPr lang="en-US" dirty="0" smtClean="0"/>
            </a:br>
            <a:r>
              <a:rPr lang="en-US" dirty="0" smtClean="0"/>
              <a:t>Stating Hypotheses</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average number of mutations on the gene in the target group are not different from the average number of mutations in descendants of people from West Africa.</a:t>
            </a:r>
          </a:p>
          <a:p>
            <a:r>
              <a:rPr lang="en-US" dirty="0" smtClean="0"/>
              <a:t>H</a:t>
            </a:r>
            <a:r>
              <a:rPr lang="en-US" baseline="-25000" dirty="0" smtClean="0"/>
              <a:t>1</a:t>
            </a:r>
            <a:r>
              <a:rPr lang="en-US" dirty="0" smtClean="0"/>
              <a:t>: </a:t>
            </a:r>
            <a:r>
              <a:rPr lang="en-US" dirty="0"/>
              <a:t>The average number of mutations on the gene in the target group are </a:t>
            </a:r>
            <a:r>
              <a:rPr lang="en-US" b="1" dirty="0" smtClean="0"/>
              <a:t>greater than</a:t>
            </a:r>
            <a:r>
              <a:rPr lang="en-US" dirty="0" smtClean="0"/>
              <a:t> the </a:t>
            </a:r>
            <a:r>
              <a:rPr lang="en-US" dirty="0"/>
              <a:t>average number of mutations in descendants of people from West Africa</a:t>
            </a:r>
            <a:r>
              <a:rPr lang="en-US" dirty="0" smtClean="0"/>
              <a:t>.</a:t>
            </a:r>
            <a:endParaRPr lang="en-US" dirty="0"/>
          </a:p>
        </p:txBody>
      </p:sp>
    </p:spTree>
    <p:extLst>
      <p:ext uri="{BB962C8B-B14F-4D97-AF65-F5344CB8AC3E}">
        <p14:creationId xmlns:p14="http://schemas.microsoft.com/office/powerpoint/2010/main" val="30836989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t>
            </a:r>
            <a:br>
              <a:rPr lang="en-US" dirty="0" smtClean="0"/>
            </a:br>
            <a:r>
              <a:rPr lang="en-US" dirty="0" smtClean="0"/>
              <a:t>Sampling Distribution</a:t>
            </a:r>
            <a:endParaRPr lang="en-US" dirty="0"/>
          </a:p>
        </p:txBody>
      </p:sp>
      <p:sp>
        <p:nvSpPr>
          <p:cNvPr id="3" name="Content Placeholder 2"/>
          <p:cNvSpPr>
            <a:spLocks noGrp="1"/>
          </p:cNvSpPr>
          <p:nvPr>
            <p:ph idx="1"/>
          </p:nvPr>
        </p:nvSpPr>
        <p:spPr/>
        <p:txBody>
          <a:bodyPr/>
          <a:lstStyle/>
          <a:p>
            <a:r>
              <a:rPr lang="en-US" dirty="0" smtClean="0"/>
              <a:t>Generate the sampling distribution under the null hypothesis.</a:t>
            </a:r>
            <a:endParaRPr lang="en-US" dirty="0"/>
          </a:p>
        </p:txBody>
      </p:sp>
    </p:spTree>
    <p:extLst>
      <p:ext uri="{BB962C8B-B14F-4D97-AF65-F5344CB8AC3E}">
        <p14:creationId xmlns:p14="http://schemas.microsoft.com/office/powerpoint/2010/main" val="42474858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br>
              <a:rPr lang="en-US" dirty="0" smtClean="0"/>
            </a:br>
            <a:r>
              <a:rPr lang="en-US" dirty="0" smtClean="0"/>
              <a:t>Probability of Sample</a:t>
            </a:r>
            <a:endParaRPr lang="en-US" dirty="0"/>
          </a:p>
        </p:txBody>
      </p:sp>
      <p:sp>
        <p:nvSpPr>
          <p:cNvPr id="3" name="Content Placeholder 2"/>
          <p:cNvSpPr>
            <a:spLocks noGrp="1"/>
          </p:cNvSpPr>
          <p:nvPr>
            <p:ph idx="1"/>
          </p:nvPr>
        </p:nvSpPr>
        <p:spPr/>
        <p:txBody>
          <a:bodyPr/>
          <a:lstStyle/>
          <a:p>
            <a:r>
              <a:rPr lang="en-US" dirty="0" smtClean="0"/>
              <a:t>Given the sampling distribution, what is the probability that the </a:t>
            </a:r>
            <a:r>
              <a:rPr lang="en-US" b="1" dirty="0" smtClean="0"/>
              <a:t>actual</a:t>
            </a:r>
            <a:r>
              <a:rPr lang="en-US" dirty="0" smtClean="0"/>
              <a:t> sample came from the sampling distribution under the null hypothesis? </a:t>
            </a:r>
            <a:endParaRPr lang="en-US" dirty="0"/>
          </a:p>
        </p:txBody>
      </p:sp>
    </p:spTree>
    <p:extLst>
      <p:ext uri="{BB962C8B-B14F-4D97-AF65-F5344CB8AC3E}">
        <p14:creationId xmlns:p14="http://schemas.microsoft.com/office/powerpoint/2010/main" val="5049853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4</a:t>
            </a:r>
            <a:r>
              <a:rPr lang="en-US" dirty="0" smtClean="0"/>
              <a:t>: </a:t>
            </a:r>
            <a:br>
              <a:rPr lang="en-US" dirty="0" smtClean="0"/>
            </a:br>
            <a:r>
              <a:rPr lang="en-US" dirty="0" smtClean="0"/>
              <a:t>Reject the null hypothesis</a:t>
            </a:r>
            <a:endParaRPr lang="en-US" dirty="0"/>
          </a:p>
        </p:txBody>
      </p:sp>
      <p:sp>
        <p:nvSpPr>
          <p:cNvPr id="3" name="Content Placeholder 2"/>
          <p:cNvSpPr>
            <a:spLocks noGrp="1"/>
          </p:cNvSpPr>
          <p:nvPr>
            <p:ph idx="1"/>
          </p:nvPr>
        </p:nvSpPr>
        <p:spPr/>
        <p:txBody>
          <a:bodyPr/>
          <a:lstStyle/>
          <a:p>
            <a:r>
              <a:rPr lang="en-US" dirty="0" smtClean="0"/>
              <a:t>If the probability that the sample was drawn from the sampling distribution under the null hypothesis, </a:t>
            </a:r>
            <a:r>
              <a:rPr lang="en-US" b="1" dirty="0" smtClean="0"/>
              <a:t>reject the null hypothesis</a:t>
            </a:r>
            <a:r>
              <a:rPr lang="en-US" dirty="0" smtClean="0"/>
              <a:t>.</a:t>
            </a:r>
            <a:endParaRPr lang="en-US" dirty="0"/>
          </a:p>
        </p:txBody>
      </p:sp>
    </p:spTree>
    <p:extLst>
      <p:ext uri="{BB962C8B-B14F-4D97-AF65-F5344CB8AC3E}">
        <p14:creationId xmlns:p14="http://schemas.microsoft.com/office/powerpoint/2010/main" val="39130649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State the null and alternative hypothesis</a:t>
            </a:r>
          </a:p>
          <a:p>
            <a:pPr marL="457200" indent="-457200">
              <a:buFont typeface="+mj-lt"/>
              <a:buAutoNum type="arabicPeriod"/>
            </a:pPr>
            <a:r>
              <a:rPr lang="en-US" dirty="0" smtClean="0"/>
              <a:t>Generate the sampling distribution under the null hypothesis</a:t>
            </a:r>
          </a:p>
          <a:p>
            <a:pPr marL="457200" indent="-457200">
              <a:buFont typeface="+mj-lt"/>
              <a:buAutoNum type="arabicPeriod"/>
            </a:pPr>
            <a:r>
              <a:rPr lang="en-US" dirty="0" smtClean="0"/>
              <a:t>Find the probability of the sample given the null hypothesis</a:t>
            </a:r>
          </a:p>
          <a:p>
            <a:pPr marL="457200" indent="-457200">
              <a:buFont typeface="+mj-lt"/>
              <a:buAutoNum type="arabicPeriod"/>
            </a:pPr>
            <a:r>
              <a:rPr lang="en-US" dirty="0" smtClean="0"/>
              <a:t>Reject (or do not reject) the null hypothesis</a:t>
            </a:r>
            <a:endParaRPr lang="en-US" dirty="0"/>
          </a:p>
        </p:txBody>
      </p:sp>
    </p:spTree>
    <p:extLst>
      <p:ext uri="{BB962C8B-B14F-4D97-AF65-F5344CB8AC3E}">
        <p14:creationId xmlns:p14="http://schemas.microsoft.com/office/powerpoint/2010/main" val="37414386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4" name="Text Placeholder 3"/>
          <p:cNvSpPr>
            <a:spLocks noGrp="1"/>
          </p:cNvSpPr>
          <p:nvPr>
            <p:ph type="body" idx="1"/>
          </p:nvPr>
        </p:nvSpPr>
        <p:spPr/>
        <p:txBody>
          <a:bodyPr/>
          <a:lstStyle/>
          <a:p>
            <a:r>
              <a:rPr lang="en-US" dirty="0" smtClean="0"/>
              <a:t>Null Hypothesis Significance Testing (NHST)</a:t>
            </a:r>
            <a:endParaRPr lang="en-US" dirty="0"/>
          </a:p>
        </p:txBody>
      </p:sp>
    </p:spTree>
    <p:extLst>
      <p:ext uri="{BB962C8B-B14F-4D97-AF65-F5344CB8AC3E}">
        <p14:creationId xmlns:p14="http://schemas.microsoft.com/office/powerpoint/2010/main" val="30371948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error</a:t>
            </a:r>
            <a:endParaRPr lang="en-US" dirty="0"/>
          </a:p>
        </p:txBody>
      </p:sp>
      <p:sp>
        <p:nvSpPr>
          <p:cNvPr id="3" name="Content Placeholder 2"/>
          <p:cNvSpPr>
            <a:spLocks noGrp="1"/>
          </p:cNvSpPr>
          <p:nvPr>
            <p:ph idx="1"/>
          </p:nvPr>
        </p:nvSpPr>
        <p:spPr/>
        <p:txBody>
          <a:bodyPr/>
          <a:lstStyle/>
          <a:p>
            <a:r>
              <a:rPr lang="en-US" b="1" dirty="0" smtClean="0"/>
              <a:t>Rejecting the null hypothesis when it is true</a:t>
            </a:r>
          </a:p>
          <a:p>
            <a:endParaRPr lang="en-US" b="1" dirty="0"/>
          </a:p>
          <a:p>
            <a:r>
              <a:rPr lang="en-US" dirty="0" smtClean="0"/>
              <a:t>Equivalent to a “false positive” or “false alarm”</a:t>
            </a:r>
          </a:p>
          <a:p>
            <a:r>
              <a:rPr lang="en-US" dirty="0" smtClean="0"/>
              <a:t>Commonly denoted </a:t>
            </a:r>
            <a:r>
              <a:rPr lang="en-US" dirty="0" smtClean="0"/>
              <a:t>α</a:t>
            </a:r>
            <a:endParaRPr lang="en-US" dirty="0"/>
          </a:p>
        </p:txBody>
      </p:sp>
    </p:spTree>
    <p:extLst>
      <p:ext uri="{BB962C8B-B14F-4D97-AF65-F5344CB8AC3E}">
        <p14:creationId xmlns:p14="http://schemas.microsoft.com/office/powerpoint/2010/main" val="6207628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II error</a:t>
            </a:r>
            <a:endParaRPr lang="en-US" dirty="0"/>
          </a:p>
        </p:txBody>
      </p:sp>
      <p:sp>
        <p:nvSpPr>
          <p:cNvPr id="3" name="Content Placeholder 2"/>
          <p:cNvSpPr>
            <a:spLocks noGrp="1"/>
          </p:cNvSpPr>
          <p:nvPr>
            <p:ph idx="1"/>
          </p:nvPr>
        </p:nvSpPr>
        <p:spPr/>
        <p:txBody>
          <a:bodyPr/>
          <a:lstStyle/>
          <a:p>
            <a:pPr marL="0" indent="0">
              <a:buNone/>
            </a:pPr>
            <a:r>
              <a:rPr lang="en-US" b="1" dirty="0" smtClean="0"/>
              <a:t>Not rejecting the null hypothesis when it is false</a:t>
            </a:r>
          </a:p>
          <a:p>
            <a:endParaRPr lang="en-US" dirty="0"/>
          </a:p>
          <a:p>
            <a:r>
              <a:rPr lang="en-US" dirty="0" smtClean="0"/>
              <a:t>Equivalent to </a:t>
            </a:r>
            <a:r>
              <a:rPr lang="en-US" dirty="0"/>
              <a:t>a “false negative”</a:t>
            </a:r>
            <a:r>
              <a:rPr lang="en-US" dirty="0" smtClean="0"/>
              <a:t>, or a “miss”</a:t>
            </a:r>
          </a:p>
          <a:p>
            <a:r>
              <a:rPr lang="en-US" dirty="0" smtClean="0"/>
              <a:t>Commonly denoted </a:t>
            </a:r>
            <a:r>
              <a:rPr lang="en-US" dirty="0" err="1" smtClean="0"/>
              <a:t>ß</a:t>
            </a:r>
            <a:r>
              <a:rPr lang="en-US" dirty="0" smtClean="0"/>
              <a:t>, and the </a:t>
            </a:r>
            <a:r>
              <a:rPr lang="en-US" b="1" dirty="0" smtClean="0"/>
              <a:t>power</a:t>
            </a:r>
            <a:r>
              <a:rPr lang="en-US" dirty="0" smtClean="0"/>
              <a:t> of a test is  (1 – </a:t>
            </a:r>
            <a:r>
              <a:rPr lang="en-US" dirty="0" err="1" smtClean="0"/>
              <a:t>ß</a:t>
            </a:r>
            <a:r>
              <a:rPr lang="en-US" dirty="0" smtClean="0"/>
              <a:t>)</a:t>
            </a:r>
            <a:endParaRPr lang="en-US" dirty="0"/>
          </a:p>
        </p:txBody>
      </p:sp>
    </p:spTree>
    <p:extLst>
      <p:ext uri="{BB962C8B-B14F-4D97-AF65-F5344CB8AC3E}">
        <p14:creationId xmlns:p14="http://schemas.microsoft.com/office/powerpoint/2010/main" val="38177489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&amp; II errors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5883598"/>
              </p:ext>
            </p:extLst>
          </p:nvPr>
        </p:nvGraphicFramePr>
        <p:xfrm>
          <a:off x="549275" y="1781649"/>
          <a:ext cx="8042274" cy="2804097"/>
        </p:xfrm>
        <a:graphic>
          <a:graphicData uri="http://schemas.openxmlformats.org/drawingml/2006/table">
            <a:tbl>
              <a:tblPr firstRow="1" bandRow="1">
                <a:tableStyleId>{2D5ABB26-0587-4C30-8999-92F81FD0307C}</a:tableStyleId>
              </a:tblPr>
              <a:tblGrid>
                <a:gridCol w="2680758"/>
                <a:gridCol w="2680758"/>
                <a:gridCol w="2680758"/>
              </a:tblGrid>
              <a:tr h="934699">
                <a:tc>
                  <a:txBody>
                    <a:bodyPr/>
                    <a:lstStyle/>
                    <a:p>
                      <a:pPr algn="ctr"/>
                      <a:endParaRPr lang="en-US"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b="1" dirty="0" smtClean="0"/>
                        <a:t>Null hypothesis is true</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r>
                        <a:rPr lang="en-US" b="1" dirty="0" smtClean="0"/>
                        <a:t>Null hypothesis is false</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r h="934699">
                <a:tc>
                  <a:txBody>
                    <a:bodyPr/>
                    <a:lstStyle/>
                    <a:p>
                      <a:pPr algn="ctr"/>
                      <a:r>
                        <a:rPr lang="en-US" b="1" dirty="0" smtClean="0"/>
                        <a:t>Reject null hypothesis</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pPr algn="ctr"/>
                      <a:r>
                        <a:rPr lang="en-US" dirty="0" smtClean="0"/>
                        <a:t>Type I error</a:t>
                      </a:r>
                    </a:p>
                    <a:p>
                      <a:pPr algn="ctr"/>
                      <a:r>
                        <a:rPr lang="en-US" dirty="0" smtClean="0"/>
                        <a:t>False positive (FP)</a:t>
                      </a:r>
                    </a:p>
                    <a:p>
                      <a:pPr algn="ctr"/>
                      <a:r>
                        <a:rPr lang="en-US" dirty="0" smtClean="0"/>
                        <a:t>False alarm (FA)</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r>
                        <a:rPr lang="en-US" dirty="0" smtClean="0"/>
                        <a:t>Correct rejection</a:t>
                      </a:r>
                    </a:p>
                    <a:p>
                      <a:pPr algn="ctr"/>
                      <a:r>
                        <a:rPr lang="en-US" dirty="0" smtClean="0"/>
                        <a:t>True Positive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40000"/>
                        <a:lumOff val="60000"/>
                      </a:schemeClr>
                    </a:solidFill>
                  </a:tcPr>
                </a:tc>
              </a:tr>
              <a:tr h="934699">
                <a:tc>
                  <a:txBody>
                    <a:bodyPr/>
                    <a:lstStyle/>
                    <a:p>
                      <a:pPr algn="ctr"/>
                      <a:r>
                        <a:rPr lang="en-US" b="1" dirty="0" smtClean="0"/>
                        <a:t>Do not reject null hypothesis</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pPr algn="ctr"/>
                      <a:r>
                        <a:rPr lang="en-US" dirty="0" smtClean="0"/>
                        <a:t>Correct outcome</a:t>
                      </a:r>
                    </a:p>
                    <a:p>
                      <a:pPr algn="ctr"/>
                      <a:r>
                        <a:rPr lang="en-US" dirty="0" smtClean="0"/>
                        <a:t>True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Hit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FB82"/>
                    </a:solidFill>
                  </a:tcPr>
                </a:tc>
                <a:tc>
                  <a:txBody>
                    <a:bodyPr/>
                    <a:lstStyle/>
                    <a:p>
                      <a:pPr algn="ctr"/>
                      <a:r>
                        <a:rPr lang="en-US" dirty="0" smtClean="0"/>
                        <a:t>Type II error</a:t>
                      </a:r>
                    </a:p>
                    <a:p>
                      <a:pPr algn="ctr"/>
                      <a:r>
                        <a:rPr lang="en-US" dirty="0" smtClean="0"/>
                        <a:t>False Negative</a:t>
                      </a:r>
                    </a:p>
                    <a:p>
                      <a:pPr algn="ctr"/>
                      <a:r>
                        <a:rPr lang="en-US" dirty="0" smtClean="0"/>
                        <a:t>Miss</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FBF"/>
                    </a:solidFill>
                  </a:tcPr>
                </a:tc>
              </a:tr>
            </a:tbl>
          </a:graphicData>
        </a:graphic>
      </p:graphicFrame>
    </p:spTree>
    <p:extLst>
      <p:ext uri="{BB962C8B-B14F-4D97-AF65-F5344CB8AC3E}">
        <p14:creationId xmlns:p14="http://schemas.microsoft.com/office/powerpoint/2010/main" val="3977314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t-distribution</a:t>
            </a:r>
            <a:endParaRPr lang="en-US" dirty="0"/>
          </a:p>
        </p:txBody>
      </p:sp>
      <p:sp>
        <p:nvSpPr>
          <p:cNvPr id="3" name="Content Placeholder 2"/>
          <p:cNvSpPr>
            <a:spLocks noGrp="1"/>
          </p:cNvSpPr>
          <p:nvPr>
            <p:ph idx="1"/>
          </p:nvPr>
        </p:nvSpPr>
        <p:spPr/>
        <p:txBody>
          <a:bodyPr/>
          <a:lstStyle/>
          <a:p>
            <a:r>
              <a:rPr lang="en-US" dirty="0" smtClean="0"/>
              <a:t>The Central Limit Theorem states: as the sample size increases, the distribution of the mean approaches a normal distribution.</a:t>
            </a:r>
          </a:p>
          <a:p>
            <a:r>
              <a:rPr lang="en-US" dirty="0" smtClean="0"/>
              <a:t>But what happens when the sample size is small?</a:t>
            </a:r>
            <a:endParaRPr lang="en-US" dirty="0"/>
          </a:p>
        </p:txBody>
      </p:sp>
    </p:spTree>
    <p:extLst>
      <p:ext uri="{BB962C8B-B14F-4D97-AF65-F5344CB8AC3E}">
        <p14:creationId xmlns:p14="http://schemas.microsoft.com/office/powerpoint/2010/main" val="9634408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Guinness</a:t>
            </a:r>
            <a:endParaRPr lang="en-US" dirty="0"/>
          </a:p>
        </p:txBody>
      </p:sp>
      <p:sp>
        <p:nvSpPr>
          <p:cNvPr id="3" name="Content Placeholder 2"/>
          <p:cNvSpPr>
            <a:spLocks noGrp="1"/>
          </p:cNvSpPr>
          <p:nvPr>
            <p:ph idx="1"/>
          </p:nvPr>
        </p:nvSpPr>
        <p:spPr/>
        <p:txBody>
          <a:bodyPr/>
          <a:lstStyle/>
          <a:p>
            <a:r>
              <a:rPr lang="en-US" dirty="0" smtClean="0"/>
              <a:t>When testing the efficiency of a new type of barley in creating malts (that become alcohol with the application of yeast), creating batches was very expensive</a:t>
            </a:r>
          </a:p>
          <a:p>
            <a:r>
              <a:rPr lang="en-US" dirty="0" smtClean="0"/>
              <a:t>How can you estimate the quality of the barley when you only have a very small sample?</a:t>
            </a:r>
            <a:endParaRPr lang="en-US" dirty="0"/>
          </a:p>
        </p:txBody>
      </p:sp>
    </p:spTree>
    <p:extLst>
      <p:ext uri="{BB962C8B-B14F-4D97-AF65-F5344CB8AC3E}">
        <p14:creationId xmlns:p14="http://schemas.microsoft.com/office/powerpoint/2010/main" val="9116074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t-distribution</a:t>
            </a:r>
            <a:endParaRPr lang="en-US" dirty="0"/>
          </a:p>
        </p:txBody>
      </p:sp>
      <p:sp>
        <p:nvSpPr>
          <p:cNvPr id="3" name="Content Placeholder 2"/>
          <p:cNvSpPr>
            <a:spLocks noGrp="1"/>
          </p:cNvSpPr>
          <p:nvPr>
            <p:ph idx="1"/>
          </p:nvPr>
        </p:nvSpPr>
        <p:spPr/>
        <p:txBody>
          <a:bodyPr/>
          <a:lstStyle/>
          <a:p>
            <a:r>
              <a:rPr lang="en-US" dirty="0" smtClean="0"/>
              <a:t>When determining the sampling distribution of the mean, there are 2 unknown quantities</a:t>
            </a:r>
          </a:p>
          <a:p>
            <a:pPr lvl="1"/>
            <a:r>
              <a:rPr lang="en-US" dirty="0" smtClean="0"/>
              <a:t>Mean</a:t>
            </a:r>
          </a:p>
          <a:p>
            <a:pPr lvl="1"/>
            <a:r>
              <a:rPr lang="en-US" dirty="0" smtClean="0"/>
              <a:t>Variance</a:t>
            </a:r>
          </a:p>
          <a:p>
            <a:r>
              <a:rPr lang="en-US" dirty="0" smtClean="0"/>
              <a:t>The only information available to estimate these quantities are the sample mean and variance, and </a:t>
            </a:r>
            <a:r>
              <a:rPr lang="en-US" b="1" dirty="0" smtClean="0"/>
              <a:t>these estimates must correct for the sample size</a:t>
            </a:r>
          </a:p>
          <a:p>
            <a:endParaRPr lang="en-US" dirty="0"/>
          </a:p>
        </p:txBody>
      </p:sp>
    </p:spTree>
    <p:extLst>
      <p:ext uri="{BB962C8B-B14F-4D97-AF65-F5344CB8AC3E}">
        <p14:creationId xmlns:p14="http://schemas.microsoft.com/office/powerpoint/2010/main" val="7955668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t-distribution</a:t>
            </a:r>
            <a:endParaRPr lang="en-US" dirty="0"/>
          </a:p>
        </p:txBody>
      </p:sp>
      <p:sp>
        <p:nvSpPr>
          <p:cNvPr id="3" name="Content Placeholder 2"/>
          <p:cNvSpPr>
            <a:spLocks noGrp="1"/>
          </p:cNvSpPr>
          <p:nvPr>
            <p:ph idx="1"/>
          </p:nvPr>
        </p:nvSpPr>
        <p:spPr/>
        <p:txBody>
          <a:bodyPr/>
          <a:lstStyle/>
          <a:p>
            <a:r>
              <a:rPr lang="en-US" dirty="0" smtClean="0"/>
              <a:t>The way to correct for this error is to calculate the </a:t>
            </a:r>
            <a:r>
              <a:rPr lang="en-US" b="1" dirty="0" smtClean="0">
                <a:solidFill>
                  <a:srgbClr val="3366FF"/>
                </a:solidFill>
              </a:rPr>
              <a:t>t-statistic</a:t>
            </a:r>
            <a:r>
              <a:rPr lang="en-US" dirty="0" smtClean="0"/>
              <a:t>:</a:t>
            </a:r>
          </a:p>
          <a:p>
            <a:endParaRPr lang="en-US" dirty="0" smtClean="0"/>
          </a:p>
          <a:p>
            <a:endParaRPr lang="en-US" dirty="0"/>
          </a:p>
          <a:p>
            <a:endParaRPr lang="en-US" dirty="0"/>
          </a:p>
          <a:p>
            <a:r>
              <a:rPr lang="en-US" dirty="0" smtClean="0"/>
              <a:t>As the sample size, n, increases, the t-distribution approaches a normal distribution</a:t>
            </a:r>
          </a:p>
          <a:p>
            <a:endParaRPr lang="en-US" b="1"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31498910"/>
              </p:ext>
            </p:extLst>
          </p:nvPr>
        </p:nvGraphicFramePr>
        <p:xfrm>
          <a:off x="2476500" y="2185988"/>
          <a:ext cx="3190875" cy="2079625"/>
        </p:xfrm>
        <a:graphic>
          <a:graphicData uri="http://schemas.openxmlformats.org/presentationml/2006/ole">
            <mc:AlternateContent xmlns:mc="http://schemas.openxmlformats.org/markup-compatibility/2006">
              <mc:Choice xmlns:v="urn:schemas-microsoft-com:vml" Requires="v">
                <p:oleObj spid="_x0000_s1068" name="Equation" r:id="rId3" imgW="838200" imgH="546100" progId="Equation.3">
                  <p:embed/>
                </p:oleObj>
              </mc:Choice>
              <mc:Fallback>
                <p:oleObj name="Equation" r:id="rId3" imgW="838200" imgH="546100" progId="Equation.3">
                  <p:embed/>
                  <p:pic>
                    <p:nvPicPr>
                      <p:cNvPr id="0" name=""/>
                      <p:cNvPicPr/>
                      <p:nvPr/>
                    </p:nvPicPr>
                    <p:blipFill>
                      <a:blip r:embed="rId4"/>
                      <a:stretch>
                        <a:fillRect/>
                      </a:stretch>
                    </p:blipFill>
                    <p:spPr>
                      <a:xfrm>
                        <a:off x="2476500" y="2185988"/>
                        <a:ext cx="3190875" cy="2079625"/>
                      </a:xfrm>
                      <a:prstGeom prst="rect">
                        <a:avLst/>
                      </a:prstGeom>
                    </p:spPr>
                  </p:pic>
                </p:oleObj>
              </mc:Fallback>
            </mc:AlternateContent>
          </a:graphicData>
        </a:graphic>
      </p:graphicFrame>
    </p:spTree>
    <p:extLst>
      <p:ext uri="{BB962C8B-B14F-4D97-AF65-F5344CB8AC3E}">
        <p14:creationId xmlns:p14="http://schemas.microsoft.com/office/powerpoint/2010/main" val="2625517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1000px-Student_t_pdf.png"/>
          <p:cNvPicPr>
            <a:picLocks noGrp="1" noChangeAspect="1"/>
          </p:cNvPicPr>
          <p:nvPr>
            <p:ph idx="1"/>
          </p:nvPr>
        </p:nvPicPr>
        <p:blipFill>
          <a:blip r:embed="rId2">
            <a:extLst>
              <a:ext uri="{28A0092B-C50C-407E-A947-70E740481C1C}">
                <a14:useLocalDpi xmlns:a14="http://schemas.microsoft.com/office/drawing/2010/main" val="0"/>
              </a:ext>
            </a:extLst>
          </a:blip>
          <a:srcRect l="-24064" r="-24064"/>
          <a:stretch>
            <a:fillRect/>
          </a:stretch>
        </p:blipFill>
        <p:spPr/>
      </p:pic>
    </p:spTree>
    <p:extLst>
      <p:ext uri="{BB962C8B-B14F-4D97-AF65-F5344CB8AC3E}">
        <p14:creationId xmlns:p14="http://schemas.microsoft.com/office/powerpoint/2010/main" val="36064756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rgbClr val="3366FF"/>
                </a:solidFill>
              </a:rPr>
              <a:t>degree of freedom </a:t>
            </a:r>
            <a:r>
              <a:rPr lang="en-US" dirty="0" smtClean="0"/>
              <a:t>is the number of unique pieces of information used in an estimate</a:t>
            </a:r>
          </a:p>
          <a:p>
            <a:r>
              <a:rPr lang="en-US" dirty="0" smtClean="0"/>
              <a:t>More specifically, it is the number of values in a calculation that are free to vary</a:t>
            </a:r>
          </a:p>
          <a:p>
            <a:r>
              <a:rPr lang="en-US" dirty="0" smtClean="0"/>
              <a:t>For instance, when calculating the variance of a sample, the sample mean is included.  Which means </a:t>
            </a:r>
            <a:r>
              <a:rPr lang="en-US" b="1" dirty="0" smtClean="0"/>
              <a:t>if you know n-1 deviations from the mean, you can calculate the n</a:t>
            </a:r>
            <a:r>
              <a:rPr lang="en-US" b="1" baseline="30000" dirty="0" smtClean="0"/>
              <a:t>th</a:t>
            </a:r>
            <a:r>
              <a:rPr lang="en-US" b="1" dirty="0" smtClean="0"/>
              <a:t> deviation</a:t>
            </a:r>
            <a:r>
              <a:rPr lang="en-US" dirty="0" smtClean="0"/>
              <a:t>.  We would say </a:t>
            </a:r>
            <a:r>
              <a:rPr lang="en-US" b="1" dirty="0" smtClean="0"/>
              <a:t>there are n-1 degrees of freedom</a:t>
            </a:r>
            <a:r>
              <a:rPr lang="en-US" dirty="0" smtClean="0"/>
              <a:t> in the calculation.</a:t>
            </a:r>
            <a:endParaRPr lang="en-US" dirty="0"/>
          </a:p>
        </p:txBody>
      </p:sp>
    </p:spTree>
    <p:extLst>
      <p:ext uri="{BB962C8B-B14F-4D97-AF65-F5344CB8AC3E}">
        <p14:creationId xmlns:p14="http://schemas.microsoft.com/office/powerpoint/2010/main" val="18483602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zero?</a:t>
            </a:r>
            <a:endParaRPr lang="en-US" dirty="0"/>
          </a:p>
        </p:txBody>
      </p:sp>
      <p:sp>
        <p:nvSpPr>
          <p:cNvPr id="3" name="Content Placeholder 2"/>
          <p:cNvSpPr>
            <a:spLocks noGrp="1"/>
          </p:cNvSpPr>
          <p:nvPr>
            <p:ph idx="1"/>
          </p:nvPr>
        </p:nvSpPr>
        <p:spPr/>
        <p:txBody>
          <a:bodyPr/>
          <a:lstStyle/>
          <a:p>
            <a:r>
              <a:rPr lang="en-US" dirty="0" smtClean="0"/>
              <a:t>The easiest example of how and why to calculate a t-statistic:</a:t>
            </a:r>
          </a:p>
          <a:p>
            <a:r>
              <a:rPr lang="en-US" dirty="0" smtClean="0"/>
              <a:t>Is the average X </a:t>
            </a:r>
            <a:r>
              <a:rPr lang="en-US" i="1" dirty="0" smtClean="0"/>
              <a:t>significantly different from zero</a:t>
            </a:r>
            <a:r>
              <a:rPr lang="en-US" dirty="0" smtClean="0"/>
              <a:t>?</a:t>
            </a:r>
          </a:p>
          <a:p>
            <a:endParaRPr lang="en-US" dirty="0"/>
          </a:p>
          <a:p>
            <a:r>
              <a:rPr lang="en-US" dirty="0" smtClean="0"/>
              <a:t>This will use the </a:t>
            </a:r>
            <a:r>
              <a:rPr lang="en-US" b="1" dirty="0" smtClean="0">
                <a:solidFill>
                  <a:srgbClr val="3366FF"/>
                </a:solidFill>
              </a:rPr>
              <a:t>one-sample t-test</a:t>
            </a:r>
            <a:endParaRPr lang="en-US" dirty="0">
              <a:solidFill>
                <a:srgbClr val="3366FF"/>
              </a:solidFill>
            </a:endParaRPr>
          </a:p>
        </p:txBody>
      </p:sp>
    </p:spTree>
    <p:extLst>
      <p:ext uri="{BB962C8B-B14F-4D97-AF65-F5344CB8AC3E}">
        <p14:creationId xmlns:p14="http://schemas.microsoft.com/office/powerpoint/2010/main" val="40953311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Sampling distributions</a:t>
            </a:r>
            <a:endParaRPr lang="en-US" dirty="0"/>
          </a:p>
        </p:txBody>
      </p:sp>
      <p:sp>
        <p:nvSpPr>
          <p:cNvPr id="5" name="Content Placeholder 4"/>
          <p:cNvSpPr>
            <a:spLocks noGrp="1"/>
          </p:cNvSpPr>
          <p:nvPr>
            <p:ph idx="1"/>
          </p:nvPr>
        </p:nvSpPr>
        <p:spPr/>
        <p:txBody>
          <a:bodyPr/>
          <a:lstStyle/>
          <a:p>
            <a:r>
              <a:rPr lang="en-US" dirty="0" smtClean="0"/>
              <a:t>The distribution of a statistic if one had an infinite number of draws of size N from the population.</a:t>
            </a:r>
          </a:p>
          <a:p>
            <a:endParaRPr lang="en-US" dirty="0"/>
          </a:p>
          <a:p>
            <a:r>
              <a:rPr lang="en-US" dirty="0"/>
              <a:t>Central limit theorem</a:t>
            </a:r>
          </a:p>
          <a:p>
            <a:pPr lvl="1"/>
            <a:r>
              <a:rPr lang="en-US" b="1" dirty="0" smtClean="0"/>
              <a:t>As the sample size increases, the distribution of the sample mean approaches a normal distribution</a:t>
            </a:r>
            <a:endParaRPr lang="en-US" b="1" dirty="0"/>
          </a:p>
        </p:txBody>
      </p:sp>
    </p:spTree>
    <p:extLst>
      <p:ext uri="{BB962C8B-B14F-4D97-AF65-F5344CB8AC3E}">
        <p14:creationId xmlns:p14="http://schemas.microsoft.com/office/powerpoint/2010/main" val="10930155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dirty="0" smtClean="0"/>
              <a:t>In order for the wildlife in the local stream to survive, the pH of the water must be close to zero.  You take 20 measurements at different locations along the stream, and want to know if the average pH is different from zero.</a:t>
            </a:r>
            <a:endParaRPr lang="en-US" dirty="0"/>
          </a:p>
        </p:txBody>
      </p:sp>
    </p:spTree>
    <p:extLst>
      <p:ext uri="{BB962C8B-B14F-4D97-AF65-F5344CB8AC3E}">
        <p14:creationId xmlns:p14="http://schemas.microsoft.com/office/powerpoint/2010/main" val="30379145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average pH is not different from zero</a:t>
            </a:r>
          </a:p>
          <a:p>
            <a:r>
              <a:rPr lang="en-US" dirty="0" smtClean="0"/>
              <a:t>H</a:t>
            </a:r>
            <a:r>
              <a:rPr lang="en-US" baseline="-25000" dirty="0" smtClean="0"/>
              <a:t>1</a:t>
            </a:r>
            <a:r>
              <a:rPr lang="en-US" dirty="0" smtClean="0"/>
              <a:t>:</a:t>
            </a:r>
          </a:p>
          <a:p>
            <a:endParaRPr lang="en-US" dirty="0"/>
          </a:p>
        </p:txBody>
      </p:sp>
    </p:spTree>
    <p:extLst>
      <p:ext uri="{BB962C8B-B14F-4D97-AF65-F5344CB8AC3E}">
        <p14:creationId xmlns:p14="http://schemas.microsoft.com/office/powerpoint/2010/main" val="13525055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average pH is not different from zero</a:t>
            </a:r>
          </a:p>
          <a:p>
            <a:r>
              <a:rPr lang="en-US" dirty="0" smtClean="0"/>
              <a:t>H</a:t>
            </a:r>
            <a:r>
              <a:rPr lang="en-US" baseline="-25000" dirty="0" smtClean="0"/>
              <a:t>1</a:t>
            </a:r>
            <a:r>
              <a:rPr lang="en-US" dirty="0" smtClean="0"/>
              <a:t>: The average pH is different from zero</a:t>
            </a:r>
          </a:p>
          <a:p>
            <a:endParaRPr lang="en-US" dirty="0"/>
          </a:p>
        </p:txBody>
      </p:sp>
    </p:spTree>
    <p:extLst>
      <p:ext uri="{BB962C8B-B14F-4D97-AF65-F5344CB8AC3E}">
        <p14:creationId xmlns:p14="http://schemas.microsoft.com/office/powerpoint/2010/main" val="14780841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Generate the sampling distribution under the null hypothesis</a:t>
            </a:r>
          </a:p>
        </p:txBody>
      </p:sp>
    </p:spTree>
    <p:extLst>
      <p:ext uri="{BB962C8B-B14F-4D97-AF65-F5344CB8AC3E}">
        <p14:creationId xmlns:p14="http://schemas.microsoft.com/office/powerpoint/2010/main" val="38392869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Generate the sampling distribution under the null hypothesis</a:t>
            </a:r>
          </a:p>
          <a:p>
            <a:endParaRPr lang="en-US" dirty="0" smtClean="0"/>
          </a:p>
          <a:p>
            <a:r>
              <a:rPr lang="en-US" dirty="0" smtClean="0"/>
              <a:t>For a sample size of N, the sampling distribution of the mean follows a </a:t>
            </a:r>
            <a:r>
              <a:rPr lang="en-US" dirty="0"/>
              <a:t>t-distribution </a:t>
            </a:r>
            <a:r>
              <a:rPr lang="en-US" dirty="0" smtClean="0"/>
              <a:t>with N-1 degrees of freedom</a:t>
            </a:r>
            <a:endParaRPr lang="en-US" dirty="0"/>
          </a:p>
        </p:txBody>
      </p:sp>
    </p:spTree>
    <p:extLst>
      <p:ext uri="{BB962C8B-B14F-4D97-AF65-F5344CB8AC3E}">
        <p14:creationId xmlns:p14="http://schemas.microsoft.com/office/powerpoint/2010/main" val="33705049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Estimate the probability of the sample given the null hypothesis</a:t>
            </a:r>
          </a:p>
        </p:txBody>
      </p:sp>
    </p:spTree>
    <p:extLst>
      <p:ext uri="{BB962C8B-B14F-4D97-AF65-F5344CB8AC3E}">
        <p14:creationId xmlns:p14="http://schemas.microsoft.com/office/powerpoint/2010/main" val="12445644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Estimate the probability of the sample given the null hypothesis</a:t>
            </a:r>
          </a:p>
          <a:p>
            <a:endParaRPr lang="en-US" dirty="0"/>
          </a:p>
          <a:p>
            <a:r>
              <a:rPr lang="en-US" dirty="0" smtClean="0"/>
              <a:t>Calculate the probability of the mean pH given the corresponding t-distribution</a:t>
            </a:r>
            <a:endParaRPr lang="en-US" dirty="0"/>
          </a:p>
        </p:txBody>
      </p:sp>
    </p:spTree>
    <p:extLst>
      <p:ext uri="{BB962C8B-B14F-4D97-AF65-F5344CB8AC3E}">
        <p14:creationId xmlns:p14="http://schemas.microsoft.com/office/powerpoint/2010/main" val="3471649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Reject the null hypothesis?</a:t>
            </a:r>
          </a:p>
        </p:txBody>
      </p:sp>
    </p:spTree>
    <p:extLst>
      <p:ext uri="{BB962C8B-B14F-4D97-AF65-F5344CB8AC3E}">
        <p14:creationId xmlns:p14="http://schemas.microsoft.com/office/powerpoint/2010/main" val="28842916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Reject the null hypothesis?</a:t>
            </a:r>
          </a:p>
          <a:p>
            <a:endParaRPr lang="en-US" dirty="0"/>
          </a:p>
          <a:p>
            <a:r>
              <a:rPr lang="en-US" dirty="0" smtClean="0"/>
              <a:t>The convention is to set a threshold for Type I errors (alpha) = 0.05.  </a:t>
            </a:r>
          </a:p>
          <a:p>
            <a:r>
              <a:rPr lang="en-US" dirty="0" smtClean="0"/>
              <a:t>In other words, if the probability the sample came from the sampling distribution of the null hypothesis is less than 0.05, </a:t>
            </a:r>
            <a:r>
              <a:rPr lang="en-US" b="1" dirty="0" smtClean="0"/>
              <a:t>reject the null</a:t>
            </a:r>
            <a:endParaRPr lang="en-US" dirty="0"/>
          </a:p>
        </p:txBody>
      </p:sp>
    </p:spTree>
    <p:extLst>
      <p:ext uri="{BB962C8B-B14F-4D97-AF65-F5344CB8AC3E}">
        <p14:creationId xmlns:p14="http://schemas.microsoft.com/office/powerpoint/2010/main" val="35687484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a specific value?</a:t>
            </a:r>
            <a:endParaRPr lang="en-US" dirty="0"/>
          </a:p>
        </p:txBody>
      </p:sp>
      <p:sp>
        <p:nvSpPr>
          <p:cNvPr id="3" name="Content Placeholder 2"/>
          <p:cNvSpPr>
            <a:spLocks noGrp="1"/>
          </p:cNvSpPr>
          <p:nvPr>
            <p:ph idx="1"/>
          </p:nvPr>
        </p:nvSpPr>
        <p:spPr/>
        <p:txBody>
          <a:bodyPr/>
          <a:lstStyle/>
          <a:p>
            <a:r>
              <a:rPr lang="en-US" dirty="0" smtClean="0"/>
              <a:t>The second easiest example of calculate a one-sample t-statistic:</a:t>
            </a:r>
          </a:p>
          <a:p>
            <a:r>
              <a:rPr lang="en-US" dirty="0" smtClean="0"/>
              <a:t>Is the average X </a:t>
            </a:r>
            <a:r>
              <a:rPr lang="en-US" i="1" dirty="0" smtClean="0"/>
              <a:t>significantly different from x*</a:t>
            </a:r>
            <a:r>
              <a:rPr lang="en-US" dirty="0" smtClean="0"/>
              <a:t>?</a:t>
            </a:r>
          </a:p>
          <a:p>
            <a:r>
              <a:rPr lang="en-US" b="1" i="1" dirty="0" err="1" smtClean="0"/>
              <a:t>df</a:t>
            </a:r>
            <a:r>
              <a:rPr lang="en-US" dirty="0" smtClean="0"/>
              <a:t> is the degrees of freedom (n – 1)</a:t>
            </a:r>
          </a:p>
        </p:txBody>
      </p:sp>
      <p:graphicFrame>
        <p:nvGraphicFramePr>
          <p:cNvPr id="4" name="Object 3"/>
          <p:cNvGraphicFramePr>
            <a:graphicFrameLocks noChangeAspect="1"/>
          </p:cNvGraphicFramePr>
          <p:nvPr>
            <p:extLst>
              <p:ext uri="{D42A27DB-BD31-4B8C-83A1-F6EECF244321}">
                <p14:modId xmlns:p14="http://schemas.microsoft.com/office/powerpoint/2010/main" val="3955604740"/>
              </p:ext>
            </p:extLst>
          </p:nvPr>
        </p:nvGraphicFramePr>
        <p:xfrm>
          <a:off x="2793606" y="3863976"/>
          <a:ext cx="3382963" cy="2079625"/>
        </p:xfrm>
        <a:graphic>
          <a:graphicData uri="http://schemas.openxmlformats.org/presentationml/2006/ole">
            <mc:AlternateContent xmlns:mc="http://schemas.openxmlformats.org/markup-compatibility/2006">
              <mc:Choice xmlns:v="urn:schemas-microsoft-com:vml" Requires="v">
                <p:oleObj spid="_x0000_s9221" name="Equation" r:id="rId3" imgW="889000" imgH="546100" progId="Equation.3">
                  <p:embed/>
                </p:oleObj>
              </mc:Choice>
              <mc:Fallback>
                <p:oleObj name="Equation" r:id="rId3" imgW="889000" imgH="546100" progId="Equation.3">
                  <p:embed/>
                  <p:pic>
                    <p:nvPicPr>
                      <p:cNvPr id="0" name=""/>
                      <p:cNvPicPr/>
                      <p:nvPr/>
                    </p:nvPicPr>
                    <p:blipFill>
                      <a:blip r:embed="rId4"/>
                      <a:stretch>
                        <a:fillRect/>
                      </a:stretch>
                    </p:blipFill>
                    <p:spPr>
                      <a:xfrm>
                        <a:off x="2793606" y="3863976"/>
                        <a:ext cx="3382963" cy="2079625"/>
                      </a:xfrm>
                      <a:prstGeom prst="rect">
                        <a:avLst/>
                      </a:prstGeom>
                    </p:spPr>
                  </p:pic>
                </p:oleObj>
              </mc:Fallback>
            </mc:AlternateContent>
          </a:graphicData>
        </a:graphic>
      </p:graphicFrame>
    </p:spTree>
    <p:extLst>
      <p:ext uri="{BB962C8B-B14F-4D97-AF65-F5344CB8AC3E}">
        <p14:creationId xmlns:p14="http://schemas.microsoft.com/office/powerpoint/2010/main" val="15011290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Hypothesis</a:t>
            </a:r>
            <a:endParaRPr lang="en-US" dirty="0"/>
          </a:p>
        </p:txBody>
      </p:sp>
      <p:sp>
        <p:nvSpPr>
          <p:cNvPr id="3" name="Content Placeholder 2"/>
          <p:cNvSpPr>
            <a:spLocks noGrp="1"/>
          </p:cNvSpPr>
          <p:nvPr>
            <p:ph idx="1"/>
          </p:nvPr>
        </p:nvSpPr>
        <p:spPr/>
        <p:txBody>
          <a:bodyPr/>
          <a:lstStyle/>
          <a:p>
            <a:r>
              <a:rPr lang="en-US" dirty="0" smtClean="0"/>
              <a:t>The null hypothesis is the default position: </a:t>
            </a:r>
          </a:p>
          <a:p>
            <a:pPr lvl="1"/>
            <a:r>
              <a:rPr lang="en-US" dirty="0" smtClean="0"/>
              <a:t>There is no difference between the target group and the general population</a:t>
            </a:r>
          </a:p>
          <a:p>
            <a:pPr lvl="1"/>
            <a:r>
              <a:rPr lang="en-US" dirty="0" smtClean="0"/>
              <a:t>The drug had no effect</a:t>
            </a:r>
          </a:p>
          <a:p>
            <a:pPr lvl="1"/>
            <a:r>
              <a:rPr lang="en-US" dirty="0" smtClean="0"/>
              <a:t>There is no relationship between the variables</a:t>
            </a:r>
          </a:p>
          <a:p>
            <a:pPr lvl="1"/>
            <a:r>
              <a:rPr lang="en-US" dirty="0" smtClean="0"/>
              <a:t>The investments performed equivalently</a:t>
            </a:r>
          </a:p>
          <a:p>
            <a:r>
              <a:rPr lang="en-US" b="1" dirty="0" smtClean="0"/>
              <a:t>H</a:t>
            </a:r>
            <a:r>
              <a:rPr lang="en-US" b="1" baseline="-25000" dirty="0" smtClean="0"/>
              <a:t>0</a:t>
            </a:r>
            <a:r>
              <a:rPr lang="en-US" b="1" dirty="0" smtClean="0"/>
              <a:t>: The key sample(s) is (are) not different</a:t>
            </a:r>
            <a:endParaRPr lang="en-US" b="1" dirty="0"/>
          </a:p>
        </p:txBody>
      </p:sp>
    </p:spTree>
    <p:extLst>
      <p:ext uri="{BB962C8B-B14F-4D97-AF65-F5344CB8AC3E}">
        <p14:creationId xmlns:p14="http://schemas.microsoft.com/office/powerpoint/2010/main" val="384726636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dirty="0" smtClean="0"/>
              <a:t>According to published data, the Stevens website receives 250 hits each day.  You want to know if your website receives significantly more hits than the Stevens website.</a:t>
            </a:r>
            <a:endParaRPr lang="en-US" dirty="0"/>
          </a:p>
        </p:txBody>
      </p:sp>
    </p:spTree>
    <p:extLst>
      <p:ext uri="{BB962C8B-B14F-4D97-AF65-F5344CB8AC3E}">
        <p14:creationId xmlns:p14="http://schemas.microsoft.com/office/powerpoint/2010/main" val="21747495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average daily hits to your webpage is not different from 250</a:t>
            </a:r>
          </a:p>
          <a:p>
            <a:r>
              <a:rPr lang="en-US" dirty="0" smtClean="0"/>
              <a:t>H</a:t>
            </a:r>
            <a:r>
              <a:rPr lang="en-US" baseline="-25000" dirty="0" smtClean="0"/>
              <a:t>1</a:t>
            </a:r>
            <a:r>
              <a:rPr lang="en-US" dirty="0" smtClean="0"/>
              <a:t>:</a:t>
            </a:r>
          </a:p>
          <a:p>
            <a:endParaRPr lang="en-US" dirty="0"/>
          </a:p>
        </p:txBody>
      </p:sp>
    </p:spTree>
    <p:extLst>
      <p:ext uri="{BB962C8B-B14F-4D97-AF65-F5344CB8AC3E}">
        <p14:creationId xmlns:p14="http://schemas.microsoft.com/office/powerpoint/2010/main" val="8093014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a:t>
            </a:r>
            <a:r>
              <a:rPr lang="en-US" dirty="0"/>
              <a:t>The average daily hits to your webpage is not different from 250</a:t>
            </a:r>
            <a:endParaRPr lang="en-US" dirty="0" smtClean="0"/>
          </a:p>
          <a:p>
            <a:r>
              <a:rPr lang="en-US" dirty="0" smtClean="0"/>
              <a:t>H</a:t>
            </a:r>
            <a:r>
              <a:rPr lang="en-US" baseline="-25000" dirty="0" smtClean="0"/>
              <a:t>1</a:t>
            </a:r>
            <a:r>
              <a:rPr lang="en-US" dirty="0" smtClean="0"/>
              <a:t>: </a:t>
            </a:r>
            <a:r>
              <a:rPr lang="en-US" dirty="0"/>
              <a:t>The average daily hits to your webpage </a:t>
            </a:r>
            <a:r>
              <a:rPr lang="en-US" dirty="0" smtClean="0"/>
              <a:t>is greater than </a:t>
            </a:r>
            <a:r>
              <a:rPr lang="en-US" dirty="0"/>
              <a:t>250</a:t>
            </a:r>
          </a:p>
        </p:txBody>
      </p:sp>
    </p:spTree>
    <p:extLst>
      <p:ext uri="{BB962C8B-B14F-4D97-AF65-F5344CB8AC3E}">
        <p14:creationId xmlns:p14="http://schemas.microsoft.com/office/powerpoint/2010/main" val="233760656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Generate the sampling distribution under the null hypothesis</a:t>
            </a:r>
          </a:p>
          <a:p>
            <a:endParaRPr lang="en-US" dirty="0" smtClean="0"/>
          </a:p>
          <a:p>
            <a:r>
              <a:rPr lang="en-US" dirty="0" smtClean="0"/>
              <a:t>For a sample size of N, the sampling distribution of the mean follows a </a:t>
            </a:r>
            <a:r>
              <a:rPr lang="en-US" dirty="0"/>
              <a:t>t-distribution </a:t>
            </a:r>
            <a:r>
              <a:rPr lang="en-US" dirty="0" smtClean="0"/>
              <a:t>with N-1 degrees of freedom</a:t>
            </a:r>
            <a:endParaRPr lang="en-US" dirty="0"/>
          </a:p>
        </p:txBody>
      </p:sp>
    </p:spTree>
    <p:extLst>
      <p:ext uri="{BB962C8B-B14F-4D97-AF65-F5344CB8AC3E}">
        <p14:creationId xmlns:p14="http://schemas.microsoft.com/office/powerpoint/2010/main" val="17977281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Estimate the probability of the sample given the null hypothesis</a:t>
            </a:r>
          </a:p>
          <a:p>
            <a:endParaRPr lang="en-US" dirty="0"/>
          </a:p>
          <a:p>
            <a:r>
              <a:rPr lang="en-US" dirty="0" smtClean="0"/>
              <a:t>Calculate the probability of the average daily hits given the corresponding t-distribution</a:t>
            </a:r>
            <a:endParaRPr lang="en-US" dirty="0"/>
          </a:p>
        </p:txBody>
      </p:sp>
    </p:spTree>
    <p:extLst>
      <p:ext uri="{BB962C8B-B14F-4D97-AF65-F5344CB8AC3E}">
        <p14:creationId xmlns:p14="http://schemas.microsoft.com/office/powerpoint/2010/main" val="212014928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Reject the null hypothesis?</a:t>
            </a:r>
          </a:p>
          <a:p>
            <a:endParaRPr lang="en-US" dirty="0"/>
          </a:p>
          <a:p>
            <a:r>
              <a:rPr lang="en-US" dirty="0" smtClean="0"/>
              <a:t>The convention is to set a threshold for Type I errors (alpha) = 0.05.  </a:t>
            </a:r>
          </a:p>
          <a:p>
            <a:r>
              <a:rPr lang="en-US" dirty="0" smtClean="0"/>
              <a:t>In other words, if the probability the sample came from the sampling distribution of the null hypothesis is less than 0.05, </a:t>
            </a:r>
            <a:r>
              <a:rPr lang="en-US" b="1" dirty="0" smtClean="0"/>
              <a:t>reject the null</a:t>
            </a:r>
            <a:endParaRPr lang="en-US" dirty="0"/>
          </a:p>
        </p:txBody>
      </p:sp>
    </p:spTree>
    <p:extLst>
      <p:ext uri="{BB962C8B-B14F-4D97-AF65-F5344CB8AC3E}">
        <p14:creationId xmlns:p14="http://schemas.microsoft.com/office/powerpoint/2010/main" val="356322818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Paired t-test</a:t>
            </a:r>
            <a:endParaRPr lang="en-US" dirty="0"/>
          </a:p>
        </p:txBody>
      </p:sp>
      <p:sp>
        <p:nvSpPr>
          <p:cNvPr id="3" name="Content Placeholder 2"/>
          <p:cNvSpPr>
            <a:spLocks noGrp="1"/>
          </p:cNvSpPr>
          <p:nvPr>
            <p:ph idx="1"/>
          </p:nvPr>
        </p:nvSpPr>
        <p:spPr/>
        <p:txBody>
          <a:bodyPr/>
          <a:lstStyle/>
          <a:p>
            <a:r>
              <a:rPr lang="en-US" dirty="0" smtClean="0"/>
              <a:t>Suppose you are Pfizer from the earlier example.  Instead of comparing the experimental group to the control group, you’re interested in whether each person’s cholesterol lowered on average.</a:t>
            </a:r>
          </a:p>
          <a:p>
            <a:endParaRPr lang="en-US" dirty="0"/>
          </a:p>
          <a:p>
            <a:r>
              <a:rPr lang="en-US" dirty="0" smtClean="0"/>
              <a:t>This is a </a:t>
            </a:r>
            <a:r>
              <a:rPr lang="en-US" b="1" dirty="0" smtClean="0">
                <a:solidFill>
                  <a:srgbClr val="3366FF"/>
                </a:solidFill>
              </a:rPr>
              <a:t>matched-sample t-test </a:t>
            </a:r>
            <a:r>
              <a:rPr lang="en-US" dirty="0" smtClean="0">
                <a:solidFill>
                  <a:schemeClr val="tx1"/>
                </a:solidFill>
              </a:rPr>
              <a:t>or</a:t>
            </a:r>
            <a:r>
              <a:rPr lang="en-US" b="1" dirty="0" smtClean="0">
                <a:solidFill>
                  <a:srgbClr val="3366FF"/>
                </a:solidFill>
              </a:rPr>
              <a:t> paired t-test</a:t>
            </a:r>
            <a:endParaRPr lang="en-US" b="1" dirty="0">
              <a:solidFill>
                <a:srgbClr val="3366FF"/>
              </a:solidFill>
            </a:endParaRPr>
          </a:p>
        </p:txBody>
      </p:sp>
    </p:spTree>
    <p:extLst>
      <p:ext uri="{BB962C8B-B14F-4D97-AF65-F5344CB8AC3E}">
        <p14:creationId xmlns:p14="http://schemas.microsoft.com/office/powerpoint/2010/main" val="57310048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change in cholesterol is not different from zero</a:t>
            </a:r>
          </a:p>
          <a:p>
            <a:r>
              <a:rPr lang="en-US" dirty="0" smtClean="0"/>
              <a:t>H</a:t>
            </a:r>
            <a:r>
              <a:rPr lang="en-US" baseline="-25000" dirty="0" smtClean="0"/>
              <a:t>1</a:t>
            </a:r>
            <a:r>
              <a:rPr lang="en-US" dirty="0" smtClean="0"/>
              <a:t>: The </a:t>
            </a:r>
            <a:r>
              <a:rPr lang="en-US" dirty="0"/>
              <a:t>change in cholesterol </a:t>
            </a:r>
            <a:r>
              <a:rPr lang="en-US" dirty="0" smtClean="0"/>
              <a:t>is greater than zero</a:t>
            </a:r>
          </a:p>
          <a:p>
            <a:endParaRPr lang="en-US" dirty="0"/>
          </a:p>
        </p:txBody>
      </p:sp>
    </p:spTree>
    <p:extLst>
      <p:ext uri="{BB962C8B-B14F-4D97-AF65-F5344CB8AC3E}">
        <p14:creationId xmlns:p14="http://schemas.microsoft.com/office/powerpoint/2010/main" val="166533302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Generate the sampling distribution under the null hypothesis</a:t>
            </a:r>
          </a:p>
          <a:p>
            <a:endParaRPr lang="en-US" dirty="0" smtClean="0"/>
          </a:p>
          <a:p>
            <a:r>
              <a:rPr lang="en-US" dirty="0" smtClean="0"/>
              <a:t>For a sample size of N, the sampling distribution of the mean follows a </a:t>
            </a:r>
            <a:r>
              <a:rPr lang="en-US" dirty="0"/>
              <a:t>t-distribution </a:t>
            </a:r>
            <a:r>
              <a:rPr lang="en-US" dirty="0" smtClean="0"/>
              <a:t>with N-1 degrees of freedom</a:t>
            </a:r>
            <a:endParaRPr lang="en-US" dirty="0"/>
          </a:p>
        </p:txBody>
      </p:sp>
    </p:spTree>
    <p:extLst>
      <p:ext uri="{BB962C8B-B14F-4D97-AF65-F5344CB8AC3E}">
        <p14:creationId xmlns:p14="http://schemas.microsoft.com/office/powerpoint/2010/main" val="7063796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Estimate the probability of the sample given the null hypothesis</a:t>
            </a:r>
          </a:p>
          <a:p>
            <a:endParaRPr lang="en-US" dirty="0"/>
          </a:p>
          <a:p>
            <a:r>
              <a:rPr lang="en-US" dirty="0" smtClean="0"/>
              <a:t>Calculate the probability of the mean </a:t>
            </a:r>
            <a:r>
              <a:rPr lang="en-US" b="1" dirty="0" smtClean="0"/>
              <a:t>change in cholesterol</a:t>
            </a:r>
            <a:r>
              <a:rPr lang="en-US" dirty="0" smtClean="0"/>
              <a:t> given the corresponding t-distribution</a:t>
            </a:r>
            <a:endParaRPr lang="en-US" dirty="0"/>
          </a:p>
        </p:txBody>
      </p:sp>
    </p:spTree>
    <p:extLst>
      <p:ext uri="{BB962C8B-B14F-4D97-AF65-F5344CB8AC3E}">
        <p14:creationId xmlns:p14="http://schemas.microsoft.com/office/powerpoint/2010/main" val="25744042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hypothesis</a:t>
            </a:r>
            <a:endParaRPr lang="en-US" dirty="0"/>
          </a:p>
        </p:txBody>
      </p:sp>
      <p:sp>
        <p:nvSpPr>
          <p:cNvPr id="3" name="Content Placeholder 2"/>
          <p:cNvSpPr>
            <a:spLocks noGrp="1"/>
          </p:cNvSpPr>
          <p:nvPr>
            <p:ph idx="1"/>
          </p:nvPr>
        </p:nvSpPr>
        <p:spPr/>
        <p:txBody>
          <a:bodyPr/>
          <a:lstStyle/>
          <a:p>
            <a:r>
              <a:rPr lang="en-US" dirty="0" smtClean="0"/>
              <a:t>The opposite of the null hypothesis:</a:t>
            </a:r>
          </a:p>
          <a:p>
            <a:pPr lvl="1"/>
            <a:r>
              <a:rPr lang="en-US" dirty="0" smtClean="0"/>
              <a:t>There is a difference between the target group and the general population</a:t>
            </a:r>
          </a:p>
          <a:p>
            <a:pPr lvl="1"/>
            <a:r>
              <a:rPr lang="en-US" dirty="0" smtClean="0"/>
              <a:t>The drug did have an effect</a:t>
            </a:r>
          </a:p>
          <a:p>
            <a:pPr lvl="1"/>
            <a:r>
              <a:rPr lang="en-US" dirty="0" smtClean="0"/>
              <a:t>There is a relationship between the variables</a:t>
            </a:r>
          </a:p>
          <a:p>
            <a:pPr lvl="1"/>
            <a:r>
              <a:rPr lang="en-US" dirty="0" smtClean="0"/>
              <a:t>The investments did not perform equivalently</a:t>
            </a:r>
          </a:p>
          <a:p>
            <a:r>
              <a:rPr lang="en-US" b="1" dirty="0" smtClean="0"/>
              <a:t>H</a:t>
            </a:r>
            <a:r>
              <a:rPr lang="en-US" b="1" baseline="-25000" dirty="0" smtClean="0"/>
              <a:t>1</a:t>
            </a:r>
            <a:r>
              <a:rPr lang="en-US" b="1" dirty="0" smtClean="0"/>
              <a:t>: The key sample(s) is (are) different</a:t>
            </a:r>
            <a:endParaRPr lang="en-US" b="1" dirty="0"/>
          </a:p>
        </p:txBody>
      </p:sp>
    </p:spTree>
    <p:extLst>
      <p:ext uri="{BB962C8B-B14F-4D97-AF65-F5344CB8AC3E}">
        <p14:creationId xmlns:p14="http://schemas.microsoft.com/office/powerpoint/2010/main" val="217768149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Reject the null hypothesis?</a:t>
            </a:r>
          </a:p>
          <a:p>
            <a:endParaRPr lang="en-US" dirty="0"/>
          </a:p>
          <a:p>
            <a:r>
              <a:rPr lang="en-US" dirty="0" smtClean="0"/>
              <a:t>The convention is to set a threshold for Type I errors (alpha) = 0.05.  </a:t>
            </a:r>
          </a:p>
          <a:p>
            <a:r>
              <a:rPr lang="en-US" dirty="0" smtClean="0"/>
              <a:t>In other words, if the probability the sample came from the sampling distribution of the null hypothesis is less than 0.05, </a:t>
            </a:r>
            <a:r>
              <a:rPr lang="en-US" b="1" dirty="0" smtClean="0"/>
              <a:t>reject the null</a:t>
            </a:r>
            <a:endParaRPr lang="en-US" dirty="0"/>
          </a:p>
        </p:txBody>
      </p:sp>
    </p:spTree>
    <p:extLst>
      <p:ext uri="{BB962C8B-B14F-4D97-AF65-F5344CB8AC3E}">
        <p14:creationId xmlns:p14="http://schemas.microsoft.com/office/powerpoint/2010/main" val="381814852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samples</a:t>
            </a:r>
            <a:endParaRPr lang="en-US" dirty="0"/>
          </a:p>
        </p:txBody>
      </p:sp>
      <p:sp>
        <p:nvSpPr>
          <p:cNvPr id="3" name="Content Placeholder 2"/>
          <p:cNvSpPr>
            <a:spLocks noGrp="1"/>
          </p:cNvSpPr>
          <p:nvPr>
            <p:ph idx="1"/>
          </p:nvPr>
        </p:nvSpPr>
        <p:spPr/>
        <p:txBody>
          <a:bodyPr/>
          <a:lstStyle/>
          <a:p>
            <a:r>
              <a:rPr lang="en-US" dirty="0" smtClean="0"/>
              <a:t>For the two-sample t-test, the question is whether the two samples are from the same or different populations.</a:t>
            </a:r>
          </a:p>
          <a:p>
            <a:endParaRPr lang="en-US" dirty="0"/>
          </a:p>
        </p:txBody>
      </p:sp>
    </p:spTree>
    <p:extLst>
      <p:ext uri="{BB962C8B-B14F-4D97-AF65-F5344CB8AC3E}">
        <p14:creationId xmlns:p14="http://schemas.microsoft.com/office/powerpoint/2010/main" val="156609911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0</a:t>
            </a:r>
            <a:r>
              <a:rPr lang="en-US" dirty="0" smtClean="0"/>
              <a:t>: The experimental group is not different from the control group</a:t>
            </a:r>
          </a:p>
          <a:p>
            <a:r>
              <a:rPr lang="en-US" dirty="0" smtClean="0"/>
              <a:t>H</a:t>
            </a:r>
            <a:r>
              <a:rPr lang="en-US" baseline="-25000" dirty="0" smtClean="0"/>
              <a:t>1</a:t>
            </a:r>
            <a:r>
              <a:rPr lang="en-US" dirty="0" smtClean="0"/>
              <a:t>: </a:t>
            </a:r>
            <a:r>
              <a:rPr lang="en-US" dirty="0"/>
              <a:t>The experimental group </a:t>
            </a:r>
            <a:r>
              <a:rPr lang="en-US" b="1" dirty="0"/>
              <a:t>is</a:t>
            </a:r>
            <a:r>
              <a:rPr lang="en-US" dirty="0"/>
              <a:t> </a:t>
            </a:r>
            <a:r>
              <a:rPr lang="en-US" dirty="0" smtClean="0"/>
              <a:t>different </a:t>
            </a:r>
            <a:r>
              <a:rPr lang="en-US" dirty="0"/>
              <a:t>from the control group</a:t>
            </a:r>
          </a:p>
        </p:txBody>
      </p:sp>
    </p:spTree>
    <p:extLst>
      <p:ext uri="{BB962C8B-B14F-4D97-AF65-F5344CB8AC3E}">
        <p14:creationId xmlns:p14="http://schemas.microsoft.com/office/powerpoint/2010/main" val="166533302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Generate the sampling distribution under the null hypothesis</a:t>
            </a:r>
          </a:p>
          <a:p>
            <a:endParaRPr lang="en-US" dirty="0" smtClean="0"/>
          </a:p>
          <a:p>
            <a:r>
              <a:rPr lang="en-US" dirty="0" smtClean="0"/>
              <a:t>Use </a:t>
            </a:r>
            <a:r>
              <a:rPr lang="en-US" b="1" dirty="0" smtClean="0"/>
              <a:t>both samples </a:t>
            </a:r>
            <a:r>
              <a:rPr lang="en-US" dirty="0" smtClean="0"/>
              <a:t>to estimate the sampling distribution under the null hypothesis</a:t>
            </a:r>
          </a:p>
          <a:p>
            <a:r>
              <a:rPr lang="en-US" dirty="0" smtClean="0"/>
              <a:t>The sampling distribution of the null hypothesis is the difference in means between two samples from the same population</a:t>
            </a:r>
            <a:endParaRPr lang="en-US" dirty="0"/>
          </a:p>
        </p:txBody>
      </p:sp>
    </p:spTree>
    <p:extLst>
      <p:ext uri="{BB962C8B-B14F-4D97-AF65-F5344CB8AC3E}">
        <p14:creationId xmlns:p14="http://schemas.microsoft.com/office/powerpoint/2010/main" val="70637965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Estimate the probability of the difference in means given the null hypothesis</a:t>
            </a:r>
          </a:p>
          <a:p>
            <a:endParaRPr lang="en-US" dirty="0"/>
          </a:p>
          <a:p>
            <a:r>
              <a:rPr lang="en-US" dirty="0"/>
              <a:t>Calculate the probability of the </a:t>
            </a:r>
            <a:r>
              <a:rPr lang="en-US" dirty="0" smtClean="0"/>
              <a:t>difference in means given </a:t>
            </a:r>
            <a:r>
              <a:rPr lang="en-US" dirty="0"/>
              <a:t>the corresponding t-distribution</a:t>
            </a:r>
          </a:p>
        </p:txBody>
      </p:sp>
    </p:spTree>
    <p:extLst>
      <p:ext uri="{BB962C8B-B14F-4D97-AF65-F5344CB8AC3E}">
        <p14:creationId xmlns:p14="http://schemas.microsoft.com/office/powerpoint/2010/main" val="257440422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Reject the null hypothesis?</a:t>
            </a:r>
          </a:p>
          <a:p>
            <a:endParaRPr lang="en-US" dirty="0"/>
          </a:p>
          <a:p>
            <a:r>
              <a:rPr lang="en-US" dirty="0" smtClean="0"/>
              <a:t>The convention is to set a threshold for Type I errors (alpha) = 0.05.  </a:t>
            </a:r>
          </a:p>
          <a:p>
            <a:r>
              <a:rPr lang="en-US" dirty="0" smtClean="0"/>
              <a:t>In other words, if the probability the sample came from the sampling distribution of the null hypothesis is less than 0.05, </a:t>
            </a:r>
            <a:r>
              <a:rPr lang="en-US" b="1" dirty="0" smtClean="0"/>
              <a:t>reject the null</a:t>
            </a:r>
            <a:endParaRPr lang="en-US" dirty="0"/>
          </a:p>
        </p:txBody>
      </p:sp>
    </p:spTree>
    <p:extLst>
      <p:ext uri="{BB962C8B-B14F-4D97-AF65-F5344CB8AC3E}">
        <p14:creationId xmlns:p14="http://schemas.microsoft.com/office/powerpoint/2010/main" val="381814852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Two-sample t-test</a:t>
            </a:r>
            <a:endParaRPr lang="en-US" dirty="0"/>
          </a:p>
        </p:txBody>
      </p:sp>
      <p:sp>
        <p:nvSpPr>
          <p:cNvPr id="3" name="Content Placeholder 2"/>
          <p:cNvSpPr>
            <a:spLocks noGrp="1"/>
          </p:cNvSpPr>
          <p:nvPr>
            <p:ph idx="1"/>
          </p:nvPr>
        </p:nvSpPr>
        <p:spPr/>
        <p:txBody>
          <a:bodyPr/>
          <a:lstStyle/>
          <a:p>
            <a:r>
              <a:rPr lang="en-US" dirty="0" smtClean="0"/>
              <a:t>Difference in means</a:t>
            </a:r>
          </a:p>
          <a:p>
            <a:endParaRPr lang="en-US" dirty="0"/>
          </a:p>
          <a:p>
            <a:endParaRPr lang="en-US" dirty="0" smtClean="0"/>
          </a:p>
          <a:p>
            <a:r>
              <a:rPr lang="en-US" dirty="0" smtClean="0"/>
              <a:t>How should you estimate the variance?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62123748"/>
              </p:ext>
            </p:extLst>
          </p:nvPr>
        </p:nvGraphicFramePr>
        <p:xfrm>
          <a:off x="6096206" y="2035175"/>
          <a:ext cx="2173287" cy="1397000"/>
        </p:xfrm>
        <a:graphic>
          <a:graphicData uri="http://schemas.openxmlformats.org/presentationml/2006/ole">
            <mc:AlternateContent xmlns:mc="http://schemas.openxmlformats.org/markup-compatibility/2006">
              <mc:Choice xmlns:v="urn:schemas-microsoft-com:vml" Requires="v">
                <p:oleObj spid="_x0000_s5150" name="Equation" r:id="rId3" imgW="711200" imgH="457200" progId="Equation.3">
                  <p:embed/>
                </p:oleObj>
              </mc:Choice>
              <mc:Fallback>
                <p:oleObj name="Equation" r:id="rId3" imgW="711200" imgH="457200" progId="Equation.3">
                  <p:embed/>
                  <p:pic>
                    <p:nvPicPr>
                      <p:cNvPr id="0" name=""/>
                      <p:cNvPicPr/>
                      <p:nvPr/>
                    </p:nvPicPr>
                    <p:blipFill>
                      <a:blip r:embed="rId4"/>
                      <a:stretch>
                        <a:fillRect/>
                      </a:stretch>
                    </p:blipFill>
                    <p:spPr>
                      <a:xfrm>
                        <a:off x="6096206" y="2035175"/>
                        <a:ext cx="2173287" cy="1397000"/>
                      </a:xfrm>
                      <a:prstGeom prst="rect">
                        <a:avLst/>
                      </a:prstGeom>
                    </p:spPr>
                  </p:pic>
                </p:oleObj>
              </mc:Fallback>
            </mc:AlternateContent>
          </a:graphicData>
        </a:graphic>
      </p:graphicFrame>
    </p:spTree>
    <p:extLst>
      <p:ext uri="{BB962C8B-B14F-4D97-AF65-F5344CB8AC3E}">
        <p14:creationId xmlns:p14="http://schemas.microsoft.com/office/powerpoint/2010/main" val="110856344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means?</a:t>
            </a:r>
            <a:endParaRPr lang="en-US" dirty="0"/>
          </a:p>
        </p:txBody>
      </p:sp>
      <p:sp>
        <p:nvSpPr>
          <p:cNvPr id="3" name="Content Placeholder 2"/>
          <p:cNvSpPr>
            <a:spLocks noGrp="1"/>
          </p:cNvSpPr>
          <p:nvPr>
            <p:ph idx="1"/>
          </p:nvPr>
        </p:nvSpPr>
        <p:spPr/>
        <p:txBody>
          <a:bodyPr/>
          <a:lstStyle/>
          <a:p>
            <a:r>
              <a:rPr lang="en-US" dirty="0" smtClean="0"/>
              <a:t>Equal sample size, equal variance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35343240"/>
              </p:ext>
            </p:extLst>
          </p:nvPr>
        </p:nvGraphicFramePr>
        <p:xfrm>
          <a:off x="6081353" y="3157957"/>
          <a:ext cx="2171700" cy="620713"/>
        </p:xfrm>
        <a:graphic>
          <a:graphicData uri="http://schemas.openxmlformats.org/presentationml/2006/ole">
            <mc:AlternateContent xmlns:mc="http://schemas.openxmlformats.org/markup-compatibility/2006">
              <mc:Choice xmlns:v="urn:schemas-microsoft-com:vml" Requires="v">
                <p:oleObj spid="_x0000_s6169" name="Equation" r:id="rId3" imgW="711200" imgH="203200" progId="Equation.3">
                  <p:embed/>
                </p:oleObj>
              </mc:Choice>
              <mc:Fallback>
                <p:oleObj name="Equation" r:id="rId3" imgW="711200" imgH="203200" progId="Equation.3">
                  <p:embed/>
                  <p:pic>
                    <p:nvPicPr>
                      <p:cNvPr id="0" name=""/>
                      <p:cNvPicPr/>
                      <p:nvPr/>
                    </p:nvPicPr>
                    <p:blipFill>
                      <a:blip r:embed="rId4"/>
                      <a:stretch>
                        <a:fillRect/>
                      </a:stretch>
                    </p:blipFill>
                    <p:spPr>
                      <a:xfrm>
                        <a:off x="6081353" y="3157957"/>
                        <a:ext cx="2171700" cy="620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22593433"/>
              </p:ext>
            </p:extLst>
          </p:nvPr>
        </p:nvGraphicFramePr>
        <p:xfrm>
          <a:off x="1318515" y="2739363"/>
          <a:ext cx="3646487" cy="1397000"/>
        </p:xfrm>
        <a:graphic>
          <a:graphicData uri="http://schemas.openxmlformats.org/presentationml/2006/ole">
            <mc:AlternateContent xmlns:mc="http://schemas.openxmlformats.org/markup-compatibility/2006">
              <mc:Choice xmlns:v="urn:schemas-microsoft-com:vml" Requires="v">
                <p:oleObj spid="_x0000_s6170" name="Equation" r:id="rId5" imgW="1193800" imgH="457200" progId="Equation.3">
                  <p:embed/>
                </p:oleObj>
              </mc:Choice>
              <mc:Fallback>
                <p:oleObj name="Equation" r:id="rId5" imgW="1193800" imgH="457200" progId="Equation.3">
                  <p:embed/>
                  <p:pic>
                    <p:nvPicPr>
                      <p:cNvPr id="0" name=""/>
                      <p:cNvPicPr/>
                      <p:nvPr/>
                    </p:nvPicPr>
                    <p:blipFill>
                      <a:blip r:embed="rId6"/>
                      <a:stretch>
                        <a:fillRect/>
                      </a:stretch>
                    </p:blipFill>
                    <p:spPr>
                      <a:xfrm>
                        <a:off x="1318515" y="2739363"/>
                        <a:ext cx="3646487" cy="1397000"/>
                      </a:xfrm>
                      <a:prstGeom prst="rect">
                        <a:avLst/>
                      </a:prstGeom>
                    </p:spPr>
                  </p:pic>
                </p:oleObj>
              </mc:Fallback>
            </mc:AlternateContent>
          </a:graphicData>
        </a:graphic>
      </p:graphicFrame>
    </p:spTree>
    <p:extLst>
      <p:ext uri="{BB962C8B-B14F-4D97-AF65-F5344CB8AC3E}">
        <p14:creationId xmlns:p14="http://schemas.microsoft.com/office/powerpoint/2010/main" val="23006870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means?</a:t>
            </a:r>
            <a:endParaRPr lang="en-US" dirty="0"/>
          </a:p>
        </p:txBody>
      </p:sp>
      <p:sp>
        <p:nvSpPr>
          <p:cNvPr id="3" name="Content Placeholder 2"/>
          <p:cNvSpPr>
            <a:spLocks noGrp="1"/>
          </p:cNvSpPr>
          <p:nvPr>
            <p:ph idx="1"/>
          </p:nvPr>
        </p:nvSpPr>
        <p:spPr/>
        <p:txBody>
          <a:bodyPr/>
          <a:lstStyle/>
          <a:p>
            <a:r>
              <a:rPr lang="en-US" dirty="0" smtClean="0"/>
              <a:t>Unequal sample size, equal variance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57998998"/>
              </p:ext>
            </p:extLst>
          </p:nvPr>
        </p:nvGraphicFramePr>
        <p:xfrm>
          <a:off x="711200" y="2635250"/>
          <a:ext cx="8262938" cy="1592263"/>
        </p:xfrm>
        <a:graphic>
          <a:graphicData uri="http://schemas.openxmlformats.org/presentationml/2006/ole">
            <mc:AlternateContent xmlns:mc="http://schemas.openxmlformats.org/markup-compatibility/2006">
              <mc:Choice xmlns:v="urn:schemas-microsoft-com:vml" Requires="v">
                <p:oleObj spid="_x0000_s4161" name="Equation" r:id="rId3" imgW="2705100" imgH="520700" progId="Equation.3">
                  <p:embed/>
                </p:oleObj>
              </mc:Choice>
              <mc:Fallback>
                <p:oleObj name="Equation" r:id="rId3" imgW="2705100" imgH="520700" progId="Equation.3">
                  <p:embed/>
                  <p:pic>
                    <p:nvPicPr>
                      <p:cNvPr id="0" name=""/>
                      <p:cNvPicPr/>
                      <p:nvPr/>
                    </p:nvPicPr>
                    <p:blipFill>
                      <a:blip r:embed="rId4"/>
                      <a:stretch>
                        <a:fillRect/>
                      </a:stretch>
                    </p:blipFill>
                    <p:spPr>
                      <a:xfrm>
                        <a:off x="711200" y="2635250"/>
                        <a:ext cx="8262938" cy="15922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0953922"/>
              </p:ext>
            </p:extLst>
          </p:nvPr>
        </p:nvGraphicFramePr>
        <p:xfrm>
          <a:off x="3279180" y="4535885"/>
          <a:ext cx="2830512" cy="620712"/>
        </p:xfrm>
        <a:graphic>
          <a:graphicData uri="http://schemas.openxmlformats.org/presentationml/2006/ole">
            <mc:AlternateContent xmlns:mc="http://schemas.openxmlformats.org/markup-compatibility/2006">
              <mc:Choice xmlns:v="urn:schemas-microsoft-com:vml" Requires="v">
                <p:oleObj spid="_x0000_s4162" name="Equation" r:id="rId5" imgW="927100" imgH="203200" progId="Equation.3">
                  <p:embed/>
                </p:oleObj>
              </mc:Choice>
              <mc:Fallback>
                <p:oleObj name="Equation" r:id="rId5" imgW="927100" imgH="203200" progId="Equation.3">
                  <p:embed/>
                  <p:pic>
                    <p:nvPicPr>
                      <p:cNvPr id="0" name=""/>
                      <p:cNvPicPr/>
                      <p:nvPr/>
                    </p:nvPicPr>
                    <p:blipFill>
                      <a:blip r:embed="rId6"/>
                      <a:stretch>
                        <a:fillRect/>
                      </a:stretch>
                    </p:blipFill>
                    <p:spPr>
                      <a:xfrm>
                        <a:off x="3279180" y="4535885"/>
                        <a:ext cx="2830512" cy="620712"/>
                      </a:xfrm>
                      <a:prstGeom prst="rect">
                        <a:avLst/>
                      </a:prstGeom>
                    </p:spPr>
                  </p:pic>
                </p:oleObj>
              </mc:Fallback>
            </mc:AlternateContent>
          </a:graphicData>
        </a:graphic>
      </p:graphicFrame>
    </p:spTree>
    <p:extLst>
      <p:ext uri="{BB962C8B-B14F-4D97-AF65-F5344CB8AC3E}">
        <p14:creationId xmlns:p14="http://schemas.microsoft.com/office/powerpoint/2010/main" val="269820473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means?</a:t>
            </a:r>
            <a:endParaRPr lang="en-US" dirty="0"/>
          </a:p>
        </p:txBody>
      </p:sp>
      <p:sp>
        <p:nvSpPr>
          <p:cNvPr id="3" name="Content Placeholder 2"/>
          <p:cNvSpPr>
            <a:spLocks noGrp="1"/>
          </p:cNvSpPr>
          <p:nvPr>
            <p:ph idx="1"/>
          </p:nvPr>
        </p:nvSpPr>
        <p:spPr/>
        <p:txBody>
          <a:bodyPr/>
          <a:lstStyle/>
          <a:p>
            <a:r>
              <a:rPr lang="en-US" dirty="0" smtClean="0"/>
              <a:t>Unequal sample size, unequal variance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79328423"/>
              </p:ext>
            </p:extLst>
          </p:nvPr>
        </p:nvGraphicFramePr>
        <p:xfrm>
          <a:off x="549275" y="2955219"/>
          <a:ext cx="3035752" cy="1359554"/>
        </p:xfrm>
        <a:graphic>
          <a:graphicData uri="http://schemas.openxmlformats.org/presentationml/2006/ole">
            <mc:AlternateContent xmlns:mc="http://schemas.openxmlformats.org/markup-compatibility/2006">
              <mc:Choice xmlns:v="urn:schemas-microsoft-com:vml" Requires="v">
                <p:oleObj spid="_x0000_s2117" name="Equation" r:id="rId3" imgW="1104900" imgH="495300" progId="Equation.3">
                  <p:embed/>
                </p:oleObj>
              </mc:Choice>
              <mc:Fallback>
                <p:oleObj name="Equation" r:id="rId3" imgW="1104900" imgH="495300" progId="Equation.3">
                  <p:embed/>
                  <p:pic>
                    <p:nvPicPr>
                      <p:cNvPr id="0" name=""/>
                      <p:cNvPicPr/>
                      <p:nvPr/>
                    </p:nvPicPr>
                    <p:blipFill>
                      <a:blip r:embed="rId4"/>
                      <a:stretch>
                        <a:fillRect/>
                      </a:stretch>
                    </p:blipFill>
                    <p:spPr>
                      <a:xfrm>
                        <a:off x="549275" y="2955219"/>
                        <a:ext cx="3035752" cy="135955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68111116"/>
              </p:ext>
            </p:extLst>
          </p:nvPr>
        </p:nvGraphicFramePr>
        <p:xfrm>
          <a:off x="4666403" y="2645138"/>
          <a:ext cx="2884487" cy="2527300"/>
        </p:xfrm>
        <a:graphic>
          <a:graphicData uri="http://schemas.openxmlformats.org/presentationml/2006/ole">
            <mc:AlternateContent xmlns:mc="http://schemas.openxmlformats.org/markup-compatibility/2006">
              <mc:Choice xmlns:v="urn:schemas-microsoft-com:vml" Requires="v">
                <p:oleObj spid="_x0000_s2118" name="Equation" r:id="rId5" imgW="1358900" imgH="1193800" progId="Equation.3">
                  <p:embed/>
                </p:oleObj>
              </mc:Choice>
              <mc:Fallback>
                <p:oleObj name="Equation" r:id="rId5" imgW="1358900" imgH="1193800" progId="Equation.3">
                  <p:embed/>
                  <p:pic>
                    <p:nvPicPr>
                      <p:cNvPr id="0" name=""/>
                      <p:cNvPicPr/>
                      <p:nvPr/>
                    </p:nvPicPr>
                    <p:blipFill>
                      <a:blip r:embed="rId6"/>
                      <a:stretch>
                        <a:fillRect/>
                      </a:stretch>
                    </p:blipFill>
                    <p:spPr>
                      <a:xfrm>
                        <a:off x="4666403" y="2645138"/>
                        <a:ext cx="2884487" cy="2527300"/>
                      </a:xfrm>
                      <a:prstGeom prst="rect">
                        <a:avLst/>
                      </a:prstGeom>
                    </p:spPr>
                  </p:pic>
                </p:oleObj>
              </mc:Fallback>
            </mc:AlternateContent>
          </a:graphicData>
        </a:graphic>
      </p:graphicFrame>
    </p:spTree>
    <p:extLst>
      <p:ext uri="{BB962C8B-B14F-4D97-AF65-F5344CB8AC3E}">
        <p14:creationId xmlns:p14="http://schemas.microsoft.com/office/powerpoint/2010/main" val="16536541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Pfizer developed a drug meant to reduce cholesterol.  They randomly assigned people to the </a:t>
            </a:r>
            <a:r>
              <a:rPr lang="en-US" b="1" dirty="0" smtClean="0">
                <a:solidFill>
                  <a:srgbClr val="0000FF"/>
                </a:solidFill>
              </a:rPr>
              <a:t>experimental group </a:t>
            </a:r>
            <a:r>
              <a:rPr lang="en-US" dirty="0" smtClean="0"/>
              <a:t>(received the drug) and the </a:t>
            </a:r>
            <a:r>
              <a:rPr lang="en-US" b="1" dirty="0" smtClean="0">
                <a:solidFill>
                  <a:srgbClr val="0000FF"/>
                </a:solidFill>
              </a:rPr>
              <a:t>control group </a:t>
            </a:r>
            <a:r>
              <a:rPr lang="en-US" dirty="0" smtClean="0"/>
              <a:t>(received a placebo).  Six months later, they measured the cholesterol of both groups</a:t>
            </a:r>
          </a:p>
          <a:p>
            <a:r>
              <a:rPr lang="en-US" dirty="0" smtClean="0"/>
              <a:t>H</a:t>
            </a:r>
            <a:r>
              <a:rPr lang="en-US" baseline="-25000" dirty="0" smtClean="0"/>
              <a:t>0</a:t>
            </a:r>
            <a:r>
              <a:rPr lang="en-US" dirty="0" smtClean="0"/>
              <a:t>:</a:t>
            </a:r>
          </a:p>
          <a:p>
            <a:r>
              <a:rPr lang="en-US" dirty="0" smtClean="0"/>
              <a:t>H</a:t>
            </a:r>
            <a:r>
              <a:rPr lang="en-US" baseline="-25000" dirty="0" smtClean="0"/>
              <a:t>1</a:t>
            </a:r>
            <a:r>
              <a:rPr lang="en-US" dirty="0" smtClean="0"/>
              <a:t>:</a:t>
            </a:r>
            <a:endParaRPr lang="en-US" dirty="0"/>
          </a:p>
        </p:txBody>
      </p:sp>
    </p:spTree>
    <p:extLst>
      <p:ext uri="{BB962C8B-B14F-4D97-AF65-F5344CB8AC3E}">
        <p14:creationId xmlns:p14="http://schemas.microsoft.com/office/powerpoint/2010/main" val="280072686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endParaRPr lang="en-US" dirty="0"/>
          </a:p>
        </p:txBody>
      </p:sp>
      <p:sp>
        <p:nvSpPr>
          <p:cNvPr id="3" name="Content Placeholder 2"/>
          <p:cNvSpPr>
            <a:spLocks noGrp="1"/>
          </p:cNvSpPr>
          <p:nvPr>
            <p:ph idx="1"/>
          </p:nvPr>
        </p:nvSpPr>
        <p:spPr/>
        <p:txBody>
          <a:bodyPr/>
          <a:lstStyle/>
          <a:p>
            <a:r>
              <a:rPr lang="en-US" dirty="0" smtClean="0"/>
              <a:t>T.TEST(array1,array2,tails,type)</a:t>
            </a:r>
          </a:p>
          <a:p>
            <a:endParaRPr lang="en-US" dirty="0"/>
          </a:p>
          <a:p>
            <a:r>
              <a:rPr lang="en-US" dirty="0" smtClean="0"/>
              <a:t>Type:</a:t>
            </a:r>
          </a:p>
          <a:p>
            <a:pPr marL="806450" lvl="1" indent="-457200">
              <a:buFont typeface="+mj-lt"/>
              <a:buAutoNum type="arabicPeriod"/>
            </a:pPr>
            <a:r>
              <a:rPr lang="en-US" dirty="0" smtClean="0"/>
              <a:t>Paired t-test</a:t>
            </a:r>
          </a:p>
          <a:p>
            <a:pPr marL="806450" lvl="1" indent="-457200">
              <a:buFont typeface="+mj-lt"/>
              <a:buAutoNum type="arabicPeriod"/>
            </a:pPr>
            <a:r>
              <a:rPr lang="en-US" dirty="0" smtClean="0"/>
              <a:t>Two-sample, equal variance</a:t>
            </a:r>
          </a:p>
          <a:p>
            <a:pPr marL="806450" lvl="1" indent="-457200">
              <a:buFont typeface="+mj-lt"/>
              <a:buAutoNum type="arabicPeriod"/>
            </a:pPr>
            <a:r>
              <a:rPr lang="en-US" dirty="0" smtClean="0"/>
              <a:t>Two-sample, unequal variance</a:t>
            </a:r>
            <a:endParaRPr lang="en-US" dirty="0"/>
          </a:p>
        </p:txBody>
      </p:sp>
    </p:spTree>
    <p:extLst>
      <p:ext uri="{BB962C8B-B14F-4D97-AF65-F5344CB8AC3E}">
        <p14:creationId xmlns:p14="http://schemas.microsoft.com/office/powerpoint/2010/main" val="41393717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Pfizer developed a drug meant to reduce cholesterol.  They randomly assigned people to the </a:t>
            </a:r>
            <a:r>
              <a:rPr lang="en-US" b="1" dirty="0" smtClean="0">
                <a:solidFill>
                  <a:srgbClr val="0000FF"/>
                </a:solidFill>
              </a:rPr>
              <a:t>experimental group </a:t>
            </a:r>
            <a:r>
              <a:rPr lang="en-US" dirty="0" smtClean="0"/>
              <a:t>(received the drug) and the </a:t>
            </a:r>
            <a:r>
              <a:rPr lang="en-US" b="1" dirty="0" smtClean="0">
                <a:solidFill>
                  <a:srgbClr val="0000FF"/>
                </a:solidFill>
              </a:rPr>
              <a:t>control group </a:t>
            </a:r>
            <a:r>
              <a:rPr lang="en-US" dirty="0" smtClean="0"/>
              <a:t>(received a placebo).  Six months later, they measured the cholesterol of both groups</a:t>
            </a:r>
          </a:p>
          <a:p>
            <a:r>
              <a:rPr lang="en-US" dirty="0" smtClean="0"/>
              <a:t>H</a:t>
            </a:r>
            <a:r>
              <a:rPr lang="en-US" baseline="-25000" dirty="0" smtClean="0"/>
              <a:t>0</a:t>
            </a:r>
            <a:r>
              <a:rPr lang="en-US" dirty="0" smtClean="0"/>
              <a:t>: There are no differences in the cholesterol of the control group and the experimental group</a:t>
            </a:r>
          </a:p>
          <a:p>
            <a:r>
              <a:rPr lang="en-US" dirty="0" smtClean="0"/>
              <a:t>H</a:t>
            </a:r>
            <a:r>
              <a:rPr lang="en-US" baseline="-25000" dirty="0" smtClean="0"/>
              <a:t>1</a:t>
            </a:r>
            <a:r>
              <a:rPr lang="en-US" dirty="0" smtClean="0"/>
              <a:t>:</a:t>
            </a:r>
            <a:endParaRPr lang="en-US" dirty="0"/>
          </a:p>
        </p:txBody>
      </p:sp>
    </p:spTree>
    <p:extLst>
      <p:ext uri="{BB962C8B-B14F-4D97-AF65-F5344CB8AC3E}">
        <p14:creationId xmlns:p14="http://schemas.microsoft.com/office/powerpoint/2010/main" val="27511062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Pfizer developed a drug meant to reduce cholesterol.  They randomly assigned people to the </a:t>
            </a:r>
            <a:r>
              <a:rPr lang="en-US" b="1" dirty="0" smtClean="0">
                <a:solidFill>
                  <a:srgbClr val="0000FF"/>
                </a:solidFill>
              </a:rPr>
              <a:t>experimental group </a:t>
            </a:r>
            <a:r>
              <a:rPr lang="en-US" dirty="0" smtClean="0"/>
              <a:t>(received the drug) and the </a:t>
            </a:r>
            <a:r>
              <a:rPr lang="en-US" b="1" dirty="0" smtClean="0">
                <a:solidFill>
                  <a:srgbClr val="0000FF"/>
                </a:solidFill>
              </a:rPr>
              <a:t>control group </a:t>
            </a:r>
            <a:r>
              <a:rPr lang="en-US" dirty="0" smtClean="0"/>
              <a:t>(received a placebo).  Six months later, they measured the cholesterol of both groups</a:t>
            </a:r>
          </a:p>
          <a:p>
            <a:r>
              <a:rPr lang="en-US" dirty="0" smtClean="0"/>
              <a:t>H</a:t>
            </a:r>
            <a:r>
              <a:rPr lang="en-US" baseline="-25000" dirty="0" smtClean="0"/>
              <a:t>0</a:t>
            </a:r>
            <a:r>
              <a:rPr lang="en-US" dirty="0" smtClean="0"/>
              <a:t>: There are no differences in the cholesterol of the control group and the experimental group</a:t>
            </a:r>
          </a:p>
          <a:p>
            <a:r>
              <a:rPr lang="en-US" dirty="0" smtClean="0"/>
              <a:t>H</a:t>
            </a:r>
            <a:r>
              <a:rPr lang="en-US" baseline="-25000" dirty="0" smtClean="0"/>
              <a:t>1</a:t>
            </a:r>
            <a:r>
              <a:rPr lang="en-US" dirty="0" smtClean="0"/>
              <a:t>: There are differences in the cholesterol of the control group and the experimental group</a:t>
            </a:r>
            <a:endParaRPr lang="en-US" dirty="0"/>
          </a:p>
        </p:txBody>
      </p:sp>
    </p:spTree>
    <p:extLst>
      <p:ext uri="{BB962C8B-B14F-4D97-AF65-F5344CB8AC3E}">
        <p14:creationId xmlns:p14="http://schemas.microsoft.com/office/powerpoint/2010/main" val="34801901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Pfizer developed a drug meant to reduce cholesterol.  They randomly assigned people to the </a:t>
            </a:r>
            <a:r>
              <a:rPr lang="en-US" b="1" dirty="0" smtClean="0">
                <a:solidFill>
                  <a:srgbClr val="0000FF"/>
                </a:solidFill>
              </a:rPr>
              <a:t>experimental group </a:t>
            </a:r>
            <a:r>
              <a:rPr lang="en-US" dirty="0" smtClean="0"/>
              <a:t>(received the drug) and the </a:t>
            </a:r>
            <a:r>
              <a:rPr lang="en-US" b="1" dirty="0" smtClean="0">
                <a:solidFill>
                  <a:srgbClr val="0000FF"/>
                </a:solidFill>
              </a:rPr>
              <a:t>control group </a:t>
            </a:r>
            <a:r>
              <a:rPr lang="en-US" dirty="0" smtClean="0"/>
              <a:t>(received a placebo).  Six months later, they measured the cholesterol of both groups</a:t>
            </a:r>
          </a:p>
          <a:p>
            <a:r>
              <a:rPr lang="en-US" dirty="0" smtClean="0"/>
              <a:t>H</a:t>
            </a:r>
            <a:r>
              <a:rPr lang="en-US" baseline="-25000" dirty="0" smtClean="0"/>
              <a:t>0</a:t>
            </a:r>
            <a:r>
              <a:rPr lang="en-US" dirty="0" smtClean="0"/>
              <a:t>: There are no differences in the cholesterol of the control group and the experimental group</a:t>
            </a:r>
          </a:p>
          <a:p>
            <a:r>
              <a:rPr lang="en-US" dirty="0" smtClean="0"/>
              <a:t>H</a:t>
            </a:r>
            <a:r>
              <a:rPr lang="en-US" baseline="-25000" dirty="0"/>
              <a:t>2</a:t>
            </a:r>
            <a:r>
              <a:rPr lang="en-US" dirty="0" smtClean="0"/>
              <a:t>: The cholesterol of the control group is </a:t>
            </a:r>
            <a:r>
              <a:rPr lang="en-US" b="1" dirty="0" smtClean="0"/>
              <a:t>higher</a:t>
            </a:r>
            <a:r>
              <a:rPr lang="en-US" dirty="0" smtClean="0"/>
              <a:t> than the cholesterol of the experimental group</a:t>
            </a:r>
            <a:endParaRPr lang="en-US" dirty="0"/>
          </a:p>
        </p:txBody>
      </p:sp>
    </p:spTree>
    <p:extLst>
      <p:ext uri="{BB962C8B-B14F-4D97-AF65-F5344CB8AC3E}">
        <p14:creationId xmlns:p14="http://schemas.microsoft.com/office/powerpoint/2010/main" val="17594791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16057</TotalTime>
  <Words>2085</Words>
  <Application>Microsoft Macintosh PowerPoint</Application>
  <PresentationFormat>On-screen Show (4:3)</PresentationFormat>
  <Paragraphs>232</Paragraphs>
  <Slides>60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Breeze</vt:lpstr>
      <vt:lpstr>Equation</vt:lpstr>
      <vt:lpstr>Statistics Lesson 8</vt:lpstr>
      <vt:lpstr>Inference</vt:lpstr>
      <vt:lpstr>Sampling distributions</vt:lpstr>
      <vt:lpstr>Null Hypothesis</vt:lpstr>
      <vt:lpstr>Alternative hypothesis</vt:lpstr>
      <vt:lpstr>Example</vt:lpstr>
      <vt:lpstr>Example</vt:lpstr>
      <vt:lpstr>Example</vt:lpstr>
      <vt:lpstr>Example</vt:lpstr>
      <vt:lpstr>Alternate hypothesis</vt:lpstr>
      <vt:lpstr>Another Example</vt:lpstr>
      <vt:lpstr>Step 1:  Stating Hypotheses</vt:lpstr>
      <vt:lpstr>Step 1:  Stating Hypotheses</vt:lpstr>
      <vt:lpstr>Step 1:  Stating Hypotheses</vt:lpstr>
      <vt:lpstr>Step 1:  Stating Hypotheses</vt:lpstr>
      <vt:lpstr>Step 2:  Sampling Distribution</vt:lpstr>
      <vt:lpstr>Step 3:  Probability of Sample</vt:lpstr>
      <vt:lpstr>Step 4:  Reject the null hypothesis</vt:lpstr>
      <vt:lpstr>Statistical Inference</vt:lpstr>
      <vt:lpstr>Type I error</vt:lpstr>
      <vt:lpstr>Type II error</vt:lpstr>
      <vt:lpstr>Type I &amp; II errors</vt:lpstr>
      <vt:lpstr>Student’s t-distribution</vt:lpstr>
      <vt:lpstr>Guinness</vt:lpstr>
      <vt:lpstr>Student’s t-distribution</vt:lpstr>
      <vt:lpstr>Student’s t-distribution</vt:lpstr>
      <vt:lpstr>PowerPoint Presentation</vt:lpstr>
      <vt:lpstr>Degrees of Freedom</vt:lpstr>
      <vt:lpstr>Different from zero?</vt:lpstr>
      <vt:lpstr>An example</vt:lpstr>
      <vt:lpstr>Step 1</vt:lpstr>
      <vt:lpstr>Step 1</vt:lpstr>
      <vt:lpstr>Step 2</vt:lpstr>
      <vt:lpstr>Step 2</vt:lpstr>
      <vt:lpstr>Step 3</vt:lpstr>
      <vt:lpstr>Step 3</vt:lpstr>
      <vt:lpstr>Step 4</vt:lpstr>
      <vt:lpstr>Step 4</vt:lpstr>
      <vt:lpstr>Different from a specific value?</vt:lpstr>
      <vt:lpstr>An example</vt:lpstr>
      <vt:lpstr>Step 1</vt:lpstr>
      <vt:lpstr>Step 1</vt:lpstr>
      <vt:lpstr>Step 2</vt:lpstr>
      <vt:lpstr>Step 3</vt:lpstr>
      <vt:lpstr>Step 4</vt:lpstr>
      <vt:lpstr>Paired t-test</vt:lpstr>
      <vt:lpstr>Step 1</vt:lpstr>
      <vt:lpstr>Step 2</vt:lpstr>
      <vt:lpstr>Step 3</vt:lpstr>
      <vt:lpstr>Step 4</vt:lpstr>
      <vt:lpstr>Two samples</vt:lpstr>
      <vt:lpstr>Step 1</vt:lpstr>
      <vt:lpstr>Step 2</vt:lpstr>
      <vt:lpstr>Step 3</vt:lpstr>
      <vt:lpstr>Step 4</vt:lpstr>
      <vt:lpstr>Two-sample t-test</vt:lpstr>
      <vt:lpstr>Different means?</vt:lpstr>
      <vt:lpstr>Different means?</vt:lpstr>
      <vt:lpstr>Different means?</vt:lpstr>
      <vt:lpstr>Excel</vt:lpstr>
    </vt:vector>
  </TitlesOfParts>
  <Company>Yahoo!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Winter Mason</dc:creator>
  <cp:lastModifiedBy>Winter Mason</cp:lastModifiedBy>
  <cp:revision>369</cp:revision>
  <dcterms:created xsi:type="dcterms:W3CDTF">2011-08-10T15:50:01Z</dcterms:created>
  <dcterms:modified xsi:type="dcterms:W3CDTF">2011-11-03T14:55:35Z</dcterms:modified>
</cp:coreProperties>
</file>