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Microsoft_Equation2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563" r:id="rId3"/>
    <p:sldId id="564" r:id="rId4"/>
    <p:sldId id="519" r:id="rId5"/>
    <p:sldId id="565" r:id="rId6"/>
    <p:sldId id="562" r:id="rId7"/>
    <p:sldId id="533" r:id="rId8"/>
    <p:sldId id="555" r:id="rId9"/>
    <p:sldId id="556" r:id="rId10"/>
    <p:sldId id="557" r:id="rId11"/>
    <p:sldId id="498" r:id="rId12"/>
    <p:sldId id="558" r:id="rId13"/>
    <p:sldId id="499" r:id="rId14"/>
    <p:sldId id="544" r:id="rId15"/>
    <p:sldId id="554" r:id="rId16"/>
    <p:sldId id="559" r:id="rId17"/>
    <p:sldId id="527" r:id="rId18"/>
    <p:sldId id="560" r:id="rId19"/>
    <p:sldId id="528" r:id="rId20"/>
    <p:sldId id="561" r:id="rId21"/>
    <p:sldId id="55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37B"/>
    <a:srgbClr val="614A7B"/>
    <a:srgbClr val="5D5D7B"/>
    <a:srgbClr val="8C8CBA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11AA-058B-3C40-8E8A-EF65F058AFED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DC2F-5DC9-2E41-A95E-D01059B6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5" Type="http://schemas.openxmlformats.org/officeDocument/2006/relationships/oleObject" Target="../embeddings/Microsoft_Equation3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Lesson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BT221</a:t>
            </a:r>
          </a:p>
          <a:p>
            <a:r>
              <a:rPr lang="en-US" dirty="0" smtClean="0"/>
              <a:t>Professor Winter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2000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suggested that this led to people who meant to vote for Al Gore accidentally voting for Pat Buchanan, causing him to lose this critical county.</a:t>
            </a:r>
          </a:p>
          <a:p>
            <a:r>
              <a:rPr lang="en-US" dirty="0" smtClean="0"/>
              <a:t>Suppose you look at a sample of counties who did not have this “butterfly ballot”, and observe the number of votes Buchanan received.  Are the votes received by Buchanan in Palm Beach significantly higher?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0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compare the change from one time to another</a:t>
            </a:r>
          </a:p>
          <a:p>
            <a:r>
              <a:rPr lang="en-US" dirty="0" smtClean="0"/>
              <a:t>To compare pairs of elementary units matched on characteristics other than the one being measured</a:t>
            </a:r>
          </a:p>
          <a:p>
            <a:endParaRPr lang="en-US" dirty="0"/>
          </a:p>
          <a:p>
            <a:r>
              <a:rPr lang="en-US" dirty="0" smtClean="0"/>
              <a:t>Use a </a:t>
            </a:r>
            <a:r>
              <a:rPr lang="en-US" b="1" dirty="0" smtClean="0">
                <a:solidFill>
                  <a:srgbClr val="3366FF"/>
                </a:solidFill>
              </a:rPr>
              <a:t>matched-sample t-test </a:t>
            </a:r>
            <a:r>
              <a:rPr lang="en-US" dirty="0" smtClean="0">
                <a:solidFill>
                  <a:schemeClr val="tx1"/>
                </a:solidFill>
              </a:rPr>
              <a:t>or</a:t>
            </a:r>
            <a:r>
              <a:rPr lang="en-US" b="1" dirty="0" smtClean="0">
                <a:solidFill>
                  <a:srgbClr val="3366FF"/>
                </a:solidFill>
              </a:rPr>
              <a:t> paired t-test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0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stock prices recovered?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2007, the stock market experienced a large crash induced by the housing market bubble.</a:t>
            </a:r>
          </a:p>
          <a:p>
            <a:endParaRPr lang="en-US" dirty="0"/>
          </a:p>
          <a:p>
            <a:r>
              <a:rPr lang="en-US" dirty="0" smtClean="0"/>
              <a:t>Suppose we look at a sample of asset prices from 2007 and now.  Have they changed significantly over that time?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7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two-sample t-test, the question is whether the two samples are from the same or different populations.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9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Two-sample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in means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Estimate of variance (SX1,X2) depends on the two sample sizes and whether the population variance of the two samples are expected to be different.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123748"/>
              </p:ext>
            </p:extLst>
          </p:nvPr>
        </p:nvGraphicFramePr>
        <p:xfrm>
          <a:off x="6096206" y="2035175"/>
          <a:ext cx="217328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3" imgW="711200" imgH="457200" progId="Equation.3">
                  <p:embed/>
                </p:oleObj>
              </mc:Choice>
              <mc:Fallback>
                <p:oleObj name="Equation" r:id="rId3" imgW="711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206" y="2035175"/>
                        <a:ext cx="2173287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56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sample </a:t>
            </a:r>
            <a:r>
              <a:rPr lang="en-US" dirty="0" smtClean="0"/>
              <a:t>size,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Equal </a:t>
            </a:r>
            <a:r>
              <a:rPr lang="en-US" dirty="0"/>
              <a:t>variance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53529"/>
              </p:ext>
            </p:extLst>
          </p:nvPr>
        </p:nvGraphicFramePr>
        <p:xfrm>
          <a:off x="2819492" y="2040863"/>
          <a:ext cx="364648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3" imgW="1193800" imgH="457200" progId="Equation.3">
                  <p:embed/>
                </p:oleObj>
              </mc:Choice>
              <mc:Fallback>
                <p:oleObj name="Equation" r:id="rId3" imgW="1193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92" y="2040863"/>
                        <a:ext cx="3646487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272858"/>
              </p:ext>
            </p:extLst>
          </p:nvPr>
        </p:nvGraphicFramePr>
        <p:xfrm>
          <a:off x="3491755" y="3916749"/>
          <a:ext cx="21717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5" imgW="711200" imgH="203200" progId="Equation.3">
                  <p:embed/>
                </p:oleObj>
              </mc:Choice>
              <mc:Fallback>
                <p:oleObj name="Equation" r:id="rId5" imgW="71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1755" y="3916749"/>
                        <a:ext cx="2171700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6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sample </a:t>
            </a:r>
            <a:r>
              <a:rPr lang="en-US" dirty="0" smtClean="0"/>
              <a:t>size,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Equal </a:t>
            </a:r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Budweiser claims to have more alcohol than PBR, but you’re not sure.  You grab a case of each and measure the alcohol content of each bottle.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Unequal sample </a:t>
            </a:r>
            <a:r>
              <a:rPr lang="en-US" dirty="0" smtClean="0"/>
              <a:t>size,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</a:t>
            </a:r>
            <a:r>
              <a:rPr lang="en-US" dirty="0" smtClean="0"/>
              <a:t>qual </a:t>
            </a:r>
            <a:r>
              <a:rPr lang="en-US" dirty="0"/>
              <a:t>variance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346355"/>
              </p:ext>
            </p:extLst>
          </p:nvPr>
        </p:nvGraphicFramePr>
        <p:xfrm>
          <a:off x="549275" y="1839118"/>
          <a:ext cx="8262938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3" imgW="2705100" imgH="520700" progId="Equation.3">
                  <p:embed/>
                </p:oleObj>
              </mc:Choice>
              <mc:Fallback>
                <p:oleObj name="Equation" r:id="rId3" imgW="27051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275" y="1839118"/>
                        <a:ext cx="8262938" cy="159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779380"/>
              </p:ext>
            </p:extLst>
          </p:nvPr>
        </p:nvGraphicFramePr>
        <p:xfrm>
          <a:off x="3279180" y="3915173"/>
          <a:ext cx="283051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5" imgW="927100" imgH="203200" progId="Equation.3">
                  <p:embed/>
                </p:oleObj>
              </mc:Choice>
              <mc:Fallback>
                <p:oleObj name="Equation" r:id="rId5" imgW="927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9180" y="3915173"/>
                        <a:ext cx="2830512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20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Unequal sample </a:t>
            </a:r>
            <a:r>
              <a:rPr lang="en-US" dirty="0" smtClean="0"/>
              <a:t>size,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</a:t>
            </a:r>
            <a:r>
              <a:rPr lang="en-US" dirty="0" smtClean="0"/>
              <a:t>qual </a:t>
            </a:r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Jets have played 10 games (including preseason games) in 2011.  Have they scored more this year than they did last year?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9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Unequal sample size, </a:t>
            </a:r>
            <a:r>
              <a:rPr lang="en-US" dirty="0" smtClean="0"/>
              <a:t>Unequal </a:t>
            </a:r>
            <a:r>
              <a:rPr lang="en-US" dirty="0"/>
              <a:t>variance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955969"/>
              </p:ext>
            </p:extLst>
          </p:nvPr>
        </p:nvGraphicFramePr>
        <p:xfrm>
          <a:off x="3072895" y="1595665"/>
          <a:ext cx="3035752" cy="135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3" imgW="1104900" imgH="495300" progId="Equation.3">
                  <p:embed/>
                </p:oleObj>
              </mc:Choice>
              <mc:Fallback>
                <p:oleObj name="Equation" r:id="rId3" imgW="1104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2895" y="1595665"/>
                        <a:ext cx="3035752" cy="1359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418961"/>
              </p:ext>
            </p:extLst>
          </p:nvPr>
        </p:nvGraphicFramePr>
        <p:xfrm>
          <a:off x="3224160" y="3057525"/>
          <a:ext cx="2884487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5" imgW="1358900" imgH="1193800" progId="Equation.3">
                  <p:embed/>
                </p:oleObj>
              </mc:Choice>
              <mc:Fallback>
                <p:oleObj name="Equation" r:id="rId5" imgW="1358900" imgH="119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4160" y="3057525"/>
                        <a:ext cx="2884487" cy="252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65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sampling distribution of the mean captures the probability the population mean has a certain value</a:t>
            </a:r>
          </a:p>
          <a:p>
            <a:r>
              <a:rPr lang="en-US" dirty="0" smtClean="0"/>
              <a:t>We can say the population mean falls within +/- 1.96 SD of the sample mean with 95% certainty.</a:t>
            </a:r>
          </a:p>
          <a:p>
            <a:pPr lvl="1"/>
            <a:r>
              <a:rPr lang="en-US" dirty="0"/>
              <a:t>If the sample is truly random, and the sampling distribution is normally </a:t>
            </a:r>
            <a:r>
              <a:rPr lang="en-US" dirty="0" smtClean="0"/>
              <a:t>distributed</a:t>
            </a:r>
            <a:endParaRPr lang="en-US" dirty="0"/>
          </a:p>
          <a:p>
            <a:r>
              <a:rPr lang="en-US" dirty="0" smtClean="0"/>
              <a:t>In other words, the 95% confidence interval around the sample mean is +/- 1.96 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0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Unequal sample size, </a:t>
            </a:r>
            <a:r>
              <a:rPr lang="en-US" dirty="0" smtClean="0"/>
              <a:t>Unequal </a:t>
            </a:r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descendent of Van </a:t>
            </a:r>
            <a:r>
              <a:rPr lang="en-US" dirty="0" err="1" smtClean="0"/>
              <a:t>Helsing’s</a:t>
            </a:r>
            <a:r>
              <a:rPr lang="en-US" dirty="0" smtClean="0"/>
              <a:t>, you’ve been given the chance to meet a small group of vampires.  Seeking to develop a blood-substitute for them, you measure their hemoglobin and compare it to a larger sample of human donors.</a:t>
            </a:r>
          </a:p>
          <a:p>
            <a:r>
              <a:rPr lang="en-US" dirty="0" smtClean="0"/>
              <a:t>Do the vampires have significantly higher or lower hemoglobin counts?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6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T.TEST(array1,array2,tails,type)</a:t>
            </a:r>
          </a:p>
          <a:p>
            <a:endParaRPr lang="en-US" dirty="0"/>
          </a:p>
          <a:p>
            <a:r>
              <a:rPr lang="en-US" dirty="0" smtClean="0"/>
              <a:t>Type: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Paired t-test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Two-sample, equal variance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Two-sample, unequal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7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the sampling distribution is a </a:t>
            </a:r>
            <a:r>
              <a:rPr lang="en-US" b="1" dirty="0" smtClean="0"/>
              <a:t>t-distribution</a:t>
            </a:r>
            <a:r>
              <a:rPr lang="en-US" dirty="0" smtClean="0"/>
              <a:t>, the 95% confidence interval can still be determined</a:t>
            </a:r>
          </a:p>
          <a:p>
            <a:r>
              <a:rPr lang="en-US" dirty="0" smtClean="0"/>
              <a:t>In this case, find the </a:t>
            </a:r>
            <a:r>
              <a:rPr lang="en-US" b="1" dirty="0" smtClean="0">
                <a:solidFill>
                  <a:srgbClr val="0000FF"/>
                </a:solidFill>
              </a:rPr>
              <a:t>critical t-value </a:t>
            </a:r>
            <a:r>
              <a:rPr lang="en-US" dirty="0" smtClean="0"/>
              <a:t>that is greater than 2.5% of the sample means for the appropriate degrees of freedom</a:t>
            </a:r>
          </a:p>
          <a:p>
            <a:r>
              <a:rPr lang="en-US" dirty="0" smtClean="0"/>
              <a:t>This is the lower bound of the confidence interval</a:t>
            </a:r>
          </a:p>
          <a:p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critical t-value </a:t>
            </a:r>
            <a:r>
              <a:rPr lang="en-US" dirty="0"/>
              <a:t>that is greater than </a:t>
            </a:r>
            <a:r>
              <a:rPr lang="en-US" dirty="0" smtClean="0"/>
              <a:t>97.5</a:t>
            </a:r>
            <a:r>
              <a:rPr lang="en-US" dirty="0"/>
              <a:t>% of the sample means for the appropriate degrees of freedom</a:t>
            </a:r>
          </a:p>
          <a:p>
            <a:r>
              <a:rPr lang="en-US" dirty="0" smtClean="0"/>
              <a:t>This is the upper bound of the confidence interval</a:t>
            </a:r>
          </a:p>
          <a:p>
            <a:r>
              <a:rPr lang="en-US" dirty="0" smtClean="0"/>
              <a:t>Convert the critical t-values to the units of the mean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8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Student’s t-distribution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only have one sample, you calculate the </a:t>
            </a:r>
            <a:r>
              <a:rPr lang="en-US" b="1" dirty="0" smtClean="0">
                <a:solidFill>
                  <a:srgbClr val="3366FF"/>
                </a:solidFill>
              </a:rPr>
              <a:t>one-sample t-statistic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As the sample size, n, increases, the t-distribution approaches a normal distribution</a:t>
            </a:r>
          </a:p>
          <a:p>
            <a:r>
              <a:rPr lang="en-US" dirty="0" smtClean="0"/>
              <a:t>The degrees of freedom (</a:t>
            </a:r>
            <a:r>
              <a:rPr lang="en-US" dirty="0" err="1" smtClean="0"/>
              <a:t>df</a:t>
            </a:r>
            <a:r>
              <a:rPr lang="en-US" dirty="0" smtClean="0"/>
              <a:t>) for one sample = n-1</a:t>
            </a:r>
          </a:p>
          <a:p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917459"/>
              </p:ext>
            </p:extLst>
          </p:nvPr>
        </p:nvGraphicFramePr>
        <p:xfrm>
          <a:off x="4739928" y="2211067"/>
          <a:ext cx="3382963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889000" imgH="546100" progId="Equation.3">
                  <p:embed/>
                </p:oleObj>
              </mc:Choice>
              <mc:Fallback>
                <p:oleObj name="Equation" r:id="rId3" imgW="8890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9928" y="2211067"/>
                        <a:ext cx="3382963" cy="207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critical t-values to the units of the mean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558137"/>
              </p:ext>
            </p:extLst>
          </p:nvPr>
        </p:nvGraphicFramePr>
        <p:xfrm>
          <a:off x="1533525" y="2379663"/>
          <a:ext cx="507682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3" imgW="1333500" imgH="444500" progId="Equation.3">
                  <p:embed/>
                </p:oleObj>
              </mc:Choice>
              <mc:Fallback>
                <p:oleObj name="Equation" r:id="rId3" imgW="13335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3525" y="2379663"/>
                        <a:ext cx="5076825" cy="169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99432"/>
              </p:ext>
            </p:extLst>
          </p:nvPr>
        </p:nvGraphicFramePr>
        <p:xfrm>
          <a:off x="1533525" y="4071938"/>
          <a:ext cx="5126037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5" imgW="1346200" imgH="444500" progId="Equation.3">
                  <p:embed/>
                </p:oleObj>
              </mc:Choice>
              <mc:Fallback>
                <p:oleObj name="Equation" r:id="rId5" imgW="1346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3525" y="4071938"/>
                        <a:ext cx="5126037" cy="169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50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t-test, you are looking for a </a:t>
            </a:r>
            <a:r>
              <a:rPr lang="en-US" b="1" dirty="0" smtClean="0">
                <a:solidFill>
                  <a:srgbClr val="0000FF"/>
                </a:solidFill>
              </a:rPr>
              <a:t>critical t-value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the absolute value of the </a:t>
            </a:r>
            <a:r>
              <a:rPr lang="en-US" b="1" i="1" dirty="0" smtClean="0"/>
              <a:t>t</a:t>
            </a:r>
            <a:r>
              <a:rPr lang="en-US" dirty="0" smtClean="0"/>
              <a:t> for your sample is greater than the critical </a:t>
            </a:r>
            <a:r>
              <a:rPr lang="en-US" b="1" i="1" dirty="0" smtClean="0"/>
              <a:t>t</a:t>
            </a:r>
            <a:r>
              <a:rPr lang="en-US" dirty="0" smtClean="0"/>
              <a:t>-value, you reject the null hypothesis</a:t>
            </a:r>
          </a:p>
          <a:p>
            <a:r>
              <a:rPr lang="en-US" dirty="0" smtClean="0"/>
              <a:t>The t-test also determines the </a:t>
            </a:r>
            <a:r>
              <a:rPr lang="en-US" b="1" dirty="0" smtClean="0">
                <a:solidFill>
                  <a:srgbClr val="0000FF"/>
                </a:solidFill>
              </a:rPr>
              <a:t>p-value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probability that the statistic could have occurred by chance if the null hypothesis is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2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from a specific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alculate a one-sample t-statistic for questions of the form:</a:t>
            </a:r>
          </a:p>
          <a:p>
            <a:r>
              <a:rPr lang="en-US" dirty="0" smtClean="0"/>
              <a:t>Is the average X </a:t>
            </a:r>
            <a:r>
              <a:rPr lang="en-US" i="1" dirty="0" smtClean="0"/>
              <a:t>significantly different from x*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112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2000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2000, the U.S. Presidential election was extremely close.</a:t>
            </a:r>
          </a:p>
          <a:p>
            <a:r>
              <a:rPr lang="en-US" dirty="0" smtClean="0"/>
              <a:t>One of the issues was how one of the counties in </a:t>
            </a:r>
            <a:r>
              <a:rPr lang="en-US" dirty="0" err="1" smtClean="0"/>
              <a:t>Flordia</a:t>
            </a:r>
            <a:r>
              <a:rPr lang="en-US" dirty="0" smtClean="0"/>
              <a:t>—Palm Beach—and how residents would cast their vote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Palm Beach County</a:t>
            </a:r>
            <a:endParaRPr lang="en-US" dirty="0"/>
          </a:p>
        </p:txBody>
      </p:sp>
      <p:pic>
        <p:nvPicPr>
          <p:cNvPr id="4" name="Content Placeholder 3" descr="butterfly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4" b="79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996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16639</TotalTime>
  <Words>769</Words>
  <Application>Microsoft Macintosh PowerPoint</Application>
  <PresentationFormat>On-screen Show (4:3)</PresentationFormat>
  <Paragraphs>76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Breeze</vt:lpstr>
      <vt:lpstr>Microsoft Equation</vt:lpstr>
      <vt:lpstr>Equation</vt:lpstr>
      <vt:lpstr>Statistics Lesson 9</vt:lpstr>
      <vt:lpstr>Confidence Interval</vt:lpstr>
      <vt:lpstr>Confidence Interval</vt:lpstr>
      <vt:lpstr>Student’s t-distribution</vt:lpstr>
      <vt:lpstr>Confidence Interval</vt:lpstr>
      <vt:lpstr>t-test</vt:lpstr>
      <vt:lpstr>Different from a specific value?</vt:lpstr>
      <vt:lpstr>2000 Election</vt:lpstr>
      <vt:lpstr>Palm Beach County</vt:lpstr>
      <vt:lpstr>2000 Election</vt:lpstr>
      <vt:lpstr>Paired t-test</vt:lpstr>
      <vt:lpstr>Have stock prices recovered?</vt:lpstr>
      <vt:lpstr>Two samples</vt:lpstr>
      <vt:lpstr>Two-sample t-test</vt:lpstr>
      <vt:lpstr>Equal sample size, Equal variance</vt:lpstr>
      <vt:lpstr>Equal sample size, Equal variance</vt:lpstr>
      <vt:lpstr>Unequal sample size, Equal variance</vt:lpstr>
      <vt:lpstr>Unequal sample size, Equal variance</vt:lpstr>
      <vt:lpstr>Unequal sample size, Unequal variance</vt:lpstr>
      <vt:lpstr>Unequal sample size, Unequal variance</vt:lpstr>
      <vt:lpstr>Excel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Winter Mason</dc:creator>
  <cp:lastModifiedBy>Winter Mason</cp:lastModifiedBy>
  <cp:revision>388</cp:revision>
  <dcterms:created xsi:type="dcterms:W3CDTF">2011-08-10T15:50:01Z</dcterms:created>
  <dcterms:modified xsi:type="dcterms:W3CDTF">2011-10-20T21:55:03Z</dcterms:modified>
</cp:coreProperties>
</file>