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notesSlides/notesSlide1.xml" ContentType="application/vnd.openxmlformats-officedocument.presentationml.notesSlide+xml"/>
  <Override PartName="/ppt/charts/chart8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9.xml" ContentType="application/vnd.openxmlformats-officedocument.drawingml.chart+xml"/>
  <Override PartName="/ppt/notesSlides/notesSlide6.xml" ContentType="application/vnd.openxmlformats-officedocument.presentationml.notesSlide+xml"/>
  <Override PartName="/ppt/charts/chart10.xml" ContentType="application/vnd.openxmlformats-officedocument.drawingml.chart+xml"/>
  <Override PartName="/ppt/notesSlides/notesSlide7.xml" ContentType="application/vnd.openxmlformats-officedocument.presentationml.notesSlide+xml"/>
  <Override PartName="/ppt/embeddings/oleObject14.bin" ContentType="application/vnd.openxmlformats-officedocument.oleObject"/>
  <Override PartName="/ppt/notesSlides/notesSlide8.xml" ContentType="application/vnd.openxmlformats-officedocument.presentationml.notesSlide+xml"/>
  <Override PartName="/ppt/embeddings/oleObject15.bin" ContentType="application/vnd.openxmlformats-officedocument.oleObject"/>
  <Override PartName="/ppt/notesSlides/notesSlide9.xml" ContentType="application/vnd.openxmlformats-officedocument.presentationml.notesSlide+xml"/>
  <Override PartName="/ppt/embeddings/oleObject16.bin" ContentType="application/vnd.openxmlformats-officedocument.oleObject"/>
  <Override PartName="/ppt/notesSlides/notesSlide10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notesSlides/notesSlide12.xml" ContentType="application/vnd.openxmlformats-officedocument.presentationml.notesSlide+xml"/>
  <Override PartName="/ppt/embeddings/oleObject20.bin" ContentType="application/vnd.openxmlformats-officedocument.oleObject"/>
  <Override PartName="/ppt/notesSlides/notesSlide13.xml" ContentType="application/vnd.openxmlformats-officedocument.presentationml.notesSlide+xml"/>
  <Override PartName="/ppt/embeddings/oleObject21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22.bin" ContentType="application/vnd.openxmlformats-officedocument.oleObject"/>
  <Override PartName="/ppt/charts/chart13.xml" ContentType="application/vnd.openxmlformats-officedocument.drawingml.chart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notesSlides/notesSlide17.xml" ContentType="application/vnd.openxmlformats-officedocument.presentationml.notesSlide+xml"/>
  <Override PartName="/ppt/charts/chart14.xml" ContentType="application/vnd.openxmlformats-officedocument.drawingml.chart+xml"/>
  <Override PartName="/ppt/notesSlides/notesSlide18.xml" ContentType="application/vnd.openxmlformats-officedocument.presentationml.notesSlide+xml"/>
  <Override PartName="/ppt/charts/chart15.xml" ContentType="application/vnd.openxmlformats-officedocument.drawingml.chart+xml"/>
  <Override PartName="/ppt/theme/themeOverride1.xml" ContentType="application/vnd.openxmlformats-officedocument.themeOverride+xml"/>
  <Override PartName="/ppt/notesSlides/notesSlide19.xml" ContentType="application/vnd.openxmlformats-officedocument.presentationml.notesSlide+xml"/>
  <Override PartName="/ppt/charts/chart16.xml" ContentType="application/vnd.openxmlformats-officedocument.drawingml.chart+xml"/>
  <Override PartName="/ppt/theme/themeOverride2.xml" ContentType="application/vnd.openxmlformats-officedocument.themeOverride+xml"/>
  <Override PartName="/ppt/notesSlides/notesSlide20.xml" ContentType="application/vnd.openxmlformats-officedocument.presentationml.notesSlide+xml"/>
  <Override PartName="/ppt/charts/chart17.xml" ContentType="application/vnd.openxmlformats-officedocument.drawingml.chart+xml"/>
  <Override PartName="/ppt/theme/themeOverride3.xml" ContentType="application/vnd.openxmlformats-officedocument.themeOverr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18.xml" ContentType="application/vnd.openxmlformats-officedocument.drawingml.chart+xml"/>
  <Override PartName="/ppt/theme/themeOverride4.xml" ContentType="application/vnd.openxmlformats-officedocument.themeOverr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notesSlides/notesSlide24.xml" ContentType="application/vnd.openxmlformats-officedocument.presentationml.notesSlide+xml"/>
  <Override PartName="/ppt/charts/chart19.xml" ContentType="application/vnd.openxmlformats-officedocument.drawingml.chart+xml"/>
  <Override PartName="/ppt/theme/themeOverride5.xml" ContentType="application/vnd.openxmlformats-officedocument.themeOverride+xml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notesSlides/notesSlide25.xml" ContentType="application/vnd.openxmlformats-officedocument.presentationml.notesSlide+xml"/>
  <Override PartName="/ppt/charts/chart20.xml" ContentType="application/vnd.openxmlformats-officedocument.drawingml.chart+xml"/>
  <Override PartName="/ppt/theme/themeOverride6.xml" ContentType="application/vnd.openxmlformats-officedocument.themeOverride+xml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5"/>
  </p:notesMasterIdLst>
  <p:sldIdLst>
    <p:sldId id="256" r:id="rId2"/>
    <p:sldId id="257" r:id="rId3"/>
    <p:sldId id="258" r:id="rId4"/>
    <p:sldId id="264" r:id="rId5"/>
    <p:sldId id="268" r:id="rId6"/>
    <p:sldId id="271" r:id="rId7"/>
    <p:sldId id="270" r:id="rId8"/>
    <p:sldId id="269" r:id="rId9"/>
    <p:sldId id="267" r:id="rId10"/>
    <p:sldId id="265" r:id="rId11"/>
    <p:sldId id="266" r:id="rId12"/>
    <p:sldId id="273" r:id="rId13"/>
    <p:sldId id="275" r:id="rId14"/>
    <p:sldId id="276" r:id="rId15"/>
    <p:sldId id="277" r:id="rId16"/>
    <p:sldId id="278" r:id="rId17"/>
    <p:sldId id="279" r:id="rId18"/>
    <p:sldId id="272" r:id="rId19"/>
    <p:sldId id="274" r:id="rId20"/>
    <p:sldId id="362" r:id="rId21"/>
    <p:sldId id="280" r:id="rId22"/>
    <p:sldId id="281" r:id="rId23"/>
    <p:sldId id="292" r:id="rId24"/>
    <p:sldId id="294" r:id="rId25"/>
    <p:sldId id="295" r:id="rId26"/>
    <p:sldId id="298" r:id="rId27"/>
    <p:sldId id="299" r:id="rId28"/>
    <p:sldId id="308" r:id="rId29"/>
    <p:sldId id="300" r:id="rId30"/>
    <p:sldId id="309" r:id="rId31"/>
    <p:sldId id="305" r:id="rId32"/>
    <p:sldId id="303" r:id="rId33"/>
    <p:sldId id="306" r:id="rId34"/>
    <p:sldId id="307" r:id="rId35"/>
    <p:sldId id="329" r:id="rId36"/>
    <p:sldId id="330" r:id="rId37"/>
    <p:sldId id="331" r:id="rId38"/>
    <p:sldId id="332" r:id="rId39"/>
    <p:sldId id="333" r:id="rId40"/>
    <p:sldId id="334" r:id="rId41"/>
    <p:sldId id="310" r:id="rId42"/>
    <p:sldId id="311" r:id="rId43"/>
    <p:sldId id="282" r:id="rId44"/>
    <p:sldId id="312" r:id="rId45"/>
    <p:sldId id="313" r:id="rId46"/>
    <p:sldId id="314" r:id="rId47"/>
    <p:sldId id="335" r:id="rId48"/>
    <p:sldId id="315" r:id="rId49"/>
    <p:sldId id="355" r:id="rId50"/>
    <p:sldId id="336" r:id="rId51"/>
    <p:sldId id="337" r:id="rId52"/>
    <p:sldId id="338" r:id="rId53"/>
    <p:sldId id="339" r:id="rId54"/>
    <p:sldId id="340" r:id="rId55"/>
    <p:sldId id="341" r:id="rId56"/>
    <p:sldId id="342" r:id="rId57"/>
    <p:sldId id="343" r:id="rId58"/>
    <p:sldId id="350" r:id="rId59"/>
    <p:sldId id="363" r:id="rId60"/>
    <p:sldId id="364" r:id="rId61"/>
    <p:sldId id="345" r:id="rId62"/>
    <p:sldId id="346" r:id="rId63"/>
    <p:sldId id="351" r:id="rId64"/>
    <p:sldId id="356" r:id="rId65"/>
    <p:sldId id="357" r:id="rId66"/>
    <p:sldId id="358" r:id="rId67"/>
    <p:sldId id="359" r:id="rId68"/>
    <p:sldId id="353" r:id="rId69"/>
    <p:sldId id="354" r:id="rId70"/>
    <p:sldId id="360" r:id="rId71"/>
    <p:sldId id="361" r:id="rId72"/>
    <p:sldId id="347" r:id="rId73"/>
    <p:sldId id="348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537B"/>
    <a:srgbClr val="614A7B"/>
    <a:srgbClr val="5D5D7B"/>
    <a:srgbClr val="8C8CBA"/>
    <a:srgbClr val="4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5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6" d="100"/>
        <a:sy n="76" d="100"/>
      </p:scale>
      <p:origin x="0" y="17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notesMaster" Target="notesMasters/notesMaster1.xml"/><Relationship Id="rId76" Type="http://schemas.openxmlformats.org/officeDocument/2006/relationships/printerSettings" Target="printerSettings/printerSettings1.bin"/><Relationship Id="rId77" Type="http://schemas.openxmlformats.org/officeDocument/2006/relationships/presProps" Target="presProps.xml"/><Relationship Id="rId78" Type="http://schemas.openxmlformats.org/officeDocument/2006/relationships/viewProps" Target="viewProps.xml"/><Relationship Id="rId79" Type="http://schemas.openxmlformats.org/officeDocument/2006/relationships/theme" Target="theme/theme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or:Documents:Teaching:Research%20Methods:Sample%20Excel%20Files:class%203%20scatter%20plot%20examples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or:Documents:Teaching:Research%20Methods:Sample%20Excel%20Files:class%203%20scatter%20plot%20examples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or:Documents:Teaching:Research%20Methods:Sample%20Excel%20Files:class%203%20scatter%20plot%20examples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or:Documents:Teaching:Research%20Methods:Sample%20Excel%20Files:4%20-%20Scatte%20Plotr%20and%20Correlation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winteram:Documents:Teaching:Stats:Week7:ChiSquared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winteram:Documents:Teaching:Stats:Week7:ChiSquared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Macintosh%20HD:Users:winteram:Documents:Teaching:Stats:Week7:ChiSquared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oleObject" Target="Macintosh%20HD:Users:winteram:Documents:Teaching:Stats:Week7:ChiSquared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oleObject" Target="Macintosh%20HD:Users:winteram:Documents:Teaching:Stats:Week7:ChiSquared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oleObject" Target="Macintosh%20HD:Users:winteram:Documents:Teaching:Stats:Week7:ChiSquare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winteram:Documents:Teaching:Stats:Week7:ChiSquared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oleObject" Target="Macintosh%20HD:Users:winteram:Documents:Teaching:Stats:Week7:ChiSquare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winteram:Documents:Teaching:Stats:Week7:ChiSquared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winteram:Documents:Teaching:Stats:Week7:ChiSquared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winteram:Documents:Teaching:Stats:Week7:ChiSquared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winteram:Documents:Teaching:Stats:Week7:ChiSquared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winteram:Documents:Teaching:Stats:Week7:ChiSquared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or:Documents:Teaching:Research%20Methods:Sample%20Excel%20Files:class%203%20scatter%20plot%20example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or:Documents:Teaching:Research%20Methods:Sample%20Excel%20Files:class%203%20scatter%20plot%20exampl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>
                <a:lumMod val="50000"/>
                <a:lumOff val="50000"/>
              </a:schemeClr>
            </a:solidFill>
          </c:spPr>
          <c:invertIfNegative val="0"/>
          <c:cat>
            <c:strRef>
              <c:f>Sheet1!$A$1:$A$4</c:f>
              <c:strCache>
                <c:ptCount val="4"/>
                <c:pt idx="0">
                  <c:v>Black</c:v>
                </c:pt>
                <c:pt idx="1">
                  <c:v>Blond</c:v>
                </c:pt>
                <c:pt idx="2">
                  <c:v>Brown</c:v>
                </c:pt>
                <c:pt idx="3">
                  <c:v>Red</c:v>
                </c:pt>
              </c:strCache>
            </c:strRef>
          </c:cat>
          <c:val>
            <c:numRef>
              <c:f>Sheet1!$B$1:$B$4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27952536"/>
        <c:axId val="527955304"/>
      </c:barChart>
      <c:catAx>
        <c:axId val="527952536"/>
        <c:scaling>
          <c:orientation val="minMax"/>
        </c:scaling>
        <c:delete val="0"/>
        <c:axPos val="b"/>
        <c:majorTickMark val="out"/>
        <c:minorTickMark val="none"/>
        <c:tickLblPos val="nextTo"/>
        <c:crossAx val="527955304"/>
        <c:crosses val="autoZero"/>
        <c:auto val="1"/>
        <c:lblAlgn val="ctr"/>
        <c:lblOffset val="100"/>
        <c:noMultiLvlLbl val="0"/>
      </c:catAx>
      <c:valAx>
        <c:axId val="5279553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27952536"/>
        <c:crosses val="autoZero"/>
        <c:crossBetween val="between"/>
        <c:majorUnit val="0.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8745844269466"/>
          <c:y val="0.0675925925925926"/>
          <c:w val="0.813587489063867"/>
          <c:h val="0.662781787693205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xVal>
            <c:numRef>
              <c:f>Sheet1!$A$102:$A$109</c:f>
              <c:numCache>
                <c:formatCode>General</c:formatCode>
                <c:ptCount val="8"/>
                <c:pt idx="0">
                  <c:v>6.0</c:v>
                </c:pt>
                <c:pt idx="1">
                  <c:v>5.5</c:v>
                </c:pt>
                <c:pt idx="2">
                  <c:v>3.0</c:v>
                </c:pt>
                <c:pt idx="3">
                  <c:v>8.0</c:v>
                </c:pt>
                <c:pt idx="4">
                  <c:v>10.0</c:v>
                </c:pt>
                <c:pt idx="5">
                  <c:v>12.0</c:v>
                </c:pt>
                <c:pt idx="6">
                  <c:v>4.5</c:v>
                </c:pt>
                <c:pt idx="7">
                  <c:v>4.0</c:v>
                </c:pt>
              </c:numCache>
            </c:numRef>
          </c:xVal>
          <c:yVal>
            <c:numRef>
              <c:f>Sheet1!$B$102:$B$109</c:f>
              <c:numCache>
                <c:formatCode>General</c:formatCode>
                <c:ptCount val="8"/>
                <c:pt idx="0">
                  <c:v>3.4</c:v>
                </c:pt>
                <c:pt idx="1">
                  <c:v>3.0</c:v>
                </c:pt>
                <c:pt idx="2">
                  <c:v>3.9</c:v>
                </c:pt>
                <c:pt idx="3">
                  <c:v>2.8</c:v>
                </c:pt>
                <c:pt idx="4">
                  <c:v>2.8</c:v>
                </c:pt>
                <c:pt idx="5">
                  <c:v>2.1</c:v>
                </c:pt>
                <c:pt idx="6">
                  <c:v>3.6</c:v>
                </c:pt>
                <c:pt idx="7">
                  <c:v>3.5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1318712"/>
        <c:axId val="561040616"/>
      </c:scatterChart>
      <c:valAx>
        <c:axId val="5613187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Hours playing Wii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561040616"/>
        <c:crosses val="autoZero"/>
        <c:crossBetween val="midCat"/>
      </c:valAx>
      <c:valAx>
        <c:axId val="561040616"/>
        <c:scaling>
          <c:orientation val="minMax"/>
          <c:max val="4.0"/>
          <c:min val="1.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GPA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561318712"/>
        <c:crosses val="autoZero"/>
        <c:crossBetween val="midCat"/>
        <c:majorUnit val="1.0"/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xVal>
            <c:numRef>
              <c:f>Sheet1!$G$5:$G$12</c:f>
              <c:numCache>
                <c:formatCode>General</c:formatCode>
                <c:ptCount val="8"/>
                <c:pt idx="0">
                  <c:v>1100.0</c:v>
                </c:pt>
                <c:pt idx="1">
                  <c:v>1000.0</c:v>
                </c:pt>
                <c:pt idx="2">
                  <c:v>1400.0</c:v>
                </c:pt>
                <c:pt idx="3">
                  <c:v>1000.0</c:v>
                </c:pt>
                <c:pt idx="4">
                  <c:v>910.0</c:v>
                </c:pt>
                <c:pt idx="5">
                  <c:v>967.0</c:v>
                </c:pt>
                <c:pt idx="6">
                  <c:v>1200.0</c:v>
                </c:pt>
                <c:pt idx="7">
                  <c:v>1300.0</c:v>
                </c:pt>
              </c:numCache>
            </c:numRef>
          </c:xVal>
          <c:yVal>
            <c:numRef>
              <c:f>Sheet1!$H$5:$H$12</c:f>
              <c:numCache>
                <c:formatCode>General</c:formatCode>
                <c:ptCount val="8"/>
                <c:pt idx="0">
                  <c:v>3.3</c:v>
                </c:pt>
                <c:pt idx="1">
                  <c:v>3.0</c:v>
                </c:pt>
                <c:pt idx="2">
                  <c:v>3.9</c:v>
                </c:pt>
                <c:pt idx="3">
                  <c:v>2.95</c:v>
                </c:pt>
                <c:pt idx="4">
                  <c:v>2.8</c:v>
                </c:pt>
                <c:pt idx="5">
                  <c:v>3.0</c:v>
                </c:pt>
                <c:pt idx="6">
                  <c:v>3.5</c:v>
                </c:pt>
                <c:pt idx="7">
                  <c:v>3.7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1952888"/>
        <c:axId val="561958296"/>
      </c:scatterChart>
      <c:valAx>
        <c:axId val="561952888"/>
        <c:scaling>
          <c:orientation val="minMax"/>
          <c:max val="1600.0"/>
          <c:min val="80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SAT Score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61958296"/>
        <c:crosses val="autoZero"/>
        <c:crossBetween val="midCat"/>
      </c:valAx>
      <c:valAx>
        <c:axId val="561958296"/>
        <c:scaling>
          <c:orientation val="minMax"/>
          <c:max val="4.0"/>
          <c:min val="1.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GPA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>
                <a:tint val="75000"/>
                <a:shade val="95000"/>
                <a:satMod val="105000"/>
              </a:sysClr>
            </a:solidFill>
          </a:ln>
        </c:spPr>
        <c:crossAx val="561952888"/>
        <c:crosses val="autoZero"/>
        <c:crossBetween val="midCat"/>
        <c:majorUnit val="1.0"/>
        <c:minorUnit val="0.5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GPA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Sheet1!$A$4:$A$11</c:f>
              <c:numCache>
                <c:formatCode>General</c:formatCode>
                <c:ptCount val="8"/>
                <c:pt idx="0">
                  <c:v>1100.0</c:v>
                </c:pt>
                <c:pt idx="1">
                  <c:v>1000.0</c:v>
                </c:pt>
                <c:pt idx="2">
                  <c:v>1400.0</c:v>
                </c:pt>
                <c:pt idx="3">
                  <c:v>1000.0</c:v>
                </c:pt>
                <c:pt idx="4">
                  <c:v>910.0</c:v>
                </c:pt>
                <c:pt idx="5">
                  <c:v>967.0</c:v>
                </c:pt>
                <c:pt idx="6">
                  <c:v>1200.0</c:v>
                </c:pt>
                <c:pt idx="7">
                  <c:v>1300.0</c:v>
                </c:pt>
              </c:numCache>
            </c:numRef>
          </c:xVal>
          <c:yVal>
            <c:numRef>
              <c:f>Sheet1!$B$4:$B$11</c:f>
              <c:numCache>
                <c:formatCode>General</c:formatCode>
                <c:ptCount val="8"/>
                <c:pt idx="0">
                  <c:v>3.4</c:v>
                </c:pt>
                <c:pt idx="1">
                  <c:v>3.0</c:v>
                </c:pt>
                <c:pt idx="2">
                  <c:v>3.9</c:v>
                </c:pt>
                <c:pt idx="3">
                  <c:v>2.8</c:v>
                </c:pt>
                <c:pt idx="4">
                  <c:v>2.8</c:v>
                </c:pt>
                <c:pt idx="5">
                  <c:v>3.0</c:v>
                </c:pt>
                <c:pt idx="6">
                  <c:v>3.6</c:v>
                </c:pt>
                <c:pt idx="7">
                  <c:v>3.5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1984664"/>
        <c:axId val="561990120"/>
      </c:scatterChart>
      <c:valAx>
        <c:axId val="561984664"/>
        <c:scaling>
          <c:orientation val="minMax"/>
          <c:max val="1600.0"/>
          <c:min val="80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SAT Score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61990120"/>
        <c:crosses val="autoZero"/>
        <c:crossBetween val="midCat"/>
      </c:valAx>
      <c:valAx>
        <c:axId val="561990120"/>
        <c:scaling>
          <c:orientation val="minMax"/>
          <c:max val="4.0"/>
          <c:min val="1.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GPA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>
                <a:tint val="75000"/>
                <a:shade val="95000"/>
                <a:satMod val="105000"/>
              </a:sysClr>
            </a:solidFill>
          </a:ln>
        </c:spPr>
        <c:crossAx val="561984664"/>
        <c:crosses val="autoZero"/>
        <c:crossBetween val="midCat"/>
        <c:majorUnit val="1.0"/>
        <c:minorUnit val="0.5"/>
      </c:valAx>
    </c:plotArea>
    <c:plotVisOnly val="1"/>
    <c:dispBlanksAs val="gap"/>
    <c:showDLblsOverMax val="0"/>
  </c:chart>
  <c:spPr>
    <a:solidFill>
      <a:schemeClr val="bg1"/>
    </a:solidFill>
  </c:spPr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Results!$D$3</c:f>
              <c:strCache>
                <c:ptCount val="1"/>
                <c:pt idx="0">
                  <c:v>First Year GPA</c:v>
                </c:pt>
              </c:strCache>
            </c:strRef>
          </c:tx>
          <c:spPr>
            <a:ln w="28575">
              <a:noFill/>
            </a:ln>
          </c:spPr>
          <c:xVal>
            <c:numRef>
              <c:f>Results!$C$4:$C$19</c:f>
              <c:numCache>
                <c:formatCode>General</c:formatCode>
                <c:ptCount val="16"/>
                <c:pt idx="0">
                  <c:v>1100.0</c:v>
                </c:pt>
                <c:pt idx="1">
                  <c:v>1000.0</c:v>
                </c:pt>
                <c:pt idx="2">
                  <c:v>1400.0</c:v>
                </c:pt>
                <c:pt idx="3">
                  <c:v>1000.0</c:v>
                </c:pt>
                <c:pt idx="4">
                  <c:v>910.0</c:v>
                </c:pt>
                <c:pt idx="5">
                  <c:v>967.0</c:v>
                </c:pt>
                <c:pt idx="6">
                  <c:v>1200.0</c:v>
                </c:pt>
                <c:pt idx="7">
                  <c:v>1300.0</c:v>
                </c:pt>
                <c:pt idx="8">
                  <c:v>1200.0</c:v>
                </c:pt>
                <c:pt idx="9">
                  <c:v>900.0</c:v>
                </c:pt>
                <c:pt idx="10">
                  <c:v>1350.0</c:v>
                </c:pt>
                <c:pt idx="11">
                  <c:v>880.0</c:v>
                </c:pt>
                <c:pt idx="12">
                  <c:v>970.0</c:v>
                </c:pt>
                <c:pt idx="13">
                  <c:v>1010.0</c:v>
                </c:pt>
                <c:pt idx="14">
                  <c:v>1130.0</c:v>
                </c:pt>
                <c:pt idx="15">
                  <c:v>1320.0</c:v>
                </c:pt>
              </c:numCache>
            </c:numRef>
          </c:xVal>
          <c:yVal>
            <c:numRef>
              <c:f>Results!$D$4:$D$19</c:f>
              <c:numCache>
                <c:formatCode>General</c:formatCode>
                <c:ptCount val="16"/>
                <c:pt idx="0">
                  <c:v>3.4</c:v>
                </c:pt>
                <c:pt idx="1">
                  <c:v>3.0</c:v>
                </c:pt>
                <c:pt idx="2">
                  <c:v>3.9</c:v>
                </c:pt>
                <c:pt idx="3">
                  <c:v>2.8</c:v>
                </c:pt>
                <c:pt idx="4">
                  <c:v>2.8</c:v>
                </c:pt>
                <c:pt idx="5">
                  <c:v>3.0</c:v>
                </c:pt>
                <c:pt idx="6">
                  <c:v>3.6</c:v>
                </c:pt>
                <c:pt idx="7">
                  <c:v>3.5</c:v>
                </c:pt>
                <c:pt idx="8">
                  <c:v>3.5</c:v>
                </c:pt>
                <c:pt idx="9">
                  <c:v>2.5</c:v>
                </c:pt>
                <c:pt idx="10">
                  <c:v>3.95</c:v>
                </c:pt>
                <c:pt idx="11">
                  <c:v>3.3</c:v>
                </c:pt>
                <c:pt idx="12">
                  <c:v>2.9</c:v>
                </c:pt>
                <c:pt idx="13">
                  <c:v>3.1</c:v>
                </c:pt>
                <c:pt idx="14">
                  <c:v>2.7</c:v>
                </c:pt>
                <c:pt idx="15">
                  <c:v>3.4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7666712"/>
        <c:axId val="577606248"/>
      </c:scatterChart>
      <c:valAx>
        <c:axId val="577666712"/>
        <c:scaling>
          <c:orientation val="minMax"/>
          <c:max val="1600.0"/>
          <c:min val="800.0"/>
        </c:scaling>
        <c:delete val="0"/>
        <c:axPos val="b"/>
        <c:numFmt formatCode="General" sourceLinked="1"/>
        <c:majorTickMark val="out"/>
        <c:minorTickMark val="none"/>
        <c:tickLblPos val="nextTo"/>
        <c:crossAx val="577606248"/>
        <c:crosses val="autoZero"/>
        <c:crossBetween val="midCat"/>
      </c:valAx>
      <c:valAx>
        <c:axId val="577606248"/>
        <c:scaling>
          <c:orientation val="minMax"/>
          <c:max val="4.0"/>
          <c:min val="2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77666712"/>
        <c:crosses val="autoZero"/>
        <c:crossBetween val="midCat"/>
        <c:majorUnit val="0.5"/>
      </c:valAx>
    </c:plotArea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People</c:v>
          </c:tx>
          <c:spPr>
            <a:ln w="47625">
              <a:noFill/>
            </a:ln>
          </c:spPr>
          <c:marker>
            <c:symbol val="circle"/>
            <c:size val="9"/>
            <c:spPr>
              <a:solidFill>
                <a:schemeClr val="tx2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c:spPr>
          </c:marker>
          <c:xVal>
            <c:numRef>
              <c:f>Correlation!$B$2:$B$11</c:f>
              <c:numCache>
                <c:formatCode>General</c:formatCode>
                <c:ptCount val="10"/>
                <c:pt idx="0">
                  <c:v>74.0</c:v>
                </c:pt>
                <c:pt idx="1">
                  <c:v>68.0</c:v>
                </c:pt>
                <c:pt idx="2">
                  <c:v>71.0</c:v>
                </c:pt>
                <c:pt idx="3">
                  <c:v>63.0</c:v>
                </c:pt>
                <c:pt idx="4">
                  <c:v>69.0</c:v>
                </c:pt>
                <c:pt idx="5">
                  <c:v>65.0</c:v>
                </c:pt>
                <c:pt idx="6">
                  <c:v>69.0</c:v>
                </c:pt>
                <c:pt idx="7">
                  <c:v>71.0</c:v>
                </c:pt>
                <c:pt idx="8">
                  <c:v>72.0</c:v>
                </c:pt>
                <c:pt idx="9">
                  <c:v>71.0</c:v>
                </c:pt>
              </c:numCache>
            </c:numRef>
          </c:xVal>
          <c:yVal>
            <c:numRef>
              <c:f>Correlation!$C$2:$C$11</c:f>
              <c:numCache>
                <c:formatCode>General</c:formatCode>
                <c:ptCount val="10"/>
                <c:pt idx="0">
                  <c:v>200.0</c:v>
                </c:pt>
                <c:pt idx="1">
                  <c:v>220.0</c:v>
                </c:pt>
                <c:pt idx="2">
                  <c:v>260.0</c:v>
                </c:pt>
                <c:pt idx="3">
                  <c:v>115.0</c:v>
                </c:pt>
                <c:pt idx="4">
                  <c:v>130.0</c:v>
                </c:pt>
                <c:pt idx="5">
                  <c:v>160.0</c:v>
                </c:pt>
                <c:pt idx="6">
                  <c:v>150.0</c:v>
                </c:pt>
                <c:pt idx="7">
                  <c:v>110.0</c:v>
                </c:pt>
                <c:pt idx="8">
                  <c:v>135.0</c:v>
                </c:pt>
                <c:pt idx="9">
                  <c:v>280.0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8283192"/>
        <c:axId val="588272296"/>
      </c:scatterChart>
      <c:valAx>
        <c:axId val="5882831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Height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88272296"/>
        <c:crosses val="autoZero"/>
        <c:crossBetween val="midCat"/>
      </c:valAx>
      <c:valAx>
        <c:axId val="58827229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Weight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8828319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People</c:v>
          </c:tx>
          <c:spPr>
            <a:ln w="47625">
              <a:noFill/>
            </a:ln>
          </c:spPr>
          <c:marker>
            <c:symbol val="circle"/>
            <c:size val="9"/>
            <c:spPr>
              <a:solidFill>
                <a:schemeClr val="tx2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c:spPr>
          </c:marker>
          <c:trendline>
            <c:trendlineType val="linear"/>
            <c:dispRSqr val="0"/>
            <c:dispEq val="0"/>
          </c:trendline>
          <c:xVal>
            <c:numRef>
              <c:f>Correlation!$B$2:$B$11</c:f>
              <c:numCache>
                <c:formatCode>General</c:formatCode>
                <c:ptCount val="10"/>
                <c:pt idx="0">
                  <c:v>74.0</c:v>
                </c:pt>
                <c:pt idx="1">
                  <c:v>68.0</c:v>
                </c:pt>
                <c:pt idx="2">
                  <c:v>71.0</c:v>
                </c:pt>
                <c:pt idx="3">
                  <c:v>63.0</c:v>
                </c:pt>
                <c:pt idx="4">
                  <c:v>69.0</c:v>
                </c:pt>
                <c:pt idx="5">
                  <c:v>65.0</c:v>
                </c:pt>
                <c:pt idx="6">
                  <c:v>69.0</c:v>
                </c:pt>
                <c:pt idx="7">
                  <c:v>71.0</c:v>
                </c:pt>
                <c:pt idx="8">
                  <c:v>72.0</c:v>
                </c:pt>
                <c:pt idx="9">
                  <c:v>71.0</c:v>
                </c:pt>
              </c:numCache>
            </c:numRef>
          </c:xVal>
          <c:yVal>
            <c:numRef>
              <c:f>Correlation!$C$2:$C$11</c:f>
              <c:numCache>
                <c:formatCode>General</c:formatCode>
                <c:ptCount val="10"/>
                <c:pt idx="0">
                  <c:v>200.0</c:v>
                </c:pt>
                <c:pt idx="1">
                  <c:v>220.0</c:v>
                </c:pt>
                <c:pt idx="2">
                  <c:v>260.0</c:v>
                </c:pt>
                <c:pt idx="3">
                  <c:v>115.0</c:v>
                </c:pt>
                <c:pt idx="4">
                  <c:v>130.0</c:v>
                </c:pt>
                <c:pt idx="5">
                  <c:v>160.0</c:v>
                </c:pt>
                <c:pt idx="6">
                  <c:v>150.0</c:v>
                </c:pt>
                <c:pt idx="7">
                  <c:v>110.0</c:v>
                </c:pt>
                <c:pt idx="8">
                  <c:v>135.0</c:v>
                </c:pt>
                <c:pt idx="9">
                  <c:v>280.0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6648568"/>
        <c:axId val="576629864"/>
      </c:scatterChart>
      <c:valAx>
        <c:axId val="5766485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Height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76629864"/>
        <c:crosses val="autoZero"/>
        <c:crossBetween val="midCat"/>
      </c:valAx>
      <c:valAx>
        <c:axId val="57662986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Weight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7664856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People</c:v>
          </c:tx>
          <c:spPr>
            <a:ln w="47625">
              <a:noFill/>
            </a:ln>
          </c:spPr>
          <c:marker>
            <c:symbol val="circle"/>
            <c:size val="9"/>
            <c:spPr>
              <a:solidFill>
                <a:schemeClr val="tx2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c:spPr>
          </c:marker>
          <c:xVal>
            <c:numRef>
              <c:f>Correlation!$B$2:$B$11</c:f>
              <c:numCache>
                <c:formatCode>General</c:formatCode>
                <c:ptCount val="10"/>
                <c:pt idx="0">
                  <c:v>74.0</c:v>
                </c:pt>
                <c:pt idx="1">
                  <c:v>68.0</c:v>
                </c:pt>
                <c:pt idx="2">
                  <c:v>71.0</c:v>
                </c:pt>
                <c:pt idx="3">
                  <c:v>63.0</c:v>
                </c:pt>
                <c:pt idx="4">
                  <c:v>69.0</c:v>
                </c:pt>
                <c:pt idx="5">
                  <c:v>65.0</c:v>
                </c:pt>
                <c:pt idx="6">
                  <c:v>69.0</c:v>
                </c:pt>
                <c:pt idx="7">
                  <c:v>71.0</c:v>
                </c:pt>
                <c:pt idx="8">
                  <c:v>72.0</c:v>
                </c:pt>
                <c:pt idx="9">
                  <c:v>71.0</c:v>
                </c:pt>
              </c:numCache>
            </c:numRef>
          </c:xVal>
          <c:yVal>
            <c:numRef>
              <c:f>Correlation!$C$2:$C$11</c:f>
              <c:numCache>
                <c:formatCode>General</c:formatCode>
                <c:ptCount val="10"/>
                <c:pt idx="0">
                  <c:v>200.0</c:v>
                </c:pt>
                <c:pt idx="1">
                  <c:v>220.0</c:v>
                </c:pt>
                <c:pt idx="2">
                  <c:v>260.0</c:v>
                </c:pt>
                <c:pt idx="3">
                  <c:v>115.0</c:v>
                </c:pt>
                <c:pt idx="4">
                  <c:v>130.0</c:v>
                </c:pt>
                <c:pt idx="5">
                  <c:v>160.0</c:v>
                </c:pt>
                <c:pt idx="6">
                  <c:v>150.0</c:v>
                </c:pt>
                <c:pt idx="7">
                  <c:v>110.0</c:v>
                </c:pt>
                <c:pt idx="8">
                  <c:v>135.0</c:v>
                </c:pt>
                <c:pt idx="9">
                  <c:v>280.0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6564648"/>
        <c:axId val="576570216"/>
      </c:scatterChart>
      <c:valAx>
        <c:axId val="5765646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Height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76570216"/>
        <c:crosses val="autoZero"/>
        <c:crossBetween val="midCat"/>
      </c:valAx>
      <c:valAx>
        <c:axId val="57657021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Weight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7656464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People</c:v>
          </c:tx>
          <c:spPr>
            <a:ln w="47625">
              <a:noFill/>
            </a:ln>
          </c:spPr>
          <c:marker>
            <c:symbol val="circle"/>
            <c:size val="9"/>
            <c:spPr>
              <a:solidFill>
                <a:schemeClr val="tx2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c:spPr>
          </c:marker>
          <c:xVal>
            <c:numRef>
              <c:f>Correlation!$B$2:$B$11</c:f>
              <c:numCache>
                <c:formatCode>General</c:formatCode>
                <c:ptCount val="10"/>
                <c:pt idx="0">
                  <c:v>74.0</c:v>
                </c:pt>
                <c:pt idx="1">
                  <c:v>68.0</c:v>
                </c:pt>
                <c:pt idx="2">
                  <c:v>71.0</c:v>
                </c:pt>
                <c:pt idx="3">
                  <c:v>63.0</c:v>
                </c:pt>
                <c:pt idx="4">
                  <c:v>69.0</c:v>
                </c:pt>
                <c:pt idx="5">
                  <c:v>65.0</c:v>
                </c:pt>
                <c:pt idx="6">
                  <c:v>69.0</c:v>
                </c:pt>
                <c:pt idx="7">
                  <c:v>71.0</c:v>
                </c:pt>
                <c:pt idx="8">
                  <c:v>72.0</c:v>
                </c:pt>
                <c:pt idx="9">
                  <c:v>71.0</c:v>
                </c:pt>
              </c:numCache>
            </c:numRef>
          </c:xVal>
          <c:yVal>
            <c:numRef>
              <c:f>Correlation!$C$2:$C$11</c:f>
              <c:numCache>
                <c:formatCode>General</c:formatCode>
                <c:ptCount val="10"/>
                <c:pt idx="0">
                  <c:v>200.0</c:v>
                </c:pt>
                <c:pt idx="1">
                  <c:v>220.0</c:v>
                </c:pt>
                <c:pt idx="2">
                  <c:v>260.0</c:v>
                </c:pt>
                <c:pt idx="3">
                  <c:v>115.0</c:v>
                </c:pt>
                <c:pt idx="4">
                  <c:v>130.0</c:v>
                </c:pt>
                <c:pt idx="5">
                  <c:v>160.0</c:v>
                </c:pt>
                <c:pt idx="6">
                  <c:v>150.0</c:v>
                </c:pt>
                <c:pt idx="7">
                  <c:v>110.0</c:v>
                </c:pt>
                <c:pt idx="8">
                  <c:v>135.0</c:v>
                </c:pt>
                <c:pt idx="9">
                  <c:v>280.0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6516840"/>
        <c:axId val="576489784"/>
      </c:scatterChart>
      <c:valAx>
        <c:axId val="5765168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Height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76489784"/>
        <c:crosses val="autoZero"/>
        <c:crossBetween val="midCat"/>
      </c:valAx>
      <c:valAx>
        <c:axId val="57648978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Weight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7651684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People</c:v>
          </c:tx>
          <c:spPr>
            <a:ln w="47625">
              <a:noFill/>
            </a:ln>
          </c:spPr>
          <c:marker>
            <c:symbol val="circle"/>
            <c:size val="9"/>
            <c:spPr>
              <a:solidFill>
                <a:schemeClr val="tx2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c:spPr>
          </c:marker>
          <c:trendline>
            <c:trendlineType val="linear"/>
            <c:dispRSqr val="0"/>
            <c:dispEq val="0"/>
          </c:trendline>
          <c:xVal>
            <c:numRef>
              <c:f>Correlation!$B$2:$B$11</c:f>
              <c:numCache>
                <c:formatCode>General</c:formatCode>
                <c:ptCount val="10"/>
                <c:pt idx="0">
                  <c:v>74.0</c:v>
                </c:pt>
                <c:pt idx="1">
                  <c:v>68.0</c:v>
                </c:pt>
                <c:pt idx="2">
                  <c:v>71.0</c:v>
                </c:pt>
                <c:pt idx="3">
                  <c:v>63.0</c:v>
                </c:pt>
                <c:pt idx="4">
                  <c:v>69.0</c:v>
                </c:pt>
                <c:pt idx="5">
                  <c:v>65.0</c:v>
                </c:pt>
                <c:pt idx="6">
                  <c:v>69.0</c:v>
                </c:pt>
                <c:pt idx="7">
                  <c:v>71.0</c:v>
                </c:pt>
                <c:pt idx="8">
                  <c:v>72.0</c:v>
                </c:pt>
                <c:pt idx="9">
                  <c:v>71.0</c:v>
                </c:pt>
              </c:numCache>
            </c:numRef>
          </c:xVal>
          <c:yVal>
            <c:numRef>
              <c:f>Correlation!$C$2:$C$11</c:f>
              <c:numCache>
                <c:formatCode>General</c:formatCode>
                <c:ptCount val="10"/>
                <c:pt idx="0">
                  <c:v>200.0</c:v>
                </c:pt>
                <c:pt idx="1">
                  <c:v>220.0</c:v>
                </c:pt>
                <c:pt idx="2">
                  <c:v>260.0</c:v>
                </c:pt>
                <c:pt idx="3">
                  <c:v>115.0</c:v>
                </c:pt>
                <c:pt idx="4">
                  <c:v>130.0</c:v>
                </c:pt>
                <c:pt idx="5">
                  <c:v>160.0</c:v>
                </c:pt>
                <c:pt idx="6">
                  <c:v>150.0</c:v>
                </c:pt>
                <c:pt idx="7">
                  <c:v>110.0</c:v>
                </c:pt>
                <c:pt idx="8">
                  <c:v>135.0</c:v>
                </c:pt>
                <c:pt idx="9">
                  <c:v>280.0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8906760"/>
        <c:axId val="588912136"/>
      </c:scatterChart>
      <c:valAx>
        <c:axId val="5889067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Height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88912136"/>
        <c:crosses val="autoZero"/>
        <c:crossBetween val="midCat"/>
      </c:valAx>
      <c:valAx>
        <c:axId val="58891213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Weight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8890676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2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People</c:v>
          </c:tx>
          <c:spPr>
            <a:ln w="47625">
              <a:noFill/>
            </a:ln>
          </c:spPr>
          <c:marker>
            <c:symbol val="circle"/>
            <c:size val="9"/>
            <c:spPr>
              <a:solidFill>
                <a:schemeClr val="tx2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c:spPr>
          </c:marker>
          <c:trendline>
            <c:trendlineType val="linear"/>
            <c:dispRSqr val="0"/>
            <c:dispEq val="0"/>
          </c:trendline>
          <c:xVal>
            <c:numRef>
              <c:f>Correlation!$B$2:$B$11</c:f>
              <c:numCache>
                <c:formatCode>General</c:formatCode>
                <c:ptCount val="10"/>
                <c:pt idx="0">
                  <c:v>74.0</c:v>
                </c:pt>
                <c:pt idx="1">
                  <c:v>68.0</c:v>
                </c:pt>
                <c:pt idx="2">
                  <c:v>71.0</c:v>
                </c:pt>
                <c:pt idx="3">
                  <c:v>63.0</c:v>
                </c:pt>
                <c:pt idx="4">
                  <c:v>69.0</c:v>
                </c:pt>
                <c:pt idx="5">
                  <c:v>65.0</c:v>
                </c:pt>
                <c:pt idx="6">
                  <c:v>69.0</c:v>
                </c:pt>
                <c:pt idx="7">
                  <c:v>71.0</c:v>
                </c:pt>
                <c:pt idx="8">
                  <c:v>72.0</c:v>
                </c:pt>
                <c:pt idx="9">
                  <c:v>71.0</c:v>
                </c:pt>
              </c:numCache>
            </c:numRef>
          </c:xVal>
          <c:yVal>
            <c:numRef>
              <c:f>Correlation!$C$2:$C$11</c:f>
              <c:numCache>
                <c:formatCode>General</c:formatCode>
                <c:ptCount val="10"/>
                <c:pt idx="0">
                  <c:v>200.0</c:v>
                </c:pt>
                <c:pt idx="1">
                  <c:v>220.0</c:v>
                </c:pt>
                <c:pt idx="2">
                  <c:v>260.0</c:v>
                </c:pt>
                <c:pt idx="3">
                  <c:v>115.0</c:v>
                </c:pt>
                <c:pt idx="4">
                  <c:v>130.0</c:v>
                </c:pt>
                <c:pt idx="5">
                  <c:v>160.0</c:v>
                </c:pt>
                <c:pt idx="6">
                  <c:v>150.0</c:v>
                </c:pt>
                <c:pt idx="7">
                  <c:v>110.0</c:v>
                </c:pt>
                <c:pt idx="8">
                  <c:v>135.0</c:v>
                </c:pt>
                <c:pt idx="9">
                  <c:v>280.0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8641192"/>
        <c:axId val="588958312"/>
      </c:scatterChart>
      <c:valAx>
        <c:axId val="5886411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Height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88958312"/>
        <c:crosses val="autoZero"/>
        <c:crossBetween val="midCat"/>
      </c:valAx>
      <c:valAx>
        <c:axId val="58895831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Weight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8864119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Sheet1!$A$1:$A$4</c:f>
              <c:strCache>
                <c:ptCount val="4"/>
                <c:pt idx="0">
                  <c:v>Black</c:v>
                </c:pt>
                <c:pt idx="1">
                  <c:v>Blond</c:v>
                </c:pt>
                <c:pt idx="2">
                  <c:v>Brown</c:v>
                </c:pt>
                <c:pt idx="3">
                  <c:v>Red</c:v>
                </c:pt>
              </c:strCache>
            </c:strRef>
          </c:cat>
          <c:val>
            <c:numRef>
              <c:f>Sheet1!$B$6:$B$9</c:f>
              <c:numCache>
                <c:formatCode>General</c:formatCode>
                <c:ptCount val="4"/>
                <c:pt idx="0">
                  <c:v>0.28</c:v>
                </c:pt>
                <c:pt idx="1">
                  <c:v>0.23</c:v>
                </c:pt>
                <c:pt idx="2">
                  <c:v>0.32</c:v>
                </c:pt>
                <c:pt idx="3">
                  <c:v>0.17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28007384"/>
        <c:axId val="528010328"/>
      </c:barChart>
      <c:catAx>
        <c:axId val="528007384"/>
        <c:scaling>
          <c:orientation val="minMax"/>
        </c:scaling>
        <c:delete val="0"/>
        <c:axPos val="b"/>
        <c:majorTickMark val="out"/>
        <c:minorTickMark val="none"/>
        <c:tickLblPos val="nextTo"/>
        <c:crossAx val="528010328"/>
        <c:crosses val="autoZero"/>
        <c:auto val="1"/>
        <c:lblAlgn val="ctr"/>
        <c:lblOffset val="100"/>
        <c:noMultiLvlLbl val="0"/>
      </c:catAx>
      <c:valAx>
        <c:axId val="5280103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28007384"/>
        <c:crosses val="autoZero"/>
        <c:crossBetween val="between"/>
        <c:majorUnit val="0.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People</c:v>
          </c:tx>
          <c:spPr>
            <a:ln w="47625">
              <a:noFill/>
            </a:ln>
          </c:spPr>
          <c:marker>
            <c:symbol val="circle"/>
            <c:size val="9"/>
            <c:spPr>
              <a:solidFill>
                <a:schemeClr val="tx2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c:spPr>
          </c:marker>
          <c:trendline>
            <c:trendlineType val="linear"/>
            <c:dispRSqr val="0"/>
            <c:dispEq val="0"/>
          </c:trendline>
          <c:xVal>
            <c:numRef>
              <c:f>Correlation!$B$2:$B$11</c:f>
              <c:numCache>
                <c:formatCode>General</c:formatCode>
                <c:ptCount val="10"/>
                <c:pt idx="0">
                  <c:v>74.0</c:v>
                </c:pt>
                <c:pt idx="1">
                  <c:v>68.0</c:v>
                </c:pt>
                <c:pt idx="2">
                  <c:v>71.0</c:v>
                </c:pt>
                <c:pt idx="3">
                  <c:v>63.0</c:v>
                </c:pt>
                <c:pt idx="4">
                  <c:v>69.0</c:v>
                </c:pt>
                <c:pt idx="5">
                  <c:v>65.0</c:v>
                </c:pt>
                <c:pt idx="6">
                  <c:v>69.0</c:v>
                </c:pt>
                <c:pt idx="7">
                  <c:v>71.0</c:v>
                </c:pt>
                <c:pt idx="8">
                  <c:v>72.0</c:v>
                </c:pt>
                <c:pt idx="9">
                  <c:v>71.0</c:v>
                </c:pt>
              </c:numCache>
            </c:numRef>
          </c:xVal>
          <c:yVal>
            <c:numRef>
              <c:f>Correlation!$C$2:$C$11</c:f>
              <c:numCache>
                <c:formatCode>General</c:formatCode>
                <c:ptCount val="10"/>
                <c:pt idx="0">
                  <c:v>200.0</c:v>
                </c:pt>
                <c:pt idx="1">
                  <c:v>220.0</c:v>
                </c:pt>
                <c:pt idx="2">
                  <c:v>260.0</c:v>
                </c:pt>
                <c:pt idx="3">
                  <c:v>115.0</c:v>
                </c:pt>
                <c:pt idx="4">
                  <c:v>130.0</c:v>
                </c:pt>
                <c:pt idx="5">
                  <c:v>160.0</c:v>
                </c:pt>
                <c:pt idx="6">
                  <c:v>150.0</c:v>
                </c:pt>
                <c:pt idx="7">
                  <c:v>110.0</c:v>
                </c:pt>
                <c:pt idx="8">
                  <c:v>135.0</c:v>
                </c:pt>
                <c:pt idx="9">
                  <c:v>280.0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8770968"/>
        <c:axId val="588776344"/>
      </c:scatterChart>
      <c:valAx>
        <c:axId val="5887709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Height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88776344"/>
        <c:crosses val="autoZero"/>
        <c:crossBetween val="midCat"/>
      </c:valAx>
      <c:valAx>
        <c:axId val="58877634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Weight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8877096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Sheet1!$A$1:$A$4</c:f>
              <c:strCache>
                <c:ptCount val="4"/>
                <c:pt idx="0">
                  <c:v>Black</c:v>
                </c:pt>
                <c:pt idx="1">
                  <c:v>Blond</c:v>
                </c:pt>
                <c:pt idx="2">
                  <c:v>Brown</c:v>
                </c:pt>
                <c:pt idx="3">
                  <c:v>Red</c:v>
                </c:pt>
              </c:strCache>
            </c:strRef>
          </c:cat>
          <c:val>
            <c:numRef>
              <c:f>Sheet1!$B$21:$B$24</c:f>
              <c:numCache>
                <c:formatCode>General</c:formatCode>
                <c:ptCount val="4"/>
                <c:pt idx="0">
                  <c:v>0.23</c:v>
                </c:pt>
                <c:pt idx="1">
                  <c:v>0.26</c:v>
                </c:pt>
                <c:pt idx="2">
                  <c:v>0.32</c:v>
                </c:pt>
                <c:pt idx="3">
                  <c:v>0.19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28031688"/>
        <c:axId val="528034632"/>
      </c:barChart>
      <c:catAx>
        <c:axId val="528031688"/>
        <c:scaling>
          <c:orientation val="minMax"/>
        </c:scaling>
        <c:delete val="0"/>
        <c:axPos val="b"/>
        <c:majorTickMark val="out"/>
        <c:minorTickMark val="none"/>
        <c:tickLblPos val="nextTo"/>
        <c:crossAx val="528034632"/>
        <c:crosses val="autoZero"/>
        <c:auto val="1"/>
        <c:lblAlgn val="ctr"/>
        <c:lblOffset val="100"/>
        <c:noMultiLvlLbl val="0"/>
      </c:catAx>
      <c:valAx>
        <c:axId val="5280346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28031688"/>
        <c:crosses val="autoZero"/>
        <c:crossBetween val="between"/>
        <c:majorUnit val="0.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Sheet1!$A$1:$A$4</c:f>
              <c:strCache>
                <c:ptCount val="4"/>
                <c:pt idx="0">
                  <c:v>Black</c:v>
                </c:pt>
                <c:pt idx="1">
                  <c:v>Blond</c:v>
                </c:pt>
                <c:pt idx="2">
                  <c:v>Brown</c:v>
                </c:pt>
                <c:pt idx="3">
                  <c:v>Red</c:v>
                </c:pt>
              </c:strCache>
            </c:strRef>
          </c:cat>
          <c:val>
            <c:numRef>
              <c:f>Sheet1!$E$21:$E$24</c:f>
              <c:numCache>
                <c:formatCode>General</c:formatCode>
                <c:ptCount val="4"/>
                <c:pt idx="0">
                  <c:v>0.3</c:v>
                </c:pt>
                <c:pt idx="1">
                  <c:v>0.27</c:v>
                </c:pt>
                <c:pt idx="2">
                  <c:v>0.25</c:v>
                </c:pt>
                <c:pt idx="3">
                  <c:v>0.18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28055448"/>
        <c:axId val="528058392"/>
      </c:barChart>
      <c:catAx>
        <c:axId val="528055448"/>
        <c:scaling>
          <c:orientation val="minMax"/>
        </c:scaling>
        <c:delete val="0"/>
        <c:axPos val="b"/>
        <c:majorTickMark val="out"/>
        <c:minorTickMark val="none"/>
        <c:tickLblPos val="nextTo"/>
        <c:crossAx val="528058392"/>
        <c:crosses val="autoZero"/>
        <c:auto val="1"/>
        <c:lblAlgn val="ctr"/>
        <c:lblOffset val="100"/>
        <c:noMultiLvlLbl val="0"/>
      </c:catAx>
      <c:valAx>
        <c:axId val="528058392"/>
        <c:scaling>
          <c:orientation val="minMax"/>
          <c:min val="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28055448"/>
        <c:crosses val="autoZero"/>
        <c:crossBetween val="between"/>
        <c:majorUnit val="0.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'Sampling Distribution 2'!$B$1</c:f>
              <c:strCache>
                <c:ptCount val="1"/>
                <c:pt idx="0">
                  <c:v>Straight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strRef>
              <c:f>'Sampling Distribution 2'!$A$2:$A$5</c:f>
              <c:strCache>
                <c:ptCount val="4"/>
                <c:pt idx="0">
                  <c:v>Blue</c:v>
                </c:pt>
                <c:pt idx="1">
                  <c:v>Brown</c:v>
                </c:pt>
                <c:pt idx="2">
                  <c:v>Green</c:v>
                </c:pt>
                <c:pt idx="3">
                  <c:v>Hazel</c:v>
                </c:pt>
              </c:strCache>
            </c:strRef>
          </c:cat>
          <c:val>
            <c:numRef>
              <c:f>'Sampling Distribution 2'!$B$2:$B$5</c:f>
              <c:numCache>
                <c:formatCode>General</c:formatCode>
                <c:ptCount val="4"/>
                <c:pt idx="0">
                  <c:v>0.0833333333333333</c:v>
                </c:pt>
                <c:pt idx="1">
                  <c:v>0.0833333333333333</c:v>
                </c:pt>
                <c:pt idx="2">
                  <c:v>0.0833333333333333</c:v>
                </c:pt>
                <c:pt idx="3">
                  <c:v>0.0833333333333333</c:v>
                </c:pt>
              </c:numCache>
            </c:numRef>
          </c:val>
        </c:ser>
        <c:ser>
          <c:idx val="1"/>
          <c:order val="1"/>
          <c:tx>
            <c:strRef>
              <c:f>'Sampling Distribution 2'!$C$1</c:f>
              <c:strCache>
                <c:ptCount val="1"/>
                <c:pt idx="0">
                  <c:v>Curly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strRef>
              <c:f>'Sampling Distribution 2'!$A$2:$A$5</c:f>
              <c:strCache>
                <c:ptCount val="4"/>
                <c:pt idx="0">
                  <c:v>Blue</c:v>
                </c:pt>
                <c:pt idx="1">
                  <c:v>Brown</c:v>
                </c:pt>
                <c:pt idx="2">
                  <c:v>Green</c:v>
                </c:pt>
                <c:pt idx="3">
                  <c:v>Hazel</c:v>
                </c:pt>
              </c:strCache>
            </c:strRef>
          </c:cat>
          <c:val>
            <c:numRef>
              <c:f>'Sampling Distribution 2'!$C$2:$C$5</c:f>
              <c:numCache>
                <c:formatCode>General</c:formatCode>
                <c:ptCount val="4"/>
                <c:pt idx="0">
                  <c:v>0.0833333333333333</c:v>
                </c:pt>
                <c:pt idx="1">
                  <c:v>0.0833333333333333</c:v>
                </c:pt>
                <c:pt idx="2">
                  <c:v>0.0833333333333333</c:v>
                </c:pt>
                <c:pt idx="3">
                  <c:v>0.0833333333333333</c:v>
                </c:pt>
              </c:numCache>
            </c:numRef>
          </c:val>
        </c:ser>
        <c:ser>
          <c:idx val="2"/>
          <c:order val="2"/>
          <c:tx>
            <c:strRef>
              <c:f>'Sampling Distribution 2'!$D$1</c:f>
              <c:strCache>
                <c:ptCount val="1"/>
                <c:pt idx="0">
                  <c:v>Wavy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strRef>
              <c:f>'Sampling Distribution 2'!$A$2:$A$5</c:f>
              <c:strCache>
                <c:ptCount val="4"/>
                <c:pt idx="0">
                  <c:v>Blue</c:v>
                </c:pt>
                <c:pt idx="1">
                  <c:v>Brown</c:v>
                </c:pt>
                <c:pt idx="2">
                  <c:v>Green</c:v>
                </c:pt>
                <c:pt idx="3">
                  <c:v>Hazel</c:v>
                </c:pt>
              </c:strCache>
            </c:strRef>
          </c:cat>
          <c:val>
            <c:numRef>
              <c:f>'Sampling Distribution 2'!$D$2:$D$5</c:f>
              <c:numCache>
                <c:formatCode>General</c:formatCode>
                <c:ptCount val="4"/>
                <c:pt idx="0">
                  <c:v>0.0833333333333333</c:v>
                </c:pt>
                <c:pt idx="1">
                  <c:v>0.0833333333333333</c:v>
                </c:pt>
                <c:pt idx="2">
                  <c:v>0.0833333333333333</c:v>
                </c:pt>
                <c:pt idx="3">
                  <c:v>0.0833333333333333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52105928"/>
        <c:axId val="552099624"/>
        <c:axId val="551899064"/>
      </c:bar3DChart>
      <c:catAx>
        <c:axId val="552105928"/>
        <c:scaling>
          <c:orientation val="minMax"/>
        </c:scaling>
        <c:delete val="0"/>
        <c:axPos val="b"/>
        <c:majorTickMark val="out"/>
        <c:minorTickMark val="none"/>
        <c:tickLblPos val="nextTo"/>
        <c:crossAx val="552099624"/>
        <c:crosses val="autoZero"/>
        <c:auto val="1"/>
        <c:lblAlgn val="ctr"/>
        <c:lblOffset val="100"/>
        <c:noMultiLvlLbl val="0"/>
      </c:catAx>
      <c:valAx>
        <c:axId val="552099624"/>
        <c:scaling>
          <c:orientation val="minMax"/>
          <c:max val="0.25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52105928"/>
        <c:crosses val="autoZero"/>
        <c:crossBetween val="between"/>
      </c:valAx>
      <c:serAx>
        <c:axId val="551899064"/>
        <c:scaling>
          <c:orientation val="minMax"/>
        </c:scaling>
        <c:delete val="0"/>
        <c:axPos val="b"/>
        <c:majorTickMark val="out"/>
        <c:minorTickMark val="none"/>
        <c:tickLblPos val="nextTo"/>
        <c:crossAx val="552099624"/>
        <c:crosses val="autoZero"/>
      </c:ser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'Sampling Distribution 2'!$B$8</c:f>
              <c:strCache>
                <c:ptCount val="1"/>
                <c:pt idx="0">
                  <c:v>Straight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</c:spPr>
          <c:invertIfNegative val="0"/>
          <c:cat>
            <c:strRef>
              <c:f>'Sampling Distribution 2'!$A$9:$A$12</c:f>
              <c:strCache>
                <c:ptCount val="4"/>
                <c:pt idx="0">
                  <c:v>Blue</c:v>
                </c:pt>
                <c:pt idx="1">
                  <c:v>Brown</c:v>
                </c:pt>
                <c:pt idx="2">
                  <c:v>Green</c:v>
                </c:pt>
                <c:pt idx="3">
                  <c:v>Hazel</c:v>
                </c:pt>
              </c:strCache>
            </c:strRef>
          </c:cat>
          <c:val>
            <c:numRef>
              <c:f>'Sampling Distribution 2'!$B$9:$B$12</c:f>
              <c:numCache>
                <c:formatCode>General</c:formatCode>
                <c:ptCount val="4"/>
                <c:pt idx="0">
                  <c:v>0.143564600814295</c:v>
                </c:pt>
                <c:pt idx="1">
                  <c:v>0.0321931872721791</c:v>
                </c:pt>
                <c:pt idx="2">
                  <c:v>0.119169160536352</c:v>
                </c:pt>
                <c:pt idx="3">
                  <c:v>0.0634654490259624</c:v>
                </c:pt>
              </c:numCache>
            </c:numRef>
          </c:val>
        </c:ser>
        <c:ser>
          <c:idx val="1"/>
          <c:order val="1"/>
          <c:tx>
            <c:strRef>
              <c:f>'Sampling Distribution 2'!$C$8</c:f>
              <c:strCache>
                <c:ptCount val="1"/>
                <c:pt idx="0">
                  <c:v>Curly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</c:spPr>
          <c:invertIfNegative val="0"/>
          <c:cat>
            <c:strRef>
              <c:f>'Sampling Distribution 2'!$A$9:$A$12</c:f>
              <c:strCache>
                <c:ptCount val="4"/>
                <c:pt idx="0">
                  <c:v>Blue</c:v>
                </c:pt>
                <c:pt idx="1">
                  <c:v>Brown</c:v>
                </c:pt>
                <c:pt idx="2">
                  <c:v>Green</c:v>
                </c:pt>
                <c:pt idx="3">
                  <c:v>Hazel</c:v>
                </c:pt>
              </c:strCache>
            </c:strRef>
          </c:cat>
          <c:val>
            <c:numRef>
              <c:f>'Sampling Distribution 2'!$C$9:$C$12</c:f>
              <c:numCache>
                <c:formatCode>General</c:formatCode>
                <c:ptCount val="4"/>
                <c:pt idx="0">
                  <c:v>0.0802786777724509</c:v>
                </c:pt>
                <c:pt idx="1">
                  <c:v>0.0390226374703682</c:v>
                </c:pt>
                <c:pt idx="2">
                  <c:v>0.0823895654656686</c:v>
                </c:pt>
                <c:pt idx="3">
                  <c:v>0.11464819970876</c:v>
                </c:pt>
              </c:numCache>
            </c:numRef>
          </c:val>
        </c:ser>
        <c:ser>
          <c:idx val="2"/>
          <c:order val="2"/>
          <c:tx>
            <c:strRef>
              <c:f>'Sampling Distribution 2'!$D$8</c:f>
              <c:strCache>
                <c:ptCount val="1"/>
                <c:pt idx="0">
                  <c:v>Wavy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</c:spPr>
          <c:invertIfNegative val="0"/>
          <c:cat>
            <c:strRef>
              <c:f>'Sampling Distribution 2'!$A$9:$A$12</c:f>
              <c:strCache>
                <c:ptCount val="4"/>
                <c:pt idx="0">
                  <c:v>Blue</c:v>
                </c:pt>
                <c:pt idx="1">
                  <c:v>Brown</c:v>
                </c:pt>
                <c:pt idx="2">
                  <c:v>Green</c:v>
                </c:pt>
                <c:pt idx="3">
                  <c:v>Hazel</c:v>
                </c:pt>
              </c:strCache>
            </c:strRef>
          </c:cat>
          <c:val>
            <c:numRef>
              <c:f>'Sampling Distribution 2'!$D$9:$D$12</c:f>
              <c:numCache>
                <c:formatCode>General</c:formatCode>
                <c:ptCount val="4"/>
                <c:pt idx="0">
                  <c:v>0.0562285045107196</c:v>
                </c:pt>
                <c:pt idx="1">
                  <c:v>0.0830951673546508</c:v>
                </c:pt>
                <c:pt idx="2">
                  <c:v>0.0951469905137677</c:v>
                </c:pt>
                <c:pt idx="3">
                  <c:v>0.0907978595548256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52398888"/>
        <c:axId val="552401864"/>
        <c:axId val="552405048"/>
      </c:bar3DChart>
      <c:catAx>
        <c:axId val="552398888"/>
        <c:scaling>
          <c:orientation val="minMax"/>
        </c:scaling>
        <c:delete val="0"/>
        <c:axPos val="b"/>
        <c:majorTickMark val="out"/>
        <c:minorTickMark val="none"/>
        <c:tickLblPos val="nextTo"/>
        <c:crossAx val="552401864"/>
        <c:crosses val="autoZero"/>
        <c:auto val="1"/>
        <c:lblAlgn val="ctr"/>
        <c:lblOffset val="100"/>
        <c:noMultiLvlLbl val="0"/>
      </c:catAx>
      <c:valAx>
        <c:axId val="552401864"/>
        <c:scaling>
          <c:orientation val="minMax"/>
          <c:max val="0.25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52398888"/>
        <c:crosses val="autoZero"/>
        <c:crossBetween val="between"/>
      </c:valAx>
      <c:serAx>
        <c:axId val="552405048"/>
        <c:scaling>
          <c:orientation val="minMax"/>
        </c:scaling>
        <c:delete val="0"/>
        <c:axPos val="b"/>
        <c:majorTickMark val="out"/>
        <c:minorTickMark val="none"/>
        <c:tickLblPos val="nextTo"/>
        <c:crossAx val="552401864"/>
        <c:crosses val="autoZero"/>
      </c:ser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'Sampling Distribution 2'!$B$8</c:f>
              <c:strCache>
                <c:ptCount val="1"/>
                <c:pt idx="0">
                  <c:v>Straight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</c:spPr>
          <c:invertIfNegative val="0"/>
          <c:cat>
            <c:strRef>
              <c:f>'Sampling Distribution 2'!$A$15:$A$18</c:f>
              <c:strCache>
                <c:ptCount val="4"/>
                <c:pt idx="0">
                  <c:v>Blue</c:v>
                </c:pt>
                <c:pt idx="1">
                  <c:v>Brown</c:v>
                </c:pt>
                <c:pt idx="2">
                  <c:v>Green</c:v>
                </c:pt>
                <c:pt idx="3">
                  <c:v>Hazel</c:v>
                </c:pt>
              </c:strCache>
            </c:strRef>
          </c:cat>
          <c:val>
            <c:numRef>
              <c:f>'Sampling Distribution 2'!$B$15:$B$18</c:f>
              <c:numCache>
                <c:formatCode>General</c:formatCode>
                <c:ptCount val="4"/>
                <c:pt idx="0">
                  <c:v>0.0453100795000639</c:v>
                </c:pt>
                <c:pt idx="1">
                  <c:v>0.110025483228283</c:v>
                </c:pt>
                <c:pt idx="2">
                  <c:v>0.0839199970945924</c:v>
                </c:pt>
                <c:pt idx="3">
                  <c:v>0.123925571505109</c:v>
                </c:pt>
              </c:numCache>
            </c:numRef>
          </c:val>
        </c:ser>
        <c:ser>
          <c:idx val="1"/>
          <c:order val="1"/>
          <c:tx>
            <c:strRef>
              <c:f>'Sampling Distribution 2'!$C$8</c:f>
              <c:strCache>
                <c:ptCount val="1"/>
                <c:pt idx="0">
                  <c:v>Curly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</c:spPr>
          <c:invertIfNegative val="0"/>
          <c:cat>
            <c:strRef>
              <c:f>'Sampling Distribution 2'!$A$15:$A$18</c:f>
              <c:strCache>
                <c:ptCount val="4"/>
                <c:pt idx="0">
                  <c:v>Blue</c:v>
                </c:pt>
                <c:pt idx="1">
                  <c:v>Brown</c:v>
                </c:pt>
                <c:pt idx="2">
                  <c:v>Green</c:v>
                </c:pt>
                <c:pt idx="3">
                  <c:v>Hazel</c:v>
                </c:pt>
              </c:strCache>
            </c:strRef>
          </c:cat>
          <c:val>
            <c:numRef>
              <c:f>'Sampling Distribution 2'!$C$15:$C$18</c:f>
              <c:numCache>
                <c:formatCode>General</c:formatCode>
                <c:ptCount val="4"/>
                <c:pt idx="0">
                  <c:v>0.0824979818957413</c:v>
                </c:pt>
                <c:pt idx="1">
                  <c:v>0.048543456013861</c:v>
                </c:pt>
                <c:pt idx="2">
                  <c:v>0.0809284752165562</c:v>
                </c:pt>
                <c:pt idx="3">
                  <c:v>0.0672964126929437</c:v>
                </c:pt>
              </c:numCache>
            </c:numRef>
          </c:val>
        </c:ser>
        <c:ser>
          <c:idx val="2"/>
          <c:order val="2"/>
          <c:tx>
            <c:strRef>
              <c:f>'Sampling Distribution 2'!$D$8</c:f>
              <c:strCache>
                <c:ptCount val="1"/>
                <c:pt idx="0">
                  <c:v>Wavy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</c:spPr>
          <c:invertIfNegative val="0"/>
          <c:cat>
            <c:strRef>
              <c:f>'Sampling Distribution 2'!$A$15:$A$18</c:f>
              <c:strCache>
                <c:ptCount val="4"/>
                <c:pt idx="0">
                  <c:v>Blue</c:v>
                </c:pt>
                <c:pt idx="1">
                  <c:v>Brown</c:v>
                </c:pt>
                <c:pt idx="2">
                  <c:v>Green</c:v>
                </c:pt>
                <c:pt idx="3">
                  <c:v>Hazel</c:v>
                </c:pt>
              </c:strCache>
            </c:strRef>
          </c:cat>
          <c:val>
            <c:numRef>
              <c:f>'Sampling Distribution 2'!$D$15:$D$18</c:f>
              <c:numCache>
                <c:formatCode>General</c:formatCode>
                <c:ptCount val="4"/>
                <c:pt idx="0">
                  <c:v>0.0471935402678131</c:v>
                </c:pt>
                <c:pt idx="1">
                  <c:v>0.136671877526248</c:v>
                </c:pt>
                <c:pt idx="2">
                  <c:v>0.10516409394356</c:v>
                </c:pt>
                <c:pt idx="3">
                  <c:v>0.0685230311152287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00013928"/>
        <c:axId val="499893192"/>
        <c:axId val="500016552"/>
      </c:bar3DChart>
      <c:catAx>
        <c:axId val="500013928"/>
        <c:scaling>
          <c:orientation val="minMax"/>
        </c:scaling>
        <c:delete val="0"/>
        <c:axPos val="b"/>
        <c:majorTickMark val="out"/>
        <c:minorTickMark val="none"/>
        <c:tickLblPos val="nextTo"/>
        <c:crossAx val="499893192"/>
        <c:crosses val="autoZero"/>
        <c:auto val="1"/>
        <c:lblAlgn val="ctr"/>
        <c:lblOffset val="100"/>
        <c:noMultiLvlLbl val="0"/>
      </c:catAx>
      <c:valAx>
        <c:axId val="499893192"/>
        <c:scaling>
          <c:orientation val="minMax"/>
          <c:max val="0.25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00013928"/>
        <c:crosses val="autoZero"/>
        <c:crossBetween val="between"/>
      </c:valAx>
      <c:serAx>
        <c:axId val="500016552"/>
        <c:scaling>
          <c:orientation val="minMax"/>
        </c:scaling>
        <c:delete val="0"/>
        <c:axPos val="b"/>
        <c:majorTickMark val="out"/>
        <c:minorTickMark val="none"/>
        <c:tickLblPos val="nextTo"/>
        <c:crossAx val="499893192"/>
        <c:crosses val="autoZero"/>
      </c:ser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GPA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Sheet1!$A$4:$A$11</c:f>
              <c:numCache>
                <c:formatCode>General</c:formatCode>
                <c:ptCount val="8"/>
                <c:pt idx="0">
                  <c:v>1100.0</c:v>
                </c:pt>
                <c:pt idx="1">
                  <c:v>1000.0</c:v>
                </c:pt>
                <c:pt idx="2">
                  <c:v>1400.0</c:v>
                </c:pt>
                <c:pt idx="3">
                  <c:v>1000.0</c:v>
                </c:pt>
                <c:pt idx="4">
                  <c:v>910.0</c:v>
                </c:pt>
                <c:pt idx="5">
                  <c:v>967.0</c:v>
                </c:pt>
                <c:pt idx="6">
                  <c:v>1200.0</c:v>
                </c:pt>
                <c:pt idx="7">
                  <c:v>1300.0</c:v>
                </c:pt>
              </c:numCache>
            </c:numRef>
          </c:xVal>
          <c:yVal>
            <c:numRef>
              <c:f>Sheet1!$B$4:$B$11</c:f>
              <c:numCache>
                <c:formatCode>General</c:formatCode>
                <c:ptCount val="8"/>
                <c:pt idx="0">
                  <c:v>3.4</c:v>
                </c:pt>
                <c:pt idx="1">
                  <c:v>3.0</c:v>
                </c:pt>
                <c:pt idx="2">
                  <c:v>3.9</c:v>
                </c:pt>
                <c:pt idx="3">
                  <c:v>2.8</c:v>
                </c:pt>
                <c:pt idx="4">
                  <c:v>2.8</c:v>
                </c:pt>
                <c:pt idx="5">
                  <c:v>3.0</c:v>
                </c:pt>
                <c:pt idx="6">
                  <c:v>3.6</c:v>
                </c:pt>
                <c:pt idx="7">
                  <c:v>3.5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1164472"/>
        <c:axId val="561182920"/>
      </c:scatterChart>
      <c:valAx>
        <c:axId val="561164472"/>
        <c:scaling>
          <c:orientation val="minMax"/>
          <c:max val="1600.0"/>
          <c:min val="80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SAT Score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561182920"/>
        <c:crosses val="autoZero"/>
        <c:crossBetween val="midCat"/>
      </c:valAx>
      <c:valAx>
        <c:axId val="561182920"/>
        <c:scaling>
          <c:orientation val="minMax"/>
          <c:max val="4.0"/>
          <c:min val="1.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GPA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>
                <a:tint val="75000"/>
                <a:shade val="95000"/>
                <a:satMod val="105000"/>
              </a:sysClr>
            </a:solidFill>
          </a:ln>
        </c:spPr>
        <c:crossAx val="561164472"/>
        <c:crosses val="autoZero"/>
        <c:crossBetween val="midCat"/>
        <c:majorUnit val="1.0"/>
        <c:minorUnit val="0.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GPA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Sheet1!$A$4:$A$11</c:f>
              <c:numCache>
                <c:formatCode>General</c:formatCode>
                <c:ptCount val="8"/>
                <c:pt idx="0">
                  <c:v>1100.0</c:v>
                </c:pt>
                <c:pt idx="1">
                  <c:v>1000.0</c:v>
                </c:pt>
                <c:pt idx="2">
                  <c:v>1400.0</c:v>
                </c:pt>
                <c:pt idx="3">
                  <c:v>1000.0</c:v>
                </c:pt>
                <c:pt idx="4">
                  <c:v>910.0</c:v>
                </c:pt>
                <c:pt idx="5">
                  <c:v>967.0</c:v>
                </c:pt>
                <c:pt idx="6">
                  <c:v>1200.0</c:v>
                </c:pt>
                <c:pt idx="7">
                  <c:v>1300.0</c:v>
                </c:pt>
              </c:numCache>
            </c:numRef>
          </c:xVal>
          <c:yVal>
            <c:numRef>
              <c:f>Sheet1!$B$4:$B$11</c:f>
              <c:numCache>
                <c:formatCode>General</c:formatCode>
                <c:ptCount val="8"/>
                <c:pt idx="0">
                  <c:v>3.4</c:v>
                </c:pt>
                <c:pt idx="1">
                  <c:v>3.0</c:v>
                </c:pt>
                <c:pt idx="2">
                  <c:v>3.9</c:v>
                </c:pt>
                <c:pt idx="3">
                  <c:v>2.8</c:v>
                </c:pt>
                <c:pt idx="4">
                  <c:v>2.8</c:v>
                </c:pt>
                <c:pt idx="5">
                  <c:v>3.0</c:v>
                </c:pt>
                <c:pt idx="6">
                  <c:v>3.6</c:v>
                </c:pt>
                <c:pt idx="7">
                  <c:v>3.5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4628216"/>
        <c:axId val="554541592"/>
      </c:scatterChart>
      <c:valAx>
        <c:axId val="554628216"/>
        <c:scaling>
          <c:orientation val="minMax"/>
          <c:max val="1600.0"/>
          <c:min val="80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SAT Score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54541592"/>
        <c:crosses val="autoZero"/>
        <c:crossBetween val="midCat"/>
      </c:valAx>
      <c:valAx>
        <c:axId val="554541592"/>
        <c:scaling>
          <c:orientation val="minMax"/>
          <c:max val="4.0"/>
          <c:min val="1.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GPA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>
                <a:tint val="75000"/>
                <a:shade val="95000"/>
                <a:satMod val="105000"/>
              </a:sysClr>
            </a:solidFill>
          </a:ln>
        </c:spPr>
        <c:crossAx val="554628216"/>
        <c:crosses val="autoZero"/>
        <c:crossBetween val="midCat"/>
        <c:majorUnit val="1.0"/>
        <c:minorUnit val="0.5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Relationship Id="rId2" Type="http://schemas.openxmlformats.org/officeDocument/2006/relationships/image" Target="../media/image3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Relationship Id="rId2" Type="http://schemas.openxmlformats.org/officeDocument/2006/relationships/image" Target="../media/image3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Relationship Id="rId2" Type="http://schemas.openxmlformats.org/officeDocument/2006/relationships/image" Target="../media/image3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Relationship Id="rId2" Type="http://schemas.openxmlformats.org/officeDocument/2006/relationships/image" Target="../media/image3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B11AA-058B-3C40-8E8A-EF65F058AFED}" type="datetimeFigureOut">
              <a:rPr lang="en-US" smtClean="0"/>
              <a:t>11/1/11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BDC2F-5DC9-2E41-A95E-D01059B6B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43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/>
              <a:t>Talk about the axes, point out Pablo and other scores.</a:t>
            </a: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FCC728D-B931-A340-A5B9-DFB16783025F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would the covariance of a variable with itself be?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BDC2F-5DC9-2E41-A95E-D01059B6B89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92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/>
              <a:t>The top left is closer to one.</a:t>
            </a:r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81FE829-2072-6C4D-BD15-0F569C864AF6}" type="slidenum">
              <a:rPr lang="en-US" smtClean="0"/>
              <a:pPr/>
              <a:t>44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/>
              <a:t>Scary words! “Cross product” – simply the multiplication of corresponding variables.</a:t>
            </a:r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B40AF1-D2EC-9344-9E81-3A556491FC20}" type="slidenum">
              <a:rPr lang="en-US" smtClean="0"/>
              <a:pPr/>
              <a:t>45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6F149FC-2AFA-A542-B567-6E180848A7C6}" type="slidenum">
              <a:rPr lang="en-US" smtClean="0"/>
              <a:pPr/>
              <a:t>46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/>
              <a:t>The 0.5 correlation is actually much stronger.</a:t>
            </a:r>
          </a:p>
        </p:txBody>
      </p:sp>
      <p:sp>
        <p:nvSpPr>
          <p:cNvPr id="149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8899877-6F1F-3648-87F9-5EC16218BBA8}" type="slidenum">
              <a:rPr lang="en-US" smtClean="0"/>
              <a:pPr/>
              <a:t>49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know the means and scores</a:t>
            </a:r>
            <a:r>
              <a:rPr lang="en-US" baseline="0" dirty="0" smtClean="0"/>
              <a:t> for each </a:t>
            </a:r>
            <a:r>
              <a:rPr lang="en-US" baseline="0" dirty="0" err="1" smtClean="0"/>
              <a:t>var</a:t>
            </a:r>
            <a:r>
              <a:rPr lang="en-US" baseline="0" dirty="0" smtClean="0"/>
              <a:t>, so only one value each can vary.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77F2A-B174-1348-8DE9-A91473674209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77F2A-B174-1348-8DE9-A91473674209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/>
              <a:t>What’s the likely GPA for a person that had an SAT score of 1350? 1150?</a:t>
            </a:r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0F91974-A4AB-D342-80C6-D495BC94A269}" type="slidenum">
              <a:rPr lang="en-US" smtClean="0"/>
              <a:pPr/>
              <a:t>63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/>
              <a:t>What’s the likely GPA for a person that had an SAT score of 1350? 1150?</a:t>
            </a:r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0F91974-A4AB-D342-80C6-D495BC94A269}" type="slidenum">
              <a:rPr lang="en-US" smtClean="0"/>
              <a:pPr/>
              <a:t>64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/>
              <a:t>What’s the likely GPA for a person that had an SAT score of 1350? 1150?</a:t>
            </a:r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0F91974-A4AB-D342-80C6-D495BC94A269}" type="slidenum">
              <a:rPr lang="en-US" smtClean="0"/>
              <a:pPr/>
              <a:t>65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lvl="1">
              <a:defRPr/>
            </a:pPr>
            <a:endParaRPr lang="en-US" dirty="0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4AF876C-11A0-3C45-B4A8-40F5ADD90F4F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/>
              <a:t>What’s the likely GPA for a person that had an SAT score of 1350? 1150?</a:t>
            </a:r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0F91974-A4AB-D342-80C6-D495BC94A269}" type="slidenum">
              <a:rPr lang="en-US" smtClean="0"/>
              <a:pPr/>
              <a:t>66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/>
              <a:t>What’s the likely GPA for a person that had an SAT score of 1350? 1150?</a:t>
            </a:r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0F91974-A4AB-D342-80C6-D495BC94A269}" type="slidenum">
              <a:rPr lang="en-US" smtClean="0"/>
              <a:pPr/>
              <a:t>67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/>
              <a:t>Using the correlation coefficient. Why special beta then? When more than one variable predicts (see later).</a:t>
            </a:r>
          </a:p>
          <a:p>
            <a:endParaRPr lang="en-US" smtClean="0"/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7B7858-D26F-9D4A-A7F8-FBEE3BF6D47A}" type="slidenum">
              <a:rPr lang="en-US" smtClean="0"/>
              <a:pPr/>
              <a:t>68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/>
              <a:t>What’s the likely GPA for a person that had an SAT score of 1500? </a:t>
            </a:r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15F030D-DF99-CC4A-B806-3008701435E0}" type="slidenum">
              <a:rPr lang="en-US" smtClean="0"/>
              <a:pPr/>
              <a:t>69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/>
              <a:t>What’s the likely GPA for a person that had an SAT score of 1500? </a:t>
            </a:r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15F030D-DF99-CC4A-B806-3008701435E0}" type="slidenum">
              <a:rPr lang="en-US" smtClean="0"/>
              <a:pPr/>
              <a:t>70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/>
              <a:t>What’s the likely GPA for a person that had an SAT score of 1500? </a:t>
            </a:r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15F030D-DF99-CC4A-B806-3008701435E0}" type="slidenum">
              <a:rPr lang="en-US" smtClean="0"/>
              <a:pPr/>
              <a:t>71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examples?</a:t>
            </a:r>
          </a:p>
          <a:p>
            <a:r>
              <a:rPr lang="en-US" dirty="0" smtClean="0"/>
              <a:t>In your Paper</a:t>
            </a:r>
            <a:r>
              <a:rPr lang="en-US" baseline="0" dirty="0" smtClean="0"/>
              <a:t> 1… many of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77F2A-B174-1348-8DE9-A91473674209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lvl="1">
              <a:defRPr/>
            </a:pPr>
            <a:r>
              <a:rPr lang="en-US" dirty="0" smtClean="0"/>
              <a:t>Do enough tests between different variables and you’ll find some correlations!</a:t>
            </a:r>
          </a:p>
          <a:p>
            <a:pPr lvl="1">
              <a:buFont typeface="Wingdings 2" charset="2"/>
              <a:buNone/>
              <a:defRPr/>
            </a:pPr>
            <a:r>
              <a:rPr lang="en-US" dirty="0" smtClean="0"/>
              <a:t>  (Checked 55 teams and 82 countries)</a:t>
            </a:r>
          </a:p>
          <a:p>
            <a:pPr marL="0" lvl="1" eaLnBrk="1" hangingPunct="1">
              <a:spcBef>
                <a:spcPct val="0"/>
              </a:spcBef>
              <a:defRPr/>
            </a:pPr>
            <a:endParaRPr lang="en-US" dirty="0" smtClean="0"/>
          </a:p>
          <a:p>
            <a:pPr marL="0" lvl="1" eaLnBrk="1" hangingPunct="1">
              <a:spcBef>
                <a:spcPct val="0"/>
              </a:spcBef>
              <a:defRPr/>
            </a:pPr>
            <a:r>
              <a:rPr lang="en-US" dirty="0" smtClean="0"/>
              <a:t>Had statistics for 55 basketball teams and 82 countries</a:t>
            </a:r>
          </a:p>
          <a:p>
            <a:pPr>
              <a:defRPr/>
            </a:pPr>
            <a:r>
              <a:rPr lang="en-US" dirty="0" smtClean="0"/>
              <a:t>From Yuval Nov</a:t>
            </a: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4AF876C-11A0-3C45-B4A8-40F5ADD90F4F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/>
              <a:t>We’ve seen only positive linear correlations so far  </a:t>
            </a: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442A73F-97B5-9444-B24C-EC4CABA3FCDD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/>
              <a:t>Added a “trend line”</a:t>
            </a: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8603790-131F-4F47-A02C-7418E38C0C83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/>
              <a:t>Notice highs with lows; lows with highs</a:t>
            </a: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33354F3-EB0B-E24D-A803-1B338CCAF11E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/>
              <a:t>One of my favorite blogs</a:t>
            </a:r>
          </a:p>
          <a:p>
            <a:r>
              <a:rPr lang="en-US" smtClean="0"/>
              <a:t>But often her figures do not make sense in a strict presentation way…</a:t>
            </a:r>
          </a:p>
          <a:p>
            <a:r>
              <a:rPr lang="en-US" smtClean="0"/>
              <a:t>“Trend line”</a:t>
            </a:r>
          </a:p>
          <a:p>
            <a:r>
              <a:rPr lang="en-US" smtClean="0"/>
              <a:t>Did she get the axis right? Correlation right? Is there influence or just correlation?</a:t>
            </a: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337E4CA-FABB-EE49-A36B-ED846DA8D7E7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are</a:t>
            </a:r>
            <a:r>
              <a:rPr lang="en-US" baseline="0" dirty="0" smtClean="0"/>
              <a:t> the units of covariance?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BDC2F-5DC9-2E41-A95E-D01059B6B89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07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would the covariance of a variable with itself be?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BDC2F-5DC9-2E41-A95E-D01059B6B89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92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11/1/11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0.jpeg"/><Relationship Id="rId6" Type="http://schemas.openxmlformats.org/officeDocument/2006/relationships/image" Target="../media/image11.jpeg"/><Relationship Id="rId7" Type="http://schemas.openxmlformats.org/officeDocument/2006/relationships/image" Target="../media/image12.jpeg"/><Relationship Id="rId8" Type="http://schemas.openxmlformats.org/officeDocument/2006/relationships/image" Target="../media/image13.jpeg"/><Relationship Id="rId9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15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7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18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5" Type="http://schemas.openxmlformats.org/officeDocument/2006/relationships/image" Target="../media/image22.emf"/><Relationship Id="rId6" Type="http://schemas.openxmlformats.org/officeDocument/2006/relationships/image" Target="../media/image23.emf"/><Relationship Id="rId7" Type="http://schemas.openxmlformats.org/officeDocument/2006/relationships/image" Target="../media/image24.emf"/><Relationship Id="rId8" Type="http://schemas.openxmlformats.org/officeDocument/2006/relationships/image" Target="../media/image25.emf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9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4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6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27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8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29.emf"/><Relationship Id="rId5" Type="http://schemas.openxmlformats.org/officeDocument/2006/relationships/oleObject" Target="../embeddings/oleObject24.bin"/><Relationship Id="rId6" Type="http://schemas.openxmlformats.org/officeDocument/2006/relationships/image" Target="../media/image30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31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1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1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1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chart" Target="../charts/chart18.xml"/><Relationship Id="rId5" Type="http://schemas.openxmlformats.org/officeDocument/2006/relationships/oleObject" Target="../embeddings/oleObject26.bin"/><Relationship Id="rId6" Type="http://schemas.openxmlformats.org/officeDocument/2006/relationships/image" Target="../media/image32.emf"/><Relationship Id="rId7" Type="http://schemas.openxmlformats.org/officeDocument/2006/relationships/oleObject" Target="../embeddings/oleObject27.bin"/><Relationship Id="rId8" Type="http://schemas.openxmlformats.org/officeDocument/2006/relationships/image" Target="../media/image33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chart" Target="../charts/chart19.xml"/><Relationship Id="rId5" Type="http://schemas.openxmlformats.org/officeDocument/2006/relationships/oleObject" Target="../embeddings/oleObject28.bin"/><Relationship Id="rId6" Type="http://schemas.openxmlformats.org/officeDocument/2006/relationships/image" Target="../media/image32.emf"/><Relationship Id="rId7" Type="http://schemas.openxmlformats.org/officeDocument/2006/relationships/oleObject" Target="../embeddings/oleObject29.bin"/><Relationship Id="rId8" Type="http://schemas.openxmlformats.org/officeDocument/2006/relationships/image" Target="../media/image33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chart" Target="../charts/chart20.xml"/><Relationship Id="rId5" Type="http://schemas.openxmlformats.org/officeDocument/2006/relationships/oleObject" Target="../embeddings/oleObject30.bin"/><Relationship Id="rId6" Type="http://schemas.openxmlformats.org/officeDocument/2006/relationships/image" Target="../media/image32.emf"/><Relationship Id="rId7" Type="http://schemas.openxmlformats.org/officeDocument/2006/relationships/oleObject" Target="../embeddings/oleObject31.bin"/><Relationship Id="rId8" Type="http://schemas.openxmlformats.org/officeDocument/2006/relationships/image" Target="../media/image33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8.bin"/><Relationship Id="rId12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.bin"/><Relationship Id="rId4" Type="http://schemas.openxmlformats.org/officeDocument/2006/relationships/image" Target="../media/image2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4.emf"/><Relationship Id="rId9" Type="http://schemas.openxmlformats.org/officeDocument/2006/relationships/oleObject" Target="../embeddings/oleObject7.bin"/><Relationship Id="rId10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3.bin"/><Relationship Id="rId12" Type="http://schemas.openxmlformats.org/officeDocument/2006/relationships/image" Target="../media/image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9.bin"/><Relationship Id="rId4" Type="http://schemas.openxmlformats.org/officeDocument/2006/relationships/image" Target="../media/image2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4.emf"/><Relationship Id="rId9" Type="http://schemas.openxmlformats.org/officeDocument/2006/relationships/oleObject" Target="../embeddings/oleObject12.bin"/><Relationship Id="rId10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br>
              <a:rPr lang="en-US" dirty="0" smtClean="0"/>
            </a:br>
            <a:r>
              <a:rPr lang="en-US" dirty="0" smtClean="0"/>
              <a:t>Lesson 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BT221</a:t>
            </a:r>
          </a:p>
          <a:p>
            <a:r>
              <a:rPr lang="en-US" dirty="0" smtClean="0"/>
              <a:t>Professor Winter Mason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493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Chi-squared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Pearson’s chi-squared statistic approximates a chi-squared distribution with degrees of freedom </a:t>
            </a:r>
            <a:r>
              <a:rPr lang="en-US" i="1" dirty="0" err="1" smtClean="0"/>
              <a:t>df</a:t>
            </a:r>
            <a:endParaRPr lang="en-US" dirty="0" smtClean="0"/>
          </a:p>
          <a:p>
            <a:endParaRPr lang="en-US" dirty="0"/>
          </a:p>
          <a:p>
            <a:r>
              <a:rPr lang="en-US" i="1" dirty="0" err="1" smtClean="0"/>
              <a:t>df</a:t>
            </a:r>
            <a:r>
              <a:rPr lang="en-US" i="1" dirty="0" smtClean="0"/>
              <a:t> </a:t>
            </a:r>
            <a:r>
              <a:rPr lang="en-US" dirty="0" smtClean="0"/>
              <a:t>= </a:t>
            </a:r>
            <a:r>
              <a:rPr lang="en-US" i="1" dirty="0"/>
              <a:t>k</a:t>
            </a:r>
            <a:r>
              <a:rPr lang="en-US" dirty="0" smtClean="0"/>
              <a:t> – 1 </a:t>
            </a:r>
          </a:p>
          <a:p>
            <a:r>
              <a:rPr lang="en-US" i="1" dirty="0"/>
              <a:t>k</a:t>
            </a:r>
            <a:r>
              <a:rPr lang="en-US" i="1" dirty="0" smtClean="0"/>
              <a:t> </a:t>
            </a:r>
            <a:r>
              <a:rPr lang="en-US" dirty="0" smtClean="0"/>
              <a:t>is the number of cells in the contingency table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91829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Chi-squared Distribution</a:t>
            </a:r>
            <a:endParaRPr lang="en-US" dirty="0"/>
          </a:p>
        </p:txBody>
      </p:sp>
      <p:pic>
        <p:nvPicPr>
          <p:cNvPr id="4" name="Content Placeholder 3" descr="Chi-square_distributionCDF-English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18" r="-206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832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2-way Sampling Distribution</a:t>
            </a:r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0430162"/>
              </p:ext>
            </p:extLst>
          </p:nvPr>
        </p:nvGraphicFramePr>
        <p:xfrm>
          <a:off x="438150" y="1225953"/>
          <a:ext cx="8267700" cy="4933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2661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samples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0554134"/>
              </p:ext>
            </p:extLst>
          </p:nvPr>
        </p:nvGraphicFramePr>
        <p:xfrm>
          <a:off x="549275" y="1444531"/>
          <a:ext cx="8042276" cy="4543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2203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samples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2385524"/>
              </p:ext>
            </p:extLst>
          </p:nvPr>
        </p:nvGraphicFramePr>
        <p:xfrm>
          <a:off x="549275" y="1317625"/>
          <a:ext cx="8042276" cy="4802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4684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2-way Contingency Table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733822"/>
              </p:ext>
            </p:extLst>
          </p:nvPr>
        </p:nvGraphicFramePr>
        <p:xfrm>
          <a:off x="549277" y="1527008"/>
          <a:ext cx="8042274" cy="3978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0379"/>
                <a:gridCol w="1340379"/>
                <a:gridCol w="1340379"/>
                <a:gridCol w="1340379"/>
                <a:gridCol w="1340379"/>
                <a:gridCol w="1340379"/>
              </a:tblGrid>
              <a:tr h="79569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Blue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Brown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Green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Hazel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6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Curly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6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Straight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6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Wavy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69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210</a:t>
                      </a: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748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2-way Contingency Table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439067"/>
              </p:ext>
            </p:extLst>
          </p:nvPr>
        </p:nvGraphicFramePr>
        <p:xfrm>
          <a:off x="549277" y="1527008"/>
          <a:ext cx="8042274" cy="3978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0379"/>
                <a:gridCol w="1340379"/>
                <a:gridCol w="1340379"/>
                <a:gridCol w="1340379"/>
                <a:gridCol w="1340379"/>
                <a:gridCol w="1340379"/>
              </a:tblGrid>
              <a:tr h="79569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Blue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Brown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Green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Hazel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6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Curly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6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Straight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6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Wavy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69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52.5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52.5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52.5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52.5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210</a:t>
                      </a: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771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7403"/>
              </p:ext>
            </p:extLst>
          </p:nvPr>
        </p:nvGraphicFramePr>
        <p:xfrm>
          <a:off x="1177620" y="332263"/>
          <a:ext cx="6921056" cy="6184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1397"/>
                <a:gridCol w="1076951"/>
                <a:gridCol w="1514236"/>
                <a:gridCol w="1514236"/>
                <a:gridCol w="151423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Observed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((O-E)^2)/E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4.129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Curly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0.014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Curly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0.357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Curly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Hazel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2.414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1.729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1.729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5.157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Straight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Hazel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Wavy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12.014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Wavy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0.014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Wavy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0.014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Wavy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Hazel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0.357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Chi-Squared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28.628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df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CHISQ.INV(0.05,11)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Critical χ</a:t>
                      </a:r>
                      <a:r>
                        <a:rPr lang="en-US" sz="20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20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4.575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491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Pearson’s chi-squared statistic</a:t>
            </a:r>
          </a:p>
          <a:p>
            <a:r>
              <a:rPr lang="en-US" dirty="0" smtClean="0"/>
              <a:t>Do: 1 – CHISQ.DIST(chi,df,1)</a:t>
            </a:r>
          </a:p>
          <a:p>
            <a:pPr marL="0" indent="0" algn="ctr">
              <a:buNone/>
            </a:pPr>
            <a:r>
              <a:rPr lang="en-US" b="1" dirty="0" smtClean="0"/>
              <a:t>OR</a:t>
            </a:r>
          </a:p>
          <a:p>
            <a:r>
              <a:rPr lang="en-US" dirty="0" smtClean="0"/>
              <a:t>Do CHISQ.TEST(</a:t>
            </a:r>
            <a:r>
              <a:rPr lang="en-US" dirty="0" err="1" smtClean="0"/>
              <a:t>actual_values,expected_values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4608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TI-83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 observed</a:t>
            </a:r>
            <a:r>
              <a:rPr lang="en-US" dirty="0"/>
              <a:t> </a:t>
            </a:r>
            <a:r>
              <a:rPr lang="en-US" dirty="0" smtClean="0"/>
              <a:t>matrix ([MATRX])</a:t>
            </a:r>
          </a:p>
          <a:p>
            <a:r>
              <a:rPr lang="en-US" dirty="0" smtClean="0"/>
              <a:t>[STAT][TEST]</a:t>
            </a:r>
          </a:p>
          <a:p>
            <a:r>
              <a:rPr lang="en-US" dirty="0" smtClean="0"/>
              <a:t>Select C: c</a:t>
            </a:r>
            <a:r>
              <a:rPr lang="en-US" baseline="30000" dirty="0" smtClean="0"/>
              <a:t>2</a:t>
            </a:r>
            <a:r>
              <a:rPr lang="en-US" dirty="0" smtClean="0"/>
              <a:t>-test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08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Chi-squared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769" y="1600201"/>
            <a:ext cx="8042276" cy="43434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Categorical variables</a:t>
            </a:r>
            <a:endParaRPr lang="en-US" b="1" u="sng" dirty="0"/>
          </a:p>
          <a:p>
            <a:r>
              <a:rPr lang="en-US" dirty="0" smtClean="0"/>
              <a:t>Are the observed outcomes different than expected?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r>
              <a:rPr lang="en-US" dirty="0" smtClean="0"/>
              <a:t>You measure the frequencies of hair colors for a random sample of people.</a:t>
            </a:r>
          </a:p>
          <a:p>
            <a:r>
              <a:rPr lang="en-US" dirty="0" smtClean="0"/>
              <a:t>You want to know if any hair color is </a:t>
            </a:r>
            <a:r>
              <a:rPr lang="en-US" i="1" dirty="0" smtClean="0"/>
              <a:t>significantly </a:t>
            </a:r>
            <a:r>
              <a:rPr lang="en-US" dirty="0" smtClean="0"/>
              <a:t>more or less common than other hair colors.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070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6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For two continuous variables:</a:t>
            </a:r>
            <a:endParaRPr lang="en-US" dirty="0"/>
          </a:p>
          <a:p>
            <a:r>
              <a:rPr lang="en-US" dirty="0" smtClean="0"/>
              <a:t>Are X and Y related?</a:t>
            </a:r>
          </a:p>
          <a:p>
            <a:r>
              <a:rPr lang="en-US" dirty="0"/>
              <a:t>How much does X tell you about Y</a:t>
            </a:r>
            <a:r>
              <a:rPr lang="en-US" dirty="0" smtClean="0"/>
              <a:t>?</a:t>
            </a:r>
          </a:p>
          <a:p>
            <a:r>
              <a:rPr lang="en-US" dirty="0" smtClean="0"/>
              <a:t>A change in X corresponds to what kind of change in Y?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906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average, how much heavier is someone who is an inch taller than someone else?</a:t>
            </a:r>
          </a:p>
          <a:p>
            <a:r>
              <a:rPr lang="en-US" dirty="0" smtClean="0"/>
              <a:t>How closely related are number of yards a team gains to their final score?</a:t>
            </a:r>
          </a:p>
          <a:p>
            <a:r>
              <a:rPr lang="en-US" dirty="0" smtClean="0"/>
              <a:t>How much extra revenue does a store get for every additional customer?</a:t>
            </a:r>
          </a:p>
          <a:p>
            <a:pPr marL="349250" lvl="1" indent="-34925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dirty="0"/>
              <a:t>SAT score and first-year GPA at a </a:t>
            </a:r>
            <a:r>
              <a:rPr lang="en-US" dirty="0" smtClean="0"/>
              <a:t>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168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do we care?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To be able to forecast </a:t>
            </a:r>
          </a:p>
          <a:p>
            <a:pPr lvl="1"/>
            <a:r>
              <a:rPr lang="en-US" sz="2400" dirty="0" smtClean="0"/>
              <a:t>SAT-GPA</a:t>
            </a:r>
          </a:p>
          <a:p>
            <a:r>
              <a:rPr lang="en-US" sz="2800" dirty="0" smtClean="0"/>
              <a:t>To adjust, control or optimize a process</a:t>
            </a:r>
          </a:p>
          <a:p>
            <a:pPr lvl="1"/>
            <a:r>
              <a:rPr lang="en-US" sz="2400" dirty="0" smtClean="0"/>
              <a:t>How many books should we buy for a library in an affluent county?</a:t>
            </a:r>
          </a:p>
          <a:p>
            <a:r>
              <a:rPr lang="en-US" sz="2800" dirty="0" smtClean="0"/>
              <a:t>To better understand reality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928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Visualizing Correlation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Correlation is the relationship between </a:t>
            </a:r>
            <a:r>
              <a:rPr lang="en-US" b="1" dirty="0" smtClean="0"/>
              <a:t>two continuous variables</a:t>
            </a:r>
          </a:p>
          <a:p>
            <a:r>
              <a:rPr lang="en-US" dirty="0" smtClean="0"/>
              <a:t>How should this be visualized?</a:t>
            </a:r>
          </a:p>
        </p:txBody>
      </p:sp>
    </p:spTree>
    <p:extLst>
      <p:ext uri="{BB962C8B-B14F-4D97-AF65-F5344CB8AC3E}">
        <p14:creationId xmlns:p14="http://schemas.microsoft.com/office/powerpoint/2010/main" val="3201886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Scatterplot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5806298" y="2468562"/>
            <a:ext cx="1371600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516" name="TextBox 11"/>
          <p:cNvSpPr txBox="1">
            <a:spLocks noChangeArrowheads="1"/>
          </p:cNvSpPr>
          <p:nvPr/>
        </p:nvSpPr>
        <p:spPr bwMode="auto">
          <a:xfrm>
            <a:off x="7177898" y="3043237"/>
            <a:ext cx="7905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Pablo</a:t>
            </a:r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3713000217"/>
              </p:ext>
            </p:extLst>
          </p:nvPr>
        </p:nvGraphicFramePr>
        <p:xfrm>
          <a:off x="549275" y="1461028"/>
          <a:ext cx="8042276" cy="4906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72338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Scatter Plots: Picking the Axes</a:t>
            </a:r>
            <a:endParaRPr lang="en-US" dirty="0"/>
          </a:p>
        </p:txBody>
      </p:sp>
      <p:sp>
        <p:nvSpPr>
          <p:cNvPr id="696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influencing variable is the </a:t>
            </a:r>
            <a:r>
              <a:rPr lang="en-US" b="1" dirty="0">
                <a:solidFill>
                  <a:srgbClr val="0000FF"/>
                </a:solidFill>
              </a:rPr>
              <a:t>predictor</a:t>
            </a:r>
            <a:r>
              <a:rPr lang="en-US" dirty="0"/>
              <a:t>, </a:t>
            </a:r>
            <a:r>
              <a:rPr lang="en-US" dirty="0" smtClean="0"/>
              <a:t>and we assign it to the horizontal axis</a:t>
            </a:r>
          </a:p>
          <a:p>
            <a:pPr lvl="1"/>
            <a:r>
              <a:rPr lang="en-US" dirty="0" smtClean="0"/>
              <a:t>a.k.a.</a:t>
            </a:r>
            <a:r>
              <a:rPr lang="en-US" dirty="0"/>
              <a:t>: x variable, independent </a:t>
            </a:r>
            <a:r>
              <a:rPr lang="en-US" dirty="0" smtClean="0"/>
              <a:t>variable, explanatory variable, </a:t>
            </a:r>
            <a:r>
              <a:rPr lang="en-US" dirty="0" err="1" smtClean="0"/>
              <a:t>regressor</a:t>
            </a:r>
            <a:r>
              <a:rPr lang="en-US" dirty="0" smtClean="0"/>
              <a:t>, factor</a:t>
            </a:r>
          </a:p>
          <a:p>
            <a:r>
              <a:rPr lang="en-US" dirty="0" smtClean="0"/>
              <a:t>The other variable is the </a:t>
            </a:r>
            <a:r>
              <a:rPr lang="en-US" b="1" dirty="0">
                <a:solidFill>
                  <a:srgbClr val="0000FF"/>
                </a:solidFill>
              </a:rPr>
              <a:t>response</a:t>
            </a:r>
            <a:r>
              <a:rPr lang="en-US" dirty="0"/>
              <a:t>, </a:t>
            </a:r>
            <a:r>
              <a:rPr lang="en-US" dirty="0" smtClean="0"/>
              <a:t>which we assign to the vertical axis</a:t>
            </a:r>
          </a:p>
          <a:p>
            <a:pPr lvl="1"/>
            <a:r>
              <a:rPr lang="en-US" dirty="0"/>
              <a:t>a.k.a.: </a:t>
            </a:r>
            <a:r>
              <a:rPr lang="en-US" dirty="0" smtClean="0"/>
              <a:t>y variable, dependent variable, criterion variable</a:t>
            </a:r>
          </a:p>
        </p:txBody>
      </p:sp>
    </p:spTree>
    <p:extLst>
      <p:ext uri="{BB962C8B-B14F-4D97-AF65-F5344CB8AC3E}">
        <p14:creationId xmlns:p14="http://schemas.microsoft.com/office/powerpoint/2010/main" val="3695141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here is a correlation between ice cream sales and violent crime in the U.S.A.  </a:t>
            </a:r>
          </a:p>
          <a:p>
            <a:r>
              <a:rPr lang="en-US" dirty="0" smtClean="0"/>
              <a:t>Why?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6231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here is a correlation between Turkey’s annual coal consumption and the yearly win/loss ratios of Michigan St. Spartans Men’s basketball team.  </a:t>
            </a:r>
          </a:p>
          <a:p>
            <a:r>
              <a:rPr lang="en-US" dirty="0" smtClean="0"/>
              <a:t>Why?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719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Correlation, not Causation: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Even if we show that two related variables are correlated, it does not imply that either one causes the other </a:t>
            </a:r>
          </a:p>
        </p:txBody>
      </p:sp>
    </p:spTree>
    <p:extLst>
      <p:ext uri="{BB962C8B-B14F-4D97-AF65-F5344CB8AC3E}">
        <p14:creationId xmlns:p14="http://schemas.microsoft.com/office/powerpoint/2010/main" val="1356312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Null hypothesis:</a:t>
            </a:r>
          </a:p>
          <a:p>
            <a:pPr lvl="1"/>
            <a:r>
              <a:rPr lang="en-US" dirty="0" smtClean="0"/>
              <a:t>No hair color is significantly more or less common than any other hair color</a:t>
            </a:r>
          </a:p>
          <a:p>
            <a:r>
              <a:rPr lang="en-US" dirty="0" smtClean="0"/>
              <a:t>Alternative hypothesis:</a:t>
            </a:r>
          </a:p>
          <a:p>
            <a:pPr lvl="1"/>
            <a:r>
              <a:rPr lang="en-US" dirty="0" smtClean="0"/>
              <a:t>At least one hair color is significantly more or less common than other hair colors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059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Correlation, not Causation: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Even if we show that two related variables are correlated, it does not imply that either one causes the other</a:t>
            </a:r>
          </a:p>
          <a:p>
            <a:r>
              <a:rPr lang="en-US" dirty="0" smtClean="0"/>
              <a:t>Possible explanations:</a:t>
            </a:r>
          </a:p>
          <a:p>
            <a:pPr lvl="1"/>
            <a:r>
              <a:rPr lang="en-US" dirty="0"/>
              <a:t>A causes B</a:t>
            </a:r>
          </a:p>
          <a:p>
            <a:pPr lvl="1"/>
            <a:r>
              <a:rPr lang="en-US" dirty="0"/>
              <a:t>B causes A </a:t>
            </a:r>
          </a:p>
          <a:p>
            <a:pPr lvl="1"/>
            <a:r>
              <a:rPr lang="en-US" dirty="0"/>
              <a:t>Something else causes A and B</a:t>
            </a:r>
          </a:p>
          <a:p>
            <a:pPr lvl="1"/>
            <a:r>
              <a:rPr lang="en-US" dirty="0"/>
              <a:t>A and B are just randomly correlated </a:t>
            </a:r>
          </a:p>
        </p:txBody>
      </p:sp>
    </p:spTree>
    <p:extLst>
      <p:ext uri="{BB962C8B-B14F-4D97-AF65-F5344CB8AC3E}">
        <p14:creationId xmlns:p14="http://schemas.microsoft.com/office/powerpoint/2010/main" val="3649166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Linear Correlation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836236"/>
            <a:ext cx="7772400" cy="4335964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b="1" dirty="0" smtClean="0">
                <a:solidFill>
                  <a:srgbClr val="0000FF"/>
                </a:solidFill>
              </a:rPr>
              <a:t>Positive </a:t>
            </a:r>
            <a:r>
              <a:rPr lang="en-US" b="1" dirty="0">
                <a:solidFill>
                  <a:srgbClr val="0000FF"/>
                </a:solidFill>
              </a:rPr>
              <a:t>Correlation</a:t>
            </a:r>
            <a:r>
              <a:rPr lang="en-US" dirty="0"/>
              <a:t>: relationships that shows up on a scatter diagram as the dots roughly following a straight line sloping </a:t>
            </a:r>
            <a:r>
              <a:rPr lang="en-US" b="1" dirty="0">
                <a:solidFill>
                  <a:srgbClr val="0000FF"/>
                </a:solidFill>
              </a:rPr>
              <a:t>up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and to the </a:t>
            </a:r>
            <a:r>
              <a:rPr lang="en-US" dirty="0" smtClean="0"/>
              <a:t>right</a:t>
            </a:r>
            <a:endParaRPr lang="en-US" dirty="0"/>
          </a:p>
          <a:p>
            <a:pPr algn="ctr">
              <a:buFont typeface="Wingdings 2" charset="2"/>
              <a:buNone/>
              <a:defRPr/>
            </a:pPr>
            <a:r>
              <a:rPr lang="en-US" dirty="0"/>
              <a:t>“Highs with highs, lows with lows”</a:t>
            </a:r>
          </a:p>
          <a:p>
            <a:pPr marL="0" indent="0">
              <a:buNone/>
              <a:defRPr/>
            </a:pPr>
            <a:r>
              <a:rPr lang="en-US" b="1" dirty="0">
                <a:solidFill>
                  <a:srgbClr val="0000FF"/>
                </a:solidFill>
              </a:rPr>
              <a:t>Negative Correlation</a:t>
            </a:r>
            <a:r>
              <a:rPr lang="en-US" dirty="0"/>
              <a:t>: relationships that shows up on a scatter diagram as the dots roughly following a straight line sloping </a:t>
            </a:r>
            <a:r>
              <a:rPr lang="en-US" b="1" dirty="0">
                <a:solidFill>
                  <a:srgbClr val="0000FF"/>
                </a:solidFill>
              </a:rPr>
              <a:t>down</a:t>
            </a:r>
            <a:r>
              <a:rPr lang="en-US" i="1" dirty="0">
                <a:solidFill>
                  <a:srgbClr val="0000FF"/>
                </a:solidFill>
              </a:rPr>
              <a:t> </a:t>
            </a:r>
            <a:r>
              <a:rPr lang="en-US" dirty="0"/>
              <a:t>and to the </a:t>
            </a:r>
            <a:r>
              <a:rPr lang="en-US" dirty="0" smtClean="0"/>
              <a:t>right</a:t>
            </a:r>
            <a:endParaRPr lang="en-US" dirty="0"/>
          </a:p>
          <a:p>
            <a:pPr algn="ctr">
              <a:buFont typeface="Wingdings 2" charset="2"/>
              <a:buNone/>
              <a:defRPr/>
            </a:pPr>
            <a:r>
              <a:rPr lang="en-US" dirty="0"/>
              <a:t>“Highs with lows, lows with highs”</a:t>
            </a:r>
          </a:p>
        </p:txBody>
      </p:sp>
    </p:spTree>
    <p:extLst>
      <p:ext uri="{BB962C8B-B14F-4D97-AF65-F5344CB8AC3E}">
        <p14:creationId xmlns:p14="http://schemas.microsoft.com/office/powerpoint/2010/main" val="2563181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correlation</a:t>
            </a:r>
          </a:p>
        </p:txBody>
      </p:sp>
      <p:graphicFrame>
        <p:nvGraphicFramePr>
          <p:cNvPr id="13" name="Chart 12"/>
          <p:cNvGraphicFramePr/>
          <p:nvPr/>
        </p:nvGraphicFramePr>
        <p:xfrm>
          <a:off x="1752600" y="1981200"/>
          <a:ext cx="5761848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2819400" y="2154238"/>
            <a:ext cx="3581400" cy="1295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894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</a:t>
            </a:r>
            <a:r>
              <a:rPr lang="en-US" dirty="0"/>
              <a:t>c</a:t>
            </a:r>
            <a:r>
              <a:rPr lang="en-US" dirty="0" smtClean="0"/>
              <a:t>orrelation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1371600" y="2057400"/>
          <a:ext cx="62484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3262313" y="2466975"/>
            <a:ext cx="3505200" cy="1600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880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Jessica’s view on Correlation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/>
          <a:lstStyle/>
          <a:p>
            <a:endParaRPr lang="en-US" smtClean="0">
              <a:hlinkClick r:id=""/>
            </a:endParaRPr>
          </a:p>
          <a:p>
            <a:endParaRPr lang="en-US" smtClean="0">
              <a:hlinkClick r:id=""/>
            </a:endParaRPr>
          </a:p>
          <a:p>
            <a:endParaRPr lang="en-US" smtClean="0">
              <a:hlinkClick r:id=""/>
            </a:endParaRPr>
          </a:p>
          <a:p>
            <a:endParaRPr lang="en-US" smtClean="0">
              <a:hlinkClick r:id=""/>
            </a:endParaRPr>
          </a:p>
          <a:p>
            <a:endParaRPr lang="en-US" smtClean="0">
              <a:hlinkClick r:id=""/>
            </a:endParaRPr>
          </a:p>
          <a:p>
            <a:endParaRPr lang="en-US" smtClean="0">
              <a:hlinkClick r:id=""/>
            </a:endParaRPr>
          </a:p>
          <a:p>
            <a:pPr>
              <a:buFont typeface="Wingdings 2" charset="2"/>
              <a:buNone/>
            </a:pPr>
            <a:r>
              <a:rPr lang="en-US" smtClean="0">
                <a:hlinkClick r:id=""/>
              </a:rPr>
              <a:t>http://indexed.blogspot.com/</a:t>
            </a:r>
            <a:r>
              <a:rPr lang="en-US" smtClean="0"/>
              <a:t>  </a:t>
            </a:r>
          </a:p>
          <a:p>
            <a:pPr>
              <a:buFont typeface="Wingdings 2" charset="2"/>
              <a:buNone/>
            </a:pPr>
            <a:r>
              <a:rPr lang="en-US" smtClean="0"/>
              <a:t>© Jessica Hagy</a:t>
            </a:r>
          </a:p>
        </p:txBody>
      </p:sp>
      <p:pic>
        <p:nvPicPr>
          <p:cNvPr id="4" name="Picture 3" descr="card1537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84363" y="1787525"/>
            <a:ext cx="5430837" cy="324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ard1648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84363" y="1787525"/>
            <a:ext cx="5430837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ard1664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84363" y="1787525"/>
            <a:ext cx="5430837" cy="325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ard1676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05000" y="1787525"/>
            <a:ext cx="5410200" cy="327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ard1732.JP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05000" y="1787525"/>
            <a:ext cx="5430838" cy="324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card1738.JP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884363" y="1787525"/>
            <a:ext cx="5430837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card1786.JP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876425" y="1787525"/>
            <a:ext cx="5459413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80862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Covariance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75120670"/>
              </p:ext>
            </p:extLst>
          </p:nvPr>
        </p:nvGraphicFramePr>
        <p:xfrm>
          <a:off x="4751388" y="1600200"/>
          <a:ext cx="3869022" cy="407924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308914"/>
                <a:gridCol w="1280054"/>
                <a:gridCol w="128005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Bill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Charlie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Dudley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Ginny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Harry</a:t>
                      </a:r>
                      <a:endParaRPr lang="en-US" dirty="0"/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Molly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Percy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Petunia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Ron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Vernon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62417022"/>
              </p:ext>
            </p:extLst>
          </p:nvPr>
        </p:nvGraphicFramePr>
        <p:xfrm>
          <a:off x="549274" y="1655762"/>
          <a:ext cx="3782881" cy="1758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5" name="Equation" r:id="rId3" imgW="1447800" imgH="673100" progId="Equation.3">
                  <p:embed/>
                </p:oleObj>
              </mc:Choice>
              <mc:Fallback>
                <p:oleObj name="Equation" r:id="rId3" imgW="1447800" imgH="673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9274" y="1655762"/>
                        <a:ext cx="3782881" cy="17588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7021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Covariance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71873559"/>
              </p:ext>
            </p:extLst>
          </p:nvPr>
        </p:nvGraphicFramePr>
        <p:xfrm>
          <a:off x="4751387" y="1600200"/>
          <a:ext cx="3840163" cy="482092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042154"/>
                <a:gridCol w="1053060"/>
                <a:gridCol w="174494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(x-µ</a:t>
                      </a:r>
                      <a:r>
                        <a:rPr lang="en-US" baseline="-25000" dirty="0" smtClean="0"/>
                        <a:t>x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(y-µ</a:t>
                      </a:r>
                      <a:r>
                        <a:rPr lang="en-US" baseline="-25000" dirty="0" smtClean="0"/>
                        <a:t>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(x-µ</a:t>
                      </a:r>
                      <a:r>
                        <a:rPr lang="en-US" baseline="-25000" dirty="0" smtClean="0"/>
                        <a:t>x</a:t>
                      </a:r>
                      <a:r>
                        <a:rPr lang="en-US" dirty="0" smtClean="0"/>
                        <a:t>) (y-µ</a:t>
                      </a:r>
                      <a:r>
                        <a:rPr lang="en-US" baseline="-25000" dirty="0" smtClean="0"/>
                        <a:t>y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112.8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-57.2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142.8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-6.3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-61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384.3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-46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13.8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-4.3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68.8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7.8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-66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-112.2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-41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-110.7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176.8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627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cov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627/9 = 69.7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64039399"/>
              </p:ext>
            </p:extLst>
          </p:nvPr>
        </p:nvGraphicFramePr>
        <p:xfrm>
          <a:off x="549275" y="1600200"/>
          <a:ext cx="3869022" cy="445008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308914"/>
                <a:gridCol w="1280054"/>
                <a:gridCol w="128005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Bill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Charlie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Dudley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Ginny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Harry</a:t>
                      </a:r>
                      <a:endParaRPr lang="en-US" dirty="0"/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Molly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Percy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Petunia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Ron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Vernon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News Gothic M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69.3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176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617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Covariance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64195237"/>
              </p:ext>
            </p:extLst>
          </p:nvPr>
        </p:nvGraphicFramePr>
        <p:xfrm>
          <a:off x="4751388" y="1600200"/>
          <a:ext cx="3869022" cy="407924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308914"/>
                <a:gridCol w="1280054"/>
                <a:gridCol w="128005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Bill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Charlie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Dudley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Ginny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Harry</a:t>
                      </a:r>
                      <a:endParaRPr lang="en-US" dirty="0"/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Molly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Percy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Petunia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Ron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Vernon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37987573"/>
              </p:ext>
            </p:extLst>
          </p:nvPr>
        </p:nvGraphicFramePr>
        <p:xfrm>
          <a:off x="549274" y="1655762"/>
          <a:ext cx="3782881" cy="1758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3" name="Equation" r:id="rId3" imgW="1447800" imgH="673100" progId="Equation.3">
                  <p:embed/>
                </p:oleObj>
              </mc:Choice>
              <mc:Fallback>
                <p:oleObj name="Equation" r:id="rId3" imgW="1447800" imgH="673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9274" y="1655762"/>
                        <a:ext cx="3782881" cy="17588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6066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Covariance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47029478"/>
              </p:ext>
            </p:extLst>
          </p:nvPr>
        </p:nvGraphicFramePr>
        <p:xfrm>
          <a:off x="4751388" y="1600200"/>
          <a:ext cx="3869022" cy="407924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308914"/>
                <a:gridCol w="1280054"/>
                <a:gridCol w="128005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Bill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Charlie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Dudley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Ginny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Harry</a:t>
                      </a:r>
                      <a:endParaRPr lang="en-US" dirty="0"/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Molly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Percy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Petunia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Ron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Vernon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43916813"/>
              </p:ext>
            </p:extLst>
          </p:nvPr>
        </p:nvGraphicFramePr>
        <p:xfrm>
          <a:off x="549274" y="1655762"/>
          <a:ext cx="3782881" cy="1758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7" name="Equation" r:id="rId4" imgW="1447800" imgH="673100" progId="Equation.3">
                  <p:embed/>
                </p:oleObj>
              </mc:Choice>
              <mc:Fallback>
                <p:oleObj name="Equation" r:id="rId4" imgW="1447800" imgH="673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9274" y="1655762"/>
                        <a:ext cx="3782881" cy="17588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95047"/>
              </p:ext>
            </p:extLst>
          </p:nvPr>
        </p:nvGraphicFramePr>
        <p:xfrm>
          <a:off x="4751387" y="1600200"/>
          <a:ext cx="3840163" cy="482092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042154"/>
                <a:gridCol w="1053060"/>
                <a:gridCol w="174494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(x-µ</a:t>
                      </a:r>
                      <a:r>
                        <a:rPr lang="en-US" baseline="-25000" dirty="0" smtClean="0"/>
                        <a:t>x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(y-µ</a:t>
                      </a:r>
                      <a:r>
                        <a:rPr lang="en-US" baseline="-25000" dirty="0" smtClean="0"/>
                        <a:t>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(x-µ</a:t>
                      </a:r>
                      <a:r>
                        <a:rPr lang="en-US" baseline="-25000" dirty="0" smtClean="0"/>
                        <a:t>x</a:t>
                      </a:r>
                      <a:r>
                        <a:rPr lang="en-US" dirty="0" smtClean="0"/>
                        <a:t>) (y-µ</a:t>
                      </a:r>
                      <a:r>
                        <a:rPr lang="en-US" baseline="-25000" dirty="0" smtClean="0"/>
                        <a:t>y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112.8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-57.2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142.8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-6.3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-61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384.3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-46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13.8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-4.3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68.8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7.8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-66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-112.2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-41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-110.7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176.8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627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cov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627/9 = 69.7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5445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Covariance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25273202"/>
              </p:ext>
            </p:extLst>
          </p:nvPr>
        </p:nvGraphicFramePr>
        <p:xfrm>
          <a:off x="4751388" y="1600200"/>
          <a:ext cx="3869022" cy="407924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308914"/>
                <a:gridCol w="1280054"/>
                <a:gridCol w="128005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Bill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Charlie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Dudley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Ginny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Harry</a:t>
                      </a:r>
                      <a:endParaRPr lang="en-US" dirty="0"/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Molly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Percy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Petunia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Ron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Vernon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04385603"/>
              </p:ext>
            </p:extLst>
          </p:nvPr>
        </p:nvGraphicFramePr>
        <p:xfrm>
          <a:off x="549274" y="1655762"/>
          <a:ext cx="3782881" cy="1758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8" name="Equation" r:id="rId4" imgW="1447800" imgH="673100" progId="Equation.3">
                  <p:embed/>
                </p:oleObj>
              </mc:Choice>
              <mc:Fallback>
                <p:oleObj name="Equation" r:id="rId4" imgW="1447800" imgH="673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9274" y="1655762"/>
                        <a:ext cx="3782881" cy="17588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5488024"/>
              </p:ext>
            </p:extLst>
          </p:nvPr>
        </p:nvGraphicFramePr>
        <p:xfrm>
          <a:off x="4751387" y="1600200"/>
          <a:ext cx="3840163" cy="482092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042154"/>
                <a:gridCol w="1053060"/>
                <a:gridCol w="174494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(x-µ</a:t>
                      </a:r>
                      <a:r>
                        <a:rPr lang="en-US" baseline="-25000" dirty="0" smtClean="0"/>
                        <a:t>x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(y-µ</a:t>
                      </a:r>
                      <a:r>
                        <a:rPr lang="en-US" baseline="-25000" dirty="0" smtClean="0"/>
                        <a:t>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(x-µ</a:t>
                      </a:r>
                      <a:r>
                        <a:rPr lang="en-US" baseline="-25000" dirty="0" smtClean="0"/>
                        <a:t>x</a:t>
                      </a:r>
                      <a:r>
                        <a:rPr lang="en-US" dirty="0" smtClean="0"/>
                        <a:t>) (y-µ</a:t>
                      </a:r>
                      <a:r>
                        <a:rPr lang="en-US" baseline="-25000" dirty="0" smtClean="0"/>
                        <a:t>y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112.8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-57.2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142.8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-6.3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-61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384.3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-46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13.8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-4.3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68.8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7.8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-66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-112.2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-41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-110.7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176.8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627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cov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627/9 = 69.7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849183"/>
              </p:ext>
            </p:extLst>
          </p:nvPr>
        </p:nvGraphicFramePr>
        <p:xfrm>
          <a:off x="549275" y="3622200"/>
          <a:ext cx="2787650" cy="238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9" name="Equation" r:id="rId6" imgW="1066800" imgH="914400" progId="Equation.3">
                  <p:embed/>
                </p:oleObj>
              </mc:Choice>
              <mc:Fallback>
                <p:oleObj name="Equation" r:id="rId6" imgW="1066800" imgH="914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9275" y="3622200"/>
                        <a:ext cx="2787650" cy="2389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2518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Distribution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284428"/>
              </p:ext>
            </p:extLst>
          </p:nvPr>
        </p:nvGraphicFramePr>
        <p:xfrm>
          <a:off x="158750" y="1555464"/>
          <a:ext cx="88265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1151971"/>
              </p:ext>
            </p:extLst>
          </p:nvPr>
        </p:nvGraphicFramePr>
        <p:xfrm>
          <a:off x="372295" y="4298664"/>
          <a:ext cx="2692400" cy="2076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4895206"/>
              </p:ext>
            </p:extLst>
          </p:nvPr>
        </p:nvGraphicFramePr>
        <p:xfrm>
          <a:off x="3225800" y="4298664"/>
          <a:ext cx="2692400" cy="2076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1432612"/>
              </p:ext>
            </p:extLst>
          </p:nvPr>
        </p:nvGraphicFramePr>
        <p:xfrm>
          <a:off x="5918200" y="4298664"/>
          <a:ext cx="2692400" cy="2076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80263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48194126"/>
              </p:ext>
            </p:extLst>
          </p:nvPr>
        </p:nvGraphicFramePr>
        <p:xfrm>
          <a:off x="4751388" y="1600200"/>
          <a:ext cx="3869022" cy="407924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308914"/>
                <a:gridCol w="1280054"/>
                <a:gridCol w="128005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Bill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Charlie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Dudley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Ginny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Harry</a:t>
                      </a:r>
                      <a:endParaRPr lang="en-US" dirty="0"/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Molly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Percy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Petunia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Ron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Vernon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02494688"/>
              </p:ext>
            </p:extLst>
          </p:nvPr>
        </p:nvGraphicFramePr>
        <p:xfrm>
          <a:off x="1577975" y="1655763"/>
          <a:ext cx="1725613" cy="175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5" name="Equation" r:id="rId3" imgW="647700" imgH="660400" progId="Equation.3">
                  <p:embed/>
                </p:oleObj>
              </mc:Choice>
              <mc:Fallback>
                <p:oleObj name="Equation" r:id="rId3" imgW="647700" imgH="660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77975" y="1655763"/>
                        <a:ext cx="1725613" cy="175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1488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Coefficient</a:t>
            </a:r>
          </a:p>
        </p:txBody>
      </p:sp>
      <p:sp>
        <p:nvSpPr>
          <p:cNvPr id="124932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Correlation Coefficient (r): measure of the degree of linear correlation between two </a:t>
            </a:r>
            <a:r>
              <a:rPr lang="en-US" dirty="0" smtClean="0"/>
              <a:t>variables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a.k.a. “Pearson Correlation Coefficient”</a:t>
            </a:r>
          </a:p>
          <a:p>
            <a:r>
              <a:rPr lang="en-US" dirty="0" smtClean="0"/>
              <a:t>“how close the dots are to a straight line”</a:t>
            </a:r>
          </a:p>
        </p:txBody>
      </p:sp>
    </p:spTree>
    <p:extLst>
      <p:ext uri="{BB962C8B-B14F-4D97-AF65-F5344CB8AC3E}">
        <p14:creationId xmlns:p14="http://schemas.microsoft.com/office/powerpoint/2010/main" val="511797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Coefficient Properties </a:t>
            </a:r>
          </a:p>
        </p:txBody>
      </p:sp>
      <p:sp>
        <p:nvSpPr>
          <p:cNvPr id="12595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Range: -1 to 1</a:t>
            </a:r>
          </a:p>
          <a:p>
            <a:r>
              <a:rPr lang="en-US" smtClean="0"/>
              <a:t>Negative number = negative correlation</a:t>
            </a:r>
          </a:p>
          <a:p>
            <a:r>
              <a:rPr lang="en-US" smtClean="0"/>
              <a:t>Positive number = positive correlation</a:t>
            </a:r>
          </a:p>
          <a:p>
            <a:endParaRPr lang="en-US" smtClean="0"/>
          </a:p>
          <a:p>
            <a:r>
              <a:rPr lang="en-US" smtClean="0"/>
              <a:t>-1: Perfect negative correlation</a:t>
            </a:r>
          </a:p>
          <a:p>
            <a:r>
              <a:rPr lang="en-US" smtClean="0"/>
              <a:t>0: No correlation</a:t>
            </a:r>
          </a:p>
          <a:p>
            <a:r>
              <a:rPr lang="en-US" smtClean="0"/>
              <a:t>1: Perfect positive correlation</a:t>
            </a:r>
          </a:p>
        </p:txBody>
      </p:sp>
    </p:spTree>
    <p:extLst>
      <p:ext uri="{BB962C8B-B14F-4D97-AF65-F5344CB8AC3E}">
        <p14:creationId xmlns:p14="http://schemas.microsoft.com/office/powerpoint/2010/main" val="1603805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rr_pos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86" y="709191"/>
            <a:ext cx="2045498" cy="2045498"/>
          </a:xfrm>
          <a:prstGeom prst="rect">
            <a:avLst/>
          </a:prstGeom>
        </p:spPr>
      </p:pic>
      <p:pic>
        <p:nvPicPr>
          <p:cNvPr id="6" name="Picture 5" descr="corr_pos07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05" y="709192"/>
            <a:ext cx="2045498" cy="2045498"/>
          </a:xfrm>
          <a:prstGeom prst="rect">
            <a:avLst/>
          </a:prstGeom>
        </p:spPr>
      </p:pic>
      <p:pic>
        <p:nvPicPr>
          <p:cNvPr id="7" name="Picture 6" descr="corr_pos025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003" y="709192"/>
            <a:ext cx="2045498" cy="2045498"/>
          </a:xfrm>
          <a:prstGeom prst="rect">
            <a:avLst/>
          </a:prstGeom>
        </p:spPr>
      </p:pic>
      <p:pic>
        <p:nvPicPr>
          <p:cNvPr id="8" name="Picture 7" descr="corr_0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501" y="2028730"/>
            <a:ext cx="2045499" cy="2045499"/>
          </a:xfrm>
          <a:prstGeom prst="rect">
            <a:avLst/>
          </a:prstGeom>
        </p:spPr>
      </p:pic>
      <p:pic>
        <p:nvPicPr>
          <p:cNvPr id="9" name="Picture 8" descr="corr_neg025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003" y="3348274"/>
            <a:ext cx="2045498" cy="2045498"/>
          </a:xfrm>
          <a:prstGeom prst="rect">
            <a:avLst/>
          </a:prstGeom>
        </p:spPr>
      </p:pic>
      <p:pic>
        <p:nvPicPr>
          <p:cNvPr id="10" name="Picture 9" descr="corr_neg075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05" y="3348274"/>
            <a:ext cx="2045498" cy="2045498"/>
          </a:xfrm>
          <a:prstGeom prst="rect">
            <a:avLst/>
          </a:prstGeom>
        </p:spPr>
      </p:pic>
      <p:pic>
        <p:nvPicPr>
          <p:cNvPr id="11" name="Picture 10" descr="corr_neg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88" y="3348274"/>
            <a:ext cx="2045498" cy="204549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33966" y="372736"/>
            <a:ext cx="75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</a:t>
            </a:r>
            <a:r>
              <a:rPr lang="en-US" dirty="0" smtClean="0"/>
              <a:t> = 1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3517228" y="386627"/>
            <a:ext cx="11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</a:t>
            </a:r>
            <a:r>
              <a:rPr lang="en-US" dirty="0" smtClean="0"/>
              <a:t> = 0.75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5595504" y="386627"/>
            <a:ext cx="11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</a:t>
            </a:r>
            <a:r>
              <a:rPr lang="en-US" dirty="0" smtClean="0"/>
              <a:t> = 0.25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1533966" y="2965051"/>
            <a:ext cx="83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</a:t>
            </a:r>
            <a:r>
              <a:rPr lang="en-US" dirty="0" smtClean="0"/>
              <a:t> = -1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3517228" y="2978942"/>
            <a:ext cx="1190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</a:t>
            </a:r>
            <a:r>
              <a:rPr lang="en-US" dirty="0" smtClean="0"/>
              <a:t> = -0.75</a:t>
            </a:r>
            <a:endParaRPr lang="en-US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5595504" y="2978942"/>
            <a:ext cx="1190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</a:t>
            </a:r>
            <a:r>
              <a:rPr lang="en-US" dirty="0" smtClean="0"/>
              <a:t> = -0.25</a:t>
            </a:r>
            <a:endParaRPr lang="en-US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7826180" y="1669247"/>
            <a:ext cx="75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</a:t>
            </a:r>
            <a:r>
              <a:rPr lang="en-US" dirty="0" smtClean="0"/>
              <a:t> = 0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90993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/>
        </p:nvGraphicFramePr>
        <p:xfrm>
          <a:off x="914400" y="1847850"/>
          <a:ext cx="4902200" cy="3162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69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Which Coefficient is Higher?</a:t>
            </a:r>
          </a:p>
        </p:txBody>
      </p:sp>
      <p:graphicFrame>
        <p:nvGraphicFramePr>
          <p:cNvPr id="5" name="Chart 4"/>
          <p:cNvGraphicFramePr/>
          <p:nvPr/>
        </p:nvGraphicFramePr>
        <p:xfrm>
          <a:off x="3784600" y="3429000"/>
          <a:ext cx="4902200" cy="3162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4648200" y="3476625"/>
            <a:ext cx="3276600" cy="1143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744663" y="1889125"/>
            <a:ext cx="3276600" cy="1143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431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Computing the Correlation Coefficient</a:t>
            </a:r>
            <a:endParaRPr lang="en-US" dirty="0"/>
          </a:p>
        </p:txBody>
      </p:sp>
      <p:sp>
        <p:nvSpPr>
          <p:cNvPr id="12902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i="1" dirty="0">
                <a:latin typeface="Arial"/>
                <a:cs typeface="Arial"/>
              </a:rPr>
              <a:t>r</a:t>
            </a:r>
            <a:r>
              <a:rPr lang="en-US" dirty="0" smtClean="0"/>
              <a:t> is the mean of the cross-product of Z scores of two variables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129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421403"/>
              </p:ext>
            </p:extLst>
          </p:nvPr>
        </p:nvGraphicFramePr>
        <p:xfrm>
          <a:off x="2995721" y="2624855"/>
          <a:ext cx="3339600" cy="2076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1" name="Equation" r:id="rId4" imgW="838200" imgH="520700" progId="Equation.3">
                  <p:embed/>
                </p:oleObj>
              </mc:Choice>
              <mc:Fallback>
                <p:oleObj name="Equation" r:id="rId4" imgW="8382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721" y="2624855"/>
                        <a:ext cx="3339600" cy="20763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7752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Example</a:t>
            </a:r>
            <a:endParaRPr lang="en-US" dirty="0"/>
          </a:p>
        </p:txBody>
      </p:sp>
      <p:graphicFrame>
        <p:nvGraphicFramePr>
          <p:cNvPr id="8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1235920"/>
              </p:ext>
            </p:extLst>
          </p:nvPr>
        </p:nvGraphicFramePr>
        <p:xfrm>
          <a:off x="945137" y="1600200"/>
          <a:ext cx="7245135" cy="482092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365469"/>
                <a:gridCol w="909645"/>
                <a:gridCol w="1335362"/>
                <a:gridCol w="934536"/>
                <a:gridCol w="1364761"/>
                <a:gridCol w="133536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</a:t>
                      </a:r>
                      <a:r>
                        <a:rPr lang="en-US" baseline="-25000" dirty="0" err="1" smtClean="0"/>
                        <a:t>x</a:t>
                      </a:r>
                      <a:r>
                        <a:rPr lang="en-US" dirty="0" smtClean="0"/>
                        <a:t> (height)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</a:t>
                      </a:r>
                      <a:r>
                        <a:rPr lang="en-US" baseline="-25000" dirty="0" err="1" smtClean="0"/>
                        <a:t>y</a:t>
                      </a:r>
                      <a:r>
                        <a:rPr lang="en-US" dirty="0" smtClean="0"/>
                        <a:t> (weight)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</a:t>
                      </a:r>
                      <a:r>
                        <a:rPr lang="en-US" baseline="-25000" dirty="0" err="1" smtClean="0"/>
                        <a:t>x</a:t>
                      </a:r>
                      <a:r>
                        <a:rPr lang="en-US" dirty="0" smtClean="0"/>
                        <a:t> * </a:t>
                      </a:r>
                      <a:r>
                        <a:rPr lang="en-US" dirty="0" err="1" smtClean="0"/>
                        <a:t>Z</a:t>
                      </a:r>
                      <a:r>
                        <a:rPr lang="en-US" baseline="-25000" dirty="0" err="1" smtClean="0"/>
                        <a:t>y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Bill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1.424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0.395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0.563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Charlie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-0.394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0.725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-0.285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Dudley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0.515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1.383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0.712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Ginny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-1.908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-1.004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1.917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Harry</a:t>
                      </a:r>
                      <a:endParaRPr lang="en-US" dirty="0"/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-0.091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-0.757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0.069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Molly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-1.302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-0.263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0.343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Percy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-0.091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-0.428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0.039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Petunia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0.515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-1.087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-0.560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Ron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0.818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-0.675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-0.552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Vernon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0.515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1.713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0.882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News Gothic M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69.3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3.127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News Gothic M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3.302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60.73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sum/(N-1)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News Gothic MT"/>
                        </a:rPr>
                        <a:t>0.347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004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Coefficient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0310594"/>
              </p:ext>
            </p:extLst>
          </p:nvPr>
        </p:nvGraphicFramePr>
        <p:xfrm>
          <a:off x="1939352" y="2549567"/>
          <a:ext cx="5289022" cy="1466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9" name="Equation" r:id="rId3" imgW="2565400" imgH="711200" progId="Equation.3">
                  <p:embed/>
                </p:oleObj>
              </mc:Choice>
              <mc:Fallback>
                <p:oleObj name="Equation" r:id="rId3" imgW="2565400" imgH="71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9352" y="2549567"/>
                        <a:ext cx="5289022" cy="14660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2673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Calculate mean, SD for the X and  Y variables</a:t>
            </a:r>
          </a:p>
          <a:p>
            <a:pPr>
              <a:defRPr/>
            </a:pPr>
            <a:r>
              <a:rPr lang="en-US" dirty="0" smtClean="0"/>
              <a:t>Calculate Z-scores for all objects, both variables</a:t>
            </a:r>
          </a:p>
          <a:p>
            <a:pPr>
              <a:defRPr/>
            </a:pPr>
            <a:r>
              <a:rPr lang="en-US" dirty="0" smtClean="0"/>
              <a:t>For each object, multiply the Z-score from X variable by the Z-Score from the Y variable</a:t>
            </a:r>
          </a:p>
          <a:p>
            <a:pPr>
              <a:defRPr/>
            </a:pPr>
            <a:r>
              <a:rPr lang="en-US" dirty="0" smtClean="0"/>
              <a:t>Sum up the products and divide by the number of scores minus one </a:t>
            </a:r>
          </a:p>
        </p:txBody>
      </p:sp>
    </p:spTree>
    <p:extLst>
      <p:ext uri="{BB962C8B-B14F-4D97-AF65-F5344CB8AC3E}">
        <p14:creationId xmlns:p14="http://schemas.microsoft.com/office/powerpoint/2010/main" val="4102280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r</a:t>
            </a:r>
            <a:r>
              <a:rPr lang="en-US" baseline="30000" smtClean="0"/>
              <a:t>2</a:t>
            </a:r>
            <a:r>
              <a:rPr lang="en-US" smtClean="0"/>
              <a:t>?</a:t>
            </a:r>
            <a:endParaRPr lang="en-US" baseline="3000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lang="en-US" sz="3200" b="1" baseline="30000" dirty="0" smtClean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lang="en-US" sz="3200" b="1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r>
              <a:rPr lang="en-US" dirty="0" smtClean="0"/>
              <a:t>Measure </a:t>
            </a:r>
            <a:r>
              <a:rPr lang="en-US" dirty="0"/>
              <a:t>of association between </a:t>
            </a:r>
            <a:r>
              <a:rPr lang="en-US" dirty="0" smtClean="0"/>
              <a:t>variables</a:t>
            </a:r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proportion of the total variance in one variable that can be explained by the </a:t>
            </a:r>
            <a:r>
              <a:rPr lang="en-US" dirty="0" smtClean="0"/>
              <a:t>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445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Contingency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8544646"/>
              </p:ext>
            </p:extLst>
          </p:nvPr>
        </p:nvGraphicFramePr>
        <p:xfrm>
          <a:off x="549275" y="2128056"/>
          <a:ext cx="8042274" cy="2570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40379"/>
                <a:gridCol w="1340379"/>
                <a:gridCol w="1340379"/>
                <a:gridCol w="1340379"/>
                <a:gridCol w="1340379"/>
                <a:gridCol w="134037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Observed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aseline="30000" dirty="0" smtClean="0"/>
                    </a:p>
                    <a:p>
                      <a:endParaRPr lang="en-US" baseline="30000" dirty="0" smtClean="0"/>
                    </a:p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848923"/>
              </p:ext>
            </p:extLst>
          </p:nvPr>
        </p:nvGraphicFramePr>
        <p:xfrm>
          <a:off x="663117" y="3540125"/>
          <a:ext cx="1125537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4" name="Equation" r:id="rId3" imgW="647700" imgH="482600" progId="Equation.3">
                  <p:embed/>
                </p:oleObj>
              </mc:Choice>
              <mc:Fallback>
                <p:oleObj name="Equation" r:id="rId3" imgW="6477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3117" y="3540125"/>
                        <a:ext cx="1125537" cy="836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1586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Test for Correlation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Define </a:t>
            </a:r>
            <a:r>
              <a:rPr lang="en-US" dirty="0" smtClean="0"/>
              <a:t>your null and alternative hypotheses</a:t>
            </a:r>
            <a:endParaRPr lang="en-US" dirty="0" smtClean="0"/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Figure out the “baseline” numbers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Find the critical value for </a:t>
            </a:r>
            <a:r>
              <a:rPr lang="en-US" dirty="0" smtClean="0"/>
              <a:t>declaring deviation from the baseline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Get your sample’s scores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Decide if your sample deviates from the baseline according to the requirement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429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smtClean="0"/>
              <a:t>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null hypothesis will </a:t>
            </a:r>
            <a:r>
              <a:rPr lang="en-US" dirty="0" smtClean="0"/>
              <a:t>assume </a:t>
            </a:r>
            <a:r>
              <a:rPr lang="en-US" dirty="0" smtClean="0"/>
              <a:t>0 </a:t>
            </a:r>
            <a:r>
              <a:rPr lang="en-US" dirty="0" smtClean="0"/>
              <a:t>correlation</a:t>
            </a:r>
          </a:p>
          <a:p>
            <a:r>
              <a:rPr lang="en-US" dirty="0" smtClean="0"/>
              <a:t>The alternative hypothesis is either:</a:t>
            </a:r>
          </a:p>
          <a:p>
            <a:pPr lvl="1"/>
            <a:r>
              <a:rPr lang="en-US" dirty="0" smtClean="0"/>
              <a:t>There is a non-zero correlation in the population</a:t>
            </a:r>
          </a:p>
          <a:p>
            <a:pPr lvl="1"/>
            <a:r>
              <a:rPr lang="en-US" dirty="0" smtClean="0"/>
              <a:t>There is a positive correlation in the population</a:t>
            </a:r>
          </a:p>
          <a:p>
            <a:pPr lvl="1"/>
            <a:r>
              <a:rPr lang="en-US" dirty="0" smtClean="0"/>
              <a:t>There is a negative correlation in the population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22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Baseline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Calculate the means and standard deviations of each variable</a:t>
            </a:r>
          </a:p>
          <a:p>
            <a:r>
              <a:rPr lang="en-US" dirty="0" smtClean="0"/>
              <a:t>C</a:t>
            </a:r>
            <a:r>
              <a:rPr lang="en-US" dirty="0" smtClean="0"/>
              <a:t>alculate </a:t>
            </a:r>
            <a:r>
              <a:rPr lang="en-US" dirty="0" smtClean="0"/>
              <a:t>the correlation coefficient (r) 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803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smtClean="0"/>
              <a:t>Critical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sampling </a:t>
            </a:r>
            <a:r>
              <a:rPr lang="en-US" dirty="0" smtClean="0"/>
              <a:t>distribution is the </a:t>
            </a:r>
            <a:r>
              <a:rPr lang="en-US" b="1" dirty="0" smtClean="0">
                <a:solidFill>
                  <a:srgbClr val="0000FF"/>
                </a:solidFill>
              </a:rPr>
              <a:t>t distribution</a:t>
            </a:r>
            <a:r>
              <a:rPr lang="en-US" dirty="0" smtClean="0"/>
              <a:t> with </a:t>
            </a:r>
            <a:r>
              <a:rPr lang="en-US" dirty="0" err="1" smtClean="0"/>
              <a:t>df</a:t>
            </a:r>
            <a:r>
              <a:rPr lang="en-US" dirty="0" smtClean="0"/>
              <a:t> = N-2, where N is the number of score </a:t>
            </a:r>
            <a:r>
              <a:rPr lang="en-US" i="1" dirty="0" smtClean="0"/>
              <a:t>pairs</a:t>
            </a:r>
            <a:r>
              <a:rPr lang="en-US" dirty="0" smtClean="0"/>
              <a:t>.</a:t>
            </a:r>
          </a:p>
          <a:p>
            <a:r>
              <a:rPr lang="en-US" dirty="0"/>
              <a:t>For chosen </a:t>
            </a:r>
            <a:r>
              <a:rPr lang="en-US" b="1" dirty="0" smtClean="0"/>
              <a:t>Type I error rate</a:t>
            </a:r>
            <a:r>
              <a:rPr lang="en-US" dirty="0" smtClean="0"/>
              <a:t>, and </a:t>
            </a:r>
            <a:r>
              <a:rPr lang="en-US" b="1" dirty="0" smtClean="0"/>
              <a:t>degrees of freedom</a:t>
            </a:r>
            <a:r>
              <a:rPr lang="en-US" dirty="0" smtClean="0"/>
              <a:t>, </a:t>
            </a:r>
            <a:r>
              <a:rPr lang="en-US" dirty="0"/>
              <a:t>find </a:t>
            </a:r>
            <a:r>
              <a:rPr lang="en-US" dirty="0" smtClean="0"/>
              <a:t>the </a:t>
            </a:r>
            <a:r>
              <a:rPr lang="en-US" b="1" dirty="0" smtClean="0"/>
              <a:t>critical values </a:t>
            </a:r>
            <a:r>
              <a:rPr lang="en-US" dirty="0" smtClean="0"/>
              <a:t>for either </a:t>
            </a:r>
            <a:r>
              <a:rPr lang="en-US" b="1" dirty="0" smtClean="0"/>
              <a:t>one tailed</a:t>
            </a:r>
            <a:r>
              <a:rPr lang="en-US" dirty="0" smtClean="0"/>
              <a:t> </a:t>
            </a:r>
            <a:r>
              <a:rPr lang="en-US" dirty="0" smtClean="0"/>
              <a:t>(alternative hypothesis </a:t>
            </a:r>
            <a:r>
              <a:rPr lang="en-US" dirty="0" smtClean="0"/>
              <a:t>about a positive correlation, or about a negative correlation) or </a:t>
            </a:r>
            <a:r>
              <a:rPr lang="en-US" b="1" dirty="0" smtClean="0"/>
              <a:t>two-tailed</a:t>
            </a:r>
            <a:r>
              <a:rPr lang="en-US" dirty="0" smtClean="0"/>
              <a:t> (hypothesis about </a:t>
            </a:r>
            <a:r>
              <a:rPr lang="en-US" i="1" dirty="0" smtClean="0"/>
              <a:t>some </a:t>
            </a:r>
            <a:r>
              <a:rPr lang="en-US" dirty="0" smtClean="0"/>
              <a:t>correlation) </a:t>
            </a:r>
            <a:r>
              <a:rPr lang="en-US" b="1" dirty="0" smtClean="0"/>
              <a:t>test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8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Calculate the sample’s </a:t>
            </a:r>
            <a:r>
              <a:rPr lang="en-US" dirty="0" err="1" smtClean="0"/>
              <a:t>t</a:t>
            </a:r>
            <a:r>
              <a:rPr lang="en-US" dirty="0" smtClean="0"/>
              <a:t> 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3020352"/>
            <a:ext cx="7772400" cy="2999447"/>
          </a:xfrm>
        </p:spPr>
        <p:txBody>
          <a:bodyPr/>
          <a:lstStyle/>
          <a:p>
            <a:r>
              <a:rPr lang="en-US" dirty="0" smtClean="0"/>
              <a:t>Variance that’s “not explained” (1-r</a:t>
            </a:r>
            <a:r>
              <a:rPr lang="en-US" baseline="30000" dirty="0" smtClean="0"/>
              <a:t>2</a:t>
            </a:r>
            <a:r>
              <a:rPr lang="en-US" dirty="0" smtClean="0"/>
              <a:t>) in the sample contributes negatively</a:t>
            </a:r>
          </a:p>
          <a:p>
            <a:r>
              <a:rPr lang="en-US" dirty="0" smtClean="0"/>
              <a:t>Larger sample is better</a:t>
            </a:r>
          </a:p>
        </p:txBody>
      </p:sp>
      <p:graphicFrame>
        <p:nvGraphicFramePr>
          <p:cNvPr id="1392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610524"/>
              </p:ext>
            </p:extLst>
          </p:nvPr>
        </p:nvGraphicFramePr>
        <p:xfrm>
          <a:off x="3276600" y="1653733"/>
          <a:ext cx="2370137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4" imgW="863600" imgH="431800" progId="Equation.3">
                  <p:embed/>
                </p:oleObj>
              </mc:Choice>
              <mc:Fallback>
                <p:oleObj name="Equation" r:id="rId4" imgW="863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653733"/>
                        <a:ext cx="2370137" cy="1184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7519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Decide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Does the </a:t>
            </a:r>
            <a:r>
              <a:rPr lang="en-US" dirty="0" err="1" smtClean="0"/>
              <a:t>t</a:t>
            </a:r>
            <a:r>
              <a:rPr lang="en-US" dirty="0" smtClean="0"/>
              <a:t> value meet the criteria for rejection of the null hypothesis?</a:t>
            </a:r>
          </a:p>
          <a:p>
            <a:r>
              <a:rPr lang="en-US" dirty="0" smtClean="0"/>
              <a:t>Again, make sure you make the right assumption of directionality in your research hypothesis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353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228846"/>
              </p:ext>
            </p:extLst>
          </p:nvPr>
        </p:nvGraphicFramePr>
        <p:xfrm>
          <a:off x="549275" y="1444532"/>
          <a:ext cx="2133600" cy="46050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66800"/>
                <a:gridCol w="1066800"/>
              </a:tblGrid>
              <a:tr h="451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SAT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First Year GPA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3374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1100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3.4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3374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1000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3374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1400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3.9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3374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1000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2.8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3374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910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2.8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3374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967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3374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1200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3.6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3374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1300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3.5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3374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1200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3.5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3374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900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2.5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3374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1350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3.95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3374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880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3.3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3374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970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2.9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3374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1010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3.1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3374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1130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2.7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3374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1320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3.4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595026421"/>
              </p:ext>
            </p:extLst>
          </p:nvPr>
        </p:nvGraphicFramePr>
        <p:xfrm>
          <a:off x="3108359" y="1560035"/>
          <a:ext cx="5483191" cy="43605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2237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Null hypothesis?</a:t>
            </a:r>
          </a:p>
        </p:txBody>
      </p:sp>
    </p:spTree>
    <p:extLst>
      <p:ext uri="{BB962C8B-B14F-4D97-AF65-F5344CB8AC3E}">
        <p14:creationId xmlns:p14="http://schemas.microsoft.com/office/powerpoint/2010/main" val="2017761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Null hypothesis</a:t>
            </a:r>
            <a:endParaRPr lang="en-US" dirty="0"/>
          </a:p>
          <a:p>
            <a:pPr lvl="1"/>
            <a:r>
              <a:rPr lang="en-US" dirty="0" smtClean="0"/>
              <a:t>There is no correlation between SAT and GPA in the population</a:t>
            </a:r>
          </a:p>
          <a:p>
            <a:r>
              <a:rPr lang="en-US" dirty="0" smtClean="0"/>
              <a:t>Alternative Hypothesis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There is a </a:t>
            </a:r>
            <a:r>
              <a:rPr lang="en-US" b="1" dirty="0"/>
              <a:t>positive</a:t>
            </a:r>
            <a:r>
              <a:rPr lang="en-US" dirty="0"/>
              <a:t> correlation between the SAT and </a:t>
            </a:r>
            <a:r>
              <a:rPr lang="en-US" dirty="0" smtClean="0"/>
              <a:t>GPA</a:t>
            </a:r>
          </a:p>
          <a:p>
            <a:r>
              <a:rPr lang="en-US" dirty="0" smtClean="0"/>
              <a:t>1% one-tailed Type I error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47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r=.8 (r</a:t>
            </a:r>
            <a:r>
              <a:rPr lang="en-US" baseline="30000" dirty="0" smtClean="0"/>
              <a:t>2</a:t>
            </a:r>
            <a:r>
              <a:rPr lang="en-US" dirty="0" smtClean="0"/>
              <a:t> = .64)</a:t>
            </a:r>
          </a:p>
          <a:p>
            <a:r>
              <a:rPr lang="en-US" dirty="0" err="1" smtClean="0"/>
              <a:t>df</a:t>
            </a:r>
            <a:r>
              <a:rPr lang="en-US" dirty="0" smtClean="0"/>
              <a:t> = N – 2 = 16 – 2 = 14</a:t>
            </a: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3233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Contingency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0419814"/>
              </p:ext>
            </p:extLst>
          </p:nvPr>
        </p:nvGraphicFramePr>
        <p:xfrm>
          <a:off x="549275" y="2128056"/>
          <a:ext cx="8042274" cy="2570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40379"/>
                <a:gridCol w="1340379"/>
                <a:gridCol w="1340379"/>
                <a:gridCol w="1340379"/>
                <a:gridCol w="1340379"/>
                <a:gridCol w="134037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Observed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aseline="30000" dirty="0" smtClean="0"/>
                    </a:p>
                    <a:p>
                      <a:endParaRPr lang="en-US" baseline="30000" dirty="0" smtClean="0"/>
                    </a:p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162642"/>
              </p:ext>
            </p:extLst>
          </p:nvPr>
        </p:nvGraphicFramePr>
        <p:xfrm>
          <a:off x="663117" y="3540125"/>
          <a:ext cx="1125537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6" name="Equation" r:id="rId3" imgW="647700" imgH="482600" progId="Equation.3">
                  <p:embed/>
                </p:oleObj>
              </mc:Choice>
              <mc:Fallback>
                <p:oleObj name="Equation" r:id="rId3" imgW="6477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3117" y="3540125"/>
                        <a:ext cx="1125537" cy="836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0982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r=.8 (r</a:t>
            </a:r>
            <a:r>
              <a:rPr lang="en-US" baseline="30000" dirty="0" smtClean="0"/>
              <a:t>2</a:t>
            </a:r>
            <a:r>
              <a:rPr lang="en-US" dirty="0" smtClean="0"/>
              <a:t> = .64)</a:t>
            </a:r>
          </a:p>
          <a:p>
            <a:r>
              <a:rPr lang="en-US" dirty="0" err="1" smtClean="0"/>
              <a:t>df</a:t>
            </a:r>
            <a:r>
              <a:rPr lang="en-US" dirty="0" smtClean="0"/>
              <a:t> = N – 2 = 16 – 2 = 14</a:t>
            </a:r>
          </a:p>
          <a:p>
            <a:r>
              <a:rPr lang="en-US" dirty="0" smtClean="0"/>
              <a:t>Critical value for a o</a:t>
            </a:r>
            <a:r>
              <a:rPr lang="en-US" dirty="0" smtClean="0"/>
              <a:t>ne</a:t>
            </a:r>
            <a:r>
              <a:rPr lang="en-US" dirty="0" smtClean="0"/>
              <a:t>-tailed </a:t>
            </a:r>
            <a:r>
              <a:rPr lang="en-US" dirty="0" smtClean="0"/>
              <a:t>hypothesis with 0.01 Type </a:t>
            </a:r>
            <a:r>
              <a:rPr lang="en-US" dirty="0" smtClean="0"/>
              <a:t>I error rate and </a:t>
            </a:r>
            <a:r>
              <a:rPr lang="en-US" dirty="0" err="1" smtClean="0"/>
              <a:t>df</a:t>
            </a:r>
            <a:r>
              <a:rPr lang="en-US" dirty="0" smtClean="0"/>
              <a:t>=14</a:t>
            </a:r>
          </a:p>
          <a:p>
            <a:pPr lvl="1"/>
            <a:r>
              <a:rPr lang="en-US" dirty="0" smtClean="0"/>
              <a:t>2.625</a:t>
            </a: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137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</a:t>
            </a:r>
            <a:r>
              <a:rPr lang="en-US" dirty="0" err="1" smtClean="0"/>
              <a:t>t</a:t>
            </a:r>
            <a:r>
              <a:rPr lang="en-US" dirty="0" smtClean="0"/>
              <a:t> 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4343400"/>
            <a:ext cx="7772400" cy="1676399"/>
          </a:xfrm>
        </p:spPr>
        <p:txBody>
          <a:bodyPr>
            <a:normAutofit/>
          </a:bodyPr>
          <a:lstStyle/>
          <a:p>
            <a:r>
              <a:rPr lang="en-US" dirty="0" smtClean="0"/>
              <a:t>We can reject the null hypothesis: there is a significant correlation with .64 of the variance explained.</a:t>
            </a:r>
            <a:endParaRPr lang="en-US" dirty="0"/>
          </a:p>
        </p:txBody>
      </p:sp>
      <p:graphicFrame>
        <p:nvGraphicFramePr>
          <p:cNvPr id="145410" name="Object 2"/>
          <p:cNvGraphicFramePr>
            <a:graphicFrameLocks noChangeAspect="1"/>
          </p:cNvGraphicFramePr>
          <p:nvPr/>
        </p:nvGraphicFramePr>
        <p:xfrm>
          <a:off x="685800" y="1600199"/>
          <a:ext cx="2370138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6" name="Equation" r:id="rId3" imgW="863600" imgH="431800" progId="Equation.3">
                  <p:embed/>
                </p:oleObj>
              </mc:Choice>
              <mc:Fallback>
                <p:oleObj name="Equation" r:id="rId3" imgW="863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600199"/>
                        <a:ext cx="2370138" cy="1184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1" name="Object 3"/>
          <p:cNvGraphicFramePr>
            <a:graphicFrameLocks noChangeAspect="1"/>
          </p:cNvGraphicFramePr>
          <p:nvPr/>
        </p:nvGraphicFramePr>
        <p:xfrm>
          <a:off x="668338" y="2930525"/>
          <a:ext cx="8018462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7" name="Equation" r:id="rId5" imgW="2921000" imgH="431800" progId="Equation.3">
                  <p:embed/>
                </p:oleObj>
              </mc:Choice>
              <mc:Fallback>
                <p:oleObj name="Equation" r:id="rId5" imgW="2921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2930525"/>
                        <a:ext cx="8018462" cy="1184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984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example, fewer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happens when we have less information?</a:t>
            </a:r>
          </a:p>
          <a:p>
            <a:r>
              <a:rPr lang="en-US" dirty="0" smtClean="0"/>
              <a:t>Same </a:t>
            </a:r>
            <a:r>
              <a:rPr lang="en-US" dirty="0" err="1" smtClean="0"/>
              <a:t>r</a:t>
            </a:r>
            <a:r>
              <a:rPr lang="en-US" dirty="0" smtClean="0"/>
              <a:t>, different N (N=6):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Cut off: 3.747</a:t>
            </a:r>
            <a:endParaRPr lang="en-US" dirty="0"/>
          </a:p>
        </p:txBody>
      </p:sp>
      <p:graphicFrame>
        <p:nvGraphicFramePr>
          <p:cNvPr id="1464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232099"/>
              </p:ext>
            </p:extLst>
          </p:nvPr>
        </p:nvGraphicFramePr>
        <p:xfrm>
          <a:off x="1120775" y="3044627"/>
          <a:ext cx="7112000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5" name="Equation" r:id="rId3" imgW="2590800" imgH="431800" progId="Equation.3">
                  <p:embed/>
                </p:oleObj>
              </mc:Choice>
              <mc:Fallback>
                <p:oleObj name="Equation" r:id="rId3" imgW="2590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775" y="3044627"/>
                        <a:ext cx="7112000" cy="1184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8246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w</a:t>
            </a:r>
            <a:r>
              <a:rPr lang="en-US" dirty="0" smtClean="0"/>
              <a:t>eight to expect given </a:t>
            </a:r>
            <a:r>
              <a:rPr lang="en-US" dirty="0"/>
              <a:t>h</a:t>
            </a:r>
            <a:r>
              <a:rPr lang="en-US" dirty="0" smtClean="0"/>
              <a:t>eight?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3318412" y="5138777"/>
            <a:ext cx="947737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4988335" y="5138777"/>
            <a:ext cx="947737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3571021"/>
              </p:ext>
            </p:extLst>
          </p:nvPr>
        </p:nvGraphicFramePr>
        <p:xfrm>
          <a:off x="749300" y="1504731"/>
          <a:ext cx="7645400" cy="5086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10854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best-fitting line!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3318412" y="3336872"/>
            <a:ext cx="947737" cy="1588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4988335" y="3010813"/>
            <a:ext cx="947737" cy="1588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2095987"/>
              </p:ext>
            </p:extLst>
          </p:nvPr>
        </p:nvGraphicFramePr>
        <p:xfrm>
          <a:off x="749300" y="1504731"/>
          <a:ext cx="7645400" cy="5086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92729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badly fitting line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7712233"/>
              </p:ext>
            </p:extLst>
          </p:nvPr>
        </p:nvGraphicFramePr>
        <p:xfrm>
          <a:off x="749300" y="1504731"/>
          <a:ext cx="7645400" cy="5086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2282782" y="2333908"/>
            <a:ext cx="5046149" cy="259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317110" y="2402552"/>
            <a:ext cx="0" cy="183623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192462" y="2865902"/>
            <a:ext cx="0" cy="85805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885100" y="2743724"/>
            <a:ext cx="0" cy="1306293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221799" y="3426068"/>
            <a:ext cx="0" cy="130629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208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fitting line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9810354"/>
              </p:ext>
            </p:extLst>
          </p:nvPr>
        </p:nvGraphicFramePr>
        <p:xfrm>
          <a:off x="749300" y="1504731"/>
          <a:ext cx="7645400" cy="5086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3" name="Straight Connector 2"/>
          <p:cNvCxnSpPr/>
          <p:nvPr/>
        </p:nvCxnSpPr>
        <p:spPr>
          <a:xfrm flipV="1">
            <a:off x="2282782" y="3071835"/>
            <a:ext cx="4939017" cy="5227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334274" y="3628926"/>
            <a:ext cx="0" cy="64418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011822" y="3415057"/>
            <a:ext cx="0" cy="44003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885100" y="3288780"/>
            <a:ext cx="0" cy="95206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329283" y="3220136"/>
            <a:ext cx="0" cy="79043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883026" y="2711452"/>
            <a:ext cx="0" cy="42902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328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best fitting line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Minimizes the squared distances from the data to the prediction line</a:t>
            </a:r>
          </a:p>
          <a:p>
            <a:r>
              <a:rPr lang="en-US" dirty="0" smtClean="0"/>
              <a:t>i.e., minimizes the </a:t>
            </a:r>
            <a:r>
              <a:rPr lang="en-US" b="1" dirty="0" smtClean="0"/>
              <a:t>squared deviations</a:t>
            </a:r>
          </a:p>
          <a:p>
            <a:r>
              <a:rPr lang="en-US" dirty="0" smtClean="0"/>
              <a:t>Which is conveniently related to the correlation coefficient!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11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</a:p>
        </p:txBody>
      </p:sp>
      <p:sp>
        <p:nvSpPr>
          <p:cNvPr id="14336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β, standardized regression coefficient: </a:t>
            </a:r>
            <a:endParaRPr lang="en-US" dirty="0" smtClean="0"/>
          </a:p>
          <a:p>
            <a:pPr lvl="1"/>
            <a:r>
              <a:rPr lang="en-US" dirty="0" smtClean="0"/>
              <a:t>coefficient </a:t>
            </a:r>
            <a:r>
              <a:rPr lang="en-US" dirty="0"/>
              <a:t>used </a:t>
            </a:r>
            <a:r>
              <a:rPr lang="en-US" dirty="0" smtClean="0"/>
              <a:t>to </a:t>
            </a:r>
            <a:r>
              <a:rPr lang="en-US" dirty="0"/>
              <a:t>predict a Y score based on an X score</a:t>
            </a:r>
          </a:p>
          <a:p>
            <a:r>
              <a:rPr lang="en-US" dirty="0" err="1" smtClean="0"/>
              <a:t>Ŷ</a:t>
            </a:r>
            <a:r>
              <a:rPr lang="en-US" dirty="0" smtClean="0"/>
              <a:t> is the </a:t>
            </a:r>
            <a:r>
              <a:rPr lang="en-US" i="1" dirty="0" smtClean="0"/>
              <a:t>predicted</a:t>
            </a:r>
            <a:r>
              <a:rPr lang="en-US" dirty="0" smtClean="0"/>
              <a:t> value of Y</a:t>
            </a:r>
          </a:p>
          <a:p>
            <a:r>
              <a:rPr lang="en-US" dirty="0" err="1" smtClean="0"/>
              <a:t>Ŷ</a:t>
            </a:r>
            <a:r>
              <a:rPr lang="en-US" dirty="0" smtClean="0"/>
              <a:t> = </a:t>
            </a:r>
            <a:r>
              <a:rPr lang="en-US" dirty="0" err="1" smtClean="0"/>
              <a:t>bX</a:t>
            </a:r>
            <a:r>
              <a:rPr lang="en-US" dirty="0" smtClean="0"/>
              <a:t> + a</a:t>
            </a:r>
          </a:p>
          <a:p>
            <a:r>
              <a:rPr lang="en-US" dirty="0" smtClean="0"/>
              <a:t>Or standardized:</a:t>
            </a:r>
          </a:p>
          <a:p>
            <a:r>
              <a:rPr lang="en-US" dirty="0" err="1" smtClean="0"/>
              <a:t>z</a:t>
            </a:r>
            <a:r>
              <a:rPr lang="en-US" baseline="-25000" dirty="0" err="1" smtClean="0"/>
              <a:t>Ŷ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β</a:t>
            </a:r>
            <a:r>
              <a:rPr lang="en-US" dirty="0" err="1" smtClean="0"/>
              <a:t>z</a:t>
            </a:r>
            <a:r>
              <a:rPr lang="en-US" baseline="-25000" dirty="0" err="1" smtClean="0"/>
              <a:t>X</a:t>
            </a:r>
            <a:endParaRPr lang="en-US" dirty="0" smtClean="0"/>
          </a:p>
          <a:p>
            <a:r>
              <a:rPr lang="en-US" dirty="0" smtClean="0"/>
              <a:t>Simply use β= r</a:t>
            </a:r>
          </a:p>
        </p:txBody>
      </p:sp>
    </p:spTree>
    <p:extLst>
      <p:ext uri="{BB962C8B-B14F-4D97-AF65-F5344CB8AC3E}">
        <p14:creationId xmlns:p14="http://schemas.microsoft.com/office/powerpoint/2010/main" val="62291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for the weight…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50000"/>
              </a:lnSpc>
            </a:pPr>
            <a:r>
              <a:rPr lang="en-US" dirty="0" smtClean="0"/>
              <a:t>r = 0.34</a:t>
            </a:r>
          </a:p>
          <a:p>
            <a:pPr>
              <a:lnSpc>
                <a:spcPct val="50000"/>
              </a:lnSpc>
            </a:pPr>
            <a:r>
              <a:rPr lang="en-US" dirty="0" smtClean="0"/>
              <a:t>µ</a:t>
            </a:r>
            <a:r>
              <a:rPr lang="en-US" baseline="-25000" dirty="0" smtClean="0"/>
              <a:t>X</a:t>
            </a:r>
            <a:r>
              <a:rPr lang="en-US" dirty="0" smtClean="0"/>
              <a:t> = 69.3</a:t>
            </a:r>
          </a:p>
          <a:p>
            <a:pPr>
              <a:lnSpc>
                <a:spcPct val="50000"/>
              </a:lnSpc>
            </a:pPr>
            <a:r>
              <a:rPr lang="en-US" dirty="0" err="1" smtClean="0"/>
              <a:t>σ</a:t>
            </a:r>
            <a:r>
              <a:rPr lang="en-US" baseline="-25000" dirty="0" err="1" smtClean="0"/>
              <a:t>X</a:t>
            </a:r>
            <a:r>
              <a:rPr lang="en-US" dirty="0" smtClean="0"/>
              <a:t> = 3.3</a:t>
            </a:r>
          </a:p>
          <a:p>
            <a:pPr>
              <a:lnSpc>
                <a:spcPct val="50000"/>
              </a:lnSpc>
            </a:pPr>
            <a:r>
              <a:rPr lang="en-US" dirty="0" smtClean="0"/>
              <a:t>µ</a:t>
            </a:r>
            <a:r>
              <a:rPr lang="en-US" baseline="-25000" dirty="0" smtClean="0"/>
              <a:t>Y</a:t>
            </a:r>
            <a:r>
              <a:rPr lang="en-US" dirty="0" smtClean="0"/>
              <a:t> = 176</a:t>
            </a:r>
          </a:p>
          <a:p>
            <a:pPr>
              <a:lnSpc>
                <a:spcPct val="50000"/>
              </a:lnSpc>
            </a:pPr>
            <a:r>
              <a:rPr lang="en-US" dirty="0" err="1" smtClean="0"/>
              <a:t>σ</a:t>
            </a:r>
            <a:r>
              <a:rPr lang="en-US" baseline="-25000" dirty="0" err="1" smtClean="0"/>
              <a:t>Y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60.7</a:t>
            </a:r>
          </a:p>
          <a:p>
            <a:pPr>
              <a:lnSpc>
                <a:spcPct val="50000"/>
              </a:lnSpc>
            </a:pPr>
            <a:endParaRPr lang="en-US" dirty="0"/>
          </a:p>
          <a:p>
            <a:r>
              <a:rPr lang="en-US" dirty="0"/>
              <a:t>X = </a:t>
            </a:r>
            <a:r>
              <a:rPr lang="en-US" dirty="0" smtClean="0"/>
              <a:t>70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5152852"/>
              </p:ext>
            </p:extLst>
          </p:nvPr>
        </p:nvGraphicFramePr>
        <p:xfrm>
          <a:off x="4751388" y="1600199"/>
          <a:ext cx="3840162" cy="2964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87307"/>
              </p:ext>
            </p:extLst>
          </p:nvPr>
        </p:nvGraphicFramePr>
        <p:xfrm>
          <a:off x="2683670" y="1600201"/>
          <a:ext cx="1292446" cy="870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0" name="Equation" r:id="rId5" imgW="584200" imgH="393700" progId="Equation.3">
                  <p:embed/>
                </p:oleObj>
              </mc:Choice>
              <mc:Fallback>
                <p:oleObj name="Equation" r:id="rId5" imgW="5842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83670" y="1600201"/>
                        <a:ext cx="1292446" cy="8709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543096"/>
              </p:ext>
            </p:extLst>
          </p:nvPr>
        </p:nvGraphicFramePr>
        <p:xfrm>
          <a:off x="2683670" y="2703513"/>
          <a:ext cx="14605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1" name="Equation" r:id="rId7" imgW="660400" imgH="165100" progId="Equation.3">
                  <p:embed/>
                </p:oleObj>
              </mc:Choice>
              <mc:Fallback>
                <p:oleObj name="Equation" r:id="rId7" imgW="6604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83670" y="2703513"/>
                        <a:ext cx="1460500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1460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Contingency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2018476"/>
              </p:ext>
            </p:extLst>
          </p:nvPr>
        </p:nvGraphicFramePr>
        <p:xfrm>
          <a:off x="549275" y="2128056"/>
          <a:ext cx="8042274" cy="2570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40379"/>
                <a:gridCol w="1340379"/>
                <a:gridCol w="1340379"/>
                <a:gridCol w="1340379"/>
                <a:gridCol w="1340379"/>
                <a:gridCol w="134037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Observed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(128/4) = 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(128/4) = 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(128/4) = 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(128/4) = 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aseline="30000" dirty="0" smtClean="0"/>
                    </a:p>
                    <a:p>
                      <a:endParaRPr lang="en-US" baseline="30000" dirty="0" smtClean="0"/>
                    </a:p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115469"/>
              </p:ext>
            </p:extLst>
          </p:nvPr>
        </p:nvGraphicFramePr>
        <p:xfrm>
          <a:off x="663117" y="3540125"/>
          <a:ext cx="1125537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2" name="Equation" r:id="rId3" imgW="647700" imgH="482600" progId="Equation.3">
                  <p:embed/>
                </p:oleObj>
              </mc:Choice>
              <mc:Fallback>
                <p:oleObj name="Equation" r:id="rId3" imgW="6477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3117" y="3540125"/>
                        <a:ext cx="1125537" cy="836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4134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for the weight…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50000"/>
              </a:lnSpc>
            </a:pPr>
            <a:r>
              <a:rPr lang="en-US" dirty="0" smtClean="0"/>
              <a:t>r = 0.34</a:t>
            </a:r>
          </a:p>
          <a:p>
            <a:pPr>
              <a:lnSpc>
                <a:spcPct val="50000"/>
              </a:lnSpc>
            </a:pPr>
            <a:r>
              <a:rPr lang="en-US" dirty="0" smtClean="0"/>
              <a:t>µ</a:t>
            </a:r>
            <a:r>
              <a:rPr lang="en-US" baseline="-25000" dirty="0" smtClean="0"/>
              <a:t>X</a:t>
            </a:r>
            <a:r>
              <a:rPr lang="en-US" dirty="0" smtClean="0"/>
              <a:t> = 69.3</a:t>
            </a:r>
          </a:p>
          <a:p>
            <a:pPr>
              <a:lnSpc>
                <a:spcPct val="50000"/>
              </a:lnSpc>
            </a:pPr>
            <a:r>
              <a:rPr lang="en-US" dirty="0" err="1" smtClean="0"/>
              <a:t>σ</a:t>
            </a:r>
            <a:r>
              <a:rPr lang="en-US" baseline="-25000" dirty="0" err="1" smtClean="0"/>
              <a:t>X</a:t>
            </a:r>
            <a:r>
              <a:rPr lang="en-US" dirty="0" smtClean="0"/>
              <a:t> = 3.3</a:t>
            </a:r>
          </a:p>
          <a:p>
            <a:pPr>
              <a:lnSpc>
                <a:spcPct val="50000"/>
              </a:lnSpc>
            </a:pPr>
            <a:r>
              <a:rPr lang="en-US" dirty="0" smtClean="0"/>
              <a:t>µ</a:t>
            </a:r>
            <a:r>
              <a:rPr lang="en-US" baseline="-25000" dirty="0" smtClean="0"/>
              <a:t>Y</a:t>
            </a:r>
            <a:r>
              <a:rPr lang="en-US" dirty="0" smtClean="0"/>
              <a:t> = 176</a:t>
            </a:r>
          </a:p>
          <a:p>
            <a:pPr>
              <a:lnSpc>
                <a:spcPct val="50000"/>
              </a:lnSpc>
            </a:pPr>
            <a:r>
              <a:rPr lang="en-US" dirty="0" err="1" smtClean="0"/>
              <a:t>σ</a:t>
            </a:r>
            <a:r>
              <a:rPr lang="en-US" baseline="-25000" dirty="0" err="1" smtClean="0"/>
              <a:t>Y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60.7</a:t>
            </a:r>
          </a:p>
          <a:p>
            <a:pPr>
              <a:lnSpc>
                <a:spcPct val="50000"/>
              </a:lnSpc>
            </a:pPr>
            <a:endParaRPr lang="en-US" dirty="0"/>
          </a:p>
          <a:p>
            <a:r>
              <a:rPr lang="en-US" dirty="0"/>
              <a:t>X = </a:t>
            </a:r>
            <a:r>
              <a:rPr lang="en-US" dirty="0" smtClean="0"/>
              <a:t>70</a:t>
            </a:r>
          </a:p>
          <a:p>
            <a:r>
              <a:rPr lang="en-US" dirty="0" err="1" smtClean="0"/>
              <a:t>z</a:t>
            </a:r>
            <a:r>
              <a:rPr lang="en-US" baseline="-25000" dirty="0" err="1" smtClean="0"/>
              <a:t>X</a:t>
            </a:r>
            <a:r>
              <a:rPr lang="en-US" dirty="0" smtClean="0"/>
              <a:t> = (70 – 69.3)/3.3 = 0.212</a:t>
            </a:r>
          </a:p>
          <a:p>
            <a:r>
              <a:rPr lang="en-US" dirty="0" err="1"/>
              <a:t>z</a:t>
            </a:r>
            <a:r>
              <a:rPr lang="en-US" baseline="-25000" dirty="0" err="1"/>
              <a:t>Ŷ</a:t>
            </a:r>
            <a:r>
              <a:rPr lang="en-US" dirty="0"/>
              <a:t> = </a:t>
            </a:r>
            <a:r>
              <a:rPr lang="en-US" dirty="0" smtClean="0"/>
              <a:t>β</a:t>
            </a:r>
            <a:r>
              <a:rPr lang="en-US" dirty="0" err="1" smtClean="0"/>
              <a:t>z</a:t>
            </a:r>
            <a:r>
              <a:rPr lang="en-US" baseline="-25000" dirty="0" err="1" smtClean="0"/>
              <a:t>X</a:t>
            </a:r>
            <a:r>
              <a:rPr lang="en-US" baseline="-25000" dirty="0" smtClean="0"/>
              <a:t> </a:t>
            </a:r>
            <a:r>
              <a:rPr lang="en-US" dirty="0" smtClean="0"/>
              <a:t>= (0.34)(0.212) = 0.072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14006282"/>
              </p:ext>
            </p:extLst>
          </p:nvPr>
        </p:nvGraphicFramePr>
        <p:xfrm>
          <a:off x="4751388" y="1600199"/>
          <a:ext cx="3840162" cy="2964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609851"/>
              </p:ext>
            </p:extLst>
          </p:nvPr>
        </p:nvGraphicFramePr>
        <p:xfrm>
          <a:off x="2683670" y="1600201"/>
          <a:ext cx="1292446" cy="870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0" name="Equation" r:id="rId5" imgW="584200" imgH="393700" progId="Equation.3">
                  <p:embed/>
                </p:oleObj>
              </mc:Choice>
              <mc:Fallback>
                <p:oleObj name="Equation" r:id="rId5" imgW="5842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83670" y="1600201"/>
                        <a:ext cx="1292446" cy="8709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175923"/>
              </p:ext>
            </p:extLst>
          </p:nvPr>
        </p:nvGraphicFramePr>
        <p:xfrm>
          <a:off x="2683670" y="2703513"/>
          <a:ext cx="14605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1" name="Equation" r:id="rId7" imgW="660400" imgH="165100" progId="Equation.3">
                  <p:embed/>
                </p:oleObj>
              </mc:Choice>
              <mc:Fallback>
                <p:oleObj name="Equation" r:id="rId7" imgW="6604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83670" y="2703513"/>
                        <a:ext cx="1460500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7058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for the weight…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50000"/>
              </a:lnSpc>
            </a:pPr>
            <a:r>
              <a:rPr lang="en-US" dirty="0" smtClean="0"/>
              <a:t>r = 0.34</a:t>
            </a:r>
          </a:p>
          <a:p>
            <a:pPr>
              <a:lnSpc>
                <a:spcPct val="50000"/>
              </a:lnSpc>
            </a:pPr>
            <a:r>
              <a:rPr lang="en-US" dirty="0" smtClean="0"/>
              <a:t>µ</a:t>
            </a:r>
            <a:r>
              <a:rPr lang="en-US" baseline="-25000" dirty="0" smtClean="0"/>
              <a:t>X</a:t>
            </a:r>
            <a:r>
              <a:rPr lang="en-US" dirty="0" smtClean="0"/>
              <a:t> = 69.3</a:t>
            </a:r>
          </a:p>
          <a:p>
            <a:pPr>
              <a:lnSpc>
                <a:spcPct val="50000"/>
              </a:lnSpc>
            </a:pPr>
            <a:r>
              <a:rPr lang="en-US" dirty="0" err="1" smtClean="0"/>
              <a:t>σ</a:t>
            </a:r>
            <a:r>
              <a:rPr lang="en-US" baseline="-25000" dirty="0" err="1" smtClean="0"/>
              <a:t>X</a:t>
            </a:r>
            <a:r>
              <a:rPr lang="en-US" dirty="0" smtClean="0"/>
              <a:t> = 3.3</a:t>
            </a:r>
          </a:p>
          <a:p>
            <a:pPr>
              <a:lnSpc>
                <a:spcPct val="50000"/>
              </a:lnSpc>
            </a:pPr>
            <a:r>
              <a:rPr lang="en-US" dirty="0" smtClean="0"/>
              <a:t>µ</a:t>
            </a:r>
            <a:r>
              <a:rPr lang="en-US" baseline="-25000" dirty="0" smtClean="0"/>
              <a:t>Y</a:t>
            </a:r>
            <a:r>
              <a:rPr lang="en-US" dirty="0" smtClean="0"/>
              <a:t> = 176</a:t>
            </a:r>
          </a:p>
          <a:p>
            <a:pPr>
              <a:lnSpc>
                <a:spcPct val="50000"/>
              </a:lnSpc>
            </a:pPr>
            <a:r>
              <a:rPr lang="en-US" dirty="0" err="1" smtClean="0"/>
              <a:t>σ</a:t>
            </a:r>
            <a:r>
              <a:rPr lang="en-US" baseline="-25000" dirty="0" err="1" smtClean="0"/>
              <a:t>Y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60.7</a:t>
            </a:r>
          </a:p>
          <a:p>
            <a:pPr>
              <a:lnSpc>
                <a:spcPct val="50000"/>
              </a:lnSpc>
            </a:pPr>
            <a:endParaRPr lang="en-US" dirty="0"/>
          </a:p>
          <a:p>
            <a:r>
              <a:rPr lang="en-US" dirty="0"/>
              <a:t>X = </a:t>
            </a:r>
            <a:r>
              <a:rPr lang="en-US" dirty="0" smtClean="0"/>
              <a:t>70</a:t>
            </a:r>
          </a:p>
          <a:p>
            <a:r>
              <a:rPr lang="en-US" dirty="0" err="1" smtClean="0"/>
              <a:t>z</a:t>
            </a:r>
            <a:r>
              <a:rPr lang="en-US" baseline="-25000" dirty="0" err="1" smtClean="0"/>
              <a:t>X</a:t>
            </a:r>
            <a:r>
              <a:rPr lang="en-US" dirty="0" smtClean="0"/>
              <a:t> = (70 – 69.3)/3.3 = 0.212</a:t>
            </a:r>
          </a:p>
          <a:p>
            <a:r>
              <a:rPr lang="en-US" dirty="0" err="1"/>
              <a:t>z</a:t>
            </a:r>
            <a:r>
              <a:rPr lang="en-US" baseline="-25000" dirty="0" err="1"/>
              <a:t>Ŷ</a:t>
            </a:r>
            <a:r>
              <a:rPr lang="en-US" dirty="0"/>
              <a:t> = </a:t>
            </a:r>
            <a:r>
              <a:rPr lang="en-US" dirty="0" smtClean="0"/>
              <a:t>β</a:t>
            </a:r>
            <a:r>
              <a:rPr lang="en-US" dirty="0" err="1" smtClean="0"/>
              <a:t>z</a:t>
            </a:r>
            <a:r>
              <a:rPr lang="en-US" baseline="-25000" dirty="0" err="1" smtClean="0"/>
              <a:t>X</a:t>
            </a:r>
            <a:r>
              <a:rPr lang="en-US" baseline="-25000" dirty="0" smtClean="0"/>
              <a:t> </a:t>
            </a:r>
            <a:r>
              <a:rPr lang="en-US" dirty="0" smtClean="0"/>
              <a:t>= (0.34)(0.212) = 0.072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55857743"/>
              </p:ext>
            </p:extLst>
          </p:nvPr>
        </p:nvGraphicFramePr>
        <p:xfrm>
          <a:off x="4751388" y="1600199"/>
          <a:ext cx="3840162" cy="2964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212021"/>
              </p:ext>
            </p:extLst>
          </p:nvPr>
        </p:nvGraphicFramePr>
        <p:xfrm>
          <a:off x="2683670" y="1600201"/>
          <a:ext cx="1292446" cy="870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4" name="Equation" r:id="rId5" imgW="584200" imgH="393700" progId="Equation.3">
                  <p:embed/>
                </p:oleObj>
              </mc:Choice>
              <mc:Fallback>
                <p:oleObj name="Equation" r:id="rId5" imgW="5842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83670" y="1600201"/>
                        <a:ext cx="1292446" cy="8709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937602"/>
              </p:ext>
            </p:extLst>
          </p:nvPr>
        </p:nvGraphicFramePr>
        <p:xfrm>
          <a:off x="2683670" y="2703513"/>
          <a:ext cx="14605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5" name="Equation" r:id="rId7" imgW="660400" imgH="165100" progId="Equation.3">
                  <p:embed/>
                </p:oleObj>
              </mc:Choice>
              <mc:Fallback>
                <p:oleObj name="Equation" r:id="rId7" imgW="6604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83670" y="2703513"/>
                        <a:ext cx="1460500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51388" y="4719299"/>
            <a:ext cx="38401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Ŷ</a:t>
            </a:r>
            <a:r>
              <a:rPr lang="en-US" sz="2000" dirty="0" smtClean="0"/>
              <a:t> = </a:t>
            </a:r>
            <a:r>
              <a:rPr lang="en-US" sz="2000" dirty="0" err="1" smtClean="0"/>
              <a:t>z</a:t>
            </a:r>
            <a:r>
              <a:rPr lang="en-US" sz="2000" baseline="-25000" dirty="0" err="1" smtClean="0"/>
              <a:t>Ŷ</a:t>
            </a:r>
            <a:r>
              <a:rPr lang="en-US" sz="2000" dirty="0" err="1" smtClean="0"/>
              <a:t>σ</a:t>
            </a:r>
            <a:r>
              <a:rPr lang="en-US" sz="2000" baseline="-25000" dirty="0" err="1" smtClean="0"/>
              <a:t>Y</a:t>
            </a:r>
            <a:r>
              <a:rPr lang="en-US" sz="2000" dirty="0"/>
              <a:t> </a:t>
            </a:r>
            <a:r>
              <a:rPr lang="en-US" sz="2000" dirty="0" smtClean="0"/>
              <a:t>+ µ</a:t>
            </a:r>
            <a:r>
              <a:rPr lang="en-US" sz="2000" baseline="-25000" dirty="0" smtClean="0"/>
              <a:t>Y</a:t>
            </a:r>
            <a:r>
              <a:rPr lang="en-US" sz="2000" dirty="0" smtClean="0"/>
              <a:t> = </a:t>
            </a:r>
          </a:p>
          <a:p>
            <a:endParaRPr lang="en-US" sz="2000" dirty="0" smtClean="0"/>
          </a:p>
          <a:p>
            <a:r>
              <a:rPr lang="en-US" sz="2000" dirty="0" smtClean="0"/>
              <a:t>(0.072)(60.7) + 176 = 180.38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5181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possible (and likely) that more than one independent variable is influencing the dependent variable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Citizen’s degree of liking Mitt Romney and degree of worrying about the economy =&gt; Likelihood of citizen to vote for Obama</a:t>
            </a:r>
          </a:p>
          <a:p>
            <a:pPr lvl="1"/>
            <a:r>
              <a:rPr lang="en-US" dirty="0" smtClean="0"/>
              <a:t>Price of gas and availability of jobs =&gt; average distance a person is likely to travel for work</a:t>
            </a:r>
          </a:p>
          <a:p>
            <a:pPr lvl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9429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can compute the correlation coefficient (R), and predict  Y value based on X</a:t>
            </a:r>
            <a:r>
              <a:rPr lang="en-US" baseline="-25000" dirty="0" smtClean="0"/>
              <a:t>1</a:t>
            </a:r>
            <a:r>
              <a:rPr lang="en-US" dirty="0" smtClean="0"/>
              <a:t> and X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</a:p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will still be the amount of variance accounted for</a:t>
            </a:r>
          </a:p>
          <a:p>
            <a:r>
              <a:rPr lang="en-US" dirty="0" smtClean="0"/>
              <a:t>Notice: using upper case R for multiple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658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Contingency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116261"/>
              </p:ext>
            </p:extLst>
          </p:nvPr>
        </p:nvGraphicFramePr>
        <p:xfrm>
          <a:off x="549275" y="2128056"/>
          <a:ext cx="8042274" cy="2570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40379"/>
                <a:gridCol w="1340379"/>
                <a:gridCol w="1340379"/>
                <a:gridCol w="1340379"/>
                <a:gridCol w="1340379"/>
                <a:gridCol w="134037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Observed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(128/4) = 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(128/4) = 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(128/4) = 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(128/4) = 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aseline="30000" dirty="0" smtClean="0"/>
                    </a:p>
                    <a:p>
                      <a:endParaRPr lang="en-US" baseline="30000" dirty="0" smtClean="0"/>
                    </a:p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8.312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377510"/>
              </p:ext>
            </p:extLst>
          </p:nvPr>
        </p:nvGraphicFramePr>
        <p:xfrm>
          <a:off x="663117" y="3540125"/>
          <a:ext cx="1125537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2" name="Equation" r:id="rId3" imgW="647700" imgH="482600" progId="Equation.3">
                  <p:embed/>
                </p:oleObj>
              </mc:Choice>
              <mc:Fallback>
                <p:oleObj name="Equation" r:id="rId3" imgW="6477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3117" y="3540125"/>
                        <a:ext cx="1125537" cy="836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488808"/>
              </p:ext>
            </p:extLst>
          </p:nvPr>
        </p:nvGraphicFramePr>
        <p:xfrm>
          <a:off x="2001838" y="3540125"/>
          <a:ext cx="1169987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3" name="Equation" r:id="rId5" imgW="673100" imgH="635000" progId="Equation.3">
                  <p:embed/>
                </p:oleObj>
              </mc:Choice>
              <mc:Fallback>
                <p:oleObj name="Equation" r:id="rId5" imgW="673100" imgH="635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01838" y="3540125"/>
                        <a:ext cx="1169987" cy="1100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44432"/>
              </p:ext>
            </p:extLst>
          </p:nvPr>
        </p:nvGraphicFramePr>
        <p:xfrm>
          <a:off x="3333750" y="3540125"/>
          <a:ext cx="11684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4" name="Equation" r:id="rId7" imgW="673100" imgH="635000" progId="Equation.3">
                  <p:embed/>
                </p:oleObj>
              </mc:Choice>
              <mc:Fallback>
                <p:oleObj name="Equation" r:id="rId7" imgW="673100" imgH="635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33750" y="3540125"/>
                        <a:ext cx="1168400" cy="1100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52809"/>
              </p:ext>
            </p:extLst>
          </p:nvPr>
        </p:nvGraphicFramePr>
        <p:xfrm>
          <a:off x="4646613" y="3540125"/>
          <a:ext cx="1169987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5" name="Equation" r:id="rId9" imgW="673100" imgH="635000" progId="Equation.3">
                  <p:embed/>
                </p:oleObj>
              </mc:Choice>
              <mc:Fallback>
                <p:oleObj name="Equation" r:id="rId9" imgW="673100" imgH="635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46613" y="3540125"/>
                        <a:ext cx="1169987" cy="1100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050919"/>
              </p:ext>
            </p:extLst>
          </p:nvPr>
        </p:nvGraphicFramePr>
        <p:xfrm>
          <a:off x="5995988" y="3540125"/>
          <a:ext cx="11684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6" name="Equation" r:id="rId11" imgW="673100" imgH="635000" progId="Equation.3">
                  <p:embed/>
                </p:oleObj>
              </mc:Choice>
              <mc:Fallback>
                <p:oleObj name="Equation" r:id="rId11" imgW="673100" imgH="635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95988" y="3540125"/>
                        <a:ext cx="1168400" cy="1100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1362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Contingency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2246568"/>
              </p:ext>
            </p:extLst>
          </p:nvPr>
        </p:nvGraphicFramePr>
        <p:xfrm>
          <a:off x="549275" y="2128056"/>
          <a:ext cx="8042274" cy="2570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40379"/>
                <a:gridCol w="1340379"/>
                <a:gridCol w="1340379"/>
                <a:gridCol w="1340379"/>
                <a:gridCol w="1340379"/>
                <a:gridCol w="134037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Observed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(128/4) = 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(128/4) = 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(128/4) = 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(128/4) = 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aseline="30000" dirty="0" smtClean="0"/>
                    </a:p>
                    <a:p>
                      <a:endParaRPr lang="en-US" baseline="30000" dirty="0" smtClean="0"/>
                    </a:p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8.312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880899"/>
              </p:ext>
            </p:extLst>
          </p:nvPr>
        </p:nvGraphicFramePr>
        <p:xfrm>
          <a:off x="663117" y="3540125"/>
          <a:ext cx="1125537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84" name="Equation" r:id="rId3" imgW="647700" imgH="482600" progId="Equation.3">
                  <p:embed/>
                </p:oleObj>
              </mc:Choice>
              <mc:Fallback>
                <p:oleObj name="Equation" r:id="rId3" imgW="6477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3117" y="3540125"/>
                        <a:ext cx="1125537" cy="836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395733"/>
              </p:ext>
            </p:extLst>
          </p:nvPr>
        </p:nvGraphicFramePr>
        <p:xfrm>
          <a:off x="2001838" y="3540125"/>
          <a:ext cx="1169987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85" name="Equation" r:id="rId5" imgW="673100" imgH="635000" progId="Equation.3">
                  <p:embed/>
                </p:oleObj>
              </mc:Choice>
              <mc:Fallback>
                <p:oleObj name="Equation" r:id="rId5" imgW="673100" imgH="635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01838" y="3540125"/>
                        <a:ext cx="1169987" cy="1100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942521"/>
              </p:ext>
            </p:extLst>
          </p:nvPr>
        </p:nvGraphicFramePr>
        <p:xfrm>
          <a:off x="3333750" y="3540125"/>
          <a:ext cx="11684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86" name="Equation" r:id="rId7" imgW="673100" imgH="635000" progId="Equation.3">
                  <p:embed/>
                </p:oleObj>
              </mc:Choice>
              <mc:Fallback>
                <p:oleObj name="Equation" r:id="rId7" imgW="673100" imgH="635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33750" y="3540125"/>
                        <a:ext cx="1168400" cy="1100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315412"/>
              </p:ext>
            </p:extLst>
          </p:nvPr>
        </p:nvGraphicFramePr>
        <p:xfrm>
          <a:off x="4646613" y="3540125"/>
          <a:ext cx="1169987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87" name="Equation" r:id="rId9" imgW="673100" imgH="635000" progId="Equation.3">
                  <p:embed/>
                </p:oleObj>
              </mc:Choice>
              <mc:Fallback>
                <p:oleObj name="Equation" r:id="rId9" imgW="673100" imgH="635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46613" y="3540125"/>
                        <a:ext cx="1169987" cy="1100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964959"/>
              </p:ext>
            </p:extLst>
          </p:nvPr>
        </p:nvGraphicFramePr>
        <p:xfrm>
          <a:off x="5995988" y="3540125"/>
          <a:ext cx="11684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88" name="Equation" r:id="rId11" imgW="673100" imgH="635000" progId="Equation.3">
                  <p:embed/>
                </p:oleObj>
              </mc:Choice>
              <mc:Fallback>
                <p:oleObj name="Equation" r:id="rId11" imgW="673100" imgH="635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95988" y="3540125"/>
                        <a:ext cx="1168400" cy="1100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69442" y="5059897"/>
            <a:ext cx="409436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Pearson’s Chi-squared Statistic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" name="Curved Connector 10"/>
          <p:cNvCxnSpPr>
            <a:stCxn id="3" idx="3"/>
          </p:cNvCxnSpPr>
          <p:nvPr/>
        </p:nvCxnSpPr>
        <p:spPr>
          <a:xfrm flipV="1">
            <a:off x="8063807" y="4376738"/>
            <a:ext cx="265789" cy="883214"/>
          </a:xfrm>
          <a:prstGeom prst="curvedConnector2">
            <a:avLst/>
          </a:prstGeom>
          <a:ln w="38100" cmpd="sng">
            <a:solidFill>
              <a:srgbClr val="FF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798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Breeze">
    <a:dk1>
      <a:sysClr val="windowText" lastClr="000000"/>
    </a:dk1>
    <a:lt1>
      <a:sysClr val="window" lastClr="FFFFFF"/>
    </a:lt1>
    <a:dk2>
      <a:srgbClr val="09213B"/>
    </a:dk2>
    <a:lt2>
      <a:srgbClr val="D5EDF4"/>
    </a:lt2>
    <a:accent1>
      <a:srgbClr val="2C7C9F"/>
    </a:accent1>
    <a:accent2>
      <a:srgbClr val="244A58"/>
    </a:accent2>
    <a:accent3>
      <a:srgbClr val="E2751D"/>
    </a:accent3>
    <a:accent4>
      <a:srgbClr val="FFB400"/>
    </a:accent4>
    <a:accent5>
      <a:srgbClr val="7EB606"/>
    </a:accent5>
    <a:accent6>
      <a:srgbClr val="C00000"/>
    </a:accent6>
    <a:hlink>
      <a:srgbClr val="7030A0"/>
    </a:hlink>
    <a:folHlink>
      <a:srgbClr val="00B0F0"/>
    </a:folHlink>
  </a:clrScheme>
  <a:fontScheme name="Breeze">
    <a:majorFont>
      <a:latin typeface="News Gothic MT"/>
      <a:ea typeface=""/>
      <a:cs typeface=""/>
      <a:font script="Jpan" typeface="ＭＳ Ｐゴシック"/>
    </a:majorFont>
    <a:minorFont>
      <a:latin typeface="News Gothic MT"/>
      <a:ea typeface=""/>
      <a:cs typeface=""/>
      <a:font script="Jpan" typeface="ＭＳ Ｐゴシック"/>
    </a:minorFont>
  </a:fontScheme>
  <a:fmtScheme name="Breeze">
    <a:fillStyleLst>
      <a:solidFill>
        <a:schemeClr val="phClr"/>
      </a:solidFill>
      <a:gradFill rotWithShape="1">
        <a:gsLst>
          <a:gs pos="31000">
            <a:schemeClr val="phClr">
              <a:tint val="100000"/>
              <a:shade val="100000"/>
              <a:satMod val="120000"/>
            </a:schemeClr>
          </a:gs>
          <a:gs pos="100000">
            <a:schemeClr val="phClr">
              <a:tint val="50000"/>
              <a:satMod val="150000"/>
            </a:schemeClr>
          </a:gs>
        </a:gsLst>
        <a:lin ang="5400000" scaled="1"/>
      </a:gradFill>
      <a:gradFill rotWithShape="1">
        <a:gsLst>
          <a:gs pos="0">
            <a:schemeClr val="phClr">
              <a:shade val="100000"/>
              <a:satMod val="120000"/>
            </a:schemeClr>
          </a:gs>
          <a:gs pos="69000">
            <a:schemeClr val="phClr">
              <a:tint val="80000"/>
              <a:shade val="100000"/>
              <a:satMod val="150000"/>
            </a:schemeClr>
          </a:gs>
          <a:gs pos="100000">
            <a:schemeClr val="phClr">
              <a:tint val="50000"/>
              <a:shade val="100000"/>
              <a:satMod val="150000"/>
            </a:schemeClr>
          </a:gs>
        </a:gsLst>
        <a:path path="circle">
          <a:fillToRect l="100000" t="100000" r="100000" b="100000"/>
        </a:path>
      </a:gra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dbl" algn="ctr">
        <a:solidFill>
          <a:schemeClr val="phClr"/>
        </a:solidFill>
        <a:prstDash val="solid"/>
      </a:ln>
      <a:ln w="31750" cap="flat" cmpd="dbl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a:effectStyle>
      <a:effectStyle>
        <a:effectLst>
          <a:innerShdw blurRad="127000" dist="25400" dir="13500000">
            <a:srgbClr val="C0C0C0">
              <a:alpha val="75000"/>
            </a:srgbClr>
          </a:innerShdw>
          <a:outerShdw blurRad="88900" dist="25400" dir="5400000" sx="102000" sy="102000" algn="ctr" rotWithShape="0">
            <a:srgbClr val="C0C0C0">
              <a:alpha val="40000"/>
            </a:srgbClr>
          </a:outerShdw>
        </a:effectLst>
        <a:scene3d>
          <a:camera prst="perspectiveLeft" fov="300000"/>
          <a:lightRig rig="soft" dir="l">
            <a:rot lat="0" lon="0" rev="4200000"/>
          </a:lightRig>
        </a:scene3d>
        <a:sp3d extrusionH="38100" prstMaterial="powder">
          <a:bevelT w="50800" h="88900" prst="convex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blipFill rotWithShape="1">
        <a:blip xmlns:r="http://schemas.openxmlformats.org/officeDocument/2006/relationships" r:embed="rId1">
          <a:duotone>
            <a:schemeClr val="phClr">
              <a:shade val="40000"/>
              <a:satMod val="400000"/>
            </a:schemeClr>
            <a:schemeClr val="phClr">
              <a:tint val="10000"/>
              <a:satMod val="200000"/>
            </a:schemeClr>
          </a:duotone>
        </a:blip>
        <a:stretch/>
      </a:blipFill>
    </a:bgFillStyleLst>
  </a:fmtScheme>
</a:themeOverride>
</file>

<file path=ppt/theme/themeOverride2.xml><?xml version="1.0" encoding="utf-8"?>
<a:themeOverride xmlns:a="http://schemas.openxmlformats.org/drawingml/2006/main">
  <a:clrScheme name="Breeze">
    <a:dk1>
      <a:sysClr val="windowText" lastClr="000000"/>
    </a:dk1>
    <a:lt1>
      <a:sysClr val="window" lastClr="FFFFFF"/>
    </a:lt1>
    <a:dk2>
      <a:srgbClr val="09213B"/>
    </a:dk2>
    <a:lt2>
      <a:srgbClr val="D5EDF4"/>
    </a:lt2>
    <a:accent1>
      <a:srgbClr val="2C7C9F"/>
    </a:accent1>
    <a:accent2>
      <a:srgbClr val="244A58"/>
    </a:accent2>
    <a:accent3>
      <a:srgbClr val="E2751D"/>
    </a:accent3>
    <a:accent4>
      <a:srgbClr val="FFB400"/>
    </a:accent4>
    <a:accent5>
      <a:srgbClr val="7EB606"/>
    </a:accent5>
    <a:accent6>
      <a:srgbClr val="C00000"/>
    </a:accent6>
    <a:hlink>
      <a:srgbClr val="7030A0"/>
    </a:hlink>
    <a:folHlink>
      <a:srgbClr val="00B0F0"/>
    </a:folHlink>
  </a:clrScheme>
  <a:fontScheme name="Breeze">
    <a:majorFont>
      <a:latin typeface="News Gothic MT"/>
      <a:ea typeface=""/>
      <a:cs typeface=""/>
      <a:font script="Jpan" typeface="ＭＳ Ｐゴシック"/>
    </a:majorFont>
    <a:minorFont>
      <a:latin typeface="News Gothic MT"/>
      <a:ea typeface=""/>
      <a:cs typeface=""/>
      <a:font script="Jpan" typeface="ＭＳ Ｐゴシック"/>
    </a:minorFont>
  </a:fontScheme>
  <a:fmtScheme name="Breeze">
    <a:fillStyleLst>
      <a:solidFill>
        <a:schemeClr val="phClr"/>
      </a:solidFill>
      <a:gradFill rotWithShape="1">
        <a:gsLst>
          <a:gs pos="31000">
            <a:schemeClr val="phClr">
              <a:tint val="100000"/>
              <a:shade val="100000"/>
              <a:satMod val="120000"/>
            </a:schemeClr>
          </a:gs>
          <a:gs pos="100000">
            <a:schemeClr val="phClr">
              <a:tint val="50000"/>
              <a:satMod val="150000"/>
            </a:schemeClr>
          </a:gs>
        </a:gsLst>
        <a:lin ang="5400000" scaled="1"/>
      </a:gradFill>
      <a:gradFill rotWithShape="1">
        <a:gsLst>
          <a:gs pos="0">
            <a:schemeClr val="phClr">
              <a:shade val="100000"/>
              <a:satMod val="120000"/>
            </a:schemeClr>
          </a:gs>
          <a:gs pos="69000">
            <a:schemeClr val="phClr">
              <a:tint val="80000"/>
              <a:shade val="100000"/>
              <a:satMod val="150000"/>
            </a:schemeClr>
          </a:gs>
          <a:gs pos="100000">
            <a:schemeClr val="phClr">
              <a:tint val="50000"/>
              <a:shade val="100000"/>
              <a:satMod val="150000"/>
            </a:schemeClr>
          </a:gs>
        </a:gsLst>
        <a:path path="circle">
          <a:fillToRect l="100000" t="100000" r="100000" b="100000"/>
        </a:path>
      </a:gra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dbl" algn="ctr">
        <a:solidFill>
          <a:schemeClr val="phClr"/>
        </a:solidFill>
        <a:prstDash val="solid"/>
      </a:ln>
      <a:ln w="31750" cap="flat" cmpd="dbl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a:effectStyle>
      <a:effectStyle>
        <a:effectLst>
          <a:innerShdw blurRad="127000" dist="25400" dir="13500000">
            <a:srgbClr val="C0C0C0">
              <a:alpha val="75000"/>
            </a:srgbClr>
          </a:innerShdw>
          <a:outerShdw blurRad="88900" dist="25400" dir="5400000" sx="102000" sy="102000" algn="ctr" rotWithShape="0">
            <a:srgbClr val="C0C0C0">
              <a:alpha val="40000"/>
            </a:srgbClr>
          </a:outerShdw>
        </a:effectLst>
        <a:scene3d>
          <a:camera prst="perspectiveLeft" fov="300000"/>
          <a:lightRig rig="soft" dir="l">
            <a:rot lat="0" lon="0" rev="4200000"/>
          </a:lightRig>
        </a:scene3d>
        <a:sp3d extrusionH="38100" prstMaterial="powder">
          <a:bevelT w="50800" h="88900" prst="convex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blipFill rotWithShape="1">
        <a:blip xmlns:r="http://schemas.openxmlformats.org/officeDocument/2006/relationships" r:embed="rId1">
          <a:duotone>
            <a:schemeClr val="phClr">
              <a:shade val="40000"/>
              <a:satMod val="400000"/>
            </a:schemeClr>
            <a:schemeClr val="phClr">
              <a:tint val="10000"/>
              <a:satMod val="200000"/>
            </a:schemeClr>
          </a:duotone>
        </a:blip>
        <a:stretch/>
      </a:blipFill>
    </a:bgFillStyleLst>
  </a:fmtScheme>
</a:themeOverride>
</file>

<file path=ppt/theme/themeOverride3.xml><?xml version="1.0" encoding="utf-8"?>
<a:themeOverride xmlns:a="http://schemas.openxmlformats.org/drawingml/2006/main">
  <a:clrScheme name="Breeze">
    <a:dk1>
      <a:sysClr val="windowText" lastClr="000000"/>
    </a:dk1>
    <a:lt1>
      <a:sysClr val="window" lastClr="FFFFFF"/>
    </a:lt1>
    <a:dk2>
      <a:srgbClr val="09213B"/>
    </a:dk2>
    <a:lt2>
      <a:srgbClr val="D5EDF4"/>
    </a:lt2>
    <a:accent1>
      <a:srgbClr val="2C7C9F"/>
    </a:accent1>
    <a:accent2>
      <a:srgbClr val="244A58"/>
    </a:accent2>
    <a:accent3>
      <a:srgbClr val="E2751D"/>
    </a:accent3>
    <a:accent4>
      <a:srgbClr val="FFB400"/>
    </a:accent4>
    <a:accent5>
      <a:srgbClr val="7EB606"/>
    </a:accent5>
    <a:accent6>
      <a:srgbClr val="C00000"/>
    </a:accent6>
    <a:hlink>
      <a:srgbClr val="7030A0"/>
    </a:hlink>
    <a:folHlink>
      <a:srgbClr val="00B0F0"/>
    </a:folHlink>
  </a:clrScheme>
  <a:fontScheme name="Breeze">
    <a:majorFont>
      <a:latin typeface="News Gothic MT"/>
      <a:ea typeface=""/>
      <a:cs typeface=""/>
      <a:font script="Jpan" typeface="ＭＳ Ｐゴシック"/>
    </a:majorFont>
    <a:minorFont>
      <a:latin typeface="News Gothic MT"/>
      <a:ea typeface=""/>
      <a:cs typeface=""/>
      <a:font script="Jpan" typeface="ＭＳ Ｐゴシック"/>
    </a:minorFont>
  </a:fontScheme>
  <a:fmtScheme name="Breeze">
    <a:fillStyleLst>
      <a:solidFill>
        <a:schemeClr val="phClr"/>
      </a:solidFill>
      <a:gradFill rotWithShape="1">
        <a:gsLst>
          <a:gs pos="31000">
            <a:schemeClr val="phClr">
              <a:tint val="100000"/>
              <a:shade val="100000"/>
              <a:satMod val="120000"/>
            </a:schemeClr>
          </a:gs>
          <a:gs pos="100000">
            <a:schemeClr val="phClr">
              <a:tint val="50000"/>
              <a:satMod val="150000"/>
            </a:schemeClr>
          </a:gs>
        </a:gsLst>
        <a:lin ang="5400000" scaled="1"/>
      </a:gradFill>
      <a:gradFill rotWithShape="1">
        <a:gsLst>
          <a:gs pos="0">
            <a:schemeClr val="phClr">
              <a:shade val="100000"/>
              <a:satMod val="120000"/>
            </a:schemeClr>
          </a:gs>
          <a:gs pos="69000">
            <a:schemeClr val="phClr">
              <a:tint val="80000"/>
              <a:shade val="100000"/>
              <a:satMod val="150000"/>
            </a:schemeClr>
          </a:gs>
          <a:gs pos="100000">
            <a:schemeClr val="phClr">
              <a:tint val="50000"/>
              <a:shade val="100000"/>
              <a:satMod val="150000"/>
            </a:schemeClr>
          </a:gs>
        </a:gsLst>
        <a:path path="circle">
          <a:fillToRect l="100000" t="100000" r="100000" b="100000"/>
        </a:path>
      </a:gra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dbl" algn="ctr">
        <a:solidFill>
          <a:schemeClr val="phClr"/>
        </a:solidFill>
        <a:prstDash val="solid"/>
      </a:ln>
      <a:ln w="31750" cap="flat" cmpd="dbl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a:effectStyle>
      <a:effectStyle>
        <a:effectLst>
          <a:innerShdw blurRad="127000" dist="25400" dir="13500000">
            <a:srgbClr val="C0C0C0">
              <a:alpha val="75000"/>
            </a:srgbClr>
          </a:innerShdw>
          <a:outerShdw blurRad="88900" dist="25400" dir="5400000" sx="102000" sy="102000" algn="ctr" rotWithShape="0">
            <a:srgbClr val="C0C0C0">
              <a:alpha val="40000"/>
            </a:srgbClr>
          </a:outerShdw>
        </a:effectLst>
        <a:scene3d>
          <a:camera prst="perspectiveLeft" fov="300000"/>
          <a:lightRig rig="soft" dir="l">
            <a:rot lat="0" lon="0" rev="4200000"/>
          </a:lightRig>
        </a:scene3d>
        <a:sp3d extrusionH="38100" prstMaterial="powder">
          <a:bevelT w="50800" h="88900" prst="convex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blipFill rotWithShape="1">
        <a:blip xmlns:r="http://schemas.openxmlformats.org/officeDocument/2006/relationships" r:embed="rId1">
          <a:duotone>
            <a:schemeClr val="phClr">
              <a:shade val="40000"/>
              <a:satMod val="400000"/>
            </a:schemeClr>
            <a:schemeClr val="phClr">
              <a:tint val="10000"/>
              <a:satMod val="200000"/>
            </a:schemeClr>
          </a:duotone>
        </a:blip>
        <a:stretch/>
      </a:blipFill>
    </a:bgFillStyleLst>
  </a:fmtScheme>
</a:themeOverride>
</file>

<file path=ppt/theme/themeOverride4.xml><?xml version="1.0" encoding="utf-8"?>
<a:themeOverride xmlns:a="http://schemas.openxmlformats.org/drawingml/2006/main">
  <a:clrScheme name="Breeze">
    <a:dk1>
      <a:sysClr val="windowText" lastClr="000000"/>
    </a:dk1>
    <a:lt1>
      <a:sysClr val="window" lastClr="FFFFFF"/>
    </a:lt1>
    <a:dk2>
      <a:srgbClr val="09213B"/>
    </a:dk2>
    <a:lt2>
      <a:srgbClr val="D5EDF4"/>
    </a:lt2>
    <a:accent1>
      <a:srgbClr val="2C7C9F"/>
    </a:accent1>
    <a:accent2>
      <a:srgbClr val="244A58"/>
    </a:accent2>
    <a:accent3>
      <a:srgbClr val="E2751D"/>
    </a:accent3>
    <a:accent4>
      <a:srgbClr val="FFB400"/>
    </a:accent4>
    <a:accent5>
      <a:srgbClr val="7EB606"/>
    </a:accent5>
    <a:accent6>
      <a:srgbClr val="C00000"/>
    </a:accent6>
    <a:hlink>
      <a:srgbClr val="7030A0"/>
    </a:hlink>
    <a:folHlink>
      <a:srgbClr val="00B0F0"/>
    </a:folHlink>
  </a:clrScheme>
  <a:fontScheme name="Breeze">
    <a:majorFont>
      <a:latin typeface="News Gothic MT"/>
      <a:ea typeface=""/>
      <a:cs typeface=""/>
      <a:font script="Jpan" typeface="ＭＳ Ｐゴシック"/>
    </a:majorFont>
    <a:minorFont>
      <a:latin typeface="News Gothic MT"/>
      <a:ea typeface=""/>
      <a:cs typeface=""/>
      <a:font script="Jpan" typeface="ＭＳ Ｐゴシック"/>
    </a:minorFont>
  </a:fontScheme>
  <a:fmtScheme name="Breeze">
    <a:fillStyleLst>
      <a:solidFill>
        <a:schemeClr val="phClr"/>
      </a:solidFill>
      <a:gradFill rotWithShape="1">
        <a:gsLst>
          <a:gs pos="31000">
            <a:schemeClr val="phClr">
              <a:tint val="100000"/>
              <a:shade val="100000"/>
              <a:satMod val="120000"/>
            </a:schemeClr>
          </a:gs>
          <a:gs pos="100000">
            <a:schemeClr val="phClr">
              <a:tint val="50000"/>
              <a:satMod val="150000"/>
            </a:schemeClr>
          </a:gs>
        </a:gsLst>
        <a:lin ang="5400000" scaled="1"/>
      </a:gradFill>
      <a:gradFill rotWithShape="1">
        <a:gsLst>
          <a:gs pos="0">
            <a:schemeClr val="phClr">
              <a:shade val="100000"/>
              <a:satMod val="120000"/>
            </a:schemeClr>
          </a:gs>
          <a:gs pos="69000">
            <a:schemeClr val="phClr">
              <a:tint val="80000"/>
              <a:shade val="100000"/>
              <a:satMod val="150000"/>
            </a:schemeClr>
          </a:gs>
          <a:gs pos="100000">
            <a:schemeClr val="phClr">
              <a:tint val="50000"/>
              <a:shade val="100000"/>
              <a:satMod val="150000"/>
            </a:schemeClr>
          </a:gs>
        </a:gsLst>
        <a:path path="circle">
          <a:fillToRect l="100000" t="100000" r="100000" b="100000"/>
        </a:path>
      </a:gra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dbl" algn="ctr">
        <a:solidFill>
          <a:schemeClr val="phClr"/>
        </a:solidFill>
        <a:prstDash val="solid"/>
      </a:ln>
      <a:ln w="31750" cap="flat" cmpd="dbl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a:effectStyle>
      <a:effectStyle>
        <a:effectLst>
          <a:innerShdw blurRad="127000" dist="25400" dir="13500000">
            <a:srgbClr val="C0C0C0">
              <a:alpha val="75000"/>
            </a:srgbClr>
          </a:innerShdw>
          <a:outerShdw blurRad="88900" dist="25400" dir="5400000" sx="102000" sy="102000" algn="ctr" rotWithShape="0">
            <a:srgbClr val="C0C0C0">
              <a:alpha val="40000"/>
            </a:srgbClr>
          </a:outerShdw>
        </a:effectLst>
        <a:scene3d>
          <a:camera prst="perspectiveLeft" fov="300000"/>
          <a:lightRig rig="soft" dir="l">
            <a:rot lat="0" lon="0" rev="4200000"/>
          </a:lightRig>
        </a:scene3d>
        <a:sp3d extrusionH="38100" prstMaterial="powder">
          <a:bevelT w="50800" h="88900" prst="convex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blipFill rotWithShape="1">
        <a:blip xmlns:r="http://schemas.openxmlformats.org/officeDocument/2006/relationships" r:embed="rId1">
          <a:duotone>
            <a:schemeClr val="phClr">
              <a:shade val="40000"/>
              <a:satMod val="400000"/>
            </a:schemeClr>
            <a:schemeClr val="phClr">
              <a:tint val="10000"/>
              <a:satMod val="200000"/>
            </a:schemeClr>
          </a:duotone>
        </a:blip>
        <a:stretch/>
      </a:blipFill>
    </a:bgFillStyleLst>
  </a:fmtScheme>
</a:themeOverride>
</file>

<file path=ppt/theme/themeOverride5.xml><?xml version="1.0" encoding="utf-8"?>
<a:themeOverride xmlns:a="http://schemas.openxmlformats.org/drawingml/2006/main">
  <a:clrScheme name="Breeze">
    <a:dk1>
      <a:sysClr val="windowText" lastClr="000000"/>
    </a:dk1>
    <a:lt1>
      <a:sysClr val="window" lastClr="FFFFFF"/>
    </a:lt1>
    <a:dk2>
      <a:srgbClr val="09213B"/>
    </a:dk2>
    <a:lt2>
      <a:srgbClr val="D5EDF4"/>
    </a:lt2>
    <a:accent1>
      <a:srgbClr val="2C7C9F"/>
    </a:accent1>
    <a:accent2>
      <a:srgbClr val="244A58"/>
    </a:accent2>
    <a:accent3>
      <a:srgbClr val="E2751D"/>
    </a:accent3>
    <a:accent4>
      <a:srgbClr val="FFB400"/>
    </a:accent4>
    <a:accent5>
      <a:srgbClr val="7EB606"/>
    </a:accent5>
    <a:accent6>
      <a:srgbClr val="C00000"/>
    </a:accent6>
    <a:hlink>
      <a:srgbClr val="7030A0"/>
    </a:hlink>
    <a:folHlink>
      <a:srgbClr val="00B0F0"/>
    </a:folHlink>
  </a:clrScheme>
  <a:fontScheme name="Breeze">
    <a:majorFont>
      <a:latin typeface="News Gothic MT"/>
      <a:ea typeface=""/>
      <a:cs typeface=""/>
      <a:font script="Jpan" typeface="ＭＳ Ｐゴシック"/>
    </a:majorFont>
    <a:minorFont>
      <a:latin typeface="News Gothic MT"/>
      <a:ea typeface=""/>
      <a:cs typeface=""/>
      <a:font script="Jpan" typeface="ＭＳ Ｐゴシック"/>
    </a:minorFont>
  </a:fontScheme>
  <a:fmtScheme name="Breeze">
    <a:fillStyleLst>
      <a:solidFill>
        <a:schemeClr val="phClr"/>
      </a:solidFill>
      <a:gradFill rotWithShape="1">
        <a:gsLst>
          <a:gs pos="31000">
            <a:schemeClr val="phClr">
              <a:tint val="100000"/>
              <a:shade val="100000"/>
              <a:satMod val="120000"/>
            </a:schemeClr>
          </a:gs>
          <a:gs pos="100000">
            <a:schemeClr val="phClr">
              <a:tint val="50000"/>
              <a:satMod val="150000"/>
            </a:schemeClr>
          </a:gs>
        </a:gsLst>
        <a:lin ang="5400000" scaled="1"/>
      </a:gradFill>
      <a:gradFill rotWithShape="1">
        <a:gsLst>
          <a:gs pos="0">
            <a:schemeClr val="phClr">
              <a:shade val="100000"/>
              <a:satMod val="120000"/>
            </a:schemeClr>
          </a:gs>
          <a:gs pos="69000">
            <a:schemeClr val="phClr">
              <a:tint val="80000"/>
              <a:shade val="100000"/>
              <a:satMod val="150000"/>
            </a:schemeClr>
          </a:gs>
          <a:gs pos="100000">
            <a:schemeClr val="phClr">
              <a:tint val="50000"/>
              <a:shade val="100000"/>
              <a:satMod val="150000"/>
            </a:schemeClr>
          </a:gs>
        </a:gsLst>
        <a:path path="circle">
          <a:fillToRect l="100000" t="100000" r="100000" b="100000"/>
        </a:path>
      </a:gra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dbl" algn="ctr">
        <a:solidFill>
          <a:schemeClr val="phClr"/>
        </a:solidFill>
        <a:prstDash val="solid"/>
      </a:ln>
      <a:ln w="31750" cap="flat" cmpd="dbl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a:effectStyle>
      <a:effectStyle>
        <a:effectLst>
          <a:innerShdw blurRad="127000" dist="25400" dir="13500000">
            <a:srgbClr val="C0C0C0">
              <a:alpha val="75000"/>
            </a:srgbClr>
          </a:innerShdw>
          <a:outerShdw blurRad="88900" dist="25400" dir="5400000" sx="102000" sy="102000" algn="ctr" rotWithShape="0">
            <a:srgbClr val="C0C0C0">
              <a:alpha val="40000"/>
            </a:srgbClr>
          </a:outerShdw>
        </a:effectLst>
        <a:scene3d>
          <a:camera prst="perspectiveLeft" fov="300000"/>
          <a:lightRig rig="soft" dir="l">
            <a:rot lat="0" lon="0" rev="4200000"/>
          </a:lightRig>
        </a:scene3d>
        <a:sp3d extrusionH="38100" prstMaterial="powder">
          <a:bevelT w="50800" h="88900" prst="convex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blipFill rotWithShape="1">
        <a:blip xmlns:r="http://schemas.openxmlformats.org/officeDocument/2006/relationships" r:embed="rId1">
          <a:duotone>
            <a:schemeClr val="phClr">
              <a:shade val="40000"/>
              <a:satMod val="400000"/>
            </a:schemeClr>
            <a:schemeClr val="phClr">
              <a:tint val="10000"/>
              <a:satMod val="200000"/>
            </a:schemeClr>
          </a:duotone>
        </a:blip>
        <a:stretch/>
      </a:blipFill>
    </a:bgFillStyleLst>
  </a:fmtScheme>
</a:themeOverride>
</file>

<file path=ppt/theme/themeOverride6.xml><?xml version="1.0" encoding="utf-8"?>
<a:themeOverride xmlns:a="http://schemas.openxmlformats.org/drawingml/2006/main">
  <a:clrScheme name="Breeze">
    <a:dk1>
      <a:sysClr val="windowText" lastClr="000000"/>
    </a:dk1>
    <a:lt1>
      <a:sysClr val="window" lastClr="FFFFFF"/>
    </a:lt1>
    <a:dk2>
      <a:srgbClr val="09213B"/>
    </a:dk2>
    <a:lt2>
      <a:srgbClr val="D5EDF4"/>
    </a:lt2>
    <a:accent1>
      <a:srgbClr val="2C7C9F"/>
    </a:accent1>
    <a:accent2>
      <a:srgbClr val="244A58"/>
    </a:accent2>
    <a:accent3>
      <a:srgbClr val="E2751D"/>
    </a:accent3>
    <a:accent4>
      <a:srgbClr val="FFB400"/>
    </a:accent4>
    <a:accent5>
      <a:srgbClr val="7EB606"/>
    </a:accent5>
    <a:accent6>
      <a:srgbClr val="C00000"/>
    </a:accent6>
    <a:hlink>
      <a:srgbClr val="7030A0"/>
    </a:hlink>
    <a:folHlink>
      <a:srgbClr val="00B0F0"/>
    </a:folHlink>
  </a:clrScheme>
  <a:fontScheme name="Breeze">
    <a:majorFont>
      <a:latin typeface="News Gothic MT"/>
      <a:ea typeface=""/>
      <a:cs typeface=""/>
      <a:font script="Jpan" typeface="ＭＳ Ｐゴシック"/>
    </a:majorFont>
    <a:minorFont>
      <a:latin typeface="News Gothic MT"/>
      <a:ea typeface=""/>
      <a:cs typeface=""/>
      <a:font script="Jpan" typeface="ＭＳ Ｐゴシック"/>
    </a:minorFont>
  </a:fontScheme>
  <a:fmtScheme name="Breeze">
    <a:fillStyleLst>
      <a:solidFill>
        <a:schemeClr val="phClr"/>
      </a:solidFill>
      <a:gradFill rotWithShape="1">
        <a:gsLst>
          <a:gs pos="31000">
            <a:schemeClr val="phClr">
              <a:tint val="100000"/>
              <a:shade val="100000"/>
              <a:satMod val="120000"/>
            </a:schemeClr>
          </a:gs>
          <a:gs pos="100000">
            <a:schemeClr val="phClr">
              <a:tint val="50000"/>
              <a:satMod val="150000"/>
            </a:schemeClr>
          </a:gs>
        </a:gsLst>
        <a:lin ang="5400000" scaled="1"/>
      </a:gradFill>
      <a:gradFill rotWithShape="1">
        <a:gsLst>
          <a:gs pos="0">
            <a:schemeClr val="phClr">
              <a:shade val="100000"/>
              <a:satMod val="120000"/>
            </a:schemeClr>
          </a:gs>
          <a:gs pos="69000">
            <a:schemeClr val="phClr">
              <a:tint val="80000"/>
              <a:shade val="100000"/>
              <a:satMod val="150000"/>
            </a:schemeClr>
          </a:gs>
          <a:gs pos="100000">
            <a:schemeClr val="phClr">
              <a:tint val="50000"/>
              <a:shade val="100000"/>
              <a:satMod val="150000"/>
            </a:schemeClr>
          </a:gs>
        </a:gsLst>
        <a:path path="circle">
          <a:fillToRect l="100000" t="100000" r="100000" b="100000"/>
        </a:path>
      </a:gra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dbl" algn="ctr">
        <a:solidFill>
          <a:schemeClr val="phClr"/>
        </a:solidFill>
        <a:prstDash val="solid"/>
      </a:ln>
      <a:ln w="31750" cap="flat" cmpd="dbl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a:effectStyle>
      <a:effectStyle>
        <a:effectLst>
          <a:innerShdw blurRad="127000" dist="25400" dir="13500000">
            <a:srgbClr val="C0C0C0">
              <a:alpha val="75000"/>
            </a:srgbClr>
          </a:innerShdw>
          <a:outerShdw blurRad="88900" dist="25400" dir="5400000" sx="102000" sy="102000" algn="ctr" rotWithShape="0">
            <a:srgbClr val="C0C0C0">
              <a:alpha val="40000"/>
            </a:srgbClr>
          </a:outerShdw>
        </a:effectLst>
        <a:scene3d>
          <a:camera prst="perspectiveLeft" fov="300000"/>
          <a:lightRig rig="soft" dir="l">
            <a:rot lat="0" lon="0" rev="4200000"/>
          </a:lightRig>
        </a:scene3d>
        <a:sp3d extrusionH="38100" prstMaterial="powder">
          <a:bevelT w="50800" h="88900" prst="convex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blipFill rotWithShape="1">
        <a:blip xmlns:r="http://schemas.openxmlformats.org/officeDocument/2006/relationships" r:embed="rId1">
          <a:duotone>
            <a:schemeClr val="phClr">
              <a:shade val="40000"/>
              <a:satMod val="400000"/>
            </a:schemeClr>
            <a:schemeClr val="phClr">
              <a:tint val="10000"/>
              <a:satMod val="200000"/>
            </a:schemeClr>
          </a:duotone>
        </a:blip>
        <a:stretch/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20601</TotalTime>
  <Words>2810</Words>
  <Application>Microsoft Macintosh PowerPoint</Application>
  <PresentationFormat>On-screen Show (4:3)</PresentationFormat>
  <Paragraphs>984</Paragraphs>
  <Slides>73</Slides>
  <Notes>26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5" baseType="lpstr">
      <vt:lpstr>Breeze</vt:lpstr>
      <vt:lpstr>Equation</vt:lpstr>
      <vt:lpstr>Statistics Lesson 10</vt:lpstr>
      <vt:lpstr>Chi-squared Test</vt:lpstr>
      <vt:lpstr>Hypotheses</vt:lpstr>
      <vt:lpstr>Sampling Distribution</vt:lpstr>
      <vt:lpstr>Contingency Table</vt:lpstr>
      <vt:lpstr>Contingency Table</vt:lpstr>
      <vt:lpstr>Contingency Table</vt:lpstr>
      <vt:lpstr>Contingency Table</vt:lpstr>
      <vt:lpstr>Contingency Table</vt:lpstr>
      <vt:lpstr>Chi-squared Distribution</vt:lpstr>
      <vt:lpstr>Chi-squared Distribution</vt:lpstr>
      <vt:lpstr>2-way Sampling Distribution</vt:lpstr>
      <vt:lpstr>Example samples</vt:lpstr>
      <vt:lpstr>Example samples</vt:lpstr>
      <vt:lpstr>2-way Contingency Table</vt:lpstr>
      <vt:lpstr>2-way Contingency Table</vt:lpstr>
      <vt:lpstr>PowerPoint Presentation</vt:lpstr>
      <vt:lpstr>In Excel</vt:lpstr>
      <vt:lpstr>On TI-83</vt:lpstr>
      <vt:lpstr>Correlation</vt:lpstr>
      <vt:lpstr>Correlation</vt:lpstr>
      <vt:lpstr>Examples</vt:lpstr>
      <vt:lpstr>Why do we care?</vt:lpstr>
      <vt:lpstr>Visualizing Correlation</vt:lpstr>
      <vt:lpstr>Scatterplot</vt:lpstr>
      <vt:lpstr> Scatter Plots: Picking the Axes</vt:lpstr>
      <vt:lpstr>Correlation</vt:lpstr>
      <vt:lpstr>Correlation</vt:lpstr>
      <vt:lpstr>Correlation, not Causation:</vt:lpstr>
      <vt:lpstr>Correlation, not Causation:</vt:lpstr>
      <vt:lpstr>Types of Linear Correlation</vt:lpstr>
      <vt:lpstr>Positive correlation</vt:lpstr>
      <vt:lpstr>Negative correlation</vt:lpstr>
      <vt:lpstr>Jessica’s view on Correlation</vt:lpstr>
      <vt:lpstr>Covariance</vt:lpstr>
      <vt:lpstr>Covariance</vt:lpstr>
      <vt:lpstr>Covariance</vt:lpstr>
      <vt:lpstr>Covariance</vt:lpstr>
      <vt:lpstr>Covariance</vt:lpstr>
      <vt:lpstr>Correlation</vt:lpstr>
      <vt:lpstr>Correlation Coefficient</vt:lpstr>
      <vt:lpstr>Coefficient Properties </vt:lpstr>
      <vt:lpstr>PowerPoint Presentation</vt:lpstr>
      <vt:lpstr>Which Coefficient is Higher?</vt:lpstr>
      <vt:lpstr>Computing the Correlation Coefficient</vt:lpstr>
      <vt:lpstr> Example</vt:lpstr>
      <vt:lpstr>Correlation Coefficient</vt:lpstr>
      <vt:lpstr>Steps</vt:lpstr>
      <vt:lpstr>What’s r2?</vt:lpstr>
      <vt:lpstr>Significance Test for Correlation</vt:lpstr>
      <vt:lpstr>1. Hypotheses</vt:lpstr>
      <vt:lpstr>2. Baseline numbers</vt:lpstr>
      <vt:lpstr>3. Critical Values</vt:lpstr>
      <vt:lpstr>4. Calculate the sample’s t score</vt:lpstr>
      <vt:lpstr>5. Decide</vt:lpstr>
      <vt:lpstr>Example</vt:lpstr>
      <vt:lpstr>Hypotheses</vt:lpstr>
      <vt:lpstr>Hypotheses</vt:lpstr>
      <vt:lpstr>Sample values</vt:lpstr>
      <vt:lpstr>Critical values</vt:lpstr>
      <vt:lpstr>Getting the t score</vt:lpstr>
      <vt:lpstr>Same example, fewer scores</vt:lpstr>
      <vt:lpstr>What weight to expect given height?</vt:lpstr>
      <vt:lpstr>Use the best-fitting line!</vt:lpstr>
      <vt:lpstr>A badly fitting line</vt:lpstr>
      <vt:lpstr>A better fitting line</vt:lpstr>
      <vt:lpstr>The best fitting line</vt:lpstr>
      <vt:lpstr>Regression</vt:lpstr>
      <vt:lpstr>So, for the weight…</vt:lpstr>
      <vt:lpstr>So, for the weight…</vt:lpstr>
      <vt:lpstr>So, for the weight…</vt:lpstr>
      <vt:lpstr>Multiple Regression</vt:lpstr>
      <vt:lpstr>Multiple Regression</vt:lpstr>
    </vt:vector>
  </TitlesOfParts>
  <Company>Yahoo! Research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</dc:title>
  <dc:creator>Winter Mason</dc:creator>
  <cp:lastModifiedBy>Winter Mason</cp:lastModifiedBy>
  <cp:revision>484</cp:revision>
  <dcterms:created xsi:type="dcterms:W3CDTF">2011-08-10T15:50:01Z</dcterms:created>
  <dcterms:modified xsi:type="dcterms:W3CDTF">2011-11-01T16:51:40Z</dcterms:modified>
</cp:coreProperties>
</file>