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notesSlides/notesSlide3.xml" ContentType="application/vnd.openxmlformats-officedocument.presentationml.notesSlide+xml"/>
  <Override PartName="/ppt/embeddings/oleObject21.bin" ContentType="application/vnd.openxmlformats-officedocument.oleObject"/>
  <Override PartName="/ppt/notesSlides/notesSlide4.xml" ContentType="application/vnd.openxmlformats-officedocument.presentationml.notesSlide+xml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468" r:id="rId3"/>
    <p:sldId id="478" r:id="rId4"/>
    <p:sldId id="480" r:id="rId5"/>
    <p:sldId id="475" r:id="rId6"/>
    <p:sldId id="488" r:id="rId7"/>
    <p:sldId id="490" r:id="rId8"/>
    <p:sldId id="492" r:id="rId9"/>
    <p:sldId id="519" r:id="rId10"/>
    <p:sldId id="520" r:id="rId11"/>
    <p:sldId id="522" r:id="rId12"/>
    <p:sldId id="523" r:id="rId13"/>
    <p:sldId id="524" r:id="rId14"/>
    <p:sldId id="543" r:id="rId15"/>
    <p:sldId id="544" r:id="rId16"/>
    <p:sldId id="545" r:id="rId17"/>
    <p:sldId id="539" r:id="rId18"/>
    <p:sldId id="525" r:id="rId19"/>
    <p:sldId id="526" r:id="rId20"/>
    <p:sldId id="528" r:id="rId21"/>
    <p:sldId id="529" r:id="rId22"/>
    <p:sldId id="530" r:id="rId23"/>
    <p:sldId id="531" r:id="rId24"/>
    <p:sldId id="540" r:id="rId25"/>
    <p:sldId id="546" r:id="rId26"/>
    <p:sldId id="550" r:id="rId27"/>
    <p:sldId id="552" r:id="rId28"/>
    <p:sldId id="547" r:id="rId29"/>
    <p:sldId id="548" r:id="rId30"/>
    <p:sldId id="549" r:id="rId31"/>
    <p:sldId id="541" r:id="rId32"/>
    <p:sldId id="542" r:id="rId33"/>
    <p:sldId id="535" r:id="rId34"/>
    <p:sldId id="536" r:id="rId35"/>
    <p:sldId id="537" r:id="rId36"/>
    <p:sldId id="538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537B"/>
    <a:srgbClr val="614A7B"/>
    <a:srgbClr val="5D5D7B"/>
    <a:srgbClr val="8C8CBA"/>
    <a:srgbClr val="4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5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Macintosh%20HD:Users:winteram:Documents:Teaching:Stats:Week7:ChiSquare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v>People</c:v>
          </c:tx>
          <c:spPr>
            <a:ln w="47625">
              <a:noFill/>
            </a:ln>
          </c:spPr>
          <c:marker>
            <c:symbol val="circle"/>
            <c:size val="9"/>
            <c:spPr>
              <a:solidFill>
                <a:schemeClr val="tx2"/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c:spPr>
          </c:marker>
          <c:trendline>
            <c:trendlineType val="linear"/>
            <c:dispRSqr val="0"/>
            <c:dispEq val="0"/>
          </c:trendline>
          <c:xVal>
            <c:numRef>
              <c:f>Correlation!$B$2:$B$11</c:f>
              <c:numCache>
                <c:formatCode>General</c:formatCode>
                <c:ptCount val="10"/>
                <c:pt idx="0">
                  <c:v>74.0</c:v>
                </c:pt>
                <c:pt idx="1">
                  <c:v>68.0</c:v>
                </c:pt>
                <c:pt idx="2">
                  <c:v>71.0</c:v>
                </c:pt>
                <c:pt idx="3">
                  <c:v>63.0</c:v>
                </c:pt>
                <c:pt idx="4">
                  <c:v>69.0</c:v>
                </c:pt>
                <c:pt idx="5">
                  <c:v>65.0</c:v>
                </c:pt>
                <c:pt idx="6">
                  <c:v>69.0</c:v>
                </c:pt>
                <c:pt idx="7">
                  <c:v>71.0</c:v>
                </c:pt>
                <c:pt idx="8">
                  <c:v>72.0</c:v>
                </c:pt>
                <c:pt idx="9">
                  <c:v>71.0</c:v>
                </c:pt>
              </c:numCache>
            </c:numRef>
          </c:xVal>
          <c:yVal>
            <c:numRef>
              <c:f>Correlation!$C$2:$C$11</c:f>
              <c:numCache>
                <c:formatCode>General</c:formatCode>
                <c:ptCount val="10"/>
                <c:pt idx="0">
                  <c:v>200.0</c:v>
                </c:pt>
                <c:pt idx="1">
                  <c:v>220.0</c:v>
                </c:pt>
                <c:pt idx="2">
                  <c:v>260.0</c:v>
                </c:pt>
                <c:pt idx="3">
                  <c:v>115.0</c:v>
                </c:pt>
                <c:pt idx="4">
                  <c:v>130.0</c:v>
                </c:pt>
                <c:pt idx="5">
                  <c:v>160.0</c:v>
                </c:pt>
                <c:pt idx="6">
                  <c:v>150.0</c:v>
                </c:pt>
                <c:pt idx="7">
                  <c:v>110.0</c:v>
                </c:pt>
                <c:pt idx="8">
                  <c:v>135.0</c:v>
                </c:pt>
                <c:pt idx="9">
                  <c:v>280.0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2289624"/>
        <c:axId val="572295000"/>
      </c:scatterChart>
      <c:valAx>
        <c:axId val="5722896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Height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572295000"/>
        <c:crosses val="autoZero"/>
        <c:crossBetween val="midCat"/>
      </c:valAx>
      <c:valAx>
        <c:axId val="572295000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Weight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572289624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400"/>
      </a:pPr>
      <a:endParaRPr lang="en-US"/>
    </a:p>
  </c:txPr>
  <c:externalData r:id="rId2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0D4CA9-ED89-E74C-8B54-615A2FFA2F26}" type="doc">
      <dgm:prSet loTypeId="urn:microsoft.com/office/officeart/2005/8/layout/hierarchy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8570FC-D1EA-6C47-8311-7067199B482A}">
      <dgm:prSet phldrT="[Text]"/>
      <dgm:spPr/>
      <dgm:t>
        <a:bodyPr/>
        <a:lstStyle/>
        <a:p>
          <a:r>
            <a:rPr lang="en-US" dirty="0" smtClean="0"/>
            <a:t>Is there only one variable?</a:t>
          </a:r>
          <a:endParaRPr lang="en-US" dirty="0"/>
        </a:p>
      </dgm:t>
    </dgm:pt>
    <dgm:pt modelId="{F04F3E1D-D6CB-8E49-A164-E6AFFDCFC715}" type="parTrans" cxnId="{134394FB-34FC-AE49-8036-5658F7EB6FE8}">
      <dgm:prSet/>
      <dgm:spPr/>
      <dgm:t>
        <a:bodyPr/>
        <a:lstStyle/>
        <a:p>
          <a:endParaRPr lang="en-US"/>
        </a:p>
      </dgm:t>
    </dgm:pt>
    <dgm:pt modelId="{741717BE-61A7-B841-9D85-98F6E991668C}" type="sibTrans" cxnId="{134394FB-34FC-AE49-8036-5658F7EB6FE8}">
      <dgm:prSet/>
      <dgm:spPr/>
      <dgm:t>
        <a:bodyPr/>
        <a:lstStyle/>
        <a:p>
          <a:endParaRPr lang="en-US"/>
        </a:p>
      </dgm:t>
    </dgm:pt>
    <dgm:pt modelId="{DA521A16-30F6-114B-B288-7BBAC4A14FF1}">
      <dgm:prSet phldrT="[Text]"/>
      <dgm:spPr/>
      <dgm:t>
        <a:bodyPr/>
        <a:lstStyle/>
        <a:p>
          <a:r>
            <a:rPr lang="en-US" dirty="0" smtClean="0"/>
            <a:t>Are the variables measuring the same elementary units?</a:t>
          </a:r>
          <a:endParaRPr lang="en-US" dirty="0"/>
        </a:p>
      </dgm:t>
    </dgm:pt>
    <dgm:pt modelId="{D9C700BB-2DB5-D548-B084-F86399B0E247}" type="parTrans" cxnId="{D07F2354-77CD-B441-B36B-5BE319097064}">
      <dgm:prSet/>
      <dgm:spPr>
        <a:ln w="38100" cmpd="sng"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85CD60A8-9676-354B-A1B1-C485D0AF16D4}" type="sibTrans" cxnId="{D07F2354-77CD-B441-B36B-5BE319097064}">
      <dgm:prSet/>
      <dgm:spPr/>
      <dgm:t>
        <a:bodyPr/>
        <a:lstStyle/>
        <a:p>
          <a:endParaRPr lang="en-US"/>
        </a:p>
      </dgm:t>
    </dgm:pt>
    <dgm:pt modelId="{FEBCCC83-3F9C-C445-A2E9-90E48FB984FF}">
      <dgm:prSet phldrT="[Text]"/>
      <dgm:spPr/>
      <dgm:t>
        <a:bodyPr/>
        <a:lstStyle/>
        <a:p>
          <a:r>
            <a:rPr lang="en-US" dirty="0" smtClean="0"/>
            <a:t>Is the variance </a:t>
          </a:r>
          <a:r>
            <a:rPr lang="en-US" dirty="0" err="1" smtClean="0"/>
            <a:t>unpooled</a:t>
          </a:r>
          <a:r>
            <a:rPr lang="en-US" dirty="0" smtClean="0"/>
            <a:t> (unequal)?</a:t>
          </a:r>
          <a:endParaRPr lang="en-US" dirty="0"/>
        </a:p>
      </dgm:t>
    </dgm:pt>
    <dgm:pt modelId="{AC6A310F-B627-0040-A593-7503035CFC8D}" type="parTrans" cxnId="{8107B65B-3400-524F-94ED-77E3176DF8A0}">
      <dgm:prSet/>
      <dgm:spPr>
        <a:ln w="38100" cmpd="sng"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8BD1BA47-FDBE-0042-8B0B-234AE663A65B}" type="sibTrans" cxnId="{8107B65B-3400-524F-94ED-77E3176DF8A0}">
      <dgm:prSet/>
      <dgm:spPr/>
      <dgm:t>
        <a:bodyPr/>
        <a:lstStyle/>
        <a:p>
          <a:endParaRPr lang="en-US"/>
        </a:p>
      </dgm:t>
    </dgm:pt>
    <dgm:pt modelId="{1E2BA462-73C2-CD49-BC16-CF41361DD8DF}">
      <dgm:prSet phldrT="[Text]"/>
      <dgm:spPr>
        <a:solidFill>
          <a:srgbClr val="5F8804"/>
        </a:solidFill>
      </dgm:spPr>
      <dgm:t>
        <a:bodyPr/>
        <a:lstStyle/>
        <a:p>
          <a:r>
            <a:rPr lang="en-US" dirty="0" smtClean="0"/>
            <a:t>Paired t-test</a:t>
          </a:r>
          <a:endParaRPr lang="en-US" dirty="0"/>
        </a:p>
      </dgm:t>
    </dgm:pt>
    <dgm:pt modelId="{314260C3-2088-034D-BA46-85F75EFDB860}" type="parTrans" cxnId="{AAEFA9F6-39A5-7E4D-90B1-03B8918DF89F}">
      <dgm:prSet/>
      <dgm:spPr>
        <a:ln w="38100" cmpd="sng">
          <a:solidFill>
            <a:srgbClr val="008000"/>
          </a:solidFill>
        </a:ln>
      </dgm:spPr>
      <dgm:t>
        <a:bodyPr/>
        <a:lstStyle/>
        <a:p>
          <a:endParaRPr lang="en-US"/>
        </a:p>
      </dgm:t>
    </dgm:pt>
    <dgm:pt modelId="{FD7EB4EA-4AF4-D84E-821E-AA35AB6CC4F7}" type="sibTrans" cxnId="{AAEFA9F6-39A5-7E4D-90B1-03B8918DF89F}">
      <dgm:prSet/>
      <dgm:spPr/>
      <dgm:t>
        <a:bodyPr/>
        <a:lstStyle/>
        <a:p>
          <a:endParaRPr lang="en-US"/>
        </a:p>
      </dgm:t>
    </dgm:pt>
    <dgm:pt modelId="{49EF8549-9ABF-474A-BE76-2CCDC97E9746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 smtClean="0"/>
            <a:t>One-sample t-test</a:t>
          </a:r>
          <a:endParaRPr lang="en-US" dirty="0"/>
        </a:p>
      </dgm:t>
    </dgm:pt>
    <dgm:pt modelId="{0208F890-5AA7-024A-8250-B2F8C1F5E5F1}" type="parTrans" cxnId="{739BB130-8B6E-AD4A-979F-3E37E8533F9C}">
      <dgm:prSet/>
      <dgm:spPr>
        <a:ln w="38100" cmpd="sng">
          <a:solidFill>
            <a:srgbClr val="008000"/>
          </a:solidFill>
        </a:ln>
      </dgm:spPr>
      <dgm:t>
        <a:bodyPr/>
        <a:lstStyle/>
        <a:p>
          <a:endParaRPr lang="en-US"/>
        </a:p>
      </dgm:t>
    </dgm:pt>
    <dgm:pt modelId="{15330598-5207-1943-A0A5-BBD1F6EFCEF3}" type="sibTrans" cxnId="{739BB130-8B6E-AD4A-979F-3E37E8533F9C}">
      <dgm:prSet/>
      <dgm:spPr/>
      <dgm:t>
        <a:bodyPr/>
        <a:lstStyle/>
        <a:p>
          <a:endParaRPr lang="en-US"/>
        </a:p>
      </dgm:t>
    </dgm:pt>
    <dgm:pt modelId="{95AD045C-2B44-4944-A77B-B41CDC26E1B3}">
      <dgm:prSet/>
      <dgm:spPr/>
      <dgm:t>
        <a:bodyPr/>
        <a:lstStyle/>
        <a:p>
          <a:r>
            <a:rPr lang="en-US" dirty="0" smtClean="0"/>
            <a:t>Are the sample sizes the same?</a:t>
          </a:r>
          <a:endParaRPr lang="en-US" dirty="0"/>
        </a:p>
      </dgm:t>
    </dgm:pt>
    <dgm:pt modelId="{F6E967F5-C731-004A-8DCC-8B8C8CBD4F82}" type="parTrans" cxnId="{B687AD29-269C-2740-92A6-FC01AE41F7A8}">
      <dgm:prSet/>
      <dgm:spPr>
        <a:ln w="38100" cmpd="sng"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AFE5A172-CE7E-A242-9E3C-D74474699986}" type="sibTrans" cxnId="{B687AD29-269C-2740-92A6-FC01AE41F7A8}">
      <dgm:prSet/>
      <dgm:spPr/>
      <dgm:t>
        <a:bodyPr/>
        <a:lstStyle/>
        <a:p>
          <a:endParaRPr lang="en-US"/>
        </a:p>
      </dgm:t>
    </dgm:pt>
    <dgm:pt modelId="{C48CF0BA-9F20-DC41-978E-636B083ACE22}">
      <dgm:prSet/>
      <dgm:spPr>
        <a:solidFill>
          <a:srgbClr val="5F8804"/>
        </a:solidFill>
      </dgm:spPr>
      <dgm:t>
        <a:bodyPr/>
        <a:lstStyle/>
        <a:p>
          <a:r>
            <a:rPr lang="en-US" dirty="0" smtClean="0"/>
            <a:t>Two-sample t-test, </a:t>
          </a:r>
          <a:r>
            <a:rPr lang="en-US" dirty="0" err="1" smtClean="0"/>
            <a:t>unpooled</a:t>
          </a:r>
          <a:r>
            <a:rPr lang="en-US" dirty="0" smtClean="0"/>
            <a:t> variance</a:t>
          </a:r>
          <a:endParaRPr lang="en-US" dirty="0"/>
        </a:p>
      </dgm:t>
    </dgm:pt>
    <dgm:pt modelId="{8B90E7FC-32D5-E149-834F-A0106D73C146}" type="parTrans" cxnId="{927589DE-6B24-4A4E-9B51-15573ACE051A}">
      <dgm:prSet/>
      <dgm:spPr>
        <a:ln w="38100" cmpd="sng">
          <a:solidFill>
            <a:srgbClr val="008000"/>
          </a:solidFill>
        </a:ln>
      </dgm:spPr>
      <dgm:t>
        <a:bodyPr/>
        <a:lstStyle/>
        <a:p>
          <a:endParaRPr lang="en-US"/>
        </a:p>
      </dgm:t>
    </dgm:pt>
    <dgm:pt modelId="{0B837565-78CB-C64C-8017-C7D2F3E40D6B}" type="sibTrans" cxnId="{927589DE-6B24-4A4E-9B51-15573ACE051A}">
      <dgm:prSet/>
      <dgm:spPr/>
      <dgm:t>
        <a:bodyPr/>
        <a:lstStyle/>
        <a:p>
          <a:endParaRPr lang="en-US"/>
        </a:p>
      </dgm:t>
    </dgm:pt>
    <dgm:pt modelId="{46EE681E-414F-974A-A4F5-C59385A0028B}">
      <dgm:prSet/>
      <dgm:spPr>
        <a:solidFill>
          <a:srgbClr val="5F8804"/>
        </a:solidFill>
      </dgm:spPr>
      <dgm:t>
        <a:bodyPr/>
        <a:lstStyle/>
        <a:p>
          <a:r>
            <a:rPr lang="en-US" dirty="0" smtClean="0"/>
            <a:t>Two-sample t-test, equal sample size, equal variance</a:t>
          </a:r>
          <a:endParaRPr lang="en-US" dirty="0"/>
        </a:p>
      </dgm:t>
    </dgm:pt>
    <dgm:pt modelId="{BD149F97-90A3-F34E-BEDD-FC055256A3E5}" type="parTrans" cxnId="{9095CFDD-13DB-3947-8ADE-0B474B8290EE}">
      <dgm:prSet/>
      <dgm:spPr>
        <a:ln w="38100" cmpd="sng">
          <a:solidFill>
            <a:srgbClr val="008000"/>
          </a:solidFill>
        </a:ln>
      </dgm:spPr>
      <dgm:t>
        <a:bodyPr/>
        <a:lstStyle/>
        <a:p>
          <a:endParaRPr lang="en-US"/>
        </a:p>
      </dgm:t>
    </dgm:pt>
    <dgm:pt modelId="{E2786C46-1DCD-E54F-9ED4-2B9E42016792}" type="sibTrans" cxnId="{9095CFDD-13DB-3947-8ADE-0B474B8290EE}">
      <dgm:prSet/>
      <dgm:spPr/>
      <dgm:t>
        <a:bodyPr/>
        <a:lstStyle/>
        <a:p>
          <a:endParaRPr lang="en-US"/>
        </a:p>
      </dgm:t>
    </dgm:pt>
    <dgm:pt modelId="{9CA24F36-0760-9541-AF90-58FAA1532E15}">
      <dgm:prSet/>
      <dgm:spPr>
        <a:solidFill>
          <a:srgbClr val="5F8804"/>
        </a:solidFill>
      </dgm:spPr>
      <dgm:t>
        <a:bodyPr/>
        <a:lstStyle/>
        <a:p>
          <a:r>
            <a:rPr lang="en-US" dirty="0" smtClean="0"/>
            <a:t>Two-sample t-test, unequal sample size, equal variance</a:t>
          </a:r>
          <a:endParaRPr lang="en-US" dirty="0"/>
        </a:p>
      </dgm:t>
    </dgm:pt>
    <dgm:pt modelId="{A66914FB-47C0-EA4E-8B0A-6E3454590ECC}" type="parTrans" cxnId="{71F15CEA-7E46-D248-BDD3-9EB72B14D084}">
      <dgm:prSet/>
      <dgm:spPr>
        <a:ln w="38100" cmpd="sng"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646BA39E-80E0-1B4A-8D34-37A182F96528}" type="sibTrans" cxnId="{71F15CEA-7E46-D248-BDD3-9EB72B14D084}">
      <dgm:prSet/>
      <dgm:spPr/>
      <dgm:t>
        <a:bodyPr/>
        <a:lstStyle/>
        <a:p>
          <a:endParaRPr lang="en-US"/>
        </a:p>
      </dgm:t>
    </dgm:pt>
    <dgm:pt modelId="{82CB0A6C-1102-D94E-951E-976CA913E40B}" type="pres">
      <dgm:prSet presAssocID="{300D4CA9-ED89-E74C-8B54-615A2FFA2F2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E440931-5330-494A-BC4A-80AED9D525C5}" type="pres">
      <dgm:prSet presAssocID="{768570FC-D1EA-6C47-8311-7067199B482A}" presName="root1" presStyleCnt="0"/>
      <dgm:spPr/>
    </dgm:pt>
    <dgm:pt modelId="{D87D4CEC-D501-0642-84B9-F52180CA8196}" type="pres">
      <dgm:prSet presAssocID="{768570FC-D1EA-6C47-8311-7067199B482A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0BDB52-816D-D94A-BE41-89E58B561CBA}" type="pres">
      <dgm:prSet presAssocID="{768570FC-D1EA-6C47-8311-7067199B482A}" presName="level2hierChild" presStyleCnt="0"/>
      <dgm:spPr/>
    </dgm:pt>
    <dgm:pt modelId="{A015ACC7-C038-F945-B25F-E842DDD01C3F}" type="pres">
      <dgm:prSet presAssocID="{0208F890-5AA7-024A-8250-B2F8C1F5E5F1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4C47F257-375D-E242-A567-0916E049156B}" type="pres">
      <dgm:prSet presAssocID="{0208F890-5AA7-024A-8250-B2F8C1F5E5F1}" presName="connTx" presStyleLbl="parChTrans1D2" presStyleIdx="0" presStyleCnt="2"/>
      <dgm:spPr/>
      <dgm:t>
        <a:bodyPr/>
        <a:lstStyle/>
        <a:p>
          <a:endParaRPr lang="en-US"/>
        </a:p>
      </dgm:t>
    </dgm:pt>
    <dgm:pt modelId="{5B2E50DA-A88E-E045-89C2-C90CBF927B60}" type="pres">
      <dgm:prSet presAssocID="{49EF8549-9ABF-474A-BE76-2CCDC97E9746}" presName="root2" presStyleCnt="0"/>
      <dgm:spPr/>
    </dgm:pt>
    <dgm:pt modelId="{F87BC565-E74A-1342-8004-D5ACC36D0401}" type="pres">
      <dgm:prSet presAssocID="{49EF8549-9ABF-474A-BE76-2CCDC97E9746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C674B0E-4F58-1144-A32B-F41FEA7DC68B}" type="pres">
      <dgm:prSet presAssocID="{49EF8549-9ABF-474A-BE76-2CCDC97E9746}" presName="level3hierChild" presStyleCnt="0"/>
      <dgm:spPr/>
    </dgm:pt>
    <dgm:pt modelId="{7D4A721F-B24F-1449-A621-94C8107BB15C}" type="pres">
      <dgm:prSet presAssocID="{D9C700BB-2DB5-D548-B084-F86399B0E247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379C2853-8AF6-E14B-819A-263FA03836F8}" type="pres">
      <dgm:prSet presAssocID="{D9C700BB-2DB5-D548-B084-F86399B0E247}" presName="connTx" presStyleLbl="parChTrans1D2" presStyleIdx="1" presStyleCnt="2"/>
      <dgm:spPr/>
      <dgm:t>
        <a:bodyPr/>
        <a:lstStyle/>
        <a:p>
          <a:endParaRPr lang="en-US"/>
        </a:p>
      </dgm:t>
    </dgm:pt>
    <dgm:pt modelId="{D039007F-D0A5-234E-9842-9314B8E69031}" type="pres">
      <dgm:prSet presAssocID="{DA521A16-30F6-114B-B288-7BBAC4A14FF1}" presName="root2" presStyleCnt="0"/>
      <dgm:spPr/>
    </dgm:pt>
    <dgm:pt modelId="{FEB124DC-0F54-714B-804E-C9D40D305065}" type="pres">
      <dgm:prSet presAssocID="{DA521A16-30F6-114B-B288-7BBAC4A14FF1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18B324-C01A-B445-90AB-565241D89944}" type="pres">
      <dgm:prSet presAssocID="{DA521A16-30F6-114B-B288-7BBAC4A14FF1}" presName="level3hierChild" presStyleCnt="0"/>
      <dgm:spPr/>
    </dgm:pt>
    <dgm:pt modelId="{CB462DA5-59A1-114A-A262-12E85831914D}" type="pres">
      <dgm:prSet presAssocID="{314260C3-2088-034D-BA46-85F75EFDB860}" presName="conn2-1" presStyleLbl="parChTrans1D3" presStyleIdx="0" presStyleCnt="2"/>
      <dgm:spPr/>
      <dgm:t>
        <a:bodyPr/>
        <a:lstStyle/>
        <a:p>
          <a:endParaRPr lang="en-US"/>
        </a:p>
      </dgm:t>
    </dgm:pt>
    <dgm:pt modelId="{12530A07-BAFA-F14C-9E36-3FAE321C9A2F}" type="pres">
      <dgm:prSet presAssocID="{314260C3-2088-034D-BA46-85F75EFDB860}" presName="connTx" presStyleLbl="parChTrans1D3" presStyleIdx="0" presStyleCnt="2"/>
      <dgm:spPr/>
      <dgm:t>
        <a:bodyPr/>
        <a:lstStyle/>
        <a:p>
          <a:endParaRPr lang="en-US"/>
        </a:p>
      </dgm:t>
    </dgm:pt>
    <dgm:pt modelId="{ED512D2B-9D62-A849-9659-BEEFBCE93442}" type="pres">
      <dgm:prSet presAssocID="{1E2BA462-73C2-CD49-BC16-CF41361DD8DF}" presName="root2" presStyleCnt="0"/>
      <dgm:spPr/>
    </dgm:pt>
    <dgm:pt modelId="{72982F2F-313E-8644-8079-50EDCC2A4D57}" type="pres">
      <dgm:prSet presAssocID="{1E2BA462-73C2-CD49-BC16-CF41361DD8DF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F51000D-9A8E-D14F-9800-BDA94F683326}" type="pres">
      <dgm:prSet presAssocID="{1E2BA462-73C2-CD49-BC16-CF41361DD8DF}" presName="level3hierChild" presStyleCnt="0"/>
      <dgm:spPr/>
    </dgm:pt>
    <dgm:pt modelId="{BD6720F3-8CA1-234D-AF42-D872CAF4BBAC}" type="pres">
      <dgm:prSet presAssocID="{AC6A310F-B627-0040-A593-7503035CFC8D}" presName="conn2-1" presStyleLbl="parChTrans1D3" presStyleIdx="1" presStyleCnt="2"/>
      <dgm:spPr/>
      <dgm:t>
        <a:bodyPr/>
        <a:lstStyle/>
        <a:p>
          <a:endParaRPr lang="en-US"/>
        </a:p>
      </dgm:t>
    </dgm:pt>
    <dgm:pt modelId="{6D6C4712-4958-DC41-B1B6-33B55BD7D1B1}" type="pres">
      <dgm:prSet presAssocID="{AC6A310F-B627-0040-A593-7503035CFC8D}" presName="connTx" presStyleLbl="parChTrans1D3" presStyleIdx="1" presStyleCnt="2"/>
      <dgm:spPr/>
      <dgm:t>
        <a:bodyPr/>
        <a:lstStyle/>
        <a:p>
          <a:endParaRPr lang="en-US"/>
        </a:p>
      </dgm:t>
    </dgm:pt>
    <dgm:pt modelId="{F4889D11-B040-404B-88C0-787AC68738D4}" type="pres">
      <dgm:prSet presAssocID="{FEBCCC83-3F9C-C445-A2E9-90E48FB984FF}" presName="root2" presStyleCnt="0"/>
      <dgm:spPr/>
    </dgm:pt>
    <dgm:pt modelId="{A57BD193-9671-804A-8370-3BA9180D5983}" type="pres">
      <dgm:prSet presAssocID="{FEBCCC83-3F9C-C445-A2E9-90E48FB984FF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86E83A6-C79D-2F40-8813-43FFBF376E52}" type="pres">
      <dgm:prSet presAssocID="{FEBCCC83-3F9C-C445-A2E9-90E48FB984FF}" presName="level3hierChild" presStyleCnt="0"/>
      <dgm:spPr/>
    </dgm:pt>
    <dgm:pt modelId="{EC4C7D29-11C6-8A4D-85DC-2EA10E8E3969}" type="pres">
      <dgm:prSet presAssocID="{8B90E7FC-32D5-E149-834F-A0106D73C146}" presName="conn2-1" presStyleLbl="parChTrans1D4" presStyleIdx="0" presStyleCnt="4"/>
      <dgm:spPr/>
      <dgm:t>
        <a:bodyPr/>
        <a:lstStyle/>
        <a:p>
          <a:endParaRPr lang="en-US"/>
        </a:p>
      </dgm:t>
    </dgm:pt>
    <dgm:pt modelId="{2C2E36B2-0257-734E-9277-5C58DDA48D2A}" type="pres">
      <dgm:prSet presAssocID="{8B90E7FC-32D5-E149-834F-A0106D73C146}" presName="connTx" presStyleLbl="parChTrans1D4" presStyleIdx="0" presStyleCnt="4"/>
      <dgm:spPr/>
      <dgm:t>
        <a:bodyPr/>
        <a:lstStyle/>
        <a:p>
          <a:endParaRPr lang="en-US"/>
        </a:p>
      </dgm:t>
    </dgm:pt>
    <dgm:pt modelId="{6893D097-404F-D34B-BFC7-C4FEA764E5CD}" type="pres">
      <dgm:prSet presAssocID="{C48CF0BA-9F20-DC41-978E-636B083ACE22}" presName="root2" presStyleCnt="0"/>
      <dgm:spPr/>
    </dgm:pt>
    <dgm:pt modelId="{E672E545-CD3D-F24E-990F-9E9ADA3FA62C}" type="pres">
      <dgm:prSet presAssocID="{C48CF0BA-9F20-DC41-978E-636B083ACE22}" presName="LevelTwoTextNode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A0AE81-9190-5B44-9302-4FA111FEA804}" type="pres">
      <dgm:prSet presAssocID="{C48CF0BA-9F20-DC41-978E-636B083ACE22}" presName="level3hierChild" presStyleCnt="0"/>
      <dgm:spPr/>
    </dgm:pt>
    <dgm:pt modelId="{A0D68406-7487-C148-89E6-DBB93823D1F0}" type="pres">
      <dgm:prSet presAssocID="{F6E967F5-C731-004A-8DCC-8B8C8CBD4F82}" presName="conn2-1" presStyleLbl="parChTrans1D4" presStyleIdx="1" presStyleCnt="4"/>
      <dgm:spPr/>
      <dgm:t>
        <a:bodyPr/>
        <a:lstStyle/>
        <a:p>
          <a:endParaRPr lang="en-US"/>
        </a:p>
      </dgm:t>
    </dgm:pt>
    <dgm:pt modelId="{A5D52E14-0BFC-B248-8554-46E3076B44EA}" type="pres">
      <dgm:prSet presAssocID="{F6E967F5-C731-004A-8DCC-8B8C8CBD4F82}" presName="connTx" presStyleLbl="parChTrans1D4" presStyleIdx="1" presStyleCnt="4"/>
      <dgm:spPr/>
      <dgm:t>
        <a:bodyPr/>
        <a:lstStyle/>
        <a:p>
          <a:endParaRPr lang="en-US"/>
        </a:p>
      </dgm:t>
    </dgm:pt>
    <dgm:pt modelId="{4247F09D-4985-104B-AA9D-C41E2CD30541}" type="pres">
      <dgm:prSet presAssocID="{95AD045C-2B44-4944-A77B-B41CDC26E1B3}" presName="root2" presStyleCnt="0"/>
      <dgm:spPr/>
    </dgm:pt>
    <dgm:pt modelId="{C19548E8-7A6A-FD48-ABFA-429948063055}" type="pres">
      <dgm:prSet presAssocID="{95AD045C-2B44-4944-A77B-B41CDC26E1B3}" presName="LevelTwoTextNode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8261CB-7B6B-254E-9810-16E06FC952AB}" type="pres">
      <dgm:prSet presAssocID="{95AD045C-2B44-4944-A77B-B41CDC26E1B3}" presName="level3hierChild" presStyleCnt="0"/>
      <dgm:spPr/>
    </dgm:pt>
    <dgm:pt modelId="{B789B2A7-5E9E-4A49-9E76-7C3FC18470F1}" type="pres">
      <dgm:prSet presAssocID="{BD149F97-90A3-F34E-BEDD-FC055256A3E5}" presName="conn2-1" presStyleLbl="parChTrans1D4" presStyleIdx="2" presStyleCnt="4"/>
      <dgm:spPr/>
      <dgm:t>
        <a:bodyPr/>
        <a:lstStyle/>
        <a:p>
          <a:endParaRPr lang="en-US"/>
        </a:p>
      </dgm:t>
    </dgm:pt>
    <dgm:pt modelId="{18412080-B8A4-B545-8B5E-71F3725FA7FD}" type="pres">
      <dgm:prSet presAssocID="{BD149F97-90A3-F34E-BEDD-FC055256A3E5}" presName="connTx" presStyleLbl="parChTrans1D4" presStyleIdx="2" presStyleCnt="4"/>
      <dgm:spPr/>
      <dgm:t>
        <a:bodyPr/>
        <a:lstStyle/>
        <a:p>
          <a:endParaRPr lang="en-US"/>
        </a:p>
      </dgm:t>
    </dgm:pt>
    <dgm:pt modelId="{7484E87F-553C-694F-A820-C209C92502BE}" type="pres">
      <dgm:prSet presAssocID="{46EE681E-414F-974A-A4F5-C59385A0028B}" presName="root2" presStyleCnt="0"/>
      <dgm:spPr/>
    </dgm:pt>
    <dgm:pt modelId="{9D1482AD-23CC-AC47-93C9-7EA37F21FD51}" type="pres">
      <dgm:prSet presAssocID="{46EE681E-414F-974A-A4F5-C59385A0028B}" presName="LevelTwoTextNode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083A5EE-B584-2E4E-AF3D-5FEECEEB64DC}" type="pres">
      <dgm:prSet presAssocID="{46EE681E-414F-974A-A4F5-C59385A0028B}" presName="level3hierChild" presStyleCnt="0"/>
      <dgm:spPr/>
    </dgm:pt>
    <dgm:pt modelId="{3FE631E7-CE4F-4B46-BDD1-E966CC482494}" type="pres">
      <dgm:prSet presAssocID="{A66914FB-47C0-EA4E-8B0A-6E3454590ECC}" presName="conn2-1" presStyleLbl="parChTrans1D4" presStyleIdx="3" presStyleCnt="4"/>
      <dgm:spPr/>
      <dgm:t>
        <a:bodyPr/>
        <a:lstStyle/>
        <a:p>
          <a:endParaRPr lang="en-US"/>
        </a:p>
      </dgm:t>
    </dgm:pt>
    <dgm:pt modelId="{54E9DF92-5955-D944-8C63-9FDB3CCA6BC9}" type="pres">
      <dgm:prSet presAssocID="{A66914FB-47C0-EA4E-8B0A-6E3454590ECC}" presName="connTx" presStyleLbl="parChTrans1D4" presStyleIdx="3" presStyleCnt="4"/>
      <dgm:spPr/>
      <dgm:t>
        <a:bodyPr/>
        <a:lstStyle/>
        <a:p>
          <a:endParaRPr lang="en-US"/>
        </a:p>
      </dgm:t>
    </dgm:pt>
    <dgm:pt modelId="{3FAA7BFF-DF76-BC41-925A-14F5511D9B84}" type="pres">
      <dgm:prSet presAssocID="{9CA24F36-0760-9541-AF90-58FAA1532E15}" presName="root2" presStyleCnt="0"/>
      <dgm:spPr/>
    </dgm:pt>
    <dgm:pt modelId="{484189B4-8ABE-9F4A-8EEE-A24CC85B94A7}" type="pres">
      <dgm:prSet presAssocID="{9CA24F36-0760-9541-AF90-58FAA1532E15}" presName="LevelTwoTextNode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6F75C6-865E-5E42-8C9D-26BCD60D6A0E}" type="pres">
      <dgm:prSet presAssocID="{9CA24F36-0760-9541-AF90-58FAA1532E15}" presName="level3hierChild" presStyleCnt="0"/>
      <dgm:spPr/>
    </dgm:pt>
  </dgm:ptLst>
  <dgm:cxnLst>
    <dgm:cxn modelId="{A8971160-BE95-DC46-B7C6-8CFA42095C01}" type="presOf" srcId="{C48CF0BA-9F20-DC41-978E-636B083ACE22}" destId="{E672E545-CD3D-F24E-990F-9E9ADA3FA62C}" srcOrd="0" destOrd="0" presId="urn:microsoft.com/office/officeart/2005/8/layout/hierarchy2"/>
    <dgm:cxn modelId="{FE67CF8D-65C8-D841-86A9-2AA76D040804}" type="presOf" srcId="{F6E967F5-C731-004A-8DCC-8B8C8CBD4F82}" destId="{A0D68406-7487-C148-89E6-DBB93823D1F0}" srcOrd="0" destOrd="0" presId="urn:microsoft.com/office/officeart/2005/8/layout/hierarchy2"/>
    <dgm:cxn modelId="{15580C68-C916-3B43-852C-4826EA3AF035}" type="presOf" srcId="{FEBCCC83-3F9C-C445-A2E9-90E48FB984FF}" destId="{A57BD193-9671-804A-8370-3BA9180D5983}" srcOrd="0" destOrd="0" presId="urn:microsoft.com/office/officeart/2005/8/layout/hierarchy2"/>
    <dgm:cxn modelId="{B9C6476E-8BFC-7D42-A4DB-E6C8AE3B3C43}" type="presOf" srcId="{0208F890-5AA7-024A-8250-B2F8C1F5E5F1}" destId="{4C47F257-375D-E242-A567-0916E049156B}" srcOrd="1" destOrd="0" presId="urn:microsoft.com/office/officeart/2005/8/layout/hierarchy2"/>
    <dgm:cxn modelId="{581D54D3-CAE8-B845-BA2D-B67ED29B6358}" type="presOf" srcId="{300D4CA9-ED89-E74C-8B54-615A2FFA2F26}" destId="{82CB0A6C-1102-D94E-951E-976CA913E40B}" srcOrd="0" destOrd="0" presId="urn:microsoft.com/office/officeart/2005/8/layout/hierarchy2"/>
    <dgm:cxn modelId="{E1FCD2D0-C64A-7C4B-8C4E-DC919970133D}" type="presOf" srcId="{9CA24F36-0760-9541-AF90-58FAA1532E15}" destId="{484189B4-8ABE-9F4A-8EEE-A24CC85B94A7}" srcOrd="0" destOrd="0" presId="urn:microsoft.com/office/officeart/2005/8/layout/hierarchy2"/>
    <dgm:cxn modelId="{FB1F3E53-6195-084A-9FF6-28B0ABA18E10}" type="presOf" srcId="{8B90E7FC-32D5-E149-834F-A0106D73C146}" destId="{2C2E36B2-0257-734E-9277-5C58DDA48D2A}" srcOrd="1" destOrd="0" presId="urn:microsoft.com/office/officeart/2005/8/layout/hierarchy2"/>
    <dgm:cxn modelId="{C29B7C44-BF9D-4D42-A8DB-B9572DD76945}" type="presOf" srcId="{768570FC-D1EA-6C47-8311-7067199B482A}" destId="{D87D4CEC-D501-0642-84B9-F52180CA8196}" srcOrd="0" destOrd="0" presId="urn:microsoft.com/office/officeart/2005/8/layout/hierarchy2"/>
    <dgm:cxn modelId="{32118312-AFB8-0948-8346-F5B9FE8F1651}" type="presOf" srcId="{BD149F97-90A3-F34E-BEDD-FC055256A3E5}" destId="{B789B2A7-5E9E-4A49-9E76-7C3FC18470F1}" srcOrd="0" destOrd="0" presId="urn:microsoft.com/office/officeart/2005/8/layout/hierarchy2"/>
    <dgm:cxn modelId="{41852390-C20B-EA42-B3C6-D9A4FE24DD0E}" type="presOf" srcId="{BD149F97-90A3-F34E-BEDD-FC055256A3E5}" destId="{18412080-B8A4-B545-8B5E-71F3725FA7FD}" srcOrd="1" destOrd="0" presId="urn:microsoft.com/office/officeart/2005/8/layout/hierarchy2"/>
    <dgm:cxn modelId="{DEF30B50-378D-7C4A-931D-734F813B7B10}" type="presOf" srcId="{AC6A310F-B627-0040-A593-7503035CFC8D}" destId="{BD6720F3-8CA1-234D-AF42-D872CAF4BBAC}" srcOrd="0" destOrd="0" presId="urn:microsoft.com/office/officeart/2005/8/layout/hierarchy2"/>
    <dgm:cxn modelId="{A4695DA0-116D-A34A-A5B5-EB7EAA09AA9E}" type="presOf" srcId="{F6E967F5-C731-004A-8DCC-8B8C8CBD4F82}" destId="{A5D52E14-0BFC-B248-8554-46E3076B44EA}" srcOrd="1" destOrd="0" presId="urn:microsoft.com/office/officeart/2005/8/layout/hierarchy2"/>
    <dgm:cxn modelId="{3699A364-0BFD-AF43-BB7A-9A821FB80EB8}" type="presOf" srcId="{314260C3-2088-034D-BA46-85F75EFDB860}" destId="{12530A07-BAFA-F14C-9E36-3FAE321C9A2F}" srcOrd="1" destOrd="0" presId="urn:microsoft.com/office/officeart/2005/8/layout/hierarchy2"/>
    <dgm:cxn modelId="{2269361F-6661-454E-AFE2-F640D523FE46}" type="presOf" srcId="{0208F890-5AA7-024A-8250-B2F8C1F5E5F1}" destId="{A015ACC7-C038-F945-B25F-E842DDD01C3F}" srcOrd="0" destOrd="0" presId="urn:microsoft.com/office/officeart/2005/8/layout/hierarchy2"/>
    <dgm:cxn modelId="{9C6070BC-C313-C845-96B7-3ADDE8FE7FFE}" type="presOf" srcId="{A66914FB-47C0-EA4E-8B0A-6E3454590ECC}" destId="{54E9DF92-5955-D944-8C63-9FDB3CCA6BC9}" srcOrd="1" destOrd="0" presId="urn:microsoft.com/office/officeart/2005/8/layout/hierarchy2"/>
    <dgm:cxn modelId="{96EF2DDA-9E90-4843-9584-192EBEF3F07A}" type="presOf" srcId="{D9C700BB-2DB5-D548-B084-F86399B0E247}" destId="{7D4A721F-B24F-1449-A621-94C8107BB15C}" srcOrd="0" destOrd="0" presId="urn:microsoft.com/office/officeart/2005/8/layout/hierarchy2"/>
    <dgm:cxn modelId="{739BB130-8B6E-AD4A-979F-3E37E8533F9C}" srcId="{768570FC-D1EA-6C47-8311-7067199B482A}" destId="{49EF8549-9ABF-474A-BE76-2CCDC97E9746}" srcOrd="0" destOrd="0" parTransId="{0208F890-5AA7-024A-8250-B2F8C1F5E5F1}" sibTransId="{15330598-5207-1943-A0A5-BBD1F6EFCEF3}"/>
    <dgm:cxn modelId="{DA0C7BC3-497C-4F4F-B0CC-1C2CE2854A1E}" type="presOf" srcId="{D9C700BB-2DB5-D548-B084-F86399B0E247}" destId="{379C2853-8AF6-E14B-819A-263FA03836F8}" srcOrd="1" destOrd="0" presId="urn:microsoft.com/office/officeart/2005/8/layout/hierarchy2"/>
    <dgm:cxn modelId="{0745E812-DCBF-8A49-87DD-6D911DC5BDE0}" type="presOf" srcId="{49EF8549-9ABF-474A-BE76-2CCDC97E9746}" destId="{F87BC565-E74A-1342-8004-D5ACC36D0401}" srcOrd="0" destOrd="0" presId="urn:microsoft.com/office/officeart/2005/8/layout/hierarchy2"/>
    <dgm:cxn modelId="{AAEFA9F6-39A5-7E4D-90B1-03B8918DF89F}" srcId="{DA521A16-30F6-114B-B288-7BBAC4A14FF1}" destId="{1E2BA462-73C2-CD49-BC16-CF41361DD8DF}" srcOrd="0" destOrd="0" parTransId="{314260C3-2088-034D-BA46-85F75EFDB860}" sibTransId="{FD7EB4EA-4AF4-D84E-821E-AA35AB6CC4F7}"/>
    <dgm:cxn modelId="{1DCEACE8-6391-7841-A1C3-F6431E3063C7}" type="presOf" srcId="{1E2BA462-73C2-CD49-BC16-CF41361DD8DF}" destId="{72982F2F-313E-8644-8079-50EDCC2A4D57}" srcOrd="0" destOrd="0" presId="urn:microsoft.com/office/officeart/2005/8/layout/hierarchy2"/>
    <dgm:cxn modelId="{E582128D-00F8-0345-A2B3-66F63B6DFF99}" type="presOf" srcId="{8B90E7FC-32D5-E149-834F-A0106D73C146}" destId="{EC4C7D29-11C6-8A4D-85DC-2EA10E8E3969}" srcOrd="0" destOrd="0" presId="urn:microsoft.com/office/officeart/2005/8/layout/hierarchy2"/>
    <dgm:cxn modelId="{8107B65B-3400-524F-94ED-77E3176DF8A0}" srcId="{DA521A16-30F6-114B-B288-7BBAC4A14FF1}" destId="{FEBCCC83-3F9C-C445-A2E9-90E48FB984FF}" srcOrd="1" destOrd="0" parTransId="{AC6A310F-B627-0040-A593-7503035CFC8D}" sibTransId="{8BD1BA47-FDBE-0042-8B0B-234AE663A65B}"/>
    <dgm:cxn modelId="{B687AD29-269C-2740-92A6-FC01AE41F7A8}" srcId="{FEBCCC83-3F9C-C445-A2E9-90E48FB984FF}" destId="{95AD045C-2B44-4944-A77B-B41CDC26E1B3}" srcOrd="1" destOrd="0" parTransId="{F6E967F5-C731-004A-8DCC-8B8C8CBD4F82}" sibTransId="{AFE5A172-CE7E-A242-9E3C-D74474699986}"/>
    <dgm:cxn modelId="{927589DE-6B24-4A4E-9B51-15573ACE051A}" srcId="{FEBCCC83-3F9C-C445-A2E9-90E48FB984FF}" destId="{C48CF0BA-9F20-DC41-978E-636B083ACE22}" srcOrd="0" destOrd="0" parTransId="{8B90E7FC-32D5-E149-834F-A0106D73C146}" sibTransId="{0B837565-78CB-C64C-8017-C7D2F3E40D6B}"/>
    <dgm:cxn modelId="{B7383106-BDCB-ED43-9895-E3F004F21A56}" type="presOf" srcId="{DA521A16-30F6-114B-B288-7BBAC4A14FF1}" destId="{FEB124DC-0F54-714B-804E-C9D40D305065}" srcOrd="0" destOrd="0" presId="urn:microsoft.com/office/officeart/2005/8/layout/hierarchy2"/>
    <dgm:cxn modelId="{D07F2354-77CD-B441-B36B-5BE319097064}" srcId="{768570FC-D1EA-6C47-8311-7067199B482A}" destId="{DA521A16-30F6-114B-B288-7BBAC4A14FF1}" srcOrd="1" destOrd="0" parTransId="{D9C700BB-2DB5-D548-B084-F86399B0E247}" sibTransId="{85CD60A8-9676-354B-A1B1-C485D0AF16D4}"/>
    <dgm:cxn modelId="{95E11563-10AE-2142-9AD4-D1938AB236EA}" type="presOf" srcId="{314260C3-2088-034D-BA46-85F75EFDB860}" destId="{CB462DA5-59A1-114A-A262-12E85831914D}" srcOrd="0" destOrd="0" presId="urn:microsoft.com/office/officeart/2005/8/layout/hierarchy2"/>
    <dgm:cxn modelId="{134394FB-34FC-AE49-8036-5658F7EB6FE8}" srcId="{300D4CA9-ED89-E74C-8B54-615A2FFA2F26}" destId="{768570FC-D1EA-6C47-8311-7067199B482A}" srcOrd="0" destOrd="0" parTransId="{F04F3E1D-D6CB-8E49-A164-E6AFFDCFC715}" sibTransId="{741717BE-61A7-B841-9D85-98F6E991668C}"/>
    <dgm:cxn modelId="{203B7CF9-6878-014E-9C53-A1C4C6A87834}" type="presOf" srcId="{46EE681E-414F-974A-A4F5-C59385A0028B}" destId="{9D1482AD-23CC-AC47-93C9-7EA37F21FD51}" srcOrd="0" destOrd="0" presId="urn:microsoft.com/office/officeart/2005/8/layout/hierarchy2"/>
    <dgm:cxn modelId="{E18EAF46-55EC-824A-BCB8-E55A445D5097}" type="presOf" srcId="{95AD045C-2B44-4944-A77B-B41CDC26E1B3}" destId="{C19548E8-7A6A-FD48-ABFA-429948063055}" srcOrd="0" destOrd="0" presId="urn:microsoft.com/office/officeart/2005/8/layout/hierarchy2"/>
    <dgm:cxn modelId="{71F15CEA-7E46-D248-BDD3-9EB72B14D084}" srcId="{95AD045C-2B44-4944-A77B-B41CDC26E1B3}" destId="{9CA24F36-0760-9541-AF90-58FAA1532E15}" srcOrd="1" destOrd="0" parTransId="{A66914FB-47C0-EA4E-8B0A-6E3454590ECC}" sibTransId="{646BA39E-80E0-1B4A-8D34-37A182F96528}"/>
    <dgm:cxn modelId="{6B79B6B3-BEB4-9841-A048-632A1DF2117A}" type="presOf" srcId="{AC6A310F-B627-0040-A593-7503035CFC8D}" destId="{6D6C4712-4958-DC41-B1B6-33B55BD7D1B1}" srcOrd="1" destOrd="0" presId="urn:microsoft.com/office/officeart/2005/8/layout/hierarchy2"/>
    <dgm:cxn modelId="{9095CFDD-13DB-3947-8ADE-0B474B8290EE}" srcId="{95AD045C-2B44-4944-A77B-B41CDC26E1B3}" destId="{46EE681E-414F-974A-A4F5-C59385A0028B}" srcOrd="0" destOrd="0" parTransId="{BD149F97-90A3-F34E-BEDD-FC055256A3E5}" sibTransId="{E2786C46-1DCD-E54F-9ED4-2B9E42016792}"/>
    <dgm:cxn modelId="{B4194120-88D8-CA49-BF0E-64DB6018CF2C}" type="presOf" srcId="{A66914FB-47C0-EA4E-8B0A-6E3454590ECC}" destId="{3FE631E7-CE4F-4B46-BDD1-E966CC482494}" srcOrd="0" destOrd="0" presId="urn:microsoft.com/office/officeart/2005/8/layout/hierarchy2"/>
    <dgm:cxn modelId="{4A364758-50B7-D14C-BCFD-5044E290EA88}" type="presParOf" srcId="{82CB0A6C-1102-D94E-951E-976CA913E40B}" destId="{CE440931-5330-494A-BC4A-80AED9D525C5}" srcOrd="0" destOrd="0" presId="urn:microsoft.com/office/officeart/2005/8/layout/hierarchy2"/>
    <dgm:cxn modelId="{69510CBE-0E0B-FC4B-AF80-C557205365F1}" type="presParOf" srcId="{CE440931-5330-494A-BC4A-80AED9D525C5}" destId="{D87D4CEC-D501-0642-84B9-F52180CA8196}" srcOrd="0" destOrd="0" presId="urn:microsoft.com/office/officeart/2005/8/layout/hierarchy2"/>
    <dgm:cxn modelId="{FEFDE315-4FFF-6C4C-8C19-9181BA4C61B0}" type="presParOf" srcId="{CE440931-5330-494A-BC4A-80AED9D525C5}" destId="{420BDB52-816D-D94A-BE41-89E58B561CBA}" srcOrd="1" destOrd="0" presId="urn:microsoft.com/office/officeart/2005/8/layout/hierarchy2"/>
    <dgm:cxn modelId="{2EDDE046-ACF1-334B-9E7A-8378B1D026FF}" type="presParOf" srcId="{420BDB52-816D-D94A-BE41-89E58B561CBA}" destId="{A015ACC7-C038-F945-B25F-E842DDD01C3F}" srcOrd="0" destOrd="0" presId="urn:microsoft.com/office/officeart/2005/8/layout/hierarchy2"/>
    <dgm:cxn modelId="{717F02B3-C2F3-FA4F-9D6A-DBBD0B6FF50A}" type="presParOf" srcId="{A015ACC7-C038-F945-B25F-E842DDD01C3F}" destId="{4C47F257-375D-E242-A567-0916E049156B}" srcOrd="0" destOrd="0" presId="urn:microsoft.com/office/officeart/2005/8/layout/hierarchy2"/>
    <dgm:cxn modelId="{F0CBBC4D-E885-7544-BB06-E731481DF338}" type="presParOf" srcId="{420BDB52-816D-D94A-BE41-89E58B561CBA}" destId="{5B2E50DA-A88E-E045-89C2-C90CBF927B60}" srcOrd="1" destOrd="0" presId="urn:microsoft.com/office/officeart/2005/8/layout/hierarchy2"/>
    <dgm:cxn modelId="{6A03EE09-4123-C347-AB7D-C079D2E21989}" type="presParOf" srcId="{5B2E50DA-A88E-E045-89C2-C90CBF927B60}" destId="{F87BC565-E74A-1342-8004-D5ACC36D0401}" srcOrd="0" destOrd="0" presId="urn:microsoft.com/office/officeart/2005/8/layout/hierarchy2"/>
    <dgm:cxn modelId="{964F30AF-34E8-4A45-92EF-5BBB33456B9A}" type="presParOf" srcId="{5B2E50DA-A88E-E045-89C2-C90CBF927B60}" destId="{6C674B0E-4F58-1144-A32B-F41FEA7DC68B}" srcOrd="1" destOrd="0" presId="urn:microsoft.com/office/officeart/2005/8/layout/hierarchy2"/>
    <dgm:cxn modelId="{CF8D7717-80A5-9148-B465-6E2767483721}" type="presParOf" srcId="{420BDB52-816D-D94A-BE41-89E58B561CBA}" destId="{7D4A721F-B24F-1449-A621-94C8107BB15C}" srcOrd="2" destOrd="0" presId="urn:microsoft.com/office/officeart/2005/8/layout/hierarchy2"/>
    <dgm:cxn modelId="{0576A72A-9D6F-A041-8DDB-B6C97B35CDF5}" type="presParOf" srcId="{7D4A721F-B24F-1449-A621-94C8107BB15C}" destId="{379C2853-8AF6-E14B-819A-263FA03836F8}" srcOrd="0" destOrd="0" presId="urn:microsoft.com/office/officeart/2005/8/layout/hierarchy2"/>
    <dgm:cxn modelId="{2B3330C2-0D81-3446-8BE5-7F63F02A411C}" type="presParOf" srcId="{420BDB52-816D-D94A-BE41-89E58B561CBA}" destId="{D039007F-D0A5-234E-9842-9314B8E69031}" srcOrd="3" destOrd="0" presId="urn:microsoft.com/office/officeart/2005/8/layout/hierarchy2"/>
    <dgm:cxn modelId="{7AD0DC44-93AE-AB4A-9866-8FAB6FDCDEE3}" type="presParOf" srcId="{D039007F-D0A5-234E-9842-9314B8E69031}" destId="{FEB124DC-0F54-714B-804E-C9D40D305065}" srcOrd="0" destOrd="0" presId="urn:microsoft.com/office/officeart/2005/8/layout/hierarchy2"/>
    <dgm:cxn modelId="{656514BF-11D1-2E4B-B7DD-1D1BE0380A57}" type="presParOf" srcId="{D039007F-D0A5-234E-9842-9314B8E69031}" destId="{A418B324-C01A-B445-90AB-565241D89944}" srcOrd="1" destOrd="0" presId="urn:microsoft.com/office/officeart/2005/8/layout/hierarchy2"/>
    <dgm:cxn modelId="{2D748141-9AF4-AD4C-8E24-D438EC1CEB65}" type="presParOf" srcId="{A418B324-C01A-B445-90AB-565241D89944}" destId="{CB462DA5-59A1-114A-A262-12E85831914D}" srcOrd="0" destOrd="0" presId="urn:microsoft.com/office/officeart/2005/8/layout/hierarchy2"/>
    <dgm:cxn modelId="{5D961B75-A0FD-AB47-AB86-286ED5178094}" type="presParOf" srcId="{CB462DA5-59A1-114A-A262-12E85831914D}" destId="{12530A07-BAFA-F14C-9E36-3FAE321C9A2F}" srcOrd="0" destOrd="0" presId="urn:microsoft.com/office/officeart/2005/8/layout/hierarchy2"/>
    <dgm:cxn modelId="{458D184D-A77F-CB43-9114-9A8C435A4BFE}" type="presParOf" srcId="{A418B324-C01A-B445-90AB-565241D89944}" destId="{ED512D2B-9D62-A849-9659-BEEFBCE93442}" srcOrd="1" destOrd="0" presId="urn:microsoft.com/office/officeart/2005/8/layout/hierarchy2"/>
    <dgm:cxn modelId="{4984A103-A6C7-CD44-94FB-E4735B4AB0DB}" type="presParOf" srcId="{ED512D2B-9D62-A849-9659-BEEFBCE93442}" destId="{72982F2F-313E-8644-8079-50EDCC2A4D57}" srcOrd="0" destOrd="0" presId="urn:microsoft.com/office/officeart/2005/8/layout/hierarchy2"/>
    <dgm:cxn modelId="{39E81801-2C0C-0C4E-8CCC-5C12E4F63807}" type="presParOf" srcId="{ED512D2B-9D62-A849-9659-BEEFBCE93442}" destId="{1F51000D-9A8E-D14F-9800-BDA94F683326}" srcOrd="1" destOrd="0" presId="urn:microsoft.com/office/officeart/2005/8/layout/hierarchy2"/>
    <dgm:cxn modelId="{6E3D7910-7FC0-8F4C-BA35-4CDA58C9FC2A}" type="presParOf" srcId="{A418B324-C01A-B445-90AB-565241D89944}" destId="{BD6720F3-8CA1-234D-AF42-D872CAF4BBAC}" srcOrd="2" destOrd="0" presId="urn:microsoft.com/office/officeart/2005/8/layout/hierarchy2"/>
    <dgm:cxn modelId="{9BDE0151-E1BC-E745-8A2C-C63AAB928FBE}" type="presParOf" srcId="{BD6720F3-8CA1-234D-AF42-D872CAF4BBAC}" destId="{6D6C4712-4958-DC41-B1B6-33B55BD7D1B1}" srcOrd="0" destOrd="0" presId="urn:microsoft.com/office/officeart/2005/8/layout/hierarchy2"/>
    <dgm:cxn modelId="{1D89995E-1877-7946-A713-014AE9F4C976}" type="presParOf" srcId="{A418B324-C01A-B445-90AB-565241D89944}" destId="{F4889D11-B040-404B-88C0-787AC68738D4}" srcOrd="3" destOrd="0" presId="urn:microsoft.com/office/officeart/2005/8/layout/hierarchy2"/>
    <dgm:cxn modelId="{7BB01220-8281-874E-A104-A26C0EEC6BA8}" type="presParOf" srcId="{F4889D11-B040-404B-88C0-787AC68738D4}" destId="{A57BD193-9671-804A-8370-3BA9180D5983}" srcOrd="0" destOrd="0" presId="urn:microsoft.com/office/officeart/2005/8/layout/hierarchy2"/>
    <dgm:cxn modelId="{1F5A8FD5-7165-BC48-B5CB-DEF65A181F11}" type="presParOf" srcId="{F4889D11-B040-404B-88C0-787AC68738D4}" destId="{F86E83A6-C79D-2F40-8813-43FFBF376E52}" srcOrd="1" destOrd="0" presId="urn:microsoft.com/office/officeart/2005/8/layout/hierarchy2"/>
    <dgm:cxn modelId="{AA7AF8EC-BE69-3C43-97BC-F3C3C2EEEE2F}" type="presParOf" srcId="{F86E83A6-C79D-2F40-8813-43FFBF376E52}" destId="{EC4C7D29-11C6-8A4D-85DC-2EA10E8E3969}" srcOrd="0" destOrd="0" presId="urn:microsoft.com/office/officeart/2005/8/layout/hierarchy2"/>
    <dgm:cxn modelId="{FCEE4106-43BD-5B43-8E56-7E821DF95891}" type="presParOf" srcId="{EC4C7D29-11C6-8A4D-85DC-2EA10E8E3969}" destId="{2C2E36B2-0257-734E-9277-5C58DDA48D2A}" srcOrd="0" destOrd="0" presId="urn:microsoft.com/office/officeart/2005/8/layout/hierarchy2"/>
    <dgm:cxn modelId="{A8BDB8E2-178E-EB49-B674-82042C4AB2F5}" type="presParOf" srcId="{F86E83A6-C79D-2F40-8813-43FFBF376E52}" destId="{6893D097-404F-D34B-BFC7-C4FEA764E5CD}" srcOrd="1" destOrd="0" presId="urn:microsoft.com/office/officeart/2005/8/layout/hierarchy2"/>
    <dgm:cxn modelId="{1314DC82-9FF1-8A48-A133-9A20FAD481E5}" type="presParOf" srcId="{6893D097-404F-D34B-BFC7-C4FEA764E5CD}" destId="{E672E545-CD3D-F24E-990F-9E9ADA3FA62C}" srcOrd="0" destOrd="0" presId="urn:microsoft.com/office/officeart/2005/8/layout/hierarchy2"/>
    <dgm:cxn modelId="{5ABE9683-802F-3948-BEA9-AB8F6D9C665E}" type="presParOf" srcId="{6893D097-404F-D34B-BFC7-C4FEA764E5CD}" destId="{6DA0AE81-9190-5B44-9302-4FA111FEA804}" srcOrd="1" destOrd="0" presId="urn:microsoft.com/office/officeart/2005/8/layout/hierarchy2"/>
    <dgm:cxn modelId="{5ED78979-24E7-FA4C-B703-6D85182856FE}" type="presParOf" srcId="{F86E83A6-C79D-2F40-8813-43FFBF376E52}" destId="{A0D68406-7487-C148-89E6-DBB93823D1F0}" srcOrd="2" destOrd="0" presId="urn:microsoft.com/office/officeart/2005/8/layout/hierarchy2"/>
    <dgm:cxn modelId="{8637EC22-9A2B-364B-A3C8-B71E5592EF36}" type="presParOf" srcId="{A0D68406-7487-C148-89E6-DBB93823D1F0}" destId="{A5D52E14-0BFC-B248-8554-46E3076B44EA}" srcOrd="0" destOrd="0" presId="urn:microsoft.com/office/officeart/2005/8/layout/hierarchy2"/>
    <dgm:cxn modelId="{9D790EF4-55DD-974E-8B93-10FDA4FF522B}" type="presParOf" srcId="{F86E83A6-C79D-2F40-8813-43FFBF376E52}" destId="{4247F09D-4985-104B-AA9D-C41E2CD30541}" srcOrd="3" destOrd="0" presId="urn:microsoft.com/office/officeart/2005/8/layout/hierarchy2"/>
    <dgm:cxn modelId="{7256A6D9-8AB2-604C-8E90-0FC816BE95F6}" type="presParOf" srcId="{4247F09D-4985-104B-AA9D-C41E2CD30541}" destId="{C19548E8-7A6A-FD48-ABFA-429948063055}" srcOrd="0" destOrd="0" presId="urn:microsoft.com/office/officeart/2005/8/layout/hierarchy2"/>
    <dgm:cxn modelId="{7A87D9C9-B3EF-F948-9096-FF574FE006B4}" type="presParOf" srcId="{4247F09D-4985-104B-AA9D-C41E2CD30541}" destId="{E88261CB-7B6B-254E-9810-16E06FC952AB}" srcOrd="1" destOrd="0" presId="urn:microsoft.com/office/officeart/2005/8/layout/hierarchy2"/>
    <dgm:cxn modelId="{7E70789B-EC4A-8948-82BF-8FD07B0D3B94}" type="presParOf" srcId="{E88261CB-7B6B-254E-9810-16E06FC952AB}" destId="{B789B2A7-5E9E-4A49-9E76-7C3FC18470F1}" srcOrd="0" destOrd="0" presId="urn:microsoft.com/office/officeart/2005/8/layout/hierarchy2"/>
    <dgm:cxn modelId="{9A6F7FD0-4675-7A45-89C4-17C3AF70A7A3}" type="presParOf" srcId="{B789B2A7-5E9E-4A49-9E76-7C3FC18470F1}" destId="{18412080-B8A4-B545-8B5E-71F3725FA7FD}" srcOrd="0" destOrd="0" presId="urn:microsoft.com/office/officeart/2005/8/layout/hierarchy2"/>
    <dgm:cxn modelId="{34DF58FE-7E96-7844-AC48-559AE7CEEEE7}" type="presParOf" srcId="{E88261CB-7B6B-254E-9810-16E06FC952AB}" destId="{7484E87F-553C-694F-A820-C209C92502BE}" srcOrd="1" destOrd="0" presId="urn:microsoft.com/office/officeart/2005/8/layout/hierarchy2"/>
    <dgm:cxn modelId="{DE4A4BF4-C7A5-8B42-9193-AA56569AEF18}" type="presParOf" srcId="{7484E87F-553C-694F-A820-C209C92502BE}" destId="{9D1482AD-23CC-AC47-93C9-7EA37F21FD51}" srcOrd="0" destOrd="0" presId="urn:microsoft.com/office/officeart/2005/8/layout/hierarchy2"/>
    <dgm:cxn modelId="{C97B8977-7C47-2D4A-A2DE-F78F610A7025}" type="presParOf" srcId="{7484E87F-553C-694F-A820-C209C92502BE}" destId="{F083A5EE-B584-2E4E-AF3D-5FEECEEB64DC}" srcOrd="1" destOrd="0" presId="urn:microsoft.com/office/officeart/2005/8/layout/hierarchy2"/>
    <dgm:cxn modelId="{3BE775E9-B4B2-4840-9D56-48927382B845}" type="presParOf" srcId="{E88261CB-7B6B-254E-9810-16E06FC952AB}" destId="{3FE631E7-CE4F-4B46-BDD1-E966CC482494}" srcOrd="2" destOrd="0" presId="urn:microsoft.com/office/officeart/2005/8/layout/hierarchy2"/>
    <dgm:cxn modelId="{0F1D9E7A-B409-3B46-AE4C-C11738B8770C}" type="presParOf" srcId="{3FE631E7-CE4F-4B46-BDD1-E966CC482494}" destId="{54E9DF92-5955-D944-8C63-9FDB3CCA6BC9}" srcOrd="0" destOrd="0" presId="urn:microsoft.com/office/officeart/2005/8/layout/hierarchy2"/>
    <dgm:cxn modelId="{BE6EB7AC-4BD5-DD4F-B956-DFFE975A238A}" type="presParOf" srcId="{E88261CB-7B6B-254E-9810-16E06FC952AB}" destId="{3FAA7BFF-DF76-BC41-925A-14F5511D9B84}" srcOrd="3" destOrd="0" presId="urn:microsoft.com/office/officeart/2005/8/layout/hierarchy2"/>
    <dgm:cxn modelId="{B3C2CD48-7BDB-1C41-B174-CC7BA7C8D72C}" type="presParOf" srcId="{3FAA7BFF-DF76-BC41-925A-14F5511D9B84}" destId="{484189B4-8ABE-9F4A-8EEE-A24CC85B94A7}" srcOrd="0" destOrd="0" presId="urn:microsoft.com/office/officeart/2005/8/layout/hierarchy2"/>
    <dgm:cxn modelId="{95EE802B-64E6-D140-BEC1-510502C3F8C1}" type="presParOf" srcId="{3FAA7BFF-DF76-BC41-925A-14F5511D9B84}" destId="{A66F75C6-865E-5E42-8C9D-26BCD60D6A0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7D4CEC-D501-0642-84B9-F52180CA8196}">
      <dsp:nvSpPr>
        <dsp:cNvPr id="0" name=""/>
        <dsp:cNvSpPr/>
      </dsp:nvSpPr>
      <dsp:spPr>
        <a:xfrm>
          <a:off x="3917" y="1342387"/>
          <a:ext cx="1217339" cy="6086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Is there only one variable?</a:t>
          </a:r>
          <a:endParaRPr lang="en-US" sz="1000" kern="1200" dirty="0"/>
        </a:p>
      </dsp:txBody>
      <dsp:txXfrm>
        <a:off x="21744" y="1360214"/>
        <a:ext cx="1181685" cy="573015"/>
      </dsp:txXfrm>
    </dsp:sp>
    <dsp:sp modelId="{A015ACC7-C038-F945-B25F-E842DDD01C3F}">
      <dsp:nvSpPr>
        <dsp:cNvPr id="0" name=""/>
        <dsp:cNvSpPr/>
      </dsp:nvSpPr>
      <dsp:spPr>
        <a:xfrm rot="19457599">
          <a:off x="1164893" y="1459117"/>
          <a:ext cx="599663" cy="25224"/>
        </a:xfrm>
        <a:custGeom>
          <a:avLst/>
          <a:gdLst/>
          <a:ahLst/>
          <a:cxnLst/>
          <a:rect l="0" t="0" r="0" b="0"/>
          <a:pathLst>
            <a:path>
              <a:moveTo>
                <a:pt x="0" y="12612"/>
              </a:moveTo>
              <a:lnTo>
                <a:pt x="599663" y="12612"/>
              </a:lnTo>
            </a:path>
          </a:pathLst>
        </a:custGeom>
        <a:noFill/>
        <a:ln w="38100" cap="flat" cmpd="sng" algn="ctr">
          <a:solidFill>
            <a:srgbClr val="008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449733" y="1456738"/>
        <a:ext cx="29983" cy="29983"/>
      </dsp:txXfrm>
    </dsp:sp>
    <dsp:sp modelId="{F87BC565-E74A-1342-8004-D5ACC36D0401}">
      <dsp:nvSpPr>
        <dsp:cNvPr id="0" name=""/>
        <dsp:cNvSpPr/>
      </dsp:nvSpPr>
      <dsp:spPr>
        <a:xfrm>
          <a:off x="1708192" y="992402"/>
          <a:ext cx="1217339" cy="608669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25400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One-sample t-test</a:t>
          </a:r>
          <a:endParaRPr lang="en-US" sz="1000" kern="1200" dirty="0"/>
        </a:p>
      </dsp:txBody>
      <dsp:txXfrm>
        <a:off x="1726019" y="1010229"/>
        <a:ext cx="1181685" cy="573015"/>
      </dsp:txXfrm>
    </dsp:sp>
    <dsp:sp modelId="{7D4A721F-B24F-1449-A621-94C8107BB15C}">
      <dsp:nvSpPr>
        <dsp:cNvPr id="0" name=""/>
        <dsp:cNvSpPr/>
      </dsp:nvSpPr>
      <dsp:spPr>
        <a:xfrm rot="2142401">
          <a:off x="1164893" y="1809102"/>
          <a:ext cx="599663" cy="25224"/>
        </a:xfrm>
        <a:custGeom>
          <a:avLst/>
          <a:gdLst/>
          <a:ahLst/>
          <a:cxnLst/>
          <a:rect l="0" t="0" r="0" b="0"/>
          <a:pathLst>
            <a:path>
              <a:moveTo>
                <a:pt x="0" y="12612"/>
              </a:moveTo>
              <a:lnTo>
                <a:pt x="599663" y="12612"/>
              </a:lnTo>
            </a:path>
          </a:pathLst>
        </a:custGeom>
        <a:noFill/>
        <a:ln w="381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449733" y="1806723"/>
        <a:ext cx="29983" cy="29983"/>
      </dsp:txXfrm>
    </dsp:sp>
    <dsp:sp modelId="{FEB124DC-0F54-714B-804E-C9D40D305065}">
      <dsp:nvSpPr>
        <dsp:cNvPr id="0" name=""/>
        <dsp:cNvSpPr/>
      </dsp:nvSpPr>
      <dsp:spPr>
        <a:xfrm>
          <a:off x="1708192" y="1692372"/>
          <a:ext cx="1217339" cy="6086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Are the variables measuring the same elementary units?</a:t>
          </a:r>
          <a:endParaRPr lang="en-US" sz="1000" kern="1200" dirty="0"/>
        </a:p>
      </dsp:txBody>
      <dsp:txXfrm>
        <a:off x="1726019" y="1710199"/>
        <a:ext cx="1181685" cy="573015"/>
      </dsp:txXfrm>
    </dsp:sp>
    <dsp:sp modelId="{CB462DA5-59A1-114A-A262-12E85831914D}">
      <dsp:nvSpPr>
        <dsp:cNvPr id="0" name=""/>
        <dsp:cNvSpPr/>
      </dsp:nvSpPr>
      <dsp:spPr>
        <a:xfrm rot="19457599">
          <a:off x="2869168" y="1809102"/>
          <a:ext cx="599663" cy="25224"/>
        </a:xfrm>
        <a:custGeom>
          <a:avLst/>
          <a:gdLst/>
          <a:ahLst/>
          <a:cxnLst/>
          <a:rect l="0" t="0" r="0" b="0"/>
          <a:pathLst>
            <a:path>
              <a:moveTo>
                <a:pt x="0" y="12612"/>
              </a:moveTo>
              <a:lnTo>
                <a:pt x="599663" y="12612"/>
              </a:lnTo>
            </a:path>
          </a:pathLst>
        </a:custGeom>
        <a:noFill/>
        <a:ln w="38100" cap="flat" cmpd="sng" algn="ctr">
          <a:solidFill>
            <a:srgbClr val="008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154008" y="1806723"/>
        <a:ext cx="29983" cy="29983"/>
      </dsp:txXfrm>
    </dsp:sp>
    <dsp:sp modelId="{72982F2F-313E-8644-8079-50EDCC2A4D57}">
      <dsp:nvSpPr>
        <dsp:cNvPr id="0" name=""/>
        <dsp:cNvSpPr/>
      </dsp:nvSpPr>
      <dsp:spPr>
        <a:xfrm>
          <a:off x="3412468" y="1342387"/>
          <a:ext cx="1217339" cy="608669"/>
        </a:xfrm>
        <a:prstGeom prst="roundRect">
          <a:avLst>
            <a:gd name="adj" fmla="val 10000"/>
          </a:avLst>
        </a:prstGeom>
        <a:solidFill>
          <a:srgbClr val="5F8804"/>
        </a:solidFill>
        <a:ln w="25400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Paired t-test</a:t>
          </a:r>
          <a:endParaRPr lang="en-US" sz="1000" kern="1200" dirty="0"/>
        </a:p>
      </dsp:txBody>
      <dsp:txXfrm>
        <a:off x="3430295" y="1360214"/>
        <a:ext cx="1181685" cy="573015"/>
      </dsp:txXfrm>
    </dsp:sp>
    <dsp:sp modelId="{BD6720F3-8CA1-234D-AF42-D872CAF4BBAC}">
      <dsp:nvSpPr>
        <dsp:cNvPr id="0" name=""/>
        <dsp:cNvSpPr/>
      </dsp:nvSpPr>
      <dsp:spPr>
        <a:xfrm rot="2142401">
          <a:off x="2869168" y="2159087"/>
          <a:ext cx="599663" cy="25224"/>
        </a:xfrm>
        <a:custGeom>
          <a:avLst/>
          <a:gdLst/>
          <a:ahLst/>
          <a:cxnLst/>
          <a:rect l="0" t="0" r="0" b="0"/>
          <a:pathLst>
            <a:path>
              <a:moveTo>
                <a:pt x="0" y="12612"/>
              </a:moveTo>
              <a:lnTo>
                <a:pt x="599663" y="12612"/>
              </a:lnTo>
            </a:path>
          </a:pathLst>
        </a:custGeom>
        <a:noFill/>
        <a:ln w="381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154008" y="2156708"/>
        <a:ext cx="29983" cy="29983"/>
      </dsp:txXfrm>
    </dsp:sp>
    <dsp:sp modelId="{A57BD193-9671-804A-8370-3BA9180D5983}">
      <dsp:nvSpPr>
        <dsp:cNvPr id="0" name=""/>
        <dsp:cNvSpPr/>
      </dsp:nvSpPr>
      <dsp:spPr>
        <a:xfrm>
          <a:off x="3412468" y="2042357"/>
          <a:ext cx="1217339" cy="6086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Is the variance </a:t>
          </a:r>
          <a:r>
            <a:rPr lang="en-US" sz="1000" kern="1200" dirty="0" err="1" smtClean="0"/>
            <a:t>unpooled</a:t>
          </a:r>
          <a:r>
            <a:rPr lang="en-US" sz="1000" kern="1200" dirty="0" smtClean="0"/>
            <a:t> (unequal)?</a:t>
          </a:r>
          <a:endParaRPr lang="en-US" sz="1000" kern="1200" dirty="0"/>
        </a:p>
      </dsp:txBody>
      <dsp:txXfrm>
        <a:off x="3430295" y="2060184"/>
        <a:ext cx="1181685" cy="573015"/>
      </dsp:txXfrm>
    </dsp:sp>
    <dsp:sp modelId="{EC4C7D29-11C6-8A4D-85DC-2EA10E8E3969}">
      <dsp:nvSpPr>
        <dsp:cNvPr id="0" name=""/>
        <dsp:cNvSpPr/>
      </dsp:nvSpPr>
      <dsp:spPr>
        <a:xfrm rot="19457599">
          <a:off x="4573444" y="2159087"/>
          <a:ext cx="599663" cy="25224"/>
        </a:xfrm>
        <a:custGeom>
          <a:avLst/>
          <a:gdLst/>
          <a:ahLst/>
          <a:cxnLst/>
          <a:rect l="0" t="0" r="0" b="0"/>
          <a:pathLst>
            <a:path>
              <a:moveTo>
                <a:pt x="0" y="12612"/>
              </a:moveTo>
              <a:lnTo>
                <a:pt x="599663" y="12612"/>
              </a:lnTo>
            </a:path>
          </a:pathLst>
        </a:custGeom>
        <a:noFill/>
        <a:ln w="38100" cap="flat" cmpd="sng" algn="ctr">
          <a:solidFill>
            <a:srgbClr val="008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858284" y="2156708"/>
        <a:ext cx="29983" cy="29983"/>
      </dsp:txXfrm>
    </dsp:sp>
    <dsp:sp modelId="{E672E545-CD3D-F24E-990F-9E9ADA3FA62C}">
      <dsp:nvSpPr>
        <dsp:cNvPr id="0" name=""/>
        <dsp:cNvSpPr/>
      </dsp:nvSpPr>
      <dsp:spPr>
        <a:xfrm>
          <a:off x="5116743" y="1692372"/>
          <a:ext cx="1217339" cy="608669"/>
        </a:xfrm>
        <a:prstGeom prst="roundRect">
          <a:avLst>
            <a:gd name="adj" fmla="val 10000"/>
          </a:avLst>
        </a:prstGeom>
        <a:solidFill>
          <a:srgbClr val="5F8804"/>
        </a:solidFill>
        <a:ln w="25400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Two-sample t-test, </a:t>
          </a:r>
          <a:r>
            <a:rPr lang="en-US" sz="1000" kern="1200" dirty="0" err="1" smtClean="0"/>
            <a:t>unpooled</a:t>
          </a:r>
          <a:r>
            <a:rPr lang="en-US" sz="1000" kern="1200" dirty="0" smtClean="0"/>
            <a:t> variance</a:t>
          </a:r>
          <a:endParaRPr lang="en-US" sz="1000" kern="1200" dirty="0"/>
        </a:p>
      </dsp:txBody>
      <dsp:txXfrm>
        <a:off x="5134570" y="1710199"/>
        <a:ext cx="1181685" cy="573015"/>
      </dsp:txXfrm>
    </dsp:sp>
    <dsp:sp modelId="{A0D68406-7487-C148-89E6-DBB93823D1F0}">
      <dsp:nvSpPr>
        <dsp:cNvPr id="0" name=""/>
        <dsp:cNvSpPr/>
      </dsp:nvSpPr>
      <dsp:spPr>
        <a:xfrm rot="2142401">
          <a:off x="4573444" y="2509072"/>
          <a:ext cx="599663" cy="25224"/>
        </a:xfrm>
        <a:custGeom>
          <a:avLst/>
          <a:gdLst/>
          <a:ahLst/>
          <a:cxnLst/>
          <a:rect l="0" t="0" r="0" b="0"/>
          <a:pathLst>
            <a:path>
              <a:moveTo>
                <a:pt x="0" y="12612"/>
              </a:moveTo>
              <a:lnTo>
                <a:pt x="599663" y="12612"/>
              </a:lnTo>
            </a:path>
          </a:pathLst>
        </a:custGeom>
        <a:noFill/>
        <a:ln w="381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858284" y="2506693"/>
        <a:ext cx="29983" cy="29983"/>
      </dsp:txXfrm>
    </dsp:sp>
    <dsp:sp modelId="{C19548E8-7A6A-FD48-ABFA-429948063055}">
      <dsp:nvSpPr>
        <dsp:cNvPr id="0" name=""/>
        <dsp:cNvSpPr/>
      </dsp:nvSpPr>
      <dsp:spPr>
        <a:xfrm>
          <a:off x="5116743" y="2392342"/>
          <a:ext cx="1217339" cy="6086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Are the sample sizes the same?</a:t>
          </a:r>
          <a:endParaRPr lang="en-US" sz="1000" kern="1200" dirty="0"/>
        </a:p>
      </dsp:txBody>
      <dsp:txXfrm>
        <a:off x="5134570" y="2410169"/>
        <a:ext cx="1181685" cy="573015"/>
      </dsp:txXfrm>
    </dsp:sp>
    <dsp:sp modelId="{B789B2A7-5E9E-4A49-9E76-7C3FC18470F1}">
      <dsp:nvSpPr>
        <dsp:cNvPr id="0" name=""/>
        <dsp:cNvSpPr/>
      </dsp:nvSpPr>
      <dsp:spPr>
        <a:xfrm rot="19457599">
          <a:off x="6277719" y="2509072"/>
          <a:ext cx="599663" cy="25224"/>
        </a:xfrm>
        <a:custGeom>
          <a:avLst/>
          <a:gdLst/>
          <a:ahLst/>
          <a:cxnLst/>
          <a:rect l="0" t="0" r="0" b="0"/>
          <a:pathLst>
            <a:path>
              <a:moveTo>
                <a:pt x="0" y="12612"/>
              </a:moveTo>
              <a:lnTo>
                <a:pt x="599663" y="12612"/>
              </a:lnTo>
            </a:path>
          </a:pathLst>
        </a:custGeom>
        <a:noFill/>
        <a:ln w="38100" cap="flat" cmpd="sng" algn="ctr">
          <a:solidFill>
            <a:srgbClr val="008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562559" y="2506693"/>
        <a:ext cx="29983" cy="29983"/>
      </dsp:txXfrm>
    </dsp:sp>
    <dsp:sp modelId="{9D1482AD-23CC-AC47-93C9-7EA37F21FD51}">
      <dsp:nvSpPr>
        <dsp:cNvPr id="0" name=""/>
        <dsp:cNvSpPr/>
      </dsp:nvSpPr>
      <dsp:spPr>
        <a:xfrm>
          <a:off x="6821019" y="2042357"/>
          <a:ext cx="1217339" cy="608669"/>
        </a:xfrm>
        <a:prstGeom prst="roundRect">
          <a:avLst>
            <a:gd name="adj" fmla="val 10000"/>
          </a:avLst>
        </a:prstGeom>
        <a:solidFill>
          <a:srgbClr val="5F8804"/>
        </a:solidFill>
        <a:ln w="25400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Two-sample t-test, equal sample size, equal variance</a:t>
          </a:r>
          <a:endParaRPr lang="en-US" sz="1000" kern="1200" dirty="0"/>
        </a:p>
      </dsp:txBody>
      <dsp:txXfrm>
        <a:off x="6838846" y="2060184"/>
        <a:ext cx="1181685" cy="573015"/>
      </dsp:txXfrm>
    </dsp:sp>
    <dsp:sp modelId="{3FE631E7-CE4F-4B46-BDD1-E966CC482494}">
      <dsp:nvSpPr>
        <dsp:cNvPr id="0" name=""/>
        <dsp:cNvSpPr/>
      </dsp:nvSpPr>
      <dsp:spPr>
        <a:xfrm rot="2142401">
          <a:off x="6277719" y="2859057"/>
          <a:ext cx="599663" cy="25224"/>
        </a:xfrm>
        <a:custGeom>
          <a:avLst/>
          <a:gdLst/>
          <a:ahLst/>
          <a:cxnLst/>
          <a:rect l="0" t="0" r="0" b="0"/>
          <a:pathLst>
            <a:path>
              <a:moveTo>
                <a:pt x="0" y="12612"/>
              </a:moveTo>
              <a:lnTo>
                <a:pt x="599663" y="12612"/>
              </a:lnTo>
            </a:path>
          </a:pathLst>
        </a:custGeom>
        <a:noFill/>
        <a:ln w="381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562559" y="2856678"/>
        <a:ext cx="29983" cy="29983"/>
      </dsp:txXfrm>
    </dsp:sp>
    <dsp:sp modelId="{484189B4-8ABE-9F4A-8EEE-A24CC85B94A7}">
      <dsp:nvSpPr>
        <dsp:cNvPr id="0" name=""/>
        <dsp:cNvSpPr/>
      </dsp:nvSpPr>
      <dsp:spPr>
        <a:xfrm>
          <a:off x="6821019" y="2742327"/>
          <a:ext cx="1217339" cy="608669"/>
        </a:xfrm>
        <a:prstGeom prst="roundRect">
          <a:avLst>
            <a:gd name="adj" fmla="val 10000"/>
          </a:avLst>
        </a:prstGeom>
        <a:solidFill>
          <a:srgbClr val="5F8804"/>
        </a:solidFill>
        <a:ln w="25400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Two-sample t-test, unequal sample size, equal variance</a:t>
          </a:r>
          <a:endParaRPr lang="en-US" sz="1000" kern="1200" dirty="0"/>
        </a:p>
      </dsp:txBody>
      <dsp:txXfrm>
        <a:off x="6838846" y="2760154"/>
        <a:ext cx="1181685" cy="5730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Relationship Id="rId2" Type="http://schemas.openxmlformats.org/officeDocument/2006/relationships/image" Target="../media/image19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Relationship Id="rId2" Type="http://schemas.openxmlformats.org/officeDocument/2006/relationships/image" Target="../media/image2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Relationship Id="rId2" Type="http://schemas.openxmlformats.org/officeDocument/2006/relationships/image" Target="../media/image25.emf"/><Relationship Id="rId3" Type="http://schemas.openxmlformats.org/officeDocument/2006/relationships/image" Target="../media/image26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Relationship Id="rId2" Type="http://schemas.openxmlformats.org/officeDocument/2006/relationships/image" Target="../media/image25.emf"/><Relationship Id="rId3" Type="http://schemas.openxmlformats.org/officeDocument/2006/relationships/image" Target="../media/image2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Relationship Id="rId2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B11AA-058B-3C40-8E8A-EF65F058AFED}" type="datetimeFigureOut">
              <a:rPr lang="en-US" smtClean="0"/>
              <a:t>11/4/11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BDC2F-5DC9-2E41-A95E-D01059B6B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43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are</a:t>
            </a:r>
            <a:r>
              <a:rPr lang="en-US" baseline="0" dirty="0" smtClean="0"/>
              <a:t> the units of covariance?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BDC2F-5DC9-2E41-A95E-D01059B6B89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607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smtClean="0"/>
              <a:t>Scary words! “Cross product” – simply the multiplication of corresponding variables.</a:t>
            </a:r>
          </a:p>
        </p:txBody>
      </p:sp>
      <p:sp>
        <p:nvSpPr>
          <p:cNvPr id="1300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AB40AF1-D2EC-9344-9E81-3A556491FC20}" type="slidenum">
              <a:rPr lang="en-US" smtClean="0"/>
              <a:pPr/>
              <a:t>33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77F2A-B174-1348-8DE9-A91473674209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smtClean="0"/>
              <a:t>Using the correlation coefficient. Why special beta then? When more than one variable predicts (see later).</a:t>
            </a:r>
          </a:p>
          <a:p>
            <a:endParaRPr lang="en-US" smtClean="0"/>
          </a:p>
        </p:txBody>
      </p:sp>
      <p:sp>
        <p:nvSpPr>
          <p:cNvPr id="144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7B7858-D26F-9D4A-A7F8-FBEE3BF6D47A}" type="slidenum">
              <a:rPr lang="en-US" smtClean="0"/>
              <a:pPr/>
              <a:t>35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6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smtClean="0"/>
              <a:t>What’s the likely GPA for a person that had an SAT score of 1500? </a:t>
            </a:r>
          </a:p>
        </p:txBody>
      </p:sp>
      <p:sp>
        <p:nvSpPr>
          <p:cNvPr id="146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15F030D-DF99-CC4A-B806-3008701435E0}" type="slidenum">
              <a:rPr lang="en-US" smtClean="0"/>
              <a:pPr/>
              <a:t>36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11/4/11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11/4/11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11/4/11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11/4/11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9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10.emf"/><Relationship Id="rId5" Type="http://schemas.openxmlformats.org/officeDocument/2006/relationships/oleObject" Target="../embeddings/oleObject9.bin"/><Relationship Id="rId6" Type="http://schemas.openxmlformats.org/officeDocument/2006/relationships/image" Target="../media/image11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2.emf"/><Relationship Id="rId5" Type="http://schemas.openxmlformats.org/officeDocument/2006/relationships/oleObject" Target="../embeddings/oleObject11.bin"/><Relationship Id="rId6" Type="http://schemas.openxmlformats.org/officeDocument/2006/relationships/image" Target="../media/image13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14.emf"/><Relationship Id="rId5" Type="http://schemas.openxmlformats.org/officeDocument/2006/relationships/oleObject" Target="../embeddings/oleObject13.bin"/><Relationship Id="rId6" Type="http://schemas.openxmlformats.org/officeDocument/2006/relationships/image" Target="../media/image15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16.emf"/><Relationship Id="rId5" Type="http://schemas.openxmlformats.org/officeDocument/2006/relationships/oleObject" Target="../embeddings/oleObject15.bin"/><Relationship Id="rId6" Type="http://schemas.openxmlformats.org/officeDocument/2006/relationships/image" Target="../media/image17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4" Type="http://schemas.openxmlformats.org/officeDocument/2006/relationships/image" Target="../media/image18.emf"/><Relationship Id="rId5" Type="http://schemas.openxmlformats.org/officeDocument/2006/relationships/oleObject" Target="../embeddings/oleObject17.bin"/><Relationship Id="rId6" Type="http://schemas.openxmlformats.org/officeDocument/2006/relationships/image" Target="../media/image19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4" Type="http://schemas.openxmlformats.org/officeDocument/2006/relationships/image" Target="../media/image20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21.emf"/><Relationship Id="rId6" Type="http://schemas.openxmlformats.org/officeDocument/2006/relationships/oleObject" Target="../embeddings/oleObject20.bin"/><Relationship Id="rId7" Type="http://schemas.openxmlformats.org/officeDocument/2006/relationships/image" Target="../media/image22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23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24.emf"/><Relationship Id="rId6" Type="http://schemas.openxmlformats.org/officeDocument/2006/relationships/oleObject" Target="../embeddings/oleObject23.bin"/><Relationship Id="rId7" Type="http://schemas.openxmlformats.org/officeDocument/2006/relationships/image" Target="../media/image25.emf"/><Relationship Id="rId8" Type="http://schemas.openxmlformats.org/officeDocument/2006/relationships/oleObject" Target="../embeddings/oleObject24.bin"/><Relationship Id="rId9" Type="http://schemas.openxmlformats.org/officeDocument/2006/relationships/image" Target="../media/image26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chart" Target="../charts/chart1.xml"/><Relationship Id="rId5" Type="http://schemas.openxmlformats.org/officeDocument/2006/relationships/oleObject" Target="../embeddings/oleObject25.bin"/><Relationship Id="rId6" Type="http://schemas.openxmlformats.org/officeDocument/2006/relationships/image" Target="../media/image24.emf"/><Relationship Id="rId7" Type="http://schemas.openxmlformats.org/officeDocument/2006/relationships/oleObject" Target="../embeddings/oleObject26.bin"/><Relationship Id="rId8" Type="http://schemas.openxmlformats.org/officeDocument/2006/relationships/image" Target="../media/image25.emf"/><Relationship Id="rId9" Type="http://schemas.openxmlformats.org/officeDocument/2006/relationships/oleObject" Target="../embeddings/oleObject27.bin"/><Relationship Id="rId10" Type="http://schemas.openxmlformats.org/officeDocument/2006/relationships/image" Target="../media/image26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5.e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8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 II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BT221</a:t>
            </a:r>
          </a:p>
          <a:p>
            <a:r>
              <a:rPr lang="en-US" dirty="0" smtClean="0"/>
              <a:t>Professor Winter Mason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493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estimating a population statistic, the </a:t>
            </a:r>
            <a:r>
              <a:rPr lang="en-US" b="1" dirty="0" smtClean="0">
                <a:solidFill>
                  <a:srgbClr val="0000FF"/>
                </a:solidFill>
              </a:rPr>
              <a:t>standard error </a:t>
            </a:r>
            <a:r>
              <a:rPr lang="en-US" dirty="0" smtClean="0"/>
              <a:t>is the amount of uncertainty in a sample statistic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7261748"/>
              </p:ext>
            </p:extLst>
          </p:nvPr>
        </p:nvGraphicFramePr>
        <p:xfrm>
          <a:off x="4335463" y="2684463"/>
          <a:ext cx="3011487" cy="190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3" imgW="660400" imgH="419100" progId="Equation.3">
                  <p:embed/>
                </p:oleObj>
              </mc:Choice>
              <mc:Fallback>
                <p:oleObj name="Equation" r:id="rId3" imgW="660400" imgH="419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35463" y="2684463"/>
                        <a:ext cx="3011487" cy="1909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7406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I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Rejecting the null hypothesis when it is true</a:t>
            </a:r>
          </a:p>
          <a:p>
            <a:endParaRPr lang="en-US" b="1" dirty="0"/>
          </a:p>
          <a:p>
            <a:r>
              <a:rPr lang="en-US" dirty="0" smtClean="0"/>
              <a:t>Equivalent to a “false positive” or “false alarm”</a:t>
            </a:r>
          </a:p>
          <a:p>
            <a:r>
              <a:rPr lang="en-US" dirty="0" smtClean="0"/>
              <a:t>Commonly denoted 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32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II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Not rejecting the null hypothesis when it is false</a:t>
            </a:r>
          </a:p>
          <a:p>
            <a:endParaRPr lang="en-US" dirty="0"/>
          </a:p>
          <a:p>
            <a:r>
              <a:rPr lang="en-US" dirty="0" smtClean="0"/>
              <a:t>Equivalent to </a:t>
            </a:r>
            <a:r>
              <a:rPr lang="en-US" dirty="0"/>
              <a:t>a “false negative”</a:t>
            </a:r>
            <a:r>
              <a:rPr lang="en-US" dirty="0" smtClean="0"/>
              <a:t>, or a “miss”</a:t>
            </a:r>
          </a:p>
          <a:p>
            <a:r>
              <a:rPr lang="en-US" dirty="0" smtClean="0"/>
              <a:t>Commonly denoted </a:t>
            </a:r>
            <a:r>
              <a:rPr lang="en-US" dirty="0" err="1" smtClean="0"/>
              <a:t>ß</a:t>
            </a:r>
            <a:r>
              <a:rPr lang="en-US" dirty="0" smtClean="0"/>
              <a:t>, and the </a:t>
            </a:r>
            <a:r>
              <a:rPr lang="en-US" b="1" dirty="0" smtClean="0"/>
              <a:t>power</a:t>
            </a:r>
            <a:r>
              <a:rPr lang="en-US" dirty="0" smtClean="0"/>
              <a:t> of a test is  (1 – </a:t>
            </a:r>
            <a:r>
              <a:rPr lang="en-US" dirty="0" err="1" smtClean="0"/>
              <a:t>ß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641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I &amp; II errors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5857236"/>
              </p:ext>
            </p:extLst>
          </p:nvPr>
        </p:nvGraphicFramePr>
        <p:xfrm>
          <a:off x="549275" y="1781649"/>
          <a:ext cx="8042274" cy="28040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80758"/>
                <a:gridCol w="2680758"/>
                <a:gridCol w="2680758"/>
              </a:tblGrid>
              <a:tr h="93469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Null hypothesis is true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Null hypothesis is false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934699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Reject null hypothesis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Type I error</a:t>
                      </a:r>
                    </a:p>
                    <a:p>
                      <a:pPr algn="ctr"/>
                      <a:r>
                        <a:rPr lang="en-US" dirty="0" smtClean="0"/>
                        <a:t>False positive (FP)</a:t>
                      </a:r>
                    </a:p>
                    <a:p>
                      <a:pPr algn="ctr"/>
                      <a:r>
                        <a:rPr lang="en-US" dirty="0" smtClean="0"/>
                        <a:t>False alarm (FA)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Correct rejection</a:t>
                      </a:r>
                    </a:p>
                    <a:p>
                      <a:pPr algn="ctr"/>
                      <a:r>
                        <a:rPr lang="en-US" dirty="0" smtClean="0"/>
                        <a:t>True Positive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934699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Do not reject null hypothesis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Correct outcome</a:t>
                      </a:r>
                    </a:p>
                    <a:p>
                      <a:pPr algn="ctr"/>
                      <a:r>
                        <a:rPr lang="en-US" dirty="0" smtClean="0"/>
                        <a:t>True Negative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Hit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B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Type II error</a:t>
                      </a:r>
                    </a:p>
                    <a:p>
                      <a:pPr algn="ctr"/>
                      <a:r>
                        <a:rPr lang="en-US" dirty="0" smtClean="0"/>
                        <a:t>False Negative</a:t>
                      </a:r>
                    </a:p>
                    <a:p>
                      <a:pPr algn="ctr"/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FB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0889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 or two-tailed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alternative hypothesis is directional (e.g., that the t-statistic is greater than would be expected by chance), then do a one-tailed test</a:t>
            </a:r>
          </a:p>
          <a:p>
            <a:r>
              <a:rPr lang="en-US" dirty="0" smtClean="0"/>
              <a:t>If the alternative hypothesis is undirected (e.g., there is a difference between the t-statistic and that expected by chance), do a two-tailed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429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One-tailed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For a one-tailed test with 5% Type I error rate:</a:t>
            </a:r>
          </a:p>
          <a:p>
            <a:pPr lvl="1"/>
            <a:r>
              <a:rPr lang="en-US" dirty="0" smtClean="0"/>
              <a:t>If the hypothesis is that the value is </a:t>
            </a:r>
            <a:r>
              <a:rPr lang="en-US" b="1" dirty="0" smtClean="0"/>
              <a:t>greater</a:t>
            </a:r>
            <a:r>
              <a:rPr lang="en-US" dirty="0" smtClean="0"/>
              <a:t>, reject the null if the probability of getting that t-value or </a:t>
            </a:r>
            <a:r>
              <a:rPr lang="en-US" b="1" dirty="0" smtClean="0"/>
              <a:t>greater</a:t>
            </a:r>
            <a:r>
              <a:rPr lang="en-US" dirty="0" smtClean="0"/>
              <a:t> is less than 0.05.</a:t>
            </a:r>
          </a:p>
          <a:p>
            <a:pPr lvl="1"/>
            <a:r>
              <a:rPr lang="en-US" dirty="0" smtClean="0"/>
              <a:t>Reject the null if the t-value is larger than 1 – the t-critical for 0.95</a:t>
            </a:r>
          </a:p>
          <a:p>
            <a:pPr lvl="1"/>
            <a:r>
              <a:rPr lang="en-US" dirty="0" smtClean="0"/>
              <a:t>If the hypothesis is that the value is </a:t>
            </a:r>
            <a:r>
              <a:rPr lang="en-US" b="1" dirty="0" smtClean="0"/>
              <a:t>less</a:t>
            </a:r>
            <a:r>
              <a:rPr lang="en-US" dirty="0" smtClean="0"/>
              <a:t>, reject the null if the probability of getting that (negative) t-value or </a:t>
            </a:r>
            <a:r>
              <a:rPr lang="en-US" b="1" dirty="0" smtClean="0"/>
              <a:t>smaller</a:t>
            </a:r>
            <a:r>
              <a:rPr lang="en-US" dirty="0" smtClean="0"/>
              <a:t> is less than 0.05</a:t>
            </a:r>
          </a:p>
          <a:p>
            <a:pPr lvl="1"/>
            <a:r>
              <a:rPr lang="en-US" dirty="0"/>
              <a:t>Reject the null if the t-value is </a:t>
            </a:r>
            <a:r>
              <a:rPr lang="en-US" dirty="0" smtClean="0"/>
              <a:t>smaller than </a:t>
            </a:r>
            <a:r>
              <a:rPr lang="en-US" dirty="0"/>
              <a:t>the t-critical for </a:t>
            </a:r>
            <a:r>
              <a:rPr lang="en-US" dirty="0" smtClean="0"/>
              <a:t>0.05</a:t>
            </a:r>
          </a:p>
          <a:p>
            <a:pPr lvl="1"/>
            <a:endParaRPr lang="en-US" dirty="0" smtClean="0"/>
          </a:p>
          <a:p>
            <a:r>
              <a:rPr lang="en-US" dirty="0"/>
              <a:t>the critical t will be less than a two-tailed test with the same error rate and degrees of freedom.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126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Two-tailed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 two-tailed test with 5% Type I error rate: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eject the null if the probability of getting the (negative) t-value or </a:t>
            </a:r>
            <a:r>
              <a:rPr lang="en-US" b="1" dirty="0" smtClean="0"/>
              <a:t>smaller</a:t>
            </a:r>
            <a:r>
              <a:rPr lang="en-US" dirty="0" smtClean="0"/>
              <a:t> is less than 0.025, or the probability of getting the (positive) t-value or </a:t>
            </a:r>
            <a:r>
              <a:rPr lang="en-US" b="1" dirty="0" smtClean="0"/>
              <a:t>greater</a:t>
            </a:r>
            <a:r>
              <a:rPr lang="en-US" dirty="0" smtClean="0"/>
              <a:t> is less than 0.025.</a:t>
            </a:r>
          </a:p>
          <a:p>
            <a:pPr lvl="1"/>
            <a:r>
              <a:rPr lang="en-US" dirty="0" smtClean="0"/>
              <a:t>Reject the null if the absolute value of the t-value is greater than the t-critical for 0.025.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575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t-test to use?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5927487"/>
              </p:ext>
            </p:extLst>
          </p:nvPr>
        </p:nvGraphicFramePr>
        <p:xfrm>
          <a:off x="549275" y="1600201"/>
          <a:ext cx="8042276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1671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One-sample t-test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the average X </a:t>
            </a:r>
            <a:r>
              <a:rPr lang="en-US" i="1" dirty="0" smtClean="0"/>
              <a:t>significantly different from x*</a:t>
            </a:r>
            <a:r>
              <a:rPr lang="en-US" dirty="0" smtClean="0"/>
              <a:t>?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663485"/>
              </p:ext>
            </p:extLst>
          </p:nvPr>
        </p:nvGraphicFramePr>
        <p:xfrm>
          <a:off x="979238" y="2593823"/>
          <a:ext cx="3382963" cy="207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1" name="Equation" r:id="rId3" imgW="889000" imgH="546100" progId="Equation.3">
                  <p:embed/>
                </p:oleObj>
              </mc:Choice>
              <mc:Fallback>
                <p:oleObj name="Equation" r:id="rId3" imgW="889000" imgH="546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9238" y="2593823"/>
                        <a:ext cx="3382963" cy="2079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3284864"/>
              </p:ext>
            </p:extLst>
          </p:nvPr>
        </p:nvGraphicFramePr>
        <p:xfrm>
          <a:off x="5448300" y="2992436"/>
          <a:ext cx="2271713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2" name="Equation" r:id="rId5" imgW="596900" imgH="203200" progId="Equation.3">
                  <p:embed/>
                </p:oleObj>
              </mc:Choice>
              <mc:Fallback>
                <p:oleObj name="Equation" r:id="rId5" imgW="5969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48300" y="2992436"/>
                        <a:ext cx="2271713" cy="773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8512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Paired t-test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the change in value significantly different from zero?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 example: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Calculate the difference from Time 1 to Time 2.  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 a one-sample t-test comparing the average difference to 0.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386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The expected value of a discrete quantitative random variable is: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26050845"/>
              </p:ext>
            </p:extLst>
          </p:nvPr>
        </p:nvGraphicFramePr>
        <p:xfrm>
          <a:off x="4751388" y="1600200"/>
          <a:ext cx="384016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054"/>
                <a:gridCol w="1280054"/>
                <a:gridCol w="128005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p(x)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* p(x)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0.4479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E[X]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1183024"/>
              </p:ext>
            </p:extLst>
          </p:nvPr>
        </p:nvGraphicFramePr>
        <p:xfrm>
          <a:off x="1223894" y="2633785"/>
          <a:ext cx="1485444" cy="812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67" name="Equation" r:id="rId3" imgW="673100" imgH="368300" progId="Equation.3">
                  <p:embed/>
                </p:oleObj>
              </mc:Choice>
              <mc:Fallback>
                <p:oleObj name="Equation" r:id="rId3" imgW="673100" imgH="368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23894" y="2633785"/>
                        <a:ext cx="1485444" cy="812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1866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Two-sample t-test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Equal sample size, equal variance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7386534"/>
              </p:ext>
            </p:extLst>
          </p:nvPr>
        </p:nvGraphicFramePr>
        <p:xfrm>
          <a:off x="6081353" y="3157957"/>
          <a:ext cx="2171700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35" name="Equation" r:id="rId3" imgW="711200" imgH="203200" progId="Equation.3">
                  <p:embed/>
                </p:oleObj>
              </mc:Choice>
              <mc:Fallback>
                <p:oleObj name="Equation" r:id="rId3" imgW="7112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81353" y="3157957"/>
                        <a:ext cx="2171700" cy="620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5904634"/>
              </p:ext>
            </p:extLst>
          </p:nvPr>
        </p:nvGraphicFramePr>
        <p:xfrm>
          <a:off x="1725613" y="2449513"/>
          <a:ext cx="2832100" cy="197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36" name="Equation" r:id="rId5" imgW="927100" imgH="647700" progId="Equation.3">
                  <p:embed/>
                </p:oleObj>
              </mc:Choice>
              <mc:Fallback>
                <p:oleObj name="Equation" r:id="rId5" imgW="927100" imgH="647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25613" y="2449513"/>
                        <a:ext cx="2832100" cy="1979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9257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sample t-test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Unequal sample size, equal variance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9829721"/>
              </p:ext>
            </p:extLst>
          </p:nvPr>
        </p:nvGraphicFramePr>
        <p:xfrm>
          <a:off x="1117600" y="2344738"/>
          <a:ext cx="7448550" cy="217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59" name="Equation" r:id="rId3" imgW="2438400" imgH="711200" progId="Equation.3">
                  <p:embed/>
                </p:oleObj>
              </mc:Choice>
              <mc:Fallback>
                <p:oleObj name="Equation" r:id="rId3" imgW="2438400" imgH="71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7600" y="2344738"/>
                        <a:ext cx="7448550" cy="2174875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5447344"/>
              </p:ext>
            </p:extLst>
          </p:nvPr>
        </p:nvGraphicFramePr>
        <p:xfrm>
          <a:off x="3279180" y="4846241"/>
          <a:ext cx="2830512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60" name="Equation" r:id="rId5" imgW="927100" imgH="203200" progId="Equation.3">
                  <p:embed/>
                </p:oleObj>
              </mc:Choice>
              <mc:Fallback>
                <p:oleObj name="Equation" r:id="rId5" imgW="9271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79180" y="4846241"/>
                        <a:ext cx="2830512" cy="620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7440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sample t-test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Unequal sample size, unequal variance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6417855"/>
              </p:ext>
            </p:extLst>
          </p:nvPr>
        </p:nvGraphicFramePr>
        <p:xfrm>
          <a:off x="1264304" y="2893521"/>
          <a:ext cx="2232025" cy="188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83" name="Equation" r:id="rId3" imgW="812800" imgH="685800" progId="Equation.3">
                  <p:embed/>
                </p:oleObj>
              </mc:Choice>
              <mc:Fallback>
                <p:oleObj name="Equation" r:id="rId3" imgW="812800" imgH="685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64304" y="2893521"/>
                        <a:ext cx="2232025" cy="1881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0990930"/>
              </p:ext>
            </p:extLst>
          </p:nvPr>
        </p:nvGraphicFramePr>
        <p:xfrm>
          <a:off x="4666403" y="2645138"/>
          <a:ext cx="2884487" cy="252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84" name="Equation" r:id="rId5" imgW="1358900" imgH="1193800" progId="Equation.3">
                  <p:embed/>
                </p:oleObj>
              </mc:Choice>
              <mc:Fallback>
                <p:oleObj name="Equation" r:id="rId5" imgW="1358900" imgH="1193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66403" y="2645138"/>
                        <a:ext cx="2884487" cy="2527300"/>
                      </a:xfrm>
                      <a:prstGeom prst="rect">
                        <a:avLst/>
                      </a:prstGeom>
                      <a:solidFill>
                        <a:srgbClr val="FFBFB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331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Confidence Interval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the critical t-values to the units of the mean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b="1" dirty="0" smtClean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7367906"/>
              </p:ext>
            </p:extLst>
          </p:nvPr>
        </p:nvGraphicFramePr>
        <p:xfrm>
          <a:off x="1533525" y="2379663"/>
          <a:ext cx="5076825" cy="16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03" name="Equation" r:id="rId3" imgW="1333500" imgH="444500" progId="Equation.3">
                  <p:embed/>
                </p:oleObj>
              </mc:Choice>
              <mc:Fallback>
                <p:oleObj name="Equation" r:id="rId3" imgW="13335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33525" y="2379663"/>
                        <a:ext cx="5076825" cy="169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2850783"/>
              </p:ext>
            </p:extLst>
          </p:nvPr>
        </p:nvGraphicFramePr>
        <p:xfrm>
          <a:off x="1533525" y="4071938"/>
          <a:ext cx="5126037" cy="16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04" name="Equation" r:id="rId5" imgW="1346200" imgH="444500" progId="Equation.3">
                  <p:embed/>
                </p:oleObj>
              </mc:Choice>
              <mc:Fallback>
                <p:oleObj name="Equation" r:id="rId5" imgW="13462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33525" y="4071938"/>
                        <a:ext cx="5126037" cy="169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875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Chi-squared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the observed frequencies significantly unlikely given the expected frequencies?</a:t>
            </a:r>
          </a:p>
          <a:p>
            <a:endParaRPr lang="en-US" dirty="0"/>
          </a:p>
          <a:p>
            <a:r>
              <a:rPr lang="en-US" dirty="0" smtClean="0"/>
              <a:t>Are the observed frequencies significantly different from uniform?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017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2-way Contingency Table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071349"/>
              </p:ext>
            </p:extLst>
          </p:nvPr>
        </p:nvGraphicFramePr>
        <p:xfrm>
          <a:off x="549277" y="1527008"/>
          <a:ext cx="8042274" cy="39784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0379"/>
                <a:gridCol w="1340379"/>
                <a:gridCol w="1340379"/>
                <a:gridCol w="1340379"/>
                <a:gridCol w="1340379"/>
                <a:gridCol w="1340379"/>
              </a:tblGrid>
              <a:tr h="79569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Blue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Brown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Green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Hazel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6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Curly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</a:t>
                      </a:r>
                    </a:p>
                  </a:txBody>
                  <a:tcPr marL="12700" marR="12700" marT="1270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6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Straight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</a:t>
                      </a:r>
                    </a:p>
                  </a:txBody>
                  <a:tcPr marL="12700" marR="12700" marT="1270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6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Wavy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69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210</a:t>
                      </a:r>
                    </a:p>
                  </a:txBody>
                  <a:tcPr marL="12700" marR="12700" marT="1270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1842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Values:</a:t>
            </a:r>
            <a:br>
              <a:rPr lang="en-US" dirty="0"/>
            </a:br>
            <a:r>
              <a:rPr lang="en-US" sz="4000" dirty="0"/>
              <a:t>Testing </a:t>
            </a:r>
            <a:r>
              <a:rPr lang="en-US" sz="4000" dirty="0" smtClean="0"/>
              <a:t>difference from uniform</a:t>
            </a:r>
            <a:endParaRPr lang="en-US" sz="40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329979"/>
              </p:ext>
            </p:extLst>
          </p:nvPr>
        </p:nvGraphicFramePr>
        <p:xfrm>
          <a:off x="549277" y="1527008"/>
          <a:ext cx="8042274" cy="41898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0379"/>
                <a:gridCol w="1340379"/>
                <a:gridCol w="1340379"/>
                <a:gridCol w="1340379"/>
                <a:gridCol w="1340379"/>
                <a:gridCol w="1340379"/>
              </a:tblGrid>
              <a:tr h="79569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Blue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Brown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Green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Hazel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6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Curly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=210/12=17.5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=210/12=17.5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=210/12=17.5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=210/12=17.5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6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Straight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=210/12=17.5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=210/12=17.5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=210/12=17.5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=210/12=17.5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6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Wavy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=210/12=17.5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=210/12=17.5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=210/12=17.5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=210/12=17.5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69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52.5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52.5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52.5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52.5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210</a:t>
                      </a:r>
                    </a:p>
                  </a:txBody>
                  <a:tcPr marL="12700" marR="12700" marT="1270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5338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93238"/>
              </p:ext>
            </p:extLst>
          </p:nvPr>
        </p:nvGraphicFramePr>
        <p:xfrm>
          <a:off x="1177620" y="332263"/>
          <a:ext cx="6921056" cy="6184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1397"/>
                <a:gridCol w="1076951"/>
                <a:gridCol w="1514236"/>
                <a:gridCol w="1514236"/>
                <a:gridCol w="1514236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Observed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Expected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((O-E)^2)/E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Curly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Blue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17.5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4.129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Curly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Brown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17.5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0.014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Curly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Green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17.5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0.357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Curly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Hazel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17.5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2.414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Straight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Blue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17.5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1.729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Straight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Brown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17.5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1.729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Straight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Green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17.5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5.157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Straight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Hazel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17.5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0.700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Wavy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Blue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17.5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12.014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Wavy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Brown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17.5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0.014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Wavy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Green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17.5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0.014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Wavy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Hazel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17.5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0.357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Chi-Squared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28.629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df = k - 1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CHISQ.INV(0.05,11)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Critical χ</a:t>
                      </a:r>
                      <a:r>
                        <a:rPr lang="en-US" sz="20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4.575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1148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Values:</a:t>
            </a:r>
            <a:br>
              <a:rPr lang="en-US" dirty="0" smtClean="0"/>
            </a:br>
            <a:r>
              <a:rPr lang="en-US" dirty="0" smtClean="0"/>
              <a:t>Testing independence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487099"/>
              </p:ext>
            </p:extLst>
          </p:nvPr>
        </p:nvGraphicFramePr>
        <p:xfrm>
          <a:off x="549277" y="1527008"/>
          <a:ext cx="8042274" cy="41898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0379"/>
                <a:gridCol w="1340379"/>
                <a:gridCol w="1340379"/>
                <a:gridCol w="1340379"/>
                <a:gridCol w="1340379"/>
                <a:gridCol w="1340379"/>
              </a:tblGrid>
              <a:tr h="79569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Blue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Brown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Green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Hazel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6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Curly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=52*64/210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=52*46/210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=52*60/210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=52*40/210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</a:t>
                      </a:r>
                    </a:p>
                  </a:txBody>
                  <a:tcPr marL="12700" marR="12700" marT="1270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6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Straight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=76*64/210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=76*46/210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=76*60/210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=76*40/210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</a:t>
                      </a:r>
                    </a:p>
                  </a:txBody>
                  <a:tcPr marL="12700" marR="12700" marT="1270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6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Wavy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=82*64/210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=82*46/210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=82*60/210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=82*40/210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69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210</a:t>
                      </a:r>
                    </a:p>
                  </a:txBody>
                  <a:tcPr marL="12700" marR="12700" marT="1270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8033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2-way Contingency Table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505489"/>
              </p:ext>
            </p:extLst>
          </p:nvPr>
        </p:nvGraphicFramePr>
        <p:xfrm>
          <a:off x="549277" y="1527008"/>
          <a:ext cx="8042274" cy="39784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0379"/>
                <a:gridCol w="1340379"/>
                <a:gridCol w="1340379"/>
                <a:gridCol w="1340379"/>
                <a:gridCol w="1340379"/>
                <a:gridCol w="1340379"/>
              </a:tblGrid>
              <a:tr h="79569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Blue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Brown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Green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Hazel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6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Curly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15.85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11.39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14.86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9.90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</a:t>
                      </a:r>
                    </a:p>
                  </a:txBody>
                  <a:tcPr marL="12700" marR="12700" marT="1270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6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Straight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23.16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16.65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21.71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14.48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</a:t>
                      </a:r>
                    </a:p>
                  </a:txBody>
                  <a:tcPr marL="12700" marR="12700" marT="1270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6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Wavy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24.99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17.96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23.43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15.62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69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210</a:t>
                      </a:r>
                    </a:p>
                  </a:txBody>
                  <a:tcPr marL="12700" marR="12700" marT="1270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3647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Bernoulli trial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random “experiment” that has exactly two outcomes</a:t>
            </a:r>
          </a:p>
          <a:p>
            <a:r>
              <a:rPr lang="en-US" dirty="0" smtClean="0"/>
              <a:t>These are typically called “success” and “failure”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Whether a car starts when you turn the key</a:t>
            </a:r>
          </a:p>
          <a:p>
            <a:pPr lvl="1"/>
            <a:r>
              <a:rPr lang="en-US" dirty="0" smtClean="0"/>
              <a:t>Whether a card turns up black or red</a:t>
            </a:r>
          </a:p>
          <a:p>
            <a:pPr lvl="1"/>
            <a:r>
              <a:rPr lang="en-US" dirty="0" smtClean="0"/>
              <a:t>Whether a coin comes up heads or 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131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037303"/>
              </p:ext>
            </p:extLst>
          </p:nvPr>
        </p:nvGraphicFramePr>
        <p:xfrm>
          <a:off x="1177620" y="332263"/>
          <a:ext cx="6921056" cy="6184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1397"/>
                <a:gridCol w="1076951"/>
                <a:gridCol w="1514236"/>
                <a:gridCol w="1514236"/>
                <a:gridCol w="1514236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Observed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Expected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((O-E)^2)/E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Curly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Blue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15.85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2.960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Curly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Brown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11.39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2.763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Curly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Green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14.86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0.001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Curly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Hazel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0.122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Straight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Blue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23.16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0.001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Straight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Brown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16.65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1.299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Straight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Green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21.71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1.289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Straight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Hazel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14.48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0.016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Wavy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Blue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24.99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1.966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Wavy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Brown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17.96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0.051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Wavy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Green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23.43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1.258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Wavy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Hazel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15.62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0.025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Chi-Squared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11.752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df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= (r-1)(c-1)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CHISQ.INV(0.05,11)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Critical χ</a:t>
                      </a:r>
                      <a:r>
                        <a:rPr lang="en-US" sz="20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1.635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9971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Covariance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80266947"/>
              </p:ext>
            </p:extLst>
          </p:nvPr>
        </p:nvGraphicFramePr>
        <p:xfrm>
          <a:off x="4751388" y="1600200"/>
          <a:ext cx="3869022" cy="407924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308914"/>
                <a:gridCol w="1280054"/>
                <a:gridCol w="1280054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Weight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Bill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Charlie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Dudley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Ginny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Harry</a:t>
                      </a:r>
                      <a:endParaRPr lang="en-US" dirty="0"/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Molly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Percy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Petunia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Ron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Vernon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88415674"/>
              </p:ext>
            </p:extLst>
          </p:nvPr>
        </p:nvGraphicFramePr>
        <p:xfrm>
          <a:off x="549274" y="1655762"/>
          <a:ext cx="3782881" cy="17588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21" name="Equation" r:id="rId3" imgW="1447800" imgH="673100" progId="Equation.3">
                  <p:embed/>
                </p:oleObj>
              </mc:Choice>
              <mc:Fallback>
                <p:oleObj name="Equation" r:id="rId3" imgW="1447800" imgH="673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9274" y="1655762"/>
                        <a:ext cx="3782881" cy="17588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7873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Covariance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30750293"/>
              </p:ext>
            </p:extLst>
          </p:nvPr>
        </p:nvGraphicFramePr>
        <p:xfrm>
          <a:off x="4751387" y="1600200"/>
          <a:ext cx="3840163" cy="482092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042154"/>
                <a:gridCol w="1053060"/>
                <a:gridCol w="174494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(x-µ</a:t>
                      </a:r>
                      <a:r>
                        <a:rPr lang="en-US" baseline="-25000" dirty="0" smtClean="0"/>
                        <a:t>x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(y-µ</a:t>
                      </a:r>
                      <a:r>
                        <a:rPr lang="en-US" baseline="-25000" dirty="0" smtClean="0"/>
                        <a:t>y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(x-µ</a:t>
                      </a:r>
                      <a:r>
                        <a:rPr lang="en-US" baseline="-25000" dirty="0" smtClean="0"/>
                        <a:t>x</a:t>
                      </a:r>
                      <a:r>
                        <a:rPr lang="en-US" dirty="0" smtClean="0"/>
                        <a:t>) (y-µ</a:t>
                      </a:r>
                      <a:r>
                        <a:rPr lang="en-US" baseline="-25000" dirty="0" smtClean="0"/>
                        <a:t>y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4.7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112.8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-1.3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-57.2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1.7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142.8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-6.3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-61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384.3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-46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13.8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-4.3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68.8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-26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7.8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1.7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-66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-112.2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2.7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-41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-110.7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1.7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176.8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sum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627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cov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627/9 = 69.7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19874270"/>
              </p:ext>
            </p:extLst>
          </p:nvPr>
        </p:nvGraphicFramePr>
        <p:xfrm>
          <a:off x="549275" y="1600200"/>
          <a:ext cx="3869022" cy="445008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308914"/>
                <a:gridCol w="1280054"/>
                <a:gridCol w="1280054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Weight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Bill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Charlie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Dudley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Ginny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Harry</a:t>
                      </a:r>
                      <a:endParaRPr lang="en-US" dirty="0"/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Molly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Percy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Petunia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Ron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Vernon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News Gothic M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69.3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176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5554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Computing the Correlation Coefficient</a:t>
            </a:r>
            <a:endParaRPr lang="en-US" dirty="0"/>
          </a:p>
        </p:txBody>
      </p:sp>
      <p:sp>
        <p:nvSpPr>
          <p:cNvPr id="12902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i="1" dirty="0">
                <a:latin typeface="Arial"/>
                <a:cs typeface="Arial"/>
              </a:rPr>
              <a:t>r</a:t>
            </a:r>
            <a:r>
              <a:rPr lang="en-US" dirty="0" smtClean="0"/>
              <a:t> is the mean of the cross-product of Z scores of two variables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1290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4804621"/>
              </p:ext>
            </p:extLst>
          </p:nvPr>
        </p:nvGraphicFramePr>
        <p:xfrm>
          <a:off x="4665521" y="2443404"/>
          <a:ext cx="3339600" cy="2076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69" name="Equation" r:id="rId4" imgW="838200" imgH="520700" progId="Equation.3">
                  <p:embed/>
                </p:oleObj>
              </mc:Choice>
              <mc:Fallback>
                <p:oleObj name="Equation" r:id="rId4" imgW="8382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5521" y="2443404"/>
                        <a:ext cx="3339600" cy="20763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Content Placeholder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2340632"/>
              </p:ext>
            </p:extLst>
          </p:nvPr>
        </p:nvGraphicFramePr>
        <p:xfrm>
          <a:off x="549275" y="2825978"/>
          <a:ext cx="3930744" cy="20236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70" name="Equation" r:id="rId6" imgW="863600" imgH="444500" progId="Equation.3">
                  <p:embed/>
                </p:oleObj>
              </mc:Choice>
              <mc:Fallback>
                <p:oleObj name="Equation" r:id="rId6" imgW="8636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49275" y="2825978"/>
                        <a:ext cx="3930744" cy="20236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4057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t-score for a 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3020352"/>
            <a:ext cx="7772400" cy="2999447"/>
          </a:xfrm>
        </p:spPr>
        <p:txBody>
          <a:bodyPr>
            <a:normAutofit/>
          </a:bodyPr>
          <a:lstStyle/>
          <a:p>
            <a:r>
              <a:rPr lang="en-US" dirty="0" smtClean="0"/>
              <a:t>If probability of getting </a:t>
            </a:r>
            <a:r>
              <a:rPr lang="en-US" i="1" dirty="0" smtClean="0"/>
              <a:t>t</a:t>
            </a:r>
            <a:r>
              <a:rPr lang="en-US" dirty="0" smtClean="0"/>
              <a:t> or more extreme is less than Type I error rate (usually 0.05) reject the null</a:t>
            </a:r>
          </a:p>
          <a:p>
            <a:r>
              <a:rPr lang="en-US" dirty="0" smtClean="0"/>
              <a:t>If </a:t>
            </a:r>
            <a:r>
              <a:rPr lang="en-US" i="1" dirty="0" smtClean="0"/>
              <a:t>t</a:t>
            </a:r>
            <a:r>
              <a:rPr lang="en-US" dirty="0" smtClean="0"/>
              <a:t> is greater than t-critical for Type I error rate, reject the null</a:t>
            </a:r>
          </a:p>
        </p:txBody>
      </p:sp>
      <p:graphicFrame>
        <p:nvGraphicFramePr>
          <p:cNvPr id="1392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4279117"/>
              </p:ext>
            </p:extLst>
          </p:nvPr>
        </p:nvGraphicFramePr>
        <p:xfrm>
          <a:off x="3276600" y="1653733"/>
          <a:ext cx="2370137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080" name="Equation" r:id="rId4" imgW="863600" imgH="431800" progId="Equation.3">
                  <p:embed/>
                </p:oleObj>
              </mc:Choice>
              <mc:Fallback>
                <p:oleObj name="Equation" r:id="rId4" imgW="8636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653733"/>
                        <a:ext cx="2370137" cy="1184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1371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</a:p>
        </p:txBody>
      </p:sp>
      <p:sp>
        <p:nvSpPr>
          <p:cNvPr id="14336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Ŷ</a:t>
            </a:r>
            <a:r>
              <a:rPr lang="en-US" dirty="0" smtClean="0"/>
              <a:t> is the </a:t>
            </a:r>
            <a:r>
              <a:rPr lang="en-US" i="1" dirty="0" smtClean="0"/>
              <a:t>predicted</a:t>
            </a:r>
            <a:r>
              <a:rPr lang="en-US" dirty="0" smtClean="0"/>
              <a:t> value of Y</a:t>
            </a:r>
          </a:p>
          <a:p>
            <a:endParaRPr lang="en-US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0368875"/>
              </p:ext>
            </p:extLst>
          </p:nvPr>
        </p:nvGraphicFramePr>
        <p:xfrm>
          <a:off x="912813" y="2218012"/>
          <a:ext cx="1996638" cy="125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67" name="Equation" r:id="rId4" imgW="685800" imgH="431800" progId="Equation.3">
                  <p:embed/>
                </p:oleObj>
              </mc:Choice>
              <mc:Fallback>
                <p:oleObj name="Equation" r:id="rId4" imgW="6858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2813" y="2218012"/>
                        <a:ext cx="1996638" cy="1258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2397190"/>
              </p:ext>
            </p:extLst>
          </p:nvPr>
        </p:nvGraphicFramePr>
        <p:xfrm>
          <a:off x="919276" y="3428538"/>
          <a:ext cx="2106716" cy="757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68" name="Equation" r:id="rId6" imgW="635000" imgH="228600" progId="Equation.3">
                  <p:embed/>
                </p:oleObj>
              </mc:Choice>
              <mc:Fallback>
                <p:oleObj name="Equation" r:id="rId6" imgW="6350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9276" y="3428538"/>
                        <a:ext cx="2106716" cy="7578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4033635"/>
              </p:ext>
            </p:extLst>
          </p:nvPr>
        </p:nvGraphicFramePr>
        <p:xfrm>
          <a:off x="919276" y="4447745"/>
          <a:ext cx="2264115" cy="768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69" name="Equation" r:id="rId8" imgW="787400" imgH="266700" progId="Equation.3">
                  <p:embed/>
                </p:oleObj>
              </mc:Choice>
              <mc:Fallback>
                <p:oleObj name="Equation" r:id="rId8" imgW="787400" imgH="266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19276" y="4447745"/>
                        <a:ext cx="2264115" cy="7684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8418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50000"/>
              </a:lnSpc>
            </a:pPr>
            <a:r>
              <a:rPr lang="en-US" dirty="0" smtClean="0"/>
              <a:t>r = 0.34</a:t>
            </a:r>
          </a:p>
          <a:p>
            <a:pPr>
              <a:lnSpc>
                <a:spcPct val="50000"/>
              </a:lnSpc>
            </a:pPr>
            <a:r>
              <a:rPr lang="en-US" dirty="0" smtClean="0"/>
              <a:t>µ</a:t>
            </a:r>
            <a:r>
              <a:rPr lang="en-US" baseline="-25000" dirty="0" smtClean="0"/>
              <a:t>X</a:t>
            </a:r>
            <a:r>
              <a:rPr lang="en-US" dirty="0" smtClean="0"/>
              <a:t> = 69.3</a:t>
            </a:r>
          </a:p>
          <a:p>
            <a:pPr>
              <a:lnSpc>
                <a:spcPct val="50000"/>
              </a:lnSpc>
            </a:pPr>
            <a:r>
              <a:rPr lang="en-US" dirty="0" err="1" smtClean="0"/>
              <a:t>σ</a:t>
            </a:r>
            <a:r>
              <a:rPr lang="en-US" baseline="-25000" dirty="0" err="1" smtClean="0"/>
              <a:t>X</a:t>
            </a:r>
            <a:r>
              <a:rPr lang="en-US" dirty="0" smtClean="0"/>
              <a:t> = 3.3</a:t>
            </a:r>
          </a:p>
          <a:p>
            <a:pPr>
              <a:lnSpc>
                <a:spcPct val="50000"/>
              </a:lnSpc>
            </a:pPr>
            <a:r>
              <a:rPr lang="en-US" dirty="0" smtClean="0"/>
              <a:t>µ</a:t>
            </a:r>
            <a:r>
              <a:rPr lang="en-US" baseline="-25000" dirty="0" smtClean="0"/>
              <a:t>Y</a:t>
            </a:r>
            <a:r>
              <a:rPr lang="en-US" dirty="0" smtClean="0"/>
              <a:t> = 176</a:t>
            </a:r>
          </a:p>
          <a:p>
            <a:pPr>
              <a:lnSpc>
                <a:spcPct val="50000"/>
              </a:lnSpc>
            </a:pPr>
            <a:r>
              <a:rPr lang="en-US" dirty="0" err="1" smtClean="0"/>
              <a:t>σ</a:t>
            </a:r>
            <a:r>
              <a:rPr lang="en-US" baseline="-25000" dirty="0" err="1" smtClean="0"/>
              <a:t>Y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60.7</a:t>
            </a:r>
          </a:p>
          <a:p>
            <a:pPr>
              <a:lnSpc>
                <a:spcPct val="50000"/>
              </a:lnSpc>
            </a:pPr>
            <a:endParaRPr lang="en-US" dirty="0"/>
          </a:p>
          <a:p>
            <a:r>
              <a:rPr lang="en-US" dirty="0"/>
              <a:t>X = </a:t>
            </a:r>
            <a:r>
              <a:rPr lang="en-US" dirty="0" smtClean="0"/>
              <a:t>70</a:t>
            </a:r>
          </a:p>
          <a:p>
            <a:r>
              <a:rPr lang="en-US" dirty="0" err="1" smtClean="0"/>
              <a:t>z</a:t>
            </a:r>
            <a:r>
              <a:rPr lang="en-US" baseline="-25000" dirty="0" err="1" smtClean="0"/>
              <a:t>X</a:t>
            </a:r>
            <a:r>
              <a:rPr lang="en-US" dirty="0" smtClean="0"/>
              <a:t> = (70 – 69.3)/3.3 = 0.212</a:t>
            </a:r>
          </a:p>
          <a:p>
            <a:r>
              <a:rPr lang="en-US" dirty="0" err="1"/>
              <a:t>z</a:t>
            </a:r>
            <a:r>
              <a:rPr lang="en-US" baseline="-25000" dirty="0" err="1"/>
              <a:t>Ŷ</a:t>
            </a:r>
            <a:r>
              <a:rPr lang="en-US" dirty="0"/>
              <a:t> = </a:t>
            </a:r>
            <a:r>
              <a:rPr lang="en-US" dirty="0" smtClean="0"/>
              <a:t>β</a:t>
            </a:r>
            <a:r>
              <a:rPr lang="en-US" dirty="0" err="1" smtClean="0"/>
              <a:t>z</a:t>
            </a:r>
            <a:r>
              <a:rPr lang="en-US" baseline="-25000" dirty="0" err="1" smtClean="0"/>
              <a:t>X</a:t>
            </a:r>
            <a:r>
              <a:rPr lang="en-US" baseline="-25000" dirty="0" smtClean="0"/>
              <a:t> </a:t>
            </a:r>
            <a:r>
              <a:rPr lang="en-US" dirty="0" smtClean="0"/>
              <a:t>= (0.34)(0.212) = 0.072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26109882"/>
              </p:ext>
            </p:extLst>
          </p:nvPr>
        </p:nvGraphicFramePr>
        <p:xfrm>
          <a:off x="4751388" y="1600199"/>
          <a:ext cx="3840162" cy="29646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751388" y="4719299"/>
            <a:ext cx="38401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Ŷ</a:t>
            </a:r>
            <a:r>
              <a:rPr lang="en-US" sz="2000" dirty="0" smtClean="0"/>
              <a:t> = </a:t>
            </a:r>
            <a:r>
              <a:rPr lang="en-US" sz="2000" dirty="0" err="1" smtClean="0"/>
              <a:t>z</a:t>
            </a:r>
            <a:r>
              <a:rPr lang="en-US" sz="2000" baseline="-25000" dirty="0" err="1" smtClean="0"/>
              <a:t>Ŷ</a:t>
            </a:r>
            <a:r>
              <a:rPr lang="en-US" sz="2000" dirty="0" err="1" smtClean="0"/>
              <a:t>σ</a:t>
            </a:r>
            <a:r>
              <a:rPr lang="en-US" sz="2000" baseline="-25000" dirty="0" err="1" smtClean="0"/>
              <a:t>Y</a:t>
            </a:r>
            <a:r>
              <a:rPr lang="en-US" sz="2000" dirty="0"/>
              <a:t> </a:t>
            </a:r>
            <a:r>
              <a:rPr lang="en-US" sz="2000" dirty="0" smtClean="0"/>
              <a:t>+ µ</a:t>
            </a:r>
            <a:r>
              <a:rPr lang="en-US" sz="2000" baseline="-25000" dirty="0" smtClean="0"/>
              <a:t>Y</a:t>
            </a:r>
            <a:r>
              <a:rPr lang="en-US" sz="2000" dirty="0" smtClean="0"/>
              <a:t> = </a:t>
            </a:r>
          </a:p>
          <a:p>
            <a:endParaRPr lang="en-US" sz="2000" dirty="0" smtClean="0"/>
          </a:p>
          <a:p>
            <a:r>
              <a:rPr lang="en-US" sz="2000" dirty="0" smtClean="0"/>
              <a:t>(0.072)(60.7) + 176 = 180.38</a:t>
            </a:r>
            <a:endParaRPr lang="en-US" sz="20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415061"/>
              </p:ext>
            </p:extLst>
          </p:nvPr>
        </p:nvGraphicFramePr>
        <p:xfrm>
          <a:off x="2683670" y="1600199"/>
          <a:ext cx="1490134" cy="939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7" name="Equation" r:id="rId5" imgW="685800" imgH="431800" progId="Equation.3">
                  <p:embed/>
                </p:oleObj>
              </mc:Choice>
              <mc:Fallback>
                <p:oleObj name="Equation" r:id="rId5" imgW="6858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83670" y="1600199"/>
                        <a:ext cx="1490134" cy="939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2075901"/>
              </p:ext>
            </p:extLst>
          </p:nvPr>
        </p:nvGraphicFramePr>
        <p:xfrm>
          <a:off x="2683671" y="2619483"/>
          <a:ext cx="1641735" cy="5905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8" name="Equation" r:id="rId7" imgW="635000" imgH="228600" progId="Equation.3">
                  <p:embed/>
                </p:oleObj>
              </mc:Choice>
              <mc:Fallback>
                <p:oleObj name="Equation" r:id="rId7" imgW="6350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83671" y="2619483"/>
                        <a:ext cx="1641735" cy="5905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5992851"/>
              </p:ext>
            </p:extLst>
          </p:nvPr>
        </p:nvGraphicFramePr>
        <p:xfrm>
          <a:off x="2683672" y="3339259"/>
          <a:ext cx="1764394" cy="5988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9" name="Equation" r:id="rId9" imgW="787400" imgH="266700" progId="Equation.3">
                  <p:embed/>
                </p:oleObj>
              </mc:Choice>
              <mc:Fallback>
                <p:oleObj name="Equation" r:id="rId9" imgW="787400" imgH="266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83672" y="3339259"/>
                        <a:ext cx="1764394" cy="5988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2852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Binomial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probability of k success in n trials when the probability of success is p: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Where: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1359270"/>
              </p:ext>
            </p:extLst>
          </p:nvPr>
        </p:nvGraphicFramePr>
        <p:xfrm>
          <a:off x="1136915" y="2448417"/>
          <a:ext cx="2841563" cy="1259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14" name="Equation" r:id="rId3" imgW="1117600" imgH="495300" progId="Equation.3">
                  <p:embed/>
                </p:oleObj>
              </mc:Choice>
              <mc:Fallback>
                <p:oleObj name="Equation" r:id="rId3" imgW="11176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36915" y="2448417"/>
                        <a:ext cx="2841563" cy="12593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1147847"/>
              </p:ext>
            </p:extLst>
          </p:nvPr>
        </p:nvGraphicFramePr>
        <p:xfrm>
          <a:off x="1136915" y="4307080"/>
          <a:ext cx="2690554" cy="1179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15" name="Equation" r:id="rId5" imgW="1130300" imgH="495300" progId="Equation.3">
                  <p:embed/>
                </p:oleObj>
              </mc:Choice>
              <mc:Fallback>
                <p:oleObj name="Equation" r:id="rId5" imgW="11303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36915" y="4307080"/>
                        <a:ext cx="2690554" cy="11790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2376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probability of the first success after k trials when the probability of success is p: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probability that there will be at least one success in k trials when the probability is p: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5008862"/>
              </p:ext>
            </p:extLst>
          </p:nvPr>
        </p:nvGraphicFramePr>
        <p:xfrm>
          <a:off x="1011426" y="2546847"/>
          <a:ext cx="2004119" cy="8310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83" name="Equation" r:id="rId3" imgW="673100" imgH="279400" progId="Equation.3">
                  <p:embed/>
                </p:oleObj>
              </mc:Choice>
              <mc:Fallback>
                <p:oleObj name="Equation" r:id="rId3" imgW="6731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11426" y="2546847"/>
                        <a:ext cx="2004119" cy="8310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5477603"/>
              </p:ext>
            </p:extLst>
          </p:nvPr>
        </p:nvGraphicFramePr>
        <p:xfrm>
          <a:off x="1011426" y="4813889"/>
          <a:ext cx="2004119" cy="707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84" name="Equation" r:id="rId5" imgW="647700" imgH="228600" progId="Equation.3">
                  <p:embed/>
                </p:oleObj>
              </mc:Choice>
              <mc:Fallback>
                <p:oleObj name="Equation" r:id="rId5" imgW="6477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11426" y="4813889"/>
                        <a:ext cx="2004119" cy="7073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7836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percentiles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In the standard normal distribution:</a:t>
            </a:r>
            <a:endParaRPr lang="en-US" dirty="0"/>
          </a:p>
          <a:p>
            <a:r>
              <a:rPr lang="en-US" sz="1800" dirty="0" smtClean="0"/>
              <a:t>There is about 68% probability in the range [-1, 1]</a:t>
            </a:r>
          </a:p>
          <a:p>
            <a:r>
              <a:rPr lang="en-US" sz="1800" dirty="0"/>
              <a:t>There is about </a:t>
            </a:r>
            <a:r>
              <a:rPr lang="en-US" sz="1800" dirty="0" smtClean="0"/>
              <a:t>95% </a:t>
            </a:r>
            <a:r>
              <a:rPr lang="en-US" sz="1800" dirty="0"/>
              <a:t>probability in the range [</a:t>
            </a:r>
            <a:r>
              <a:rPr lang="en-US" sz="1800" dirty="0" smtClean="0"/>
              <a:t>-2, 2]</a:t>
            </a:r>
            <a:endParaRPr lang="en-US" sz="1800" dirty="0"/>
          </a:p>
          <a:p>
            <a:r>
              <a:rPr lang="en-US" sz="1800" dirty="0"/>
              <a:t>There is about </a:t>
            </a:r>
            <a:r>
              <a:rPr lang="en-US" sz="1800" dirty="0" smtClean="0"/>
              <a:t>99.7% </a:t>
            </a:r>
            <a:r>
              <a:rPr lang="en-US" sz="1800" dirty="0"/>
              <a:t>probability in the range [</a:t>
            </a:r>
            <a:r>
              <a:rPr lang="en-US" sz="1800" dirty="0" smtClean="0"/>
              <a:t>-3, 3]</a:t>
            </a:r>
            <a:endParaRPr lang="en-US" sz="1800" dirty="0"/>
          </a:p>
        </p:txBody>
      </p:sp>
      <p:pic>
        <p:nvPicPr>
          <p:cNvPr id="5" name="Content Placeholder 4" descr="stdnormcv.gif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9173" b="-29173"/>
          <a:stretch>
            <a:fillRect/>
          </a:stretch>
        </p:blipFill>
        <p:spPr>
          <a:xfrm>
            <a:off x="4751388" y="1600200"/>
            <a:ext cx="3840162" cy="4343400"/>
          </a:xfrm>
        </p:spPr>
      </p:pic>
    </p:spTree>
    <p:extLst>
      <p:ext uri="{BB962C8B-B14F-4D97-AF65-F5344CB8AC3E}">
        <p14:creationId xmlns:p14="http://schemas.microsoft.com/office/powerpoint/2010/main" val="445181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</a:t>
            </a:r>
            <a:r>
              <a:rPr lang="en-US" dirty="0" smtClean="0"/>
              <a:t>-score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calculate the probability that x ≥ x* for normal distribution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Transforms a normal distribution into the standard normal distribution</a:t>
            </a:r>
          </a:p>
          <a:p>
            <a:r>
              <a:rPr lang="en-US" dirty="0" smtClean="0"/>
              <a:t>Allows one to answer the question, “How many standard deviations is </a:t>
            </a:r>
            <a:r>
              <a:rPr lang="en-US" i="1" dirty="0" smtClean="0"/>
              <a:t>x</a:t>
            </a:r>
            <a:r>
              <a:rPr lang="en-US" dirty="0" smtClean="0"/>
              <a:t> from the mean”?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1291930"/>
              </p:ext>
            </p:extLst>
          </p:nvPr>
        </p:nvGraphicFramePr>
        <p:xfrm>
          <a:off x="5165198" y="2432620"/>
          <a:ext cx="1770599" cy="1193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29" name="Equation" r:id="rId3" imgW="584200" imgH="393700" progId="Equation.3">
                  <p:embed/>
                </p:oleObj>
              </mc:Choice>
              <mc:Fallback>
                <p:oleObj name="Equation" r:id="rId3" imgW="5842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65198" y="2432620"/>
                        <a:ext cx="1770599" cy="1193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3200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sample is a </a:t>
            </a:r>
            <a:r>
              <a:rPr lang="en-US" b="1" dirty="0"/>
              <a:t>subset</a:t>
            </a:r>
            <a:r>
              <a:rPr lang="en-US" dirty="0"/>
              <a:t> of a </a:t>
            </a:r>
            <a:r>
              <a:rPr lang="en-US" b="1" dirty="0"/>
              <a:t>population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smtClean="0"/>
              <a:t>A sample is a (simple) </a:t>
            </a:r>
            <a:r>
              <a:rPr lang="en-US" b="1" dirty="0" smtClean="0"/>
              <a:t>random sample </a:t>
            </a:r>
            <a:r>
              <a:rPr lang="en-US" dirty="0" smtClean="0"/>
              <a:t>if the instances are </a:t>
            </a:r>
            <a:r>
              <a:rPr lang="en-US" b="1" i="1" dirty="0" err="1"/>
              <a:t>i.i.d</a:t>
            </a:r>
            <a:r>
              <a:rPr lang="en-US" b="1" i="1" dirty="0"/>
              <a:t>. </a:t>
            </a:r>
            <a:r>
              <a:rPr lang="en-US" dirty="0" smtClean="0"/>
              <a:t>(independent and identically distributed)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Each sample is unrelated to prior or subsequent samples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Each elementary unit is equally likely to be sampled</a:t>
            </a:r>
          </a:p>
        </p:txBody>
      </p:sp>
    </p:spTree>
    <p:extLst>
      <p:ext uri="{BB962C8B-B14F-4D97-AF65-F5344CB8AC3E}">
        <p14:creationId xmlns:p14="http://schemas.microsoft.com/office/powerpoint/2010/main" val="2261751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 Limit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the sample size increases, the sampling distribution of the mean approaches the normal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876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Overr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Breeze">
    <a:dk1>
      <a:sysClr val="windowText" lastClr="000000"/>
    </a:dk1>
    <a:lt1>
      <a:sysClr val="window" lastClr="FFFFFF"/>
    </a:lt1>
    <a:dk2>
      <a:srgbClr val="09213B"/>
    </a:dk2>
    <a:lt2>
      <a:srgbClr val="D5EDF4"/>
    </a:lt2>
    <a:accent1>
      <a:srgbClr val="2C7C9F"/>
    </a:accent1>
    <a:accent2>
      <a:srgbClr val="244A58"/>
    </a:accent2>
    <a:accent3>
      <a:srgbClr val="E2751D"/>
    </a:accent3>
    <a:accent4>
      <a:srgbClr val="FFB400"/>
    </a:accent4>
    <a:accent5>
      <a:srgbClr val="7EB606"/>
    </a:accent5>
    <a:accent6>
      <a:srgbClr val="C00000"/>
    </a:accent6>
    <a:hlink>
      <a:srgbClr val="7030A0"/>
    </a:hlink>
    <a:folHlink>
      <a:srgbClr val="00B0F0"/>
    </a:folHlink>
  </a:clrScheme>
  <a:fontScheme name="Breeze">
    <a:majorFont>
      <a:latin typeface="News Gothic MT"/>
      <a:ea typeface=""/>
      <a:cs typeface=""/>
      <a:font script="Jpan" typeface="ＭＳ Ｐゴシック"/>
    </a:majorFont>
    <a:minorFont>
      <a:latin typeface="News Gothic MT"/>
      <a:ea typeface=""/>
      <a:cs typeface=""/>
      <a:font script="Jpan" typeface="ＭＳ Ｐゴシック"/>
    </a:minorFont>
  </a:fontScheme>
  <a:fmtScheme name="Breeze">
    <a:fillStyleLst>
      <a:solidFill>
        <a:schemeClr val="phClr"/>
      </a:solidFill>
      <a:gradFill rotWithShape="1">
        <a:gsLst>
          <a:gs pos="31000">
            <a:schemeClr val="phClr">
              <a:tint val="100000"/>
              <a:shade val="100000"/>
              <a:satMod val="120000"/>
            </a:schemeClr>
          </a:gs>
          <a:gs pos="100000">
            <a:schemeClr val="phClr">
              <a:tint val="50000"/>
              <a:satMod val="150000"/>
            </a:schemeClr>
          </a:gs>
        </a:gsLst>
        <a:lin ang="5400000" scaled="1"/>
      </a:gradFill>
      <a:gradFill rotWithShape="1">
        <a:gsLst>
          <a:gs pos="0">
            <a:schemeClr val="phClr">
              <a:shade val="100000"/>
              <a:satMod val="120000"/>
            </a:schemeClr>
          </a:gs>
          <a:gs pos="69000">
            <a:schemeClr val="phClr">
              <a:tint val="80000"/>
              <a:shade val="100000"/>
              <a:satMod val="150000"/>
            </a:schemeClr>
          </a:gs>
          <a:gs pos="100000">
            <a:schemeClr val="phClr">
              <a:tint val="50000"/>
              <a:shade val="100000"/>
              <a:satMod val="150000"/>
            </a:schemeClr>
          </a:gs>
        </a:gsLst>
        <a:path path="circle">
          <a:fillToRect l="100000" t="100000" r="100000" b="100000"/>
        </a:path>
      </a:gradFill>
    </a:fillStyleLst>
    <a:lnStyleLst>
      <a:ln w="12700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dbl" algn="ctr">
        <a:solidFill>
          <a:schemeClr val="phClr"/>
        </a:solidFill>
        <a:prstDash val="solid"/>
      </a:ln>
      <a:ln w="31750" cap="flat" cmpd="dbl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a:effectStyle>
      <a:effectStyle>
        <a:effectLst>
          <a:innerShdw blurRad="127000" dist="25400" dir="13500000">
            <a:srgbClr val="C0C0C0">
              <a:alpha val="75000"/>
            </a:srgbClr>
          </a:innerShdw>
          <a:outerShdw blurRad="88900" dist="25400" dir="5400000" sx="102000" sy="102000" algn="ctr" rotWithShape="0">
            <a:srgbClr val="C0C0C0">
              <a:alpha val="40000"/>
            </a:srgbClr>
          </a:outerShdw>
        </a:effectLst>
        <a:scene3d>
          <a:camera prst="perspectiveLeft" fov="300000"/>
          <a:lightRig rig="soft" dir="l">
            <a:rot lat="0" lon="0" rev="4200000"/>
          </a:lightRig>
        </a:scene3d>
        <a:sp3d extrusionH="38100" prstMaterial="powder">
          <a:bevelT w="50800" h="88900" prst="convex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blipFill rotWithShape="1">
        <a:blip xmlns:r="http://schemas.openxmlformats.org/officeDocument/2006/relationships" r:embed="rId1">
          <a:duotone>
            <a:schemeClr val="phClr">
              <a:shade val="40000"/>
              <a:satMod val="400000"/>
            </a:schemeClr>
            <a:schemeClr val="phClr">
              <a:tint val="10000"/>
              <a:satMod val="200000"/>
            </a:schemeClr>
          </a:duotone>
        </a:blip>
        <a:stretch/>
      </a:blip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15067</TotalTime>
  <Words>1731</Words>
  <Application>Microsoft Macintosh PowerPoint</Application>
  <PresentationFormat>On-screen Show (4:3)</PresentationFormat>
  <Paragraphs>534</Paragraphs>
  <Slides>36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Breeze</vt:lpstr>
      <vt:lpstr>Equation</vt:lpstr>
      <vt:lpstr>Exam II review</vt:lpstr>
      <vt:lpstr>Expected Value</vt:lpstr>
      <vt:lpstr>Bernoulli trial</vt:lpstr>
      <vt:lpstr>Binomial distribution</vt:lpstr>
      <vt:lpstr>Geometric distribution</vt:lpstr>
      <vt:lpstr>Important percentiles</vt:lpstr>
      <vt:lpstr>z-score</vt:lpstr>
      <vt:lpstr>Random Sample</vt:lpstr>
      <vt:lpstr>Central Limit Theorem</vt:lpstr>
      <vt:lpstr>Standard Error</vt:lpstr>
      <vt:lpstr>Type I error</vt:lpstr>
      <vt:lpstr>Type II error</vt:lpstr>
      <vt:lpstr>Type I &amp; II errors</vt:lpstr>
      <vt:lpstr>One- or two-tailed test</vt:lpstr>
      <vt:lpstr>One-tailed test</vt:lpstr>
      <vt:lpstr>Two-tailed test</vt:lpstr>
      <vt:lpstr>What t-test to use?</vt:lpstr>
      <vt:lpstr>One-sample t-test</vt:lpstr>
      <vt:lpstr>Paired t-test</vt:lpstr>
      <vt:lpstr>Two-sample t-test</vt:lpstr>
      <vt:lpstr>Two sample t-test</vt:lpstr>
      <vt:lpstr>Two sample t-test</vt:lpstr>
      <vt:lpstr>Confidence Interval</vt:lpstr>
      <vt:lpstr>Chi-squared test</vt:lpstr>
      <vt:lpstr>2-way Contingency Table</vt:lpstr>
      <vt:lpstr>Expected Values: Testing difference from uniform</vt:lpstr>
      <vt:lpstr>PowerPoint Presentation</vt:lpstr>
      <vt:lpstr>Expected Values: Testing independence</vt:lpstr>
      <vt:lpstr>2-way Contingency Table</vt:lpstr>
      <vt:lpstr>PowerPoint Presentation</vt:lpstr>
      <vt:lpstr>Covariance</vt:lpstr>
      <vt:lpstr>Covariance</vt:lpstr>
      <vt:lpstr>Computing the Correlation Coefficient</vt:lpstr>
      <vt:lpstr>t-score for a correlation</vt:lpstr>
      <vt:lpstr>Regression</vt:lpstr>
      <vt:lpstr>Example</vt:lpstr>
    </vt:vector>
  </TitlesOfParts>
  <Company>Yahoo! Research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</dc:title>
  <dc:creator>Winter Mason</dc:creator>
  <cp:lastModifiedBy>Winter Mason</cp:lastModifiedBy>
  <cp:revision>321</cp:revision>
  <dcterms:created xsi:type="dcterms:W3CDTF">2011-08-10T15:50:01Z</dcterms:created>
  <dcterms:modified xsi:type="dcterms:W3CDTF">2011-11-04T13:48:24Z</dcterms:modified>
</cp:coreProperties>
</file>