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theme/themeOverride5.xml" ContentType="application/vnd.openxmlformats-officedocument.themeOverr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theme/themeOverride6.xml" ContentType="application/vnd.openxmlformats-officedocument.themeOverr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theme/themeOverride7.xml" ContentType="application/vnd.openxmlformats-officedocument.themeOverride+xml"/>
  <Override PartName="/ppt/charts/chart14.xml" ContentType="application/vnd.openxmlformats-officedocument.drawingml.chart+xml"/>
  <Override PartName="/ppt/theme/themeOverride8.xml" ContentType="application/vnd.openxmlformats-officedocument.themeOverride+xml"/>
  <Override PartName="/ppt/charts/chart15.xml" ContentType="application/vnd.openxmlformats-officedocument.drawingml.chart+xml"/>
  <Override PartName="/ppt/theme/themeOverride9.xml" ContentType="application/vnd.openxmlformats-officedocument.themeOverride+xml"/>
  <Override PartName="/ppt/charts/chart16.xml" ContentType="application/vnd.openxmlformats-officedocument.drawingml.chart+xml"/>
  <Override PartName="/ppt/theme/themeOverride10.xml" ContentType="application/vnd.openxmlformats-officedocument.themeOverrid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theme/themeOverride11.xml" ContentType="application/vnd.openxmlformats-officedocument.themeOverride+xml"/>
  <Override PartName="/ppt/charts/chart23.xml" ContentType="application/vnd.openxmlformats-officedocument.drawingml.chart+xml"/>
  <Override PartName="/ppt/theme/themeOverride12.xml" ContentType="application/vnd.openxmlformats-officedocument.themeOverride+xml"/>
  <Override PartName="/ppt/charts/chart24.xml" ContentType="application/vnd.openxmlformats-officedocument.drawingml.chart+xml"/>
  <Override PartName="/ppt/theme/themeOverride13.xml" ContentType="application/vnd.openxmlformats-officedocument.themeOverride+xml"/>
  <Override PartName="/ppt/charts/chart25.xml" ContentType="application/vnd.openxmlformats-officedocument.drawingml.chart+xml"/>
  <Override PartName="/ppt/theme/themeOverride14.xml" ContentType="application/vnd.openxmlformats-officedocument.themeOverride+xml"/>
  <Override PartName="/ppt/charts/chart26.xml" ContentType="application/vnd.openxmlformats-officedocument.drawingml.chart+xml"/>
  <Override PartName="/ppt/theme/themeOverride15.xml" ContentType="application/vnd.openxmlformats-officedocument.themeOverride+xml"/>
  <Override PartName="/ppt/charts/chart27.xml" ContentType="application/vnd.openxmlformats-officedocument.drawingml.chart+xml"/>
  <Override PartName="/ppt/theme/themeOverride16.xml" ContentType="application/vnd.openxmlformats-officedocument.themeOverride+xml"/>
  <Override PartName="/ppt/charts/chart28.xml" ContentType="application/vnd.openxmlformats-officedocument.drawingml.chart+xml"/>
  <Override PartName="/ppt/theme/themeOverride17.xml" ContentType="application/vnd.openxmlformats-officedocument.themeOverride+xml"/>
  <Override PartName="/ppt/charts/chart29.xml" ContentType="application/vnd.openxmlformats-officedocument.drawingml.chart+xml"/>
  <Override PartName="/ppt/theme/themeOverride18.xml" ContentType="application/vnd.openxmlformats-officedocument.themeOverride+xml"/>
  <Override PartName="/ppt/charts/chart30.xml" ContentType="application/vnd.openxmlformats-officedocument.drawingml.chart+xml"/>
  <Override PartName="/ppt/theme/themeOverride19.xml" ContentType="application/vnd.openxmlformats-officedocument.themeOverride+xml"/>
  <Override PartName="/ppt/charts/chart31.xml" ContentType="application/vnd.openxmlformats-officedocument.drawingml.chart+xml"/>
  <Override PartName="/ppt/theme/themeOverride20.xml" ContentType="application/vnd.openxmlformats-officedocument.themeOverride+xml"/>
  <Override PartName="/ppt/charts/chart32.xml" ContentType="application/vnd.openxmlformats-officedocument.drawingml.chart+xml"/>
  <Override PartName="/ppt/theme/themeOverride21.xml" ContentType="application/vnd.openxmlformats-officedocument.themeOverride+xml"/>
  <Override PartName="/ppt/charts/chart33.xml" ContentType="application/vnd.openxmlformats-officedocument.drawingml.chart+xml"/>
  <Override PartName="/ppt/theme/themeOverride22.xml" ContentType="application/vnd.openxmlformats-officedocument.themeOverride+xml"/>
  <Override PartName="/ppt/charts/chart34.xml" ContentType="application/vnd.openxmlformats-officedocument.drawingml.chart+xml"/>
  <Override PartName="/ppt/theme/themeOverride23.xml" ContentType="application/vnd.openxmlformats-officedocument.themeOverride+xml"/>
  <Override PartName="/ppt/charts/chart35.xml" ContentType="application/vnd.openxmlformats-officedocument.drawingml.chart+xml"/>
  <Override PartName="/ppt/theme/themeOverride24.xml" ContentType="application/vnd.openxmlformats-officedocument.themeOverride+xml"/>
  <Override PartName="/ppt/charts/chart36.xml" ContentType="application/vnd.openxmlformats-officedocument.drawingml.chart+xml"/>
  <Override PartName="/ppt/theme/themeOverride25.xml" ContentType="application/vnd.openxmlformats-officedocument.themeOverride+xml"/>
  <Override PartName="/ppt/charts/chart37.xml" ContentType="application/vnd.openxmlformats-officedocument.drawingml.chart+xml"/>
  <Override PartName="/ppt/theme/themeOverride26.xml" ContentType="application/vnd.openxmlformats-officedocument.themeOverride+xml"/>
  <Override PartName="/ppt/charts/chart38.xml" ContentType="application/vnd.openxmlformats-officedocument.drawingml.chart+xml"/>
  <Override PartName="/ppt/theme/themeOverride27.xml" ContentType="application/vnd.openxmlformats-officedocument.themeOverride+xml"/>
  <Override PartName="/ppt/charts/chart39.xml" ContentType="application/vnd.openxmlformats-officedocument.drawingml.chart+xml"/>
  <Override PartName="/ppt/theme/themeOverride28.xml" ContentType="application/vnd.openxmlformats-officedocument.themeOverride+xml"/>
  <Override PartName="/ppt/charts/chart40.xml" ContentType="application/vnd.openxmlformats-officedocument.drawingml.chart+xml"/>
  <Override PartName="/ppt/theme/themeOverride29.xml" ContentType="application/vnd.openxmlformats-officedocument.themeOverride+xml"/>
  <Override PartName="/ppt/embeddings/oleObject9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351" r:id="rId3"/>
    <p:sldId id="356" r:id="rId4"/>
    <p:sldId id="357" r:id="rId5"/>
    <p:sldId id="358" r:id="rId6"/>
    <p:sldId id="359" r:id="rId7"/>
    <p:sldId id="404" r:id="rId8"/>
    <p:sldId id="353" r:id="rId9"/>
    <p:sldId id="354" r:id="rId10"/>
    <p:sldId id="360" r:id="rId11"/>
    <p:sldId id="361" r:id="rId12"/>
    <p:sldId id="365" r:id="rId13"/>
    <p:sldId id="366" r:id="rId14"/>
    <p:sldId id="389" r:id="rId15"/>
    <p:sldId id="388" r:id="rId16"/>
    <p:sldId id="367" r:id="rId17"/>
    <p:sldId id="368" r:id="rId18"/>
    <p:sldId id="369" r:id="rId19"/>
    <p:sldId id="390" r:id="rId20"/>
    <p:sldId id="391" r:id="rId21"/>
    <p:sldId id="370" r:id="rId22"/>
    <p:sldId id="372" r:id="rId23"/>
    <p:sldId id="394" r:id="rId24"/>
    <p:sldId id="395" r:id="rId25"/>
    <p:sldId id="393" r:id="rId26"/>
    <p:sldId id="373" r:id="rId27"/>
    <p:sldId id="374" r:id="rId28"/>
    <p:sldId id="375" r:id="rId29"/>
    <p:sldId id="396" r:id="rId30"/>
    <p:sldId id="397" r:id="rId31"/>
    <p:sldId id="399" r:id="rId32"/>
    <p:sldId id="400" r:id="rId33"/>
    <p:sldId id="401" r:id="rId34"/>
    <p:sldId id="402" r:id="rId35"/>
    <p:sldId id="403" r:id="rId36"/>
    <p:sldId id="406" r:id="rId37"/>
    <p:sldId id="377" r:id="rId38"/>
    <p:sldId id="378" r:id="rId39"/>
    <p:sldId id="40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37B"/>
    <a:srgbClr val="614A7B"/>
    <a:srgbClr val="5D5D7B"/>
    <a:srgbClr val="8C8CBA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winteram:Documents:Teaching:Stats:Week7:ChiSquared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winteram:Documents:Teaching:Stats:Week7:ChiSquared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winteram:Documents:Teaching:Stats:Week7:ChiSquared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3.xml"/><Relationship Id="rId2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4.xml"/><Relationship Id="rId2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5.xml"/><Relationship Id="rId2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6.xml"/><Relationship Id="rId2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7.xml"/><Relationship Id="rId2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8.xml"/><Relationship Id="rId2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winteram:Documents:Teaching:Stats:Week7:ChiSquared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9.xml"/><Relationship Id="rId2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winteram:Documents:Teaching:Stats:Week7:ChiSquare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Macintosh%20HD:Users:winteram:Documents:Teaching:Stats:Week7:ChiSquare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Macintosh%20HD:Users:winteram:Documents:Teaching:Stats:Week7:ChiSquare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r:Documents:Teaching:Research%20Methods:Sample%20Excel%20Files:example%20histogram%20with%20probabilit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People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chemeClr val="tx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Correlation!$B$2:$B$11</c:f>
              <c:numCache>
                <c:formatCode>General</c:formatCode>
                <c:ptCount val="10"/>
                <c:pt idx="0">
                  <c:v>74.0</c:v>
                </c:pt>
                <c:pt idx="1">
                  <c:v>68.0</c:v>
                </c:pt>
                <c:pt idx="2">
                  <c:v>71.0</c:v>
                </c:pt>
                <c:pt idx="3">
                  <c:v>63.0</c:v>
                </c:pt>
                <c:pt idx="4">
                  <c:v>69.0</c:v>
                </c:pt>
                <c:pt idx="5">
                  <c:v>65.0</c:v>
                </c:pt>
                <c:pt idx="6">
                  <c:v>69.0</c:v>
                </c:pt>
                <c:pt idx="7">
                  <c:v>71.0</c:v>
                </c:pt>
                <c:pt idx="8">
                  <c:v>72.0</c:v>
                </c:pt>
                <c:pt idx="9">
                  <c:v>71.0</c:v>
                </c:pt>
              </c:numCache>
            </c:numRef>
          </c:xVal>
          <c:yVal>
            <c:numRef>
              <c:f>Correlation!$C$2:$C$11</c:f>
              <c:numCache>
                <c:formatCode>General</c:formatCode>
                <c:ptCount val="10"/>
                <c:pt idx="0">
                  <c:v>200.0</c:v>
                </c:pt>
                <c:pt idx="1">
                  <c:v>220.0</c:v>
                </c:pt>
                <c:pt idx="2">
                  <c:v>260.0</c:v>
                </c:pt>
                <c:pt idx="3">
                  <c:v>115.0</c:v>
                </c:pt>
                <c:pt idx="4">
                  <c:v>130.0</c:v>
                </c:pt>
                <c:pt idx="5">
                  <c:v>160.0</c:v>
                </c:pt>
                <c:pt idx="6">
                  <c:v>150.0</c:v>
                </c:pt>
                <c:pt idx="7">
                  <c:v>110.0</c:v>
                </c:pt>
                <c:pt idx="8">
                  <c:v>135.0</c:v>
                </c:pt>
                <c:pt idx="9">
                  <c:v>280.0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9385816"/>
        <c:axId val="649393272"/>
      </c:scatterChart>
      <c:valAx>
        <c:axId val="649385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49393272"/>
        <c:crosses val="autoZero"/>
        <c:crossBetween val="midCat"/>
      </c:valAx>
      <c:valAx>
        <c:axId val="64939327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4938581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9824872"/>
        <c:axId val="644066696"/>
      </c:scatterChart>
      <c:valAx>
        <c:axId val="649824872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44066696"/>
        <c:crosses val="autoZero"/>
        <c:crossBetween val="midCat"/>
      </c:valAx>
      <c:valAx>
        <c:axId val="644066696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49824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0054392"/>
        <c:axId val="650057416"/>
      </c:scatterChart>
      <c:valAx>
        <c:axId val="650054392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50057416"/>
        <c:crosses val="autoZero"/>
        <c:crossBetween val="midCat"/>
      </c:valAx>
      <c:valAx>
        <c:axId val="650057416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500543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spPr>
            <a:ln w="6350" cmpd="sng">
              <a:solidFill>
                <a:srgbClr val="008000"/>
              </a:solidFill>
              <a:prstDash val="dash"/>
            </a:ln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0079608"/>
        <c:axId val="650082632"/>
      </c:scatterChart>
      <c:valAx>
        <c:axId val="650079608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50082632"/>
        <c:crosses val="autoZero"/>
        <c:crossBetween val="midCat"/>
      </c:valAx>
      <c:valAx>
        <c:axId val="650082632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500796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spPr>
            <a:ln>
              <a:solidFill>
                <a:srgbClr val="660066"/>
              </a:solidFill>
              <a:prstDash val="sysDash"/>
            </a:ln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9974264"/>
        <c:axId val="639977336"/>
      </c:scatterChart>
      <c:valAx>
        <c:axId val="639974264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39977336"/>
        <c:crosses val="autoZero"/>
        <c:crossBetween val="midCat"/>
      </c:valAx>
      <c:valAx>
        <c:axId val="639977336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3997426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9631368"/>
        <c:axId val="639781736"/>
      </c:scatterChart>
      <c:valAx>
        <c:axId val="639631368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39781736"/>
        <c:crosses val="autoZero"/>
        <c:crossBetween val="midCat"/>
      </c:valAx>
      <c:valAx>
        <c:axId val="639781736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3963136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spPr>
            <a:ln w="6350" cmpd="sng">
              <a:solidFill>
                <a:srgbClr val="008000"/>
              </a:solidFill>
              <a:prstDash val="dash"/>
            </a:ln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0059896"/>
        <c:axId val="639730184"/>
      </c:scatterChart>
      <c:valAx>
        <c:axId val="640059896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39730184"/>
        <c:crosses val="autoZero"/>
        <c:crossBetween val="midCat"/>
      </c:valAx>
      <c:valAx>
        <c:axId val="639730184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40059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spPr>
            <a:ln>
              <a:solidFill>
                <a:srgbClr val="660066"/>
              </a:solidFill>
            </a:ln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9861784"/>
        <c:axId val="640029256"/>
      </c:scatterChart>
      <c:valAx>
        <c:axId val="639861784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40029256"/>
        <c:crosses val="autoZero"/>
        <c:crossBetween val="midCat"/>
      </c:valAx>
      <c:valAx>
        <c:axId val="640029256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3986178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9764312"/>
        <c:axId val="640000712"/>
      </c:scatterChart>
      <c:valAx>
        <c:axId val="639764312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40000712"/>
        <c:crosses val="autoZero"/>
        <c:crossBetween val="midCat"/>
      </c:valAx>
      <c:valAx>
        <c:axId val="640000712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3976431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6127528"/>
        <c:axId val="586121448"/>
      </c:scatterChart>
      <c:valAx>
        <c:axId val="586127528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586121448"/>
        <c:crosses val="autoZero"/>
        <c:crossBetween val="midCat"/>
      </c:valAx>
      <c:valAx>
        <c:axId val="586121448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58612752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2"/>
          <c:order val="2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</c:numRef>
          </c:xVal>
          <c:yVal>
            <c:numRef>
              <c:f>Sheet1!$B$1:$B$121</c:f>
            </c:numRef>
          </c:yVal>
          <c:smooth val="1"/>
        </c:ser>
        <c:ser>
          <c:idx val="3"/>
          <c:order val="3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</c:numRef>
          </c:xVal>
          <c:yVal>
            <c:numRef>
              <c:f>Sheet1!$B$1:$B$121</c:f>
            </c:numRef>
          </c:yVal>
          <c:smooth val="1"/>
        </c:ser>
        <c:ser>
          <c:idx val="1"/>
          <c:order val="1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</c:numRef>
          </c:xVal>
          <c:yVal>
            <c:numRef>
              <c:f>Sheet1!$B$1:$B$121</c:f>
            </c:numRef>
          </c:yVal>
          <c:smooth val="1"/>
        </c:ser>
        <c:ser>
          <c:idx val="0"/>
          <c:order val="0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4308680"/>
        <c:axId val="644294360"/>
      </c:scatterChart>
      <c:valAx>
        <c:axId val="644308680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44294360"/>
        <c:crosses val="autoZero"/>
        <c:crossBetween val="midCat"/>
      </c:valAx>
      <c:valAx>
        <c:axId val="644294360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443086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People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chemeClr val="tx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trendline>
            <c:trendlineType val="linear"/>
            <c:dispRSqr val="0"/>
            <c:dispEq val="0"/>
          </c:trendline>
          <c:xVal>
            <c:numRef>
              <c:f>Correlation!$B$2:$B$11</c:f>
              <c:numCache>
                <c:formatCode>General</c:formatCode>
                <c:ptCount val="10"/>
                <c:pt idx="0">
                  <c:v>74.0</c:v>
                </c:pt>
                <c:pt idx="1">
                  <c:v>68.0</c:v>
                </c:pt>
                <c:pt idx="2">
                  <c:v>71.0</c:v>
                </c:pt>
                <c:pt idx="3">
                  <c:v>63.0</c:v>
                </c:pt>
                <c:pt idx="4">
                  <c:v>69.0</c:v>
                </c:pt>
                <c:pt idx="5">
                  <c:v>65.0</c:v>
                </c:pt>
                <c:pt idx="6">
                  <c:v>69.0</c:v>
                </c:pt>
                <c:pt idx="7">
                  <c:v>71.0</c:v>
                </c:pt>
                <c:pt idx="8">
                  <c:v>72.0</c:v>
                </c:pt>
                <c:pt idx="9">
                  <c:v>71.0</c:v>
                </c:pt>
              </c:numCache>
            </c:numRef>
          </c:xVal>
          <c:yVal>
            <c:numRef>
              <c:f>Correlation!$C$2:$C$11</c:f>
              <c:numCache>
                <c:formatCode>General</c:formatCode>
                <c:ptCount val="10"/>
                <c:pt idx="0">
                  <c:v>200.0</c:v>
                </c:pt>
                <c:pt idx="1">
                  <c:v>220.0</c:v>
                </c:pt>
                <c:pt idx="2">
                  <c:v>260.0</c:v>
                </c:pt>
                <c:pt idx="3">
                  <c:v>115.0</c:v>
                </c:pt>
                <c:pt idx="4">
                  <c:v>130.0</c:v>
                </c:pt>
                <c:pt idx="5">
                  <c:v>160.0</c:v>
                </c:pt>
                <c:pt idx="6">
                  <c:v>150.0</c:v>
                </c:pt>
                <c:pt idx="7">
                  <c:v>110.0</c:v>
                </c:pt>
                <c:pt idx="8">
                  <c:v>135.0</c:v>
                </c:pt>
                <c:pt idx="9">
                  <c:v>280.0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9502888"/>
        <c:axId val="649508168"/>
      </c:scatterChart>
      <c:valAx>
        <c:axId val="649502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49508168"/>
        <c:crosses val="autoZero"/>
        <c:crossBetween val="midCat"/>
      </c:valAx>
      <c:valAx>
        <c:axId val="6495081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495028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spPr>
            <a:ln w="6350" cmpd="sng">
              <a:solidFill>
                <a:srgbClr val="008000"/>
              </a:solidFill>
              <a:prstDash val="dash"/>
            </a:ln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4288792"/>
        <c:axId val="644291816"/>
      </c:scatterChart>
      <c:valAx>
        <c:axId val="644288792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44291816"/>
        <c:crosses val="autoZero"/>
        <c:crossBetween val="midCat"/>
      </c:valAx>
      <c:valAx>
        <c:axId val="644291816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442887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1"/>
          <c:order val="1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</c:numRef>
          </c:xVal>
          <c:yVal>
            <c:numRef>
              <c:f>Sheet1!$B$1:$B$121</c:f>
            </c:numRef>
          </c:yVal>
          <c:smooth val="1"/>
        </c:ser>
        <c:ser>
          <c:idx val="0"/>
          <c:order val="0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4172360"/>
        <c:axId val="644175288"/>
      </c:scatterChart>
      <c:valAx>
        <c:axId val="644172360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44175288"/>
        <c:crosses val="autoZero"/>
        <c:crossBetween val="midCat"/>
      </c:valAx>
      <c:valAx>
        <c:axId val="644175288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4417236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4207192"/>
        <c:axId val="644210152"/>
      </c:scatterChart>
      <c:valAx>
        <c:axId val="644207192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44210152"/>
        <c:crosses val="autoZero"/>
        <c:crossBetween val="midCat"/>
      </c:valAx>
      <c:valAx>
        <c:axId val="644210152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442071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4242456"/>
        <c:axId val="644245416"/>
      </c:scatterChart>
      <c:valAx>
        <c:axId val="644242456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44245416"/>
        <c:crosses val="autoZero"/>
        <c:crossBetween val="midCat"/>
      </c:valAx>
      <c:valAx>
        <c:axId val="644245416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442424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2"/>
          <c:order val="2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</c:numRef>
          </c:xVal>
          <c:yVal>
            <c:numRef>
              <c:f>Sheet1!$B$1:$B$121</c:f>
            </c:numRef>
          </c:yVal>
          <c:smooth val="1"/>
        </c:ser>
        <c:ser>
          <c:idx val="3"/>
          <c:order val="3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</c:numRef>
          </c:xVal>
          <c:yVal>
            <c:numRef>
              <c:f>Sheet1!$B$1:$B$121</c:f>
            </c:numRef>
          </c:yVal>
          <c:smooth val="1"/>
        </c:ser>
        <c:ser>
          <c:idx val="1"/>
          <c:order val="1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</c:numRef>
          </c:xVal>
          <c:yVal>
            <c:numRef>
              <c:f>Sheet1!$B$1:$B$121</c:f>
            </c:numRef>
          </c:yVal>
          <c:smooth val="1"/>
        </c:ser>
        <c:ser>
          <c:idx val="0"/>
          <c:order val="0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4134936"/>
        <c:axId val="644138008"/>
      </c:scatterChart>
      <c:valAx>
        <c:axId val="644134936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44138008"/>
        <c:crosses val="autoZero"/>
        <c:crossBetween val="midCat"/>
      </c:valAx>
      <c:valAx>
        <c:axId val="644138008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441349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spPr>
            <a:ln w="6350" cmpd="sng">
              <a:solidFill>
                <a:srgbClr val="008000"/>
              </a:solidFill>
              <a:prstDash val="dash"/>
            </a:ln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9951176"/>
        <c:axId val="644041144"/>
      </c:scatterChart>
      <c:valAx>
        <c:axId val="649951176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44041144"/>
        <c:crosses val="autoZero"/>
        <c:crossBetween val="midCat"/>
      </c:valAx>
      <c:valAx>
        <c:axId val="644041144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4995117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1"/>
          <c:order val="1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</c:numRef>
          </c:xVal>
          <c:yVal>
            <c:numRef>
              <c:f>Sheet1!$B$1:$B$121</c:f>
            </c:numRef>
          </c:yVal>
          <c:smooth val="1"/>
        </c:ser>
        <c:ser>
          <c:idx val="0"/>
          <c:order val="0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6131736"/>
        <c:axId val="639984920"/>
      </c:scatterChart>
      <c:valAx>
        <c:axId val="586131736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39984920"/>
        <c:crosses val="autoZero"/>
        <c:crossBetween val="midCat"/>
      </c:valAx>
      <c:valAx>
        <c:axId val="639984920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5861317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9947752"/>
        <c:axId val="639950680"/>
      </c:scatterChart>
      <c:valAx>
        <c:axId val="639947752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39950680"/>
        <c:crosses val="autoZero"/>
        <c:crossBetween val="midCat"/>
      </c:valAx>
      <c:valAx>
        <c:axId val="639950680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399477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9894632"/>
        <c:axId val="639897592"/>
      </c:scatterChart>
      <c:valAx>
        <c:axId val="639894632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39897592"/>
        <c:crosses val="autoZero"/>
        <c:crossBetween val="midCat"/>
      </c:valAx>
      <c:valAx>
        <c:axId val="639897592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3989463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2"/>
          <c:order val="2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</c:numRef>
          </c:xVal>
          <c:yVal>
            <c:numRef>
              <c:f>Sheet1!$B$1:$B$121</c:f>
            </c:numRef>
          </c:yVal>
          <c:smooth val="1"/>
        </c:ser>
        <c:ser>
          <c:idx val="3"/>
          <c:order val="3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</c:numRef>
          </c:xVal>
          <c:yVal>
            <c:numRef>
              <c:f>Sheet1!$B$1:$B$121</c:f>
            </c:numRef>
          </c:yVal>
          <c:smooth val="1"/>
        </c:ser>
        <c:ser>
          <c:idx val="1"/>
          <c:order val="1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</c:numRef>
          </c:xVal>
          <c:yVal>
            <c:numRef>
              <c:f>Sheet1!$B$1:$B$121</c:f>
            </c:numRef>
          </c:yVal>
          <c:smooth val="1"/>
        </c:ser>
        <c:ser>
          <c:idx val="0"/>
          <c:order val="0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9826168"/>
        <c:axId val="639785272"/>
      </c:scatterChart>
      <c:valAx>
        <c:axId val="639826168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39785272"/>
        <c:crosses val="autoZero"/>
        <c:crossBetween val="midCat"/>
      </c:valAx>
      <c:valAx>
        <c:axId val="639785272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3982616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People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chemeClr val="tx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Correlation!$B$2:$B$11</c:f>
              <c:numCache>
                <c:formatCode>General</c:formatCode>
                <c:ptCount val="10"/>
                <c:pt idx="0">
                  <c:v>74.0</c:v>
                </c:pt>
                <c:pt idx="1">
                  <c:v>68.0</c:v>
                </c:pt>
                <c:pt idx="2">
                  <c:v>71.0</c:v>
                </c:pt>
                <c:pt idx="3">
                  <c:v>63.0</c:v>
                </c:pt>
                <c:pt idx="4">
                  <c:v>69.0</c:v>
                </c:pt>
                <c:pt idx="5">
                  <c:v>65.0</c:v>
                </c:pt>
                <c:pt idx="6">
                  <c:v>69.0</c:v>
                </c:pt>
                <c:pt idx="7">
                  <c:v>71.0</c:v>
                </c:pt>
                <c:pt idx="8">
                  <c:v>72.0</c:v>
                </c:pt>
                <c:pt idx="9">
                  <c:v>71.0</c:v>
                </c:pt>
              </c:numCache>
            </c:numRef>
          </c:xVal>
          <c:yVal>
            <c:numRef>
              <c:f>Correlation!$C$2:$C$11</c:f>
              <c:numCache>
                <c:formatCode>General</c:formatCode>
                <c:ptCount val="10"/>
                <c:pt idx="0">
                  <c:v>200.0</c:v>
                </c:pt>
                <c:pt idx="1">
                  <c:v>220.0</c:v>
                </c:pt>
                <c:pt idx="2">
                  <c:v>260.0</c:v>
                </c:pt>
                <c:pt idx="3">
                  <c:v>115.0</c:v>
                </c:pt>
                <c:pt idx="4">
                  <c:v>130.0</c:v>
                </c:pt>
                <c:pt idx="5">
                  <c:v>160.0</c:v>
                </c:pt>
                <c:pt idx="6">
                  <c:v>150.0</c:v>
                </c:pt>
                <c:pt idx="7">
                  <c:v>110.0</c:v>
                </c:pt>
                <c:pt idx="8">
                  <c:v>135.0</c:v>
                </c:pt>
                <c:pt idx="9">
                  <c:v>280.0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9570040"/>
        <c:axId val="649577464"/>
      </c:scatterChart>
      <c:valAx>
        <c:axId val="649570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49577464"/>
        <c:crosses val="autoZero"/>
        <c:crossBetween val="midCat"/>
      </c:valAx>
      <c:valAx>
        <c:axId val="64957746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495700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spPr>
            <a:ln w="6350" cmpd="sng">
              <a:solidFill>
                <a:srgbClr val="008000"/>
              </a:solidFill>
              <a:prstDash val="dash"/>
            </a:ln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0286104"/>
        <c:axId val="640288904"/>
      </c:scatterChart>
      <c:valAx>
        <c:axId val="640286104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40288904"/>
        <c:crosses val="autoZero"/>
        <c:crossBetween val="midCat"/>
      </c:valAx>
      <c:valAx>
        <c:axId val="640288904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4028610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1"/>
          <c:order val="1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</c:numRef>
          </c:xVal>
          <c:yVal>
            <c:numRef>
              <c:f>Sheet1!$B$1:$B$121</c:f>
            </c:numRef>
          </c:yVal>
          <c:smooth val="1"/>
        </c:ser>
        <c:ser>
          <c:idx val="0"/>
          <c:order val="0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0358632"/>
        <c:axId val="640361416"/>
      </c:scatterChart>
      <c:valAx>
        <c:axId val="640358632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40361416"/>
        <c:crosses val="autoZero"/>
        <c:crossBetween val="midCat"/>
      </c:valAx>
      <c:valAx>
        <c:axId val="640361416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4035863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9939288"/>
        <c:axId val="643899848"/>
      </c:scatterChart>
      <c:valAx>
        <c:axId val="649939288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43899848"/>
        <c:crosses val="autoZero"/>
        <c:crossBetween val="midCat"/>
      </c:valAx>
      <c:valAx>
        <c:axId val="643899848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499392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3895496"/>
        <c:axId val="649920488"/>
      </c:scatterChart>
      <c:valAx>
        <c:axId val="643895496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49920488"/>
        <c:crosses val="autoZero"/>
        <c:crossBetween val="midCat"/>
      </c:valAx>
      <c:valAx>
        <c:axId val="649920488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438954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spPr>
            <a:ln>
              <a:solidFill>
                <a:srgbClr val="660066"/>
              </a:solidFill>
              <a:prstDash val="sysDash"/>
            </a:ln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4739880"/>
        <c:axId val="697604184"/>
      </c:scatterChart>
      <c:valAx>
        <c:axId val="644739880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97604184"/>
        <c:crosses val="autoZero"/>
        <c:crossBetween val="midCat"/>
      </c:valAx>
      <c:valAx>
        <c:axId val="697604184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447398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2"/>
          <c:order val="2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</c:numRef>
          </c:xVal>
          <c:yVal>
            <c:numRef>
              <c:f>Sheet1!$B$1:$B$121</c:f>
            </c:numRef>
          </c:yVal>
          <c:smooth val="1"/>
        </c:ser>
        <c:ser>
          <c:idx val="3"/>
          <c:order val="3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</c:numRef>
          </c:xVal>
          <c:yVal>
            <c:numRef>
              <c:f>Sheet1!$B$1:$B$121</c:f>
            </c:numRef>
          </c:yVal>
          <c:smooth val="1"/>
        </c:ser>
        <c:ser>
          <c:idx val="1"/>
          <c:order val="1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</c:numRef>
          </c:xVal>
          <c:yVal>
            <c:numRef>
              <c:f>Sheet1!$B$1:$B$121</c:f>
            </c:numRef>
          </c:yVal>
          <c:smooth val="1"/>
        </c:ser>
        <c:ser>
          <c:idx val="0"/>
          <c:order val="0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7512904"/>
        <c:axId val="697440200"/>
      </c:scatterChart>
      <c:valAx>
        <c:axId val="697512904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97440200"/>
        <c:crosses val="autoZero"/>
        <c:crossBetween val="midCat"/>
      </c:valAx>
      <c:valAx>
        <c:axId val="697440200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9751290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spPr>
            <a:ln w="6350" cmpd="sng">
              <a:solidFill>
                <a:srgbClr val="008000"/>
              </a:solidFill>
              <a:prstDash val="dash"/>
            </a:ln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7521720"/>
        <c:axId val="697520648"/>
      </c:scatterChart>
      <c:valAx>
        <c:axId val="697521720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97520648"/>
        <c:crosses val="autoZero"/>
        <c:crossBetween val="midCat"/>
      </c:valAx>
      <c:valAx>
        <c:axId val="697520648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975217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1"/>
          <c:order val="1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</c:numRef>
          </c:xVal>
          <c:yVal>
            <c:numRef>
              <c:f>Sheet1!$B$1:$B$121</c:f>
            </c:numRef>
          </c:yVal>
          <c:smooth val="1"/>
        </c:ser>
        <c:ser>
          <c:idx val="0"/>
          <c:order val="0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7776264"/>
        <c:axId val="697779048"/>
      </c:scatterChart>
      <c:valAx>
        <c:axId val="697776264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97779048"/>
        <c:crosses val="autoZero"/>
        <c:crossBetween val="midCat"/>
      </c:valAx>
      <c:valAx>
        <c:axId val="697779048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9777626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spPr>
            <a:ln>
              <a:solidFill>
                <a:srgbClr val="244A58">
                  <a:lumMod val="20000"/>
                  <a:lumOff val="80000"/>
                </a:srgbClr>
              </a:solidFill>
            </a:ln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7807384"/>
        <c:axId val="697810232"/>
      </c:scatterChart>
      <c:valAx>
        <c:axId val="697807384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97810232"/>
        <c:crosses val="autoZero"/>
        <c:crossBetween val="midCat"/>
      </c:valAx>
      <c:valAx>
        <c:axId val="697810232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9780738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7841944"/>
        <c:axId val="697844904"/>
      </c:scatterChart>
      <c:valAx>
        <c:axId val="697841944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97844904"/>
        <c:crosses val="autoZero"/>
        <c:crossBetween val="midCat"/>
      </c:valAx>
      <c:valAx>
        <c:axId val="697844904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9784194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People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chemeClr val="tx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Correlation!$B$2:$B$11</c:f>
              <c:numCache>
                <c:formatCode>General</c:formatCode>
                <c:ptCount val="10"/>
                <c:pt idx="0">
                  <c:v>74.0</c:v>
                </c:pt>
                <c:pt idx="1">
                  <c:v>68.0</c:v>
                </c:pt>
                <c:pt idx="2">
                  <c:v>71.0</c:v>
                </c:pt>
                <c:pt idx="3">
                  <c:v>63.0</c:v>
                </c:pt>
                <c:pt idx="4">
                  <c:v>69.0</c:v>
                </c:pt>
                <c:pt idx="5">
                  <c:v>65.0</c:v>
                </c:pt>
                <c:pt idx="6">
                  <c:v>69.0</c:v>
                </c:pt>
                <c:pt idx="7">
                  <c:v>71.0</c:v>
                </c:pt>
                <c:pt idx="8">
                  <c:v>72.0</c:v>
                </c:pt>
                <c:pt idx="9">
                  <c:v>71.0</c:v>
                </c:pt>
              </c:numCache>
            </c:numRef>
          </c:xVal>
          <c:yVal>
            <c:numRef>
              <c:f>Correlation!$C$2:$C$11</c:f>
              <c:numCache>
                <c:formatCode>General</c:formatCode>
                <c:ptCount val="10"/>
                <c:pt idx="0">
                  <c:v>200.0</c:v>
                </c:pt>
                <c:pt idx="1">
                  <c:v>220.0</c:v>
                </c:pt>
                <c:pt idx="2">
                  <c:v>260.0</c:v>
                </c:pt>
                <c:pt idx="3">
                  <c:v>115.0</c:v>
                </c:pt>
                <c:pt idx="4">
                  <c:v>130.0</c:v>
                </c:pt>
                <c:pt idx="5">
                  <c:v>160.0</c:v>
                </c:pt>
                <c:pt idx="6">
                  <c:v>150.0</c:v>
                </c:pt>
                <c:pt idx="7">
                  <c:v>110.0</c:v>
                </c:pt>
                <c:pt idx="8">
                  <c:v>135.0</c:v>
                </c:pt>
                <c:pt idx="9">
                  <c:v>280.0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9636040"/>
        <c:axId val="649643464"/>
      </c:scatterChart>
      <c:valAx>
        <c:axId val="649636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49643464"/>
        <c:crosses val="autoZero"/>
        <c:crossBetween val="midCat"/>
      </c:valAx>
      <c:valAx>
        <c:axId val="64964346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496360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spPr>
            <a:ln>
              <a:solidFill>
                <a:srgbClr val="660066"/>
              </a:solidFill>
            </a:ln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7874328"/>
        <c:axId val="697877256"/>
      </c:scatterChart>
      <c:valAx>
        <c:axId val="697874328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97877256"/>
        <c:crosses val="autoZero"/>
        <c:crossBetween val="midCat"/>
      </c:valAx>
      <c:valAx>
        <c:axId val="697877256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9787432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People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chemeClr val="tx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trendline>
            <c:trendlineType val="linear"/>
            <c:dispRSqr val="0"/>
            <c:dispEq val="0"/>
          </c:trendline>
          <c:xVal>
            <c:numRef>
              <c:f>Correlation!$B$2:$B$11</c:f>
              <c:numCache>
                <c:formatCode>General</c:formatCode>
                <c:ptCount val="10"/>
                <c:pt idx="0">
                  <c:v>74.0</c:v>
                </c:pt>
                <c:pt idx="1">
                  <c:v>68.0</c:v>
                </c:pt>
                <c:pt idx="2">
                  <c:v>71.0</c:v>
                </c:pt>
                <c:pt idx="3">
                  <c:v>63.0</c:v>
                </c:pt>
                <c:pt idx="4">
                  <c:v>69.0</c:v>
                </c:pt>
                <c:pt idx="5">
                  <c:v>65.0</c:v>
                </c:pt>
                <c:pt idx="6">
                  <c:v>69.0</c:v>
                </c:pt>
                <c:pt idx="7">
                  <c:v>71.0</c:v>
                </c:pt>
                <c:pt idx="8">
                  <c:v>72.0</c:v>
                </c:pt>
                <c:pt idx="9">
                  <c:v>71.0</c:v>
                </c:pt>
              </c:numCache>
            </c:numRef>
          </c:xVal>
          <c:yVal>
            <c:numRef>
              <c:f>Correlation!$C$2:$C$11</c:f>
              <c:numCache>
                <c:formatCode>General</c:formatCode>
                <c:ptCount val="10"/>
                <c:pt idx="0">
                  <c:v>200.0</c:v>
                </c:pt>
                <c:pt idx="1">
                  <c:v>220.0</c:v>
                </c:pt>
                <c:pt idx="2">
                  <c:v>260.0</c:v>
                </c:pt>
                <c:pt idx="3">
                  <c:v>115.0</c:v>
                </c:pt>
                <c:pt idx="4">
                  <c:v>130.0</c:v>
                </c:pt>
                <c:pt idx="5">
                  <c:v>160.0</c:v>
                </c:pt>
                <c:pt idx="6">
                  <c:v>150.0</c:v>
                </c:pt>
                <c:pt idx="7">
                  <c:v>110.0</c:v>
                </c:pt>
                <c:pt idx="8">
                  <c:v>135.0</c:v>
                </c:pt>
                <c:pt idx="9">
                  <c:v>280.0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6030280"/>
        <c:axId val="586035560"/>
      </c:scatterChart>
      <c:valAx>
        <c:axId val="586030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6035560"/>
        <c:crosses val="autoZero"/>
        <c:crossBetween val="midCat"/>
      </c:valAx>
      <c:valAx>
        <c:axId val="58603556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60302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People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chemeClr val="tx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trendline>
            <c:trendlineType val="linear"/>
            <c:dispRSqr val="0"/>
            <c:dispEq val="0"/>
          </c:trendline>
          <c:xVal>
            <c:numRef>
              <c:f>Correlation!$B$2:$B$11</c:f>
              <c:numCache>
                <c:formatCode>General</c:formatCode>
                <c:ptCount val="10"/>
                <c:pt idx="0">
                  <c:v>74.0</c:v>
                </c:pt>
                <c:pt idx="1">
                  <c:v>68.0</c:v>
                </c:pt>
                <c:pt idx="2">
                  <c:v>71.0</c:v>
                </c:pt>
                <c:pt idx="3">
                  <c:v>63.0</c:v>
                </c:pt>
                <c:pt idx="4">
                  <c:v>69.0</c:v>
                </c:pt>
                <c:pt idx="5">
                  <c:v>65.0</c:v>
                </c:pt>
                <c:pt idx="6">
                  <c:v>69.0</c:v>
                </c:pt>
                <c:pt idx="7">
                  <c:v>71.0</c:v>
                </c:pt>
                <c:pt idx="8">
                  <c:v>72.0</c:v>
                </c:pt>
                <c:pt idx="9">
                  <c:v>71.0</c:v>
                </c:pt>
              </c:numCache>
            </c:numRef>
          </c:xVal>
          <c:yVal>
            <c:numRef>
              <c:f>Correlation!$C$2:$C$11</c:f>
              <c:numCache>
                <c:formatCode>General</c:formatCode>
                <c:ptCount val="10"/>
                <c:pt idx="0">
                  <c:v>200.0</c:v>
                </c:pt>
                <c:pt idx="1">
                  <c:v>220.0</c:v>
                </c:pt>
                <c:pt idx="2">
                  <c:v>260.0</c:v>
                </c:pt>
                <c:pt idx="3">
                  <c:v>115.0</c:v>
                </c:pt>
                <c:pt idx="4">
                  <c:v>130.0</c:v>
                </c:pt>
                <c:pt idx="5">
                  <c:v>160.0</c:v>
                </c:pt>
                <c:pt idx="6">
                  <c:v>150.0</c:v>
                </c:pt>
                <c:pt idx="7">
                  <c:v>110.0</c:v>
                </c:pt>
                <c:pt idx="8">
                  <c:v>135.0</c:v>
                </c:pt>
                <c:pt idx="9">
                  <c:v>280.0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6102776"/>
        <c:axId val="586108056"/>
      </c:scatterChart>
      <c:valAx>
        <c:axId val="586102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6108056"/>
        <c:crosses val="autoZero"/>
        <c:crossBetween val="midCat"/>
      </c:valAx>
      <c:valAx>
        <c:axId val="58610805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610277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People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chemeClr val="tx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trendline>
            <c:trendlineType val="linear"/>
            <c:dispRSqr val="0"/>
            <c:dispEq val="0"/>
          </c:trendline>
          <c:xVal>
            <c:numRef>
              <c:f>Correlation!$B$2:$B$11</c:f>
              <c:numCache>
                <c:formatCode>General</c:formatCode>
                <c:ptCount val="10"/>
                <c:pt idx="0">
                  <c:v>74.0</c:v>
                </c:pt>
                <c:pt idx="1">
                  <c:v>68.0</c:v>
                </c:pt>
                <c:pt idx="2">
                  <c:v>71.0</c:v>
                </c:pt>
                <c:pt idx="3">
                  <c:v>63.0</c:v>
                </c:pt>
                <c:pt idx="4">
                  <c:v>69.0</c:v>
                </c:pt>
                <c:pt idx="5">
                  <c:v>65.0</c:v>
                </c:pt>
                <c:pt idx="6">
                  <c:v>69.0</c:v>
                </c:pt>
                <c:pt idx="7">
                  <c:v>71.0</c:v>
                </c:pt>
                <c:pt idx="8">
                  <c:v>72.0</c:v>
                </c:pt>
                <c:pt idx="9">
                  <c:v>71.0</c:v>
                </c:pt>
              </c:numCache>
            </c:numRef>
          </c:xVal>
          <c:yVal>
            <c:numRef>
              <c:f>Correlation!$C$2:$C$11</c:f>
              <c:numCache>
                <c:formatCode>General</c:formatCode>
                <c:ptCount val="10"/>
                <c:pt idx="0">
                  <c:v>200.0</c:v>
                </c:pt>
                <c:pt idx="1">
                  <c:v>220.0</c:v>
                </c:pt>
                <c:pt idx="2">
                  <c:v>260.0</c:v>
                </c:pt>
                <c:pt idx="3">
                  <c:v>115.0</c:v>
                </c:pt>
                <c:pt idx="4">
                  <c:v>130.0</c:v>
                </c:pt>
                <c:pt idx="5">
                  <c:v>160.0</c:v>
                </c:pt>
                <c:pt idx="6">
                  <c:v>150.0</c:v>
                </c:pt>
                <c:pt idx="7">
                  <c:v>110.0</c:v>
                </c:pt>
                <c:pt idx="8">
                  <c:v>135.0</c:v>
                </c:pt>
                <c:pt idx="9">
                  <c:v>280.0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4127720"/>
        <c:axId val="644050584"/>
      </c:scatterChart>
      <c:valAx>
        <c:axId val="644127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44050584"/>
        <c:crosses val="autoZero"/>
        <c:crossBetween val="midCat"/>
      </c:valAx>
      <c:valAx>
        <c:axId val="6440505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441277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0232616"/>
        <c:axId val="640235576"/>
      </c:scatterChart>
      <c:valAx>
        <c:axId val="640232616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40235576"/>
        <c:crosses val="autoZero"/>
        <c:crossBetween val="midCat"/>
      </c:valAx>
      <c:valAx>
        <c:axId val="640235576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4023261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"/>
          <c:y val="0.0"/>
          <c:w val="1.0"/>
          <c:h val="1.0"/>
        </c:manualLayout>
      </c:layout>
      <c:scatterChart>
        <c:scatterStyle val="smoothMarker"/>
        <c:varyColors val="0"/>
        <c:ser>
          <c:idx val="0"/>
          <c:order val="0"/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-3.0</c:v>
                </c:pt>
                <c:pt idx="1">
                  <c:v>-2.95</c:v>
                </c:pt>
                <c:pt idx="2">
                  <c:v>-2.9</c:v>
                </c:pt>
                <c:pt idx="3">
                  <c:v>-2.85</c:v>
                </c:pt>
                <c:pt idx="4">
                  <c:v>-2.8</c:v>
                </c:pt>
                <c:pt idx="5">
                  <c:v>-2.75</c:v>
                </c:pt>
                <c:pt idx="6">
                  <c:v>-2.7</c:v>
                </c:pt>
                <c:pt idx="7">
                  <c:v>-2.65</c:v>
                </c:pt>
                <c:pt idx="8">
                  <c:v>-2.6</c:v>
                </c:pt>
                <c:pt idx="9">
                  <c:v>-2.55</c:v>
                </c:pt>
                <c:pt idx="10">
                  <c:v>-2.5</c:v>
                </c:pt>
                <c:pt idx="11">
                  <c:v>-2.45</c:v>
                </c:pt>
                <c:pt idx="12">
                  <c:v>-2.4</c:v>
                </c:pt>
                <c:pt idx="13">
                  <c:v>-2.35</c:v>
                </c:pt>
                <c:pt idx="14">
                  <c:v>-2.3</c:v>
                </c:pt>
                <c:pt idx="15">
                  <c:v>-2.25</c:v>
                </c:pt>
                <c:pt idx="16">
                  <c:v>-2.2</c:v>
                </c:pt>
                <c:pt idx="17">
                  <c:v>-2.15</c:v>
                </c:pt>
                <c:pt idx="18">
                  <c:v>-2.1</c:v>
                </c:pt>
                <c:pt idx="19">
                  <c:v>-2.05</c:v>
                </c:pt>
                <c:pt idx="20">
                  <c:v>-2.0</c:v>
                </c:pt>
                <c:pt idx="21">
                  <c:v>-1.95</c:v>
                </c:pt>
                <c:pt idx="22">
                  <c:v>-1.9</c:v>
                </c:pt>
                <c:pt idx="23">
                  <c:v>-1.85</c:v>
                </c:pt>
                <c:pt idx="24">
                  <c:v>-1.8</c:v>
                </c:pt>
                <c:pt idx="25">
                  <c:v>-1.75</c:v>
                </c:pt>
                <c:pt idx="26">
                  <c:v>-1.7</c:v>
                </c:pt>
                <c:pt idx="27">
                  <c:v>-1.65</c:v>
                </c:pt>
                <c:pt idx="28">
                  <c:v>-1.6</c:v>
                </c:pt>
                <c:pt idx="29">
                  <c:v>-1.55000000000001</c:v>
                </c:pt>
                <c:pt idx="30">
                  <c:v>-1.50000000000001</c:v>
                </c:pt>
                <c:pt idx="31">
                  <c:v>-1.45000000000001</c:v>
                </c:pt>
                <c:pt idx="32">
                  <c:v>-1.40000000000001</c:v>
                </c:pt>
                <c:pt idx="33">
                  <c:v>-1.35000000000001</c:v>
                </c:pt>
                <c:pt idx="34">
                  <c:v>-1.30000000000001</c:v>
                </c:pt>
                <c:pt idx="35">
                  <c:v>-1.25000000000001</c:v>
                </c:pt>
                <c:pt idx="36">
                  <c:v>-1.20000000000001</c:v>
                </c:pt>
                <c:pt idx="37">
                  <c:v>-1.15000000000001</c:v>
                </c:pt>
                <c:pt idx="38">
                  <c:v>-1.10000000000001</c:v>
                </c:pt>
                <c:pt idx="39">
                  <c:v>-1.05000000000001</c:v>
                </c:pt>
                <c:pt idx="40">
                  <c:v>-1.00000000000001</c:v>
                </c:pt>
                <c:pt idx="41">
                  <c:v>-0.95000000000001</c:v>
                </c:pt>
                <c:pt idx="42">
                  <c:v>-0.90000000000001</c:v>
                </c:pt>
                <c:pt idx="43">
                  <c:v>-0.85000000000001</c:v>
                </c:pt>
                <c:pt idx="44">
                  <c:v>-0.80000000000001</c:v>
                </c:pt>
                <c:pt idx="45">
                  <c:v>-0.75000000000001</c:v>
                </c:pt>
                <c:pt idx="46">
                  <c:v>-0.70000000000001</c:v>
                </c:pt>
                <c:pt idx="47">
                  <c:v>-0.65000000000001</c:v>
                </c:pt>
                <c:pt idx="48">
                  <c:v>-0.60000000000001</c:v>
                </c:pt>
                <c:pt idx="49">
                  <c:v>-0.55000000000001</c:v>
                </c:pt>
                <c:pt idx="50">
                  <c:v>-0.50000000000001</c:v>
                </c:pt>
                <c:pt idx="51">
                  <c:v>-0.45000000000001</c:v>
                </c:pt>
                <c:pt idx="52">
                  <c:v>-0.40000000000001</c:v>
                </c:pt>
                <c:pt idx="53">
                  <c:v>-0.35000000000001</c:v>
                </c:pt>
                <c:pt idx="54">
                  <c:v>-0.30000000000001</c:v>
                </c:pt>
                <c:pt idx="55">
                  <c:v>-0.25000000000001</c:v>
                </c:pt>
                <c:pt idx="56">
                  <c:v>-0.20000000000001</c:v>
                </c:pt>
                <c:pt idx="57">
                  <c:v>-0.15000000000001</c:v>
                </c:pt>
                <c:pt idx="58">
                  <c:v>-0.10000000000001</c:v>
                </c:pt>
                <c:pt idx="59">
                  <c:v>-0.05000000000001</c:v>
                </c:pt>
                <c:pt idx="60">
                  <c:v>0.0</c:v>
                </c:pt>
                <c:pt idx="61">
                  <c:v>0.0499999999999901</c:v>
                </c:pt>
                <c:pt idx="62">
                  <c:v>0.0999999999999899</c:v>
                </c:pt>
                <c:pt idx="63">
                  <c:v>0.14999999999999</c:v>
                </c:pt>
                <c:pt idx="64">
                  <c:v>0.19999999999999</c:v>
                </c:pt>
                <c:pt idx="65">
                  <c:v>0.24999999999999</c:v>
                </c:pt>
                <c:pt idx="66">
                  <c:v>0.29999999999999</c:v>
                </c:pt>
                <c:pt idx="67">
                  <c:v>0.34999999999999</c:v>
                </c:pt>
                <c:pt idx="68">
                  <c:v>0.39999999999999</c:v>
                </c:pt>
                <c:pt idx="69">
                  <c:v>0.44999999999999</c:v>
                </c:pt>
                <c:pt idx="70">
                  <c:v>0.49999999999999</c:v>
                </c:pt>
                <c:pt idx="71">
                  <c:v>0.54999999999999</c:v>
                </c:pt>
                <c:pt idx="72">
                  <c:v>0.59999999999999</c:v>
                </c:pt>
                <c:pt idx="73">
                  <c:v>0.64999999999999</c:v>
                </c:pt>
                <c:pt idx="74">
                  <c:v>0.69999999999999</c:v>
                </c:pt>
                <c:pt idx="75">
                  <c:v>0.74999999999999</c:v>
                </c:pt>
                <c:pt idx="76">
                  <c:v>0.79999999999999</c:v>
                </c:pt>
                <c:pt idx="77">
                  <c:v>0.84999999999999</c:v>
                </c:pt>
                <c:pt idx="78">
                  <c:v>0.89999999999999</c:v>
                </c:pt>
                <c:pt idx="79">
                  <c:v>0.94999999999999</c:v>
                </c:pt>
                <c:pt idx="80">
                  <c:v>0.99999999999999</c:v>
                </c:pt>
                <c:pt idx="81">
                  <c:v>1.04999999999999</c:v>
                </c:pt>
                <c:pt idx="82">
                  <c:v>1.09999999999999</c:v>
                </c:pt>
                <c:pt idx="83">
                  <c:v>1.14999999999999</c:v>
                </c:pt>
                <c:pt idx="84">
                  <c:v>1.19999999999999</c:v>
                </c:pt>
                <c:pt idx="85">
                  <c:v>1.24999999999998</c:v>
                </c:pt>
                <c:pt idx="86">
                  <c:v>1.29999999999998</c:v>
                </c:pt>
                <c:pt idx="87">
                  <c:v>1.34999999999998</c:v>
                </c:pt>
                <c:pt idx="88">
                  <c:v>1.39999999999998</c:v>
                </c:pt>
                <c:pt idx="89">
                  <c:v>1.449999999999979</c:v>
                </c:pt>
                <c:pt idx="90">
                  <c:v>1.49999999999998</c:v>
                </c:pt>
                <c:pt idx="91">
                  <c:v>1.54999999999998</c:v>
                </c:pt>
                <c:pt idx="92">
                  <c:v>1.59999999999998</c:v>
                </c:pt>
                <c:pt idx="93">
                  <c:v>1.64999999999998</c:v>
                </c:pt>
                <c:pt idx="94">
                  <c:v>1.69999999999998</c:v>
                </c:pt>
                <c:pt idx="95">
                  <c:v>1.74999999999998</c:v>
                </c:pt>
                <c:pt idx="96">
                  <c:v>1.79999999999998</c:v>
                </c:pt>
                <c:pt idx="97">
                  <c:v>1.84999999999998</c:v>
                </c:pt>
                <c:pt idx="98">
                  <c:v>1.89999999999998</c:v>
                </c:pt>
                <c:pt idx="99">
                  <c:v>1.949999999999979</c:v>
                </c:pt>
                <c:pt idx="100">
                  <c:v>1.99999999999998</c:v>
                </c:pt>
                <c:pt idx="101">
                  <c:v>2.04999999999998</c:v>
                </c:pt>
                <c:pt idx="102">
                  <c:v>2.09999999999998</c:v>
                </c:pt>
                <c:pt idx="103">
                  <c:v>2.14999999999998</c:v>
                </c:pt>
                <c:pt idx="104">
                  <c:v>2.19999999999998</c:v>
                </c:pt>
                <c:pt idx="105">
                  <c:v>2.24999999999998</c:v>
                </c:pt>
                <c:pt idx="106">
                  <c:v>2.29999999999998</c:v>
                </c:pt>
                <c:pt idx="107">
                  <c:v>2.34999999999998</c:v>
                </c:pt>
                <c:pt idx="108">
                  <c:v>2.399999999999979</c:v>
                </c:pt>
                <c:pt idx="109">
                  <c:v>2.44999999999998</c:v>
                </c:pt>
                <c:pt idx="110">
                  <c:v>2.49999999999998</c:v>
                </c:pt>
                <c:pt idx="111">
                  <c:v>2.54999999999998</c:v>
                </c:pt>
                <c:pt idx="112">
                  <c:v>2.59999999999998</c:v>
                </c:pt>
                <c:pt idx="113">
                  <c:v>2.64999999999998</c:v>
                </c:pt>
                <c:pt idx="114">
                  <c:v>2.69999999999998</c:v>
                </c:pt>
                <c:pt idx="115">
                  <c:v>2.74999999999998</c:v>
                </c:pt>
                <c:pt idx="116">
                  <c:v>2.79999999999998</c:v>
                </c:pt>
                <c:pt idx="117">
                  <c:v>2.84999999999998</c:v>
                </c:pt>
                <c:pt idx="118">
                  <c:v>2.899999999999979</c:v>
                </c:pt>
                <c:pt idx="119">
                  <c:v>2.94999999999998</c:v>
                </c:pt>
                <c:pt idx="120">
                  <c:v>2.99999999999998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0.0111089965382423</c:v>
                </c:pt>
                <c:pt idx="1">
                  <c:v>0.0128906891440015</c:v>
                </c:pt>
                <c:pt idx="2">
                  <c:v>0.0149207860690678</c:v>
                </c:pt>
                <c:pt idx="3">
                  <c:v>0.0172274713116351</c:v>
                </c:pt>
                <c:pt idx="4">
                  <c:v>0.0198410947443703</c:v>
                </c:pt>
                <c:pt idx="5">
                  <c:v>0.0227941808836123</c:v>
                </c:pt>
                <c:pt idx="6">
                  <c:v>0.0261214098539182</c:v>
                </c:pt>
                <c:pt idx="7">
                  <c:v>0.0298595666411155</c:v>
                </c:pt>
                <c:pt idx="8">
                  <c:v>0.0340474547345993</c:v>
                </c:pt>
                <c:pt idx="9">
                  <c:v>0.0387257703516644</c:v>
                </c:pt>
                <c:pt idx="10">
                  <c:v>0.0439369336234074</c:v>
                </c:pt>
                <c:pt idx="11">
                  <c:v>0.0497248734123496</c:v>
                </c:pt>
                <c:pt idx="12">
                  <c:v>0.0561347628341337</c:v>
                </c:pt>
                <c:pt idx="13">
                  <c:v>0.0632127030752888</c:v>
                </c:pt>
                <c:pt idx="14">
                  <c:v>0.071005353739637</c:v>
                </c:pt>
                <c:pt idx="15">
                  <c:v>0.0795595087182277</c:v>
                </c:pt>
                <c:pt idx="16">
                  <c:v>0.0889216174593863</c:v>
                </c:pt>
                <c:pt idx="17">
                  <c:v>0.0991372525107474</c:v>
                </c:pt>
                <c:pt idx="18">
                  <c:v>0.110250525304485</c:v>
                </c:pt>
                <c:pt idx="19">
                  <c:v>0.122303453346901</c:v>
                </c:pt>
                <c:pt idx="20">
                  <c:v>0.135335283236613</c:v>
                </c:pt>
                <c:pt idx="21">
                  <c:v>0.149381775250418</c:v>
                </c:pt>
                <c:pt idx="22">
                  <c:v>0.164474456577155</c:v>
                </c:pt>
                <c:pt idx="23">
                  <c:v>0.180639851618894</c:v>
                </c:pt>
                <c:pt idx="24">
                  <c:v>0.197898699083615</c:v>
                </c:pt>
                <c:pt idx="25">
                  <c:v>0.216265166829887</c:v>
                </c:pt>
                <c:pt idx="26">
                  <c:v>0.235746076555864</c:v>
                </c:pt>
                <c:pt idx="27">
                  <c:v>0.256340151415074</c:v>
                </c:pt>
                <c:pt idx="28">
                  <c:v>0.278037300453194</c:v>
                </c:pt>
                <c:pt idx="29">
                  <c:v>0.300817954357271</c:v>
                </c:pt>
                <c:pt idx="30">
                  <c:v>0.324652467358345</c:v>
                </c:pt>
                <c:pt idx="31">
                  <c:v>0.349500600199751</c:v>
                </c:pt>
                <c:pt idx="32">
                  <c:v>0.375311098851394</c:v>
                </c:pt>
                <c:pt idx="33">
                  <c:v>0.402021383094649</c:v>
                </c:pt>
                <c:pt idx="34">
                  <c:v>0.429557358210734</c:v>
                </c:pt>
                <c:pt idx="35">
                  <c:v>0.457833361771609</c:v>
                </c:pt>
                <c:pt idx="36">
                  <c:v>0.486752255959966</c:v>
                </c:pt>
                <c:pt idx="37">
                  <c:v>0.51620567394549</c:v>
                </c:pt>
                <c:pt idx="38">
                  <c:v>0.546074426639703</c:v>
                </c:pt>
                <c:pt idx="39">
                  <c:v>0.576229073671794</c:v>
                </c:pt>
                <c:pt idx="40">
                  <c:v>0.606530659712627</c:v>
                </c:pt>
                <c:pt idx="41">
                  <c:v>0.636831614371737</c:v>
                </c:pt>
                <c:pt idx="42">
                  <c:v>0.666976810858468</c:v>
                </c:pt>
                <c:pt idx="43">
                  <c:v>0.696804775496029</c:v>
                </c:pt>
                <c:pt idx="44">
                  <c:v>0.726149037073685</c:v>
                </c:pt>
                <c:pt idx="45">
                  <c:v>0.754839601989002</c:v>
                </c:pt>
                <c:pt idx="46">
                  <c:v>0.782704538241863</c:v>
                </c:pt>
                <c:pt idx="47">
                  <c:v>0.809571648667882</c:v>
                </c:pt>
                <c:pt idx="48">
                  <c:v>0.835270211411267</c:v>
                </c:pt>
                <c:pt idx="49">
                  <c:v>0.859632763602537</c:v>
                </c:pt>
                <c:pt idx="50">
                  <c:v>0.882496902584591</c:v>
                </c:pt>
                <c:pt idx="51">
                  <c:v>0.903707077873192</c:v>
                </c:pt>
                <c:pt idx="52">
                  <c:v>0.923116346386632</c:v>
                </c:pt>
                <c:pt idx="53">
                  <c:v>0.940588063364339</c:v>
                </c:pt>
                <c:pt idx="54">
                  <c:v>0.955997481833097</c:v>
                </c:pt>
                <c:pt idx="55">
                  <c:v>0.969233234476342</c:v>
                </c:pt>
                <c:pt idx="56">
                  <c:v>0.980198673306753</c:v>
                </c:pt>
                <c:pt idx="57">
                  <c:v>0.988813044611231</c:v>
                </c:pt>
                <c:pt idx="58">
                  <c:v>0.995012479192681</c:v>
                </c:pt>
                <c:pt idx="59">
                  <c:v>0.99875078092458</c:v>
                </c:pt>
                <c:pt idx="60">
                  <c:v>1.0</c:v>
                </c:pt>
                <c:pt idx="61">
                  <c:v>0.998750780924581</c:v>
                </c:pt>
                <c:pt idx="62">
                  <c:v>0.995012479192683</c:v>
                </c:pt>
                <c:pt idx="63">
                  <c:v>0.988813044611234</c:v>
                </c:pt>
                <c:pt idx="64">
                  <c:v>0.980198673306757</c:v>
                </c:pt>
                <c:pt idx="65">
                  <c:v>0.969233234476346</c:v>
                </c:pt>
                <c:pt idx="66">
                  <c:v>0.955997481833103</c:v>
                </c:pt>
                <c:pt idx="67">
                  <c:v>0.940588063364345</c:v>
                </c:pt>
                <c:pt idx="68">
                  <c:v>0.92311634638664</c:v>
                </c:pt>
                <c:pt idx="69">
                  <c:v>0.9037070778732</c:v>
                </c:pt>
                <c:pt idx="70">
                  <c:v>0.8824969025846</c:v>
                </c:pt>
                <c:pt idx="71">
                  <c:v>0.859632763602547</c:v>
                </c:pt>
                <c:pt idx="72">
                  <c:v>0.835270211411277</c:v>
                </c:pt>
                <c:pt idx="73">
                  <c:v>0.809571648667892</c:v>
                </c:pt>
                <c:pt idx="74">
                  <c:v>0.782704538241874</c:v>
                </c:pt>
                <c:pt idx="75">
                  <c:v>0.754839601989013</c:v>
                </c:pt>
                <c:pt idx="76">
                  <c:v>0.726149037073697</c:v>
                </c:pt>
                <c:pt idx="77">
                  <c:v>0.696804775496041</c:v>
                </c:pt>
                <c:pt idx="78">
                  <c:v>0.66697681085848</c:v>
                </c:pt>
                <c:pt idx="79">
                  <c:v>0.636831614371749</c:v>
                </c:pt>
                <c:pt idx="80">
                  <c:v>0.606530659712639</c:v>
                </c:pt>
                <c:pt idx="81">
                  <c:v>0.576229073671806</c:v>
                </c:pt>
                <c:pt idx="82">
                  <c:v>0.546074426639715</c:v>
                </c:pt>
                <c:pt idx="83">
                  <c:v>0.516205673945502</c:v>
                </c:pt>
                <c:pt idx="84">
                  <c:v>0.486752255959977</c:v>
                </c:pt>
                <c:pt idx="85">
                  <c:v>0.457833361771626</c:v>
                </c:pt>
                <c:pt idx="86">
                  <c:v>0.42955735821075</c:v>
                </c:pt>
                <c:pt idx="87">
                  <c:v>0.402021383094666</c:v>
                </c:pt>
                <c:pt idx="88">
                  <c:v>0.37531109885141</c:v>
                </c:pt>
                <c:pt idx="89">
                  <c:v>0.349500600199767</c:v>
                </c:pt>
                <c:pt idx="90">
                  <c:v>0.324652467358359</c:v>
                </c:pt>
                <c:pt idx="91">
                  <c:v>0.300817954357285</c:v>
                </c:pt>
                <c:pt idx="92">
                  <c:v>0.278037300453203</c:v>
                </c:pt>
                <c:pt idx="93">
                  <c:v>0.256340151415082</c:v>
                </c:pt>
                <c:pt idx="94">
                  <c:v>0.235746076555872</c:v>
                </c:pt>
                <c:pt idx="95">
                  <c:v>0.216265166829895</c:v>
                </c:pt>
                <c:pt idx="96">
                  <c:v>0.197898699083622</c:v>
                </c:pt>
                <c:pt idx="97">
                  <c:v>0.180639851618901</c:v>
                </c:pt>
                <c:pt idx="98">
                  <c:v>0.164474456577161</c:v>
                </c:pt>
                <c:pt idx="99">
                  <c:v>0.149381775250424</c:v>
                </c:pt>
                <c:pt idx="100">
                  <c:v>0.135335283236618</c:v>
                </c:pt>
                <c:pt idx="101">
                  <c:v>0.122303453346906</c:v>
                </c:pt>
                <c:pt idx="102">
                  <c:v>0.11025052530449</c:v>
                </c:pt>
                <c:pt idx="103">
                  <c:v>0.0991372525107516</c:v>
                </c:pt>
                <c:pt idx="104">
                  <c:v>0.0889216174593902</c:v>
                </c:pt>
                <c:pt idx="105">
                  <c:v>0.0795595087182312</c:v>
                </c:pt>
                <c:pt idx="106">
                  <c:v>0.0710053537396403</c:v>
                </c:pt>
                <c:pt idx="107">
                  <c:v>0.0632127030752918</c:v>
                </c:pt>
                <c:pt idx="108">
                  <c:v>0.0561347628341364</c:v>
                </c:pt>
                <c:pt idx="109">
                  <c:v>0.049724873412352</c:v>
                </c:pt>
                <c:pt idx="110">
                  <c:v>0.0439369336234096</c:v>
                </c:pt>
                <c:pt idx="111">
                  <c:v>0.0387257703516663</c:v>
                </c:pt>
                <c:pt idx="112">
                  <c:v>0.0340474547346011</c:v>
                </c:pt>
                <c:pt idx="113">
                  <c:v>0.0298595666411171</c:v>
                </c:pt>
                <c:pt idx="114">
                  <c:v>0.0261214098539196</c:v>
                </c:pt>
                <c:pt idx="115">
                  <c:v>0.0227941808836136</c:v>
                </c:pt>
                <c:pt idx="116">
                  <c:v>0.0198410947443714</c:v>
                </c:pt>
                <c:pt idx="117">
                  <c:v>0.0172274713116361</c:v>
                </c:pt>
                <c:pt idx="118">
                  <c:v>0.0149207860690687</c:v>
                </c:pt>
                <c:pt idx="119">
                  <c:v>0.0128906891440022</c:v>
                </c:pt>
                <c:pt idx="120">
                  <c:v>0.011108996538243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0268488"/>
        <c:axId val="640271528"/>
      </c:scatterChart>
      <c:valAx>
        <c:axId val="640268488"/>
        <c:scaling>
          <c:orientation val="minMax"/>
          <c:max val="3.0"/>
          <c:min val="-3.0"/>
        </c:scaling>
        <c:delete val="1"/>
        <c:axPos val="b"/>
        <c:numFmt formatCode="General" sourceLinked="1"/>
        <c:majorTickMark val="out"/>
        <c:minorTickMark val="none"/>
        <c:tickLblPos val="nextTo"/>
        <c:crossAx val="640271528"/>
        <c:crosses val="autoZero"/>
        <c:crossBetween val="midCat"/>
      </c:valAx>
      <c:valAx>
        <c:axId val="640271528"/>
        <c:scaling>
          <c:orientation val="minMax"/>
          <c:max val="1.0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6402684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11AA-058B-3C40-8E8A-EF65F058AFED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BDC2F-5DC9-2E41-A95E-D01059B6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What’s the likely GPA for a person that had an SAT score of 1350? 1150?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F91974-A4AB-D342-80C6-D495BC94A269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What’s the likely GPA for a person that had an SAT score of 1500? </a:t>
            </a: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5F030D-DF99-CC4A-B806-3008701435E0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7F2A-B174-1348-8DE9-A9147367420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 test is not the</a:t>
            </a:r>
            <a:r>
              <a:rPr lang="en-US" baseline="0" dirty="0" smtClean="0"/>
              <a:t> right thing:</a:t>
            </a:r>
          </a:p>
          <a:p>
            <a:pPr marL="228600" indent="-228600">
              <a:buAutoNum type="alphaLcPeriod"/>
            </a:pPr>
            <a:r>
              <a:rPr lang="en-US" baseline="0" dirty="0" smtClean="0"/>
              <a:t>More information with the scores and three+ means</a:t>
            </a:r>
          </a:p>
          <a:p>
            <a:pPr marL="228600" indent="-228600">
              <a:buAutoNum type="alphaLcPeriod"/>
            </a:pPr>
            <a:r>
              <a:rPr lang="en-US" baseline="0" dirty="0" smtClean="0"/>
              <a:t>Testing pair-wise is not correct, we are more likely to find something by chance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7F2A-B174-1348-8DE9-A9147367420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Basically, we’ll try to see if it’s reasonable to assume the means and scores distributions are “coherent”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7F2A-B174-1348-8DE9-A9147367420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the shape – cannot</a:t>
            </a:r>
            <a:r>
              <a:rPr lang="en-US" baseline="0" dirty="0" smtClean="0"/>
              <a:t> be smaller than 0.</a:t>
            </a:r>
          </a:p>
          <a:p>
            <a:r>
              <a:rPr lang="en-US" baseline="0" dirty="0" smtClean="0"/>
              <a:t>NOT SAY: How is it created? Taking, say, 5 random samples of 10 scores, </a:t>
            </a:r>
            <a:r>
              <a:rPr lang="en-US" baseline="0" dirty="0" err="1" smtClean="0"/>
              <a:t>caculating</a:t>
            </a:r>
            <a:r>
              <a:rPr lang="en-US" baseline="0" dirty="0" smtClean="0"/>
              <a:t> F, putting on graph. Doing infinite number of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7F2A-B174-1348-8DE9-A9147367420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DF</a:t>
            </a:r>
            <a:r>
              <a:rPr lang="en-US" baseline="0" dirty="0" smtClean="0"/>
              <a:t> = n-1!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7F2A-B174-1348-8DE9-A9147367420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What’s the likely GPA for a person that had an SAT score of 1350? 1150?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F91974-A4AB-D342-80C6-D495BC94A269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What’s the likely GPA for a person that had an SAT score of 1350? 1150?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F91974-A4AB-D342-80C6-D495BC94A269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What’s the likely GPA for a person that had an SAT score of 1350? 1150?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F91974-A4AB-D342-80C6-D495BC94A269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What’s the likely GPA for a person that had an SAT score of 1350? 1150?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F91974-A4AB-D342-80C6-D495BC94A269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Using the correlation coefficient. Why special beta then? When more than one variable predicts (see later).</a:t>
            </a:r>
          </a:p>
          <a:p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7B7858-D26F-9D4A-A7F8-FBEE3BF6D47A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Using the correlation coefficient. Why special beta then? When more than one variable predicts (see later).</a:t>
            </a:r>
          </a:p>
          <a:p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7B7858-D26F-9D4A-A7F8-FBEE3BF6D47A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What’s the likely GPA for a person that had an SAT score of 1500? </a:t>
            </a: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5F030D-DF99-CC4A-B806-3008701435E0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What’s the likely GPA for a person that had an SAT score of 1500? </a:t>
            </a: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5F030D-DF99-CC4A-B806-3008701435E0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chart" Target="../charts/chart6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chart" Target="../charts/chart7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4" Type="http://schemas.openxmlformats.org/officeDocument/2006/relationships/chart" Target="../charts/chart12.xml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4" Type="http://schemas.openxmlformats.org/officeDocument/2006/relationships/chart" Target="../charts/chart15.xml"/><Relationship Id="rId5" Type="http://schemas.openxmlformats.org/officeDocument/2006/relationships/chart" Target="../charts/chart16.xml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.xml"/><Relationship Id="rId3" Type="http://schemas.openxmlformats.org/officeDocument/2006/relationships/chart" Target="../charts/char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4" Type="http://schemas.openxmlformats.org/officeDocument/2006/relationships/chart" Target="../charts/chart21.xml"/><Relationship Id="rId5" Type="http://schemas.openxmlformats.org/officeDocument/2006/relationships/chart" Target="../charts/chart22.xml"/><Relationship Id="rId6" Type="http://schemas.openxmlformats.org/officeDocument/2006/relationships/chart" Target="../charts/chart23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4" Type="http://schemas.openxmlformats.org/officeDocument/2006/relationships/chart" Target="../charts/chart26.xml"/><Relationship Id="rId5" Type="http://schemas.openxmlformats.org/officeDocument/2006/relationships/chart" Target="../charts/chart27.xml"/><Relationship Id="rId6" Type="http://schemas.openxmlformats.org/officeDocument/2006/relationships/chart" Target="../charts/chart28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4" Type="http://schemas.openxmlformats.org/officeDocument/2006/relationships/chart" Target="../charts/chart31.xml"/><Relationship Id="rId5" Type="http://schemas.openxmlformats.org/officeDocument/2006/relationships/chart" Target="../charts/chart32.xml"/><Relationship Id="rId6" Type="http://schemas.openxmlformats.org/officeDocument/2006/relationships/chart" Target="../charts/chart33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4" Type="http://schemas.openxmlformats.org/officeDocument/2006/relationships/chart" Target="../charts/chart36.xml"/><Relationship Id="rId5" Type="http://schemas.openxmlformats.org/officeDocument/2006/relationships/chart" Target="../charts/chart37.xml"/><Relationship Id="rId6" Type="http://schemas.openxmlformats.org/officeDocument/2006/relationships/chart" Target="../charts/chart38.xml"/><Relationship Id="rId7" Type="http://schemas.openxmlformats.org/officeDocument/2006/relationships/chart" Target="../charts/chart39.xml"/><Relationship Id="rId8" Type="http://schemas.openxmlformats.org/officeDocument/2006/relationships/chart" Target="../charts/chart40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1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chart" Target="../charts/chart5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br>
              <a:rPr lang="en-US" dirty="0" smtClean="0"/>
            </a:br>
            <a:r>
              <a:rPr lang="en-US" dirty="0" smtClean="0"/>
              <a:t>Lesson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BT221</a:t>
            </a:r>
          </a:p>
          <a:p>
            <a:r>
              <a:rPr lang="en-US" dirty="0" smtClean="0"/>
              <a:t>Professor Winter 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9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for the weight…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en-US" dirty="0" smtClean="0"/>
              <a:t>r = 0.34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µ</a:t>
            </a:r>
            <a:r>
              <a:rPr lang="en-US" baseline="-25000" dirty="0" smtClean="0"/>
              <a:t>X</a:t>
            </a:r>
            <a:r>
              <a:rPr lang="en-US" dirty="0" smtClean="0"/>
              <a:t> = 69.3</a:t>
            </a:r>
          </a:p>
          <a:p>
            <a:pPr>
              <a:lnSpc>
                <a:spcPct val="50000"/>
              </a:lnSpc>
            </a:pPr>
            <a:r>
              <a:rPr lang="en-US" dirty="0" err="1" smtClean="0"/>
              <a:t>σ</a:t>
            </a:r>
            <a:r>
              <a:rPr lang="en-US" baseline="-25000" dirty="0" err="1" smtClean="0"/>
              <a:t>X</a:t>
            </a:r>
            <a:r>
              <a:rPr lang="en-US" dirty="0" smtClean="0"/>
              <a:t> = 3.3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µ</a:t>
            </a:r>
            <a:r>
              <a:rPr lang="en-US" baseline="-25000" dirty="0" smtClean="0"/>
              <a:t>Y</a:t>
            </a:r>
            <a:r>
              <a:rPr lang="en-US" dirty="0" smtClean="0"/>
              <a:t> = 176</a:t>
            </a:r>
          </a:p>
          <a:p>
            <a:pPr>
              <a:lnSpc>
                <a:spcPct val="50000"/>
              </a:lnSpc>
            </a:pPr>
            <a:r>
              <a:rPr lang="en-US" dirty="0" err="1" smtClean="0"/>
              <a:t>σ</a:t>
            </a:r>
            <a:r>
              <a:rPr lang="en-US" baseline="-25000" dirty="0" err="1" smtClean="0"/>
              <a:t>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60.7</a:t>
            </a:r>
          </a:p>
          <a:p>
            <a:pPr>
              <a:lnSpc>
                <a:spcPct val="50000"/>
              </a:lnSpc>
            </a:pPr>
            <a:endParaRPr lang="en-US" dirty="0"/>
          </a:p>
          <a:p>
            <a:r>
              <a:rPr lang="en-US" dirty="0"/>
              <a:t>X = </a:t>
            </a:r>
            <a:r>
              <a:rPr lang="en-US" dirty="0" smtClean="0"/>
              <a:t>70</a:t>
            </a:r>
          </a:p>
          <a:p>
            <a:r>
              <a:rPr lang="en-US" dirty="0" err="1" smtClean="0"/>
              <a:t>z</a:t>
            </a:r>
            <a:r>
              <a:rPr lang="en-US" baseline="-25000" dirty="0" err="1" smtClean="0"/>
              <a:t>X</a:t>
            </a:r>
            <a:r>
              <a:rPr lang="en-US" dirty="0" smtClean="0"/>
              <a:t> = (70 – 69.3)/3.3 = 0.212</a:t>
            </a:r>
          </a:p>
          <a:p>
            <a:r>
              <a:rPr lang="en-US" dirty="0" err="1"/>
              <a:t>z</a:t>
            </a:r>
            <a:r>
              <a:rPr lang="en-US" baseline="-25000" dirty="0" err="1"/>
              <a:t>Ŷ</a:t>
            </a:r>
            <a:r>
              <a:rPr lang="en-US" dirty="0"/>
              <a:t> = </a:t>
            </a:r>
            <a:r>
              <a:rPr lang="en-US" dirty="0" smtClean="0"/>
              <a:t>β</a:t>
            </a:r>
            <a:r>
              <a:rPr lang="en-US" dirty="0" err="1" smtClean="0"/>
              <a:t>z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smtClean="0"/>
              <a:t>= (0.34)(0.212) = 0.072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14006282"/>
              </p:ext>
            </p:extLst>
          </p:nvPr>
        </p:nvGraphicFramePr>
        <p:xfrm>
          <a:off x="4751388" y="1600199"/>
          <a:ext cx="3840162" cy="2964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609851"/>
              </p:ext>
            </p:extLst>
          </p:nvPr>
        </p:nvGraphicFramePr>
        <p:xfrm>
          <a:off x="2683670" y="1600201"/>
          <a:ext cx="1292446" cy="870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0" name="Equation" r:id="rId5" imgW="584200" imgH="393700" progId="Equation.3">
                  <p:embed/>
                </p:oleObj>
              </mc:Choice>
              <mc:Fallback>
                <p:oleObj name="Equation" r:id="rId5" imgW="584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3670" y="1600201"/>
                        <a:ext cx="1292446" cy="870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175923"/>
              </p:ext>
            </p:extLst>
          </p:nvPr>
        </p:nvGraphicFramePr>
        <p:xfrm>
          <a:off x="2683670" y="2703513"/>
          <a:ext cx="14605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1" name="Equation" r:id="rId7" imgW="660400" imgH="165100" progId="Equation.3">
                  <p:embed/>
                </p:oleObj>
              </mc:Choice>
              <mc:Fallback>
                <p:oleObj name="Equation" r:id="rId7" imgW="660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3670" y="2703513"/>
                        <a:ext cx="14605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05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for the weight…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en-US" dirty="0" smtClean="0"/>
              <a:t>r = 0.34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µ</a:t>
            </a:r>
            <a:r>
              <a:rPr lang="en-US" baseline="-25000" dirty="0" smtClean="0"/>
              <a:t>X</a:t>
            </a:r>
            <a:r>
              <a:rPr lang="en-US" dirty="0" smtClean="0"/>
              <a:t> = 69.3</a:t>
            </a:r>
          </a:p>
          <a:p>
            <a:pPr>
              <a:lnSpc>
                <a:spcPct val="50000"/>
              </a:lnSpc>
            </a:pPr>
            <a:r>
              <a:rPr lang="en-US" dirty="0" err="1" smtClean="0"/>
              <a:t>σ</a:t>
            </a:r>
            <a:r>
              <a:rPr lang="en-US" baseline="-25000" dirty="0" err="1" smtClean="0"/>
              <a:t>X</a:t>
            </a:r>
            <a:r>
              <a:rPr lang="en-US" dirty="0" smtClean="0"/>
              <a:t> = 3.3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µ</a:t>
            </a:r>
            <a:r>
              <a:rPr lang="en-US" baseline="-25000" dirty="0" smtClean="0"/>
              <a:t>Y</a:t>
            </a:r>
            <a:r>
              <a:rPr lang="en-US" dirty="0" smtClean="0"/>
              <a:t> = 176</a:t>
            </a:r>
          </a:p>
          <a:p>
            <a:pPr>
              <a:lnSpc>
                <a:spcPct val="50000"/>
              </a:lnSpc>
            </a:pPr>
            <a:r>
              <a:rPr lang="en-US" dirty="0" err="1" smtClean="0"/>
              <a:t>σ</a:t>
            </a:r>
            <a:r>
              <a:rPr lang="en-US" baseline="-25000" dirty="0" err="1" smtClean="0"/>
              <a:t>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60.7</a:t>
            </a:r>
          </a:p>
          <a:p>
            <a:pPr>
              <a:lnSpc>
                <a:spcPct val="50000"/>
              </a:lnSpc>
            </a:pPr>
            <a:endParaRPr lang="en-US" dirty="0"/>
          </a:p>
          <a:p>
            <a:r>
              <a:rPr lang="en-US" dirty="0"/>
              <a:t>X = </a:t>
            </a:r>
            <a:r>
              <a:rPr lang="en-US" dirty="0" smtClean="0"/>
              <a:t>70</a:t>
            </a:r>
          </a:p>
          <a:p>
            <a:r>
              <a:rPr lang="en-US" dirty="0" err="1" smtClean="0"/>
              <a:t>z</a:t>
            </a:r>
            <a:r>
              <a:rPr lang="en-US" baseline="-25000" dirty="0" err="1" smtClean="0"/>
              <a:t>X</a:t>
            </a:r>
            <a:r>
              <a:rPr lang="en-US" dirty="0" smtClean="0"/>
              <a:t> = (70 – 69.3)/3.3 = 0.212</a:t>
            </a:r>
          </a:p>
          <a:p>
            <a:r>
              <a:rPr lang="en-US" dirty="0" err="1"/>
              <a:t>z</a:t>
            </a:r>
            <a:r>
              <a:rPr lang="en-US" baseline="-25000" dirty="0" err="1"/>
              <a:t>Ŷ</a:t>
            </a:r>
            <a:r>
              <a:rPr lang="en-US" dirty="0"/>
              <a:t> = </a:t>
            </a:r>
            <a:r>
              <a:rPr lang="en-US" dirty="0" smtClean="0"/>
              <a:t>β</a:t>
            </a:r>
            <a:r>
              <a:rPr lang="en-US" dirty="0" err="1" smtClean="0"/>
              <a:t>z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smtClean="0"/>
              <a:t>= (0.34)(0.212) = 0.072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5857743"/>
              </p:ext>
            </p:extLst>
          </p:nvPr>
        </p:nvGraphicFramePr>
        <p:xfrm>
          <a:off x="4751388" y="1600199"/>
          <a:ext cx="3840162" cy="2964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212021"/>
              </p:ext>
            </p:extLst>
          </p:nvPr>
        </p:nvGraphicFramePr>
        <p:xfrm>
          <a:off x="2683670" y="1600201"/>
          <a:ext cx="1292446" cy="870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4" name="Equation" r:id="rId5" imgW="584200" imgH="393700" progId="Equation.3">
                  <p:embed/>
                </p:oleObj>
              </mc:Choice>
              <mc:Fallback>
                <p:oleObj name="Equation" r:id="rId5" imgW="584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3670" y="1600201"/>
                        <a:ext cx="1292446" cy="870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937602"/>
              </p:ext>
            </p:extLst>
          </p:nvPr>
        </p:nvGraphicFramePr>
        <p:xfrm>
          <a:off x="2683670" y="2703513"/>
          <a:ext cx="14605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5" name="Equation" r:id="rId7" imgW="660400" imgH="165100" progId="Equation.3">
                  <p:embed/>
                </p:oleObj>
              </mc:Choice>
              <mc:Fallback>
                <p:oleObj name="Equation" r:id="rId7" imgW="660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3670" y="2703513"/>
                        <a:ext cx="14605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51388" y="4719299"/>
            <a:ext cx="3840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Ŷ</a:t>
            </a:r>
            <a:r>
              <a:rPr lang="en-US" sz="2000" dirty="0" smtClean="0"/>
              <a:t> = </a:t>
            </a:r>
            <a:r>
              <a:rPr lang="en-US" sz="2000" dirty="0" err="1" smtClean="0"/>
              <a:t>z</a:t>
            </a:r>
            <a:r>
              <a:rPr lang="en-US" sz="2000" baseline="-25000" dirty="0" err="1" smtClean="0"/>
              <a:t>Ŷ</a:t>
            </a:r>
            <a:r>
              <a:rPr lang="en-US" sz="2000" dirty="0" err="1" smtClean="0"/>
              <a:t>σ</a:t>
            </a:r>
            <a:r>
              <a:rPr lang="en-US" sz="2000" baseline="-25000" dirty="0" err="1" smtClean="0"/>
              <a:t>Y</a:t>
            </a:r>
            <a:r>
              <a:rPr lang="en-US" sz="2000" dirty="0"/>
              <a:t> </a:t>
            </a:r>
            <a:r>
              <a:rPr lang="en-US" sz="2000" dirty="0" smtClean="0"/>
              <a:t>+ µ</a:t>
            </a:r>
            <a:r>
              <a:rPr lang="en-US" sz="2000" baseline="-25000" dirty="0" smtClean="0"/>
              <a:t>Y</a:t>
            </a:r>
            <a:r>
              <a:rPr lang="en-US" sz="2000" dirty="0" smtClean="0"/>
              <a:t> = </a:t>
            </a:r>
          </a:p>
          <a:p>
            <a:endParaRPr lang="en-US" sz="2000" dirty="0" smtClean="0"/>
          </a:p>
          <a:p>
            <a:r>
              <a:rPr lang="en-US" sz="2000" dirty="0" smtClean="0"/>
              <a:t>(0.072)(60.7) + 176 = 180.38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518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ANOVA: Analysis of Variance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More than two groups to compare</a:t>
            </a:r>
          </a:p>
          <a:p>
            <a:pPr lvl="1"/>
            <a:r>
              <a:rPr lang="en-US" dirty="0" smtClean="0"/>
              <a:t>High school, college, graduate school</a:t>
            </a:r>
          </a:p>
          <a:p>
            <a:pPr lvl="1"/>
            <a:r>
              <a:rPr lang="en-US" dirty="0" smtClean="0"/>
              <a:t>Search “expert”, “novice”, “intermediate” </a:t>
            </a:r>
          </a:p>
          <a:p>
            <a:pPr lvl="1"/>
            <a:r>
              <a:rPr lang="en-US" dirty="0" smtClean="0"/>
              <a:t>French, British, Australian, American</a:t>
            </a:r>
          </a:p>
          <a:p>
            <a:pPr lvl="1"/>
            <a:r>
              <a:rPr lang="en-US" dirty="0" smtClean="0"/>
              <a:t>Any breakdown…</a:t>
            </a:r>
          </a:p>
          <a:p>
            <a:r>
              <a:rPr lang="en-US" dirty="0" smtClean="0"/>
              <a:t>The t-test cannot handle this situation</a:t>
            </a:r>
          </a:p>
          <a:p>
            <a:r>
              <a:rPr lang="en-US" dirty="0" smtClean="0"/>
              <a:t>Still want to reason about differences between populations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12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do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dependent variable is quantitative</a:t>
            </a:r>
          </a:p>
          <a:p>
            <a:r>
              <a:rPr lang="en-US" dirty="0" smtClean="0"/>
              <a:t>When the independent variable is </a:t>
            </a:r>
            <a:r>
              <a:rPr lang="en-US" b="1" dirty="0" smtClean="0"/>
              <a:t>categorical</a:t>
            </a:r>
            <a:r>
              <a:rPr lang="en-US" dirty="0" smtClean="0"/>
              <a:t> and there are </a:t>
            </a:r>
            <a:r>
              <a:rPr lang="en-US" b="1" dirty="0" smtClean="0"/>
              <a:t>more than two categories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60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The means of the groups are all equal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At least one of the group means is significantly different from one of the other group means (the means are </a:t>
            </a:r>
            <a:r>
              <a:rPr lang="en-US" b="1" dirty="0" smtClean="0"/>
              <a:t>not</a:t>
            </a:r>
            <a:r>
              <a:rPr lang="en-US" dirty="0" smtClean="0"/>
              <a:t> all equal)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3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Number of keywords used in search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9275" y="1301706"/>
            <a:ext cx="3048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Running example: the average number of keywords used in search, grouped by expertise level (FAKE DATA)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068647"/>
              </p:ext>
            </p:extLst>
          </p:nvPr>
        </p:nvGraphicFramePr>
        <p:xfrm>
          <a:off x="3962400" y="1150881"/>
          <a:ext cx="4952999" cy="49119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3706"/>
                <a:gridCol w="1572912"/>
                <a:gridCol w="1606381"/>
              </a:tblGrid>
              <a:tr h="3759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Expert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Intermediate</a:t>
                      </a:r>
                      <a:endParaRPr lang="en-US" sz="1600" dirty="0"/>
                    </a:p>
                  </a:txBody>
                  <a:tcPr/>
                </a:tc>
              </a:tr>
              <a:tr h="3915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</a:tr>
              <a:tr h="3915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/>
                </a:tc>
              </a:tr>
              <a:tr h="3915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0.9</a:t>
                      </a:r>
                      <a:endParaRPr lang="en-US" sz="1800" dirty="0"/>
                    </a:p>
                  </a:txBody>
                  <a:tcPr/>
                </a:tc>
              </a:tr>
              <a:tr h="3915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3.9</a:t>
                      </a:r>
                      <a:endParaRPr lang="en-US" sz="1800" dirty="0"/>
                    </a:p>
                  </a:txBody>
                  <a:tcPr/>
                </a:tc>
              </a:tr>
              <a:tr h="3915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1.2</a:t>
                      </a:r>
                      <a:endParaRPr lang="en-US" sz="1800" dirty="0"/>
                    </a:p>
                  </a:txBody>
                  <a:tcPr/>
                </a:tc>
              </a:tr>
              <a:tr h="3915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4.4</a:t>
                      </a:r>
                      <a:endParaRPr lang="en-US" sz="1800" dirty="0"/>
                    </a:p>
                  </a:txBody>
                  <a:tcPr/>
                </a:tc>
              </a:tr>
              <a:tr h="3915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1.6</a:t>
                      </a:r>
                      <a:endParaRPr lang="en-US" sz="1800" dirty="0"/>
                    </a:p>
                  </a:txBody>
                  <a:tcPr/>
                </a:tc>
              </a:tr>
              <a:tr h="39158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2.1</a:t>
                      </a:r>
                      <a:endParaRPr lang="en-US" sz="1800" dirty="0"/>
                    </a:p>
                  </a:txBody>
                  <a:tcPr/>
                </a:tc>
              </a:tr>
              <a:tr h="161599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</a:tr>
              <a:tr h="3915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µ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=4.11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µ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=1.95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µ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=2.53</a:t>
                      </a:r>
                      <a:endParaRPr lang="en-US" sz="1800" dirty="0"/>
                    </a:p>
                  </a:txBody>
                  <a:tcPr/>
                </a:tc>
              </a:tr>
              <a:tr h="3915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SD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=1.10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SD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=1.30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SD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=1.28</a:t>
                      </a:r>
                      <a:endParaRPr lang="en-US" sz="1800" dirty="0"/>
                    </a:p>
                  </a:txBody>
                  <a:tcPr/>
                </a:tc>
              </a:tr>
              <a:tr h="391588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n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=7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n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n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=8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0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null hypothesis is true, the differences between the means could be explained by the score variance. </a:t>
            </a:r>
          </a:p>
          <a:p>
            <a:r>
              <a:rPr lang="en-US" dirty="0" smtClean="0"/>
              <a:t>If the means deviate more than expected, we will reject the null hypothesis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0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Pictures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066925" y="1593927"/>
          <a:ext cx="4572000" cy="2603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72201" y="2064603"/>
            <a:ext cx="2785439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Population Distribution. Our sample scores come from this distribution.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585795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77236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10712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8678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72436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16278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80995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11478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8195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grpSp>
        <p:nvGrpSpPr>
          <p:cNvPr id="3" name="Group 19"/>
          <p:cNvGrpSpPr/>
          <p:nvPr/>
        </p:nvGrpSpPr>
        <p:grpSpPr>
          <a:xfrm>
            <a:off x="3761483" y="4419782"/>
            <a:ext cx="5153917" cy="2246128"/>
            <a:chOff x="3761483" y="4419782"/>
            <a:chExt cx="5153917" cy="2246128"/>
          </a:xfrm>
        </p:grpSpPr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3761483" y="4419782"/>
            <a:ext cx="1182883" cy="20572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6129960" y="4953000"/>
              <a:ext cx="2785440" cy="1631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Sampling Distribution (dist. of means). Our means come from this distribution.</a:t>
              </a:r>
              <a:endParaRPr 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91000" y="629233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14800" y="629233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46568" y="629657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337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 null hypothesis is true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difference in means will not be very large</a:t>
            </a:r>
          </a:p>
          <a:p>
            <a:r>
              <a:rPr lang="en-US" dirty="0" smtClean="0"/>
              <a:t>The same underlying population distribution would have generated all of the samples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144423"/>
              </p:ext>
            </p:extLst>
          </p:nvPr>
        </p:nvGraphicFramePr>
        <p:xfrm>
          <a:off x="4389755" y="1593927"/>
          <a:ext cx="4572000" cy="2603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38602"/>
              </p:ext>
            </p:extLst>
          </p:nvPr>
        </p:nvGraphicFramePr>
        <p:xfrm>
          <a:off x="5922550" y="4392660"/>
          <a:ext cx="876184" cy="1523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196327"/>
              </p:ext>
            </p:extLst>
          </p:nvPr>
        </p:nvGraphicFramePr>
        <p:xfrm>
          <a:off x="6529008" y="4392660"/>
          <a:ext cx="891779" cy="1550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89074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w</a:t>
            </a:r>
            <a:r>
              <a:rPr lang="en-US" dirty="0" smtClean="0"/>
              <a:t>eight to expect given </a:t>
            </a:r>
            <a:r>
              <a:rPr lang="en-US" dirty="0"/>
              <a:t>h</a:t>
            </a:r>
            <a:r>
              <a:rPr lang="en-US" dirty="0" smtClean="0"/>
              <a:t>eight?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318412" y="5138777"/>
            <a:ext cx="947737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4988335" y="5138777"/>
            <a:ext cx="947737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571021"/>
              </p:ext>
            </p:extLst>
          </p:nvPr>
        </p:nvGraphicFramePr>
        <p:xfrm>
          <a:off x="749300" y="1504731"/>
          <a:ext cx="7645400" cy="508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085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 null hypothesis is false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difference in means will be surprisingly large</a:t>
            </a:r>
          </a:p>
          <a:p>
            <a:r>
              <a:rPr lang="en-US" dirty="0" smtClean="0"/>
              <a:t>Different underlying populations generated some of the samples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717680"/>
              </p:ext>
            </p:extLst>
          </p:nvPr>
        </p:nvGraphicFramePr>
        <p:xfrm>
          <a:off x="4572000" y="1593927"/>
          <a:ext cx="4572000" cy="2603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620722"/>
              </p:ext>
            </p:extLst>
          </p:nvPr>
        </p:nvGraphicFramePr>
        <p:xfrm>
          <a:off x="5192041" y="4392660"/>
          <a:ext cx="876184" cy="1523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640157"/>
              </p:ext>
            </p:extLst>
          </p:nvPr>
        </p:nvGraphicFramePr>
        <p:xfrm>
          <a:off x="6630155" y="4392660"/>
          <a:ext cx="891779" cy="1550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66496"/>
              </p:ext>
            </p:extLst>
          </p:nvPr>
        </p:nvGraphicFramePr>
        <p:xfrm>
          <a:off x="3463251" y="1615873"/>
          <a:ext cx="4572000" cy="2603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2292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compare the variance of means and scores, we will estimate the population variance twice: once using the means, and once using the sample scores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860315"/>
              </p:ext>
            </p:extLst>
          </p:nvPr>
        </p:nvGraphicFramePr>
        <p:xfrm>
          <a:off x="3733800" y="2985848"/>
          <a:ext cx="4572000" cy="2603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065991"/>
              </p:ext>
            </p:extLst>
          </p:nvPr>
        </p:nvGraphicFramePr>
        <p:xfrm>
          <a:off x="1676400" y="3531978"/>
          <a:ext cx="1182883" cy="2057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6428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 null hypothesis is true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334970"/>
              </p:ext>
            </p:extLst>
          </p:nvPr>
        </p:nvGraphicFramePr>
        <p:xfrm>
          <a:off x="3256053" y="1822143"/>
          <a:ext cx="891779" cy="1550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913909"/>
              </p:ext>
            </p:extLst>
          </p:nvPr>
        </p:nvGraphicFramePr>
        <p:xfrm>
          <a:off x="3685570" y="1822143"/>
          <a:ext cx="891779" cy="1550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ight Arrow 8"/>
          <p:cNvSpPr/>
          <p:nvPr/>
        </p:nvSpPr>
        <p:spPr>
          <a:xfrm>
            <a:off x="4771426" y="2355835"/>
            <a:ext cx="804263" cy="430109"/>
          </a:xfrm>
          <a:prstGeom prst="rightArrow">
            <a:avLst/>
          </a:prstGeom>
          <a:solidFill>
            <a:srgbClr val="008000">
              <a:alpha val="34000"/>
            </a:srgb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217362"/>
              </p:ext>
            </p:extLst>
          </p:nvPr>
        </p:nvGraphicFramePr>
        <p:xfrm>
          <a:off x="2985191" y="4432778"/>
          <a:ext cx="1895764" cy="1550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Right Arrow 11"/>
          <p:cNvSpPr/>
          <p:nvPr/>
        </p:nvSpPr>
        <p:spPr>
          <a:xfrm>
            <a:off x="4771426" y="4880958"/>
            <a:ext cx="804263" cy="4301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28046"/>
              </p:ext>
            </p:extLst>
          </p:nvPr>
        </p:nvGraphicFramePr>
        <p:xfrm>
          <a:off x="5830314" y="4221510"/>
          <a:ext cx="2126610" cy="1715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49275" y="1955415"/>
            <a:ext cx="2706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variance estimated from the different sample means…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9275" y="4432778"/>
            <a:ext cx="2706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…will be </a:t>
            </a:r>
            <a:r>
              <a:rPr lang="en-US" b="1" dirty="0" smtClean="0"/>
              <a:t>the same </a:t>
            </a:r>
            <a:r>
              <a:rPr lang="en-US" dirty="0" smtClean="0"/>
              <a:t>as the variance estimated from the aggregated scores</a:t>
            </a:r>
            <a:endParaRPr lang="en-US" dirty="0"/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288359"/>
              </p:ext>
            </p:extLst>
          </p:nvPr>
        </p:nvGraphicFramePr>
        <p:xfrm>
          <a:off x="5830314" y="1822143"/>
          <a:ext cx="2126610" cy="1715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3193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Graphic spid="10" grpId="0">
        <p:bldAsOne/>
      </p:bldGraphic>
      <p:bldP spid="12" grpId="0" animBg="1"/>
      <p:bldGraphic spid="13" grpId="0">
        <p:bldAsOne/>
      </p:bldGraphic>
      <p:bldGraphic spid="16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 null hypothesis is false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77726"/>
              </p:ext>
            </p:extLst>
          </p:nvPr>
        </p:nvGraphicFramePr>
        <p:xfrm>
          <a:off x="2985191" y="1822143"/>
          <a:ext cx="891779" cy="1550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122296"/>
              </p:ext>
            </p:extLst>
          </p:nvPr>
        </p:nvGraphicFramePr>
        <p:xfrm>
          <a:off x="3976367" y="1822143"/>
          <a:ext cx="891779" cy="1550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ight Arrow 8"/>
          <p:cNvSpPr/>
          <p:nvPr/>
        </p:nvSpPr>
        <p:spPr>
          <a:xfrm>
            <a:off x="4771426" y="2355835"/>
            <a:ext cx="804263" cy="430109"/>
          </a:xfrm>
          <a:prstGeom prst="rightArrow">
            <a:avLst/>
          </a:prstGeom>
          <a:solidFill>
            <a:srgbClr val="008000">
              <a:alpha val="34000"/>
            </a:srgb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037105"/>
              </p:ext>
            </p:extLst>
          </p:nvPr>
        </p:nvGraphicFramePr>
        <p:xfrm>
          <a:off x="2985191" y="4432778"/>
          <a:ext cx="1895764" cy="1550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502562"/>
              </p:ext>
            </p:extLst>
          </p:nvPr>
        </p:nvGraphicFramePr>
        <p:xfrm>
          <a:off x="5403246" y="1709907"/>
          <a:ext cx="3643821" cy="1715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Right Arrow 11"/>
          <p:cNvSpPr/>
          <p:nvPr/>
        </p:nvSpPr>
        <p:spPr>
          <a:xfrm>
            <a:off x="4771426" y="4880958"/>
            <a:ext cx="804263" cy="4301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9275" y="1955415"/>
            <a:ext cx="2706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variance estimated from the different sample means will </a:t>
            </a:r>
            <a:r>
              <a:rPr lang="en-US" dirty="0"/>
              <a:t>be </a:t>
            </a:r>
            <a:r>
              <a:rPr lang="en-US" b="1" dirty="0"/>
              <a:t>larger</a:t>
            </a:r>
            <a:r>
              <a:rPr lang="en-US" dirty="0"/>
              <a:t> than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9275" y="4432778"/>
            <a:ext cx="2706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…the variance estimated from the aggregated scores</a:t>
            </a:r>
            <a:endParaRPr lang="en-US" dirty="0"/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224954"/>
              </p:ext>
            </p:extLst>
          </p:nvPr>
        </p:nvGraphicFramePr>
        <p:xfrm>
          <a:off x="6178710" y="4221510"/>
          <a:ext cx="2126610" cy="1715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07952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Graphic spid="10" grpId="0">
        <p:bldAsOne/>
      </p:bldGraphic>
      <p:bldGraphic spid="11" grpId="0">
        <p:bldAsOne/>
      </p:bldGraphic>
      <p:bldP spid="12" grpId="0" animBg="1"/>
      <p:bldGraphic spid="17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 null hypothesis is false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811859"/>
              </p:ext>
            </p:extLst>
          </p:nvPr>
        </p:nvGraphicFramePr>
        <p:xfrm>
          <a:off x="2985191" y="1822143"/>
          <a:ext cx="891779" cy="1550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052173"/>
              </p:ext>
            </p:extLst>
          </p:nvPr>
        </p:nvGraphicFramePr>
        <p:xfrm>
          <a:off x="3976367" y="1822143"/>
          <a:ext cx="891779" cy="1550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ight Arrow 8"/>
          <p:cNvSpPr/>
          <p:nvPr/>
        </p:nvSpPr>
        <p:spPr>
          <a:xfrm>
            <a:off x="4771426" y="2355835"/>
            <a:ext cx="804263" cy="430109"/>
          </a:xfrm>
          <a:prstGeom prst="rightArrow">
            <a:avLst/>
          </a:prstGeom>
          <a:solidFill>
            <a:srgbClr val="008000">
              <a:alpha val="34000"/>
            </a:srgb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399330"/>
              </p:ext>
            </p:extLst>
          </p:nvPr>
        </p:nvGraphicFramePr>
        <p:xfrm>
          <a:off x="2985191" y="4432778"/>
          <a:ext cx="1895764" cy="1550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405724"/>
              </p:ext>
            </p:extLst>
          </p:nvPr>
        </p:nvGraphicFramePr>
        <p:xfrm>
          <a:off x="5403246" y="1709907"/>
          <a:ext cx="3643821" cy="1715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Right Arrow 11"/>
          <p:cNvSpPr/>
          <p:nvPr/>
        </p:nvSpPr>
        <p:spPr>
          <a:xfrm>
            <a:off x="4771426" y="4880958"/>
            <a:ext cx="804263" cy="4301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9275" y="1955415"/>
            <a:ext cx="2706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between-group variance </a:t>
            </a:r>
            <a:r>
              <a:rPr lang="en-US" dirty="0" smtClean="0"/>
              <a:t>will </a:t>
            </a:r>
            <a:r>
              <a:rPr lang="en-US" dirty="0"/>
              <a:t>be </a:t>
            </a:r>
            <a:r>
              <a:rPr lang="en-US" dirty="0" smtClean="0"/>
              <a:t>larger…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9275" y="4432778"/>
            <a:ext cx="2706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…than the </a:t>
            </a:r>
            <a:r>
              <a:rPr lang="en-US" b="1" dirty="0" smtClean="0"/>
              <a:t>within-group </a:t>
            </a:r>
            <a:r>
              <a:rPr lang="en-US" dirty="0" smtClean="0"/>
              <a:t>variance</a:t>
            </a:r>
            <a:endParaRPr lang="en-US" dirty="0"/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000620"/>
              </p:ext>
            </p:extLst>
          </p:nvPr>
        </p:nvGraphicFramePr>
        <p:xfrm>
          <a:off x="6178710" y="4221510"/>
          <a:ext cx="2126610" cy="1715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09296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Graphic spid="10" grpId="0">
        <p:bldAsOne/>
      </p:bldGraphic>
      <p:bldGraphic spid="11" grpId="0">
        <p:bldAsOne/>
      </p:bldGraphic>
      <p:bldP spid="12" grpId="0" animBg="1"/>
      <p:bldGraphic spid="17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43131"/>
              </p:ext>
            </p:extLst>
          </p:nvPr>
        </p:nvGraphicFramePr>
        <p:xfrm>
          <a:off x="6920457" y="1717214"/>
          <a:ext cx="2126610" cy="1715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 null hypothesis is false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180552"/>
              </p:ext>
            </p:extLst>
          </p:nvPr>
        </p:nvGraphicFramePr>
        <p:xfrm>
          <a:off x="2985191" y="1822143"/>
          <a:ext cx="891779" cy="1550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711531"/>
              </p:ext>
            </p:extLst>
          </p:nvPr>
        </p:nvGraphicFramePr>
        <p:xfrm>
          <a:off x="3976367" y="1822143"/>
          <a:ext cx="891779" cy="1550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ight Arrow 8"/>
          <p:cNvSpPr/>
          <p:nvPr/>
        </p:nvSpPr>
        <p:spPr>
          <a:xfrm>
            <a:off x="4771426" y="2355835"/>
            <a:ext cx="804263" cy="430109"/>
          </a:xfrm>
          <a:prstGeom prst="rightArrow">
            <a:avLst/>
          </a:prstGeom>
          <a:solidFill>
            <a:srgbClr val="008000">
              <a:alpha val="34000"/>
            </a:srgb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710737"/>
              </p:ext>
            </p:extLst>
          </p:nvPr>
        </p:nvGraphicFramePr>
        <p:xfrm>
          <a:off x="2985191" y="4432778"/>
          <a:ext cx="1895764" cy="1550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822300"/>
              </p:ext>
            </p:extLst>
          </p:nvPr>
        </p:nvGraphicFramePr>
        <p:xfrm>
          <a:off x="5403246" y="1709907"/>
          <a:ext cx="3643821" cy="1715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Right Arrow 11"/>
          <p:cNvSpPr/>
          <p:nvPr/>
        </p:nvSpPr>
        <p:spPr>
          <a:xfrm>
            <a:off x="4771426" y="4880958"/>
            <a:ext cx="804263" cy="4301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9275" y="1955415"/>
            <a:ext cx="2706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the samples are actually coming from different underlying populations!</a:t>
            </a:r>
            <a:endParaRPr lang="en-US" dirty="0"/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683451"/>
              </p:ext>
            </p:extLst>
          </p:nvPr>
        </p:nvGraphicFramePr>
        <p:xfrm>
          <a:off x="6178710" y="4221510"/>
          <a:ext cx="2126610" cy="1715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690266"/>
              </p:ext>
            </p:extLst>
          </p:nvPr>
        </p:nvGraphicFramePr>
        <p:xfrm>
          <a:off x="5403246" y="1717214"/>
          <a:ext cx="2126610" cy="1715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40271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P spid="9" grpId="0" animBg="1"/>
      <p:bldGraphic spid="10" grpId="0">
        <p:bldAsOne/>
      </p:bldGraphic>
      <p:bldGraphic spid="11" grpId="0">
        <p:bldAsOne/>
      </p:bldGraphic>
      <p:bldP spid="12" grpId="0" animBg="1"/>
      <p:bldGraphic spid="17" grpId="0">
        <p:bldAsOne/>
      </p:bldGraphic>
      <p:bldGraphic spid="13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ratio of the between-group variance divided by the within-group variance is called the F ratio: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sufficiently large F ratio suggests more than expected variance of means and thus rejection of the null hypothesis.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256169"/>
              </p:ext>
            </p:extLst>
          </p:nvPr>
        </p:nvGraphicFramePr>
        <p:xfrm>
          <a:off x="3488200" y="2667000"/>
          <a:ext cx="2112682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8" name="Equation" r:id="rId3" imgW="711200" imgH="431800" progId="Equation.3">
                  <p:embed/>
                </p:oleObj>
              </mc:Choice>
              <mc:Fallback>
                <p:oleObj name="Equation" r:id="rId3" imgW="711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200" y="2667000"/>
                        <a:ext cx="2112682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7052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likely are different F values? Can select a cut off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895"/>
          <a:stretch>
            <a:fillRect/>
          </a:stretch>
        </p:blipFill>
        <p:spPr>
          <a:xfrm>
            <a:off x="2350501" y="2504550"/>
            <a:ext cx="4812299" cy="3972450"/>
          </a:xfrm>
          <a:prstGeom prst="rect">
            <a:avLst/>
          </a:prstGeom>
        </p:spPr>
      </p:pic>
      <p:grpSp>
        <p:nvGrpSpPr>
          <p:cNvPr id="5" name="Group 41"/>
          <p:cNvGrpSpPr/>
          <p:nvPr/>
        </p:nvGrpSpPr>
        <p:grpSpPr>
          <a:xfrm>
            <a:off x="5731965" y="4847006"/>
            <a:ext cx="516435" cy="1245814"/>
            <a:chOff x="7068044" y="4093317"/>
            <a:chExt cx="516435" cy="1245814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6445934" y="4715427"/>
              <a:ext cx="1245814" cy="1593"/>
            </a:xfrm>
            <a:prstGeom prst="line">
              <a:avLst/>
            </a:prstGeom>
            <a:ln w="38100">
              <a:solidFill>
                <a:schemeClr val="tx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180758" y="4343400"/>
              <a:ext cx="403721" cy="1357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180758" y="4603942"/>
              <a:ext cx="403721" cy="1357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180758" y="4865842"/>
              <a:ext cx="403721" cy="1357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180758" y="5125025"/>
              <a:ext cx="403721" cy="1357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 rot="5400000">
            <a:off x="6591177" y="3993422"/>
            <a:ext cx="1143248" cy="10668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42839" y="3500735"/>
            <a:ext cx="114396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151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Different curves for different </a:t>
            </a:r>
            <a:r>
              <a:rPr lang="en-US" dirty="0" err="1" smtClean="0"/>
              <a:t>df</a:t>
            </a:r>
            <a:r>
              <a:rPr lang="en-US" dirty="0" smtClean="0"/>
              <a:t> values (</a:t>
            </a:r>
            <a:r>
              <a:rPr lang="en-US" dirty="0" err="1" smtClean="0"/>
              <a:t>df</a:t>
            </a:r>
            <a:r>
              <a:rPr lang="en-US" dirty="0" smtClean="0"/>
              <a:t> means and </a:t>
            </a:r>
            <a:r>
              <a:rPr lang="en-US" dirty="0" err="1" smtClean="0"/>
              <a:t>df</a:t>
            </a:r>
            <a:r>
              <a:rPr lang="en-US" dirty="0" smtClean="0"/>
              <a:t> of samples)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b="3571"/>
          <a:stretch>
            <a:fillRect/>
          </a:stretch>
        </p:blipFill>
        <p:spPr>
          <a:xfrm>
            <a:off x="1905000" y="2743200"/>
            <a:ext cx="5080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8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Grand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grand mean is simply the average of all scores from all samples</a:t>
            </a:r>
          </a:p>
          <a:p>
            <a:r>
              <a:rPr lang="en-US" dirty="0" smtClean="0"/>
              <a:t>Two ways to calculate:</a:t>
            </a:r>
          </a:p>
          <a:p>
            <a:pPr lvl="1"/>
            <a:r>
              <a:rPr lang="en-US" dirty="0" smtClean="0"/>
              <a:t>Take the average of all of the scores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49250" lvl="1" indent="0">
              <a:buNone/>
            </a:pPr>
            <a:r>
              <a:rPr lang="en-US" dirty="0"/>
              <a:t>	</a:t>
            </a:r>
            <a:r>
              <a:rPr lang="en-US" dirty="0" smtClean="0"/>
              <a:t>		      where </a:t>
            </a:r>
            <a:r>
              <a:rPr lang="en-US" b="1" i="1" dirty="0" smtClean="0"/>
              <a:t>n</a:t>
            </a:r>
            <a:r>
              <a:rPr lang="en-US" dirty="0" smtClean="0"/>
              <a:t> is sum of all sample sizes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5349"/>
              </p:ext>
            </p:extLst>
          </p:nvPr>
        </p:nvGraphicFramePr>
        <p:xfrm>
          <a:off x="2025534" y="3522463"/>
          <a:ext cx="4043306" cy="220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1676400" imgH="914400" progId="Equation.3">
                  <p:embed/>
                </p:oleObj>
              </mc:Choice>
              <mc:Fallback>
                <p:oleObj name="Equation" r:id="rId3" imgW="16764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5534" y="3522463"/>
                        <a:ext cx="4043306" cy="2205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758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best-fitting line!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318412" y="3336872"/>
            <a:ext cx="947737" cy="15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4988335" y="3010813"/>
            <a:ext cx="947737" cy="15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095987"/>
              </p:ext>
            </p:extLst>
          </p:nvPr>
        </p:nvGraphicFramePr>
        <p:xfrm>
          <a:off x="749300" y="1504731"/>
          <a:ext cx="7645400" cy="508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272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Between-Group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(weighted average) squared deviations of the sample means from the grand mean</a:t>
            </a:r>
          </a:p>
          <a:p>
            <a:r>
              <a:rPr lang="en-US" dirty="0" smtClean="0"/>
              <a:t>Degrees of freedom = number of groups (k) – 1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053375"/>
              </p:ext>
            </p:extLst>
          </p:nvPr>
        </p:nvGraphicFramePr>
        <p:xfrm>
          <a:off x="1092200" y="3173413"/>
          <a:ext cx="6538913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9" name="Equation" r:id="rId3" imgW="3009900" imgH="939800" progId="Equation.3">
                  <p:embed/>
                </p:oleObj>
              </mc:Choice>
              <mc:Fallback>
                <p:oleObj name="Equation" r:id="rId3" imgW="3009900" imgH="93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2200" y="3173413"/>
                        <a:ext cx="6538913" cy="204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720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Within-Group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within-group variance is the (weighted average) sum of squared deviations (from each sample mean)</a:t>
            </a:r>
          </a:p>
          <a:p>
            <a:r>
              <a:rPr lang="en-US" dirty="0" smtClean="0"/>
              <a:t>Degrees of freedom = n – k</a:t>
            </a:r>
          </a:p>
          <a:p>
            <a:pPr lvl="1"/>
            <a:r>
              <a:rPr lang="en-US" dirty="0" smtClean="0"/>
              <a:t>n is total number of elementary units</a:t>
            </a:r>
          </a:p>
          <a:p>
            <a:pPr lvl="1"/>
            <a:r>
              <a:rPr lang="en-US" dirty="0" smtClean="0"/>
              <a:t>k is number of groups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063362"/>
              </p:ext>
            </p:extLst>
          </p:nvPr>
        </p:nvGraphicFramePr>
        <p:xfrm>
          <a:off x="1219200" y="4275138"/>
          <a:ext cx="7291388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name="Equation" r:id="rId3" imgW="3022600" imgH="876300" progId="Equation.3">
                  <p:embed/>
                </p:oleObj>
              </mc:Choice>
              <mc:Fallback>
                <p:oleObj name="Equation" r:id="rId3" imgW="3022600" imgH="876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4275138"/>
                        <a:ext cx="7291388" cy="211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1897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Grand Mean:</a:t>
            </a:r>
          </a:p>
          <a:p>
            <a:pPr marL="349250" lvl="1" indent="0">
              <a:buNone/>
            </a:pPr>
            <a:r>
              <a:rPr lang="en-US" dirty="0" smtClean="0"/>
              <a:t>7*(4.11)+8*(1.95)+8*(2.53)</a:t>
            </a:r>
          </a:p>
          <a:p>
            <a:pPr marL="349250" lvl="1" indent="0">
              <a:buNone/>
            </a:pPr>
            <a:r>
              <a:rPr lang="en-US" dirty="0" smtClean="0"/>
              <a:t>	     7 + 8 + 8</a:t>
            </a:r>
          </a:p>
          <a:p>
            <a:pPr marL="349250" lvl="1" indent="0">
              <a:buNone/>
            </a:pPr>
            <a:r>
              <a:rPr lang="en-US" dirty="0" smtClean="0"/>
              <a:t>= 2.813</a:t>
            </a:r>
          </a:p>
          <a:p>
            <a:pPr marL="349250" lvl="1" indent="0">
              <a:buNone/>
            </a:pPr>
            <a:endParaRPr lang="en-US" dirty="0"/>
          </a:p>
          <a:p>
            <a:r>
              <a:rPr lang="en-US" dirty="0" smtClean="0"/>
              <a:t>Total Sample Size:</a:t>
            </a:r>
          </a:p>
          <a:p>
            <a:pPr marL="0" indent="0">
              <a:buNone/>
            </a:pPr>
            <a:r>
              <a:rPr lang="en-US" dirty="0" smtClean="0"/>
              <a:t>    7 + 8 + 8 = 23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5388449"/>
              </p:ext>
            </p:extLst>
          </p:nvPr>
        </p:nvGraphicFramePr>
        <p:xfrm>
          <a:off x="4751389" y="1600200"/>
          <a:ext cx="3965430" cy="47992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0702"/>
                <a:gridCol w="1246909"/>
                <a:gridCol w="1477819"/>
              </a:tblGrid>
              <a:tr h="547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Expert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Intermediate</a:t>
                      </a:r>
                      <a:endParaRPr lang="en-US" sz="16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0.9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3.9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1.2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4.4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1.6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2.1</a:t>
                      </a:r>
                      <a:endParaRPr lang="en-US" sz="1800" dirty="0"/>
                    </a:p>
                  </a:txBody>
                  <a:tcPr/>
                </a:tc>
              </a:tr>
              <a:tr h="216037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µ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=4.11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µ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=1.95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µ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=2.53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SD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=1.10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SD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=1.30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SD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=1.28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n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=7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n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n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=8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 flipV="1">
            <a:off x="981364" y="3366694"/>
            <a:ext cx="3071091" cy="11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55010"/>
              </p:ext>
            </p:extLst>
          </p:nvPr>
        </p:nvGraphicFramePr>
        <p:xfrm>
          <a:off x="1585522" y="1444532"/>
          <a:ext cx="20224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Equation" r:id="rId3" imgW="838200" imgH="457200" progId="Equation.3">
                  <p:embed/>
                </p:oleObj>
              </mc:Choice>
              <mc:Fallback>
                <p:oleObj name="Equation" r:id="rId3" imgW="838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5522" y="1444532"/>
                        <a:ext cx="2022475" cy="110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848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Between-Group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Grand Mean = 2.813</a:t>
            </a:r>
          </a:p>
          <a:p>
            <a:pPr marL="0" indent="0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B</a:t>
            </a:r>
            <a:r>
              <a:rPr lang="en-US" baseline="30000" dirty="0" smtClean="0"/>
              <a:t>2</a:t>
            </a:r>
            <a:r>
              <a:rPr lang="en-US" dirty="0" smtClean="0"/>
              <a:t> = 	7*(4.11–2.813)</a:t>
            </a:r>
            <a:r>
              <a:rPr lang="en-US" baseline="30000" dirty="0" smtClean="0"/>
              <a:t>2</a:t>
            </a:r>
            <a:r>
              <a:rPr lang="en-US" dirty="0" smtClean="0"/>
              <a:t> +         	8*(1.95–</a:t>
            </a:r>
            <a:r>
              <a:rPr lang="en-US" dirty="0"/>
              <a:t>2.813)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      	8*(2.53–</a:t>
            </a:r>
            <a:r>
              <a:rPr lang="en-US" dirty="0"/>
              <a:t>2.813)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         3 – 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= 11.85+5.96+0.61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smtClean="0"/>
              <a:t>     2</a:t>
            </a:r>
          </a:p>
          <a:p>
            <a:pPr marL="0" indent="0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B</a:t>
            </a:r>
            <a:r>
              <a:rPr lang="en-US" baseline="30000" dirty="0" smtClean="0"/>
              <a:t>2 </a:t>
            </a:r>
            <a:r>
              <a:rPr lang="en-US" dirty="0" smtClean="0"/>
              <a:t>= 9.209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3489888"/>
              </p:ext>
            </p:extLst>
          </p:nvPr>
        </p:nvGraphicFramePr>
        <p:xfrm>
          <a:off x="4751389" y="1600200"/>
          <a:ext cx="3965430" cy="47992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0702"/>
                <a:gridCol w="1246909"/>
                <a:gridCol w="1477819"/>
              </a:tblGrid>
              <a:tr h="547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Expert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Intermediate</a:t>
                      </a:r>
                      <a:endParaRPr lang="en-US" sz="16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0.9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3.9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1.2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4.4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1.6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2.1</a:t>
                      </a:r>
                      <a:endParaRPr lang="en-US" sz="1800" dirty="0"/>
                    </a:p>
                  </a:txBody>
                  <a:tcPr/>
                </a:tc>
              </a:tr>
              <a:tr h="216037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µ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=4.11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µ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=1.95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µ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=2.53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SD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=1.10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SD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=1.30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SD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=1.28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n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=7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n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n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=8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1509577" y="4025640"/>
            <a:ext cx="225535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64037" y="4953464"/>
            <a:ext cx="225535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119784"/>
              </p:ext>
            </p:extLst>
          </p:nvPr>
        </p:nvGraphicFramePr>
        <p:xfrm>
          <a:off x="1077571" y="1484312"/>
          <a:ext cx="2900891" cy="893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Equation" r:id="rId3" imgW="1485900" imgH="457200" progId="Equation.3">
                  <p:embed/>
                </p:oleObj>
              </mc:Choice>
              <mc:Fallback>
                <p:oleObj name="Equation" r:id="rId3" imgW="1485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7571" y="1484312"/>
                        <a:ext cx="2900891" cy="893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9852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Within-Group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Total Sample = 23</a:t>
            </a:r>
          </a:p>
          <a:p>
            <a:pPr marL="0" indent="0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W</a:t>
            </a:r>
            <a:r>
              <a:rPr lang="en-US" baseline="30000" dirty="0" smtClean="0"/>
              <a:t>2</a:t>
            </a:r>
            <a:r>
              <a:rPr lang="en-US" dirty="0" smtClean="0"/>
              <a:t> =	(7–1)*(1.10)</a:t>
            </a:r>
            <a:r>
              <a:rPr lang="en-US" baseline="30000" dirty="0" smtClean="0"/>
              <a:t>2</a:t>
            </a:r>
            <a:r>
              <a:rPr lang="en-US" dirty="0" smtClean="0"/>
              <a:t> +         	(8–</a:t>
            </a:r>
            <a:r>
              <a:rPr lang="en-US" dirty="0"/>
              <a:t>1)*(</a:t>
            </a:r>
            <a:r>
              <a:rPr lang="en-US" dirty="0" smtClean="0"/>
              <a:t>1.30)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+       	(8–</a:t>
            </a:r>
            <a:r>
              <a:rPr lang="en-US" dirty="0"/>
              <a:t>1)*(</a:t>
            </a:r>
            <a:r>
              <a:rPr lang="en-US" dirty="0" smtClean="0"/>
              <a:t>1.28)</a:t>
            </a:r>
            <a:r>
              <a:rPr lang="en-US" baseline="30000" dirty="0"/>
              <a:t>2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     23 – 3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= 6.62+9.06+8.98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smtClean="0"/>
              <a:t>     20</a:t>
            </a:r>
          </a:p>
          <a:p>
            <a:pPr marL="0" indent="0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W</a:t>
            </a:r>
            <a:r>
              <a:rPr lang="en-US" baseline="30000" dirty="0" smtClean="0"/>
              <a:t>2 </a:t>
            </a:r>
            <a:r>
              <a:rPr lang="en-US" dirty="0" smtClean="0"/>
              <a:t>= 1.233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313206"/>
              </p:ext>
            </p:extLst>
          </p:nvPr>
        </p:nvGraphicFramePr>
        <p:xfrm>
          <a:off x="4751389" y="1600200"/>
          <a:ext cx="3965430" cy="47992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0702"/>
                <a:gridCol w="1246909"/>
                <a:gridCol w="1477819"/>
              </a:tblGrid>
              <a:tr h="547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Expert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Intermediate</a:t>
                      </a:r>
                      <a:endParaRPr lang="en-US" sz="16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0.9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3.9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1.2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4.4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1.6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2.1</a:t>
                      </a:r>
                      <a:endParaRPr lang="en-US" sz="1800" dirty="0"/>
                    </a:p>
                  </a:txBody>
                  <a:tcPr/>
                </a:tc>
              </a:tr>
              <a:tr h="216037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µ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=4.11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µ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=1.95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µ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=2.53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SD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=1.10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SD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=1.30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SD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=1.28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n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=7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n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n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=8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1509578" y="4014403"/>
            <a:ext cx="1929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64037" y="4942226"/>
            <a:ext cx="225535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862400"/>
              </p:ext>
            </p:extLst>
          </p:nvPr>
        </p:nvGraphicFramePr>
        <p:xfrm>
          <a:off x="1032616" y="1453268"/>
          <a:ext cx="3215572" cy="963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Equation" r:id="rId3" imgW="1524000" imgH="457200" progId="Equation.3">
                  <p:embed/>
                </p:oleObj>
              </mc:Choice>
              <mc:Fallback>
                <p:oleObj name="Equation" r:id="rId3" imgW="1524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2616" y="1453268"/>
                        <a:ext cx="3215572" cy="963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720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Total Sample = 23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baseline="-25000" dirty="0"/>
              <a:t>B</a:t>
            </a:r>
            <a:r>
              <a:rPr lang="en-US" baseline="30000" dirty="0"/>
              <a:t>2 </a:t>
            </a:r>
            <a:r>
              <a:rPr lang="en-US" dirty="0"/>
              <a:t>= 9.209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baseline="-25000" dirty="0"/>
              <a:t>W</a:t>
            </a:r>
            <a:r>
              <a:rPr lang="en-US" baseline="30000" dirty="0"/>
              <a:t>2 </a:t>
            </a:r>
            <a:r>
              <a:rPr lang="en-US" dirty="0"/>
              <a:t>= 1.233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 = </a:t>
            </a:r>
            <a:r>
              <a:rPr lang="en-US" dirty="0"/>
              <a:t> </a:t>
            </a:r>
            <a:r>
              <a:rPr lang="en-US" dirty="0" smtClean="0"/>
              <a:t>9.209 / 1.233 = 7.467</a:t>
            </a:r>
          </a:p>
          <a:p>
            <a:pPr marL="0" indent="0">
              <a:buNone/>
            </a:pPr>
            <a:r>
              <a:rPr lang="en-US" dirty="0" smtClean="0"/>
              <a:t>F-critical(0.05,2,20) = </a:t>
            </a:r>
            <a:r>
              <a:rPr lang="en-US" dirty="0" smtClean="0"/>
              <a:t>3.4928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89961"/>
              </p:ext>
            </p:extLst>
          </p:nvPr>
        </p:nvGraphicFramePr>
        <p:xfrm>
          <a:off x="4751389" y="1600200"/>
          <a:ext cx="3965430" cy="47992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0702"/>
                <a:gridCol w="1246909"/>
                <a:gridCol w="1477819"/>
              </a:tblGrid>
              <a:tr h="547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Expert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Intermediate</a:t>
                      </a:r>
                      <a:endParaRPr lang="en-US" sz="16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0.9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3.9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1.2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4.4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1.6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2.1</a:t>
                      </a:r>
                      <a:endParaRPr lang="en-US" sz="1800" dirty="0"/>
                    </a:p>
                  </a:txBody>
                  <a:tcPr/>
                </a:tc>
              </a:tr>
              <a:tr h="216037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µ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=4.11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µ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=1.95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µ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=2.53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SD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=1.10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SD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=1.30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SD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=1.28</a:t>
                      </a:r>
                      <a:endParaRPr lang="en-US" sz="1800" dirty="0"/>
                    </a:p>
                  </a:txBody>
                  <a:tcPr/>
                </a:tc>
              </a:tr>
              <a:tr h="356109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n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=7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n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n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=8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973357"/>
              </p:ext>
            </p:extLst>
          </p:nvPr>
        </p:nvGraphicFramePr>
        <p:xfrm>
          <a:off x="2842812" y="2572980"/>
          <a:ext cx="922117" cy="827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Equation" r:id="rId3" imgW="495300" imgH="444500" progId="Equation.3">
                  <p:embed/>
                </p:oleObj>
              </mc:Choice>
              <mc:Fallback>
                <p:oleObj name="Equation" r:id="rId3" imgW="495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812" y="2572980"/>
                        <a:ext cx="922117" cy="8276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48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430035"/>
              </p:ext>
            </p:extLst>
          </p:nvPr>
        </p:nvGraphicFramePr>
        <p:xfrm>
          <a:off x="791772" y="555532"/>
          <a:ext cx="2637228" cy="143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Equation" r:id="rId3" imgW="838200" imgH="457200" progId="Equation.3">
                  <p:embed/>
                </p:oleObj>
              </mc:Choice>
              <mc:Fallback>
                <p:oleObj name="Equation" r:id="rId3" imgW="838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772" y="555532"/>
                        <a:ext cx="2637228" cy="1436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448196"/>
              </p:ext>
            </p:extLst>
          </p:nvPr>
        </p:nvGraphicFramePr>
        <p:xfrm>
          <a:off x="791772" y="2182812"/>
          <a:ext cx="4511123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Equation" r:id="rId5" imgW="1485900" imgH="457200" progId="Equation.3">
                  <p:embed/>
                </p:oleObj>
              </mc:Choice>
              <mc:Fallback>
                <p:oleObj name="Equation" r:id="rId5" imgW="1485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1772" y="2182812"/>
                        <a:ext cx="4511123" cy="1389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454406"/>
              </p:ext>
            </p:extLst>
          </p:nvPr>
        </p:nvGraphicFramePr>
        <p:xfrm>
          <a:off x="791772" y="3686112"/>
          <a:ext cx="4439738" cy="13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Equation" r:id="rId7" imgW="1524000" imgH="457200" progId="Equation.3">
                  <p:embed/>
                </p:oleObj>
              </mc:Choice>
              <mc:Fallback>
                <p:oleObj name="Equation" r:id="rId7" imgW="1524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1772" y="3686112"/>
                        <a:ext cx="4439738" cy="133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593849"/>
              </p:ext>
            </p:extLst>
          </p:nvPr>
        </p:nvGraphicFramePr>
        <p:xfrm>
          <a:off x="5684437" y="1377326"/>
          <a:ext cx="1675714" cy="1503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Equation" r:id="rId9" imgW="495300" imgH="444500" progId="Equation.3">
                  <p:embed/>
                </p:oleObj>
              </mc:Choice>
              <mc:Fallback>
                <p:oleObj name="Equation" r:id="rId9" imgW="495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437" y="1377326"/>
                        <a:ext cx="1675714" cy="15039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26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which mean is higher?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 smtClean="0"/>
              <a:t>We showed that the means are not all the same</a:t>
            </a:r>
          </a:p>
          <a:p>
            <a:pPr fontAlgn="t"/>
            <a:r>
              <a:rPr lang="en-US" dirty="0" smtClean="0"/>
              <a:t>Can we say which of the means are significantly different from </a:t>
            </a:r>
            <a:r>
              <a:rPr lang="en-US" i="1" dirty="0" smtClean="0"/>
              <a:t>each other</a:t>
            </a:r>
            <a:r>
              <a:rPr lang="en-US" dirty="0" smtClean="0"/>
              <a:t>?</a:t>
            </a:r>
          </a:p>
          <a:p>
            <a:pPr fontAlgn="t"/>
            <a:r>
              <a:rPr lang="en-US" dirty="0" smtClean="0"/>
              <a:t>Sounds like a t-test between the pairs, </a:t>
            </a:r>
          </a:p>
          <a:p>
            <a:pPr lvl="1" fontAlgn="t"/>
            <a:r>
              <a:rPr lang="en-US" dirty="0" smtClean="0"/>
              <a:t>Nope! Cannot do it: the more tests you do, the more likely to reject a true null hypothesis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5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tests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E.g., </a:t>
            </a:r>
            <a:r>
              <a:rPr lang="en-US" dirty="0" err="1" smtClean="0"/>
              <a:t>Tukey’s</a:t>
            </a:r>
            <a:r>
              <a:rPr lang="en-US" dirty="0" smtClean="0"/>
              <a:t> HSD test</a:t>
            </a:r>
          </a:p>
          <a:p>
            <a:r>
              <a:rPr lang="en-US" dirty="0" smtClean="0"/>
              <a:t>Beyond the scope of this class, but something to keep in mind!</a:t>
            </a:r>
          </a:p>
        </p:txBody>
      </p:sp>
    </p:spTree>
    <p:extLst>
      <p:ext uri="{BB962C8B-B14F-4D97-AF65-F5344CB8AC3E}">
        <p14:creationId xmlns:p14="http://schemas.microsoft.com/office/powerpoint/2010/main" val="282192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8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badly fitting line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712233"/>
              </p:ext>
            </p:extLst>
          </p:nvPr>
        </p:nvGraphicFramePr>
        <p:xfrm>
          <a:off x="749300" y="1504731"/>
          <a:ext cx="7645400" cy="508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2282782" y="2333908"/>
            <a:ext cx="5046149" cy="259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317110" y="2402552"/>
            <a:ext cx="0" cy="183623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92462" y="2865902"/>
            <a:ext cx="0" cy="85805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885100" y="2743724"/>
            <a:ext cx="0" cy="130629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221799" y="3426068"/>
            <a:ext cx="0" cy="130629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20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fitting line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810354"/>
              </p:ext>
            </p:extLst>
          </p:nvPr>
        </p:nvGraphicFramePr>
        <p:xfrm>
          <a:off x="749300" y="1504731"/>
          <a:ext cx="7645400" cy="508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/>
          <p:cNvCxnSpPr/>
          <p:nvPr/>
        </p:nvCxnSpPr>
        <p:spPr>
          <a:xfrm flipV="1">
            <a:off x="2282782" y="3071835"/>
            <a:ext cx="4939017" cy="522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334274" y="3628926"/>
            <a:ext cx="0" cy="6441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11822" y="3415057"/>
            <a:ext cx="0" cy="44003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885100" y="3288780"/>
            <a:ext cx="0" cy="95206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329283" y="3220136"/>
            <a:ext cx="0" cy="79043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883026" y="2711452"/>
            <a:ext cx="0" cy="42902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2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fitting 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Minimizes the squared distances from the data to the prediction line</a:t>
            </a:r>
          </a:p>
          <a:p>
            <a:r>
              <a:rPr lang="en-US" dirty="0" smtClean="0"/>
              <a:t>i.e., minimizes the </a:t>
            </a:r>
            <a:r>
              <a:rPr lang="en-US" b="1" dirty="0" smtClean="0"/>
              <a:t>squared deviations</a:t>
            </a:r>
          </a:p>
          <a:p>
            <a:r>
              <a:rPr lang="en-US" dirty="0" smtClean="0"/>
              <a:t>This is known as the </a:t>
            </a:r>
            <a:r>
              <a:rPr lang="en-US" b="1" dirty="0" smtClean="0"/>
              <a:t>least squares line</a:t>
            </a:r>
          </a:p>
          <a:p>
            <a:r>
              <a:rPr lang="en-US" dirty="0" smtClean="0"/>
              <a:t>Which is conveniently related to the correlation coefficient!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1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</a:p>
        </p:txBody>
      </p:sp>
      <p:sp>
        <p:nvSpPr>
          <p:cNvPr id="143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β, standardized regression coefficient: </a:t>
            </a:r>
          </a:p>
          <a:p>
            <a:pPr lvl="1"/>
            <a:r>
              <a:rPr lang="en-US" dirty="0"/>
              <a:t>coefficient used to predict a Y score based on an X score</a:t>
            </a:r>
          </a:p>
          <a:p>
            <a:r>
              <a:rPr lang="en-US" dirty="0" err="1"/>
              <a:t>z</a:t>
            </a:r>
            <a:r>
              <a:rPr lang="en-US" baseline="-25000" dirty="0" err="1"/>
              <a:t>Ŷ</a:t>
            </a:r>
            <a:r>
              <a:rPr lang="en-US" dirty="0"/>
              <a:t> = β</a:t>
            </a:r>
            <a:r>
              <a:rPr lang="en-US" dirty="0" err="1"/>
              <a:t>z</a:t>
            </a:r>
            <a:r>
              <a:rPr lang="en-US" baseline="-25000" dirty="0" err="1"/>
              <a:t>X</a:t>
            </a:r>
            <a:endParaRPr lang="en-US" dirty="0"/>
          </a:p>
          <a:p>
            <a:r>
              <a:rPr lang="en-US" dirty="0"/>
              <a:t>Simply use β= r</a:t>
            </a:r>
          </a:p>
        </p:txBody>
      </p:sp>
    </p:spTree>
    <p:extLst>
      <p:ext uri="{BB962C8B-B14F-4D97-AF65-F5344CB8AC3E}">
        <p14:creationId xmlns:p14="http://schemas.microsoft.com/office/powerpoint/2010/main" val="1543223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</a:p>
        </p:txBody>
      </p:sp>
      <p:sp>
        <p:nvSpPr>
          <p:cNvPr id="143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Ŷ</a:t>
            </a:r>
            <a:r>
              <a:rPr lang="en-US" dirty="0"/>
              <a:t> is the </a:t>
            </a:r>
            <a:r>
              <a:rPr lang="en-US" i="1" dirty="0"/>
              <a:t>predicted</a:t>
            </a:r>
            <a:r>
              <a:rPr lang="en-US" dirty="0"/>
              <a:t> value of Y</a:t>
            </a:r>
          </a:p>
          <a:p>
            <a:r>
              <a:rPr lang="en-US" dirty="0" err="1"/>
              <a:t>Ŷ</a:t>
            </a:r>
            <a:r>
              <a:rPr lang="en-US" dirty="0"/>
              <a:t> = </a:t>
            </a:r>
            <a:r>
              <a:rPr lang="en-US" dirty="0" err="1"/>
              <a:t>bX</a:t>
            </a:r>
            <a:r>
              <a:rPr lang="en-US" dirty="0"/>
              <a:t> + </a:t>
            </a:r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093721"/>
              </p:ext>
            </p:extLst>
          </p:nvPr>
        </p:nvGraphicFramePr>
        <p:xfrm>
          <a:off x="942975" y="3027363"/>
          <a:ext cx="2293938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name="Equation" r:id="rId4" imgW="825500" imgH="444500" progId="Equation.3">
                  <p:embed/>
                </p:oleObj>
              </mc:Choice>
              <mc:Fallback>
                <p:oleObj name="Equation" r:id="rId4" imgW="8255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2975" y="3027363"/>
                        <a:ext cx="2293938" cy="1236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153046"/>
              </p:ext>
            </p:extLst>
          </p:nvPr>
        </p:nvGraphicFramePr>
        <p:xfrm>
          <a:off x="4238625" y="3027363"/>
          <a:ext cx="1481138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Equation" r:id="rId6" imgW="533400" imgH="444500" progId="Equation.3">
                  <p:embed/>
                </p:oleObj>
              </mc:Choice>
              <mc:Fallback>
                <p:oleObj name="Equation" r:id="rId6" imgW="5334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38625" y="3027363"/>
                        <a:ext cx="1481138" cy="1236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29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for the weight…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en-US" dirty="0" smtClean="0"/>
              <a:t>r = 0.34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µ</a:t>
            </a:r>
            <a:r>
              <a:rPr lang="en-US" baseline="-25000" dirty="0" smtClean="0"/>
              <a:t>X</a:t>
            </a:r>
            <a:r>
              <a:rPr lang="en-US" dirty="0" smtClean="0"/>
              <a:t> = 69.3</a:t>
            </a:r>
          </a:p>
          <a:p>
            <a:pPr>
              <a:lnSpc>
                <a:spcPct val="50000"/>
              </a:lnSpc>
            </a:pPr>
            <a:r>
              <a:rPr lang="en-US" dirty="0" err="1" smtClean="0"/>
              <a:t>σ</a:t>
            </a:r>
            <a:r>
              <a:rPr lang="en-US" baseline="-25000" dirty="0" err="1" smtClean="0"/>
              <a:t>X</a:t>
            </a:r>
            <a:r>
              <a:rPr lang="en-US" dirty="0" smtClean="0"/>
              <a:t> = 3.3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µ</a:t>
            </a:r>
            <a:r>
              <a:rPr lang="en-US" baseline="-25000" dirty="0" smtClean="0"/>
              <a:t>Y</a:t>
            </a:r>
            <a:r>
              <a:rPr lang="en-US" dirty="0" smtClean="0"/>
              <a:t> = 176</a:t>
            </a:r>
          </a:p>
          <a:p>
            <a:pPr>
              <a:lnSpc>
                <a:spcPct val="50000"/>
              </a:lnSpc>
            </a:pPr>
            <a:r>
              <a:rPr lang="en-US" dirty="0" err="1" smtClean="0"/>
              <a:t>σ</a:t>
            </a:r>
            <a:r>
              <a:rPr lang="en-US" baseline="-25000" dirty="0" err="1" smtClean="0"/>
              <a:t>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60.7</a:t>
            </a:r>
          </a:p>
          <a:p>
            <a:pPr>
              <a:lnSpc>
                <a:spcPct val="50000"/>
              </a:lnSpc>
            </a:pPr>
            <a:endParaRPr lang="en-US" dirty="0"/>
          </a:p>
          <a:p>
            <a:r>
              <a:rPr lang="en-US" dirty="0"/>
              <a:t>X = </a:t>
            </a:r>
            <a:r>
              <a:rPr lang="en-US" dirty="0" smtClean="0"/>
              <a:t>70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152852"/>
              </p:ext>
            </p:extLst>
          </p:nvPr>
        </p:nvGraphicFramePr>
        <p:xfrm>
          <a:off x="4751388" y="1600199"/>
          <a:ext cx="3840162" cy="2964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87307"/>
              </p:ext>
            </p:extLst>
          </p:nvPr>
        </p:nvGraphicFramePr>
        <p:xfrm>
          <a:off x="2683670" y="1600201"/>
          <a:ext cx="1292446" cy="870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0" name="Equation" r:id="rId5" imgW="584200" imgH="393700" progId="Equation.3">
                  <p:embed/>
                </p:oleObj>
              </mc:Choice>
              <mc:Fallback>
                <p:oleObj name="Equation" r:id="rId5" imgW="584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3670" y="1600201"/>
                        <a:ext cx="1292446" cy="870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543096"/>
              </p:ext>
            </p:extLst>
          </p:nvPr>
        </p:nvGraphicFramePr>
        <p:xfrm>
          <a:off x="2683670" y="2703513"/>
          <a:ext cx="14605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1" name="Equation" r:id="rId7" imgW="660400" imgH="165100" progId="Equation.3">
                  <p:embed/>
                </p:oleObj>
              </mc:Choice>
              <mc:Fallback>
                <p:oleObj name="Equation" r:id="rId7" imgW="660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3670" y="2703513"/>
                        <a:ext cx="14605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460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10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11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12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13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14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15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16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17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18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19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2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20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21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22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23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24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25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26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27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28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29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3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4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5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6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7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8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9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21094</TotalTime>
  <Words>1555</Words>
  <Application>Microsoft Macintosh PowerPoint</Application>
  <PresentationFormat>On-screen Show (4:3)</PresentationFormat>
  <Paragraphs>417</Paragraphs>
  <Slides>39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Breeze</vt:lpstr>
      <vt:lpstr>Equation</vt:lpstr>
      <vt:lpstr>Statistics Lesson 11</vt:lpstr>
      <vt:lpstr>What weight to expect given height?</vt:lpstr>
      <vt:lpstr>Use the best-fitting line!</vt:lpstr>
      <vt:lpstr>A badly fitting line</vt:lpstr>
      <vt:lpstr>A better fitting line</vt:lpstr>
      <vt:lpstr>The best fitting line</vt:lpstr>
      <vt:lpstr>Regression</vt:lpstr>
      <vt:lpstr>Regression</vt:lpstr>
      <vt:lpstr>So, for the weight…</vt:lpstr>
      <vt:lpstr>So, for the weight…</vt:lpstr>
      <vt:lpstr>So, for the weight…</vt:lpstr>
      <vt:lpstr>ANOVA: Analysis of Variance</vt:lpstr>
      <vt:lpstr>Motivation</vt:lpstr>
      <vt:lpstr>When to do ANOVA</vt:lpstr>
      <vt:lpstr> Hypotheses</vt:lpstr>
      <vt:lpstr>Number of keywords used in search</vt:lpstr>
      <vt:lpstr>Insight</vt:lpstr>
      <vt:lpstr>In Pictures</vt:lpstr>
      <vt:lpstr>If the null hypothesis is true</vt:lpstr>
      <vt:lpstr>If the null hypothesis is false</vt:lpstr>
      <vt:lpstr>What are we going to do?</vt:lpstr>
      <vt:lpstr>If the null hypothesis is true</vt:lpstr>
      <vt:lpstr>If the null hypothesis is false</vt:lpstr>
      <vt:lpstr>If the null hypothesis is false</vt:lpstr>
      <vt:lpstr>If the null hypothesis is false</vt:lpstr>
      <vt:lpstr>The F Ratio</vt:lpstr>
      <vt:lpstr>The F Distribution</vt:lpstr>
      <vt:lpstr>The F Distribution</vt:lpstr>
      <vt:lpstr>The Grand Mean</vt:lpstr>
      <vt:lpstr>Between-Group Variance</vt:lpstr>
      <vt:lpstr>Within-Group Variance</vt:lpstr>
      <vt:lpstr>Continuing the Example</vt:lpstr>
      <vt:lpstr>Between-Group Variance</vt:lpstr>
      <vt:lpstr>Within-Group Variance</vt:lpstr>
      <vt:lpstr>F-test</vt:lpstr>
      <vt:lpstr>PowerPoint Presentation</vt:lpstr>
      <vt:lpstr>But which mean is higher?</vt:lpstr>
      <vt:lpstr>Special tests to the rescue</vt:lpstr>
      <vt:lpstr>Practice!</vt:lpstr>
    </vt:vector>
  </TitlesOfParts>
  <Company>Yahoo!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Winter Mason</dc:creator>
  <cp:lastModifiedBy>Winter Mason</cp:lastModifiedBy>
  <cp:revision>519</cp:revision>
  <dcterms:created xsi:type="dcterms:W3CDTF">2011-08-10T15:50:01Z</dcterms:created>
  <dcterms:modified xsi:type="dcterms:W3CDTF">2011-11-15T16:59:54Z</dcterms:modified>
</cp:coreProperties>
</file>