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embeddings/Microsoft_Equation3.bin" ContentType="application/vnd.openxmlformats-officedocument.oleObject"/>
  <Override PartName="/ppt/embeddings/oleObject1.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oleObject2.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embeddings/Microsoft_Equation12.bin" ContentType="application/vnd.openxmlformats-officedocument.oleObject"/>
  <Override PartName="/ppt/embeddings/Microsoft_Equation13.bin" ContentType="application/vnd.openxmlformats-officedocument.oleObject"/>
  <Override PartName="/ppt/embeddings/Microsoft_Equation14.bin" ContentType="application/vnd.openxmlformats-officedocument.oleObject"/>
  <Override PartName="/ppt/embeddings/Microsoft_Equation15.bin" ContentType="application/vnd.openxmlformats-officedocument.oleObject"/>
  <Override PartName="/ppt/embeddings/Microsoft_Equation16.bin" ContentType="application/vnd.openxmlformats-officedocument.oleObject"/>
  <Override PartName="/ppt/embeddings/Microsoft_Equation17.bin" ContentType="application/vnd.openxmlformats-officedocument.oleObject"/>
  <Override PartName="/ppt/embeddings/Microsoft_Equation18.bin" ContentType="application/vnd.openxmlformats-officedocument.oleObject"/>
  <Override PartName="/ppt/notesSlides/notesSlide3.xml" ContentType="application/vnd.openxmlformats-officedocument.presentationml.notesSlide+xml"/>
  <Override PartName="/ppt/embeddings/Microsoft_Equation19.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embeddings/Microsoft_Equation20.bin" ContentType="application/vnd.openxmlformats-officedocument.oleObject"/>
  <Override PartName="/ppt/embeddings/Microsoft_Equation21.bin" ContentType="application/vnd.openxmlformats-officedocument.oleObject"/>
  <Override PartName="/ppt/notesSlides/notesSlide7.xml" ContentType="application/vnd.openxmlformats-officedocument.presentationml.notesSlide+xml"/>
  <Override PartName="/ppt/embeddings/Microsoft_Equation22.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3" r:id="rId15"/>
    <p:sldId id="274" r:id="rId16"/>
    <p:sldId id="275" r:id="rId17"/>
    <p:sldId id="276" r:id="rId18"/>
    <p:sldId id="277"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302" r:id="rId32"/>
    <p:sldId id="271" r:id="rId33"/>
    <p:sldId id="272" r:id="rId34"/>
    <p:sldId id="278" r:id="rId35"/>
    <p:sldId id="283" r:id="rId36"/>
    <p:sldId id="279" r:id="rId37"/>
    <p:sldId id="284" r:id="rId38"/>
    <p:sldId id="282" r:id="rId39"/>
    <p:sldId id="265" r:id="rId40"/>
    <p:sldId id="301"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37B"/>
    <a:srgbClr val="614A7B"/>
    <a:srgbClr val="5D5D7B"/>
    <a:srgbClr val="8C8CBA"/>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304" y="-104"/>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winteram:Documents:Teaching:Stats:Week7:ChiSqua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layout/>
      <c:overlay val="0"/>
    </c:title>
    <c:autoTitleDeleted val="0"/>
    <c:plotArea>
      <c:layout/>
      <c:scatterChart>
        <c:scatterStyle val="lineMarker"/>
        <c:varyColors val="0"/>
        <c:ser>
          <c:idx val="1"/>
          <c:order val="0"/>
          <c:tx>
            <c:v>People</c:v>
          </c:tx>
          <c:spPr>
            <a:ln w="47625">
              <a:noFill/>
            </a:ln>
          </c:spPr>
          <c:marker>
            <c:symbol val="circle"/>
            <c:size val="9"/>
            <c:spPr>
              <a:solidFill>
                <a:schemeClr val="tx2"/>
              </a:solidFill>
              <a:ln>
                <a:solidFill>
                  <a:schemeClr val="tx2">
                    <a:lumMod val="60000"/>
                    <a:lumOff val="40000"/>
                  </a:schemeClr>
                </a:solidFill>
              </a:ln>
            </c:spPr>
          </c:marker>
          <c:xVal>
            <c:numRef>
              <c:f>Correlation!$B$2:$B$11</c:f>
              <c:numCache>
                <c:formatCode>General</c:formatCode>
                <c:ptCount val="10"/>
                <c:pt idx="0">
                  <c:v>74.0</c:v>
                </c:pt>
                <c:pt idx="1">
                  <c:v>68.0</c:v>
                </c:pt>
                <c:pt idx="2">
                  <c:v>71.0</c:v>
                </c:pt>
                <c:pt idx="3">
                  <c:v>63.0</c:v>
                </c:pt>
                <c:pt idx="4">
                  <c:v>69.0</c:v>
                </c:pt>
                <c:pt idx="5">
                  <c:v>65.0</c:v>
                </c:pt>
                <c:pt idx="6">
                  <c:v>69.0</c:v>
                </c:pt>
                <c:pt idx="7">
                  <c:v>71.0</c:v>
                </c:pt>
                <c:pt idx="8">
                  <c:v>72.0</c:v>
                </c:pt>
                <c:pt idx="9">
                  <c:v>71.0</c:v>
                </c:pt>
              </c:numCache>
            </c:numRef>
          </c:xVal>
          <c:yVal>
            <c:numRef>
              <c:f>Correlation!$C$2:$C$11</c:f>
              <c:numCache>
                <c:formatCode>General</c:formatCode>
                <c:ptCount val="10"/>
                <c:pt idx="0">
                  <c:v>200.0</c:v>
                </c:pt>
                <c:pt idx="1">
                  <c:v>220.0</c:v>
                </c:pt>
                <c:pt idx="2">
                  <c:v>260.0</c:v>
                </c:pt>
                <c:pt idx="3">
                  <c:v>115.0</c:v>
                </c:pt>
                <c:pt idx="4">
                  <c:v>130.0</c:v>
                </c:pt>
                <c:pt idx="5">
                  <c:v>160.0</c:v>
                </c:pt>
                <c:pt idx="6">
                  <c:v>150.0</c:v>
                </c:pt>
                <c:pt idx="7">
                  <c:v>110.0</c:v>
                </c:pt>
                <c:pt idx="8">
                  <c:v>135.0</c:v>
                </c:pt>
                <c:pt idx="9">
                  <c:v>280.0</c:v>
                </c:pt>
              </c:numCache>
            </c:numRef>
          </c:yVal>
          <c:smooth val="0"/>
        </c:ser>
        <c:dLbls>
          <c:showLegendKey val="0"/>
          <c:showVal val="0"/>
          <c:showCatName val="0"/>
          <c:showSerName val="0"/>
          <c:showPercent val="0"/>
          <c:showBubbleSize val="0"/>
        </c:dLbls>
        <c:axId val="811480824"/>
        <c:axId val="811488264"/>
      </c:scatterChart>
      <c:valAx>
        <c:axId val="811480824"/>
        <c:scaling>
          <c:orientation val="minMax"/>
        </c:scaling>
        <c:delete val="0"/>
        <c:axPos val="b"/>
        <c:title>
          <c:tx>
            <c:rich>
              <a:bodyPr/>
              <a:lstStyle/>
              <a:p>
                <a:pPr>
                  <a:defRPr/>
                </a:pPr>
                <a:r>
                  <a:rPr lang="en-US"/>
                  <a:t>Height</a:t>
                </a:r>
              </a:p>
            </c:rich>
          </c:tx>
          <c:layout/>
          <c:overlay val="0"/>
        </c:title>
        <c:numFmt formatCode="General" sourceLinked="1"/>
        <c:majorTickMark val="out"/>
        <c:minorTickMark val="none"/>
        <c:tickLblPos val="nextTo"/>
        <c:crossAx val="811488264"/>
        <c:crosses val="autoZero"/>
        <c:crossBetween val="midCat"/>
      </c:valAx>
      <c:valAx>
        <c:axId val="811488264"/>
        <c:scaling>
          <c:orientation val="minMax"/>
        </c:scaling>
        <c:delete val="0"/>
        <c:axPos val="l"/>
        <c:majorGridlines/>
        <c:title>
          <c:tx>
            <c:rich>
              <a:bodyPr/>
              <a:lstStyle/>
              <a:p>
                <a:pPr>
                  <a:defRPr/>
                </a:pPr>
                <a:r>
                  <a:rPr lang="en-US"/>
                  <a:t>Weight</a:t>
                </a:r>
              </a:p>
            </c:rich>
          </c:tx>
          <c:layout/>
          <c:overlay val="0"/>
        </c:title>
        <c:numFmt formatCode="General" sourceLinked="1"/>
        <c:majorTickMark val="out"/>
        <c:minorTickMark val="none"/>
        <c:tickLblPos val="nextTo"/>
        <c:crossAx val="811480824"/>
        <c:crosses val="autoZero"/>
        <c:crossBetween val="midCat"/>
      </c:valAx>
    </c:plotArea>
    <c:plotVisOnly val="1"/>
    <c:dispBlanksAs val="gap"/>
    <c:showDLblsOverMax val="0"/>
  </c:chart>
  <c:txPr>
    <a:bodyPr/>
    <a:lstStyle/>
    <a:p>
      <a:pPr>
        <a:defRPr sz="18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B11AA-058B-3C40-8E8A-EF65F058AFED}" type="datetimeFigureOut">
              <a:rPr lang="en-US" smtClean="0"/>
              <a:t>11/17/11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BDC2F-5DC9-2E41-A95E-D01059B6B89A}" type="slidenum">
              <a:rPr lang="en-US" smtClean="0"/>
              <a:t>‹#›</a:t>
            </a:fld>
            <a:endParaRPr lang="en-US"/>
          </a:p>
        </p:txBody>
      </p:sp>
    </p:spTree>
    <p:extLst>
      <p:ext uri="{BB962C8B-B14F-4D97-AF65-F5344CB8AC3E}">
        <p14:creationId xmlns:p14="http://schemas.microsoft.com/office/powerpoint/2010/main" val="40076434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Book Antiqu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a:lstStyle/>
          <a:p>
            <a:r>
              <a:rPr lang="en-US" smtClean="0"/>
              <a:t>What’s the likely GPA for a person that had an SAT score of 1350? 1150?</a:t>
            </a:r>
          </a:p>
        </p:txBody>
      </p:sp>
      <p:sp>
        <p:nvSpPr>
          <p:cNvPr id="139268" name="Slide Number Placeholder 3"/>
          <p:cNvSpPr>
            <a:spLocks noGrp="1"/>
          </p:cNvSpPr>
          <p:nvPr>
            <p:ph type="sldNum" sz="quarter" idx="5"/>
          </p:nvPr>
        </p:nvSpPr>
        <p:spPr bwMode="auto">
          <a:noFill/>
          <a:ln>
            <a:miter lim="800000"/>
            <a:headEnd/>
            <a:tailEnd/>
          </a:ln>
        </p:spPr>
        <p:txBody>
          <a:bodyPr/>
          <a:lstStyle/>
          <a:p>
            <a:fld id="{F0F91974-A4AB-D342-80C6-D495BC94A269}"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fld id="{64444A80-B3A1-4D4F-9994-39D9AB80DB3A}" type="slidenum">
              <a:rPr lang="en-US" sz="1200">
                <a:solidFill>
                  <a:schemeClr val="tx1"/>
                </a:solidFill>
                <a:latin typeface="Arial" charset="0"/>
              </a:rPr>
              <a:pPr eaLnBrk="1" hangingPunct="1"/>
              <a:t>32</a:t>
            </a:fld>
            <a:endParaRPr lang="en-US" sz="1200">
              <a:solidFill>
                <a:schemeClr val="tx1"/>
              </a:solidFill>
              <a:latin typeface="Arial"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fld id="{BFE64754-ACFE-8048-ADFD-EAD0A65F2F0E}" type="slidenum">
              <a:rPr lang="en-US" sz="1200">
                <a:solidFill>
                  <a:schemeClr val="tx1"/>
                </a:solidFill>
                <a:latin typeface="Arial" charset="0"/>
              </a:rPr>
              <a:pPr eaLnBrk="1" hangingPunct="1"/>
              <a:t>33</a:t>
            </a:fld>
            <a:endParaRPr lang="en-US" sz="1200">
              <a:solidFill>
                <a:schemeClr val="tx1"/>
              </a:solidFill>
              <a:latin typeface="Arial"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fld id="{0984C70D-A191-C748-A56F-8560B070FEAC}" type="slidenum">
              <a:rPr lang="en-US" sz="1200">
                <a:solidFill>
                  <a:schemeClr val="tx1"/>
                </a:solidFill>
                <a:latin typeface="Arial" charset="0"/>
              </a:rPr>
              <a:pPr eaLnBrk="1" hangingPunct="1"/>
              <a:t>34</a:t>
            </a:fld>
            <a:endParaRPr lang="en-US" sz="1200">
              <a:solidFill>
                <a:schemeClr val="tx1"/>
              </a:solidFill>
              <a:latin typeface="Arial"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fld id="{CBCED7D5-0377-2741-B10D-4439FDB3778D}" type="slidenum">
              <a:rPr lang="en-US" sz="1200">
                <a:solidFill>
                  <a:schemeClr val="tx1"/>
                </a:solidFill>
                <a:latin typeface="Arial" charset="0"/>
              </a:rPr>
              <a:pPr eaLnBrk="1" hangingPunct="1"/>
              <a:t>36</a:t>
            </a:fld>
            <a:endParaRPr lang="en-US" sz="1200">
              <a:solidFill>
                <a:schemeClr val="tx1"/>
              </a:solidFill>
              <a:latin typeface="Arial"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fld id="{0B548EE5-C679-D34F-9C17-5DCB7D027C2F}" type="slidenum">
              <a:rPr lang="en-US" sz="1200">
                <a:solidFill>
                  <a:schemeClr val="tx1"/>
                </a:solidFill>
                <a:latin typeface="Arial" charset="0"/>
              </a:rPr>
              <a:pPr eaLnBrk="1" hangingPunct="1"/>
              <a:t>38</a:t>
            </a:fld>
            <a:endParaRPr lang="en-US" sz="1200">
              <a:solidFill>
                <a:schemeClr val="tx1"/>
              </a:solidFill>
              <a:latin typeface="Arial"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A28A87B-D3C4-C445-A4DA-DFDF4F6A79CA}" type="slidenum">
              <a:rPr lang="en-US"/>
              <a:pPr/>
              <a:t>‹#›</a:t>
            </a:fld>
            <a:endParaRPr lang="en-US"/>
          </a:p>
        </p:txBody>
      </p:sp>
    </p:spTree>
    <p:extLst>
      <p:ext uri="{BB962C8B-B14F-4D97-AF65-F5344CB8AC3E}">
        <p14:creationId xmlns:p14="http://schemas.microsoft.com/office/powerpoint/2010/main" val="155612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11/17/11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11/17/11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11/17/11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11/17/11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emf"/><Relationship Id="rId5" Type="http://schemas.openxmlformats.org/officeDocument/2006/relationships/oleObject" Target="../embeddings/Microsoft_Excel_Chart7.xls"/><Relationship Id="rId6"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oleObject" Target="../embeddings/Microsoft_Equation8.bin"/><Relationship Id="rId5" Type="http://schemas.openxmlformats.org/officeDocument/2006/relationships/image" Target="../media/image1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quation9.bin"/><Relationship Id="rId4" Type="http://schemas.openxmlformats.org/officeDocument/2006/relationships/image" Target="../media/image13.wmf"/><Relationship Id="rId5" Type="http://schemas.openxmlformats.org/officeDocument/2006/relationships/image" Target="../media/image9.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quation10.bin"/><Relationship Id="rId4" Type="http://schemas.openxmlformats.org/officeDocument/2006/relationships/image" Target="../media/image1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quation11.bin"/><Relationship Id="rId4" Type="http://schemas.openxmlformats.org/officeDocument/2006/relationships/image" Target="../media/image1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Equation12.bin"/><Relationship Id="rId4" Type="http://schemas.openxmlformats.org/officeDocument/2006/relationships/image" Target="../media/image16.wmf"/><Relationship Id="rId5" Type="http://schemas.openxmlformats.org/officeDocument/2006/relationships/image" Target="../media/image9.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quation13.bin"/><Relationship Id="rId4" Type="http://schemas.openxmlformats.org/officeDocument/2006/relationships/image" Target="../media/image17.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quation14.bin"/><Relationship Id="rId4"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Equation15.bin"/><Relationship Id="rId4" Type="http://schemas.openxmlformats.org/officeDocument/2006/relationships/image" Target="../media/image1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quation16.bin"/><Relationship Id="rId4" Type="http://schemas.openxmlformats.org/officeDocument/2006/relationships/image" Target="../media/image20.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Equation1.bin"/><Relationship Id="rId5" Type="http://schemas.openxmlformats.org/officeDocument/2006/relationships/image" Target="../media/image2.emf"/><Relationship Id="rId6" Type="http://schemas.openxmlformats.org/officeDocument/2006/relationships/oleObject" Target="../embeddings/Microsoft_Equation2.bin"/><Relationship Id="rId7"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quation17.bin"/><Relationship Id="rId4" Type="http://schemas.openxmlformats.org/officeDocument/2006/relationships/image" Target="../media/image21.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Equation18.bin"/><Relationship Id="rId4" Type="http://schemas.openxmlformats.org/officeDocument/2006/relationships/image" Target="../media/image7.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quation19.bin"/><Relationship Id="rId5" Type="http://schemas.openxmlformats.org/officeDocument/2006/relationships/image" Target="../media/image22.emf"/><Relationship Id="rId1" Type="http://schemas.openxmlformats.org/officeDocument/2006/relationships/vmlDrawing" Target="../drawings/vmlDrawing18.v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3.bin"/><Relationship Id="rId5" Type="http://schemas.openxmlformats.org/officeDocument/2006/relationships/image" Target="../media/image24.wmf"/><Relationship Id="rId6" Type="http://schemas.openxmlformats.org/officeDocument/2006/relationships/oleObject" Target="../embeddings/Microsoft_Equation20.bin"/><Relationship Id="rId7" Type="http://schemas.openxmlformats.org/officeDocument/2006/relationships/image" Target="../media/image25.wmf"/><Relationship Id="rId1" Type="http://schemas.openxmlformats.org/officeDocument/2006/relationships/vmlDrawing" Target="../drawings/vmlDrawing19.vml"/><Relationship Id="rId2"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oleObject" Target="../embeddings/Microsoft_Equation21.bin"/><Relationship Id="rId5" Type="http://schemas.openxmlformats.org/officeDocument/2006/relationships/image" Target="../media/image26.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22.bin"/><Relationship Id="rId5" Type="http://schemas.openxmlformats.org/officeDocument/2006/relationships/image" Target="../media/image27.emf"/><Relationship Id="rId1" Type="http://schemas.openxmlformats.org/officeDocument/2006/relationships/vmlDrawing" Target="../drawings/vmlDrawing21.v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8.wmf"/><Relationship Id="rId5" Type="http://schemas.openxmlformats.org/officeDocument/2006/relationships/oleObject" Target="../embeddings/oleObject5.bin"/><Relationship Id="rId6" Type="http://schemas.openxmlformats.org/officeDocument/2006/relationships/image" Target="../media/image29.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5" Type="http://schemas.openxmlformats.org/officeDocument/2006/relationships/oleObject" Target="../embeddings/Microsoft_Equation4.bin"/><Relationship Id="rId6"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quation5.bin"/><Relationship Id="rId4"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quation6.bin"/><Relationship Id="rId4"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br>
              <a:rPr lang="en-US" dirty="0" smtClean="0"/>
            </a:br>
            <a:r>
              <a:rPr lang="en-US" dirty="0" smtClean="0"/>
              <a:t>Lesson 12</a:t>
            </a:r>
            <a:endParaRPr lang="en-US" dirty="0"/>
          </a:p>
        </p:txBody>
      </p:sp>
      <p:sp>
        <p:nvSpPr>
          <p:cNvPr id="3" name="Subtitle 2"/>
          <p:cNvSpPr>
            <a:spLocks noGrp="1"/>
          </p:cNvSpPr>
          <p:nvPr>
            <p:ph type="subTitle" idx="1"/>
          </p:nvPr>
        </p:nvSpPr>
        <p:spPr/>
        <p:txBody>
          <a:bodyPr/>
          <a:lstStyle/>
          <a:p>
            <a:r>
              <a:rPr lang="en-US" dirty="0" smtClean="0"/>
              <a:t>BT221</a:t>
            </a:r>
          </a:p>
          <a:p>
            <a:r>
              <a:rPr lang="en-US" dirty="0" smtClean="0"/>
              <a:t>Professor Winter Mason</a:t>
            </a:r>
            <a:endParaRPr lang="en-US" dirty="0"/>
          </a:p>
        </p:txBody>
      </p:sp>
    </p:spTree>
    <p:extLst>
      <p:ext uri="{BB962C8B-B14F-4D97-AF65-F5344CB8AC3E}">
        <p14:creationId xmlns:p14="http://schemas.microsoft.com/office/powerpoint/2010/main" val="20494939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26" name="Rectangle 290"/>
          <p:cNvSpPr>
            <a:spLocks noChangeArrowheads="1"/>
          </p:cNvSpPr>
          <p:nvPr/>
        </p:nvSpPr>
        <p:spPr bwMode="auto">
          <a:xfrm>
            <a:off x="4267200" y="2209800"/>
            <a:ext cx="4267200" cy="1295400"/>
          </a:xfrm>
          <a:prstGeom prst="rect">
            <a:avLst/>
          </a:prstGeom>
          <a:solidFill>
            <a:srgbClr val="BEF8C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4738" name="Rectangle 2"/>
          <p:cNvSpPr>
            <a:spLocks noGrp="1" noChangeArrowheads="1"/>
          </p:cNvSpPr>
          <p:nvPr>
            <p:ph type="title"/>
          </p:nvPr>
        </p:nvSpPr>
        <p:spPr/>
        <p:txBody>
          <a:bodyPr/>
          <a:lstStyle/>
          <a:p>
            <a:r>
              <a:rPr lang="en-US"/>
              <a:t>Pie Sales Model</a:t>
            </a:r>
          </a:p>
        </p:txBody>
      </p:sp>
      <p:sp>
        <p:nvSpPr>
          <p:cNvPr id="244739" name="Rectangle 3"/>
          <p:cNvSpPr>
            <a:spLocks noGrp="1" noChangeArrowheads="1"/>
          </p:cNvSpPr>
          <p:nvPr>
            <p:ph type="body" idx="1"/>
          </p:nvPr>
        </p:nvSpPr>
        <p:spPr>
          <a:xfrm>
            <a:off x="4343400" y="2362200"/>
            <a:ext cx="4343400" cy="1066800"/>
          </a:xfrm>
        </p:spPr>
        <p:txBody>
          <a:bodyPr>
            <a:normAutofit fontScale="92500" lnSpcReduction="10000"/>
          </a:bodyPr>
          <a:lstStyle/>
          <a:p>
            <a:pPr>
              <a:buFont typeface="Wingdings" charset="0"/>
              <a:buNone/>
            </a:pPr>
            <a:r>
              <a:rPr lang="en-US" sz="2700"/>
              <a:t>Sales = b</a:t>
            </a:r>
            <a:r>
              <a:rPr lang="en-US" sz="2700" baseline="-25000"/>
              <a:t>0</a:t>
            </a:r>
            <a:r>
              <a:rPr lang="en-US" sz="2700"/>
              <a:t> + b</a:t>
            </a:r>
            <a:r>
              <a:rPr lang="en-US" sz="2700" baseline="-25000"/>
              <a:t>1</a:t>
            </a:r>
            <a:r>
              <a:rPr lang="en-US" sz="2700"/>
              <a:t> (Price) </a:t>
            </a:r>
          </a:p>
          <a:p>
            <a:pPr>
              <a:buFont typeface="Wingdings" charset="0"/>
              <a:buNone/>
            </a:pPr>
            <a:r>
              <a:rPr lang="en-US" sz="2700"/>
              <a:t>		    + b</a:t>
            </a:r>
            <a:r>
              <a:rPr lang="en-US" sz="2700" baseline="-25000"/>
              <a:t>2</a:t>
            </a:r>
            <a:r>
              <a:rPr lang="en-US" sz="2700"/>
              <a:t> (Advertising)</a:t>
            </a:r>
          </a:p>
        </p:txBody>
      </p:sp>
      <p:graphicFrame>
        <p:nvGraphicFramePr>
          <p:cNvPr id="245028" name="Group 292"/>
          <p:cNvGraphicFramePr>
            <a:graphicFrameLocks noGrp="1"/>
          </p:cNvGraphicFramePr>
          <p:nvPr/>
        </p:nvGraphicFramePr>
        <p:xfrm>
          <a:off x="381000" y="1447800"/>
          <a:ext cx="3505200" cy="4831080"/>
        </p:xfrm>
        <a:graphic>
          <a:graphicData uri="http://schemas.openxmlformats.org/drawingml/2006/table">
            <a:tbl>
              <a:tblPr/>
              <a:tblGrid>
                <a:gridCol w="685800"/>
                <a:gridCol w="839788"/>
                <a:gridCol w="760412"/>
                <a:gridCol w="1219200"/>
              </a:tblGrid>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Week</a:t>
                      </a:r>
                      <a:endParaRPr kumimoji="0" lang="en-US" sz="1300" b="0"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8FCFB"/>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Pie Sales</a:t>
                      </a:r>
                      <a:endParaRPr kumimoji="0" lang="en-US" sz="1300" b="0"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8FCFB"/>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p>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t>
                      </a:r>
                      <a:endParaRPr kumimoji="0" lang="en-US" sz="1300" b="0"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8FCFB"/>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p>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($100s)</a:t>
                      </a:r>
                      <a:endParaRPr kumimoji="0" lang="en-US" sz="1300" b="0"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8FCFB"/>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460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8.00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430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8.00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6.80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380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430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490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7.20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7.90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5.90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450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FFFFCC"/>
                    </a:solid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7.00</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sp>
        <p:nvSpPr>
          <p:cNvPr id="244989" name="Freeform 253"/>
          <p:cNvSpPr>
            <a:spLocks/>
          </p:cNvSpPr>
          <p:nvPr/>
        </p:nvSpPr>
        <p:spPr bwMode="auto">
          <a:xfrm>
            <a:off x="4572000" y="2282825"/>
            <a:ext cx="604838" cy="155575"/>
          </a:xfrm>
          <a:custGeom>
            <a:avLst/>
            <a:gdLst>
              <a:gd name="T0" fmla="*/ 0 w 381"/>
              <a:gd name="T1" fmla="*/ 96 h 98"/>
              <a:gd name="T2" fmla="*/ 192 w 381"/>
              <a:gd name="T3" fmla="*/ 0 h 98"/>
              <a:gd name="T4" fmla="*/ 381 w 381"/>
              <a:gd name="T5" fmla="*/ 98 h 98"/>
            </a:gdLst>
            <a:ahLst/>
            <a:cxnLst>
              <a:cxn ang="0">
                <a:pos x="T0" y="T1"/>
              </a:cxn>
              <a:cxn ang="0">
                <a:pos x="T2" y="T3"/>
              </a:cxn>
              <a:cxn ang="0">
                <a:pos x="T4" y="T5"/>
              </a:cxn>
            </a:cxnLst>
            <a:rect l="0" t="0" r="r" b="b"/>
            <a:pathLst>
              <a:path w="381" h="98">
                <a:moveTo>
                  <a:pt x="0" y="96"/>
                </a:moveTo>
                <a:lnTo>
                  <a:pt x="192" y="0"/>
                </a:lnTo>
                <a:lnTo>
                  <a:pt x="381" y="98"/>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graphicFrame>
        <p:nvGraphicFramePr>
          <p:cNvPr id="245029" name="Group 293"/>
          <p:cNvGraphicFramePr>
            <a:graphicFrameLocks noGrp="1"/>
          </p:cNvGraphicFramePr>
          <p:nvPr/>
        </p:nvGraphicFramePr>
        <p:xfrm>
          <a:off x="4343400" y="4419600"/>
          <a:ext cx="4572000" cy="1158240"/>
        </p:xfrm>
        <a:graphic>
          <a:graphicData uri="http://schemas.openxmlformats.org/drawingml/2006/table">
            <a:tbl>
              <a:tblPr/>
              <a:tblGrid>
                <a:gridCol w="1317625"/>
                <a:gridCol w="1109663"/>
                <a:gridCol w="1001712"/>
                <a:gridCol w="1143000"/>
              </a:tblGrid>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Pie Sales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Pie Sales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-0.44327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r>
              <a:tr h="23971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0.55632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0.03044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r>
            </a:tbl>
          </a:graphicData>
        </a:graphic>
      </p:graphicFrame>
      <p:sp>
        <p:nvSpPr>
          <p:cNvPr id="245019" name="Rectangle 283"/>
          <p:cNvSpPr>
            <a:spLocks noChangeArrowheads="1"/>
          </p:cNvSpPr>
          <p:nvPr/>
        </p:nvSpPr>
        <p:spPr bwMode="auto">
          <a:xfrm>
            <a:off x="4343400" y="3886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Correlation matrix:</a:t>
            </a:r>
          </a:p>
        </p:txBody>
      </p:sp>
      <p:sp>
        <p:nvSpPr>
          <p:cNvPr id="245025" name="Rectangle 289"/>
          <p:cNvSpPr>
            <a:spLocks noChangeArrowheads="1"/>
          </p:cNvSpPr>
          <p:nvPr/>
        </p:nvSpPr>
        <p:spPr bwMode="auto">
          <a:xfrm>
            <a:off x="4267200" y="1600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Multiple regression model:</a:t>
            </a:r>
          </a:p>
        </p:txBody>
      </p:sp>
      <p:pic>
        <p:nvPicPr>
          <p:cNvPr id="245027" name="Picture 291" descr="j02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15000"/>
            <a:ext cx="13811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377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90600" y="228600"/>
            <a:ext cx="7793038" cy="1066800"/>
          </a:xfrm>
        </p:spPr>
        <p:txBody>
          <a:bodyPr/>
          <a:lstStyle/>
          <a:p>
            <a:pPr>
              <a:lnSpc>
                <a:spcPct val="85000"/>
              </a:lnSpc>
            </a:pPr>
            <a:r>
              <a:rPr lang="en-US"/>
              <a:t>Interpretation of Estimated Coefficients</a:t>
            </a:r>
          </a:p>
        </p:txBody>
      </p:sp>
      <p:sp>
        <p:nvSpPr>
          <p:cNvPr id="257027" name="Rectangle 3"/>
          <p:cNvSpPr>
            <a:spLocks noGrp="1" noChangeArrowheads="1"/>
          </p:cNvSpPr>
          <p:nvPr>
            <p:ph type="body" idx="1"/>
          </p:nvPr>
        </p:nvSpPr>
        <p:spPr>
          <a:xfrm>
            <a:off x="762000" y="1676400"/>
            <a:ext cx="8077200" cy="4724400"/>
          </a:xfrm>
        </p:spPr>
        <p:txBody>
          <a:bodyPr>
            <a:normAutofit lnSpcReduction="10000"/>
          </a:bodyPr>
          <a:lstStyle/>
          <a:p>
            <a:r>
              <a:rPr lang="en-US" sz="2300"/>
              <a:t>Slope (b</a:t>
            </a:r>
            <a:r>
              <a:rPr lang="en-US" sz="2300" baseline="-25000"/>
              <a:t>i</a:t>
            </a:r>
            <a:r>
              <a:rPr lang="en-US" sz="2300"/>
              <a:t>)</a:t>
            </a:r>
          </a:p>
          <a:p>
            <a:pPr lvl="1"/>
            <a:r>
              <a:rPr lang="en-US" sz="2300"/>
              <a:t>Estimates that the average value of y changes by b</a:t>
            </a:r>
            <a:r>
              <a:rPr lang="en-US" sz="2300" baseline="-25000"/>
              <a:t>i</a:t>
            </a:r>
            <a:r>
              <a:rPr lang="en-US" sz="2300"/>
              <a:t> units for each 1 unit increase in X</a:t>
            </a:r>
            <a:r>
              <a:rPr lang="en-US" sz="2300" baseline="-25000"/>
              <a:t>i</a:t>
            </a:r>
            <a:r>
              <a:rPr lang="en-US" sz="2300"/>
              <a:t> holding all other variables constant</a:t>
            </a:r>
          </a:p>
          <a:p>
            <a:pPr lvl="1"/>
            <a:r>
              <a:rPr lang="en-US" sz="2300"/>
              <a:t>Example: if b</a:t>
            </a:r>
            <a:r>
              <a:rPr lang="en-US" sz="2300" baseline="-25000"/>
              <a:t>1</a:t>
            </a:r>
            <a:r>
              <a:rPr lang="en-US" sz="2300"/>
              <a:t> = -20, then sales (y) is expected to decrease by an estimated 20 pies per week for each $1 increase in selling price (x</a:t>
            </a:r>
            <a:r>
              <a:rPr lang="en-US" sz="2300" baseline="-25000"/>
              <a:t>1</a:t>
            </a:r>
            <a:r>
              <a:rPr lang="en-US" sz="2300"/>
              <a:t>), net of the effects of changes due to advertising (x</a:t>
            </a:r>
            <a:r>
              <a:rPr lang="en-US" sz="2300" baseline="-25000"/>
              <a:t>2</a:t>
            </a:r>
            <a:r>
              <a:rPr lang="en-US" sz="2300"/>
              <a:t>)</a:t>
            </a:r>
          </a:p>
          <a:p>
            <a:r>
              <a:rPr lang="en-US" sz="2300"/>
              <a:t>y-intercept (b</a:t>
            </a:r>
            <a:r>
              <a:rPr lang="en-US" sz="2300" baseline="-25000"/>
              <a:t>0</a:t>
            </a:r>
            <a:r>
              <a:rPr lang="en-US" sz="2300"/>
              <a:t>)</a:t>
            </a:r>
          </a:p>
          <a:p>
            <a:pPr lvl="1"/>
            <a:r>
              <a:rPr lang="en-US" sz="2300"/>
              <a:t>The estimated average value of y when all x</a:t>
            </a:r>
            <a:r>
              <a:rPr lang="en-US" sz="2300" baseline="-25000"/>
              <a:t>i</a:t>
            </a:r>
            <a:r>
              <a:rPr lang="en-US" sz="2300"/>
              <a:t> = 0 (assuming all x</a:t>
            </a:r>
            <a:r>
              <a:rPr lang="en-US" sz="2300" baseline="-25000"/>
              <a:t>i</a:t>
            </a:r>
            <a:r>
              <a:rPr lang="en-US" sz="2300"/>
              <a:t> = 0 is within the range of observed values)</a:t>
            </a:r>
            <a:endParaRPr lang="en-US"/>
          </a:p>
        </p:txBody>
      </p:sp>
    </p:spTree>
    <p:extLst>
      <p:ext uri="{BB962C8B-B14F-4D97-AF65-F5344CB8AC3E}">
        <p14:creationId xmlns:p14="http://schemas.microsoft.com/office/powerpoint/2010/main" val="31452822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Pie Sales Correlation Matrix</a:t>
            </a:r>
          </a:p>
        </p:txBody>
      </p:sp>
      <p:sp>
        <p:nvSpPr>
          <p:cNvPr id="252931" name="Rectangle 3"/>
          <p:cNvSpPr>
            <a:spLocks noGrp="1" noChangeArrowheads="1"/>
          </p:cNvSpPr>
          <p:nvPr>
            <p:ph type="body" idx="1"/>
          </p:nvPr>
        </p:nvSpPr>
        <p:spPr>
          <a:xfrm>
            <a:off x="990600" y="3505200"/>
            <a:ext cx="6705600" cy="2590800"/>
          </a:xfrm>
        </p:spPr>
        <p:txBody>
          <a:bodyPr>
            <a:normAutofit lnSpcReduction="10000"/>
          </a:bodyPr>
          <a:lstStyle/>
          <a:p>
            <a:r>
              <a:rPr lang="en-US" sz="2700"/>
              <a:t>Price vs. Sales :  r = -0.44327</a:t>
            </a:r>
          </a:p>
          <a:p>
            <a:pPr lvl="1"/>
            <a:r>
              <a:rPr lang="en-US" sz="2300"/>
              <a:t>There is a </a:t>
            </a:r>
            <a:r>
              <a:rPr lang="en-US" sz="2300">
                <a:solidFill>
                  <a:schemeClr val="folHlink"/>
                </a:solidFill>
              </a:rPr>
              <a:t>negative</a:t>
            </a:r>
            <a:r>
              <a:rPr lang="en-US" sz="2300"/>
              <a:t> association between </a:t>
            </a:r>
          </a:p>
          <a:p>
            <a:pPr lvl="1">
              <a:lnSpc>
                <a:spcPct val="80000"/>
              </a:lnSpc>
              <a:buFont typeface="Wingdings" charset="0"/>
              <a:buNone/>
            </a:pPr>
            <a:r>
              <a:rPr lang="en-US" sz="2300"/>
              <a:t>   price and sales</a:t>
            </a:r>
          </a:p>
          <a:p>
            <a:r>
              <a:rPr lang="en-US" sz="2700"/>
              <a:t>Advertising vs. Sales :  r = 0.55632</a:t>
            </a:r>
          </a:p>
          <a:p>
            <a:pPr lvl="1"/>
            <a:r>
              <a:rPr lang="en-US" sz="2300"/>
              <a:t>There is a </a:t>
            </a:r>
            <a:r>
              <a:rPr lang="en-US" sz="2300">
                <a:solidFill>
                  <a:schemeClr val="folHlink"/>
                </a:solidFill>
              </a:rPr>
              <a:t>positive</a:t>
            </a:r>
            <a:r>
              <a:rPr lang="en-US" sz="2300"/>
              <a:t> association between </a:t>
            </a:r>
          </a:p>
          <a:p>
            <a:pPr lvl="1">
              <a:lnSpc>
                <a:spcPct val="90000"/>
              </a:lnSpc>
              <a:buFont typeface="Wingdings" charset="0"/>
              <a:buNone/>
            </a:pPr>
            <a:r>
              <a:rPr lang="en-US" sz="2300"/>
              <a:t>   advertising and sales</a:t>
            </a:r>
          </a:p>
        </p:txBody>
      </p:sp>
      <p:graphicFrame>
        <p:nvGraphicFramePr>
          <p:cNvPr id="252968" name="Group 40"/>
          <p:cNvGraphicFramePr>
            <a:graphicFrameLocks noGrp="1"/>
          </p:cNvGraphicFramePr>
          <p:nvPr/>
        </p:nvGraphicFramePr>
        <p:xfrm>
          <a:off x="1143000" y="1752600"/>
          <a:ext cx="7010400" cy="1524000"/>
        </p:xfrm>
        <a:graphic>
          <a:graphicData uri="http://schemas.openxmlformats.org/drawingml/2006/table">
            <a:tbl>
              <a:tblPr/>
              <a:tblGrid>
                <a:gridCol w="1998663"/>
                <a:gridCol w="1682750"/>
                <a:gridCol w="1746250"/>
                <a:gridCol w="1582737"/>
              </a:tblGrid>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 </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Pie Sales</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Pie Sales</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1</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-0.44327</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1</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7E4FC"/>
                    </a:solidFill>
                  </a:tcPr>
                </a:tc>
              </a:tr>
              <a:tr h="23971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0.55632</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0.03044</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ea typeface="ＭＳ Ｐゴシック" charset="0"/>
                          <a:cs typeface="Arial" charset="0"/>
                        </a:rPr>
                        <a:t>1</a:t>
                      </a:r>
                      <a:endParaRPr kumimoji="0" lang="en-US" sz="19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7E4FC"/>
                    </a:solidFill>
                  </a:tcPr>
                </a:tc>
              </a:tr>
            </a:tbl>
          </a:graphicData>
        </a:graphic>
      </p:graphicFrame>
      <p:sp>
        <p:nvSpPr>
          <p:cNvPr id="252964" name="Rectangle 36"/>
          <p:cNvSpPr>
            <a:spLocks noChangeArrowheads="1"/>
          </p:cNvSpPr>
          <p:nvPr/>
        </p:nvSpPr>
        <p:spPr bwMode="auto">
          <a:xfrm>
            <a:off x="3352800" y="2590800"/>
            <a:ext cx="14478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2965" name="Rectangle 37"/>
          <p:cNvSpPr>
            <a:spLocks noChangeArrowheads="1"/>
          </p:cNvSpPr>
          <p:nvPr/>
        </p:nvSpPr>
        <p:spPr bwMode="auto">
          <a:xfrm>
            <a:off x="3352800" y="2971800"/>
            <a:ext cx="14478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52966" name="Picture 38" descr="j02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15000"/>
            <a:ext cx="13811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2946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Scatter Diagrams</a:t>
            </a:r>
          </a:p>
        </p:txBody>
      </p:sp>
      <p:graphicFrame>
        <p:nvGraphicFramePr>
          <p:cNvPr id="246789" name="Object 5"/>
          <p:cNvGraphicFramePr>
            <a:graphicFrameLocks noChangeAspect="1"/>
          </p:cNvGraphicFramePr>
          <p:nvPr/>
        </p:nvGraphicFramePr>
        <p:xfrm>
          <a:off x="228600" y="1828800"/>
          <a:ext cx="4691063" cy="2874963"/>
        </p:xfrm>
        <a:graphic>
          <a:graphicData uri="http://schemas.openxmlformats.org/presentationml/2006/ole">
            <mc:AlternateContent xmlns:mc="http://schemas.openxmlformats.org/markup-compatibility/2006">
              <mc:Choice xmlns:v="urn:schemas-microsoft-com:vml" Requires="v">
                <p:oleObj spid="_x0000_s14371" name="Chart" r:id="rId3" imgW="6029325" imgH="3695802" progId="Excel.Chart.8">
                  <p:embed/>
                </p:oleObj>
              </mc:Choice>
              <mc:Fallback>
                <p:oleObj name="Chart" r:id="rId3" imgW="6029325" imgH="369580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8800"/>
                        <a:ext cx="4691063"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46790" name="Object 6"/>
          <p:cNvGraphicFramePr>
            <a:graphicFrameLocks noChangeAspect="1"/>
          </p:cNvGraphicFramePr>
          <p:nvPr/>
        </p:nvGraphicFramePr>
        <p:xfrm>
          <a:off x="4743450" y="3505200"/>
          <a:ext cx="4400550" cy="2760663"/>
        </p:xfrm>
        <a:graphic>
          <a:graphicData uri="http://schemas.openxmlformats.org/presentationml/2006/ole">
            <mc:AlternateContent xmlns:mc="http://schemas.openxmlformats.org/markup-compatibility/2006">
              <mc:Choice xmlns:v="urn:schemas-microsoft-com:vml" Requires="v">
                <p:oleObj spid="_x0000_s14372" name="Chart" r:id="rId5" imgW="5905500" imgH="3705149" progId="Excel.Chart.8">
                  <p:embed/>
                </p:oleObj>
              </mc:Choice>
              <mc:Fallback>
                <p:oleObj name="Chart" r:id="rId5" imgW="5905500" imgH="3705149"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450" y="3505200"/>
                        <a:ext cx="4400550"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6792" name="Text Box 8"/>
          <p:cNvSpPr txBox="1">
            <a:spLocks noChangeArrowheads="1"/>
          </p:cNvSpPr>
          <p:nvPr/>
        </p:nvSpPr>
        <p:spPr bwMode="auto">
          <a:xfrm>
            <a:off x="152400" y="20574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Sales</a:t>
            </a:r>
          </a:p>
        </p:txBody>
      </p:sp>
      <p:sp>
        <p:nvSpPr>
          <p:cNvPr id="246793" name="Text Box 9"/>
          <p:cNvSpPr txBox="1">
            <a:spLocks noChangeArrowheads="1"/>
          </p:cNvSpPr>
          <p:nvPr/>
        </p:nvSpPr>
        <p:spPr bwMode="auto">
          <a:xfrm>
            <a:off x="4724400" y="37338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Sales</a:t>
            </a:r>
          </a:p>
        </p:txBody>
      </p:sp>
      <p:sp>
        <p:nvSpPr>
          <p:cNvPr id="246794" name="Text Box 10"/>
          <p:cNvSpPr txBox="1">
            <a:spLocks noChangeArrowheads="1"/>
          </p:cNvSpPr>
          <p:nvPr/>
        </p:nvSpPr>
        <p:spPr bwMode="auto">
          <a:xfrm>
            <a:off x="2286000" y="44958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Price</a:t>
            </a:r>
          </a:p>
        </p:txBody>
      </p:sp>
      <p:sp>
        <p:nvSpPr>
          <p:cNvPr id="246799" name="Rectangle 15"/>
          <p:cNvSpPr>
            <a:spLocks noChangeArrowheads="1"/>
          </p:cNvSpPr>
          <p:nvPr/>
        </p:nvSpPr>
        <p:spPr bwMode="auto">
          <a:xfrm>
            <a:off x="4191000" y="4114800"/>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6797" name="Rectangle 13"/>
          <p:cNvSpPr>
            <a:spLocks noChangeArrowheads="1"/>
          </p:cNvSpPr>
          <p:nvPr/>
        </p:nvSpPr>
        <p:spPr bwMode="auto">
          <a:xfrm>
            <a:off x="152400" y="1828800"/>
            <a:ext cx="4267200" cy="3048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6798" name="Rectangle 14"/>
          <p:cNvSpPr>
            <a:spLocks noChangeArrowheads="1"/>
          </p:cNvSpPr>
          <p:nvPr/>
        </p:nvSpPr>
        <p:spPr bwMode="auto">
          <a:xfrm>
            <a:off x="4648200" y="3429000"/>
            <a:ext cx="4419600" cy="3048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231199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nSpc>
                <a:spcPct val="85000"/>
              </a:lnSpc>
            </a:pPr>
            <a:r>
              <a:rPr lang="en-US"/>
              <a:t>Estimating a Multiple Linear </a:t>
            </a:r>
            <a:br>
              <a:rPr lang="en-US"/>
            </a:br>
            <a:r>
              <a:rPr lang="en-US"/>
              <a:t>Regression Equation</a:t>
            </a:r>
          </a:p>
        </p:txBody>
      </p:sp>
      <p:sp>
        <p:nvSpPr>
          <p:cNvPr id="140304" name="Rectangle 16"/>
          <p:cNvSpPr>
            <a:spLocks noGrp="1" noChangeArrowheads="1"/>
          </p:cNvSpPr>
          <p:nvPr>
            <p:ph idx="1"/>
          </p:nvPr>
        </p:nvSpPr>
        <p:spPr>
          <a:noFill/>
          <a:ln/>
        </p:spPr>
        <p:txBody>
          <a:bodyPr>
            <a:normAutofit/>
          </a:bodyPr>
          <a:lstStyle/>
          <a:p>
            <a:pPr marL="342900" indent="-342900" defTabSz="914400"/>
            <a:r>
              <a:rPr lang="en-US" sz="2700" dirty="0"/>
              <a:t>Computer software is generally used to generate the coefficients and measures of goodness of fit for multiple regression</a:t>
            </a:r>
          </a:p>
          <a:p>
            <a:pPr marL="342900" indent="-342900" defTabSz="914400"/>
            <a:endParaRPr lang="en-US" sz="2700" dirty="0"/>
          </a:p>
          <a:p>
            <a:pPr marL="342900" indent="-342900" defTabSz="914400"/>
            <a:r>
              <a:rPr lang="en-US" sz="2700" dirty="0"/>
              <a:t>Excel:</a:t>
            </a:r>
          </a:p>
          <a:p>
            <a:pPr marL="742950" lvl="1" indent="-285750" defTabSz="914400"/>
            <a:r>
              <a:rPr lang="en-US" sz="2300" dirty="0">
                <a:solidFill>
                  <a:schemeClr val="folHlink"/>
                </a:solidFill>
              </a:rPr>
              <a:t>Data / Data Analysis / </a:t>
            </a:r>
            <a:r>
              <a:rPr lang="en-US" sz="2300" dirty="0" smtClean="0">
                <a:solidFill>
                  <a:schemeClr val="folHlink"/>
                </a:solidFill>
              </a:rPr>
              <a:t>Regression</a:t>
            </a:r>
            <a:endParaRPr lang="en-US" sz="2300" dirty="0">
              <a:solidFill>
                <a:schemeClr val="folHlink"/>
              </a:solidFill>
            </a:endParaRPr>
          </a:p>
        </p:txBody>
      </p:sp>
    </p:spTree>
    <p:extLst>
      <p:ext uri="{BB962C8B-B14F-4D97-AF65-F5344CB8AC3E}">
        <p14:creationId xmlns:p14="http://schemas.microsoft.com/office/powerpoint/2010/main" val="20421560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nSpc>
                <a:spcPct val="85000"/>
              </a:lnSpc>
            </a:pPr>
            <a:r>
              <a:rPr lang="en-US" dirty="0"/>
              <a:t>Estimating a Multiple Linear </a:t>
            </a:r>
            <a:br>
              <a:rPr lang="en-US" dirty="0"/>
            </a:br>
            <a:r>
              <a:rPr lang="en-US" dirty="0"/>
              <a:t>Regression Equation</a:t>
            </a:r>
          </a:p>
        </p:txBody>
      </p:sp>
      <p:sp>
        <p:nvSpPr>
          <p:cNvPr id="321539" name="Rectangle 3"/>
          <p:cNvSpPr>
            <a:spLocks noGrp="1" noChangeArrowheads="1"/>
          </p:cNvSpPr>
          <p:nvPr>
            <p:ph idx="1"/>
          </p:nvPr>
        </p:nvSpPr>
        <p:spPr>
          <a:noFill/>
          <a:ln/>
        </p:spPr>
        <p:txBody>
          <a:bodyPr/>
          <a:lstStyle/>
          <a:p>
            <a:pPr marL="342900" indent="-342900" defTabSz="914400">
              <a:spcBef>
                <a:spcPct val="10000"/>
              </a:spcBef>
            </a:pPr>
            <a:r>
              <a:rPr lang="en-US" sz="3200" dirty="0"/>
              <a:t>Excel:</a:t>
            </a:r>
          </a:p>
          <a:p>
            <a:pPr marL="742950" lvl="1" indent="-285750" defTabSz="914400">
              <a:spcBef>
                <a:spcPct val="10000"/>
              </a:spcBef>
            </a:pPr>
            <a:r>
              <a:rPr lang="en-US" sz="2800" dirty="0">
                <a:solidFill>
                  <a:schemeClr val="folHlink"/>
                </a:solidFill>
              </a:rPr>
              <a:t>Data / Data Analysis / Regression</a:t>
            </a:r>
          </a:p>
        </p:txBody>
      </p:sp>
      <p:pic>
        <p:nvPicPr>
          <p:cNvPr id="321544" name="Picture 8" descr="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00325"/>
            <a:ext cx="8448675" cy="3876675"/>
          </a:xfrm>
          <a:prstGeom prst="rect">
            <a:avLst/>
          </a:prstGeom>
          <a:noFill/>
          <a:extLst>
            <a:ext uri="{909E8E84-426E-40dd-AFC4-6F175D3DCCD1}">
              <a14:hiddenFill xmlns:a14="http://schemas.microsoft.com/office/drawing/2010/main">
                <a:solidFill>
                  <a:srgbClr val="FFFFFF"/>
                </a:solidFill>
              </a14:hiddenFill>
            </a:ext>
          </a:extLst>
        </p:spPr>
      </p:pic>
      <p:sp>
        <p:nvSpPr>
          <p:cNvPr id="321541" name="Oval 5"/>
          <p:cNvSpPr>
            <a:spLocks noChangeArrowheads="1"/>
          </p:cNvSpPr>
          <p:nvPr/>
        </p:nvSpPr>
        <p:spPr bwMode="auto">
          <a:xfrm>
            <a:off x="3276600" y="2819400"/>
            <a:ext cx="533400" cy="304800"/>
          </a:xfrm>
          <a:prstGeom prst="ellipse">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2" name="Oval 6"/>
          <p:cNvSpPr>
            <a:spLocks noChangeArrowheads="1"/>
          </p:cNvSpPr>
          <p:nvPr/>
        </p:nvSpPr>
        <p:spPr bwMode="auto">
          <a:xfrm>
            <a:off x="7391400" y="3048000"/>
            <a:ext cx="1219200" cy="304800"/>
          </a:xfrm>
          <a:prstGeom prst="ellipse">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277938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Multiple Regression Output</a:t>
            </a:r>
          </a:p>
        </p:txBody>
      </p:sp>
      <p:graphicFrame>
        <p:nvGraphicFramePr>
          <p:cNvPr id="254356" name="Group 404"/>
          <p:cNvGraphicFramePr>
            <a:graphicFrameLocks noGrp="1"/>
          </p:cNvGraphicFramePr>
          <p:nvPr/>
        </p:nvGraphicFramePr>
        <p:xfrm>
          <a:off x="228600" y="1676400"/>
          <a:ext cx="8763000" cy="4632960"/>
        </p:xfrm>
        <a:graphic>
          <a:graphicData uri="http://schemas.openxmlformats.org/drawingml/2006/table">
            <a:tbl>
              <a:tblPr/>
              <a:tblGrid>
                <a:gridCol w="1706563"/>
                <a:gridCol w="1162050"/>
                <a:gridCol w="1397000"/>
                <a:gridCol w="1068387"/>
                <a:gridCol w="914400"/>
                <a:gridCol w="1371600"/>
                <a:gridCol w="1143000"/>
              </a:tblGrid>
              <a:tr h="161925">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Regression Statistics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Multiple 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0.72213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0.52148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Adjusted 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0.44172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47.46341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Observations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ANOVA</a:t>
                      </a:r>
                      <a:r>
                        <a:rPr kumimoji="0" lang="en-US" sz="2300" b="1" i="0" u="none" strike="noStrike" cap="none" normalizeH="0" baseline="0">
                          <a:ln>
                            <a:noFill/>
                          </a:ln>
                          <a:solidFill>
                            <a:schemeClr val="tx1"/>
                          </a:solidFill>
                          <a:effectLst/>
                          <a:latin typeface="Arial" charset="0"/>
                          <a:ea typeface="ＭＳ Ｐゴシック" charset="0"/>
                        </a:rPr>
                        <a:t> </a:t>
                      </a:r>
                      <a:r>
                        <a:rPr kumimoji="0" lang="en-US" sz="1300" b="1" i="1" u="none" strike="noStrike" cap="none" normalizeH="0" baseline="0">
                          <a:ln>
                            <a:noFill/>
                          </a:ln>
                          <a:solidFill>
                            <a:schemeClr val="tx1"/>
                          </a:solidFill>
                          <a:effectLst/>
                          <a:latin typeface="Arial" charset="0"/>
                          <a:ea typeface="ＭＳ Ｐゴシック" charset="0"/>
                          <a:cs typeface="Arial" charset="0"/>
                        </a:rPr>
                        <a:t> </a:t>
                      </a: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df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MS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Significance 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Regression</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29460.027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14730.013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6.53861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0.01201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Residual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27033.306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2252.776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Total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56493.333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2.68285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0.01993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54351" name="Picture 399" descr="j02289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828800"/>
            <a:ext cx="1381125" cy="771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4352" name="Object 400"/>
          <p:cNvGraphicFramePr>
            <a:graphicFrameLocks noChangeAspect="1"/>
          </p:cNvGraphicFramePr>
          <p:nvPr/>
        </p:nvGraphicFramePr>
        <p:xfrm>
          <a:off x="3352800" y="2819400"/>
          <a:ext cx="5105400" cy="355600"/>
        </p:xfrm>
        <a:graphic>
          <a:graphicData uri="http://schemas.openxmlformats.org/presentationml/2006/ole">
            <mc:AlternateContent xmlns:mc="http://schemas.openxmlformats.org/markup-compatibility/2006">
              <mc:Choice xmlns:v="urn:schemas-microsoft-com:vml" Requires="v">
                <p:oleObj spid="_x0000_s22544" name="Equation" r:id="rId4" imgW="3644640" imgH="253800" progId="Equation.3">
                  <p:embed/>
                </p:oleObj>
              </mc:Choice>
              <mc:Fallback>
                <p:oleObj name="Equation" r:id="rId4" imgW="36446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819400"/>
                        <a:ext cx="5105400" cy="355600"/>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4353" name="Line 401"/>
          <p:cNvSpPr>
            <a:spLocks noChangeShapeType="1"/>
          </p:cNvSpPr>
          <p:nvPr/>
        </p:nvSpPr>
        <p:spPr bwMode="auto">
          <a:xfrm flipV="1">
            <a:off x="3048000" y="3200400"/>
            <a:ext cx="533400" cy="243840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3008395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1" name="Rectangle 11"/>
          <p:cNvSpPr>
            <a:spLocks noChangeArrowheads="1"/>
          </p:cNvSpPr>
          <p:nvPr/>
        </p:nvSpPr>
        <p:spPr bwMode="auto">
          <a:xfrm>
            <a:off x="5867400" y="3657600"/>
            <a:ext cx="2667000" cy="2590800"/>
          </a:xfrm>
          <a:prstGeom prst="rect">
            <a:avLst/>
          </a:prstGeom>
          <a:solidFill>
            <a:srgbClr val="D1FFF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10" name="Rectangle 10"/>
          <p:cNvSpPr>
            <a:spLocks noChangeArrowheads="1"/>
          </p:cNvSpPr>
          <p:nvPr/>
        </p:nvSpPr>
        <p:spPr bwMode="auto">
          <a:xfrm>
            <a:off x="2819400" y="3657600"/>
            <a:ext cx="2667000" cy="2590800"/>
          </a:xfrm>
          <a:prstGeom prst="rect">
            <a:avLst/>
          </a:prstGeom>
          <a:solidFill>
            <a:srgbClr val="D1FFF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02" name="Rectangle 2"/>
          <p:cNvSpPr>
            <a:spLocks noGrp="1" noChangeArrowheads="1"/>
          </p:cNvSpPr>
          <p:nvPr>
            <p:ph type="title"/>
          </p:nvPr>
        </p:nvSpPr>
        <p:spPr>
          <a:xfrm>
            <a:off x="1066800" y="381000"/>
            <a:ext cx="8001000" cy="762000"/>
          </a:xfrm>
        </p:spPr>
        <p:txBody>
          <a:bodyPr/>
          <a:lstStyle/>
          <a:p>
            <a:r>
              <a:rPr lang="en-US" dirty="0" smtClean="0"/>
              <a:t>Multiple Regression</a:t>
            </a:r>
            <a:endParaRPr lang="en-US" dirty="0"/>
          </a:p>
        </p:txBody>
      </p:sp>
      <p:graphicFrame>
        <p:nvGraphicFramePr>
          <p:cNvPr id="256004" name="Object 4"/>
          <p:cNvGraphicFramePr>
            <a:graphicFrameLocks noChangeAspect="1"/>
          </p:cNvGraphicFramePr>
          <p:nvPr/>
        </p:nvGraphicFramePr>
        <p:xfrm>
          <a:off x="304800" y="1844675"/>
          <a:ext cx="8521700" cy="593725"/>
        </p:xfrm>
        <a:graphic>
          <a:graphicData uri="http://schemas.openxmlformats.org/presentationml/2006/ole">
            <mc:AlternateContent xmlns:mc="http://schemas.openxmlformats.org/markup-compatibility/2006">
              <mc:Choice xmlns:v="urn:schemas-microsoft-com:vml" Requires="v">
                <p:oleObj spid="_x0000_s23568" name="Equation" r:id="rId3" imgW="3644640" imgH="253800" progId="Equation.3">
                  <p:embed/>
                </p:oleObj>
              </mc:Choice>
              <mc:Fallback>
                <p:oleObj name="Equation" r:id="rId3" imgW="36446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44675"/>
                        <a:ext cx="8521700" cy="593725"/>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05" name="Rectangle 5"/>
          <p:cNvSpPr>
            <a:spLocks noChangeArrowheads="1"/>
          </p:cNvSpPr>
          <p:nvPr/>
        </p:nvSpPr>
        <p:spPr bwMode="auto">
          <a:xfrm>
            <a:off x="2819400" y="3657600"/>
            <a:ext cx="2667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dirty="0">
                <a:solidFill>
                  <a:schemeClr val="folHlink"/>
                </a:solidFill>
              </a:rPr>
              <a:t>b</a:t>
            </a:r>
            <a:r>
              <a:rPr lang="en-US" b="1" baseline="-25000" dirty="0">
                <a:solidFill>
                  <a:schemeClr val="folHlink"/>
                </a:solidFill>
              </a:rPr>
              <a:t>1</a:t>
            </a:r>
            <a:r>
              <a:rPr lang="en-US" b="1" dirty="0">
                <a:solidFill>
                  <a:schemeClr val="folHlink"/>
                </a:solidFill>
              </a:rPr>
              <a:t> = -24.975</a:t>
            </a:r>
            <a:r>
              <a:rPr lang="en-US" dirty="0">
                <a:solidFill>
                  <a:schemeClr val="folHlink"/>
                </a:solidFill>
              </a:rPr>
              <a:t>:</a:t>
            </a:r>
            <a:r>
              <a:rPr lang="en-US" dirty="0"/>
              <a:t> sales will decrease, on average, by 24.975 pies per week for each $1 increase in selling price, net of the effects of changes due to advertising</a:t>
            </a:r>
          </a:p>
        </p:txBody>
      </p:sp>
      <p:sp>
        <p:nvSpPr>
          <p:cNvPr id="256006" name="Rectangle 6"/>
          <p:cNvSpPr>
            <a:spLocks noChangeArrowheads="1"/>
          </p:cNvSpPr>
          <p:nvPr/>
        </p:nvSpPr>
        <p:spPr bwMode="auto">
          <a:xfrm>
            <a:off x="5867400" y="3657600"/>
            <a:ext cx="2667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dirty="0">
                <a:solidFill>
                  <a:schemeClr val="folHlink"/>
                </a:solidFill>
              </a:rPr>
              <a:t>b</a:t>
            </a:r>
            <a:r>
              <a:rPr lang="en-US" b="1" baseline="-25000" dirty="0">
                <a:solidFill>
                  <a:schemeClr val="folHlink"/>
                </a:solidFill>
              </a:rPr>
              <a:t>2</a:t>
            </a:r>
            <a:r>
              <a:rPr lang="en-US" b="1" dirty="0">
                <a:solidFill>
                  <a:schemeClr val="folHlink"/>
                </a:solidFill>
              </a:rPr>
              <a:t> = 74.131</a:t>
            </a:r>
            <a:r>
              <a:rPr lang="en-US" dirty="0">
                <a:solidFill>
                  <a:schemeClr val="folHlink"/>
                </a:solidFill>
              </a:rPr>
              <a:t>:</a:t>
            </a:r>
            <a:r>
              <a:rPr lang="en-US" dirty="0"/>
              <a:t> sales will increase, on average, by 74.131 pies per week for each $100 increase in advertising, net of the effects of changes due to price</a:t>
            </a:r>
          </a:p>
        </p:txBody>
      </p:sp>
      <p:sp>
        <p:nvSpPr>
          <p:cNvPr id="256007" name="Rectangle 7"/>
          <p:cNvSpPr>
            <a:spLocks noChangeArrowheads="1"/>
          </p:cNvSpPr>
          <p:nvPr/>
        </p:nvSpPr>
        <p:spPr bwMode="auto">
          <a:xfrm>
            <a:off x="381000" y="2590800"/>
            <a:ext cx="6858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solidFill>
                  <a:schemeClr val="folHlink"/>
                </a:solidFill>
              </a:rPr>
              <a:t>where	</a:t>
            </a:r>
          </a:p>
          <a:p>
            <a:r>
              <a:rPr lang="en-US" sz="1600">
                <a:solidFill>
                  <a:schemeClr val="folHlink"/>
                </a:solidFill>
              </a:rPr>
              <a:t>   Sales is in number of pies per week</a:t>
            </a:r>
          </a:p>
          <a:p>
            <a:r>
              <a:rPr lang="en-US" sz="1600">
                <a:solidFill>
                  <a:schemeClr val="folHlink"/>
                </a:solidFill>
              </a:rPr>
              <a:t>   Price is in $</a:t>
            </a:r>
          </a:p>
          <a:p>
            <a:r>
              <a:rPr lang="en-US" sz="1600">
                <a:solidFill>
                  <a:schemeClr val="folHlink"/>
                </a:solidFill>
              </a:rPr>
              <a:t>   Advertising is in $100</a:t>
            </a:r>
            <a:r>
              <a:rPr lang="ja-JP" altLang="en-US" sz="1600">
                <a:solidFill>
                  <a:schemeClr val="folHlink"/>
                </a:solidFill>
                <a:latin typeface="Arial"/>
              </a:rPr>
              <a:t>’</a:t>
            </a:r>
            <a:r>
              <a:rPr lang="en-US" sz="1600">
                <a:solidFill>
                  <a:schemeClr val="folHlink"/>
                </a:solidFill>
              </a:rPr>
              <a:t>s.</a:t>
            </a:r>
            <a:endParaRPr lang="en-US" sz="1600"/>
          </a:p>
        </p:txBody>
      </p:sp>
      <p:sp>
        <p:nvSpPr>
          <p:cNvPr id="256008" name="Line 8"/>
          <p:cNvSpPr>
            <a:spLocks noChangeShapeType="1"/>
          </p:cNvSpPr>
          <p:nvPr/>
        </p:nvSpPr>
        <p:spPr bwMode="auto">
          <a:xfrm>
            <a:off x="4191000" y="2438400"/>
            <a:ext cx="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56009" name="Line 9"/>
          <p:cNvSpPr>
            <a:spLocks noChangeShapeType="1"/>
          </p:cNvSpPr>
          <p:nvPr/>
        </p:nvSpPr>
        <p:spPr bwMode="auto">
          <a:xfrm>
            <a:off x="6629400" y="2438400"/>
            <a:ext cx="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pic>
        <p:nvPicPr>
          <p:cNvPr id="256012" name="Picture 12" descr="j02289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715000"/>
            <a:ext cx="1381125" cy="771525"/>
          </a:xfrm>
          <a:prstGeom prst="rect">
            <a:avLst/>
          </a:prstGeom>
          <a:noFill/>
          <a:extLst>
            <a:ext uri="{909E8E84-426E-40dd-AFC4-6F175D3DCCD1}">
              <a14:hiddenFill xmlns:a14="http://schemas.microsoft.com/office/drawing/2010/main">
                <a:solidFill>
                  <a:srgbClr val="FFFFFF"/>
                </a:solidFill>
              </a14:hiddenFill>
            </a:ext>
          </a:extLst>
        </p:spPr>
      </p:pic>
      <p:sp>
        <p:nvSpPr>
          <p:cNvPr id="256013" name="Freeform 13"/>
          <p:cNvSpPr>
            <a:spLocks/>
          </p:cNvSpPr>
          <p:nvPr/>
        </p:nvSpPr>
        <p:spPr bwMode="auto">
          <a:xfrm>
            <a:off x="533400" y="1905000"/>
            <a:ext cx="609600" cy="76200"/>
          </a:xfrm>
          <a:custGeom>
            <a:avLst/>
            <a:gdLst>
              <a:gd name="T0" fmla="*/ 0 w 384"/>
              <a:gd name="T1" fmla="*/ 48 h 48"/>
              <a:gd name="T2" fmla="*/ 192 w 384"/>
              <a:gd name="T3" fmla="*/ 0 h 48"/>
              <a:gd name="T4" fmla="*/ 384 w 384"/>
              <a:gd name="T5" fmla="*/ 48 h 48"/>
            </a:gdLst>
            <a:ahLst/>
            <a:cxnLst>
              <a:cxn ang="0">
                <a:pos x="T0" y="T1"/>
              </a:cxn>
              <a:cxn ang="0">
                <a:pos x="T2" y="T3"/>
              </a:cxn>
              <a:cxn ang="0">
                <a:pos x="T4" y="T5"/>
              </a:cxn>
            </a:cxnLst>
            <a:rect l="0" t="0" r="r" b="b"/>
            <a:pathLst>
              <a:path w="384" h="48">
                <a:moveTo>
                  <a:pt x="0" y="48"/>
                </a:moveTo>
                <a:lnTo>
                  <a:pt x="192" y="0"/>
                </a:lnTo>
                <a:lnTo>
                  <a:pt x="384" y="48"/>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40372343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9" name="Rectangle 11"/>
          <p:cNvSpPr>
            <a:spLocks noChangeArrowheads="1"/>
          </p:cNvSpPr>
          <p:nvPr/>
        </p:nvSpPr>
        <p:spPr bwMode="auto">
          <a:xfrm>
            <a:off x="990600" y="2895600"/>
            <a:ext cx="7543800" cy="1828800"/>
          </a:xfrm>
          <a:prstGeom prst="rect">
            <a:avLst/>
          </a:prstGeom>
          <a:solidFill>
            <a:srgbClr val="D1FFF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8050" name="Rectangle 2"/>
          <p:cNvSpPr>
            <a:spLocks noGrp="1" noChangeArrowheads="1"/>
          </p:cNvSpPr>
          <p:nvPr>
            <p:ph type="title"/>
          </p:nvPr>
        </p:nvSpPr>
        <p:spPr>
          <a:xfrm>
            <a:off x="990600" y="228600"/>
            <a:ext cx="7793038" cy="1066800"/>
          </a:xfrm>
        </p:spPr>
        <p:txBody>
          <a:bodyPr/>
          <a:lstStyle/>
          <a:p>
            <a:pPr>
              <a:lnSpc>
                <a:spcPct val="85000"/>
              </a:lnSpc>
            </a:pPr>
            <a:r>
              <a:rPr lang="en-US"/>
              <a:t>Using The Model to Make Predictions</a:t>
            </a:r>
          </a:p>
        </p:txBody>
      </p:sp>
      <p:sp>
        <p:nvSpPr>
          <p:cNvPr id="258051" name="Rectangle 3"/>
          <p:cNvSpPr>
            <a:spLocks noChangeArrowheads="1"/>
          </p:cNvSpPr>
          <p:nvPr/>
        </p:nvSpPr>
        <p:spPr bwMode="auto">
          <a:xfrm>
            <a:off x="833438" y="1747838"/>
            <a:ext cx="7858125" cy="9842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900"/>
              <a:t>Predict sales for a week in which the selling price is $5.50 and advertising is $350:</a:t>
            </a:r>
          </a:p>
        </p:txBody>
      </p:sp>
      <p:sp>
        <p:nvSpPr>
          <p:cNvPr id="258052" name="Rectangle 4"/>
          <p:cNvSpPr>
            <a:spLocks noChangeArrowheads="1"/>
          </p:cNvSpPr>
          <p:nvPr/>
        </p:nvSpPr>
        <p:spPr bwMode="auto">
          <a:xfrm>
            <a:off x="1219200" y="5257800"/>
            <a:ext cx="2743200" cy="828432"/>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dirty="0"/>
              <a:t>Predicted sales is 428.62 pies</a:t>
            </a:r>
          </a:p>
        </p:txBody>
      </p:sp>
      <p:graphicFrame>
        <p:nvGraphicFramePr>
          <p:cNvPr id="258055" name="Object 7"/>
          <p:cNvGraphicFramePr>
            <a:graphicFrameLocks noChangeAspect="1"/>
          </p:cNvGraphicFramePr>
          <p:nvPr/>
        </p:nvGraphicFramePr>
        <p:xfrm>
          <a:off x="990600" y="3089275"/>
          <a:ext cx="7391400" cy="1573213"/>
        </p:xfrm>
        <a:graphic>
          <a:graphicData uri="http://schemas.openxmlformats.org/presentationml/2006/ole">
            <mc:AlternateContent xmlns:mc="http://schemas.openxmlformats.org/markup-compatibility/2006">
              <mc:Choice xmlns:v="urn:schemas-microsoft-com:vml" Requires="v">
                <p:oleObj spid="_x0000_s24592" name="Equation" r:id="rId3" imgW="3657600" imgH="761760" progId="Equation.3">
                  <p:embed/>
                </p:oleObj>
              </mc:Choice>
              <mc:Fallback>
                <p:oleObj name="Equation" r:id="rId3" imgW="3657600" imgH="761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89275"/>
                        <a:ext cx="7391400" cy="1573213"/>
                      </a:xfrm>
                      <a:prstGeom prst="rect">
                        <a:avLst/>
                      </a:prstGeom>
                      <a:noFill/>
                      <a:ln>
                        <a:noFill/>
                      </a:ln>
                      <a:effectLst/>
                      <a:extLst>
                        <a:ext uri="{909E8E84-426E-40dd-AFC4-6F175D3DCCD1}">
                          <a14:hiddenFill xmlns:a14="http://schemas.microsoft.com/office/drawing/2010/main">
                            <a:solidFill>
                              <a:srgbClr val="D1FF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8054" name="Line 6"/>
          <p:cNvSpPr>
            <a:spLocks noChangeShapeType="1"/>
          </p:cNvSpPr>
          <p:nvPr/>
        </p:nvSpPr>
        <p:spPr bwMode="auto">
          <a:xfrm flipH="1" flipV="1">
            <a:off x="2514600" y="4572000"/>
            <a:ext cx="0" cy="68580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58056" name="Rectangle 8"/>
          <p:cNvSpPr>
            <a:spLocks noChangeArrowheads="1"/>
          </p:cNvSpPr>
          <p:nvPr/>
        </p:nvSpPr>
        <p:spPr bwMode="auto">
          <a:xfrm>
            <a:off x="5943600" y="5029200"/>
            <a:ext cx="2743200" cy="925513"/>
          </a:xfrm>
          <a:prstGeom prst="rect">
            <a:avLst/>
          </a:prstGeom>
          <a:solidFill>
            <a:srgbClr val="FEF0DE"/>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800"/>
              <a:t>Note that Advertising is in $100</a:t>
            </a:r>
            <a:r>
              <a:rPr lang="ja-JP" altLang="en-US" sz="1800">
                <a:latin typeface="Arial"/>
              </a:rPr>
              <a:t>’</a:t>
            </a:r>
            <a:r>
              <a:rPr lang="en-US" sz="1800"/>
              <a:t>s, so $350 means that x</a:t>
            </a:r>
            <a:r>
              <a:rPr lang="en-US" sz="1800" baseline="-25000"/>
              <a:t>2</a:t>
            </a:r>
            <a:r>
              <a:rPr lang="en-US" sz="1800"/>
              <a:t> = 3.5</a:t>
            </a:r>
          </a:p>
        </p:txBody>
      </p:sp>
      <p:sp>
        <p:nvSpPr>
          <p:cNvPr id="258057" name="Line 9"/>
          <p:cNvSpPr>
            <a:spLocks noChangeShapeType="1"/>
          </p:cNvSpPr>
          <p:nvPr/>
        </p:nvSpPr>
        <p:spPr bwMode="auto">
          <a:xfrm flipH="1" flipV="1">
            <a:off x="6934200" y="4114800"/>
            <a:ext cx="0" cy="91440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58058" name="Freeform 10"/>
          <p:cNvSpPr>
            <a:spLocks/>
          </p:cNvSpPr>
          <p:nvPr/>
        </p:nvSpPr>
        <p:spPr bwMode="auto">
          <a:xfrm>
            <a:off x="1143000" y="3048000"/>
            <a:ext cx="609600" cy="76200"/>
          </a:xfrm>
          <a:custGeom>
            <a:avLst/>
            <a:gdLst>
              <a:gd name="T0" fmla="*/ 0 w 384"/>
              <a:gd name="T1" fmla="*/ 48 h 48"/>
              <a:gd name="T2" fmla="*/ 192 w 384"/>
              <a:gd name="T3" fmla="*/ 0 h 48"/>
              <a:gd name="T4" fmla="*/ 384 w 384"/>
              <a:gd name="T5" fmla="*/ 48 h 48"/>
            </a:gdLst>
            <a:ahLst/>
            <a:cxnLst>
              <a:cxn ang="0">
                <a:pos x="T0" y="T1"/>
              </a:cxn>
              <a:cxn ang="0">
                <a:pos x="T2" y="T3"/>
              </a:cxn>
              <a:cxn ang="0">
                <a:pos x="T4" y="T5"/>
              </a:cxn>
            </a:cxnLst>
            <a:rect l="0" t="0" r="r" b="b"/>
            <a:pathLst>
              <a:path w="384" h="48">
                <a:moveTo>
                  <a:pt x="0" y="48"/>
                </a:moveTo>
                <a:lnTo>
                  <a:pt x="192" y="0"/>
                </a:lnTo>
                <a:lnTo>
                  <a:pt x="384" y="48"/>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5223992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Is the Model Significant?</a:t>
            </a:r>
          </a:p>
        </p:txBody>
      </p:sp>
      <p:sp>
        <p:nvSpPr>
          <p:cNvPr id="164867" name="Rectangle 3"/>
          <p:cNvSpPr>
            <a:spLocks noGrp="1" noChangeArrowheads="1"/>
          </p:cNvSpPr>
          <p:nvPr>
            <p:ph type="body" idx="1"/>
          </p:nvPr>
        </p:nvSpPr>
        <p:spPr>
          <a:xfrm>
            <a:off x="762000" y="1676400"/>
            <a:ext cx="8229600" cy="4532313"/>
          </a:xfrm>
        </p:spPr>
        <p:txBody>
          <a:bodyPr/>
          <a:lstStyle/>
          <a:p>
            <a:pPr>
              <a:lnSpc>
                <a:spcPct val="110000"/>
              </a:lnSpc>
              <a:spcBef>
                <a:spcPct val="30000"/>
              </a:spcBef>
            </a:pPr>
            <a:r>
              <a:rPr lang="en-US" sz="2700">
                <a:solidFill>
                  <a:schemeClr val="folHlink"/>
                </a:solidFill>
              </a:rPr>
              <a:t>F-Test for Overall Significance of the Model</a:t>
            </a:r>
          </a:p>
          <a:p>
            <a:pPr>
              <a:lnSpc>
                <a:spcPct val="110000"/>
              </a:lnSpc>
              <a:spcBef>
                <a:spcPct val="30000"/>
              </a:spcBef>
            </a:pPr>
            <a:r>
              <a:rPr lang="en-US" sz="2700"/>
              <a:t>Shows if there is a linear relationship between all of the  x  variables considered together and  y</a:t>
            </a:r>
            <a:endParaRPr lang="en-US" sz="2700" i="1"/>
          </a:p>
          <a:p>
            <a:pPr>
              <a:lnSpc>
                <a:spcPct val="110000"/>
              </a:lnSpc>
              <a:spcBef>
                <a:spcPct val="30000"/>
              </a:spcBef>
            </a:pPr>
            <a:r>
              <a:rPr lang="en-US" sz="2700"/>
              <a:t>Use F test statistic</a:t>
            </a:r>
          </a:p>
          <a:p>
            <a:pPr>
              <a:lnSpc>
                <a:spcPct val="110000"/>
              </a:lnSpc>
              <a:spcBef>
                <a:spcPct val="30000"/>
              </a:spcBef>
            </a:pPr>
            <a:r>
              <a:rPr lang="en-US" sz="2700"/>
              <a:t>Hypotheses:</a:t>
            </a:r>
          </a:p>
          <a:p>
            <a:pPr lvl="1">
              <a:lnSpc>
                <a:spcPct val="110000"/>
              </a:lnSpc>
              <a:spcBef>
                <a:spcPct val="30000"/>
              </a:spcBef>
            </a:pPr>
            <a:r>
              <a:rPr lang="en-US" sz="2300"/>
              <a:t>H</a:t>
            </a:r>
            <a:r>
              <a:rPr lang="en-US" sz="2300" baseline="-25000"/>
              <a:t>0</a:t>
            </a:r>
            <a:r>
              <a:rPr lang="en-US" sz="2300"/>
              <a:t>: </a:t>
            </a:r>
            <a:r>
              <a:rPr lang="el-GR" sz="2300">
                <a:cs typeface="Arial" charset="0"/>
              </a:rPr>
              <a:t>β</a:t>
            </a:r>
            <a:r>
              <a:rPr lang="en-US" sz="2300" baseline="-25000"/>
              <a:t>1</a:t>
            </a:r>
            <a:r>
              <a:rPr lang="en-US" sz="2300"/>
              <a:t> = </a:t>
            </a:r>
            <a:r>
              <a:rPr lang="el-GR" sz="2300">
                <a:cs typeface="Arial" charset="0"/>
              </a:rPr>
              <a:t>β</a:t>
            </a:r>
            <a:r>
              <a:rPr lang="en-US" sz="2300" baseline="-25000"/>
              <a:t>2</a:t>
            </a:r>
            <a:r>
              <a:rPr lang="en-US" sz="2300"/>
              <a:t> = … = </a:t>
            </a:r>
            <a:r>
              <a:rPr lang="el-GR" sz="2300">
                <a:cs typeface="Arial" charset="0"/>
              </a:rPr>
              <a:t>β</a:t>
            </a:r>
            <a:r>
              <a:rPr lang="en-US" sz="2300" baseline="-25000"/>
              <a:t>k</a:t>
            </a:r>
            <a:r>
              <a:rPr lang="en-US" sz="2300"/>
              <a:t> = 0  (no linear relationship)</a:t>
            </a:r>
          </a:p>
          <a:p>
            <a:pPr lvl="1">
              <a:lnSpc>
                <a:spcPct val="110000"/>
              </a:lnSpc>
              <a:spcBef>
                <a:spcPct val="30000"/>
              </a:spcBef>
            </a:pPr>
            <a:r>
              <a:rPr lang="en-US" sz="2300"/>
              <a:t>H</a:t>
            </a:r>
            <a:r>
              <a:rPr lang="en-US" sz="2300" baseline="-25000"/>
              <a:t>A</a:t>
            </a:r>
            <a:r>
              <a:rPr lang="en-US" sz="2300"/>
              <a:t>:  at least one  </a:t>
            </a:r>
            <a:r>
              <a:rPr lang="el-GR" sz="2300">
                <a:cs typeface="Arial" charset="0"/>
              </a:rPr>
              <a:t>β</a:t>
            </a:r>
            <a:r>
              <a:rPr lang="en-US" sz="2300" baseline="-25000"/>
              <a:t>i</a:t>
            </a:r>
            <a:r>
              <a:rPr lang="en-US" sz="2300"/>
              <a:t>  </a:t>
            </a:r>
            <a:r>
              <a:rPr lang="en-US" sz="2300">
                <a:cs typeface="Arial" charset="0"/>
              </a:rPr>
              <a:t>≠</a:t>
            </a:r>
            <a:r>
              <a:rPr lang="en-US" sz="2300"/>
              <a:t> 0   (at least one independent</a:t>
            </a:r>
          </a:p>
          <a:p>
            <a:pPr lvl="1">
              <a:lnSpc>
                <a:spcPct val="40000"/>
              </a:lnSpc>
              <a:spcBef>
                <a:spcPct val="30000"/>
              </a:spcBef>
              <a:buFont typeface="Wingdings" charset="0"/>
              <a:buNone/>
            </a:pPr>
            <a:r>
              <a:rPr lang="en-US" sz="2300"/>
              <a:t>					          variable affects y)</a:t>
            </a:r>
            <a:r>
              <a:rPr lang="en-US" sz="2700"/>
              <a:t> </a:t>
            </a:r>
          </a:p>
        </p:txBody>
      </p:sp>
    </p:spTree>
    <p:extLst>
      <p:ext uri="{BB962C8B-B14F-4D97-AF65-F5344CB8AC3E}">
        <p14:creationId xmlns:p14="http://schemas.microsoft.com/office/powerpoint/2010/main" val="19748385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model?</a:t>
            </a:r>
            <a:endParaRPr lang="en-US" dirty="0"/>
          </a:p>
        </p:txBody>
      </p:sp>
      <p:sp>
        <p:nvSpPr>
          <p:cNvPr id="5" name="Content Placeholder 4"/>
          <p:cNvSpPr>
            <a:spLocks noGrp="1"/>
          </p:cNvSpPr>
          <p:nvPr>
            <p:ph idx="1"/>
          </p:nvPr>
        </p:nvSpPr>
        <p:spPr/>
        <p:txBody>
          <a:bodyPr/>
          <a:lstStyle/>
          <a:p>
            <a:r>
              <a:rPr lang="en-US" dirty="0" smtClean="0"/>
              <a:t>Models are precise theories about the relationship(s) between variables</a:t>
            </a:r>
          </a:p>
          <a:p>
            <a:r>
              <a:rPr lang="en-US" dirty="0" smtClean="0"/>
              <a:t>Models reduce the complexity of </a:t>
            </a:r>
            <a:r>
              <a:rPr lang="en-US" dirty="0" smtClean="0"/>
              <a:t>data</a:t>
            </a:r>
          </a:p>
          <a:p>
            <a:r>
              <a:rPr lang="en-US" dirty="0" smtClean="0"/>
              <a:t>Models assume </a:t>
            </a:r>
            <a:r>
              <a:rPr lang="en-US" b="1" dirty="0" smtClean="0"/>
              <a:t>data </a:t>
            </a:r>
            <a:r>
              <a:rPr lang="en-US" dirty="0" smtClean="0"/>
              <a:t>is</a:t>
            </a:r>
            <a:r>
              <a:rPr lang="en-US" b="1" dirty="0" smtClean="0"/>
              <a:t> structure plus noise</a:t>
            </a:r>
            <a:endParaRPr lang="en-US" b="1" dirty="0"/>
          </a:p>
        </p:txBody>
      </p:sp>
    </p:spTree>
    <p:extLst>
      <p:ext uri="{BB962C8B-B14F-4D97-AF65-F5344CB8AC3E}">
        <p14:creationId xmlns:p14="http://schemas.microsoft.com/office/powerpoint/2010/main" val="5975990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F-Test for Overall Significance</a:t>
            </a:r>
          </a:p>
        </p:txBody>
      </p:sp>
      <p:sp>
        <p:nvSpPr>
          <p:cNvPr id="165891" name="Rectangle 3"/>
          <p:cNvSpPr>
            <a:spLocks noGrp="1" noChangeArrowheads="1"/>
          </p:cNvSpPr>
          <p:nvPr>
            <p:ph idx="1"/>
          </p:nvPr>
        </p:nvSpPr>
        <p:spPr/>
        <p:txBody>
          <a:bodyPr>
            <a:normAutofit fontScale="85000" lnSpcReduction="20000"/>
          </a:bodyPr>
          <a:lstStyle/>
          <a:p>
            <a:r>
              <a:rPr lang="en-US" dirty="0"/>
              <a:t>Test statistic:</a:t>
            </a:r>
          </a:p>
          <a:p>
            <a:endParaRPr lang="en-US" dirty="0"/>
          </a:p>
          <a:p>
            <a:pPr lvl="1">
              <a:buFont typeface="Wingdings" charset="0"/>
              <a:buNone/>
            </a:pPr>
            <a:r>
              <a:rPr lang="en-US" sz="2800" dirty="0"/>
              <a:t> </a:t>
            </a:r>
          </a:p>
          <a:p>
            <a:endParaRPr lang="en-US" dirty="0"/>
          </a:p>
          <a:p>
            <a:endParaRPr lang="en-US" dirty="0"/>
          </a:p>
          <a:p>
            <a:endParaRPr lang="en-US" dirty="0"/>
          </a:p>
          <a:p>
            <a:pPr>
              <a:buFont typeface="Wingdings" charset="0"/>
              <a:buNone/>
            </a:pPr>
            <a:r>
              <a:rPr lang="en-US" dirty="0"/>
              <a:t>   where F has 	(numerator) </a:t>
            </a:r>
            <a:r>
              <a:rPr lang="en-US" dirty="0">
                <a:solidFill>
                  <a:schemeClr val="folHlink"/>
                </a:solidFill>
              </a:rPr>
              <a:t>D</a:t>
            </a:r>
            <a:r>
              <a:rPr lang="en-US" baseline="-25000" dirty="0">
                <a:solidFill>
                  <a:schemeClr val="folHlink"/>
                </a:solidFill>
              </a:rPr>
              <a:t>1</a:t>
            </a:r>
            <a:r>
              <a:rPr lang="en-US" dirty="0">
                <a:solidFill>
                  <a:schemeClr val="folHlink"/>
                </a:solidFill>
              </a:rPr>
              <a:t> = k </a:t>
            </a:r>
            <a:r>
              <a:rPr lang="en-US" dirty="0"/>
              <a:t> and</a:t>
            </a:r>
          </a:p>
          <a:p>
            <a:pPr>
              <a:buFont typeface="Wingdings" charset="0"/>
              <a:buNone/>
            </a:pPr>
            <a:r>
              <a:rPr lang="en-US" dirty="0"/>
              <a:t>			</a:t>
            </a:r>
            <a:r>
              <a:rPr lang="en-US" dirty="0" smtClean="0"/>
              <a:t>(</a:t>
            </a:r>
            <a:r>
              <a:rPr lang="en-US" dirty="0"/>
              <a:t>denominator) </a:t>
            </a:r>
            <a:r>
              <a:rPr lang="en-US" dirty="0">
                <a:solidFill>
                  <a:schemeClr val="folHlink"/>
                </a:solidFill>
              </a:rPr>
              <a:t>D</a:t>
            </a:r>
            <a:r>
              <a:rPr lang="en-US" baseline="-25000" dirty="0">
                <a:solidFill>
                  <a:schemeClr val="folHlink"/>
                </a:solidFill>
              </a:rPr>
              <a:t>2</a:t>
            </a:r>
            <a:r>
              <a:rPr lang="en-US" dirty="0">
                <a:solidFill>
                  <a:schemeClr val="folHlink"/>
                </a:solidFill>
              </a:rPr>
              <a:t> = (n – k – 1)</a:t>
            </a:r>
          </a:p>
          <a:p>
            <a:pPr>
              <a:buFont typeface="Wingdings" charset="0"/>
              <a:buNone/>
            </a:pPr>
            <a:r>
              <a:rPr lang="en-US" dirty="0"/>
              <a:t>                                            </a:t>
            </a:r>
            <a:r>
              <a:rPr lang="en-US" dirty="0">
                <a:solidFill>
                  <a:schemeClr val="folHlink"/>
                </a:solidFill>
              </a:rPr>
              <a:t>degrees of freedom</a:t>
            </a:r>
            <a:r>
              <a:rPr lang="en-US" dirty="0"/>
              <a:t> </a:t>
            </a:r>
          </a:p>
        </p:txBody>
      </p:sp>
      <p:graphicFrame>
        <p:nvGraphicFramePr>
          <p:cNvPr id="165894" name="Object 6"/>
          <p:cNvGraphicFramePr>
            <a:graphicFrameLocks noChangeAspect="1"/>
          </p:cNvGraphicFramePr>
          <p:nvPr/>
        </p:nvGraphicFramePr>
        <p:xfrm>
          <a:off x="2303463" y="2209800"/>
          <a:ext cx="3546475" cy="2063750"/>
        </p:xfrm>
        <a:graphic>
          <a:graphicData uri="http://schemas.openxmlformats.org/presentationml/2006/ole">
            <mc:AlternateContent xmlns:mc="http://schemas.openxmlformats.org/markup-compatibility/2006">
              <mc:Choice xmlns:v="urn:schemas-microsoft-com:vml" Requires="v">
                <p:oleObj spid="_x0000_s39948" name="Equation" r:id="rId3" imgW="1307880" imgH="761760" progId="Equation.3">
                  <p:embed/>
                </p:oleObj>
              </mc:Choice>
              <mc:Fallback>
                <p:oleObj name="Equation" r:id="rId3" imgW="1307880" imgH="761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2209800"/>
                        <a:ext cx="3546475" cy="2063750"/>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42160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591" name="Rectangle 1159"/>
          <p:cNvSpPr>
            <a:spLocks noGrp="1" noChangeArrowheads="1"/>
          </p:cNvSpPr>
          <p:nvPr>
            <p:ph type="title"/>
          </p:nvPr>
        </p:nvSpPr>
        <p:spPr>
          <a:noFill/>
          <a:ln/>
        </p:spPr>
        <p:txBody>
          <a:bodyPr/>
          <a:lstStyle/>
          <a:p>
            <a:pPr defTabSz="914400"/>
            <a:r>
              <a:rPr lang="en-US"/>
              <a:t>F-Test for Overall Significance</a:t>
            </a:r>
          </a:p>
        </p:txBody>
      </p:sp>
      <p:graphicFrame>
        <p:nvGraphicFramePr>
          <p:cNvPr id="275582" name="Object 1150"/>
          <p:cNvGraphicFramePr>
            <a:graphicFrameLocks noChangeAspect="1"/>
          </p:cNvGraphicFramePr>
          <p:nvPr/>
        </p:nvGraphicFramePr>
        <p:xfrm>
          <a:off x="3657600" y="2133600"/>
          <a:ext cx="4038600" cy="787400"/>
        </p:xfrm>
        <a:graphic>
          <a:graphicData uri="http://schemas.openxmlformats.org/presentationml/2006/ole">
            <mc:AlternateContent xmlns:mc="http://schemas.openxmlformats.org/markup-compatibility/2006">
              <mc:Choice xmlns:v="urn:schemas-microsoft-com:vml" Requires="v">
                <p:oleObj spid="_x0000_s40973" name="Equation" r:id="rId3" imgW="2006280" imgH="393480" progId="Equation.3">
                  <p:embed/>
                </p:oleObj>
              </mc:Choice>
              <mc:Fallback>
                <p:oleObj name="Equation" r:id="rId3" imgW="2006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33600"/>
                        <a:ext cx="4038600" cy="787400"/>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5594" name="Line 1162"/>
          <p:cNvSpPr>
            <a:spLocks noChangeShapeType="1"/>
          </p:cNvSpPr>
          <p:nvPr/>
        </p:nvSpPr>
        <p:spPr bwMode="auto">
          <a:xfrm flipV="1">
            <a:off x="2971800" y="3505200"/>
            <a:ext cx="5334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5583" name="Line 1151"/>
          <p:cNvSpPr>
            <a:spLocks noChangeShapeType="1"/>
          </p:cNvSpPr>
          <p:nvPr/>
        </p:nvSpPr>
        <p:spPr bwMode="auto">
          <a:xfrm flipV="1">
            <a:off x="6172200" y="2895600"/>
            <a:ext cx="533400"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5600" name="Line 1168"/>
          <p:cNvSpPr>
            <a:spLocks noChangeShapeType="1"/>
          </p:cNvSpPr>
          <p:nvPr/>
        </p:nvSpPr>
        <p:spPr bwMode="auto">
          <a:xfrm flipV="1">
            <a:off x="7696200" y="3657600"/>
            <a:ext cx="3048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5599" name="Rectangle 1167"/>
          <p:cNvSpPr>
            <a:spLocks noChangeArrowheads="1"/>
          </p:cNvSpPr>
          <p:nvPr/>
        </p:nvSpPr>
        <p:spPr bwMode="auto">
          <a:xfrm>
            <a:off x="7543800" y="3048000"/>
            <a:ext cx="1295400" cy="609600"/>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5596" name="Rectangle 1164"/>
          <p:cNvSpPr>
            <a:spLocks noChangeArrowheads="1"/>
          </p:cNvSpPr>
          <p:nvPr/>
        </p:nvSpPr>
        <p:spPr bwMode="auto">
          <a:xfrm>
            <a:off x="3505200" y="2971800"/>
            <a:ext cx="2362200" cy="609600"/>
          </a:xfrm>
          <a:prstGeom prst="rect">
            <a:avLst/>
          </a:prstGeom>
          <a:solidFill>
            <a:srgbClr val="D1FFF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75603" name="Group 1171"/>
          <p:cNvGraphicFramePr>
            <a:graphicFrameLocks noGrp="1"/>
          </p:cNvGraphicFramePr>
          <p:nvPr>
            <p:extLst>
              <p:ext uri="{D42A27DB-BD31-4B8C-83A1-F6EECF244321}">
                <p14:modId xmlns:p14="http://schemas.microsoft.com/office/powerpoint/2010/main" val="2268849345"/>
              </p:ext>
            </p:extLst>
          </p:nvPr>
        </p:nvGraphicFramePr>
        <p:xfrm>
          <a:off x="228600" y="1600200"/>
          <a:ext cx="8763000" cy="4632960"/>
        </p:xfrm>
        <a:graphic>
          <a:graphicData uri="http://schemas.openxmlformats.org/drawingml/2006/table">
            <a:tbl>
              <a:tblPr/>
              <a:tblGrid>
                <a:gridCol w="1706563"/>
                <a:gridCol w="1162050"/>
                <a:gridCol w="1397000"/>
                <a:gridCol w="1068387"/>
                <a:gridCol w="914400"/>
                <a:gridCol w="1371600"/>
                <a:gridCol w="1143000"/>
              </a:tblGrid>
              <a:tr h="161925">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dirty="0">
                          <a:ln>
                            <a:noFill/>
                          </a:ln>
                          <a:solidFill>
                            <a:schemeClr val="tx1"/>
                          </a:solidFill>
                          <a:effectLst/>
                          <a:latin typeface="Arial" charset="0"/>
                          <a:ea typeface="ＭＳ Ｐゴシック" charset="0"/>
                          <a:cs typeface="Arial" charset="0"/>
                        </a:rPr>
                        <a:t>Regression Statistics</a:t>
                      </a:r>
                      <a:endParaRPr kumimoji="0" lang="en-US" sz="1300" b="1" i="0" u="none" strike="noStrike" cap="none" normalizeH="0" baseline="0" dirty="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Multiple 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0.72213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0.52148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Adjusted 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0.44172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47.46341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Observations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ANOVA</a:t>
                      </a:r>
                      <a:r>
                        <a:rPr kumimoji="0" lang="en-US" sz="2300" b="1" i="0" u="none" strike="noStrike" cap="none" normalizeH="0" baseline="0">
                          <a:ln>
                            <a:noFill/>
                          </a:ln>
                          <a:solidFill>
                            <a:schemeClr val="tx1"/>
                          </a:solidFill>
                          <a:effectLst/>
                          <a:latin typeface="Arial" charset="0"/>
                          <a:ea typeface="ＭＳ Ｐゴシック" charset="0"/>
                        </a:rPr>
                        <a:t> </a:t>
                      </a:r>
                      <a:r>
                        <a:rPr kumimoji="0" lang="en-US" sz="1300" b="1" i="1" u="none" strike="noStrike" cap="none" normalizeH="0" baseline="0">
                          <a:ln>
                            <a:noFill/>
                          </a:ln>
                          <a:solidFill>
                            <a:schemeClr val="tx1"/>
                          </a:solidFill>
                          <a:effectLst/>
                          <a:latin typeface="Arial" charset="0"/>
                          <a:ea typeface="ＭＳ Ｐゴシック" charset="0"/>
                          <a:cs typeface="Arial" charset="0"/>
                        </a:rPr>
                        <a:t> </a:t>
                      </a: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df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MS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Significance 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Regression</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D1FFF6"/>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29460.027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14730.013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6.53861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0.01201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solidFill>
                      <a:srgbClr val="FDE0BD"/>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Residual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D1FFF6"/>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27033.306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2252.776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Total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56493.333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2.68285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0.01993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dirty="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dirty="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75581" name="Picture 1149" descr="j02289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752600"/>
            <a:ext cx="1228725" cy="685800"/>
          </a:xfrm>
          <a:prstGeom prst="rect">
            <a:avLst/>
          </a:prstGeom>
          <a:noFill/>
          <a:extLst>
            <a:ext uri="{909E8E84-426E-40dd-AFC4-6F175D3DCCD1}">
              <a14:hiddenFill xmlns:a14="http://schemas.microsoft.com/office/drawing/2010/main">
                <a:solidFill>
                  <a:srgbClr val="FFFFFF"/>
                </a:solidFill>
              </a14:hiddenFill>
            </a:ext>
          </a:extLst>
        </p:spPr>
      </p:pic>
      <p:sp>
        <p:nvSpPr>
          <p:cNvPr id="275586" name="Text Box 1154"/>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dirty="0">
                <a:solidFill>
                  <a:schemeClr val="tx2"/>
                </a:solidFill>
              </a:rPr>
              <a:t>(continued)</a:t>
            </a:r>
          </a:p>
        </p:txBody>
      </p:sp>
      <p:sp>
        <p:nvSpPr>
          <p:cNvPr id="275593" name="Text Box 1161"/>
          <p:cNvSpPr txBox="1">
            <a:spLocks noChangeArrowheads="1"/>
          </p:cNvSpPr>
          <p:nvPr/>
        </p:nvSpPr>
        <p:spPr bwMode="auto">
          <a:xfrm>
            <a:off x="3505200" y="2971800"/>
            <a:ext cx="2362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b="1"/>
              <a:t>With 2 and 12 degrees of freedom</a:t>
            </a:r>
          </a:p>
        </p:txBody>
      </p:sp>
      <p:sp>
        <p:nvSpPr>
          <p:cNvPr id="275598" name="Text Box 1166"/>
          <p:cNvSpPr txBox="1">
            <a:spLocks noChangeArrowheads="1"/>
          </p:cNvSpPr>
          <p:nvPr/>
        </p:nvSpPr>
        <p:spPr bwMode="auto">
          <a:xfrm>
            <a:off x="7543800" y="3048000"/>
            <a:ext cx="1295400" cy="581025"/>
          </a:xfrm>
          <a:prstGeom prst="rect">
            <a:avLst/>
          </a:prstGeom>
          <a:noFill/>
          <a:ln>
            <a:noFill/>
          </a:ln>
          <a:effectLst/>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b="1"/>
              <a:t>P-value for the F-Test</a:t>
            </a:r>
          </a:p>
        </p:txBody>
      </p:sp>
    </p:spTree>
    <p:extLst>
      <p:ext uri="{BB962C8B-B14F-4D97-AF65-F5344CB8AC3E}">
        <p14:creationId xmlns:p14="http://schemas.microsoft.com/office/powerpoint/2010/main" val="5343427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ChangeArrowheads="1"/>
          </p:cNvSpPr>
          <p:nvPr/>
        </p:nvSpPr>
        <p:spPr bwMode="auto">
          <a:xfrm>
            <a:off x="381000" y="1622425"/>
            <a:ext cx="38100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9" name="Rectangle 29"/>
          <p:cNvSpPr>
            <a:spLocks noGrp="1" noChangeArrowheads="1"/>
          </p:cNvSpPr>
          <p:nvPr>
            <p:ph type="title"/>
          </p:nvPr>
        </p:nvSpPr>
        <p:spPr>
          <a:noFill/>
          <a:ln/>
        </p:spPr>
        <p:txBody>
          <a:bodyPr/>
          <a:lstStyle/>
          <a:p>
            <a:pPr defTabSz="914400"/>
            <a:r>
              <a:rPr lang="en-US"/>
              <a:t>F-Test for Overall Significance</a:t>
            </a:r>
          </a:p>
        </p:txBody>
      </p:sp>
      <p:sp>
        <p:nvSpPr>
          <p:cNvPr id="276485" name="Rectangle 5"/>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buFont typeface="Wingdings" charset="0"/>
              <a:buNone/>
            </a:pPr>
            <a:r>
              <a:rPr lang="en-US" sz="1800" dirty="0"/>
              <a:t>H</a:t>
            </a:r>
            <a:r>
              <a:rPr lang="en-US" sz="1800" baseline="-25000" dirty="0"/>
              <a:t>0</a:t>
            </a:r>
            <a:r>
              <a:rPr lang="en-US" sz="1800" dirty="0"/>
              <a:t>: </a:t>
            </a:r>
            <a:r>
              <a:rPr lang="el-GR" sz="1800" dirty="0">
                <a:cs typeface="Arial" charset="0"/>
              </a:rPr>
              <a:t>β</a:t>
            </a:r>
            <a:r>
              <a:rPr lang="en-US" sz="1800" baseline="-25000" dirty="0"/>
              <a:t>1</a:t>
            </a:r>
            <a:r>
              <a:rPr lang="en-US" sz="1800" dirty="0"/>
              <a:t> = </a:t>
            </a:r>
            <a:r>
              <a:rPr lang="el-GR" sz="1800" dirty="0">
                <a:cs typeface="Arial" charset="0"/>
              </a:rPr>
              <a:t>β</a:t>
            </a:r>
            <a:r>
              <a:rPr lang="en-US" sz="1800" baseline="-25000" dirty="0"/>
              <a:t>2</a:t>
            </a:r>
            <a:r>
              <a:rPr lang="en-US" sz="1800" dirty="0"/>
              <a:t> = </a:t>
            </a:r>
            <a:r>
              <a:rPr lang="en-US" sz="1800" dirty="0">
                <a:cs typeface="Arial" charset="0"/>
              </a:rPr>
              <a:t>0</a:t>
            </a:r>
            <a:endParaRPr lang="en-US" sz="1800" dirty="0"/>
          </a:p>
          <a:p>
            <a:pPr>
              <a:buFont typeface="Wingdings" charset="0"/>
              <a:buNone/>
            </a:pPr>
            <a:r>
              <a:rPr lang="en-US" sz="1800" dirty="0"/>
              <a:t>H</a:t>
            </a:r>
            <a:r>
              <a:rPr lang="en-US" sz="1800" baseline="-25000" dirty="0"/>
              <a:t>A</a:t>
            </a:r>
            <a:r>
              <a:rPr lang="en-US" sz="1800" dirty="0"/>
              <a:t>: </a:t>
            </a:r>
            <a:r>
              <a:rPr lang="el-GR" sz="1800" dirty="0">
                <a:cs typeface="Arial" charset="0"/>
              </a:rPr>
              <a:t>β</a:t>
            </a:r>
            <a:r>
              <a:rPr lang="en-US" sz="1800" baseline="-25000" dirty="0">
                <a:cs typeface="Arial" charset="0"/>
              </a:rPr>
              <a:t>1</a:t>
            </a:r>
            <a:r>
              <a:rPr lang="en-US" sz="1800" dirty="0">
                <a:cs typeface="Arial" charset="0"/>
              </a:rPr>
              <a:t> and </a:t>
            </a:r>
            <a:r>
              <a:rPr lang="el-GR" sz="1800" dirty="0">
                <a:cs typeface="Arial" charset="0"/>
              </a:rPr>
              <a:t>β</a:t>
            </a:r>
            <a:r>
              <a:rPr lang="en-US" sz="1800" baseline="-25000" dirty="0"/>
              <a:t>2</a:t>
            </a:r>
            <a:r>
              <a:rPr lang="en-US" sz="1800" dirty="0"/>
              <a:t> not both zero</a:t>
            </a:r>
          </a:p>
          <a:p>
            <a:pPr>
              <a:buFont typeface="Wingdings" charset="0"/>
              <a:buNone/>
            </a:pPr>
            <a:r>
              <a:rPr lang="en-US" sz="1800" dirty="0">
                <a:sym typeface="Symbol" charset="0"/>
              </a:rPr>
              <a:t></a:t>
            </a:r>
            <a:r>
              <a:rPr lang="en-US" sz="1800" dirty="0"/>
              <a:t> = .05</a:t>
            </a:r>
          </a:p>
          <a:p>
            <a:pPr>
              <a:buFont typeface="Wingdings" charset="0"/>
              <a:buNone/>
            </a:pPr>
            <a:r>
              <a:rPr lang="en-US" sz="1800" dirty="0"/>
              <a:t>df</a:t>
            </a:r>
            <a:r>
              <a:rPr lang="en-US" sz="1800" baseline="-25000" dirty="0"/>
              <a:t>1</a:t>
            </a:r>
            <a:r>
              <a:rPr lang="en-US" sz="1800" dirty="0"/>
              <a:t>= 2      df</a:t>
            </a:r>
            <a:r>
              <a:rPr lang="en-US" sz="1800" baseline="-25000" dirty="0"/>
              <a:t>2</a:t>
            </a:r>
            <a:r>
              <a:rPr lang="en-US" sz="1800" dirty="0"/>
              <a:t> = 12 </a:t>
            </a:r>
            <a:endParaRPr lang="en-US" sz="1800" b="1" dirty="0"/>
          </a:p>
        </p:txBody>
      </p:sp>
      <p:sp>
        <p:nvSpPr>
          <p:cNvPr id="276486" name="Rectangle 6"/>
          <p:cNvSpPr>
            <a:spLocks noChangeArrowheads="1"/>
          </p:cNvSpPr>
          <p:nvPr/>
        </p:nvSpPr>
        <p:spPr bwMode="auto">
          <a:xfrm>
            <a:off x="44196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ct val="20000"/>
              </a:spcBef>
            </a:pPr>
            <a:r>
              <a:rPr lang="en-US" sz="2800" b="1"/>
              <a:t>Test Statistic: </a:t>
            </a:r>
            <a:endParaRPr lang="en-US" sz="2800"/>
          </a:p>
          <a:p>
            <a:pPr eaLnBrk="0" hangingPunct="0">
              <a:spcBef>
                <a:spcPct val="20000"/>
              </a:spcBef>
            </a:pPr>
            <a:endParaRPr lang="en-US" sz="2800"/>
          </a:p>
          <a:p>
            <a:pPr eaLnBrk="0" hangingPunct="0">
              <a:spcBef>
                <a:spcPct val="20000"/>
              </a:spcBef>
            </a:pPr>
            <a:endParaRPr lang="en-US" sz="2800"/>
          </a:p>
          <a:p>
            <a:pPr eaLnBrk="0" hangingPunct="0">
              <a:spcBef>
                <a:spcPct val="20000"/>
              </a:spcBef>
            </a:pPr>
            <a:r>
              <a:rPr lang="en-US" sz="2800" b="1">
                <a:solidFill>
                  <a:schemeClr val="folHlink"/>
                </a:solidFill>
              </a:rPr>
              <a:t>Decision:</a:t>
            </a:r>
            <a:endParaRPr lang="en-US" sz="2800">
              <a:solidFill>
                <a:schemeClr val="folHlink"/>
              </a:solidFill>
            </a:endParaRPr>
          </a:p>
          <a:p>
            <a:pPr eaLnBrk="0" hangingPunct="0">
              <a:spcBef>
                <a:spcPct val="20000"/>
              </a:spcBef>
            </a:pPr>
            <a:endParaRPr lang="en-US" sz="2800"/>
          </a:p>
          <a:p>
            <a:pPr eaLnBrk="0" hangingPunct="0">
              <a:spcBef>
                <a:spcPct val="20000"/>
              </a:spcBef>
            </a:pPr>
            <a:r>
              <a:rPr lang="en-US" sz="2800" b="1">
                <a:solidFill>
                  <a:schemeClr val="folHlink"/>
                </a:solidFill>
              </a:rPr>
              <a:t>Conclusion:</a:t>
            </a:r>
            <a:endParaRPr lang="en-US" sz="2800">
              <a:solidFill>
                <a:schemeClr val="folHlink"/>
              </a:solidFill>
            </a:endParaRPr>
          </a:p>
          <a:p>
            <a:pPr eaLnBrk="0" latinLnBrk="1" hangingPunct="0">
              <a:spcBef>
                <a:spcPct val="20000"/>
              </a:spcBef>
            </a:pPr>
            <a:endParaRPr lang="en-US" sz="2800"/>
          </a:p>
        </p:txBody>
      </p:sp>
      <p:sp>
        <p:nvSpPr>
          <p:cNvPr id="276487" name="Rectangle 7"/>
          <p:cNvSpPr>
            <a:spLocks noChangeArrowheads="1"/>
          </p:cNvSpPr>
          <p:nvPr/>
        </p:nvSpPr>
        <p:spPr bwMode="auto">
          <a:xfrm>
            <a:off x="4648200" y="3733800"/>
            <a:ext cx="3733800" cy="4591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dirty="0"/>
              <a:t>Reject H</a:t>
            </a:r>
            <a:r>
              <a:rPr lang="en-US" sz="2400" baseline="-25000" dirty="0"/>
              <a:t>0</a:t>
            </a:r>
            <a:r>
              <a:rPr lang="en-US" sz="2400" dirty="0"/>
              <a:t> at  </a:t>
            </a:r>
            <a:r>
              <a:rPr lang="en-US" sz="2400" b="1" dirty="0">
                <a:latin typeface="Symbol" charset="0"/>
              </a:rPr>
              <a:t></a:t>
            </a:r>
            <a:r>
              <a:rPr lang="en-US" sz="2400" dirty="0"/>
              <a:t> = 0.05</a:t>
            </a:r>
          </a:p>
        </p:txBody>
      </p:sp>
      <p:sp>
        <p:nvSpPr>
          <p:cNvPr id="276488" name="Rectangle 8"/>
          <p:cNvSpPr>
            <a:spLocks noChangeArrowheads="1"/>
          </p:cNvSpPr>
          <p:nvPr/>
        </p:nvSpPr>
        <p:spPr bwMode="auto">
          <a:xfrm>
            <a:off x="4495800" y="4724400"/>
            <a:ext cx="44958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The regression model does explain a significant portion of the variation in pie sales </a:t>
            </a:r>
          </a:p>
          <a:p>
            <a:pPr eaLnBrk="0" hangingPunct="0">
              <a:spcBef>
                <a:spcPct val="50000"/>
              </a:spcBef>
            </a:pPr>
            <a:r>
              <a:rPr lang="en-US" sz="2000" dirty="0"/>
              <a:t>(There is evidence that at least one independent variable affects  y )</a:t>
            </a:r>
          </a:p>
        </p:txBody>
      </p:sp>
      <p:sp>
        <p:nvSpPr>
          <p:cNvPr id="276489" name="Freeform 9"/>
          <p:cNvSpPr>
            <a:spLocks/>
          </p:cNvSpPr>
          <p:nvPr/>
        </p:nvSpPr>
        <p:spPr bwMode="auto">
          <a:xfrm>
            <a:off x="2051050" y="5486400"/>
            <a:ext cx="1555750" cy="223838"/>
          </a:xfrm>
          <a:custGeom>
            <a:avLst/>
            <a:gdLst>
              <a:gd name="T0" fmla="*/ 4 w 980"/>
              <a:gd name="T1" fmla="*/ 154 h 154"/>
              <a:gd name="T2" fmla="*/ 0 w 980"/>
              <a:gd name="T3" fmla="*/ 0 h 154"/>
              <a:gd name="T4" fmla="*/ 83 w 980"/>
              <a:gd name="T5" fmla="*/ 39 h 154"/>
              <a:gd name="T6" fmla="*/ 154 w 980"/>
              <a:gd name="T7" fmla="*/ 61 h 154"/>
              <a:gd name="T8" fmla="*/ 209 w 980"/>
              <a:gd name="T9" fmla="*/ 76 h 154"/>
              <a:gd name="T10" fmla="*/ 283 w 980"/>
              <a:gd name="T11" fmla="*/ 91 h 154"/>
              <a:gd name="T12" fmla="*/ 428 w 980"/>
              <a:gd name="T13" fmla="*/ 111 h 154"/>
              <a:gd name="T14" fmla="*/ 592 w 980"/>
              <a:gd name="T15" fmla="*/ 126 h 154"/>
              <a:gd name="T16" fmla="*/ 979 w 980"/>
              <a:gd name="T17" fmla="*/ 141 h 154"/>
              <a:gd name="T18" fmla="*/ 980 w 980"/>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0" h="154">
                <a:moveTo>
                  <a:pt x="4" y="154"/>
                </a:moveTo>
                <a:lnTo>
                  <a:pt x="0" y="0"/>
                </a:lnTo>
                <a:lnTo>
                  <a:pt x="83" y="39"/>
                </a:lnTo>
                <a:lnTo>
                  <a:pt x="154" y="61"/>
                </a:lnTo>
                <a:lnTo>
                  <a:pt x="209" y="76"/>
                </a:lnTo>
                <a:lnTo>
                  <a:pt x="283" y="91"/>
                </a:lnTo>
                <a:lnTo>
                  <a:pt x="428" y="111"/>
                </a:lnTo>
                <a:lnTo>
                  <a:pt x="592" y="126"/>
                </a:lnTo>
                <a:lnTo>
                  <a:pt x="979" y="141"/>
                </a:lnTo>
                <a:lnTo>
                  <a:pt x="980" y="154"/>
                </a:lnTo>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76490" name="Freeform 10"/>
          <p:cNvSpPr>
            <a:spLocks/>
          </p:cNvSpPr>
          <p:nvPr/>
        </p:nvSpPr>
        <p:spPr bwMode="auto">
          <a:xfrm>
            <a:off x="373063" y="4100513"/>
            <a:ext cx="3513137" cy="1614487"/>
          </a:xfrm>
          <a:custGeom>
            <a:avLst/>
            <a:gdLst>
              <a:gd name="T0" fmla="*/ 0 w 3388"/>
              <a:gd name="T1" fmla="*/ 0 h 1023"/>
              <a:gd name="T2" fmla="*/ 0 w 3388"/>
              <a:gd name="T3" fmla="*/ 1022 h 1023"/>
              <a:gd name="T4" fmla="*/ 3387 w 3388"/>
              <a:gd name="T5" fmla="*/ 1022 h 1023"/>
            </a:gdLst>
            <a:ahLst/>
            <a:cxnLst>
              <a:cxn ang="0">
                <a:pos x="T0" y="T1"/>
              </a:cxn>
              <a:cxn ang="0">
                <a:pos x="T2" y="T3"/>
              </a:cxn>
              <a:cxn ang="0">
                <a:pos x="T4" y="T5"/>
              </a:cxn>
            </a:cxnLst>
            <a:rect l="0" t="0" r="r" b="b"/>
            <a:pathLst>
              <a:path w="3388" h="1023">
                <a:moveTo>
                  <a:pt x="0" y="0"/>
                </a:moveTo>
                <a:lnTo>
                  <a:pt x="0" y="1022"/>
                </a:lnTo>
                <a:lnTo>
                  <a:pt x="3387" y="102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6491" name="Rectangle 11"/>
          <p:cNvSpPr>
            <a:spLocks noChangeArrowheads="1"/>
          </p:cNvSpPr>
          <p:nvPr/>
        </p:nvSpPr>
        <p:spPr bwMode="auto">
          <a:xfrm>
            <a:off x="152400" y="5486400"/>
            <a:ext cx="45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t>0</a:t>
            </a:r>
            <a:r>
              <a:rPr lang="en-US" sz="3600" b="1">
                <a:latin typeface="Times New Roman" charset="0"/>
              </a:rPr>
              <a:t> </a:t>
            </a:r>
          </a:p>
        </p:txBody>
      </p:sp>
      <p:sp>
        <p:nvSpPr>
          <p:cNvPr id="276492" name="Line 12"/>
          <p:cNvSpPr>
            <a:spLocks noChangeShapeType="1"/>
          </p:cNvSpPr>
          <p:nvPr/>
        </p:nvSpPr>
        <p:spPr bwMode="auto">
          <a:xfrm>
            <a:off x="515938" y="4419600"/>
            <a:ext cx="3175"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3" name="Freeform 13"/>
          <p:cNvSpPr>
            <a:spLocks/>
          </p:cNvSpPr>
          <p:nvPr/>
        </p:nvSpPr>
        <p:spPr bwMode="auto">
          <a:xfrm>
            <a:off x="381000" y="4343400"/>
            <a:ext cx="3429000" cy="1392238"/>
          </a:xfrm>
          <a:custGeom>
            <a:avLst/>
            <a:gdLst>
              <a:gd name="T0" fmla="*/ 0 w 3492"/>
              <a:gd name="T1" fmla="*/ 1011 h 1021"/>
              <a:gd name="T2" fmla="*/ 162 w 3492"/>
              <a:gd name="T3" fmla="*/ 837 h 1021"/>
              <a:gd name="T4" fmla="*/ 714 w 3492"/>
              <a:gd name="T5" fmla="*/ 3 h 1021"/>
              <a:gd name="T6" fmla="*/ 1728 w 3492"/>
              <a:gd name="T7" fmla="*/ 855 h 1021"/>
              <a:gd name="T8" fmla="*/ 3492 w 3492"/>
              <a:gd name="T9" fmla="*/ 999 h 1021"/>
            </a:gdLst>
            <a:ahLst/>
            <a:cxnLst>
              <a:cxn ang="0">
                <a:pos x="T0" y="T1"/>
              </a:cxn>
              <a:cxn ang="0">
                <a:pos x="T2" y="T3"/>
              </a:cxn>
              <a:cxn ang="0">
                <a:pos x="T4" y="T5"/>
              </a:cxn>
              <a:cxn ang="0">
                <a:pos x="T6" y="T7"/>
              </a:cxn>
              <a:cxn ang="0">
                <a:pos x="T8" y="T9"/>
              </a:cxn>
            </a:cxnLst>
            <a:rect l="0" t="0" r="r" b="b"/>
            <a:pathLst>
              <a:path w="3492" h="1021">
                <a:moveTo>
                  <a:pt x="0" y="1011"/>
                </a:moveTo>
                <a:cubicBezTo>
                  <a:pt x="27" y="982"/>
                  <a:pt x="43" y="1005"/>
                  <a:pt x="162" y="837"/>
                </a:cubicBezTo>
                <a:cubicBezTo>
                  <a:pt x="281" y="669"/>
                  <a:pt x="453" y="0"/>
                  <a:pt x="714" y="3"/>
                </a:cubicBezTo>
                <a:cubicBezTo>
                  <a:pt x="975" y="6"/>
                  <a:pt x="1265" y="689"/>
                  <a:pt x="1728" y="855"/>
                </a:cubicBezTo>
                <a:cubicBezTo>
                  <a:pt x="2191" y="1021"/>
                  <a:pt x="3125" y="969"/>
                  <a:pt x="3492" y="999"/>
                </a:cubicBezTo>
              </a:path>
            </a:pathLst>
          </a:custGeom>
          <a:noFill/>
          <a:ln w="3810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76494" name="Line 14"/>
          <p:cNvSpPr>
            <a:spLocks noChangeShapeType="1"/>
          </p:cNvSpPr>
          <p:nvPr/>
        </p:nvSpPr>
        <p:spPr bwMode="auto">
          <a:xfrm>
            <a:off x="2057400" y="5486400"/>
            <a:ext cx="1588"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495" name="Line 15"/>
          <p:cNvSpPr>
            <a:spLocks noChangeShapeType="1"/>
          </p:cNvSpPr>
          <p:nvPr/>
        </p:nvSpPr>
        <p:spPr bwMode="auto">
          <a:xfrm flipH="1">
            <a:off x="2362200" y="5257800"/>
            <a:ext cx="228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496" name="Text Box 16"/>
          <p:cNvSpPr txBox="1">
            <a:spLocks noChangeArrowheads="1"/>
          </p:cNvSpPr>
          <p:nvPr/>
        </p:nvSpPr>
        <p:spPr bwMode="auto">
          <a:xfrm>
            <a:off x="1905000" y="49530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ym typeface="Symbol" charset="0"/>
              </a:rPr>
              <a:t> = .05</a:t>
            </a:r>
            <a:endParaRPr lang="en-US" sz="2000" baseline="-25000">
              <a:sym typeface="Symbol" charset="0"/>
            </a:endParaRPr>
          </a:p>
        </p:txBody>
      </p:sp>
      <p:sp>
        <p:nvSpPr>
          <p:cNvPr id="276497" name="Rectangle 17"/>
          <p:cNvSpPr>
            <a:spLocks noChangeArrowheads="1"/>
          </p:cNvSpPr>
          <p:nvPr/>
        </p:nvSpPr>
        <p:spPr bwMode="auto">
          <a:xfrm>
            <a:off x="1600200" y="6096000"/>
            <a:ext cx="1524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a:solidFill>
                  <a:schemeClr val="hlink"/>
                </a:solidFill>
              </a:rPr>
              <a:t>F</a:t>
            </a:r>
            <a:r>
              <a:rPr lang="en-US" sz="2000" b="1" baseline="-25000">
                <a:solidFill>
                  <a:schemeClr val="hlink"/>
                </a:solidFill>
                <a:sym typeface="Symbol" charset="0"/>
              </a:rPr>
              <a:t>.05 </a:t>
            </a:r>
            <a:r>
              <a:rPr lang="en-US" sz="2000" b="1">
                <a:solidFill>
                  <a:schemeClr val="hlink"/>
                </a:solidFill>
              </a:rPr>
              <a:t>= 3.885</a:t>
            </a:r>
          </a:p>
        </p:txBody>
      </p:sp>
      <p:sp>
        <p:nvSpPr>
          <p:cNvPr id="276498" name="Line 18"/>
          <p:cNvSpPr>
            <a:spLocks noChangeShapeType="1"/>
          </p:cNvSpPr>
          <p:nvPr/>
        </p:nvSpPr>
        <p:spPr bwMode="auto">
          <a:xfrm flipV="1">
            <a:off x="2057400" y="5715000"/>
            <a:ext cx="0" cy="45720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499" name="Line 19"/>
          <p:cNvSpPr>
            <a:spLocks noChangeShapeType="1"/>
          </p:cNvSpPr>
          <p:nvPr/>
        </p:nvSpPr>
        <p:spPr bwMode="auto">
          <a:xfrm flipH="1">
            <a:off x="457200" y="5943600"/>
            <a:ext cx="16002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00" name="Line 20"/>
          <p:cNvSpPr>
            <a:spLocks noChangeShapeType="1"/>
          </p:cNvSpPr>
          <p:nvPr/>
        </p:nvSpPr>
        <p:spPr bwMode="auto">
          <a:xfrm flipH="1">
            <a:off x="2057400" y="5943600"/>
            <a:ext cx="1752600"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01" name="Rectangle 21"/>
          <p:cNvSpPr>
            <a:spLocks noChangeArrowheads="1"/>
          </p:cNvSpPr>
          <p:nvPr/>
        </p:nvSpPr>
        <p:spPr bwMode="auto">
          <a:xfrm>
            <a:off x="2362200" y="5867400"/>
            <a:ext cx="990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400"/>
              <a:t>Reject H</a:t>
            </a:r>
            <a:r>
              <a:rPr lang="en-US" sz="1400" baseline="-25000"/>
              <a:t>0</a:t>
            </a:r>
          </a:p>
        </p:txBody>
      </p:sp>
      <p:sp>
        <p:nvSpPr>
          <p:cNvPr id="276502" name="Rectangle 22"/>
          <p:cNvSpPr>
            <a:spLocks noChangeArrowheads="1"/>
          </p:cNvSpPr>
          <p:nvPr/>
        </p:nvSpPr>
        <p:spPr bwMode="auto">
          <a:xfrm>
            <a:off x="762000" y="5867400"/>
            <a:ext cx="9144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400"/>
              <a:t>Do not </a:t>
            </a:r>
          </a:p>
          <a:p>
            <a:pPr eaLnBrk="0" hangingPunct="0">
              <a:lnSpc>
                <a:spcPct val="20000"/>
              </a:lnSpc>
              <a:spcBef>
                <a:spcPct val="50000"/>
              </a:spcBef>
            </a:pPr>
            <a:r>
              <a:rPr lang="en-US" sz="1400"/>
              <a:t>reject H</a:t>
            </a:r>
            <a:r>
              <a:rPr lang="en-US" sz="1400" baseline="-25000"/>
              <a:t>0</a:t>
            </a:r>
          </a:p>
        </p:txBody>
      </p:sp>
      <p:graphicFrame>
        <p:nvGraphicFramePr>
          <p:cNvPr id="276503" name="Object 23"/>
          <p:cNvGraphicFramePr>
            <a:graphicFrameLocks noChangeAspect="1"/>
          </p:cNvGraphicFramePr>
          <p:nvPr/>
        </p:nvGraphicFramePr>
        <p:xfrm>
          <a:off x="4648200" y="2209800"/>
          <a:ext cx="2836863" cy="855663"/>
        </p:xfrm>
        <a:graphic>
          <a:graphicData uri="http://schemas.openxmlformats.org/presentationml/2006/ole">
            <mc:AlternateContent xmlns:mc="http://schemas.openxmlformats.org/markup-compatibility/2006">
              <mc:Choice xmlns:v="urn:schemas-microsoft-com:vml" Requires="v">
                <p:oleObj spid="_x0000_s41996" name="Equation" r:id="rId3" imgW="1282680" imgH="393480" progId="Equation.3">
                  <p:embed/>
                </p:oleObj>
              </mc:Choice>
              <mc:Fallback>
                <p:oleObj name="Equation" r:id="rId3" imgW="1282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09800"/>
                        <a:ext cx="2836863" cy="85566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6504" name="Line 24"/>
          <p:cNvSpPr>
            <a:spLocks noChangeShapeType="1"/>
          </p:cNvSpPr>
          <p:nvPr/>
        </p:nvSpPr>
        <p:spPr bwMode="auto">
          <a:xfrm>
            <a:off x="2895600" y="3886200"/>
            <a:ext cx="0" cy="1752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5" name="Line 25"/>
          <p:cNvSpPr>
            <a:spLocks noChangeShapeType="1"/>
          </p:cNvSpPr>
          <p:nvPr/>
        </p:nvSpPr>
        <p:spPr bwMode="auto">
          <a:xfrm flipV="1">
            <a:off x="2895600" y="2743200"/>
            <a:ext cx="175260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7" name="Rectangle 27"/>
          <p:cNvSpPr>
            <a:spLocks noChangeArrowheads="1"/>
          </p:cNvSpPr>
          <p:nvPr/>
        </p:nvSpPr>
        <p:spPr bwMode="auto">
          <a:xfrm>
            <a:off x="1447800" y="3733800"/>
            <a:ext cx="13716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a:solidFill>
                  <a:schemeClr val="hlink"/>
                </a:solidFill>
              </a:rPr>
              <a:t>Critical Value:  </a:t>
            </a:r>
          </a:p>
          <a:p>
            <a:pPr eaLnBrk="0" hangingPunct="0">
              <a:spcBef>
                <a:spcPct val="50000"/>
              </a:spcBef>
            </a:pPr>
            <a:r>
              <a:rPr lang="en-US" sz="2000" b="1">
                <a:solidFill>
                  <a:schemeClr val="hlink"/>
                </a:solidFill>
              </a:rPr>
              <a:t>F</a:t>
            </a:r>
            <a:r>
              <a:rPr lang="en-US" sz="2000" b="1" baseline="-25000">
                <a:solidFill>
                  <a:schemeClr val="hlink"/>
                </a:solidFill>
                <a:sym typeface="Symbol" charset="0"/>
              </a:rPr>
              <a:t> </a:t>
            </a:r>
            <a:r>
              <a:rPr lang="en-US" sz="2000" b="1">
                <a:solidFill>
                  <a:schemeClr val="hlink"/>
                </a:solidFill>
              </a:rPr>
              <a:t>= 3.885</a:t>
            </a:r>
          </a:p>
        </p:txBody>
      </p:sp>
      <p:sp>
        <p:nvSpPr>
          <p:cNvPr id="276510" name="Text Box 30"/>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
        <p:nvSpPr>
          <p:cNvPr id="276511" name="Text Box 31"/>
          <p:cNvSpPr txBox="1">
            <a:spLocks noChangeArrowheads="1"/>
          </p:cNvSpPr>
          <p:nvPr/>
        </p:nvSpPr>
        <p:spPr bwMode="auto">
          <a:xfrm>
            <a:off x="3810000" y="5638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F</a:t>
            </a:r>
          </a:p>
        </p:txBody>
      </p:sp>
      <p:sp>
        <p:nvSpPr>
          <p:cNvPr id="276512" name="AutoShape 32"/>
          <p:cNvSpPr>
            <a:spLocks/>
          </p:cNvSpPr>
          <p:nvPr/>
        </p:nvSpPr>
        <p:spPr bwMode="auto">
          <a:xfrm rot="16200000">
            <a:off x="1562100" y="2400300"/>
            <a:ext cx="228600" cy="2438400"/>
          </a:xfrm>
          <a:prstGeom prst="leftBrace">
            <a:avLst>
              <a:gd name="adj1" fmla="val 8888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6904906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lnSpc>
                <a:spcPct val="85000"/>
              </a:lnSpc>
            </a:pPr>
            <a:r>
              <a:rPr lang="en-US"/>
              <a:t>Are Individual Variables Significant?</a:t>
            </a:r>
          </a:p>
        </p:txBody>
      </p:sp>
      <p:sp>
        <p:nvSpPr>
          <p:cNvPr id="168963" name="Rectangle 3"/>
          <p:cNvSpPr>
            <a:spLocks noGrp="1" noChangeArrowheads="1"/>
          </p:cNvSpPr>
          <p:nvPr>
            <p:ph idx="1"/>
          </p:nvPr>
        </p:nvSpPr>
        <p:spPr/>
        <p:txBody>
          <a:bodyPr/>
          <a:lstStyle/>
          <a:p>
            <a:pPr>
              <a:spcBef>
                <a:spcPct val="40000"/>
              </a:spcBef>
            </a:pPr>
            <a:r>
              <a:rPr lang="en-US" sz="2700">
                <a:solidFill>
                  <a:schemeClr val="folHlink"/>
                </a:solidFill>
              </a:rPr>
              <a:t>Use t-tests of individual variable slopes</a:t>
            </a:r>
          </a:p>
          <a:p>
            <a:pPr>
              <a:spcBef>
                <a:spcPct val="40000"/>
              </a:spcBef>
            </a:pPr>
            <a:r>
              <a:rPr lang="en-US" sz="2700"/>
              <a:t>Shows if there is a linear relationship between the variable  x</a:t>
            </a:r>
            <a:r>
              <a:rPr lang="en-US" sz="2700" baseline="-25000"/>
              <a:t>i</a:t>
            </a:r>
            <a:r>
              <a:rPr lang="en-US" sz="2700"/>
              <a:t>  and  y</a:t>
            </a:r>
          </a:p>
          <a:p>
            <a:pPr>
              <a:spcBef>
                <a:spcPct val="40000"/>
              </a:spcBef>
            </a:pPr>
            <a:r>
              <a:rPr lang="en-US" sz="2700"/>
              <a:t>Hypotheses:</a:t>
            </a:r>
          </a:p>
          <a:p>
            <a:pPr lvl="1">
              <a:spcBef>
                <a:spcPct val="40000"/>
              </a:spcBef>
            </a:pPr>
            <a:r>
              <a:rPr lang="en-US" sz="2700"/>
              <a:t>H</a:t>
            </a:r>
            <a:r>
              <a:rPr lang="en-US" sz="2700" baseline="-25000"/>
              <a:t>0</a:t>
            </a:r>
            <a:r>
              <a:rPr lang="en-US" sz="2700"/>
              <a:t>: </a:t>
            </a:r>
            <a:r>
              <a:rPr lang="el-GR" sz="2700">
                <a:cs typeface="Arial" charset="0"/>
              </a:rPr>
              <a:t>β</a:t>
            </a:r>
            <a:r>
              <a:rPr lang="en-US" sz="2700" baseline="-25000"/>
              <a:t>i</a:t>
            </a:r>
            <a:r>
              <a:rPr lang="en-US" sz="2700"/>
              <a:t>  = 0 (no linear relationship)</a:t>
            </a:r>
          </a:p>
          <a:p>
            <a:pPr lvl="1">
              <a:spcBef>
                <a:spcPct val="40000"/>
              </a:spcBef>
            </a:pPr>
            <a:r>
              <a:rPr lang="en-US" sz="2700"/>
              <a:t>H</a:t>
            </a:r>
            <a:r>
              <a:rPr lang="en-US" sz="2700" baseline="-25000"/>
              <a:t>A</a:t>
            </a:r>
            <a:r>
              <a:rPr lang="en-US" sz="2700"/>
              <a:t>: </a:t>
            </a:r>
            <a:r>
              <a:rPr lang="el-GR" sz="2700">
                <a:cs typeface="Arial" charset="0"/>
              </a:rPr>
              <a:t>β</a:t>
            </a:r>
            <a:r>
              <a:rPr lang="en-US" sz="2700" baseline="-25000"/>
              <a:t>i</a:t>
            </a:r>
            <a:r>
              <a:rPr lang="en-US" sz="2700"/>
              <a:t> </a:t>
            </a:r>
            <a:r>
              <a:rPr lang="en-US" sz="2700">
                <a:cs typeface="Arial" charset="0"/>
              </a:rPr>
              <a:t>≠</a:t>
            </a:r>
            <a:r>
              <a:rPr lang="en-US" sz="2700"/>
              <a:t> 0  (linear relationship does exist</a:t>
            </a:r>
          </a:p>
          <a:p>
            <a:pPr lvl="1">
              <a:lnSpc>
                <a:spcPct val="50000"/>
              </a:lnSpc>
              <a:buFont typeface="Wingdings" charset="0"/>
              <a:buNone/>
            </a:pPr>
            <a:r>
              <a:rPr lang="en-US" sz="2700"/>
              <a:t>				 between  x</a:t>
            </a:r>
            <a:r>
              <a:rPr lang="en-US" sz="2700" baseline="-25000"/>
              <a:t>i</a:t>
            </a:r>
            <a:r>
              <a:rPr lang="en-US" sz="2700"/>
              <a:t>  and  y)</a:t>
            </a:r>
          </a:p>
        </p:txBody>
      </p:sp>
    </p:spTree>
    <p:extLst>
      <p:ext uri="{BB962C8B-B14F-4D97-AF65-F5344CB8AC3E}">
        <p14:creationId xmlns:p14="http://schemas.microsoft.com/office/powerpoint/2010/main" val="5918701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nSpc>
                <a:spcPct val="85000"/>
              </a:lnSpc>
            </a:pPr>
            <a:r>
              <a:rPr lang="en-US"/>
              <a:t>Are Individual Variables Significant?</a:t>
            </a:r>
          </a:p>
        </p:txBody>
      </p:sp>
      <p:sp>
        <p:nvSpPr>
          <p:cNvPr id="277507" name="Rectangle 3"/>
          <p:cNvSpPr>
            <a:spLocks noGrp="1" noChangeArrowheads="1"/>
          </p:cNvSpPr>
          <p:nvPr>
            <p:ph idx="1"/>
          </p:nvPr>
        </p:nvSpPr>
        <p:spPr/>
        <p:txBody>
          <a:bodyPr/>
          <a:lstStyle/>
          <a:p>
            <a:pPr lvl="1">
              <a:spcBef>
                <a:spcPct val="40000"/>
              </a:spcBef>
              <a:buFont typeface="Wingdings" charset="0"/>
              <a:buNone/>
            </a:pPr>
            <a:r>
              <a:rPr lang="en-US" sz="2700"/>
              <a:t>H</a:t>
            </a:r>
            <a:r>
              <a:rPr lang="en-US" sz="2700" baseline="-25000"/>
              <a:t>0</a:t>
            </a:r>
            <a:r>
              <a:rPr lang="en-US" sz="2700"/>
              <a:t>: </a:t>
            </a:r>
            <a:r>
              <a:rPr lang="el-GR" sz="2700">
                <a:cs typeface="Arial" charset="0"/>
              </a:rPr>
              <a:t>β</a:t>
            </a:r>
            <a:r>
              <a:rPr lang="en-US" sz="2700" baseline="-25000"/>
              <a:t>i</a:t>
            </a:r>
            <a:r>
              <a:rPr lang="en-US" sz="2700"/>
              <a:t>  = 0 (no linear relationship)</a:t>
            </a:r>
          </a:p>
          <a:p>
            <a:pPr lvl="1">
              <a:spcBef>
                <a:spcPct val="40000"/>
              </a:spcBef>
              <a:buFont typeface="Wingdings" charset="0"/>
              <a:buNone/>
            </a:pPr>
            <a:r>
              <a:rPr lang="en-US" sz="2700"/>
              <a:t>H</a:t>
            </a:r>
            <a:r>
              <a:rPr lang="en-US" sz="2700" baseline="-25000"/>
              <a:t>A</a:t>
            </a:r>
            <a:r>
              <a:rPr lang="en-US" sz="2700"/>
              <a:t>: </a:t>
            </a:r>
            <a:r>
              <a:rPr lang="el-GR" sz="2700">
                <a:cs typeface="Arial" charset="0"/>
              </a:rPr>
              <a:t>β</a:t>
            </a:r>
            <a:r>
              <a:rPr lang="en-US" sz="2700" baseline="-25000"/>
              <a:t>i</a:t>
            </a:r>
            <a:r>
              <a:rPr lang="en-US" sz="2700"/>
              <a:t> </a:t>
            </a:r>
            <a:r>
              <a:rPr lang="en-US" sz="2700">
                <a:cs typeface="Arial" charset="0"/>
              </a:rPr>
              <a:t>≠</a:t>
            </a:r>
            <a:r>
              <a:rPr lang="en-US" sz="2700"/>
              <a:t> 0  (linear relationship does exist</a:t>
            </a:r>
          </a:p>
          <a:p>
            <a:pPr lvl="1">
              <a:lnSpc>
                <a:spcPct val="50000"/>
              </a:lnSpc>
              <a:buFont typeface="Wingdings" charset="0"/>
              <a:buNone/>
            </a:pPr>
            <a:r>
              <a:rPr lang="en-US" sz="2700"/>
              <a:t>			     between  x</a:t>
            </a:r>
            <a:r>
              <a:rPr lang="en-US" sz="2700" baseline="-25000"/>
              <a:t>i</a:t>
            </a:r>
            <a:r>
              <a:rPr lang="en-US" sz="2700"/>
              <a:t>  and  y )</a:t>
            </a:r>
          </a:p>
          <a:p>
            <a:pPr lvl="1">
              <a:lnSpc>
                <a:spcPct val="50000"/>
              </a:lnSpc>
              <a:buFont typeface="Wingdings" charset="0"/>
              <a:buNone/>
            </a:pPr>
            <a:endParaRPr lang="en-US" sz="2700"/>
          </a:p>
          <a:p>
            <a:pPr lvl="1">
              <a:lnSpc>
                <a:spcPct val="50000"/>
              </a:lnSpc>
              <a:buFont typeface="Wingdings" charset="0"/>
              <a:buNone/>
            </a:pPr>
            <a:endParaRPr lang="en-US" sz="2700"/>
          </a:p>
          <a:p>
            <a:pPr lvl="1">
              <a:lnSpc>
                <a:spcPct val="50000"/>
              </a:lnSpc>
              <a:buFont typeface="Wingdings" charset="0"/>
              <a:buNone/>
            </a:pPr>
            <a:r>
              <a:rPr lang="en-US" sz="2700"/>
              <a:t>Test Statistic:</a:t>
            </a:r>
          </a:p>
          <a:p>
            <a:pPr lvl="1">
              <a:lnSpc>
                <a:spcPct val="50000"/>
              </a:lnSpc>
              <a:buFont typeface="Wingdings" charset="0"/>
              <a:buNone/>
            </a:pPr>
            <a:endParaRPr lang="en-US" sz="2700"/>
          </a:p>
          <a:p>
            <a:pPr lvl="1">
              <a:lnSpc>
                <a:spcPct val="50000"/>
              </a:lnSpc>
              <a:buFont typeface="Wingdings" charset="0"/>
              <a:buNone/>
            </a:pPr>
            <a:endParaRPr lang="en-US" sz="2700"/>
          </a:p>
          <a:p>
            <a:pPr lvl="1">
              <a:lnSpc>
                <a:spcPct val="50000"/>
              </a:lnSpc>
              <a:buFont typeface="Wingdings" charset="0"/>
              <a:buNone/>
            </a:pPr>
            <a:endParaRPr lang="en-US" sz="2700"/>
          </a:p>
          <a:p>
            <a:pPr lvl="1">
              <a:lnSpc>
                <a:spcPct val="50000"/>
              </a:lnSpc>
              <a:buFont typeface="Wingdings" charset="0"/>
              <a:buNone/>
            </a:pPr>
            <a:r>
              <a:rPr lang="en-US" sz="2700"/>
              <a:t>							(</a:t>
            </a:r>
            <a:r>
              <a:rPr lang="en-US" sz="2300"/>
              <a:t>df = n – k – 1)</a:t>
            </a:r>
          </a:p>
        </p:txBody>
      </p:sp>
      <p:graphicFrame>
        <p:nvGraphicFramePr>
          <p:cNvPr id="277508" name="Object 4"/>
          <p:cNvGraphicFramePr>
            <a:graphicFrameLocks noChangeAspect="1"/>
          </p:cNvGraphicFramePr>
          <p:nvPr/>
        </p:nvGraphicFramePr>
        <p:xfrm>
          <a:off x="2901950" y="4419600"/>
          <a:ext cx="2273300" cy="1674813"/>
        </p:xfrm>
        <a:graphic>
          <a:graphicData uri="http://schemas.openxmlformats.org/presentationml/2006/ole">
            <mc:AlternateContent xmlns:mc="http://schemas.openxmlformats.org/markup-compatibility/2006">
              <mc:Choice xmlns:v="urn:schemas-microsoft-com:vml" Requires="v">
                <p:oleObj spid="_x0000_s44044" name="Equation" r:id="rId3" imgW="622080" imgH="457200" progId="Equation.3">
                  <p:embed/>
                </p:oleObj>
              </mc:Choice>
              <mc:Fallback>
                <p:oleObj name="Equation" r:id="rId3" imgW="6220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4419600"/>
                        <a:ext cx="2273300" cy="1674813"/>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7509" name="Text Box 5"/>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Tree>
    <p:extLst>
      <p:ext uri="{BB962C8B-B14F-4D97-AF65-F5344CB8AC3E}">
        <p14:creationId xmlns:p14="http://schemas.microsoft.com/office/powerpoint/2010/main" val="25462861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61" name="Line 133"/>
          <p:cNvSpPr>
            <a:spLocks noChangeShapeType="1"/>
          </p:cNvSpPr>
          <p:nvPr/>
        </p:nvSpPr>
        <p:spPr bwMode="auto">
          <a:xfrm flipV="1">
            <a:off x="5638800" y="3429000"/>
            <a:ext cx="0" cy="251460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278665" name="Group 137"/>
          <p:cNvGraphicFramePr>
            <a:graphicFrameLocks noGrp="1"/>
          </p:cNvGraphicFramePr>
          <p:nvPr/>
        </p:nvGraphicFramePr>
        <p:xfrm>
          <a:off x="228600" y="1676400"/>
          <a:ext cx="8763000" cy="4632960"/>
        </p:xfrm>
        <a:graphic>
          <a:graphicData uri="http://schemas.openxmlformats.org/drawingml/2006/table">
            <a:tbl>
              <a:tblPr/>
              <a:tblGrid>
                <a:gridCol w="1706563"/>
                <a:gridCol w="1162050"/>
                <a:gridCol w="1397000"/>
                <a:gridCol w="1068387"/>
                <a:gridCol w="914400"/>
                <a:gridCol w="1371600"/>
                <a:gridCol w="1143000"/>
              </a:tblGrid>
              <a:tr h="161925">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Regression Statistics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Multiple 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0.72213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0.52148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Adjusted 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0.44172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47.46341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Observations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ANOVA</a:t>
                      </a:r>
                      <a:r>
                        <a:rPr kumimoji="0" lang="en-US" sz="2300" b="1" i="0" u="none" strike="noStrike" cap="none" normalizeH="0" baseline="0">
                          <a:ln>
                            <a:noFill/>
                          </a:ln>
                          <a:solidFill>
                            <a:schemeClr val="tx1"/>
                          </a:solidFill>
                          <a:effectLst/>
                          <a:latin typeface="Arial" charset="0"/>
                          <a:ea typeface="ＭＳ Ｐゴシック" charset="0"/>
                        </a:rPr>
                        <a:t> </a:t>
                      </a:r>
                      <a:r>
                        <a:rPr kumimoji="0" lang="en-US" sz="1300" b="1" i="1" u="none" strike="noStrike" cap="none" normalizeH="0" baseline="0">
                          <a:ln>
                            <a:noFill/>
                          </a:ln>
                          <a:solidFill>
                            <a:schemeClr val="tx1"/>
                          </a:solidFill>
                          <a:effectLst/>
                          <a:latin typeface="Arial" charset="0"/>
                          <a:ea typeface="ＭＳ Ｐゴシック" charset="0"/>
                          <a:cs typeface="Arial" charset="0"/>
                        </a:rPr>
                        <a:t> </a:t>
                      </a: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df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MS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Significance 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Regression</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29460.027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14730.013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6.53861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0.01201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Residual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27033.306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2252.776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Total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56493.333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2.68285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0.01993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78653" name="Picture 125" descr="j02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752600"/>
            <a:ext cx="1228725" cy="685800"/>
          </a:xfrm>
          <a:prstGeom prst="rect">
            <a:avLst/>
          </a:prstGeom>
          <a:noFill/>
          <a:extLst>
            <a:ext uri="{909E8E84-426E-40dd-AFC4-6F175D3DCCD1}">
              <a14:hiddenFill xmlns:a14="http://schemas.microsoft.com/office/drawing/2010/main">
                <a:solidFill>
                  <a:srgbClr val="FFFFFF"/>
                </a:solidFill>
              </a14:hiddenFill>
            </a:ext>
          </a:extLst>
        </p:spPr>
      </p:pic>
      <p:sp>
        <p:nvSpPr>
          <p:cNvPr id="278656" name="Text Box 128"/>
          <p:cNvSpPr txBox="1">
            <a:spLocks noChangeArrowheads="1"/>
          </p:cNvSpPr>
          <p:nvPr/>
        </p:nvSpPr>
        <p:spPr bwMode="auto">
          <a:xfrm>
            <a:off x="3276600" y="1752600"/>
            <a:ext cx="4419600" cy="1673225"/>
          </a:xfrm>
          <a:prstGeom prst="rect">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5000"/>
              </a:spcBef>
            </a:pPr>
            <a:r>
              <a:rPr lang="en-US" sz="2000" b="1">
                <a:solidFill>
                  <a:schemeClr val="folHlink"/>
                </a:solidFill>
              </a:rPr>
              <a:t>t-value for Price is  t = -2.306, with p-value .0398</a:t>
            </a:r>
          </a:p>
          <a:p>
            <a:pPr>
              <a:spcBef>
                <a:spcPct val="25000"/>
              </a:spcBef>
            </a:pPr>
            <a:endParaRPr lang="en-US" sz="1400" b="1">
              <a:solidFill>
                <a:schemeClr val="folHlink"/>
              </a:solidFill>
            </a:endParaRPr>
          </a:p>
          <a:p>
            <a:pPr>
              <a:spcBef>
                <a:spcPct val="25000"/>
              </a:spcBef>
            </a:pPr>
            <a:r>
              <a:rPr lang="en-US" sz="2000" b="1">
                <a:solidFill>
                  <a:schemeClr val="folHlink"/>
                </a:solidFill>
              </a:rPr>
              <a:t>t-value for Advertising is t = 2.855, with p-value .0145</a:t>
            </a:r>
          </a:p>
        </p:txBody>
      </p:sp>
      <p:sp>
        <p:nvSpPr>
          <p:cNvPr id="278658" name="Text Box 130"/>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
        <p:nvSpPr>
          <p:cNvPr id="278663" name="Rectangle 135"/>
          <p:cNvSpPr>
            <a:spLocks noGrp="1" noChangeArrowheads="1"/>
          </p:cNvSpPr>
          <p:nvPr>
            <p:ph type="title"/>
          </p:nvPr>
        </p:nvSpPr>
        <p:spPr>
          <a:xfrm>
            <a:off x="990600" y="228600"/>
            <a:ext cx="7793038" cy="1066800"/>
          </a:xfrm>
          <a:noFill/>
          <a:ln/>
        </p:spPr>
        <p:txBody>
          <a:bodyPr/>
          <a:lstStyle/>
          <a:p>
            <a:pPr>
              <a:lnSpc>
                <a:spcPct val="85000"/>
              </a:lnSpc>
            </a:pPr>
            <a:r>
              <a:rPr lang="en-US"/>
              <a:t>Are Individual Variables Significant?</a:t>
            </a:r>
          </a:p>
        </p:txBody>
      </p:sp>
    </p:spTree>
    <p:extLst>
      <p:ext uri="{BB962C8B-B14F-4D97-AF65-F5344CB8AC3E}">
        <p14:creationId xmlns:p14="http://schemas.microsoft.com/office/powerpoint/2010/main" val="22214518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621" name="Rectangle 69"/>
          <p:cNvSpPr>
            <a:spLocks noChangeArrowheads="1"/>
          </p:cNvSpPr>
          <p:nvPr/>
        </p:nvSpPr>
        <p:spPr bwMode="auto">
          <a:xfrm flipH="1">
            <a:off x="304800" y="2971800"/>
            <a:ext cx="1828800" cy="951542"/>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400" dirty="0" err="1"/>
              <a:t>d.f.</a:t>
            </a:r>
            <a:r>
              <a:rPr lang="en-US" sz="1400" dirty="0"/>
              <a:t> = 15-2-1 = 12</a:t>
            </a:r>
          </a:p>
          <a:p>
            <a:pPr eaLnBrk="0" hangingPunct="0">
              <a:spcBef>
                <a:spcPct val="50000"/>
              </a:spcBef>
              <a:buFont typeface="Symbol" charset="0"/>
              <a:buChar char="a"/>
            </a:pPr>
            <a:r>
              <a:rPr lang="en-US" sz="1400" dirty="0">
                <a:sym typeface="Symbol" charset="0"/>
              </a:rPr>
              <a:t> = .05</a:t>
            </a:r>
          </a:p>
          <a:p>
            <a:pPr eaLnBrk="0" hangingPunct="0">
              <a:spcBef>
                <a:spcPct val="50000"/>
              </a:spcBef>
              <a:buFont typeface="Symbol" charset="0"/>
              <a:buNone/>
            </a:pPr>
            <a:r>
              <a:rPr lang="en-US" sz="1400" dirty="0">
                <a:sym typeface="Symbol" charset="0"/>
              </a:rPr>
              <a:t>t</a:t>
            </a:r>
            <a:r>
              <a:rPr lang="en-US" sz="1400" baseline="-25000" dirty="0">
                <a:sym typeface="Symbol" charset="0"/>
              </a:rPr>
              <a:t>/2 </a:t>
            </a:r>
            <a:r>
              <a:rPr lang="en-US" sz="1400" dirty="0">
                <a:sym typeface="Symbol" charset="0"/>
              </a:rPr>
              <a:t>= 2.1788</a:t>
            </a:r>
          </a:p>
        </p:txBody>
      </p:sp>
      <p:sp>
        <p:nvSpPr>
          <p:cNvPr id="279554" name="Rectangle 2"/>
          <p:cNvSpPr>
            <a:spLocks noGrp="1" noChangeArrowheads="1"/>
          </p:cNvSpPr>
          <p:nvPr>
            <p:ph type="title"/>
          </p:nvPr>
        </p:nvSpPr>
        <p:spPr>
          <a:xfrm>
            <a:off x="990600" y="228600"/>
            <a:ext cx="7772400" cy="1066800"/>
          </a:xfrm>
        </p:spPr>
        <p:txBody>
          <a:bodyPr/>
          <a:lstStyle/>
          <a:p>
            <a:pPr>
              <a:lnSpc>
                <a:spcPct val="85000"/>
              </a:lnSpc>
            </a:pPr>
            <a:r>
              <a:rPr lang="en-US"/>
              <a:t>Inferences about the Slope: </a:t>
            </a:r>
            <a:br>
              <a:rPr lang="en-US"/>
            </a:br>
            <a:r>
              <a:rPr lang="en-US"/>
              <a:t>t</a:t>
            </a:r>
            <a:r>
              <a:rPr lang="en-US" i="1"/>
              <a:t> </a:t>
            </a:r>
            <a:r>
              <a:rPr lang="en-US"/>
              <a:t>Test Example</a:t>
            </a:r>
          </a:p>
        </p:txBody>
      </p:sp>
      <p:sp>
        <p:nvSpPr>
          <p:cNvPr id="279555" name="Rectangle 3"/>
          <p:cNvSpPr>
            <a:spLocks noGrp="1" noChangeArrowheads="1"/>
          </p:cNvSpPr>
          <p:nvPr>
            <p:ph type="body" sz="half" idx="1"/>
          </p:nvPr>
        </p:nvSpPr>
        <p:spPr>
          <a:xfrm>
            <a:off x="304800" y="1828800"/>
            <a:ext cx="1752600" cy="1066800"/>
          </a:xfrm>
          <a:solidFill>
            <a:srgbClr val="FFFFCC"/>
          </a:solidFill>
          <a:ln w="28575">
            <a:solidFill>
              <a:schemeClr val="tx1"/>
            </a:solidFill>
            <a:miter lim="800000"/>
            <a:headEnd/>
            <a:tailEnd/>
          </a:ln>
        </p:spPr>
        <p:txBody>
          <a:bodyPr lIns="90488" tIns="44450" rIns="90488" bIns="44450">
            <a:normAutofit lnSpcReduction="10000"/>
          </a:bodyPr>
          <a:lstStyle/>
          <a:p>
            <a:pPr>
              <a:buFont typeface="Wingdings" charset="0"/>
              <a:buNone/>
            </a:pPr>
            <a:r>
              <a:rPr lang="en-US" sz="2400"/>
              <a:t>H</a:t>
            </a:r>
            <a:r>
              <a:rPr lang="en-US" sz="2400" baseline="-25000"/>
              <a:t>0</a:t>
            </a:r>
            <a:r>
              <a:rPr lang="en-US" sz="2400"/>
              <a:t>: </a:t>
            </a:r>
            <a:r>
              <a:rPr lang="el-GR" sz="2400">
                <a:cs typeface="Arial" charset="0"/>
              </a:rPr>
              <a:t>β</a:t>
            </a:r>
            <a:r>
              <a:rPr lang="en-US" sz="2400" baseline="-25000"/>
              <a:t>i</a:t>
            </a:r>
            <a:r>
              <a:rPr lang="en-US" sz="2400"/>
              <a:t> = 0</a:t>
            </a:r>
          </a:p>
          <a:p>
            <a:pPr>
              <a:buFont typeface="Wingdings" charset="0"/>
              <a:buNone/>
            </a:pPr>
            <a:r>
              <a:rPr lang="en-US" sz="2400"/>
              <a:t>H</a:t>
            </a:r>
            <a:r>
              <a:rPr lang="en-US" sz="2400" baseline="-25000"/>
              <a:t>A</a:t>
            </a:r>
            <a:r>
              <a:rPr lang="en-US" sz="2400"/>
              <a:t>: </a:t>
            </a:r>
            <a:r>
              <a:rPr lang="el-GR" sz="2400">
                <a:cs typeface="Arial" charset="0"/>
              </a:rPr>
              <a:t>β</a:t>
            </a:r>
            <a:r>
              <a:rPr lang="en-US" sz="2400" baseline="-25000"/>
              <a:t>i</a:t>
            </a:r>
            <a:r>
              <a:rPr lang="en-US" sz="2400"/>
              <a:t> </a:t>
            </a:r>
            <a:r>
              <a:rPr lang="en-US" sz="2400">
                <a:latin typeface="Symbol" charset="0"/>
              </a:rPr>
              <a:t></a:t>
            </a:r>
            <a:r>
              <a:rPr lang="en-US" sz="2400"/>
              <a:t> 0</a:t>
            </a:r>
          </a:p>
        </p:txBody>
      </p:sp>
      <p:sp>
        <p:nvSpPr>
          <p:cNvPr id="279556" name="Rectangle 4"/>
          <p:cNvSpPr>
            <a:spLocks noChangeArrowheads="1"/>
          </p:cNvSpPr>
          <p:nvPr/>
        </p:nvSpPr>
        <p:spPr bwMode="auto">
          <a:xfrm>
            <a:off x="3200400" y="3276600"/>
            <a:ext cx="5562600" cy="838200"/>
          </a:xfrm>
          <a:prstGeom prst="rect">
            <a:avLst/>
          </a:prstGeom>
          <a:solidFill>
            <a:srgbClr val="ABFFEF"/>
          </a:solidFill>
          <a:ln w="2857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ct val="20000"/>
              </a:spcBef>
            </a:pPr>
            <a:r>
              <a:rPr lang="en-US"/>
              <a:t>The test statistic for each variable falls in the rejection region (p-values &lt; .05)</a:t>
            </a:r>
            <a:endParaRPr lang="en-US" b="1">
              <a:solidFill>
                <a:schemeClr val="hlink"/>
              </a:solidFill>
            </a:endParaRPr>
          </a:p>
        </p:txBody>
      </p:sp>
      <p:sp>
        <p:nvSpPr>
          <p:cNvPr id="279557" name="Rectangle 5"/>
          <p:cNvSpPr>
            <a:spLocks noChangeArrowheads="1"/>
          </p:cNvSpPr>
          <p:nvPr/>
        </p:nvSpPr>
        <p:spPr bwMode="auto">
          <a:xfrm>
            <a:off x="4800600" y="5334000"/>
            <a:ext cx="397192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t>There is evidence that both Price and Advertising affect pie sales at </a:t>
            </a:r>
            <a:r>
              <a:rPr lang="en-US">
                <a:sym typeface="Symbol" charset="0"/>
              </a:rPr>
              <a:t> = .05</a:t>
            </a:r>
          </a:p>
        </p:txBody>
      </p:sp>
      <p:sp>
        <p:nvSpPr>
          <p:cNvPr id="279558" name="Rectangle 6"/>
          <p:cNvSpPr>
            <a:spLocks noChangeArrowheads="1"/>
          </p:cNvSpPr>
          <p:nvPr/>
        </p:nvSpPr>
        <p:spPr bwMode="auto">
          <a:xfrm>
            <a:off x="2438400" y="1600200"/>
            <a:ext cx="3667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From Excel output: </a:t>
            </a:r>
          </a:p>
        </p:txBody>
      </p:sp>
      <p:sp>
        <p:nvSpPr>
          <p:cNvPr id="279559" name="Rectangle 7"/>
          <p:cNvSpPr>
            <a:spLocks noChangeArrowheads="1"/>
          </p:cNvSpPr>
          <p:nvPr/>
        </p:nvSpPr>
        <p:spPr bwMode="auto">
          <a:xfrm>
            <a:off x="4800600" y="4572000"/>
            <a:ext cx="39719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t>Reject H</a:t>
            </a:r>
            <a:r>
              <a:rPr lang="en-US" baseline="-25000"/>
              <a:t>0 </a:t>
            </a:r>
            <a:r>
              <a:rPr lang="en-US"/>
              <a:t>for each variable</a:t>
            </a:r>
          </a:p>
        </p:txBody>
      </p:sp>
      <p:graphicFrame>
        <p:nvGraphicFramePr>
          <p:cNvPr id="279680" name="Group 128"/>
          <p:cNvGraphicFramePr>
            <a:graphicFrameLocks noGrp="1"/>
          </p:cNvGraphicFramePr>
          <p:nvPr/>
        </p:nvGraphicFramePr>
        <p:xfrm>
          <a:off x="2590800" y="2133600"/>
          <a:ext cx="6400800" cy="960120"/>
        </p:xfrm>
        <a:graphic>
          <a:graphicData uri="http://schemas.openxmlformats.org/drawingml/2006/table">
            <a:tbl>
              <a:tblPr/>
              <a:tblGrid>
                <a:gridCol w="1371600"/>
                <a:gridCol w="1371600"/>
                <a:gridCol w="1676400"/>
                <a:gridCol w="1031875"/>
                <a:gridCol w="949325"/>
              </a:tblGrid>
              <a:tr h="273050">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500" b="1" i="1" u="none" strike="noStrike" cap="none" normalizeH="0" baseline="0">
                          <a:ln>
                            <a:noFill/>
                          </a:ln>
                          <a:solidFill>
                            <a:schemeClr val="tx1"/>
                          </a:solidFill>
                          <a:effectLst/>
                          <a:latin typeface="Arial" charset="0"/>
                          <a:ea typeface="ＭＳ Ｐゴシック" charset="0"/>
                          <a:cs typeface="Arial" charset="0"/>
                        </a:rPr>
                        <a:t> </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5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5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5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5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73050">
                <a:tc>
                  <a:txBody>
                    <a:bodyPr/>
                    <a:lstStyle/>
                    <a:p>
                      <a:pPr marL="0" marR="0" lvl="0" indent="0" algn="l"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5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279595" name="Rectangle 43"/>
          <p:cNvSpPr>
            <a:spLocks noChangeArrowheads="1"/>
          </p:cNvSpPr>
          <p:nvPr/>
        </p:nvSpPr>
        <p:spPr bwMode="auto">
          <a:xfrm>
            <a:off x="4114800" y="4114800"/>
            <a:ext cx="457200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2800" b="1"/>
              <a:t>Decision:</a:t>
            </a:r>
          </a:p>
          <a:p>
            <a:pPr eaLnBrk="0" hangingPunct="0">
              <a:lnSpc>
                <a:spcPct val="150000"/>
              </a:lnSpc>
              <a:spcBef>
                <a:spcPct val="50000"/>
              </a:spcBef>
            </a:pPr>
            <a:r>
              <a:rPr lang="en-US" sz="2800" b="1"/>
              <a:t>Conclusion:</a:t>
            </a:r>
          </a:p>
        </p:txBody>
      </p:sp>
      <p:sp>
        <p:nvSpPr>
          <p:cNvPr id="279596" name="Rectangle 44"/>
          <p:cNvSpPr>
            <a:spLocks noChangeArrowheads="1"/>
          </p:cNvSpPr>
          <p:nvPr/>
        </p:nvSpPr>
        <p:spPr bwMode="auto">
          <a:xfrm>
            <a:off x="2362200" y="6223000"/>
            <a:ext cx="914400" cy="2286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597" name="Rectangle 45"/>
          <p:cNvSpPr>
            <a:spLocks noChangeArrowheads="1"/>
          </p:cNvSpPr>
          <p:nvPr/>
        </p:nvSpPr>
        <p:spPr bwMode="auto">
          <a:xfrm>
            <a:off x="762000" y="6207125"/>
            <a:ext cx="1066800" cy="228600"/>
          </a:xfrm>
          <a:prstGeom prst="rect">
            <a:avLst/>
          </a:prstGeom>
          <a:solidFill>
            <a:srgbClr val="FDE0B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598" name="Text Box 46"/>
          <p:cNvSpPr txBox="1">
            <a:spLocks noChangeArrowheads="1"/>
          </p:cNvSpPr>
          <p:nvPr/>
        </p:nvSpPr>
        <p:spPr bwMode="auto">
          <a:xfrm>
            <a:off x="3048000" y="5562600"/>
            <a:ext cx="990600" cy="304800"/>
          </a:xfrm>
          <a:prstGeom prst="rect">
            <a:avLst/>
          </a:prstGeom>
          <a:solidFill>
            <a:srgbClr val="FAFEB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Reject H</a:t>
            </a:r>
            <a:r>
              <a:rPr lang="en-US" sz="1400" baseline="-25000"/>
              <a:t>0</a:t>
            </a:r>
          </a:p>
        </p:txBody>
      </p:sp>
      <p:sp>
        <p:nvSpPr>
          <p:cNvPr id="279599" name="Text Box 47"/>
          <p:cNvSpPr txBox="1">
            <a:spLocks noChangeArrowheads="1"/>
          </p:cNvSpPr>
          <p:nvPr/>
        </p:nvSpPr>
        <p:spPr bwMode="auto">
          <a:xfrm>
            <a:off x="304800" y="5562600"/>
            <a:ext cx="990600" cy="304800"/>
          </a:xfrm>
          <a:prstGeom prst="rect">
            <a:avLst/>
          </a:prstGeom>
          <a:solidFill>
            <a:srgbClr val="FAFEB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Reject H</a:t>
            </a:r>
            <a:r>
              <a:rPr lang="en-US" sz="1400" baseline="-25000"/>
              <a:t>0</a:t>
            </a:r>
          </a:p>
        </p:txBody>
      </p:sp>
      <p:sp>
        <p:nvSpPr>
          <p:cNvPr id="279600" name="Freeform 48"/>
          <p:cNvSpPr>
            <a:spLocks/>
          </p:cNvSpPr>
          <p:nvPr/>
        </p:nvSpPr>
        <p:spPr bwMode="auto">
          <a:xfrm>
            <a:off x="2814638" y="4775200"/>
            <a:ext cx="850900" cy="561975"/>
          </a:xfrm>
          <a:custGeom>
            <a:avLst/>
            <a:gdLst>
              <a:gd name="T0" fmla="*/ 536 w 536"/>
              <a:gd name="T1" fmla="*/ 351 h 354"/>
              <a:gd name="T2" fmla="*/ 535 w 536"/>
              <a:gd name="T3" fmla="*/ 312 h 354"/>
              <a:gd name="T4" fmla="*/ 315 w 536"/>
              <a:gd name="T5" fmla="*/ 273 h 354"/>
              <a:gd name="T6" fmla="*/ 188 w 536"/>
              <a:gd name="T7" fmla="*/ 208 h 354"/>
              <a:gd name="T8" fmla="*/ 117 w 536"/>
              <a:gd name="T9" fmla="*/ 153 h 354"/>
              <a:gd name="T10" fmla="*/ 3 w 536"/>
              <a:gd name="T11" fmla="*/ 0 h 354"/>
              <a:gd name="T12" fmla="*/ 0 w 536"/>
              <a:gd name="T13" fmla="*/ 354 h 354"/>
              <a:gd name="T14" fmla="*/ 527 w 536"/>
              <a:gd name="T15" fmla="*/ 351 h 354"/>
              <a:gd name="T16" fmla="*/ 527 w 536"/>
              <a:gd name="T17" fmla="*/ 34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 h="354">
                <a:moveTo>
                  <a:pt x="536" y="351"/>
                </a:moveTo>
                <a:lnTo>
                  <a:pt x="535" y="312"/>
                </a:lnTo>
                <a:lnTo>
                  <a:pt x="315" y="273"/>
                </a:lnTo>
                <a:lnTo>
                  <a:pt x="188" y="208"/>
                </a:lnTo>
                <a:lnTo>
                  <a:pt x="117" y="153"/>
                </a:lnTo>
                <a:lnTo>
                  <a:pt x="3" y="0"/>
                </a:lnTo>
                <a:lnTo>
                  <a:pt x="0" y="354"/>
                </a:lnTo>
                <a:lnTo>
                  <a:pt x="527" y="351"/>
                </a:lnTo>
                <a:lnTo>
                  <a:pt x="527" y="347"/>
                </a:lnTo>
              </a:path>
            </a:pathLst>
          </a:custGeom>
          <a:solidFill>
            <a:srgbClr val="FDE0BD"/>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9601" name="Freeform 49"/>
          <p:cNvSpPr>
            <a:spLocks/>
          </p:cNvSpPr>
          <p:nvPr/>
        </p:nvSpPr>
        <p:spPr bwMode="auto">
          <a:xfrm>
            <a:off x="517525" y="4841875"/>
            <a:ext cx="854075" cy="495300"/>
          </a:xfrm>
          <a:custGeom>
            <a:avLst/>
            <a:gdLst>
              <a:gd name="T0" fmla="*/ 0 w 538"/>
              <a:gd name="T1" fmla="*/ 312 h 312"/>
              <a:gd name="T2" fmla="*/ 0 w 538"/>
              <a:gd name="T3" fmla="*/ 267 h 312"/>
              <a:gd name="T4" fmla="*/ 219 w 538"/>
              <a:gd name="T5" fmla="*/ 235 h 312"/>
              <a:gd name="T6" fmla="*/ 330 w 538"/>
              <a:gd name="T7" fmla="*/ 190 h 312"/>
              <a:gd name="T8" fmla="*/ 403 w 538"/>
              <a:gd name="T9" fmla="*/ 141 h 312"/>
              <a:gd name="T10" fmla="*/ 537 w 538"/>
              <a:gd name="T11" fmla="*/ 0 h 312"/>
              <a:gd name="T12" fmla="*/ 538 w 538"/>
              <a:gd name="T13" fmla="*/ 309 h 312"/>
              <a:gd name="T14" fmla="*/ 18 w 538"/>
              <a:gd name="T15" fmla="*/ 309 h 312"/>
              <a:gd name="T16" fmla="*/ 18 w 538"/>
              <a:gd name="T17" fmla="*/ 30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312">
                <a:moveTo>
                  <a:pt x="0" y="312"/>
                </a:moveTo>
                <a:lnTo>
                  <a:pt x="0" y="267"/>
                </a:lnTo>
                <a:lnTo>
                  <a:pt x="219" y="235"/>
                </a:lnTo>
                <a:lnTo>
                  <a:pt x="330" y="190"/>
                </a:lnTo>
                <a:lnTo>
                  <a:pt x="403" y="141"/>
                </a:lnTo>
                <a:lnTo>
                  <a:pt x="537" y="0"/>
                </a:lnTo>
                <a:lnTo>
                  <a:pt x="538" y="309"/>
                </a:lnTo>
                <a:lnTo>
                  <a:pt x="18" y="309"/>
                </a:lnTo>
                <a:lnTo>
                  <a:pt x="18" y="305"/>
                </a:lnTo>
              </a:path>
            </a:pathLst>
          </a:custGeom>
          <a:solidFill>
            <a:srgbClr val="FDE0BD"/>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9602" name="Freeform 50"/>
          <p:cNvSpPr>
            <a:spLocks/>
          </p:cNvSpPr>
          <p:nvPr/>
        </p:nvSpPr>
        <p:spPr bwMode="auto">
          <a:xfrm>
            <a:off x="533400" y="3962400"/>
            <a:ext cx="1600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9603" name="Freeform 51"/>
          <p:cNvSpPr>
            <a:spLocks/>
          </p:cNvSpPr>
          <p:nvPr/>
        </p:nvSpPr>
        <p:spPr bwMode="auto">
          <a:xfrm>
            <a:off x="2133600" y="3962400"/>
            <a:ext cx="15240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9604" name="Line 52"/>
          <p:cNvSpPr>
            <a:spLocks noChangeShapeType="1"/>
          </p:cNvSpPr>
          <p:nvPr/>
        </p:nvSpPr>
        <p:spPr bwMode="auto">
          <a:xfrm>
            <a:off x="457200" y="5334000"/>
            <a:ext cx="3200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05" name="Line 53"/>
          <p:cNvSpPr>
            <a:spLocks noChangeShapeType="1"/>
          </p:cNvSpPr>
          <p:nvPr/>
        </p:nvSpPr>
        <p:spPr bwMode="auto">
          <a:xfrm>
            <a:off x="990600" y="4800600"/>
            <a:ext cx="228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06" name="Rectangle 54"/>
          <p:cNvSpPr>
            <a:spLocks noChangeArrowheads="1"/>
          </p:cNvSpPr>
          <p:nvPr/>
        </p:nvSpPr>
        <p:spPr bwMode="auto">
          <a:xfrm flipH="1">
            <a:off x="381000" y="4495800"/>
            <a:ext cx="1295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spcBef>
                <a:spcPct val="50000"/>
              </a:spcBef>
            </a:pPr>
            <a:r>
              <a:rPr lang="en-US" sz="1600" dirty="0">
                <a:latin typeface="Symbol" charset="0"/>
              </a:rPr>
              <a:t>a</a:t>
            </a:r>
            <a:r>
              <a:rPr lang="en-US" sz="1600" dirty="0"/>
              <a:t>/2=.025</a:t>
            </a:r>
          </a:p>
        </p:txBody>
      </p:sp>
      <p:sp>
        <p:nvSpPr>
          <p:cNvPr id="279607" name="Line 55"/>
          <p:cNvSpPr>
            <a:spLocks noChangeShapeType="1"/>
          </p:cNvSpPr>
          <p:nvPr/>
        </p:nvSpPr>
        <p:spPr bwMode="auto">
          <a:xfrm>
            <a:off x="2133600" y="39624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9608" name="Line 56"/>
          <p:cNvSpPr>
            <a:spLocks noChangeShapeType="1"/>
          </p:cNvSpPr>
          <p:nvPr/>
        </p:nvSpPr>
        <p:spPr bwMode="auto">
          <a:xfrm>
            <a:off x="1371600" y="54102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09" name="Text Box 57"/>
          <p:cNvSpPr txBox="1">
            <a:spLocks noChangeArrowheads="1"/>
          </p:cNvSpPr>
          <p:nvPr/>
        </p:nvSpPr>
        <p:spPr bwMode="auto">
          <a:xfrm>
            <a:off x="1038225" y="5813425"/>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dirty="0"/>
              <a:t>-t</a:t>
            </a:r>
            <a:r>
              <a:rPr lang="el-GR" baseline="-25000" dirty="0">
                <a:cs typeface="Arial" charset="0"/>
              </a:rPr>
              <a:t>α</a:t>
            </a:r>
            <a:r>
              <a:rPr lang="en-US" baseline="-25000" dirty="0">
                <a:cs typeface="Arial" charset="0"/>
              </a:rPr>
              <a:t>/2</a:t>
            </a:r>
            <a:endParaRPr lang="el-GR" baseline="-25000" dirty="0">
              <a:cs typeface="Arial" charset="0"/>
            </a:endParaRPr>
          </a:p>
        </p:txBody>
      </p:sp>
      <p:sp>
        <p:nvSpPr>
          <p:cNvPr id="279610" name="Line 58"/>
          <p:cNvSpPr>
            <a:spLocks noChangeShapeType="1"/>
          </p:cNvSpPr>
          <p:nvPr/>
        </p:nvSpPr>
        <p:spPr bwMode="auto">
          <a:xfrm>
            <a:off x="1371600" y="5562600"/>
            <a:ext cx="14478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11" name="Text Box 59"/>
          <p:cNvSpPr txBox="1">
            <a:spLocks noChangeArrowheads="1"/>
          </p:cNvSpPr>
          <p:nvPr/>
        </p:nvSpPr>
        <p:spPr bwMode="auto">
          <a:xfrm>
            <a:off x="1295400" y="55626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a:t>Do not reject H</a:t>
            </a:r>
            <a:r>
              <a:rPr lang="en-US" sz="1400" baseline="-25000"/>
              <a:t>0</a:t>
            </a:r>
          </a:p>
        </p:txBody>
      </p:sp>
      <p:sp>
        <p:nvSpPr>
          <p:cNvPr id="279612" name="Line 60"/>
          <p:cNvSpPr>
            <a:spLocks noChangeShapeType="1"/>
          </p:cNvSpPr>
          <p:nvPr/>
        </p:nvSpPr>
        <p:spPr bwMode="auto">
          <a:xfrm>
            <a:off x="228600" y="55626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13" name="Text Box 61"/>
          <p:cNvSpPr txBox="1">
            <a:spLocks noChangeArrowheads="1"/>
          </p:cNvSpPr>
          <p:nvPr/>
        </p:nvSpPr>
        <p:spPr bwMode="auto">
          <a:xfrm>
            <a:off x="1905000" y="5791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t>0</a:t>
            </a:r>
            <a:endParaRPr lang="el-GR" sz="1800" baseline="-25000">
              <a:cs typeface="Arial" charset="0"/>
            </a:endParaRPr>
          </a:p>
        </p:txBody>
      </p:sp>
      <p:sp>
        <p:nvSpPr>
          <p:cNvPr id="279614" name="Text Box 62"/>
          <p:cNvSpPr txBox="1">
            <a:spLocks noChangeArrowheads="1"/>
          </p:cNvSpPr>
          <p:nvPr/>
        </p:nvSpPr>
        <p:spPr bwMode="auto">
          <a:xfrm>
            <a:off x="2559050" y="58293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dirty="0"/>
              <a:t>t</a:t>
            </a:r>
            <a:r>
              <a:rPr lang="el-GR" baseline="-25000" dirty="0">
                <a:cs typeface="Arial" charset="0"/>
              </a:rPr>
              <a:t>α</a:t>
            </a:r>
            <a:r>
              <a:rPr lang="en-US" baseline="-25000" dirty="0">
                <a:cs typeface="Arial" charset="0"/>
              </a:rPr>
              <a:t>/2</a:t>
            </a:r>
            <a:endParaRPr lang="el-GR" baseline="-25000" dirty="0">
              <a:cs typeface="Arial" charset="0"/>
            </a:endParaRPr>
          </a:p>
        </p:txBody>
      </p:sp>
      <p:sp>
        <p:nvSpPr>
          <p:cNvPr id="279615" name="Line 63"/>
          <p:cNvSpPr>
            <a:spLocks noChangeShapeType="1"/>
          </p:cNvSpPr>
          <p:nvPr/>
        </p:nvSpPr>
        <p:spPr bwMode="auto">
          <a:xfrm>
            <a:off x="2819400" y="55372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16" name="Freeform 64"/>
          <p:cNvSpPr>
            <a:spLocks/>
          </p:cNvSpPr>
          <p:nvPr/>
        </p:nvSpPr>
        <p:spPr bwMode="auto">
          <a:xfrm>
            <a:off x="2971800" y="4770438"/>
            <a:ext cx="204788" cy="411162"/>
          </a:xfrm>
          <a:custGeom>
            <a:avLst/>
            <a:gdLst>
              <a:gd name="T0" fmla="*/ 48 w 48"/>
              <a:gd name="T1" fmla="*/ 0 h 249"/>
              <a:gd name="T2" fmla="*/ 0 w 48"/>
              <a:gd name="T3" fmla="*/ 249 h 249"/>
            </a:gdLst>
            <a:ahLst/>
            <a:cxnLst>
              <a:cxn ang="0">
                <a:pos x="T0" y="T1"/>
              </a:cxn>
              <a:cxn ang="0">
                <a:pos x="T2" y="T3"/>
              </a:cxn>
            </a:cxnLst>
            <a:rect l="0" t="0" r="r" b="b"/>
            <a:pathLst>
              <a:path w="48" h="249">
                <a:moveTo>
                  <a:pt x="48" y="0"/>
                </a:moveTo>
                <a:lnTo>
                  <a:pt x="0" y="249"/>
                </a:lnTo>
              </a:path>
            </a:pathLst>
          </a:custGeom>
          <a:noFill/>
          <a:ln w="12700">
            <a:solidFill>
              <a:schemeClr val="tx1"/>
            </a:solidFill>
            <a:round/>
            <a:headEnd type="none" w="sm" len="sm"/>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17" name="Rectangle 65"/>
          <p:cNvSpPr>
            <a:spLocks noChangeArrowheads="1"/>
          </p:cNvSpPr>
          <p:nvPr/>
        </p:nvSpPr>
        <p:spPr bwMode="auto">
          <a:xfrm flipH="1">
            <a:off x="2895600" y="44958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79618" name="Rectangle 66"/>
          <p:cNvSpPr>
            <a:spLocks noChangeArrowheads="1"/>
          </p:cNvSpPr>
          <p:nvPr/>
        </p:nvSpPr>
        <p:spPr bwMode="auto">
          <a:xfrm flipH="1">
            <a:off x="730250" y="611505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a:t>-2.1788</a:t>
            </a:r>
          </a:p>
        </p:txBody>
      </p:sp>
      <p:sp>
        <p:nvSpPr>
          <p:cNvPr id="279619" name="Rectangle 67"/>
          <p:cNvSpPr>
            <a:spLocks noChangeArrowheads="1"/>
          </p:cNvSpPr>
          <p:nvPr/>
        </p:nvSpPr>
        <p:spPr bwMode="auto">
          <a:xfrm flipH="1">
            <a:off x="2362200" y="61468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a:t>2.1788</a:t>
            </a:r>
          </a:p>
        </p:txBody>
      </p:sp>
      <p:sp>
        <p:nvSpPr>
          <p:cNvPr id="279622" name="Line 70"/>
          <p:cNvSpPr>
            <a:spLocks noChangeShapeType="1"/>
          </p:cNvSpPr>
          <p:nvPr/>
        </p:nvSpPr>
        <p:spPr bwMode="auto">
          <a:xfrm>
            <a:off x="2819400" y="5562600"/>
            <a:ext cx="13716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79681" name="Oval 129"/>
          <p:cNvSpPr>
            <a:spLocks noChangeArrowheads="1"/>
          </p:cNvSpPr>
          <p:nvPr/>
        </p:nvSpPr>
        <p:spPr bwMode="auto">
          <a:xfrm>
            <a:off x="7010400" y="1981200"/>
            <a:ext cx="1066800" cy="1371600"/>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9682" name="Oval 130"/>
          <p:cNvSpPr>
            <a:spLocks noChangeArrowheads="1"/>
          </p:cNvSpPr>
          <p:nvPr/>
        </p:nvSpPr>
        <p:spPr bwMode="auto">
          <a:xfrm>
            <a:off x="8001000" y="1981200"/>
            <a:ext cx="1066800" cy="1371600"/>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6132806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lnSpc>
                <a:spcPct val="85000"/>
              </a:lnSpc>
            </a:pPr>
            <a:r>
              <a:rPr lang="en-US" sz="4400" dirty="0"/>
              <a:t>Confidence Interval Estimate </a:t>
            </a:r>
            <a:br>
              <a:rPr lang="en-US" sz="4400" dirty="0"/>
            </a:br>
            <a:r>
              <a:rPr lang="en-US" sz="4400" dirty="0"/>
              <a:t>for the Slope</a:t>
            </a:r>
          </a:p>
        </p:txBody>
      </p:sp>
      <p:sp>
        <p:nvSpPr>
          <p:cNvPr id="173059" name="Rectangle 3"/>
          <p:cNvSpPr>
            <a:spLocks noChangeArrowheads="1"/>
          </p:cNvSpPr>
          <p:nvPr/>
        </p:nvSpPr>
        <p:spPr bwMode="auto">
          <a:xfrm>
            <a:off x="1219200" y="1524000"/>
            <a:ext cx="7313613" cy="7826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rgbClr val="00FF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dirty="0"/>
              <a:t>Confidence interval for the population slope </a:t>
            </a:r>
            <a:r>
              <a:rPr lang="el-GR" dirty="0">
                <a:cs typeface="Arial" charset="0"/>
              </a:rPr>
              <a:t>β</a:t>
            </a:r>
            <a:r>
              <a:rPr lang="en-US" baseline="-25000" dirty="0"/>
              <a:t>1 </a:t>
            </a:r>
          </a:p>
          <a:p>
            <a:pPr algn="ctr" eaLnBrk="0" hangingPunct="0">
              <a:lnSpc>
                <a:spcPct val="40000"/>
              </a:lnSpc>
              <a:spcBef>
                <a:spcPct val="50000"/>
              </a:spcBef>
            </a:pPr>
            <a:r>
              <a:rPr lang="en-US" dirty="0"/>
              <a:t>(the effect of changes in price on pie sales):</a:t>
            </a:r>
          </a:p>
        </p:txBody>
      </p:sp>
      <p:sp>
        <p:nvSpPr>
          <p:cNvPr id="173063" name="Rectangle 7"/>
          <p:cNvSpPr>
            <a:spLocks noChangeArrowheads="1"/>
          </p:cNvSpPr>
          <p:nvPr/>
        </p:nvSpPr>
        <p:spPr bwMode="auto">
          <a:xfrm>
            <a:off x="838200" y="5181600"/>
            <a:ext cx="7696200" cy="1184275"/>
          </a:xfrm>
          <a:prstGeom prst="rect">
            <a:avLst/>
          </a:prstGeom>
          <a:solidFill>
            <a:srgbClr val="D1FFF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solidFill>
                  <a:schemeClr val="hlink"/>
                </a:solidFill>
              </a:rPr>
              <a:t>Example:</a:t>
            </a:r>
            <a:r>
              <a:rPr lang="en-US"/>
              <a:t>  Weekly sales are estimated to be reduced by between 1.37 to 48.58 pies for each increase of $1 in the selling price</a:t>
            </a:r>
          </a:p>
        </p:txBody>
      </p:sp>
      <p:graphicFrame>
        <p:nvGraphicFramePr>
          <p:cNvPr id="173064" name="Object 8"/>
          <p:cNvGraphicFramePr>
            <a:graphicFrameLocks noChangeAspect="1"/>
          </p:cNvGraphicFramePr>
          <p:nvPr/>
        </p:nvGraphicFramePr>
        <p:xfrm>
          <a:off x="3389313" y="2438400"/>
          <a:ext cx="2519362" cy="882650"/>
        </p:xfrm>
        <a:graphic>
          <a:graphicData uri="http://schemas.openxmlformats.org/presentationml/2006/ole">
            <mc:AlternateContent xmlns:mc="http://schemas.openxmlformats.org/markup-compatibility/2006">
              <mc:Choice xmlns:v="urn:schemas-microsoft-com:vml" Requires="v">
                <p:oleObj spid="_x0000_s47116" name="Equation" r:id="rId3" imgW="685800" imgH="241200" progId="Equation.3">
                  <p:embed/>
                </p:oleObj>
              </mc:Choice>
              <mc:Fallback>
                <p:oleObj name="Equation" r:id="rId3" imgW="6858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3" y="2438400"/>
                        <a:ext cx="2519362" cy="882650"/>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3279" name="Group 223"/>
          <p:cNvGraphicFramePr>
            <a:graphicFrameLocks noGrp="1"/>
          </p:cNvGraphicFramePr>
          <p:nvPr/>
        </p:nvGraphicFramePr>
        <p:xfrm>
          <a:off x="990600" y="3657600"/>
          <a:ext cx="7239000" cy="1212852"/>
        </p:xfrm>
        <a:graphic>
          <a:graphicData uri="http://schemas.openxmlformats.org/drawingml/2006/table">
            <a:tbl>
              <a:tblPr/>
              <a:tblGrid>
                <a:gridCol w="1706563"/>
                <a:gridCol w="1162050"/>
                <a:gridCol w="1397000"/>
                <a:gridCol w="534987"/>
                <a:gridCol w="1219200"/>
                <a:gridCol w="1219200"/>
              </a:tblGrid>
              <a:tr h="303213">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B3"/>
                    </a:solidFill>
                  </a:tcPr>
                </a:tc>
              </a:tr>
              <a:tr h="303213">
                <a:tc>
                  <a:txBody>
                    <a:bodyPr/>
                    <a:lstStyle/>
                    <a:p>
                      <a:pPr marL="0" marR="0" lvl="0" indent="0" algn="l"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ct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c>
                  <a:txBody>
                    <a:bodyPr/>
                    <a:lstStyle/>
                    <a:p>
                      <a:pPr marL="0" marR="0" lvl="0" indent="0" algn="r" defTabSz="852488"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B3"/>
                    </a:solidFill>
                  </a:tcPr>
                </a:tc>
              </a:tr>
            </a:tbl>
          </a:graphicData>
        </a:graphic>
      </p:graphicFrame>
      <p:sp>
        <p:nvSpPr>
          <p:cNvPr id="173276" name="Text Box 220"/>
          <p:cNvSpPr txBox="1">
            <a:spLocks noChangeArrowheads="1"/>
          </p:cNvSpPr>
          <p:nvPr/>
        </p:nvSpPr>
        <p:spPr bwMode="auto">
          <a:xfrm>
            <a:off x="6324600" y="25908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where t has </a:t>
            </a:r>
          </a:p>
          <a:p>
            <a:pPr>
              <a:lnSpc>
                <a:spcPct val="30000"/>
              </a:lnSpc>
              <a:spcBef>
                <a:spcPct val="50000"/>
              </a:spcBef>
            </a:pPr>
            <a:r>
              <a:rPr lang="en-US" sz="2000"/>
              <a:t>   (n – k – 1) d.f.</a:t>
            </a:r>
          </a:p>
        </p:txBody>
      </p:sp>
      <p:sp>
        <p:nvSpPr>
          <p:cNvPr id="173277" name="Oval 221"/>
          <p:cNvSpPr>
            <a:spLocks noChangeArrowheads="1"/>
          </p:cNvSpPr>
          <p:nvPr/>
        </p:nvSpPr>
        <p:spPr bwMode="auto">
          <a:xfrm>
            <a:off x="5791200" y="4191000"/>
            <a:ext cx="2667000" cy="457200"/>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428771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90600" y="152400"/>
            <a:ext cx="7793038" cy="1143000"/>
          </a:xfrm>
        </p:spPr>
        <p:txBody>
          <a:bodyPr/>
          <a:lstStyle/>
          <a:p>
            <a:pPr>
              <a:lnSpc>
                <a:spcPct val="85000"/>
              </a:lnSpc>
            </a:pPr>
            <a:r>
              <a:rPr lang="en-US"/>
              <a:t>Standard Deviation of the Regression Model</a:t>
            </a:r>
          </a:p>
        </p:txBody>
      </p:sp>
      <p:sp>
        <p:nvSpPr>
          <p:cNvPr id="260099" name="Rectangle 3"/>
          <p:cNvSpPr>
            <a:spLocks noGrp="1" noChangeArrowheads="1"/>
          </p:cNvSpPr>
          <p:nvPr>
            <p:ph type="body" idx="1"/>
          </p:nvPr>
        </p:nvSpPr>
        <p:spPr>
          <a:xfrm>
            <a:off x="762000" y="1905000"/>
            <a:ext cx="8077200" cy="990600"/>
          </a:xfrm>
        </p:spPr>
        <p:txBody>
          <a:bodyPr/>
          <a:lstStyle/>
          <a:p>
            <a:r>
              <a:rPr lang="en-US" sz="2700"/>
              <a:t>The estimate of the standard deviation of the regression model is:</a:t>
            </a:r>
          </a:p>
        </p:txBody>
      </p:sp>
      <p:graphicFrame>
        <p:nvGraphicFramePr>
          <p:cNvPr id="260101" name="Object 5"/>
          <p:cNvGraphicFramePr>
            <a:graphicFrameLocks noChangeAspect="1"/>
          </p:cNvGraphicFramePr>
          <p:nvPr/>
        </p:nvGraphicFramePr>
        <p:xfrm>
          <a:off x="1981200" y="3048000"/>
          <a:ext cx="4946650" cy="1393825"/>
        </p:xfrm>
        <a:graphic>
          <a:graphicData uri="http://schemas.openxmlformats.org/presentationml/2006/ole">
            <mc:AlternateContent xmlns:mc="http://schemas.openxmlformats.org/markup-compatibility/2006">
              <mc:Choice xmlns:v="urn:schemas-microsoft-com:vml" Requires="v">
                <p:oleObj spid="_x0000_s48140" name="Equation" r:id="rId3" imgW="1574640" imgH="444240" progId="Equation.3">
                  <p:embed/>
                </p:oleObj>
              </mc:Choice>
              <mc:Fallback>
                <p:oleObj name="Equation" r:id="rId3" imgW="15746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48000"/>
                        <a:ext cx="4946650" cy="1393825"/>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0102" name="Rectangle 6"/>
          <p:cNvSpPr>
            <a:spLocks noChangeArrowheads="1"/>
          </p:cNvSpPr>
          <p:nvPr/>
        </p:nvSpPr>
        <p:spPr bwMode="auto">
          <a:xfrm>
            <a:off x="762000" y="464820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20675" indent="-320675" defTabSz="852488">
              <a:spcBef>
                <a:spcPct val="20000"/>
              </a:spcBef>
              <a:buClr>
                <a:schemeClr val="folHlink"/>
              </a:buClr>
              <a:buSzPct val="60000"/>
              <a:buFont typeface="Wingdings" charset="0"/>
              <a:buChar char="n"/>
            </a:pPr>
            <a:r>
              <a:rPr lang="en-US" sz="2700"/>
              <a:t>Is this value large or small?  Must compare to the mean size of  y  for comparison</a:t>
            </a:r>
          </a:p>
        </p:txBody>
      </p:sp>
    </p:spTree>
    <p:extLst>
      <p:ext uri="{BB962C8B-B14F-4D97-AF65-F5344CB8AC3E}">
        <p14:creationId xmlns:p14="http://schemas.microsoft.com/office/powerpoint/2010/main" val="80186687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Footer Placeholder 3"/>
          <p:cNvSpPr>
            <a:spLocks noGrp="1"/>
          </p:cNvSpPr>
          <p:nvPr>
            <p:ph type="ftr" sz="quarter" idx="10"/>
          </p:nvPr>
        </p:nvSpPr>
        <p:spPr/>
        <p:txBody>
          <a:bodyPr/>
          <a:lstStyle/>
          <a:p>
            <a:r>
              <a:rPr lang="en-US"/>
              <a:t>Business Statistics: A Decision-Making Approach, 7e © 2008 Prentice-Hall, Inc.</a:t>
            </a:r>
          </a:p>
        </p:txBody>
      </p:sp>
      <p:sp>
        <p:nvSpPr>
          <p:cNvPr id="131" name="Slide Number Placeholder 4"/>
          <p:cNvSpPr>
            <a:spLocks noGrp="1"/>
          </p:cNvSpPr>
          <p:nvPr>
            <p:ph type="sldNum" sz="quarter" idx="11"/>
          </p:nvPr>
        </p:nvSpPr>
        <p:spPr/>
        <p:txBody>
          <a:bodyPr/>
          <a:lstStyle/>
          <a:p>
            <a:r>
              <a:rPr lang="en-US"/>
              <a:t>Chap 15-</a:t>
            </a:r>
            <a:fld id="{516322BB-A222-8749-ACF5-28749F03FED8}" type="slidenum">
              <a:rPr lang="en-US"/>
              <a:pPr/>
              <a:t>29</a:t>
            </a:fld>
            <a:endParaRPr lang="en-US"/>
          </a:p>
        </p:txBody>
      </p:sp>
      <p:graphicFrame>
        <p:nvGraphicFramePr>
          <p:cNvPr id="282760" name="Group 136"/>
          <p:cNvGraphicFramePr>
            <a:graphicFrameLocks noGrp="1"/>
          </p:cNvGraphicFramePr>
          <p:nvPr/>
        </p:nvGraphicFramePr>
        <p:xfrm>
          <a:off x="228600" y="1676400"/>
          <a:ext cx="8763000" cy="4654550"/>
        </p:xfrm>
        <a:graphic>
          <a:graphicData uri="http://schemas.openxmlformats.org/drawingml/2006/table">
            <a:tbl>
              <a:tblPr/>
              <a:tblGrid>
                <a:gridCol w="1706563"/>
                <a:gridCol w="1162050"/>
                <a:gridCol w="1397000"/>
                <a:gridCol w="1068387"/>
                <a:gridCol w="914400"/>
                <a:gridCol w="1371600"/>
                <a:gridCol w="1143000"/>
              </a:tblGrid>
              <a:tr h="161925">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Regression Statistics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Multiple 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0.72213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0.52148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Adjusted 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0.44172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1115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47.46341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Observations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ANOVA</a:t>
                      </a:r>
                      <a:r>
                        <a:rPr kumimoji="0" lang="en-US" sz="2300" b="1" i="0" u="none" strike="noStrike" cap="none" normalizeH="0" baseline="0">
                          <a:ln>
                            <a:noFill/>
                          </a:ln>
                          <a:solidFill>
                            <a:schemeClr val="tx1"/>
                          </a:solidFill>
                          <a:effectLst/>
                          <a:latin typeface="Arial" charset="0"/>
                          <a:ea typeface="ＭＳ Ｐゴシック" charset="0"/>
                        </a:rPr>
                        <a:t> </a:t>
                      </a:r>
                      <a:r>
                        <a:rPr kumimoji="0" lang="en-US" sz="1300" b="1" i="1" u="none" strike="noStrike" cap="none" normalizeH="0" baseline="0">
                          <a:ln>
                            <a:noFill/>
                          </a:ln>
                          <a:solidFill>
                            <a:schemeClr val="tx1"/>
                          </a:solidFill>
                          <a:effectLst/>
                          <a:latin typeface="Arial" charset="0"/>
                          <a:ea typeface="ＭＳ Ｐゴシック" charset="0"/>
                          <a:cs typeface="Arial" charset="0"/>
                        </a:rPr>
                        <a:t> </a:t>
                      </a: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df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MS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Significance 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Regression</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29460.027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14730.013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6.53861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0.01201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Residual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27033.306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2252.776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Total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56493.333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2.68285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0.01993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82750" name="Picture 126" descr="j02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752600"/>
            <a:ext cx="1228725" cy="685800"/>
          </a:xfrm>
          <a:prstGeom prst="rect">
            <a:avLst/>
          </a:prstGeom>
          <a:noFill/>
          <a:extLst>
            <a:ext uri="{909E8E84-426E-40dd-AFC4-6F175D3DCCD1}">
              <a14:hiddenFill xmlns:a14="http://schemas.microsoft.com/office/drawing/2010/main">
                <a:solidFill>
                  <a:srgbClr val="FFFFFF"/>
                </a:solidFill>
              </a14:hiddenFill>
            </a:ext>
          </a:extLst>
        </p:spPr>
      </p:pic>
      <p:sp>
        <p:nvSpPr>
          <p:cNvPr id="282751" name="Text Box 127"/>
          <p:cNvSpPr txBox="1">
            <a:spLocks noChangeArrowheads="1"/>
          </p:cNvSpPr>
          <p:nvPr/>
        </p:nvSpPr>
        <p:spPr bwMode="auto">
          <a:xfrm>
            <a:off x="3581400" y="2057400"/>
            <a:ext cx="3810000" cy="720725"/>
          </a:xfrm>
          <a:prstGeom prst="rect">
            <a:avLst/>
          </a:prstGeom>
          <a:noFill/>
          <a:ln w="190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5000"/>
              </a:spcBef>
            </a:pPr>
            <a:r>
              <a:rPr lang="en-US" sz="2000" b="1">
                <a:solidFill>
                  <a:schemeClr val="folHlink"/>
                </a:solidFill>
              </a:rPr>
              <a:t>The standard deviation of the regression model is 47.46 </a:t>
            </a:r>
          </a:p>
        </p:txBody>
      </p:sp>
      <p:sp>
        <p:nvSpPr>
          <p:cNvPr id="282752" name="Text Box 128"/>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
        <p:nvSpPr>
          <p:cNvPr id="282757" name="Rectangle 133"/>
          <p:cNvSpPr>
            <a:spLocks noGrp="1" noChangeArrowheads="1"/>
          </p:cNvSpPr>
          <p:nvPr>
            <p:ph type="title"/>
          </p:nvPr>
        </p:nvSpPr>
        <p:spPr>
          <a:xfrm>
            <a:off x="990600" y="304800"/>
            <a:ext cx="7793038" cy="990600"/>
          </a:xfrm>
          <a:noFill/>
          <a:ln/>
        </p:spPr>
        <p:txBody>
          <a:bodyPr/>
          <a:lstStyle/>
          <a:p>
            <a:pPr>
              <a:lnSpc>
                <a:spcPct val="85000"/>
              </a:lnSpc>
            </a:pPr>
            <a:r>
              <a:rPr lang="en-US"/>
              <a:t>Standard Deviation of the Regression Model</a:t>
            </a:r>
          </a:p>
        </p:txBody>
      </p:sp>
      <p:sp>
        <p:nvSpPr>
          <p:cNvPr id="282758" name="Line 134"/>
          <p:cNvSpPr>
            <a:spLocks noChangeShapeType="1"/>
          </p:cNvSpPr>
          <p:nvPr/>
        </p:nvSpPr>
        <p:spPr bwMode="auto">
          <a:xfrm flipV="1">
            <a:off x="3048000" y="2590800"/>
            <a:ext cx="533400" cy="38100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030954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latin typeface="Book Antiqua" charset="0"/>
              </a:rPr>
              <a:t>Simple Linear Regression Model</a:t>
            </a:r>
          </a:p>
        </p:txBody>
      </p:sp>
      <p:sp>
        <p:nvSpPr>
          <p:cNvPr id="2" name="Content Placeholder 1"/>
          <p:cNvSpPr>
            <a:spLocks noGrp="1"/>
          </p:cNvSpPr>
          <p:nvPr>
            <p:ph idx="1"/>
          </p:nvPr>
        </p:nvSpPr>
        <p:spPr/>
        <p:txBody>
          <a:bodyPr>
            <a:normAutofit/>
          </a:bodyPr>
          <a:lstStyle/>
          <a:p>
            <a:r>
              <a:rPr lang="en-US" dirty="0"/>
              <a:t> The equation that describes how y is related to x </a:t>
            </a:r>
            <a:r>
              <a:rPr lang="en-US" dirty="0" smtClean="0"/>
              <a:t>and an </a:t>
            </a:r>
            <a:r>
              <a:rPr lang="en-US" dirty="0"/>
              <a:t>error term is called the regression model</a:t>
            </a:r>
            <a:r>
              <a:rPr lang="en-US" dirty="0" smtClean="0"/>
              <a:t>.</a:t>
            </a:r>
          </a:p>
          <a:p>
            <a:r>
              <a:rPr lang="en-US" dirty="0"/>
              <a:t> The simple linear regression model is</a:t>
            </a:r>
            <a:r>
              <a:rPr lang="en-US" dirty="0" smtClean="0"/>
              <a:t>:</a:t>
            </a:r>
            <a:endParaRPr lang="en-US" dirty="0"/>
          </a:p>
          <a:p>
            <a:pPr marL="0" indent="0">
              <a:buNone/>
            </a:pPr>
            <a:r>
              <a:rPr lang="en-US" dirty="0"/>
              <a:t>where:</a:t>
            </a:r>
          </a:p>
          <a:p>
            <a:r>
              <a:rPr lang="en-US" dirty="0"/>
              <a:t>ß</a:t>
            </a:r>
            <a:r>
              <a:rPr lang="en-US" baseline="-25000" dirty="0" smtClean="0"/>
              <a:t>0</a:t>
            </a:r>
            <a:r>
              <a:rPr lang="en-US" dirty="0" smtClean="0"/>
              <a:t> </a:t>
            </a:r>
            <a:r>
              <a:rPr lang="en-US" dirty="0"/>
              <a:t>and </a:t>
            </a:r>
            <a:r>
              <a:rPr lang="en-US" dirty="0" smtClean="0"/>
              <a:t>ß</a:t>
            </a:r>
            <a:r>
              <a:rPr lang="en-US" baseline="-25000" dirty="0" smtClean="0"/>
              <a:t>1</a:t>
            </a:r>
            <a:r>
              <a:rPr lang="en-US" dirty="0" smtClean="0"/>
              <a:t> </a:t>
            </a:r>
            <a:r>
              <a:rPr lang="en-US" dirty="0"/>
              <a:t>are </a:t>
            </a:r>
            <a:r>
              <a:rPr lang="en-US" b="1" dirty="0" smtClean="0"/>
              <a:t>parameters</a:t>
            </a:r>
            <a:r>
              <a:rPr lang="en-US" dirty="0" smtClean="0"/>
              <a:t> </a:t>
            </a:r>
            <a:r>
              <a:rPr lang="en-US" dirty="0"/>
              <a:t>of the model,</a:t>
            </a:r>
          </a:p>
          <a:p>
            <a:r>
              <a:rPr lang="en-US" dirty="0" err="1" smtClean="0"/>
              <a:t>εis</a:t>
            </a:r>
            <a:r>
              <a:rPr lang="en-US" dirty="0" smtClean="0"/>
              <a:t> </a:t>
            </a:r>
            <a:r>
              <a:rPr lang="en-US" dirty="0"/>
              <a:t>a random variable called the </a:t>
            </a:r>
            <a:r>
              <a:rPr lang="en-US" b="1" dirty="0"/>
              <a:t>error </a:t>
            </a:r>
            <a:r>
              <a:rPr lang="en-US" b="1" dirty="0" smtClean="0"/>
              <a:t>term</a:t>
            </a:r>
            <a:r>
              <a:rPr lang="en-US" b="1" dirty="0"/>
              <a:t> </a:t>
            </a:r>
            <a:r>
              <a:rPr lang="en-US" dirty="0" smtClean="0"/>
              <a:t>or the </a:t>
            </a:r>
            <a:r>
              <a:rPr lang="en-US" b="1" dirty="0" smtClean="0">
                <a:solidFill>
                  <a:srgbClr val="FF0000"/>
                </a:solidFill>
              </a:rPr>
              <a:t>residual</a:t>
            </a:r>
          </a:p>
          <a:p>
            <a:pPr marL="0" indent="0">
              <a:buNone/>
            </a:pPr>
            <a:r>
              <a:rPr lang="en-US" dirty="0"/>
              <a:t>So the formula for the estimate is</a:t>
            </a:r>
            <a:r>
              <a:rPr lang="en-US" dirty="0" smtClean="0"/>
              <a:t>:</a:t>
            </a:r>
          </a:p>
          <a:p>
            <a:pPr marL="0" indent="0">
              <a:buNone/>
            </a:pPr>
            <a:endParaRPr lang="en-US" dirty="0"/>
          </a:p>
          <a:p>
            <a:endParaRPr lang="en-US" b="1" dirty="0">
              <a:solidFill>
                <a:srgbClr val="FF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48426282"/>
              </p:ext>
            </p:extLst>
          </p:nvPr>
        </p:nvGraphicFramePr>
        <p:xfrm>
          <a:off x="5645897" y="3136898"/>
          <a:ext cx="2197474" cy="504825"/>
        </p:xfrm>
        <a:graphic>
          <a:graphicData uri="http://schemas.openxmlformats.org/presentationml/2006/ole">
            <mc:AlternateContent xmlns:mc="http://schemas.openxmlformats.org/markup-compatibility/2006">
              <mc:Choice xmlns:v="urn:schemas-microsoft-com:vml" Requires="v">
                <p:oleObj spid="_x0000_s1054"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645897" y="3136898"/>
                        <a:ext cx="2197474" cy="5048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40010816"/>
              </p:ext>
            </p:extLst>
          </p:nvPr>
        </p:nvGraphicFramePr>
        <p:xfrm>
          <a:off x="5911850" y="5438776"/>
          <a:ext cx="1663700" cy="504825"/>
        </p:xfrm>
        <a:graphic>
          <a:graphicData uri="http://schemas.openxmlformats.org/presentationml/2006/ole">
            <mc:AlternateContent xmlns:mc="http://schemas.openxmlformats.org/markup-compatibility/2006">
              <mc:Choice xmlns:v="urn:schemas-microsoft-com:vml" Requires="v">
                <p:oleObj spid="_x0000_s1055" name="Equation" r:id="rId6" imgW="711200" imgH="215900" progId="Equation.3">
                  <p:embed/>
                </p:oleObj>
              </mc:Choice>
              <mc:Fallback>
                <p:oleObj name="Equation" r:id="rId6" imgW="711200" imgH="215900" progId="Equation.3">
                  <p:embed/>
                  <p:pic>
                    <p:nvPicPr>
                      <p:cNvPr id="0" name=""/>
                      <p:cNvPicPr/>
                      <p:nvPr/>
                    </p:nvPicPr>
                    <p:blipFill>
                      <a:blip r:embed="rId7"/>
                      <a:stretch>
                        <a:fillRect/>
                      </a:stretch>
                    </p:blipFill>
                    <p:spPr>
                      <a:xfrm>
                        <a:off x="5911850" y="5438776"/>
                        <a:ext cx="1663700" cy="504825"/>
                      </a:xfrm>
                      <a:prstGeom prst="rect">
                        <a:avLst/>
                      </a:prstGeom>
                    </p:spPr>
                  </p:pic>
                </p:oleObj>
              </mc:Fallback>
            </mc:AlternateContent>
          </a:graphicData>
        </a:graphic>
      </p:graphicFrame>
    </p:spTree>
    <p:extLst>
      <p:ext uri="{BB962C8B-B14F-4D97-AF65-F5344CB8AC3E}">
        <p14:creationId xmlns:p14="http://schemas.microsoft.com/office/powerpoint/2010/main" val="3526117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762000" y="1676400"/>
            <a:ext cx="8077200" cy="4724400"/>
          </a:xfrm>
        </p:spPr>
        <p:txBody>
          <a:bodyPr/>
          <a:lstStyle/>
          <a:p>
            <a:pPr>
              <a:spcBef>
                <a:spcPct val="35000"/>
              </a:spcBef>
            </a:pPr>
            <a:r>
              <a:rPr lang="en-US" sz="2700">
                <a:solidFill>
                  <a:schemeClr val="folHlink"/>
                </a:solidFill>
              </a:rPr>
              <a:t>The standard deviation of the regression model is 47.46</a:t>
            </a:r>
            <a:r>
              <a:rPr lang="en-US" sz="2700"/>
              <a:t> </a:t>
            </a:r>
          </a:p>
          <a:p>
            <a:pPr>
              <a:spcBef>
                <a:spcPct val="35000"/>
              </a:spcBef>
            </a:pPr>
            <a:r>
              <a:rPr lang="en-US" sz="2700"/>
              <a:t>A rough prediction range for pie sales in a given week is</a:t>
            </a:r>
          </a:p>
          <a:p>
            <a:pPr>
              <a:spcBef>
                <a:spcPct val="35000"/>
              </a:spcBef>
            </a:pPr>
            <a:r>
              <a:rPr lang="en-US" sz="2700"/>
              <a:t>Pie sales in the sample were in the 300 to 500 per week range, so this range is probably too large to be acceptable.  The analyst may want to look for additional variables that can explain more of the variation in weekly sales</a:t>
            </a:r>
          </a:p>
        </p:txBody>
      </p:sp>
      <p:sp>
        <p:nvSpPr>
          <p:cNvPr id="261124" name="Text Box 4"/>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
        <p:nvSpPr>
          <p:cNvPr id="261127" name="Rectangle 7"/>
          <p:cNvSpPr>
            <a:spLocks noGrp="1" noChangeArrowheads="1"/>
          </p:cNvSpPr>
          <p:nvPr>
            <p:ph type="title"/>
          </p:nvPr>
        </p:nvSpPr>
        <p:spPr>
          <a:xfrm>
            <a:off x="990600" y="304800"/>
            <a:ext cx="7793038" cy="990600"/>
          </a:xfrm>
          <a:noFill/>
          <a:ln/>
        </p:spPr>
        <p:txBody>
          <a:bodyPr/>
          <a:lstStyle/>
          <a:p>
            <a:pPr>
              <a:lnSpc>
                <a:spcPct val="85000"/>
              </a:lnSpc>
            </a:pPr>
            <a:r>
              <a:rPr lang="en-US"/>
              <a:t>Standard Deviation of the Regression Model</a:t>
            </a:r>
          </a:p>
        </p:txBody>
      </p:sp>
      <p:graphicFrame>
        <p:nvGraphicFramePr>
          <p:cNvPr id="261128" name="Object 8"/>
          <p:cNvGraphicFramePr>
            <a:graphicFrameLocks noChangeAspect="1"/>
          </p:cNvGraphicFramePr>
          <p:nvPr>
            <p:extLst>
              <p:ext uri="{D42A27DB-BD31-4B8C-83A1-F6EECF244321}">
                <p14:modId xmlns:p14="http://schemas.microsoft.com/office/powerpoint/2010/main" val="2904841871"/>
              </p:ext>
            </p:extLst>
          </p:nvPr>
        </p:nvGraphicFramePr>
        <p:xfrm>
          <a:off x="3498849" y="3121025"/>
          <a:ext cx="2419350" cy="415925"/>
        </p:xfrm>
        <a:graphic>
          <a:graphicData uri="http://schemas.openxmlformats.org/presentationml/2006/ole">
            <mc:AlternateContent xmlns:mc="http://schemas.openxmlformats.org/markup-compatibility/2006">
              <mc:Choice xmlns:v="urn:schemas-microsoft-com:vml" Requires="v">
                <p:oleObj spid="_x0000_s50188" name="Equation" r:id="rId3" imgW="1180800" imgH="203040" progId="Equation.3">
                  <p:embed/>
                </p:oleObj>
              </mc:Choice>
              <mc:Fallback>
                <p:oleObj name="Equation" r:id="rId3" imgW="11808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49" y="3121025"/>
                        <a:ext cx="24193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7993957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Line 2"/>
          <p:cNvSpPr>
            <a:spLocks noChangeShapeType="1"/>
          </p:cNvSpPr>
          <p:nvPr/>
        </p:nvSpPr>
        <p:spPr bwMode="auto">
          <a:xfrm flipV="1">
            <a:off x="609600" y="5181600"/>
            <a:ext cx="1905000" cy="10668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1" name="Line 3"/>
          <p:cNvSpPr>
            <a:spLocks noChangeShapeType="1"/>
          </p:cNvSpPr>
          <p:nvPr/>
        </p:nvSpPr>
        <p:spPr bwMode="auto">
          <a:xfrm>
            <a:off x="5029200" y="495300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2" name="Line 4"/>
          <p:cNvSpPr>
            <a:spLocks noChangeShapeType="1"/>
          </p:cNvSpPr>
          <p:nvPr/>
        </p:nvSpPr>
        <p:spPr bwMode="auto">
          <a:xfrm>
            <a:off x="5029200" y="4800600"/>
            <a:ext cx="24384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3" name="Freeform 5"/>
          <p:cNvSpPr>
            <a:spLocks/>
          </p:cNvSpPr>
          <p:nvPr/>
        </p:nvSpPr>
        <p:spPr bwMode="auto">
          <a:xfrm>
            <a:off x="1314450" y="3143250"/>
            <a:ext cx="5562600" cy="2428875"/>
          </a:xfrm>
          <a:custGeom>
            <a:avLst/>
            <a:gdLst>
              <a:gd name="T0" fmla="*/ 0 w 3504"/>
              <a:gd name="T1" fmla="*/ 1530 h 1530"/>
              <a:gd name="T2" fmla="*/ 1140 w 3504"/>
              <a:gd name="T3" fmla="*/ 522 h 1530"/>
              <a:gd name="T4" fmla="*/ 3504 w 3504"/>
              <a:gd name="T5" fmla="*/ 0 h 1530"/>
              <a:gd name="T6" fmla="*/ 2346 w 3504"/>
              <a:gd name="T7" fmla="*/ 1128 h 1530"/>
              <a:gd name="T8" fmla="*/ 0 w 3504"/>
              <a:gd name="T9" fmla="*/ 1530 h 1530"/>
            </a:gdLst>
            <a:ahLst/>
            <a:cxnLst>
              <a:cxn ang="0">
                <a:pos x="T0" y="T1"/>
              </a:cxn>
              <a:cxn ang="0">
                <a:pos x="T2" y="T3"/>
              </a:cxn>
              <a:cxn ang="0">
                <a:pos x="T4" y="T5"/>
              </a:cxn>
              <a:cxn ang="0">
                <a:pos x="T6" y="T7"/>
              </a:cxn>
              <a:cxn ang="0">
                <a:pos x="T8" y="T9"/>
              </a:cxn>
            </a:cxnLst>
            <a:rect l="0" t="0" r="r" b="b"/>
            <a:pathLst>
              <a:path w="3504" h="1530">
                <a:moveTo>
                  <a:pt x="0" y="1530"/>
                </a:moveTo>
                <a:lnTo>
                  <a:pt x="1140" y="522"/>
                </a:lnTo>
                <a:lnTo>
                  <a:pt x="3504" y="0"/>
                </a:lnTo>
                <a:lnTo>
                  <a:pt x="2346" y="1128"/>
                </a:lnTo>
                <a:lnTo>
                  <a:pt x="0" y="1530"/>
                </a:lnTo>
                <a:close/>
              </a:path>
            </a:pathLst>
          </a:custGeom>
          <a:solidFill>
            <a:schemeClr val="accent1"/>
          </a:solidFill>
          <a:ln w="19050"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7574" name="Rectangle 6"/>
          <p:cNvSpPr>
            <a:spLocks noGrp="1" noChangeArrowheads="1"/>
          </p:cNvSpPr>
          <p:nvPr>
            <p:ph type="title"/>
          </p:nvPr>
        </p:nvSpPr>
        <p:spPr>
          <a:xfrm>
            <a:off x="1122363" y="381000"/>
            <a:ext cx="7793037" cy="762000"/>
          </a:xfrm>
        </p:spPr>
        <p:txBody>
          <a:bodyPr/>
          <a:lstStyle/>
          <a:p>
            <a:r>
              <a:rPr lang="en-US"/>
              <a:t>Multiple Regression Model</a:t>
            </a:r>
          </a:p>
        </p:txBody>
      </p:sp>
      <p:sp>
        <p:nvSpPr>
          <p:cNvPr id="237575" name="Rectangle 7"/>
          <p:cNvSpPr>
            <a:spLocks noChangeArrowheads="1"/>
          </p:cNvSpPr>
          <p:nvPr/>
        </p:nvSpPr>
        <p:spPr bwMode="auto">
          <a:xfrm>
            <a:off x="990600" y="1524000"/>
            <a:ext cx="3124200" cy="45402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Two variable model</a:t>
            </a:r>
            <a:endParaRPr lang="en-US" b="1">
              <a:effectLst>
                <a:outerShdw blurRad="38100" dist="38100" dir="2700000" algn="tl">
                  <a:srgbClr val="FFFFFF"/>
                </a:outerShdw>
              </a:effectLst>
            </a:endParaRPr>
          </a:p>
        </p:txBody>
      </p:sp>
      <p:sp>
        <p:nvSpPr>
          <p:cNvPr id="237576" name="Line 8"/>
          <p:cNvSpPr>
            <a:spLocks noChangeShapeType="1"/>
          </p:cNvSpPr>
          <p:nvPr/>
        </p:nvSpPr>
        <p:spPr bwMode="auto">
          <a:xfrm flipV="1">
            <a:off x="3124200" y="2362200"/>
            <a:ext cx="0" cy="1600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9" name="Line 11"/>
          <p:cNvSpPr>
            <a:spLocks noChangeShapeType="1"/>
          </p:cNvSpPr>
          <p:nvPr/>
        </p:nvSpPr>
        <p:spPr bwMode="auto">
          <a:xfrm>
            <a:off x="1295400" y="5867400"/>
            <a:ext cx="3733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0" name="Line 12"/>
          <p:cNvSpPr>
            <a:spLocks noChangeShapeType="1"/>
          </p:cNvSpPr>
          <p:nvPr/>
        </p:nvSpPr>
        <p:spPr bwMode="auto">
          <a:xfrm flipV="1">
            <a:off x="5029200" y="4800600"/>
            <a:ext cx="182880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1" name="Line 13"/>
          <p:cNvSpPr>
            <a:spLocks noChangeShapeType="1"/>
          </p:cNvSpPr>
          <p:nvPr/>
        </p:nvSpPr>
        <p:spPr bwMode="auto">
          <a:xfrm>
            <a:off x="6858000" y="3124200"/>
            <a:ext cx="0" cy="1676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2" name="Line 14"/>
          <p:cNvSpPr>
            <a:spLocks noChangeShapeType="1"/>
          </p:cNvSpPr>
          <p:nvPr/>
        </p:nvSpPr>
        <p:spPr bwMode="auto">
          <a:xfrm>
            <a:off x="1295400" y="55626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6" name="Text Box 18"/>
          <p:cNvSpPr txBox="1">
            <a:spLocks noChangeArrowheads="1"/>
          </p:cNvSpPr>
          <p:nvPr/>
        </p:nvSpPr>
        <p:spPr bwMode="auto">
          <a:xfrm>
            <a:off x="2895600" y="1981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y</a:t>
            </a:r>
          </a:p>
        </p:txBody>
      </p:sp>
      <p:sp>
        <p:nvSpPr>
          <p:cNvPr id="237587" name="Text Box 19"/>
          <p:cNvSpPr txBox="1">
            <a:spLocks noChangeArrowheads="1"/>
          </p:cNvSpPr>
          <p:nvPr/>
        </p:nvSpPr>
        <p:spPr bwMode="auto">
          <a:xfrm>
            <a:off x="304800" y="6019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1</a:t>
            </a:r>
          </a:p>
        </p:txBody>
      </p:sp>
      <p:sp>
        <p:nvSpPr>
          <p:cNvPr id="237588" name="Text Box 20"/>
          <p:cNvSpPr txBox="1">
            <a:spLocks noChangeArrowheads="1"/>
          </p:cNvSpPr>
          <p:nvPr/>
        </p:nvSpPr>
        <p:spPr bwMode="auto">
          <a:xfrm>
            <a:off x="73914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2</a:t>
            </a:r>
          </a:p>
        </p:txBody>
      </p:sp>
      <p:graphicFrame>
        <p:nvGraphicFramePr>
          <p:cNvPr id="237589" name="Object 21"/>
          <p:cNvGraphicFramePr>
            <a:graphicFrameLocks noChangeAspect="1"/>
          </p:cNvGraphicFramePr>
          <p:nvPr/>
        </p:nvGraphicFramePr>
        <p:xfrm>
          <a:off x="5775325" y="2286000"/>
          <a:ext cx="3122613" cy="561975"/>
        </p:xfrm>
        <a:graphic>
          <a:graphicData uri="http://schemas.openxmlformats.org/presentationml/2006/ole">
            <mc:AlternateContent xmlns:mc="http://schemas.openxmlformats.org/markup-compatibility/2006">
              <mc:Choice xmlns:v="urn:schemas-microsoft-com:vml" Requires="v">
                <p:oleObj spid="_x0000_s57347" name="Equation" r:id="rId3" imgW="1269720" imgH="228600" progId="Equation.3">
                  <p:embed/>
                </p:oleObj>
              </mc:Choice>
              <mc:Fallback>
                <p:oleObj name="Equation" r:id="rId3" imgW="1269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325" y="2286000"/>
                        <a:ext cx="31226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7590" name="Freeform 22"/>
          <p:cNvSpPr>
            <a:spLocks/>
          </p:cNvSpPr>
          <p:nvPr/>
        </p:nvSpPr>
        <p:spPr bwMode="auto">
          <a:xfrm>
            <a:off x="5638800" y="2667000"/>
            <a:ext cx="557213" cy="704850"/>
          </a:xfrm>
          <a:custGeom>
            <a:avLst/>
            <a:gdLst>
              <a:gd name="T0" fmla="*/ 116 w 351"/>
              <a:gd name="T1" fmla="*/ 0 h 444"/>
              <a:gd name="T2" fmla="*/ 39 w 351"/>
              <a:gd name="T3" fmla="*/ 270 h 444"/>
              <a:gd name="T4" fmla="*/ 351 w 351"/>
              <a:gd name="T5" fmla="*/ 444 h 444"/>
            </a:gdLst>
            <a:ahLst/>
            <a:cxnLst>
              <a:cxn ang="0">
                <a:pos x="T0" y="T1"/>
              </a:cxn>
              <a:cxn ang="0">
                <a:pos x="T2" y="T3"/>
              </a:cxn>
              <a:cxn ang="0">
                <a:pos x="T4" y="T5"/>
              </a:cxn>
            </a:cxnLst>
            <a:rect l="0" t="0" r="r" b="b"/>
            <a:pathLst>
              <a:path w="351" h="444">
                <a:moveTo>
                  <a:pt x="116" y="0"/>
                </a:moveTo>
                <a:cubicBezTo>
                  <a:pt x="105" y="45"/>
                  <a:pt x="0" y="196"/>
                  <a:pt x="39" y="270"/>
                </a:cubicBezTo>
                <a:cubicBezTo>
                  <a:pt x="78" y="344"/>
                  <a:pt x="286" y="408"/>
                  <a:pt x="351" y="444"/>
                </a:cubicBezTo>
              </a:path>
            </a:pathLst>
          </a:custGeom>
          <a:noFill/>
          <a:ln w="9525" cap="flat" cmpd="sng">
            <a:solidFill>
              <a:schemeClr val="tx1"/>
            </a:solidFill>
            <a:prstDash val="solid"/>
            <a:miter lim="800000"/>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7591" name="Text Box 23"/>
          <p:cNvSpPr txBox="1">
            <a:spLocks noChangeArrowheads="1"/>
          </p:cNvSpPr>
          <p:nvPr/>
        </p:nvSpPr>
        <p:spPr bwMode="auto">
          <a:xfrm rot="-2468002">
            <a:off x="1143000" y="41910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Slope for variable x</a:t>
            </a:r>
            <a:r>
              <a:rPr lang="en-US" sz="1600" baseline="-25000"/>
              <a:t>1</a:t>
            </a:r>
          </a:p>
        </p:txBody>
      </p:sp>
      <p:sp>
        <p:nvSpPr>
          <p:cNvPr id="237592" name="Text Box 24"/>
          <p:cNvSpPr txBox="1">
            <a:spLocks noChangeArrowheads="1"/>
          </p:cNvSpPr>
          <p:nvPr/>
        </p:nvSpPr>
        <p:spPr bwMode="auto">
          <a:xfrm rot="-621772">
            <a:off x="2057400" y="51816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Slope for variable x</a:t>
            </a:r>
            <a:r>
              <a:rPr lang="en-US" sz="1600" baseline="-25000"/>
              <a:t>2</a:t>
            </a:r>
          </a:p>
        </p:txBody>
      </p:sp>
    </p:spTree>
    <p:extLst>
      <p:ext uri="{BB962C8B-B14F-4D97-AF65-F5344CB8AC3E}">
        <p14:creationId xmlns:p14="http://schemas.microsoft.com/office/powerpoint/2010/main" val="4766290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57200" y="381000"/>
            <a:ext cx="8229600" cy="641350"/>
          </a:xfrm>
          <a:prstGeom prst="rect">
            <a:avLst/>
          </a:prstGeom>
          <a:noFill/>
          <a:ln w="9525" algn="ctr">
            <a:noFill/>
            <a:miter lim="800000"/>
            <a:headEnd/>
            <a:tailEnd/>
          </a:ln>
          <a:effec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sz="3600">
                <a:effectLst>
                  <a:outerShdw blurRad="38100" dist="38100" dir="2700000" algn="tl">
                    <a:srgbClr val="DDDDDD"/>
                  </a:outerShdw>
                </a:effectLst>
                <a:latin typeface="Tahoma" charset="0"/>
              </a:rPr>
              <a:t>Goodness-of-Fit</a:t>
            </a:r>
          </a:p>
        </p:txBody>
      </p:sp>
      <p:graphicFrame>
        <p:nvGraphicFramePr>
          <p:cNvPr id="4098" name="Object 3"/>
          <p:cNvGraphicFramePr>
            <a:graphicFrameLocks noChangeAspect="1"/>
          </p:cNvGraphicFramePr>
          <p:nvPr>
            <p:ph/>
            <p:extLst>
              <p:ext uri="{D42A27DB-BD31-4B8C-83A1-F6EECF244321}">
                <p14:modId xmlns:p14="http://schemas.microsoft.com/office/powerpoint/2010/main" val="556989688"/>
              </p:ext>
            </p:extLst>
          </p:nvPr>
        </p:nvGraphicFramePr>
        <p:xfrm>
          <a:off x="990600" y="1771650"/>
          <a:ext cx="7026275" cy="3086100"/>
        </p:xfrm>
        <a:graphic>
          <a:graphicData uri="http://schemas.openxmlformats.org/presentationml/2006/ole">
            <mc:AlternateContent xmlns:mc="http://schemas.openxmlformats.org/markup-compatibility/2006">
              <mc:Choice xmlns:v="urn:schemas-microsoft-com:vml" Requires="v">
                <p:oleObj spid="_x0000_s16403" name="Equation" r:id="rId4" imgW="3556000" imgH="1562100" progId="Equation.3">
                  <p:embed/>
                </p:oleObj>
              </mc:Choice>
              <mc:Fallback>
                <p:oleObj name="Equation" r:id="rId4" imgW="3556000" imgH="1562100" progId="Equation.3">
                  <p:embed/>
                  <p:pic>
                    <p:nvPicPr>
                      <p:cNvPr id="0" name=""/>
                      <p:cNvPicPr>
                        <a:picLocks noChangeAspect="1" noChangeArrowheads="1"/>
                      </p:cNvPicPr>
                      <p:nvPr/>
                    </p:nvPicPr>
                    <p:blipFill>
                      <a:blip r:embed="rId5"/>
                      <a:srcRect/>
                      <a:stretch>
                        <a:fillRect/>
                      </a:stretch>
                    </p:blipFill>
                    <p:spPr bwMode="auto">
                      <a:xfrm>
                        <a:off x="990600" y="1771650"/>
                        <a:ext cx="70262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4749795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2362200" y="4114800"/>
            <a:ext cx="4191000" cy="457200"/>
          </a:xfrm>
          <a:prstGeom prst="rect">
            <a:avLst/>
          </a:prstGeom>
          <a:solidFill>
            <a:srgbClr val="CCFFCC"/>
          </a:solidFill>
          <a:ln w="19050">
            <a:solidFill>
              <a:schemeClr val="tx1"/>
            </a:solidFill>
            <a:miter lim="800000"/>
            <a:headEnd/>
            <a:tailEnd/>
          </a:ln>
        </p:spPr>
        <p:txBody>
          <a:bodyPr wrap="none" anchor="ctr">
            <a:spAutoFit/>
          </a:bodyPr>
          <a:lstStyle/>
          <a:p>
            <a:endParaRPr lang="en-US"/>
          </a:p>
        </p:txBody>
      </p:sp>
      <p:sp>
        <p:nvSpPr>
          <p:cNvPr id="11266" name="Text Box 2"/>
          <p:cNvSpPr txBox="1">
            <a:spLocks noChangeArrowheads="1"/>
          </p:cNvSpPr>
          <p:nvPr/>
        </p:nvSpPr>
        <p:spPr bwMode="auto">
          <a:xfrm>
            <a:off x="381000" y="349250"/>
            <a:ext cx="8077200" cy="641350"/>
          </a:xfrm>
          <a:prstGeom prst="rect">
            <a:avLst/>
          </a:prstGeom>
          <a:noFill/>
          <a:ln w="9525" algn="ctr">
            <a:noFill/>
            <a:miter lim="800000"/>
            <a:headEnd/>
            <a:tailEnd/>
          </a:ln>
          <a:effec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sz="3600">
                <a:effectLst>
                  <a:outerShdw blurRad="38100" dist="38100" dir="2700000" algn="tl">
                    <a:srgbClr val="DDDDDD"/>
                  </a:outerShdw>
                </a:effectLst>
                <a:latin typeface="Tahoma" charset="0"/>
              </a:rPr>
              <a:t>Goodness-of-Fit (continued . . .)</a:t>
            </a:r>
          </a:p>
        </p:txBody>
      </p:sp>
      <p:sp>
        <p:nvSpPr>
          <p:cNvPr id="20484" name="Text Box 3"/>
          <p:cNvSpPr txBox="1">
            <a:spLocks noChangeArrowheads="1"/>
          </p:cNvSpPr>
          <p:nvPr/>
        </p:nvSpPr>
        <p:spPr bwMode="auto">
          <a:xfrm>
            <a:off x="609600" y="1295400"/>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a:t>How well does our sample regression line fit our sample data?</a:t>
            </a:r>
          </a:p>
        </p:txBody>
      </p:sp>
      <p:sp>
        <p:nvSpPr>
          <p:cNvPr id="20485" name="Text Box 4"/>
          <p:cNvSpPr txBox="1">
            <a:spLocks noChangeArrowheads="1"/>
          </p:cNvSpPr>
          <p:nvPr/>
        </p:nvSpPr>
        <p:spPr bwMode="auto">
          <a:xfrm>
            <a:off x="685800" y="24384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a:t>R-squared of regression is the fraction of the total sum of squares (SST) that is explained by the model.</a:t>
            </a:r>
          </a:p>
        </p:txBody>
      </p:sp>
      <p:sp>
        <p:nvSpPr>
          <p:cNvPr id="20486" name="Text Box 5"/>
          <p:cNvSpPr txBox="1">
            <a:spLocks noChangeArrowheads="1"/>
          </p:cNvSpPr>
          <p:nvPr/>
        </p:nvSpPr>
        <p:spPr bwMode="auto">
          <a:xfrm>
            <a:off x="2362200" y="41148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a:t>R² = SSR/SST = 1 – SSE/SST</a:t>
            </a:r>
          </a:p>
        </p:txBody>
      </p:sp>
    </p:spTree>
    <p:extLst>
      <p:ext uri="{BB962C8B-B14F-4D97-AF65-F5344CB8AC3E}">
        <p14:creationId xmlns:p14="http://schemas.microsoft.com/office/powerpoint/2010/main" val="7544582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304800"/>
            <a:ext cx="8382000" cy="641350"/>
          </a:xfrm>
          <a:prstGeom prst="rect">
            <a:avLst/>
          </a:prstGeom>
          <a:noFill/>
          <a:ln w="9525" algn="ctr">
            <a:noFill/>
            <a:miter lim="800000"/>
            <a:headEnd/>
            <a:tailEnd/>
          </a:ln>
          <a:effec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sz="3600" dirty="0">
                <a:effectLst>
                  <a:outerShdw blurRad="38100" dist="38100" dir="2700000" algn="tl">
                    <a:srgbClr val="DDDDDD"/>
                  </a:outerShdw>
                </a:effectLst>
                <a:latin typeface="Tahoma" charset="0"/>
              </a:rPr>
              <a:t>More about </a:t>
            </a:r>
            <a:r>
              <a:rPr lang="en-US" sz="3600" i="1" dirty="0">
                <a:effectLst>
                  <a:outerShdw blurRad="38100" dist="38100" dir="2700000" algn="tl">
                    <a:srgbClr val="DDDDDD"/>
                  </a:outerShdw>
                </a:effectLst>
                <a:latin typeface="Tahoma" charset="0"/>
              </a:rPr>
              <a:t>R</a:t>
            </a:r>
            <a:r>
              <a:rPr lang="en-US" sz="3600" dirty="0">
                <a:effectLst>
                  <a:outerShdw blurRad="38100" dist="38100" dir="2700000" algn="tl">
                    <a:srgbClr val="DDDDDD"/>
                  </a:outerShdw>
                </a:effectLst>
                <a:latin typeface="Tahoma" charset="0"/>
              </a:rPr>
              <a:t>-Squared</a:t>
            </a:r>
          </a:p>
        </p:txBody>
      </p:sp>
      <p:sp>
        <p:nvSpPr>
          <p:cNvPr id="21507" name="Text Box 3"/>
          <p:cNvSpPr txBox="1">
            <a:spLocks noChangeArrowheads="1"/>
          </p:cNvSpPr>
          <p:nvPr/>
        </p:nvSpPr>
        <p:spPr bwMode="auto">
          <a:xfrm>
            <a:off x="1219200" y="1438275"/>
            <a:ext cx="6934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i="1" dirty="0"/>
              <a:t>R²</a:t>
            </a:r>
            <a:r>
              <a:rPr lang="en-US" dirty="0"/>
              <a:t> </a:t>
            </a:r>
            <a:r>
              <a:rPr lang="en-US" b="1" dirty="0"/>
              <a:t>can never decrease when another </a:t>
            </a:r>
            <a:r>
              <a:rPr lang="en-US" b="1" dirty="0" smtClean="0"/>
              <a:t>variable </a:t>
            </a:r>
            <a:r>
              <a:rPr lang="en-US" b="1" dirty="0"/>
              <a:t>is added to a regression</a:t>
            </a:r>
            <a:r>
              <a:rPr lang="en-US" dirty="0"/>
              <a:t>; usually </a:t>
            </a:r>
            <a:r>
              <a:rPr lang="en-US" i="1" dirty="0"/>
              <a:t>R²</a:t>
            </a:r>
            <a:r>
              <a:rPr lang="en-US" dirty="0"/>
              <a:t> will increase.</a:t>
            </a:r>
          </a:p>
          <a:p>
            <a:pPr eaLnBrk="1" hangingPunct="1"/>
            <a:endParaRPr lang="en-US" dirty="0"/>
          </a:p>
          <a:p>
            <a:pPr eaLnBrk="1" hangingPunct="1"/>
            <a:r>
              <a:rPr lang="en-US" dirty="0"/>
              <a:t>Because </a:t>
            </a:r>
            <a:r>
              <a:rPr lang="en-US" i="1" dirty="0"/>
              <a:t>R²</a:t>
            </a:r>
            <a:r>
              <a:rPr lang="en-US" dirty="0"/>
              <a:t> will usually increase (or at least not decrease) with increases in the number of right-hand side or explanatory variables, it is not necessarily a good way to compare alternative models with the same dependent variable.</a:t>
            </a:r>
          </a:p>
        </p:txBody>
      </p:sp>
    </p:spTree>
    <p:extLst>
      <p:ext uri="{BB962C8B-B14F-4D97-AF65-F5344CB8AC3E}">
        <p14:creationId xmlns:p14="http://schemas.microsoft.com/office/powerpoint/2010/main" val="40009302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Overfitting</a:t>
            </a:r>
            <a:endParaRPr lang="en-US" dirty="0"/>
          </a:p>
        </p:txBody>
      </p:sp>
      <p:sp>
        <p:nvSpPr>
          <p:cNvPr id="7" name="Content Placeholder 6"/>
          <p:cNvSpPr>
            <a:spLocks noGrp="1"/>
          </p:cNvSpPr>
          <p:nvPr>
            <p:ph sz="half" idx="1"/>
          </p:nvPr>
        </p:nvSpPr>
        <p:spPr/>
        <p:txBody>
          <a:bodyPr/>
          <a:lstStyle/>
          <a:p>
            <a:r>
              <a:rPr lang="en-US" dirty="0" smtClean="0"/>
              <a:t>By </a:t>
            </a:r>
            <a:r>
              <a:rPr lang="en-US" b="1" dirty="0" smtClean="0"/>
              <a:t>including too many parameters</a:t>
            </a:r>
            <a:r>
              <a:rPr lang="en-US" dirty="0" smtClean="0"/>
              <a:t> in the model, you can </a:t>
            </a:r>
            <a:r>
              <a:rPr lang="en-US" b="1" dirty="0" err="1" smtClean="0">
                <a:solidFill>
                  <a:srgbClr val="0000FF"/>
                </a:solidFill>
              </a:rPr>
              <a:t>overfit</a:t>
            </a:r>
            <a:endParaRPr lang="en-US" b="1" dirty="0" smtClean="0">
              <a:solidFill>
                <a:srgbClr val="0000FF"/>
              </a:solidFill>
            </a:endParaRPr>
          </a:p>
          <a:p>
            <a:endParaRPr lang="en-US" dirty="0"/>
          </a:p>
          <a:p>
            <a:r>
              <a:rPr lang="en-US" b="1" dirty="0" smtClean="0"/>
              <a:t>If you added more data, the predictions would get worse</a:t>
            </a:r>
            <a:endParaRPr lang="en-US" b="1" dirty="0"/>
          </a:p>
        </p:txBody>
      </p:sp>
      <p:pic>
        <p:nvPicPr>
          <p:cNvPr id="9" name="Content Placeholder 8" descr="overfit.png"/>
          <p:cNvPicPr>
            <a:picLocks noGrp="1" noChangeAspect="1"/>
          </p:cNvPicPr>
          <p:nvPr>
            <p:ph sz="half" idx="2"/>
          </p:nvPr>
        </p:nvPicPr>
        <p:blipFill>
          <a:blip r:embed="rId2">
            <a:extLst>
              <a:ext uri="{28A0092B-C50C-407E-A947-70E740481C1C}">
                <a14:useLocalDpi xmlns:a14="http://schemas.microsoft.com/office/drawing/2010/main" val="0"/>
              </a:ext>
            </a:extLst>
          </a:blip>
          <a:srcRect t="-6552" b="-6552"/>
          <a:stretch>
            <a:fillRect/>
          </a:stretch>
        </p:blipFill>
        <p:spPr>
          <a:xfrm>
            <a:off x="4751388" y="1600200"/>
            <a:ext cx="3840162" cy="4343400"/>
          </a:xfrm>
        </p:spPr>
      </p:pic>
    </p:spTree>
    <p:extLst>
      <p:ext uri="{BB962C8B-B14F-4D97-AF65-F5344CB8AC3E}">
        <p14:creationId xmlns:p14="http://schemas.microsoft.com/office/powerpoint/2010/main" val="7878392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304800"/>
            <a:ext cx="8382000" cy="641350"/>
          </a:xfrm>
          <a:prstGeom prst="rect">
            <a:avLst/>
          </a:prstGeom>
          <a:noFill/>
          <a:ln w="9525" algn="ctr">
            <a:noFill/>
            <a:miter lim="800000"/>
            <a:headEnd/>
            <a:tailEnd/>
          </a:ln>
          <a:effec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sz="3600" i="1">
                <a:effectLst>
                  <a:outerShdw blurRad="38100" dist="38100" dir="2700000" algn="tl">
                    <a:srgbClr val="DDDDDD"/>
                  </a:outerShdw>
                </a:effectLst>
                <a:latin typeface="Tahoma" charset="0"/>
              </a:rPr>
              <a:t>R² </a:t>
            </a:r>
            <a:r>
              <a:rPr lang="en-US" sz="3600">
                <a:effectLst>
                  <a:outerShdw blurRad="38100" dist="38100" dir="2700000" algn="tl">
                    <a:srgbClr val="DDDDDD"/>
                  </a:outerShdw>
                </a:effectLst>
                <a:latin typeface="Tahoma" charset="0"/>
              </a:rPr>
              <a:t>and Adjusted </a:t>
            </a:r>
            <a:r>
              <a:rPr lang="en-US" sz="3600" i="1">
                <a:effectLst>
                  <a:outerShdw blurRad="38100" dist="38100" dir="2700000" algn="tl">
                    <a:srgbClr val="DDDDDD"/>
                  </a:outerShdw>
                </a:effectLst>
                <a:latin typeface="Tahoma" charset="0"/>
              </a:rPr>
              <a:t>R² </a:t>
            </a:r>
          </a:p>
        </p:txBody>
      </p:sp>
      <p:sp>
        <p:nvSpPr>
          <p:cNvPr id="5125" name="Text Box 3"/>
          <p:cNvSpPr txBox="1">
            <a:spLocks noChangeArrowheads="1"/>
          </p:cNvSpPr>
          <p:nvPr/>
        </p:nvSpPr>
        <p:spPr bwMode="auto">
          <a:xfrm>
            <a:off x="914400" y="1600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i="1"/>
              <a:t>R²</a:t>
            </a:r>
          </a:p>
        </p:txBody>
      </p:sp>
      <p:sp>
        <p:nvSpPr>
          <p:cNvPr id="5126" name="Text Box 4"/>
          <p:cNvSpPr txBox="1">
            <a:spLocks noChangeArrowheads="1"/>
          </p:cNvSpPr>
          <p:nvPr/>
        </p:nvSpPr>
        <p:spPr bwMode="auto">
          <a:xfrm>
            <a:off x="990600" y="3048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a:t>Adjusted </a:t>
            </a:r>
            <a:r>
              <a:rPr lang="en-US" i="1"/>
              <a:t>R²</a:t>
            </a:r>
            <a:r>
              <a:rPr lang="en-US"/>
              <a:t> </a:t>
            </a:r>
          </a:p>
        </p:txBody>
      </p:sp>
      <p:sp>
        <p:nvSpPr>
          <p:cNvPr id="5127" name="Text Box 5"/>
          <p:cNvSpPr txBox="1">
            <a:spLocks noChangeArrowheads="1"/>
          </p:cNvSpPr>
          <p:nvPr/>
        </p:nvSpPr>
        <p:spPr bwMode="auto">
          <a:xfrm>
            <a:off x="685800" y="4267200"/>
            <a:ext cx="7924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b="1"/>
              <a:t>Questions:</a:t>
            </a:r>
          </a:p>
          <a:p>
            <a:pPr eaLnBrk="1" hangingPunct="1">
              <a:buFontTx/>
              <a:buAutoNum type="alphaLcParenBoth"/>
            </a:pPr>
            <a:r>
              <a:rPr lang="en-US"/>
              <a:t>Why do we care about the adjusted </a:t>
            </a:r>
            <a:r>
              <a:rPr lang="en-US" i="1"/>
              <a:t>R²</a:t>
            </a:r>
            <a:r>
              <a:rPr lang="en-US"/>
              <a:t> ?</a:t>
            </a:r>
          </a:p>
          <a:p>
            <a:pPr eaLnBrk="1" hangingPunct="1">
              <a:buFontTx/>
              <a:buAutoNum type="alphaLcParenBoth"/>
            </a:pPr>
            <a:r>
              <a:rPr lang="en-US"/>
              <a:t>Is adjusted </a:t>
            </a:r>
            <a:r>
              <a:rPr lang="en-US" i="1"/>
              <a:t>R²</a:t>
            </a:r>
            <a:r>
              <a:rPr lang="en-US"/>
              <a:t> always better than </a:t>
            </a:r>
            <a:r>
              <a:rPr lang="en-US" i="1"/>
              <a:t>R²</a:t>
            </a:r>
            <a:r>
              <a:rPr lang="en-US"/>
              <a:t> ?</a:t>
            </a:r>
          </a:p>
          <a:p>
            <a:pPr eaLnBrk="1" hangingPunct="1">
              <a:buFontTx/>
              <a:buAutoNum type="alphaLcParenBoth"/>
            </a:pPr>
            <a:r>
              <a:rPr lang="en-US"/>
              <a:t>What</a:t>
            </a:r>
            <a:r>
              <a:rPr lang="ja-JP" altLang="en-US"/>
              <a:t>’</a:t>
            </a:r>
            <a:r>
              <a:rPr lang="en-US"/>
              <a:t>s the relationship between </a:t>
            </a:r>
            <a:r>
              <a:rPr lang="en-US" i="1"/>
              <a:t>R²</a:t>
            </a:r>
            <a:r>
              <a:rPr lang="en-US"/>
              <a:t> and adjusted </a:t>
            </a:r>
            <a:r>
              <a:rPr lang="en-US" i="1"/>
              <a:t>R²</a:t>
            </a:r>
            <a:r>
              <a:rPr lang="en-US"/>
              <a:t> ?</a:t>
            </a:r>
          </a:p>
        </p:txBody>
      </p:sp>
      <p:graphicFrame>
        <p:nvGraphicFramePr>
          <p:cNvPr id="5122" name="Object 6"/>
          <p:cNvGraphicFramePr>
            <a:graphicFrameLocks noChangeAspect="1"/>
          </p:cNvGraphicFramePr>
          <p:nvPr>
            <p:ph sz="half" idx="1"/>
          </p:nvPr>
        </p:nvGraphicFramePr>
        <p:xfrm>
          <a:off x="1908175" y="1066800"/>
          <a:ext cx="6473825" cy="1339850"/>
        </p:xfrm>
        <a:graphic>
          <a:graphicData uri="http://schemas.openxmlformats.org/presentationml/2006/ole">
            <mc:AlternateContent xmlns:mc="http://schemas.openxmlformats.org/markup-compatibility/2006">
              <mc:Choice xmlns:v="urn:schemas-microsoft-com:vml" Requires="v">
                <p:oleObj spid="_x0000_s27675" name="Equation" r:id="rId4" imgW="4051080" imgH="838080" progId="Equation.3">
                  <p:embed/>
                </p:oleObj>
              </mc:Choice>
              <mc:Fallback>
                <p:oleObj name="Equation" r:id="rId4" imgW="405108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066800"/>
                        <a:ext cx="6473825" cy="1339850"/>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5123" name="Object 8"/>
          <p:cNvGraphicFramePr>
            <a:graphicFrameLocks noChangeAspect="1"/>
          </p:cNvGraphicFramePr>
          <p:nvPr>
            <p:ph sz="half" idx="2"/>
          </p:nvPr>
        </p:nvGraphicFramePr>
        <p:xfrm>
          <a:off x="3276600" y="2895600"/>
          <a:ext cx="2844800" cy="809625"/>
        </p:xfrm>
        <a:graphic>
          <a:graphicData uri="http://schemas.openxmlformats.org/presentationml/2006/ole">
            <mc:AlternateContent xmlns:mc="http://schemas.openxmlformats.org/markup-compatibility/2006">
              <mc:Choice xmlns:v="urn:schemas-microsoft-com:vml" Requires="v">
                <p:oleObj spid="_x0000_s27676" name="Equation" r:id="rId6" imgW="1473120" imgH="419040" progId="Equation.3">
                  <p:embed/>
                </p:oleObj>
              </mc:Choice>
              <mc:Fallback>
                <p:oleObj name="Equation" r:id="rId6" imgW="147312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895600"/>
                        <a:ext cx="2844800" cy="809625"/>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658435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351" name="Group 135"/>
          <p:cNvGraphicFramePr>
            <a:graphicFrameLocks noGrp="1"/>
          </p:cNvGraphicFramePr>
          <p:nvPr/>
        </p:nvGraphicFramePr>
        <p:xfrm>
          <a:off x="228600" y="1676400"/>
          <a:ext cx="8763000" cy="4632960"/>
        </p:xfrm>
        <a:graphic>
          <a:graphicData uri="http://schemas.openxmlformats.org/drawingml/2006/table">
            <a:tbl>
              <a:tblPr/>
              <a:tblGrid>
                <a:gridCol w="1706563"/>
                <a:gridCol w="1162050"/>
                <a:gridCol w="1397000"/>
                <a:gridCol w="1068387"/>
                <a:gridCol w="914400"/>
                <a:gridCol w="1371600"/>
                <a:gridCol w="1143000"/>
              </a:tblGrid>
              <a:tr h="161925">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Regression Statistics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Multiple 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0.72213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0.52148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Adjusted R Square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FFFFB3"/>
                    </a:solid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0.44172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solidFill>
                      <a:srgbClr val="FFFFB3"/>
                    </a:solid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47.46341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Observations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rPr>
                        <a:t>ANOVA</a:t>
                      </a:r>
                      <a:r>
                        <a:rPr kumimoji="0" lang="en-US" sz="2300" b="1" i="0" u="none" strike="noStrike" cap="none" normalizeH="0" baseline="0">
                          <a:ln>
                            <a:noFill/>
                          </a:ln>
                          <a:solidFill>
                            <a:schemeClr val="tx1"/>
                          </a:solidFill>
                          <a:effectLst/>
                          <a:latin typeface="Arial" charset="0"/>
                          <a:ea typeface="ＭＳ Ｐゴシック" charset="0"/>
                        </a:rPr>
                        <a:t> </a:t>
                      </a:r>
                      <a:r>
                        <a:rPr kumimoji="0" lang="en-US" sz="1300" b="1" i="1" u="none" strike="noStrike" cap="none" normalizeH="0" baseline="0">
                          <a:ln>
                            <a:noFill/>
                          </a:ln>
                          <a:solidFill>
                            <a:schemeClr val="tx1"/>
                          </a:solidFill>
                          <a:effectLst/>
                          <a:latin typeface="Arial" charset="0"/>
                          <a:ea typeface="ＭＳ Ｐゴシック" charset="0"/>
                          <a:cs typeface="Arial" charset="0"/>
                        </a:rPr>
                        <a:t> </a:t>
                      </a: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df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MS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Significance F</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Regression</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29460.027</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14730.013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6.53861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0.01201</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Residual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27033.306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2252.776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Total</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56493.333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171450">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8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 </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Coefficients</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Standard Error</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t Stat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P-value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Lower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300" b="1" i="1" u="none" strike="noStrike" cap="none" normalizeH="0" baseline="0">
                          <a:ln>
                            <a:noFill/>
                          </a:ln>
                          <a:solidFill>
                            <a:schemeClr val="tx1"/>
                          </a:solidFill>
                          <a:effectLst/>
                          <a:latin typeface="Arial" charset="0"/>
                          <a:ea typeface="ＭＳ Ｐゴシック" charset="0"/>
                          <a:cs typeface="Arial" charset="0"/>
                        </a:rPr>
                        <a:t>Upper 95%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Intercept</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306.52619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114.25389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2.68285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0.01993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57.58835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555.46404</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Price</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-24.97509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10.83213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-2.30565</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0.03979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-48.57626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-1.37392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Advertising</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74.13096</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25.96732</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2.85478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0.01449</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17.55303</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ea typeface="ＭＳ Ｐゴシック" charset="0"/>
                          <a:cs typeface="Arial" charset="0"/>
                        </a:rPr>
                        <a:t>130.70888</a:t>
                      </a:r>
                      <a:endParaRPr kumimoji="0" lang="en-US" sz="1300" b="1" i="0" u="none" strike="noStrike" cap="none" normalizeH="0" baseline="0">
                        <a:ln>
                          <a:noFill/>
                        </a:ln>
                        <a:solidFill>
                          <a:schemeClr val="tx1"/>
                        </a:solidFill>
                        <a:effectLst/>
                        <a:latin typeface="Arial" charset="0"/>
                        <a:ea typeface="ＭＳ Ｐゴシック" charset="0"/>
                      </a:endParaRPr>
                    </a:p>
                  </a:txBody>
                  <a:tcPr anchor="b" horzOverflow="overflow">
                    <a:lnL>
                      <a:noFill/>
                    </a:lnL>
                    <a:lnR w="28575"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265341" name="Picture 125" descr="j02289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752600"/>
            <a:ext cx="1228725" cy="685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5342" name="Object 126"/>
          <p:cNvGraphicFramePr>
            <a:graphicFrameLocks noChangeAspect="1"/>
          </p:cNvGraphicFramePr>
          <p:nvPr/>
        </p:nvGraphicFramePr>
        <p:xfrm>
          <a:off x="3505200" y="1752600"/>
          <a:ext cx="2122488" cy="568325"/>
        </p:xfrm>
        <a:graphic>
          <a:graphicData uri="http://schemas.openxmlformats.org/presentationml/2006/ole">
            <mc:AlternateContent xmlns:mc="http://schemas.openxmlformats.org/markup-compatibility/2006">
              <mc:Choice xmlns:v="urn:schemas-microsoft-com:vml" Requires="v">
                <p:oleObj spid="_x0000_s37900" name="Equation" r:id="rId4" imgW="850680" imgH="228600" progId="Equation.3">
                  <p:embed/>
                </p:oleObj>
              </mc:Choice>
              <mc:Fallback>
                <p:oleObj name="Equation" r:id="rId4" imgW="8506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752600"/>
                        <a:ext cx="2122488" cy="568325"/>
                      </a:xfrm>
                      <a:prstGeom prst="rect">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5343" name="Line 127"/>
          <p:cNvSpPr>
            <a:spLocks noChangeShapeType="1"/>
          </p:cNvSpPr>
          <p:nvPr/>
        </p:nvSpPr>
        <p:spPr bwMode="auto">
          <a:xfrm flipV="1">
            <a:off x="3048000" y="2209800"/>
            <a:ext cx="457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5345" name="Text Box 129"/>
          <p:cNvSpPr txBox="1">
            <a:spLocks noChangeArrowheads="1"/>
          </p:cNvSpPr>
          <p:nvPr/>
        </p:nvSpPr>
        <p:spPr bwMode="auto">
          <a:xfrm>
            <a:off x="3276600" y="2362200"/>
            <a:ext cx="5486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a:solidFill>
                  <a:schemeClr val="folHlink"/>
                </a:solidFill>
              </a:rPr>
              <a:t>44.2% of the variation in pie sales is explained by the variation in price and advertising, taking into account the sample size and number of independent variables</a:t>
            </a:r>
          </a:p>
        </p:txBody>
      </p:sp>
      <p:sp>
        <p:nvSpPr>
          <p:cNvPr id="265346" name="Rectangle 130"/>
          <p:cNvSpPr>
            <a:spLocks noGrp="1" noChangeArrowheads="1"/>
          </p:cNvSpPr>
          <p:nvPr>
            <p:ph type="title"/>
          </p:nvPr>
        </p:nvSpPr>
        <p:spPr>
          <a:xfrm>
            <a:off x="990600" y="228600"/>
            <a:ext cx="7793038" cy="1066800"/>
          </a:xfrm>
          <a:noFill/>
          <a:ln/>
        </p:spPr>
        <p:txBody>
          <a:bodyPr/>
          <a:lstStyle/>
          <a:p>
            <a:pPr>
              <a:lnSpc>
                <a:spcPct val="85000"/>
              </a:lnSpc>
            </a:pPr>
            <a:r>
              <a:rPr lang="en-US"/>
              <a:t>Multiple Coefficient of </a:t>
            </a:r>
            <a:br>
              <a:rPr lang="en-US"/>
            </a:br>
            <a:r>
              <a:rPr lang="en-US"/>
              <a:t> Determination</a:t>
            </a:r>
          </a:p>
        </p:txBody>
      </p:sp>
      <p:sp>
        <p:nvSpPr>
          <p:cNvPr id="265347" name="Text Box 131"/>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Tree>
    <p:extLst>
      <p:ext uri="{BB962C8B-B14F-4D97-AF65-F5344CB8AC3E}">
        <p14:creationId xmlns:p14="http://schemas.microsoft.com/office/powerpoint/2010/main" val="5243978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304800"/>
            <a:ext cx="8305800" cy="641350"/>
          </a:xfrm>
          <a:prstGeom prst="rect">
            <a:avLst/>
          </a:prstGeom>
          <a:noFill/>
          <a:ln w="9525" algn="ctr">
            <a:noFill/>
            <a:miter lim="800000"/>
            <a:headEnd/>
            <a:tailEnd/>
          </a:ln>
          <a:effec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r>
              <a:rPr lang="en-US" sz="3600">
                <a:effectLst>
                  <a:outerShdw blurRad="38100" dist="38100" dir="2700000" algn="tl">
                    <a:srgbClr val="DDDDDD"/>
                  </a:outerShdw>
                </a:effectLst>
                <a:latin typeface="Tahoma" charset="0"/>
              </a:rPr>
              <a:t>Estimate of Error Variance</a:t>
            </a:r>
          </a:p>
        </p:txBody>
      </p:sp>
      <p:graphicFrame>
        <p:nvGraphicFramePr>
          <p:cNvPr id="7170" name="Object 3"/>
          <p:cNvGraphicFramePr>
            <a:graphicFrameLocks noChangeAspect="1"/>
          </p:cNvGraphicFramePr>
          <p:nvPr>
            <p:ph/>
            <p:extLst>
              <p:ext uri="{D42A27DB-BD31-4B8C-83A1-F6EECF244321}">
                <p14:modId xmlns:p14="http://schemas.microsoft.com/office/powerpoint/2010/main" val="911019402"/>
              </p:ext>
            </p:extLst>
          </p:nvPr>
        </p:nvGraphicFramePr>
        <p:xfrm>
          <a:off x="1462088" y="1920875"/>
          <a:ext cx="6199187" cy="704850"/>
        </p:xfrm>
        <a:graphic>
          <a:graphicData uri="http://schemas.openxmlformats.org/presentationml/2006/ole">
            <mc:AlternateContent xmlns:mc="http://schemas.openxmlformats.org/markup-compatibility/2006">
              <mc:Choice xmlns:v="urn:schemas-microsoft-com:vml" Requires="v">
                <p:oleObj spid="_x0000_s33806" name="Equation" r:id="rId4" imgW="2679700" imgH="304800" progId="Equation.3">
                  <p:embed/>
                </p:oleObj>
              </mc:Choice>
              <mc:Fallback>
                <p:oleObj name="Equation" r:id="rId4" imgW="2679700" imgH="304800" progId="Equation.3">
                  <p:embed/>
                  <p:pic>
                    <p:nvPicPr>
                      <p:cNvPr id="0" name=""/>
                      <p:cNvPicPr>
                        <a:picLocks noChangeAspect="1" noChangeArrowheads="1"/>
                      </p:cNvPicPr>
                      <p:nvPr/>
                    </p:nvPicPr>
                    <p:blipFill>
                      <a:blip r:embed="rId5"/>
                      <a:srcRect/>
                      <a:stretch>
                        <a:fillRect/>
                      </a:stretch>
                    </p:blipFill>
                    <p:spPr bwMode="auto">
                      <a:xfrm>
                        <a:off x="1462088" y="1920875"/>
                        <a:ext cx="6199187"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7172" name="Text Box 5"/>
          <p:cNvSpPr txBox="1">
            <a:spLocks noChangeArrowheads="1"/>
          </p:cNvSpPr>
          <p:nvPr/>
        </p:nvSpPr>
        <p:spPr bwMode="auto">
          <a:xfrm>
            <a:off x="1066800" y="3200400"/>
            <a:ext cx="7315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30305"/>
                </a:solidFill>
                <a:latin typeface="Georgia" charset="0"/>
                <a:ea typeface="ＭＳ Ｐゴシック" charset="0"/>
                <a:cs typeface="Arial" charset="0"/>
              </a:defRPr>
            </a:lvl1pPr>
            <a:lvl2pPr marL="742950" indent="-285750" eaLnBrk="0" hangingPunct="0">
              <a:defRPr sz="2400">
                <a:solidFill>
                  <a:srgbClr val="030305"/>
                </a:solidFill>
                <a:latin typeface="Georgia" charset="0"/>
                <a:ea typeface="Arial" charset="0"/>
                <a:cs typeface="Arial" charset="0"/>
              </a:defRPr>
            </a:lvl2pPr>
            <a:lvl3pPr marL="1143000" indent="-228600" eaLnBrk="0" hangingPunct="0">
              <a:defRPr sz="2400">
                <a:solidFill>
                  <a:srgbClr val="030305"/>
                </a:solidFill>
                <a:latin typeface="Georgia" charset="0"/>
                <a:ea typeface="Arial" charset="0"/>
                <a:cs typeface="Arial" charset="0"/>
              </a:defRPr>
            </a:lvl3pPr>
            <a:lvl4pPr marL="1600200" indent="-228600" eaLnBrk="0" hangingPunct="0">
              <a:defRPr sz="2400">
                <a:solidFill>
                  <a:srgbClr val="030305"/>
                </a:solidFill>
                <a:latin typeface="Georgia" charset="0"/>
                <a:ea typeface="Arial" charset="0"/>
                <a:cs typeface="Arial" charset="0"/>
              </a:defRPr>
            </a:lvl4pPr>
            <a:lvl5pPr marL="2057400" indent="-228600" eaLnBrk="0" hangingPunct="0">
              <a:defRPr sz="2400">
                <a:solidFill>
                  <a:srgbClr val="030305"/>
                </a:solidFill>
                <a:latin typeface="Georgia" charset="0"/>
                <a:ea typeface="Arial" charset="0"/>
                <a:cs typeface="Arial" charset="0"/>
              </a:defRPr>
            </a:lvl5pPr>
            <a:lvl6pPr marL="2514600" indent="-228600" eaLnBrk="0" fontAlgn="base" hangingPunct="0">
              <a:spcBef>
                <a:spcPct val="50000"/>
              </a:spcBef>
              <a:spcAft>
                <a:spcPct val="0"/>
              </a:spcAft>
              <a:defRPr sz="2400">
                <a:solidFill>
                  <a:srgbClr val="030305"/>
                </a:solidFill>
                <a:latin typeface="Georgia" charset="0"/>
                <a:ea typeface="Arial" charset="0"/>
                <a:cs typeface="Arial" charset="0"/>
              </a:defRPr>
            </a:lvl6pPr>
            <a:lvl7pPr marL="2971800" indent="-228600" eaLnBrk="0" fontAlgn="base" hangingPunct="0">
              <a:spcBef>
                <a:spcPct val="50000"/>
              </a:spcBef>
              <a:spcAft>
                <a:spcPct val="0"/>
              </a:spcAft>
              <a:defRPr sz="2400">
                <a:solidFill>
                  <a:srgbClr val="030305"/>
                </a:solidFill>
                <a:latin typeface="Georgia" charset="0"/>
                <a:ea typeface="Arial" charset="0"/>
                <a:cs typeface="Arial" charset="0"/>
              </a:defRPr>
            </a:lvl7pPr>
            <a:lvl8pPr marL="3429000" indent="-228600" eaLnBrk="0" fontAlgn="base" hangingPunct="0">
              <a:spcBef>
                <a:spcPct val="50000"/>
              </a:spcBef>
              <a:spcAft>
                <a:spcPct val="0"/>
              </a:spcAft>
              <a:defRPr sz="2400">
                <a:solidFill>
                  <a:srgbClr val="030305"/>
                </a:solidFill>
                <a:latin typeface="Georgia" charset="0"/>
                <a:ea typeface="Arial" charset="0"/>
                <a:cs typeface="Arial" charset="0"/>
              </a:defRPr>
            </a:lvl8pPr>
            <a:lvl9pPr marL="3886200" indent="-228600" eaLnBrk="0" fontAlgn="base" hangingPunct="0">
              <a:spcBef>
                <a:spcPct val="50000"/>
              </a:spcBef>
              <a:spcAft>
                <a:spcPct val="0"/>
              </a:spcAft>
              <a:defRPr sz="2400">
                <a:solidFill>
                  <a:srgbClr val="030305"/>
                </a:solidFill>
                <a:latin typeface="Georgia" charset="0"/>
                <a:ea typeface="Arial" charset="0"/>
                <a:cs typeface="Arial" charset="0"/>
              </a:defRPr>
            </a:lvl9pPr>
          </a:lstStyle>
          <a:p>
            <a:pPr eaLnBrk="1" hangingPunct="1">
              <a:buFontTx/>
              <a:buChar char="-"/>
            </a:pPr>
            <a:r>
              <a:rPr lang="en-US" i="1"/>
              <a:t>df = n – </a:t>
            </a:r>
            <a:r>
              <a:rPr lang="en-US"/>
              <a:t>(</a:t>
            </a:r>
            <a:r>
              <a:rPr lang="en-US" i="1"/>
              <a:t>k + </a:t>
            </a:r>
            <a:r>
              <a:rPr lang="en-US"/>
              <a:t>1), or </a:t>
            </a:r>
            <a:r>
              <a:rPr lang="en-US" i="1"/>
              <a:t>df = n – k – </a:t>
            </a:r>
            <a:r>
              <a:rPr lang="en-US"/>
              <a:t>1</a:t>
            </a:r>
          </a:p>
          <a:p>
            <a:pPr eaLnBrk="1" hangingPunct="1">
              <a:buFontTx/>
              <a:buChar char="-"/>
            </a:pPr>
            <a:r>
              <a:rPr lang="en-US" i="1"/>
              <a:t>df</a:t>
            </a:r>
            <a:r>
              <a:rPr lang="en-US"/>
              <a:t> (i.e. degrees of freedom) is the (number of observations) – (number of estimated parameters)</a:t>
            </a:r>
          </a:p>
        </p:txBody>
      </p:sp>
    </p:spTree>
    <p:extLst>
      <p:ext uri="{BB962C8B-B14F-4D97-AF65-F5344CB8AC3E}">
        <p14:creationId xmlns:p14="http://schemas.microsoft.com/office/powerpoint/2010/main" val="352620284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Multiple Regression Assumptions</a:t>
            </a:r>
          </a:p>
        </p:txBody>
      </p:sp>
      <p:sp>
        <p:nvSpPr>
          <p:cNvPr id="124931" name="Rectangle 3"/>
          <p:cNvSpPr>
            <a:spLocks noGrp="1" noChangeArrowheads="1"/>
          </p:cNvSpPr>
          <p:nvPr>
            <p:ph idx="1"/>
          </p:nvPr>
        </p:nvSpPr>
        <p:spPr/>
        <p:txBody>
          <a:bodyPr>
            <a:normAutofit/>
          </a:bodyPr>
          <a:lstStyle/>
          <a:p>
            <a:pPr>
              <a:lnSpc>
                <a:spcPct val="90000"/>
              </a:lnSpc>
            </a:pPr>
            <a:endParaRPr lang="en-US" dirty="0" smtClean="0"/>
          </a:p>
          <a:p>
            <a:pPr>
              <a:lnSpc>
                <a:spcPct val="90000"/>
              </a:lnSpc>
            </a:pPr>
            <a:endParaRPr lang="en-US" dirty="0"/>
          </a:p>
          <a:p>
            <a:pPr>
              <a:lnSpc>
                <a:spcPct val="90000"/>
              </a:lnSpc>
            </a:pPr>
            <a:endParaRPr lang="en-US" dirty="0" smtClean="0"/>
          </a:p>
          <a:p>
            <a:pPr>
              <a:lnSpc>
                <a:spcPct val="90000"/>
              </a:lnSpc>
            </a:pPr>
            <a:r>
              <a:rPr lang="en-US" dirty="0" smtClean="0"/>
              <a:t>The </a:t>
            </a:r>
            <a:r>
              <a:rPr lang="en-US" dirty="0"/>
              <a:t>model errors are independent and random</a:t>
            </a:r>
          </a:p>
          <a:p>
            <a:pPr>
              <a:lnSpc>
                <a:spcPct val="90000"/>
              </a:lnSpc>
            </a:pPr>
            <a:r>
              <a:rPr lang="en-US" dirty="0"/>
              <a:t>The errors are normally distributed</a:t>
            </a:r>
          </a:p>
          <a:p>
            <a:pPr>
              <a:lnSpc>
                <a:spcPct val="90000"/>
              </a:lnSpc>
            </a:pPr>
            <a:r>
              <a:rPr lang="en-US" dirty="0"/>
              <a:t>The mean of the errors is zero</a:t>
            </a:r>
          </a:p>
          <a:p>
            <a:pPr>
              <a:lnSpc>
                <a:spcPct val="90000"/>
              </a:lnSpc>
            </a:pPr>
            <a:r>
              <a:rPr lang="en-US" dirty="0"/>
              <a:t>Errors have a constant variance</a:t>
            </a:r>
          </a:p>
          <a:p>
            <a:pPr>
              <a:lnSpc>
                <a:spcPct val="90000"/>
              </a:lnSpc>
            </a:pPr>
            <a:endParaRPr lang="en-US" dirty="0"/>
          </a:p>
        </p:txBody>
      </p:sp>
      <p:sp>
        <p:nvSpPr>
          <p:cNvPr id="124932" name="Text Box 4"/>
          <p:cNvSpPr txBox="1">
            <a:spLocks noChangeArrowheads="1"/>
          </p:cNvSpPr>
          <p:nvPr/>
        </p:nvSpPr>
        <p:spPr bwMode="auto">
          <a:xfrm>
            <a:off x="3200400" y="2362200"/>
            <a:ext cx="1905000" cy="528638"/>
          </a:xfrm>
          <a:prstGeom prst="rect">
            <a:avLst/>
          </a:prstGeom>
          <a:solidFill>
            <a:srgbClr val="C8FCF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t>e = (y – y)</a:t>
            </a:r>
          </a:p>
        </p:txBody>
      </p:sp>
      <p:sp>
        <p:nvSpPr>
          <p:cNvPr id="124933" name="Text Box 5"/>
          <p:cNvSpPr txBox="1">
            <a:spLocks noChangeArrowheads="1"/>
          </p:cNvSpPr>
          <p:nvPr/>
        </p:nvSpPr>
        <p:spPr bwMode="auto">
          <a:xfrm rot="5400000">
            <a:off x="4335463" y="2430462"/>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&lt;</a:t>
            </a:r>
          </a:p>
        </p:txBody>
      </p:sp>
      <p:sp>
        <p:nvSpPr>
          <p:cNvPr id="124934" name="Rectangle 6"/>
          <p:cNvSpPr>
            <a:spLocks noChangeArrowheads="1"/>
          </p:cNvSpPr>
          <p:nvPr/>
        </p:nvSpPr>
        <p:spPr bwMode="auto">
          <a:xfrm>
            <a:off x="838200" y="17526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20675" indent="-320675" defTabSz="852488">
              <a:spcBef>
                <a:spcPct val="20000"/>
              </a:spcBef>
              <a:buClr>
                <a:schemeClr val="folHlink"/>
              </a:buClr>
              <a:buSzPct val="60000"/>
              <a:buFont typeface="Wingdings" charset="0"/>
              <a:buNone/>
            </a:pPr>
            <a:r>
              <a:rPr lang="en-US" sz="2700" b="1"/>
              <a:t>Errors (residuals) from the regression model:</a:t>
            </a:r>
          </a:p>
        </p:txBody>
      </p:sp>
    </p:spTree>
    <p:extLst>
      <p:ext uri="{BB962C8B-B14F-4D97-AF65-F5344CB8AC3E}">
        <p14:creationId xmlns:p14="http://schemas.microsoft.com/office/powerpoint/2010/main" val="25241776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dirty="0" smtClean="0"/>
              <a:t>The least-squares line</a:t>
            </a:r>
            <a:endParaRPr lang="en-US" dirty="0" smtClean="0"/>
          </a:p>
        </p:txBody>
      </p:sp>
      <p:graphicFrame>
        <p:nvGraphicFramePr>
          <p:cNvPr id="6" name="Chart 5"/>
          <p:cNvGraphicFramePr>
            <a:graphicFrameLocks/>
          </p:cNvGraphicFramePr>
          <p:nvPr>
            <p:extLst>
              <p:ext uri="{D42A27DB-BD31-4B8C-83A1-F6EECF244321}">
                <p14:modId xmlns:p14="http://schemas.microsoft.com/office/powerpoint/2010/main" val="331054165"/>
              </p:ext>
            </p:extLst>
          </p:nvPr>
        </p:nvGraphicFramePr>
        <p:xfrm>
          <a:off x="749300" y="1504731"/>
          <a:ext cx="7645400" cy="508635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p:cNvCxnSpPr/>
          <p:nvPr/>
        </p:nvCxnSpPr>
        <p:spPr>
          <a:xfrm flipV="1">
            <a:off x="2282782" y="3071835"/>
            <a:ext cx="4939017" cy="5227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2334274" y="3628926"/>
            <a:ext cx="0" cy="64418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011822" y="3415057"/>
            <a:ext cx="0" cy="440039"/>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885100" y="3288780"/>
            <a:ext cx="0" cy="952061"/>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329283" y="3220136"/>
            <a:ext cx="0" cy="790434"/>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883026" y="2711452"/>
            <a:ext cx="0" cy="42902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6032500" y="2413000"/>
            <a:ext cx="1047750" cy="476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080250" y="2043668"/>
            <a:ext cx="1094696" cy="369332"/>
          </a:xfrm>
          <a:prstGeom prst="rect">
            <a:avLst/>
          </a:prstGeom>
          <a:solidFill>
            <a:schemeClr val="bg1"/>
          </a:solidFill>
          <a:ln>
            <a:solidFill>
              <a:schemeClr val="tx1"/>
            </a:solidFill>
          </a:ln>
        </p:spPr>
        <p:txBody>
          <a:bodyPr wrap="none" rtlCol="0">
            <a:spAutoFit/>
          </a:bodyPr>
          <a:lstStyle/>
          <a:p>
            <a:r>
              <a:rPr lang="en-US" b="1" dirty="0" smtClean="0">
                <a:solidFill>
                  <a:srgbClr val="FF0000"/>
                </a:solidFill>
              </a:rPr>
              <a:t>residual</a:t>
            </a:r>
          </a:p>
        </p:txBody>
      </p:sp>
    </p:spTree>
    <p:extLst>
      <p:ext uri="{BB962C8B-B14F-4D97-AF65-F5344CB8AC3E}">
        <p14:creationId xmlns:p14="http://schemas.microsoft.com/office/powerpoint/2010/main" val="31029408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nSpc>
                <a:spcPct val="80000"/>
              </a:lnSpc>
            </a:pPr>
            <a:r>
              <a:rPr lang="en-US"/>
              <a:t>Residual Analysis</a:t>
            </a:r>
          </a:p>
        </p:txBody>
      </p:sp>
      <p:graphicFrame>
        <p:nvGraphicFramePr>
          <p:cNvPr id="318467" name="Object 3">
            <a:hlinkClick r:id="" action="ppaction://ole?verb=0"/>
          </p:cNvPr>
          <p:cNvGraphicFramePr>
            <a:graphicFrameLocks/>
          </p:cNvGraphicFramePr>
          <p:nvPr/>
        </p:nvGraphicFramePr>
        <p:xfrm>
          <a:off x="381000" y="3352800"/>
          <a:ext cx="576263" cy="533400"/>
        </p:xfrm>
        <a:graphic>
          <a:graphicData uri="http://schemas.openxmlformats.org/presentationml/2006/ole">
            <mc:AlternateContent xmlns:mc="http://schemas.openxmlformats.org/markup-compatibility/2006">
              <mc:Choice xmlns:v="urn:schemas-microsoft-com:vml" Requires="v">
                <p:oleObj spid="_x0000_s55319"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52800"/>
                        <a:ext cx="576263"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8468" name="Rectangle 4"/>
          <p:cNvSpPr>
            <a:spLocks noChangeArrowheads="1"/>
          </p:cNvSpPr>
          <p:nvPr/>
        </p:nvSpPr>
        <p:spPr bwMode="auto">
          <a:xfrm>
            <a:off x="1066800" y="3429000"/>
            <a:ext cx="3357563" cy="4667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t>Non-constant variance</a:t>
            </a:r>
          </a:p>
        </p:txBody>
      </p:sp>
      <p:sp>
        <p:nvSpPr>
          <p:cNvPr id="318469" name="Rectangle 5"/>
          <p:cNvSpPr>
            <a:spLocks noChangeArrowheads="1"/>
          </p:cNvSpPr>
          <p:nvPr/>
        </p:nvSpPr>
        <p:spPr bwMode="auto">
          <a:xfrm>
            <a:off x="5257800" y="3124200"/>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a:solidFill>
                  <a:srgbClr val="FF0000"/>
                </a:solidFill>
                <a:latin typeface="Wingdings" charset="0"/>
              </a:rPr>
              <a:t></a:t>
            </a:r>
          </a:p>
        </p:txBody>
      </p:sp>
      <p:sp>
        <p:nvSpPr>
          <p:cNvPr id="318470" name="Rectangle 6"/>
          <p:cNvSpPr>
            <a:spLocks noChangeArrowheads="1"/>
          </p:cNvSpPr>
          <p:nvPr/>
        </p:nvSpPr>
        <p:spPr bwMode="auto">
          <a:xfrm>
            <a:off x="5791200" y="3429000"/>
            <a:ext cx="2974975" cy="4667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a:t>Constant variance</a:t>
            </a:r>
          </a:p>
        </p:txBody>
      </p:sp>
      <p:sp>
        <p:nvSpPr>
          <p:cNvPr id="318471" name="Line 7"/>
          <p:cNvSpPr>
            <a:spLocks noChangeShapeType="1"/>
          </p:cNvSpPr>
          <p:nvPr/>
        </p:nvSpPr>
        <p:spPr bwMode="auto">
          <a:xfrm>
            <a:off x="838200" y="20621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2" name="Line 8"/>
          <p:cNvSpPr>
            <a:spLocks noChangeShapeType="1"/>
          </p:cNvSpPr>
          <p:nvPr/>
        </p:nvSpPr>
        <p:spPr bwMode="auto">
          <a:xfrm flipV="1">
            <a:off x="842963" y="26670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3" name="Line 9"/>
          <p:cNvSpPr>
            <a:spLocks noChangeShapeType="1"/>
          </p:cNvSpPr>
          <p:nvPr/>
        </p:nvSpPr>
        <p:spPr bwMode="auto">
          <a:xfrm flipV="1">
            <a:off x="1147763" y="1752600"/>
            <a:ext cx="2738437"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4" name="Line 10"/>
          <p:cNvSpPr>
            <a:spLocks noChangeShapeType="1"/>
          </p:cNvSpPr>
          <p:nvPr/>
        </p:nvSpPr>
        <p:spPr bwMode="auto">
          <a:xfrm>
            <a:off x="1147763" y="2895600"/>
            <a:ext cx="2662237"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5" name="Oval 11"/>
          <p:cNvSpPr>
            <a:spLocks noChangeArrowheads="1"/>
          </p:cNvSpPr>
          <p:nvPr/>
        </p:nvSpPr>
        <p:spPr bwMode="auto">
          <a:xfrm>
            <a:off x="1219200" y="2552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6" name="Oval 12"/>
          <p:cNvSpPr>
            <a:spLocks noChangeArrowheads="1"/>
          </p:cNvSpPr>
          <p:nvPr/>
        </p:nvSpPr>
        <p:spPr bwMode="auto">
          <a:xfrm>
            <a:off x="2438400" y="2247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7" name="Oval 13"/>
          <p:cNvSpPr>
            <a:spLocks noChangeArrowheads="1"/>
          </p:cNvSpPr>
          <p:nvPr/>
        </p:nvSpPr>
        <p:spPr bwMode="auto">
          <a:xfrm>
            <a:off x="1447800" y="2705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8" name="Oval 14"/>
          <p:cNvSpPr>
            <a:spLocks noChangeArrowheads="1"/>
          </p:cNvSpPr>
          <p:nvPr/>
        </p:nvSpPr>
        <p:spPr bwMode="auto">
          <a:xfrm>
            <a:off x="1600200" y="2400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79" name="Oval 15"/>
          <p:cNvSpPr>
            <a:spLocks noChangeArrowheads="1"/>
          </p:cNvSpPr>
          <p:nvPr/>
        </p:nvSpPr>
        <p:spPr bwMode="auto">
          <a:xfrm>
            <a:off x="1981200" y="2400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0" name="Oval 16"/>
          <p:cNvSpPr>
            <a:spLocks noChangeArrowheads="1"/>
          </p:cNvSpPr>
          <p:nvPr/>
        </p:nvSpPr>
        <p:spPr bwMode="auto">
          <a:xfrm>
            <a:off x="2057400" y="2781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1" name="Oval 17"/>
          <p:cNvSpPr>
            <a:spLocks noChangeArrowheads="1"/>
          </p:cNvSpPr>
          <p:nvPr/>
        </p:nvSpPr>
        <p:spPr bwMode="auto">
          <a:xfrm>
            <a:off x="2362200" y="2552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2" name="Oval 18"/>
          <p:cNvSpPr>
            <a:spLocks noChangeArrowheads="1"/>
          </p:cNvSpPr>
          <p:nvPr/>
        </p:nvSpPr>
        <p:spPr bwMode="auto">
          <a:xfrm>
            <a:off x="1752600" y="2705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3" name="Oval 19"/>
          <p:cNvSpPr>
            <a:spLocks noChangeArrowheads="1"/>
          </p:cNvSpPr>
          <p:nvPr/>
        </p:nvSpPr>
        <p:spPr bwMode="auto">
          <a:xfrm>
            <a:off x="3657600" y="2781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4" name="Oval 20"/>
          <p:cNvSpPr>
            <a:spLocks noChangeArrowheads="1"/>
          </p:cNvSpPr>
          <p:nvPr/>
        </p:nvSpPr>
        <p:spPr bwMode="auto">
          <a:xfrm>
            <a:off x="2971800" y="3009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5" name="Oval 21"/>
          <p:cNvSpPr>
            <a:spLocks noChangeArrowheads="1"/>
          </p:cNvSpPr>
          <p:nvPr/>
        </p:nvSpPr>
        <p:spPr bwMode="auto">
          <a:xfrm>
            <a:off x="3124200" y="2400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6" name="Oval 22"/>
          <p:cNvSpPr>
            <a:spLocks noChangeArrowheads="1"/>
          </p:cNvSpPr>
          <p:nvPr/>
        </p:nvSpPr>
        <p:spPr bwMode="auto">
          <a:xfrm>
            <a:off x="2895600" y="2095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7" name="Oval 23"/>
          <p:cNvSpPr>
            <a:spLocks noChangeArrowheads="1"/>
          </p:cNvSpPr>
          <p:nvPr/>
        </p:nvSpPr>
        <p:spPr bwMode="auto">
          <a:xfrm>
            <a:off x="2743200" y="2476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8" name="Oval 24"/>
          <p:cNvSpPr>
            <a:spLocks noChangeArrowheads="1"/>
          </p:cNvSpPr>
          <p:nvPr/>
        </p:nvSpPr>
        <p:spPr bwMode="auto">
          <a:xfrm>
            <a:off x="2667000" y="2705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89" name="Oval 25"/>
          <p:cNvSpPr>
            <a:spLocks noChangeArrowheads="1"/>
          </p:cNvSpPr>
          <p:nvPr/>
        </p:nvSpPr>
        <p:spPr bwMode="auto">
          <a:xfrm>
            <a:off x="2438400" y="2857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0" name="Oval 26"/>
          <p:cNvSpPr>
            <a:spLocks noChangeArrowheads="1"/>
          </p:cNvSpPr>
          <p:nvPr/>
        </p:nvSpPr>
        <p:spPr bwMode="auto">
          <a:xfrm>
            <a:off x="3357563"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1" name="Oval 27"/>
          <p:cNvSpPr>
            <a:spLocks noChangeArrowheads="1"/>
          </p:cNvSpPr>
          <p:nvPr/>
        </p:nvSpPr>
        <p:spPr bwMode="auto">
          <a:xfrm>
            <a:off x="3581400" y="2476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2" name="Oval 28"/>
          <p:cNvSpPr>
            <a:spLocks noChangeArrowheads="1"/>
          </p:cNvSpPr>
          <p:nvPr/>
        </p:nvSpPr>
        <p:spPr bwMode="auto">
          <a:xfrm>
            <a:off x="3509963" y="1905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3" name="Oval 29"/>
          <p:cNvSpPr>
            <a:spLocks noChangeArrowheads="1"/>
          </p:cNvSpPr>
          <p:nvPr/>
        </p:nvSpPr>
        <p:spPr bwMode="auto">
          <a:xfrm>
            <a:off x="3505200" y="3086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4" name="Oval 30"/>
          <p:cNvSpPr>
            <a:spLocks noChangeArrowheads="1"/>
          </p:cNvSpPr>
          <p:nvPr/>
        </p:nvSpPr>
        <p:spPr bwMode="auto">
          <a:xfrm>
            <a:off x="3200400" y="2781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5" name="Rectangle 31"/>
          <p:cNvSpPr>
            <a:spLocks noChangeArrowheads="1"/>
          </p:cNvSpPr>
          <p:nvPr/>
        </p:nvSpPr>
        <p:spPr bwMode="auto">
          <a:xfrm>
            <a:off x="4043363" y="24384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x</a:t>
            </a:r>
          </a:p>
        </p:txBody>
      </p:sp>
      <p:sp>
        <p:nvSpPr>
          <p:cNvPr id="318496" name="Line 32"/>
          <p:cNvSpPr>
            <a:spLocks noChangeShapeType="1"/>
          </p:cNvSpPr>
          <p:nvPr/>
        </p:nvSpPr>
        <p:spPr bwMode="auto">
          <a:xfrm>
            <a:off x="5181600" y="2667000"/>
            <a:ext cx="32718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7" name="Line 33"/>
          <p:cNvSpPr>
            <a:spLocks noChangeShapeType="1"/>
          </p:cNvSpPr>
          <p:nvPr/>
        </p:nvSpPr>
        <p:spPr bwMode="auto">
          <a:xfrm>
            <a:off x="5181600" y="20288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498" name="Rectangle 34"/>
          <p:cNvSpPr>
            <a:spLocks noChangeArrowheads="1"/>
          </p:cNvSpPr>
          <p:nvPr/>
        </p:nvSpPr>
        <p:spPr bwMode="auto">
          <a:xfrm>
            <a:off x="8386763" y="24384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x</a:t>
            </a:r>
          </a:p>
        </p:txBody>
      </p:sp>
      <p:sp>
        <p:nvSpPr>
          <p:cNvPr id="318499" name="Line 35"/>
          <p:cNvSpPr>
            <a:spLocks noChangeShapeType="1"/>
          </p:cNvSpPr>
          <p:nvPr/>
        </p:nvSpPr>
        <p:spPr bwMode="auto">
          <a:xfrm>
            <a:off x="5453063" y="2209800"/>
            <a:ext cx="29670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0" name="Line 36"/>
          <p:cNvSpPr>
            <a:spLocks noChangeShapeType="1"/>
          </p:cNvSpPr>
          <p:nvPr/>
        </p:nvSpPr>
        <p:spPr bwMode="auto">
          <a:xfrm>
            <a:off x="5453063" y="3048000"/>
            <a:ext cx="29670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1" name="Oval 37"/>
          <p:cNvSpPr>
            <a:spLocks noChangeArrowheads="1"/>
          </p:cNvSpPr>
          <p:nvPr/>
        </p:nvSpPr>
        <p:spPr bwMode="auto">
          <a:xfrm>
            <a:off x="54102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2" name="Oval 38"/>
          <p:cNvSpPr>
            <a:spLocks noChangeArrowheads="1"/>
          </p:cNvSpPr>
          <p:nvPr/>
        </p:nvSpPr>
        <p:spPr bwMode="auto">
          <a:xfrm>
            <a:off x="60198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3" name="Oval 39"/>
          <p:cNvSpPr>
            <a:spLocks noChangeArrowheads="1"/>
          </p:cNvSpPr>
          <p:nvPr/>
        </p:nvSpPr>
        <p:spPr bwMode="auto">
          <a:xfrm>
            <a:off x="56388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4" name="Oval 40"/>
          <p:cNvSpPr>
            <a:spLocks noChangeArrowheads="1"/>
          </p:cNvSpPr>
          <p:nvPr/>
        </p:nvSpPr>
        <p:spPr bwMode="auto">
          <a:xfrm>
            <a:off x="57912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5" name="Oval 41"/>
          <p:cNvSpPr>
            <a:spLocks noChangeArrowheads="1"/>
          </p:cNvSpPr>
          <p:nvPr/>
        </p:nvSpPr>
        <p:spPr bwMode="auto">
          <a:xfrm>
            <a:off x="52578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6" name="Oval 42"/>
          <p:cNvSpPr>
            <a:spLocks noChangeArrowheads="1"/>
          </p:cNvSpPr>
          <p:nvPr/>
        </p:nvSpPr>
        <p:spPr bwMode="auto">
          <a:xfrm>
            <a:off x="5410200"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7" name="Oval 43"/>
          <p:cNvSpPr>
            <a:spLocks noChangeArrowheads="1"/>
          </p:cNvSpPr>
          <p:nvPr/>
        </p:nvSpPr>
        <p:spPr bwMode="auto">
          <a:xfrm>
            <a:off x="7239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8" name="Oval 44"/>
          <p:cNvSpPr>
            <a:spLocks noChangeArrowheads="1"/>
          </p:cNvSpPr>
          <p:nvPr/>
        </p:nvSpPr>
        <p:spPr bwMode="auto">
          <a:xfrm>
            <a:off x="6248400"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09" name="Oval 45"/>
          <p:cNvSpPr>
            <a:spLocks noChangeArrowheads="1"/>
          </p:cNvSpPr>
          <p:nvPr/>
        </p:nvSpPr>
        <p:spPr bwMode="auto">
          <a:xfrm>
            <a:off x="64008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0" name="Oval 46"/>
          <p:cNvSpPr>
            <a:spLocks noChangeArrowheads="1"/>
          </p:cNvSpPr>
          <p:nvPr/>
        </p:nvSpPr>
        <p:spPr bwMode="auto">
          <a:xfrm>
            <a:off x="6629400"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1" name="Oval 47"/>
          <p:cNvSpPr>
            <a:spLocks noChangeArrowheads="1"/>
          </p:cNvSpPr>
          <p:nvPr/>
        </p:nvSpPr>
        <p:spPr bwMode="auto">
          <a:xfrm>
            <a:off x="6858000"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2" name="Oval 48"/>
          <p:cNvSpPr>
            <a:spLocks noChangeArrowheads="1"/>
          </p:cNvSpPr>
          <p:nvPr/>
        </p:nvSpPr>
        <p:spPr bwMode="auto">
          <a:xfrm>
            <a:off x="65532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3" name="Oval 49"/>
          <p:cNvSpPr>
            <a:spLocks noChangeArrowheads="1"/>
          </p:cNvSpPr>
          <p:nvPr/>
        </p:nvSpPr>
        <p:spPr bwMode="auto">
          <a:xfrm>
            <a:off x="76962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4" name="Oval 50"/>
          <p:cNvSpPr>
            <a:spLocks noChangeArrowheads="1"/>
          </p:cNvSpPr>
          <p:nvPr/>
        </p:nvSpPr>
        <p:spPr bwMode="auto">
          <a:xfrm>
            <a:off x="6934200"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5" name="Oval 51"/>
          <p:cNvSpPr>
            <a:spLocks noChangeArrowheads="1"/>
          </p:cNvSpPr>
          <p:nvPr/>
        </p:nvSpPr>
        <p:spPr bwMode="auto">
          <a:xfrm>
            <a:off x="7162800"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6" name="Oval 52"/>
          <p:cNvSpPr>
            <a:spLocks noChangeArrowheads="1"/>
          </p:cNvSpPr>
          <p:nvPr/>
        </p:nvSpPr>
        <p:spPr bwMode="auto">
          <a:xfrm>
            <a:off x="7696200"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7" name="Oval 53"/>
          <p:cNvSpPr>
            <a:spLocks noChangeArrowheads="1"/>
          </p:cNvSpPr>
          <p:nvPr/>
        </p:nvSpPr>
        <p:spPr bwMode="auto">
          <a:xfrm>
            <a:off x="74676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8" name="Oval 54"/>
          <p:cNvSpPr>
            <a:spLocks noChangeArrowheads="1"/>
          </p:cNvSpPr>
          <p:nvPr/>
        </p:nvSpPr>
        <p:spPr bwMode="auto">
          <a:xfrm>
            <a:off x="81534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19" name="Oval 55"/>
          <p:cNvSpPr>
            <a:spLocks noChangeArrowheads="1"/>
          </p:cNvSpPr>
          <p:nvPr/>
        </p:nvSpPr>
        <p:spPr bwMode="auto">
          <a:xfrm>
            <a:off x="79248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20" name="Oval 56"/>
          <p:cNvSpPr>
            <a:spLocks noChangeArrowheads="1"/>
          </p:cNvSpPr>
          <p:nvPr/>
        </p:nvSpPr>
        <p:spPr bwMode="auto">
          <a:xfrm>
            <a:off x="8305800"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74" name="Rectangle 110"/>
          <p:cNvSpPr>
            <a:spLocks noChangeArrowheads="1"/>
          </p:cNvSpPr>
          <p:nvPr/>
        </p:nvSpPr>
        <p:spPr bwMode="auto">
          <a:xfrm rot="16200000">
            <a:off x="-146050" y="25130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318575" name="Rectangle 111"/>
          <p:cNvSpPr>
            <a:spLocks noChangeArrowheads="1"/>
          </p:cNvSpPr>
          <p:nvPr/>
        </p:nvSpPr>
        <p:spPr bwMode="auto">
          <a:xfrm rot="16200000">
            <a:off x="4273550" y="25130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318576" name="Line 112"/>
          <p:cNvSpPr>
            <a:spLocks noChangeShapeType="1"/>
          </p:cNvSpPr>
          <p:nvPr/>
        </p:nvSpPr>
        <p:spPr bwMode="auto">
          <a:xfrm>
            <a:off x="304800" y="4114800"/>
            <a:ext cx="8458200"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18577" name="Object 11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55320" name="Clip" r:id="rId5" imgW="1044360" imgH="1001520" progId="MS_ClipArt_Gallery.5">
                  <p:embed/>
                </p:oleObj>
              </mc:Choice>
              <mc:Fallback>
                <p:oleObj name="Clip" r:id="rId5" imgW="1044360" imgH="1001520" progId="MS_ClipArt_Gallery.5">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8578" name="Rectangle 114"/>
          <p:cNvSpPr>
            <a:spLocks noChangeArrowheads="1"/>
          </p:cNvSpPr>
          <p:nvPr/>
        </p:nvSpPr>
        <p:spPr bwMode="auto">
          <a:xfrm>
            <a:off x="1371600" y="5867400"/>
            <a:ext cx="2605088" cy="4667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Not Independent</a:t>
            </a:r>
          </a:p>
        </p:txBody>
      </p:sp>
      <p:sp>
        <p:nvSpPr>
          <p:cNvPr id="318579" name="Rectangle 115"/>
          <p:cNvSpPr>
            <a:spLocks noChangeArrowheads="1"/>
          </p:cNvSpPr>
          <p:nvPr/>
        </p:nvSpPr>
        <p:spPr bwMode="auto">
          <a:xfrm>
            <a:off x="5867400" y="5867400"/>
            <a:ext cx="2071688" cy="4667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Independent</a:t>
            </a:r>
          </a:p>
        </p:txBody>
      </p:sp>
      <p:sp>
        <p:nvSpPr>
          <p:cNvPr id="318580" name="Line 116"/>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1" name="Line 117"/>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2" name="Oval 118"/>
          <p:cNvSpPr>
            <a:spLocks noChangeArrowheads="1"/>
          </p:cNvSpPr>
          <p:nvPr/>
        </p:nvSpPr>
        <p:spPr bwMode="auto">
          <a:xfrm>
            <a:off x="838200" y="5410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3" name="Oval 119"/>
          <p:cNvSpPr>
            <a:spLocks noChangeArrowheads="1"/>
          </p:cNvSpPr>
          <p:nvPr/>
        </p:nvSpPr>
        <p:spPr bwMode="auto">
          <a:xfrm>
            <a:off x="11430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4" name="Oval 120"/>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5" name="Oval 121"/>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6" name="Oval 122"/>
          <p:cNvSpPr>
            <a:spLocks noChangeArrowheads="1"/>
          </p:cNvSpPr>
          <p:nvPr/>
        </p:nvSpPr>
        <p:spPr bwMode="auto">
          <a:xfrm>
            <a:off x="3352800" y="4419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7" name="Oval 123"/>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8" name="Oval 124"/>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89" name="Oval 125"/>
          <p:cNvSpPr>
            <a:spLocks noChangeArrowheads="1"/>
          </p:cNvSpPr>
          <p:nvPr/>
        </p:nvSpPr>
        <p:spPr bwMode="auto">
          <a:xfrm>
            <a:off x="3657600"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0" name="Oval 126"/>
          <p:cNvSpPr>
            <a:spLocks noChangeArrowheads="1"/>
          </p:cNvSpPr>
          <p:nvPr/>
        </p:nvSpPr>
        <p:spPr bwMode="auto">
          <a:xfrm>
            <a:off x="38862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1" name="Oval 127"/>
          <p:cNvSpPr>
            <a:spLocks noChangeArrowheads="1"/>
          </p:cNvSpPr>
          <p:nvPr/>
        </p:nvSpPr>
        <p:spPr bwMode="auto">
          <a:xfrm>
            <a:off x="3048000"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2" name="Oval 128"/>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3" name="Oval 129"/>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4" name="Oval 130"/>
          <p:cNvSpPr>
            <a:spLocks noChangeArrowheads="1"/>
          </p:cNvSpPr>
          <p:nvPr/>
        </p:nvSpPr>
        <p:spPr bwMode="auto">
          <a:xfrm>
            <a:off x="2057400" y="4724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5" name="Oval 131"/>
          <p:cNvSpPr>
            <a:spLocks noChangeArrowheads="1"/>
          </p:cNvSpPr>
          <p:nvPr/>
        </p:nvSpPr>
        <p:spPr bwMode="auto">
          <a:xfrm>
            <a:off x="1219200"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6" name="Oval 132"/>
          <p:cNvSpPr>
            <a:spLocks noChangeArrowheads="1"/>
          </p:cNvSpPr>
          <p:nvPr/>
        </p:nvSpPr>
        <p:spPr bwMode="auto">
          <a:xfrm>
            <a:off x="1447800"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7" name="Oval 133"/>
          <p:cNvSpPr>
            <a:spLocks noChangeArrowheads="1"/>
          </p:cNvSpPr>
          <p:nvPr/>
        </p:nvSpPr>
        <p:spPr bwMode="auto">
          <a:xfrm>
            <a:off x="19050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8" name="Oval 134"/>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599" name="Oval 135"/>
          <p:cNvSpPr>
            <a:spLocks noChangeArrowheads="1"/>
          </p:cNvSpPr>
          <p:nvPr/>
        </p:nvSpPr>
        <p:spPr bwMode="auto">
          <a:xfrm>
            <a:off x="1752600"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0" name="Oval 136"/>
          <p:cNvSpPr>
            <a:spLocks noChangeArrowheads="1"/>
          </p:cNvSpPr>
          <p:nvPr/>
        </p:nvSpPr>
        <p:spPr bwMode="auto">
          <a:xfrm>
            <a:off x="39624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1" name="Oval 137"/>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2" name="Rectangle 138"/>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x</a:t>
            </a:r>
          </a:p>
        </p:txBody>
      </p:sp>
      <p:sp>
        <p:nvSpPr>
          <p:cNvPr id="318603" name="Rectangle 139"/>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318604" name="Line 140"/>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5" name="Line 141"/>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06" name="Rectangle 142"/>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x</a:t>
            </a:r>
          </a:p>
        </p:txBody>
      </p:sp>
      <p:sp>
        <p:nvSpPr>
          <p:cNvPr id="318609" name="Oval 145"/>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0" name="Oval 146"/>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1" name="Oval 147"/>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2" name="Oval 148"/>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3" name="Oval 149"/>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4" name="Oval 150"/>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5" name="Oval 151"/>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6" name="Oval 152"/>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7" name="Oval 153"/>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8" name="Oval 154"/>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19" name="Oval 155"/>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0" name="Oval 156"/>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1" name="Oval 157"/>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2" name="Oval 158"/>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3" name="Oval 159"/>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4" name="Oval 160"/>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5" name="Oval 161"/>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6" name="Oval 162"/>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7" name="Oval 163"/>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8" name="Oval 164"/>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29" name="Oval 165"/>
          <p:cNvSpPr>
            <a:spLocks noChangeArrowheads="1"/>
          </p:cNvSpPr>
          <p:nvPr/>
        </p:nvSpPr>
        <p:spPr bwMode="auto">
          <a:xfrm>
            <a:off x="8001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30" name="Oval 166"/>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31" name="Oval 167"/>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8632" name="Rectangle 168"/>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318633" name="Rectangle 169"/>
          <p:cNvSpPr>
            <a:spLocks noChangeArrowheads="1"/>
          </p:cNvSpPr>
          <p:nvPr/>
        </p:nvSpPr>
        <p:spPr bwMode="auto">
          <a:xfrm>
            <a:off x="5257800" y="57943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a:solidFill>
                  <a:srgbClr val="FF0000"/>
                </a:solidFill>
                <a:latin typeface="Wingdings" charset="0"/>
              </a:rPr>
              <a:t></a:t>
            </a:r>
          </a:p>
        </p:txBody>
      </p:sp>
    </p:spTree>
    <p:extLst>
      <p:ext uri="{BB962C8B-B14F-4D97-AF65-F5344CB8AC3E}">
        <p14:creationId xmlns:p14="http://schemas.microsoft.com/office/powerpoint/2010/main" val="19855991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Multicollinearity</a:t>
            </a:r>
          </a:p>
        </p:txBody>
      </p:sp>
      <p:sp>
        <p:nvSpPr>
          <p:cNvPr id="319491" name="Rectangle 3"/>
          <p:cNvSpPr>
            <a:spLocks noGrp="1" noChangeArrowheads="1"/>
          </p:cNvSpPr>
          <p:nvPr>
            <p:ph type="body" idx="1"/>
          </p:nvPr>
        </p:nvSpPr>
        <p:spPr>
          <a:xfrm>
            <a:off x="762000" y="1828800"/>
            <a:ext cx="8077200" cy="2606675"/>
          </a:xfrm>
          <a:noFill/>
        </p:spPr>
        <p:txBody>
          <a:bodyPr>
            <a:spAutoFit/>
          </a:bodyPr>
          <a:lstStyle/>
          <a:p>
            <a:pPr>
              <a:lnSpc>
                <a:spcPct val="110000"/>
              </a:lnSpc>
              <a:spcBef>
                <a:spcPct val="40000"/>
              </a:spcBef>
            </a:pPr>
            <a:r>
              <a:rPr lang="en-US">
                <a:solidFill>
                  <a:schemeClr val="folHlink"/>
                </a:solidFill>
              </a:rPr>
              <a:t>Multicollinearity:  High correlation exists between two independent variables</a:t>
            </a:r>
          </a:p>
          <a:p>
            <a:pPr>
              <a:lnSpc>
                <a:spcPct val="110000"/>
              </a:lnSpc>
              <a:spcBef>
                <a:spcPct val="40000"/>
              </a:spcBef>
            </a:pPr>
            <a:r>
              <a:rPr lang="en-US"/>
              <a:t>This means the two variables contribute redundant information to the multiple regression model  </a:t>
            </a:r>
          </a:p>
        </p:txBody>
      </p:sp>
    </p:spTree>
    <p:extLst>
      <p:ext uri="{BB962C8B-B14F-4D97-AF65-F5344CB8AC3E}">
        <p14:creationId xmlns:p14="http://schemas.microsoft.com/office/powerpoint/2010/main" val="50610349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Multicollinearity</a:t>
            </a:r>
          </a:p>
        </p:txBody>
      </p:sp>
      <p:sp>
        <p:nvSpPr>
          <p:cNvPr id="280579" name="Rectangle 3"/>
          <p:cNvSpPr>
            <a:spLocks noGrp="1" noChangeArrowheads="1"/>
          </p:cNvSpPr>
          <p:nvPr>
            <p:ph type="body" idx="1"/>
          </p:nvPr>
        </p:nvSpPr>
        <p:spPr>
          <a:xfrm>
            <a:off x="838200" y="1600200"/>
            <a:ext cx="8077200" cy="4359275"/>
          </a:xfrm>
          <a:noFill/>
        </p:spPr>
        <p:txBody>
          <a:bodyPr>
            <a:spAutoFit/>
          </a:bodyPr>
          <a:lstStyle/>
          <a:p>
            <a:pPr>
              <a:lnSpc>
                <a:spcPct val="110000"/>
              </a:lnSpc>
              <a:spcBef>
                <a:spcPct val="40000"/>
              </a:spcBef>
            </a:pPr>
            <a:r>
              <a:rPr lang="en-US"/>
              <a:t>Including two highly correlated independent variables can adversely affect the regression results</a:t>
            </a:r>
          </a:p>
          <a:p>
            <a:pPr lvl="1">
              <a:lnSpc>
                <a:spcPct val="110000"/>
              </a:lnSpc>
              <a:spcBef>
                <a:spcPct val="40000"/>
              </a:spcBef>
            </a:pPr>
            <a:r>
              <a:rPr lang="en-US" sz="2800"/>
              <a:t>No new information provided</a:t>
            </a:r>
          </a:p>
          <a:p>
            <a:pPr lvl="1">
              <a:lnSpc>
                <a:spcPct val="110000"/>
              </a:lnSpc>
              <a:spcBef>
                <a:spcPct val="40000"/>
              </a:spcBef>
            </a:pPr>
            <a:r>
              <a:rPr lang="en-US" sz="2800"/>
              <a:t>Can lead to unstable coefficients (large standard error and low t-values)</a:t>
            </a:r>
          </a:p>
          <a:p>
            <a:pPr lvl="1">
              <a:lnSpc>
                <a:spcPct val="110000"/>
              </a:lnSpc>
              <a:spcBef>
                <a:spcPct val="40000"/>
              </a:spcBef>
            </a:pPr>
            <a:r>
              <a:rPr lang="en-US" sz="2800"/>
              <a:t>Coefficient signs may not match prior expectations</a:t>
            </a:r>
          </a:p>
        </p:txBody>
      </p:sp>
      <p:sp>
        <p:nvSpPr>
          <p:cNvPr id="280581" name="Text Box 5"/>
          <p:cNvSpPr txBox="1">
            <a:spLocks noChangeArrowheads="1"/>
          </p:cNvSpPr>
          <p:nvPr/>
        </p:nvSpPr>
        <p:spPr bwMode="auto">
          <a:xfrm>
            <a:off x="75438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rPr>
              <a:t>(continued)</a:t>
            </a:r>
          </a:p>
        </p:txBody>
      </p:sp>
    </p:spTree>
    <p:extLst>
      <p:ext uri="{BB962C8B-B14F-4D97-AF65-F5344CB8AC3E}">
        <p14:creationId xmlns:p14="http://schemas.microsoft.com/office/powerpoint/2010/main" val="35155430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1066800" y="152400"/>
            <a:ext cx="7772400" cy="1143000"/>
          </a:xfrm>
        </p:spPr>
        <p:txBody>
          <a:bodyPr/>
          <a:lstStyle/>
          <a:p>
            <a:pPr defTabSz="914400">
              <a:lnSpc>
                <a:spcPct val="85000"/>
              </a:lnSpc>
            </a:pPr>
            <a:r>
              <a:rPr lang="en-US"/>
              <a:t>Some Indications of Severe Multicollinearity</a:t>
            </a:r>
          </a:p>
        </p:txBody>
      </p:sp>
      <p:sp>
        <p:nvSpPr>
          <p:cNvPr id="284675" name="Rectangle 3"/>
          <p:cNvSpPr>
            <a:spLocks noGrp="1" noChangeArrowheads="1"/>
          </p:cNvSpPr>
          <p:nvPr>
            <p:ph type="body" idx="1"/>
          </p:nvPr>
        </p:nvSpPr>
        <p:spPr>
          <a:xfrm>
            <a:off x="685800" y="1676400"/>
            <a:ext cx="8001000" cy="4613275"/>
          </a:xfrm>
          <a:solidFill>
            <a:srgbClr val="FFFFFF"/>
          </a:solidFill>
          <a:ln/>
          <a:extLst>
            <a:ext uri="{91240B29-F687-4f45-9708-019B960494DF}">
              <a14:hiddenLine xmlns:a14="http://schemas.microsoft.com/office/drawing/2010/main" w="38100" cmpd="sng">
                <a:solidFill>
                  <a:schemeClr val="tx1"/>
                </a:solidFill>
                <a:miter lim="800000"/>
                <a:headEnd/>
                <a:tailEnd/>
              </a14:hiddenLine>
            </a:ext>
          </a:extLst>
        </p:spPr>
        <p:txBody>
          <a:bodyPr>
            <a:spAutoFit/>
          </a:bodyPr>
          <a:lstStyle/>
          <a:p>
            <a:pPr marL="342900" indent="-342900" defTabSz="914400"/>
            <a:r>
              <a:rPr lang="en-US"/>
              <a:t>Incorrect signs on the coefficients</a:t>
            </a:r>
          </a:p>
          <a:p>
            <a:pPr marL="342900" indent="-342900" defTabSz="914400"/>
            <a:r>
              <a:rPr lang="en-US"/>
              <a:t>Large change in the value of a previous coefficient when a new variable is added to the model</a:t>
            </a:r>
          </a:p>
          <a:p>
            <a:pPr marL="342900" indent="-342900" defTabSz="914400"/>
            <a:r>
              <a:rPr lang="en-US"/>
              <a:t>A previously significant variable becomes insignificant when a new independent variable is added</a:t>
            </a:r>
          </a:p>
          <a:p>
            <a:pPr marL="342900" indent="-342900" defTabSz="914400"/>
            <a:r>
              <a:rPr lang="en-US"/>
              <a:t>The estimate of the standard deviation of the model increases when a variable is added to the model</a:t>
            </a:r>
          </a:p>
        </p:txBody>
      </p:sp>
    </p:spTree>
    <p:extLst>
      <p:ext uri="{BB962C8B-B14F-4D97-AF65-F5344CB8AC3E}">
        <p14:creationId xmlns:p14="http://schemas.microsoft.com/office/powerpoint/2010/main" val="24244621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Least-squares line</a:t>
            </a:r>
            <a:endParaRPr lang="en-US" dirty="0"/>
          </a:p>
        </p:txBody>
      </p:sp>
      <p:sp>
        <p:nvSpPr>
          <p:cNvPr id="3" name="Content Placeholder 2"/>
          <p:cNvSpPr>
            <a:spLocks noGrp="1"/>
          </p:cNvSpPr>
          <p:nvPr>
            <p:ph idx="1"/>
          </p:nvPr>
        </p:nvSpPr>
        <p:spPr/>
        <p:txBody>
          <a:bodyPr/>
          <a:lstStyle/>
          <a:p>
            <a:r>
              <a:rPr lang="en-US" dirty="0" smtClean="0"/>
              <a:t>The best fitting line (in simple linear regression, the one with slope ~ correlation) </a:t>
            </a:r>
            <a:r>
              <a:rPr lang="en-US" b="1" dirty="0" smtClean="0"/>
              <a:t>minimizes the squared error</a:t>
            </a:r>
            <a:r>
              <a:rPr lang="en-US" dirty="0" smtClean="0"/>
              <a:t>:</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66159252"/>
              </p:ext>
            </p:extLst>
          </p:nvPr>
        </p:nvGraphicFramePr>
        <p:xfrm>
          <a:off x="3540125" y="2771775"/>
          <a:ext cx="3365500" cy="1009650"/>
        </p:xfrm>
        <a:graphic>
          <a:graphicData uri="http://schemas.openxmlformats.org/presentationml/2006/ole">
            <mc:AlternateContent xmlns:mc="http://schemas.openxmlformats.org/markup-compatibility/2006">
              <mc:Choice xmlns:v="urn:schemas-microsoft-com:vml" Requires="v">
                <p:oleObj spid="_x0000_s5143" name="Equation" r:id="rId3" imgW="1016000" imgH="304800" progId="Equation.3">
                  <p:embed/>
                </p:oleObj>
              </mc:Choice>
              <mc:Fallback>
                <p:oleObj name="Equation" r:id="rId3" imgW="1016000" imgH="304800" progId="Equation.3">
                  <p:embed/>
                  <p:pic>
                    <p:nvPicPr>
                      <p:cNvPr id="0" name=""/>
                      <p:cNvPicPr/>
                      <p:nvPr/>
                    </p:nvPicPr>
                    <p:blipFill>
                      <a:blip r:embed="rId4"/>
                      <a:stretch>
                        <a:fillRect/>
                      </a:stretch>
                    </p:blipFill>
                    <p:spPr>
                      <a:xfrm>
                        <a:off x="3540125" y="2771775"/>
                        <a:ext cx="3365500" cy="1009650"/>
                      </a:xfrm>
                      <a:prstGeom prst="rect">
                        <a:avLst/>
                      </a:prstGeom>
                    </p:spPr>
                  </p:pic>
                </p:oleObj>
              </mc:Fallback>
            </mc:AlternateContent>
          </a:graphicData>
        </a:graphic>
      </p:graphicFrame>
    </p:spTree>
    <p:extLst>
      <p:ext uri="{BB962C8B-B14F-4D97-AF65-F5344CB8AC3E}">
        <p14:creationId xmlns:p14="http://schemas.microsoft.com/office/powerpoint/2010/main" val="17817225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4" name="Rectangle 6"/>
          <p:cNvSpPr>
            <a:spLocks noGrp="1" noChangeArrowheads="1"/>
          </p:cNvSpPr>
          <p:nvPr>
            <p:ph type="title"/>
          </p:nvPr>
        </p:nvSpPr>
        <p:spPr>
          <a:xfrm>
            <a:off x="1198563" y="381000"/>
            <a:ext cx="7793037" cy="762000"/>
          </a:xfrm>
        </p:spPr>
        <p:txBody>
          <a:bodyPr/>
          <a:lstStyle/>
          <a:p>
            <a:r>
              <a:rPr lang="en-US" dirty="0" smtClean="0"/>
              <a:t>Multiple Regression</a:t>
            </a:r>
            <a:endParaRPr lang="en-US" dirty="0"/>
          </a:p>
        </p:txBody>
      </p:sp>
      <p:sp>
        <p:nvSpPr>
          <p:cNvPr id="135175" name="Rectangle 7"/>
          <p:cNvSpPr>
            <a:spLocks noChangeArrowheads="1"/>
          </p:cNvSpPr>
          <p:nvPr/>
        </p:nvSpPr>
        <p:spPr bwMode="auto">
          <a:xfrm>
            <a:off x="457200" y="1220787"/>
            <a:ext cx="8077200" cy="75882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a:t>Idea: Examine the linear relationship between </a:t>
            </a:r>
          </a:p>
          <a:p>
            <a:pPr algn="ctr" eaLnBrk="0" hangingPunct="0">
              <a:lnSpc>
                <a:spcPct val="30000"/>
              </a:lnSpc>
              <a:spcBef>
                <a:spcPct val="50000"/>
              </a:spcBef>
            </a:pPr>
            <a:r>
              <a:rPr lang="en-US"/>
              <a:t>1 dependent (y) &amp; 2 or more independent variables (x</a:t>
            </a:r>
            <a:r>
              <a:rPr lang="en-US" baseline="-25000"/>
              <a:t>i</a:t>
            </a:r>
            <a:r>
              <a:rPr lang="en-US"/>
              <a:t>)</a:t>
            </a:r>
          </a:p>
        </p:txBody>
      </p:sp>
      <p:sp>
        <p:nvSpPr>
          <p:cNvPr id="135176" name="Line 8"/>
          <p:cNvSpPr>
            <a:spLocks noChangeShapeType="1"/>
          </p:cNvSpPr>
          <p:nvPr/>
        </p:nvSpPr>
        <p:spPr bwMode="auto">
          <a:xfrm>
            <a:off x="2046288" y="2820987"/>
            <a:ext cx="76200" cy="228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77" name="Line 9"/>
          <p:cNvSpPr>
            <a:spLocks noChangeShapeType="1"/>
          </p:cNvSpPr>
          <p:nvPr/>
        </p:nvSpPr>
        <p:spPr bwMode="auto">
          <a:xfrm flipH="1">
            <a:off x="3341688" y="2820987"/>
            <a:ext cx="685800" cy="228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78" name="Line 10"/>
          <p:cNvSpPr>
            <a:spLocks noChangeShapeType="1"/>
          </p:cNvSpPr>
          <p:nvPr/>
        </p:nvSpPr>
        <p:spPr bwMode="auto">
          <a:xfrm>
            <a:off x="4408488" y="2820987"/>
            <a:ext cx="152400" cy="228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79" name="Line 11"/>
          <p:cNvSpPr>
            <a:spLocks noChangeShapeType="1"/>
          </p:cNvSpPr>
          <p:nvPr/>
        </p:nvSpPr>
        <p:spPr bwMode="auto">
          <a:xfrm>
            <a:off x="5627688" y="2820987"/>
            <a:ext cx="1295400" cy="228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1" name="Line 13"/>
          <p:cNvSpPr>
            <a:spLocks noChangeShapeType="1"/>
          </p:cNvSpPr>
          <p:nvPr/>
        </p:nvSpPr>
        <p:spPr bwMode="auto">
          <a:xfrm flipH="1">
            <a:off x="1600200" y="5183187"/>
            <a:ext cx="152400" cy="3810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3" name="Line 15"/>
          <p:cNvSpPr>
            <a:spLocks noChangeShapeType="1"/>
          </p:cNvSpPr>
          <p:nvPr/>
        </p:nvSpPr>
        <p:spPr bwMode="auto">
          <a:xfrm flipH="1">
            <a:off x="3581400" y="4954587"/>
            <a:ext cx="1524000" cy="609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4" name="Line 16"/>
          <p:cNvSpPr>
            <a:spLocks noChangeShapeType="1"/>
          </p:cNvSpPr>
          <p:nvPr/>
        </p:nvSpPr>
        <p:spPr bwMode="auto">
          <a:xfrm>
            <a:off x="6553200" y="4954587"/>
            <a:ext cx="838200" cy="609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5" name="Line 17"/>
          <p:cNvSpPr>
            <a:spLocks noChangeShapeType="1"/>
          </p:cNvSpPr>
          <p:nvPr/>
        </p:nvSpPr>
        <p:spPr bwMode="auto">
          <a:xfrm flipH="1">
            <a:off x="4953000" y="4954587"/>
            <a:ext cx="609600" cy="6096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6" name="Line 18"/>
          <p:cNvSpPr>
            <a:spLocks noChangeShapeType="1"/>
          </p:cNvSpPr>
          <p:nvPr/>
        </p:nvSpPr>
        <p:spPr bwMode="auto">
          <a:xfrm>
            <a:off x="8294688" y="2820987"/>
            <a:ext cx="76200" cy="3048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35190" name="Object 22"/>
          <p:cNvGraphicFramePr>
            <a:graphicFrameLocks noChangeAspect="1"/>
          </p:cNvGraphicFramePr>
          <p:nvPr>
            <p:extLst>
              <p:ext uri="{D42A27DB-BD31-4B8C-83A1-F6EECF244321}">
                <p14:modId xmlns:p14="http://schemas.microsoft.com/office/powerpoint/2010/main" val="1810355298"/>
              </p:ext>
            </p:extLst>
          </p:nvPr>
        </p:nvGraphicFramePr>
        <p:xfrm>
          <a:off x="1066800" y="2897187"/>
          <a:ext cx="7654925" cy="792163"/>
        </p:xfrm>
        <a:graphic>
          <a:graphicData uri="http://schemas.openxmlformats.org/presentationml/2006/ole">
            <mc:AlternateContent xmlns:mc="http://schemas.openxmlformats.org/markup-compatibility/2006">
              <mc:Choice xmlns:v="urn:schemas-microsoft-com:vml" Requires="v">
                <p:oleObj spid="_x0000_s6185" name="Equation" r:id="rId3" imgW="2209680" imgH="228600" progId="Equation.3">
                  <p:embed/>
                </p:oleObj>
              </mc:Choice>
              <mc:Fallback>
                <p:oleObj name="Equation" r:id="rId3" imgW="22096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97187"/>
                        <a:ext cx="765492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5191" name="Object 23"/>
          <p:cNvGraphicFramePr>
            <a:graphicFrameLocks noChangeAspect="1"/>
          </p:cNvGraphicFramePr>
          <p:nvPr>
            <p:extLst>
              <p:ext uri="{D42A27DB-BD31-4B8C-83A1-F6EECF244321}">
                <p14:modId xmlns:p14="http://schemas.microsoft.com/office/powerpoint/2010/main" val="555910518"/>
              </p:ext>
            </p:extLst>
          </p:nvPr>
        </p:nvGraphicFramePr>
        <p:xfrm>
          <a:off x="1265238" y="5411787"/>
          <a:ext cx="7223125" cy="839788"/>
        </p:xfrm>
        <a:graphic>
          <a:graphicData uri="http://schemas.openxmlformats.org/presentationml/2006/ole">
            <mc:AlternateContent xmlns:mc="http://schemas.openxmlformats.org/markup-compatibility/2006">
              <mc:Choice xmlns:v="urn:schemas-microsoft-com:vml" Requires="v">
                <p:oleObj spid="_x0000_s6186" name="Equation" r:id="rId5" imgW="1968480" imgH="228600" progId="Equation.3">
                  <p:embed/>
                </p:oleObj>
              </mc:Choice>
              <mc:Fallback>
                <p:oleObj name="Equation" r:id="rId5" imgW="1968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238" y="5411787"/>
                        <a:ext cx="7223125"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35192" name="Rectangle 24"/>
          <p:cNvSpPr>
            <a:spLocks noChangeArrowheads="1"/>
          </p:cNvSpPr>
          <p:nvPr/>
        </p:nvSpPr>
        <p:spPr bwMode="auto">
          <a:xfrm>
            <a:off x="152400" y="2058987"/>
            <a:ext cx="2667000" cy="393700"/>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a:t>Population model:</a:t>
            </a:r>
          </a:p>
        </p:txBody>
      </p:sp>
      <p:sp>
        <p:nvSpPr>
          <p:cNvPr id="135171" name="Rectangle 3"/>
          <p:cNvSpPr>
            <a:spLocks noChangeArrowheads="1"/>
          </p:cNvSpPr>
          <p:nvPr/>
        </p:nvSpPr>
        <p:spPr bwMode="auto">
          <a:xfrm>
            <a:off x="1752600" y="2516187"/>
            <a:ext cx="1219200" cy="333375"/>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Y-intercept</a:t>
            </a:r>
          </a:p>
        </p:txBody>
      </p:sp>
      <p:sp>
        <p:nvSpPr>
          <p:cNvPr id="135172" name="Rectangle 4"/>
          <p:cNvSpPr>
            <a:spLocks noChangeArrowheads="1"/>
          </p:cNvSpPr>
          <p:nvPr/>
        </p:nvSpPr>
        <p:spPr bwMode="auto">
          <a:xfrm>
            <a:off x="3951288" y="2516187"/>
            <a:ext cx="1817687" cy="333375"/>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Population slopes</a:t>
            </a:r>
          </a:p>
        </p:txBody>
      </p:sp>
      <p:sp>
        <p:nvSpPr>
          <p:cNvPr id="135173" name="Rectangle 5"/>
          <p:cNvSpPr>
            <a:spLocks noChangeArrowheads="1"/>
          </p:cNvSpPr>
          <p:nvPr/>
        </p:nvSpPr>
        <p:spPr bwMode="auto">
          <a:xfrm>
            <a:off x="7380288" y="2516187"/>
            <a:ext cx="1535112" cy="333375"/>
          </a:xfrm>
          <a:prstGeom prst="rect">
            <a:avLst/>
          </a:prstGeom>
          <a:solidFill>
            <a:srgbClr val="FFD5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Random Error</a:t>
            </a:r>
          </a:p>
        </p:txBody>
      </p:sp>
      <p:sp>
        <p:nvSpPr>
          <p:cNvPr id="135195" name="Line 27"/>
          <p:cNvSpPr>
            <a:spLocks noChangeShapeType="1"/>
          </p:cNvSpPr>
          <p:nvPr/>
        </p:nvSpPr>
        <p:spPr bwMode="auto">
          <a:xfrm flipH="1">
            <a:off x="2514600" y="5030787"/>
            <a:ext cx="609600" cy="5334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180" name="Rectangle 12"/>
          <p:cNvSpPr>
            <a:spLocks noChangeArrowheads="1"/>
          </p:cNvSpPr>
          <p:nvPr/>
        </p:nvSpPr>
        <p:spPr bwMode="auto">
          <a:xfrm>
            <a:off x="1143000" y="4497387"/>
            <a:ext cx="1447800" cy="700088"/>
          </a:xfrm>
          <a:prstGeom prst="rect">
            <a:avLst/>
          </a:prstGeom>
          <a:solidFill>
            <a:srgbClr val="FDE0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Estimated </a:t>
            </a:r>
          </a:p>
          <a:p>
            <a:pPr eaLnBrk="0" hangingPunct="0">
              <a:lnSpc>
                <a:spcPct val="20000"/>
              </a:lnSpc>
              <a:spcBef>
                <a:spcPct val="50000"/>
              </a:spcBef>
            </a:pPr>
            <a:r>
              <a:rPr lang="en-US" sz="1600"/>
              <a:t>(or predicted) </a:t>
            </a:r>
          </a:p>
          <a:p>
            <a:pPr eaLnBrk="0" hangingPunct="0">
              <a:lnSpc>
                <a:spcPct val="30000"/>
              </a:lnSpc>
              <a:spcBef>
                <a:spcPct val="50000"/>
              </a:spcBef>
            </a:pPr>
            <a:r>
              <a:rPr lang="en-US" sz="1600"/>
              <a:t>value of y</a:t>
            </a:r>
          </a:p>
        </p:txBody>
      </p:sp>
      <p:sp>
        <p:nvSpPr>
          <p:cNvPr id="135182" name="Rectangle 14"/>
          <p:cNvSpPr>
            <a:spLocks noChangeArrowheads="1"/>
          </p:cNvSpPr>
          <p:nvPr/>
        </p:nvSpPr>
        <p:spPr bwMode="auto">
          <a:xfrm>
            <a:off x="4800600" y="4649787"/>
            <a:ext cx="2743200" cy="333375"/>
          </a:xfrm>
          <a:prstGeom prst="rect">
            <a:avLst/>
          </a:prstGeom>
          <a:solidFill>
            <a:srgbClr val="FDE0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Estimated slope coefficients</a:t>
            </a:r>
          </a:p>
        </p:txBody>
      </p:sp>
      <p:sp>
        <p:nvSpPr>
          <p:cNvPr id="135193" name="Rectangle 25"/>
          <p:cNvSpPr>
            <a:spLocks noChangeArrowheads="1"/>
          </p:cNvSpPr>
          <p:nvPr/>
        </p:nvSpPr>
        <p:spPr bwMode="auto">
          <a:xfrm>
            <a:off x="152400" y="4040187"/>
            <a:ext cx="4800600" cy="393700"/>
          </a:xfrm>
          <a:prstGeom prst="rect">
            <a:avLst/>
          </a:prstGeom>
          <a:solidFill>
            <a:srgbClr val="FDE0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a:t>Estimated multiple regression model:</a:t>
            </a:r>
          </a:p>
        </p:txBody>
      </p:sp>
      <p:sp>
        <p:nvSpPr>
          <p:cNvPr id="135194" name="Rectangle 26"/>
          <p:cNvSpPr>
            <a:spLocks noChangeArrowheads="1"/>
          </p:cNvSpPr>
          <p:nvPr/>
        </p:nvSpPr>
        <p:spPr bwMode="auto">
          <a:xfrm>
            <a:off x="2971800" y="4573587"/>
            <a:ext cx="1143000" cy="504825"/>
          </a:xfrm>
          <a:prstGeom prst="rect">
            <a:avLst/>
          </a:prstGeom>
          <a:solidFill>
            <a:srgbClr val="FDE0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t>Estimated</a:t>
            </a:r>
          </a:p>
          <a:p>
            <a:pPr eaLnBrk="0" hangingPunct="0">
              <a:lnSpc>
                <a:spcPct val="20000"/>
              </a:lnSpc>
              <a:spcBef>
                <a:spcPct val="50000"/>
              </a:spcBef>
            </a:pPr>
            <a:r>
              <a:rPr lang="en-US" sz="1600"/>
              <a:t>intercept</a:t>
            </a:r>
          </a:p>
        </p:txBody>
      </p:sp>
      <p:sp>
        <p:nvSpPr>
          <p:cNvPr id="135196" name="Line 28"/>
          <p:cNvSpPr>
            <a:spLocks noChangeShapeType="1"/>
          </p:cNvSpPr>
          <p:nvPr/>
        </p:nvSpPr>
        <p:spPr bwMode="auto">
          <a:xfrm>
            <a:off x="152400" y="3887787"/>
            <a:ext cx="8839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2664863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Line 2"/>
          <p:cNvSpPr>
            <a:spLocks noChangeShapeType="1"/>
          </p:cNvSpPr>
          <p:nvPr/>
        </p:nvSpPr>
        <p:spPr bwMode="auto">
          <a:xfrm flipV="1">
            <a:off x="609600" y="5181600"/>
            <a:ext cx="1905000" cy="10668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1" name="Line 3"/>
          <p:cNvSpPr>
            <a:spLocks noChangeShapeType="1"/>
          </p:cNvSpPr>
          <p:nvPr/>
        </p:nvSpPr>
        <p:spPr bwMode="auto">
          <a:xfrm>
            <a:off x="5029200" y="495300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2" name="Line 4"/>
          <p:cNvSpPr>
            <a:spLocks noChangeShapeType="1"/>
          </p:cNvSpPr>
          <p:nvPr/>
        </p:nvSpPr>
        <p:spPr bwMode="auto">
          <a:xfrm>
            <a:off x="5029200" y="4800600"/>
            <a:ext cx="24384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3" name="Freeform 5"/>
          <p:cNvSpPr>
            <a:spLocks/>
          </p:cNvSpPr>
          <p:nvPr/>
        </p:nvSpPr>
        <p:spPr bwMode="auto">
          <a:xfrm>
            <a:off x="1314450" y="3143250"/>
            <a:ext cx="5562600" cy="2428875"/>
          </a:xfrm>
          <a:custGeom>
            <a:avLst/>
            <a:gdLst>
              <a:gd name="T0" fmla="*/ 0 w 3504"/>
              <a:gd name="T1" fmla="*/ 1530 h 1530"/>
              <a:gd name="T2" fmla="*/ 1140 w 3504"/>
              <a:gd name="T3" fmla="*/ 522 h 1530"/>
              <a:gd name="T4" fmla="*/ 3504 w 3504"/>
              <a:gd name="T5" fmla="*/ 0 h 1530"/>
              <a:gd name="T6" fmla="*/ 2346 w 3504"/>
              <a:gd name="T7" fmla="*/ 1128 h 1530"/>
              <a:gd name="T8" fmla="*/ 0 w 3504"/>
              <a:gd name="T9" fmla="*/ 1530 h 1530"/>
            </a:gdLst>
            <a:ahLst/>
            <a:cxnLst>
              <a:cxn ang="0">
                <a:pos x="T0" y="T1"/>
              </a:cxn>
              <a:cxn ang="0">
                <a:pos x="T2" y="T3"/>
              </a:cxn>
              <a:cxn ang="0">
                <a:pos x="T4" y="T5"/>
              </a:cxn>
              <a:cxn ang="0">
                <a:pos x="T6" y="T7"/>
              </a:cxn>
              <a:cxn ang="0">
                <a:pos x="T8" y="T9"/>
              </a:cxn>
            </a:cxnLst>
            <a:rect l="0" t="0" r="r" b="b"/>
            <a:pathLst>
              <a:path w="3504" h="1530">
                <a:moveTo>
                  <a:pt x="0" y="1530"/>
                </a:moveTo>
                <a:lnTo>
                  <a:pt x="1140" y="522"/>
                </a:lnTo>
                <a:lnTo>
                  <a:pt x="3504" y="0"/>
                </a:lnTo>
                <a:lnTo>
                  <a:pt x="2346" y="1128"/>
                </a:lnTo>
                <a:lnTo>
                  <a:pt x="0" y="1530"/>
                </a:lnTo>
                <a:close/>
              </a:path>
            </a:pathLst>
          </a:custGeom>
          <a:solidFill>
            <a:schemeClr val="accent1"/>
          </a:solidFill>
          <a:ln w="19050"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7574" name="Rectangle 6"/>
          <p:cNvSpPr>
            <a:spLocks noGrp="1" noChangeArrowheads="1"/>
          </p:cNvSpPr>
          <p:nvPr>
            <p:ph type="title"/>
          </p:nvPr>
        </p:nvSpPr>
        <p:spPr>
          <a:xfrm>
            <a:off x="1122363" y="381000"/>
            <a:ext cx="7793037" cy="762000"/>
          </a:xfrm>
        </p:spPr>
        <p:txBody>
          <a:bodyPr/>
          <a:lstStyle/>
          <a:p>
            <a:r>
              <a:rPr lang="en-US"/>
              <a:t>Multiple Regression Model</a:t>
            </a:r>
          </a:p>
        </p:txBody>
      </p:sp>
      <p:sp>
        <p:nvSpPr>
          <p:cNvPr id="237575" name="Rectangle 7"/>
          <p:cNvSpPr>
            <a:spLocks noChangeArrowheads="1"/>
          </p:cNvSpPr>
          <p:nvPr/>
        </p:nvSpPr>
        <p:spPr bwMode="auto">
          <a:xfrm>
            <a:off x="990600" y="1524000"/>
            <a:ext cx="3124200" cy="45402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Two variable model</a:t>
            </a:r>
            <a:endParaRPr lang="en-US" b="1">
              <a:effectLst>
                <a:outerShdw blurRad="38100" dist="38100" dir="2700000" algn="tl">
                  <a:srgbClr val="FFFFFF"/>
                </a:outerShdw>
              </a:effectLst>
            </a:endParaRPr>
          </a:p>
        </p:txBody>
      </p:sp>
      <p:sp>
        <p:nvSpPr>
          <p:cNvPr id="237576" name="Line 8"/>
          <p:cNvSpPr>
            <a:spLocks noChangeShapeType="1"/>
          </p:cNvSpPr>
          <p:nvPr/>
        </p:nvSpPr>
        <p:spPr bwMode="auto">
          <a:xfrm flipV="1">
            <a:off x="3124200" y="2362200"/>
            <a:ext cx="0" cy="1600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79" name="Line 11"/>
          <p:cNvSpPr>
            <a:spLocks noChangeShapeType="1"/>
          </p:cNvSpPr>
          <p:nvPr/>
        </p:nvSpPr>
        <p:spPr bwMode="auto">
          <a:xfrm>
            <a:off x="1295400" y="5867400"/>
            <a:ext cx="3733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0" name="Line 12"/>
          <p:cNvSpPr>
            <a:spLocks noChangeShapeType="1"/>
          </p:cNvSpPr>
          <p:nvPr/>
        </p:nvSpPr>
        <p:spPr bwMode="auto">
          <a:xfrm flipV="1">
            <a:off x="5029200" y="4800600"/>
            <a:ext cx="182880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1" name="Line 13"/>
          <p:cNvSpPr>
            <a:spLocks noChangeShapeType="1"/>
          </p:cNvSpPr>
          <p:nvPr/>
        </p:nvSpPr>
        <p:spPr bwMode="auto">
          <a:xfrm>
            <a:off x="6858000" y="3124200"/>
            <a:ext cx="0" cy="1676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2" name="Line 14"/>
          <p:cNvSpPr>
            <a:spLocks noChangeShapeType="1"/>
          </p:cNvSpPr>
          <p:nvPr/>
        </p:nvSpPr>
        <p:spPr bwMode="auto">
          <a:xfrm>
            <a:off x="1295400" y="55626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7586" name="Text Box 18"/>
          <p:cNvSpPr txBox="1">
            <a:spLocks noChangeArrowheads="1"/>
          </p:cNvSpPr>
          <p:nvPr/>
        </p:nvSpPr>
        <p:spPr bwMode="auto">
          <a:xfrm>
            <a:off x="2895600" y="1981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y</a:t>
            </a:r>
          </a:p>
        </p:txBody>
      </p:sp>
      <p:sp>
        <p:nvSpPr>
          <p:cNvPr id="237587" name="Text Box 19"/>
          <p:cNvSpPr txBox="1">
            <a:spLocks noChangeArrowheads="1"/>
          </p:cNvSpPr>
          <p:nvPr/>
        </p:nvSpPr>
        <p:spPr bwMode="auto">
          <a:xfrm>
            <a:off x="304800" y="6019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1</a:t>
            </a:r>
          </a:p>
        </p:txBody>
      </p:sp>
      <p:sp>
        <p:nvSpPr>
          <p:cNvPr id="237588" name="Text Box 20"/>
          <p:cNvSpPr txBox="1">
            <a:spLocks noChangeArrowheads="1"/>
          </p:cNvSpPr>
          <p:nvPr/>
        </p:nvSpPr>
        <p:spPr bwMode="auto">
          <a:xfrm>
            <a:off x="73914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2</a:t>
            </a:r>
          </a:p>
        </p:txBody>
      </p:sp>
      <p:graphicFrame>
        <p:nvGraphicFramePr>
          <p:cNvPr id="237589" name="Object 21"/>
          <p:cNvGraphicFramePr>
            <a:graphicFrameLocks noChangeAspect="1"/>
          </p:cNvGraphicFramePr>
          <p:nvPr/>
        </p:nvGraphicFramePr>
        <p:xfrm>
          <a:off x="5775325" y="2286000"/>
          <a:ext cx="3122613" cy="561975"/>
        </p:xfrm>
        <a:graphic>
          <a:graphicData uri="http://schemas.openxmlformats.org/presentationml/2006/ole">
            <mc:AlternateContent xmlns:mc="http://schemas.openxmlformats.org/markup-compatibility/2006">
              <mc:Choice xmlns:v="urn:schemas-microsoft-com:vml" Requires="v">
                <p:oleObj spid="_x0000_s7189" name="Equation" r:id="rId3" imgW="1269720" imgH="228600" progId="Equation.3">
                  <p:embed/>
                </p:oleObj>
              </mc:Choice>
              <mc:Fallback>
                <p:oleObj name="Equation" r:id="rId3" imgW="1269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325" y="2286000"/>
                        <a:ext cx="31226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7590" name="Freeform 22"/>
          <p:cNvSpPr>
            <a:spLocks/>
          </p:cNvSpPr>
          <p:nvPr/>
        </p:nvSpPr>
        <p:spPr bwMode="auto">
          <a:xfrm>
            <a:off x="5638800" y="2667000"/>
            <a:ext cx="557213" cy="704850"/>
          </a:xfrm>
          <a:custGeom>
            <a:avLst/>
            <a:gdLst>
              <a:gd name="T0" fmla="*/ 116 w 351"/>
              <a:gd name="T1" fmla="*/ 0 h 444"/>
              <a:gd name="T2" fmla="*/ 39 w 351"/>
              <a:gd name="T3" fmla="*/ 270 h 444"/>
              <a:gd name="T4" fmla="*/ 351 w 351"/>
              <a:gd name="T5" fmla="*/ 444 h 444"/>
            </a:gdLst>
            <a:ahLst/>
            <a:cxnLst>
              <a:cxn ang="0">
                <a:pos x="T0" y="T1"/>
              </a:cxn>
              <a:cxn ang="0">
                <a:pos x="T2" y="T3"/>
              </a:cxn>
              <a:cxn ang="0">
                <a:pos x="T4" y="T5"/>
              </a:cxn>
            </a:cxnLst>
            <a:rect l="0" t="0" r="r" b="b"/>
            <a:pathLst>
              <a:path w="351" h="444">
                <a:moveTo>
                  <a:pt x="116" y="0"/>
                </a:moveTo>
                <a:cubicBezTo>
                  <a:pt x="105" y="45"/>
                  <a:pt x="0" y="196"/>
                  <a:pt x="39" y="270"/>
                </a:cubicBezTo>
                <a:cubicBezTo>
                  <a:pt x="78" y="344"/>
                  <a:pt x="286" y="408"/>
                  <a:pt x="351" y="444"/>
                </a:cubicBezTo>
              </a:path>
            </a:pathLst>
          </a:custGeom>
          <a:noFill/>
          <a:ln w="9525" cap="flat" cmpd="sng">
            <a:solidFill>
              <a:schemeClr val="tx1"/>
            </a:solidFill>
            <a:prstDash val="solid"/>
            <a:miter lim="800000"/>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7591" name="Text Box 23"/>
          <p:cNvSpPr txBox="1">
            <a:spLocks noChangeArrowheads="1"/>
          </p:cNvSpPr>
          <p:nvPr/>
        </p:nvSpPr>
        <p:spPr bwMode="auto">
          <a:xfrm rot="-2468002">
            <a:off x="1143000" y="41910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Slope for variable x</a:t>
            </a:r>
            <a:r>
              <a:rPr lang="en-US" sz="1600" baseline="-25000"/>
              <a:t>1</a:t>
            </a:r>
          </a:p>
        </p:txBody>
      </p:sp>
      <p:sp>
        <p:nvSpPr>
          <p:cNvPr id="237592" name="Text Box 24"/>
          <p:cNvSpPr txBox="1">
            <a:spLocks noChangeArrowheads="1"/>
          </p:cNvSpPr>
          <p:nvPr/>
        </p:nvSpPr>
        <p:spPr bwMode="auto">
          <a:xfrm rot="-621772">
            <a:off x="2057400" y="51816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a:t>Slope for variable x</a:t>
            </a:r>
            <a:r>
              <a:rPr lang="en-US" sz="1600" baseline="-25000"/>
              <a:t>2</a:t>
            </a:r>
          </a:p>
        </p:txBody>
      </p:sp>
    </p:spTree>
    <p:extLst>
      <p:ext uri="{BB962C8B-B14F-4D97-AF65-F5344CB8AC3E}">
        <p14:creationId xmlns:p14="http://schemas.microsoft.com/office/powerpoint/2010/main" val="4677392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2" name="Line 10"/>
          <p:cNvSpPr>
            <a:spLocks noChangeShapeType="1"/>
          </p:cNvSpPr>
          <p:nvPr/>
        </p:nvSpPr>
        <p:spPr bwMode="auto">
          <a:xfrm flipV="1">
            <a:off x="3124200" y="2362200"/>
            <a:ext cx="0" cy="15240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80" name="Line 8"/>
          <p:cNvSpPr>
            <a:spLocks noChangeShapeType="1"/>
          </p:cNvSpPr>
          <p:nvPr/>
        </p:nvSpPr>
        <p:spPr bwMode="auto">
          <a:xfrm flipV="1">
            <a:off x="609600" y="5181600"/>
            <a:ext cx="1905000" cy="10668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516" name="Line 44"/>
          <p:cNvSpPr>
            <a:spLocks noChangeShapeType="1"/>
          </p:cNvSpPr>
          <p:nvPr/>
        </p:nvSpPr>
        <p:spPr bwMode="auto">
          <a:xfrm>
            <a:off x="5029200" y="495300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81" name="Line 9"/>
          <p:cNvSpPr>
            <a:spLocks noChangeShapeType="1"/>
          </p:cNvSpPr>
          <p:nvPr/>
        </p:nvSpPr>
        <p:spPr bwMode="auto">
          <a:xfrm>
            <a:off x="5029200" y="4800600"/>
            <a:ext cx="24384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77" name="Freeform 5"/>
          <p:cNvSpPr>
            <a:spLocks/>
          </p:cNvSpPr>
          <p:nvPr/>
        </p:nvSpPr>
        <p:spPr bwMode="auto">
          <a:xfrm>
            <a:off x="1314450" y="3143250"/>
            <a:ext cx="5562600" cy="2247900"/>
          </a:xfrm>
          <a:custGeom>
            <a:avLst/>
            <a:gdLst>
              <a:gd name="T0" fmla="*/ 0 w 3504"/>
              <a:gd name="T1" fmla="*/ 1416 h 1416"/>
              <a:gd name="T2" fmla="*/ 1134 w 3504"/>
              <a:gd name="T3" fmla="*/ 450 h 1416"/>
              <a:gd name="T4" fmla="*/ 3504 w 3504"/>
              <a:gd name="T5" fmla="*/ 0 h 1416"/>
              <a:gd name="T6" fmla="*/ 2340 w 3504"/>
              <a:gd name="T7" fmla="*/ 1140 h 1416"/>
              <a:gd name="T8" fmla="*/ 0 w 3504"/>
              <a:gd name="T9" fmla="*/ 1416 h 1416"/>
            </a:gdLst>
            <a:ahLst/>
            <a:cxnLst>
              <a:cxn ang="0">
                <a:pos x="T0" y="T1"/>
              </a:cxn>
              <a:cxn ang="0">
                <a:pos x="T2" y="T3"/>
              </a:cxn>
              <a:cxn ang="0">
                <a:pos x="T4" y="T5"/>
              </a:cxn>
              <a:cxn ang="0">
                <a:pos x="T6" y="T7"/>
              </a:cxn>
              <a:cxn ang="0">
                <a:pos x="T8" y="T9"/>
              </a:cxn>
            </a:cxnLst>
            <a:rect l="0" t="0" r="r" b="b"/>
            <a:pathLst>
              <a:path w="3504" h="1416">
                <a:moveTo>
                  <a:pt x="0" y="1416"/>
                </a:moveTo>
                <a:lnTo>
                  <a:pt x="1134" y="450"/>
                </a:lnTo>
                <a:lnTo>
                  <a:pt x="3504" y="0"/>
                </a:lnTo>
                <a:lnTo>
                  <a:pt x="2340" y="1140"/>
                </a:lnTo>
                <a:lnTo>
                  <a:pt x="0" y="1416"/>
                </a:lnTo>
                <a:close/>
              </a:path>
            </a:pathLst>
          </a:custGeom>
          <a:solidFill>
            <a:schemeClr val="accent1"/>
          </a:solidFill>
          <a:ln w="19050"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3503" name="Freeform 31"/>
          <p:cNvSpPr>
            <a:spLocks/>
          </p:cNvSpPr>
          <p:nvPr/>
        </p:nvSpPr>
        <p:spPr bwMode="auto">
          <a:xfrm>
            <a:off x="3105150" y="2609850"/>
            <a:ext cx="1009650" cy="514350"/>
          </a:xfrm>
          <a:custGeom>
            <a:avLst/>
            <a:gdLst>
              <a:gd name="T0" fmla="*/ 0 w 636"/>
              <a:gd name="T1" fmla="*/ 0 h 324"/>
              <a:gd name="T2" fmla="*/ 636 w 636"/>
              <a:gd name="T3" fmla="*/ 324 h 324"/>
            </a:gdLst>
            <a:ahLst/>
            <a:cxnLst>
              <a:cxn ang="0">
                <a:pos x="T0" y="T1"/>
              </a:cxn>
              <a:cxn ang="0">
                <a:pos x="T2" y="T3"/>
              </a:cxn>
            </a:cxnLst>
            <a:rect l="0" t="0" r="r" b="b"/>
            <a:pathLst>
              <a:path w="636" h="324">
                <a:moveTo>
                  <a:pt x="0" y="0"/>
                </a:moveTo>
                <a:lnTo>
                  <a:pt x="636" y="32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3474" name="Rectangle 2"/>
          <p:cNvSpPr>
            <a:spLocks noGrp="1" noChangeArrowheads="1"/>
          </p:cNvSpPr>
          <p:nvPr>
            <p:ph type="title"/>
          </p:nvPr>
        </p:nvSpPr>
        <p:spPr>
          <a:xfrm>
            <a:off x="1122363" y="381000"/>
            <a:ext cx="7793037" cy="762000"/>
          </a:xfrm>
        </p:spPr>
        <p:txBody>
          <a:bodyPr/>
          <a:lstStyle/>
          <a:p>
            <a:r>
              <a:rPr lang="en-US"/>
              <a:t>Multiple Regression Model</a:t>
            </a:r>
          </a:p>
        </p:txBody>
      </p:sp>
      <p:sp>
        <p:nvSpPr>
          <p:cNvPr id="233475" name="Rectangle 3"/>
          <p:cNvSpPr>
            <a:spLocks noChangeArrowheads="1"/>
          </p:cNvSpPr>
          <p:nvPr/>
        </p:nvSpPr>
        <p:spPr bwMode="auto">
          <a:xfrm>
            <a:off x="990600" y="1524000"/>
            <a:ext cx="3124200" cy="45402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b="1"/>
              <a:t>Two variable model</a:t>
            </a:r>
            <a:endParaRPr lang="en-US" b="1">
              <a:effectLst>
                <a:outerShdw blurRad="38100" dist="38100" dir="2700000" algn="tl">
                  <a:srgbClr val="FFFFFF"/>
                </a:outerShdw>
              </a:effectLst>
            </a:endParaRPr>
          </a:p>
        </p:txBody>
      </p:sp>
      <p:sp>
        <p:nvSpPr>
          <p:cNvPr id="233483" name="Oval 11"/>
          <p:cNvSpPr>
            <a:spLocks noChangeArrowheads="1"/>
          </p:cNvSpPr>
          <p:nvPr/>
        </p:nvSpPr>
        <p:spPr bwMode="auto">
          <a:xfrm>
            <a:off x="3962400" y="2971800"/>
            <a:ext cx="381000" cy="3810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7" name="Line 15"/>
          <p:cNvSpPr>
            <a:spLocks noChangeShapeType="1"/>
          </p:cNvSpPr>
          <p:nvPr/>
        </p:nvSpPr>
        <p:spPr bwMode="auto">
          <a:xfrm>
            <a:off x="1295400" y="5867400"/>
            <a:ext cx="3733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88" name="Line 16"/>
          <p:cNvSpPr>
            <a:spLocks noChangeShapeType="1"/>
          </p:cNvSpPr>
          <p:nvPr/>
        </p:nvSpPr>
        <p:spPr bwMode="auto">
          <a:xfrm flipV="1">
            <a:off x="5029200" y="4800600"/>
            <a:ext cx="182880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89" name="Line 17"/>
          <p:cNvSpPr>
            <a:spLocks noChangeShapeType="1"/>
          </p:cNvSpPr>
          <p:nvPr/>
        </p:nvSpPr>
        <p:spPr bwMode="auto">
          <a:xfrm>
            <a:off x="6858000" y="3124200"/>
            <a:ext cx="0" cy="1676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90" name="Line 18"/>
          <p:cNvSpPr>
            <a:spLocks noChangeShapeType="1"/>
          </p:cNvSpPr>
          <p:nvPr/>
        </p:nvSpPr>
        <p:spPr bwMode="auto">
          <a:xfrm>
            <a:off x="1295400" y="54102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86" name="Oval 14"/>
          <p:cNvSpPr>
            <a:spLocks noChangeArrowheads="1"/>
          </p:cNvSpPr>
          <p:nvPr/>
        </p:nvSpPr>
        <p:spPr bwMode="auto">
          <a:xfrm rot="-1124818">
            <a:off x="3886200" y="4267200"/>
            <a:ext cx="457200" cy="228600"/>
          </a:xfrm>
          <a:prstGeom prst="ellipse">
            <a:avLst/>
          </a:prstGeom>
          <a:solidFill>
            <a:srgbClr val="31FFC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85" name="Line 13"/>
          <p:cNvSpPr>
            <a:spLocks noChangeShapeType="1"/>
          </p:cNvSpPr>
          <p:nvPr/>
        </p:nvSpPr>
        <p:spPr bwMode="auto">
          <a:xfrm>
            <a:off x="4114800" y="3352800"/>
            <a:ext cx="0" cy="990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94" name="Text Box 22"/>
          <p:cNvSpPr txBox="1">
            <a:spLocks noChangeArrowheads="1"/>
          </p:cNvSpPr>
          <p:nvPr/>
        </p:nvSpPr>
        <p:spPr bwMode="auto">
          <a:xfrm>
            <a:off x="2895600" y="1981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y</a:t>
            </a:r>
          </a:p>
        </p:txBody>
      </p:sp>
      <p:sp>
        <p:nvSpPr>
          <p:cNvPr id="233496" name="Text Box 24"/>
          <p:cNvSpPr txBox="1">
            <a:spLocks noChangeArrowheads="1"/>
          </p:cNvSpPr>
          <p:nvPr/>
        </p:nvSpPr>
        <p:spPr bwMode="auto">
          <a:xfrm>
            <a:off x="73914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2</a:t>
            </a:r>
          </a:p>
        </p:txBody>
      </p:sp>
      <p:graphicFrame>
        <p:nvGraphicFramePr>
          <p:cNvPr id="233497" name="Object 25"/>
          <p:cNvGraphicFramePr>
            <a:graphicFrameLocks noChangeAspect="1"/>
          </p:cNvGraphicFramePr>
          <p:nvPr/>
        </p:nvGraphicFramePr>
        <p:xfrm>
          <a:off x="5775325" y="2286000"/>
          <a:ext cx="3122613" cy="561975"/>
        </p:xfrm>
        <a:graphic>
          <a:graphicData uri="http://schemas.openxmlformats.org/presentationml/2006/ole">
            <mc:AlternateContent xmlns:mc="http://schemas.openxmlformats.org/markup-compatibility/2006">
              <mc:Choice xmlns:v="urn:schemas-microsoft-com:vml" Requires="v">
                <p:oleObj spid="_x0000_s8213" name="Equation" r:id="rId3" imgW="1269720" imgH="228600" progId="Equation.3">
                  <p:embed/>
                </p:oleObj>
              </mc:Choice>
              <mc:Fallback>
                <p:oleObj name="Equation" r:id="rId3" imgW="1269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325" y="2286000"/>
                        <a:ext cx="31226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3498" name="Freeform 26"/>
          <p:cNvSpPr>
            <a:spLocks/>
          </p:cNvSpPr>
          <p:nvPr/>
        </p:nvSpPr>
        <p:spPr bwMode="auto">
          <a:xfrm>
            <a:off x="5638800" y="2667000"/>
            <a:ext cx="557213" cy="704850"/>
          </a:xfrm>
          <a:custGeom>
            <a:avLst/>
            <a:gdLst>
              <a:gd name="T0" fmla="*/ 116 w 351"/>
              <a:gd name="T1" fmla="*/ 0 h 444"/>
              <a:gd name="T2" fmla="*/ 39 w 351"/>
              <a:gd name="T3" fmla="*/ 270 h 444"/>
              <a:gd name="T4" fmla="*/ 351 w 351"/>
              <a:gd name="T5" fmla="*/ 444 h 444"/>
            </a:gdLst>
            <a:ahLst/>
            <a:cxnLst>
              <a:cxn ang="0">
                <a:pos x="T0" y="T1"/>
              </a:cxn>
              <a:cxn ang="0">
                <a:pos x="T2" y="T3"/>
              </a:cxn>
              <a:cxn ang="0">
                <a:pos x="T4" y="T5"/>
              </a:cxn>
            </a:cxnLst>
            <a:rect l="0" t="0" r="r" b="b"/>
            <a:pathLst>
              <a:path w="351" h="444">
                <a:moveTo>
                  <a:pt x="116" y="0"/>
                </a:moveTo>
                <a:cubicBezTo>
                  <a:pt x="105" y="45"/>
                  <a:pt x="0" y="196"/>
                  <a:pt x="39" y="270"/>
                </a:cubicBezTo>
                <a:cubicBezTo>
                  <a:pt x="78" y="344"/>
                  <a:pt x="286" y="408"/>
                  <a:pt x="351" y="444"/>
                </a:cubicBezTo>
              </a:path>
            </a:pathLst>
          </a:custGeom>
          <a:noFill/>
          <a:ln w="9525" cap="flat" cmpd="sng">
            <a:solidFill>
              <a:schemeClr val="tx1"/>
            </a:solidFill>
            <a:prstDash val="solid"/>
            <a:miter lim="800000"/>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3504" name="Freeform 32"/>
          <p:cNvSpPr>
            <a:spLocks/>
          </p:cNvSpPr>
          <p:nvPr/>
        </p:nvSpPr>
        <p:spPr bwMode="auto">
          <a:xfrm>
            <a:off x="3114675" y="3724275"/>
            <a:ext cx="1000125" cy="619125"/>
          </a:xfrm>
          <a:custGeom>
            <a:avLst/>
            <a:gdLst>
              <a:gd name="T0" fmla="*/ 0 w 630"/>
              <a:gd name="T1" fmla="*/ 0 h 390"/>
              <a:gd name="T2" fmla="*/ 630 w 630"/>
              <a:gd name="T3" fmla="*/ 390 h 390"/>
            </a:gdLst>
            <a:ahLst/>
            <a:cxnLst>
              <a:cxn ang="0">
                <a:pos x="T0" y="T1"/>
              </a:cxn>
              <a:cxn ang="0">
                <a:pos x="T2" y="T3"/>
              </a:cxn>
            </a:cxnLst>
            <a:rect l="0" t="0" r="r" b="b"/>
            <a:pathLst>
              <a:path w="630" h="390">
                <a:moveTo>
                  <a:pt x="0" y="0"/>
                </a:moveTo>
                <a:lnTo>
                  <a:pt x="630" y="390"/>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233505" name="Text Box 33"/>
          <p:cNvSpPr txBox="1">
            <a:spLocks noChangeArrowheads="1"/>
          </p:cNvSpPr>
          <p:nvPr/>
        </p:nvSpPr>
        <p:spPr bwMode="auto">
          <a:xfrm>
            <a:off x="2743200" y="2438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y</a:t>
            </a:r>
            <a:r>
              <a:rPr lang="en-US" baseline="-25000"/>
              <a:t>i</a:t>
            </a:r>
          </a:p>
        </p:txBody>
      </p:sp>
      <p:sp>
        <p:nvSpPr>
          <p:cNvPr id="233506" name="Text Box 34"/>
          <p:cNvSpPr txBox="1">
            <a:spLocks noChangeArrowheads="1"/>
          </p:cNvSpPr>
          <p:nvPr/>
        </p:nvSpPr>
        <p:spPr bwMode="auto">
          <a:xfrm>
            <a:off x="2667000" y="3352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 y</a:t>
            </a:r>
            <a:r>
              <a:rPr lang="en-US" baseline="-25000"/>
              <a:t>i</a:t>
            </a:r>
          </a:p>
        </p:txBody>
      </p:sp>
      <p:sp>
        <p:nvSpPr>
          <p:cNvPr id="233507" name="Text Box 35"/>
          <p:cNvSpPr txBox="1">
            <a:spLocks noChangeArrowheads="1"/>
          </p:cNvSpPr>
          <p:nvPr/>
        </p:nvSpPr>
        <p:spPr bwMode="auto">
          <a:xfrm rot="5400000">
            <a:off x="2713038" y="330676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t>&lt;</a:t>
            </a:r>
          </a:p>
        </p:txBody>
      </p:sp>
      <p:sp>
        <p:nvSpPr>
          <p:cNvPr id="233510" name="Text Box 38"/>
          <p:cNvSpPr txBox="1">
            <a:spLocks noChangeArrowheads="1"/>
          </p:cNvSpPr>
          <p:nvPr/>
        </p:nvSpPr>
        <p:spPr bwMode="auto">
          <a:xfrm>
            <a:off x="4495800" y="3581400"/>
            <a:ext cx="1600200" cy="457200"/>
          </a:xfrm>
          <a:prstGeom prst="rect">
            <a:avLst/>
          </a:prstGeom>
          <a:solidFill>
            <a:srgbClr val="C8FC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e = (y – y)</a:t>
            </a:r>
          </a:p>
        </p:txBody>
      </p:sp>
      <p:sp>
        <p:nvSpPr>
          <p:cNvPr id="233511" name="Text Box 39"/>
          <p:cNvSpPr txBox="1">
            <a:spLocks noChangeArrowheads="1"/>
          </p:cNvSpPr>
          <p:nvPr/>
        </p:nvSpPr>
        <p:spPr bwMode="auto">
          <a:xfrm rot="5400000">
            <a:off x="5310188" y="3548647"/>
            <a:ext cx="457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600" dirty="0"/>
              <a:t>&lt;</a:t>
            </a:r>
          </a:p>
        </p:txBody>
      </p:sp>
      <p:sp>
        <p:nvSpPr>
          <p:cNvPr id="233513" name="Line 41"/>
          <p:cNvSpPr>
            <a:spLocks noChangeShapeType="1"/>
          </p:cNvSpPr>
          <p:nvPr/>
        </p:nvSpPr>
        <p:spPr bwMode="auto">
          <a:xfrm>
            <a:off x="1828800" y="5562600"/>
            <a:ext cx="228600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514" name="Line 42"/>
          <p:cNvSpPr>
            <a:spLocks noChangeShapeType="1"/>
          </p:cNvSpPr>
          <p:nvPr/>
        </p:nvSpPr>
        <p:spPr bwMode="auto">
          <a:xfrm flipV="1">
            <a:off x="4114800" y="4800600"/>
            <a:ext cx="1447800" cy="762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492" name="AutoShape 20"/>
          <p:cNvSpPr>
            <a:spLocks/>
          </p:cNvSpPr>
          <p:nvPr/>
        </p:nvSpPr>
        <p:spPr bwMode="auto">
          <a:xfrm>
            <a:off x="4267200" y="3200400"/>
            <a:ext cx="152400" cy="1143000"/>
          </a:xfrm>
          <a:prstGeom prst="rightBrace">
            <a:avLst>
              <a:gd name="adj1" fmla="val 62500"/>
              <a:gd name="adj2" fmla="val 50000"/>
            </a:avLst>
          </a:prstGeom>
          <a:noFill/>
          <a:ln w="2857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518" name="Text Box 46"/>
          <p:cNvSpPr txBox="1">
            <a:spLocks noChangeArrowheads="1"/>
          </p:cNvSpPr>
          <p:nvPr/>
        </p:nvSpPr>
        <p:spPr bwMode="auto">
          <a:xfrm>
            <a:off x="5410200" y="4343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2i</a:t>
            </a:r>
          </a:p>
        </p:txBody>
      </p:sp>
      <p:sp>
        <p:nvSpPr>
          <p:cNvPr id="233517" name="Text Box 45"/>
          <p:cNvSpPr txBox="1">
            <a:spLocks noChangeArrowheads="1"/>
          </p:cNvSpPr>
          <p:nvPr/>
        </p:nvSpPr>
        <p:spPr bwMode="auto">
          <a:xfrm>
            <a:off x="1295400" y="5257800"/>
            <a:ext cx="533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x</a:t>
            </a:r>
            <a:r>
              <a:rPr lang="en-US" baseline="-25000"/>
              <a:t>1i</a:t>
            </a:r>
          </a:p>
        </p:txBody>
      </p:sp>
      <p:sp>
        <p:nvSpPr>
          <p:cNvPr id="233484" name="Oval 12"/>
          <p:cNvSpPr>
            <a:spLocks noChangeArrowheads="1"/>
          </p:cNvSpPr>
          <p:nvPr/>
        </p:nvSpPr>
        <p:spPr bwMode="auto">
          <a:xfrm>
            <a:off x="3886200" y="5486400"/>
            <a:ext cx="457200" cy="228600"/>
          </a:xfrm>
          <a:prstGeom prst="ellipse">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493" name="Line 21"/>
          <p:cNvSpPr>
            <a:spLocks noChangeShapeType="1"/>
          </p:cNvSpPr>
          <p:nvPr/>
        </p:nvSpPr>
        <p:spPr bwMode="auto">
          <a:xfrm>
            <a:off x="4114800" y="5029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3520" name="Text Box 48"/>
          <p:cNvSpPr txBox="1">
            <a:spLocks noChangeArrowheads="1"/>
          </p:cNvSpPr>
          <p:nvPr/>
        </p:nvSpPr>
        <p:spPr bwMode="auto">
          <a:xfrm>
            <a:off x="5410200" y="5257800"/>
            <a:ext cx="3581400" cy="1107996"/>
          </a:xfrm>
          <a:prstGeom prst="rect">
            <a:avLst/>
          </a:prstGeom>
          <a:solidFill>
            <a:srgbClr val="C8FCFB"/>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15000"/>
              </a:spcBef>
            </a:pPr>
            <a:r>
              <a:rPr lang="en-US" dirty="0"/>
              <a:t> </a:t>
            </a:r>
            <a:r>
              <a:rPr lang="en-US" sz="2000" dirty="0"/>
              <a:t>The best fit equation, y ,</a:t>
            </a:r>
          </a:p>
          <a:p>
            <a:pPr>
              <a:spcBef>
                <a:spcPct val="15000"/>
              </a:spcBef>
            </a:pPr>
            <a:r>
              <a:rPr lang="en-US" sz="2000" dirty="0"/>
              <a:t> </a:t>
            </a:r>
            <a:r>
              <a:rPr lang="en-US" sz="2000" dirty="0" smtClean="0"/>
              <a:t>is </a:t>
            </a:r>
            <a:r>
              <a:rPr lang="en-US" sz="2000" dirty="0"/>
              <a:t>found by minimizing the</a:t>
            </a:r>
          </a:p>
          <a:p>
            <a:pPr>
              <a:spcBef>
                <a:spcPct val="15000"/>
              </a:spcBef>
            </a:pPr>
            <a:r>
              <a:rPr lang="en-US" sz="2000" dirty="0"/>
              <a:t> </a:t>
            </a:r>
            <a:r>
              <a:rPr lang="en-US" sz="2000" dirty="0" smtClean="0"/>
              <a:t>sum </a:t>
            </a:r>
            <a:r>
              <a:rPr lang="en-US" sz="2000" dirty="0"/>
              <a:t>of squared errors</a:t>
            </a:r>
            <a:r>
              <a:rPr lang="en-US" sz="2000" dirty="0" smtClean="0"/>
              <a:t>, </a:t>
            </a:r>
            <a:r>
              <a:rPr lang="en-US" sz="2000" dirty="0" smtClean="0">
                <a:sym typeface="Symbol" charset="0"/>
              </a:rPr>
              <a:t></a:t>
            </a:r>
            <a:r>
              <a:rPr lang="en-US" sz="2000" dirty="0">
                <a:sym typeface="Symbol" charset="0"/>
              </a:rPr>
              <a:t>e</a:t>
            </a:r>
            <a:r>
              <a:rPr lang="en-US" sz="2000" baseline="30000" dirty="0">
                <a:sym typeface="Symbol" charset="0"/>
              </a:rPr>
              <a:t>2</a:t>
            </a:r>
          </a:p>
        </p:txBody>
      </p:sp>
      <p:sp>
        <p:nvSpPr>
          <p:cNvPr id="233521" name="Text Box 49"/>
          <p:cNvSpPr txBox="1">
            <a:spLocks noChangeArrowheads="1"/>
          </p:cNvSpPr>
          <p:nvPr/>
        </p:nvSpPr>
        <p:spPr bwMode="auto">
          <a:xfrm rot="5400000">
            <a:off x="8053388" y="520965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&lt;</a:t>
            </a:r>
          </a:p>
        </p:txBody>
      </p:sp>
      <p:sp>
        <p:nvSpPr>
          <p:cNvPr id="233522" name="Text Box 50"/>
          <p:cNvSpPr txBox="1">
            <a:spLocks noChangeArrowheads="1"/>
          </p:cNvSpPr>
          <p:nvPr/>
        </p:nvSpPr>
        <p:spPr bwMode="auto">
          <a:xfrm>
            <a:off x="3581400" y="2057400"/>
            <a:ext cx="1828800" cy="641350"/>
          </a:xfrm>
          <a:prstGeom prst="rect">
            <a:avLst/>
          </a:prstGeom>
          <a:noFill/>
          <a:ln>
            <a:noFill/>
          </a:ln>
          <a:effectLst/>
          <a:extLst>
            <a:ext uri="{909E8E84-426E-40dd-AFC4-6F175D3DCCD1}">
              <a14:hiddenFill xmlns:a14="http://schemas.microsoft.com/office/drawing/2010/main">
                <a:solidFill>
                  <a:srgbClr val="C8FCF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Sample observation</a:t>
            </a:r>
          </a:p>
        </p:txBody>
      </p:sp>
      <p:sp>
        <p:nvSpPr>
          <p:cNvPr id="233523" name="Line 51"/>
          <p:cNvSpPr>
            <a:spLocks noChangeShapeType="1"/>
          </p:cNvSpPr>
          <p:nvPr/>
        </p:nvSpPr>
        <p:spPr bwMode="auto">
          <a:xfrm>
            <a:off x="3962400" y="2667000"/>
            <a:ext cx="762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000481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990600" y="1676400"/>
            <a:ext cx="7772400" cy="4114800"/>
          </a:xfrm>
        </p:spPr>
        <p:txBody>
          <a:bodyPr>
            <a:normAutofit lnSpcReduction="10000"/>
          </a:bodyPr>
          <a:lstStyle/>
          <a:p>
            <a:r>
              <a:rPr lang="en-US" sz="2700"/>
              <a:t>A distributor of frozen desert pies wants to evaluate factors thought to influence demand</a:t>
            </a:r>
          </a:p>
          <a:p>
            <a:pPr>
              <a:buFont typeface="Wingdings" charset="0"/>
              <a:buNone/>
            </a:pPr>
            <a:endParaRPr lang="en-US" sz="1400"/>
          </a:p>
          <a:p>
            <a:pPr lvl="1"/>
            <a:r>
              <a:rPr lang="en-US" sz="2300">
                <a:solidFill>
                  <a:schemeClr val="folHlink"/>
                </a:solidFill>
              </a:rPr>
              <a:t>Dependent variable:       Pie sales (units per week)</a:t>
            </a:r>
          </a:p>
          <a:p>
            <a:pPr lvl="1"/>
            <a:r>
              <a:rPr lang="en-US" sz="2300">
                <a:solidFill>
                  <a:srgbClr val="008000"/>
                </a:solidFill>
              </a:rPr>
              <a:t>Independent variables:   </a:t>
            </a:r>
            <a:r>
              <a:rPr lang="en-US">
                <a:solidFill>
                  <a:srgbClr val="008000"/>
                </a:solidFill>
              </a:rPr>
              <a:t>Price (in $)</a:t>
            </a:r>
          </a:p>
          <a:p>
            <a:pPr lvl="2">
              <a:buFont typeface="Wingdings" charset="0"/>
              <a:buNone/>
            </a:pPr>
            <a:r>
              <a:rPr lang="en-US">
                <a:solidFill>
                  <a:srgbClr val="008000"/>
                </a:solidFill>
              </a:rPr>
              <a:t>				     </a:t>
            </a:r>
            <a:r>
              <a:rPr lang="en-US" sz="1600">
                <a:solidFill>
                  <a:srgbClr val="008000"/>
                </a:solidFill>
              </a:rPr>
              <a:t> </a:t>
            </a:r>
            <a:r>
              <a:rPr lang="en-US">
                <a:solidFill>
                  <a:srgbClr val="008000"/>
                </a:solidFill>
              </a:rPr>
              <a:t>Advertising ($100</a:t>
            </a:r>
            <a:r>
              <a:rPr lang="ja-JP" altLang="en-US">
                <a:solidFill>
                  <a:srgbClr val="008000"/>
                </a:solidFill>
                <a:latin typeface="Arial"/>
              </a:rPr>
              <a:t>’</a:t>
            </a:r>
            <a:r>
              <a:rPr lang="en-US">
                <a:solidFill>
                  <a:srgbClr val="008000"/>
                </a:solidFill>
              </a:rPr>
              <a:t>s)</a:t>
            </a:r>
          </a:p>
          <a:p>
            <a:pPr>
              <a:lnSpc>
                <a:spcPct val="150000"/>
              </a:lnSpc>
            </a:pPr>
            <a:r>
              <a:rPr lang="en-US" sz="2700"/>
              <a:t>Data are collected for 15 weeks</a:t>
            </a:r>
          </a:p>
        </p:txBody>
      </p:sp>
      <p:pic>
        <p:nvPicPr>
          <p:cNvPr id="243716" name="Picture 4" descr="j0228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859338"/>
            <a:ext cx="2143125" cy="119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754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Breeze.thmx</Template>
  <TotalTime>21926</TotalTime>
  <Words>2303</Words>
  <Application>Microsoft Macintosh PowerPoint</Application>
  <PresentationFormat>On-screen Show (4:3)</PresentationFormat>
  <Paragraphs>734</Paragraphs>
  <Slides>43</Slides>
  <Notes>7</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43</vt:i4>
      </vt:variant>
    </vt:vector>
  </HeadingPairs>
  <TitlesOfParts>
    <vt:vector size="48" baseType="lpstr">
      <vt:lpstr>Breeze</vt:lpstr>
      <vt:lpstr>Microsoft Equation</vt:lpstr>
      <vt:lpstr>Microsoft Equation 3.0</vt:lpstr>
      <vt:lpstr>Microsoft Excel Chart</vt:lpstr>
      <vt:lpstr>Microsoft Clip Gallery</vt:lpstr>
      <vt:lpstr>Statistics Lesson 12</vt:lpstr>
      <vt:lpstr>What is a model?</vt:lpstr>
      <vt:lpstr>Simple Linear Regression Model</vt:lpstr>
      <vt:lpstr>The least-squares line</vt:lpstr>
      <vt:lpstr>Least-squares line</vt:lpstr>
      <vt:lpstr>Multiple Regression</vt:lpstr>
      <vt:lpstr>Multiple Regression Model</vt:lpstr>
      <vt:lpstr>Multiple Regression Model</vt:lpstr>
      <vt:lpstr>Example</vt:lpstr>
      <vt:lpstr>Pie Sales Model</vt:lpstr>
      <vt:lpstr>Interpretation of Estimated Coefficients</vt:lpstr>
      <vt:lpstr>Pie Sales Correlation Matrix</vt:lpstr>
      <vt:lpstr>Scatter Diagrams</vt:lpstr>
      <vt:lpstr>Estimating a Multiple Linear  Regression Equation</vt:lpstr>
      <vt:lpstr>Estimating a Multiple Linear  Regression Equation</vt:lpstr>
      <vt:lpstr>Multiple Regression Output</vt:lpstr>
      <vt:lpstr>Multiple Regression</vt:lpstr>
      <vt:lpstr>Using The Model to Make Predictions</vt:lpstr>
      <vt:lpstr>Is the Model Significant?</vt:lpstr>
      <vt:lpstr>F-Test for Overall Significance</vt:lpstr>
      <vt:lpstr>F-Test for Overall Significance</vt:lpstr>
      <vt:lpstr>F-Test for Overall Significance</vt:lpstr>
      <vt:lpstr>Are Individual Variables Significant?</vt:lpstr>
      <vt:lpstr>Are Individual Variables Significant?</vt:lpstr>
      <vt:lpstr>Are Individual Variables Significant?</vt:lpstr>
      <vt:lpstr>Inferences about the Slope:  t Test Example</vt:lpstr>
      <vt:lpstr>Confidence Interval Estimate  for the Slope</vt:lpstr>
      <vt:lpstr>Standard Deviation of the Regression Model</vt:lpstr>
      <vt:lpstr>Standard Deviation of the Regression Model</vt:lpstr>
      <vt:lpstr>Standard Deviation of the Regression Model</vt:lpstr>
      <vt:lpstr>Multiple Regression Model</vt:lpstr>
      <vt:lpstr>PowerPoint Presentation</vt:lpstr>
      <vt:lpstr>PowerPoint Presentation</vt:lpstr>
      <vt:lpstr>PowerPoint Presentation</vt:lpstr>
      <vt:lpstr>Overfitting</vt:lpstr>
      <vt:lpstr>PowerPoint Presentation</vt:lpstr>
      <vt:lpstr>Multiple Coefficient of   Determination</vt:lpstr>
      <vt:lpstr>PowerPoint Presentation</vt:lpstr>
      <vt:lpstr>Multiple Regression Assumptions</vt:lpstr>
      <vt:lpstr>Residual Analysis</vt:lpstr>
      <vt:lpstr>Multicollinearity</vt:lpstr>
      <vt:lpstr>Multicollinearity</vt:lpstr>
      <vt:lpstr>Some Indications of Severe Multicollinearity</vt:lpstr>
    </vt:vector>
  </TitlesOfParts>
  <Company>Yahoo!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Winter Mason</dc:creator>
  <cp:lastModifiedBy>Winter Mason</cp:lastModifiedBy>
  <cp:revision>548</cp:revision>
  <dcterms:created xsi:type="dcterms:W3CDTF">2011-08-10T15:50:01Z</dcterms:created>
  <dcterms:modified xsi:type="dcterms:W3CDTF">2011-11-17T19:45:07Z</dcterms:modified>
</cp:coreProperties>
</file>