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Lst>
  <p:sldSz cx="21031200" cy="4297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FF"/>
    <a:srgbClr val="967BF5"/>
    <a:srgbClr val="1FF5E7"/>
    <a:srgbClr val="4ADFF5"/>
    <a:srgbClr val="43BE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3"/>
    <p:restoredTop sz="94763"/>
  </p:normalViewPr>
  <p:slideViewPr>
    <p:cSldViewPr snapToGrid="0" snapToObjects="1">
      <p:cViewPr>
        <p:scale>
          <a:sx n="26" d="100"/>
          <a:sy n="26" d="100"/>
        </p:scale>
        <p:origin x="18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136189286759436E-2"/>
          <c:y val="2.9661610689042751E-2"/>
          <c:w val="0.89743859040068275"/>
          <c:h val="0.95827231877574726"/>
        </c:manualLayout>
      </c:layout>
      <c:barChart>
        <c:barDir val="col"/>
        <c:grouping val="clustered"/>
        <c:varyColors val="0"/>
        <c:ser>
          <c:idx val="0"/>
          <c:order val="0"/>
          <c:tx>
            <c:strRef>
              <c:f>Sheet1!$B$1</c:f>
              <c:strCache>
                <c:ptCount val="1"/>
                <c:pt idx="0">
                  <c:v>Predictions</c:v>
                </c:pt>
              </c:strCache>
            </c:strRef>
          </c:tx>
          <c:spPr>
            <a:solidFill>
              <a:schemeClr val="accent1"/>
            </a:solidFill>
            <a:ln>
              <a:noFill/>
            </a:ln>
            <a:effectLst/>
          </c:spPr>
          <c:invertIfNegative val="0"/>
          <c:cat>
            <c:strRef>
              <c:f>Sheet1!$A$2:$A$3</c:f>
              <c:strCache>
                <c:ptCount val="2"/>
                <c:pt idx="0">
                  <c:v>Neural network</c:v>
                </c:pt>
                <c:pt idx="1">
                  <c:v>Odds makers</c:v>
                </c:pt>
              </c:strCache>
            </c:strRef>
          </c:cat>
          <c:val>
            <c:numRef>
              <c:f>Sheet1!$B$2:$B$3</c:f>
              <c:numCache>
                <c:formatCode>0.00%</c:formatCode>
                <c:ptCount val="2"/>
                <c:pt idx="0">
                  <c:v>0.66080000000000005</c:v>
                </c:pt>
                <c:pt idx="1">
                  <c:v>0.57879999999999998</c:v>
                </c:pt>
              </c:numCache>
            </c:numRef>
          </c:val>
          <c:extLst>
            <c:ext xmlns:c16="http://schemas.microsoft.com/office/drawing/2014/chart" uri="{C3380CC4-5D6E-409C-BE32-E72D297353CC}">
              <c16:uniqueId val="{00000000-9708-BF4A-AEC1-1B14FD19EE97}"/>
            </c:ext>
          </c:extLst>
        </c:ser>
        <c:dLbls>
          <c:showLegendKey val="0"/>
          <c:showVal val="0"/>
          <c:showCatName val="0"/>
          <c:showSerName val="0"/>
          <c:showPercent val="0"/>
          <c:showBubbleSize val="0"/>
        </c:dLbls>
        <c:gapWidth val="219"/>
        <c:overlap val="-27"/>
        <c:axId val="1459185888"/>
        <c:axId val="1570672144"/>
      </c:barChart>
      <c:catAx>
        <c:axId val="1459185888"/>
        <c:scaling>
          <c:orientation val="minMax"/>
        </c:scaling>
        <c:delete val="1"/>
        <c:axPos val="b"/>
        <c:numFmt formatCode="General" sourceLinked="1"/>
        <c:majorTickMark val="none"/>
        <c:minorTickMark val="none"/>
        <c:tickLblPos val="nextTo"/>
        <c:crossAx val="1570672144"/>
        <c:crosses val="autoZero"/>
        <c:auto val="1"/>
        <c:lblAlgn val="ctr"/>
        <c:lblOffset val="100"/>
        <c:noMultiLvlLbl val="0"/>
      </c:catAx>
      <c:valAx>
        <c:axId val="1570672144"/>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45918588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340" y="7033475"/>
            <a:ext cx="17876520" cy="14962293"/>
          </a:xfrm>
        </p:spPr>
        <p:txBody>
          <a:bodyPr anchor="b"/>
          <a:lstStyle>
            <a:lvl1pPr algn="ctr">
              <a:defRPr sz="13800"/>
            </a:lvl1pPr>
          </a:lstStyle>
          <a:p>
            <a:r>
              <a:rPr lang="en-US"/>
              <a:t>Click to edit Master title style</a:t>
            </a:r>
            <a:endParaRPr lang="en-US" dirty="0"/>
          </a:p>
        </p:txBody>
      </p:sp>
      <p:sp>
        <p:nvSpPr>
          <p:cNvPr id="3" name="Subtitle 2"/>
          <p:cNvSpPr>
            <a:spLocks noGrp="1"/>
          </p:cNvSpPr>
          <p:nvPr>
            <p:ph type="subTitle" idx="1"/>
          </p:nvPr>
        </p:nvSpPr>
        <p:spPr>
          <a:xfrm>
            <a:off x="2628900" y="22572771"/>
            <a:ext cx="15773400" cy="10376109"/>
          </a:xfrm>
        </p:spPr>
        <p:txBody>
          <a:bodyPr/>
          <a:lstStyle>
            <a:lvl1pPr marL="0" indent="0" algn="ctr">
              <a:buNone/>
              <a:defRPr sz="5520"/>
            </a:lvl1pPr>
            <a:lvl2pPr marL="1051560" indent="0" algn="ctr">
              <a:buNone/>
              <a:defRPr sz="4600"/>
            </a:lvl2pPr>
            <a:lvl3pPr marL="2103120" indent="0" algn="ctr">
              <a:buNone/>
              <a:defRPr sz="4140"/>
            </a:lvl3pPr>
            <a:lvl4pPr marL="3154680" indent="0" algn="ctr">
              <a:buNone/>
              <a:defRPr sz="3680"/>
            </a:lvl4pPr>
            <a:lvl5pPr marL="4206240" indent="0" algn="ctr">
              <a:buNone/>
              <a:defRPr sz="3680"/>
            </a:lvl5pPr>
            <a:lvl6pPr marL="5257800" indent="0" algn="ctr">
              <a:buNone/>
              <a:defRPr sz="3680"/>
            </a:lvl6pPr>
            <a:lvl7pPr marL="6309360" indent="0" algn="ctr">
              <a:buNone/>
              <a:defRPr sz="3680"/>
            </a:lvl7pPr>
            <a:lvl8pPr marL="7360920" indent="0" algn="ctr">
              <a:buNone/>
              <a:defRPr sz="3680"/>
            </a:lvl8pPr>
            <a:lvl9pPr marL="8412480" indent="0" algn="ctr">
              <a:buNone/>
              <a:defRPr sz="3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B87A6-7442-8E4A-9A0E-756D548D4DD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30178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B87A6-7442-8E4A-9A0E-756D548D4DD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65223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050453" y="2288117"/>
            <a:ext cx="4534853" cy="364208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45896" y="2288117"/>
            <a:ext cx="13341668" cy="36420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B87A6-7442-8E4A-9A0E-756D548D4DD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02440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B87A6-7442-8E4A-9A0E-756D548D4DD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102139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4942" y="10714367"/>
            <a:ext cx="18139410" cy="17877152"/>
          </a:xfrm>
        </p:spPr>
        <p:txBody>
          <a:bodyPr anchor="b"/>
          <a:lstStyle>
            <a:lvl1pPr>
              <a:defRPr sz="13800"/>
            </a:lvl1pPr>
          </a:lstStyle>
          <a:p>
            <a:r>
              <a:rPr lang="en-US"/>
              <a:t>Click to edit Master title style</a:t>
            </a:r>
            <a:endParaRPr lang="en-US" dirty="0"/>
          </a:p>
        </p:txBody>
      </p:sp>
      <p:sp>
        <p:nvSpPr>
          <p:cNvPr id="3" name="Text Placeholder 2"/>
          <p:cNvSpPr>
            <a:spLocks noGrp="1"/>
          </p:cNvSpPr>
          <p:nvPr>
            <p:ph type="body" idx="1"/>
          </p:nvPr>
        </p:nvSpPr>
        <p:spPr>
          <a:xfrm>
            <a:off x="1434942" y="28760644"/>
            <a:ext cx="18139410" cy="9401172"/>
          </a:xfrm>
        </p:spPr>
        <p:txBody>
          <a:bodyPr/>
          <a:lstStyle>
            <a:lvl1pPr marL="0" indent="0">
              <a:buNone/>
              <a:defRPr sz="5520">
                <a:solidFill>
                  <a:schemeClr val="tx1"/>
                </a:solidFill>
              </a:defRPr>
            </a:lvl1pPr>
            <a:lvl2pPr marL="1051560" indent="0">
              <a:buNone/>
              <a:defRPr sz="4600">
                <a:solidFill>
                  <a:schemeClr val="tx1">
                    <a:tint val="75000"/>
                  </a:schemeClr>
                </a:solidFill>
              </a:defRPr>
            </a:lvl2pPr>
            <a:lvl3pPr marL="2103120" indent="0">
              <a:buNone/>
              <a:defRPr sz="4140">
                <a:solidFill>
                  <a:schemeClr val="tx1">
                    <a:tint val="75000"/>
                  </a:schemeClr>
                </a:solidFill>
              </a:defRPr>
            </a:lvl3pPr>
            <a:lvl4pPr marL="3154680" indent="0">
              <a:buNone/>
              <a:defRPr sz="3680">
                <a:solidFill>
                  <a:schemeClr val="tx1">
                    <a:tint val="75000"/>
                  </a:schemeClr>
                </a:solidFill>
              </a:defRPr>
            </a:lvl4pPr>
            <a:lvl5pPr marL="4206240" indent="0">
              <a:buNone/>
              <a:defRPr sz="3680">
                <a:solidFill>
                  <a:schemeClr val="tx1">
                    <a:tint val="75000"/>
                  </a:schemeClr>
                </a:solidFill>
              </a:defRPr>
            </a:lvl5pPr>
            <a:lvl6pPr marL="5257800" indent="0">
              <a:buNone/>
              <a:defRPr sz="3680">
                <a:solidFill>
                  <a:schemeClr val="tx1">
                    <a:tint val="75000"/>
                  </a:schemeClr>
                </a:solidFill>
              </a:defRPr>
            </a:lvl6pPr>
            <a:lvl7pPr marL="6309360" indent="0">
              <a:buNone/>
              <a:defRPr sz="3680">
                <a:solidFill>
                  <a:schemeClr val="tx1">
                    <a:tint val="75000"/>
                  </a:schemeClr>
                </a:solidFill>
              </a:defRPr>
            </a:lvl7pPr>
            <a:lvl8pPr marL="7360920" indent="0">
              <a:buNone/>
              <a:defRPr sz="3680">
                <a:solidFill>
                  <a:schemeClr val="tx1">
                    <a:tint val="75000"/>
                  </a:schemeClr>
                </a:solidFill>
              </a:defRPr>
            </a:lvl8pPr>
            <a:lvl9pPr marL="8412480" indent="0">
              <a:buNone/>
              <a:defRPr sz="3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B87A6-7442-8E4A-9A0E-756D548D4DDC}"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333119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5895" y="11440583"/>
            <a:ext cx="8938260" cy="27268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647045" y="11440583"/>
            <a:ext cx="8938260" cy="27268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B87A6-7442-8E4A-9A0E-756D548D4DD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115265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8634" y="2288126"/>
            <a:ext cx="18139410" cy="830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8637" y="10535288"/>
            <a:ext cx="8897182" cy="5163182"/>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Click to edit Master text styles</a:t>
            </a:r>
          </a:p>
        </p:txBody>
      </p:sp>
      <p:sp>
        <p:nvSpPr>
          <p:cNvPr id="4" name="Content Placeholder 3"/>
          <p:cNvSpPr>
            <a:spLocks noGrp="1"/>
          </p:cNvSpPr>
          <p:nvPr>
            <p:ph sz="half" idx="2"/>
          </p:nvPr>
        </p:nvSpPr>
        <p:spPr>
          <a:xfrm>
            <a:off x="1448637" y="15698470"/>
            <a:ext cx="8897182" cy="23090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647046" y="10535288"/>
            <a:ext cx="8940999" cy="5163182"/>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Click to edit Master text styles</a:t>
            </a:r>
          </a:p>
        </p:txBody>
      </p:sp>
      <p:sp>
        <p:nvSpPr>
          <p:cNvPr id="6" name="Content Placeholder 5"/>
          <p:cNvSpPr>
            <a:spLocks noGrp="1"/>
          </p:cNvSpPr>
          <p:nvPr>
            <p:ph sz="quarter" idx="4"/>
          </p:nvPr>
        </p:nvSpPr>
        <p:spPr>
          <a:xfrm>
            <a:off x="10647046" y="15698470"/>
            <a:ext cx="8940999" cy="23090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B87A6-7442-8E4A-9A0E-756D548D4DDC}"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82150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B87A6-7442-8E4A-9A0E-756D548D4DDC}"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329794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B87A6-7442-8E4A-9A0E-756D548D4DDC}"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12999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865120"/>
            <a:ext cx="6783109" cy="10027920"/>
          </a:xfrm>
        </p:spPr>
        <p:txBody>
          <a:bodyPr anchor="b"/>
          <a:lstStyle>
            <a:lvl1pPr>
              <a:defRPr sz="7360"/>
            </a:lvl1pPr>
          </a:lstStyle>
          <a:p>
            <a:r>
              <a:rPr lang="en-US"/>
              <a:t>Click to edit Master title style</a:t>
            </a:r>
            <a:endParaRPr lang="en-US" dirty="0"/>
          </a:p>
        </p:txBody>
      </p:sp>
      <p:sp>
        <p:nvSpPr>
          <p:cNvPr id="3" name="Content Placeholder 2"/>
          <p:cNvSpPr>
            <a:spLocks noGrp="1"/>
          </p:cNvSpPr>
          <p:nvPr>
            <p:ph idx="1"/>
          </p:nvPr>
        </p:nvSpPr>
        <p:spPr>
          <a:xfrm>
            <a:off x="8940999" y="6187873"/>
            <a:ext cx="10647045" cy="30541383"/>
          </a:xfrm>
        </p:spPr>
        <p:txBody>
          <a:bodyPr/>
          <a:lstStyle>
            <a:lvl1pPr>
              <a:defRPr sz="7360"/>
            </a:lvl1pPr>
            <a:lvl2pPr>
              <a:defRPr sz="6440"/>
            </a:lvl2pPr>
            <a:lvl3pPr>
              <a:defRPr sz="5520"/>
            </a:lvl3pPr>
            <a:lvl4pPr>
              <a:defRPr sz="4600"/>
            </a:lvl4pPr>
            <a:lvl5pPr>
              <a:defRPr sz="4600"/>
            </a:lvl5pPr>
            <a:lvl6pPr>
              <a:defRPr sz="4600"/>
            </a:lvl6pPr>
            <a:lvl7pPr>
              <a:defRPr sz="4600"/>
            </a:lvl7pPr>
            <a:lvl8pPr>
              <a:defRPr sz="4600"/>
            </a:lvl8pPr>
            <a:lvl9pPr>
              <a:defRPr sz="4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8635" y="12893040"/>
            <a:ext cx="6783109" cy="23885951"/>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Click to edit Master text styles</a:t>
            </a:r>
          </a:p>
        </p:txBody>
      </p:sp>
      <p:sp>
        <p:nvSpPr>
          <p:cNvPr id="5" name="Date Placeholder 4"/>
          <p:cNvSpPr>
            <a:spLocks noGrp="1"/>
          </p:cNvSpPr>
          <p:nvPr>
            <p:ph type="dt" sz="half" idx="10"/>
          </p:nvPr>
        </p:nvSpPr>
        <p:spPr/>
        <p:txBody>
          <a:bodyPr/>
          <a:lstStyle/>
          <a:p>
            <a:fld id="{89EB87A6-7442-8E4A-9A0E-756D548D4DD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50210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865120"/>
            <a:ext cx="6783109" cy="10027920"/>
          </a:xfrm>
        </p:spPr>
        <p:txBody>
          <a:bodyPr anchor="b"/>
          <a:lstStyle>
            <a:lvl1pPr>
              <a:defRPr sz="7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40999" y="6187873"/>
            <a:ext cx="10647045" cy="30541383"/>
          </a:xfrm>
        </p:spPr>
        <p:txBody>
          <a:bodyPr anchor="t"/>
          <a:lstStyle>
            <a:lvl1pPr marL="0" indent="0">
              <a:buNone/>
              <a:defRPr sz="7360"/>
            </a:lvl1pPr>
            <a:lvl2pPr marL="1051560" indent="0">
              <a:buNone/>
              <a:defRPr sz="6440"/>
            </a:lvl2pPr>
            <a:lvl3pPr marL="2103120" indent="0">
              <a:buNone/>
              <a:defRPr sz="5520"/>
            </a:lvl3pPr>
            <a:lvl4pPr marL="3154680" indent="0">
              <a:buNone/>
              <a:defRPr sz="4600"/>
            </a:lvl4pPr>
            <a:lvl5pPr marL="4206240" indent="0">
              <a:buNone/>
              <a:defRPr sz="4600"/>
            </a:lvl5pPr>
            <a:lvl6pPr marL="5257800" indent="0">
              <a:buNone/>
              <a:defRPr sz="4600"/>
            </a:lvl6pPr>
            <a:lvl7pPr marL="6309360" indent="0">
              <a:buNone/>
              <a:defRPr sz="4600"/>
            </a:lvl7pPr>
            <a:lvl8pPr marL="7360920" indent="0">
              <a:buNone/>
              <a:defRPr sz="4600"/>
            </a:lvl8pPr>
            <a:lvl9pPr marL="8412480" indent="0">
              <a:buNone/>
              <a:defRPr sz="4600"/>
            </a:lvl9pPr>
          </a:lstStyle>
          <a:p>
            <a:r>
              <a:rPr lang="en-US"/>
              <a:t>Click icon to add picture</a:t>
            </a:r>
            <a:endParaRPr lang="en-US" dirty="0"/>
          </a:p>
        </p:txBody>
      </p:sp>
      <p:sp>
        <p:nvSpPr>
          <p:cNvPr id="4" name="Text Placeholder 3"/>
          <p:cNvSpPr>
            <a:spLocks noGrp="1"/>
          </p:cNvSpPr>
          <p:nvPr>
            <p:ph type="body" sz="half" idx="2"/>
          </p:nvPr>
        </p:nvSpPr>
        <p:spPr>
          <a:xfrm>
            <a:off x="1448635" y="12893040"/>
            <a:ext cx="6783109" cy="23885951"/>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Click to edit Master text styles</a:t>
            </a:r>
          </a:p>
        </p:txBody>
      </p:sp>
      <p:sp>
        <p:nvSpPr>
          <p:cNvPr id="5" name="Date Placeholder 4"/>
          <p:cNvSpPr>
            <a:spLocks noGrp="1"/>
          </p:cNvSpPr>
          <p:nvPr>
            <p:ph type="dt" sz="half" idx="10"/>
          </p:nvPr>
        </p:nvSpPr>
        <p:spPr/>
        <p:txBody>
          <a:bodyPr/>
          <a:lstStyle/>
          <a:p>
            <a:fld id="{89EB87A6-7442-8E4A-9A0E-756D548D4DDC}"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503A6-1B61-A743-A083-A53B09AEC85A}" type="slidenum">
              <a:rPr lang="en-US" smtClean="0"/>
              <a:t>‹#›</a:t>
            </a:fld>
            <a:endParaRPr lang="en-US"/>
          </a:p>
        </p:txBody>
      </p:sp>
    </p:spTree>
    <p:extLst>
      <p:ext uri="{BB962C8B-B14F-4D97-AF65-F5344CB8AC3E}">
        <p14:creationId xmlns:p14="http://schemas.microsoft.com/office/powerpoint/2010/main" val="22817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accent1">
                <a:lumMod val="0"/>
                <a:lumOff val="100000"/>
              </a:schemeClr>
            </a:gs>
            <a:gs pos="41000">
              <a:schemeClr val="accent1">
                <a:lumMod val="24000"/>
                <a:lumOff val="76000"/>
              </a:schemeClr>
            </a:gs>
            <a:gs pos="70000">
              <a:schemeClr val="accent1">
                <a:lumMod val="47000"/>
                <a:lumOff val="53000"/>
              </a:schemeClr>
            </a:gs>
            <a:gs pos="100000">
              <a:schemeClr val="accent1">
                <a:lumMod val="78000"/>
                <a:lumOff val="22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5895" y="2288126"/>
            <a:ext cx="18139410" cy="830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5895" y="11440583"/>
            <a:ext cx="18139410" cy="272683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5895" y="39833136"/>
            <a:ext cx="4732020" cy="2288117"/>
          </a:xfrm>
          <a:prstGeom prst="rect">
            <a:avLst/>
          </a:prstGeom>
        </p:spPr>
        <p:txBody>
          <a:bodyPr vert="horz" lIns="91440" tIns="45720" rIns="91440" bIns="45720" rtlCol="0" anchor="ctr"/>
          <a:lstStyle>
            <a:lvl1pPr algn="l">
              <a:defRPr sz="2760">
                <a:solidFill>
                  <a:schemeClr val="tx1">
                    <a:tint val="75000"/>
                  </a:schemeClr>
                </a:solidFill>
              </a:defRPr>
            </a:lvl1pPr>
          </a:lstStyle>
          <a:p>
            <a:fld id="{89EB87A6-7442-8E4A-9A0E-756D548D4DDC}" type="datetimeFigureOut">
              <a:rPr lang="en-US" smtClean="0"/>
              <a:t>2/21/20</a:t>
            </a:fld>
            <a:endParaRPr lang="en-US"/>
          </a:p>
        </p:txBody>
      </p:sp>
      <p:sp>
        <p:nvSpPr>
          <p:cNvPr id="5" name="Footer Placeholder 4"/>
          <p:cNvSpPr>
            <a:spLocks noGrp="1"/>
          </p:cNvSpPr>
          <p:nvPr>
            <p:ph type="ftr" sz="quarter" idx="3"/>
          </p:nvPr>
        </p:nvSpPr>
        <p:spPr>
          <a:xfrm>
            <a:off x="6966585" y="39833136"/>
            <a:ext cx="7098030" cy="2288117"/>
          </a:xfrm>
          <a:prstGeom prst="rect">
            <a:avLst/>
          </a:prstGeom>
        </p:spPr>
        <p:txBody>
          <a:bodyPr vert="horz" lIns="91440" tIns="45720" rIns="91440" bIns="45720" rtlCol="0" anchor="ctr"/>
          <a:lstStyle>
            <a:lvl1pPr algn="ctr">
              <a:defRPr sz="2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853285" y="39833136"/>
            <a:ext cx="4732020" cy="2288117"/>
          </a:xfrm>
          <a:prstGeom prst="rect">
            <a:avLst/>
          </a:prstGeom>
        </p:spPr>
        <p:txBody>
          <a:bodyPr vert="horz" lIns="91440" tIns="45720" rIns="91440" bIns="45720" rtlCol="0" anchor="ctr"/>
          <a:lstStyle>
            <a:lvl1pPr algn="r">
              <a:defRPr sz="2760">
                <a:solidFill>
                  <a:schemeClr val="tx1">
                    <a:tint val="75000"/>
                  </a:schemeClr>
                </a:solidFill>
              </a:defRPr>
            </a:lvl1pPr>
          </a:lstStyle>
          <a:p>
            <a:fld id="{D5F503A6-1B61-A743-A083-A53B09AEC85A}" type="slidenum">
              <a:rPr lang="en-US" smtClean="0"/>
              <a:t>‹#›</a:t>
            </a:fld>
            <a:endParaRPr lang="en-US"/>
          </a:p>
        </p:txBody>
      </p:sp>
    </p:spTree>
    <p:extLst>
      <p:ext uri="{BB962C8B-B14F-4D97-AF65-F5344CB8AC3E}">
        <p14:creationId xmlns:p14="http://schemas.microsoft.com/office/powerpoint/2010/main" val="395852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03120" rtl="0" eaLnBrk="1" latinLnBrk="0" hangingPunct="1">
        <a:lnSpc>
          <a:spcPct val="90000"/>
        </a:lnSpc>
        <a:spcBef>
          <a:spcPct val="0"/>
        </a:spcBef>
        <a:buNone/>
        <a:defRPr sz="10120" kern="1200">
          <a:solidFill>
            <a:schemeClr val="tx1"/>
          </a:solidFill>
          <a:latin typeface="+mj-lt"/>
          <a:ea typeface="+mj-ea"/>
          <a:cs typeface="+mj-cs"/>
        </a:defRPr>
      </a:lvl1pPr>
    </p:titleStyle>
    <p:bodyStyle>
      <a:lvl1pPr marL="525780" indent="-525780" algn="l" defTabSz="2103120" rtl="0" eaLnBrk="1" latinLnBrk="0" hangingPunct="1">
        <a:lnSpc>
          <a:spcPct val="90000"/>
        </a:lnSpc>
        <a:spcBef>
          <a:spcPts val="2300"/>
        </a:spcBef>
        <a:buFont typeface="Arial" panose="020B0604020202020204" pitchFamily="34" charset="0"/>
        <a:buChar char="•"/>
        <a:defRPr sz="6440" kern="1200">
          <a:solidFill>
            <a:schemeClr val="tx1"/>
          </a:solidFill>
          <a:latin typeface="+mn-lt"/>
          <a:ea typeface="+mn-ea"/>
          <a:cs typeface="+mn-cs"/>
        </a:defRPr>
      </a:lvl1pPr>
      <a:lvl2pPr marL="1577340" indent="-525780" algn="l" defTabSz="2103120" rtl="0" eaLnBrk="1" latinLnBrk="0" hangingPunct="1">
        <a:lnSpc>
          <a:spcPct val="90000"/>
        </a:lnSpc>
        <a:spcBef>
          <a:spcPts val="1150"/>
        </a:spcBef>
        <a:buFont typeface="Arial" panose="020B0604020202020204" pitchFamily="34" charset="0"/>
        <a:buChar char="•"/>
        <a:defRPr sz="5520" kern="1200">
          <a:solidFill>
            <a:schemeClr val="tx1"/>
          </a:solidFill>
          <a:latin typeface="+mn-lt"/>
          <a:ea typeface="+mn-ea"/>
          <a:cs typeface="+mn-cs"/>
        </a:defRPr>
      </a:lvl2pPr>
      <a:lvl3pPr marL="2628900" indent="-525780" algn="l" defTabSz="2103120" rtl="0" eaLnBrk="1" latinLnBrk="0" hangingPunct="1">
        <a:lnSpc>
          <a:spcPct val="90000"/>
        </a:lnSpc>
        <a:spcBef>
          <a:spcPts val="1150"/>
        </a:spcBef>
        <a:buFont typeface="Arial" panose="020B0604020202020204" pitchFamily="34" charset="0"/>
        <a:buChar char="•"/>
        <a:defRPr sz="4600" kern="1200">
          <a:solidFill>
            <a:schemeClr val="tx1"/>
          </a:solidFill>
          <a:latin typeface="+mn-lt"/>
          <a:ea typeface="+mn-ea"/>
          <a:cs typeface="+mn-cs"/>
        </a:defRPr>
      </a:lvl3pPr>
      <a:lvl4pPr marL="36804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4pPr>
      <a:lvl5pPr marL="473202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5pPr>
      <a:lvl6pPr marL="578358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6pPr>
      <a:lvl7pPr marL="683514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7pPr>
      <a:lvl8pPr marL="788670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8pPr>
      <a:lvl9pPr marL="89382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9pPr>
    </p:bodyStyle>
    <p:otherStyle>
      <a:defPPr>
        <a:defRPr lang="en-US"/>
      </a:defPPr>
      <a:lvl1pPr marL="0" algn="l" defTabSz="2103120" rtl="0" eaLnBrk="1" latinLnBrk="0" hangingPunct="1">
        <a:defRPr sz="4140" kern="1200">
          <a:solidFill>
            <a:schemeClr val="tx1"/>
          </a:solidFill>
          <a:latin typeface="+mn-lt"/>
          <a:ea typeface="+mn-ea"/>
          <a:cs typeface="+mn-cs"/>
        </a:defRPr>
      </a:lvl1pPr>
      <a:lvl2pPr marL="1051560" algn="l" defTabSz="2103120" rtl="0" eaLnBrk="1" latinLnBrk="0" hangingPunct="1">
        <a:defRPr sz="4140" kern="1200">
          <a:solidFill>
            <a:schemeClr val="tx1"/>
          </a:solidFill>
          <a:latin typeface="+mn-lt"/>
          <a:ea typeface="+mn-ea"/>
          <a:cs typeface="+mn-cs"/>
        </a:defRPr>
      </a:lvl2pPr>
      <a:lvl3pPr marL="2103120" algn="l" defTabSz="2103120" rtl="0" eaLnBrk="1" latinLnBrk="0" hangingPunct="1">
        <a:defRPr sz="4140" kern="1200">
          <a:solidFill>
            <a:schemeClr val="tx1"/>
          </a:solidFill>
          <a:latin typeface="+mn-lt"/>
          <a:ea typeface="+mn-ea"/>
          <a:cs typeface="+mn-cs"/>
        </a:defRPr>
      </a:lvl3pPr>
      <a:lvl4pPr marL="3154680" algn="l" defTabSz="2103120" rtl="0" eaLnBrk="1" latinLnBrk="0" hangingPunct="1">
        <a:defRPr sz="4140" kern="1200">
          <a:solidFill>
            <a:schemeClr val="tx1"/>
          </a:solidFill>
          <a:latin typeface="+mn-lt"/>
          <a:ea typeface="+mn-ea"/>
          <a:cs typeface="+mn-cs"/>
        </a:defRPr>
      </a:lvl4pPr>
      <a:lvl5pPr marL="4206240" algn="l" defTabSz="2103120" rtl="0" eaLnBrk="1" latinLnBrk="0" hangingPunct="1">
        <a:defRPr sz="4140" kern="1200">
          <a:solidFill>
            <a:schemeClr val="tx1"/>
          </a:solidFill>
          <a:latin typeface="+mn-lt"/>
          <a:ea typeface="+mn-ea"/>
          <a:cs typeface="+mn-cs"/>
        </a:defRPr>
      </a:lvl5pPr>
      <a:lvl6pPr marL="5257800" algn="l" defTabSz="2103120" rtl="0" eaLnBrk="1" latinLnBrk="0" hangingPunct="1">
        <a:defRPr sz="4140" kern="1200">
          <a:solidFill>
            <a:schemeClr val="tx1"/>
          </a:solidFill>
          <a:latin typeface="+mn-lt"/>
          <a:ea typeface="+mn-ea"/>
          <a:cs typeface="+mn-cs"/>
        </a:defRPr>
      </a:lvl6pPr>
      <a:lvl7pPr marL="6309360" algn="l" defTabSz="2103120" rtl="0" eaLnBrk="1" latinLnBrk="0" hangingPunct="1">
        <a:defRPr sz="4140" kern="1200">
          <a:solidFill>
            <a:schemeClr val="tx1"/>
          </a:solidFill>
          <a:latin typeface="+mn-lt"/>
          <a:ea typeface="+mn-ea"/>
          <a:cs typeface="+mn-cs"/>
        </a:defRPr>
      </a:lvl7pPr>
      <a:lvl8pPr marL="7360920" algn="l" defTabSz="2103120" rtl="0" eaLnBrk="1" latinLnBrk="0" hangingPunct="1">
        <a:defRPr sz="4140" kern="1200">
          <a:solidFill>
            <a:schemeClr val="tx1"/>
          </a:solidFill>
          <a:latin typeface="+mn-lt"/>
          <a:ea typeface="+mn-ea"/>
          <a:cs typeface="+mn-cs"/>
        </a:defRPr>
      </a:lvl8pPr>
      <a:lvl9pPr marL="8412480" algn="l" defTabSz="2103120" rtl="0" eaLnBrk="1" latinLnBrk="0" hangingPunct="1">
        <a:defRPr sz="41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7000">
              <a:schemeClr val="accent1">
                <a:lumMod val="0"/>
                <a:lumOff val="100000"/>
              </a:schemeClr>
            </a:gs>
            <a:gs pos="41000">
              <a:schemeClr val="accent1">
                <a:lumMod val="24000"/>
                <a:lumOff val="76000"/>
              </a:schemeClr>
            </a:gs>
            <a:gs pos="70000">
              <a:schemeClr val="accent1">
                <a:lumMod val="47000"/>
                <a:lumOff val="53000"/>
              </a:schemeClr>
            </a:gs>
            <a:gs pos="100000">
              <a:schemeClr val="accent1">
                <a:lumMod val="78000"/>
                <a:lumOff val="22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4C5827-9388-7447-BF0B-F3F02E0EF557}"/>
              </a:ext>
            </a:extLst>
          </p:cNvPr>
          <p:cNvSpPr txBox="1"/>
          <p:nvPr/>
        </p:nvSpPr>
        <p:spPr>
          <a:xfrm>
            <a:off x="1828800" y="1616423"/>
            <a:ext cx="17373600" cy="3785652"/>
          </a:xfrm>
          <a:prstGeom prst="rect">
            <a:avLst/>
          </a:prstGeom>
          <a:noFill/>
          <a:ln w="444500" cap="flat">
            <a:solidFill>
              <a:schemeClr val="accent1"/>
            </a:solidFill>
            <a:bevel/>
          </a:ln>
        </p:spPr>
        <p:txBody>
          <a:bodyPr wrap="square" lIns="274320" rIns="274320" rtlCol="0">
            <a:spAutoFit/>
          </a:bodyPr>
          <a:lstStyle/>
          <a:p>
            <a:pPr algn="ctr"/>
            <a:r>
              <a:rPr lang="en-US" sz="12000" dirty="0">
                <a:latin typeface="DIN Condensed" pitchFamily="2" charset="0"/>
              </a:rPr>
              <a:t>Using Machine Learning to Predict Baseball Game Outcomes </a:t>
            </a:r>
          </a:p>
        </p:txBody>
      </p:sp>
      <p:pic>
        <p:nvPicPr>
          <p:cNvPr id="6" name="Picture 5" descr="A close up of a logo&#10;&#10;Description automatically generated">
            <a:extLst>
              <a:ext uri="{FF2B5EF4-FFF2-40B4-BE49-F238E27FC236}">
                <a16:creationId xmlns:a16="http://schemas.microsoft.com/office/drawing/2014/main" id="{DC47C267-27AF-DE40-B453-02CCDB6A55E0}"/>
              </a:ext>
            </a:extLst>
          </p:cNvPr>
          <p:cNvPicPr>
            <a:picLocks noChangeAspect="1"/>
          </p:cNvPicPr>
          <p:nvPr/>
        </p:nvPicPr>
        <p:blipFill>
          <a:blip r:embed="rId2">
            <a:extLst>
              <a:ext uri="{BEBA8EAE-BF5A-486C-A8C5-ECC9F3942E4B}">
                <a14:imgProps xmlns:a14="http://schemas.microsoft.com/office/drawing/2010/main">
                  <a14:imgLayer r:embed="rId3">
                    <a14:imgEffect>
                      <a14:saturation sat="124000"/>
                    </a14:imgEffect>
                  </a14:imgLayer>
                </a14:imgProps>
              </a:ext>
            </a:extLst>
          </a:blip>
          <a:stretch>
            <a:fillRect/>
          </a:stretch>
        </p:blipFill>
        <p:spPr>
          <a:xfrm>
            <a:off x="2368722" y="6695833"/>
            <a:ext cx="16693978" cy="9859881"/>
          </a:xfrm>
          <a:prstGeom prst="rect">
            <a:avLst/>
          </a:prstGeom>
          <a:ln w="127000">
            <a:noFill/>
            <a:bevel/>
          </a:ln>
        </p:spPr>
      </p:pic>
      <p:sp>
        <p:nvSpPr>
          <p:cNvPr id="7" name="TextBox 6">
            <a:extLst>
              <a:ext uri="{FF2B5EF4-FFF2-40B4-BE49-F238E27FC236}">
                <a16:creationId xmlns:a16="http://schemas.microsoft.com/office/drawing/2014/main" id="{3C8C92D9-D3B1-A042-8788-7B1C7883734A}"/>
              </a:ext>
            </a:extLst>
          </p:cNvPr>
          <p:cNvSpPr txBox="1"/>
          <p:nvPr/>
        </p:nvSpPr>
        <p:spPr>
          <a:xfrm>
            <a:off x="6118311" y="17849472"/>
            <a:ext cx="9194800" cy="1892826"/>
          </a:xfrm>
          <a:prstGeom prst="rect">
            <a:avLst/>
          </a:prstGeom>
          <a:noFill/>
          <a:ln w="127000">
            <a:solidFill>
              <a:schemeClr val="accent1"/>
            </a:solidFill>
            <a:bevel/>
          </a:ln>
        </p:spPr>
        <p:txBody>
          <a:bodyPr wrap="square" lIns="182880" tIns="182880" rIns="182880" bIns="182880" rtlCol="0">
            <a:spAutoFit/>
          </a:bodyPr>
          <a:lstStyle/>
          <a:p>
            <a:r>
              <a:rPr lang="en-US" sz="3300" dirty="0">
                <a:latin typeface="DIN Condensed" pitchFamily="2" charset="0"/>
              </a:rPr>
              <a:t>Figure 1: Separation of raw data and steps of sorting it for progression of the neural network. Each raw statistic calculated for use of the entire team as well as for each individual starting pitcher.</a:t>
            </a:r>
          </a:p>
        </p:txBody>
      </p:sp>
      <p:pic>
        <p:nvPicPr>
          <p:cNvPr id="9" name="Picture 8" descr="A close up of a logo&#10;&#10;Description automatically generated">
            <a:extLst>
              <a:ext uri="{FF2B5EF4-FFF2-40B4-BE49-F238E27FC236}">
                <a16:creationId xmlns:a16="http://schemas.microsoft.com/office/drawing/2014/main" id="{7C6F8B2E-C33A-0940-A05B-1ADDAABD52BF}"/>
              </a:ext>
            </a:extLst>
          </p:cNvPr>
          <p:cNvPicPr>
            <a:picLocks noChangeAspect="1"/>
          </p:cNvPicPr>
          <p:nvPr/>
        </p:nvPicPr>
        <p:blipFill>
          <a:blip r:embed="rId4"/>
          <a:stretch>
            <a:fillRect/>
          </a:stretch>
        </p:blipFill>
        <p:spPr>
          <a:xfrm>
            <a:off x="3721099" y="22048031"/>
            <a:ext cx="13589000" cy="8746112"/>
          </a:xfrm>
          <a:prstGeom prst="rect">
            <a:avLst/>
          </a:prstGeom>
        </p:spPr>
      </p:pic>
      <p:sp>
        <p:nvSpPr>
          <p:cNvPr id="10" name="TextBox 9">
            <a:extLst>
              <a:ext uri="{FF2B5EF4-FFF2-40B4-BE49-F238E27FC236}">
                <a16:creationId xmlns:a16="http://schemas.microsoft.com/office/drawing/2014/main" id="{4166BE85-72D4-164C-876D-85845617992C}"/>
              </a:ext>
            </a:extLst>
          </p:cNvPr>
          <p:cNvSpPr txBox="1"/>
          <p:nvPr/>
        </p:nvSpPr>
        <p:spPr>
          <a:xfrm>
            <a:off x="4189455" y="32357913"/>
            <a:ext cx="12652289" cy="9279463"/>
          </a:xfrm>
          <a:prstGeom prst="rect">
            <a:avLst/>
          </a:prstGeom>
          <a:noFill/>
          <a:ln w="127000">
            <a:solidFill>
              <a:schemeClr val="accent1"/>
            </a:solidFill>
            <a:bevel/>
          </a:ln>
        </p:spPr>
        <p:txBody>
          <a:bodyPr wrap="square" lIns="182880" tIns="182880" rIns="182880" bIns="182880" rtlCol="0">
            <a:spAutoFit/>
          </a:bodyPr>
          <a:lstStyle/>
          <a:p>
            <a:r>
              <a:rPr lang="en-US" sz="3300" dirty="0">
                <a:latin typeface="DIN Condensed" pitchFamily="2" charset="0"/>
              </a:rPr>
              <a:t>Figure 2: Each of these Statistics were The ones used in Creating the data for the neural network, each of them having a different meaning.</a:t>
            </a:r>
          </a:p>
          <a:p>
            <a:r>
              <a:rPr lang="en-US" sz="3300" dirty="0">
                <a:latin typeface="DIN Condensed" pitchFamily="2" charset="0"/>
              </a:rPr>
              <a:t>Team Batting Average- The batting average of the team for all games in the season leading up to the game. Calculated by Hits/At Bats.</a:t>
            </a:r>
          </a:p>
          <a:p>
            <a:r>
              <a:rPr lang="en-US" sz="3300" dirty="0">
                <a:latin typeface="DIN Condensed" pitchFamily="2" charset="0"/>
              </a:rPr>
              <a:t>Individual Batting Average- The batting average of the team for all games with that specific starting pitcher. Calculated by Hits/At Bats.</a:t>
            </a:r>
          </a:p>
          <a:p>
            <a:r>
              <a:rPr lang="en-US" sz="3300" dirty="0">
                <a:latin typeface="DIN Condensed" pitchFamily="2" charset="0"/>
              </a:rPr>
              <a:t>Team Batting average Against- The batting average calculated from all of the hits given up by the team to others from all previous games. It measures the effectiveness of the team in not giving up hits. Calculated by Hits given up/Opponents At Bats.</a:t>
            </a:r>
          </a:p>
          <a:p>
            <a:r>
              <a:rPr lang="en-US" sz="3300" dirty="0">
                <a:latin typeface="DIN Condensed" pitchFamily="2" charset="0"/>
              </a:rPr>
              <a:t>Team On Base Percentage- The On Base Percentage calculated from all previous games. Calculated by Hits + Walks + Hit by Pitch/At Bats.</a:t>
            </a:r>
          </a:p>
          <a:p>
            <a:r>
              <a:rPr lang="en-US" sz="3300" dirty="0">
                <a:latin typeface="DIN Condensed" pitchFamily="2" charset="0"/>
              </a:rPr>
              <a:t>Individual On Base Percentage- The On Base Percentage calculated from all previous games with that specific starting pitcher. Calculated by Hits + Walks + Hit by Pitch/At Bats.</a:t>
            </a:r>
          </a:p>
          <a:p>
            <a:r>
              <a:rPr lang="en-US" sz="3300" dirty="0">
                <a:latin typeface="DIN Condensed" pitchFamily="2" charset="0"/>
              </a:rPr>
              <a:t>Individual Errors- All errors accrued in the field in any game with that specific starting pitcher.</a:t>
            </a:r>
          </a:p>
          <a:p>
            <a:r>
              <a:rPr lang="en-US" sz="3300" dirty="0">
                <a:latin typeface="DIN Condensed" pitchFamily="2" charset="0"/>
              </a:rPr>
              <a:t>Team Errors- All errors accrued in the field in all previous games.</a:t>
            </a:r>
          </a:p>
          <a:p>
            <a:r>
              <a:rPr lang="en-US" sz="3300" dirty="0">
                <a:latin typeface="DIN Condensed" pitchFamily="2" charset="0"/>
              </a:rPr>
              <a:t>Individual Win/Loss Ratio- Win/Loss ratio of all games with that specific starting pitcher.</a:t>
            </a:r>
          </a:p>
          <a:p>
            <a:r>
              <a:rPr lang="en-US" sz="3300" dirty="0">
                <a:latin typeface="DIN Condensed" pitchFamily="2" charset="0"/>
              </a:rPr>
              <a:t>Team Win/Loss Ratio- Win/Loss ratio of all previous games.</a:t>
            </a:r>
          </a:p>
          <a:p>
            <a:endParaRPr lang="en-US" dirty="0"/>
          </a:p>
        </p:txBody>
      </p:sp>
    </p:spTree>
    <p:extLst>
      <p:ext uri="{BB962C8B-B14F-4D97-AF65-F5344CB8AC3E}">
        <p14:creationId xmlns:p14="http://schemas.microsoft.com/office/powerpoint/2010/main" val="155171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7000">
              <a:schemeClr val="accent1">
                <a:lumMod val="0"/>
                <a:lumOff val="100000"/>
              </a:schemeClr>
            </a:gs>
            <a:gs pos="41000">
              <a:schemeClr val="accent1">
                <a:lumMod val="24000"/>
                <a:lumOff val="76000"/>
              </a:schemeClr>
            </a:gs>
            <a:gs pos="70000">
              <a:schemeClr val="accent1">
                <a:lumMod val="47000"/>
                <a:lumOff val="53000"/>
              </a:schemeClr>
            </a:gs>
            <a:gs pos="100000">
              <a:schemeClr val="accent1">
                <a:lumMod val="78000"/>
                <a:lumOff val="22000"/>
              </a:schemeClr>
            </a:gs>
          </a:gsLst>
          <a:lin ang="5400000" scaled="1"/>
        </a:gra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D102895-6886-C641-A722-99042A418478}"/>
              </a:ext>
            </a:extLst>
          </p:cNvPr>
          <p:cNvCxnSpPr>
            <a:cxnSpLocks/>
          </p:cNvCxnSpPr>
          <p:nvPr/>
        </p:nvCxnSpPr>
        <p:spPr>
          <a:xfrm>
            <a:off x="10515600" y="0"/>
            <a:ext cx="0" cy="4297680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9FB7DA5-A9A7-5C41-B9C8-EB495BF4275F}"/>
              </a:ext>
            </a:extLst>
          </p:cNvPr>
          <p:cNvSpPr txBox="1"/>
          <p:nvPr/>
        </p:nvSpPr>
        <p:spPr>
          <a:xfrm>
            <a:off x="1312515" y="27725452"/>
            <a:ext cx="7979005" cy="13235546"/>
          </a:xfrm>
          <a:prstGeom prst="rect">
            <a:avLst/>
          </a:prstGeom>
          <a:solidFill>
            <a:schemeClr val="lt1">
              <a:alpha val="0"/>
            </a:schemeClr>
          </a:solidFill>
          <a:ln w="127000">
            <a:solidFill>
              <a:schemeClr val="accent1"/>
            </a:solidFill>
            <a:bevel/>
          </a:ln>
        </p:spPr>
        <p:style>
          <a:lnRef idx="2">
            <a:schemeClr val="accent1"/>
          </a:lnRef>
          <a:fillRef idx="1">
            <a:schemeClr val="lt1"/>
          </a:fillRef>
          <a:effectRef idx="0">
            <a:schemeClr val="accent1"/>
          </a:effectRef>
          <a:fontRef idx="minor">
            <a:schemeClr val="dk1"/>
          </a:fontRef>
        </p:style>
        <p:txBody>
          <a:bodyPr wrap="square" lIns="182880" tIns="182880" rIns="182880" bIns="182880" rtlCol="0">
            <a:spAutoFit/>
          </a:bodyPr>
          <a:lstStyle/>
          <a:p>
            <a:pPr marL="457200" lvl="0" indent="-457200">
              <a:lnSpc>
                <a:spcPct val="150000"/>
              </a:lnSpc>
              <a:buFont typeface="Arial" panose="020B0604020202020204" pitchFamily="34" charset="0"/>
              <a:buChar char="•"/>
            </a:pPr>
            <a:r>
              <a:rPr lang="en-US" sz="3300" dirty="0">
                <a:latin typeface="DIN Condensed" pitchFamily="2" charset="0"/>
              </a:rPr>
              <a:t>Setting up Sorting Environment</a:t>
            </a:r>
          </a:p>
          <a:p>
            <a:pPr marL="914400" lvl="1" indent="-457200">
              <a:lnSpc>
                <a:spcPct val="150000"/>
              </a:lnSpc>
              <a:buFont typeface="Arial" panose="020B0604020202020204" pitchFamily="34" charset="0"/>
              <a:buChar char="•"/>
            </a:pPr>
            <a:r>
              <a:rPr lang="en-US" sz="3300" dirty="0">
                <a:latin typeface="DIN Condensed" pitchFamily="2" charset="0"/>
              </a:rPr>
              <a:t>Python 3.7.3</a:t>
            </a:r>
          </a:p>
          <a:p>
            <a:pPr marL="1371600" lvl="2" indent="-457200">
              <a:lnSpc>
                <a:spcPct val="150000"/>
              </a:lnSpc>
              <a:buFont typeface="Arial" panose="020B0604020202020204" pitchFamily="34" charset="0"/>
              <a:buChar char="•"/>
            </a:pPr>
            <a:r>
              <a:rPr lang="en-US" sz="3300" dirty="0">
                <a:latin typeface="DIN Condensed" pitchFamily="2" charset="0"/>
              </a:rPr>
              <a:t>Sci-Kit, Pandas, and Random</a:t>
            </a:r>
          </a:p>
          <a:p>
            <a:pPr marL="457200" lvl="0" indent="-457200">
              <a:lnSpc>
                <a:spcPct val="150000"/>
              </a:lnSpc>
              <a:buFont typeface="Arial" panose="020B0604020202020204" pitchFamily="34" charset="0"/>
              <a:buChar char="•"/>
            </a:pPr>
            <a:r>
              <a:rPr lang="en-US" sz="3300" dirty="0">
                <a:latin typeface="DIN Condensed" pitchFamily="2" charset="0"/>
              </a:rPr>
              <a:t>Data purchased from BigDataBall.com</a:t>
            </a:r>
          </a:p>
          <a:p>
            <a:pPr marL="457200" lvl="0" indent="-457200">
              <a:lnSpc>
                <a:spcPct val="150000"/>
              </a:lnSpc>
              <a:buFont typeface="Arial" panose="020B0604020202020204" pitchFamily="34" charset="0"/>
              <a:buChar char="•"/>
            </a:pPr>
            <a:r>
              <a:rPr lang="en-US" sz="3300" dirty="0">
                <a:latin typeface="DIN Condensed" pitchFamily="2" charset="0"/>
              </a:rPr>
              <a:t>Data from excel spreadsheet sorted into used groups</a:t>
            </a:r>
          </a:p>
          <a:p>
            <a:pPr marL="914400" lvl="1" indent="-457200">
              <a:lnSpc>
                <a:spcPct val="150000"/>
              </a:lnSpc>
              <a:buFont typeface="Arial" panose="020B0604020202020204" pitchFamily="34" charset="0"/>
              <a:buChar char="•"/>
            </a:pPr>
            <a:r>
              <a:rPr lang="en-US" sz="3300" dirty="0">
                <a:latin typeface="DIN Condensed" pitchFamily="2" charset="0"/>
              </a:rPr>
              <a:t>Hits, Bases on Balls, Hit by Pitch, At Bats, Team, Pitcher, Date, Wins, Losses, Errors</a:t>
            </a:r>
          </a:p>
          <a:p>
            <a:pPr marL="457200" lvl="0" indent="-457200">
              <a:lnSpc>
                <a:spcPct val="150000"/>
              </a:lnSpc>
              <a:buFont typeface="Arial" panose="020B0604020202020204" pitchFamily="34" charset="0"/>
              <a:buChar char="•"/>
            </a:pPr>
            <a:r>
              <a:rPr lang="en-US" sz="3300" dirty="0">
                <a:latin typeface="DIN Condensed" pitchFamily="2" charset="0"/>
              </a:rPr>
              <a:t>Use Sci-Kit to pull in these statistics and sort them out by date, team, and pitcher.</a:t>
            </a:r>
          </a:p>
          <a:p>
            <a:pPr marL="914400" lvl="1" indent="-457200">
              <a:lnSpc>
                <a:spcPct val="150000"/>
              </a:lnSpc>
              <a:buFont typeface="Arial" panose="020B0604020202020204" pitchFamily="34" charset="0"/>
              <a:buChar char="•"/>
            </a:pPr>
            <a:r>
              <a:rPr lang="en-US" sz="3300" dirty="0">
                <a:latin typeface="DIN Condensed" pitchFamily="2" charset="0"/>
              </a:rPr>
              <a:t>With that, use formulas to calculate Batting Average and On Base Percentage. </a:t>
            </a:r>
          </a:p>
          <a:p>
            <a:pPr marL="457200" lvl="0" indent="-457200">
              <a:lnSpc>
                <a:spcPct val="150000"/>
              </a:lnSpc>
              <a:buFont typeface="Arial" panose="020B0604020202020204" pitchFamily="34" charset="0"/>
              <a:buChar char="•"/>
            </a:pPr>
            <a:r>
              <a:rPr lang="en-US" sz="3300" dirty="0">
                <a:latin typeface="DIN Condensed" pitchFamily="2" charset="0"/>
              </a:rPr>
              <a:t>Then create the environment for the Neural Network.</a:t>
            </a:r>
          </a:p>
          <a:p>
            <a:pPr marL="914400" lvl="1" indent="-457200">
              <a:lnSpc>
                <a:spcPct val="150000"/>
              </a:lnSpc>
              <a:buFont typeface="Arial" panose="020B0604020202020204" pitchFamily="34" charset="0"/>
              <a:buChar char="•"/>
            </a:pPr>
            <a:r>
              <a:rPr lang="en-US" sz="3300" dirty="0">
                <a:latin typeface="DIN Condensed" pitchFamily="2" charset="0"/>
              </a:rPr>
              <a:t>Python 3.7.3</a:t>
            </a:r>
          </a:p>
          <a:p>
            <a:pPr marL="1371600" lvl="2" indent="-457200">
              <a:lnSpc>
                <a:spcPct val="150000"/>
              </a:lnSpc>
              <a:buFont typeface="Arial" panose="020B0604020202020204" pitchFamily="34" charset="0"/>
              <a:buChar char="•"/>
            </a:pPr>
            <a:r>
              <a:rPr lang="en-US" sz="3300" dirty="0">
                <a:latin typeface="DIN Condensed" pitchFamily="2" charset="0"/>
              </a:rPr>
              <a:t>Pandas, Random, and NumPy</a:t>
            </a:r>
          </a:p>
          <a:p>
            <a:pPr marL="457200" lvl="0" indent="-457200">
              <a:lnSpc>
                <a:spcPct val="150000"/>
              </a:lnSpc>
              <a:buFont typeface="Arial" panose="020B0604020202020204" pitchFamily="34" charset="0"/>
              <a:buChar char="•"/>
            </a:pPr>
            <a:r>
              <a:rPr lang="en-US" sz="3300" dirty="0">
                <a:latin typeface="DIN Condensed" pitchFamily="2" charset="0"/>
              </a:rPr>
              <a:t>Run the Neural Network and take the results and compare them to other predictions made by odds makers</a:t>
            </a:r>
          </a:p>
        </p:txBody>
      </p:sp>
      <p:sp>
        <p:nvSpPr>
          <p:cNvPr id="8" name="TextBox 7">
            <a:extLst>
              <a:ext uri="{FF2B5EF4-FFF2-40B4-BE49-F238E27FC236}">
                <a16:creationId xmlns:a16="http://schemas.microsoft.com/office/drawing/2014/main" id="{D3B020E7-DF0A-8F4C-A101-93B0788E1935}"/>
              </a:ext>
            </a:extLst>
          </p:cNvPr>
          <p:cNvSpPr txBox="1"/>
          <p:nvPr/>
        </p:nvSpPr>
        <p:spPr>
          <a:xfrm>
            <a:off x="4115925" y="25303402"/>
            <a:ext cx="2372180" cy="1046440"/>
          </a:xfrm>
          <a:prstGeom prst="rect">
            <a:avLst/>
          </a:prstGeom>
          <a:noFill/>
          <a:ln w="127000">
            <a:bevel/>
          </a:ln>
        </p:spPr>
        <p:style>
          <a:lnRef idx="2">
            <a:schemeClr val="accent1"/>
          </a:lnRef>
          <a:fillRef idx="1">
            <a:schemeClr val="lt1"/>
          </a:fillRef>
          <a:effectRef idx="0">
            <a:schemeClr val="accent1"/>
          </a:effectRef>
          <a:fontRef idx="minor">
            <a:schemeClr val="dk1"/>
          </a:fontRef>
        </p:style>
        <p:txBody>
          <a:bodyPr wrap="square" lIns="182880" tIns="182880" rIns="182880" bIns="182880" rtlCol="0">
            <a:spAutoFit/>
          </a:bodyPr>
          <a:lstStyle/>
          <a:p>
            <a:r>
              <a:rPr lang="en-US" sz="4400" dirty="0">
                <a:latin typeface="DIN Condensed" pitchFamily="2" charset="0"/>
              </a:rPr>
              <a:t>Procedures</a:t>
            </a:r>
          </a:p>
        </p:txBody>
      </p:sp>
      <p:sp>
        <p:nvSpPr>
          <p:cNvPr id="14" name="Rectangle 13">
            <a:extLst>
              <a:ext uri="{FF2B5EF4-FFF2-40B4-BE49-F238E27FC236}">
                <a16:creationId xmlns:a16="http://schemas.microsoft.com/office/drawing/2014/main" id="{A08882FF-020B-7449-B03A-6277C6AFBD75}"/>
              </a:ext>
            </a:extLst>
          </p:cNvPr>
          <p:cNvSpPr/>
          <p:nvPr/>
        </p:nvSpPr>
        <p:spPr>
          <a:xfrm flipH="1">
            <a:off x="13286231" y="29627266"/>
            <a:ext cx="5159829" cy="1046440"/>
          </a:xfrm>
          <a:prstGeom prst="rect">
            <a:avLst/>
          </a:prstGeom>
          <a:ln w="127000">
            <a:solidFill>
              <a:schemeClr val="accent1"/>
            </a:solidFill>
            <a:bevel/>
          </a:ln>
        </p:spPr>
        <p:txBody>
          <a:bodyPr wrap="square" lIns="182880" tIns="182880" rIns="182880" bIns="182880">
            <a:spAutoFit/>
          </a:bodyPr>
          <a:lstStyle/>
          <a:p>
            <a:pPr algn="ctr"/>
            <a:r>
              <a:rPr lang="en-US" sz="4400" dirty="0">
                <a:latin typeface="DIN Condensed" pitchFamily="2" charset="0"/>
                <a:ea typeface="Calibri" panose="020F0502020204030204" pitchFamily="34" charset="0"/>
                <a:cs typeface="Times New Roman" panose="02020603050405020304" pitchFamily="18" charset="0"/>
              </a:rPr>
              <a:t>Results and Comparison</a:t>
            </a:r>
          </a:p>
        </p:txBody>
      </p:sp>
      <p:sp>
        <p:nvSpPr>
          <p:cNvPr id="15" name="Rectangle 14">
            <a:extLst>
              <a:ext uri="{FF2B5EF4-FFF2-40B4-BE49-F238E27FC236}">
                <a16:creationId xmlns:a16="http://schemas.microsoft.com/office/drawing/2014/main" id="{18AB7BA5-6625-064F-8EC0-E63AF1D2BD06}"/>
              </a:ext>
            </a:extLst>
          </p:cNvPr>
          <p:cNvSpPr/>
          <p:nvPr/>
        </p:nvSpPr>
        <p:spPr>
          <a:xfrm>
            <a:off x="14617759" y="4712731"/>
            <a:ext cx="2282933" cy="1046440"/>
          </a:xfrm>
          <a:prstGeom prst="rect">
            <a:avLst/>
          </a:prstGeom>
          <a:ln w="127000">
            <a:solidFill>
              <a:schemeClr val="accent1"/>
            </a:solidFill>
            <a:bevel/>
          </a:ln>
        </p:spPr>
        <p:txBody>
          <a:bodyPr wrap="square" lIns="182880" tIns="182880" rIns="182880" bIns="182880">
            <a:spAutoFit/>
          </a:bodyPr>
          <a:lstStyle/>
          <a:p>
            <a:pPr algn="ctr"/>
            <a:r>
              <a:rPr lang="en-US" sz="4400" dirty="0">
                <a:latin typeface="DIN Condensed" pitchFamily="2" charset="0"/>
                <a:ea typeface="Calibri" panose="020F0502020204030204" pitchFamily="34" charset="0"/>
                <a:cs typeface="Times New Roman" panose="02020603050405020304" pitchFamily="18" charset="0"/>
              </a:rPr>
              <a:t>Conclusion</a:t>
            </a:r>
          </a:p>
        </p:txBody>
      </p:sp>
      <p:sp>
        <p:nvSpPr>
          <p:cNvPr id="16" name="Rectangle 15">
            <a:extLst>
              <a:ext uri="{FF2B5EF4-FFF2-40B4-BE49-F238E27FC236}">
                <a16:creationId xmlns:a16="http://schemas.microsoft.com/office/drawing/2014/main" id="{3C913A8F-46A4-5A44-B466-5818C9BFE6D4}"/>
              </a:ext>
            </a:extLst>
          </p:cNvPr>
          <p:cNvSpPr/>
          <p:nvPr/>
        </p:nvSpPr>
        <p:spPr>
          <a:xfrm>
            <a:off x="4017287" y="4712731"/>
            <a:ext cx="2569456" cy="1046440"/>
          </a:xfrm>
          <a:prstGeom prst="rect">
            <a:avLst/>
          </a:prstGeom>
          <a:ln w="127000">
            <a:solidFill>
              <a:schemeClr val="accent1"/>
            </a:solidFill>
            <a:bevel/>
          </a:ln>
        </p:spPr>
        <p:txBody>
          <a:bodyPr wrap="square" lIns="182880" tIns="182880" rIns="182880" bIns="182880">
            <a:spAutoFit/>
          </a:bodyPr>
          <a:lstStyle/>
          <a:p>
            <a:r>
              <a:rPr lang="en-US" sz="4400" dirty="0">
                <a:latin typeface="DIN Condensed" pitchFamily="2" charset="0"/>
                <a:ea typeface="Calibri" panose="020F0502020204030204" pitchFamily="34" charset="0"/>
                <a:cs typeface="Times New Roman" panose="02020603050405020304" pitchFamily="18" charset="0"/>
              </a:rPr>
              <a:t>Background</a:t>
            </a:r>
            <a:endParaRPr lang="en-US" sz="4400" dirty="0">
              <a:latin typeface="DIN Condensed" pitchFamily="2" charset="0"/>
            </a:endParaRPr>
          </a:p>
        </p:txBody>
      </p:sp>
      <p:sp>
        <p:nvSpPr>
          <p:cNvPr id="17" name="Rectangle 16">
            <a:extLst>
              <a:ext uri="{FF2B5EF4-FFF2-40B4-BE49-F238E27FC236}">
                <a16:creationId xmlns:a16="http://schemas.microsoft.com/office/drawing/2014/main" id="{8A931F4F-843A-174E-BC7A-14ADD6E5DF3C}"/>
              </a:ext>
            </a:extLst>
          </p:cNvPr>
          <p:cNvSpPr/>
          <p:nvPr/>
        </p:nvSpPr>
        <p:spPr>
          <a:xfrm>
            <a:off x="13885604" y="15531286"/>
            <a:ext cx="3961084" cy="1046440"/>
          </a:xfrm>
          <a:prstGeom prst="rect">
            <a:avLst/>
          </a:prstGeom>
          <a:noFill/>
          <a:ln w="127000">
            <a:solidFill>
              <a:schemeClr val="accent1"/>
            </a:solidFill>
            <a:bevel/>
          </a:ln>
        </p:spPr>
        <p:txBody>
          <a:bodyPr wrap="none" lIns="182880" tIns="182880" rIns="182880" bIns="182880">
            <a:spAutoFit/>
          </a:bodyPr>
          <a:lstStyle/>
          <a:p>
            <a:r>
              <a:rPr lang="en-US" sz="4400" dirty="0">
                <a:latin typeface="DIN Condensed" pitchFamily="2" charset="0"/>
                <a:ea typeface="Calibri" panose="020F0502020204030204" pitchFamily="34" charset="0"/>
                <a:cs typeface="Times New Roman" panose="02020603050405020304" pitchFamily="18" charset="0"/>
              </a:rPr>
              <a:t>Future Development</a:t>
            </a:r>
            <a:r>
              <a:rPr lang="en-US" sz="4400" dirty="0">
                <a:latin typeface="DIN Condensed" pitchFamily="2" charset="0"/>
              </a:rPr>
              <a:t> </a:t>
            </a:r>
          </a:p>
        </p:txBody>
      </p:sp>
      <p:sp>
        <p:nvSpPr>
          <p:cNvPr id="18" name="Rectangle 17">
            <a:extLst>
              <a:ext uri="{FF2B5EF4-FFF2-40B4-BE49-F238E27FC236}">
                <a16:creationId xmlns:a16="http://schemas.microsoft.com/office/drawing/2014/main" id="{2A658CE5-224A-AB42-B751-B19493CC51C8}"/>
              </a:ext>
            </a:extLst>
          </p:cNvPr>
          <p:cNvSpPr/>
          <p:nvPr/>
        </p:nvSpPr>
        <p:spPr>
          <a:xfrm>
            <a:off x="1399820" y="7517278"/>
            <a:ext cx="7979005" cy="15520787"/>
          </a:xfrm>
          <a:prstGeom prst="rect">
            <a:avLst/>
          </a:prstGeom>
          <a:ln w="127000">
            <a:solidFill>
              <a:schemeClr val="accent1"/>
            </a:solidFill>
            <a:bevel/>
          </a:ln>
        </p:spPr>
        <p:txBody>
          <a:bodyPr wrap="square" lIns="182880" tIns="182880" rIns="182880" bIns="182880">
            <a:spAutoFit/>
          </a:bodyPr>
          <a:lstStyle/>
          <a:p>
            <a:pPr>
              <a:lnSpc>
                <a:spcPct val="150000"/>
              </a:lnSpc>
            </a:pPr>
            <a:r>
              <a:rPr lang="en-US" sz="3300" dirty="0">
                <a:latin typeface="DIN Condensed" pitchFamily="2" charset="0"/>
                <a:ea typeface="Calibri" panose="020F0502020204030204" pitchFamily="34" charset="0"/>
                <a:cs typeface="Times New Roman" panose="02020603050405020304" pitchFamily="18" charset="0"/>
              </a:rPr>
              <a:t>The statistical side of baseball made large movements of progression due to the publication of a book written by Bill James entitled Historical Baseball Abstract. In this book James analyzed the progression of the game from the 1870’s up to the time of publication in 1984. He looked at movements in the statistical analysis of the game, including spikes in batting average, and what were the variables that helped to make teams have spikes of winning and losing streaks. This book also helped to progress the way that the game was played with the invention of multiple ways of tracking statistics, such as On Base Percentage, Defensive Efficiency Rating, Runs Created, and many many more. The best example of the impact this book had include the 2002 MLB draft, in which the Oakland A’s used statistics in this book to bring together a group of players who seemed to be beyond their times but had the ability to exploit these statistics. A book entitled Moneyball: The Art of Winning an Unfair Game was later written about the story of what went on behind the scenes of this draft and in this time.</a:t>
            </a:r>
          </a:p>
        </p:txBody>
      </p:sp>
      <p:graphicFrame>
        <p:nvGraphicFramePr>
          <p:cNvPr id="21" name="Chart 20">
            <a:extLst>
              <a:ext uri="{FF2B5EF4-FFF2-40B4-BE49-F238E27FC236}">
                <a16:creationId xmlns:a16="http://schemas.microsoft.com/office/drawing/2014/main" id="{5D820CA7-74EC-8545-B492-223E691D1BAB}"/>
              </a:ext>
            </a:extLst>
          </p:cNvPr>
          <p:cNvGraphicFramePr/>
          <p:nvPr>
            <p:extLst>
              <p:ext uri="{D42A27DB-BD31-4B8C-83A1-F6EECF244321}">
                <p14:modId xmlns:p14="http://schemas.microsoft.com/office/powerpoint/2010/main" val="2981041970"/>
              </p:ext>
            </p:extLst>
          </p:nvPr>
        </p:nvGraphicFramePr>
        <p:xfrm>
          <a:off x="11739679" y="35002731"/>
          <a:ext cx="7979005" cy="5880564"/>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2430A64B-2EA1-514F-A5CC-27F0728455C5}"/>
              </a:ext>
            </a:extLst>
          </p:cNvPr>
          <p:cNvSpPr txBox="1"/>
          <p:nvPr/>
        </p:nvSpPr>
        <p:spPr>
          <a:xfrm>
            <a:off x="13585462" y="31910644"/>
            <a:ext cx="4420273" cy="877163"/>
          </a:xfrm>
          <a:prstGeom prst="rect">
            <a:avLst/>
          </a:prstGeom>
          <a:noFill/>
          <a:ln w="127000">
            <a:solidFill>
              <a:schemeClr val="accent1"/>
            </a:solidFill>
            <a:bevel/>
          </a:ln>
        </p:spPr>
        <p:txBody>
          <a:bodyPr wrap="square" lIns="182880" tIns="182880" rIns="182880" bIns="182880" rtlCol="0">
            <a:spAutoFit/>
          </a:bodyPr>
          <a:lstStyle/>
          <a:p>
            <a:r>
              <a:rPr lang="en-US" sz="3300" dirty="0">
                <a:latin typeface="DIN Condensed" pitchFamily="2" charset="0"/>
              </a:rPr>
              <a:t>Percent of Correct Predictions</a:t>
            </a:r>
          </a:p>
        </p:txBody>
      </p:sp>
      <p:sp>
        <p:nvSpPr>
          <p:cNvPr id="23" name="TextBox 22">
            <a:extLst>
              <a:ext uri="{FF2B5EF4-FFF2-40B4-BE49-F238E27FC236}">
                <a16:creationId xmlns:a16="http://schemas.microsoft.com/office/drawing/2014/main" id="{FE01503A-130B-6C4C-963E-151F329560DB}"/>
              </a:ext>
            </a:extLst>
          </p:cNvPr>
          <p:cNvSpPr txBox="1"/>
          <p:nvPr/>
        </p:nvSpPr>
        <p:spPr>
          <a:xfrm>
            <a:off x="17126500" y="38068207"/>
            <a:ext cx="1295186" cy="600164"/>
          </a:xfrm>
          <a:prstGeom prst="rect">
            <a:avLst/>
          </a:prstGeom>
          <a:noFill/>
        </p:spPr>
        <p:txBody>
          <a:bodyPr wrap="square" rtlCol="0">
            <a:spAutoFit/>
          </a:bodyPr>
          <a:lstStyle/>
          <a:p>
            <a:r>
              <a:rPr lang="en-US" sz="3300" dirty="0">
                <a:latin typeface="DIN Condensed" pitchFamily="2" charset="0"/>
              </a:rPr>
              <a:t>57.88%</a:t>
            </a:r>
          </a:p>
        </p:txBody>
      </p:sp>
      <p:sp>
        <p:nvSpPr>
          <p:cNvPr id="24" name="TextBox 23">
            <a:extLst>
              <a:ext uri="{FF2B5EF4-FFF2-40B4-BE49-F238E27FC236}">
                <a16:creationId xmlns:a16="http://schemas.microsoft.com/office/drawing/2014/main" id="{7BC8B77E-249A-BF4F-9731-F93383ADE8B9}"/>
              </a:ext>
            </a:extLst>
          </p:cNvPr>
          <p:cNvSpPr txBox="1"/>
          <p:nvPr/>
        </p:nvSpPr>
        <p:spPr>
          <a:xfrm>
            <a:off x="13459582" y="38068207"/>
            <a:ext cx="1295186" cy="600164"/>
          </a:xfrm>
          <a:prstGeom prst="rect">
            <a:avLst/>
          </a:prstGeom>
          <a:noFill/>
        </p:spPr>
        <p:txBody>
          <a:bodyPr wrap="square" rtlCol="0">
            <a:spAutoFit/>
          </a:bodyPr>
          <a:lstStyle/>
          <a:p>
            <a:r>
              <a:rPr lang="en-US" sz="3300" dirty="0">
                <a:latin typeface="DIN Condensed" pitchFamily="2" charset="0"/>
              </a:rPr>
              <a:t>66.08%</a:t>
            </a:r>
          </a:p>
        </p:txBody>
      </p:sp>
      <p:sp>
        <p:nvSpPr>
          <p:cNvPr id="25" name="TextBox 24">
            <a:extLst>
              <a:ext uri="{FF2B5EF4-FFF2-40B4-BE49-F238E27FC236}">
                <a16:creationId xmlns:a16="http://schemas.microsoft.com/office/drawing/2014/main" id="{9F6340CF-8721-3A41-9681-DE13D85410AC}"/>
              </a:ext>
            </a:extLst>
          </p:cNvPr>
          <p:cNvSpPr txBox="1"/>
          <p:nvPr/>
        </p:nvSpPr>
        <p:spPr>
          <a:xfrm>
            <a:off x="13093491" y="40864494"/>
            <a:ext cx="2236159" cy="618965"/>
          </a:xfrm>
          <a:prstGeom prst="rect">
            <a:avLst/>
          </a:prstGeom>
          <a:noFill/>
        </p:spPr>
        <p:txBody>
          <a:bodyPr wrap="square" rtlCol="0">
            <a:spAutoFit/>
          </a:bodyPr>
          <a:lstStyle/>
          <a:p>
            <a:r>
              <a:rPr lang="en-US" sz="3300" dirty="0">
                <a:latin typeface="DIN Condensed" pitchFamily="2" charset="0"/>
              </a:rPr>
              <a:t>Neural Network</a:t>
            </a:r>
          </a:p>
        </p:txBody>
      </p:sp>
      <p:sp>
        <p:nvSpPr>
          <p:cNvPr id="26" name="TextBox 25">
            <a:extLst>
              <a:ext uri="{FF2B5EF4-FFF2-40B4-BE49-F238E27FC236}">
                <a16:creationId xmlns:a16="http://schemas.microsoft.com/office/drawing/2014/main" id="{3ABFE2B9-6B4A-D243-AECF-43D793F44985}"/>
              </a:ext>
            </a:extLst>
          </p:cNvPr>
          <p:cNvSpPr txBox="1"/>
          <p:nvPr/>
        </p:nvSpPr>
        <p:spPr>
          <a:xfrm>
            <a:off x="16818286" y="40883295"/>
            <a:ext cx="1911615" cy="600164"/>
          </a:xfrm>
          <a:prstGeom prst="rect">
            <a:avLst/>
          </a:prstGeom>
          <a:noFill/>
        </p:spPr>
        <p:txBody>
          <a:bodyPr wrap="square" rtlCol="0">
            <a:spAutoFit/>
          </a:bodyPr>
          <a:lstStyle/>
          <a:p>
            <a:r>
              <a:rPr lang="en-US" sz="3300" dirty="0">
                <a:latin typeface="DIN Condensed" pitchFamily="2" charset="0"/>
              </a:rPr>
              <a:t>Odds Makers</a:t>
            </a:r>
          </a:p>
        </p:txBody>
      </p:sp>
      <p:sp>
        <p:nvSpPr>
          <p:cNvPr id="27" name="Rectangle 26">
            <a:extLst>
              <a:ext uri="{FF2B5EF4-FFF2-40B4-BE49-F238E27FC236}">
                <a16:creationId xmlns:a16="http://schemas.microsoft.com/office/drawing/2014/main" id="{FFDE0006-113D-F44B-865A-7D2551CAE781}"/>
              </a:ext>
            </a:extLst>
          </p:cNvPr>
          <p:cNvSpPr/>
          <p:nvPr/>
        </p:nvSpPr>
        <p:spPr>
          <a:xfrm>
            <a:off x="11799769" y="17814664"/>
            <a:ext cx="7918915" cy="9426811"/>
          </a:xfrm>
          <a:prstGeom prst="rect">
            <a:avLst/>
          </a:prstGeom>
          <a:ln w="127000">
            <a:solidFill>
              <a:schemeClr val="accent1"/>
            </a:solidFill>
            <a:bevel/>
          </a:ln>
        </p:spPr>
        <p:txBody>
          <a:bodyPr wrap="square" lIns="182880" tIns="182880" rIns="182880" bIns="182880">
            <a:spAutoFit/>
          </a:bodyPr>
          <a:lstStyle/>
          <a:p>
            <a:pPr>
              <a:lnSpc>
                <a:spcPct val="150000"/>
              </a:lnSpc>
            </a:pPr>
            <a:r>
              <a:rPr lang="en-US" sz="3300" dirty="0">
                <a:latin typeface="DIN Condensed" pitchFamily="2" charset="0"/>
                <a:ea typeface="Calibri" panose="020F0502020204030204" pitchFamily="34" charset="0"/>
                <a:cs typeface="Times New Roman" panose="02020603050405020304" pitchFamily="18" charset="0"/>
              </a:rPr>
              <a:t>In the future, I would like to progress with this project by adding more statistics to it to create a larger pool of information, and by collecting statistics of games from the 2020 regular season. With this I hope to also have more comparison with the two teams that are currently playing instead of just that of the teams have played in the past individually. I hope to take into account how each team has done against each other in the past and also how they have done against other teams they have both faced in the past. I wish to make the formula more in depth and create a more complex method which will hopefully produce more in depth and accurate results. </a:t>
            </a:r>
          </a:p>
        </p:txBody>
      </p:sp>
      <p:sp>
        <p:nvSpPr>
          <p:cNvPr id="28" name="Rectangle 27">
            <a:extLst>
              <a:ext uri="{FF2B5EF4-FFF2-40B4-BE49-F238E27FC236}">
                <a16:creationId xmlns:a16="http://schemas.microsoft.com/office/drawing/2014/main" id="{432DD582-5167-5C41-8EDA-68B7E8EADF6A}"/>
              </a:ext>
            </a:extLst>
          </p:cNvPr>
          <p:cNvSpPr/>
          <p:nvPr/>
        </p:nvSpPr>
        <p:spPr>
          <a:xfrm>
            <a:off x="11799769" y="6569701"/>
            <a:ext cx="7918915" cy="6379823"/>
          </a:xfrm>
          <a:prstGeom prst="rect">
            <a:avLst/>
          </a:prstGeom>
          <a:ln w="127000">
            <a:solidFill>
              <a:schemeClr val="accent1"/>
            </a:solidFill>
          </a:ln>
        </p:spPr>
        <p:txBody>
          <a:bodyPr wrap="square" lIns="182880" tIns="182880" rIns="182880" bIns="182880">
            <a:spAutoFit/>
          </a:bodyPr>
          <a:lstStyle/>
          <a:p>
            <a:pPr>
              <a:lnSpc>
                <a:spcPct val="150000"/>
              </a:lnSpc>
            </a:pPr>
            <a:r>
              <a:rPr lang="en-US" sz="3300" dirty="0">
                <a:latin typeface="DIN Condensed" pitchFamily="2" charset="0"/>
                <a:ea typeface="Calibri" panose="020F0502020204030204" pitchFamily="34" charset="0"/>
                <a:cs typeface="Times New Roman" panose="02020603050405020304" pitchFamily="18" charset="0"/>
              </a:rPr>
              <a:t>The Neural network predicted the outcome of the games in its input list with an accuracy of 66.08%. The most likely answer for explaining this outcome would be the inclusion of the On Base Percentage statistic. This statistic has been well known to track MLB players and organize individuals, but not as often to separate as team’s differences. This project really shows the impact that only a few statistics can have on the game.</a:t>
            </a:r>
          </a:p>
        </p:txBody>
      </p:sp>
    </p:spTree>
    <p:extLst>
      <p:ext uri="{BB962C8B-B14F-4D97-AF65-F5344CB8AC3E}">
        <p14:creationId xmlns:p14="http://schemas.microsoft.com/office/powerpoint/2010/main" val="3476486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7159</TotalTime>
  <Words>848</Words>
  <Application>Microsoft Macintosh PowerPoint</Application>
  <PresentationFormat>Custom</PresentationFormat>
  <Paragraphs>37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DIN Condensed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Winter</dc:creator>
  <cp:lastModifiedBy>Winter</cp:lastModifiedBy>
  <cp:revision>25</cp:revision>
  <dcterms:created xsi:type="dcterms:W3CDTF">2020-02-21T19:12:42Z</dcterms:created>
  <dcterms:modified xsi:type="dcterms:W3CDTF">2020-02-26T18:32:11Z</dcterms:modified>
</cp:coreProperties>
</file>