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CEBE4-560A-4A65-B938-8F9EAA1E3A2F}" v="375" dt="2023-01-24T11:22:33.310"/>
    <p1510:client id="{7B5B7AFA-3302-4ADF-8D76-FE9E1E5FC688}" v="139" dt="2023-01-24T10:38:25.282"/>
    <p1510:client id="{E54660A0-616C-4827-8EDD-A44D4EB2A7A7}" v="360" dt="2023-01-24T10:14:29.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1/24/2023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82034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102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533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272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058967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33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30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15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91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350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1/24/2023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83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1/24/2023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762778626"/>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7" r:id="rId6"/>
    <p:sldLayoutId id="2147483753" r:id="rId7"/>
    <p:sldLayoutId id="2147483754" r:id="rId8"/>
    <p:sldLayoutId id="2147483755" r:id="rId9"/>
    <p:sldLayoutId id="2147483756" r:id="rId10"/>
    <p:sldLayoutId id="2147483758"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3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4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8" name="Rectangle 4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25"/>
          <a:stretch/>
        </p:blipFill>
        <p:spPr>
          <a:xfrm>
            <a:off x="3048" y="10"/>
            <a:ext cx="12188952" cy="6857990"/>
          </a:xfrm>
          <a:prstGeom prst="rect">
            <a:avLst/>
          </a:prstGeom>
        </p:spPr>
      </p:pic>
      <p:sp>
        <p:nvSpPr>
          <p:cNvPr id="129" name="Rectangle">
            <a:extLst>
              <a:ext uri="{FF2B5EF4-FFF2-40B4-BE49-F238E27FC236}">
                <a16:creationId xmlns:a16="http://schemas.microsoft.com/office/drawing/2014/main" id="{F7C9FD24-3092-E04F-925D-C1183BF54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2" name="Title 1"/>
          <p:cNvSpPr>
            <a:spLocks noGrp="1"/>
          </p:cNvSpPr>
          <p:nvPr>
            <p:ph type="ctrTitle"/>
          </p:nvPr>
        </p:nvSpPr>
        <p:spPr>
          <a:xfrm>
            <a:off x="576072" y="455362"/>
            <a:ext cx="3780775" cy="1550419"/>
          </a:xfrm>
        </p:spPr>
        <p:txBody>
          <a:bodyPr vert="horz" lIns="91440" tIns="45720" rIns="91440" bIns="45720" rtlCol="0" anchor="t">
            <a:normAutofit/>
          </a:bodyPr>
          <a:lstStyle/>
          <a:p>
            <a:pPr>
              <a:lnSpc>
                <a:spcPct val="90000"/>
              </a:lnSpc>
            </a:pPr>
            <a:br>
              <a:rPr lang="en-US" sz="2100" b="1" kern="1200" cap="small">
                <a:solidFill>
                  <a:schemeClr val="tx1"/>
                </a:solidFill>
                <a:latin typeface="+mj-lt"/>
                <a:ea typeface="+mj-ea"/>
                <a:cs typeface="+mj-cs"/>
              </a:rPr>
            </a:br>
            <a:br>
              <a:rPr lang="en-US" sz="2100" b="1" kern="1200" cap="small">
                <a:solidFill>
                  <a:schemeClr val="tx1"/>
                </a:solidFill>
                <a:latin typeface="+mj-lt"/>
                <a:ea typeface="+mj-ea"/>
                <a:cs typeface="+mj-cs"/>
              </a:rPr>
            </a:br>
            <a:r>
              <a:rPr lang="en-US" sz="2100" b="1" kern="1200" cap="small">
                <a:solidFill>
                  <a:schemeClr val="tx1"/>
                </a:solidFill>
                <a:latin typeface="+mj-lt"/>
                <a:ea typeface="+mj-ea"/>
                <a:cs typeface="+mj-cs"/>
              </a:rPr>
              <a:t>BOOK INVENTORY MANAGEMENT SYSTEM</a:t>
            </a:r>
            <a:endParaRPr lang="en-US" sz="2100" b="1" kern="1200">
              <a:solidFill>
                <a:schemeClr val="tx1"/>
              </a:solidFill>
              <a:latin typeface="+mj-lt"/>
              <a:ea typeface="+mj-ea"/>
              <a:cs typeface="+mj-cs"/>
            </a:endParaRPr>
          </a:p>
          <a:p>
            <a:pPr>
              <a:lnSpc>
                <a:spcPct val="90000"/>
              </a:lnSpc>
            </a:pPr>
            <a:endParaRPr lang="en-US" sz="2100" b="1" kern="1200">
              <a:solidFill>
                <a:schemeClr val="tx1"/>
              </a:solidFill>
              <a:latin typeface="+mj-lt"/>
              <a:ea typeface="+mj-ea"/>
              <a:cs typeface="+mj-cs"/>
            </a:endParaRPr>
          </a:p>
        </p:txBody>
      </p:sp>
      <p:sp>
        <p:nvSpPr>
          <p:cNvPr id="3" name="Subtitle 2"/>
          <p:cNvSpPr>
            <a:spLocks noGrp="1"/>
          </p:cNvSpPr>
          <p:nvPr>
            <p:ph type="subTitle" idx="1"/>
          </p:nvPr>
        </p:nvSpPr>
        <p:spPr>
          <a:xfrm>
            <a:off x="576072" y="2160016"/>
            <a:ext cx="3780775" cy="3926152"/>
          </a:xfrm>
        </p:spPr>
        <p:txBody>
          <a:bodyPr vert="horz" lIns="91440" tIns="45720" rIns="91440" bIns="45720" rtlCol="0">
            <a:normAutofit/>
          </a:bodyPr>
          <a:lstStyle/>
          <a:p>
            <a:pPr indent="-228600">
              <a:buFont typeface="Arial" panose="020B0604020202020204" pitchFamily="34" charset="0"/>
              <a:buChar char="•"/>
            </a:pPr>
            <a:endParaRPr lang="en-US" b="1" dirty="0"/>
          </a:p>
          <a:p>
            <a:pPr indent="-228600">
              <a:buFont typeface="Arial" panose="020B0604020202020204" pitchFamily="34" charset="0"/>
              <a:buChar char="•"/>
            </a:pPr>
            <a:endParaRPr lang="en-US" b="1" dirty="0"/>
          </a:p>
          <a:p>
            <a:pPr indent="-228600">
              <a:buFont typeface="Arial" panose="020B0604020202020204" pitchFamily="34" charset="0"/>
              <a:buChar char="•"/>
            </a:pPr>
            <a:r>
              <a:rPr lang="en-US" b="1" dirty="0"/>
              <a:t>ICT502</a:t>
            </a:r>
            <a:endParaRPr lang="en-US" dirty="0"/>
          </a:p>
          <a:p>
            <a:pPr indent="-228600">
              <a:buFont typeface="Arial" panose="020B0604020202020204" pitchFamily="34" charset="0"/>
              <a:buChar char="•"/>
            </a:pPr>
            <a:r>
              <a:rPr lang="en-US" cap="small" dirty="0"/>
              <a:t>DATABASE ENGINEERING</a:t>
            </a:r>
            <a:endParaRPr lang="en-US" dirty="0"/>
          </a:p>
          <a:p>
            <a:pPr indent="-228600">
              <a:buFont typeface="Arial" panose="020B0604020202020204" pitchFamily="34" charset="0"/>
              <a:buChar char="•"/>
            </a:pPr>
            <a:r>
              <a:rPr lang="en-US" dirty="0"/>
              <a:t>Sir Muhammad </a:t>
            </a:r>
            <a:r>
              <a:rPr lang="en-US" dirty="0" err="1"/>
              <a:t>Hamiz</a:t>
            </a:r>
            <a:r>
              <a:rPr lang="en-US" dirty="0"/>
              <a:t> </a:t>
            </a:r>
            <a:r>
              <a:rPr lang="en-US" dirty="0" err="1"/>
              <a:t>Mohd</a:t>
            </a:r>
            <a:r>
              <a:rPr lang="en-US" dirty="0"/>
              <a:t> </a:t>
            </a:r>
            <a:r>
              <a:rPr lang="en-US" dirty="0" err="1"/>
              <a:t>Radzi</a:t>
            </a:r>
            <a:endParaRPr lang="en-US" dirty="0"/>
          </a:p>
        </p:txBody>
      </p:sp>
      <p:sp>
        <p:nvSpPr>
          <p:cNvPr id="130" name="Rectangle 46">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08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48">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08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464FB63D-8F8D-B0E7-9321-8F31BE8169E9}"/>
              </a:ext>
            </a:extLst>
          </p:cNvPr>
          <p:cNvPicPr>
            <a:picLocks noChangeAspect="1"/>
          </p:cNvPicPr>
          <p:nvPr/>
        </p:nvPicPr>
        <p:blipFill>
          <a:blip r:embed="rId3"/>
          <a:stretch>
            <a:fillRect/>
          </a:stretch>
        </p:blipFill>
        <p:spPr>
          <a:xfrm>
            <a:off x="654988" y="2163151"/>
            <a:ext cx="2619375" cy="12096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42800" y="187995"/>
            <a:ext cx="7677657" cy="6351951"/>
          </a:xfrm>
        </p:spPr>
        <p:txBody>
          <a:bodyPr vert="horz" lIns="91440" tIns="45720" rIns="91440" bIns="45720" rtlCol="0">
            <a:normAutofit/>
          </a:bodyPr>
          <a:lstStyle/>
          <a:p>
            <a:pPr algn="ctr">
              <a:lnSpc>
                <a:spcPct val="90000"/>
              </a:lnSpc>
            </a:pPr>
            <a:r>
              <a:rPr lang="en-US" sz="2800" cap="small" dirty="0"/>
              <a:t>3.2 Entity Relationship Diagram (ERD)</a:t>
            </a:r>
            <a:br>
              <a:rPr lang="en-US" sz="2800" b="1" kern="1200" cap="small" dirty="0"/>
            </a:br>
            <a:br>
              <a:rPr lang="en-US" sz="2800" cap="small" dirty="0"/>
            </a:br>
            <a:br>
              <a:rPr lang="en-US" sz="2800" cap="small" dirty="0"/>
            </a:br>
            <a:br>
              <a:rPr lang="en-US" sz="2800" cap="small" dirty="0"/>
            </a:br>
            <a:br>
              <a:rPr lang="en-US" cap="small" dirty="0"/>
            </a:br>
            <a:endParaRPr lang="en-US" b="1" kern="1200" cap="small">
              <a:latin typeface="+mj-lt"/>
            </a:endParaRPr>
          </a:p>
        </p:txBody>
      </p:sp>
      <p:sp>
        <p:nvSpPr>
          <p:cNvPr id="3" name="Subtitle 2"/>
          <p:cNvSpPr>
            <a:spLocks noGrp="1"/>
          </p:cNvSpPr>
          <p:nvPr>
            <p:ph type="subTitle" idx="1"/>
          </p:nvPr>
        </p:nvSpPr>
        <p:spPr>
          <a:xfrm>
            <a:off x="5580387" y="4818126"/>
            <a:ext cx="5657899" cy="1268984"/>
          </a:xfrm>
        </p:spPr>
        <p:txBody>
          <a:bodyPr vert="horz" lIns="91440" tIns="45720" rIns="91440" bIns="45720" rtlCol="0">
            <a:normAutofit/>
          </a:bodyPr>
          <a:lstStyle/>
          <a:p>
            <a:pPr indent="-228600">
              <a:buFont typeface="Arial" panose="020B0604020202020204" pitchFamily="34" charset="0"/>
              <a:buChar char="•"/>
            </a:pPr>
            <a:endParaRPr lang="en-US" b="1"/>
          </a:p>
          <a:p>
            <a:pPr indent="-228600">
              <a:buFont typeface="Arial" panose="020B0604020202020204" pitchFamily="34" charset="0"/>
              <a:buChar char="•"/>
            </a:pPr>
            <a:endParaRPr lang="en-US" b="1"/>
          </a:p>
          <a:p>
            <a:endParaRPr lang="en-US" b="1"/>
          </a:p>
          <a:p>
            <a:pPr indent="-228600">
              <a:buFont typeface="Arial" panose="020B0604020202020204" pitchFamily="34" charset="0"/>
              <a:buChar char="•"/>
            </a:pPr>
            <a:endParaRPr lang="en-US" b="1"/>
          </a:p>
          <a:p>
            <a:pPr indent="-228600">
              <a:buFont typeface="Arial" panose="020B0604020202020204" pitchFamily="34" charset="0"/>
              <a:buChar char="•"/>
            </a:pP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31534" r="26596"/>
          <a:stretch/>
        </p:blipFill>
        <p:spPr>
          <a:xfrm>
            <a:off x="1778" y="10"/>
            <a:ext cx="2762716" cy="6857990"/>
          </a:xfrm>
          <a:prstGeom prst="rect">
            <a:avLst/>
          </a:prstGeom>
        </p:spPr>
      </p:pic>
      <p:sp>
        <p:nvSpPr>
          <p:cNvPr id="151" name="Rectangle 1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 name="Rectangle 1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 name="Picture 6">
            <a:extLst>
              <a:ext uri="{FF2B5EF4-FFF2-40B4-BE49-F238E27FC236}">
                <a16:creationId xmlns:a16="http://schemas.microsoft.com/office/drawing/2014/main" id="{0DC4C025-A0D7-EB71-B17D-FC0ECAB225AF}"/>
              </a:ext>
            </a:extLst>
          </p:cNvPr>
          <p:cNvPicPr>
            <a:picLocks noChangeAspect="1"/>
          </p:cNvPicPr>
          <p:nvPr/>
        </p:nvPicPr>
        <p:blipFill>
          <a:blip r:embed="rId3"/>
          <a:stretch>
            <a:fillRect/>
          </a:stretch>
        </p:blipFill>
        <p:spPr>
          <a:xfrm>
            <a:off x="3296992" y="776725"/>
            <a:ext cx="8463565" cy="5744577"/>
          </a:xfrm>
          <a:prstGeom prst="rect">
            <a:avLst/>
          </a:prstGeom>
        </p:spPr>
      </p:pic>
    </p:spTree>
    <p:extLst>
      <p:ext uri="{BB962C8B-B14F-4D97-AF65-F5344CB8AC3E}">
        <p14:creationId xmlns:p14="http://schemas.microsoft.com/office/powerpoint/2010/main" val="378384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19908" y="774915"/>
            <a:ext cx="5657899" cy="5232420"/>
          </a:xfrm>
        </p:spPr>
        <p:txBody>
          <a:bodyPr vert="horz" lIns="91440" tIns="45720" rIns="91440" bIns="45720" rtlCol="0">
            <a:normAutofit fontScale="90000"/>
          </a:bodyPr>
          <a:lstStyle/>
          <a:p>
            <a:pPr algn="just">
              <a:lnSpc>
                <a:spcPct val="90000"/>
              </a:lnSpc>
            </a:pPr>
            <a:br>
              <a:rPr lang="en-US" b="1" kern="1200" cap="small" dirty="0"/>
            </a:br>
            <a:r>
              <a:rPr lang="en-US" sz="3200" cap="small" dirty="0"/>
              <a:t>4.0 Conclusion</a:t>
            </a:r>
            <a:br>
              <a:rPr lang="en-US" sz="3200" b="1" kern="1200" cap="small" dirty="0"/>
            </a:br>
            <a:br>
              <a:rPr lang="en-US" sz="3200" cap="small" dirty="0"/>
            </a:br>
            <a:r>
              <a:rPr lang="en-US" sz="2000" b="0" cap="small" dirty="0">
                <a:ea typeface="+mj-lt"/>
                <a:cs typeface="+mj-lt"/>
              </a:rPr>
              <a:t>In conclusion, the system has been designed and developed to manage the inventory of a bookstore using Oracle. The use of a database management system allows for easy storage and retrieval of data. Therefore, it is important to plan and design the database carefully, taking into account the specific requirements of the bookstore and the capabilities of the Oracle database management system. Additionally, it is also important to ensure that the database is properly implemented and maintained to ensure reliable and accurate data.</a:t>
            </a:r>
            <a:endParaRPr lang="en-US" sz="2000" cap="small" dirty="0"/>
          </a:p>
          <a:p>
            <a:pPr algn="just">
              <a:lnSpc>
                <a:spcPct val="90000"/>
              </a:lnSpc>
            </a:pPr>
            <a:br>
              <a:rPr lang="en-US" sz="3200" cap="small" dirty="0"/>
            </a:br>
            <a:br>
              <a:rPr lang="en-US" sz="3200" cap="small" dirty="0"/>
            </a:br>
            <a:br>
              <a:rPr lang="en-US" cap="small" dirty="0"/>
            </a:br>
            <a:endParaRPr lang="en-US" sz="2000" b="1" kern="1200" cap="small" dirty="0">
              <a:latin typeface="+mj-lt"/>
            </a:endParaRPr>
          </a:p>
        </p:txBody>
      </p:sp>
      <p:sp>
        <p:nvSpPr>
          <p:cNvPr id="3" name="Subtitle 2"/>
          <p:cNvSpPr>
            <a:spLocks noGrp="1"/>
          </p:cNvSpPr>
          <p:nvPr>
            <p:ph type="subTitle" idx="1"/>
          </p:nvPr>
        </p:nvSpPr>
        <p:spPr>
          <a:xfrm>
            <a:off x="5580387" y="4818126"/>
            <a:ext cx="5657899" cy="1268984"/>
          </a:xfrm>
        </p:spPr>
        <p:txBody>
          <a:bodyPr vert="horz" lIns="91440" tIns="45720" rIns="91440" bIns="45720" rtlCol="0">
            <a:normAutofit/>
          </a:bodyPr>
          <a:lstStyle/>
          <a:p>
            <a:pPr indent="-228600">
              <a:buFont typeface="Arial" panose="020B0604020202020204" pitchFamily="34" charset="0"/>
              <a:buChar char="•"/>
            </a:pPr>
            <a:endParaRPr lang="en-US" b="1" dirty="0"/>
          </a:p>
          <a:p>
            <a:pPr indent="-228600">
              <a:buFont typeface="Arial" panose="020B0604020202020204" pitchFamily="34" charset="0"/>
              <a:buChar char="•"/>
            </a:pPr>
            <a:endParaRPr lang="en-US" b="1" dirty="0"/>
          </a:p>
          <a:p>
            <a:endParaRPr lang="en-US" b="1" dirty="0"/>
          </a:p>
          <a:p>
            <a:pPr indent="-228600">
              <a:buFont typeface="Arial" panose="020B0604020202020204" pitchFamily="34" charset="0"/>
              <a:buChar char="•"/>
            </a:pPr>
            <a:endParaRPr lang="en-US" b="1" dirty="0"/>
          </a:p>
          <a:p>
            <a:pPr indent="-228600">
              <a:buFont typeface="Arial" panose="020B0604020202020204" pitchFamily="34" charset="0"/>
              <a:buChar char="•"/>
            </a:pPr>
            <a:endParaRPr lang="en-US" dirty="0"/>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31534" r="26596"/>
          <a:stretch/>
        </p:blipFill>
        <p:spPr>
          <a:xfrm>
            <a:off x="1778" y="10"/>
            <a:ext cx="5104833" cy="6857990"/>
          </a:xfrm>
          <a:prstGeom prst="rect">
            <a:avLst/>
          </a:prstGeom>
        </p:spPr>
      </p:pic>
      <p:sp>
        <p:nvSpPr>
          <p:cNvPr id="151" name="Rectangle 1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 name="Rectangle 1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23257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635040" y="455362"/>
            <a:ext cx="6991800" cy="1550419"/>
          </a:xfrm>
        </p:spPr>
        <p:txBody>
          <a:bodyPr vert="horz" lIns="91440" tIns="45720" rIns="91440" bIns="45720" rtlCol="0" anchor="t">
            <a:normAutofit/>
          </a:bodyPr>
          <a:lstStyle/>
          <a:p>
            <a:pPr>
              <a:lnSpc>
                <a:spcPct val="90000"/>
              </a:lnSpc>
            </a:pPr>
            <a:br>
              <a:rPr lang="en-US" sz="3400" b="1" kern="1200" cap="small">
                <a:solidFill>
                  <a:schemeClr val="tx1"/>
                </a:solidFill>
                <a:latin typeface="+mj-lt"/>
                <a:ea typeface="+mj-ea"/>
                <a:cs typeface="+mj-cs"/>
              </a:rPr>
            </a:br>
            <a:br>
              <a:rPr lang="en-US" sz="3400" b="1" kern="1200" cap="small">
                <a:solidFill>
                  <a:schemeClr val="tx1"/>
                </a:solidFill>
                <a:latin typeface="+mj-lt"/>
                <a:ea typeface="+mj-ea"/>
                <a:cs typeface="+mj-cs"/>
              </a:rPr>
            </a:br>
            <a:r>
              <a:rPr lang="en-US" sz="3400" b="1" kern="1200" cap="small">
                <a:solidFill>
                  <a:schemeClr val="tx1"/>
                </a:solidFill>
                <a:latin typeface="+mj-lt"/>
                <a:ea typeface="+mj-ea"/>
                <a:cs typeface="+mj-cs"/>
              </a:rPr>
              <a:t>TEAM MID</a:t>
            </a:r>
            <a:endParaRPr lang="en-US" sz="3400" b="1" kern="1200">
              <a:solidFill>
                <a:schemeClr val="tx1"/>
              </a:solidFill>
              <a:latin typeface="+mj-lt"/>
              <a:ea typeface="+mj-ea"/>
              <a:cs typeface="+mj-cs"/>
            </a:endParaRPr>
          </a:p>
          <a:p>
            <a:pPr>
              <a:lnSpc>
                <a:spcPct val="90000"/>
              </a:lnSpc>
            </a:pPr>
            <a:endParaRPr lang="en-US" sz="3400" b="1" kern="1200">
              <a:solidFill>
                <a:schemeClr val="tx1"/>
              </a:solidFill>
              <a:latin typeface="+mj-lt"/>
              <a:ea typeface="+mj-ea"/>
              <a:cs typeface="+mj-cs"/>
            </a:endParaRPr>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35354" r="30416"/>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142" name="Rectangle 14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951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635040" y="2160016"/>
            <a:ext cx="6991800" cy="3926152"/>
          </a:xfrm>
        </p:spPr>
        <p:txBody>
          <a:bodyPr vert="horz" lIns="91440" tIns="45720" rIns="91440" bIns="45720" rtlCol="0" anchor="b">
            <a:noAutofit/>
          </a:bodyPr>
          <a:lstStyle/>
          <a:p>
            <a:pPr marL="114300" indent="-228600">
              <a:lnSpc>
                <a:spcPct val="100000"/>
              </a:lnSpc>
              <a:buFont typeface="Arial" panose="020B0604020202020204" pitchFamily="34" charset="0"/>
              <a:buChar char="•"/>
            </a:pPr>
            <a:endParaRPr lang="en-US" sz="600" b="1"/>
          </a:p>
          <a:p>
            <a:pPr marL="114300"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indent="-228600">
              <a:lnSpc>
                <a:spcPct val="100000"/>
              </a:lnSpc>
              <a:buFont typeface="Arial" panose="020B0604020202020204" pitchFamily="34" charset="0"/>
              <a:buChar char="•"/>
            </a:pPr>
            <a:endParaRPr lang="en-US" sz="600" b="1"/>
          </a:p>
          <a:p>
            <a:pPr marL="114300" indent="-228600">
              <a:lnSpc>
                <a:spcPct val="100000"/>
              </a:lnSpc>
              <a:buFont typeface="Arial" panose="020B0604020202020204" pitchFamily="34" charset="0"/>
              <a:buChar char="•"/>
            </a:pPr>
            <a:endParaRPr lang="en-US" sz="600" b="1" cap="small"/>
          </a:p>
          <a:p>
            <a:pPr marL="114300" indent="-228600">
              <a:lnSpc>
                <a:spcPct val="100000"/>
              </a:lnSpc>
              <a:buFont typeface="Arial" panose="020B0604020202020204" pitchFamily="34" charset="0"/>
              <a:buChar char="•"/>
            </a:pPr>
            <a:endParaRPr lang="en-US" sz="600" b="1" cap="small"/>
          </a:p>
          <a:p>
            <a:pPr marL="114300" indent="-228600">
              <a:lnSpc>
                <a:spcPct val="100000"/>
              </a:lnSpc>
              <a:buFont typeface="Arial" panose="020B0604020202020204" pitchFamily="34" charset="0"/>
              <a:buChar char="•"/>
            </a:pPr>
            <a:endParaRPr lang="en-US" sz="600" b="1" cap="small"/>
          </a:p>
          <a:p>
            <a:pPr marL="114300" indent="-228600">
              <a:lnSpc>
                <a:spcPct val="100000"/>
              </a:lnSpc>
              <a:buFont typeface="Arial" panose="020B0604020202020204" pitchFamily="34" charset="0"/>
              <a:buChar char="•"/>
            </a:pPr>
            <a:endParaRPr lang="en-US" sz="600" b="1" cap="small"/>
          </a:p>
          <a:p>
            <a:pPr algn="ctr">
              <a:lnSpc>
                <a:spcPct val="100000"/>
              </a:lnSpc>
            </a:pPr>
            <a:r>
              <a:rPr lang="en-US" sz="1400" b="1" cap="small" dirty="0"/>
              <a:t>PRESENTED BY</a:t>
            </a:r>
            <a:endParaRPr lang="en-US" sz="600" b="1" cap="small" dirty="0"/>
          </a:p>
          <a:p>
            <a:pPr marL="114300" indent="-228600">
              <a:lnSpc>
                <a:spcPct val="100000"/>
              </a:lnSpc>
              <a:buFont typeface="Arial" panose="020B0604020202020204" pitchFamily="34" charset="0"/>
              <a:buChar char="•"/>
            </a:pPr>
            <a:endParaRPr lang="en-US" sz="1800" b="1" cap="small"/>
          </a:p>
          <a:p>
            <a:pPr marL="114300" indent="-228600">
              <a:lnSpc>
                <a:spcPct val="100000"/>
              </a:lnSpc>
              <a:buFont typeface="Arial" panose="020B0604020202020204" pitchFamily="34" charset="0"/>
              <a:buChar char="•"/>
            </a:pPr>
            <a:endParaRPr lang="en-US" sz="1800" b="1" cap="small"/>
          </a:p>
          <a:p>
            <a:pPr marL="114300" indent="-228600">
              <a:lnSpc>
                <a:spcPct val="100000"/>
              </a:lnSpc>
              <a:buFont typeface="Arial" panose="020B0604020202020204" pitchFamily="34" charset="0"/>
              <a:buChar char="•"/>
            </a:pPr>
            <a:endParaRPr lang="en-US" sz="1800" b="1" cap="small"/>
          </a:p>
          <a:p>
            <a:pPr marL="114300" indent="-228600">
              <a:lnSpc>
                <a:spcPct val="100000"/>
              </a:lnSpc>
              <a:buFont typeface="Arial" panose="020B0604020202020204" pitchFamily="34" charset="0"/>
              <a:buChar char="•"/>
            </a:pPr>
            <a:endParaRPr lang="en-US" sz="1800" b="1" cap="small"/>
          </a:p>
          <a:p>
            <a:pPr marL="114300" indent="-228600">
              <a:lnSpc>
                <a:spcPct val="100000"/>
              </a:lnSpc>
              <a:buFont typeface="Arial" panose="020B0604020202020204" pitchFamily="34" charset="0"/>
              <a:buChar char="•"/>
            </a:pPr>
            <a:r>
              <a:rPr lang="en-US" sz="1800" b="1" cap="small" dirty="0"/>
              <a:t>AMIRUL ADLI FAHMI BIN AZAM (2022487626)</a:t>
            </a:r>
          </a:p>
          <a:p>
            <a:pPr marL="114300" indent="-228600">
              <a:lnSpc>
                <a:spcPct val="100000"/>
              </a:lnSpc>
              <a:buFont typeface="Arial" panose="020B0604020202020204" pitchFamily="34" charset="0"/>
              <a:buChar char="•"/>
            </a:pPr>
            <a:r>
              <a:rPr lang="en-US" sz="1800" b="1" cap="small" dirty="0"/>
              <a:t>AYU NATASYA FARISAH BINTI FAIZUL (2022494566)</a:t>
            </a:r>
            <a:endParaRPr lang="en-US" sz="1800" cap="small" dirty="0"/>
          </a:p>
          <a:p>
            <a:pPr marL="114300" indent="-228600">
              <a:lnSpc>
                <a:spcPct val="100000"/>
              </a:lnSpc>
              <a:buFont typeface="Arial" panose="020B0604020202020204" pitchFamily="34" charset="0"/>
              <a:buChar char="•"/>
            </a:pPr>
            <a:r>
              <a:rPr lang="en-US" sz="1800" b="1" cap="small" dirty="0"/>
              <a:t>NURUL SYAFIQAH NADIA BINTI HUSAIN (2022463912)</a:t>
            </a:r>
          </a:p>
          <a:p>
            <a:pPr marL="114300" indent="-228600">
              <a:lnSpc>
                <a:spcPct val="100000"/>
              </a:lnSpc>
              <a:buFont typeface="Arial" panose="020B0604020202020204" pitchFamily="34" charset="0"/>
              <a:buChar char="•"/>
            </a:pPr>
            <a:r>
              <a:rPr lang="en-US" sz="1800" b="1" cap="small" dirty="0"/>
              <a:t>MOHAMAD AZFAR SYAZANI BIN MD YUSOF (2022645724)</a:t>
            </a:r>
          </a:p>
          <a:p>
            <a:pPr marL="114300" indent="-228600">
              <a:lnSpc>
                <a:spcPct val="100000"/>
              </a:lnSpc>
              <a:buFont typeface="Arial" panose="020B0604020202020204" pitchFamily="34" charset="0"/>
              <a:buChar char="•"/>
            </a:pPr>
            <a:r>
              <a:rPr lang="en-US" sz="1800" b="1" cap="small" dirty="0"/>
              <a:t>MUHAMMAD AZRI BIN NAZIR (2022842452)</a:t>
            </a:r>
          </a:p>
          <a:p>
            <a:pPr marL="114300" indent="-228600">
              <a:lnSpc>
                <a:spcPct val="100000"/>
              </a:lnSpc>
              <a:buFont typeface="Arial" panose="020B0604020202020204" pitchFamily="34" charset="0"/>
              <a:buChar char="•"/>
            </a:pPr>
            <a:endParaRPr lang="en-US" sz="1800" b="1" cap="small"/>
          </a:p>
          <a:p>
            <a:pPr marL="114300" indent="-228600">
              <a:lnSpc>
                <a:spcPct val="100000"/>
              </a:lnSpc>
              <a:buFont typeface="Arial" panose="020B0604020202020204" pitchFamily="34" charset="0"/>
              <a:buChar char="•"/>
            </a:pPr>
            <a:endParaRPr lang="en-US" sz="600" b="1" cap="small"/>
          </a:p>
          <a:p>
            <a:pPr indent="-228600">
              <a:lnSpc>
                <a:spcPct val="100000"/>
              </a:lnSpc>
              <a:buFont typeface="Arial" panose="020B0604020202020204" pitchFamily="34" charset="0"/>
              <a:buChar char="•"/>
            </a:pPr>
            <a:endParaRPr lang="en-US" sz="600" cap="small"/>
          </a:p>
        </p:txBody>
      </p:sp>
    </p:spTree>
    <p:extLst>
      <p:ext uri="{BB962C8B-B14F-4D97-AF65-F5344CB8AC3E}">
        <p14:creationId xmlns:p14="http://schemas.microsoft.com/office/powerpoint/2010/main" val="4849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Rectangle 13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4" name="Rectangle 143">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5224244" y="455362"/>
            <a:ext cx="6402596" cy="1550419"/>
          </a:xfrm>
        </p:spPr>
        <p:txBody>
          <a:bodyPr vert="horz" lIns="91440" tIns="45720" rIns="91440" bIns="45720" rtlCol="0" anchor="t">
            <a:normAutofit/>
          </a:bodyPr>
          <a:lstStyle/>
          <a:p>
            <a:pPr>
              <a:lnSpc>
                <a:spcPct val="90000"/>
              </a:lnSpc>
            </a:pPr>
            <a:br>
              <a:rPr lang="en-US" sz="3400" b="1" kern="1200" cap="small">
                <a:solidFill>
                  <a:schemeClr val="tx1"/>
                </a:solidFill>
                <a:latin typeface="+mj-lt"/>
                <a:ea typeface="+mj-ea"/>
                <a:cs typeface="+mj-cs"/>
              </a:rPr>
            </a:br>
            <a:r>
              <a:rPr lang="en-US" sz="3400" b="1" kern="1200" cap="small">
                <a:solidFill>
                  <a:schemeClr val="tx1"/>
                </a:solidFill>
                <a:latin typeface="+mj-lt"/>
                <a:ea typeface="+mj-ea"/>
                <a:cs typeface="+mj-cs"/>
              </a:rPr>
              <a:t>TABLE CONTENT</a:t>
            </a:r>
            <a:br>
              <a:rPr lang="en-US" sz="3400" b="1" kern="1200" cap="small">
                <a:solidFill>
                  <a:schemeClr val="tx1"/>
                </a:solidFill>
                <a:latin typeface="+mj-lt"/>
                <a:ea typeface="+mj-ea"/>
                <a:cs typeface="+mj-cs"/>
              </a:rPr>
            </a:br>
            <a:endParaRPr lang="en-US" sz="3400" b="1" kern="1200" cap="small">
              <a:solidFill>
                <a:schemeClr val="tx1"/>
              </a:solidFill>
              <a:latin typeface="+mj-lt"/>
              <a:ea typeface="+mj-ea"/>
              <a:cs typeface="+mj-cs"/>
            </a:endParaRPr>
          </a:p>
        </p:txBody>
      </p:sp>
      <p:sp>
        <p:nvSpPr>
          <p:cNvPr id="3" name="Subtitle 2"/>
          <p:cNvSpPr>
            <a:spLocks noGrp="1"/>
          </p:cNvSpPr>
          <p:nvPr>
            <p:ph type="subTitle" idx="1"/>
          </p:nvPr>
        </p:nvSpPr>
        <p:spPr>
          <a:xfrm>
            <a:off x="5224244" y="2160016"/>
            <a:ext cx="6402596" cy="3926152"/>
          </a:xfrm>
        </p:spPr>
        <p:txBody>
          <a:bodyPr vert="horz" lIns="91440" tIns="45720" rIns="91440" bIns="45720" rtlCol="0" anchor="b">
            <a:noAutofit/>
          </a:bodyPr>
          <a:lstStyle/>
          <a:p>
            <a:pPr indent="-228600">
              <a:lnSpc>
                <a:spcPct val="100000"/>
              </a:lnSpc>
              <a:buFont typeface="Arial" panose="020B0604020202020204" pitchFamily="34" charset="0"/>
              <a:buChar char="•"/>
            </a:pPr>
            <a:endParaRPr lang="en-US" sz="1500" b="1"/>
          </a:p>
          <a:p>
            <a:pPr indent="-228600">
              <a:lnSpc>
                <a:spcPct val="100000"/>
              </a:lnSpc>
              <a:buFont typeface="Arial" panose="020B0604020202020204" pitchFamily="34" charset="0"/>
              <a:buChar char="•"/>
            </a:pPr>
            <a:endParaRPr lang="en-US" sz="1500" b="1"/>
          </a:p>
          <a:p>
            <a:pPr indent="-228600">
              <a:lnSpc>
                <a:spcPct val="100000"/>
              </a:lnSpc>
              <a:buFont typeface="Arial" panose="020B0604020202020204" pitchFamily="34" charset="0"/>
              <a:buChar char="•"/>
            </a:pPr>
            <a:r>
              <a:rPr lang="en-US" sz="1800" b="1" dirty="0"/>
              <a:t>1.0   Company Background</a:t>
            </a:r>
          </a:p>
          <a:p>
            <a:pPr indent="-228600">
              <a:lnSpc>
                <a:spcPct val="100000"/>
              </a:lnSpc>
              <a:buFont typeface="Arial" panose="020B0604020202020204" pitchFamily="34" charset="0"/>
              <a:buChar char="•"/>
            </a:pPr>
            <a:r>
              <a:rPr lang="en-US" sz="1800" b="1" dirty="0"/>
              <a:t>2.0 Case Study</a:t>
            </a:r>
          </a:p>
          <a:p>
            <a:pPr indent="-228600">
              <a:lnSpc>
                <a:spcPct val="100000"/>
              </a:lnSpc>
              <a:buFont typeface="Arial" panose="020B0604020202020204" pitchFamily="34" charset="0"/>
              <a:buChar char="•"/>
            </a:pPr>
            <a:r>
              <a:rPr lang="en-US" sz="1800" b="1" dirty="0"/>
              <a:t>        2.1 Problem Statement</a:t>
            </a:r>
          </a:p>
          <a:p>
            <a:pPr indent="-228600">
              <a:lnSpc>
                <a:spcPct val="100000"/>
              </a:lnSpc>
              <a:buFont typeface="Arial" panose="020B0604020202020204" pitchFamily="34" charset="0"/>
              <a:buChar char="•"/>
            </a:pPr>
            <a:r>
              <a:rPr lang="en-US" sz="1800" b="1" dirty="0"/>
              <a:t>        2.2 Objective</a:t>
            </a:r>
          </a:p>
          <a:p>
            <a:pPr indent="-228600">
              <a:lnSpc>
                <a:spcPct val="100000"/>
              </a:lnSpc>
              <a:buFont typeface="Arial" panose="020B0604020202020204" pitchFamily="34" charset="0"/>
              <a:buChar char="•"/>
            </a:pPr>
            <a:r>
              <a:rPr lang="en-US" sz="1800" b="1" dirty="0"/>
              <a:t>3.0 System Design</a:t>
            </a:r>
          </a:p>
          <a:p>
            <a:pPr indent="-228600">
              <a:lnSpc>
                <a:spcPct val="100000"/>
              </a:lnSpc>
              <a:buFont typeface="Arial" panose="020B0604020202020204" pitchFamily="34" charset="0"/>
              <a:buChar char="•"/>
            </a:pPr>
            <a:r>
              <a:rPr lang="en-US" sz="1800" b="1" dirty="0"/>
              <a:t>        3.1 Flow Chart of System</a:t>
            </a:r>
          </a:p>
          <a:p>
            <a:pPr indent="-228600">
              <a:lnSpc>
                <a:spcPct val="100000"/>
              </a:lnSpc>
              <a:buFont typeface="Arial" panose="020B0604020202020204" pitchFamily="34" charset="0"/>
              <a:buChar char="•"/>
            </a:pPr>
            <a:r>
              <a:rPr lang="en-US" sz="1800" b="1" dirty="0"/>
              <a:t>        3.2 Entity Relationship Diagram (ERD) </a:t>
            </a:r>
          </a:p>
          <a:p>
            <a:pPr indent="-228600">
              <a:lnSpc>
                <a:spcPct val="100000"/>
              </a:lnSpc>
              <a:buFont typeface="Arial" panose="020B0604020202020204" pitchFamily="34" charset="0"/>
              <a:buChar char="•"/>
            </a:pPr>
            <a:r>
              <a:rPr lang="en-US" sz="1800" b="1" dirty="0"/>
              <a:t>4.0 Conclusion</a:t>
            </a:r>
          </a:p>
          <a:p>
            <a:pPr indent="-228600">
              <a:lnSpc>
                <a:spcPct val="100000"/>
              </a:lnSpc>
              <a:buFont typeface="Arial" panose="020B0604020202020204" pitchFamily="34" charset="0"/>
              <a:buChar char="•"/>
            </a:pPr>
            <a:endParaRPr lang="en-US" sz="1500" b="1"/>
          </a:p>
          <a:p>
            <a:pPr indent="-228600">
              <a:lnSpc>
                <a:spcPct val="100000"/>
              </a:lnSpc>
              <a:buFont typeface="Arial" panose="020B0604020202020204" pitchFamily="34" charset="0"/>
              <a:buChar char="•"/>
            </a:pPr>
            <a:endParaRPr lang="en-US" sz="1500"/>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25"/>
          <a:stretch/>
        </p:blipFill>
        <p:spPr>
          <a:xfrm>
            <a:off x="1388542" y="1503924"/>
            <a:ext cx="2780018" cy="1564150"/>
          </a:xfrm>
          <a:prstGeom prst="rect">
            <a:avLst/>
          </a:prstGeom>
        </p:spPr>
      </p:pic>
    </p:spTree>
    <p:extLst>
      <p:ext uri="{BB962C8B-B14F-4D97-AF65-F5344CB8AC3E}">
        <p14:creationId xmlns:p14="http://schemas.microsoft.com/office/powerpoint/2010/main" val="392596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Rectangle 163">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65">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6" name="Rectangle 16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27362" y="455362"/>
            <a:ext cx="6881728" cy="1550419"/>
          </a:xfrm>
        </p:spPr>
        <p:txBody>
          <a:bodyPr vert="horz" lIns="91440" tIns="45720" rIns="91440" bIns="45720" rtlCol="0" anchor="t">
            <a:normAutofit/>
          </a:bodyPr>
          <a:lstStyle/>
          <a:p>
            <a:pPr>
              <a:lnSpc>
                <a:spcPct val="90000"/>
              </a:lnSpc>
            </a:pPr>
            <a:br>
              <a:rPr lang="en-US" sz="3400" b="1" kern="1200" cap="small" dirty="0"/>
            </a:br>
            <a:r>
              <a:rPr lang="en-US" sz="3400" cap="small" dirty="0"/>
              <a:t>1.0 Company</a:t>
            </a:r>
            <a:r>
              <a:rPr lang="en-US" sz="3400" b="1" kern="1200" cap="small" dirty="0">
                <a:latin typeface="+mj-lt"/>
                <a:ea typeface="+mj-ea"/>
                <a:cs typeface="+mj-cs"/>
              </a:rPr>
              <a:t> Background</a:t>
            </a:r>
            <a:br>
              <a:rPr lang="en-US" sz="3400" b="1" kern="1200" cap="small" dirty="0"/>
            </a:br>
            <a:endParaRPr lang="en-US" sz="3400" b="1" kern="1200" cap="small">
              <a:solidFill>
                <a:schemeClr val="tx1"/>
              </a:solidFill>
              <a:latin typeface="+mj-lt"/>
              <a:ea typeface="+mj-ea"/>
              <a:cs typeface="+mj-cs"/>
            </a:endParaRPr>
          </a:p>
        </p:txBody>
      </p:sp>
      <p:pic>
        <p:nvPicPr>
          <p:cNvPr id="5" name="Picture 5">
            <a:extLst>
              <a:ext uri="{FF2B5EF4-FFF2-40B4-BE49-F238E27FC236}">
                <a16:creationId xmlns:a16="http://schemas.microsoft.com/office/drawing/2014/main" id="{B2E7E1AF-D771-CB78-6E4A-1F8BA6A8E395}"/>
              </a:ext>
            </a:extLst>
          </p:cNvPr>
          <p:cNvPicPr>
            <a:picLocks noChangeAspect="1"/>
          </p:cNvPicPr>
          <p:nvPr/>
        </p:nvPicPr>
        <p:blipFill rotWithShape="1">
          <a:blip r:embed="rId2"/>
          <a:srcRect l="28508" r="28934" b="1"/>
          <a:stretch/>
        </p:blipFill>
        <p:spPr>
          <a:xfrm>
            <a:off x="20" y="10"/>
            <a:ext cx="4651228" cy="6857990"/>
          </a:xfrm>
          <a:prstGeom prst="rect">
            <a:avLst/>
          </a:prstGeom>
        </p:spPr>
      </p:pic>
      <p:sp>
        <p:nvSpPr>
          <p:cNvPr id="177" name="Rectangle 16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1">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27362" y="2160016"/>
            <a:ext cx="6881728" cy="3926152"/>
          </a:xfrm>
        </p:spPr>
        <p:txBody>
          <a:bodyPr vert="horz" lIns="91440" tIns="45720" rIns="91440" bIns="45720" rtlCol="0" anchor="b">
            <a:noAutofit/>
          </a:bodyPr>
          <a:lstStyle/>
          <a:p>
            <a:pPr indent="-228600">
              <a:lnSpc>
                <a:spcPct val="100000"/>
              </a:lnSpc>
              <a:buFont typeface="Arial" panose="020B0604020202020204" pitchFamily="34" charset="0"/>
              <a:buChar char="•"/>
            </a:pPr>
            <a:endParaRPr lang="en-US" sz="1300" b="1"/>
          </a:p>
          <a:p>
            <a:pPr indent="-228600">
              <a:lnSpc>
                <a:spcPct val="100000"/>
              </a:lnSpc>
              <a:buFont typeface="Arial" panose="020B0604020202020204" pitchFamily="34" charset="0"/>
              <a:buChar char="•"/>
            </a:pPr>
            <a:endParaRPr lang="en-US" sz="1300" b="1"/>
          </a:p>
          <a:p>
            <a:pPr indent="-228600" algn="just">
              <a:lnSpc>
                <a:spcPct val="100000"/>
              </a:lnSpc>
              <a:buFont typeface="Arial" panose="020B0604020202020204" pitchFamily="34" charset="0"/>
              <a:buChar char="•"/>
            </a:pPr>
            <a:r>
              <a:rPr lang="en-US" sz="1600" dirty="0" err="1"/>
              <a:t>BookXcess</a:t>
            </a:r>
            <a:r>
              <a:rPr lang="en-US" sz="1600" dirty="0"/>
              <a:t> first operated 2007</a:t>
            </a:r>
          </a:p>
          <a:p>
            <a:pPr indent="-228600" algn="just">
              <a:lnSpc>
                <a:spcPct val="100000"/>
              </a:lnSpc>
              <a:buFont typeface="Arial" panose="020B0604020202020204" pitchFamily="34" charset="0"/>
              <a:buChar char="•"/>
            </a:pPr>
            <a:r>
              <a:rPr lang="en-US" sz="1600" dirty="0"/>
              <a:t>Reinvigorated and redefined bookselling in Malaysia and beyond, offering an unrivaled selection of reasonably priced books ranging from classic novels to children's pop-ups to bestselling self-help titles.</a:t>
            </a:r>
            <a:endParaRPr lang="en-US" sz="1600" b="1" dirty="0"/>
          </a:p>
          <a:p>
            <a:pPr marL="57150" indent="-228600" algn="just">
              <a:lnSpc>
                <a:spcPct val="100000"/>
              </a:lnSpc>
              <a:buFont typeface="Arial" panose="020B0604020202020204" pitchFamily="34" charset="0"/>
              <a:buChar char="•"/>
            </a:pPr>
            <a:r>
              <a:rPr lang="en-US" sz="1600" dirty="0"/>
              <a:t>Mission is to create, inspire, and empower readers, as well as to instill the habit of reading by making books accessible and affordable to all.</a:t>
            </a:r>
            <a:endParaRPr lang="en-US" sz="1600" b="1" dirty="0"/>
          </a:p>
          <a:p>
            <a:pPr marL="57150" indent="-228600" algn="just">
              <a:lnSpc>
                <a:spcPct val="100000"/>
              </a:lnSpc>
              <a:buFont typeface="Arial" panose="020B0604020202020204" pitchFamily="34" charset="0"/>
              <a:buChar char="•"/>
            </a:pPr>
            <a:r>
              <a:rPr lang="en-US" sz="1600" dirty="0"/>
              <a:t>They deliver millions of books to readers worldwide through their seamless digital.</a:t>
            </a:r>
            <a:endParaRPr lang="en-US" sz="1600" b="1" dirty="0"/>
          </a:p>
          <a:p>
            <a:pPr marL="57150" indent="-228600" algn="just">
              <a:lnSpc>
                <a:spcPct val="100000"/>
              </a:lnSpc>
              <a:buFont typeface="Arial" panose="020B0604020202020204" pitchFamily="34" charset="0"/>
              <a:buChar char="•"/>
            </a:pPr>
            <a:r>
              <a:rPr lang="en-US" sz="1600" dirty="0"/>
              <a:t>They realized they need a better approach in managing all the books that they have in stock. </a:t>
            </a:r>
          </a:p>
          <a:p>
            <a:pPr marL="57150" indent="-228600" algn="just">
              <a:lnSpc>
                <a:spcPct val="100000"/>
              </a:lnSpc>
              <a:buFont typeface="Arial" panose="020B0604020202020204" pitchFamily="34" charset="0"/>
              <a:buChar char="•"/>
            </a:pPr>
            <a:r>
              <a:rPr lang="en-US" sz="1600" dirty="0"/>
              <a:t> A book inventory management system is the answer for them to manage their stocks and suppliers in a decent and practical way</a:t>
            </a:r>
          </a:p>
        </p:txBody>
      </p:sp>
    </p:spTree>
    <p:extLst>
      <p:ext uri="{BB962C8B-B14F-4D97-AF65-F5344CB8AC3E}">
        <p14:creationId xmlns:p14="http://schemas.microsoft.com/office/powerpoint/2010/main" val="273508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19908" y="1858886"/>
            <a:ext cx="5657899" cy="3450844"/>
          </a:xfrm>
        </p:spPr>
        <p:txBody>
          <a:bodyPr vert="horz" lIns="91440" tIns="45720" rIns="91440" bIns="45720" rtlCol="0">
            <a:normAutofit/>
          </a:bodyPr>
          <a:lstStyle/>
          <a:p>
            <a:pPr algn="ctr">
              <a:lnSpc>
                <a:spcPct val="90000"/>
              </a:lnSpc>
            </a:pPr>
            <a:br>
              <a:rPr lang="en-US" b="1" kern="1200" cap="small" dirty="0"/>
            </a:br>
            <a:r>
              <a:rPr lang="en-US" sz="4000" cap="small" dirty="0"/>
              <a:t>2.0 Case Study</a:t>
            </a:r>
            <a:br>
              <a:rPr lang="en-US" b="1" kern="1200" cap="small" dirty="0"/>
            </a:br>
            <a:endParaRPr lang="en-US" b="1" kern="1200" cap="small">
              <a:latin typeface="+mj-lt"/>
            </a:endParaRPr>
          </a:p>
        </p:txBody>
      </p:sp>
      <p:sp>
        <p:nvSpPr>
          <p:cNvPr id="3" name="Subtitle 2"/>
          <p:cNvSpPr>
            <a:spLocks noGrp="1"/>
          </p:cNvSpPr>
          <p:nvPr>
            <p:ph type="subTitle" idx="1"/>
          </p:nvPr>
        </p:nvSpPr>
        <p:spPr>
          <a:xfrm>
            <a:off x="5580387" y="4818126"/>
            <a:ext cx="5657899" cy="1268984"/>
          </a:xfrm>
        </p:spPr>
        <p:txBody>
          <a:bodyPr vert="horz" lIns="91440" tIns="45720" rIns="91440" bIns="45720" rtlCol="0">
            <a:normAutofit/>
          </a:bodyPr>
          <a:lstStyle/>
          <a:p>
            <a:pPr indent="-228600">
              <a:buFont typeface="Arial" panose="020B0604020202020204" pitchFamily="34" charset="0"/>
              <a:buChar char="•"/>
            </a:pPr>
            <a:endParaRPr lang="en-US" b="1"/>
          </a:p>
          <a:p>
            <a:pPr indent="-228600">
              <a:buFont typeface="Arial" panose="020B0604020202020204" pitchFamily="34" charset="0"/>
              <a:buChar char="•"/>
            </a:pPr>
            <a:endParaRPr lang="en-US" b="1"/>
          </a:p>
          <a:p>
            <a:endParaRPr lang="en-US" b="1"/>
          </a:p>
          <a:p>
            <a:pPr indent="-228600">
              <a:buFont typeface="Arial" panose="020B0604020202020204" pitchFamily="34" charset="0"/>
              <a:buChar char="•"/>
            </a:pPr>
            <a:endParaRPr lang="en-US" b="1"/>
          </a:p>
          <a:p>
            <a:pPr indent="-228600">
              <a:buFont typeface="Arial" panose="020B0604020202020204" pitchFamily="34" charset="0"/>
              <a:buChar char="•"/>
            </a:pP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31534" r="26596"/>
          <a:stretch/>
        </p:blipFill>
        <p:spPr>
          <a:xfrm>
            <a:off x="1778" y="10"/>
            <a:ext cx="5104833" cy="6857990"/>
          </a:xfrm>
          <a:prstGeom prst="rect">
            <a:avLst/>
          </a:prstGeom>
        </p:spPr>
      </p:pic>
      <p:sp>
        <p:nvSpPr>
          <p:cNvPr id="151" name="Rectangle 1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 name="Rectangle 1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55447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 name="Rectangle 15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87710" y="455362"/>
            <a:ext cx="9486690" cy="1550419"/>
          </a:xfrm>
        </p:spPr>
        <p:txBody>
          <a:bodyPr vert="horz" lIns="91440" tIns="45720" rIns="91440" bIns="45720" rtlCol="0" anchor="t">
            <a:normAutofit/>
          </a:bodyPr>
          <a:lstStyle/>
          <a:p>
            <a:pPr>
              <a:lnSpc>
                <a:spcPct val="90000"/>
              </a:lnSpc>
            </a:pPr>
            <a:br>
              <a:rPr lang="en-US" sz="3400" b="1" kern="1200" cap="small" dirty="0"/>
            </a:br>
            <a:r>
              <a:rPr lang="en-US" sz="3400" b="1" kern="1200" cap="small" dirty="0">
                <a:latin typeface="+mj-lt"/>
                <a:ea typeface="+mj-ea"/>
                <a:cs typeface="+mj-cs"/>
              </a:rPr>
              <a:t>2.1 </a:t>
            </a:r>
            <a:r>
              <a:rPr lang="en-US" sz="3400" cap="small" dirty="0"/>
              <a:t>Problem Statement</a:t>
            </a:r>
            <a:br>
              <a:rPr lang="en-US" sz="3400" b="1" kern="1200" cap="small" dirty="0"/>
            </a:br>
            <a:endParaRPr lang="en-US" sz="3400" b="1" kern="1200" cap="small">
              <a:solidFill>
                <a:schemeClr val="tx1"/>
              </a:solidFill>
              <a:latin typeface="+mj-lt"/>
              <a:ea typeface="+mj-ea"/>
              <a:cs typeface="+mj-cs"/>
            </a:endParaRPr>
          </a:p>
        </p:txBody>
      </p:sp>
      <p:sp>
        <p:nvSpPr>
          <p:cNvPr id="155" name="Rectangle 15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21925" r="21899"/>
          <a:stretch/>
        </p:blipFill>
        <p:spPr>
          <a:xfrm>
            <a:off x="1591056" y="2238233"/>
            <a:ext cx="3611880" cy="3616657"/>
          </a:xfrm>
          <a:prstGeom prst="rect">
            <a:avLst/>
          </a:prstGeom>
        </p:spPr>
      </p:pic>
      <p:sp>
        <p:nvSpPr>
          <p:cNvPr id="3" name="Subtitle 2"/>
          <p:cNvSpPr>
            <a:spLocks noGrp="1"/>
          </p:cNvSpPr>
          <p:nvPr>
            <p:ph type="subTitle" idx="1"/>
          </p:nvPr>
        </p:nvSpPr>
        <p:spPr>
          <a:xfrm>
            <a:off x="5751576" y="2160588"/>
            <a:ext cx="5322823" cy="3925887"/>
          </a:xfrm>
        </p:spPr>
        <p:txBody>
          <a:bodyPr vert="horz" lIns="91440" tIns="45720" rIns="91440" bIns="45720" rtlCol="0">
            <a:normAutofit/>
          </a:bodyPr>
          <a:lstStyle/>
          <a:p>
            <a:pPr indent="-228600">
              <a:lnSpc>
                <a:spcPct val="100000"/>
              </a:lnSpc>
              <a:buFont typeface="Arial" panose="020B0604020202020204" pitchFamily="34" charset="0"/>
              <a:buChar char="•"/>
            </a:pPr>
            <a:endParaRPr lang="en-US" sz="2000" b="1"/>
          </a:p>
          <a:p>
            <a:pPr marL="57150" indent="-228600" algn="just">
              <a:lnSpc>
                <a:spcPct val="100000"/>
              </a:lnSpc>
              <a:buFont typeface="Arial" panose="020B0604020202020204" pitchFamily="34" charset="0"/>
              <a:buChar char="•"/>
            </a:pPr>
            <a:r>
              <a:rPr lang="en-US" sz="2000" dirty="0"/>
              <a:t>The current system used by the organization is a file-based system, which is inefficient and lacks performance, leading to several problems.</a:t>
            </a:r>
          </a:p>
          <a:p>
            <a:pPr marL="57150" indent="-228600">
              <a:lnSpc>
                <a:spcPct val="100000"/>
              </a:lnSpc>
              <a:buFont typeface="Arial" panose="020B0604020202020204" pitchFamily="34" charset="0"/>
              <a:buChar char="•"/>
            </a:pPr>
            <a:r>
              <a:rPr lang="en-US" sz="2000" dirty="0"/>
              <a:t> Lack of security</a:t>
            </a:r>
          </a:p>
          <a:p>
            <a:pPr marL="57150" indent="-228600">
              <a:lnSpc>
                <a:spcPct val="100000"/>
              </a:lnSpc>
              <a:buFont typeface="Arial" panose="020B0604020202020204" pitchFamily="34" charset="0"/>
              <a:buChar char="•"/>
            </a:pPr>
            <a:r>
              <a:rPr lang="en-US" sz="2000" dirty="0"/>
              <a:t>Data redundancy</a:t>
            </a:r>
          </a:p>
          <a:p>
            <a:pPr marL="57150" indent="-228600">
              <a:lnSpc>
                <a:spcPct val="100000"/>
              </a:lnSpc>
              <a:buFont typeface="Arial" panose="020B0604020202020204" pitchFamily="34" charset="0"/>
              <a:buChar char="•"/>
            </a:pPr>
            <a:r>
              <a:rPr lang="en-US" sz="2000" dirty="0"/>
              <a:t>Limited user access</a:t>
            </a:r>
          </a:p>
          <a:p>
            <a:pPr marL="57150" indent="-228600">
              <a:lnSpc>
                <a:spcPct val="100000"/>
              </a:lnSpc>
              <a:buFont typeface="Arial" panose="020B0604020202020204" pitchFamily="34" charset="0"/>
              <a:buChar char="•"/>
            </a:pPr>
            <a:r>
              <a:rPr lang="en-US" sz="2000" dirty="0"/>
              <a:t>Data loss</a:t>
            </a:r>
          </a:p>
          <a:p>
            <a:pPr marL="57150" indent="-228600">
              <a:lnSpc>
                <a:spcPct val="100000"/>
              </a:lnSpc>
              <a:buFont typeface="Arial" panose="020B0604020202020204" pitchFamily="34" charset="0"/>
              <a:buChar char="•"/>
            </a:pPr>
            <a:endParaRPr lang="en-US" sz="2000"/>
          </a:p>
          <a:p>
            <a:pPr indent="-228600">
              <a:lnSpc>
                <a:spcPct val="100000"/>
              </a:lnSpc>
              <a:buFont typeface="Arial" panose="020B0604020202020204" pitchFamily="34" charset="0"/>
              <a:buChar char="•"/>
            </a:pPr>
            <a:endParaRPr lang="en-US" sz="2000"/>
          </a:p>
        </p:txBody>
      </p:sp>
    </p:spTree>
    <p:extLst>
      <p:ext uri="{BB962C8B-B14F-4D97-AF65-F5344CB8AC3E}">
        <p14:creationId xmlns:p14="http://schemas.microsoft.com/office/powerpoint/2010/main" val="137911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 name="Rectangle 152">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87710" y="455362"/>
            <a:ext cx="9486690" cy="1550419"/>
          </a:xfrm>
        </p:spPr>
        <p:txBody>
          <a:bodyPr vert="horz" lIns="91440" tIns="45720" rIns="91440" bIns="45720" rtlCol="0" anchor="t">
            <a:normAutofit/>
          </a:bodyPr>
          <a:lstStyle/>
          <a:p>
            <a:pPr>
              <a:lnSpc>
                <a:spcPct val="90000"/>
              </a:lnSpc>
            </a:pPr>
            <a:br>
              <a:rPr lang="en-US" sz="3400" b="1" kern="1200" cap="small" dirty="0"/>
            </a:br>
            <a:r>
              <a:rPr lang="en-US" sz="3400" b="1" kern="1200" cap="small" dirty="0">
                <a:latin typeface="+mj-lt"/>
                <a:ea typeface="+mj-ea"/>
                <a:cs typeface="+mj-cs"/>
              </a:rPr>
              <a:t>2.2 </a:t>
            </a:r>
            <a:r>
              <a:rPr lang="en-US" sz="3400" cap="small" dirty="0"/>
              <a:t>Objective</a:t>
            </a:r>
            <a:br>
              <a:rPr lang="en-US" sz="3400" b="1" kern="1200" cap="small" dirty="0"/>
            </a:br>
            <a:endParaRPr lang="en-US" sz="3400" b="1" kern="1200" cap="small">
              <a:solidFill>
                <a:schemeClr val="tx1"/>
              </a:solidFill>
              <a:latin typeface="+mj-lt"/>
              <a:ea typeface="+mj-ea"/>
              <a:cs typeface="+mj-cs"/>
            </a:endParaRPr>
          </a:p>
        </p:txBody>
      </p:sp>
      <p:sp>
        <p:nvSpPr>
          <p:cNvPr id="155" name="Rectangle 154">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21925" r="21899"/>
          <a:stretch/>
        </p:blipFill>
        <p:spPr>
          <a:xfrm>
            <a:off x="1591056" y="2238233"/>
            <a:ext cx="3611880" cy="3616657"/>
          </a:xfrm>
          <a:prstGeom prst="rect">
            <a:avLst/>
          </a:prstGeom>
        </p:spPr>
      </p:pic>
      <p:sp>
        <p:nvSpPr>
          <p:cNvPr id="3" name="Subtitle 2"/>
          <p:cNvSpPr>
            <a:spLocks noGrp="1"/>
          </p:cNvSpPr>
          <p:nvPr>
            <p:ph type="subTitle" idx="1"/>
          </p:nvPr>
        </p:nvSpPr>
        <p:spPr>
          <a:xfrm>
            <a:off x="5751576" y="2160588"/>
            <a:ext cx="5322823" cy="3925887"/>
          </a:xfrm>
        </p:spPr>
        <p:txBody>
          <a:bodyPr vert="horz" lIns="91440" tIns="45720" rIns="91440" bIns="45720" rtlCol="0">
            <a:normAutofit/>
          </a:bodyPr>
          <a:lstStyle/>
          <a:p>
            <a:pPr indent="-228600">
              <a:lnSpc>
                <a:spcPct val="100000"/>
              </a:lnSpc>
              <a:buFont typeface="Arial" panose="020B0604020202020204" pitchFamily="34" charset="0"/>
              <a:buChar char="•"/>
            </a:pPr>
            <a:endParaRPr lang="en-US" b="1"/>
          </a:p>
          <a:p>
            <a:pPr marL="57150" indent="-228600" algn="just">
              <a:lnSpc>
                <a:spcPct val="100000"/>
              </a:lnSpc>
              <a:buFont typeface="Arial" panose="020B0604020202020204" pitchFamily="34" charset="0"/>
              <a:buChar char="•"/>
            </a:pPr>
            <a:r>
              <a:rPr lang="en-US" dirty="0"/>
              <a:t>By developing the system, we can solve the problems which are affecting the organization.</a:t>
            </a:r>
          </a:p>
          <a:p>
            <a:pPr marL="57150" indent="-228600">
              <a:lnSpc>
                <a:spcPct val="100000"/>
              </a:lnSpc>
              <a:buFont typeface="Arial" panose="020B0604020202020204" pitchFamily="34" charset="0"/>
              <a:buChar char="•"/>
            </a:pPr>
            <a:r>
              <a:rPr lang="en-US" dirty="0"/>
              <a:t> Improve data security</a:t>
            </a:r>
          </a:p>
          <a:p>
            <a:pPr marL="57150" indent="-228600">
              <a:lnSpc>
                <a:spcPct val="100000"/>
              </a:lnSpc>
              <a:buFont typeface="Arial" panose="020B0604020202020204" pitchFamily="34" charset="0"/>
              <a:buChar char="•"/>
            </a:pPr>
            <a:r>
              <a:rPr lang="en-US" b="1" dirty="0"/>
              <a:t> </a:t>
            </a:r>
            <a:r>
              <a:rPr lang="en-US" dirty="0"/>
              <a:t>Data consistency</a:t>
            </a:r>
          </a:p>
          <a:p>
            <a:pPr marL="57150" indent="-228600">
              <a:lnSpc>
                <a:spcPct val="100000"/>
              </a:lnSpc>
              <a:buFont typeface="Arial" panose="020B0604020202020204" pitchFamily="34" charset="0"/>
              <a:buChar char="•"/>
            </a:pPr>
            <a:r>
              <a:rPr lang="en-US" dirty="0"/>
              <a:t>Easy data sharing</a:t>
            </a:r>
          </a:p>
          <a:p>
            <a:pPr marL="57150" indent="-228600">
              <a:lnSpc>
                <a:spcPct val="100000"/>
              </a:lnSpc>
              <a:buFont typeface="Arial" panose="020B0604020202020204" pitchFamily="34" charset="0"/>
              <a:buChar char="•"/>
            </a:pPr>
            <a:r>
              <a:rPr lang="en-US" dirty="0"/>
              <a:t>Improved backup and recovery</a:t>
            </a:r>
          </a:p>
          <a:p>
            <a:pPr marL="57150" indent="-228600">
              <a:lnSpc>
                <a:spcPct val="100000"/>
              </a:lnSpc>
              <a:buFont typeface="Arial" panose="020B0604020202020204" pitchFamily="34" charset="0"/>
              <a:buChar char="•"/>
            </a:pPr>
            <a:endParaRPr lang="en-US"/>
          </a:p>
          <a:p>
            <a:pPr indent="-228600">
              <a:lnSpc>
                <a:spcPct val="100000"/>
              </a:lnSpc>
              <a:buFont typeface="Arial" panose="020B0604020202020204" pitchFamily="34" charset="0"/>
              <a:buChar char="•"/>
            </a:pPr>
            <a:endParaRPr lang="en-US"/>
          </a:p>
        </p:txBody>
      </p:sp>
    </p:spTree>
    <p:extLst>
      <p:ext uri="{BB962C8B-B14F-4D97-AF65-F5344CB8AC3E}">
        <p14:creationId xmlns:p14="http://schemas.microsoft.com/office/powerpoint/2010/main" val="230822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19908" y="1858886"/>
            <a:ext cx="5657899" cy="3450844"/>
          </a:xfrm>
        </p:spPr>
        <p:txBody>
          <a:bodyPr vert="horz" lIns="91440" tIns="45720" rIns="91440" bIns="45720" rtlCol="0">
            <a:normAutofit/>
          </a:bodyPr>
          <a:lstStyle/>
          <a:p>
            <a:pPr algn="ctr">
              <a:lnSpc>
                <a:spcPct val="90000"/>
              </a:lnSpc>
            </a:pPr>
            <a:br>
              <a:rPr lang="en-US" b="1" kern="1200" cap="small" dirty="0"/>
            </a:br>
            <a:r>
              <a:rPr lang="en-US" sz="4000" cap="small" dirty="0"/>
              <a:t>3.0 System Design</a:t>
            </a:r>
            <a:br>
              <a:rPr lang="en-US" b="1" kern="1200" cap="small" dirty="0"/>
            </a:br>
            <a:endParaRPr lang="en-US" b="1" kern="1200" cap="small">
              <a:latin typeface="+mj-lt"/>
            </a:endParaRPr>
          </a:p>
        </p:txBody>
      </p:sp>
      <p:sp>
        <p:nvSpPr>
          <p:cNvPr id="3" name="Subtitle 2"/>
          <p:cNvSpPr>
            <a:spLocks noGrp="1"/>
          </p:cNvSpPr>
          <p:nvPr>
            <p:ph type="subTitle" idx="1"/>
          </p:nvPr>
        </p:nvSpPr>
        <p:spPr>
          <a:xfrm>
            <a:off x="5580387" y="4818126"/>
            <a:ext cx="5657899" cy="1268984"/>
          </a:xfrm>
        </p:spPr>
        <p:txBody>
          <a:bodyPr vert="horz" lIns="91440" tIns="45720" rIns="91440" bIns="45720" rtlCol="0">
            <a:normAutofit/>
          </a:bodyPr>
          <a:lstStyle/>
          <a:p>
            <a:pPr indent="-228600">
              <a:buFont typeface="Arial" panose="020B0604020202020204" pitchFamily="34" charset="0"/>
              <a:buChar char="•"/>
            </a:pPr>
            <a:endParaRPr lang="en-US" b="1"/>
          </a:p>
          <a:p>
            <a:pPr indent="-228600">
              <a:buFont typeface="Arial" panose="020B0604020202020204" pitchFamily="34" charset="0"/>
              <a:buChar char="•"/>
            </a:pPr>
            <a:endParaRPr lang="en-US" b="1"/>
          </a:p>
          <a:p>
            <a:endParaRPr lang="en-US" b="1"/>
          </a:p>
          <a:p>
            <a:pPr indent="-228600">
              <a:buFont typeface="Arial" panose="020B0604020202020204" pitchFamily="34" charset="0"/>
              <a:buChar char="•"/>
            </a:pPr>
            <a:endParaRPr lang="en-US" b="1"/>
          </a:p>
          <a:p>
            <a:pPr indent="-228600">
              <a:buFont typeface="Arial" panose="020B0604020202020204" pitchFamily="34" charset="0"/>
              <a:buChar char="•"/>
            </a:pP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31534" r="26596"/>
          <a:stretch/>
        </p:blipFill>
        <p:spPr>
          <a:xfrm>
            <a:off x="1778" y="10"/>
            <a:ext cx="5104833" cy="6857990"/>
          </a:xfrm>
          <a:prstGeom prst="rect">
            <a:avLst/>
          </a:prstGeom>
        </p:spPr>
      </p:pic>
      <p:sp>
        <p:nvSpPr>
          <p:cNvPr id="151" name="Rectangle 1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 name="Rectangle 1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82333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 name="Rectangle 14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42800" y="187995"/>
            <a:ext cx="7677657" cy="6351951"/>
          </a:xfrm>
        </p:spPr>
        <p:txBody>
          <a:bodyPr vert="horz" lIns="91440" tIns="45720" rIns="91440" bIns="45720" rtlCol="0">
            <a:normAutofit/>
          </a:bodyPr>
          <a:lstStyle/>
          <a:p>
            <a:pPr algn="ctr">
              <a:lnSpc>
                <a:spcPct val="90000"/>
              </a:lnSpc>
            </a:pPr>
            <a:r>
              <a:rPr lang="en-US" sz="2800" cap="small" dirty="0"/>
              <a:t>3.1 Flow chart of system</a:t>
            </a:r>
            <a:br>
              <a:rPr lang="en-US" sz="2800" b="1" kern="1200" cap="small" dirty="0"/>
            </a:br>
            <a:br>
              <a:rPr lang="en-US" sz="2800" cap="small" dirty="0"/>
            </a:br>
            <a:br>
              <a:rPr lang="en-US" sz="2800" cap="small" dirty="0"/>
            </a:br>
            <a:br>
              <a:rPr lang="en-US" sz="2800" cap="small" dirty="0"/>
            </a:br>
            <a:br>
              <a:rPr lang="en-US" cap="small" dirty="0"/>
            </a:br>
            <a:endParaRPr lang="en-US" b="1" kern="1200" cap="small">
              <a:latin typeface="+mj-lt"/>
            </a:endParaRPr>
          </a:p>
        </p:txBody>
      </p:sp>
      <p:sp>
        <p:nvSpPr>
          <p:cNvPr id="3" name="Subtitle 2"/>
          <p:cNvSpPr>
            <a:spLocks noGrp="1"/>
          </p:cNvSpPr>
          <p:nvPr>
            <p:ph type="subTitle" idx="1"/>
          </p:nvPr>
        </p:nvSpPr>
        <p:spPr>
          <a:xfrm>
            <a:off x="5580387" y="4818126"/>
            <a:ext cx="5657899" cy="1268984"/>
          </a:xfrm>
        </p:spPr>
        <p:txBody>
          <a:bodyPr vert="horz" lIns="91440" tIns="45720" rIns="91440" bIns="45720" rtlCol="0">
            <a:normAutofit/>
          </a:bodyPr>
          <a:lstStyle/>
          <a:p>
            <a:pPr indent="-228600">
              <a:buFont typeface="Arial" panose="020B0604020202020204" pitchFamily="34" charset="0"/>
              <a:buChar char="•"/>
            </a:pPr>
            <a:endParaRPr lang="en-US" b="1"/>
          </a:p>
          <a:p>
            <a:pPr indent="-228600">
              <a:buFont typeface="Arial" panose="020B0604020202020204" pitchFamily="34" charset="0"/>
              <a:buChar char="•"/>
            </a:pPr>
            <a:endParaRPr lang="en-US" b="1"/>
          </a:p>
          <a:p>
            <a:endParaRPr lang="en-US" b="1"/>
          </a:p>
          <a:p>
            <a:pPr indent="-228600">
              <a:buFont typeface="Arial" panose="020B0604020202020204" pitchFamily="34" charset="0"/>
              <a:buChar char="•"/>
            </a:pPr>
            <a:endParaRPr lang="en-US" b="1"/>
          </a:p>
          <a:p>
            <a:pPr indent="-228600">
              <a:buFont typeface="Arial" panose="020B0604020202020204" pitchFamily="34" charset="0"/>
              <a:buChar char="•"/>
            </a:pPr>
            <a:endParaRPr lang="en-US"/>
          </a:p>
        </p:txBody>
      </p:sp>
      <p:pic>
        <p:nvPicPr>
          <p:cNvPr id="4" name="Picture 3" descr="CPU with binary numbers and blueprint">
            <a:extLst>
              <a:ext uri="{FF2B5EF4-FFF2-40B4-BE49-F238E27FC236}">
                <a16:creationId xmlns:a16="http://schemas.microsoft.com/office/drawing/2014/main" id="{F8B1B946-4C9D-3272-89D8-84CBE629AF51}"/>
              </a:ext>
            </a:extLst>
          </p:cNvPr>
          <p:cNvPicPr>
            <a:picLocks noChangeAspect="1"/>
          </p:cNvPicPr>
          <p:nvPr/>
        </p:nvPicPr>
        <p:blipFill rotWithShape="1">
          <a:blip r:embed="rId2"/>
          <a:srcRect l="31534" r="26596"/>
          <a:stretch/>
        </p:blipFill>
        <p:spPr>
          <a:xfrm>
            <a:off x="1778" y="10"/>
            <a:ext cx="2762716" cy="6857990"/>
          </a:xfrm>
          <a:prstGeom prst="rect">
            <a:avLst/>
          </a:prstGeom>
        </p:spPr>
      </p:pic>
      <p:sp>
        <p:nvSpPr>
          <p:cNvPr id="151" name="Rectangle 1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3" name="Rectangle 1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Picture 5">
            <a:extLst>
              <a:ext uri="{FF2B5EF4-FFF2-40B4-BE49-F238E27FC236}">
                <a16:creationId xmlns:a16="http://schemas.microsoft.com/office/drawing/2014/main" id="{C6E9652F-DE60-5872-70A4-EE5CC9863307}"/>
              </a:ext>
            </a:extLst>
          </p:cNvPr>
          <p:cNvPicPr>
            <a:picLocks noChangeAspect="1"/>
          </p:cNvPicPr>
          <p:nvPr/>
        </p:nvPicPr>
        <p:blipFill>
          <a:blip r:embed="rId3"/>
          <a:stretch>
            <a:fillRect/>
          </a:stretch>
        </p:blipFill>
        <p:spPr>
          <a:xfrm>
            <a:off x="3425781" y="774881"/>
            <a:ext cx="8152325" cy="5887788"/>
          </a:xfrm>
          <a:prstGeom prst="rect">
            <a:avLst/>
          </a:prstGeom>
        </p:spPr>
      </p:pic>
    </p:spTree>
    <p:extLst>
      <p:ext uri="{BB962C8B-B14F-4D97-AF65-F5344CB8AC3E}">
        <p14:creationId xmlns:p14="http://schemas.microsoft.com/office/powerpoint/2010/main" val="3491183343"/>
      </p:ext>
    </p:extLst>
  </p:cSld>
  <p:clrMapOvr>
    <a:masterClrMapping/>
  </p:clrMapOvr>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422</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Neue Haas Grotesk Text Pro</vt:lpstr>
      <vt:lpstr>InterweaveVTI</vt:lpstr>
      <vt:lpstr>  BOOK INVENTORY MANAGEMENT SYSTEM </vt:lpstr>
      <vt:lpstr>  TEAM MID </vt:lpstr>
      <vt:lpstr> TABLE CONTENT </vt:lpstr>
      <vt:lpstr> 1.0 Company Background </vt:lpstr>
      <vt:lpstr> 2.0 Case Study </vt:lpstr>
      <vt:lpstr> 2.1 Problem Statement </vt:lpstr>
      <vt:lpstr> 2.2 Objective </vt:lpstr>
      <vt:lpstr> 3.0 System Design </vt:lpstr>
      <vt:lpstr>3.1 Flow chart of system     </vt:lpstr>
      <vt:lpstr>3.2 Entity Relationship Diagram (ERD)     </vt:lpstr>
      <vt:lpstr> 4.0 Conclusion  In conclusion, the system has been designed and developed to manage the inventory of a bookstore using Oracle. The use of a database management system allows for easy storage and retrieval of data. Therefore, it is important to plan and design the database carefully, taking into account the specific requirements of the bookstore and the capabilities of the Oracle database management system. Additionally, it is also important to ensure that the database is properly implemented and maintained to ensure reliable and accurate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AMIRUL ADLI FAHMI BIN AZAM</cp:lastModifiedBy>
  <cp:revision>175</cp:revision>
  <dcterms:created xsi:type="dcterms:W3CDTF">2023-01-24T09:32:46Z</dcterms:created>
  <dcterms:modified xsi:type="dcterms:W3CDTF">2023-01-24T13:53:40Z</dcterms:modified>
</cp:coreProperties>
</file>