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4660"/>
  </p:normalViewPr>
  <p:slideViewPr>
    <p:cSldViewPr snapToGrid="0">
      <p:cViewPr varScale="1">
        <p:scale>
          <a:sx n="146" d="100"/>
          <a:sy n="146" d="100"/>
        </p:scale>
        <p:origin x="78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F21B91-4AD3-5C5C-4949-94C54FCC7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729548B-D32E-495D-0674-31142EDC79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F2C7396-CD48-A696-E7D7-E6EEADE26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BFA96-86DF-41B4-9687-9A7BD4589E82}" type="datetimeFigureOut">
              <a:rPr lang="zh-TW" altLang="en-US" smtClean="0"/>
              <a:t>2025/4/10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AAA1C73-95EC-336F-E935-8126DE937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5D87BBC-D1A6-554A-400B-636F8DC35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2F9B4-98FC-4D56-BCED-B1FD4D9789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7776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5354D3-5DE4-BAF7-3A3E-BFDA1550B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6D3FB8B-FDCC-A2A0-4515-72C42348F1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52A6B6E-BFEF-2B60-03CE-E7D6BFA6C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BFA96-86DF-41B4-9687-9A7BD4589E82}" type="datetimeFigureOut">
              <a:rPr lang="zh-TW" altLang="en-US" smtClean="0"/>
              <a:t>2025/4/10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55D6F45-CBB4-7A56-19D9-44D720EB0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D023129-74A8-7BFE-7CEC-E7A505934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2F9B4-98FC-4D56-BCED-B1FD4D9789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8607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04827447-6D9E-2A71-6CC7-57FFA24CE8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9B2AD26-DDB5-FCA3-7F6A-5BAC15B397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1B01A6A-CD83-855E-5247-C169817D9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BFA96-86DF-41B4-9687-9A7BD4589E82}" type="datetimeFigureOut">
              <a:rPr lang="zh-TW" altLang="en-US" smtClean="0"/>
              <a:t>2025/4/10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4BAAA52-3F7E-BC69-A5C2-459F20CF2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5BE7EF9-90AE-AC03-E4FC-48267D684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2F9B4-98FC-4D56-BCED-B1FD4D9789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253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E18617-59BC-E35E-D5F3-AF06FF8CF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1A194BF-843D-7EF7-7824-489E19DAD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912C617-F53C-84B0-4EB3-4DADFC887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BFA96-86DF-41B4-9687-9A7BD4589E82}" type="datetimeFigureOut">
              <a:rPr lang="zh-TW" altLang="en-US" smtClean="0"/>
              <a:t>2025/4/10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BCC4459-678A-BEBE-55A5-D68B89655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A712F9D-BFD4-5200-2ACF-AD450BA25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2F9B4-98FC-4D56-BCED-B1FD4D9789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2490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C25D31-45A0-24FD-A9A4-A812B668D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B65109C-EFDC-56E4-CF2D-9889C2ABD3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EC12C02-120E-3260-6558-EE0FC754E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BFA96-86DF-41B4-9687-9A7BD4589E82}" type="datetimeFigureOut">
              <a:rPr lang="zh-TW" altLang="en-US" smtClean="0"/>
              <a:t>2025/4/10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7641D7F-19E2-80E9-70B3-C9626F8E3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46A8026-4BB7-A740-CBA1-BAECD1CCE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2F9B4-98FC-4D56-BCED-B1FD4D9789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9267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8D893D-ABF8-33F0-237F-5E2D4175B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479861A-E273-CDFA-3E88-79637C1A70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8894559-B52A-A0E8-FFCD-69990A1CCB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B53A93D-A375-6C9C-9966-847064D84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BFA96-86DF-41B4-9687-9A7BD4589E82}" type="datetimeFigureOut">
              <a:rPr lang="zh-TW" altLang="en-US" smtClean="0"/>
              <a:t>2025/4/10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282D8D6-151C-B152-D741-6CC54D88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E779F2D-DF65-2EFD-C162-7E41B8577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2F9B4-98FC-4D56-BCED-B1FD4D9789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3045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7615C8-8447-7FCD-0BA2-9B15399BD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57AB524-95B0-22BD-DB23-8B80F83D27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ACF0905-2B34-C648-C28A-ADA0BFB585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406928D-B6A4-B854-E88A-F572380920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60D1EE7-3552-42C7-F9E1-F5EED62579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3904CD1-37B0-8F0C-40FD-F72D9BE42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BFA96-86DF-41B4-9687-9A7BD4589E82}" type="datetimeFigureOut">
              <a:rPr lang="zh-TW" altLang="en-US" smtClean="0"/>
              <a:t>2025/4/10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6269654-7659-FBE2-960E-D961BE72C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1281939-AD5F-7587-EDFF-6D7A7DB1F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2F9B4-98FC-4D56-BCED-B1FD4D9789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4274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80F992-8FEA-9F2C-FF32-CA1F1885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21CD923-3905-EB64-13F6-5AE189F58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BFA96-86DF-41B4-9687-9A7BD4589E82}" type="datetimeFigureOut">
              <a:rPr lang="zh-TW" altLang="en-US" smtClean="0"/>
              <a:t>2025/4/10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7FBC888-A6AC-504F-1BCD-D770D55C7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AF5B2D7-DE51-DB93-DF2B-887AB3D90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2F9B4-98FC-4D56-BCED-B1FD4D9789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275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47009AE-63AB-B25B-6568-5024B1F0B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BFA96-86DF-41B4-9687-9A7BD4589E82}" type="datetimeFigureOut">
              <a:rPr lang="zh-TW" altLang="en-US" smtClean="0"/>
              <a:t>2025/4/10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72D638D-1BCA-1CA1-9585-5B4C763D0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07FC953-8665-5A9A-71C9-E48AAD198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2F9B4-98FC-4D56-BCED-B1FD4D9789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0412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ED7813-2CFB-0D37-8350-47B4A7AB1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2F204D8-53F9-BF3D-51A8-958E4E650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437AF28-9A20-A22B-21F1-E11025586C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27AFB78-8B82-DC63-6668-1834B04AA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BFA96-86DF-41B4-9687-9A7BD4589E82}" type="datetimeFigureOut">
              <a:rPr lang="zh-TW" altLang="en-US" smtClean="0"/>
              <a:t>2025/4/10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9F94872-AEF9-7F68-3ABE-2AB530EF4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65DAD9D-3F6E-9F62-0480-76389F58F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2F9B4-98FC-4D56-BCED-B1FD4D9789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7099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5EC49F-F8A5-0785-2879-12929A75D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08BEDF0-D71C-59B8-7B44-D4A503509F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27485F0-2778-D85C-18D8-9A5B89A71D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2DB143F-FEA0-8B48-9E0B-84E689407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BFA96-86DF-41B4-9687-9A7BD4589E82}" type="datetimeFigureOut">
              <a:rPr lang="zh-TW" altLang="en-US" smtClean="0"/>
              <a:t>2025/4/10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42A2EB0-4817-EB6A-CA16-D157E1133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EE7BC1D-55EC-18AE-E602-E58EF2ADA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2F9B4-98FC-4D56-BCED-B1FD4D9789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2628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8AAEF8F-CA74-F4D7-8AE1-DF70D463A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EE6FB67-F969-987B-9FCB-46806108AA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40DAD5E-3B4E-E362-112F-5609A63232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1BFA96-86DF-41B4-9687-9A7BD4589E82}" type="datetimeFigureOut">
              <a:rPr lang="zh-TW" altLang="en-US" smtClean="0"/>
              <a:t>2025/4/10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26C23ED-C02B-4417-2B74-CF8CF9EA9F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A768426-D92A-003D-B538-EA9AFA4751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222F9B4-98FC-4D56-BCED-B1FD4D9789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3166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81A225-7E02-7BA5-B584-A492C052BB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42900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Assessment and Prediction of Depression and Anxiety Risk Factors in Schoolchildren: Machine Learning Techniques Performance Analysis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2B51204-2C2C-9A51-25A4-E6D0B318D2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74884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A80AE2-2DE1-F2FD-8B7A-7582216682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AD823A-0B07-6648-78A0-24EA0FA3B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9B714C1-6485-2095-94C0-AEC35EE22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Experiments</a:t>
            </a:r>
          </a:p>
          <a:p>
            <a:pPr marL="0" indent="0">
              <a:buNone/>
            </a:pPr>
            <a:endParaRPr lang="en-US" altLang="zh-TW" dirty="0"/>
          </a:p>
          <a:p>
            <a:pPr lvl="1"/>
            <a:endParaRPr lang="zh-TW" altLang="en-US" dirty="0"/>
          </a:p>
        </p:txBody>
      </p:sp>
      <p:graphicFrame>
        <p:nvGraphicFramePr>
          <p:cNvPr id="34" name="表格 33">
            <a:extLst>
              <a:ext uri="{FF2B5EF4-FFF2-40B4-BE49-F238E27FC236}">
                <a16:creationId xmlns:a16="http://schemas.microsoft.com/office/drawing/2014/main" id="{13CCFFA3-88D0-54A4-7E67-80364B2586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3358790"/>
              </p:ext>
            </p:extLst>
          </p:nvPr>
        </p:nvGraphicFramePr>
        <p:xfrm>
          <a:off x="3867150" y="1255554"/>
          <a:ext cx="8128000" cy="549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29420912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0959074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項目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內容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2055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研究樣本數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8467 </a:t>
                      </a:r>
                      <a:r>
                        <a:rPr lang="zh-TW" altLang="en-US" dirty="0"/>
                        <a:t>名參與者，從產前至 </a:t>
                      </a:r>
                      <a:r>
                        <a:rPr lang="en-US" altLang="zh-TW" dirty="0"/>
                        <a:t>10 </a:t>
                      </a:r>
                      <a:r>
                        <a:rPr lang="zh-TW" altLang="en-US" dirty="0"/>
                        <a:t>歲蒐集特徵，用來預測 </a:t>
                      </a:r>
                      <a:r>
                        <a:rPr lang="en-US" altLang="zh-TW" dirty="0"/>
                        <a:t>12–18 </a:t>
                      </a:r>
                      <a:r>
                        <a:rPr lang="zh-TW" altLang="en-US" dirty="0"/>
                        <a:t>歲間是否發生憂鬱症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920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資料來源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ALSPAC</a:t>
                      </a:r>
                      <a:r>
                        <a:rPr lang="zh-TW" altLang="en-US" dirty="0"/>
                        <a:t>（</a:t>
                      </a:r>
                      <a:r>
                        <a:rPr lang="en-US" altLang="zh-TW" dirty="0"/>
                        <a:t>Avon Longitudinal Study of Parents and Children</a:t>
                      </a:r>
                      <a:r>
                        <a:rPr lang="zh-TW" altLang="en-US" dirty="0"/>
                        <a:t>），英國大型出生世代追蹤研究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1792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問卷工具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- </a:t>
                      </a:r>
                      <a:r>
                        <a:rPr lang="zh-TW" altLang="en-US" dirty="0"/>
                        <a:t>兒童憂鬱自陳量表（</a:t>
                      </a:r>
                      <a:r>
                        <a:rPr lang="en-US" altLang="zh-TW" dirty="0"/>
                        <a:t>DSRS</a:t>
                      </a:r>
                      <a:r>
                        <a:rPr lang="zh-TW" altLang="en-US" dirty="0"/>
                        <a:t>）</a:t>
                      </a:r>
                      <a:br>
                        <a:rPr lang="zh-TW" altLang="en-US" dirty="0"/>
                      </a:br>
                      <a:r>
                        <a:rPr lang="en-US" altLang="zh-TW" dirty="0"/>
                        <a:t>- </a:t>
                      </a:r>
                      <a:r>
                        <a:rPr lang="zh-TW" altLang="en-US" dirty="0"/>
                        <a:t>一般焦慮症量表（</a:t>
                      </a:r>
                      <a:r>
                        <a:rPr lang="en-US" altLang="zh-TW" dirty="0"/>
                        <a:t>GAD-7</a:t>
                      </a:r>
                      <a:r>
                        <a:rPr lang="zh-TW" altLang="en-US" dirty="0"/>
                        <a:t>）</a:t>
                      </a:r>
                      <a:br>
                        <a:rPr lang="zh-TW" altLang="en-US" dirty="0"/>
                      </a:br>
                      <a:r>
                        <a:rPr lang="en-US" altLang="zh-TW" dirty="0"/>
                        <a:t>- PTSD </a:t>
                      </a:r>
                      <a:r>
                        <a:rPr lang="zh-TW" altLang="en-US" dirty="0"/>
                        <a:t>量表、健康行為問卷等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104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特徵變數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原始資料 </a:t>
                      </a:r>
                      <a:r>
                        <a:rPr lang="en-US" altLang="zh-TW" dirty="0"/>
                        <a:t>6163 </a:t>
                      </a:r>
                      <a:r>
                        <a:rPr lang="zh-TW" altLang="en-US" dirty="0"/>
                        <a:t>個特徵 → 篩選後 </a:t>
                      </a:r>
                      <a:r>
                        <a:rPr lang="en-US" altLang="zh-TW" dirty="0"/>
                        <a:t>885 </a:t>
                      </a:r>
                      <a:r>
                        <a:rPr lang="zh-TW" altLang="en-US" dirty="0"/>
                        <a:t>個特徵</a:t>
                      </a:r>
                      <a:br>
                        <a:rPr lang="zh-TW" altLang="en-US" dirty="0"/>
                      </a:br>
                      <a:r>
                        <a:rPr lang="zh-TW" altLang="en-US" dirty="0"/>
                        <a:t>時間序列格式最後為 </a:t>
                      </a:r>
                      <a:r>
                        <a:rPr lang="en-US" altLang="zh-TW" dirty="0"/>
                        <a:t>377 </a:t>
                      </a:r>
                      <a:r>
                        <a:rPr lang="zh-TW" altLang="en-US" dirty="0"/>
                        <a:t>個有效特徵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8207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目標變數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預測青少年是否在 </a:t>
                      </a:r>
                      <a:r>
                        <a:rPr lang="en-US" altLang="zh-TW" dirty="0"/>
                        <a:t>12</a:t>
                      </a:r>
                      <a:r>
                        <a:rPr lang="zh-TW" altLang="en-US" dirty="0"/>
                        <a:t>、</a:t>
                      </a:r>
                      <a:r>
                        <a:rPr lang="en-US" altLang="zh-TW" dirty="0"/>
                        <a:t>13</a:t>
                      </a:r>
                      <a:r>
                        <a:rPr lang="zh-TW" altLang="en-US" dirty="0"/>
                        <a:t>、</a:t>
                      </a:r>
                      <a:r>
                        <a:rPr lang="en-US" altLang="zh-TW" dirty="0"/>
                        <a:t>16</a:t>
                      </a:r>
                      <a:r>
                        <a:rPr lang="zh-TW" altLang="en-US" dirty="0"/>
                        <a:t>、</a:t>
                      </a:r>
                      <a:r>
                        <a:rPr lang="en-US" altLang="zh-TW" dirty="0"/>
                        <a:t>17</a:t>
                      </a:r>
                      <a:r>
                        <a:rPr lang="zh-TW" altLang="en-US" dirty="0"/>
                        <a:t>、</a:t>
                      </a:r>
                      <a:r>
                        <a:rPr lang="en-US" altLang="zh-TW" dirty="0"/>
                        <a:t>18 </a:t>
                      </a:r>
                      <a:r>
                        <a:rPr lang="zh-TW" altLang="en-US" dirty="0"/>
                        <a:t>歲或任一時間點（</a:t>
                      </a:r>
                      <a:r>
                        <a:rPr lang="en-US" altLang="zh-TW" dirty="0"/>
                        <a:t>Dep12-18</a:t>
                      </a:r>
                      <a:r>
                        <a:rPr lang="zh-TW" altLang="en-US" dirty="0"/>
                        <a:t>）曾出現憂鬱使用 </a:t>
                      </a:r>
                      <a:r>
                        <a:rPr lang="en-US" altLang="zh-TW" dirty="0"/>
                        <a:t>SMFQ</a:t>
                      </a:r>
                      <a:r>
                        <a:rPr lang="zh-TW" altLang="en-US" dirty="0"/>
                        <a:t>（</a:t>
                      </a:r>
                      <a:r>
                        <a:rPr lang="en-US" altLang="zh-TW" dirty="0"/>
                        <a:t>Short Mood and Feelings Questionnaire</a:t>
                      </a:r>
                      <a:r>
                        <a:rPr lang="zh-TW" altLang="en-US" dirty="0"/>
                        <a:t>）作為憂鬱量表</a:t>
                      </a:r>
                      <a:br>
                        <a:rPr lang="zh-TW" altLang="en-US" dirty="0"/>
                      </a:br>
                      <a:r>
                        <a:rPr lang="zh-TW" altLang="en-US" dirty="0"/>
                        <a:t>分數 ≥ </a:t>
                      </a:r>
                      <a:r>
                        <a:rPr lang="en-US" altLang="zh-TW" dirty="0"/>
                        <a:t>12 </a:t>
                      </a:r>
                      <a:r>
                        <a:rPr lang="zh-TW" altLang="en-US" dirty="0"/>
                        <a:t>判定為「憂鬱」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70154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2582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688FF4-BF90-AAF4-DC2C-8226F0ADC9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611442-4A09-674E-0B39-9C7017515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6D26137-5ACB-BD6A-F229-81C90E2DF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Experiments</a:t>
            </a:r>
          </a:p>
          <a:p>
            <a:pPr marL="0" indent="0">
              <a:buNone/>
            </a:pPr>
            <a:endParaRPr lang="en-US" altLang="zh-TW" dirty="0"/>
          </a:p>
          <a:p>
            <a:pPr lvl="1"/>
            <a:endParaRPr lang="zh-TW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2B2763E-28CE-975B-340B-F30554E95C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8516506"/>
              </p:ext>
            </p:extLst>
          </p:nvPr>
        </p:nvGraphicFramePr>
        <p:xfrm>
          <a:off x="0" y="3291840"/>
          <a:ext cx="8128000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2532994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9238015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驗證方法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- </a:t>
                      </a:r>
                      <a:r>
                        <a:rPr lang="zh-TW" altLang="en-US" dirty="0"/>
                        <a:t>五折交叉驗證（</a:t>
                      </a:r>
                      <a:r>
                        <a:rPr lang="en-US" altLang="zh-TW" dirty="0"/>
                        <a:t>5-fold cross-validation</a:t>
                      </a:r>
                      <a:r>
                        <a:rPr lang="zh-TW" altLang="en-US" dirty="0"/>
                        <a:t>）</a:t>
                      </a:r>
                      <a:br>
                        <a:rPr lang="zh-TW" altLang="en-US" dirty="0"/>
                      </a:br>
                      <a:r>
                        <a:rPr lang="en-US" altLang="zh-TW" dirty="0"/>
                        <a:t>- </a:t>
                      </a:r>
                      <a:r>
                        <a:rPr lang="zh-TW" altLang="en-US" dirty="0"/>
                        <a:t>測試集切出 </a:t>
                      </a:r>
                      <a:r>
                        <a:rPr lang="en-US" altLang="zh-TW" dirty="0"/>
                        <a:t>20% </a:t>
                      </a:r>
                      <a:r>
                        <a:rPr lang="zh-TW" altLang="en-US" dirty="0"/>
                        <a:t>作為 </a:t>
                      </a:r>
                      <a:r>
                        <a:rPr lang="en-US" altLang="zh-TW" dirty="0"/>
                        <a:t>hold-out set</a:t>
                      </a:r>
                      <a:br>
                        <a:rPr lang="en-US" altLang="zh-TW" dirty="0"/>
                      </a:br>
                      <a:r>
                        <a:rPr lang="en-US" altLang="zh-TW" dirty="0"/>
                        <a:t>- </a:t>
                      </a:r>
                      <a:r>
                        <a:rPr lang="zh-TW" altLang="en-US" dirty="0"/>
                        <a:t>使用 </a:t>
                      </a:r>
                      <a:r>
                        <a:rPr lang="en-US" altLang="zh-TW" dirty="0"/>
                        <a:t>F1-score </a:t>
                      </a:r>
                      <a:r>
                        <a:rPr lang="zh-TW" altLang="en-US" dirty="0"/>
                        <a:t>選出最佳模型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7571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使用演算法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共測試 </a:t>
                      </a:r>
                      <a:r>
                        <a:rPr lang="en-US" altLang="zh-TW" dirty="0"/>
                        <a:t>7 </a:t>
                      </a:r>
                      <a:r>
                        <a:rPr lang="zh-TW" altLang="en-US" dirty="0"/>
                        <a:t>種分類器：</a:t>
                      </a:r>
                      <a:br>
                        <a:rPr lang="zh-TW" altLang="en-US" dirty="0"/>
                      </a:br>
                      <a:r>
                        <a:rPr lang="en-US" altLang="zh-TW" dirty="0"/>
                        <a:t>- Decision Tree, Naive Bayes, SVM, AdaBoost, Random Forest, MLP (ANN)</a:t>
                      </a:r>
                      <a:br>
                        <a:rPr lang="en-US" altLang="zh-TW" dirty="0"/>
                      </a:br>
                      <a:r>
                        <a:rPr lang="en-US" altLang="zh-TW" dirty="0"/>
                        <a:t>- </a:t>
                      </a:r>
                      <a:r>
                        <a:rPr lang="zh-TW" altLang="en-US" dirty="0"/>
                        <a:t>時序模型：</a:t>
                      </a:r>
                      <a:r>
                        <a:rPr lang="en-US" altLang="zh-TW" dirty="0"/>
                        <a:t>RNN</a:t>
                      </a:r>
                      <a:r>
                        <a:rPr lang="zh-TW" altLang="en-US" dirty="0"/>
                        <a:t>、</a:t>
                      </a:r>
                      <a:r>
                        <a:rPr lang="en-US" altLang="zh-TW" dirty="0"/>
                        <a:t>LSTM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50952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85864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87EE76-7239-54D8-A4D9-BA668C606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E9AE0E9-89A2-F384-F0B8-6BF9BF69B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Insights</a:t>
            </a:r>
          </a:p>
          <a:p>
            <a:r>
              <a:rPr lang="en-US" altLang="zh-TW" dirty="0"/>
              <a:t>Recursive Feature Elimination</a:t>
            </a:r>
            <a:r>
              <a:rPr lang="zh-TW" altLang="en-US" dirty="0"/>
              <a:t>（</a:t>
            </a:r>
            <a:r>
              <a:rPr lang="en-US" altLang="zh-TW" dirty="0"/>
              <a:t>RFE</a:t>
            </a:r>
            <a:r>
              <a:rPr lang="zh-TW" altLang="en-US" dirty="0"/>
              <a:t>）有效減少特徵維度</a:t>
            </a:r>
            <a:endParaRPr lang="en-US" altLang="zh-TW" dirty="0"/>
          </a:p>
          <a:p>
            <a:r>
              <a:rPr lang="zh-TW" altLang="en-US" b="1" dirty="0"/>
              <a:t>女性與母親憂鬱為關鍵預測因子</a:t>
            </a:r>
            <a:br>
              <a:rPr lang="zh-TW" altLang="en-US" dirty="0"/>
            </a:br>
            <a:r>
              <a:rPr lang="zh-TW" altLang="en-US" dirty="0"/>
              <a:t>性別（女性）、母親懷孕及早期育兒期間的憂鬱，以及童年壓力經驗（如重大生活事件）反覆出現在所有資料集中，顯示其高度穩定的預測性。</a:t>
            </a:r>
          </a:p>
        </p:txBody>
      </p:sp>
    </p:spTree>
    <p:extLst>
      <p:ext uri="{BB962C8B-B14F-4D97-AF65-F5344CB8AC3E}">
        <p14:creationId xmlns:p14="http://schemas.microsoft.com/office/powerpoint/2010/main" val="19861765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63B5ED-633A-5265-7E32-56A36173BF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FC06F8-61C1-7DC4-BA9A-1E4FEF949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7F09E5-50A3-763E-2571-61AB649DB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TW" dirty="0"/>
              <a:t>Pitfalls</a:t>
            </a:r>
          </a:p>
          <a:p>
            <a:pPr>
              <a:buNone/>
            </a:pPr>
            <a:r>
              <a:rPr lang="zh-TW" altLang="en-US" b="1" dirty="0"/>
              <a:t>資料不平衡與缺失問題嚴重</a:t>
            </a:r>
            <a:endParaRPr lang="zh-TW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dirty="0"/>
              <a:t>憂鬱樣本在低年齡時比例偏低（如</a:t>
            </a:r>
            <a:r>
              <a:rPr lang="en-US" altLang="zh-TW" dirty="0"/>
              <a:t>12</a:t>
            </a:r>
            <a:r>
              <a:rPr lang="zh-TW" altLang="en-US" dirty="0"/>
              <a:t>歲僅</a:t>
            </a:r>
            <a:r>
              <a:rPr lang="en-US" altLang="zh-TW" dirty="0"/>
              <a:t>5.3%</a:t>
            </a:r>
            <a:r>
              <a:rPr lang="zh-TW" altLang="en-US" dirty="0"/>
              <a:t>），導致模型訓練受限。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dirty="0"/>
              <a:t>有高達 </a:t>
            </a:r>
            <a:r>
              <a:rPr lang="en-US" altLang="zh-TW" dirty="0"/>
              <a:t>38.8% </a:t>
            </a:r>
            <a:r>
              <a:rPr lang="zh-TW" altLang="en-US" dirty="0"/>
              <a:t>特徵在資料中有超過一半缺值，限制了模型完整學習能力。</a:t>
            </a:r>
          </a:p>
          <a:p>
            <a:pPr marL="0" indent="0">
              <a:buNone/>
            </a:pPr>
            <a:r>
              <a:rPr lang="zh-TW" altLang="en-US" b="1" dirty="0"/>
              <a:t>時間序列數據量過稀，影響模型學習</a:t>
            </a:r>
            <a:br>
              <a:rPr lang="zh-TW" altLang="en-US" dirty="0"/>
            </a:br>
            <a:r>
              <a:rPr lang="zh-TW" altLang="en-US" dirty="0"/>
              <a:t>時序資料常有間斷與大量缺值，導致 </a:t>
            </a:r>
            <a:r>
              <a:rPr lang="en-US" altLang="zh-TW" dirty="0"/>
              <a:t>RNN / LSTM </a:t>
            </a:r>
            <a:r>
              <a:rPr lang="zh-TW" altLang="en-US" dirty="0"/>
              <a:t>表現不如預期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b="1" dirty="0"/>
              <a:t>部分特徵與預測結果無顯著關聯</a:t>
            </a:r>
            <a:br>
              <a:rPr lang="zh-TW" altLang="en-US" dirty="0"/>
            </a:br>
            <a:r>
              <a:rPr lang="zh-TW" altLang="en-US" dirty="0"/>
              <a:t>透過 </a:t>
            </a:r>
            <a:r>
              <a:rPr lang="en-US" altLang="zh-TW" dirty="0"/>
              <a:t>Pearson </a:t>
            </a:r>
            <a:r>
              <a:rPr lang="zh-TW" altLang="en-US" dirty="0"/>
              <a:t>相關分析發現，多數變數與憂鬱狀態僅有低度相關，預示憂鬱的複雜性與非線性特性。</a:t>
            </a:r>
          </a:p>
        </p:txBody>
      </p:sp>
    </p:spTree>
    <p:extLst>
      <p:ext uri="{BB962C8B-B14F-4D97-AF65-F5344CB8AC3E}">
        <p14:creationId xmlns:p14="http://schemas.microsoft.com/office/powerpoint/2010/main" val="38662228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17FCFF-449A-8263-8C9B-6FEDBAF0FB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4F36B4-27E1-B3B6-2ADD-BC93E9D6E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A916A4A-B4C3-7DC4-9528-0BDEA7034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IPO</a:t>
            </a:r>
          </a:p>
          <a:p>
            <a:pPr lvl="1"/>
            <a:r>
              <a:rPr lang="en-US" altLang="zh-TW" dirty="0"/>
              <a:t>Input</a:t>
            </a:r>
          </a:p>
          <a:p>
            <a:pPr marL="457200" lvl="1" indent="0">
              <a:buNone/>
            </a:pPr>
            <a:r>
              <a:rPr lang="zh-TW" altLang="en-US" dirty="0"/>
              <a:t>🔹 資料來源：</a:t>
            </a:r>
            <a:r>
              <a:rPr lang="en-US" altLang="zh-TW" dirty="0"/>
              <a:t>ALSPAC</a:t>
            </a:r>
            <a:r>
              <a:rPr lang="zh-TW" altLang="en-US" dirty="0"/>
              <a:t>（</a:t>
            </a:r>
            <a:r>
              <a:rPr lang="en-US" altLang="zh-TW" dirty="0"/>
              <a:t>Avon Longitudinal Study of Parents and Children</a:t>
            </a:r>
            <a:r>
              <a:rPr lang="zh-TW" altLang="en-US" dirty="0"/>
              <a:t>）</a:t>
            </a:r>
            <a:br>
              <a:rPr lang="zh-TW" altLang="en-US" dirty="0"/>
            </a:br>
            <a:r>
              <a:rPr lang="zh-TW" altLang="en-US" dirty="0"/>
              <a:t>🔹 樣本數：</a:t>
            </a:r>
            <a:r>
              <a:rPr lang="en-US" altLang="zh-TW" dirty="0"/>
              <a:t>8467 </a:t>
            </a:r>
            <a:r>
              <a:rPr lang="zh-TW" altLang="en-US" dirty="0"/>
              <a:t>名兒童與其家長</a:t>
            </a:r>
            <a:br>
              <a:rPr lang="zh-TW" altLang="en-US" dirty="0"/>
            </a:br>
            <a:r>
              <a:rPr lang="zh-TW" altLang="en-US" dirty="0"/>
              <a:t>🔹 特徵類型：從懷孕期到孩子 </a:t>
            </a:r>
            <a:r>
              <a:rPr lang="en-US" altLang="zh-TW" dirty="0"/>
              <a:t>10 </a:t>
            </a:r>
            <a:r>
              <a:rPr lang="zh-TW" altLang="en-US" dirty="0"/>
              <a:t>歲共 </a:t>
            </a:r>
            <a:r>
              <a:rPr lang="en-US" altLang="zh-TW" dirty="0"/>
              <a:t>885 </a:t>
            </a:r>
            <a:r>
              <a:rPr lang="zh-TW" altLang="en-US" dirty="0"/>
              <a:t>個特徵，包括：</a:t>
            </a:r>
            <a:br>
              <a:rPr lang="zh-TW" altLang="en-US" dirty="0"/>
            </a:br>
            <a:r>
              <a:rPr lang="zh-TW" altLang="en-US" dirty="0"/>
              <a:t> </a:t>
            </a:r>
            <a:r>
              <a:rPr lang="en-US" altLang="zh-TW" dirty="0"/>
              <a:t>- </a:t>
            </a:r>
            <a:r>
              <a:rPr lang="zh-TW" altLang="en-US" dirty="0"/>
              <a:t>生物特徵（</a:t>
            </a:r>
            <a:r>
              <a:rPr lang="en-US" altLang="zh-TW" dirty="0"/>
              <a:t>BMI</a:t>
            </a:r>
            <a:r>
              <a:rPr lang="zh-TW" altLang="en-US" dirty="0"/>
              <a:t>、生理指標、母親懷孕期間健康狀況）</a:t>
            </a:r>
            <a:br>
              <a:rPr lang="zh-TW" altLang="en-US" dirty="0"/>
            </a:br>
            <a:r>
              <a:rPr lang="zh-TW" altLang="en-US" dirty="0"/>
              <a:t> </a:t>
            </a:r>
            <a:r>
              <a:rPr lang="en-US" altLang="zh-TW" dirty="0"/>
              <a:t>- </a:t>
            </a:r>
            <a:r>
              <a:rPr lang="zh-TW" altLang="en-US" dirty="0"/>
              <a:t>社會經濟因素（家庭收入、父母教育、社區壓力）</a:t>
            </a:r>
            <a:br>
              <a:rPr lang="zh-TW" altLang="en-US" dirty="0"/>
            </a:br>
            <a:r>
              <a:rPr lang="zh-TW" altLang="en-US" dirty="0"/>
              <a:t> </a:t>
            </a:r>
            <a:r>
              <a:rPr lang="en-US" altLang="zh-TW" dirty="0"/>
              <a:t>- </a:t>
            </a:r>
            <a:r>
              <a:rPr lang="zh-TW" altLang="en-US" dirty="0"/>
              <a:t>心理因素（母親與兒童的憂鬱程度、自尊、自我控制）</a:t>
            </a:r>
            <a:br>
              <a:rPr lang="zh-TW" altLang="en-US" dirty="0"/>
            </a:br>
            <a:r>
              <a:rPr lang="zh-TW" altLang="en-US" dirty="0"/>
              <a:t> </a:t>
            </a:r>
            <a:r>
              <a:rPr lang="en-US" altLang="zh-TW" dirty="0"/>
              <a:t>- </a:t>
            </a:r>
            <a:r>
              <a:rPr lang="zh-TW" altLang="en-US" dirty="0"/>
              <a:t>教育與認知發展（學業表現、數學能力、學校評分）</a:t>
            </a:r>
            <a:br>
              <a:rPr lang="zh-TW" altLang="en-US" dirty="0"/>
            </a:br>
            <a:r>
              <a:rPr lang="zh-TW" altLang="en-US" dirty="0"/>
              <a:t> </a:t>
            </a:r>
            <a:r>
              <a:rPr lang="en-US" altLang="zh-TW" dirty="0"/>
              <a:t>- </a:t>
            </a:r>
            <a:r>
              <a:rPr lang="zh-TW" altLang="en-US" dirty="0"/>
              <a:t>情緒與人際關係（同儕關係、父母關係、生活事件）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929567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6A639F-98A4-BCCD-2380-9EDBC3E6E8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EE31AC-9170-694D-D65A-FCCC1FF0B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A47121F-DAAC-052F-AF9C-51D2BE3B1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/>
              <a:t>IPO</a:t>
            </a:r>
          </a:p>
          <a:p>
            <a:pPr lvl="1"/>
            <a:r>
              <a:rPr lang="en-US" altLang="zh-TW" dirty="0"/>
              <a:t>Process</a:t>
            </a:r>
          </a:p>
          <a:p>
            <a:pPr marL="457200" lvl="1" indent="0">
              <a:buNone/>
            </a:pPr>
            <a:r>
              <a:rPr lang="zh-TW" altLang="en-US" dirty="0"/>
              <a:t>🔸 </a:t>
            </a:r>
            <a:r>
              <a:rPr lang="zh-TW" altLang="en-US" b="1" dirty="0"/>
              <a:t>資料清理與轉換</a:t>
            </a:r>
            <a:r>
              <a:rPr lang="zh-TW" altLang="en-US" dirty="0"/>
              <a:t>：</a:t>
            </a:r>
            <a:br>
              <a:rPr lang="zh-TW" altLang="en-US" dirty="0"/>
            </a:br>
            <a:r>
              <a:rPr lang="zh-TW" altLang="en-US" dirty="0"/>
              <a:t> </a:t>
            </a:r>
            <a:r>
              <a:rPr lang="en-US" altLang="zh-TW" dirty="0"/>
              <a:t>- </a:t>
            </a:r>
            <a:r>
              <a:rPr lang="zh-TW" altLang="en-US" dirty="0"/>
              <a:t>處理缺失值（</a:t>
            </a:r>
            <a:r>
              <a:rPr lang="en-US" altLang="zh-TW" dirty="0"/>
              <a:t>KNN</a:t>
            </a:r>
            <a:r>
              <a:rPr lang="zh-TW" altLang="en-US" dirty="0"/>
              <a:t>、</a:t>
            </a:r>
            <a:r>
              <a:rPr lang="en-US" altLang="zh-TW" dirty="0"/>
              <a:t>MICE</a:t>
            </a:r>
            <a:r>
              <a:rPr lang="zh-TW" altLang="en-US" dirty="0"/>
              <a:t>、</a:t>
            </a:r>
            <a:r>
              <a:rPr lang="en-US" altLang="zh-TW" dirty="0" err="1"/>
              <a:t>MissForest</a:t>
            </a:r>
            <a:r>
              <a:rPr lang="zh-TW" altLang="en-US" dirty="0"/>
              <a:t>）</a:t>
            </a:r>
            <a:br>
              <a:rPr lang="zh-TW" altLang="en-US" dirty="0"/>
            </a:br>
            <a:r>
              <a:rPr lang="zh-TW" altLang="en-US" dirty="0"/>
              <a:t> </a:t>
            </a:r>
            <a:r>
              <a:rPr lang="en-US" altLang="zh-TW" dirty="0"/>
              <a:t>- </a:t>
            </a:r>
            <a:r>
              <a:rPr lang="zh-TW" altLang="en-US" dirty="0"/>
              <a:t>特徵標準化與類別編碼</a:t>
            </a:r>
            <a:br>
              <a:rPr lang="zh-TW" altLang="en-US" dirty="0"/>
            </a:br>
            <a:r>
              <a:rPr lang="zh-TW" altLang="en-US" dirty="0"/>
              <a:t> </a:t>
            </a:r>
            <a:r>
              <a:rPr lang="en-US" altLang="zh-TW" dirty="0"/>
              <a:t>- </a:t>
            </a:r>
            <a:r>
              <a:rPr lang="zh-TW" altLang="en-US" dirty="0"/>
              <a:t>過採樣處理類別不平衡（</a:t>
            </a:r>
            <a:r>
              <a:rPr lang="en-US" altLang="zh-TW" dirty="0"/>
              <a:t>SMOTE</a:t>
            </a:r>
            <a:r>
              <a:rPr lang="zh-TW" altLang="en-US" dirty="0"/>
              <a:t>）</a:t>
            </a:r>
            <a:br>
              <a:rPr lang="zh-TW" altLang="en-US" dirty="0"/>
            </a:br>
            <a:r>
              <a:rPr lang="zh-TW" altLang="en-US" dirty="0"/>
              <a:t>🔸 </a:t>
            </a:r>
            <a:r>
              <a:rPr lang="zh-TW" altLang="en-US" b="1" dirty="0"/>
              <a:t>特徵選擇</a:t>
            </a:r>
            <a:r>
              <a:rPr lang="zh-TW" altLang="en-US" dirty="0"/>
              <a:t>：</a:t>
            </a:r>
            <a:br>
              <a:rPr lang="zh-TW" altLang="en-US" dirty="0"/>
            </a:br>
            <a:r>
              <a:rPr lang="zh-TW" altLang="en-US" dirty="0"/>
              <a:t> </a:t>
            </a:r>
            <a:r>
              <a:rPr lang="en-US" altLang="zh-TW" dirty="0"/>
              <a:t>- Pearson </a:t>
            </a:r>
            <a:r>
              <a:rPr lang="zh-TW" altLang="en-US" dirty="0"/>
              <a:t>相關係數</a:t>
            </a:r>
            <a:br>
              <a:rPr lang="zh-TW" altLang="en-US" dirty="0"/>
            </a:br>
            <a:r>
              <a:rPr lang="zh-TW" altLang="en-US" dirty="0"/>
              <a:t> </a:t>
            </a:r>
            <a:r>
              <a:rPr lang="en-US" altLang="zh-TW" dirty="0"/>
              <a:t>- Recursive Feature Elimination (RFE)</a:t>
            </a:r>
            <a:br>
              <a:rPr lang="en-US" altLang="zh-TW" dirty="0"/>
            </a:br>
            <a:r>
              <a:rPr lang="zh-TW" altLang="en-US" dirty="0"/>
              <a:t>🔸 </a:t>
            </a:r>
            <a:r>
              <a:rPr lang="zh-TW" altLang="en-US" b="1" dirty="0"/>
              <a:t>模型訓練與驗證</a:t>
            </a:r>
            <a:r>
              <a:rPr lang="zh-TW" altLang="en-US" dirty="0"/>
              <a:t>：</a:t>
            </a:r>
            <a:br>
              <a:rPr lang="zh-TW" altLang="en-US" dirty="0"/>
            </a:br>
            <a:r>
              <a:rPr lang="zh-TW" altLang="en-US" dirty="0"/>
              <a:t> </a:t>
            </a:r>
            <a:r>
              <a:rPr lang="en-US" altLang="zh-TW" dirty="0"/>
              <a:t>- </a:t>
            </a:r>
            <a:r>
              <a:rPr lang="zh-TW" altLang="en-US" dirty="0"/>
              <a:t>使用 </a:t>
            </a:r>
            <a:r>
              <a:rPr lang="en-US" altLang="zh-TW" dirty="0"/>
              <a:t>cross-sectional </a:t>
            </a:r>
            <a:r>
              <a:rPr lang="zh-TW" altLang="en-US" dirty="0"/>
              <a:t>與 </a:t>
            </a:r>
            <a:r>
              <a:rPr lang="en-US" altLang="zh-TW" dirty="0"/>
              <a:t>time-series </a:t>
            </a:r>
            <a:r>
              <a:rPr lang="zh-TW" altLang="en-US" dirty="0"/>
              <a:t>兩類資料格式</a:t>
            </a:r>
            <a:br>
              <a:rPr lang="zh-TW" altLang="en-US" dirty="0"/>
            </a:br>
            <a:r>
              <a:rPr lang="zh-TW" altLang="en-US" dirty="0"/>
              <a:t> </a:t>
            </a:r>
            <a:r>
              <a:rPr lang="en-US" altLang="zh-TW" dirty="0"/>
              <a:t>- </a:t>
            </a:r>
            <a:r>
              <a:rPr lang="zh-TW" altLang="en-US" dirty="0"/>
              <a:t>模型包含：</a:t>
            </a:r>
            <a:r>
              <a:rPr lang="en-US" altLang="zh-TW" dirty="0"/>
              <a:t>Decision Tree</a:t>
            </a:r>
            <a:r>
              <a:rPr lang="zh-TW" altLang="en-US" dirty="0"/>
              <a:t>、</a:t>
            </a:r>
            <a:r>
              <a:rPr lang="en-US" altLang="zh-TW" dirty="0"/>
              <a:t>Naive Bayes</a:t>
            </a:r>
            <a:r>
              <a:rPr lang="zh-TW" altLang="en-US" dirty="0"/>
              <a:t>、</a:t>
            </a:r>
            <a:r>
              <a:rPr lang="en-US" altLang="zh-TW" dirty="0"/>
              <a:t>SVM</a:t>
            </a:r>
            <a:r>
              <a:rPr lang="zh-TW" altLang="en-US" dirty="0"/>
              <a:t>、</a:t>
            </a:r>
            <a:r>
              <a:rPr lang="en-US" altLang="zh-TW" dirty="0"/>
              <a:t>MLP</a:t>
            </a:r>
            <a:r>
              <a:rPr lang="zh-TW" altLang="en-US" dirty="0"/>
              <a:t>、</a:t>
            </a:r>
            <a:r>
              <a:rPr lang="en-US" altLang="zh-TW" dirty="0"/>
              <a:t>RNN</a:t>
            </a:r>
            <a:r>
              <a:rPr lang="zh-TW" altLang="en-US" dirty="0"/>
              <a:t>、</a:t>
            </a:r>
            <a:r>
              <a:rPr lang="en-US" altLang="zh-TW" dirty="0"/>
              <a:t>LSTM</a:t>
            </a:r>
            <a:br>
              <a:rPr lang="en-US" altLang="zh-TW" dirty="0"/>
            </a:br>
            <a:r>
              <a:rPr lang="en-US" altLang="zh-TW" dirty="0"/>
              <a:t> - </a:t>
            </a:r>
            <a:r>
              <a:rPr lang="zh-TW" altLang="en-US" dirty="0"/>
              <a:t>五折交叉驗證 </a:t>
            </a:r>
            <a:r>
              <a:rPr lang="en-US" altLang="zh-TW" dirty="0"/>
              <a:t>+ </a:t>
            </a:r>
            <a:r>
              <a:rPr lang="zh-TW" altLang="en-US" dirty="0"/>
              <a:t>測試集 </a:t>
            </a:r>
            <a:r>
              <a:rPr lang="en-US" altLang="zh-TW" dirty="0"/>
              <a:t>20% hold-out</a:t>
            </a:r>
            <a:br>
              <a:rPr lang="en-US" altLang="zh-TW" dirty="0"/>
            </a:br>
            <a:r>
              <a:rPr lang="en-US" altLang="zh-TW" dirty="0"/>
              <a:t> - </a:t>
            </a:r>
            <a:r>
              <a:rPr lang="zh-TW" altLang="en-US" dirty="0"/>
              <a:t>模型選擇以 </a:t>
            </a:r>
            <a:r>
              <a:rPr lang="en-US" altLang="zh-TW" dirty="0"/>
              <a:t>F1-score </a:t>
            </a:r>
            <a:r>
              <a:rPr lang="zh-TW" altLang="en-US" dirty="0"/>
              <a:t>為主要指標進行 </a:t>
            </a:r>
            <a:r>
              <a:rPr lang="en-US" altLang="zh-TW" dirty="0"/>
              <a:t>Grid Search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380344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A499C1-DFE7-516F-A75B-88D54811D4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909216-2AB3-037F-0292-DD53818EE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38FAB9-AA1F-7B32-C0D4-38D084482B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IPO</a:t>
            </a:r>
          </a:p>
          <a:p>
            <a:pPr lvl="1"/>
            <a:r>
              <a:rPr lang="en-US" altLang="zh-TW" dirty="0"/>
              <a:t>Output</a:t>
            </a:r>
          </a:p>
          <a:p>
            <a:pPr marL="457200" lvl="1" indent="0">
              <a:buNone/>
            </a:pPr>
            <a:r>
              <a:rPr lang="zh-TW" altLang="en-US" dirty="0"/>
              <a:t>✅ </a:t>
            </a:r>
            <a:r>
              <a:rPr lang="zh-TW" altLang="en-US" b="1" dirty="0"/>
              <a:t>預測任務</a:t>
            </a:r>
            <a:r>
              <a:rPr lang="zh-TW" altLang="en-US" dirty="0"/>
              <a:t>：預測個體是否會在 </a:t>
            </a:r>
            <a:r>
              <a:rPr lang="en-US" altLang="zh-TW" dirty="0"/>
              <a:t>12–18 </a:t>
            </a:r>
            <a:r>
              <a:rPr lang="zh-TW" altLang="en-US" dirty="0"/>
              <a:t>歲任一時間點出現憂鬱（</a:t>
            </a:r>
            <a:r>
              <a:rPr lang="en-US" altLang="zh-TW" dirty="0"/>
              <a:t>Dep12</a:t>
            </a:r>
            <a:r>
              <a:rPr lang="zh-TW" altLang="en-US" dirty="0"/>
              <a:t>、</a:t>
            </a:r>
            <a:r>
              <a:rPr lang="en-US" altLang="zh-TW" dirty="0"/>
              <a:t>Dep13</a:t>
            </a:r>
            <a:r>
              <a:rPr lang="zh-TW" altLang="en-US" dirty="0"/>
              <a:t>、</a:t>
            </a:r>
            <a:r>
              <a:rPr lang="en-US" altLang="zh-TW" dirty="0"/>
              <a:t>…</a:t>
            </a:r>
            <a:r>
              <a:rPr lang="zh-TW" altLang="en-US" dirty="0"/>
              <a:t>、</a:t>
            </a:r>
            <a:r>
              <a:rPr lang="en-US" altLang="zh-TW" dirty="0"/>
              <a:t>Dep12–18</a:t>
            </a:r>
            <a:r>
              <a:rPr lang="zh-TW" altLang="en-US" dirty="0"/>
              <a:t>）</a:t>
            </a:r>
            <a:br>
              <a:rPr lang="zh-TW" altLang="en-US" dirty="0"/>
            </a:br>
            <a:r>
              <a:rPr lang="zh-TW" altLang="en-US" dirty="0"/>
              <a:t>✅ </a:t>
            </a:r>
            <a:r>
              <a:rPr lang="zh-TW" altLang="en-US" b="1" dirty="0"/>
              <a:t>預測效能</a:t>
            </a:r>
            <a:r>
              <a:rPr lang="zh-TW" altLang="en-US" dirty="0"/>
              <a:t>（</a:t>
            </a:r>
            <a:r>
              <a:rPr lang="en-US" altLang="zh-TW" dirty="0"/>
              <a:t>Dep12–18 </a:t>
            </a:r>
            <a:r>
              <a:rPr lang="zh-TW" altLang="en-US" dirty="0"/>
              <a:t>最佳模型）：</a:t>
            </a:r>
            <a:br>
              <a:rPr lang="zh-TW" altLang="en-US" dirty="0"/>
            </a:br>
            <a:r>
              <a:rPr lang="zh-TW" altLang="en-US" dirty="0"/>
              <a:t> </a:t>
            </a:r>
            <a:r>
              <a:rPr lang="en-US" altLang="zh-TW" dirty="0"/>
              <a:t>- F1-score</a:t>
            </a:r>
            <a:r>
              <a:rPr lang="zh-TW" altLang="en-US" dirty="0"/>
              <a:t>：</a:t>
            </a:r>
            <a:r>
              <a:rPr lang="en-US" altLang="zh-TW" dirty="0"/>
              <a:t>0.54</a:t>
            </a:r>
            <a:r>
              <a:rPr lang="zh-TW" altLang="en-US" dirty="0"/>
              <a:t>、</a:t>
            </a:r>
            <a:r>
              <a:rPr lang="en-US" altLang="zh-TW" dirty="0"/>
              <a:t>Accuracy</a:t>
            </a:r>
            <a:r>
              <a:rPr lang="zh-TW" altLang="en-US" dirty="0"/>
              <a:t>：</a:t>
            </a:r>
            <a:r>
              <a:rPr lang="en-US" altLang="zh-TW" dirty="0"/>
              <a:t>0.64</a:t>
            </a:r>
            <a:r>
              <a:rPr lang="zh-TW" altLang="en-US" dirty="0"/>
              <a:t>、</a:t>
            </a:r>
            <a:r>
              <a:rPr lang="en-US" altLang="zh-TW" dirty="0"/>
              <a:t>AUROC</a:t>
            </a:r>
            <a:r>
              <a:rPr lang="zh-TW" altLang="en-US" dirty="0"/>
              <a:t>：</a:t>
            </a:r>
            <a:r>
              <a:rPr lang="en-US" altLang="zh-TW" dirty="0"/>
              <a:t>0.62</a:t>
            </a:r>
            <a:r>
              <a:rPr lang="zh-TW" altLang="en-US" dirty="0"/>
              <a:t>、</a:t>
            </a:r>
            <a:r>
              <a:rPr lang="en-US" altLang="zh-TW" dirty="0"/>
              <a:t>AUCPR</a:t>
            </a:r>
            <a:r>
              <a:rPr lang="zh-TW" altLang="en-US" dirty="0"/>
              <a:t>：</a:t>
            </a:r>
            <a:r>
              <a:rPr lang="en-US" altLang="zh-TW" dirty="0"/>
              <a:t>0.44</a:t>
            </a:r>
            <a:br>
              <a:rPr lang="en-US" altLang="zh-TW" dirty="0"/>
            </a:br>
            <a:r>
              <a:rPr lang="en-US" altLang="zh-TW" dirty="0"/>
              <a:t>✅ </a:t>
            </a:r>
            <a:r>
              <a:rPr lang="zh-TW" altLang="en-US" b="1" dirty="0"/>
              <a:t>關鍵特徵辨識</a:t>
            </a:r>
            <a:r>
              <a:rPr lang="zh-TW" altLang="en-US" dirty="0"/>
              <a:t>：</a:t>
            </a:r>
            <a:br>
              <a:rPr lang="zh-TW" altLang="en-US" dirty="0"/>
            </a:br>
            <a:r>
              <a:rPr lang="zh-TW" altLang="en-US" dirty="0"/>
              <a:t> </a:t>
            </a:r>
            <a:r>
              <a:rPr lang="en-US" altLang="zh-TW" dirty="0"/>
              <a:t>- </a:t>
            </a:r>
            <a:r>
              <a:rPr lang="zh-TW" altLang="en-US" dirty="0"/>
              <a:t>性別（女性）、</a:t>
            </a:r>
            <a:r>
              <a:rPr lang="en-US" altLang="zh-TW" dirty="0"/>
              <a:t>10</a:t>
            </a:r>
            <a:r>
              <a:rPr lang="zh-TW" altLang="en-US" dirty="0"/>
              <a:t>歲憂鬱得分、母親懷孕與早期育兒期間的憂鬱、重大生活壓力事件、自尊、數學表現</a:t>
            </a:r>
            <a:br>
              <a:rPr lang="zh-TW" altLang="en-US" dirty="0"/>
            </a:br>
            <a:r>
              <a:rPr lang="zh-TW" altLang="en-US" dirty="0"/>
              <a:t>✅ </a:t>
            </a:r>
            <a:r>
              <a:rPr lang="zh-TW" altLang="en-US" b="1" dirty="0"/>
              <a:t>研究價值</a:t>
            </a:r>
            <a:r>
              <a:rPr lang="zh-TW" altLang="en-US" dirty="0"/>
              <a:t>：模型可作為青少年憂鬱預警輔助工具，用於早期介入與政策設計參考</a:t>
            </a:r>
          </a:p>
        </p:txBody>
      </p:sp>
    </p:spTree>
    <p:extLst>
      <p:ext uri="{BB962C8B-B14F-4D97-AF65-F5344CB8AC3E}">
        <p14:creationId xmlns:p14="http://schemas.microsoft.com/office/powerpoint/2010/main" val="37188383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D90681-6DEE-2F50-AE7D-2A6F2A5F8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Cover Page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62F2676-0BF7-97E3-6CC3-19FB868EDE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TW" b="1" dirty="0"/>
              <a:t>Paper Title:</a:t>
            </a:r>
            <a:br>
              <a:rPr lang="en-US" altLang="zh-TW" dirty="0"/>
            </a:br>
            <a:r>
              <a:rPr lang="en-US" altLang="zh-TW" dirty="0"/>
              <a:t>Identifying Adolescent Depression and Anxiety Through Real-World Data and Social Determinants of Health: Machine Learning Model Development and Validation</a:t>
            </a:r>
          </a:p>
          <a:p>
            <a:pPr>
              <a:buNone/>
            </a:pPr>
            <a:r>
              <a:rPr lang="en-US" altLang="zh-TW" b="1" dirty="0"/>
              <a:t>Source:</a:t>
            </a:r>
            <a:br>
              <a:rPr lang="en-US" altLang="zh-TW" dirty="0"/>
            </a:br>
            <a:r>
              <a:rPr lang="en-US" altLang="zh-TW" i="1" dirty="0"/>
              <a:t>JMIR Mental Health</a:t>
            </a:r>
            <a:r>
              <a:rPr lang="en-US" altLang="zh-TW" dirty="0"/>
              <a:t>, 2025; 12:e66665</a:t>
            </a:r>
            <a:br>
              <a:rPr lang="en-US" altLang="zh-TW" dirty="0"/>
            </a:br>
            <a:r>
              <a:rPr lang="en-US" altLang="zh-TW" dirty="0"/>
              <a:t>https://doi.org/10.2196/66665</a:t>
            </a:r>
          </a:p>
          <a:p>
            <a:pPr marL="0" indent="0">
              <a:buNone/>
            </a:pPr>
            <a:r>
              <a:rPr lang="en-US" altLang="zh-TW" b="1" dirty="0"/>
              <a:t>Authors:</a:t>
            </a:r>
            <a:br>
              <a:rPr lang="en-US" altLang="zh-TW" dirty="0"/>
            </a:br>
            <a:r>
              <a:rPr lang="en-US" altLang="zh-TW" dirty="0"/>
              <a:t>Mamoun T. Mardini, Georges E. Khalil, Chen Bai, Aparna Menon </a:t>
            </a:r>
            <a:r>
              <a:rPr lang="en-US" altLang="zh-TW" dirty="0" err="1"/>
              <a:t>DivaKaran</a:t>
            </a:r>
            <a:r>
              <a:rPr lang="en-US" altLang="zh-TW" dirty="0"/>
              <a:t>, Jessica M. Ray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031473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B5DE3A-CFC2-98E3-E381-F19D003BC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graphicFrame>
        <p:nvGraphicFramePr>
          <p:cNvPr id="7" name="內容版面配置區 6">
            <a:extLst>
              <a:ext uri="{FF2B5EF4-FFF2-40B4-BE49-F238E27FC236}">
                <a16:creationId xmlns:a16="http://schemas.microsoft.com/office/drawing/2014/main" id="{4485871D-CB80-3A49-A15F-2B16A6A2AB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9186723"/>
              </p:ext>
            </p:extLst>
          </p:nvPr>
        </p:nvGraphicFramePr>
        <p:xfrm>
          <a:off x="838200" y="1825625"/>
          <a:ext cx="10515600" cy="311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1451">
                  <a:extLst>
                    <a:ext uri="{9D8B030D-6E8A-4147-A177-3AD203B41FA5}">
                      <a16:colId xmlns:a16="http://schemas.microsoft.com/office/drawing/2014/main" val="3043746945"/>
                    </a:ext>
                  </a:extLst>
                </a:gridCol>
                <a:gridCol w="9244149">
                  <a:extLst>
                    <a:ext uri="{9D8B030D-6E8A-4147-A177-3AD203B41FA5}">
                      <a16:colId xmlns:a16="http://schemas.microsoft.com/office/drawing/2014/main" val="20839918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項目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說明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0898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Input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電子病歷資料（診斷、藥物、檢查、實驗室數據）、區域性 </a:t>
                      </a:r>
                      <a:r>
                        <a:rPr lang="en-US" altLang="zh-TW" dirty="0" err="1"/>
                        <a:t>SDoH</a:t>
                      </a:r>
                      <a:r>
                        <a:rPr lang="en-US" altLang="zh-TW" dirty="0"/>
                        <a:t> </a:t>
                      </a:r>
                      <a:r>
                        <a:rPr lang="zh-TW" altLang="en-US" dirty="0"/>
                        <a:t>資料（如收入、教育、網路接入）、地理資訊（</a:t>
                      </a:r>
                      <a:r>
                        <a:rPr lang="en-US" altLang="zh-TW" dirty="0"/>
                        <a:t>GEOID</a:t>
                      </a:r>
                      <a:r>
                        <a:rPr lang="zh-TW" altLang="en-US" dirty="0"/>
                        <a:t>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879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Process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- </a:t>
                      </a:r>
                      <a:r>
                        <a:rPr lang="zh-TW" altLang="en-US" dirty="0"/>
                        <a:t>特徵選擇（</a:t>
                      </a:r>
                      <a:r>
                        <a:rPr lang="el-GR" altLang="zh-TW" dirty="0"/>
                        <a:t>χ²</a:t>
                      </a:r>
                      <a:r>
                        <a:rPr lang="zh-TW" altLang="en-US" dirty="0"/>
                        <a:t>檢定、相關性分析、</a:t>
                      </a:r>
                      <a:r>
                        <a:rPr lang="en-US" altLang="zh-TW" dirty="0"/>
                        <a:t>LASSO</a:t>
                      </a:r>
                      <a:r>
                        <a:rPr lang="zh-TW" altLang="en-US" dirty="0"/>
                        <a:t>）</a:t>
                      </a:r>
                      <a:br>
                        <a:rPr lang="zh-TW" altLang="en-US" dirty="0"/>
                      </a:br>
                      <a:r>
                        <a:rPr lang="en-US" altLang="zh-TW" dirty="0"/>
                        <a:t>- </a:t>
                      </a:r>
                      <a:r>
                        <a:rPr lang="zh-TW" altLang="en-US" dirty="0"/>
                        <a:t>模型建立（</a:t>
                      </a:r>
                      <a:r>
                        <a:rPr lang="en-US" altLang="zh-TW" dirty="0" err="1"/>
                        <a:t>XGBoost</a:t>
                      </a:r>
                      <a:r>
                        <a:rPr lang="zh-TW" altLang="en-US" dirty="0"/>
                        <a:t>）</a:t>
                      </a:r>
                      <a:br>
                        <a:rPr lang="zh-TW" altLang="en-US" dirty="0"/>
                      </a:br>
                      <a:r>
                        <a:rPr lang="en-US" altLang="zh-TW" dirty="0"/>
                        <a:t>- </a:t>
                      </a:r>
                      <a:r>
                        <a:rPr lang="zh-TW" altLang="en-US" dirty="0"/>
                        <a:t>模型驗證（</a:t>
                      </a:r>
                      <a:r>
                        <a:rPr lang="en-US" altLang="zh-TW" dirty="0"/>
                        <a:t>5×5 nested cross-validation</a:t>
                      </a:r>
                      <a:r>
                        <a:rPr lang="zh-TW" altLang="en-US" dirty="0"/>
                        <a:t>）</a:t>
                      </a:r>
                      <a:br>
                        <a:rPr lang="zh-TW" altLang="en-US" dirty="0"/>
                      </a:br>
                      <a:r>
                        <a:rPr lang="en-US" altLang="zh-TW" dirty="0"/>
                        <a:t>- </a:t>
                      </a:r>
                      <a:r>
                        <a:rPr lang="zh-TW" altLang="en-US" dirty="0"/>
                        <a:t>模型解釋（</a:t>
                      </a:r>
                      <a:r>
                        <a:rPr lang="en-US" altLang="zh-TW" dirty="0"/>
                        <a:t>SHAP</a:t>
                      </a:r>
                      <a:r>
                        <a:rPr lang="zh-TW" altLang="en-US" dirty="0"/>
                        <a:t>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0642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Output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- </a:t>
                      </a:r>
                      <a:r>
                        <a:rPr lang="zh-TW" altLang="en-US" dirty="0"/>
                        <a:t>三組預測模型（焦慮、憂鬱、兩者皆是）</a:t>
                      </a:r>
                      <a:br>
                        <a:rPr lang="zh-TW" altLang="en-US" dirty="0"/>
                      </a:br>
                      <a:r>
                        <a:rPr lang="en-US" altLang="zh-TW" dirty="0"/>
                        <a:t>- </a:t>
                      </a:r>
                      <a:r>
                        <a:rPr lang="zh-TW" altLang="en-US" dirty="0"/>
                        <a:t>評估指標（</a:t>
                      </a:r>
                      <a:r>
                        <a:rPr lang="en-US" altLang="zh-TW" dirty="0"/>
                        <a:t>AUC</a:t>
                      </a:r>
                      <a:r>
                        <a:rPr lang="zh-TW" altLang="en-US" dirty="0"/>
                        <a:t>、準確率、敏感度、特異度）</a:t>
                      </a:r>
                      <a:br>
                        <a:rPr lang="zh-TW" altLang="en-US" dirty="0"/>
                      </a:br>
                      <a:r>
                        <a:rPr lang="en-US" altLang="zh-TW" dirty="0"/>
                        <a:t>- SHAP </a:t>
                      </a:r>
                      <a:r>
                        <a:rPr lang="zh-TW" altLang="en-US" dirty="0"/>
                        <a:t>特徵重要性圖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2898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75706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1FC90B-A085-7932-B769-5CE665DFD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Experimental Setting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F6576D6-28B4-F0A4-B8C8-1E47627D1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b="1" dirty="0"/>
              <a:t>Dataset:</a:t>
            </a:r>
            <a:br>
              <a:rPr lang="zh-TW" altLang="en-US" dirty="0"/>
            </a:br>
            <a:r>
              <a:rPr lang="zh-TW" altLang="en-US" dirty="0"/>
              <a:t>來自佛羅里達大學 </a:t>
            </a:r>
            <a:r>
              <a:rPr lang="en-US" altLang="zh-TW" dirty="0"/>
              <a:t>UF-IDR </a:t>
            </a:r>
            <a:r>
              <a:rPr lang="zh-TW" altLang="en-US" dirty="0"/>
              <a:t>的 </a:t>
            </a:r>
            <a:r>
              <a:rPr lang="en-US" altLang="zh-TW" dirty="0"/>
              <a:t>52,054 </a:t>
            </a:r>
            <a:r>
              <a:rPr lang="zh-TW" altLang="en-US" dirty="0"/>
              <a:t>筆青少年電子病歷資料（</a:t>
            </a:r>
            <a:r>
              <a:rPr lang="en-US" altLang="zh-TW" dirty="0"/>
              <a:t>10-17 </a:t>
            </a:r>
            <a:r>
              <a:rPr lang="zh-TW" altLang="en-US" dirty="0"/>
              <a:t>歲），其中包含焦慮個案 </a:t>
            </a:r>
            <a:r>
              <a:rPr lang="en-US" altLang="zh-TW" dirty="0"/>
              <a:t>12,572 </a:t>
            </a:r>
            <a:r>
              <a:rPr lang="zh-TW" altLang="en-US" dirty="0"/>
              <a:t>人，憂鬱個案 </a:t>
            </a:r>
            <a:r>
              <a:rPr lang="en-US" altLang="zh-TW" dirty="0"/>
              <a:t>7,812 </a:t>
            </a:r>
            <a:r>
              <a:rPr lang="zh-TW" altLang="en-US" dirty="0"/>
              <a:t>人，合併個案 </a:t>
            </a:r>
            <a:r>
              <a:rPr lang="en-US" altLang="zh-TW" dirty="0"/>
              <a:t>14,019 </a:t>
            </a:r>
            <a:r>
              <a:rPr lang="zh-TW" altLang="en-US" dirty="0"/>
              <a:t>人。</a:t>
            </a:r>
            <a:endParaRPr lang="en-US" altLang="zh-TW" dirty="0"/>
          </a:p>
          <a:p>
            <a:r>
              <a:rPr lang="en-US" altLang="zh-TW" b="1" dirty="0"/>
              <a:t>Feature Types:</a:t>
            </a:r>
            <a:endParaRPr lang="en-US" altLang="zh-TW" dirty="0"/>
          </a:p>
          <a:p>
            <a:pPr lvl="1"/>
            <a:r>
              <a:rPr lang="zh-TW" altLang="en-US" dirty="0"/>
              <a:t>個人層級特徵：年齡、性別、種族、診斷、藥物、生命徵象、醫療程序等</a:t>
            </a:r>
          </a:p>
          <a:p>
            <a:pPr lvl="1"/>
            <a:r>
              <a:rPr lang="zh-TW" altLang="en-US" dirty="0"/>
              <a:t>社會層級特徵：由 </a:t>
            </a:r>
            <a:r>
              <a:rPr lang="en-US" altLang="zh-TW" dirty="0"/>
              <a:t>National Historical Geographic Information System </a:t>
            </a:r>
            <a:r>
              <a:rPr lang="zh-TW" altLang="en-US" dirty="0"/>
              <a:t>提供的區塊級 </a:t>
            </a:r>
            <a:r>
              <a:rPr lang="en-US" altLang="zh-TW" dirty="0" err="1"/>
              <a:t>SDoH</a:t>
            </a:r>
            <a:r>
              <a:rPr lang="zh-TW" altLang="en-US" dirty="0"/>
              <a:t>（如教育程度、貧窮率等）</a:t>
            </a:r>
          </a:p>
          <a:p>
            <a:pPr lvl="1"/>
            <a:r>
              <a:rPr lang="zh-TW" altLang="en-US" dirty="0"/>
              <a:t>特殊指標：</a:t>
            </a:r>
            <a:r>
              <a:rPr lang="en-US" altLang="zh-TW" dirty="0"/>
              <a:t>ADI</a:t>
            </a:r>
            <a:r>
              <a:rPr lang="zh-TW" altLang="en-US" dirty="0"/>
              <a:t>（</a:t>
            </a:r>
            <a:r>
              <a:rPr lang="en-US" altLang="zh-TW" dirty="0"/>
              <a:t>Area Deprivation Index</a:t>
            </a:r>
            <a:r>
              <a:rPr lang="zh-TW" altLang="en-US" dirty="0"/>
              <a:t>）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33474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3F726D-1CEB-B72F-C32A-D3E13F974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70F171C-1DB8-DF8E-21B6-E4F57FD6E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Experiments</a:t>
            </a:r>
          </a:p>
          <a:p>
            <a:pPr marL="0" indent="0">
              <a:buNone/>
            </a:pPr>
            <a:endParaRPr lang="en-US" altLang="zh-TW" dirty="0"/>
          </a:p>
          <a:p>
            <a:pPr lvl="1"/>
            <a:endParaRPr lang="zh-TW" altLang="en-US" dirty="0"/>
          </a:p>
        </p:txBody>
      </p:sp>
      <p:graphicFrame>
        <p:nvGraphicFramePr>
          <p:cNvPr id="34" name="表格 33">
            <a:extLst>
              <a:ext uri="{FF2B5EF4-FFF2-40B4-BE49-F238E27FC236}">
                <a16:creationId xmlns:a16="http://schemas.microsoft.com/office/drawing/2014/main" id="{B0A388EF-A9F6-CDE2-70B9-B0B011122F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0126500"/>
              </p:ext>
            </p:extLst>
          </p:nvPr>
        </p:nvGraphicFramePr>
        <p:xfrm>
          <a:off x="2032000" y="2316480"/>
          <a:ext cx="8128000" cy="439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29420912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0959074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項目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內容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2055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研究樣本數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共 </a:t>
                      </a:r>
                      <a:r>
                        <a:rPr lang="en-US" altLang="zh-TW" dirty="0"/>
                        <a:t>3984 </a:t>
                      </a:r>
                      <a:r>
                        <a:rPr lang="zh-TW" altLang="en-US" dirty="0"/>
                        <a:t>位學童，年齡介於 </a:t>
                      </a:r>
                      <a:r>
                        <a:rPr lang="en-US" altLang="zh-TW" dirty="0"/>
                        <a:t>10–15 </a:t>
                      </a:r>
                      <a:r>
                        <a:rPr lang="zh-TW" altLang="en-US" dirty="0"/>
                        <a:t>歲，就讀五至九年級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920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資料來源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2013–2014 </a:t>
                      </a:r>
                      <a:r>
                        <a:rPr lang="zh-TW" altLang="en-US" dirty="0"/>
                        <a:t>學年，巴勒斯坦西岸與東耶路撒冷地區的公立與難民學校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1792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問卷工具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- </a:t>
                      </a:r>
                      <a:r>
                        <a:rPr lang="zh-TW" altLang="en-US" dirty="0"/>
                        <a:t>兒童憂鬱自陳量表（</a:t>
                      </a:r>
                      <a:r>
                        <a:rPr lang="en-US" altLang="zh-TW" dirty="0"/>
                        <a:t>DSRS</a:t>
                      </a:r>
                      <a:r>
                        <a:rPr lang="zh-TW" altLang="en-US" dirty="0"/>
                        <a:t>）</a:t>
                      </a:r>
                      <a:br>
                        <a:rPr lang="zh-TW" altLang="en-US" dirty="0"/>
                      </a:br>
                      <a:r>
                        <a:rPr lang="en-US" altLang="zh-TW" dirty="0"/>
                        <a:t>- </a:t>
                      </a:r>
                      <a:r>
                        <a:rPr lang="zh-TW" altLang="en-US" dirty="0"/>
                        <a:t>一般焦慮症量表（</a:t>
                      </a:r>
                      <a:r>
                        <a:rPr lang="en-US" altLang="zh-TW" dirty="0"/>
                        <a:t>GAD-7</a:t>
                      </a:r>
                      <a:r>
                        <a:rPr lang="zh-TW" altLang="en-US" dirty="0"/>
                        <a:t>）</a:t>
                      </a:r>
                      <a:br>
                        <a:rPr lang="zh-TW" altLang="en-US" dirty="0"/>
                      </a:br>
                      <a:r>
                        <a:rPr lang="en-US" altLang="zh-TW" dirty="0"/>
                        <a:t>- PTSD </a:t>
                      </a:r>
                      <a:r>
                        <a:rPr lang="zh-TW" altLang="en-US" dirty="0"/>
                        <a:t>量表、健康行為問卷等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104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特徵變數（總計</a:t>
                      </a:r>
                      <a:r>
                        <a:rPr lang="en-US" altLang="zh-TW" dirty="0"/>
                        <a:t>23</a:t>
                      </a:r>
                      <a:r>
                        <a:rPr lang="zh-TW" altLang="en-US" dirty="0"/>
                        <a:t>項）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包含社會人口學資料（如性別、年級、家庭經濟）、健康行為（飲食、運動）、社交支持、心理狀態（如 </a:t>
                      </a:r>
                      <a:r>
                        <a:rPr lang="en-US" altLang="zh-TW" dirty="0"/>
                        <a:t>PTSD</a:t>
                      </a:r>
                      <a:r>
                        <a:rPr lang="zh-TW" altLang="en-US" dirty="0"/>
                        <a:t>）、家庭與校園暴力經驗等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207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目標變數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- </a:t>
                      </a:r>
                      <a:r>
                        <a:rPr lang="zh-TW" altLang="en-US" dirty="0"/>
                        <a:t>憂鬱（正常 </a:t>
                      </a:r>
                      <a:r>
                        <a:rPr lang="en-US" altLang="zh-TW" dirty="0"/>
                        <a:t>/ </a:t>
                      </a:r>
                      <a:r>
                        <a:rPr lang="zh-TW" altLang="en-US" dirty="0"/>
                        <a:t>異常）</a:t>
                      </a:r>
                      <a:br>
                        <a:rPr lang="zh-TW" altLang="en-US" dirty="0"/>
                      </a:br>
                      <a:r>
                        <a:rPr lang="en-US" altLang="zh-TW" dirty="0"/>
                        <a:t>- </a:t>
                      </a:r>
                      <a:r>
                        <a:rPr lang="zh-TW" altLang="en-US" dirty="0"/>
                        <a:t>焦慮（正常 </a:t>
                      </a:r>
                      <a:r>
                        <a:rPr lang="en-US" altLang="zh-TW" dirty="0"/>
                        <a:t>/ </a:t>
                      </a:r>
                      <a:r>
                        <a:rPr lang="zh-TW" altLang="en-US" dirty="0"/>
                        <a:t>異常）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70154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74142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7F081C-F3CB-0912-592A-590D102154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4D6D16-3BA7-343A-6827-7195F23E9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Experimental Setting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950EB90-E721-6236-4F7E-0D400E82A8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b="1" dirty="0"/>
              <a:t>Preprocessing:</a:t>
            </a:r>
            <a:endParaRPr lang="zh-TW" altLang="en-US" dirty="0"/>
          </a:p>
          <a:p>
            <a:pPr lvl="1"/>
            <a:r>
              <a:rPr lang="zh-TW" altLang="en-US" dirty="0"/>
              <a:t>缺失值處理：</a:t>
            </a:r>
            <a:r>
              <a:rPr lang="en-US" altLang="zh-TW" dirty="0"/>
              <a:t>KNN </a:t>
            </a:r>
            <a:r>
              <a:rPr lang="zh-TW" altLang="en-US" dirty="0"/>
              <a:t>填補</a:t>
            </a:r>
          </a:p>
          <a:p>
            <a:pPr lvl="1"/>
            <a:r>
              <a:rPr lang="zh-TW" altLang="en-US" dirty="0"/>
              <a:t>數值特徵標準化</a:t>
            </a:r>
          </a:p>
          <a:p>
            <a:pPr lvl="1"/>
            <a:r>
              <a:rPr lang="zh-TW" altLang="en-US" dirty="0"/>
              <a:t>類別特徵編碼</a:t>
            </a:r>
          </a:p>
          <a:p>
            <a:pPr lvl="1"/>
            <a:r>
              <a:rPr lang="zh-TW" altLang="en-US" dirty="0"/>
              <a:t>離群值以中位數替換</a:t>
            </a:r>
          </a:p>
          <a:p>
            <a:r>
              <a:rPr lang="en-US" altLang="zh-TW" b="1" dirty="0"/>
              <a:t>Model:</a:t>
            </a:r>
            <a:endParaRPr lang="en-US" altLang="zh-TW" dirty="0"/>
          </a:p>
          <a:p>
            <a:pPr lvl="1"/>
            <a:r>
              <a:rPr lang="zh-TW" altLang="en-US" dirty="0"/>
              <a:t>使用 </a:t>
            </a:r>
            <a:r>
              <a:rPr lang="en-US" altLang="zh-TW" dirty="0" err="1"/>
              <a:t>XGBoost</a:t>
            </a:r>
            <a:r>
              <a:rPr lang="en-US" altLang="zh-TW" dirty="0"/>
              <a:t> </a:t>
            </a:r>
            <a:r>
              <a:rPr lang="zh-TW" altLang="en-US" dirty="0"/>
              <a:t>建立 </a:t>
            </a:r>
            <a:r>
              <a:rPr lang="en-US" altLang="zh-TW" dirty="0"/>
              <a:t>9 </a:t>
            </a:r>
            <a:r>
              <a:rPr lang="zh-TW" altLang="en-US" dirty="0"/>
              <a:t>組模型（</a:t>
            </a:r>
            <a:r>
              <a:rPr lang="en-US" altLang="zh-TW" dirty="0"/>
              <a:t>3 </a:t>
            </a:r>
            <a:r>
              <a:rPr lang="zh-TW" altLang="en-US" dirty="0"/>
              <a:t>種預測結果 </a:t>
            </a:r>
            <a:r>
              <a:rPr lang="en-US" altLang="zh-TW" dirty="0"/>
              <a:t>× 3 </a:t>
            </a:r>
            <a:r>
              <a:rPr lang="zh-TW" altLang="en-US" dirty="0"/>
              <a:t>種特徵設定：完整 </a:t>
            </a:r>
            <a:r>
              <a:rPr lang="en-US" altLang="zh-TW" dirty="0" err="1"/>
              <a:t>SDoH</a:t>
            </a:r>
            <a:r>
              <a:rPr lang="zh-TW" altLang="en-US" dirty="0"/>
              <a:t>、僅 </a:t>
            </a:r>
            <a:r>
              <a:rPr lang="en-US" altLang="zh-TW" dirty="0"/>
              <a:t>ADI</a:t>
            </a:r>
            <a:r>
              <a:rPr lang="zh-TW" altLang="en-US" dirty="0"/>
              <a:t>、無 </a:t>
            </a:r>
            <a:r>
              <a:rPr lang="en-US" altLang="zh-TW" dirty="0" err="1"/>
              <a:t>SDoH</a:t>
            </a:r>
            <a:r>
              <a:rPr lang="zh-TW" altLang="en-US" dirty="0"/>
              <a:t>）</a:t>
            </a:r>
          </a:p>
          <a:p>
            <a:pPr lvl="1"/>
            <a:r>
              <a:rPr lang="zh-TW" altLang="en-US" dirty="0"/>
              <a:t>模型評估：</a:t>
            </a:r>
            <a:r>
              <a:rPr lang="en-US" altLang="zh-TW" dirty="0"/>
              <a:t>5x5 nested CV + Grid Search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197148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48CF11-F7F1-C683-B11C-5C2E9E8B09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186027-EE14-C9E5-6B22-9F5A531AE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Experimental Results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824D3B8-C9B2-B557-3438-498731DC3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Performance Summary (AUC):</a:t>
            </a:r>
          </a:p>
          <a:p>
            <a:pPr marL="0" indent="0">
              <a:buNone/>
            </a:pPr>
            <a:endParaRPr lang="en-US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D6E5B5A-E63C-94F8-B1BF-5FB4A98487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203" y="2252498"/>
            <a:ext cx="9983593" cy="235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885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72E9B2-C429-8842-C9EE-AE29269012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9751B0-D521-8F10-E7B7-83E501A20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07C9EB8-4098-5362-7A1B-A90CFEA90E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Experiments</a:t>
            </a:r>
          </a:p>
          <a:p>
            <a:pPr marL="0" indent="0">
              <a:buNone/>
            </a:pPr>
            <a:endParaRPr lang="en-US" altLang="zh-TW" dirty="0"/>
          </a:p>
          <a:p>
            <a:pPr lvl="1"/>
            <a:endParaRPr lang="zh-TW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7F542774-9444-9B58-F642-3E0F23A0C5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183850"/>
              </p:ext>
            </p:extLst>
          </p:nvPr>
        </p:nvGraphicFramePr>
        <p:xfrm>
          <a:off x="0" y="3464560"/>
          <a:ext cx="8128000" cy="302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2532994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9238015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資料劃分比例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訓練：</a:t>
                      </a:r>
                      <a:r>
                        <a:rPr lang="en-US" altLang="zh-TW" dirty="0"/>
                        <a:t>70%</a:t>
                      </a:r>
                      <a:r>
                        <a:rPr lang="zh-TW" altLang="en-US" dirty="0"/>
                        <a:t>｜測試：</a:t>
                      </a:r>
                      <a:r>
                        <a:rPr lang="en-US" altLang="zh-TW" dirty="0"/>
                        <a:t>20%</a:t>
                      </a:r>
                      <a:r>
                        <a:rPr lang="zh-TW" altLang="en-US" dirty="0"/>
                        <a:t>｜驗證：</a:t>
                      </a:r>
                      <a:r>
                        <a:rPr lang="en-US" altLang="zh-TW" dirty="0"/>
                        <a:t>10%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7571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使用演算法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- Support Vector Machine (SVM)</a:t>
                      </a:r>
                      <a:br>
                        <a:rPr lang="en-US" altLang="zh-TW" dirty="0"/>
                      </a:br>
                      <a:r>
                        <a:rPr lang="en-US" altLang="zh-TW" dirty="0"/>
                        <a:t>- Random Forest (RF)</a:t>
                      </a:r>
                      <a:br>
                        <a:rPr lang="en-US" altLang="zh-TW" dirty="0"/>
                      </a:br>
                      <a:r>
                        <a:rPr lang="en-US" altLang="zh-TW" dirty="0"/>
                        <a:t>- Neural Network (ANN)</a:t>
                      </a:r>
                      <a:br>
                        <a:rPr lang="en-US" altLang="zh-TW" dirty="0"/>
                      </a:br>
                      <a:r>
                        <a:rPr lang="en-US" altLang="zh-TW" dirty="0"/>
                        <a:t>- Decision Tree (DT)</a:t>
                      </a:r>
                      <a:br>
                        <a:rPr lang="en-US" altLang="zh-TW" dirty="0"/>
                      </a:br>
                      <a:r>
                        <a:rPr lang="en-US" altLang="zh-TW" dirty="0"/>
                        <a:t>- Naive Bayes (NB)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5095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b="1" dirty="0"/>
                        <a:t>參數設定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- </a:t>
                      </a:r>
                      <a:r>
                        <a:rPr lang="en-US" altLang="zh-TW" b="1" dirty="0"/>
                        <a:t>SVM</a:t>
                      </a:r>
                      <a:r>
                        <a:rPr lang="zh-TW" altLang="en-US" dirty="0"/>
                        <a:t>：</a:t>
                      </a:r>
                      <a:r>
                        <a:rPr lang="en-US" altLang="zh-TW" dirty="0"/>
                        <a:t>RBF kernel</a:t>
                      </a:r>
                      <a:r>
                        <a:rPr lang="zh-TW" altLang="en-US" dirty="0"/>
                        <a:t>，</a:t>
                      </a:r>
                      <a:r>
                        <a:rPr lang="en-US" altLang="zh-TW" dirty="0"/>
                        <a:t>C=20</a:t>
                      </a:r>
                      <a:r>
                        <a:rPr lang="zh-TW" altLang="en-US" dirty="0"/>
                        <a:t>，</a:t>
                      </a:r>
                      <a:r>
                        <a:rPr lang="el-GR" altLang="zh-TW" dirty="0"/>
                        <a:t>γ=0.001</a:t>
                      </a:r>
                      <a:br>
                        <a:rPr lang="el-GR" altLang="zh-TW" dirty="0"/>
                      </a:br>
                      <a:r>
                        <a:rPr lang="el-GR" altLang="zh-TW" dirty="0"/>
                        <a:t>- </a:t>
                      </a:r>
                      <a:r>
                        <a:rPr lang="en-US" altLang="zh-TW" b="1" dirty="0"/>
                        <a:t>RF</a:t>
                      </a:r>
                      <a:r>
                        <a:rPr lang="zh-TW" altLang="en-US" dirty="0"/>
                        <a:t>：</a:t>
                      </a:r>
                      <a:r>
                        <a:rPr lang="en-US" altLang="zh-TW" dirty="0"/>
                        <a:t>1000 </a:t>
                      </a:r>
                      <a:r>
                        <a:rPr lang="zh-TW" altLang="en-US" dirty="0"/>
                        <a:t>顆樹，最大深度</a:t>
                      </a:r>
                      <a:r>
                        <a:rPr lang="en-US" altLang="zh-TW" dirty="0"/>
                        <a:t>=5</a:t>
                      </a:r>
                      <a:br>
                        <a:rPr lang="en-US" altLang="zh-TW" dirty="0"/>
                      </a:br>
                      <a:r>
                        <a:rPr lang="en-US" altLang="zh-TW" dirty="0"/>
                        <a:t>- </a:t>
                      </a:r>
                      <a:r>
                        <a:rPr lang="en-US" altLang="zh-TW" b="1" dirty="0"/>
                        <a:t>NN</a:t>
                      </a:r>
                      <a:r>
                        <a:rPr lang="zh-TW" altLang="en-US" dirty="0"/>
                        <a:t>：</a:t>
                      </a:r>
                      <a:r>
                        <a:rPr lang="en-US" altLang="zh-TW" dirty="0"/>
                        <a:t>500 neurons</a:t>
                      </a:r>
                      <a:r>
                        <a:rPr lang="zh-TW" altLang="en-US" dirty="0"/>
                        <a:t>，</a:t>
                      </a:r>
                      <a:r>
                        <a:rPr lang="en-US" altLang="zh-TW" dirty="0"/>
                        <a:t>logistic activation</a:t>
                      </a:r>
                      <a:r>
                        <a:rPr lang="zh-TW" altLang="en-US" dirty="0"/>
                        <a:t>，</a:t>
                      </a:r>
                      <a:r>
                        <a:rPr lang="en-US" altLang="zh-TW" dirty="0" err="1"/>
                        <a:t>max_iter</a:t>
                      </a:r>
                      <a:r>
                        <a:rPr lang="en-US" altLang="zh-TW" dirty="0"/>
                        <a:t>=500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7805743"/>
                  </a:ext>
                </a:extLst>
              </a:tr>
            </a:tbl>
          </a:graphicData>
        </a:graphic>
      </p:graphicFrame>
      <p:pic>
        <p:nvPicPr>
          <p:cNvPr id="6" name="圖片 5">
            <a:extLst>
              <a:ext uri="{FF2B5EF4-FFF2-40B4-BE49-F238E27FC236}">
                <a16:creationId xmlns:a16="http://schemas.microsoft.com/office/drawing/2014/main" id="{75A90382-8B05-21E8-D49D-FEF2396B71F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3378"/>
          <a:stretch/>
        </p:blipFill>
        <p:spPr>
          <a:xfrm>
            <a:off x="5460860" y="-10644"/>
            <a:ext cx="6731140" cy="3475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70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861228-3526-AA96-9390-29CCF1911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8E8174D-D574-AFF4-E0B3-DB2E8BCF6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/>
              <a:t>Pitfalls</a:t>
            </a:r>
          </a:p>
          <a:p>
            <a:r>
              <a:rPr lang="zh-TW" altLang="en-US" b="1" dirty="0"/>
              <a:t>變數數量有限</a:t>
            </a:r>
            <a:r>
              <a:rPr lang="zh-TW" altLang="en-US" dirty="0"/>
              <a:t>：模型所使用的變數尚未涵蓋某些潛在重要因素。</a:t>
            </a:r>
            <a:endParaRPr lang="en-US" altLang="zh-TW" dirty="0"/>
          </a:p>
          <a:p>
            <a:pPr>
              <a:buNone/>
            </a:pPr>
            <a:r>
              <a:rPr lang="zh-TW" altLang="en-US" dirty="0"/>
              <a:t>本研究未納入一些</a:t>
            </a:r>
            <a:r>
              <a:rPr lang="zh-TW" altLang="en-US" b="1" dirty="0"/>
              <a:t>巴勒斯坦地區特有的外部環境因素</a:t>
            </a:r>
            <a:r>
              <a:rPr lang="zh-TW" altLang="en-US" dirty="0"/>
              <a:t>，如：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dirty="0"/>
              <a:t>社區暴力事件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dirty="0"/>
              <a:t>軍人駐紮狀況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dirty="0"/>
              <a:t>檢查哨設置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dirty="0"/>
              <a:t>行動限制等</a:t>
            </a:r>
          </a:p>
          <a:p>
            <a:r>
              <a:rPr lang="zh-TW" altLang="en-US" b="1" dirty="0"/>
              <a:t>使用的資料為</a:t>
            </a:r>
            <a:r>
              <a:rPr lang="en-US" altLang="zh-TW" b="1" dirty="0"/>
              <a:t>2013–2014</a:t>
            </a:r>
            <a:r>
              <a:rPr lang="zh-TW" altLang="en-US" b="1" dirty="0"/>
              <a:t>年所收集，可能與當前社會情境（如疫情後）有落差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b="1" dirty="0"/>
              <a:t>未處理資料不平衡問題</a:t>
            </a:r>
            <a:r>
              <a:rPr lang="zh-TW" altLang="en-US" dirty="0"/>
              <a:t>，可能導致模型偏向預測「正常」類別</a:t>
            </a:r>
          </a:p>
        </p:txBody>
      </p:sp>
    </p:spTree>
    <p:extLst>
      <p:ext uri="{BB962C8B-B14F-4D97-AF65-F5344CB8AC3E}">
        <p14:creationId xmlns:p14="http://schemas.microsoft.com/office/powerpoint/2010/main" val="748837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D62965-DD3C-758F-E426-C6BA0FA18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D2628FC-69D7-324F-40EC-200665256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Insights</a:t>
            </a:r>
          </a:p>
          <a:p>
            <a:pPr marL="0" indent="0">
              <a:buNone/>
            </a:pPr>
            <a:r>
              <a:rPr lang="en-US" altLang="zh-TW" b="1" dirty="0"/>
              <a:t>SVM </a:t>
            </a:r>
            <a:r>
              <a:rPr lang="zh-TW" altLang="en-US" b="1" dirty="0"/>
              <a:t>與 </a:t>
            </a:r>
            <a:r>
              <a:rPr lang="en-US" altLang="zh-TW" b="1" dirty="0"/>
              <a:t>Random Forest </a:t>
            </a:r>
            <a:r>
              <a:rPr lang="zh-TW" altLang="en-US" b="1" dirty="0"/>
              <a:t>在憂鬱與焦慮分類預測上表現最佳</a:t>
            </a:r>
            <a:r>
              <a:rPr lang="zh-TW" altLang="en-US" dirty="0"/>
              <a:t>，具備高度準確性與穩定性。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b="1" dirty="0"/>
              <a:t>暴力經驗、家庭支持、學業成績與 </a:t>
            </a:r>
            <a:r>
              <a:rPr lang="en-US" altLang="zh-TW" b="1" dirty="0"/>
              <a:t>PTSD</a:t>
            </a:r>
            <a:r>
              <a:rPr lang="zh-TW" altLang="en-US" dirty="0"/>
              <a:t> 是最具影響力的預測因素。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本研究證明</a:t>
            </a:r>
            <a:r>
              <a:rPr lang="zh-TW" altLang="en-US" b="1" dirty="0"/>
              <a:t>整合 </a:t>
            </a:r>
            <a:r>
              <a:rPr lang="en-US" altLang="zh-TW" b="1" dirty="0"/>
              <a:t>ML </a:t>
            </a:r>
            <a:r>
              <a:rPr lang="zh-TW" altLang="en-US" b="1" dirty="0"/>
              <a:t>模型於校園資訊系統</a:t>
            </a:r>
            <a:r>
              <a:rPr lang="zh-TW" altLang="en-US" dirty="0"/>
              <a:t>有潛力作為早期心理健康預警機制。</a:t>
            </a:r>
          </a:p>
        </p:txBody>
      </p:sp>
    </p:spTree>
    <p:extLst>
      <p:ext uri="{BB962C8B-B14F-4D97-AF65-F5344CB8AC3E}">
        <p14:creationId xmlns:p14="http://schemas.microsoft.com/office/powerpoint/2010/main" val="3753606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F1BD41-449E-65FA-E549-5D6214B7C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8283AD-1AF5-639E-7118-3DBB94CD5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IPO</a:t>
            </a:r>
          </a:p>
          <a:p>
            <a:pPr lvl="1"/>
            <a:r>
              <a:rPr lang="en-US" altLang="zh-TW" dirty="0"/>
              <a:t>Input</a:t>
            </a:r>
          </a:p>
          <a:p>
            <a:pPr marL="457200" lvl="1" indent="0">
              <a:buNone/>
            </a:pPr>
            <a:r>
              <a:rPr lang="zh-TW" altLang="en-US" dirty="0"/>
              <a:t>🔹 學童資料（共</a:t>
            </a:r>
            <a:r>
              <a:rPr lang="en-US" altLang="zh-TW" dirty="0"/>
              <a:t>3984</a:t>
            </a:r>
            <a:r>
              <a:rPr lang="zh-TW" altLang="en-US" dirty="0"/>
              <a:t>名，年齡</a:t>
            </a:r>
            <a:r>
              <a:rPr lang="en-US" altLang="zh-TW" dirty="0"/>
              <a:t>10–15</a:t>
            </a:r>
            <a:r>
              <a:rPr lang="zh-TW" altLang="en-US" dirty="0"/>
              <a:t>歲，五至九年級）</a:t>
            </a:r>
            <a:br>
              <a:rPr lang="zh-TW" altLang="en-US" dirty="0"/>
            </a:br>
            <a:r>
              <a:rPr lang="zh-TW" altLang="en-US" dirty="0"/>
              <a:t>🔹 調查問卷資料，包括：</a:t>
            </a:r>
            <a:br>
              <a:rPr lang="zh-TW" altLang="en-US" dirty="0"/>
            </a:br>
            <a:r>
              <a:rPr lang="zh-TW" altLang="en-US" dirty="0"/>
              <a:t> </a:t>
            </a:r>
            <a:r>
              <a:rPr lang="en-US" altLang="zh-TW" dirty="0"/>
              <a:t>- </a:t>
            </a:r>
            <a:r>
              <a:rPr lang="zh-TW" altLang="en-US" dirty="0"/>
              <a:t>社會人口學變數（性別、年齡、父母教育程度、家庭收入等）</a:t>
            </a:r>
            <a:br>
              <a:rPr lang="zh-TW" altLang="en-US" dirty="0"/>
            </a:br>
            <a:r>
              <a:rPr lang="zh-TW" altLang="en-US" dirty="0"/>
              <a:t> </a:t>
            </a:r>
            <a:r>
              <a:rPr lang="en-US" altLang="zh-TW" dirty="0"/>
              <a:t>- </a:t>
            </a:r>
            <a:r>
              <a:rPr lang="zh-TW" altLang="en-US" dirty="0"/>
              <a:t>心理健康量表（憂鬱</a:t>
            </a:r>
            <a:r>
              <a:rPr lang="en-US" altLang="zh-TW" dirty="0"/>
              <a:t>DSRS</a:t>
            </a:r>
            <a:r>
              <a:rPr lang="zh-TW" altLang="en-US" dirty="0"/>
              <a:t>、焦慮</a:t>
            </a:r>
            <a:r>
              <a:rPr lang="en-US" altLang="zh-TW" dirty="0"/>
              <a:t>GAD-7</a:t>
            </a:r>
            <a:r>
              <a:rPr lang="zh-TW" altLang="en-US" dirty="0"/>
              <a:t>、</a:t>
            </a:r>
            <a:r>
              <a:rPr lang="en-US" altLang="zh-TW" dirty="0"/>
              <a:t>PTSD</a:t>
            </a:r>
            <a:r>
              <a:rPr lang="zh-TW" altLang="en-US" dirty="0"/>
              <a:t>量表）</a:t>
            </a:r>
            <a:br>
              <a:rPr lang="zh-TW" altLang="en-US" dirty="0"/>
            </a:br>
            <a:r>
              <a:rPr lang="zh-TW" altLang="en-US" dirty="0"/>
              <a:t> </a:t>
            </a:r>
            <a:r>
              <a:rPr lang="en-US" altLang="zh-TW" dirty="0"/>
              <a:t>- </a:t>
            </a:r>
            <a:r>
              <a:rPr lang="zh-TW" altLang="en-US" dirty="0"/>
              <a:t>健康行為（飲食、運動、睡眠）</a:t>
            </a:r>
            <a:br>
              <a:rPr lang="zh-TW" altLang="en-US" dirty="0"/>
            </a:br>
            <a:r>
              <a:rPr lang="zh-TW" altLang="en-US" dirty="0"/>
              <a:t> </a:t>
            </a:r>
            <a:r>
              <a:rPr lang="en-US" altLang="zh-TW" dirty="0"/>
              <a:t>- </a:t>
            </a:r>
            <a:r>
              <a:rPr lang="zh-TW" altLang="en-US" dirty="0"/>
              <a:t>社交支持（家庭、同儕、學校）</a:t>
            </a:r>
            <a:br>
              <a:rPr lang="zh-TW" altLang="en-US" dirty="0"/>
            </a:br>
            <a:r>
              <a:rPr lang="zh-TW" altLang="en-US" dirty="0"/>
              <a:t> </a:t>
            </a:r>
            <a:r>
              <a:rPr lang="en-US" altLang="zh-TW" dirty="0"/>
              <a:t>- </a:t>
            </a:r>
            <a:r>
              <a:rPr lang="zh-TW" altLang="en-US" dirty="0"/>
              <a:t>家庭與校園暴力經驗、學業表現等</a:t>
            </a:r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90471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EB122F-3FC4-B0D2-F041-248C4B1ADF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389D25-4557-C77C-0C97-62B2CF72E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23242F5-FDCF-9A5D-6501-EE57C1708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IPO</a:t>
            </a:r>
          </a:p>
          <a:p>
            <a:pPr lvl="1"/>
            <a:r>
              <a:rPr lang="en-US" altLang="zh-TW" dirty="0"/>
              <a:t>Process</a:t>
            </a:r>
          </a:p>
          <a:p>
            <a:pPr marL="457200" lvl="1" indent="0">
              <a:buNone/>
            </a:pPr>
            <a:r>
              <a:rPr lang="zh-TW" altLang="en-US" dirty="0"/>
              <a:t>🔸 </a:t>
            </a:r>
            <a:r>
              <a:rPr lang="zh-TW" altLang="en-US" b="1" dirty="0"/>
              <a:t>資料處理</a:t>
            </a:r>
            <a:r>
              <a:rPr lang="zh-TW" altLang="en-US" dirty="0"/>
              <a:t>：缺值處理、標準化、分群</a:t>
            </a:r>
            <a:br>
              <a:rPr lang="zh-TW" altLang="en-US" dirty="0"/>
            </a:br>
            <a:r>
              <a:rPr lang="zh-TW" altLang="en-US" dirty="0"/>
              <a:t>🔸 </a:t>
            </a:r>
            <a:r>
              <a:rPr lang="zh-TW" altLang="en-US" b="1" dirty="0"/>
              <a:t>模型訓練與驗證</a:t>
            </a:r>
            <a:r>
              <a:rPr lang="zh-TW" altLang="en-US" dirty="0"/>
              <a:t>：</a:t>
            </a:r>
            <a:br>
              <a:rPr lang="zh-TW" altLang="en-US" dirty="0"/>
            </a:br>
            <a:r>
              <a:rPr lang="zh-TW" altLang="en-US" dirty="0"/>
              <a:t> </a:t>
            </a:r>
            <a:r>
              <a:rPr lang="en-US" altLang="zh-TW" dirty="0"/>
              <a:t>- </a:t>
            </a:r>
            <a:r>
              <a:rPr lang="zh-TW" altLang="en-US" dirty="0"/>
              <a:t>使用 </a:t>
            </a:r>
            <a:r>
              <a:rPr lang="en-US" altLang="zh-TW" dirty="0"/>
              <a:t>5 </a:t>
            </a:r>
            <a:r>
              <a:rPr lang="zh-TW" altLang="en-US" dirty="0"/>
              <a:t>種機器學習模型（</a:t>
            </a:r>
            <a:r>
              <a:rPr lang="en-US" altLang="zh-TW" dirty="0"/>
              <a:t>SVM</a:t>
            </a:r>
            <a:r>
              <a:rPr lang="zh-TW" altLang="en-US" dirty="0"/>
              <a:t>、</a:t>
            </a:r>
            <a:r>
              <a:rPr lang="en-US" altLang="zh-TW" dirty="0"/>
              <a:t>RF</a:t>
            </a:r>
            <a:r>
              <a:rPr lang="zh-TW" altLang="en-US" dirty="0"/>
              <a:t>、</a:t>
            </a:r>
            <a:r>
              <a:rPr lang="en-US" altLang="zh-TW" dirty="0"/>
              <a:t>ANN</a:t>
            </a:r>
            <a:r>
              <a:rPr lang="zh-TW" altLang="en-US" dirty="0"/>
              <a:t>、</a:t>
            </a:r>
            <a:r>
              <a:rPr lang="en-US" altLang="zh-TW" dirty="0"/>
              <a:t>DT</a:t>
            </a:r>
            <a:r>
              <a:rPr lang="zh-TW" altLang="en-US" dirty="0"/>
              <a:t>、</a:t>
            </a:r>
            <a:r>
              <a:rPr lang="en-US" altLang="zh-TW" dirty="0"/>
              <a:t>NB</a:t>
            </a:r>
            <a:r>
              <a:rPr lang="zh-TW" altLang="en-US" dirty="0"/>
              <a:t>）</a:t>
            </a:r>
            <a:br>
              <a:rPr lang="zh-TW" altLang="en-US" dirty="0"/>
            </a:br>
            <a:r>
              <a:rPr lang="zh-TW" altLang="en-US" dirty="0"/>
              <a:t> </a:t>
            </a:r>
            <a:r>
              <a:rPr lang="en-US" altLang="zh-TW" dirty="0"/>
              <a:t>- </a:t>
            </a:r>
            <a:r>
              <a:rPr lang="zh-TW" altLang="en-US" dirty="0"/>
              <a:t>進行交叉驗證與參數調校（</a:t>
            </a:r>
            <a:r>
              <a:rPr lang="en-US" altLang="zh-TW" dirty="0"/>
              <a:t>grid search</a:t>
            </a:r>
            <a:r>
              <a:rPr lang="zh-TW" altLang="en-US" dirty="0"/>
              <a:t>）</a:t>
            </a:r>
            <a:br>
              <a:rPr lang="zh-TW" altLang="en-US" dirty="0"/>
            </a:br>
            <a:r>
              <a:rPr lang="zh-TW" altLang="en-US" dirty="0"/>
              <a:t>🔸 </a:t>
            </a:r>
            <a:r>
              <a:rPr lang="zh-TW" altLang="en-US" b="1" dirty="0"/>
              <a:t>特徵選擇</a:t>
            </a:r>
            <a:r>
              <a:rPr lang="zh-TW" altLang="en-US" dirty="0"/>
              <a:t>：使用 </a:t>
            </a:r>
            <a:r>
              <a:rPr lang="en-US" altLang="zh-TW" dirty="0"/>
              <a:t>Random Forest </a:t>
            </a:r>
            <a:r>
              <a:rPr lang="zh-TW" altLang="en-US" dirty="0"/>
              <a:t>對特徵重要性排序</a:t>
            </a:r>
            <a:br>
              <a:rPr lang="zh-TW" altLang="en-US" dirty="0"/>
            </a:br>
            <a:r>
              <a:rPr lang="zh-TW" altLang="en-US" dirty="0"/>
              <a:t>🔸 </a:t>
            </a:r>
            <a:r>
              <a:rPr lang="zh-TW" altLang="en-US" b="1" dirty="0"/>
              <a:t>評估指標</a:t>
            </a:r>
            <a:r>
              <a:rPr lang="zh-TW" altLang="en-US" dirty="0"/>
              <a:t>：</a:t>
            </a:r>
            <a:r>
              <a:rPr lang="en-US" altLang="zh-TW" dirty="0"/>
              <a:t>Accuracy</a:t>
            </a:r>
            <a:r>
              <a:rPr lang="zh-TW" altLang="en-US" dirty="0"/>
              <a:t>、</a:t>
            </a:r>
            <a:r>
              <a:rPr lang="en-US" altLang="zh-TW" dirty="0"/>
              <a:t>Precision</a:t>
            </a:r>
            <a:r>
              <a:rPr lang="zh-TW" altLang="en-US" dirty="0"/>
              <a:t>、</a:t>
            </a:r>
            <a:r>
              <a:rPr lang="en-US" altLang="zh-TW" dirty="0"/>
              <a:t>Recall</a:t>
            </a:r>
            <a:r>
              <a:rPr lang="zh-TW" altLang="en-US" dirty="0"/>
              <a:t>、</a:t>
            </a:r>
            <a:r>
              <a:rPr lang="en-US" altLang="zh-TW" dirty="0"/>
              <a:t>F1-score</a:t>
            </a:r>
            <a:r>
              <a:rPr lang="zh-TW" altLang="en-US" dirty="0"/>
              <a:t>、</a:t>
            </a:r>
            <a:r>
              <a:rPr lang="en-US" altLang="zh-TW" dirty="0"/>
              <a:t>AUC </a:t>
            </a:r>
            <a:r>
              <a:rPr lang="zh-TW" altLang="en-US" dirty="0"/>
              <a:t>等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09523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9722EB-C578-9C3B-27FE-2403814E16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41BE3D-637F-6DED-18B9-A791E607C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E1D0FB4-2C4C-92F5-D0CF-B2D42AE3A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IPO</a:t>
            </a:r>
          </a:p>
          <a:p>
            <a:pPr lvl="1"/>
            <a:r>
              <a:rPr lang="en-US" altLang="zh-TW" dirty="0"/>
              <a:t>Output</a:t>
            </a:r>
          </a:p>
          <a:p>
            <a:pPr marL="457200" lvl="1" indent="0">
              <a:buNone/>
            </a:pPr>
            <a:r>
              <a:rPr lang="zh-TW" altLang="en-US" dirty="0"/>
              <a:t>✅ </a:t>
            </a:r>
            <a:r>
              <a:rPr lang="zh-TW" altLang="en-US" b="1" dirty="0"/>
              <a:t>預測結果</a:t>
            </a:r>
            <a:r>
              <a:rPr lang="zh-TW" altLang="en-US" dirty="0"/>
              <a:t>：分類學童是否屬於「異常憂鬱 </a:t>
            </a:r>
            <a:r>
              <a:rPr lang="en-US" altLang="zh-TW" dirty="0"/>
              <a:t>/ </a:t>
            </a:r>
            <a:r>
              <a:rPr lang="zh-TW" altLang="en-US" dirty="0"/>
              <a:t>焦慮」</a:t>
            </a:r>
            <a:br>
              <a:rPr lang="zh-TW" altLang="en-US" dirty="0"/>
            </a:br>
            <a:r>
              <a:rPr lang="zh-TW" altLang="en-US" dirty="0"/>
              <a:t>✅ </a:t>
            </a:r>
            <a:r>
              <a:rPr lang="zh-TW" altLang="en-US" b="1" dirty="0"/>
              <a:t>關鍵風險因素辨識</a:t>
            </a:r>
            <a:r>
              <a:rPr lang="zh-TW" altLang="en-US" dirty="0"/>
              <a:t>：年齡、霸凌、</a:t>
            </a:r>
            <a:r>
              <a:rPr lang="en-US" altLang="zh-TW" dirty="0"/>
              <a:t>PTSD</a:t>
            </a:r>
            <a:r>
              <a:rPr lang="zh-TW" altLang="en-US" dirty="0"/>
              <a:t>、家庭暴力、家庭收入、身體活動、心理健康指標等</a:t>
            </a:r>
            <a:br>
              <a:rPr lang="zh-TW" altLang="en-US" dirty="0"/>
            </a:br>
            <a:r>
              <a:rPr lang="zh-TW" altLang="en-US" dirty="0"/>
              <a:t>✅ </a:t>
            </a:r>
            <a:r>
              <a:rPr lang="zh-TW" altLang="en-US" b="1" dirty="0"/>
              <a:t>最佳模型發現</a:t>
            </a:r>
            <a:r>
              <a:rPr lang="zh-TW" altLang="en-US" dirty="0"/>
              <a:t>：</a:t>
            </a:r>
            <a:r>
              <a:rPr lang="en-US" altLang="zh-TW" dirty="0"/>
              <a:t>SVM </a:t>
            </a:r>
            <a:r>
              <a:rPr lang="zh-TW" altLang="en-US" dirty="0"/>
              <a:t>與 </a:t>
            </a:r>
            <a:r>
              <a:rPr lang="en-US" altLang="zh-TW" dirty="0"/>
              <a:t>Random Forest </a:t>
            </a:r>
            <a:r>
              <a:rPr lang="zh-TW" altLang="en-US" dirty="0"/>
              <a:t>表現最佳（準確率 </a:t>
            </a:r>
            <a:r>
              <a:rPr lang="en-US" altLang="zh-TW" dirty="0"/>
              <a:t>92%↑</a:t>
            </a:r>
            <a:r>
              <a:rPr lang="zh-TW" altLang="en-US" dirty="0"/>
              <a:t>）</a:t>
            </a:r>
            <a:br>
              <a:rPr lang="zh-TW" altLang="en-US" dirty="0"/>
            </a:br>
            <a:r>
              <a:rPr lang="zh-TW" altLang="en-US" dirty="0"/>
              <a:t>✅ </a:t>
            </a:r>
            <a:r>
              <a:rPr lang="zh-TW" altLang="en-US" b="1" dirty="0"/>
              <a:t>模型應用潛力</a:t>
            </a:r>
            <a:r>
              <a:rPr lang="zh-TW" altLang="en-US" dirty="0"/>
              <a:t>：可用於校園健康資訊系統，進行早期預警與預防介入</a:t>
            </a:r>
          </a:p>
        </p:txBody>
      </p:sp>
    </p:spTree>
    <p:extLst>
      <p:ext uri="{BB962C8B-B14F-4D97-AF65-F5344CB8AC3E}">
        <p14:creationId xmlns:p14="http://schemas.microsoft.com/office/powerpoint/2010/main" val="1072035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F8F088-2A3B-CD20-1ED3-1254624166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Prediction of adolescent depression from prenatal and childhood data from ALSPAC using machine learning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ED329D6-04F1-9F64-D7EB-410D705803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9922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799</TotalTime>
  <Words>1722</Words>
  <Application>Microsoft Office PowerPoint</Application>
  <PresentationFormat>寬螢幕</PresentationFormat>
  <Paragraphs>109</Paragraphs>
  <Slides>21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5" baseType="lpstr">
      <vt:lpstr>Aptos</vt:lpstr>
      <vt:lpstr>Aptos Display</vt:lpstr>
      <vt:lpstr>Arial</vt:lpstr>
      <vt:lpstr>Office 佈景主題</vt:lpstr>
      <vt:lpstr>Assessment and Prediction of Depression and Anxiety Risk Factors in Schoolchildren: Machine Learning Techniques Performance Analysis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Prediction of adolescent depression from prenatal and childhood data from ALSPAC using machine learning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Cover Page</vt:lpstr>
      <vt:lpstr>PowerPoint 簡報</vt:lpstr>
      <vt:lpstr>Experimental Setting</vt:lpstr>
      <vt:lpstr>Experimental Setting</vt:lpstr>
      <vt:lpstr>Experimental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胤宏 陳</dc:creator>
  <cp:lastModifiedBy>胤宏 陳</cp:lastModifiedBy>
  <cp:revision>2</cp:revision>
  <dcterms:created xsi:type="dcterms:W3CDTF">2025-04-09T07:46:24Z</dcterms:created>
  <dcterms:modified xsi:type="dcterms:W3CDTF">2025-04-10T12:56:54Z</dcterms:modified>
</cp:coreProperties>
</file>