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58" r:id="rId6"/>
    <p:sldId id="291" r:id="rId7"/>
    <p:sldId id="294" r:id="rId8"/>
    <p:sldId id="270" r:id="rId9"/>
    <p:sldId id="259" r:id="rId10"/>
    <p:sldId id="262" r:id="rId11"/>
    <p:sldId id="267" r:id="rId12"/>
    <p:sldId id="266" r:id="rId13"/>
    <p:sldId id="304" r:id="rId14"/>
    <p:sldId id="305" r:id="rId15"/>
    <p:sldId id="307" r:id="rId16"/>
    <p:sldId id="306" r:id="rId17"/>
    <p:sldId id="264" r:id="rId18"/>
    <p:sldId id="280" r:id="rId19"/>
    <p:sldId id="265" r:id="rId20"/>
    <p:sldId id="271" r:id="rId21"/>
    <p:sldId id="274" r:id="rId22"/>
    <p:sldId id="277" r:id="rId23"/>
    <p:sldId id="292" r:id="rId24"/>
    <p:sldId id="283" r:id="rId25"/>
    <p:sldId id="272" r:id="rId26"/>
    <p:sldId id="299" r:id="rId27"/>
    <p:sldId id="295" r:id="rId28"/>
    <p:sldId id="290" r:id="rId29"/>
    <p:sldId id="296" r:id="rId30"/>
    <p:sldId id="285" r:id="rId31"/>
    <p:sldId id="300" r:id="rId32"/>
    <p:sldId id="303" r:id="rId33"/>
    <p:sldId id="301" r:id="rId34"/>
    <p:sldId id="302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8"/>
  </p:normalViewPr>
  <p:slideViewPr>
    <p:cSldViewPr snapToGrid="0">
      <p:cViewPr varScale="1">
        <p:scale>
          <a:sx n="113" d="100"/>
          <a:sy n="113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D9907-2B26-46CD-A6C0-28C07194A9A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8F48-04E1-4911-92EF-D93DF8A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Pandas is a data analysis library designed for “spreadsheet-like” or “tabular”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8F48-04E1-4911-92EF-D93DF8A29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8F48-04E1-4911-92EF-D93DF8A29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AE5E1-BFE4-9508-94B4-9472DBF6D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24040-515E-46C9-E61E-E0F89BC68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E18B-40CB-55B5-6388-2DD3196B2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7646-5EC7-3353-B0BA-FDBA96CFE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8F48-04E1-4911-92EF-D93DF8A29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B5EE-21FD-F43A-1EDF-DDE453B3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9E11-B01A-3D9C-7F01-A07BCA75B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53A4-4A4C-1C7A-CF99-35713038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B5C1-EE3C-A65C-7796-7E3739C5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834D-1287-FC3C-6028-FA597313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3EA-039D-84E9-64C2-613F43BA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F4AC-580B-917F-BACB-D304E989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ABD7-BAFC-25E8-C6EF-BDA9F522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858A-2052-514B-D4A3-5D2E19E0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3665-5AF8-0C02-E231-191F72D9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F5542-DECA-753E-0897-CD3C2C7F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F649D-CD48-9146-962F-E4FBAE05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441D-7425-BD71-3D6F-0406E43A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81D0-231A-0360-910E-59C34A69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FC02-9158-F09C-4E79-6E29902E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576-4AB0-008E-3B50-4FD9C5E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442D-E967-B2FE-A4E9-A5D2F372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8A22-BB27-A828-B2E6-96C028F7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713B-637A-E37D-3280-923C5D33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CA3F-FB17-7567-64A5-C54C963E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AD12-F8FB-BC4D-4F09-E26C92D6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396F-BBCD-4EF8-9788-40ACC6A0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1AF0-2702-BFA4-6E9D-832EFA0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B8F7-8C74-8057-DC22-8F03F16A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4F1C-3DF4-5E63-A058-73C871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B891-0385-A6A0-745B-E77DE270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E0FC-6FE4-01C9-1EF8-4B2BCB53B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86AE6-59A1-1F43-644E-59FEBD4A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B73D-A32C-1090-4A28-44F7C8F6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982C-216D-8827-8F7C-556D7D19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1FD3E-6B20-23B6-77D0-37482F79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F609-0D6E-844F-86B3-D843761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D1C2-3DE5-4FE4-0342-6BC35EB9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ACBB8-D727-C66C-B0BE-387F5052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04F76-FFEA-5A24-B295-B178C9A3C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8C1F8-E645-2726-5EA3-9F681C12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F984C-93B0-9833-CA6D-449ADBF9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CAB9B-5F06-2BD2-3FDA-A762A77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BF072-51B0-588A-5A64-2C60493A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E10-3998-73DC-A668-E048C404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FF81D-5601-A822-4880-74E08648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AC1C9-C8CE-7251-0053-2E060CAA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BF340-6D2C-C0C5-FD5D-3665D4C7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84A54-1E1D-FE3D-BDA0-4392E6B1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2DAF4-D280-CE47-9B19-2C8FC91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CBE3-130C-810A-3E7E-49980301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32EA-464C-AFA9-12B9-2DCF7449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0C9F-FA89-0FCA-9E60-8E087307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B9BD-6E70-ECAA-A55F-E19CD7EF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4D9B3-83AB-7AA9-14EB-0406F5D0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6A89-DC56-5373-BFDC-FE729C3E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48C8-977A-2F62-B3C3-2E2D3FC2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DC1-8723-68A5-DB53-6329977A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504A1-20C6-241B-BEF3-D671C0A1D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4E7DE-10CD-E91F-BEA1-E9572F27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DA7B-0295-C95A-EC2A-6C1A7E2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FBDA-E46B-E10B-3ABA-7A78A0FC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5C97-6219-6E93-6FE4-280A9B74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8F3FA-5C2B-12CA-4A03-582B0574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ADB0-2D81-F3CA-BEFF-934814B6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6F7E-4AC8-0458-0CB6-2891CCB8B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7711-EA24-43BA-9129-EB48250312A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9B89-5001-079A-E116-40A344BFD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8667-3FA5-68FA-2CE0-E0DF9C73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EB5E-6CF3-44D3-8AAE-E1C5CDA3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6B2D4-BFB0-BE9F-31B6-11E04FC9ABDC}"/>
              </a:ext>
            </a:extLst>
          </p:cNvPr>
          <p:cNvSpPr txBox="1"/>
          <p:nvPr/>
        </p:nvSpPr>
        <p:spPr>
          <a:xfrm>
            <a:off x="838199" y="1670919"/>
            <a:ext cx="4194289" cy="39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latin typeface="Source Sans Pro" panose="020B0503030403020204" pitchFamily="34" charset="0"/>
                <a:ea typeface="Source Serif Pro SemiBold" panose="02040703050405020204" pitchFamily="18" charset="0"/>
              </a:rPr>
              <a:t>JupyterLab</a:t>
            </a:r>
            <a:endParaRPr lang="en-US" sz="2800" b="1">
              <a:latin typeface="Source Sans Pro" panose="020B0503030403020204" pitchFamily="34" charset="0"/>
              <a:ea typeface="Source Serif Pro SemiBold" panose="02040703050405020204" pitchFamily="18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latin typeface="Source Sans Pro" panose="020B0503030403020204" pitchFamily="34" charset="0"/>
                <a:ea typeface="Source Serif Pro SemiBold" panose="02040703050405020204" pitchFamily="18" charset="0"/>
              </a:rPr>
              <a:t>JupyterNotebook</a:t>
            </a:r>
            <a:endParaRPr lang="en-US" sz="2800" b="1">
              <a:latin typeface="Source Sans Pro" panose="020B0503030403020204" pitchFamily="34" charset="0"/>
              <a:ea typeface="Source Serif Pro SemiBold" panose="02040703050405020204" pitchFamily="18" charset="0"/>
            </a:endParaRP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  <a:ea typeface="Source Serif Pro SemiBold" panose="02040703050405020204" pitchFamily="18" charset="0"/>
              </a:rPr>
              <a:t>or an IDE of your choice…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1C1ABBE-CF6F-2F13-B030-3D3069BE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702" y="130791"/>
            <a:ext cx="3712424" cy="4303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75F23-55B7-B2EB-EF23-886F7ECB718D}"/>
              </a:ext>
            </a:extLst>
          </p:cNvPr>
          <p:cNvSpPr txBox="1"/>
          <p:nvPr/>
        </p:nvSpPr>
        <p:spPr>
          <a:xfrm>
            <a:off x="838199" y="3536936"/>
            <a:ext cx="539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</a:rPr>
              <a:t>Please type and execute this 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AEA7-85EF-05EC-0E3B-FEE2E09D2FFF}"/>
              </a:ext>
            </a:extLst>
          </p:cNvPr>
          <p:cNvSpPr txBox="1"/>
          <p:nvPr/>
        </p:nvSpPr>
        <p:spPr>
          <a:xfrm>
            <a:off x="1110342" y="4198259"/>
            <a:ext cx="405591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import pandas as pd</a:t>
            </a:r>
          </a:p>
          <a:p>
            <a:r>
              <a:rPr lang="en-US" sz="2400" b="1" dirty="0">
                <a:latin typeface="Courier New"/>
                <a:cs typeface="Courier New"/>
              </a:rPr>
              <a:t>print(</a:t>
            </a:r>
            <a:r>
              <a:rPr lang="en-US" sz="2400" b="1" dirty="0" err="1">
                <a:latin typeface="Courier New"/>
                <a:cs typeface="Courier New"/>
              </a:rPr>
              <a:t>pd.__version</a:t>
            </a:r>
            <a:r>
              <a:rPr lang="en-US" sz="2400" b="1" dirty="0">
                <a:latin typeface="Courier New"/>
                <a:cs typeface="Courier New"/>
              </a:rPr>
              <a:t>__)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C7C20-C3A7-9BE9-48D8-55530CFC2E0B}"/>
              </a:ext>
            </a:extLst>
          </p:cNvPr>
          <p:cNvSpPr txBox="1"/>
          <p:nvPr/>
        </p:nvSpPr>
        <p:spPr>
          <a:xfrm>
            <a:off x="4102382" y="5213239"/>
            <a:ext cx="278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 </a:t>
            </a:r>
            <a:r>
              <a:rPr lang="en-US"/>
              <a:t>you should get something like this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6D344-FDD7-ECD1-0B9B-DD07942A68F8}"/>
              </a:ext>
            </a:extLst>
          </p:cNvPr>
          <p:cNvSpPr/>
          <p:nvPr/>
        </p:nvSpPr>
        <p:spPr>
          <a:xfrm>
            <a:off x="6885830" y="4803478"/>
            <a:ext cx="4967930" cy="1320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Source Sans Pro"/>
                <a:ea typeface="Source Sans Pro"/>
              </a:rPr>
              <a:t>Raise your hand if you cannot import Pandas </a:t>
            </a:r>
            <a:r>
              <a:rPr lang="en-US" sz="2400" b="1" dirty="0">
                <a:latin typeface="Source Sans Pro"/>
                <a:ea typeface="Source Sans Pro"/>
              </a:rPr>
              <a:t>or if you get a version &lt; 2.0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C99E99-7E6A-1636-8BFE-6BA431E7860E}"/>
              </a:ext>
            </a:extLst>
          </p:cNvPr>
          <p:cNvSpPr/>
          <p:nvPr/>
        </p:nvSpPr>
        <p:spPr>
          <a:xfrm>
            <a:off x="2809656" y="5213239"/>
            <a:ext cx="1195316" cy="638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'2.2.3'</a:t>
            </a:r>
          </a:p>
        </p:txBody>
      </p:sp>
    </p:spTree>
    <p:extLst>
      <p:ext uri="{BB962C8B-B14F-4D97-AF65-F5344CB8AC3E}">
        <p14:creationId xmlns:p14="http://schemas.microsoft.com/office/powerpoint/2010/main" val="135459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E3042-36FA-E021-527E-3EEC121F5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02E36-7481-5F0C-2D83-6CE6C9D8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9775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Little Modern Art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6B521C-78F2-0CC4-AEC2-D308EFBE9A82}"/>
              </a:ext>
            </a:extLst>
          </p:cNvPr>
          <p:cNvSpPr txBox="1">
            <a:spLocks/>
          </p:cNvSpPr>
          <p:nvPr/>
        </p:nvSpPr>
        <p:spPr>
          <a:xfrm>
            <a:off x="464969" y="2708438"/>
            <a:ext cx="4543713" cy="392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first dataset is the MOMA’s Watson Library Index of Asian American and Pacific Islander Artists.</a:t>
            </a:r>
          </a:p>
          <a:p>
            <a:r>
              <a:rPr lang="en-US" dirty="0"/>
              <a:t>This is a collection of AAPI artists featured in the Watson Library’s catalog of exhibit records and artist biographies. </a:t>
            </a:r>
            <a:r>
              <a:rPr lang="en-US" sz="2400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A45D37-5959-697A-E389-646B71100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0" b="1660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BC318F-5612-E0F0-805E-F6EB8F31FFC1}"/>
              </a:ext>
            </a:extLst>
          </p:cNvPr>
          <p:cNvSpPr/>
          <p:nvPr/>
        </p:nvSpPr>
        <p:spPr>
          <a:xfrm>
            <a:off x="8156381" y="5578498"/>
            <a:ext cx="4032571" cy="10591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Kamekichi</a:t>
            </a:r>
            <a:r>
              <a:rPr lang="en-US" sz="2800" b="1" dirty="0"/>
              <a:t> </a:t>
            </a:r>
            <a:r>
              <a:rPr lang="en-US" sz="2800" b="1" dirty="0" err="1"/>
              <a:t>Tokita</a:t>
            </a:r>
            <a:endParaRPr lang="en-US" sz="2800" b="1" dirty="0"/>
          </a:p>
          <a:p>
            <a:pPr algn="ctr"/>
            <a:r>
              <a:rPr lang="en-US" sz="2800" dirty="0"/>
              <a:t>(1897-1948)</a:t>
            </a:r>
          </a:p>
        </p:txBody>
      </p:sp>
    </p:spTree>
    <p:extLst>
      <p:ext uri="{BB962C8B-B14F-4D97-AF65-F5344CB8AC3E}">
        <p14:creationId xmlns:p14="http://schemas.microsoft.com/office/powerpoint/2010/main" val="36925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reet with buildings and stairs&#10;&#10;AI-generated content may be incorrect.">
            <a:extLst>
              <a:ext uri="{FF2B5EF4-FFF2-40B4-BE49-F238E27FC236}">
                <a16:creationId xmlns:a16="http://schemas.microsoft.com/office/drawing/2014/main" id="{E8DAD374-810E-BCCC-45C7-C98CEA608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6" y="311503"/>
            <a:ext cx="5261598" cy="6234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81AE6F-9929-2CD7-B1A3-884701A4F8B4}"/>
              </a:ext>
            </a:extLst>
          </p:cNvPr>
          <p:cNvSpPr txBox="1"/>
          <p:nvPr/>
        </p:nvSpPr>
        <p:spPr>
          <a:xfrm>
            <a:off x="957503" y="6064644"/>
            <a:ext cx="492360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Tokita</a:t>
            </a:r>
            <a:r>
              <a:rPr lang="en-US" dirty="0"/>
              <a:t>, </a:t>
            </a:r>
            <a:r>
              <a:rPr lang="en-US" dirty="0" err="1"/>
              <a:t>Kamekichi</a:t>
            </a:r>
            <a:r>
              <a:rPr lang="en-US" dirty="0"/>
              <a:t>. Alley. 1929. Seattle Art Museum. Collection of </a:t>
            </a:r>
            <a:r>
              <a:rPr lang="en-US" dirty="0" err="1"/>
              <a:t>Shokichi</a:t>
            </a:r>
            <a:r>
              <a:rPr lang="en-US" dirty="0"/>
              <a:t> &amp; Elise Y. </a:t>
            </a:r>
            <a:r>
              <a:rPr lang="en-US" dirty="0" err="1"/>
              <a:t>Tokita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08E1B-B96E-EF1D-636C-AF6C451B2AF9}"/>
              </a:ext>
            </a:extLst>
          </p:cNvPr>
          <p:cNvSpPr txBox="1">
            <a:spLocks/>
          </p:cNvSpPr>
          <p:nvPr/>
        </p:nvSpPr>
        <p:spPr>
          <a:xfrm>
            <a:off x="6096000" y="2185489"/>
            <a:ext cx="5567534" cy="392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Loading Data From A File</a:t>
            </a:r>
          </a:p>
          <a:p>
            <a:r>
              <a:rPr lang="en-US" dirty="0"/>
              <a:t>Find the download link in the </a:t>
            </a:r>
            <a:r>
              <a:rPr lang="en-US" i="1" dirty="0"/>
              <a:t>resources.md </a:t>
            </a:r>
            <a:r>
              <a:rPr lang="en-US" dirty="0"/>
              <a:t>in the class GitHub page</a:t>
            </a:r>
          </a:p>
          <a:p>
            <a:r>
              <a:rPr lang="en-US" dirty="0"/>
              <a:t>Download this file from the Watson Library GitHub by clicking the download button</a:t>
            </a:r>
          </a:p>
          <a:p>
            <a:r>
              <a:rPr lang="en-US" dirty="0"/>
              <a:t>Copy this </a:t>
            </a:r>
            <a:r>
              <a:rPr lang="en-US" i="1" dirty="0"/>
              <a:t>.csv </a:t>
            </a:r>
            <a:r>
              <a:rPr lang="en-US" dirty="0"/>
              <a:t>file into your </a:t>
            </a:r>
            <a:r>
              <a:rPr lang="en-US" dirty="0" err="1"/>
              <a:t>JupyterLab</a:t>
            </a:r>
            <a:r>
              <a:rPr lang="en-US" dirty="0"/>
              <a:t> project directory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D4858-CA5B-8D01-ED11-35B492EE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96" y="743327"/>
            <a:ext cx="4079750" cy="111320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B93BB8-C7D6-62FA-58DF-DBC0FA5D9ED1}"/>
              </a:ext>
            </a:extLst>
          </p:cNvPr>
          <p:cNvSpPr/>
          <p:nvPr/>
        </p:nvSpPr>
        <p:spPr>
          <a:xfrm>
            <a:off x="9426870" y="1243179"/>
            <a:ext cx="620973" cy="777832"/>
          </a:xfrm>
          <a:prstGeom prst="ellipse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5D9F1-2845-0253-5BC5-4594DF184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73900-F50D-6B9B-56CE-9B7650B1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Reading Input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2764C-F360-AE60-36E3-AA675BBB36BE}"/>
              </a:ext>
            </a:extLst>
          </p:cNvPr>
          <p:cNvSpPr txBox="1"/>
          <p:nvPr/>
        </p:nvSpPr>
        <p:spPr>
          <a:xfrm>
            <a:off x="838200" y="1662729"/>
            <a:ext cx="51481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Reading files into Pandas is as simple as </a:t>
            </a:r>
            <a:r>
              <a:rPr lang="en-US" sz="3200" b="1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matching the file type 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to </a:t>
            </a:r>
            <a:r>
              <a:rPr lang="en-US" sz="3200" b="1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the name of a function…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pd.read_csv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pd.read_json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pd.read_excel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pd.read_sql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pd.read_stata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90283-83E7-1C71-8E96-DF5A42866FD7}"/>
              </a:ext>
            </a:extLst>
          </p:cNvPr>
          <p:cNvSpPr txBox="1"/>
          <p:nvPr/>
        </p:nvSpPr>
        <p:spPr>
          <a:xfrm>
            <a:off x="11020508" y="4810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C5668-F7DC-0306-F68D-A7BBFA1C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57"/>
          <a:stretch/>
        </p:blipFill>
        <p:spPr>
          <a:xfrm>
            <a:off x="5767945" y="2086445"/>
            <a:ext cx="6223592" cy="36768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D107D-1553-C92C-75B2-44C492368B2E}"/>
              </a:ext>
            </a:extLst>
          </p:cNvPr>
          <p:cNvSpPr/>
          <p:nvPr/>
        </p:nvSpPr>
        <p:spPr>
          <a:xfrm>
            <a:off x="6327367" y="5765467"/>
            <a:ext cx="5456275" cy="50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https://pandas.pydata.org/docs/dev/user_guide/io.html</a:t>
            </a:r>
          </a:p>
        </p:txBody>
      </p:sp>
    </p:spTree>
    <p:extLst>
      <p:ext uri="{BB962C8B-B14F-4D97-AF65-F5344CB8AC3E}">
        <p14:creationId xmlns:p14="http://schemas.microsoft.com/office/powerpoint/2010/main" val="13427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E1F3-EEAF-8919-88D7-043F5FE22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FAA2F-7A39-9A07-D611-AEB33745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Understanding Your Data (I/O)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0FD02-756B-264B-6B3F-D0D20722F4CA}"/>
              </a:ext>
            </a:extLst>
          </p:cNvPr>
          <p:cNvSpPr txBox="1"/>
          <p:nvPr/>
        </p:nvSpPr>
        <p:spPr>
          <a:xfrm>
            <a:off x="11020508" y="4810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91724-6FF3-2421-57AB-1F0CF09B34DE}"/>
              </a:ext>
            </a:extLst>
          </p:cNvPr>
          <p:cNvSpPr txBox="1"/>
          <p:nvPr/>
        </p:nvSpPr>
        <p:spPr>
          <a:xfrm>
            <a:off x="746102" y="1897357"/>
            <a:ext cx="71282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After reading from a file to a </a:t>
            </a:r>
            <a:r>
              <a:rPr lang="en-US" sz="28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DataFrame</a:t>
            </a: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,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delimiting (are the columns separated?)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the shape – a (row #, column #) tuple</a:t>
            </a:r>
            <a:endParaRPr lang="en-US" sz="2800" b="1" dirty="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the types of each variable – </a:t>
            </a:r>
            <a:r>
              <a:rPr lang="en-US" sz="28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dtypes</a:t>
            </a: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which columns have nulls/nones/</a:t>
            </a:r>
            <a:r>
              <a:rPr lang="en-US" sz="28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NaNs</a:t>
            </a: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 (and </a:t>
            </a:r>
            <a:r>
              <a:rPr lang="en-US" sz="2800" b="1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why</a:t>
            </a: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  <a:p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If it is </a:t>
            </a:r>
            <a:r>
              <a:rPr lang="en-US" sz="2800" b="1" i="1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not</a:t>
            </a:r>
            <a:r>
              <a:rPr lang="en-US" sz="28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 what you expect, you probably need to adjust the formatting arguments passed to Pandas.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A50132-1FF8-C68C-56D5-94691E585735}"/>
              </a:ext>
            </a:extLst>
          </p:cNvPr>
          <p:cNvGraphicFramePr>
            <a:graphicFrameLocks noGrp="1"/>
          </p:cNvGraphicFramePr>
          <p:nvPr/>
        </p:nvGraphicFramePr>
        <p:xfrm>
          <a:off x="8108692" y="2951477"/>
          <a:ext cx="341889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3778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683778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683778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  <a:gridCol w="683778">
                  <a:extLst>
                    <a:ext uri="{9D8B030D-6E8A-4147-A177-3AD203B41FA5}">
                      <a16:colId xmlns:a16="http://schemas.microsoft.com/office/drawing/2014/main" val="2871183303"/>
                    </a:ext>
                  </a:extLst>
                </a:gridCol>
                <a:gridCol w="683778">
                  <a:extLst>
                    <a:ext uri="{9D8B030D-6E8A-4147-A177-3AD203B41FA5}">
                      <a16:colId xmlns:a16="http://schemas.microsoft.com/office/drawing/2014/main" val="986915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2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What Can Go in a </a:t>
            </a:r>
            <a:r>
              <a:rPr lang="en-US" err="1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DataFrame</a:t>
            </a:r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322683-228B-8BBF-3019-ED25AF91D8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6494653"/>
              </p:ext>
            </p:extLst>
          </p:nvPr>
        </p:nvGraphicFramePr>
        <p:xfrm>
          <a:off x="907773" y="1785869"/>
          <a:ext cx="10201524" cy="103430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56587">
                  <a:extLst>
                    <a:ext uri="{9D8B030D-6E8A-4147-A177-3AD203B41FA5}">
                      <a16:colId xmlns:a16="http://schemas.microsoft.com/office/drawing/2014/main" val="1891223048"/>
                    </a:ext>
                  </a:extLst>
                </a:gridCol>
                <a:gridCol w="1337113">
                  <a:extLst>
                    <a:ext uri="{9D8B030D-6E8A-4147-A177-3AD203B41FA5}">
                      <a16:colId xmlns:a16="http://schemas.microsoft.com/office/drawing/2014/main" val="1770028706"/>
                    </a:ext>
                  </a:extLst>
                </a:gridCol>
                <a:gridCol w="1321446">
                  <a:extLst>
                    <a:ext uri="{9D8B030D-6E8A-4147-A177-3AD203B41FA5}">
                      <a16:colId xmlns:a16="http://schemas.microsoft.com/office/drawing/2014/main" val="4030468761"/>
                    </a:ext>
                  </a:extLst>
                </a:gridCol>
                <a:gridCol w="1197561">
                  <a:extLst>
                    <a:ext uri="{9D8B030D-6E8A-4147-A177-3AD203B41FA5}">
                      <a16:colId xmlns:a16="http://schemas.microsoft.com/office/drawing/2014/main" val="611147171"/>
                    </a:ext>
                  </a:extLst>
                </a:gridCol>
                <a:gridCol w="1197561">
                  <a:extLst>
                    <a:ext uri="{9D8B030D-6E8A-4147-A177-3AD203B41FA5}">
                      <a16:colId xmlns:a16="http://schemas.microsoft.com/office/drawing/2014/main" val="3239066770"/>
                    </a:ext>
                  </a:extLst>
                </a:gridCol>
                <a:gridCol w="1755046">
                  <a:extLst>
                    <a:ext uri="{9D8B030D-6E8A-4147-A177-3AD203B41FA5}">
                      <a16:colId xmlns:a16="http://schemas.microsoft.com/office/drawing/2014/main" val="3297309914"/>
                    </a:ext>
                  </a:extLst>
                </a:gridCol>
                <a:gridCol w="2136210">
                  <a:extLst>
                    <a:ext uri="{9D8B030D-6E8A-4147-A177-3AD203B41FA5}">
                      <a16:colId xmlns:a16="http://schemas.microsoft.com/office/drawing/2014/main" val="4102108113"/>
                    </a:ext>
                  </a:extLst>
                </a:gridCol>
              </a:tblGrid>
              <a:tr h="529282">
                <a:tc>
                  <a:txBody>
                    <a:bodyPr/>
                    <a:lstStyle/>
                    <a:p>
                      <a:r>
                        <a:rPr lang="en-US" sz="2400" b="0">
                          <a:latin typeface="Source Sans Pro" panose="020B0503030403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err="1">
                          <a:latin typeface="Source Sans Pro" panose="020B0503030403020204" pitchFamily="34" charset="0"/>
                        </a:rPr>
                        <a:t>colour</a:t>
                      </a:r>
                      <a:endParaRPr lang="en-US" sz="2400" b="0">
                        <a:latin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latin typeface="Source Sans Pro" panose="020B0503030403020204" pitchFamily="34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latin typeface="Source Sans Pro" panose="020B0503030403020204" pitchFamily="34" charset="0"/>
                        </a:rPr>
                        <a:t>seed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latin typeface="Source Sans Pro" panose="020B0503030403020204" pitchFamily="34" charset="0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latin typeface="Source Sans Pro" panose="020B0503030403020204" pitchFamily="34" charset="0"/>
                        </a:rPr>
                        <a:t>sweetness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err="1">
                          <a:latin typeface="Source Sans Pro" panose="020B0503030403020204" pitchFamily="34" charset="0"/>
                        </a:rPr>
                        <a:t>water_content</a:t>
                      </a:r>
                      <a:endParaRPr lang="en-US" sz="2400" b="0">
                        <a:latin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05413"/>
                  </a:ext>
                </a:extLst>
              </a:tr>
              <a:tr h="50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apple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canada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83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5A59DB-B6EF-5D2A-DEB0-0D4C434E5F65}"/>
              </a:ext>
            </a:extLst>
          </p:cNvPr>
          <p:cNvSpPr txBox="1"/>
          <p:nvPr/>
        </p:nvSpPr>
        <p:spPr>
          <a:xfrm>
            <a:off x="1511781" y="3745439"/>
            <a:ext cx="292475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Integers, Floats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127F6-22D2-17FE-1810-3AAC91FB758F}"/>
              </a:ext>
            </a:extLst>
          </p:cNvPr>
          <p:cNvSpPr txBox="1"/>
          <p:nvPr/>
        </p:nvSpPr>
        <p:spPr>
          <a:xfrm>
            <a:off x="4787608" y="3737188"/>
            <a:ext cx="1894116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Booleans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2632-9B60-98EB-CFA5-AE73C413F306}"/>
              </a:ext>
            </a:extLst>
          </p:cNvPr>
          <p:cNvSpPr txBox="1"/>
          <p:nvPr/>
        </p:nvSpPr>
        <p:spPr>
          <a:xfrm>
            <a:off x="7032795" y="3737188"/>
            <a:ext cx="162999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Strings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2BA0A-8BA3-0768-0EF5-4BD15F20B82B}"/>
              </a:ext>
            </a:extLst>
          </p:cNvPr>
          <p:cNvSpPr txBox="1"/>
          <p:nvPr/>
        </p:nvSpPr>
        <p:spPr>
          <a:xfrm>
            <a:off x="9073836" y="3737187"/>
            <a:ext cx="133699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Dates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937D1-7B55-9FE6-A422-66EFF695ED94}"/>
              </a:ext>
            </a:extLst>
          </p:cNvPr>
          <p:cNvSpPr txBox="1"/>
          <p:nvPr/>
        </p:nvSpPr>
        <p:spPr>
          <a:xfrm>
            <a:off x="2027101" y="3233384"/>
            <a:ext cx="1894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</a:rPr>
              <a:t>int64, float64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131D6E-FFA5-4108-5823-67D56DC22A0B}"/>
              </a:ext>
            </a:extLst>
          </p:cNvPr>
          <p:cNvSpPr txBox="1"/>
          <p:nvPr/>
        </p:nvSpPr>
        <p:spPr>
          <a:xfrm>
            <a:off x="5361030" y="3289603"/>
            <a:ext cx="747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</a:rPr>
              <a:t>bool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B79A7-1A12-2E11-E390-27ED431A90BD}"/>
              </a:ext>
            </a:extLst>
          </p:cNvPr>
          <p:cNvSpPr txBox="1"/>
          <p:nvPr/>
        </p:nvSpPr>
        <p:spPr>
          <a:xfrm>
            <a:off x="6796093" y="3263479"/>
            <a:ext cx="2277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</a:rPr>
              <a:t>object, Categorical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BA003-CF78-99AD-D0A3-050DA0F78A87}"/>
              </a:ext>
            </a:extLst>
          </p:cNvPr>
          <p:cNvSpPr txBox="1"/>
          <p:nvPr/>
        </p:nvSpPr>
        <p:spPr>
          <a:xfrm>
            <a:off x="9243323" y="3263479"/>
            <a:ext cx="1660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</a:rPr>
              <a:t>datetime64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44D312-9DB8-130A-C580-053B9EC9A223}"/>
              </a:ext>
            </a:extLst>
          </p:cNvPr>
          <p:cNvSpPr/>
          <p:nvPr/>
        </p:nvSpPr>
        <p:spPr>
          <a:xfrm>
            <a:off x="3533775" y="4988914"/>
            <a:ext cx="4925616" cy="116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Source Sans Pro" panose="020B0503030403020204" pitchFamily="34" charset="0"/>
              </a:rPr>
              <a:t>Columns with values of a type that Pandas cannot infer will be labeled as objects.</a:t>
            </a:r>
          </a:p>
        </p:txBody>
      </p:sp>
    </p:spTree>
    <p:extLst>
      <p:ext uri="{BB962C8B-B14F-4D97-AF65-F5344CB8AC3E}">
        <p14:creationId xmlns:p14="http://schemas.microsoft.com/office/powerpoint/2010/main" val="3611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4" grpId="0"/>
      <p:bldP spid="25" grpId="0"/>
      <p:bldP spid="26" grpId="0"/>
      <p:bldP spid="27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The Pandas </a:t>
            </a:r>
            <a:r>
              <a:rPr lang="en-US" err="1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DataFrame</a:t>
            </a:r>
            <a:endParaRPr lang="en-US">
              <a:latin typeface="Source Serif Pro SemiBold" panose="02040703050405020204" pitchFamily="18" charset="0"/>
              <a:ea typeface="Source Serif Pro SemiBold" panose="0204070305040502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89E1F-D5EB-7630-9B3D-27BA5733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4952"/>
              </p:ext>
            </p:extLst>
          </p:nvPr>
        </p:nvGraphicFramePr>
        <p:xfrm>
          <a:off x="1158757" y="2538336"/>
          <a:ext cx="10340912" cy="24277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42831">
                  <a:extLst>
                    <a:ext uri="{9D8B030D-6E8A-4147-A177-3AD203B41FA5}">
                      <a16:colId xmlns:a16="http://schemas.microsoft.com/office/drawing/2014/main" val="1696341659"/>
                    </a:ext>
                  </a:extLst>
                </a:gridCol>
                <a:gridCol w="917804">
                  <a:extLst>
                    <a:ext uri="{9D8B030D-6E8A-4147-A177-3AD203B41FA5}">
                      <a16:colId xmlns:a16="http://schemas.microsoft.com/office/drawing/2014/main" val="1524149873"/>
                    </a:ext>
                  </a:extLst>
                </a:gridCol>
                <a:gridCol w="1151755">
                  <a:extLst>
                    <a:ext uri="{9D8B030D-6E8A-4147-A177-3AD203B41FA5}">
                      <a16:colId xmlns:a16="http://schemas.microsoft.com/office/drawing/2014/main" val="2952928929"/>
                    </a:ext>
                  </a:extLst>
                </a:gridCol>
                <a:gridCol w="1043777">
                  <a:extLst>
                    <a:ext uri="{9D8B030D-6E8A-4147-A177-3AD203B41FA5}">
                      <a16:colId xmlns:a16="http://schemas.microsoft.com/office/drawing/2014/main" val="3505328025"/>
                    </a:ext>
                  </a:extLst>
                </a:gridCol>
                <a:gridCol w="1043777">
                  <a:extLst>
                    <a:ext uri="{9D8B030D-6E8A-4147-A177-3AD203B41FA5}">
                      <a16:colId xmlns:a16="http://schemas.microsoft.com/office/drawing/2014/main" val="2434959867"/>
                    </a:ext>
                  </a:extLst>
                </a:gridCol>
                <a:gridCol w="1529674">
                  <a:extLst>
                    <a:ext uri="{9D8B030D-6E8A-4147-A177-3AD203B41FA5}">
                      <a16:colId xmlns:a16="http://schemas.microsoft.com/office/drawing/2014/main" val="590697196"/>
                    </a:ext>
                  </a:extLst>
                </a:gridCol>
                <a:gridCol w="1861893">
                  <a:extLst>
                    <a:ext uri="{9D8B030D-6E8A-4147-A177-3AD203B41FA5}">
                      <a16:colId xmlns:a16="http://schemas.microsoft.com/office/drawing/2014/main" val="2201367715"/>
                    </a:ext>
                  </a:extLst>
                </a:gridCol>
                <a:gridCol w="1449401">
                  <a:extLst>
                    <a:ext uri="{9D8B030D-6E8A-4147-A177-3AD203B41FA5}">
                      <a16:colId xmlns:a16="http://schemas.microsoft.com/office/drawing/2014/main" val="3622147546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name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Source Sans Pro" panose="020B0503030403020204" pitchFamily="34" charset="0"/>
                        </a:rPr>
                        <a:t>colour</a:t>
                      </a:r>
                      <a:endParaRPr lang="en-US" sz="1800">
                        <a:latin typeface="Source Sans Pro" panose="020B0503030403020204" pitchFamily="34" charset="0"/>
                      </a:endParaRP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location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seed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shape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sweetness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Source Sans Pro" panose="020B0503030403020204" pitchFamily="34" charset="0"/>
                        </a:rPr>
                        <a:t>water_content</a:t>
                      </a:r>
                      <a:endParaRPr lang="en-US" sz="1800">
                        <a:latin typeface="Source Sans Pro" panose="020B0503030403020204" pitchFamily="34" charset="0"/>
                      </a:endParaRP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weight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40147"/>
                  </a:ext>
                </a:extLst>
              </a:tr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apple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canada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round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84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100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51310"/>
                  </a:ext>
                </a:extLst>
              </a:tr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banana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yellow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mexico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FALSE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long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75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120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284847"/>
                  </a:ext>
                </a:extLst>
              </a:tr>
              <a:tr h="399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cantaloupe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spain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round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90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1360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0344"/>
                  </a:ext>
                </a:extLst>
              </a:tr>
              <a:tr h="393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dragon fruit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magenta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china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round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FALSE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96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600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94274"/>
                  </a:ext>
                </a:extLst>
              </a:tr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elderberry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purple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austria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FALSE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round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TRUE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80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5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14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3352D4-2820-21BC-0950-D2EBFED0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45134"/>
              </p:ext>
            </p:extLst>
          </p:nvPr>
        </p:nvGraphicFramePr>
        <p:xfrm>
          <a:off x="260377" y="2417191"/>
          <a:ext cx="528296" cy="254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96">
                  <a:extLst>
                    <a:ext uri="{9D8B030D-6E8A-4147-A177-3AD203B41FA5}">
                      <a16:colId xmlns:a16="http://schemas.microsoft.com/office/drawing/2014/main" val="4202805186"/>
                    </a:ext>
                  </a:extLst>
                </a:gridCol>
              </a:tblGrid>
              <a:tr h="424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57096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9731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97554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66906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39099"/>
                  </a:ext>
                </a:extLst>
              </a:tr>
              <a:tr h="424812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699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BB2D1A-881E-8C6C-3500-362A7DB5DD93}"/>
              </a:ext>
            </a:extLst>
          </p:cNvPr>
          <p:cNvSpPr txBox="1"/>
          <p:nvPr/>
        </p:nvSpPr>
        <p:spPr>
          <a:xfrm>
            <a:off x="0" y="238163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.index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006D2-656F-4E5D-4516-F9C9620C041A}"/>
              </a:ext>
            </a:extLst>
          </p:cNvPr>
          <p:cNvSpPr txBox="1"/>
          <p:nvPr/>
        </p:nvSpPr>
        <p:spPr>
          <a:xfrm>
            <a:off x="4756046" y="2083229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.columns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F0621-90B0-BD82-BAFB-7BE0C7A60FFC}"/>
              </a:ext>
            </a:extLst>
          </p:cNvPr>
          <p:cNvSpPr txBox="1"/>
          <p:nvPr/>
        </p:nvSpPr>
        <p:spPr>
          <a:xfrm>
            <a:off x="9140863" y="5504758"/>
            <a:ext cx="294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Total elements = .size</a:t>
            </a:r>
          </a:p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R, C form = .shape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2EC44-07D5-64D6-FC69-D7B108755C74}"/>
              </a:ext>
            </a:extLst>
          </p:cNvPr>
          <p:cNvSpPr txBox="1"/>
          <p:nvPr/>
        </p:nvSpPr>
        <p:spPr>
          <a:xfrm>
            <a:off x="1986369" y="5196895"/>
            <a:ext cx="6569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 Light"/>
              </a:rPr>
              <a:t>All values in the </a:t>
            </a:r>
            <a:r>
              <a:rPr lang="en-US" sz="2400" dirty="0" err="1">
                <a:latin typeface="Source Sans Pro" panose="020B0503030403020204" pitchFamily="34" charset="0"/>
                <a:ea typeface="Source Sans Pro Light"/>
              </a:rPr>
              <a:t>DataFrame</a:t>
            </a:r>
            <a:r>
              <a:rPr lang="en-US" sz="2400" dirty="0">
                <a:latin typeface="Source Sans Pro" panose="020B0503030403020204" pitchFamily="34" charset="0"/>
                <a:ea typeface="Source Sans Pro Light"/>
              </a:rPr>
              <a:t> have an indexed position in .</a:t>
            </a:r>
            <a:r>
              <a:rPr lang="en-US" sz="2400" dirty="0" err="1">
                <a:latin typeface="Source Sans Pro" panose="020B0503030403020204" pitchFamily="34" charset="0"/>
                <a:ea typeface="Source Sans Pro Light"/>
              </a:rPr>
              <a:t>iloc</a:t>
            </a:r>
            <a:r>
              <a:rPr lang="en-US" sz="2400" dirty="0">
                <a:latin typeface="Source Sans Pro" panose="020B0503030403020204" pitchFamily="34" charset="0"/>
                <a:ea typeface="Source Sans Pro Light"/>
              </a:rPr>
              <a:t>[</a:t>
            </a:r>
            <a:r>
              <a:rPr lang="en-US" sz="2400" dirty="0" err="1">
                <a:latin typeface="Source Sans Pro" panose="020B0503030403020204" pitchFamily="34" charset="0"/>
                <a:ea typeface="Source Sans Pro Light"/>
              </a:rPr>
              <a:t>row_index</a:t>
            </a:r>
            <a:r>
              <a:rPr lang="en-US" sz="2400" dirty="0">
                <a:latin typeface="Source Sans Pro" panose="020B0503030403020204" pitchFamily="34" charset="0"/>
                <a:ea typeface="Source Sans Pro Light"/>
              </a:rPr>
              <a:t>, </a:t>
            </a:r>
            <a:r>
              <a:rPr lang="en-US" sz="2400" dirty="0" err="1">
                <a:latin typeface="Source Sans Pro" panose="020B0503030403020204" pitchFamily="34" charset="0"/>
                <a:ea typeface="Source Sans Pro Light"/>
              </a:rPr>
              <a:t>column_number</a:t>
            </a:r>
            <a:r>
              <a:rPr lang="en-US" sz="2400" dirty="0">
                <a:latin typeface="Source Sans Pro" panose="020B0503030403020204" pitchFamily="34" charset="0"/>
                <a:ea typeface="Source Sans Pro Light"/>
              </a:rPr>
              <a:t>] form.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CF7668-71ED-735C-2B51-2BB3B77BA1B1}"/>
              </a:ext>
            </a:extLst>
          </p:cNvPr>
          <p:cNvCxnSpPr/>
          <p:nvPr/>
        </p:nvCxnSpPr>
        <p:spPr>
          <a:xfrm flipH="1" flipV="1">
            <a:off x="8897510" y="5056566"/>
            <a:ext cx="302149" cy="48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3EC541-7B3F-ED2B-8DF3-730E9187A817}"/>
              </a:ext>
            </a:extLst>
          </p:cNvPr>
          <p:cNvSpPr txBox="1"/>
          <p:nvPr/>
        </p:nvSpPr>
        <p:spPr>
          <a:xfrm>
            <a:off x="838200" y="1491999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Each </a:t>
            </a:r>
            <a:r>
              <a:rPr lang="en-US" sz="2800" b="1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DataFrame</a:t>
            </a:r>
            <a:r>
              <a:rPr lang="en-US" sz="2800" b="1">
                <a:latin typeface="Source Sans Pro" panose="020B0503030403020204" pitchFamily="34" charset="0"/>
                <a:ea typeface="Source Serif Pro Light" panose="02040303050405020204" pitchFamily="18" charset="0"/>
              </a:rPr>
              <a:t> 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column is a </a:t>
            </a:r>
            <a:r>
              <a:rPr lang="en-US" sz="2800" b="1">
                <a:latin typeface="Source Sans Pro" panose="020B0503030403020204" pitchFamily="34" charset="0"/>
                <a:ea typeface="Source Serif Pro Light" panose="02040303050405020204" pitchFamily="18" charset="0"/>
              </a:rPr>
              <a:t>Series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.</a:t>
            </a:r>
            <a:endParaRPr lang="en-US" sz="2800" b="1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D6E3E-B653-BC04-618B-AFB4B397036B}"/>
              </a:ext>
            </a:extLst>
          </p:cNvPr>
          <p:cNvSpPr txBox="1"/>
          <p:nvPr/>
        </p:nvSpPr>
        <p:spPr>
          <a:xfrm>
            <a:off x="169248" y="5030493"/>
            <a:ext cx="2463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Source Sans Pro"/>
                <a:ea typeface="Source Sans Pro"/>
                <a:cs typeface="Arial"/>
              </a:rPr>
              <a:t>axis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EC53A-6CA4-911B-1F81-2516101F8EA3}"/>
              </a:ext>
            </a:extLst>
          </p:cNvPr>
          <p:cNvSpPr txBox="1"/>
          <p:nvPr/>
        </p:nvSpPr>
        <p:spPr>
          <a:xfrm>
            <a:off x="7255694" y="2103245"/>
            <a:ext cx="2463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Source Sans Pro"/>
                <a:ea typeface="Source Sans Pro"/>
                <a:cs typeface="Arial"/>
              </a:rPr>
              <a:t>axis = 1</a:t>
            </a:r>
          </a:p>
        </p:txBody>
      </p:sp>
    </p:spTree>
    <p:extLst>
      <p:ext uri="{BB962C8B-B14F-4D97-AF65-F5344CB8AC3E}">
        <p14:creationId xmlns:p14="http://schemas.microsoft.com/office/powerpoint/2010/main" val="234768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The Pandas Series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89E1F-D5EB-7630-9B3D-27BA5733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24463"/>
              </p:ext>
            </p:extLst>
          </p:nvPr>
        </p:nvGraphicFramePr>
        <p:xfrm>
          <a:off x="1158757" y="2999975"/>
          <a:ext cx="10340912" cy="8079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42831">
                  <a:extLst>
                    <a:ext uri="{9D8B030D-6E8A-4147-A177-3AD203B41FA5}">
                      <a16:colId xmlns:a16="http://schemas.microsoft.com/office/drawing/2014/main" val="1696341659"/>
                    </a:ext>
                  </a:extLst>
                </a:gridCol>
                <a:gridCol w="917804">
                  <a:extLst>
                    <a:ext uri="{9D8B030D-6E8A-4147-A177-3AD203B41FA5}">
                      <a16:colId xmlns:a16="http://schemas.microsoft.com/office/drawing/2014/main" val="1524149873"/>
                    </a:ext>
                  </a:extLst>
                </a:gridCol>
                <a:gridCol w="810702">
                  <a:extLst>
                    <a:ext uri="{9D8B030D-6E8A-4147-A177-3AD203B41FA5}">
                      <a16:colId xmlns:a16="http://schemas.microsoft.com/office/drawing/2014/main" val="2952928929"/>
                    </a:ext>
                  </a:extLst>
                </a:gridCol>
                <a:gridCol w="1384830">
                  <a:extLst>
                    <a:ext uri="{9D8B030D-6E8A-4147-A177-3AD203B41FA5}">
                      <a16:colId xmlns:a16="http://schemas.microsoft.com/office/drawing/2014/main" val="3505328025"/>
                    </a:ext>
                  </a:extLst>
                </a:gridCol>
                <a:gridCol w="1043777">
                  <a:extLst>
                    <a:ext uri="{9D8B030D-6E8A-4147-A177-3AD203B41FA5}">
                      <a16:colId xmlns:a16="http://schemas.microsoft.com/office/drawing/2014/main" val="2434959867"/>
                    </a:ext>
                  </a:extLst>
                </a:gridCol>
                <a:gridCol w="1529674">
                  <a:extLst>
                    <a:ext uri="{9D8B030D-6E8A-4147-A177-3AD203B41FA5}">
                      <a16:colId xmlns:a16="http://schemas.microsoft.com/office/drawing/2014/main" val="590697196"/>
                    </a:ext>
                  </a:extLst>
                </a:gridCol>
                <a:gridCol w="1375075">
                  <a:extLst>
                    <a:ext uri="{9D8B030D-6E8A-4147-A177-3AD203B41FA5}">
                      <a16:colId xmlns:a16="http://schemas.microsoft.com/office/drawing/2014/main" val="2201367715"/>
                    </a:ext>
                  </a:extLst>
                </a:gridCol>
                <a:gridCol w="1936219">
                  <a:extLst>
                    <a:ext uri="{9D8B030D-6E8A-4147-A177-3AD203B41FA5}">
                      <a16:colId xmlns:a16="http://schemas.microsoft.com/office/drawing/2014/main" val="3622147546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0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2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3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4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5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6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7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84847"/>
                  </a:ext>
                </a:extLst>
              </a:tr>
              <a:tr h="3992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burgundy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green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gray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blue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yellow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teal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BB2D1A-881E-8C6C-3500-362A7DB5DD93}"/>
              </a:ext>
            </a:extLst>
          </p:cNvPr>
          <p:cNvSpPr txBox="1"/>
          <p:nvPr/>
        </p:nvSpPr>
        <p:spPr>
          <a:xfrm>
            <a:off x="87439" y="299997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.index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2EC44-07D5-64D6-FC69-D7B108755C74}"/>
              </a:ext>
            </a:extLst>
          </p:cNvPr>
          <p:cNvSpPr txBox="1"/>
          <p:nvPr/>
        </p:nvSpPr>
        <p:spPr>
          <a:xfrm>
            <a:off x="1684366" y="4091493"/>
            <a:ext cx="6569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All values in the Series have an indexed position in [index] or .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iloc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[index_num] form.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B2A6B-6F35-7DA7-BA94-1454922BB640}"/>
              </a:ext>
            </a:extLst>
          </p:cNvPr>
          <p:cNvSpPr txBox="1"/>
          <p:nvPr/>
        </p:nvSpPr>
        <p:spPr>
          <a:xfrm>
            <a:off x="1158757" y="1496037"/>
            <a:ext cx="10317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The</a:t>
            </a:r>
            <a:r>
              <a:rPr lang="en-US" sz="2800" b="1">
                <a:latin typeface="Source Sans Pro" panose="020B0503030403020204" pitchFamily="34" charset="0"/>
                <a:ea typeface="Source Serif Pro Light" panose="02040303050405020204" pitchFamily="18" charset="0"/>
              </a:rPr>
              <a:t> Series 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is the simplest of the Pandas data structures: a one-dimensional array with an index. The alpha-numeric index is exactly as long as the data.</a:t>
            </a:r>
            <a:endParaRPr lang="en-US" sz="2800" b="1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DFB4AC-D069-DB10-9123-8FF80622B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34022"/>
              </p:ext>
            </p:extLst>
          </p:nvPr>
        </p:nvGraphicFramePr>
        <p:xfrm>
          <a:off x="1158757" y="5264046"/>
          <a:ext cx="10340912" cy="8079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42831">
                  <a:extLst>
                    <a:ext uri="{9D8B030D-6E8A-4147-A177-3AD203B41FA5}">
                      <a16:colId xmlns:a16="http://schemas.microsoft.com/office/drawing/2014/main" val="1696341659"/>
                    </a:ext>
                  </a:extLst>
                </a:gridCol>
                <a:gridCol w="917804">
                  <a:extLst>
                    <a:ext uri="{9D8B030D-6E8A-4147-A177-3AD203B41FA5}">
                      <a16:colId xmlns:a16="http://schemas.microsoft.com/office/drawing/2014/main" val="1524149873"/>
                    </a:ext>
                  </a:extLst>
                </a:gridCol>
                <a:gridCol w="810702">
                  <a:extLst>
                    <a:ext uri="{9D8B030D-6E8A-4147-A177-3AD203B41FA5}">
                      <a16:colId xmlns:a16="http://schemas.microsoft.com/office/drawing/2014/main" val="2952928929"/>
                    </a:ext>
                  </a:extLst>
                </a:gridCol>
                <a:gridCol w="1384830">
                  <a:extLst>
                    <a:ext uri="{9D8B030D-6E8A-4147-A177-3AD203B41FA5}">
                      <a16:colId xmlns:a16="http://schemas.microsoft.com/office/drawing/2014/main" val="3505328025"/>
                    </a:ext>
                  </a:extLst>
                </a:gridCol>
                <a:gridCol w="1043777">
                  <a:extLst>
                    <a:ext uri="{9D8B030D-6E8A-4147-A177-3AD203B41FA5}">
                      <a16:colId xmlns:a16="http://schemas.microsoft.com/office/drawing/2014/main" val="2434959867"/>
                    </a:ext>
                  </a:extLst>
                </a:gridCol>
                <a:gridCol w="1529674">
                  <a:extLst>
                    <a:ext uri="{9D8B030D-6E8A-4147-A177-3AD203B41FA5}">
                      <a16:colId xmlns:a16="http://schemas.microsoft.com/office/drawing/2014/main" val="590697196"/>
                    </a:ext>
                  </a:extLst>
                </a:gridCol>
                <a:gridCol w="1375075">
                  <a:extLst>
                    <a:ext uri="{9D8B030D-6E8A-4147-A177-3AD203B41FA5}">
                      <a16:colId xmlns:a16="http://schemas.microsoft.com/office/drawing/2014/main" val="2201367715"/>
                    </a:ext>
                  </a:extLst>
                </a:gridCol>
                <a:gridCol w="1936219">
                  <a:extLst>
                    <a:ext uri="{9D8B030D-6E8A-4147-A177-3AD203B41FA5}">
                      <a16:colId xmlns:a16="http://schemas.microsoft.com/office/drawing/2014/main" val="3622147546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d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e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f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g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h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84847"/>
                  </a:ext>
                </a:extLst>
              </a:tr>
              <a:tr h="3992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burgundy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green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gray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blue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yellow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teal</a:t>
                      </a:r>
                    </a:p>
                  </a:txBody>
                  <a:tcPr marL="10498" marR="10498" marT="10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0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C6BE56-A042-2EB8-D630-1BB654F8A7DE}"/>
              </a:ext>
            </a:extLst>
          </p:cNvPr>
          <p:cNvSpPr txBox="1"/>
          <p:nvPr/>
        </p:nvSpPr>
        <p:spPr>
          <a:xfrm>
            <a:off x="87439" y="520634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.index</a:t>
            </a:r>
          </a:p>
        </p:txBody>
      </p:sp>
    </p:spTree>
    <p:extLst>
      <p:ext uri="{BB962C8B-B14F-4D97-AF65-F5344CB8AC3E}">
        <p14:creationId xmlns:p14="http://schemas.microsoft.com/office/powerpoint/2010/main" val="113537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Slicing and Indexing with .loc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89E1F-D5EB-7630-9B3D-27BA5733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83349"/>
              </p:ext>
            </p:extLst>
          </p:nvPr>
        </p:nvGraphicFramePr>
        <p:xfrm>
          <a:off x="1832633" y="1944266"/>
          <a:ext cx="3744232" cy="266381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73416">
                  <a:extLst>
                    <a:ext uri="{9D8B030D-6E8A-4147-A177-3AD203B41FA5}">
                      <a16:colId xmlns:a16="http://schemas.microsoft.com/office/drawing/2014/main" val="1696341659"/>
                    </a:ext>
                  </a:extLst>
                </a:gridCol>
                <a:gridCol w="1007057">
                  <a:extLst>
                    <a:ext uri="{9D8B030D-6E8A-4147-A177-3AD203B41FA5}">
                      <a16:colId xmlns:a16="http://schemas.microsoft.com/office/drawing/2014/main" val="1524149873"/>
                    </a:ext>
                  </a:extLst>
                </a:gridCol>
                <a:gridCol w="1263759">
                  <a:extLst>
                    <a:ext uri="{9D8B030D-6E8A-4147-A177-3AD203B41FA5}">
                      <a16:colId xmlns:a16="http://schemas.microsoft.com/office/drawing/2014/main" val="2952928929"/>
                    </a:ext>
                  </a:extLst>
                </a:gridCol>
              </a:tblGrid>
              <a:tr h="448459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name</a:t>
                      </a:r>
                    </a:p>
                  </a:txBody>
                  <a:tcPr marL="110578" marR="110578" marT="55289" marB="55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Source Sans Pro" panose="020B0503030403020204" pitchFamily="34" charset="0"/>
                        </a:rPr>
                        <a:t>colour</a:t>
                      </a:r>
                      <a:endParaRPr lang="en-US" sz="2000">
                        <a:latin typeface="Source Sans Pro" panose="020B0503030403020204" pitchFamily="34" charset="0"/>
                      </a:endParaRPr>
                    </a:p>
                  </a:txBody>
                  <a:tcPr marL="110578" marR="110578" marT="55289" marB="55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location</a:t>
                      </a:r>
                    </a:p>
                  </a:txBody>
                  <a:tcPr marL="110578" marR="110578" marT="55289" marB="55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40147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apple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canada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51310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banana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yellow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mexico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284847"/>
                  </a:ext>
                </a:extLst>
              </a:tr>
              <a:tr h="43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cantaloupe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spain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0344"/>
                  </a:ext>
                </a:extLst>
              </a:tr>
              <a:tr h="431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dragon fruit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magenta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china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94274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elderberry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purple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austria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14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3352D4-2820-21BC-0950-D2EBFED0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40762"/>
              </p:ext>
            </p:extLst>
          </p:nvPr>
        </p:nvGraphicFramePr>
        <p:xfrm>
          <a:off x="934252" y="1823120"/>
          <a:ext cx="579671" cy="27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71">
                  <a:extLst>
                    <a:ext uri="{9D8B030D-6E8A-4147-A177-3AD203B41FA5}">
                      <a16:colId xmlns:a16="http://schemas.microsoft.com/office/drawing/2014/main" val="4202805186"/>
                    </a:ext>
                  </a:extLst>
                </a:gridCol>
              </a:tblGrid>
              <a:tr h="466124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332" marR="100332" marT="50166" marB="501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57096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a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9731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b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97554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c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66906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d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39099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e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699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BB2D1A-881E-8C6C-3500-362A7DB5DD93}"/>
              </a:ext>
            </a:extLst>
          </p:cNvPr>
          <p:cNvSpPr txBox="1"/>
          <p:nvPr/>
        </p:nvSpPr>
        <p:spPr>
          <a:xfrm>
            <a:off x="39456" y="278808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006D2-656F-4E5D-4516-F9C9620C041A}"/>
              </a:ext>
            </a:extLst>
          </p:cNvPr>
          <p:cNvSpPr txBox="1"/>
          <p:nvPr/>
        </p:nvSpPr>
        <p:spPr>
          <a:xfrm>
            <a:off x="2569317" y="1483169"/>
            <a:ext cx="229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Column Labels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2EC44-07D5-64D6-FC69-D7B108755C74}"/>
              </a:ext>
            </a:extLst>
          </p:cNvPr>
          <p:cNvSpPr txBox="1"/>
          <p:nvPr/>
        </p:nvSpPr>
        <p:spPr>
          <a:xfrm>
            <a:off x="5744466" y="2525956"/>
            <a:ext cx="556591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.loc[‘a’] returns a </a:t>
            </a:r>
            <a:r>
              <a:rPr lang="en-US" sz="2400" b="1" err="1">
                <a:latin typeface="Source Sans Pro" panose="020B0503030403020204" pitchFamily="34" charset="0"/>
                <a:ea typeface="Source Sans Pro Light"/>
              </a:rPr>
              <a:t>pandas.Series</a:t>
            </a:r>
            <a:r>
              <a:rPr lang="en-US" sz="2400" b="1">
                <a:latin typeface="Source Sans Pro" panose="020B0503030403020204" pitchFamily="34" charset="0"/>
                <a:ea typeface="Source Sans Pro Light"/>
              </a:rPr>
              <a:t> 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with the first 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3EEFA-5056-452A-5971-0F8DBAF30342}"/>
              </a:ext>
            </a:extLst>
          </p:cNvPr>
          <p:cNvSpPr txBox="1"/>
          <p:nvPr/>
        </p:nvSpPr>
        <p:spPr>
          <a:xfrm>
            <a:off x="6100336" y="3356953"/>
            <a:ext cx="468657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.loc[‘a’, ‘location’] returns the string “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canada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”</a:t>
            </a:r>
            <a:endParaRPr lang="en-US" sz="2400" b="1">
              <a:latin typeface="Source Sans Pro" panose="020B0503030403020204" pitchFamily="34" charset="0"/>
              <a:ea typeface="Source Sans Pr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E6803-CBF0-CDFB-2036-07CD16FF330B}"/>
              </a:ext>
            </a:extLst>
          </p:cNvPr>
          <p:cNvSpPr txBox="1"/>
          <p:nvPr/>
        </p:nvSpPr>
        <p:spPr>
          <a:xfrm>
            <a:off x="5644728" y="1604336"/>
            <a:ext cx="576539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.</a:t>
            </a:r>
            <a:r>
              <a:rPr lang="en-US" sz="2800" b="1">
                <a:latin typeface="Source Sans Pro" panose="020B0503030403020204" pitchFamily="34" charset="0"/>
                <a:ea typeface="Source Serif Pro Light" panose="02040303050405020204" pitchFamily="18" charset="0"/>
              </a:rPr>
              <a:t>loc – index and column based slicing</a:t>
            </a:r>
            <a:r>
              <a:rPr lang="en-US" sz="2800" b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57D7E-6D37-16A1-5B89-F4E5FEBED304}"/>
              </a:ext>
            </a:extLst>
          </p:cNvPr>
          <p:cNvSpPr txBox="1"/>
          <p:nvPr/>
        </p:nvSpPr>
        <p:spPr>
          <a:xfrm>
            <a:off x="374758" y="4916829"/>
            <a:ext cx="4978842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.</a:t>
            </a:r>
            <a:r>
              <a:rPr lang="en-US" sz="2800" b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loc slicing is inclusive on both ends because it is intended to behave like R (not Python)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B8FD4-1609-F042-11A6-53634BC7D131}"/>
              </a:ext>
            </a:extLst>
          </p:cNvPr>
          <p:cNvSpPr txBox="1"/>
          <p:nvPr/>
        </p:nvSpPr>
        <p:spPr>
          <a:xfrm>
            <a:off x="5954201" y="4206909"/>
            <a:ext cx="497884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.loc[‘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b’:’d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’, ‘name’: ‘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colour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’] returns the 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DataFrame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  below</a:t>
            </a:r>
            <a:endParaRPr lang="en-US" sz="2400" b="1">
              <a:latin typeface="Source Sans Pro" panose="020B0503030403020204" pitchFamily="34" charset="0"/>
              <a:ea typeface="Source Sans Pro Ligh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6AE9922-F5F6-ED49-2834-BC34631A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54626"/>
              </p:ext>
            </p:extLst>
          </p:nvPr>
        </p:nvGraphicFramePr>
        <p:xfrm>
          <a:off x="7127681" y="5467323"/>
          <a:ext cx="2260635" cy="1201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42831">
                  <a:extLst>
                    <a:ext uri="{9D8B030D-6E8A-4147-A177-3AD203B41FA5}">
                      <a16:colId xmlns:a16="http://schemas.microsoft.com/office/drawing/2014/main" val="1558818973"/>
                    </a:ext>
                  </a:extLst>
                </a:gridCol>
                <a:gridCol w="917804">
                  <a:extLst>
                    <a:ext uri="{9D8B030D-6E8A-4147-A177-3AD203B41FA5}">
                      <a16:colId xmlns:a16="http://schemas.microsoft.com/office/drawing/2014/main" val="642254426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banana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yellow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6967"/>
                  </a:ext>
                </a:extLst>
              </a:tr>
              <a:tr h="399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cantaloupe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911918"/>
                  </a:ext>
                </a:extLst>
              </a:tr>
              <a:tr h="393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dragon fruit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magenta</a:t>
                      </a:r>
                    </a:p>
                  </a:txBody>
                  <a:tcPr marL="10498" marR="10498" marT="104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5850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40A4E1-FB5C-0CBE-6DC5-182266F37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7328"/>
              </p:ext>
            </p:extLst>
          </p:nvPr>
        </p:nvGraphicFramePr>
        <p:xfrm>
          <a:off x="6469132" y="5467324"/>
          <a:ext cx="528296" cy="120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96">
                  <a:extLst>
                    <a:ext uri="{9D8B030D-6E8A-4147-A177-3AD203B41FA5}">
                      <a16:colId xmlns:a16="http://schemas.microsoft.com/office/drawing/2014/main" val="1343826806"/>
                    </a:ext>
                  </a:extLst>
                </a:gridCol>
              </a:tblGrid>
              <a:tr h="400529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676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92073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02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C56146-CAF6-FECA-4AE3-BED2358BD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25301"/>
              </p:ext>
            </p:extLst>
          </p:nvPr>
        </p:nvGraphicFramePr>
        <p:xfrm>
          <a:off x="7127680" y="5101535"/>
          <a:ext cx="2260635" cy="40871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42831">
                  <a:extLst>
                    <a:ext uri="{9D8B030D-6E8A-4147-A177-3AD203B41FA5}">
                      <a16:colId xmlns:a16="http://schemas.microsoft.com/office/drawing/2014/main" val="893812286"/>
                    </a:ext>
                  </a:extLst>
                </a:gridCol>
                <a:gridCol w="917804">
                  <a:extLst>
                    <a:ext uri="{9D8B030D-6E8A-4147-A177-3AD203B41FA5}">
                      <a16:colId xmlns:a16="http://schemas.microsoft.com/office/drawing/2014/main" val="3584446278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name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Source Sans Pro" panose="020B0503030403020204" pitchFamily="34" charset="0"/>
                        </a:rPr>
                        <a:t>colour</a:t>
                      </a:r>
                      <a:endParaRPr lang="en-US" sz="1800">
                        <a:latin typeface="Source Sans Pro" panose="020B0503030403020204" pitchFamily="34" charset="0"/>
                      </a:endParaRP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01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67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Slicing and Indexing with .</a:t>
            </a:r>
            <a:r>
              <a:rPr lang="en-US" err="1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iloc</a:t>
            </a:r>
            <a:endParaRPr lang="en-US">
              <a:latin typeface="Source Serif Pro SemiBold" panose="02040703050405020204" pitchFamily="18" charset="0"/>
              <a:ea typeface="Source Serif Pro SemiBold" panose="0204070305040502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89E1F-D5EB-7630-9B3D-27BA5733E5CA}"/>
              </a:ext>
            </a:extLst>
          </p:cNvPr>
          <p:cNvGraphicFramePr>
            <a:graphicFrameLocks noGrp="1"/>
          </p:cNvGraphicFramePr>
          <p:nvPr/>
        </p:nvGraphicFramePr>
        <p:xfrm>
          <a:off x="1832633" y="1944266"/>
          <a:ext cx="3744232" cy="266381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73416">
                  <a:extLst>
                    <a:ext uri="{9D8B030D-6E8A-4147-A177-3AD203B41FA5}">
                      <a16:colId xmlns:a16="http://schemas.microsoft.com/office/drawing/2014/main" val="1696341659"/>
                    </a:ext>
                  </a:extLst>
                </a:gridCol>
                <a:gridCol w="1007057">
                  <a:extLst>
                    <a:ext uri="{9D8B030D-6E8A-4147-A177-3AD203B41FA5}">
                      <a16:colId xmlns:a16="http://schemas.microsoft.com/office/drawing/2014/main" val="1524149873"/>
                    </a:ext>
                  </a:extLst>
                </a:gridCol>
                <a:gridCol w="1263759">
                  <a:extLst>
                    <a:ext uri="{9D8B030D-6E8A-4147-A177-3AD203B41FA5}">
                      <a16:colId xmlns:a16="http://schemas.microsoft.com/office/drawing/2014/main" val="2952928929"/>
                    </a:ext>
                  </a:extLst>
                </a:gridCol>
              </a:tblGrid>
              <a:tr h="448459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name</a:t>
                      </a:r>
                    </a:p>
                  </a:txBody>
                  <a:tcPr marL="110578" marR="110578" marT="55289" marB="55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Source Sans Pro" panose="020B0503030403020204" pitchFamily="34" charset="0"/>
                        </a:rPr>
                        <a:t>colour</a:t>
                      </a:r>
                      <a:endParaRPr lang="en-US" sz="2000">
                        <a:latin typeface="Source Sans Pro" panose="020B0503030403020204" pitchFamily="34" charset="0"/>
                      </a:endParaRPr>
                    </a:p>
                  </a:txBody>
                  <a:tcPr marL="110578" marR="110578" marT="55289" marB="55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location</a:t>
                      </a:r>
                    </a:p>
                  </a:txBody>
                  <a:tcPr marL="110578" marR="110578" marT="55289" marB="55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40147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apple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canada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51310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banana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yellow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mexico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284847"/>
                  </a:ext>
                </a:extLst>
              </a:tr>
              <a:tr h="43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cantaloupe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spain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70344"/>
                  </a:ext>
                </a:extLst>
              </a:tr>
              <a:tr h="431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dragon fruit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magenta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china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94274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elderberry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purple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austria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14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3352D4-2820-21BC-0950-D2EBFED032F3}"/>
              </a:ext>
            </a:extLst>
          </p:cNvPr>
          <p:cNvGraphicFramePr>
            <a:graphicFrameLocks noGrp="1"/>
          </p:cNvGraphicFramePr>
          <p:nvPr/>
        </p:nvGraphicFramePr>
        <p:xfrm>
          <a:off x="934252" y="1823120"/>
          <a:ext cx="579671" cy="27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71">
                  <a:extLst>
                    <a:ext uri="{9D8B030D-6E8A-4147-A177-3AD203B41FA5}">
                      <a16:colId xmlns:a16="http://schemas.microsoft.com/office/drawing/2014/main" val="4202805186"/>
                    </a:ext>
                  </a:extLst>
                </a:gridCol>
              </a:tblGrid>
              <a:tr h="466124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332" marR="100332" marT="50166" marB="501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57096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a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9731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b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97554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c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66906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d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39099"/>
                  </a:ext>
                </a:extLst>
              </a:tr>
              <a:tr h="466124">
                <a:tc>
                  <a:txBody>
                    <a:bodyPr/>
                    <a:lstStyle/>
                    <a:p>
                      <a:r>
                        <a:rPr lang="en-US" sz="2000">
                          <a:latin typeface="Source Sans Pro" panose="020B0503030403020204" pitchFamily="34" charset="0"/>
                        </a:rPr>
                        <a:t>e</a:t>
                      </a:r>
                    </a:p>
                  </a:txBody>
                  <a:tcPr marL="100332" marR="100332" marT="50166" marB="5016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699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BB2D1A-881E-8C6C-3500-362A7DB5DD93}"/>
              </a:ext>
            </a:extLst>
          </p:cNvPr>
          <p:cNvSpPr txBox="1"/>
          <p:nvPr/>
        </p:nvSpPr>
        <p:spPr>
          <a:xfrm>
            <a:off x="39456" y="278808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006D2-656F-4E5D-4516-F9C9620C041A}"/>
              </a:ext>
            </a:extLst>
          </p:cNvPr>
          <p:cNvSpPr txBox="1"/>
          <p:nvPr/>
        </p:nvSpPr>
        <p:spPr>
          <a:xfrm>
            <a:off x="2569317" y="1483169"/>
            <a:ext cx="229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erif Pro Light" panose="02040303050405020204" pitchFamily="18" charset="0"/>
              </a:rPr>
              <a:t>Column Labels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2EC44-07D5-64D6-FC69-D7B108755C74}"/>
              </a:ext>
            </a:extLst>
          </p:cNvPr>
          <p:cNvSpPr txBox="1"/>
          <p:nvPr/>
        </p:nvSpPr>
        <p:spPr>
          <a:xfrm>
            <a:off x="5787887" y="2326756"/>
            <a:ext cx="556591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.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iloc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[0] returns a </a:t>
            </a:r>
            <a:r>
              <a:rPr lang="en-US" sz="2400" b="1" err="1">
                <a:latin typeface="Source Sans Pro" panose="020B0503030403020204" pitchFamily="34" charset="0"/>
                <a:ea typeface="Source Sans Pro Light"/>
              </a:rPr>
              <a:t>pandas.Series</a:t>
            </a:r>
            <a:r>
              <a:rPr lang="en-US" sz="2400" b="1">
                <a:latin typeface="Source Sans Pro" panose="020B0503030403020204" pitchFamily="34" charset="0"/>
                <a:ea typeface="Source Sans Pro Light"/>
              </a:rPr>
              <a:t> 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with the first 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3EEFA-5056-452A-5971-0F8DBAF30342}"/>
              </a:ext>
            </a:extLst>
          </p:cNvPr>
          <p:cNvSpPr txBox="1"/>
          <p:nvPr/>
        </p:nvSpPr>
        <p:spPr>
          <a:xfrm>
            <a:off x="6100336" y="3221382"/>
            <a:ext cx="468657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.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iloc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[1, 2] returns the string “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mexico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”</a:t>
            </a:r>
            <a:endParaRPr lang="en-US" sz="2400" b="1">
              <a:latin typeface="Source Sans Pro" panose="020B0503030403020204" pitchFamily="34" charset="0"/>
              <a:ea typeface="Source Sans Pr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E6803-CBF0-CDFB-2036-07CD16FF330B}"/>
              </a:ext>
            </a:extLst>
          </p:cNvPr>
          <p:cNvSpPr txBox="1"/>
          <p:nvPr/>
        </p:nvSpPr>
        <p:spPr>
          <a:xfrm>
            <a:off x="5644728" y="1604336"/>
            <a:ext cx="57653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Source Sans Pro" panose="020B0503030403020204" pitchFamily="34" charset="0"/>
                <a:ea typeface="Source Serif Pro Light" panose="02040303050405020204" pitchFamily="18" charset="0"/>
              </a:rPr>
              <a:t>.</a:t>
            </a:r>
            <a:r>
              <a:rPr lang="en-US" sz="2800" b="1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iloc</a:t>
            </a:r>
            <a:r>
              <a:rPr lang="en-US" sz="2800" b="1">
                <a:latin typeface="Source Sans Pro" panose="020B0503030403020204" pitchFamily="34" charset="0"/>
                <a:ea typeface="Source Serif Pro Light" panose="02040303050405020204" pitchFamily="18" charset="0"/>
              </a:rPr>
              <a:t> – integer-based slicing</a:t>
            </a:r>
            <a:endParaRPr lang="en-US" sz="2800" b="1">
              <a:solidFill>
                <a:schemeClr val="bg1"/>
              </a:solidFill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57D7E-6D37-16A1-5B89-F4E5FEBED304}"/>
              </a:ext>
            </a:extLst>
          </p:cNvPr>
          <p:cNvSpPr txBox="1"/>
          <p:nvPr/>
        </p:nvSpPr>
        <p:spPr>
          <a:xfrm>
            <a:off x="374758" y="4916829"/>
            <a:ext cx="4978842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.</a:t>
            </a:r>
            <a:r>
              <a:rPr lang="en-US" sz="2800" b="1" err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iloc</a:t>
            </a:r>
            <a:r>
              <a:rPr lang="en-US" sz="2800" b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 slices behave like Python list slices (exclusive at the end of a range)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B8FD4-1609-F042-11A6-53634BC7D131}"/>
              </a:ext>
            </a:extLst>
          </p:cNvPr>
          <p:cNvSpPr txBox="1"/>
          <p:nvPr/>
        </p:nvSpPr>
        <p:spPr>
          <a:xfrm>
            <a:off x="5954200" y="4032003"/>
            <a:ext cx="530354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ource Sans Pro" panose="020B0503030403020204" pitchFamily="34" charset="0"/>
                <a:ea typeface="Source Sans Pro Light"/>
              </a:rPr>
              <a:t>.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iloc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[2:, 1:3] returns the </a:t>
            </a:r>
            <a:r>
              <a:rPr lang="en-US" sz="2400" err="1">
                <a:latin typeface="Source Sans Pro" panose="020B0503030403020204" pitchFamily="34" charset="0"/>
                <a:ea typeface="Source Sans Pro Light"/>
              </a:rPr>
              <a:t>DataFrame</a:t>
            </a:r>
            <a:r>
              <a:rPr lang="en-US" sz="2400">
                <a:latin typeface="Source Sans Pro" panose="020B0503030403020204" pitchFamily="34" charset="0"/>
                <a:ea typeface="Source Sans Pro Light"/>
              </a:rPr>
              <a:t>  below</a:t>
            </a:r>
            <a:endParaRPr lang="en-US" sz="2400" b="1">
              <a:latin typeface="Source Sans Pro" panose="020B0503030403020204" pitchFamily="34" charset="0"/>
              <a:ea typeface="Source Sans Pro Ligh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6AE9922-F5F6-ED49-2834-BC34631A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73090"/>
              </p:ext>
            </p:extLst>
          </p:nvPr>
        </p:nvGraphicFramePr>
        <p:xfrm>
          <a:off x="7482177" y="5397124"/>
          <a:ext cx="2727298" cy="1201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6827">
                  <a:extLst>
                    <a:ext uri="{9D8B030D-6E8A-4147-A177-3AD203B41FA5}">
                      <a16:colId xmlns:a16="http://schemas.microsoft.com/office/drawing/2014/main" val="1558818973"/>
                    </a:ext>
                  </a:extLst>
                </a:gridCol>
                <a:gridCol w="1190471">
                  <a:extLst>
                    <a:ext uri="{9D8B030D-6E8A-4147-A177-3AD203B41FA5}">
                      <a16:colId xmlns:a16="http://schemas.microsoft.com/office/drawing/2014/main" val="642254426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orange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spain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6967"/>
                  </a:ext>
                </a:extLst>
              </a:tr>
              <a:tr h="3992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magenta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china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911918"/>
                  </a:ext>
                </a:extLst>
              </a:tr>
              <a:tr h="3936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purple</a:t>
                      </a: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austria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11519" marR="11519" marT="115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5850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40A4E1-FB5C-0CBE-6DC5-182266F37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37795"/>
              </p:ext>
            </p:extLst>
          </p:nvPr>
        </p:nvGraphicFramePr>
        <p:xfrm>
          <a:off x="6838402" y="5397125"/>
          <a:ext cx="528296" cy="120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96">
                  <a:extLst>
                    <a:ext uri="{9D8B030D-6E8A-4147-A177-3AD203B41FA5}">
                      <a16:colId xmlns:a16="http://schemas.microsoft.com/office/drawing/2014/main" val="1343826806"/>
                    </a:ext>
                  </a:extLst>
                </a:gridCol>
              </a:tblGrid>
              <a:tr h="400529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676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92073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r>
                        <a:rPr lang="en-US">
                          <a:latin typeface="Source Sans Pro" panose="020B050303040302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0278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C56146-CAF6-FECA-4AE3-BED2358BD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06955"/>
              </p:ext>
            </p:extLst>
          </p:nvPr>
        </p:nvGraphicFramePr>
        <p:xfrm>
          <a:off x="7482176" y="4974019"/>
          <a:ext cx="2727297" cy="40871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6652">
                  <a:extLst>
                    <a:ext uri="{9D8B030D-6E8A-4147-A177-3AD203B41FA5}">
                      <a16:colId xmlns:a16="http://schemas.microsoft.com/office/drawing/2014/main" val="893812286"/>
                    </a:ext>
                  </a:extLst>
                </a:gridCol>
                <a:gridCol w="1200645">
                  <a:extLst>
                    <a:ext uri="{9D8B030D-6E8A-4147-A177-3AD203B41FA5}">
                      <a16:colId xmlns:a16="http://schemas.microsoft.com/office/drawing/2014/main" val="3584446278"/>
                    </a:ext>
                  </a:extLst>
                </a:gridCol>
              </a:tblGrid>
              <a:tr h="408713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Source Sans Pro" panose="020B0503030403020204" pitchFamily="34" charset="0"/>
                        </a:rPr>
                        <a:t>colour</a:t>
                      </a:r>
                      <a:endParaRPr lang="en-US" sz="1800">
                        <a:latin typeface="Source Sans Pro" panose="020B0503030403020204" pitchFamily="34" charset="0"/>
                      </a:endParaRP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Source Sans Pro" panose="020B0503030403020204" pitchFamily="34" charset="0"/>
                        </a:rPr>
                        <a:t>location</a:t>
                      </a:r>
                    </a:p>
                  </a:txBody>
                  <a:tcPr marL="100778" marR="100778" marT="50389" marB="50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01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9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Boolean Indexing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E6803-CBF0-CDFB-2036-07CD16FF330B}"/>
              </a:ext>
            </a:extLst>
          </p:cNvPr>
          <p:cNvSpPr txBox="1"/>
          <p:nvPr/>
        </p:nvSpPr>
        <p:spPr>
          <a:xfrm>
            <a:off x="5644728" y="1604336"/>
            <a:ext cx="57653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>
              <a:solidFill>
                <a:schemeClr val="bg1"/>
              </a:solidFill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FF37E-B480-A3C4-3AED-D98DD2697223}"/>
              </a:ext>
            </a:extLst>
          </p:cNvPr>
          <p:cNvSpPr txBox="1"/>
          <p:nvPr/>
        </p:nvSpPr>
        <p:spPr>
          <a:xfrm>
            <a:off x="838199" y="1669308"/>
            <a:ext cx="9434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Pandas .loc and .</a:t>
            </a:r>
            <a:r>
              <a:rPr lang="en-US" sz="280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iloc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 can return subsets of a </a:t>
            </a:r>
            <a:r>
              <a:rPr lang="en-US" sz="280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DataFrame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 specified by a </a:t>
            </a:r>
            <a:r>
              <a:rPr lang="en-US" sz="280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boolean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 array.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Boolean arrays filter </a:t>
            </a:r>
            <a:r>
              <a:rPr lang="en-US" sz="280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DataFrames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 or Series by testing values against a condition. </a:t>
            </a:r>
            <a:r>
              <a:rPr lang="en-US" sz="2800" i="1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NaNs</a:t>
            </a:r>
            <a:r>
              <a:rPr lang="en-US" sz="2800" i="1">
                <a:latin typeface="Source Sans Pro" panose="020B0503030403020204" pitchFamily="34" charset="0"/>
                <a:ea typeface="Source Serif Pro Light" panose="02040303050405020204" pitchFamily="18" charset="0"/>
              </a:rPr>
              <a:t> evaluate to False.</a:t>
            </a:r>
          </a:p>
          <a:p>
            <a:pPr lvl="1"/>
            <a:r>
              <a:rPr lang="en-US" sz="2800">
                <a:latin typeface="Consolas" panose="020B0609020204030204" pitchFamily="49" charset="0"/>
              </a:rPr>
              <a:t>	</a:t>
            </a:r>
            <a:endParaRPr lang="en-US" sz="280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40125-F26A-0403-FD49-97C571C00F41}"/>
              </a:ext>
            </a:extLst>
          </p:cNvPr>
          <p:cNvSpPr txBox="1"/>
          <p:nvPr/>
        </p:nvSpPr>
        <p:spPr>
          <a:xfrm>
            <a:off x="2315038" y="3446068"/>
            <a:ext cx="85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>
                <a:solidFill>
                  <a:schemeClr val="tx2"/>
                </a:solidFill>
                <a:latin typeface="Consolas" panose="020B0609020204030204" pitchFamily="49" charset="0"/>
              </a:rPr>
              <a:t>under21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</a:rPr>
              <a:t>=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students</a:t>
            </a:r>
            <a:r>
              <a:rPr lang="en-US" sz="2800">
                <a:latin typeface="Consolas" panose="020B0609020204030204" pitchFamily="49" charset="0"/>
              </a:rPr>
              <a:t>[‘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800">
                <a:latin typeface="Consolas" panose="020B0609020204030204" pitchFamily="49" charset="0"/>
              </a:rPr>
              <a:t>’]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800"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C4396-6842-B217-4175-4490A7F10BFD}"/>
              </a:ext>
            </a:extLst>
          </p:cNvPr>
          <p:cNvSpPr txBox="1"/>
          <p:nvPr/>
        </p:nvSpPr>
        <p:spPr>
          <a:xfrm>
            <a:off x="4188259" y="3969288"/>
            <a:ext cx="2139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6"/>
                </a:solidFill>
                <a:latin typeface="Consolas" panose="020B0609020204030204" pitchFamily="49" charset="0"/>
              </a:rPr>
              <a:t>a </a:t>
            </a:r>
            <a:r>
              <a:rPr lang="en-US" sz="2000" err="1">
                <a:solidFill>
                  <a:schemeClr val="accent6"/>
                </a:solidFill>
                <a:latin typeface="Consolas" panose="020B0609020204030204" pitchFamily="49" charset="0"/>
              </a:rPr>
              <a:t>pd.DataFrame</a:t>
            </a:r>
            <a:endParaRPr 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D9763-875E-10E6-D613-9A9FB20F30BF}"/>
              </a:ext>
            </a:extLst>
          </p:cNvPr>
          <p:cNvSpPr txBox="1"/>
          <p:nvPr/>
        </p:nvSpPr>
        <p:spPr>
          <a:xfrm>
            <a:off x="5056151" y="6262042"/>
            <a:ext cx="713584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x[‘</a:t>
            </a:r>
            <a:r>
              <a:rPr lang="en-US" sz="2400" err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col_name</a:t>
            </a:r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’] is shorthand for </a:t>
            </a:r>
            <a:r>
              <a:rPr lang="en-US" sz="2400" err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x.loc</a:t>
            </a:r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[:, ‘</a:t>
            </a:r>
            <a:r>
              <a:rPr lang="en-US" sz="2400" err="1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col_name</a:t>
            </a:r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erif Pro Light" panose="02040303050405020204" pitchFamily="18" charset="0"/>
              </a:rPr>
              <a:t>’]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9E64E-FB47-D124-34CA-AF93F3819F38}"/>
              </a:ext>
            </a:extLst>
          </p:cNvPr>
          <p:cNvSpPr txBox="1"/>
          <p:nvPr/>
        </p:nvSpPr>
        <p:spPr>
          <a:xfrm>
            <a:off x="6327778" y="3991723"/>
            <a:ext cx="1351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numeric column </a:t>
            </a:r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B497DE-B815-0324-5D9A-7B0C4C750400}"/>
              </a:ext>
            </a:extLst>
          </p:cNvPr>
          <p:cNvSpPr txBox="1"/>
          <p:nvPr/>
        </p:nvSpPr>
        <p:spPr>
          <a:xfrm>
            <a:off x="7679184" y="3926751"/>
            <a:ext cx="3355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the “test”, must evaluate to True or False 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5812FE-FB00-F4A0-C9B8-1CBBB965929E}"/>
              </a:ext>
            </a:extLst>
          </p:cNvPr>
          <p:cNvSpPr txBox="1"/>
          <p:nvPr/>
        </p:nvSpPr>
        <p:spPr>
          <a:xfrm>
            <a:off x="2501884" y="3926751"/>
            <a:ext cx="1849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onsolas" panose="020B0609020204030204" pitchFamily="49" charset="0"/>
              </a:rPr>
              <a:t>a series of size (# of rows in students)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7B007-58EE-5A75-32CE-13568A4B11A2}"/>
              </a:ext>
            </a:extLst>
          </p:cNvPr>
          <p:cNvSpPr txBox="1"/>
          <p:nvPr/>
        </p:nvSpPr>
        <p:spPr>
          <a:xfrm>
            <a:off x="2188783" y="5212677"/>
            <a:ext cx="85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>
                <a:solidFill>
                  <a:srgbClr val="7030A0"/>
                </a:solidFill>
                <a:latin typeface="Consolas" panose="020B0609020204030204" pitchFamily="49" charset="0"/>
              </a:rPr>
              <a:t>studentsUnder21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</a:rPr>
              <a:t>=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students</a:t>
            </a:r>
            <a:r>
              <a:rPr lang="en-US" sz="2800">
                <a:latin typeface="Consolas" panose="020B0609020204030204" pitchFamily="49" charset="0"/>
              </a:rPr>
              <a:t>[</a:t>
            </a:r>
            <a:r>
              <a:rPr lang="en-US" sz="2800">
                <a:solidFill>
                  <a:schemeClr val="tx2"/>
                </a:solidFill>
                <a:latin typeface="Consolas" panose="020B0609020204030204" pitchFamily="49" charset="0"/>
              </a:rPr>
              <a:t>under21</a:t>
            </a:r>
            <a:r>
              <a:rPr lang="en-US" sz="2800">
                <a:latin typeface="Consolas" panose="020B0609020204030204" pitchFamily="49" charset="0"/>
              </a:rPr>
              <a:t>]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0D83EA-FCD0-EFEC-0F03-FCCFC87A95E7}"/>
              </a:ext>
            </a:extLst>
          </p:cNvPr>
          <p:cNvSpPr txBox="1"/>
          <p:nvPr/>
        </p:nvSpPr>
        <p:spPr>
          <a:xfrm>
            <a:off x="1062819" y="5703299"/>
            <a:ext cx="3713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only the rows in the students </a:t>
            </a:r>
            <a:r>
              <a:rPr lang="en-US" sz="2000" err="1">
                <a:solidFill>
                  <a:srgbClr val="7030A0"/>
                </a:solidFill>
                <a:latin typeface="Consolas" panose="020B0609020204030204" pitchFamily="49" charset="0"/>
              </a:rPr>
              <a:t>DataFrame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 where the </a:t>
            </a:r>
            <a:r>
              <a:rPr lang="en-US" sz="2000" err="1">
                <a:solidFill>
                  <a:srgbClr val="7030A0"/>
                </a:solidFill>
                <a:latin typeface="Consolas" panose="020B0609020204030204" pitchFamily="49" charset="0"/>
              </a:rPr>
              <a:t>column‘age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’ &lt; 21</a:t>
            </a:r>
            <a:endParaRPr lang="en-US" sz="2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3" grpId="0"/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71131-6DD0-8373-4F26-DF3454C4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28" y="460587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  <a:cs typeface="Courier New" panose="02070309020205020404" pitchFamily="49" charset="0"/>
              </a:rPr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201D-0067-7FE7-608B-21A6B65C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10" y="2091059"/>
            <a:ext cx="4534417" cy="445286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ource Sans Pro" panose="020B0503030403020204" pitchFamily="34" charset="0"/>
              </a:rPr>
              <a:t>Your name</a:t>
            </a:r>
          </a:p>
          <a:p>
            <a:r>
              <a:rPr lang="en-US" sz="3600" dirty="0">
                <a:latin typeface="Source Sans Pro" panose="020B0503030403020204" pitchFamily="34" charset="0"/>
              </a:rPr>
              <a:t>Role or class year </a:t>
            </a:r>
          </a:p>
          <a:p>
            <a:r>
              <a:rPr lang="en-US" sz="3600" dirty="0">
                <a:latin typeface="Source Sans Pro" panose="020B0503030403020204" pitchFamily="34" charset="0"/>
              </a:rPr>
              <a:t>Department or major</a:t>
            </a:r>
          </a:p>
          <a:p>
            <a:r>
              <a:rPr lang="en-US" sz="3600" dirty="0">
                <a:latin typeface="Source Sans Pro" panose="020B0503030403020204" pitchFamily="34" charset="0"/>
              </a:rPr>
              <a:t>A source or form of tabular</a:t>
            </a:r>
            <a:r>
              <a:rPr lang="en-US" sz="3600" i="1" dirty="0">
                <a:latin typeface="Source Sans Pro" panose="020B0503030403020204" pitchFamily="34" charset="0"/>
              </a:rPr>
              <a:t> </a:t>
            </a:r>
            <a:r>
              <a:rPr lang="en-US" sz="3600" dirty="0">
                <a:latin typeface="Source Sans Pro" panose="020B0503030403020204" pitchFamily="34" charset="0"/>
              </a:rPr>
              <a:t>data you regularly use or want to learn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3776-5E23-9DA9-ED16-4E8A52C3C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03" y="635516"/>
            <a:ext cx="2636267" cy="46866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B0194CF-0EDB-550E-C869-CB804EE35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32" y="1654141"/>
            <a:ext cx="3161492" cy="1213943"/>
          </a:xfrm>
          <a:prstGeom prst="rect">
            <a:avLst/>
          </a:prstGeom>
        </p:spPr>
      </p:pic>
      <p:pic>
        <p:nvPicPr>
          <p:cNvPr id="6" name="Picture 5" descr="A grey and black logo&#10;&#10;Description automatically generated">
            <a:extLst>
              <a:ext uri="{FF2B5EF4-FFF2-40B4-BE49-F238E27FC236}">
                <a16:creationId xmlns:a16="http://schemas.microsoft.com/office/drawing/2014/main" id="{2824D3B9-8AF9-88CB-2615-0ABBE9C9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-6452" r="265" b="14704"/>
          <a:stretch/>
        </p:blipFill>
        <p:spPr>
          <a:xfrm>
            <a:off x="6153853" y="3088766"/>
            <a:ext cx="3664657" cy="1127322"/>
          </a:xfrm>
          <a:prstGeom prst="rect">
            <a:avLst/>
          </a:prstGeom>
        </p:spPr>
      </p:pic>
      <p:pic>
        <p:nvPicPr>
          <p:cNvPr id="7" name="Picture 6" descr="A logo with a tree and text&#10;&#10;Description automatically generated">
            <a:extLst>
              <a:ext uri="{FF2B5EF4-FFF2-40B4-BE49-F238E27FC236}">
                <a16:creationId xmlns:a16="http://schemas.microsoft.com/office/drawing/2014/main" id="{E28CC9ED-C1EC-5FFB-8668-1A68F5B540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" b="3243"/>
          <a:stretch/>
        </p:blipFill>
        <p:spPr>
          <a:xfrm>
            <a:off x="6989826" y="4522225"/>
            <a:ext cx="1903445" cy="1769488"/>
          </a:xfrm>
          <a:prstGeom prst="rect">
            <a:avLst/>
          </a:prstGeom>
        </p:spPr>
      </p:pic>
      <p:pic>
        <p:nvPicPr>
          <p:cNvPr id="11" name="Picture 10" descr="A logo for national institute of health&#10;&#10;Description automatically generated">
            <a:extLst>
              <a:ext uri="{FF2B5EF4-FFF2-40B4-BE49-F238E27FC236}">
                <a16:creationId xmlns:a16="http://schemas.microsoft.com/office/drawing/2014/main" id="{A01E5B58-44FE-43CD-EF97-70B6611ECA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r="21080"/>
          <a:stretch/>
        </p:blipFill>
        <p:spPr>
          <a:xfrm>
            <a:off x="9186802" y="4211559"/>
            <a:ext cx="2032986" cy="194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3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Boolean Indexing with Multiple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E6803-CBF0-CDFB-2036-07CD16FF330B}"/>
              </a:ext>
            </a:extLst>
          </p:cNvPr>
          <p:cNvSpPr txBox="1"/>
          <p:nvPr/>
        </p:nvSpPr>
        <p:spPr>
          <a:xfrm>
            <a:off x="5644728" y="1604336"/>
            <a:ext cx="57653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>
              <a:solidFill>
                <a:schemeClr val="bg1"/>
              </a:solidFill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FF37E-B480-A3C4-3AED-D98DD2697223}"/>
              </a:ext>
            </a:extLst>
          </p:cNvPr>
          <p:cNvSpPr txBox="1"/>
          <p:nvPr/>
        </p:nvSpPr>
        <p:spPr>
          <a:xfrm>
            <a:off x="838199" y="1669308"/>
            <a:ext cx="94348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We can combine  </a:t>
            </a:r>
            <a:r>
              <a:rPr lang="en-US" sz="280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boolean</a:t>
            </a:r>
            <a:r>
              <a:rPr lang="en-US" sz="2800">
                <a:latin typeface="Source Sans Pro" panose="020B0503030403020204" pitchFamily="34" charset="0"/>
                <a:ea typeface="Source Serif Pro Light" panose="02040303050405020204" pitchFamily="18" charset="0"/>
              </a:rPr>
              <a:t> indexing with multiple conditions as follows:</a:t>
            </a:r>
            <a:r>
              <a:rPr lang="en-US" sz="2800">
                <a:latin typeface="Consolas" panose="020B0609020204030204" pitchFamily="49" charset="0"/>
              </a:rPr>
              <a:t>	</a:t>
            </a:r>
            <a:endParaRPr lang="en-US" sz="280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40125-F26A-0403-FD49-97C571C00F41}"/>
              </a:ext>
            </a:extLst>
          </p:cNvPr>
          <p:cNvSpPr txBox="1"/>
          <p:nvPr/>
        </p:nvSpPr>
        <p:spPr>
          <a:xfrm>
            <a:off x="994736" y="2705697"/>
            <a:ext cx="10415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err="1">
                <a:solidFill>
                  <a:schemeClr val="tx2"/>
                </a:solidFill>
                <a:latin typeface="Consolas" panose="020B0609020204030204" pitchFamily="49" charset="0"/>
              </a:rPr>
              <a:t>ok_to_drink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</a:rPr>
              <a:t>=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students</a:t>
            </a:r>
            <a:r>
              <a:rPr lang="en-US" sz="2800">
                <a:latin typeface="Consolas" panose="020B0609020204030204" pitchFamily="49" charset="0"/>
              </a:rPr>
              <a:t>[‘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800">
                <a:latin typeface="Consolas" panose="020B0609020204030204" pitchFamily="49" charset="0"/>
              </a:rPr>
              <a:t>’]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800"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&amp;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students</a:t>
            </a:r>
            <a:r>
              <a:rPr lang="en-US" sz="2800">
                <a:latin typeface="Consolas" panose="020B0609020204030204" pitchFamily="49" charset="0"/>
              </a:rPr>
              <a:t>[‘</a:t>
            </a:r>
            <a:r>
              <a:rPr lang="en-US" sz="280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has_id</a:t>
            </a:r>
            <a:r>
              <a:rPr lang="en-US" sz="2800">
                <a:latin typeface="Consolas" panose="020B0609020204030204" pitchFamily="49" charset="0"/>
              </a:rPr>
              <a:t>’]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== ‘Yes’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C4396-6842-B217-4175-4490A7F10BFD}"/>
              </a:ext>
            </a:extLst>
          </p:cNvPr>
          <p:cNvSpPr txBox="1"/>
          <p:nvPr/>
        </p:nvSpPr>
        <p:spPr>
          <a:xfrm>
            <a:off x="3706427" y="2435819"/>
            <a:ext cx="2139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6"/>
                </a:solidFill>
                <a:latin typeface="Consolas" panose="020B0609020204030204" pitchFamily="49" charset="0"/>
              </a:rPr>
              <a:t>a </a:t>
            </a:r>
            <a:r>
              <a:rPr lang="en-US" sz="2000" err="1">
                <a:solidFill>
                  <a:schemeClr val="accent6"/>
                </a:solidFill>
                <a:latin typeface="Consolas" panose="020B0609020204030204" pitchFamily="49" charset="0"/>
              </a:rPr>
              <a:t>pd.DataFrame</a:t>
            </a:r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9E64E-FB47-D124-34CA-AF93F3819F38}"/>
              </a:ext>
            </a:extLst>
          </p:cNvPr>
          <p:cNvSpPr txBox="1"/>
          <p:nvPr/>
        </p:nvSpPr>
        <p:spPr>
          <a:xfrm>
            <a:off x="5959386" y="2435819"/>
            <a:ext cx="135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column </a:t>
            </a:r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B497DE-B815-0324-5D9A-7B0C4C750400}"/>
              </a:ext>
            </a:extLst>
          </p:cNvPr>
          <p:cNvSpPr txBox="1"/>
          <p:nvPr/>
        </p:nvSpPr>
        <p:spPr>
          <a:xfrm>
            <a:off x="5333855" y="3507624"/>
            <a:ext cx="3355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5812FE-FB00-F4A0-C9B8-1CBBB965929E}"/>
              </a:ext>
            </a:extLst>
          </p:cNvPr>
          <p:cNvSpPr txBox="1"/>
          <p:nvPr/>
        </p:nvSpPr>
        <p:spPr>
          <a:xfrm>
            <a:off x="699397" y="3602122"/>
            <a:ext cx="1849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onsolas" panose="020B0609020204030204" pitchFamily="49" charset="0"/>
              </a:rPr>
              <a:t>a series of size (# of rows in students)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7B007-58EE-5A75-32CE-13568A4B11A2}"/>
              </a:ext>
            </a:extLst>
          </p:cNvPr>
          <p:cNvSpPr txBox="1"/>
          <p:nvPr/>
        </p:nvSpPr>
        <p:spPr>
          <a:xfrm>
            <a:off x="1939145" y="5030363"/>
            <a:ext cx="85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err="1">
                <a:solidFill>
                  <a:srgbClr val="7030A0"/>
                </a:solidFill>
                <a:latin typeface="Consolas" panose="020B0609020204030204" pitchFamily="49" charset="0"/>
              </a:rPr>
              <a:t>studentDrinkers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</a:rPr>
              <a:t>=</a:t>
            </a:r>
            <a:r>
              <a:rPr lang="en-US" sz="2800">
                <a:solidFill>
                  <a:schemeClr val="accent6"/>
                </a:solidFill>
                <a:latin typeface="Consolas" panose="020B0609020204030204" pitchFamily="49" charset="0"/>
              </a:rPr>
              <a:t> students</a:t>
            </a:r>
            <a:r>
              <a:rPr lang="en-US" sz="2800">
                <a:latin typeface="Consolas" panose="020B0609020204030204" pitchFamily="49" charset="0"/>
              </a:rPr>
              <a:t>[</a:t>
            </a:r>
            <a:r>
              <a:rPr lang="en-US" sz="2800" err="1">
                <a:solidFill>
                  <a:schemeClr val="tx2"/>
                </a:solidFill>
                <a:latin typeface="Consolas" panose="020B0609020204030204" pitchFamily="49" charset="0"/>
              </a:rPr>
              <a:t>ok_to_drink</a:t>
            </a:r>
            <a:r>
              <a:rPr lang="en-US" sz="2800">
                <a:latin typeface="Consolas" panose="020B0609020204030204" pitchFamily="49" charset="0"/>
              </a:rPr>
              <a:t>]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0D83EA-FCD0-EFEC-0F03-FCCFC87A95E7}"/>
              </a:ext>
            </a:extLst>
          </p:cNvPr>
          <p:cNvSpPr txBox="1"/>
          <p:nvPr/>
        </p:nvSpPr>
        <p:spPr>
          <a:xfrm>
            <a:off x="994736" y="5597256"/>
            <a:ext cx="61734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a </a:t>
            </a:r>
            <a:r>
              <a:rPr lang="en-US" sz="2000" err="1">
                <a:solidFill>
                  <a:srgbClr val="7030A0"/>
                </a:solidFill>
                <a:latin typeface="Consolas" panose="020B0609020204030204" pitchFamily="49" charset="0"/>
              </a:rPr>
              <a:t>DataFrame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 with only the rows in the students </a:t>
            </a:r>
            <a:r>
              <a:rPr lang="en-US" sz="2000" err="1">
                <a:solidFill>
                  <a:srgbClr val="7030A0"/>
                </a:solidFill>
                <a:latin typeface="Consolas" panose="020B0609020204030204" pitchFamily="49" charset="0"/>
              </a:rPr>
              <a:t>DataFrame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 where the column ‘age’ &gt; 21 AND column ‘</a:t>
            </a:r>
            <a:r>
              <a:rPr lang="en-US" sz="2000" err="1">
                <a:solidFill>
                  <a:srgbClr val="7030A0"/>
                </a:solidFill>
                <a:latin typeface="Consolas" panose="020B0609020204030204" pitchFamily="49" charset="0"/>
              </a:rPr>
              <a:t>has_id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’ has a ‘Yes’ value</a:t>
            </a: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BE526-8BE3-643B-315D-229681DD6139}"/>
              </a:ext>
            </a:extLst>
          </p:cNvPr>
          <p:cNvSpPr txBox="1"/>
          <p:nvPr/>
        </p:nvSpPr>
        <p:spPr>
          <a:xfrm>
            <a:off x="7310792" y="2390526"/>
            <a:ext cx="853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6B3E7-8317-FA5C-0472-CFC76C5AC190}"/>
              </a:ext>
            </a:extLst>
          </p:cNvPr>
          <p:cNvSpPr txBox="1"/>
          <p:nvPr/>
        </p:nvSpPr>
        <p:spPr>
          <a:xfrm>
            <a:off x="8662198" y="2103824"/>
            <a:ext cx="14021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08889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What is a </a:t>
            </a:r>
            <a:r>
              <a:rPr lang="en-US" err="1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NaN</a:t>
            </a:r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? </a:t>
            </a:r>
            <a:r>
              <a:rPr lang="en-US" sz="3200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(null, None, etc.)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D674E-1263-1D8F-31D8-A8215F75453E}"/>
              </a:ext>
            </a:extLst>
          </p:cNvPr>
          <p:cNvSpPr txBox="1"/>
          <p:nvPr/>
        </p:nvSpPr>
        <p:spPr>
          <a:xfrm>
            <a:off x="11020508" y="4810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CA74C-7644-411D-1AEF-7C748845D4B3}"/>
              </a:ext>
            </a:extLst>
          </p:cNvPr>
          <p:cNvSpPr txBox="1"/>
          <p:nvPr/>
        </p:nvSpPr>
        <p:spPr>
          <a:xfrm>
            <a:off x="838199" y="1490007"/>
            <a:ext cx="10515599" cy="454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Source Sans Pro" panose="020B0503030403020204" pitchFamily="34" charset="0"/>
              </a:rPr>
              <a:t>The </a:t>
            </a:r>
            <a:r>
              <a:rPr lang="en-US" sz="2800" err="1">
                <a:latin typeface="Source Sans Pro" panose="020B0503030403020204" pitchFamily="34" charset="0"/>
              </a:rPr>
              <a:t>np.NaN</a:t>
            </a:r>
            <a:r>
              <a:rPr lang="en-US" sz="2800">
                <a:latin typeface="Source Sans Pro" panose="020B0503030403020204" pitchFamily="34" charset="0"/>
              </a:rPr>
              <a:t> is the way Pandas represents </a:t>
            </a:r>
            <a:r>
              <a:rPr lang="en-US" sz="2800" b="1">
                <a:latin typeface="Source Sans Pro" panose="020B0503030403020204" pitchFamily="34" charset="0"/>
              </a:rPr>
              <a:t>missing values</a:t>
            </a:r>
            <a:r>
              <a:rPr lang="en-US" sz="2800">
                <a:latin typeface="Source Sans Pro" panose="020B0503030403020204" pitchFamily="34" charset="0"/>
              </a:rPr>
              <a:t> by default, but missing values occur in almost </a:t>
            </a:r>
            <a:r>
              <a:rPr lang="en-US" sz="2800" b="1">
                <a:latin typeface="Source Sans Pro" panose="020B0503030403020204" pitchFamily="34" charset="0"/>
              </a:rPr>
              <a:t>all </a:t>
            </a:r>
            <a:r>
              <a:rPr lang="en-US" sz="2800">
                <a:latin typeface="Source Sans Pro" panose="020B0503030403020204" pitchFamily="34" charset="0"/>
              </a:rPr>
              <a:t>domains: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</a:rPr>
              <a:t>Product of the data entry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</a:rPr>
              <a:t>Missing from the source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</a:rPr>
              <a:t>Measurement error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</a:rPr>
              <a:t>Participant declined to respond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Source Sans Pro" panose="020B0503030403020204" pitchFamily="34" charset="0"/>
              </a:rPr>
              <a:t>Something went wrong computationally when creating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44744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Why </a:t>
            </a:r>
            <a:r>
              <a:rPr lang="en-US" err="1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Dtypes</a:t>
            </a:r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 Matter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A59DB-B6EF-5D2A-DEB0-0D4C434E5F65}"/>
              </a:ext>
            </a:extLst>
          </p:cNvPr>
          <p:cNvSpPr txBox="1"/>
          <p:nvPr/>
        </p:nvSpPr>
        <p:spPr>
          <a:xfrm>
            <a:off x="1017898" y="2181226"/>
            <a:ext cx="352530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Integers, Floats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127F6-22D2-17FE-1810-3AAC91FB758F}"/>
              </a:ext>
            </a:extLst>
          </p:cNvPr>
          <p:cNvSpPr txBox="1"/>
          <p:nvPr/>
        </p:nvSpPr>
        <p:spPr>
          <a:xfrm>
            <a:off x="4121840" y="2181227"/>
            <a:ext cx="2283042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Booleans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CB526-C2B8-77E5-D14A-B504ED803450}"/>
              </a:ext>
            </a:extLst>
          </p:cNvPr>
          <p:cNvSpPr txBox="1"/>
          <p:nvPr/>
        </p:nvSpPr>
        <p:spPr>
          <a:xfrm>
            <a:off x="1200930" y="2934217"/>
            <a:ext cx="24542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Source Sans Pro" panose="020B0503030403020204" pitchFamily="34" charset="0"/>
              </a:rPr>
              <a:t>sort/compare</a:t>
            </a:r>
          </a:p>
          <a:p>
            <a:r>
              <a:rPr lang="en-US" sz="2400" b="1">
                <a:latin typeface="Source Sans Pro" panose="020B0503030403020204" pitchFamily="34" charset="0"/>
              </a:rPr>
              <a:t>arithmetic</a:t>
            </a:r>
          </a:p>
          <a:p>
            <a:r>
              <a:rPr lang="en-US" sz="2400" b="1">
                <a:latin typeface="Source Sans Pro" panose="020B0503030403020204" pitchFamily="34" charset="0"/>
              </a:rPr>
              <a:t>percentiles</a:t>
            </a:r>
          </a:p>
          <a:p>
            <a:r>
              <a:rPr lang="en-US" sz="2400">
                <a:latin typeface="Source Sans Pro" panose="020B0503030403020204" pitchFamily="34" charset="0"/>
              </a:rPr>
              <a:t>filter</a:t>
            </a:r>
          </a:p>
          <a:p>
            <a:r>
              <a:rPr lang="en-US" sz="2400">
                <a:latin typeface="Source Sans Pro" panose="020B0503030403020204" pitchFamily="34" charset="0"/>
              </a:rPr>
              <a:t>count</a:t>
            </a:r>
          </a:p>
          <a:p>
            <a:endParaRPr lang="en-US">
              <a:latin typeface="Source Sans Pro" panose="020B0503030403020204" pitchFamily="34" charset="0"/>
            </a:endParaRPr>
          </a:p>
          <a:p>
            <a:endParaRPr lang="en-US">
              <a:latin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A1EDE-D0AB-E3B7-51CE-D6708A45ACCC}"/>
              </a:ext>
            </a:extLst>
          </p:cNvPr>
          <p:cNvSpPr txBox="1"/>
          <p:nvPr/>
        </p:nvSpPr>
        <p:spPr>
          <a:xfrm>
            <a:off x="4230552" y="2987707"/>
            <a:ext cx="196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Source Sans Pro" panose="020B0503030403020204" pitchFamily="34" charset="0"/>
              </a:rPr>
              <a:t>filter</a:t>
            </a:r>
          </a:p>
          <a:p>
            <a:r>
              <a:rPr lang="en-US" sz="2400">
                <a:latin typeface="Source Sans Pro" panose="020B0503030403020204" pitchFamily="34" charset="0"/>
              </a:rPr>
              <a:t>count</a:t>
            </a:r>
          </a:p>
          <a:p>
            <a:r>
              <a:rPr lang="en-US" sz="2400">
                <a:latin typeface="Source Sans Pro" panose="020B0503030403020204" pitchFamily="34" charset="0"/>
              </a:rPr>
              <a:t>sort/compare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2632-9B60-98EB-CFA5-AE73C413F306}"/>
              </a:ext>
            </a:extLst>
          </p:cNvPr>
          <p:cNvSpPr txBox="1"/>
          <p:nvPr/>
        </p:nvSpPr>
        <p:spPr>
          <a:xfrm>
            <a:off x="6295860" y="2181225"/>
            <a:ext cx="1964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Strings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C15EE-A123-BA9C-2A22-4649031CC7A8}"/>
              </a:ext>
            </a:extLst>
          </p:cNvPr>
          <p:cNvSpPr txBox="1"/>
          <p:nvPr/>
        </p:nvSpPr>
        <p:spPr>
          <a:xfrm>
            <a:off x="6342697" y="2934217"/>
            <a:ext cx="2046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Source Sans Pro" panose="020B0503030403020204" pitchFamily="34" charset="0"/>
              </a:rPr>
              <a:t>count</a:t>
            </a:r>
          </a:p>
          <a:p>
            <a:r>
              <a:rPr lang="en-US" sz="2400" b="1">
                <a:latin typeface="Source Sans Pro" panose="020B0503030403020204" pitchFamily="34" charset="0"/>
              </a:rPr>
              <a:t>compare</a:t>
            </a:r>
          </a:p>
          <a:p>
            <a:r>
              <a:rPr lang="en-US" sz="2400">
                <a:latin typeface="Source Sans Pro" panose="020B0503030403020204" pitchFamily="34" charset="0"/>
              </a:rPr>
              <a:t>alphabetize</a:t>
            </a:r>
          </a:p>
          <a:p>
            <a:r>
              <a:rPr lang="en-US" sz="2400">
                <a:latin typeface="Source Sans Pro" panose="020B0503030403020204" pitchFamily="34" charset="0"/>
              </a:rPr>
              <a:t>filter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2BA0A-8BA3-0768-0EF5-4BD15F20B82B}"/>
              </a:ext>
            </a:extLst>
          </p:cNvPr>
          <p:cNvSpPr txBox="1"/>
          <p:nvPr/>
        </p:nvSpPr>
        <p:spPr>
          <a:xfrm>
            <a:off x="8260551" y="2181225"/>
            <a:ext cx="260729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Source Sans Pro" panose="020B0503030403020204" pitchFamily="34" charset="0"/>
              </a:rPr>
              <a:t>Dates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D6D42-06AE-84F5-AA36-9FCD0F36C85A}"/>
              </a:ext>
            </a:extLst>
          </p:cNvPr>
          <p:cNvSpPr txBox="1"/>
          <p:nvPr/>
        </p:nvSpPr>
        <p:spPr>
          <a:xfrm>
            <a:off x="8389234" y="2934217"/>
            <a:ext cx="2454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Source Sans Pro" panose="020B0503030403020204" pitchFamily="34" charset="0"/>
              </a:rPr>
              <a:t>sort/compare</a:t>
            </a:r>
          </a:p>
          <a:p>
            <a:r>
              <a:rPr lang="en-US" sz="2400" b="1">
                <a:latin typeface="Source Sans Pro" panose="020B0503030403020204" pitchFamily="34" charset="0"/>
              </a:rPr>
              <a:t>add/subtract</a:t>
            </a:r>
          </a:p>
          <a:p>
            <a:r>
              <a:rPr lang="en-US" sz="2400">
                <a:latin typeface="Source Sans Pro" panose="020B0503030403020204" pitchFamily="34" charset="0"/>
              </a:rPr>
              <a:t>filter</a:t>
            </a:r>
          </a:p>
          <a:p>
            <a:r>
              <a:rPr lang="en-US" sz="2400">
                <a:latin typeface="Source Sans Pro" panose="020B0503030403020204" pitchFamily="34" charset="0"/>
              </a:rPr>
              <a:t>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0A8EE-C47C-B630-F08F-00DEF4B457FA}"/>
              </a:ext>
            </a:extLst>
          </p:cNvPr>
          <p:cNvSpPr txBox="1"/>
          <p:nvPr/>
        </p:nvSpPr>
        <p:spPr>
          <a:xfrm>
            <a:off x="1414586" y="1621135"/>
            <a:ext cx="1758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</a:rPr>
              <a:t>continuous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A0A0-1649-D106-ADE1-FB579830CE75}"/>
              </a:ext>
            </a:extLst>
          </p:cNvPr>
          <p:cNvSpPr txBox="1"/>
          <p:nvPr/>
        </p:nvSpPr>
        <p:spPr>
          <a:xfrm>
            <a:off x="4230552" y="1621135"/>
            <a:ext cx="1758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</a:rPr>
              <a:t>discrete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4A3-A38C-272A-04BD-D539230EDA44}"/>
              </a:ext>
            </a:extLst>
          </p:cNvPr>
          <p:cNvSpPr txBox="1"/>
          <p:nvPr/>
        </p:nvSpPr>
        <p:spPr>
          <a:xfrm>
            <a:off x="6394485" y="1621134"/>
            <a:ext cx="1758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</a:rPr>
              <a:t>discrete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46895-58AA-7CDA-C579-5B719DD81C13}"/>
              </a:ext>
            </a:extLst>
          </p:cNvPr>
          <p:cNvSpPr txBox="1"/>
          <p:nvPr/>
        </p:nvSpPr>
        <p:spPr>
          <a:xfrm>
            <a:off x="8389234" y="1621133"/>
            <a:ext cx="2734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</a:rPr>
              <a:t>ordinal/continuous</a:t>
            </a:r>
          </a:p>
        </p:txBody>
      </p:sp>
    </p:spTree>
    <p:extLst>
      <p:ext uri="{BB962C8B-B14F-4D97-AF65-F5344CB8AC3E}">
        <p14:creationId xmlns:p14="http://schemas.microsoft.com/office/powerpoint/2010/main" val="152085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Inferring New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D674E-1263-1D8F-31D8-A8215F75453E}"/>
              </a:ext>
            </a:extLst>
          </p:cNvPr>
          <p:cNvSpPr txBox="1"/>
          <p:nvPr/>
        </p:nvSpPr>
        <p:spPr>
          <a:xfrm>
            <a:off x="11020508" y="4810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0F25E-04B4-D423-5E03-EB9BC6EC754C}"/>
              </a:ext>
            </a:extLst>
          </p:cNvPr>
          <p:cNvSpPr txBox="1"/>
          <p:nvPr/>
        </p:nvSpPr>
        <p:spPr>
          <a:xfrm>
            <a:off x="838200" y="1522387"/>
            <a:ext cx="5913536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latin typeface="Source Sans Pro"/>
                <a:ea typeface="Source Serif Pro Light"/>
              </a:rPr>
              <a:t>Infer a new column from an existing column or columns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>
                <a:latin typeface="Source Sans Pro"/>
                <a:ea typeface="Source Serif Pro Light"/>
              </a:rPr>
              <a:t>Map()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>
                <a:latin typeface="Source Sans Pro"/>
                <a:ea typeface="Source Serif Pro Light"/>
              </a:rPr>
              <a:t>Vectorized operations</a:t>
            </a:r>
          </a:p>
          <a:p>
            <a:pPr marL="1371600" lvl="2" indent="-457200">
              <a:buFont typeface="Wingdings"/>
              <a:buChar char="§"/>
            </a:pPr>
            <a:r>
              <a:rPr lang="en-US" sz="3200">
                <a:latin typeface="Source Sans Pro"/>
                <a:ea typeface="Source Serif Pro Light"/>
              </a:rPr>
              <a:t>F[mpg] = F[</a:t>
            </a:r>
            <a:r>
              <a:rPr lang="en-US" sz="3200" err="1">
                <a:latin typeface="Source Sans Pro"/>
                <a:ea typeface="Source Serif Pro Light"/>
              </a:rPr>
              <a:t>miles_per_tank</a:t>
            </a:r>
            <a:r>
              <a:rPr lang="en-US" sz="3200">
                <a:latin typeface="Source Sans Pro"/>
                <a:ea typeface="Source Serif Pro Light"/>
              </a:rPr>
              <a:t>]/F[</a:t>
            </a:r>
            <a:r>
              <a:rPr lang="en-US" sz="3200" err="1">
                <a:latin typeface="Source Sans Pro"/>
                <a:ea typeface="Source Serif Pro Light"/>
              </a:rPr>
              <a:t>gallons_per_tank</a:t>
            </a:r>
            <a:r>
              <a:rPr lang="en-US" sz="3200">
                <a:latin typeface="Source Sans Pro"/>
                <a:ea typeface="Source Serif Pro Light"/>
              </a:rPr>
              <a:t>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4BB429-3F24-4565-BB93-D907FF92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684"/>
              </p:ext>
            </p:extLst>
          </p:nvPr>
        </p:nvGraphicFramePr>
        <p:xfrm>
          <a:off x="7228596" y="2453576"/>
          <a:ext cx="4361580" cy="2547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2316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872316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872316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  <a:gridCol w="872316">
                  <a:extLst>
                    <a:ext uri="{9D8B030D-6E8A-4147-A177-3AD203B41FA5}">
                      <a16:colId xmlns:a16="http://schemas.microsoft.com/office/drawing/2014/main" val="2871183303"/>
                    </a:ext>
                  </a:extLst>
                </a:gridCol>
                <a:gridCol w="872316">
                  <a:extLst>
                    <a:ext uri="{9D8B030D-6E8A-4147-A177-3AD203B41FA5}">
                      <a16:colId xmlns:a16="http://schemas.microsoft.com/office/drawing/2014/main" val="986915215"/>
                    </a:ext>
                  </a:extLst>
                </a:gridCol>
              </a:tblGrid>
              <a:tr h="5094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36986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97464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9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The Histogram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90CB7-1454-2043-0139-252A58273935}"/>
              </a:ext>
            </a:extLst>
          </p:cNvPr>
          <p:cNvSpPr/>
          <p:nvPr/>
        </p:nvSpPr>
        <p:spPr>
          <a:xfrm>
            <a:off x="662450" y="2883423"/>
            <a:ext cx="2317749" cy="2117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Every bin of frequencies has an associated count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C4D0F-0042-062F-9098-09C101F0F51D}"/>
              </a:ext>
            </a:extLst>
          </p:cNvPr>
          <p:cNvSpPr/>
          <p:nvPr/>
        </p:nvSpPr>
        <p:spPr>
          <a:xfrm>
            <a:off x="7735819" y="2883734"/>
            <a:ext cx="3297726" cy="1745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X, Y - </a:t>
            </a:r>
            <a:r>
              <a:rPr lang="en-US" sz="2400"/>
              <a:t>one continuous variable</a:t>
            </a:r>
          </a:p>
          <a:p>
            <a:pPr algn="ctr"/>
            <a:r>
              <a:rPr lang="en-US" sz="2400">
                <a:ea typeface="Calibri"/>
                <a:cs typeface="Calibri"/>
              </a:rPr>
              <a:t>Y = frequency of the values within each bin</a:t>
            </a:r>
          </a:p>
        </p:txBody>
      </p:sp>
      <p:pic>
        <p:nvPicPr>
          <p:cNvPr id="2" name="Picture 1" descr="hist">
            <a:extLst>
              <a:ext uri="{FF2B5EF4-FFF2-40B4-BE49-F238E27FC236}">
                <a16:creationId xmlns:a16="http://schemas.microsoft.com/office/drawing/2014/main" id="{407C29A4-D084-35D7-DE15-E3A049C3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" t="788" r="46513" b="2379"/>
          <a:stretch/>
        </p:blipFill>
        <p:spPr>
          <a:xfrm>
            <a:off x="3814916" y="1700899"/>
            <a:ext cx="3414203" cy="4772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DB800-5BCE-E671-A354-995AE71017BD}"/>
              </a:ext>
            </a:extLst>
          </p:cNvPr>
          <p:cNvSpPr txBox="1"/>
          <p:nvPr/>
        </p:nvSpPr>
        <p:spPr>
          <a:xfrm>
            <a:off x="7737835" y="5310432"/>
            <a:ext cx="36073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Gives you a sense of the shape of the distribution, very sensitive to the number of bins.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115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matplotlib.org/stable/_images/sphx_glr_bar_colors_001_2_00x.png">
            <a:extLst>
              <a:ext uri="{FF2B5EF4-FFF2-40B4-BE49-F238E27FC236}">
                <a16:creationId xmlns:a16="http://schemas.microsoft.com/office/drawing/2014/main" id="{C387A535-CD76-0EC3-5EF7-037E5D80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" r="-110" b="889"/>
          <a:stretch/>
        </p:blipFill>
        <p:spPr>
          <a:xfrm>
            <a:off x="2414833" y="1520465"/>
            <a:ext cx="7048098" cy="52546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The Bar Chart</a:t>
            </a:r>
            <a:endParaRPr lang="en-US">
              <a:latin typeface="Source Serif Pro SemiBold" panose="02040703050405020204" pitchFamily="18" charset="0"/>
              <a:ea typeface="Source Serif Pro SemiBold" panose="020407030504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90CB7-1454-2043-0139-252A58273935}"/>
              </a:ext>
            </a:extLst>
          </p:cNvPr>
          <p:cNvSpPr/>
          <p:nvPr/>
        </p:nvSpPr>
        <p:spPr>
          <a:xfrm>
            <a:off x="167543" y="3111237"/>
            <a:ext cx="2317749" cy="2117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Every bar has a category X and a value Y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C4D0F-0042-062F-9098-09C101F0F51D}"/>
              </a:ext>
            </a:extLst>
          </p:cNvPr>
          <p:cNvSpPr/>
          <p:nvPr/>
        </p:nvSpPr>
        <p:spPr>
          <a:xfrm>
            <a:off x="8726732" y="2848934"/>
            <a:ext cx="3297726" cy="1117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/>
              <a:t>X, Y</a:t>
            </a:r>
          </a:p>
          <a:p>
            <a:pPr algn="ctr"/>
            <a:r>
              <a:rPr lang="en-US" sz="2400" dirty="0">
                <a:ea typeface="Calibri"/>
                <a:cs typeface="Calibri"/>
              </a:rPr>
              <a:t>X = categorical</a:t>
            </a:r>
          </a:p>
          <a:p>
            <a:pPr algn="ctr"/>
            <a:r>
              <a:rPr lang="en-US" sz="2400" dirty="0">
                <a:ea typeface="Calibri"/>
                <a:cs typeface="Calibri"/>
              </a:rPr>
              <a:t>Y = numeric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781E3-8A6B-2A75-B9BE-283EB5B897C5}"/>
              </a:ext>
            </a:extLst>
          </p:cNvPr>
          <p:cNvSpPr/>
          <p:nvPr/>
        </p:nvSpPr>
        <p:spPr>
          <a:xfrm>
            <a:off x="8726732" y="4282831"/>
            <a:ext cx="3297726" cy="1976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/>
              <a:t>Color</a:t>
            </a:r>
          </a:p>
          <a:p>
            <a:pPr algn="ctr"/>
            <a:r>
              <a:rPr lang="en-US" sz="2400" dirty="0"/>
              <a:t>distinguishes between bars, can also be another categorical variable</a:t>
            </a:r>
          </a:p>
          <a:p>
            <a:pPr algn="ctr"/>
            <a:r>
              <a:rPr lang="en-US" sz="2400" dirty="0"/>
              <a:t>Z = fruit color</a:t>
            </a:r>
          </a:p>
        </p:txBody>
      </p:sp>
    </p:spTree>
    <p:extLst>
      <p:ext uri="{BB962C8B-B14F-4D97-AF65-F5344CB8AC3E}">
        <p14:creationId xmlns:p14="http://schemas.microsoft.com/office/powerpoint/2010/main" val="386730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075422E3-5986-EBC6-D0FB-6B1679A6D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55" y="1399430"/>
            <a:ext cx="6834021" cy="548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The Line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90CB7-1454-2043-0139-252A58273935}"/>
              </a:ext>
            </a:extLst>
          </p:cNvPr>
          <p:cNvSpPr/>
          <p:nvPr/>
        </p:nvSpPr>
        <p:spPr>
          <a:xfrm>
            <a:off x="167543" y="3111237"/>
            <a:ext cx="2317749" cy="2117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Every line has… </a:t>
            </a:r>
          </a:p>
          <a:p>
            <a:pPr algn="ctr"/>
            <a:r>
              <a:rPr lang="en-US" sz="2400" b="1"/>
              <a:t>X, Y coordinates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C4D0F-0042-062F-9098-09C101F0F51D}"/>
              </a:ext>
            </a:extLst>
          </p:cNvPr>
          <p:cNvSpPr/>
          <p:nvPr/>
        </p:nvSpPr>
        <p:spPr>
          <a:xfrm>
            <a:off x="8726732" y="2848934"/>
            <a:ext cx="3297726" cy="1117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X, Y</a:t>
            </a:r>
          </a:p>
          <a:p>
            <a:pPr algn="ctr"/>
            <a:r>
              <a:rPr lang="en-US" sz="2400"/>
              <a:t>two continuous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781E3-8A6B-2A75-B9BE-283EB5B897C5}"/>
              </a:ext>
            </a:extLst>
          </p:cNvPr>
          <p:cNvSpPr/>
          <p:nvPr/>
        </p:nvSpPr>
        <p:spPr>
          <a:xfrm>
            <a:off x="8726732" y="4282831"/>
            <a:ext cx="3297726" cy="1428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Color</a:t>
            </a:r>
          </a:p>
          <a:p>
            <a:pPr algn="ctr"/>
            <a:r>
              <a:rPr lang="en-US" sz="2400"/>
              <a:t>distinguishes between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290836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The Scatter Plot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D334BC-9109-D68B-7600-A5D19881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7" y="1579484"/>
            <a:ext cx="7698220" cy="518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A90CB7-1454-2043-0139-252A58273935}"/>
              </a:ext>
            </a:extLst>
          </p:cNvPr>
          <p:cNvSpPr/>
          <p:nvPr/>
        </p:nvSpPr>
        <p:spPr>
          <a:xfrm>
            <a:off x="167542" y="3111237"/>
            <a:ext cx="2836201" cy="2117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Every point has… </a:t>
            </a:r>
          </a:p>
          <a:p>
            <a:pPr algn="ctr"/>
            <a:r>
              <a:rPr lang="en-US" sz="2400" b="1"/>
              <a:t>X, Y</a:t>
            </a:r>
          </a:p>
          <a:p>
            <a:pPr algn="ctr"/>
            <a:r>
              <a:rPr lang="en-US" sz="2400"/>
              <a:t> </a:t>
            </a:r>
            <a:r>
              <a:rPr lang="en-US" sz="2400" b="1"/>
              <a:t>Color</a:t>
            </a:r>
          </a:p>
          <a:p>
            <a:pPr algn="ctr"/>
            <a:r>
              <a:rPr lang="en-US" sz="2400" b="1"/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C4D0F-0042-062F-9098-09C101F0F51D}"/>
              </a:ext>
            </a:extLst>
          </p:cNvPr>
          <p:cNvSpPr/>
          <p:nvPr/>
        </p:nvSpPr>
        <p:spPr>
          <a:xfrm>
            <a:off x="8726732" y="1955390"/>
            <a:ext cx="3005382" cy="1117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X, Y</a:t>
            </a:r>
          </a:p>
          <a:p>
            <a:pPr algn="ctr"/>
            <a:r>
              <a:rPr lang="en-US" sz="2400"/>
              <a:t>two continuous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781E3-8A6B-2A75-B9BE-283EB5B897C5}"/>
              </a:ext>
            </a:extLst>
          </p:cNvPr>
          <p:cNvSpPr/>
          <p:nvPr/>
        </p:nvSpPr>
        <p:spPr>
          <a:xfrm>
            <a:off x="8726732" y="3448570"/>
            <a:ext cx="2921000" cy="12855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Color</a:t>
            </a:r>
          </a:p>
          <a:p>
            <a:pPr algn="ctr"/>
            <a:r>
              <a:rPr lang="en-US" sz="2400"/>
              <a:t>continuous: shades</a:t>
            </a:r>
          </a:p>
          <a:p>
            <a:pPr algn="ctr"/>
            <a:r>
              <a:rPr lang="en-US" sz="2400"/>
              <a:t>discrete: hues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7A603-FF9B-34FC-47E6-4DBF1734D653}"/>
              </a:ext>
            </a:extLst>
          </p:cNvPr>
          <p:cNvSpPr/>
          <p:nvPr/>
        </p:nvSpPr>
        <p:spPr>
          <a:xfrm>
            <a:off x="8726732" y="5046653"/>
            <a:ext cx="2921000" cy="10664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Size</a:t>
            </a:r>
          </a:p>
          <a:p>
            <a:pPr algn="ctr"/>
            <a:r>
              <a:rPr lang="en-US" sz="2400"/>
              <a:t>a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944518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Combining 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D674E-1263-1D8F-31D8-A8215F75453E}"/>
              </a:ext>
            </a:extLst>
          </p:cNvPr>
          <p:cNvSpPr txBox="1"/>
          <p:nvPr/>
        </p:nvSpPr>
        <p:spPr>
          <a:xfrm>
            <a:off x="11059786" y="49283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0F25E-04B4-D423-5E03-EB9BC6EC754C}"/>
              </a:ext>
            </a:extLst>
          </p:cNvPr>
          <p:cNvSpPr txBox="1"/>
          <p:nvPr/>
        </p:nvSpPr>
        <p:spPr>
          <a:xfrm>
            <a:off x="838200" y="1522387"/>
            <a:ext cx="10972587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latin typeface="Source Sans Pro"/>
                <a:ea typeface="Source Serif Pro Light"/>
              </a:rPr>
              <a:t>The simplest (and most naïve approach) to combining </a:t>
            </a:r>
            <a:r>
              <a:rPr lang="en-US" sz="3200" err="1">
                <a:latin typeface="Source Sans Pro"/>
                <a:ea typeface="Source Serif Pro Light"/>
              </a:rPr>
              <a:t>DataFrames</a:t>
            </a:r>
            <a:r>
              <a:rPr lang="en-US" sz="3200">
                <a:latin typeface="Source Sans Pro"/>
                <a:ea typeface="Source Serif Pro Light"/>
              </a:rPr>
              <a:t> is to </a:t>
            </a:r>
            <a:r>
              <a:rPr lang="en-US" sz="3200" b="1">
                <a:latin typeface="Source Sans Pro"/>
                <a:ea typeface="Source Serif Pro Light"/>
              </a:rPr>
              <a:t>concatenate them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4BB429-3F24-4565-BB93-D907FF92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61809"/>
              </p:ext>
            </p:extLst>
          </p:nvPr>
        </p:nvGraphicFramePr>
        <p:xfrm>
          <a:off x="2450968" y="4587711"/>
          <a:ext cx="2133819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  <a:tr h="3349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97464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7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1BA319-E70C-A36E-8C93-22A30B80C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59657"/>
              </p:ext>
            </p:extLst>
          </p:nvPr>
        </p:nvGraphicFramePr>
        <p:xfrm>
          <a:off x="5263298" y="4611278"/>
          <a:ext cx="1348777" cy="14528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318">
                  <a:extLst>
                    <a:ext uri="{9D8B030D-6E8A-4147-A177-3AD203B41FA5}">
                      <a16:colId xmlns:a16="http://schemas.microsoft.com/office/drawing/2014/main" val="2370440475"/>
                    </a:ext>
                  </a:extLst>
                </a:gridCol>
                <a:gridCol w="605459">
                  <a:extLst>
                    <a:ext uri="{9D8B030D-6E8A-4147-A177-3AD203B41FA5}">
                      <a16:colId xmlns:a16="http://schemas.microsoft.com/office/drawing/2014/main" val="1500536853"/>
                    </a:ext>
                  </a:extLst>
                </a:gridCol>
              </a:tblGrid>
              <a:tr h="363214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74000"/>
                  </a:ext>
                </a:extLst>
              </a:tr>
              <a:tr h="363214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87724"/>
                  </a:ext>
                </a:extLst>
              </a:tr>
              <a:tr h="363214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8016"/>
                  </a:ext>
                </a:extLst>
              </a:tr>
              <a:tr h="3632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/>
                      </a:endParaRPr>
                    </a:p>
                  </a:txBody>
                  <a:tcPr marL="88696" marR="88696" marT="44347" marB="44347">
                    <a:lnL w="12315">
                      <a:solidFill>
                        <a:srgbClr val="FFFFFF"/>
                      </a:solidFill>
                    </a:lnL>
                    <a:lnR w="12315">
                      <a:solidFill>
                        <a:srgbClr val="FFFFFF"/>
                      </a:solidFill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5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/>
                      </a:endParaRPr>
                    </a:p>
                  </a:txBody>
                  <a:tcPr marL="88696" marR="88696" marT="44347" marB="44347">
                    <a:lnL w="12315">
                      <a:solidFill>
                        <a:srgbClr val="FFFFFF"/>
                      </a:solidFill>
                    </a:lnL>
                    <a:lnR w="12315">
                      <a:solidFill>
                        <a:srgbClr val="FFFFFF"/>
                      </a:solidFill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5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064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024BA58-8B29-40DA-842D-44432A0E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32910"/>
              </p:ext>
            </p:extLst>
          </p:nvPr>
        </p:nvGraphicFramePr>
        <p:xfrm>
          <a:off x="7313628" y="4595566"/>
          <a:ext cx="4073790" cy="14520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6144">
                  <a:extLst>
                    <a:ext uri="{9D8B030D-6E8A-4147-A177-3AD203B41FA5}">
                      <a16:colId xmlns:a16="http://schemas.microsoft.com/office/drawing/2014/main" val="614267584"/>
                    </a:ext>
                  </a:extLst>
                </a:gridCol>
                <a:gridCol w="846144">
                  <a:extLst>
                    <a:ext uri="{9D8B030D-6E8A-4147-A177-3AD203B41FA5}">
                      <a16:colId xmlns:a16="http://schemas.microsoft.com/office/drawing/2014/main" val="3300250765"/>
                    </a:ext>
                  </a:extLst>
                </a:gridCol>
                <a:gridCol w="846144">
                  <a:extLst>
                    <a:ext uri="{9D8B030D-6E8A-4147-A177-3AD203B41FA5}">
                      <a16:colId xmlns:a16="http://schemas.microsoft.com/office/drawing/2014/main" val="1986381950"/>
                    </a:ext>
                  </a:extLst>
                </a:gridCol>
                <a:gridCol w="846144">
                  <a:extLst>
                    <a:ext uri="{9D8B030D-6E8A-4147-A177-3AD203B41FA5}">
                      <a16:colId xmlns:a16="http://schemas.microsoft.com/office/drawing/2014/main" val="2695942877"/>
                    </a:ext>
                  </a:extLst>
                </a:gridCol>
                <a:gridCol w="689214">
                  <a:extLst>
                    <a:ext uri="{9D8B030D-6E8A-4147-A177-3AD203B41FA5}">
                      <a16:colId xmlns:a16="http://schemas.microsoft.com/office/drawing/2014/main" val="3877963395"/>
                    </a:ext>
                  </a:extLst>
                </a:gridCol>
              </a:tblGrid>
              <a:tr h="328473"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FFC000"/>
                        </a:highlight>
                        <a:latin typeface="Calibri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45905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9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03133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Calibri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F4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14615"/>
                  </a:ext>
                </a:extLst>
              </a:tr>
              <a:tr h="355106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8FAADC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97" marR="88697" marT="44348" marB="44348">
                    <a:lnL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6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BDD607C-F674-AB0F-8429-0C7FCAABC4D5}"/>
              </a:ext>
            </a:extLst>
          </p:cNvPr>
          <p:cNvSpPr txBox="1"/>
          <p:nvPr/>
        </p:nvSpPr>
        <p:spPr>
          <a:xfrm>
            <a:off x="9131430" y="606772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Source Sans Pro"/>
                <a:ea typeface="Source Sans Pro"/>
                <a:cs typeface="Arial"/>
              </a:rPr>
              <a:t>Axis =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093C5-E58A-2891-9864-C6A104235A17}"/>
              </a:ext>
            </a:extLst>
          </p:cNvPr>
          <p:cNvSpPr txBox="1"/>
          <p:nvPr/>
        </p:nvSpPr>
        <p:spPr>
          <a:xfrm>
            <a:off x="4873657" y="5030771"/>
            <a:ext cx="355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ource Sans Pro"/>
                <a:ea typeface="Source Sans Pro"/>
              </a:rPr>
              <a:t>+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14168-9A53-1781-FEF9-4EA84B77816B}"/>
              </a:ext>
            </a:extLst>
          </p:cNvPr>
          <p:cNvSpPr txBox="1"/>
          <p:nvPr/>
        </p:nvSpPr>
        <p:spPr>
          <a:xfrm>
            <a:off x="6759018" y="4999348"/>
            <a:ext cx="355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ource Sans Pro"/>
                <a:ea typeface="Source Sans Pro"/>
              </a:rPr>
              <a:t>=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786C09-6BD1-041F-15F2-84337D85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64501"/>
              </p:ext>
            </p:extLst>
          </p:nvPr>
        </p:nvGraphicFramePr>
        <p:xfrm>
          <a:off x="2450968" y="2828040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DF8A7A8-54EB-EEFC-9716-C8CFCDA64F37}"/>
              </a:ext>
            </a:extLst>
          </p:cNvPr>
          <p:cNvSpPr txBox="1"/>
          <p:nvPr/>
        </p:nvSpPr>
        <p:spPr>
          <a:xfrm>
            <a:off x="4795100" y="2901884"/>
            <a:ext cx="355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ource Sans Pro"/>
                <a:ea typeface="Source Sans Pro"/>
              </a:rPr>
              <a:t>+</a:t>
            </a:r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2E33078-DF09-6D65-695F-344549DF6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00316"/>
              </p:ext>
            </p:extLst>
          </p:nvPr>
        </p:nvGraphicFramePr>
        <p:xfrm>
          <a:off x="5412556" y="2828040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47D9F96-2420-E0E6-1DD5-5CFBB4E4F25F}"/>
              </a:ext>
            </a:extLst>
          </p:cNvPr>
          <p:cNvSpPr txBox="1"/>
          <p:nvPr/>
        </p:nvSpPr>
        <p:spPr>
          <a:xfrm>
            <a:off x="7843100" y="2831183"/>
            <a:ext cx="355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ource Sans Pro"/>
                <a:ea typeface="Source Sans Pro"/>
              </a:rPr>
              <a:t>=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7F209FC-2069-AF52-7231-D3DAC5D9A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02023"/>
              </p:ext>
            </p:extLst>
          </p:nvPr>
        </p:nvGraphicFramePr>
        <p:xfrm>
          <a:off x="8601958" y="2458824"/>
          <a:ext cx="2133819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44249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4736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FE80203-40CD-3D8B-43EE-3C13BC9EA5A0}"/>
              </a:ext>
            </a:extLst>
          </p:cNvPr>
          <p:cNvSpPr txBox="1"/>
          <p:nvPr/>
        </p:nvSpPr>
        <p:spPr>
          <a:xfrm>
            <a:off x="183822" y="3773864"/>
            <a:ext cx="34344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Source Sans Pro"/>
                <a:ea typeface="Source Sans Pro"/>
              </a:rPr>
              <a:t>Pandas.concat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8D8AE-E1B4-B546-3D78-5FC865BA0DB1}"/>
              </a:ext>
            </a:extLst>
          </p:cNvPr>
          <p:cNvSpPr txBox="1"/>
          <p:nvPr/>
        </p:nvSpPr>
        <p:spPr>
          <a:xfrm>
            <a:off x="8501317" y="392186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Source Sans Pro"/>
                <a:ea typeface="Source Sans Pro"/>
                <a:cs typeface="Arial"/>
              </a:rPr>
              <a:t>Axis =index</a:t>
            </a:r>
          </a:p>
        </p:txBody>
      </p:sp>
    </p:spTree>
    <p:extLst>
      <p:ext uri="{BB962C8B-B14F-4D97-AF65-F5344CB8AC3E}">
        <p14:creationId xmlns:p14="http://schemas.microsoft.com/office/powerpoint/2010/main" val="129787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E977-34AF-1EB7-1E2F-8AA705E2D62C}"/>
              </a:ext>
            </a:extLst>
          </p:cNvPr>
          <p:cNvSpPr txBox="1"/>
          <p:nvPr/>
        </p:nvSpPr>
        <p:spPr>
          <a:xfrm>
            <a:off x="1096873" y="1716157"/>
            <a:ext cx="1037560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/>
              <a:t>A structured text-formatting standard compatible with Python, R, JavaScript etc.</a:t>
            </a:r>
            <a:endParaRPr lang="en-US" sz="36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74844-60A3-A91A-586B-819BF3D6DF6C}"/>
              </a:ext>
            </a:extLst>
          </p:cNvPr>
          <p:cNvSpPr txBox="1"/>
          <p:nvPr/>
        </p:nvSpPr>
        <p:spPr>
          <a:xfrm>
            <a:off x="1093473" y="3112993"/>
            <a:ext cx="102512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cs typeface="Calibri"/>
              </a:rPr>
              <a:t>Python has a robust built-in JSON parser</a:t>
            </a:r>
            <a:endParaRPr 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72CFB-B66C-37F0-FB81-E9540A04234A}"/>
              </a:ext>
            </a:extLst>
          </p:cNvPr>
          <p:cNvSpPr txBox="1"/>
          <p:nvPr/>
        </p:nvSpPr>
        <p:spPr>
          <a:xfrm>
            <a:off x="1104516" y="4007514"/>
            <a:ext cx="102512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cs typeface="Calibri"/>
              </a:rPr>
              <a:t>JSONs can be treated as dictionaries or lists of dictionaries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2FDB9-C120-8CB9-1A52-E733FA9B0B64}"/>
              </a:ext>
            </a:extLst>
          </p:cNvPr>
          <p:cNvSpPr txBox="1"/>
          <p:nvPr/>
        </p:nvSpPr>
        <p:spPr>
          <a:xfrm>
            <a:off x="10231782" y="4975086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solidFill>
                  <a:srgbClr val="FF0000"/>
                </a:solidFill>
                <a:cs typeface="Calibri"/>
              </a:rPr>
              <a:t>{</a:t>
            </a:r>
            <a:r>
              <a:rPr lang="en-US" sz="9600">
                <a:cs typeface="Calibri"/>
              </a:rPr>
              <a:t> </a:t>
            </a:r>
            <a:r>
              <a:rPr lang="en-US" sz="9600">
                <a:solidFill>
                  <a:srgbClr val="FF0000"/>
                </a:solidFill>
                <a:cs typeface="Calibri"/>
              </a:rPr>
              <a:t>}</a:t>
            </a:r>
            <a:endParaRPr lang="en-US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Workshop Policies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8DF3-98D0-36A3-7462-F42EE24FCE9B}"/>
              </a:ext>
            </a:extLst>
          </p:cNvPr>
          <p:cNvSpPr/>
          <p:nvPr/>
        </p:nvSpPr>
        <p:spPr>
          <a:xfrm>
            <a:off x="2961961" y="2671337"/>
            <a:ext cx="3263139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Lecture Notes (</a:t>
            </a:r>
            <a:r>
              <a:rPr lang="en-US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sz="28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ipynb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4D221-F758-9EF3-28F8-20DC6A37A687}"/>
              </a:ext>
            </a:extLst>
          </p:cNvPr>
          <p:cNvSpPr/>
          <p:nvPr/>
        </p:nvSpPr>
        <p:spPr>
          <a:xfrm>
            <a:off x="2961961" y="3907117"/>
            <a:ext cx="3263139" cy="4496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86CDA-9F90-5869-A488-0943DBFB7BB5}"/>
              </a:ext>
            </a:extLst>
          </p:cNvPr>
          <p:cNvSpPr txBox="1"/>
          <p:nvPr/>
        </p:nvSpPr>
        <p:spPr>
          <a:xfrm>
            <a:off x="2903149" y="4479622"/>
            <a:ext cx="3380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Updated a few days after the workshop</a:t>
            </a:r>
          </a:p>
        </p:txBody>
      </p:sp>
      <p:pic>
        <p:nvPicPr>
          <p:cNvPr id="17" name="Picture 16" descr="A group of blue circles&#10;&#10;Description automatically generated">
            <a:extLst>
              <a:ext uri="{FF2B5EF4-FFF2-40B4-BE49-F238E27FC236}">
                <a16:creationId xmlns:a16="http://schemas.microsoft.com/office/drawing/2014/main" id="{6375569E-F4D5-1FC2-26DD-C3DA5EA6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1" y="2899241"/>
            <a:ext cx="2453897" cy="49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BE6ED-2029-7259-DBB3-EF9C4E6322D3}"/>
              </a:ext>
            </a:extLst>
          </p:cNvPr>
          <p:cNvSpPr txBox="1"/>
          <p:nvPr/>
        </p:nvSpPr>
        <p:spPr>
          <a:xfrm>
            <a:off x="6772238" y="3699446"/>
            <a:ext cx="3380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Link automatically sent to the </a:t>
            </a:r>
            <a:r>
              <a:rPr lang="en-US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you registered with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24 hours before the workshop</a:t>
            </a:r>
          </a:p>
        </p:txBody>
      </p:sp>
    </p:spTree>
    <p:extLst>
      <p:ext uri="{BB962C8B-B14F-4D97-AF65-F5344CB8AC3E}">
        <p14:creationId xmlns:p14="http://schemas.microsoft.com/office/powerpoint/2010/main" val="136633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From JSON to Pandas </a:t>
            </a:r>
            <a:r>
              <a:rPr lang="en-US" err="1">
                <a:latin typeface="Source Serif Pro SemiBold"/>
                <a:ea typeface="Source Serif Pro SemiBold"/>
              </a:rPr>
              <a:t>DataFrame</a:t>
            </a:r>
            <a:endParaRPr lang="en-US">
              <a:latin typeface="Source Serif Pro SemiBold"/>
              <a:ea typeface="Source Serif Pr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E977-34AF-1EB7-1E2F-8AA705E2D62C}"/>
              </a:ext>
            </a:extLst>
          </p:cNvPr>
          <p:cNvSpPr txBox="1"/>
          <p:nvPr/>
        </p:nvSpPr>
        <p:spPr>
          <a:xfrm>
            <a:off x="1141046" y="1727200"/>
            <a:ext cx="5814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 JSON file can be treated as a </a:t>
            </a:r>
            <a:r>
              <a:rPr lang="en-US" sz="3600" b="1"/>
              <a:t>list </a:t>
            </a:r>
            <a:r>
              <a:rPr lang="en-US" sz="3600"/>
              <a:t>of </a:t>
            </a:r>
            <a:r>
              <a:rPr lang="en-US" sz="3600" b="1"/>
              <a:t>dictionaries</a:t>
            </a:r>
            <a:r>
              <a:rPr lang="en-US" sz="3600"/>
              <a:t> with a shared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74844-60A3-A91A-586B-819BF3D6DF6C}"/>
              </a:ext>
            </a:extLst>
          </p:cNvPr>
          <p:cNvSpPr txBox="1"/>
          <p:nvPr/>
        </p:nvSpPr>
        <p:spPr>
          <a:xfrm>
            <a:off x="1082430" y="3543689"/>
            <a:ext cx="6209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For simple JSON files, Pandas can directly read JSON files from URLs or from disk into </a:t>
            </a:r>
            <a:r>
              <a:rPr lang="en-US" sz="3600" err="1"/>
              <a:t>DataFrames</a:t>
            </a:r>
            <a:endParaRPr lang="en-US" sz="36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931D3F-1F07-FFA9-6C15-95C3D5CF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999"/>
              </p:ext>
            </p:extLst>
          </p:nvPr>
        </p:nvGraphicFramePr>
        <p:xfrm>
          <a:off x="8765355" y="4298315"/>
          <a:ext cx="2133819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44249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473677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39978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142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6C2085-75BF-821B-DDCE-C57FBBFC6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6438"/>
              </p:ext>
            </p:extLst>
          </p:nvPr>
        </p:nvGraphicFramePr>
        <p:xfrm>
          <a:off x="8754033" y="2302215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973E0A-FB7D-E56A-E330-63A864502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06737"/>
              </p:ext>
            </p:extLst>
          </p:nvPr>
        </p:nvGraphicFramePr>
        <p:xfrm>
          <a:off x="8765355" y="3115766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D454E6-9301-2C95-4087-D282C989E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94734"/>
              </p:ext>
            </p:extLst>
          </p:nvPr>
        </p:nvGraphicFramePr>
        <p:xfrm>
          <a:off x="8754032" y="1484699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2355F75-AA4D-5248-2F5E-47A6DED17624}"/>
              </a:ext>
            </a:extLst>
          </p:cNvPr>
          <p:cNvSpPr txBox="1"/>
          <p:nvPr/>
        </p:nvSpPr>
        <p:spPr>
          <a:xfrm>
            <a:off x="7659077" y="1666156"/>
            <a:ext cx="110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JSON 1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41D51D-29F5-C61E-A191-E705C02A516F}"/>
              </a:ext>
            </a:extLst>
          </p:cNvPr>
          <p:cNvSpPr txBox="1"/>
          <p:nvPr/>
        </p:nvSpPr>
        <p:spPr>
          <a:xfrm>
            <a:off x="7647754" y="2479177"/>
            <a:ext cx="110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JSON 2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3F2D4D-AA3C-9CE3-AAD2-C5CD4B39A00D}"/>
              </a:ext>
            </a:extLst>
          </p:cNvPr>
          <p:cNvSpPr txBox="1"/>
          <p:nvPr/>
        </p:nvSpPr>
        <p:spPr>
          <a:xfrm>
            <a:off x="7659077" y="3244334"/>
            <a:ext cx="110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JSON 3</a:t>
            </a:r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D2FBBA-C9DB-43A8-4300-C8F7D1DD52AE}"/>
              </a:ext>
            </a:extLst>
          </p:cNvPr>
          <p:cNvCxnSpPr/>
          <p:nvPr/>
        </p:nvCxnSpPr>
        <p:spPr>
          <a:xfrm>
            <a:off x="9956800" y="3923323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37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/>
                <a:ea typeface="Source Serif Pro SemiBold"/>
              </a:rPr>
              <a:t>Merge (Join)</a:t>
            </a:r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786C09-6BD1-041F-15F2-84337D85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95763"/>
              </p:ext>
            </p:extLst>
          </p:nvPr>
        </p:nvGraphicFramePr>
        <p:xfrm>
          <a:off x="1666881" y="2032910"/>
          <a:ext cx="2133819" cy="7454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727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DF8A7A8-54EB-EEFC-9716-C8CFCDA64F37}"/>
              </a:ext>
            </a:extLst>
          </p:cNvPr>
          <p:cNvSpPr txBox="1"/>
          <p:nvPr/>
        </p:nvSpPr>
        <p:spPr>
          <a:xfrm>
            <a:off x="4011013" y="2106754"/>
            <a:ext cx="355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ource Sans Pro"/>
                <a:ea typeface="Source Sans Pro"/>
              </a:rPr>
              <a:t>+</a:t>
            </a:r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2E33078-DF09-6D65-695F-344549DF6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24929"/>
              </p:ext>
            </p:extLst>
          </p:nvPr>
        </p:nvGraphicFramePr>
        <p:xfrm>
          <a:off x="4628469" y="2032910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47D9F96-2420-E0E6-1DD5-5CFBB4E4F25F}"/>
              </a:ext>
            </a:extLst>
          </p:cNvPr>
          <p:cNvSpPr txBox="1"/>
          <p:nvPr/>
        </p:nvSpPr>
        <p:spPr>
          <a:xfrm>
            <a:off x="7059013" y="2036053"/>
            <a:ext cx="355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ource Sans Pro"/>
                <a:ea typeface="Source Sans Pro"/>
              </a:rPr>
              <a:t>=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C4A50-4DBD-26B1-B6FA-CDA8F879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56897"/>
              </p:ext>
            </p:extLst>
          </p:nvPr>
        </p:nvGraphicFramePr>
        <p:xfrm>
          <a:off x="9509686" y="2032910"/>
          <a:ext cx="2133819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73">
                  <a:extLst>
                    <a:ext uri="{9D8B030D-6E8A-4147-A177-3AD203B41FA5}">
                      <a16:colId xmlns:a16="http://schemas.microsoft.com/office/drawing/2014/main" val="1818029230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4136992632"/>
                    </a:ext>
                  </a:extLst>
                </a:gridCol>
                <a:gridCol w="711273">
                  <a:extLst>
                    <a:ext uri="{9D8B030D-6E8A-4147-A177-3AD203B41FA5}">
                      <a16:colId xmlns:a16="http://schemas.microsoft.com/office/drawing/2014/main" val="1278669842"/>
                    </a:ext>
                  </a:extLst>
                </a:gridCol>
              </a:tblGrid>
              <a:tr h="31104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27390"/>
                  </a:ext>
                </a:extLst>
              </a:tr>
              <a:tr h="31104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1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5E5A5C-6BBF-FEF9-EB89-63F050D7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29791"/>
              </p:ext>
            </p:extLst>
          </p:nvPr>
        </p:nvGraphicFramePr>
        <p:xfrm>
          <a:off x="8028608" y="2029244"/>
          <a:ext cx="1493630" cy="7454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6815">
                  <a:extLst>
                    <a:ext uri="{9D8B030D-6E8A-4147-A177-3AD203B41FA5}">
                      <a16:colId xmlns:a16="http://schemas.microsoft.com/office/drawing/2014/main" val="1893724768"/>
                    </a:ext>
                  </a:extLst>
                </a:gridCol>
                <a:gridCol w="746815">
                  <a:extLst>
                    <a:ext uri="{9D8B030D-6E8A-4147-A177-3AD203B41FA5}">
                      <a16:colId xmlns:a16="http://schemas.microsoft.com/office/drawing/2014/main" val="2450885421"/>
                    </a:ext>
                  </a:extLst>
                </a:gridCol>
              </a:tblGrid>
              <a:tr h="372713"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094" marR="63094" marT="31547" marB="31547">
                    <a:lnL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094" marR="63094" marT="31547" marB="31547">
                    <a:lnL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27982"/>
                  </a:ext>
                </a:extLst>
              </a:tr>
              <a:tr h="372713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094" marR="63094" marT="31547" marB="31547">
                    <a:lnL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FFE8C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094" marR="63094" marT="31547" marB="31547">
                    <a:lnL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212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ADE5C2-5B12-19D5-02A3-4C449BE753DA}"/>
              </a:ext>
            </a:extLst>
          </p:cNvPr>
          <p:cNvSpPr txBox="1"/>
          <p:nvPr/>
        </p:nvSpPr>
        <p:spPr>
          <a:xfrm>
            <a:off x="1858065" y="3100457"/>
            <a:ext cx="88612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Allows you to join two or more </a:t>
            </a:r>
            <a:r>
              <a:rPr lang="en-US" sz="3600" err="1">
                <a:cs typeface="Calibri"/>
              </a:rPr>
              <a:t>DataFrames</a:t>
            </a:r>
            <a:r>
              <a:rPr lang="en-US" sz="3600">
                <a:cs typeface="Calibri"/>
              </a:rPr>
              <a:t> using shared values in a shared </a:t>
            </a:r>
            <a:r>
              <a:rPr lang="en-US" sz="3600" b="1">
                <a:cs typeface="Calibri"/>
              </a:rPr>
              <a:t>key</a:t>
            </a:r>
            <a:r>
              <a:rPr lang="en-US" sz="3600">
                <a:cs typeface="Calibri"/>
              </a:rPr>
              <a:t> column to align the rows in the </a:t>
            </a:r>
            <a:r>
              <a:rPr lang="en-US" sz="3600" err="1">
                <a:cs typeface="Calibri"/>
              </a:rPr>
              <a:t>DataFrames</a:t>
            </a:r>
            <a:endParaRPr lang="en-US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A446D-9C43-12A1-A86E-42A7D78C4313}"/>
              </a:ext>
            </a:extLst>
          </p:cNvPr>
          <p:cNvSpPr txBox="1"/>
          <p:nvPr/>
        </p:nvSpPr>
        <p:spPr>
          <a:xfrm>
            <a:off x="1853096" y="4856922"/>
            <a:ext cx="89717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Akin to a SQL join, R's merge, or an Excel VLOOKUP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6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B2F338-8E01-5356-BCF6-F3ABC3DDDA03}"/>
              </a:ext>
            </a:extLst>
          </p:cNvPr>
          <p:cNvSpPr/>
          <p:nvPr/>
        </p:nvSpPr>
        <p:spPr>
          <a:xfrm>
            <a:off x="1568741" y="1149292"/>
            <a:ext cx="8565160" cy="47733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tx1"/>
                </a:solidFill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27865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Lecture Notes and Slides on 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2C315-A7E5-88AA-A620-1FFC45C2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16" y="1665984"/>
            <a:ext cx="8954824" cy="456683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D83EA5-900A-0CD2-1301-2FA4B25C9028}"/>
              </a:ext>
            </a:extLst>
          </p:cNvPr>
          <p:cNvSpPr/>
          <p:nvPr/>
        </p:nvSpPr>
        <p:spPr>
          <a:xfrm>
            <a:off x="3036815" y="5830145"/>
            <a:ext cx="8590327" cy="8053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https://github.com/wintere/pandas-workshop</a:t>
            </a:r>
          </a:p>
        </p:txBody>
      </p:sp>
    </p:spTree>
    <p:extLst>
      <p:ext uri="{BB962C8B-B14F-4D97-AF65-F5344CB8AC3E}">
        <p14:creationId xmlns:p14="http://schemas.microsoft.com/office/powerpoint/2010/main" val="116299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F1FBC-7945-2105-CCB5-DA0FF8AC8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988"/>
            <a:ext cx="5904507" cy="466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ource Sans Pro" panose="020B0503030403020204" pitchFamily="34" charset="0"/>
              </a:rPr>
              <a:t>Software Carpentries: </a:t>
            </a:r>
            <a:r>
              <a:rPr lang="en-US" sz="3600" dirty="0"/>
              <a:t>Plotting and Programming in Python</a:t>
            </a:r>
          </a:p>
          <a:p>
            <a:pPr marL="0" indent="0">
              <a:buNone/>
            </a:pPr>
            <a:r>
              <a:rPr lang="en-US" sz="3600" dirty="0"/>
              <a:t>OR</a:t>
            </a:r>
          </a:p>
          <a:p>
            <a:pPr lvl="1"/>
            <a:r>
              <a:rPr lang="en-US" sz="3200" b="1" dirty="0"/>
              <a:t>variables, assignment</a:t>
            </a:r>
            <a:endParaRPr lang="en-US" sz="3200" b="1" dirty="0">
              <a:latin typeface="Source Sans Pro" panose="020B0503030403020204" pitchFamily="34" charset="0"/>
            </a:endParaRPr>
          </a:p>
          <a:p>
            <a:pPr lvl="1"/>
            <a:r>
              <a:rPr lang="en-US" sz="3200" dirty="0">
                <a:latin typeface="Source Sans Pro" panose="020B0503030403020204" pitchFamily="34" charset="0"/>
              </a:rPr>
              <a:t>standard Python primitives</a:t>
            </a:r>
          </a:p>
          <a:p>
            <a:pPr lvl="2"/>
            <a:r>
              <a:rPr lang="en-US" sz="2800" dirty="0">
                <a:latin typeface="Source Sans Pro" panose="020B0503030403020204" pitchFamily="34" charset="0"/>
              </a:rPr>
              <a:t>int, float, string, </a:t>
            </a:r>
            <a:r>
              <a:rPr lang="en-US" sz="2800" dirty="0" err="1">
                <a:latin typeface="Source Sans Pro" panose="020B0503030403020204" pitchFamily="34" charset="0"/>
              </a:rPr>
              <a:t>boolean</a:t>
            </a:r>
            <a:endParaRPr lang="en-US" sz="2800" dirty="0">
              <a:latin typeface="Source Sans Pro" panose="020B0503030403020204" pitchFamily="34" charset="0"/>
            </a:endParaRPr>
          </a:p>
          <a:p>
            <a:pPr lvl="1"/>
            <a:r>
              <a:rPr lang="en-US" sz="3200" dirty="0">
                <a:latin typeface="Source Sans Pro" panose="020B0503030403020204" pitchFamily="34" charset="0"/>
              </a:rPr>
              <a:t>control flow: if and else</a:t>
            </a:r>
          </a:p>
          <a:p>
            <a:pPr lvl="1"/>
            <a:r>
              <a:rPr lang="en-US" sz="2800" i="1" dirty="0">
                <a:solidFill>
                  <a:srgbClr val="FF0000"/>
                </a:solidFill>
                <a:latin typeface="Source Sans Pro" panose="020B0503030403020204" pitchFamily="34" charset="0"/>
              </a:rPr>
              <a:t>functions, scope</a:t>
            </a:r>
          </a:p>
        </p:txBody>
      </p:sp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7F11DAFE-3F7F-A36C-D3FF-6DB6ED611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"/>
          <a:stretch/>
        </p:blipFill>
        <p:spPr>
          <a:xfrm>
            <a:off x="8251798" y="2309885"/>
            <a:ext cx="2026339" cy="21021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C6A5A-6961-0865-A7CD-428B2C7B35E0}"/>
              </a:ext>
            </a:extLst>
          </p:cNvPr>
          <p:cNvCxnSpPr>
            <a:cxnSpLocks/>
          </p:cNvCxnSpPr>
          <p:nvPr/>
        </p:nvCxnSpPr>
        <p:spPr>
          <a:xfrm flipH="1">
            <a:off x="4944496" y="5883982"/>
            <a:ext cx="2650921" cy="16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C18DE4-9F1B-CA80-F2F1-1AAC19379F72}"/>
              </a:ext>
            </a:extLst>
          </p:cNvPr>
          <p:cNvSpPr txBox="1"/>
          <p:nvPr/>
        </p:nvSpPr>
        <p:spPr>
          <a:xfrm>
            <a:off x="7298422" y="5283817"/>
            <a:ext cx="425729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 lvl="1"/>
            <a:r>
              <a:rPr lang="en-US" sz="2400" dirty="0">
                <a:latin typeface="Source Sans Pro" panose="020B0503030403020204" pitchFamily="34" charset="0"/>
              </a:rPr>
              <a:t>You will get opportunities to practice these if you’re still grasping them.</a:t>
            </a:r>
          </a:p>
        </p:txBody>
      </p:sp>
    </p:spTree>
    <p:extLst>
      <p:ext uri="{BB962C8B-B14F-4D97-AF65-F5344CB8AC3E}">
        <p14:creationId xmlns:p14="http://schemas.microsoft.com/office/powerpoint/2010/main" val="26967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Workshop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F1FBC-7945-2105-CCB5-DA0FF8AC8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988"/>
            <a:ext cx="5904507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Source Sans Pro" panose="020B0503030403020204" pitchFamily="34" charset="0"/>
                <a:ea typeface="Source Serif Pro SemiBold" panose="02040703050405020204" pitchFamily="18" charset="0"/>
              </a:rPr>
              <a:t>Goals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Manipulate, analyze, and visualize data in Pandas and related libraries 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Import data from a variety of sources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Identify and correct common problems in tabular data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Learn basic data visualization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A4504-3CFA-CF1A-C508-38AF77D2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8709" y="1690687"/>
            <a:ext cx="4532243" cy="4508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Source Sans Pro" panose="020B0503030403020204" pitchFamily="34" charset="0"/>
                <a:ea typeface="Source Serif Pro SemiBold" panose="02040703050405020204" pitchFamily="18" charset="0"/>
              </a:rPr>
              <a:t>Not Covered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Topics in “big data” Optimization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Math 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Data in formats that are not tabular: </a:t>
            </a:r>
            <a:r>
              <a:rPr lang="en-US" sz="3200" dirty="0" err="1">
                <a:latin typeface="Source Sans Pro" panose="020B0503030403020204" pitchFamily="34" charset="0"/>
              </a:rPr>
              <a:t>ie</a:t>
            </a:r>
            <a:r>
              <a:rPr lang="en-US" sz="3200" dirty="0">
                <a:latin typeface="Source Sans Pro" panose="020B0503030403020204" pitchFamily="34" charset="0"/>
              </a:rPr>
              <a:t>. genetic sequences, geodatabases,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andas - Python Data Analysis Library">
            <a:extLst>
              <a:ext uri="{FF2B5EF4-FFF2-40B4-BE49-F238E27FC236}">
                <a16:creationId xmlns:a16="http://schemas.microsoft.com/office/drawing/2014/main" id="{E5371E14-5494-CAD4-8429-FAAAADF1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36" y="2482716"/>
            <a:ext cx="3251513" cy="230464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71131-6DD0-8373-4F26-DF3454C4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28" y="460587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  <a:cs typeface="Courier New" panose="02070309020205020404" pitchFamily="49" charset="0"/>
              </a:rPr>
              <a:t>Why Pandas?</a:t>
            </a:r>
          </a:p>
        </p:txBody>
      </p:sp>
      <p:pic>
        <p:nvPicPr>
          <p:cNvPr id="6" name="Content Placeholder 5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150539F5-CFA4-8999-3EB0-5EBA9CDCA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00" y="4636794"/>
            <a:ext cx="1809215" cy="97061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C05281-A462-F925-1CA2-241B1B068465}"/>
              </a:ext>
            </a:extLst>
          </p:cNvPr>
          <p:cNvSpPr txBox="1">
            <a:spLocks/>
          </p:cNvSpPr>
          <p:nvPr/>
        </p:nvSpPr>
        <p:spPr>
          <a:xfrm>
            <a:off x="506710" y="1801284"/>
            <a:ext cx="5456075" cy="4452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Source Sans Pro" panose="020B0503030403020204" pitchFamily="34" charset="0"/>
                <a:ea typeface="Source Sans Pro Light"/>
              </a:rPr>
              <a:t>Free, easy to learn</a:t>
            </a:r>
          </a:p>
          <a:p>
            <a:r>
              <a:rPr lang="en-US" sz="3200" dirty="0">
                <a:latin typeface="Source Sans Pro" panose="020B0503030403020204" pitchFamily="34" charset="0"/>
              </a:rPr>
              <a:t>Compatible with a growing data science ecosystem in Python</a:t>
            </a:r>
          </a:p>
          <a:p>
            <a:pPr lvl="1"/>
            <a:r>
              <a:rPr lang="en-US" sz="2800" dirty="0">
                <a:latin typeface="Source Sans Pro" panose="020B0503030403020204" pitchFamily="34" charset="0"/>
              </a:rPr>
              <a:t>Visualization</a:t>
            </a:r>
          </a:p>
          <a:p>
            <a:pPr lvl="1"/>
            <a:r>
              <a:rPr lang="en-US" sz="2800" dirty="0">
                <a:latin typeface="Source Sans Pro" panose="020B0503030403020204" pitchFamily="34" charset="0"/>
              </a:rPr>
              <a:t>Machine learning</a:t>
            </a:r>
          </a:p>
          <a:p>
            <a:pPr lvl="1"/>
            <a:r>
              <a:rPr lang="en-US" sz="2800" dirty="0">
                <a:latin typeface="Source Sans Pro" panose="020B0503030403020204" pitchFamily="34" charset="0"/>
              </a:rPr>
              <a:t>Statistics</a:t>
            </a:r>
          </a:p>
          <a:p>
            <a:pPr lvl="1"/>
            <a:r>
              <a:rPr lang="en-US" sz="2800" dirty="0">
                <a:latin typeface="Source Sans Pro" panose="020B0503030403020204" pitchFamily="34" charset="0"/>
              </a:rPr>
              <a:t>Scientific applications</a:t>
            </a:r>
          </a:p>
          <a:p>
            <a:r>
              <a:rPr lang="en-US" sz="3200" dirty="0">
                <a:latin typeface="Source Sans Pro" panose="020B0503030403020204" pitchFamily="34" charset="0"/>
                <a:ea typeface="Source Sans Pro Light"/>
              </a:rPr>
              <a:t>Flexible in terms of input and output</a:t>
            </a:r>
          </a:p>
        </p:txBody>
      </p:sp>
      <p:pic>
        <p:nvPicPr>
          <p:cNvPr id="4" name="Picture 3" descr="File:Jupyter logo.svg - Wikipedia">
            <a:extLst>
              <a:ext uri="{FF2B5EF4-FFF2-40B4-BE49-F238E27FC236}">
                <a16:creationId xmlns:a16="http://schemas.microsoft.com/office/drawing/2014/main" id="{33A0B3A0-FF7B-80F0-9536-E7C9FB6F4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3074" y="1927414"/>
            <a:ext cx="1249788" cy="1446191"/>
          </a:xfrm>
          <a:prstGeom prst="rect">
            <a:avLst/>
          </a:prstGeom>
        </p:spPr>
      </p:pic>
      <p:pic>
        <p:nvPicPr>
          <p:cNvPr id="8" name="Picture 7" descr="Bokeh">
            <a:extLst>
              <a:ext uri="{FF2B5EF4-FFF2-40B4-BE49-F238E27FC236}">
                <a16:creationId xmlns:a16="http://schemas.microsoft.com/office/drawing/2014/main" id="{6301FEEF-1F4B-A3B2-BA6D-0BD7EC865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353" y="1328345"/>
            <a:ext cx="1726441" cy="508584"/>
          </a:xfrm>
          <a:prstGeom prst="rect">
            <a:avLst/>
          </a:prstGeom>
        </p:spPr>
      </p:pic>
      <p:pic>
        <p:nvPicPr>
          <p:cNvPr id="9" name="Picture 8" descr="File:NumPy logo 2020.svg - Wikipedia">
            <a:extLst>
              <a:ext uri="{FF2B5EF4-FFF2-40B4-BE49-F238E27FC236}">
                <a16:creationId xmlns:a16="http://schemas.microsoft.com/office/drawing/2014/main" id="{4FC6AFF2-0FDB-DCBE-4431-527316E69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276" y="4877415"/>
            <a:ext cx="1935186" cy="869459"/>
          </a:xfrm>
          <a:prstGeom prst="rect">
            <a:avLst/>
          </a:prstGeom>
        </p:spPr>
      </p:pic>
      <p:pic>
        <p:nvPicPr>
          <p:cNvPr id="11" name="Picture 10" descr="STUMPY Logo">
            <a:extLst>
              <a:ext uri="{FF2B5EF4-FFF2-40B4-BE49-F238E27FC236}">
                <a16:creationId xmlns:a16="http://schemas.microsoft.com/office/drawing/2014/main" id="{6A5F669A-C667-24E3-A680-09011C9F4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785" y="2727653"/>
            <a:ext cx="2175716" cy="7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9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Data Wrangling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D674E-1263-1D8F-31D8-A8215F75453E}"/>
              </a:ext>
            </a:extLst>
          </p:cNvPr>
          <p:cNvSpPr txBox="1"/>
          <p:nvPr/>
        </p:nvSpPr>
        <p:spPr>
          <a:xfrm>
            <a:off x="11020508" y="4810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49D9DAF-D7C5-733C-EFC4-852A21C1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02987"/>
            <a:ext cx="4824368" cy="512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Source Sans Pro" panose="020B0503030403020204" pitchFamily="34" charset="0"/>
                <a:ea typeface="Source Serif Pro SemiBold" panose="02040703050405020204" pitchFamily="18" charset="0"/>
              </a:rPr>
              <a:t>From Raw Data to Analysis</a:t>
            </a:r>
          </a:p>
          <a:p>
            <a:r>
              <a:rPr lang="en-US">
                <a:latin typeface="Source Sans Pro" panose="020B0503030403020204" pitchFamily="34" charset="0"/>
              </a:rPr>
              <a:t>Handle missing values</a:t>
            </a:r>
          </a:p>
          <a:p>
            <a:r>
              <a:rPr lang="en-US">
                <a:latin typeface="Source Sans Pro" panose="020B0503030403020204" pitchFamily="34" charset="0"/>
              </a:rPr>
              <a:t>Convert measurements, apply functions, and correct mistakes at scale</a:t>
            </a:r>
          </a:p>
          <a:p>
            <a:r>
              <a:rPr lang="en-US">
                <a:latin typeface="Source Sans Pro" panose="020B0503030403020204" pitchFamily="34" charset="0"/>
              </a:rPr>
              <a:t>Prepare data to be used for other applications</a:t>
            </a:r>
          </a:p>
          <a:p>
            <a:r>
              <a:rPr lang="en-US">
                <a:latin typeface="Source Sans Pro" panose="020B0503030403020204" pitchFamily="34" charset="0"/>
              </a:rPr>
              <a:t>Create reusable code so you don’t have to do it from scratch again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5E82DBB-0D0E-1680-8F71-2DDDBAF6F907}"/>
              </a:ext>
            </a:extLst>
          </p:cNvPr>
          <p:cNvSpPr/>
          <p:nvPr/>
        </p:nvSpPr>
        <p:spPr>
          <a:xfrm>
            <a:off x="8376766" y="1606821"/>
            <a:ext cx="3008144" cy="1750871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professor gave me this data but it won’t open.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25725C90-0AEA-DA42-5237-F42ABDB2E65F}"/>
              </a:ext>
            </a:extLst>
          </p:cNvPr>
          <p:cNvSpPr/>
          <p:nvPr/>
        </p:nvSpPr>
        <p:spPr>
          <a:xfrm>
            <a:off x="5763178" y="2895032"/>
            <a:ext cx="3101593" cy="1836938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 need to use this data but this variable is in the wrong format.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8220CB4-4802-3025-CD56-4C9D865B3B1C}"/>
              </a:ext>
            </a:extLst>
          </p:cNvPr>
          <p:cNvSpPr/>
          <p:nvPr/>
        </p:nvSpPr>
        <p:spPr>
          <a:xfrm>
            <a:off x="8864771" y="3514831"/>
            <a:ext cx="3101593" cy="1836938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Someone else entered the data and they did it wrong.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67A2FD4-9470-3237-E5DB-3F56A921BCFA}"/>
              </a:ext>
            </a:extLst>
          </p:cNvPr>
          <p:cNvSpPr/>
          <p:nvPr/>
        </p:nvSpPr>
        <p:spPr>
          <a:xfrm>
            <a:off x="5967309" y="4810539"/>
            <a:ext cx="3101593" cy="1836938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 want to put data from multiple sources together.</a:t>
            </a:r>
          </a:p>
        </p:txBody>
      </p:sp>
    </p:spTree>
    <p:extLst>
      <p:ext uri="{BB962C8B-B14F-4D97-AF65-F5344CB8AC3E}">
        <p14:creationId xmlns:p14="http://schemas.microsoft.com/office/powerpoint/2010/main" val="237269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4F27B-FE83-D5EF-1A5D-83FDC99A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305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Creating </a:t>
            </a:r>
            <a:r>
              <a:rPr lang="en-US" dirty="0" err="1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DataFrame</a:t>
            </a:r>
            <a:r>
              <a:rPr lang="en-US" dirty="0">
                <a:latin typeface="Source Serif Pro SemiBold" panose="02040703050405020204" pitchFamily="18" charset="0"/>
                <a:ea typeface="Source Serif Pro SemiBold" panose="02040703050405020204" pitchFamily="18" charset="0"/>
              </a:rPr>
              <a:t> 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9766D-7980-3F5E-4D4C-D63715B7F4D3}"/>
              </a:ext>
            </a:extLst>
          </p:cNvPr>
          <p:cNvSpPr txBox="1"/>
          <p:nvPr/>
        </p:nvSpPr>
        <p:spPr>
          <a:xfrm>
            <a:off x="838199" y="1669308"/>
            <a:ext cx="98158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Can be constructed directly from hardcoded Python objects like dictionaries</a:t>
            </a:r>
          </a:p>
          <a:p>
            <a:endParaRPr lang="en-US" sz="3200" b="1" dirty="0">
              <a:latin typeface="Source Sans Pro" panose="020B0503030403020204" pitchFamily="34" charset="0"/>
              <a:ea typeface="Source Serif Pro Light" panose="020403030504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Loaded from a file or URL: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delimited text file (.txt, .</a:t>
            </a: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tsv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comma-separated values (.csv)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Excel sheet (.xlsx)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JSON dictionary (.</a:t>
            </a: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json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Stata/SAS files (.sav, .</a:t>
            </a: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sas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, .</a:t>
            </a:r>
            <a:r>
              <a:rPr lang="en-US" sz="3200" dirty="0" err="1">
                <a:latin typeface="Source Sans Pro" panose="020B0503030403020204" pitchFamily="34" charset="0"/>
                <a:ea typeface="Source Serif Pro Light" panose="02040303050405020204" pitchFamily="18" charset="0"/>
              </a:rPr>
              <a:t>dta</a:t>
            </a:r>
            <a:r>
              <a:rPr lang="en-US" sz="3200" dirty="0">
                <a:latin typeface="Source Sans Pro" panose="020B0503030403020204" pitchFamily="34" charset="0"/>
                <a:ea typeface="Source Serif Pro Light" panose="020403030504050202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D674E-1263-1D8F-31D8-A8215F75453E}"/>
              </a:ext>
            </a:extLst>
          </p:cNvPr>
          <p:cNvSpPr txBox="1"/>
          <p:nvPr/>
        </p:nvSpPr>
        <p:spPr>
          <a:xfrm>
            <a:off x="11020508" y="4810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c6ea036-795c-44d5-a13d-ed4fe81cbe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7D86F29FEF4941BA079C53CD68BCDF" ma:contentTypeVersion="14" ma:contentTypeDescription="Create a new document." ma:contentTypeScope="" ma:versionID="200bda858769e07b9711ba1fba5a97f0">
  <xsd:schema xmlns:xsd="http://www.w3.org/2001/XMLSchema" xmlns:xs="http://www.w3.org/2001/XMLSchema" xmlns:p="http://schemas.microsoft.com/office/2006/metadata/properties" xmlns:ns3="cc6ea036-795c-44d5-a13d-ed4fe81cbe17" xmlns:ns4="afa04c87-e128-405d-8ffd-da61d51680d1" targetNamespace="http://schemas.microsoft.com/office/2006/metadata/properties" ma:root="true" ma:fieldsID="693570a749390127237eeddcb71cacfc" ns3:_="" ns4:_="">
    <xsd:import namespace="cc6ea036-795c-44d5-a13d-ed4fe81cbe17"/>
    <xsd:import namespace="afa04c87-e128-405d-8ffd-da61d51680d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ea036-795c-44d5-a13d-ed4fe81cbe1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4c87-e128-405d-8ffd-da61d51680d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995FC-0748-4E8E-9FCD-DCAF2213ED9A}">
  <ds:schemaRefs>
    <ds:schemaRef ds:uri="http://schemas.openxmlformats.org/package/2006/metadata/core-properties"/>
    <ds:schemaRef ds:uri="http://schemas.microsoft.com/office/2006/metadata/properties"/>
    <ds:schemaRef ds:uri="afa04c87-e128-405d-8ffd-da61d51680d1"/>
    <ds:schemaRef ds:uri="http://www.w3.org/XML/1998/namespace"/>
    <ds:schemaRef ds:uri="http://schemas.microsoft.com/office/2006/documentManagement/types"/>
    <ds:schemaRef ds:uri="cc6ea036-795c-44d5-a13d-ed4fe81cbe17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3DB1EE-783E-4556-921B-29991B2E8F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92BDE-0184-4769-AA19-CDB02A9AB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ea036-795c-44d5-a13d-ed4fe81cbe17"/>
    <ds:schemaRef ds:uri="afa04c87-e128-405d-8ffd-da61d5168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1803</Words>
  <Application>Microsoft Macintosh PowerPoint</Application>
  <PresentationFormat>Widescreen</PresentationFormat>
  <Paragraphs>429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Consolas</vt:lpstr>
      <vt:lpstr>Courier New</vt:lpstr>
      <vt:lpstr>Source Sans Pro</vt:lpstr>
      <vt:lpstr>Source Sans Pro SemiBold</vt:lpstr>
      <vt:lpstr>Source Serif Pro SemiBold</vt:lpstr>
      <vt:lpstr>Wingdings</vt:lpstr>
      <vt:lpstr>Office Theme</vt:lpstr>
      <vt:lpstr>PowerPoint Presentation</vt:lpstr>
      <vt:lpstr>Roll Call</vt:lpstr>
      <vt:lpstr>Workshop Policies</vt:lpstr>
      <vt:lpstr>Lecture Notes and Slides on GitHub</vt:lpstr>
      <vt:lpstr>Prerequisites</vt:lpstr>
      <vt:lpstr>Workshop Objectives</vt:lpstr>
      <vt:lpstr>Why Pandas?</vt:lpstr>
      <vt:lpstr>Data Wrangling</vt:lpstr>
      <vt:lpstr>Creating DataFrame Objects</vt:lpstr>
      <vt:lpstr>A Little Modern Art</vt:lpstr>
      <vt:lpstr>PowerPoint Presentation</vt:lpstr>
      <vt:lpstr>Reading Input </vt:lpstr>
      <vt:lpstr>Understanding Your Data (I/O)</vt:lpstr>
      <vt:lpstr>What Can Go in a DataFrame?</vt:lpstr>
      <vt:lpstr>The Pandas DataFrame</vt:lpstr>
      <vt:lpstr>The Pandas Series</vt:lpstr>
      <vt:lpstr>Slicing and Indexing with .loc</vt:lpstr>
      <vt:lpstr>Slicing and Indexing with .iloc</vt:lpstr>
      <vt:lpstr>Boolean Indexing</vt:lpstr>
      <vt:lpstr>Boolean Indexing with Multiple Conditions</vt:lpstr>
      <vt:lpstr>What is a NaN? (null, None, etc.)</vt:lpstr>
      <vt:lpstr>Why Dtypes Matter</vt:lpstr>
      <vt:lpstr>Inferring New Columns</vt:lpstr>
      <vt:lpstr>The Histogram</vt:lpstr>
      <vt:lpstr>The Bar Chart</vt:lpstr>
      <vt:lpstr>The Line Graph</vt:lpstr>
      <vt:lpstr>The Scatter Plot</vt:lpstr>
      <vt:lpstr>Combining Data Sources</vt:lpstr>
      <vt:lpstr>JSON</vt:lpstr>
      <vt:lpstr>From JSON to Pandas DataFrame</vt:lpstr>
      <vt:lpstr>Merge (Join)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Winter</dc:creator>
  <cp:lastModifiedBy>Erin Winter</cp:lastModifiedBy>
  <cp:revision>4</cp:revision>
  <dcterms:created xsi:type="dcterms:W3CDTF">2024-02-12T20:32:49Z</dcterms:created>
  <dcterms:modified xsi:type="dcterms:W3CDTF">2025-03-05T21:48:24Z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0x010100B67D86F29FEF4941BA079C53CD68BCDF</vt:lpwstr>
  </property>
</Properties>
</file>