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sldIdLst>
    <p:sldId id="256" r:id="rId5"/>
    <p:sldId id="302" r:id="rId6"/>
    <p:sldId id="303" r:id="rId7"/>
    <p:sldId id="280" r:id="rId8"/>
    <p:sldId id="301" r:id="rId9"/>
    <p:sldId id="305" r:id="rId10"/>
    <p:sldId id="310" r:id="rId11"/>
    <p:sldId id="304"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701"/>
  </p:normalViewPr>
  <p:slideViewPr>
    <p:cSldViewPr>
      <p:cViewPr varScale="1">
        <p:scale>
          <a:sx n="114" d="100"/>
          <a:sy n="114" d="100"/>
        </p:scale>
        <p:origin x="414" y="102"/>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4265CC-7E51-33BF-18D9-8730624623A0}"/>
              </a:ext>
            </a:extLst>
          </p:cNvPr>
          <p:cNvPicPr>
            <a:picLocks noChangeAspect="1"/>
          </p:cNvPicPr>
          <p:nvPr/>
        </p:nvPicPr>
        <p:blipFill>
          <a:blip r:embed="rId3"/>
          <a:stretch>
            <a:fillRect/>
          </a:stretch>
        </p:blipFill>
        <p:spPr>
          <a:xfrm>
            <a:off x="1905000" y="320040"/>
            <a:ext cx="7772400" cy="6217919"/>
          </a:xfrm>
          <a:prstGeom prst="rect">
            <a:avLst/>
          </a:prstGeom>
        </p:spPr>
      </p:pic>
      <p:sp>
        <p:nvSpPr>
          <p:cNvPr id="8" name="TextBox 7">
            <a:extLst>
              <a:ext uri="{FF2B5EF4-FFF2-40B4-BE49-F238E27FC236}">
                <a16:creationId xmlns:a16="http://schemas.microsoft.com/office/drawing/2014/main" id="{F170836A-B349-D50E-F19D-F1461B1133BD}"/>
              </a:ext>
            </a:extLst>
          </p:cNvPr>
          <p:cNvSpPr txBox="1"/>
          <p:nvPr/>
        </p:nvSpPr>
        <p:spPr>
          <a:xfrm>
            <a:off x="10287000" y="6019800"/>
            <a:ext cx="1752600" cy="646331"/>
          </a:xfrm>
          <a:prstGeom prst="rect">
            <a:avLst/>
          </a:prstGeom>
          <a:noFill/>
        </p:spPr>
        <p:txBody>
          <a:bodyPr wrap="square" rtlCol="0">
            <a:spAutoFit/>
          </a:bodyPr>
          <a:lstStyle/>
          <a:p>
            <a:pPr algn="ctr"/>
            <a:r>
              <a:rPr lang="en-US" dirty="0"/>
              <a:t>Presented by: </a:t>
            </a:r>
          </a:p>
          <a:p>
            <a:pPr algn="ctr"/>
            <a:r>
              <a:rPr lang="en-US" dirty="0"/>
              <a:t>Edna Lynn </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F4EFB8-B32B-E305-CA40-1BDEF9E3C5D6}"/>
              </a:ext>
            </a:extLst>
          </p:cNvPr>
          <p:cNvSpPr>
            <a:spLocks noGrp="1"/>
          </p:cNvSpPr>
          <p:nvPr>
            <p:ph type="title"/>
          </p:nvPr>
        </p:nvSpPr>
        <p:spPr/>
        <p:txBody>
          <a:bodyPr/>
          <a:lstStyle/>
          <a:p>
            <a:pPr algn="ctr"/>
            <a:r>
              <a:rPr lang="en-US" dirty="0">
                <a:solidFill>
                  <a:schemeClr val="accent5">
                    <a:lumMod val="50000"/>
                  </a:schemeClr>
                </a:solidFill>
              </a:rPr>
              <a:t>P</a:t>
            </a:r>
            <a:r>
              <a:rPr lang="en-US" dirty="0">
                <a:solidFill>
                  <a:srgbClr val="FFFF00"/>
                </a:solidFill>
              </a:rPr>
              <a:t>y</a:t>
            </a:r>
            <a:r>
              <a:rPr lang="en-US" dirty="0"/>
              <a:t>thon </a:t>
            </a:r>
          </a:p>
        </p:txBody>
      </p:sp>
      <p:sp>
        <p:nvSpPr>
          <p:cNvPr id="2" name="Footer Placeholder 1">
            <a:extLst>
              <a:ext uri="{FF2B5EF4-FFF2-40B4-BE49-F238E27FC236}">
                <a16:creationId xmlns:a16="http://schemas.microsoft.com/office/drawing/2014/main" id="{70640A05-A075-B6F7-8485-592305845518}"/>
              </a:ext>
            </a:extLst>
          </p:cNvPr>
          <p:cNvSpPr>
            <a:spLocks noGrp="1"/>
          </p:cNvSpPr>
          <p:nvPr>
            <p:ph type="ftr" sz="quarter" idx="11"/>
          </p:nvPr>
        </p:nvSpPr>
        <p:spPr/>
        <p:txBody>
          <a:bodyPr/>
          <a:lstStyle/>
          <a:p>
            <a:r>
              <a:rPr lang="en-US" sz="3200" dirty="0">
                <a:latin typeface="Mangal Pro" panose="00000500000000000000" pitchFamily="2" charset="0"/>
                <a:cs typeface="Mangal Pro" panose="00000500000000000000" pitchFamily="2" charset="0"/>
              </a:rPr>
              <a:t>The Language </a:t>
            </a:r>
          </a:p>
        </p:txBody>
      </p:sp>
      <p:sp>
        <p:nvSpPr>
          <p:cNvPr id="5" name="Content Placeholder 4">
            <a:extLst>
              <a:ext uri="{FF2B5EF4-FFF2-40B4-BE49-F238E27FC236}">
                <a16:creationId xmlns:a16="http://schemas.microsoft.com/office/drawing/2014/main" id="{3602EF04-C343-BFD2-AB41-A62063075783}"/>
              </a:ext>
            </a:extLst>
          </p:cNvPr>
          <p:cNvSpPr>
            <a:spLocks noGrp="1"/>
          </p:cNvSpPr>
          <p:nvPr>
            <p:ph sz="quarter" idx="13"/>
          </p:nvPr>
        </p:nvSpPr>
        <p:spPr/>
        <p:txBody>
          <a:bodyPr/>
          <a:lstStyle/>
          <a:p>
            <a:pPr algn="l"/>
            <a:r>
              <a:rPr lang="en-US" dirty="0"/>
              <a:t>Why? </a:t>
            </a:r>
          </a:p>
          <a:p>
            <a:pPr algn="l"/>
            <a:r>
              <a:rPr lang="en-US" sz="1200" dirty="0">
                <a:latin typeface="Mangal Pro" panose="00000500000000000000" pitchFamily="2" charset="0"/>
                <a:cs typeface="Mangal Pro" panose="00000500000000000000" pitchFamily="2" charset="0"/>
              </a:rPr>
              <a:t>The selection was established mainly on influence from friends and patients that are software engineers. I did do research myself and I was intrigued with my findings especially simplified syntax and ongoing growth usage for web and software development. </a:t>
            </a:r>
          </a:p>
          <a:p>
            <a:pPr algn="l"/>
            <a:endParaRPr lang="en-US" sz="900" dirty="0">
              <a:latin typeface="Mangal Pro" panose="00000500000000000000" pitchFamily="2" charset="0"/>
              <a:cs typeface="Mangal Pro" panose="00000500000000000000" pitchFamily="2" charset="0"/>
            </a:endParaRPr>
          </a:p>
          <a:p>
            <a:pPr algn="l"/>
            <a:endParaRPr lang="en-US" sz="900" dirty="0">
              <a:latin typeface="Mangal Pro" panose="00000500000000000000" pitchFamily="2" charset="0"/>
              <a:cs typeface="Mangal Pro" panose="00000500000000000000" pitchFamily="2" charset="0"/>
            </a:endParaRPr>
          </a:p>
          <a:p>
            <a:r>
              <a:rPr lang="en-US" dirty="0"/>
              <a:t>What did I build with it?</a:t>
            </a:r>
          </a:p>
          <a:p>
            <a:r>
              <a:rPr lang="en-US" sz="1400" dirty="0">
                <a:latin typeface="Mangal Pro" panose="00000500000000000000" pitchFamily="2" charset="0"/>
                <a:cs typeface="Mangal Pro" panose="00000500000000000000" pitchFamily="2" charset="0"/>
              </a:rPr>
              <a:t>I produced a renovated version from my personal project from Computer Programming I. An extra credit opportunity submission. </a:t>
            </a:r>
          </a:p>
          <a:p>
            <a:pPr algn="l"/>
            <a:endParaRPr lang="en-US" sz="900" dirty="0">
              <a:latin typeface="Mangal Pro" panose="00000500000000000000" pitchFamily="2" charset="0"/>
              <a:cs typeface="Mangal Pro" panose="00000500000000000000" pitchFamily="2" charset="0"/>
            </a:endParaRPr>
          </a:p>
          <a:p>
            <a:pPr algn="l"/>
            <a:endParaRPr lang="en-US" sz="900" dirty="0">
              <a:latin typeface="Mangal Pro" panose="00000500000000000000" pitchFamily="2" charset="0"/>
              <a:cs typeface="Mangal Pro" panose="00000500000000000000" pitchFamily="2" charset="0"/>
            </a:endParaRPr>
          </a:p>
        </p:txBody>
      </p:sp>
      <p:sp>
        <p:nvSpPr>
          <p:cNvPr id="3" name="Slide Number Placeholder 2">
            <a:extLst>
              <a:ext uri="{FF2B5EF4-FFF2-40B4-BE49-F238E27FC236}">
                <a16:creationId xmlns:a16="http://schemas.microsoft.com/office/drawing/2014/main" id="{4A003396-B624-401E-50C6-C0BB01AF161D}"/>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7" name="Picture 6">
            <a:extLst>
              <a:ext uri="{FF2B5EF4-FFF2-40B4-BE49-F238E27FC236}">
                <a16:creationId xmlns:a16="http://schemas.microsoft.com/office/drawing/2014/main" id="{812401B9-7A82-FC90-C1C9-5CE723F9724E}"/>
              </a:ext>
            </a:extLst>
          </p:cNvPr>
          <p:cNvPicPr>
            <a:picLocks noChangeAspect="1"/>
          </p:cNvPicPr>
          <p:nvPr/>
        </p:nvPicPr>
        <p:blipFill>
          <a:blip r:embed="rId2"/>
          <a:stretch>
            <a:fillRect/>
          </a:stretch>
        </p:blipFill>
        <p:spPr>
          <a:xfrm>
            <a:off x="9144" y="4630669"/>
            <a:ext cx="2042337" cy="2225233"/>
          </a:xfrm>
          <a:prstGeom prst="rect">
            <a:avLst/>
          </a:prstGeom>
        </p:spPr>
      </p:pic>
    </p:spTree>
    <p:extLst>
      <p:ext uri="{BB962C8B-B14F-4D97-AF65-F5344CB8AC3E}">
        <p14:creationId xmlns:p14="http://schemas.microsoft.com/office/powerpoint/2010/main" val="33071625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a:xfrm>
            <a:off x="228600" y="609600"/>
            <a:ext cx="2663952" cy="2212848"/>
          </a:xfrm>
        </p:spPr>
        <p:txBody>
          <a:bodyPr/>
          <a:lstStyle/>
          <a:p>
            <a:pPr algn="ctr"/>
            <a:r>
              <a:rPr lang="en-US" dirty="0"/>
              <a:t>Demo : </a:t>
            </a:r>
          </a:p>
        </p:txBody>
      </p:sp>
      <p:sp>
        <p:nvSpPr>
          <p:cNvPr id="2" name="Footer Placeholder 1">
            <a:extLst>
              <a:ext uri="{FF2B5EF4-FFF2-40B4-BE49-F238E27FC236}">
                <a16:creationId xmlns:a16="http://schemas.microsoft.com/office/drawing/2014/main" id="{6B4F370C-18BC-A752-2980-6309F5D7DC43}"/>
              </a:ext>
            </a:extLst>
          </p:cNvPr>
          <p:cNvSpPr>
            <a:spLocks noGrp="1"/>
          </p:cNvSpPr>
          <p:nvPr>
            <p:ph type="ftr" sz="quarter" idx="11"/>
          </p:nvPr>
        </p:nvSpPr>
        <p:spPr/>
        <p:txBody>
          <a:bodyPr/>
          <a:lstStyle/>
          <a:p>
            <a:r>
              <a:rPr lang="en-US" sz="1800" dirty="0"/>
              <a:t>SNEAK PEEK : </a:t>
            </a: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3</a:t>
            </a:fld>
            <a:endParaRPr lang="en-US" dirty="0"/>
          </a:p>
        </p:txBody>
      </p:sp>
      <p:pic>
        <p:nvPicPr>
          <p:cNvPr id="12" name="Picture 11">
            <a:extLst>
              <a:ext uri="{FF2B5EF4-FFF2-40B4-BE49-F238E27FC236}">
                <a16:creationId xmlns:a16="http://schemas.microsoft.com/office/drawing/2014/main" id="{1050BBC8-DD61-1AB6-B195-7A253804E11D}"/>
              </a:ext>
            </a:extLst>
          </p:cNvPr>
          <p:cNvPicPr>
            <a:picLocks noChangeAspect="1"/>
          </p:cNvPicPr>
          <p:nvPr/>
        </p:nvPicPr>
        <p:blipFill>
          <a:blip r:embed="rId2"/>
          <a:stretch>
            <a:fillRect/>
          </a:stretch>
        </p:blipFill>
        <p:spPr>
          <a:xfrm>
            <a:off x="2743200" y="609600"/>
            <a:ext cx="8576405" cy="5194813"/>
          </a:xfrm>
          <a:prstGeom prst="rect">
            <a:avLst/>
          </a:prstGeom>
        </p:spPr>
      </p:pic>
      <p:sp>
        <p:nvSpPr>
          <p:cNvPr id="13" name="TextBox 12">
            <a:extLst>
              <a:ext uri="{FF2B5EF4-FFF2-40B4-BE49-F238E27FC236}">
                <a16:creationId xmlns:a16="http://schemas.microsoft.com/office/drawing/2014/main" id="{67B44D98-AFBF-F48A-7B40-7C258D6647CB}"/>
              </a:ext>
            </a:extLst>
          </p:cNvPr>
          <p:cNvSpPr txBox="1"/>
          <p:nvPr/>
        </p:nvSpPr>
        <p:spPr>
          <a:xfrm>
            <a:off x="9982200" y="6446752"/>
            <a:ext cx="3276600" cy="369332"/>
          </a:xfrm>
          <a:prstGeom prst="rect">
            <a:avLst/>
          </a:prstGeom>
          <a:noFill/>
        </p:spPr>
        <p:txBody>
          <a:bodyPr wrap="square" rtlCol="0">
            <a:spAutoFit/>
          </a:bodyPr>
          <a:lstStyle/>
          <a:p>
            <a:r>
              <a:rPr lang="en-US" dirty="0"/>
              <a:t>CUE VIDEO * </a:t>
            </a:r>
          </a:p>
        </p:txBody>
      </p:sp>
    </p:spTree>
    <p:extLst>
      <p:ext uri="{BB962C8B-B14F-4D97-AF65-F5344CB8AC3E}">
        <p14:creationId xmlns:p14="http://schemas.microsoft.com/office/powerpoint/2010/main" val="42205253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524000" y="143256"/>
            <a:ext cx="9220200" cy="1066800"/>
          </a:xfrm>
        </p:spPr>
        <p:txBody>
          <a:bodyPr anchor="t">
            <a:noAutofit/>
          </a:bodyPr>
          <a:lstStyle/>
          <a:p>
            <a:pPr algn="l"/>
            <a:r>
              <a:rPr lang="en-US" sz="9600" spc="300" dirty="0">
                <a:ln w="28575">
                  <a:solidFill>
                    <a:schemeClr val="tx1"/>
                  </a:solidFill>
                </a:ln>
                <a:solidFill>
                  <a:schemeClr val="accent2">
                    <a:lumMod val="75000"/>
                  </a:schemeClr>
                </a:solidFill>
                <a:latin typeface="Mangal Pro" panose="00000500000000000000" pitchFamily="2" charset="0"/>
                <a:cs typeface="Mangal Pro" panose="00000500000000000000" pitchFamily="2" charset="0"/>
              </a:rPr>
              <a:t>The Project: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14400" y="1150235"/>
            <a:ext cx="10011156" cy="5724144"/>
          </a:xfrm>
        </p:spPr>
        <p:txBody>
          <a:bodyPr anchor="t"/>
          <a:lstStyle/>
          <a:p>
            <a:pPr marL="0" indent="0" algn="l">
              <a:buNone/>
            </a:pPr>
            <a:r>
              <a:rPr lang="en-US" sz="3600" b="1" dirty="0">
                <a:latin typeface="Mangal Pro" panose="00000500000000000000" pitchFamily="2" charset="0"/>
                <a:cs typeface="Mangal Pro" panose="00000500000000000000" pitchFamily="2" charset="0"/>
              </a:rPr>
              <a:t>❄️WINTER SCRIMMAGE II ❄️</a:t>
            </a:r>
          </a:p>
          <a:p>
            <a:pPr marL="342900" indent="-342900" algn="l">
              <a:buFont typeface="Arial" panose="020B0604020202020204" pitchFamily="34" charset="0"/>
              <a:buChar char="•"/>
            </a:pPr>
            <a:r>
              <a:rPr lang="en-US" sz="1800" dirty="0">
                <a:latin typeface="Mangal Pro" panose="00000500000000000000" pitchFamily="2" charset="0"/>
                <a:cs typeface="Mangal Pro" panose="00000500000000000000" pitchFamily="2" charset="0"/>
              </a:rPr>
              <a:t>Game of chance – No skills required. ❄️</a:t>
            </a:r>
          </a:p>
          <a:p>
            <a:pPr marL="342900" indent="-342900" algn="l">
              <a:buFont typeface="Arial" panose="020B0604020202020204" pitchFamily="34" charset="0"/>
              <a:buChar char="•"/>
            </a:pPr>
            <a:r>
              <a:rPr lang="en-US" sz="1800" dirty="0">
                <a:latin typeface="Mangal Pro" panose="00000500000000000000" pitchFamily="2" charset="0"/>
                <a:cs typeface="Mangal Pro" panose="00000500000000000000" pitchFamily="2" charset="0"/>
              </a:rPr>
              <a:t>Player vs Bot ❄️</a:t>
            </a:r>
          </a:p>
          <a:p>
            <a:pPr marL="342900" indent="-342900" algn="l">
              <a:buFont typeface="Arial" panose="020B0604020202020204" pitchFamily="34" charset="0"/>
              <a:buChar char="•"/>
            </a:pPr>
            <a:endParaRPr lang="en-US" sz="1800" dirty="0">
              <a:latin typeface="Mangal Pro" panose="00000500000000000000" pitchFamily="2" charset="0"/>
              <a:cs typeface="Mangal Pro" panose="00000500000000000000" pitchFamily="2" charset="0"/>
            </a:endParaRPr>
          </a:p>
          <a:p>
            <a:pPr algn="l"/>
            <a:r>
              <a:rPr lang="en-US" sz="1800" dirty="0">
                <a:latin typeface="Mangal Pro" panose="00000500000000000000" pitchFamily="2" charset="0"/>
                <a:cs typeface="Mangal Pro" panose="00000500000000000000" pitchFamily="2" charset="0"/>
              </a:rPr>
              <a:t>❄️The game function predominately runs on randomized integers. </a:t>
            </a:r>
          </a:p>
          <a:p>
            <a:pPr algn="l"/>
            <a:r>
              <a:rPr lang="en-US" sz="1800" dirty="0">
                <a:latin typeface="Mangal Pro" panose="00000500000000000000" pitchFamily="2" charset="0"/>
                <a:cs typeface="Mangal Pro" panose="00000500000000000000" pitchFamily="2" charset="0"/>
              </a:rPr>
              <a:t>Player &amp; Bot roll snowflakes and a random number is generated. </a:t>
            </a:r>
          </a:p>
          <a:p>
            <a:pPr algn="l"/>
            <a:endParaRPr lang="en-US" sz="1800" dirty="0">
              <a:latin typeface="Mangal Pro" panose="00000500000000000000" pitchFamily="2" charset="0"/>
              <a:cs typeface="Mangal Pro" panose="00000500000000000000" pitchFamily="2" charset="0"/>
            </a:endParaRPr>
          </a:p>
          <a:p>
            <a:pPr algn="l"/>
            <a:r>
              <a:rPr lang="en-US" sz="1800" dirty="0">
                <a:latin typeface="Mangal Pro" panose="00000500000000000000" pitchFamily="2" charset="0"/>
                <a:cs typeface="Mangal Pro" panose="00000500000000000000" pitchFamily="2" charset="0"/>
              </a:rPr>
              <a:t>❄️The chosen random number will then be displayed by square  like figures. I score system is then tracked for the x number of times a player wins per round, same goes for the robot. </a:t>
            </a:r>
          </a:p>
          <a:p>
            <a:pPr algn="l"/>
            <a:endParaRPr lang="en-US" sz="1800" dirty="0">
              <a:latin typeface="Mangal Pro" panose="00000500000000000000" pitchFamily="2" charset="0"/>
              <a:cs typeface="Mangal Pro" panose="00000500000000000000" pitchFamily="2" charset="0"/>
            </a:endParaRPr>
          </a:p>
          <a:p>
            <a:pPr algn="l"/>
            <a:r>
              <a:rPr lang="en-US" sz="1800" dirty="0">
                <a:latin typeface="Mangal Pro" panose="00000500000000000000" pitchFamily="2" charset="0"/>
                <a:cs typeface="Mangal Pro" panose="00000500000000000000" pitchFamily="2" charset="0"/>
              </a:rPr>
              <a:t>❄️For the sake of presentation, The player and bot will go against each other in 5 rounds, but this can be easily modified to any desire amount. </a:t>
            </a:r>
          </a:p>
          <a:p>
            <a:pPr algn="l"/>
            <a:endParaRPr lang="en-US" dirty="0"/>
          </a:p>
        </p:txBody>
      </p:sp>
    </p:spTree>
    <p:extLst>
      <p:ext uri="{BB962C8B-B14F-4D97-AF65-F5344CB8AC3E}">
        <p14:creationId xmlns:p14="http://schemas.microsoft.com/office/powerpoint/2010/main" val="33080719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0A50E1-0D2E-D811-2F66-646B4778FC31}"/>
              </a:ext>
            </a:extLst>
          </p:cNvPr>
          <p:cNvSpPr>
            <a:spLocks noGrp="1"/>
          </p:cNvSpPr>
          <p:nvPr>
            <p:ph type="ftr" sz="quarter" idx="11"/>
          </p:nvPr>
        </p:nvSpPr>
        <p:spPr/>
        <p:txBody>
          <a:bodyPr/>
          <a:lstStyle/>
          <a:p>
            <a:r>
              <a:rPr lang="en-US" sz="2800" dirty="0">
                <a:latin typeface="Mangal Pro" panose="00000500000000000000" pitchFamily="2" charset="0"/>
                <a:cs typeface="Mangal Pro" panose="00000500000000000000" pitchFamily="2" charset="0"/>
              </a:rPr>
              <a:t>The Experience</a:t>
            </a:r>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0" name="TextBox 9">
            <a:extLst>
              <a:ext uri="{FF2B5EF4-FFF2-40B4-BE49-F238E27FC236}">
                <a16:creationId xmlns:a16="http://schemas.microsoft.com/office/drawing/2014/main" id="{6488C6B0-5C5D-3E2A-3EE3-44E1D1808C9E}"/>
              </a:ext>
            </a:extLst>
          </p:cNvPr>
          <p:cNvSpPr txBox="1"/>
          <p:nvPr/>
        </p:nvSpPr>
        <p:spPr>
          <a:xfrm>
            <a:off x="762000" y="1219200"/>
            <a:ext cx="10210800" cy="4462760"/>
          </a:xfrm>
          <a:prstGeom prst="rect">
            <a:avLst/>
          </a:prstGeom>
          <a:noFill/>
        </p:spPr>
        <p:txBody>
          <a:bodyPr wrap="square" rtlCol="0">
            <a:spAutoFit/>
          </a:bodyPr>
          <a:lstStyle/>
          <a:p>
            <a:pPr algn="l"/>
            <a:r>
              <a:rPr lang="en-US" sz="1400" b="0" i="0" dirty="0">
                <a:effectLst/>
                <a:latin typeface="Mangal Pro" panose="00000500000000000000" pitchFamily="2" charset="0"/>
                <a:cs typeface="Mangal Pro" panose="00000500000000000000" pitchFamily="2" charset="0"/>
              </a:rPr>
              <a:t>❄️Producing this game, I ran into little fussy details. I'm not sure if its because of the IDE </a:t>
            </a:r>
            <a:r>
              <a:rPr lang="en-US" sz="1400" b="0" i="0" dirty="0" err="1">
                <a:effectLst/>
                <a:latin typeface="Mangal Pro" panose="00000500000000000000" pitchFamily="2" charset="0"/>
                <a:cs typeface="Mangal Pro" panose="00000500000000000000" pitchFamily="2" charset="0"/>
              </a:rPr>
              <a:t>i</a:t>
            </a:r>
            <a:r>
              <a:rPr lang="en-US" sz="1400" b="0" i="0" dirty="0">
                <a:effectLst/>
                <a:latin typeface="Mangal Pro" panose="00000500000000000000" pitchFamily="2" charset="0"/>
                <a:cs typeface="Mangal Pro" panose="00000500000000000000" pitchFamily="2" charset="0"/>
              </a:rPr>
              <a:t> am using but it's very particular when it comes to spacing, aligning, and lower-case usage. If my alignment was off, the display of my code </a:t>
            </a:r>
            <a:r>
              <a:rPr lang="en-US" sz="1400" b="0" i="0" dirty="0" err="1">
                <a:effectLst/>
                <a:latin typeface="Mangal Pro" panose="00000500000000000000" pitchFamily="2" charset="0"/>
                <a:cs typeface="Mangal Pro" panose="00000500000000000000" pitchFamily="2" charset="0"/>
              </a:rPr>
              <a:t>dipict</a:t>
            </a:r>
            <a:r>
              <a:rPr lang="en-US" sz="1400" b="0" i="0" dirty="0">
                <a:effectLst/>
                <a:latin typeface="Mangal Pro" panose="00000500000000000000" pitchFamily="2" charset="0"/>
                <a:cs typeface="Mangal Pro" panose="00000500000000000000" pitchFamily="2" charset="0"/>
              </a:rPr>
              <a:t> itself in this odd placement. It took me awhile to figure why the arrangement was being placed the way it is and it was the simplest fix but also, </a:t>
            </a:r>
            <a:r>
              <a:rPr lang="en-US" sz="1400" b="0" i="0" dirty="0" err="1">
                <a:effectLst/>
                <a:latin typeface="Mangal Pro" panose="00000500000000000000" pitchFamily="2" charset="0"/>
                <a:cs typeface="Mangal Pro" panose="00000500000000000000" pitchFamily="2" charset="0"/>
              </a:rPr>
              <a:t>i</a:t>
            </a:r>
            <a:r>
              <a:rPr lang="en-US" sz="1400" b="0" i="0" dirty="0">
                <a:effectLst/>
                <a:latin typeface="Mangal Pro" panose="00000500000000000000" pitchFamily="2" charset="0"/>
                <a:cs typeface="Mangal Pro" panose="00000500000000000000" pitchFamily="2" charset="0"/>
              </a:rPr>
              <a:t> mainly played around parts of my coding that had the word print.</a:t>
            </a:r>
          </a:p>
          <a:p>
            <a:pPr algn="l"/>
            <a:endParaRPr lang="en-US" sz="1400" b="0" i="0" dirty="0">
              <a:effectLst/>
              <a:latin typeface="Mangal Pro" panose="00000500000000000000" pitchFamily="2" charset="0"/>
              <a:cs typeface="Mangal Pro" panose="00000500000000000000" pitchFamily="2" charset="0"/>
            </a:endParaRPr>
          </a:p>
          <a:p>
            <a:pPr algn="l"/>
            <a:r>
              <a:rPr lang="en-US" sz="1400" b="0" i="0" dirty="0">
                <a:effectLst/>
                <a:latin typeface="Mangal Pro" panose="00000500000000000000" pitchFamily="2" charset="0"/>
                <a:cs typeface="Mangal Pro" panose="00000500000000000000" pitchFamily="2" charset="0"/>
              </a:rPr>
              <a:t>❄️Another difficulty I ran into was score upkeep for both player and bot. In C#, ++ is used as a behavior of increase by 1 but in Python its " +=1 " (thank you </a:t>
            </a:r>
            <a:r>
              <a:rPr lang="en-US" sz="1400" b="0" i="0" dirty="0" err="1">
                <a:effectLst/>
                <a:latin typeface="Mangal Pro" panose="00000500000000000000" pitchFamily="2" charset="0"/>
                <a:cs typeface="Mangal Pro" panose="00000500000000000000" pitchFamily="2" charset="0"/>
              </a:rPr>
              <a:t>stackoverflow</a:t>
            </a:r>
            <a:r>
              <a:rPr lang="en-US" sz="1400" b="0" i="0" dirty="0">
                <a:effectLst/>
                <a:latin typeface="Mangal Pro" panose="00000500000000000000" pitchFamily="2" charset="0"/>
                <a:cs typeface="Mangal Pro" panose="00000500000000000000" pitchFamily="2" charset="0"/>
              </a:rPr>
              <a:t>), although my syntax was correct, there was a code I added into the program that restarted the score count. Which was input() . This was added after my "if" conditional statement in highlights of the score. I thought placing the input() would register what was being spawned but it generally restarted the count. After playing with the code endless of times, I realized that the score is working but it's restarting, and by chance I removed the input() and my score was finally accumulating. My problem solving take on this was to only observe the section dedicated to the score since this was where the bad execution falls into.</a:t>
            </a:r>
          </a:p>
          <a:p>
            <a:pPr algn="l"/>
            <a:endParaRPr lang="en-US" sz="1400" b="0" i="0" dirty="0">
              <a:effectLst/>
              <a:latin typeface="Mangal Pro" panose="00000500000000000000" pitchFamily="2" charset="0"/>
              <a:cs typeface="Mangal Pro" panose="00000500000000000000" pitchFamily="2" charset="0"/>
            </a:endParaRPr>
          </a:p>
          <a:p>
            <a:pPr algn="l"/>
            <a:r>
              <a:rPr lang="en-US" sz="1400" b="0" i="0" dirty="0">
                <a:effectLst/>
                <a:latin typeface="Mangal Pro" panose="00000500000000000000" pitchFamily="2" charset="0"/>
                <a:cs typeface="Mangal Pro" panose="00000500000000000000" pitchFamily="2" charset="0"/>
              </a:rPr>
              <a:t>❄️The last troublesome I ran into was the build of the square. I learned that python has an object called </a:t>
            </a:r>
            <a:r>
              <a:rPr lang="en-US" sz="1400" b="0" i="0" dirty="0" err="1">
                <a:effectLst/>
                <a:latin typeface="Mangal Pro" panose="00000500000000000000" pitchFamily="2" charset="0"/>
                <a:cs typeface="Mangal Pro" panose="00000500000000000000" pitchFamily="2" charset="0"/>
              </a:rPr>
              <a:t>unicode</a:t>
            </a:r>
            <a:r>
              <a:rPr lang="en-US" sz="1400" b="0" i="0" dirty="0">
                <a:effectLst/>
                <a:latin typeface="Mangal Pro" panose="00000500000000000000" pitchFamily="2" charset="0"/>
                <a:cs typeface="Mangal Pro" panose="00000500000000000000" pitchFamily="2" charset="0"/>
              </a:rPr>
              <a:t>. Basically, these can be characters that can be printed. I coded print </a:t>
            </a:r>
            <a:r>
              <a:rPr lang="en-US" sz="1400" b="0" i="0" dirty="0" err="1">
                <a:effectLst/>
                <a:latin typeface="Mangal Pro" panose="00000500000000000000" pitchFamily="2" charset="0"/>
                <a:cs typeface="Mangal Pro" panose="00000500000000000000" pitchFamily="2" charset="0"/>
              </a:rPr>
              <a:t>unicode</a:t>
            </a:r>
            <a:r>
              <a:rPr lang="en-US" sz="1400" b="0" i="0" dirty="0">
                <a:effectLst/>
                <a:latin typeface="Mangal Pro" panose="00000500000000000000" pitchFamily="2" charset="0"/>
                <a:cs typeface="Mangal Pro" panose="00000500000000000000" pitchFamily="2" charset="0"/>
              </a:rPr>
              <a:t> of angles and lines to construct the square. I also was able to find a snowflake which was so fitting for this final. After, playing with the square for over 2 hours, </a:t>
            </a:r>
            <a:r>
              <a:rPr lang="en-US" sz="1400" b="0" i="0" dirty="0" err="1">
                <a:effectLst/>
                <a:latin typeface="Mangal Pro" panose="00000500000000000000" pitchFamily="2" charset="0"/>
                <a:cs typeface="Mangal Pro" panose="00000500000000000000" pitchFamily="2" charset="0"/>
              </a:rPr>
              <a:t>i</a:t>
            </a:r>
            <a:r>
              <a:rPr lang="en-US" sz="1400" b="0" i="0" dirty="0">
                <a:effectLst/>
                <a:latin typeface="Mangal Pro" panose="00000500000000000000" pitchFamily="2" charset="0"/>
                <a:cs typeface="Mangal Pro" panose="00000500000000000000" pitchFamily="2" charset="0"/>
              </a:rPr>
              <a:t> couldn't figure out reasoning as to why the addition of the snowflake in the middle, the line </a:t>
            </a:r>
            <a:r>
              <a:rPr lang="en-US" sz="1400" b="0" i="0" dirty="0" err="1">
                <a:effectLst/>
                <a:latin typeface="Mangal Pro" panose="00000500000000000000" pitchFamily="2" charset="0"/>
                <a:cs typeface="Mangal Pro" panose="00000500000000000000" pitchFamily="2" charset="0"/>
              </a:rPr>
              <a:t>couldnt</a:t>
            </a:r>
            <a:r>
              <a:rPr lang="en-US" sz="1400" b="0" i="0" dirty="0">
                <a:effectLst/>
                <a:latin typeface="Mangal Pro" panose="00000500000000000000" pitchFamily="2" charset="0"/>
                <a:cs typeface="Mangal Pro" panose="00000500000000000000" pitchFamily="2" charset="0"/>
              </a:rPr>
              <a:t> line itself correctly. I tried multiple times to perfect this. However, I shaped a depiction that's not too perfect but it works.</a:t>
            </a:r>
          </a:p>
          <a:p>
            <a:endParaRPr lang="en-US" dirty="0"/>
          </a:p>
        </p:txBody>
      </p:sp>
    </p:spTree>
    <p:extLst>
      <p:ext uri="{BB962C8B-B14F-4D97-AF65-F5344CB8AC3E}">
        <p14:creationId xmlns:p14="http://schemas.microsoft.com/office/powerpoint/2010/main" val="305450027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p:txBody>
          <a:bodyPr/>
          <a:lstStyle/>
          <a:p>
            <a:r>
              <a:rPr lang="en-US" sz="1000" b="0" i="0" dirty="0">
                <a:effectLst/>
                <a:latin typeface="-apple-system"/>
              </a:rPr>
              <a:t>Give honest opinions about the languages and things you learn.</a:t>
            </a:r>
            <a:endParaRPr lang="en-US" sz="1000" dirty="0"/>
          </a:p>
        </p:txBody>
      </p:sp>
      <p:sp>
        <p:nvSpPr>
          <p:cNvPr id="4" name="Footer Placeholder 3">
            <a:extLst>
              <a:ext uri="{FF2B5EF4-FFF2-40B4-BE49-F238E27FC236}">
                <a16:creationId xmlns:a16="http://schemas.microsoft.com/office/drawing/2014/main" id="{B071DF4C-EB67-6575-7791-C347DD98D341}"/>
              </a:ext>
            </a:extLst>
          </p:cNvPr>
          <p:cNvSpPr>
            <a:spLocks noGrp="1"/>
          </p:cNvSpPr>
          <p:nvPr>
            <p:ph type="ftr" sz="quarter" idx="11"/>
          </p:nvPr>
        </p:nvSpPr>
        <p:spPr/>
        <p:txBody>
          <a:bodyPr/>
          <a:lstStyle/>
          <a:p>
            <a:r>
              <a:rPr lang="en-US" dirty="0"/>
              <a:t>HONESTY</a:t>
            </a:r>
          </a:p>
        </p:txBody>
      </p:sp>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6" name="Content Placeholder 5">
            <a:extLst>
              <a:ext uri="{FF2B5EF4-FFF2-40B4-BE49-F238E27FC236}">
                <a16:creationId xmlns:a16="http://schemas.microsoft.com/office/drawing/2014/main" id="{AA5DC2FC-A7C1-0ACA-7F7A-A4AC10A5CCF9}"/>
              </a:ext>
            </a:extLst>
          </p:cNvPr>
          <p:cNvSpPr>
            <a:spLocks noGrp="1"/>
          </p:cNvSpPr>
          <p:nvPr>
            <p:ph sz="half" idx="2"/>
          </p:nvPr>
        </p:nvSpPr>
        <p:spPr/>
        <p:txBody>
          <a:bodyPr/>
          <a:lstStyle/>
          <a:p>
            <a:r>
              <a:rPr lang="en-US" b="0" i="0" dirty="0">
                <a:effectLst/>
                <a:latin typeface="-apple-system"/>
              </a:rPr>
              <a:t>I learn that when you learn one programming language it can be a little easier to grasp an understanding for other languages. I played this code game dedicated to Swift on my </a:t>
            </a:r>
            <a:r>
              <a:rPr lang="en-US" b="0" i="0" dirty="0" err="1">
                <a:effectLst/>
                <a:latin typeface="-apple-system"/>
              </a:rPr>
              <a:t>ipad</a:t>
            </a:r>
            <a:r>
              <a:rPr lang="en-US" b="0" i="0" dirty="0">
                <a:effectLst/>
                <a:latin typeface="-apple-system"/>
              </a:rPr>
              <a:t> and I see a lot of similarities. With Python, it's the same story. There's are different syntax that each language </a:t>
            </a:r>
            <a:r>
              <a:rPr lang="en-US" b="0" i="0" dirty="0" err="1">
                <a:effectLst/>
                <a:latin typeface="-apple-system"/>
              </a:rPr>
              <a:t>posesses</a:t>
            </a:r>
            <a:r>
              <a:rPr lang="en-US" b="0" i="0" dirty="0">
                <a:effectLst/>
                <a:latin typeface="-apple-system"/>
              </a:rPr>
              <a:t> but for the most part the function plays are in the same vicinity. It's entertaining to learn a new language because it expands the knowledge you know and exposes you to new information.</a:t>
            </a:r>
            <a:endParaRPr lang="en-US" dirty="0"/>
          </a:p>
        </p:txBody>
      </p:sp>
    </p:spTree>
    <p:extLst>
      <p:ext uri="{BB962C8B-B14F-4D97-AF65-F5344CB8AC3E}">
        <p14:creationId xmlns:p14="http://schemas.microsoft.com/office/powerpoint/2010/main" val="772267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B727DE-9C16-360C-F34F-96B63BA5504C}"/>
              </a:ext>
            </a:extLst>
          </p:cNvPr>
          <p:cNvSpPr>
            <a:spLocks noGrp="1"/>
          </p:cNvSpPr>
          <p:nvPr>
            <p:ph type="title"/>
          </p:nvPr>
        </p:nvSpPr>
        <p:spPr>
          <a:xfrm>
            <a:off x="3063240" y="2651760"/>
            <a:ext cx="6309360" cy="1767840"/>
          </a:xfrm>
        </p:spPr>
        <p:txBody>
          <a:bodyPr/>
          <a:lstStyle/>
          <a:p>
            <a:r>
              <a:rPr lang="en-US" b="0" i="0" dirty="0">
                <a:effectLst/>
                <a:latin typeface="-apple-system"/>
              </a:rPr>
              <a:t>It's entertaining to learn a new language because it expands the knowledge you know and exposes you to new information.</a:t>
            </a:r>
            <a:endParaRPr lang="en-US" dirty="0"/>
          </a:p>
        </p:txBody>
      </p:sp>
      <p:sp>
        <p:nvSpPr>
          <p:cNvPr id="11" name="Text Placeholder 10">
            <a:extLst>
              <a:ext uri="{FF2B5EF4-FFF2-40B4-BE49-F238E27FC236}">
                <a16:creationId xmlns:a16="http://schemas.microsoft.com/office/drawing/2014/main" id="{838F1D27-7C00-ADDA-3E62-FDBF008D5DDE}"/>
              </a:ext>
            </a:extLst>
          </p:cNvPr>
          <p:cNvSpPr>
            <a:spLocks noGrp="1"/>
          </p:cNvSpPr>
          <p:nvPr>
            <p:ph type="body" sz="quarter" idx="15"/>
          </p:nvPr>
        </p:nvSpPr>
        <p:spPr/>
        <p:txBody>
          <a:bodyPr/>
          <a:lstStyle/>
          <a:p>
            <a:r>
              <a:rPr lang="en-US" dirty="0"/>
              <a:t>”</a:t>
            </a:r>
          </a:p>
        </p:txBody>
      </p:sp>
      <p:sp>
        <p:nvSpPr>
          <p:cNvPr id="10" name="Text Placeholder 9">
            <a:extLst>
              <a:ext uri="{FF2B5EF4-FFF2-40B4-BE49-F238E27FC236}">
                <a16:creationId xmlns:a16="http://schemas.microsoft.com/office/drawing/2014/main" id="{65E24183-EEFA-02B9-BFB3-2C57E0B5A3FD}"/>
              </a:ext>
            </a:extLst>
          </p:cNvPr>
          <p:cNvSpPr>
            <a:spLocks noGrp="1"/>
          </p:cNvSpPr>
          <p:nvPr>
            <p:ph type="body" sz="quarter" idx="14"/>
          </p:nvPr>
        </p:nvSpPr>
        <p:spPr/>
        <p:txBody>
          <a:bodyPr/>
          <a:lstStyle/>
          <a:p>
            <a:r>
              <a:rPr lang="en-US" dirty="0"/>
              <a:t>“</a:t>
            </a:r>
          </a:p>
        </p:txBody>
      </p:sp>
    </p:spTree>
    <p:extLst>
      <p:ext uri="{BB962C8B-B14F-4D97-AF65-F5344CB8AC3E}">
        <p14:creationId xmlns:p14="http://schemas.microsoft.com/office/powerpoint/2010/main" val="21137137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A49ABFAC-D966-9A7C-EFB9-4AA2A4BFCB3B}"/>
              </a:ext>
            </a:extLst>
          </p:cNvPr>
          <p:cNvSpPr>
            <a:spLocks noGrp="1"/>
          </p:cNvSpPr>
          <p:nvPr>
            <p:ph type="title"/>
          </p:nvPr>
        </p:nvSpPr>
        <p:spPr/>
        <p:txBody>
          <a:bodyPr/>
          <a:lstStyle/>
          <a:p>
            <a:r>
              <a:rPr lang="en-US" dirty="0"/>
              <a:t>Present: </a:t>
            </a:r>
          </a:p>
        </p:txBody>
      </p:sp>
      <p:sp>
        <p:nvSpPr>
          <p:cNvPr id="7" name="Footer Placeholder 6">
            <a:extLst>
              <a:ext uri="{FF2B5EF4-FFF2-40B4-BE49-F238E27FC236}">
                <a16:creationId xmlns:a16="http://schemas.microsoft.com/office/drawing/2014/main" id="{6C58156F-B502-2468-F7F7-7EF56BA44FBE}"/>
              </a:ext>
            </a:extLst>
          </p:cNvPr>
          <p:cNvSpPr>
            <a:spLocks noGrp="1"/>
          </p:cNvSpPr>
          <p:nvPr>
            <p:ph type="ftr" sz="quarter" idx="11"/>
          </p:nvPr>
        </p:nvSpPr>
        <p:spPr/>
        <p:txBody>
          <a:bodyPr/>
          <a:lstStyle/>
          <a:p>
            <a:r>
              <a:rPr lang="en-US" sz="3200" dirty="0">
                <a:latin typeface="Mangal Pro" panose="00000500000000000000" pitchFamily="2" charset="0"/>
                <a:cs typeface="Mangal Pro" panose="00000500000000000000" pitchFamily="2" charset="0"/>
              </a:rPr>
              <a:t>Cue:</a:t>
            </a:r>
          </a:p>
        </p:txBody>
      </p:sp>
      <p:sp>
        <p:nvSpPr>
          <p:cNvPr id="8" name="Slide Number Placeholder 7">
            <a:extLst>
              <a:ext uri="{FF2B5EF4-FFF2-40B4-BE49-F238E27FC236}">
                <a16:creationId xmlns:a16="http://schemas.microsoft.com/office/drawing/2014/main" id="{151DE16D-6222-1703-D240-DA742BD7BEF9}"/>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12" name="Picture 11">
            <a:extLst>
              <a:ext uri="{FF2B5EF4-FFF2-40B4-BE49-F238E27FC236}">
                <a16:creationId xmlns:a16="http://schemas.microsoft.com/office/drawing/2014/main" id="{E608BE1E-E5F4-8425-CBEA-A38B4F9B4751}"/>
              </a:ext>
            </a:extLst>
          </p:cNvPr>
          <p:cNvPicPr>
            <a:picLocks noChangeAspect="1"/>
          </p:cNvPicPr>
          <p:nvPr/>
        </p:nvPicPr>
        <p:blipFill>
          <a:blip r:embed="rId2"/>
          <a:stretch>
            <a:fillRect/>
          </a:stretch>
        </p:blipFill>
        <p:spPr>
          <a:xfrm>
            <a:off x="3352800" y="2151357"/>
            <a:ext cx="5181600" cy="4145279"/>
          </a:xfrm>
          <a:prstGeom prst="rect">
            <a:avLst/>
          </a:prstGeom>
        </p:spPr>
      </p:pic>
    </p:spTree>
    <p:extLst>
      <p:ext uri="{BB962C8B-B14F-4D97-AF65-F5344CB8AC3E}">
        <p14:creationId xmlns:p14="http://schemas.microsoft.com/office/powerpoint/2010/main" val="2700317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THANK YOU</a:t>
            </a:r>
          </a:p>
        </p:txBody>
      </p:sp>
    </p:spTree>
    <p:extLst>
      <p:ext uri="{BB962C8B-B14F-4D97-AF65-F5344CB8AC3E}">
        <p14:creationId xmlns:p14="http://schemas.microsoft.com/office/powerpoint/2010/main" val="627731054"/>
      </p:ext>
    </p:extLst>
  </p:cSld>
  <p:clrMapOvr>
    <a:masterClrMapping/>
  </p:clrMapOvr>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421B937-7172-47A3-B8EF-010B04CBBB90}">
  <ds:schemaRefs>
    <ds:schemaRef ds:uri="http://schemas.microsoft.com/sharepoint/v3/contenttype/forms"/>
  </ds:schemaRefs>
</ds:datastoreItem>
</file>

<file path=customXml/itemProps3.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87</TotalTime>
  <Words>721</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Mangal Pro</vt:lpstr>
      <vt:lpstr>Office Theme</vt:lpstr>
      <vt:lpstr>PowerPoint Presentation</vt:lpstr>
      <vt:lpstr>Python </vt:lpstr>
      <vt:lpstr>Demo : </vt:lpstr>
      <vt:lpstr>The Project: </vt:lpstr>
      <vt:lpstr>PowerPoint Presentation</vt:lpstr>
      <vt:lpstr>Give honest opinions about the languages and things you learn.</vt:lpstr>
      <vt:lpstr>It's entertaining to learn a new language because it expands the knowledge you know and exposes you to new information.</vt:lpstr>
      <vt:lpstr>Present: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Ednalynn L</dc:creator>
  <cp:lastModifiedBy>Ednalynn L</cp:lastModifiedBy>
  <cp:revision>1</cp:revision>
  <dcterms:created xsi:type="dcterms:W3CDTF">2023-12-05T07:04:48Z</dcterms:created>
  <dcterms:modified xsi:type="dcterms:W3CDTF">2023-12-05T08:32:39Z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