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31"/>
  </p:notesMasterIdLst>
  <p:sldIdLst>
    <p:sldId id="256" r:id="rId3"/>
    <p:sldId id="264" r:id="rId4"/>
    <p:sldId id="257" r:id="rId5"/>
    <p:sldId id="258" r:id="rId6"/>
    <p:sldId id="259" r:id="rId7"/>
    <p:sldId id="260" r:id="rId8"/>
    <p:sldId id="265" r:id="rId9"/>
    <p:sldId id="269" r:id="rId10"/>
    <p:sldId id="270" r:id="rId11"/>
    <p:sldId id="266" r:id="rId12"/>
    <p:sldId id="267" r:id="rId13"/>
    <p:sldId id="261" r:id="rId14"/>
    <p:sldId id="271" r:id="rId15"/>
    <p:sldId id="273" r:id="rId16"/>
    <p:sldId id="277" r:id="rId17"/>
    <p:sldId id="276" r:id="rId18"/>
    <p:sldId id="278" r:id="rId19"/>
    <p:sldId id="279" r:id="rId20"/>
    <p:sldId id="280" r:id="rId21"/>
    <p:sldId id="281" r:id="rId22"/>
    <p:sldId id="282" r:id="rId23"/>
    <p:sldId id="274" r:id="rId24"/>
    <p:sldId id="272" r:id="rId25"/>
    <p:sldId id="275" r:id="rId26"/>
    <p:sldId id="262" r:id="rId27"/>
    <p:sldId id="263"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0196" autoAdjust="0"/>
  </p:normalViewPr>
  <p:slideViewPr>
    <p:cSldViewPr snapToGrid="0">
      <p:cViewPr>
        <p:scale>
          <a:sx n="75" d="100"/>
          <a:sy n="75" d="100"/>
        </p:scale>
        <p:origin x="89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FFE8E-8676-41EF-813A-11881BAD5BAB}" type="datetimeFigureOut">
              <a:rPr lang="pt-BR" smtClean="0"/>
              <a:t>10/11/2023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99730-2322-47EC-9221-61522E2BDB25}" type="slidenum">
              <a:rPr lang="pt-BR" smtClean="0"/>
              <a:t>‹nº›</a:t>
            </a:fld>
            <a:endParaRPr lang="pt-BR"/>
          </a:p>
        </p:txBody>
      </p:sp>
    </p:spTree>
    <p:extLst>
      <p:ext uri="{BB962C8B-B14F-4D97-AF65-F5344CB8AC3E}">
        <p14:creationId xmlns:p14="http://schemas.microsoft.com/office/powerpoint/2010/main" val="2737635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0799730-2322-47EC-9221-61522E2BDB25}" type="slidenum">
              <a:rPr lang="pt-BR" smtClean="0"/>
              <a:t>2</a:t>
            </a:fld>
            <a:endParaRPr lang="pt-BR"/>
          </a:p>
        </p:txBody>
      </p:sp>
    </p:spTree>
    <p:extLst>
      <p:ext uri="{BB962C8B-B14F-4D97-AF65-F5344CB8AC3E}">
        <p14:creationId xmlns:p14="http://schemas.microsoft.com/office/powerpoint/2010/main" val="135401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178E0F3-BA87-4F39-977E-35504B8378DB}" type="datetimeFigureOut">
              <a:rPr lang="pt-BR" smtClean="0"/>
              <a:t>10/11/2023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1FCEB1-A7C5-490D-BA86-5A8F7B1E23CB}"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5879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178E0F3-BA87-4F39-977E-35504B8378DB}" type="datetimeFigureOut">
              <a:rPr lang="pt-BR" smtClean="0"/>
              <a:t>10/11/2023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2626946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178E0F3-BA87-4F39-977E-35504B8378DB}" type="datetimeFigureOut">
              <a:rPr lang="pt-BR" smtClean="0"/>
              <a:t>10/11/2023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1373169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178E0F3-BA87-4F39-977E-35504B8378DB}" type="datetimeFigureOut">
              <a:rPr lang="pt-BR" smtClean="0"/>
              <a:t>10/11/2023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1FCEB1-A7C5-490D-BA86-5A8F7B1E23CB}"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030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178E0F3-BA87-4F39-977E-35504B8378DB}" type="datetimeFigureOut">
              <a:rPr lang="pt-BR" smtClean="0"/>
              <a:t>10/11/2023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15001102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178E0F3-BA87-4F39-977E-35504B8378DB}" type="datetimeFigureOut">
              <a:rPr lang="pt-BR" smtClean="0"/>
              <a:t>10/11/2023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1FCEB1-A7C5-490D-BA86-5A8F7B1E23CB}"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7185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178E0F3-BA87-4F39-977E-35504B8378DB}" type="datetimeFigureOut">
              <a:rPr lang="pt-BR" smtClean="0"/>
              <a:t>10/11/2023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21183167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178E0F3-BA87-4F39-977E-35504B8378DB}" type="datetimeFigureOut">
              <a:rPr lang="pt-BR" smtClean="0"/>
              <a:t>10/11/2023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1311745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178E0F3-BA87-4F39-977E-35504B8378DB}" type="datetimeFigureOut">
              <a:rPr lang="pt-BR" smtClean="0"/>
              <a:t>10/11/2023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826987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78E0F3-BA87-4F39-977E-35504B8378DB}" type="datetimeFigureOut">
              <a:rPr lang="pt-BR" smtClean="0"/>
              <a:t>10/11/2023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3672381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78E0F3-BA87-4F39-977E-35504B8378DB}" type="datetimeFigureOut">
              <a:rPr lang="pt-BR" smtClean="0"/>
              <a:t>10/11/2023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1FCEB1-A7C5-490D-BA86-5A8F7B1E23CB}" type="slidenum">
              <a:rPr lang="pt-BR" smtClean="0"/>
              <a:t>‹nº›</a:t>
            </a:fld>
            <a:endParaRPr lang="pt-BR"/>
          </a:p>
        </p:txBody>
      </p:sp>
    </p:spTree>
    <p:extLst>
      <p:ext uri="{BB962C8B-B14F-4D97-AF65-F5344CB8AC3E}">
        <p14:creationId xmlns:p14="http://schemas.microsoft.com/office/powerpoint/2010/main" val="2879720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178E0F3-BA87-4F39-977E-35504B8378DB}" type="datetimeFigureOut">
              <a:rPr lang="pt-BR" smtClean="0"/>
              <a:t>10/11/2023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3936667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178E0F3-BA87-4F39-977E-35504B8378DB}" type="datetimeFigureOut">
              <a:rPr lang="pt-BR" smtClean="0"/>
              <a:t>10/11/2023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14930169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178E0F3-BA87-4F39-977E-35504B8378DB}" type="datetimeFigureOut">
              <a:rPr lang="pt-BR" smtClean="0"/>
              <a:t>10/11/2023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3773166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178E0F3-BA87-4F39-977E-35504B8378DB}" type="datetimeFigureOut">
              <a:rPr lang="pt-BR" smtClean="0"/>
              <a:t>10/11/2023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1202529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178E0F3-BA87-4F39-977E-35504B8378DB}" type="datetimeFigureOut">
              <a:rPr lang="pt-BR" smtClean="0"/>
              <a:t>10/11/2023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1FCEB1-A7C5-490D-BA86-5A8F7B1E23CB}"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1962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178E0F3-BA87-4F39-977E-35504B8378DB}" type="datetimeFigureOut">
              <a:rPr lang="pt-BR" smtClean="0"/>
              <a:t>10/11/2023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3732045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178E0F3-BA87-4F39-977E-35504B8378DB}" type="datetimeFigureOut">
              <a:rPr lang="pt-BR" smtClean="0"/>
              <a:t>10/11/2023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7751562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178E0F3-BA87-4F39-977E-35504B8378DB}" type="datetimeFigureOut">
              <a:rPr lang="pt-BR" smtClean="0"/>
              <a:t>10/11/2023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39702269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78E0F3-BA87-4F39-977E-35504B8378DB}" type="datetimeFigureOut">
              <a:rPr lang="pt-BR" smtClean="0"/>
              <a:t>10/11/2023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28317387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78E0F3-BA87-4F39-977E-35504B8378DB}" type="datetimeFigureOut">
              <a:rPr lang="pt-BR" smtClean="0"/>
              <a:t>10/11/2023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1FCEB1-A7C5-490D-BA86-5A8F7B1E23CB}" type="slidenum">
              <a:rPr lang="pt-BR" smtClean="0"/>
              <a:t>‹nº›</a:t>
            </a:fld>
            <a:endParaRPr lang="pt-BR"/>
          </a:p>
        </p:txBody>
      </p:sp>
    </p:spTree>
    <p:extLst>
      <p:ext uri="{BB962C8B-B14F-4D97-AF65-F5344CB8AC3E}">
        <p14:creationId xmlns:p14="http://schemas.microsoft.com/office/powerpoint/2010/main" val="113326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178E0F3-BA87-4F39-977E-35504B8378DB}" type="datetimeFigureOut">
              <a:rPr lang="pt-BR" smtClean="0"/>
              <a:t>10/11/2023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B1FCEB1-A7C5-490D-BA86-5A8F7B1E23CB}" type="slidenum">
              <a:rPr lang="pt-BR" smtClean="0"/>
              <a:t>‹nº›</a:t>
            </a:fld>
            <a:endParaRPr lang="pt-BR"/>
          </a:p>
        </p:txBody>
      </p:sp>
    </p:spTree>
    <p:extLst>
      <p:ext uri="{BB962C8B-B14F-4D97-AF65-F5344CB8AC3E}">
        <p14:creationId xmlns:p14="http://schemas.microsoft.com/office/powerpoint/2010/main" val="1617390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78E0F3-BA87-4F39-977E-35504B8378DB}" type="datetimeFigureOut">
              <a:rPr lang="pt-BR" smtClean="0"/>
              <a:t>10/11/2023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1FCEB1-A7C5-490D-BA86-5A8F7B1E23CB}"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000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78E0F3-BA87-4F39-977E-35504B8378DB}" type="datetimeFigureOut">
              <a:rPr lang="pt-BR" smtClean="0"/>
              <a:t>10/11/2023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1FCEB1-A7C5-490D-BA86-5A8F7B1E23CB}"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8042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8E9BFE-3FED-A57D-0F21-D4F484CF3A0F}"/>
              </a:ext>
            </a:extLst>
          </p:cNvPr>
          <p:cNvSpPr>
            <a:spLocks noGrp="1"/>
          </p:cNvSpPr>
          <p:nvPr>
            <p:ph type="ctrTitle"/>
          </p:nvPr>
        </p:nvSpPr>
        <p:spPr>
          <a:xfrm>
            <a:off x="1687272" y="2228346"/>
            <a:ext cx="9144000" cy="895855"/>
          </a:xfrm>
        </p:spPr>
        <p:txBody>
          <a:bodyPr>
            <a:normAutofit/>
          </a:bodyPr>
          <a:lstStyle/>
          <a:p>
            <a:pPr algn="ctr"/>
            <a:r>
              <a:rPr lang="pt-PT" sz="2800" b="1" dirty="0">
                <a:effectLst/>
                <a:latin typeface="Times New Roman" panose="02020603050405020304" pitchFamily="18" charset="0"/>
                <a:ea typeface="Calibri" panose="020F0502020204030204" pitchFamily="34" charset="0"/>
                <a:cs typeface="Times New Roman" panose="02020603050405020304" pitchFamily="18" charset="0"/>
              </a:rPr>
              <a:t>Comportamento sexual de risco em estudantes de graduação de uma universidade pública brasileira </a:t>
            </a:r>
            <a:endParaRPr lang="pt-BR" sz="2800" dirty="0"/>
          </a:p>
        </p:txBody>
      </p:sp>
      <p:sp>
        <p:nvSpPr>
          <p:cNvPr id="3" name="Subtítulo 2">
            <a:extLst>
              <a:ext uri="{FF2B5EF4-FFF2-40B4-BE49-F238E27FC236}">
                <a16:creationId xmlns:a16="http://schemas.microsoft.com/office/drawing/2014/main" id="{3F1AAADA-7B76-8585-90C5-785CCF83B476}"/>
              </a:ext>
            </a:extLst>
          </p:cNvPr>
          <p:cNvSpPr>
            <a:spLocks noGrp="1"/>
          </p:cNvSpPr>
          <p:nvPr>
            <p:ph type="subTitle" idx="1"/>
          </p:nvPr>
        </p:nvSpPr>
        <p:spPr/>
        <p:txBody>
          <a:bodyPr>
            <a:normAutofit lnSpcReduction="10000"/>
          </a:bodyPr>
          <a:lstStyle/>
          <a:p>
            <a:r>
              <a:rPr lang="pt-BR" sz="1800" dirty="0">
                <a:solidFill>
                  <a:schemeClr val="tx1"/>
                </a:solidFill>
                <a:effectLst/>
                <a:latin typeface="Times New Roman" panose="02020603050405020304" pitchFamily="18" charset="0"/>
                <a:ea typeface="Calibri" panose="020F0502020204030204" pitchFamily="34" charset="0"/>
              </a:rPr>
              <a:t>Doutorando: Emídio Antônio de Araújo Neto</a:t>
            </a:r>
          </a:p>
          <a:p>
            <a:r>
              <a:rPr lang="pt-BR" sz="1800" dirty="0">
                <a:solidFill>
                  <a:schemeClr val="tx1"/>
                </a:solidFill>
                <a:latin typeface="Times New Roman" panose="02020603050405020304" pitchFamily="18" charset="0"/>
                <a:ea typeface="Calibri" panose="020F0502020204030204" pitchFamily="34" charset="0"/>
              </a:rPr>
              <a:t>Orientador: </a:t>
            </a:r>
            <a:r>
              <a:rPr lang="pt-BR" sz="1800" dirty="0">
                <a:solidFill>
                  <a:schemeClr val="tx1"/>
                </a:solidFill>
                <a:effectLst/>
                <a:latin typeface="Times New Roman" panose="02020603050405020304" pitchFamily="18" charset="0"/>
                <a:ea typeface="Calibri" panose="020F0502020204030204" pitchFamily="34" charset="0"/>
              </a:rPr>
              <a:t>Amilton dos Santos Júnior</a:t>
            </a:r>
            <a:endParaRPr lang="pt-BR" sz="1800" baseline="30000" dirty="0">
              <a:solidFill>
                <a:schemeClr val="tx1"/>
              </a:solidFill>
              <a:latin typeface="Times New Roman" panose="02020603050405020304" pitchFamily="18" charset="0"/>
              <a:ea typeface="Calibri" panose="020F0502020204030204" pitchFamily="34" charset="0"/>
            </a:endParaRPr>
          </a:p>
          <a:p>
            <a:r>
              <a:rPr lang="pt-BR" sz="1800" dirty="0">
                <a:solidFill>
                  <a:schemeClr val="tx1"/>
                </a:solidFill>
                <a:latin typeface="Times New Roman" panose="02020603050405020304" pitchFamily="18" charset="0"/>
                <a:ea typeface="Calibri" panose="020F0502020204030204" pitchFamily="34" charset="0"/>
              </a:rPr>
              <a:t>Coorientador: </a:t>
            </a:r>
            <a:r>
              <a:rPr lang="pt-BR" sz="1800" dirty="0">
                <a:solidFill>
                  <a:schemeClr val="tx1"/>
                </a:solidFill>
                <a:effectLst/>
                <a:latin typeface="Times New Roman" panose="02020603050405020304" pitchFamily="18" charset="0"/>
                <a:ea typeface="Calibri" panose="020F0502020204030204" pitchFamily="34" charset="0"/>
              </a:rPr>
              <a:t>Paulo </a:t>
            </a:r>
            <a:r>
              <a:rPr lang="pt-BR" sz="1800" dirty="0" err="1">
                <a:solidFill>
                  <a:schemeClr val="tx1"/>
                </a:solidFill>
                <a:effectLst/>
                <a:latin typeface="Times New Roman" panose="02020603050405020304" pitchFamily="18" charset="0"/>
                <a:ea typeface="Calibri" panose="020F0502020204030204" pitchFamily="34" charset="0"/>
              </a:rPr>
              <a:t>Dalgalarrondo</a:t>
            </a:r>
            <a:endParaRPr lang="pt-BR" dirty="0">
              <a:solidFill>
                <a:schemeClr val="tx1"/>
              </a:solidFill>
            </a:endParaRPr>
          </a:p>
        </p:txBody>
      </p:sp>
      <p:sp>
        <p:nvSpPr>
          <p:cNvPr id="4" name="CaixaDeTexto 3">
            <a:extLst>
              <a:ext uri="{FF2B5EF4-FFF2-40B4-BE49-F238E27FC236}">
                <a16:creationId xmlns:a16="http://schemas.microsoft.com/office/drawing/2014/main" id="{AD267E81-6866-D97F-5F6A-73C859A4B973}"/>
              </a:ext>
            </a:extLst>
          </p:cNvPr>
          <p:cNvSpPr txBox="1"/>
          <p:nvPr/>
        </p:nvSpPr>
        <p:spPr>
          <a:xfrm>
            <a:off x="5378496" y="5735637"/>
            <a:ext cx="1435008" cy="646331"/>
          </a:xfrm>
          <a:prstGeom prst="rect">
            <a:avLst/>
          </a:prstGeom>
          <a:noFill/>
        </p:spPr>
        <p:txBody>
          <a:bodyPr wrap="none" rtlCol="0">
            <a:spAutoFit/>
          </a:bodyPr>
          <a:lstStyle/>
          <a:p>
            <a:pPr algn="ctr"/>
            <a:r>
              <a:rPr lang="pt-BR" dirty="0"/>
              <a:t>Campinas, SP</a:t>
            </a:r>
          </a:p>
          <a:p>
            <a:pPr algn="ctr"/>
            <a:r>
              <a:rPr lang="pt-BR" dirty="0"/>
              <a:t>2023</a:t>
            </a:r>
          </a:p>
        </p:txBody>
      </p:sp>
      <p:sp>
        <p:nvSpPr>
          <p:cNvPr id="5" name="CaixaDeTexto 4">
            <a:extLst>
              <a:ext uri="{FF2B5EF4-FFF2-40B4-BE49-F238E27FC236}">
                <a16:creationId xmlns:a16="http://schemas.microsoft.com/office/drawing/2014/main" id="{144E2A9F-78AF-7442-7F4F-7DC495652E2E}"/>
              </a:ext>
            </a:extLst>
          </p:cNvPr>
          <p:cNvSpPr txBox="1"/>
          <p:nvPr/>
        </p:nvSpPr>
        <p:spPr>
          <a:xfrm>
            <a:off x="2327179" y="1320365"/>
            <a:ext cx="7537641" cy="646331"/>
          </a:xfrm>
          <a:prstGeom prst="rect">
            <a:avLst/>
          </a:prstGeom>
          <a:noFill/>
        </p:spPr>
        <p:txBody>
          <a:bodyPr wrap="none" rtlCol="0">
            <a:spAutoFit/>
          </a:bodyPr>
          <a:lstStyle/>
          <a:p>
            <a:pPr algn="ctr"/>
            <a:r>
              <a:rPr lang="pt-PT" dirty="0"/>
              <a:t>DOUTORADO INTERINSTITUCIONAL - DINTER UNICAMP/UFRN</a:t>
            </a:r>
          </a:p>
          <a:p>
            <a:pPr algn="ctr"/>
            <a:r>
              <a:rPr lang="pt-BR" dirty="0"/>
              <a:t>PROGRAMA DE PÓS-GRADUAÇÃO EM SAÚDE DA CRIANÇA E DO ADOLESCENTE</a:t>
            </a:r>
            <a:endParaRPr lang="pt-BR" dirty="0">
              <a:highlight>
                <a:srgbClr val="FFFF00"/>
              </a:highlight>
            </a:endParaRPr>
          </a:p>
        </p:txBody>
      </p:sp>
      <p:pic>
        <p:nvPicPr>
          <p:cNvPr id="7" name="Imagem 6">
            <a:extLst>
              <a:ext uri="{FF2B5EF4-FFF2-40B4-BE49-F238E27FC236}">
                <a16:creationId xmlns:a16="http://schemas.microsoft.com/office/drawing/2014/main" id="{AB84782A-3957-A399-EFC6-973796D22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865" y="116548"/>
            <a:ext cx="1066800" cy="1066800"/>
          </a:xfrm>
          <a:prstGeom prst="rect">
            <a:avLst/>
          </a:prstGeom>
        </p:spPr>
      </p:pic>
      <p:pic>
        <p:nvPicPr>
          <p:cNvPr id="9" name="Imagem 8">
            <a:extLst>
              <a:ext uri="{FF2B5EF4-FFF2-40B4-BE49-F238E27FC236}">
                <a16:creationId xmlns:a16="http://schemas.microsoft.com/office/drawing/2014/main" id="{A0951314-E909-65EE-9555-0DAECCD53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126" y="179730"/>
            <a:ext cx="1900739" cy="1012082"/>
          </a:xfrm>
          <a:prstGeom prst="rect">
            <a:avLst/>
          </a:prstGeom>
        </p:spPr>
      </p:pic>
    </p:spTree>
    <p:extLst>
      <p:ext uri="{BB962C8B-B14F-4D97-AF65-F5344CB8AC3E}">
        <p14:creationId xmlns:p14="http://schemas.microsoft.com/office/powerpoint/2010/main" val="34957986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CC00B-A2C2-3260-C631-33538C41D833}"/>
              </a:ext>
            </a:extLst>
          </p:cNvPr>
          <p:cNvSpPr>
            <a:spLocks noGrp="1"/>
          </p:cNvSpPr>
          <p:nvPr>
            <p:ph type="title"/>
          </p:nvPr>
        </p:nvSpPr>
        <p:spPr>
          <a:xfrm>
            <a:off x="1371598" y="319314"/>
            <a:ext cx="9477377" cy="1030515"/>
          </a:xfrm>
        </p:spPr>
        <p:txBody>
          <a:bodyPr anchor="ctr">
            <a:normAutofit/>
          </a:bodyPr>
          <a:lstStyle/>
          <a:p>
            <a:r>
              <a:rPr lang="pt-BR" sz="4000">
                <a:solidFill>
                  <a:srgbClr val="FFFFFF"/>
                </a:solidFill>
              </a:rPr>
              <a:t>MÉTODO</a:t>
            </a:r>
          </a:p>
        </p:txBody>
      </p:sp>
      <p:sp>
        <p:nvSpPr>
          <p:cNvPr id="13" name="Espaço Reservado para Conteúdo 2">
            <a:extLst>
              <a:ext uri="{FF2B5EF4-FFF2-40B4-BE49-F238E27FC236}">
                <a16:creationId xmlns:a16="http://schemas.microsoft.com/office/drawing/2014/main" id="{A3F540EF-6B87-CFF9-66D9-2A6DAB4E28F1}"/>
              </a:ext>
            </a:extLst>
          </p:cNvPr>
          <p:cNvSpPr>
            <a:spLocks noGrp="1"/>
          </p:cNvSpPr>
          <p:nvPr>
            <p:ph idx="1"/>
          </p:nvPr>
        </p:nvSpPr>
        <p:spPr>
          <a:xfrm>
            <a:off x="1069172" y="2191003"/>
            <a:ext cx="10515600" cy="752780"/>
          </a:xfrm>
        </p:spPr>
        <p:txBody>
          <a:bodyPr>
            <a:normAutofit/>
          </a:bodyPr>
          <a:lstStyle/>
          <a:p>
            <a:pPr marL="0" indent="0" algn="just">
              <a:buNone/>
            </a:pPr>
            <a:r>
              <a:rPr lang="pt-BR" sz="2200" dirty="0"/>
              <a:t>Ação que leve a relação sexual que aumenta risco de infecções sexualmente transmissíveis ou gravidez não intencional (KANN et al., 2018)</a:t>
            </a:r>
          </a:p>
        </p:txBody>
      </p:sp>
      <p:pic>
        <p:nvPicPr>
          <p:cNvPr id="5" name="Imagem 4" descr="Texto&#10;&#10;Descrição gerada automaticamente">
            <a:extLst>
              <a:ext uri="{FF2B5EF4-FFF2-40B4-BE49-F238E27FC236}">
                <a16:creationId xmlns:a16="http://schemas.microsoft.com/office/drawing/2014/main" id="{97936AFE-AF39-8D7E-0145-CE6A72FC693F}"/>
              </a:ext>
            </a:extLst>
          </p:cNvPr>
          <p:cNvPicPr>
            <a:picLocks noChangeAspect="1"/>
          </p:cNvPicPr>
          <p:nvPr/>
        </p:nvPicPr>
        <p:blipFill>
          <a:blip r:embed="rId2"/>
          <a:stretch>
            <a:fillRect/>
          </a:stretch>
        </p:blipFill>
        <p:spPr>
          <a:xfrm>
            <a:off x="906685" y="3377725"/>
            <a:ext cx="10808374" cy="1486149"/>
          </a:xfrm>
          <a:prstGeom prst="rect">
            <a:avLst/>
          </a:prstGeom>
        </p:spPr>
      </p:pic>
      <p:pic>
        <p:nvPicPr>
          <p:cNvPr id="7" name="Imagem 6">
            <a:extLst>
              <a:ext uri="{FF2B5EF4-FFF2-40B4-BE49-F238E27FC236}">
                <a16:creationId xmlns:a16="http://schemas.microsoft.com/office/drawing/2014/main" id="{3282B93F-42A9-E3D6-7713-67A0A8E4A9E1}"/>
              </a:ext>
            </a:extLst>
          </p:cNvPr>
          <p:cNvPicPr>
            <a:picLocks noChangeAspect="1"/>
          </p:cNvPicPr>
          <p:nvPr/>
        </p:nvPicPr>
        <p:blipFill>
          <a:blip r:embed="rId3"/>
          <a:stretch>
            <a:fillRect/>
          </a:stretch>
        </p:blipFill>
        <p:spPr>
          <a:xfrm>
            <a:off x="938885" y="5071765"/>
            <a:ext cx="10776174" cy="1266199"/>
          </a:xfrm>
          <a:prstGeom prst="rect">
            <a:avLst/>
          </a:prstGeom>
        </p:spPr>
      </p:pic>
      <p:sp>
        <p:nvSpPr>
          <p:cNvPr id="11" name="CaixaDeTexto 10">
            <a:extLst>
              <a:ext uri="{FF2B5EF4-FFF2-40B4-BE49-F238E27FC236}">
                <a16:creationId xmlns:a16="http://schemas.microsoft.com/office/drawing/2014/main" id="{84499774-F6DF-7A96-26DC-51BA025CFCD9}"/>
              </a:ext>
            </a:extLst>
          </p:cNvPr>
          <p:cNvSpPr txBox="1"/>
          <p:nvPr/>
        </p:nvSpPr>
        <p:spPr>
          <a:xfrm>
            <a:off x="906685" y="1260014"/>
            <a:ext cx="8187241" cy="584775"/>
          </a:xfrm>
          <a:prstGeom prst="rect">
            <a:avLst/>
          </a:prstGeom>
          <a:noFill/>
        </p:spPr>
        <p:txBody>
          <a:bodyPr wrap="none" rtlCol="0">
            <a:spAutoFit/>
          </a:bodyPr>
          <a:lstStyle/>
          <a:p>
            <a:r>
              <a:rPr lang="pt-BR" sz="3200" dirty="0"/>
              <a:t>Classificação do Comportamento sexual de risco</a:t>
            </a:r>
          </a:p>
        </p:txBody>
      </p:sp>
      <p:sp>
        <p:nvSpPr>
          <p:cNvPr id="15" name="Retângulo: Cantos Arredondados 14">
            <a:extLst>
              <a:ext uri="{FF2B5EF4-FFF2-40B4-BE49-F238E27FC236}">
                <a16:creationId xmlns:a16="http://schemas.microsoft.com/office/drawing/2014/main" id="{3E0DA853-CBC7-8AF3-5652-8178580D7267}"/>
              </a:ext>
            </a:extLst>
          </p:cNvPr>
          <p:cNvSpPr/>
          <p:nvPr/>
        </p:nvSpPr>
        <p:spPr>
          <a:xfrm>
            <a:off x="7720314" y="3993267"/>
            <a:ext cx="1006997" cy="31251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17" name="Retângulo: Cantos Arredondados 16">
            <a:extLst>
              <a:ext uri="{FF2B5EF4-FFF2-40B4-BE49-F238E27FC236}">
                <a16:creationId xmlns:a16="http://schemas.microsoft.com/office/drawing/2014/main" id="{27BA3ACC-F035-2AE3-08A5-4A7776DD04A3}"/>
              </a:ext>
            </a:extLst>
          </p:cNvPr>
          <p:cNvSpPr/>
          <p:nvPr/>
        </p:nvSpPr>
        <p:spPr>
          <a:xfrm>
            <a:off x="1101524" y="4530508"/>
            <a:ext cx="3134810" cy="333365"/>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18" name="Retângulo: Cantos Arredondados 17">
            <a:extLst>
              <a:ext uri="{FF2B5EF4-FFF2-40B4-BE49-F238E27FC236}">
                <a16:creationId xmlns:a16="http://schemas.microsoft.com/office/drawing/2014/main" id="{475F3887-0D94-F4A2-378E-FF610963B6A9}"/>
              </a:ext>
            </a:extLst>
          </p:cNvPr>
          <p:cNvSpPr/>
          <p:nvPr/>
        </p:nvSpPr>
        <p:spPr>
          <a:xfrm>
            <a:off x="1101524" y="5764192"/>
            <a:ext cx="3134810" cy="37039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pic>
        <p:nvPicPr>
          <p:cNvPr id="3" name="Imagem 2">
            <a:extLst>
              <a:ext uri="{FF2B5EF4-FFF2-40B4-BE49-F238E27FC236}">
                <a16:creationId xmlns:a16="http://schemas.microsoft.com/office/drawing/2014/main" id="{4A5144A0-3F48-D6A3-2539-432B43677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4" name="Imagem 3">
            <a:extLst>
              <a:ext uri="{FF2B5EF4-FFF2-40B4-BE49-F238E27FC236}">
                <a16:creationId xmlns:a16="http://schemas.microsoft.com/office/drawing/2014/main" id="{5033C827-106D-7F9F-6407-1C7A097696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66307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E33F2-ACB1-568B-1EDA-3F52AF2853EB}"/>
              </a:ext>
            </a:extLst>
          </p:cNvPr>
          <p:cNvSpPr>
            <a:spLocks noGrp="1"/>
          </p:cNvSpPr>
          <p:nvPr>
            <p:ph type="title"/>
          </p:nvPr>
        </p:nvSpPr>
        <p:spPr/>
        <p:txBody>
          <a:bodyPr/>
          <a:lstStyle/>
          <a:p>
            <a:r>
              <a:rPr lang="pt-BR" dirty="0"/>
              <a:t>MÉTODO</a:t>
            </a:r>
          </a:p>
        </p:txBody>
      </p:sp>
      <p:sp>
        <p:nvSpPr>
          <p:cNvPr id="3" name="Espaço Reservado para Conteúdo 2">
            <a:extLst>
              <a:ext uri="{FF2B5EF4-FFF2-40B4-BE49-F238E27FC236}">
                <a16:creationId xmlns:a16="http://schemas.microsoft.com/office/drawing/2014/main" id="{0E05257B-19D6-2EF1-7A3D-2CD686C6CF41}"/>
              </a:ext>
            </a:extLst>
          </p:cNvPr>
          <p:cNvSpPr>
            <a:spLocks noGrp="1"/>
          </p:cNvSpPr>
          <p:nvPr>
            <p:ph idx="1"/>
          </p:nvPr>
        </p:nvSpPr>
        <p:spPr/>
        <p:txBody>
          <a:bodyPr/>
          <a:lstStyle/>
          <a:p>
            <a:pPr indent="228600" algn="just">
              <a:lnSpc>
                <a:spcPct val="150000"/>
              </a:lnSpc>
              <a:spcAft>
                <a:spcPts val="800"/>
              </a:spcAft>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Análise estatística</a:t>
            </a:r>
          </a:p>
          <a:p>
            <a:pPr indent="0" algn="just">
              <a:lnSpc>
                <a:spcPct val="150000"/>
              </a:lnSpc>
              <a:spcAft>
                <a:spcPts val="800"/>
              </a:spcAf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 idade em anos foi categorizada em até 20 anos e 20 anos ou mais para maior compreensão dos resultados. Os dados categóricos foram analisados por meio de medidas de frequência absoluta e relativas. O programa estatístico STATA (11.0) foi utilizado para análise dos dados.</a:t>
            </a:r>
          </a:p>
          <a:p>
            <a:endParaRPr lang="pt-BR" dirty="0"/>
          </a:p>
        </p:txBody>
      </p:sp>
      <p:pic>
        <p:nvPicPr>
          <p:cNvPr id="4" name="Imagem 3">
            <a:extLst>
              <a:ext uri="{FF2B5EF4-FFF2-40B4-BE49-F238E27FC236}">
                <a16:creationId xmlns:a16="http://schemas.microsoft.com/office/drawing/2014/main" id="{238FA953-7A71-94A7-D73E-2BB10D604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5" name="Imagem 4">
            <a:extLst>
              <a:ext uri="{FF2B5EF4-FFF2-40B4-BE49-F238E27FC236}">
                <a16:creationId xmlns:a16="http://schemas.microsoft.com/office/drawing/2014/main" id="{6522D4F0-C182-D9B1-873D-BE9E9171B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575281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21" name="Espaço Reservado para Conteúdo 20">
            <a:extLst>
              <a:ext uri="{FF2B5EF4-FFF2-40B4-BE49-F238E27FC236}">
                <a16:creationId xmlns:a16="http://schemas.microsoft.com/office/drawing/2014/main" id="{AE73803A-4113-230B-CA04-AB337555F89C}"/>
              </a:ext>
            </a:extLst>
          </p:cNvPr>
          <p:cNvSpPr>
            <a:spLocks noGrp="1"/>
          </p:cNvSpPr>
          <p:nvPr>
            <p:ph idx="1"/>
          </p:nvPr>
        </p:nvSpPr>
        <p:spPr>
          <a:xfrm>
            <a:off x="1171925" y="2013685"/>
            <a:ext cx="10058400" cy="4023360"/>
          </a:xfrm>
        </p:spPr>
        <p:txBody>
          <a:bodyPr/>
          <a:lstStyle/>
          <a:p>
            <a:r>
              <a:rPr lang="pt-BR" dirty="0"/>
              <a:t>6906 estudantes universitários (99,6% analisados, n=6875);</a:t>
            </a:r>
          </a:p>
          <a:p>
            <a:r>
              <a:rPr lang="pt-BR" dirty="0"/>
              <a:t>Mediana de 21 anos de idade;</a:t>
            </a:r>
          </a:p>
          <a:p>
            <a:r>
              <a:rPr lang="pt-BR" dirty="0"/>
              <a:t>Gênero masculino (51,9%);</a:t>
            </a:r>
          </a:p>
          <a:p>
            <a:r>
              <a:rPr lang="pt-BR" dirty="0"/>
              <a:t>Heterossexual (75,6%);</a:t>
            </a:r>
          </a:p>
          <a:p>
            <a:r>
              <a:rPr lang="pt-BR" dirty="0"/>
              <a:t>Solteiro (95,2%);</a:t>
            </a:r>
          </a:p>
          <a:p>
            <a:r>
              <a:rPr lang="pt-BR" dirty="0"/>
              <a:t>Classe econômica B (49,9%);</a:t>
            </a:r>
          </a:p>
          <a:p>
            <a:r>
              <a:rPr lang="pt-BR" dirty="0"/>
              <a:t>Estudante de exatas e tecnológicas (33,5%).</a:t>
            </a:r>
          </a:p>
        </p:txBody>
      </p:sp>
      <p:pic>
        <p:nvPicPr>
          <p:cNvPr id="5" name="Imagem 4">
            <a:extLst>
              <a:ext uri="{FF2B5EF4-FFF2-40B4-BE49-F238E27FC236}">
                <a16:creationId xmlns:a16="http://schemas.microsoft.com/office/drawing/2014/main" id="{C757AB3C-CB92-D0D8-8830-409D2E8C0D65}"/>
              </a:ext>
            </a:extLst>
          </p:cNvPr>
          <p:cNvPicPr>
            <a:picLocks noChangeAspect="1"/>
          </p:cNvPicPr>
          <p:nvPr/>
        </p:nvPicPr>
        <p:blipFill>
          <a:blip r:embed="rId2"/>
          <a:stretch>
            <a:fillRect/>
          </a:stretch>
        </p:blipFill>
        <p:spPr>
          <a:xfrm>
            <a:off x="7870457" y="1877463"/>
            <a:ext cx="3625191" cy="4295803"/>
          </a:xfrm>
          <a:prstGeom prst="rect">
            <a:avLst/>
          </a:prstGeom>
        </p:spPr>
      </p:pic>
      <p:pic>
        <p:nvPicPr>
          <p:cNvPr id="6" name="Imagem 5">
            <a:extLst>
              <a:ext uri="{FF2B5EF4-FFF2-40B4-BE49-F238E27FC236}">
                <a16:creationId xmlns:a16="http://schemas.microsoft.com/office/drawing/2014/main" id="{C925F862-8BA0-5E9E-3BE8-0A30FD5B1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7" name="Imagem 6">
            <a:extLst>
              <a:ext uri="{FF2B5EF4-FFF2-40B4-BE49-F238E27FC236}">
                <a16:creationId xmlns:a16="http://schemas.microsoft.com/office/drawing/2014/main" id="{D0934936-2D91-4834-5642-87E78A4CAB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2440190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21" name="Espaço Reservado para Conteúdo 20">
            <a:extLst>
              <a:ext uri="{FF2B5EF4-FFF2-40B4-BE49-F238E27FC236}">
                <a16:creationId xmlns:a16="http://schemas.microsoft.com/office/drawing/2014/main" id="{AE73803A-4113-230B-CA04-AB337555F89C}"/>
              </a:ext>
            </a:extLst>
          </p:cNvPr>
          <p:cNvSpPr>
            <a:spLocks noGrp="1"/>
          </p:cNvSpPr>
          <p:nvPr>
            <p:ph idx="1"/>
          </p:nvPr>
        </p:nvSpPr>
        <p:spPr/>
        <p:txBody>
          <a:bodyPr/>
          <a:lstStyle/>
          <a:p>
            <a:r>
              <a:rPr lang="pt-BR" dirty="0"/>
              <a:t>Campus de Campinas (77,88%);</a:t>
            </a:r>
          </a:p>
          <a:p>
            <a:r>
              <a:rPr lang="pt-BR" dirty="0"/>
              <a:t>Mora com outras pessoas (51,7%);</a:t>
            </a:r>
          </a:p>
          <a:p>
            <a:r>
              <a:rPr lang="pt-BR" dirty="0"/>
              <a:t>31,0 % trabalha;</a:t>
            </a:r>
          </a:p>
          <a:p>
            <a:r>
              <a:rPr lang="pt-BR" dirty="0"/>
              <a:t>25,9% bolsista;</a:t>
            </a:r>
          </a:p>
          <a:p>
            <a:r>
              <a:rPr lang="pt-BR" dirty="0"/>
              <a:t>74,5% tem apoio na faculdade;</a:t>
            </a:r>
          </a:p>
          <a:p>
            <a:r>
              <a:rPr lang="pt-BR" dirty="0"/>
              <a:t>27,3% relacionam mais na internet;</a:t>
            </a:r>
          </a:p>
          <a:p>
            <a:r>
              <a:rPr lang="pt-BR" dirty="0"/>
              <a:t>93,9% prefere relacionamentos presenciais.</a:t>
            </a:r>
          </a:p>
        </p:txBody>
      </p:sp>
      <p:pic>
        <p:nvPicPr>
          <p:cNvPr id="4" name="Imagem 3">
            <a:extLst>
              <a:ext uri="{FF2B5EF4-FFF2-40B4-BE49-F238E27FC236}">
                <a16:creationId xmlns:a16="http://schemas.microsoft.com/office/drawing/2014/main" id="{28BBD451-192A-0529-A682-DA3CA0F7D459}"/>
              </a:ext>
            </a:extLst>
          </p:cNvPr>
          <p:cNvPicPr>
            <a:picLocks noChangeAspect="1"/>
          </p:cNvPicPr>
          <p:nvPr/>
        </p:nvPicPr>
        <p:blipFill>
          <a:blip r:embed="rId2"/>
          <a:stretch>
            <a:fillRect/>
          </a:stretch>
        </p:blipFill>
        <p:spPr>
          <a:xfrm>
            <a:off x="7000375" y="1845734"/>
            <a:ext cx="4328025" cy="4473786"/>
          </a:xfrm>
          <a:prstGeom prst="rect">
            <a:avLst/>
          </a:prstGeom>
        </p:spPr>
      </p:pic>
      <p:pic>
        <p:nvPicPr>
          <p:cNvPr id="5" name="Imagem 4">
            <a:extLst>
              <a:ext uri="{FF2B5EF4-FFF2-40B4-BE49-F238E27FC236}">
                <a16:creationId xmlns:a16="http://schemas.microsoft.com/office/drawing/2014/main" id="{ED80F5A9-5311-530E-E616-44B339F8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6" name="Imagem 5">
            <a:extLst>
              <a:ext uri="{FF2B5EF4-FFF2-40B4-BE49-F238E27FC236}">
                <a16:creationId xmlns:a16="http://schemas.microsoft.com/office/drawing/2014/main" id="{DE2B41B2-788A-5D17-70BA-1246811352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271125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21" name="Espaço Reservado para Conteúdo 20">
            <a:extLst>
              <a:ext uri="{FF2B5EF4-FFF2-40B4-BE49-F238E27FC236}">
                <a16:creationId xmlns:a16="http://schemas.microsoft.com/office/drawing/2014/main" id="{AE73803A-4113-230B-CA04-AB337555F89C}"/>
              </a:ext>
            </a:extLst>
          </p:cNvPr>
          <p:cNvSpPr>
            <a:spLocks noGrp="1"/>
          </p:cNvSpPr>
          <p:nvPr>
            <p:ph idx="1"/>
          </p:nvPr>
        </p:nvSpPr>
        <p:spPr>
          <a:xfrm>
            <a:off x="1066800" y="2078999"/>
            <a:ext cx="5773615" cy="4023360"/>
          </a:xfrm>
        </p:spPr>
        <p:txBody>
          <a:bodyPr>
            <a:normAutofit/>
          </a:bodyPr>
          <a:lstStyle/>
          <a:p>
            <a:r>
              <a:rPr lang="pt-BR" dirty="0">
                <a:ea typeface="Calibri" panose="020F0502020204030204" pitchFamily="34" charset="0"/>
                <a:cs typeface="Times New Roman" panose="02020603050405020304" pitchFamily="18" charset="0"/>
              </a:rPr>
              <a:t>As crenças, religiosidades, espiritualidade e sono:</a:t>
            </a:r>
          </a:p>
          <a:p>
            <a:pPr lvl="1"/>
            <a:r>
              <a:rPr lang="pt-BR" sz="1600" dirty="0">
                <a:effectLst/>
                <a:ea typeface="Calibri" panose="020F0502020204030204" pitchFamily="34" charset="0"/>
                <a:cs typeface="Times New Roman" panose="02020603050405020304" pitchFamily="18" charset="0"/>
              </a:rPr>
              <a:t>53,3% acreditavam em Deus;</a:t>
            </a:r>
          </a:p>
          <a:p>
            <a:pPr lvl="1"/>
            <a:r>
              <a:rPr lang="pt-BR" sz="1600" dirty="0">
                <a:effectLst/>
                <a:ea typeface="Calibri" panose="020F0502020204030204" pitchFamily="34" charset="0"/>
                <a:cs typeface="Times New Roman" panose="02020603050405020304" pitchFamily="18" charset="0"/>
              </a:rPr>
              <a:t>Mais da metade (58,4%, n=3918) relataram ter religião ou alguma forma de espiritualidade;</a:t>
            </a:r>
          </a:p>
          <a:p>
            <a:pPr lvl="1"/>
            <a:r>
              <a:rPr lang="pt-BR" sz="1600" dirty="0">
                <a:effectLst/>
                <a:ea typeface="Calibri" panose="020F0502020204030204" pitchFamily="34" charset="0"/>
                <a:cs typeface="Times New Roman" panose="02020603050405020304" pitchFamily="18" charset="0"/>
              </a:rPr>
              <a:t>56,5% relataram orar ou rezar (n=3822);</a:t>
            </a:r>
          </a:p>
          <a:p>
            <a:pPr lvl="1"/>
            <a:r>
              <a:rPr lang="pt-BR" sz="1600" dirty="0">
                <a:effectLst/>
                <a:ea typeface="Calibri" panose="020F0502020204030204" pitchFamily="34" charset="0"/>
                <a:cs typeface="Times New Roman" panose="02020603050405020304" pitchFamily="18" charset="0"/>
              </a:rPr>
              <a:t>49,5% relataram dificuldade importante para dormir em pelo menos um mês no último ano (n=3378) e;</a:t>
            </a:r>
          </a:p>
          <a:p>
            <a:pPr lvl="1"/>
            <a:r>
              <a:rPr lang="pt-BR" sz="1600" dirty="0">
                <a:effectLst/>
                <a:ea typeface="Calibri" panose="020F0502020204030204" pitchFamily="34" charset="0"/>
                <a:cs typeface="Times New Roman" panose="02020603050405020304" pitchFamily="18" charset="0"/>
              </a:rPr>
              <a:t>80,1% (n=5316) sonolência, fadiga ou dificuldade em se manter acordado nos últimos trinta dias.</a:t>
            </a:r>
          </a:p>
        </p:txBody>
      </p:sp>
      <p:pic>
        <p:nvPicPr>
          <p:cNvPr id="5" name="Imagem 4">
            <a:extLst>
              <a:ext uri="{FF2B5EF4-FFF2-40B4-BE49-F238E27FC236}">
                <a16:creationId xmlns:a16="http://schemas.microsoft.com/office/drawing/2014/main" id="{05BF616F-3291-A8B0-3F2E-2D7AC6CAB500}"/>
              </a:ext>
            </a:extLst>
          </p:cNvPr>
          <p:cNvPicPr>
            <a:picLocks noChangeAspect="1"/>
          </p:cNvPicPr>
          <p:nvPr/>
        </p:nvPicPr>
        <p:blipFill>
          <a:blip r:embed="rId2"/>
          <a:stretch>
            <a:fillRect/>
          </a:stretch>
        </p:blipFill>
        <p:spPr>
          <a:xfrm>
            <a:off x="7904693" y="1737360"/>
            <a:ext cx="3672903" cy="4364999"/>
          </a:xfrm>
          <a:prstGeom prst="rect">
            <a:avLst/>
          </a:prstGeom>
        </p:spPr>
      </p:pic>
      <p:pic>
        <p:nvPicPr>
          <p:cNvPr id="6" name="Imagem 5">
            <a:extLst>
              <a:ext uri="{FF2B5EF4-FFF2-40B4-BE49-F238E27FC236}">
                <a16:creationId xmlns:a16="http://schemas.microsoft.com/office/drawing/2014/main" id="{23E0DB81-80FE-FC3B-5C79-4F34CC3BB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7" name="Imagem 6">
            <a:extLst>
              <a:ext uri="{FF2B5EF4-FFF2-40B4-BE49-F238E27FC236}">
                <a16:creationId xmlns:a16="http://schemas.microsoft.com/office/drawing/2014/main" id="{8B81074A-0539-D2D9-2F6D-03B744DC97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34122732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21" name="Espaço Reservado para Conteúdo 20">
            <a:extLst>
              <a:ext uri="{FF2B5EF4-FFF2-40B4-BE49-F238E27FC236}">
                <a16:creationId xmlns:a16="http://schemas.microsoft.com/office/drawing/2014/main" id="{AE73803A-4113-230B-CA04-AB337555F89C}"/>
              </a:ext>
            </a:extLst>
          </p:cNvPr>
          <p:cNvSpPr>
            <a:spLocks noGrp="1"/>
          </p:cNvSpPr>
          <p:nvPr>
            <p:ph idx="1"/>
          </p:nvPr>
        </p:nvSpPr>
        <p:spPr>
          <a:xfrm>
            <a:off x="1066800" y="2078999"/>
            <a:ext cx="5773615" cy="4023360"/>
          </a:xfrm>
        </p:spPr>
        <p:txBody>
          <a:bodyPr/>
          <a:lstStyle/>
          <a:p>
            <a:pPr indent="0" algn="just">
              <a:lnSpc>
                <a:spcPct val="150000"/>
              </a:lnSpc>
              <a:spcAft>
                <a:spcPts val="800"/>
              </a:spcAft>
              <a:buNone/>
            </a:pPr>
            <a:r>
              <a:rPr lang="pt-BR" sz="1800" dirty="0">
                <a:effectLst/>
                <a:ea typeface="Calibri" panose="020F0502020204030204" pitchFamily="34" charset="0"/>
                <a:cs typeface="Times New Roman" panose="02020603050405020304" pitchFamily="18" charset="0"/>
              </a:rPr>
              <a:t>Sobre a visão de mundo:</a:t>
            </a:r>
          </a:p>
          <a:p>
            <a:pPr marL="360000" lvl="1" indent="-285750" algn="just">
              <a:lnSpc>
                <a:spcPct val="120000"/>
              </a:lnSpc>
              <a:spcAft>
                <a:spcPts val="800"/>
              </a:spcAft>
            </a:pPr>
            <a:r>
              <a:rPr lang="pt-BR" sz="1600" dirty="0">
                <a:ea typeface="Calibri" panose="020F0502020204030204" pitchFamily="34" charset="0"/>
                <a:cs typeface="Times New Roman" panose="02020603050405020304" pitchFamily="18" charset="0"/>
              </a:rPr>
              <a:t>67,5</a:t>
            </a:r>
            <a:r>
              <a:rPr lang="pt-BR" sz="1600" dirty="0">
                <a:effectLst/>
                <a:ea typeface="Calibri" panose="020F0502020204030204" pitchFamily="34" charset="0"/>
                <a:cs typeface="Times New Roman" panose="02020603050405020304" pitchFamily="18" charset="0"/>
              </a:rPr>
              <a:t>% (n= 4518) eram favoráveis a legalização (não ser considerado crime) do aborto;</a:t>
            </a:r>
          </a:p>
          <a:p>
            <a:pPr marL="360000" lvl="1" indent="-285750" algn="just">
              <a:lnSpc>
                <a:spcPct val="120000"/>
              </a:lnSpc>
              <a:spcAft>
                <a:spcPts val="800"/>
              </a:spcAft>
            </a:pPr>
            <a:r>
              <a:rPr lang="pt-BR" sz="1600" dirty="0">
                <a:effectLst/>
                <a:ea typeface="Calibri" panose="020F0502020204030204" pitchFamily="34" charset="0"/>
                <a:cs typeface="Times New Roman" panose="02020603050405020304" pitchFamily="18" charset="0"/>
              </a:rPr>
              <a:t>19,3% (n= 1232) a descriminalização do uso de todas as drogas ilícitas;</a:t>
            </a:r>
          </a:p>
          <a:p>
            <a:pPr marL="360000" lvl="1" indent="-285750" algn="just">
              <a:lnSpc>
                <a:spcPct val="120000"/>
              </a:lnSpc>
              <a:spcAft>
                <a:spcPts val="800"/>
              </a:spcAft>
            </a:pPr>
            <a:r>
              <a:rPr lang="pt-BR" sz="1600" dirty="0">
                <a:effectLst/>
                <a:ea typeface="Calibri" panose="020F0502020204030204" pitchFamily="34" charset="0"/>
                <a:cs typeface="Times New Roman" panose="02020603050405020304" pitchFamily="18" charset="0"/>
              </a:rPr>
              <a:t> 59,6% (n= 3748) de Maconha;</a:t>
            </a:r>
          </a:p>
          <a:p>
            <a:pPr marL="360000" lvl="1" indent="-285750" algn="just">
              <a:lnSpc>
                <a:spcPct val="120000"/>
              </a:lnSpc>
              <a:spcAft>
                <a:spcPts val="800"/>
              </a:spcAft>
            </a:pPr>
            <a:r>
              <a:rPr lang="pt-BR" sz="1600" dirty="0">
                <a:effectLst/>
                <a:ea typeface="Calibri" panose="020F0502020204030204" pitchFamily="34" charset="0"/>
                <a:cs typeface="Times New Roman" panose="02020603050405020304" pitchFamily="18" charset="0"/>
              </a:rPr>
              <a:t>18,7% (n=1169) de Cocaína;</a:t>
            </a:r>
          </a:p>
          <a:p>
            <a:pPr marL="360000" lvl="1" indent="-285750" algn="just">
              <a:lnSpc>
                <a:spcPct val="120000"/>
              </a:lnSpc>
              <a:spcAft>
                <a:spcPts val="800"/>
              </a:spcAft>
            </a:pPr>
            <a:r>
              <a:rPr lang="pt-BR" sz="1600" dirty="0">
                <a:effectLst/>
                <a:ea typeface="Calibri" panose="020F0502020204030204" pitchFamily="34" charset="0"/>
                <a:cs typeface="Times New Roman" panose="02020603050405020304" pitchFamily="18" charset="0"/>
              </a:rPr>
              <a:t>15,7% (n=979) do Crack;</a:t>
            </a:r>
          </a:p>
          <a:p>
            <a:pPr marL="360000" lvl="1" indent="-285750" algn="just">
              <a:lnSpc>
                <a:spcPct val="120000"/>
              </a:lnSpc>
              <a:spcAft>
                <a:spcPts val="800"/>
              </a:spcAft>
            </a:pPr>
            <a:r>
              <a:rPr lang="pt-BR" sz="1600" dirty="0">
                <a:effectLst/>
                <a:ea typeface="Calibri" panose="020F0502020204030204" pitchFamily="34" charset="0"/>
                <a:cs typeface="Times New Roman" panose="02020603050405020304" pitchFamily="18" charset="0"/>
              </a:rPr>
              <a:t>24,3% (n=1521) de Alucinógenos/psicodélicos;</a:t>
            </a:r>
          </a:p>
          <a:p>
            <a:pPr marL="360000" lvl="1" indent="-285750" algn="just">
              <a:lnSpc>
                <a:spcPct val="120000"/>
              </a:lnSpc>
              <a:spcAft>
                <a:spcPts val="800"/>
              </a:spcAft>
            </a:pPr>
            <a:r>
              <a:rPr lang="pt-BR" sz="1600" dirty="0">
                <a:effectLst/>
                <a:ea typeface="Calibri" panose="020F0502020204030204" pitchFamily="34" charset="0"/>
                <a:cs typeface="Times New Roman" panose="02020603050405020304" pitchFamily="18" charset="0"/>
              </a:rPr>
              <a:t> 22,8% (n=1420) de Ecstasy;</a:t>
            </a:r>
          </a:p>
        </p:txBody>
      </p:sp>
      <p:pic>
        <p:nvPicPr>
          <p:cNvPr id="4" name="Imagem 3">
            <a:extLst>
              <a:ext uri="{FF2B5EF4-FFF2-40B4-BE49-F238E27FC236}">
                <a16:creationId xmlns:a16="http://schemas.microsoft.com/office/drawing/2014/main" id="{D7434B70-26BF-4EB7-CC31-FAC936CB9960}"/>
              </a:ext>
            </a:extLst>
          </p:cNvPr>
          <p:cNvPicPr>
            <a:picLocks noChangeAspect="1"/>
          </p:cNvPicPr>
          <p:nvPr/>
        </p:nvPicPr>
        <p:blipFill>
          <a:blip r:embed="rId2"/>
          <a:stretch>
            <a:fillRect/>
          </a:stretch>
        </p:blipFill>
        <p:spPr>
          <a:xfrm>
            <a:off x="7448384" y="1850205"/>
            <a:ext cx="3817951" cy="4480948"/>
          </a:xfrm>
          <a:prstGeom prst="rect">
            <a:avLst/>
          </a:prstGeom>
        </p:spPr>
      </p:pic>
      <p:pic>
        <p:nvPicPr>
          <p:cNvPr id="6" name="Imagem 5">
            <a:extLst>
              <a:ext uri="{FF2B5EF4-FFF2-40B4-BE49-F238E27FC236}">
                <a16:creationId xmlns:a16="http://schemas.microsoft.com/office/drawing/2014/main" id="{E7C2F768-9E7A-5B45-A953-160C52B73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7" name="Imagem 6">
            <a:extLst>
              <a:ext uri="{FF2B5EF4-FFF2-40B4-BE49-F238E27FC236}">
                <a16:creationId xmlns:a16="http://schemas.microsoft.com/office/drawing/2014/main" id="{D2E91876-30D3-7B8D-3FF0-0F787050D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32850766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21" name="Espaço Reservado para Conteúdo 20">
            <a:extLst>
              <a:ext uri="{FF2B5EF4-FFF2-40B4-BE49-F238E27FC236}">
                <a16:creationId xmlns:a16="http://schemas.microsoft.com/office/drawing/2014/main" id="{AE73803A-4113-230B-CA04-AB337555F89C}"/>
              </a:ext>
            </a:extLst>
          </p:cNvPr>
          <p:cNvSpPr>
            <a:spLocks noGrp="1"/>
          </p:cNvSpPr>
          <p:nvPr>
            <p:ph idx="1"/>
          </p:nvPr>
        </p:nvSpPr>
        <p:spPr>
          <a:xfrm>
            <a:off x="1066800" y="2078999"/>
            <a:ext cx="5773615" cy="4023360"/>
          </a:xfrm>
        </p:spPr>
        <p:txBody>
          <a:bodyPr/>
          <a:lstStyle/>
          <a:p>
            <a:r>
              <a:rPr lang="pt-BR" dirty="0"/>
              <a:t>A prevalência do Comportamento Sexual de Risco:</a:t>
            </a:r>
          </a:p>
          <a:p>
            <a:pPr lvl="1"/>
            <a:r>
              <a:rPr lang="pt-BR" dirty="0"/>
              <a:t>20,6% não usa preservativo com parceiro(a) novo(a) recente ou desconhecido após embriagado;</a:t>
            </a:r>
          </a:p>
          <a:p>
            <a:pPr lvl="1"/>
            <a:r>
              <a:rPr lang="pt-BR" dirty="0"/>
              <a:t>13,9 nunca usam ou usam as vezes preservativos em relações sexuais com novo(a) parceiro;</a:t>
            </a:r>
          </a:p>
          <a:p>
            <a:pPr lvl="1"/>
            <a:r>
              <a:rPr lang="pt-BR" dirty="0"/>
              <a:t>32,5% apresentavam comportamento sexual de risco.</a:t>
            </a:r>
          </a:p>
        </p:txBody>
      </p:sp>
      <p:pic>
        <p:nvPicPr>
          <p:cNvPr id="4" name="Imagem 3">
            <a:extLst>
              <a:ext uri="{FF2B5EF4-FFF2-40B4-BE49-F238E27FC236}">
                <a16:creationId xmlns:a16="http://schemas.microsoft.com/office/drawing/2014/main" id="{095F1C49-8264-25EE-EA92-B5AED77AE340}"/>
              </a:ext>
            </a:extLst>
          </p:cNvPr>
          <p:cNvPicPr>
            <a:picLocks noChangeAspect="1"/>
          </p:cNvPicPr>
          <p:nvPr/>
        </p:nvPicPr>
        <p:blipFill>
          <a:blip r:embed="rId2"/>
          <a:stretch>
            <a:fillRect/>
          </a:stretch>
        </p:blipFill>
        <p:spPr>
          <a:xfrm>
            <a:off x="6840415" y="1907218"/>
            <a:ext cx="5311317" cy="3043563"/>
          </a:xfrm>
          <a:prstGeom prst="rect">
            <a:avLst/>
          </a:prstGeom>
        </p:spPr>
      </p:pic>
      <p:pic>
        <p:nvPicPr>
          <p:cNvPr id="5" name="Imagem 4">
            <a:extLst>
              <a:ext uri="{FF2B5EF4-FFF2-40B4-BE49-F238E27FC236}">
                <a16:creationId xmlns:a16="http://schemas.microsoft.com/office/drawing/2014/main" id="{4315C4A6-5B07-C9C1-27FD-8621D5070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6" name="Imagem 5">
            <a:extLst>
              <a:ext uri="{FF2B5EF4-FFF2-40B4-BE49-F238E27FC236}">
                <a16:creationId xmlns:a16="http://schemas.microsoft.com/office/drawing/2014/main" id="{3B30B29B-761F-906C-4C1F-0FD39E278F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528715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21" name="Espaço Reservado para Conteúdo 20">
            <a:extLst>
              <a:ext uri="{FF2B5EF4-FFF2-40B4-BE49-F238E27FC236}">
                <a16:creationId xmlns:a16="http://schemas.microsoft.com/office/drawing/2014/main" id="{AE73803A-4113-230B-CA04-AB337555F89C}"/>
              </a:ext>
            </a:extLst>
          </p:cNvPr>
          <p:cNvSpPr>
            <a:spLocks noGrp="1"/>
          </p:cNvSpPr>
          <p:nvPr>
            <p:ph idx="1"/>
          </p:nvPr>
        </p:nvSpPr>
        <p:spPr>
          <a:xfrm>
            <a:off x="1066800" y="2078999"/>
            <a:ext cx="5773615" cy="4023360"/>
          </a:xfrm>
        </p:spPr>
        <p:txBody>
          <a:bodyPr/>
          <a:lstStyle/>
          <a:p>
            <a:r>
              <a:rPr lang="pt-BR" dirty="0"/>
              <a:t>O perfil dos estudantes que apresentam Comportamento Sexual de Risco:</a:t>
            </a:r>
          </a:p>
          <a:p>
            <a:pPr lvl="1"/>
            <a:r>
              <a:rPr lang="pt-BR" dirty="0"/>
              <a:t>Gênero masculino, heterossexuais, solteiros, nível socioeconômico B, praticante de atividade física, faixa etária acima de 20 anos, estudante de Artes e Humanidades.</a:t>
            </a:r>
          </a:p>
        </p:txBody>
      </p:sp>
      <p:pic>
        <p:nvPicPr>
          <p:cNvPr id="7" name="Imagem 6">
            <a:extLst>
              <a:ext uri="{FF2B5EF4-FFF2-40B4-BE49-F238E27FC236}">
                <a16:creationId xmlns:a16="http://schemas.microsoft.com/office/drawing/2014/main" id="{68E1AE85-90FD-DDD6-03FC-B4AAEEB4DCA5}"/>
              </a:ext>
            </a:extLst>
          </p:cNvPr>
          <p:cNvPicPr>
            <a:picLocks noChangeAspect="1"/>
          </p:cNvPicPr>
          <p:nvPr/>
        </p:nvPicPr>
        <p:blipFill>
          <a:blip r:embed="rId2"/>
          <a:stretch>
            <a:fillRect/>
          </a:stretch>
        </p:blipFill>
        <p:spPr>
          <a:xfrm>
            <a:off x="7966537" y="1850400"/>
            <a:ext cx="3609572" cy="4221480"/>
          </a:xfrm>
          <a:prstGeom prst="rect">
            <a:avLst/>
          </a:prstGeom>
        </p:spPr>
      </p:pic>
      <p:pic>
        <p:nvPicPr>
          <p:cNvPr id="8" name="Imagem 7">
            <a:extLst>
              <a:ext uri="{FF2B5EF4-FFF2-40B4-BE49-F238E27FC236}">
                <a16:creationId xmlns:a16="http://schemas.microsoft.com/office/drawing/2014/main" id="{41CF1F07-5DEB-3EEC-6FD3-B3CFCE63B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9" name="Imagem 8">
            <a:extLst>
              <a:ext uri="{FF2B5EF4-FFF2-40B4-BE49-F238E27FC236}">
                <a16:creationId xmlns:a16="http://schemas.microsoft.com/office/drawing/2014/main" id="{44145627-B849-2B1A-3019-852358AB0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3016193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4" name="Espaço Reservado para Conteúdo 3">
            <a:extLst>
              <a:ext uri="{FF2B5EF4-FFF2-40B4-BE49-F238E27FC236}">
                <a16:creationId xmlns:a16="http://schemas.microsoft.com/office/drawing/2014/main" id="{488E415F-6692-7DE8-235F-872FD432036A}"/>
              </a:ext>
            </a:extLst>
          </p:cNvPr>
          <p:cNvSpPr>
            <a:spLocks noGrp="1"/>
          </p:cNvSpPr>
          <p:nvPr>
            <p:ph idx="1"/>
          </p:nvPr>
        </p:nvSpPr>
        <p:spPr>
          <a:xfrm>
            <a:off x="1097280" y="1845734"/>
            <a:ext cx="5425440" cy="4023360"/>
          </a:xfrm>
        </p:spPr>
        <p:txBody>
          <a:bodyPr/>
          <a:lstStyle/>
          <a:p>
            <a:r>
              <a:rPr lang="pt-BR" dirty="0"/>
              <a:t>Estudantes do campus de Campinas, moram com outras pessoas, não possuem carro, trabalho ou bolsa, mas tem apoio na faculdade e preferem e relacionam mais no presencial que na internet. </a:t>
            </a:r>
          </a:p>
          <a:p>
            <a:endParaRPr lang="pt-BR" dirty="0"/>
          </a:p>
        </p:txBody>
      </p:sp>
      <p:pic>
        <p:nvPicPr>
          <p:cNvPr id="6" name="Imagem 5">
            <a:extLst>
              <a:ext uri="{FF2B5EF4-FFF2-40B4-BE49-F238E27FC236}">
                <a16:creationId xmlns:a16="http://schemas.microsoft.com/office/drawing/2014/main" id="{57F756EA-C4B6-266D-A170-5049CCFB8F1E}"/>
              </a:ext>
            </a:extLst>
          </p:cNvPr>
          <p:cNvPicPr>
            <a:picLocks noChangeAspect="1"/>
          </p:cNvPicPr>
          <p:nvPr/>
        </p:nvPicPr>
        <p:blipFill>
          <a:blip r:embed="rId2"/>
          <a:stretch>
            <a:fillRect/>
          </a:stretch>
        </p:blipFill>
        <p:spPr>
          <a:xfrm>
            <a:off x="7261686" y="1737360"/>
            <a:ext cx="4008467" cy="4198984"/>
          </a:xfrm>
          <a:prstGeom prst="rect">
            <a:avLst/>
          </a:prstGeom>
        </p:spPr>
      </p:pic>
      <p:pic>
        <p:nvPicPr>
          <p:cNvPr id="8" name="Imagem 7">
            <a:extLst>
              <a:ext uri="{FF2B5EF4-FFF2-40B4-BE49-F238E27FC236}">
                <a16:creationId xmlns:a16="http://schemas.microsoft.com/office/drawing/2014/main" id="{C299E1D1-07A0-1303-B451-92878883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9" name="Imagem 8">
            <a:extLst>
              <a:ext uri="{FF2B5EF4-FFF2-40B4-BE49-F238E27FC236}">
                <a16:creationId xmlns:a16="http://schemas.microsoft.com/office/drawing/2014/main" id="{13C2C45A-4449-2446-549A-56C32D106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2317475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4" name="Espaço Reservado para Conteúdo 3">
            <a:extLst>
              <a:ext uri="{FF2B5EF4-FFF2-40B4-BE49-F238E27FC236}">
                <a16:creationId xmlns:a16="http://schemas.microsoft.com/office/drawing/2014/main" id="{488E415F-6692-7DE8-235F-872FD432036A}"/>
              </a:ext>
            </a:extLst>
          </p:cNvPr>
          <p:cNvSpPr>
            <a:spLocks noGrp="1"/>
          </p:cNvSpPr>
          <p:nvPr>
            <p:ph idx="1"/>
          </p:nvPr>
        </p:nvSpPr>
        <p:spPr>
          <a:xfrm>
            <a:off x="1097280" y="1845734"/>
            <a:ext cx="5425440" cy="4023360"/>
          </a:xfrm>
        </p:spPr>
        <p:txBody>
          <a:bodyPr/>
          <a:lstStyle/>
          <a:p>
            <a:r>
              <a:rPr lang="pt-BR" sz="1800" dirty="0">
                <a:effectLst/>
                <a:latin typeface="Times New Roman" panose="02020603050405020304" pitchFamily="18" charset="0"/>
                <a:ea typeface="Calibri" panose="020F0502020204030204" pitchFamily="34" charset="0"/>
              </a:rPr>
              <a:t>Crenças, espiritualidade e sono:</a:t>
            </a:r>
          </a:p>
          <a:p>
            <a:pPr marL="556133" lvl="1" indent="-263525">
              <a:buFont typeface="Arial" panose="020B0604020202020204" pitchFamily="34" charset="0"/>
              <a:buChar char="•"/>
            </a:pPr>
            <a:r>
              <a:rPr lang="pt-BR" sz="1600" dirty="0">
                <a:effectLst/>
                <a:latin typeface="Times New Roman" panose="02020603050405020304" pitchFamily="18" charset="0"/>
                <a:ea typeface="Calibri" panose="020F0502020204030204" pitchFamily="34" charset="0"/>
              </a:rPr>
              <a:t>44,3% (n=980) acreditar em Deus;</a:t>
            </a:r>
          </a:p>
          <a:p>
            <a:pPr marL="556133" lvl="1" indent="-263525">
              <a:buFont typeface="Arial" panose="020B0604020202020204" pitchFamily="34" charset="0"/>
              <a:buChar char="•"/>
            </a:pPr>
            <a:r>
              <a:rPr lang="pt-BR" sz="1600" dirty="0">
                <a:latin typeface="Times New Roman" panose="02020603050405020304" pitchFamily="18" charset="0"/>
                <a:ea typeface="Calibri" panose="020F0502020204030204" pitchFamily="34" charset="0"/>
              </a:rPr>
              <a:t>51,4% tem religião;</a:t>
            </a:r>
          </a:p>
          <a:p>
            <a:pPr marL="556133" lvl="1" indent="-263525">
              <a:buFont typeface="Arial" panose="020B0604020202020204" pitchFamily="34" charset="0"/>
              <a:buChar char="•"/>
            </a:pPr>
            <a:r>
              <a:rPr lang="pt-BR" sz="1600" dirty="0">
                <a:effectLst/>
                <a:latin typeface="Times New Roman" panose="02020603050405020304" pitchFamily="18" charset="0"/>
                <a:ea typeface="Calibri" panose="020F0502020204030204" pitchFamily="34" charset="0"/>
              </a:rPr>
              <a:t>49,3% oram ou rezar</a:t>
            </a:r>
          </a:p>
          <a:p>
            <a:pPr marL="556133" lvl="1" indent="-263525">
              <a:buFont typeface="Arial" panose="020B0604020202020204" pitchFamily="34" charset="0"/>
              <a:buChar char="•"/>
            </a:pPr>
            <a:r>
              <a:rPr lang="pt-BR" sz="1600" dirty="0">
                <a:latin typeface="Times New Roman" panose="02020603050405020304" pitchFamily="18" charset="0"/>
                <a:ea typeface="Calibri" panose="020F0502020204030204" pitchFamily="34" charset="0"/>
              </a:rPr>
              <a:t>54,9% apresentaram dificuldade para dormir pelo menos um mês no ultimo ano;</a:t>
            </a:r>
          </a:p>
          <a:p>
            <a:pPr marL="556133" lvl="1" indent="-263525">
              <a:buFont typeface="Arial" panose="020B0604020202020204" pitchFamily="34" charset="0"/>
              <a:buChar char="•"/>
            </a:pPr>
            <a:r>
              <a:rPr lang="pt-BR" sz="1600" dirty="0">
                <a:latin typeface="Times New Roman" panose="02020603050405020304" pitchFamily="18" charset="0"/>
                <a:ea typeface="Calibri" panose="020F0502020204030204" pitchFamily="34" charset="0"/>
              </a:rPr>
              <a:t>81,9% dificuldade para permanecer acordado nos últimos 30 dias;</a:t>
            </a:r>
          </a:p>
          <a:p>
            <a:pPr marL="0" indent="0">
              <a:buNone/>
            </a:pPr>
            <a:endParaRPr lang="pt-BR" dirty="0"/>
          </a:p>
        </p:txBody>
      </p:sp>
      <p:pic>
        <p:nvPicPr>
          <p:cNvPr id="5" name="Imagem 4">
            <a:extLst>
              <a:ext uri="{FF2B5EF4-FFF2-40B4-BE49-F238E27FC236}">
                <a16:creationId xmlns:a16="http://schemas.microsoft.com/office/drawing/2014/main" id="{A830EA93-D37A-BFF0-DA34-384E3D44D494}"/>
              </a:ext>
            </a:extLst>
          </p:cNvPr>
          <p:cNvPicPr>
            <a:picLocks noChangeAspect="1"/>
          </p:cNvPicPr>
          <p:nvPr/>
        </p:nvPicPr>
        <p:blipFill>
          <a:blip r:embed="rId2"/>
          <a:stretch>
            <a:fillRect/>
          </a:stretch>
        </p:blipFill>
        <p:spPr>
          <a:xfrm>
            <a:off x="7436952" y="1845734"/>
            <a:ext cx="3871295" cy="4381880"/>
          </a:xfrm>
          <a:prstGeom prst="rect">
            <a:avLst/>
          </a:prstGeom>
        </p:spPr>
      </p:pic>
      <p:pic>
        <p:nvPicPr>
          <p:cNvPr id="7" name="Imagem 6">
            <a:extLst>
              <a:ext uri="{FF2B5EF4-FFF2-40B4-BE49-F238E27FC236}">
                <a16:creationId xmlns:a16="http://schemas.microsoft.com/office/drawing/2014/main" id="{7D5BF155-9082-7B19-20F9-D3587774E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8" name="Imagem 7">
            <a:extLst>
              <a:ext uri="{FF2B5EF4-FFF2-40B4-BE49-F238E27FC236}">
                <a16:creationId xmlns:a16="http://schemas.microsoft.com/office/drawing/2014/main" id="{FD477395-5D07-9FE1-BE89-B8AB47A9A8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271801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7970A-4056-8460-437C-6F4D49396E06}"/>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DBC8E8AB-71F0-2807-B025-AAF733543A4F}"/>
              </a:ext>
            </a:extLst>
          </p:cNvPr>
          <p:cNvSpPr>
            <a:spLocks noGrp="1"/>
          </p:cNvSpPr>
          <p:nvPr>
            <p:ph idx="1"/>
          </p:nvPr>
        </p:nvSpPr>
        <p:spPr>
          <a:xfrm>
            <a:off x="1209377" y="1912806"/>
            <a:ext cx="10515600" cy="1005840"/>
          </a:xfrm>
        </p:spPr>
        <p:txBody>
          <a:bodyPr>
            <a:noAutofit/>
          </a:bodyPr>
          <a:lstStyle/>
          <a:p>
            <a:pPr marL="0" indent="0">
              <a:buNone/>
            </a:pPr>
            <a:r>
              <a:rPr lang="pt-BR" sz="2200" dirty="0">
                <a:latin typeface="Tahoma" panose="020B0604030504040204" pitchFamily="34" charset="0"/>
                <a:ea typeface="Tahoma" panose="020B0604030504040204" pitchFamily="34" charset="0"/>
                <a:cs typeface="Tahoma" panose="020B0604030504040204" pitchFamily="34" charset="0"/>
              </a:rPr>
              <a:t>Comportamento sexual de risco:  ação que leve a relação sexual que aumenta risco de infecções sexualmente transmissíveis ou gravidez não intencional (KANN et al., 2018)</a:t>
            </a:r>
          </a:p>
        </p:txBody>
      </p:sp>
      <p:sp>
        <p:nvSpPr>
          <p:cNvPr id="4" name="CaixaDeTexto 3">
            <a:extLst>
              <a:ext uri="{FF2B5EF4-FFF2-40B4-BE49-F238E27FC236}">
                <a16:creationId xmlns:a16="http://schemas.microsoft.com/office/drawing/2014/main" id="{339A51E4-6408-AA7B-50C7-C0850D4F82AE}"/>
              </a:ext>
            </a:extLst>
          </p:cNvPr>
          <p:cNvSpPr txBox="1"/>
          <p:nvPr/>
        </p:nvSpPr>
        <p:spPr>
          <a:xfrm>
            <a:off x="1209377" y="4755571"/>
            <a:ext cx="10721600" cy="701731"/>
          </a:xfrm>
          <a:prstGeom prst="rect">
            <a:avLst/>
          </a:prstGeom>
        </p:spPr>
        <p:txBody>
          <a:bodyPr vert="horz" lIns="0" tIns="45720" rIns="0" bIns="45720" rtlCol="0">
            <a:noAutofit/>
          </a:bodyPr>
          <a:lstStyle>
            <a:lvl1pPr indent="0" defTabSz="914400">
              <a:lnSpc>
                <a:spcPct val="90000"/>
              </a:lnSpc>
              <a:spcBef>
                <a:spcPts val="1200"/>
              </a:spcBef>
              <a:spcAft>
                <a:spcPts val="200"/>
              </a:spcAft>
              <a:buClr>
                <a:schemeClr val="accent1"/>
              </a:buClr>
              <a:buSzPct val="100000"/>
              <a:buFont typeface="Calibri" panose="020F0502020204030204" pitchFamily="34" charset="0"/>
              <a:buNone/>
              <a:defRPr sz="2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pt-BR" dirty="0"/>
              <a:t>Ausência de uso de preservativo nas relações sexuais; Ter mais de um(a) parceiro sexual (LIU et al., 2022)</a:t>
            </a:r>
          </a:p>
        </p:txBody>
      </p:sp>
      <p:sp>
        <p:nvSpPr>
          <p:cNvPr id="7" name="CaixaDeTexto 6">
            <a:extLst>
              <a:ext uri="{FF2B5EF4-FFF2-40B4-BE49-F238E27FC236}">
                <a16:creationId xmlns:a16="http://schemas.microsoft.com/office/drawing/2014/main" id="{C1FE64A4-397C-E8A5-975A-8766B841143C}"/>
              </a:ext>
            </a:extLst>
          </p:cNvPr>
          <p:cNvSpPr txBox="1"/>
          <p:nvPr/>
        </p:nvSpPr>
        <p:spPr>
          <a:xfrm>
            <a:off x="1209377" y="3115483"/>
            <a:ext cx="10624781" cy="701731"/>
          </a:xfrm>
          <a:prstGeom prst="rect">
            <a:avLst/>
          </a:prstGeom>
        </p:spPr>
        <p:txBody>
          <a:bodyPr vert="horz" lIns="0" tIns="45720" rIns="0" bIns="45720" rtlCol="0">
            <a:noAutofit/>
          </a:bodyPr>
          <a:lstStyle>
            <a:lvl1pPr indent="0" defTabSz="914400">
              <a:lnSpc>
                <a:spcPct val="90000"/>
              </a:lnSpc>
              <a:spcBef>
                <a:spcPts val="1200"/>
              </a:spcBef>
              <a:spcAft>
                <a:spcPts val="200"/>
              </a:spcAft>
              <a:buClr>
                <a:schemeClr val="accent1"/>
              </a:buClr>
              <a:buSzPct val="100000"/>
              <a:buFont typeface="Calibri" panose="020F0502020204030204" pitchFamily="34" charset="0"/>
              <a:buNone/>
              <a:defRPr sz="2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pt-BR" dirty="0"/>
              <a:t>Relações sexuais desprotegidas e múltiplos parceiros(DANIELLE R. EAKINS et al., 2022)</a:t>
            </a:r>
          </a:p>
        </p:txBody>
      </p:sp>
      <p:sp>
        <p:nvSpPr>
          <p:cNvPr id="9" name="CaixaDeTexto 8">
            <a:extLst>
              <a:ext uri="{FF2B5EF4-FFF2-40B4-BE49-F238E27FC236}">
                <a16:creationId xmlns:a16="http://schemas.microsoft.com/office/drawing/2014/main" id="{3DD3DEC7-029D-BF04-66BC-8F40B8490EE0}"/>
              </a:ext>
            </a:extLst>
          </p:cNvPr>
          <p:cNvSpPr txBox="1"/>
          <p:nvPr/>
        </p:nvSpPr>
        <p:spPr>
          <a:xfrm>
            <a:off x="1209377" y="3994321"/>
            <a:ext cx="10360321" cy="397032"/>
          </a:xfrm>
          <a:prstGeom prst="rect">
            <a:avLst/>
          </a:prstGeom>
        </p:spPr>
        <p:txBody>
          <a:bodyPr vert="horz" lIns="0" tIns="45720" rIns="0" bIns="45720" rtlCol="0">
            <a:noAutofit/>
          </a:bodyPr>
          <a:lstStyle>
            <a:lvl1pPr indent="0" defTabSz="914400">
              <a:lnSpc>
                <a:spcPct val="90000"/>
              </a:lnSpc>
              <a:spcBef>
                <a:spcPts val="1200"/>
              </a:spcBef>
              <a:spcAft>
                <a:spcPts val="200"/>
              </a:spcAft>
              <a:buClr>
                <a:schemeClr val="accent1"/>
              </a:buClr>
              <a:buSzPct val="100000"/>
              <a:buFont typeface="Calibri" panose="020F0502020204030204" pitchFamily="34" charset="0"/>
              <a:buNone/>
              <a:defRPr sz="2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pt-BR" dirty="0"/>
              <a:t>Práticas de sexo oral ou anal sem uso de preservativos(CHAWLA; SARKAR, 2019)</a:t>
            </a:r>
          </a:p>
        </p:txBody>
      </p:sp>
      <p:pic>
        <p:nvPicPr>
          <p:cNvPr id="5" name="Imagem 4">
            <a:extLst>
              <a:ext uri="{FF2B5EF4-FFF2-40B4-BE49-F238E27FC236}">
                <a16:creationId xmlns:a16="http://schemas.microsoft.com/office/drawing/2014/main" id="{E5DB51BD-7CA4-0959-7D9A-F1AE6EDC0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6" name="Imagem 5">
            <a:extLst>
              <a:ext uri="{FF2B5EF4-FFF2-40B4-BE49-F238E27FC236}">
                <a16:creationId xmlns:a16="http://schemas.microsoft.com/office/drawing/2014/main" id="{1ACAD4AD-110D-1D21-1F4E-6A4C40554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903290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4" name="Espaço Reservado para Conteúdo 3">
            <a:extLst>
              <a:ext uri="{FF2B5EF4-FFF2-40B4-BE49-F238E27FC236}">
                <a16:creationId xmlns:a16="http://schemas.microsoft.com/office/drawing/2014/main" id="{488E415F-6692-7DE8-235F-872FD432036A}"/>
              </a:ext>
            </a:extLst>
          </p:cNvPr>
          <p:cNvSpPr>
            <a:spLocks noGrp="1"/>
          </p:cNvSpPr>
          <p:nvPr>
            <p:ph idx="1"/>
          </p:nvPr>
        </p:nvSpPr>
        <p:spPr>
          <a:xfrm>
            <a:off x="1097280" y="1845734"/>
            <a:ext cx="5425440" cy="4023360"/>
          </a:xfrm>
        </p:spPr>
        <p:txBody>
          <a:bodyPr/>
          <a:lstStyle/>
          <a:p>
            <a:r>
              <a:rPr lang="pt-BR" dirty="0"/>
              <a:t>Sobre visão de mundo:</a:t>
            </a:r>
          </a:p>
          <a:p>
            <a:pPr marL="182563" indent="-182563">
              <a:buFont typeface="Arial" panose="020B0604020202020204" pitchFamily="34" charset="0"/>
              <a:buChar char="•"/>
              <a:tabLst>
                <a:tab pos="182563" algn="l"/>
              </a:tabLst>
            </a:pPr>
            <a:r>
              <a:rPr lang="pt-BR" dirty="0"/>
              <a:t>77,3% f</a:t>
            </a:r>
            <a:r>
              <a:rPr lang="pt-BR" sz="1800" dirty="0">
                <a:effectLst/>
                <a:latin typeface="Times New Roman" panose="02020603050405020304" pitchFamily="18" charset="0"/>
                <a:ea typeface="Calibri" panose="020F0502020204030204" pitchFamily="34" charset="0"/>
              </a:rPr>
              <a:t>avoráveis a legalização do aborto (não ser considerado crime;</a:t>
            </a:r>
          </a:p>
          <a:p>
            <a:pPr marL="182563" indent="-182563">
              <a:buFont typeface="Arial" panose="020B0604020202020204" pitchFamily="34" charset="0"/>
              <a:buChar char="•"/>
              <a:tabLst>
                <a:tab pos="182563" algn="l"/>
              </a:tabLst>
            </a:pPr>
            <a:r>
              <a:rPr lang="pt-BR" sz="1800" dirty="0">
                <a:effectLst/>
                <a:latin typeface="Times New Roman" panose="02020603050405020304" pitchFamily="18" charset="0"/>
                <a:ea typeface="Calibri" panose="020F0502020204030204" pitchFamily="34" charset="0"/>
              </a:rPr>
              <a:t>25,9% foram favoráveis a descriminalizar todas as drogas</a:t>
            </a:r>
            <a:r>
              <a:rPr lang="pt-BR" sz="1800" dirty="0">
                <a:latin typeface="Times New Roman" panose="02020603050405020304" pitchFamily="18" charset="0"/>
                <a:ea typeface="Calibri" panose="020F0502020204030204" pitchFamily="34" charset="0"/>
              </a:rPr>
              <a:t>; </a:t>
            </a:r>
          </a:p>
          <a:p>
            <a:pPr marL="182563" indent="-182563">
              <a:buFont typeface="Arial" panose="020B0604020202020204" pitchFamily="34" charset="0"/>
              <a:buChar char="•"/>
              <a:tabLst>
                <a:tab pos="182563" algn="l"/>
              </a:tabLst>
            </a:pPr>
            <a:r>
              <a:rPr lang="pt-BR" sz="1800" dirty="0">
                <a:effectLst/>
                <a:latin typeface="Times New Roman" panose="02020603050405020304" pitchFamily="18" charset="0"/>
                <a:ea typeface="Calibri" panose="020F0502020204030204" pitchFamily="34" charset="0"/>
              </a:rPr>
              <a:t>70,6% à Maconha,;</a:t>
            </a:r>
          </a:p>
          <a:p>
            <a:pPr marL="182563" indent="-182563">
              <a:buFont typeface="Arial" panose="020B0604020202020204" pitchFamily="34" charset="0"/>
              <a:buChar char="•"/>
              <a:tabLst>
                <a:tab pos="182563" algn="l"/>
              </a:tabLst>
            </a:pPr>
            <a:r>
              <a:rPr lang="pt-BR" sz="1800" dirty="0">
                <a:effectLst/>
                <a:latin typeface="Times New Roman" panose="02020603050405020304" pitchFamily="18" charset="0"/>
                <a:ea typeface="Calibri" panose="020F0502020204030204" pitchFamily="34" charset="0"/>
              </a:rPr>
              <a:t>25,6% à Cocaína;</a:t>
            </a:r>
          </a:p>
          <a:p>
            <a:pPr marL="182563" indent="-182563">
              <a:buFont typeface="Arial" panose="020B0604020202020204" pitchFamily="34" charset="0"/>
              <a:buChar char="•"/>
              <a:tabLst>
                <a:tab pos="182563" algn="l"/>
              </a:tabLst>
            </a:pPr>
            <a:r>
              <a:rPr lang="pt-BR" sz="1800" dirty="0">
                <a:effectLst/>
                <a:latin typeface="Times New Roman" panose="02020603050405020304" pitchFamily="18" charset="0"/>
                <a:ea typeface="Calibri" panose="020F0502020204030204" pitchFamily="34" charset="0"/>
              </a:rPr>
              <a:t>21,6% ao Crack;</a:t>
            </a:r>
          </a:p>
          <a:p>
            <a:pPr marL="182563" indent="-182563">
              <a:buFont typeface="Arial" panose="020B0604020202020204" pitchFamily="34" charset="0"/>
              <a:buChar char="•"/>
              <a:tabLst>
                <a:tab pos="182563" algn="l"/>
              </a:tabLst>
            </a:pPr>
            <a:r>
              <a:rPr lang="pt-BR" sz="1800" dirty="0">
                <a:effectLst/>
                <a:latin typeface="Times New Roman" panose="02020603050405020304" pitchFamily="18" charset="0"/>
                <a:ea typeface="Calibri" panose="020F0502020204030204" pitchFamily="34" charset="0"/>
              </a:rPr>
              <a:t>33,7% a Alucinógenos/psicodélicos;</a:t>
            </a:r>
          </a:p>
          <a:p>
            <a:pPr marL="182563" indent="-182563">
              <a:buFont typeface="Arial" panose="020B0604020202020204" pitchFamily="34" charset="0"/>
              <a:buChar char="•"/>
              <a:tabLst>
                <a:tab pos="182563" algn="l"/>
              </a:tabLst>
            </a:pPr>
            <a:r>
              <a:rPr lang="pt-BR" sz="1800" dirty="0">
                <a:effectLst/>
                <a:latin typeface="Times New Roman" panose="02020603050405020304" pitchFamily="18" charset="0"/>
                <a:ea typeface="Calibri" panose="020F0502020204030204" pitchFamily="34" charset="0"/>
              </a:rPr>
              <a:t>31,9% ao Ecstasy </a:t>
            </a:r>
            <a:endParaRPr lang="pt-BR" dirty="0"/>
          </a:p>
        </p:txBody>
      </p:sp>
      <p:pic>
        <p:nvPicPr>
          <p:cNvPr id="6" name="Imagem 5">
            <a:extLst>
              <a:ext uri="{FF2B5EF4-FFF2-40B4-BE49-F238E27FC236}">
                <a16:creationId xmlns:a16="http://schemas.microsoft.com/office/drawing/2014/main" id="{9DBC1DB1-4830-8B82-F8F4-F15B2F640027}"/>
              </a:ext>
            </a:extLst>
          </p:cNvPr>
          <p:cNvPicPr>
            <a:picLocks noChangeAspect="1"/>
          </p:cNvPicPr>
          <p:nvPr/>
        </p:nvPicPr>
        <p:blipFill>
          <a:blip r:embed="rId2"/>
          <a:stretch>
            <a:fillRect/>
          </a:stretch>
        </p:blipFill>
        <p:spPr>
          <a:xfrm>
            <a:off x="7555060" y="1737360"/>
            <a:ext cx="3909399" cy="4503810"/>
          </a:xfrm>
          <a:prstGeom prst="rect">
            <a:avLst/>
          </a:prstGeom>
        </p:spPr>
      </p:pic>
      <p:pic>
        <p:nvPicPr>
          <p:cNvPr id="7" name="Imagem 6">
            <a:extLst>
              <a:ext uri="{FF2B5EF4-FFF2-40B4-BE49-F238E27FC236}">
                <a16:creationId xmlns:a16="http://schemas.microsoft.com/office/drawing/2014/main" id="{65CF9A3B-54FD-AF99-D83F-02774926C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8" name="Imagem 7">
            <a:extLst>
              <a:ext uri="{FF2B5EF4-FFF2-40B4-BE49-F238E27FC236}">
                <a16:creationId xmlns:a16="http://schemas.microsoft.com/office/drawing/2014/main" id="{38C86D0A-11F0-1BA7-D7F0-B52E1E2B09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18551087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4" name="Espaço Reservado para Conteúdo 3">
            <a:extLst>
              <a:ext uri="{FF2B5EF4-FFF2-40B4-BE49-F238E27FC236}">
                <a16:creationId xmlns:a16="http://schemas.microsoft.com/office/drawing/2014/main" id="{488E415F-6692-7DE8-235F-872FD432036A}"/>
              </a:ext>
            </a:extLst>
          </p:cNvPr>
          <p:cNvSpPr>
            <a:spLocks noGrp="1"/>
          </p:cNvSpPr>
          <p:nvPr>
            <p:ph idx="1"/>
          </p:nvPr>
        </p:nvSpPr>
        <p:spPr>
          <a:xfrm>
            <a:off x="1097280" y="1845734"/>
            <a:ext cx="10195560" cy="4023360"/>
          </a:xfrm>
        </p:spPr>
        <p:txBody>
          <a:bodyPr/>
          <a:lstStyle/>
          <a:p>
            <a:pPr indent="449580" algn="just">
              <a:lnSpc>
                <a:spcPct val="150000"/>
              </a:lnSpc>
              <a:spcAft>
                <a:spcPts val="800"/>
              </a:spcAft>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No presente estudo foi possível observar que os estudantes com CSR parecem apresentar características diferentes da população geral no que diz respeito ao sono nos últimos trinta dias, ponto de vista sobre a legalização do aborto e a descriminalização de drogas ilícitas, principalmente sobre a Maconha.</a:t>
            </a:r>
          </a:p>
          <a:p>
            <a:pPr indent="449580" algn="just">
              <a:lnSpc>
                <a:spcPct val="150000"/>
              </a:lnSpc>
              <a:spcAft>
                <a:spcPts val="800"/>
              </a:spcAft>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O sono e o comportamento sexual de risco foram estudados por diversos autores internacionais, que relacionam a falta de sono de qualidade, baixo número de horas a maior chance de apresentar comportamentos sexuais de risco, com relação sexual sem uso de preservativos e uso de álcool e outras drogas ilícitas durante o ato sexual (MILLAR et al., 2019; ROSSA, 2018; TROXEL et al., 2019), assim como encontrado no presente estudo que alerta para esse cenário em estudantes brasileiros.</a:t>
            </a:r>
          </a:p>
          <a:p>
            <a:pPr indent="449580" algn="just">
              <a:lnSpc>
                <a:spcPct val="150000"/>
              </a:lnSpc>
              <a:spcAft>
                <a:spcPts val="800"/>
              </a:spcAft>
            </a:pP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BR" dirty="0"/>
          </a:p>
        </p:txBody>
      </p:sp>
      <p:pic>
        <p:nvPicPr>
          <p:cNvPr id="7" name="Imagem 6">
            <a:extLst>
              <a:ext uri="{FF2B5EF4-FFF2-40B4-BE49-F238E27FC236}">
                <a16:creationId xmlns:a16="http://schemas.microsoft.com/office/drawing/2014/main" id="{0CC07FAC-CF6D-D870-4BBC-4E618630B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8" name="Imagem 7">
            <a:extLst>
              <a:ext uri="{FF2B5EF4-FFF2-40B4-BE49-F238E27FC236}">
                <a16:creationId xmlns:a16="http://schemas.microsoft.com/office/drawing/2014/main" id="{B18717FD-B87F-0D55-C8C0-1A1E2D535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2697674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21" name="Espaço Reservado para Conteúdo 20">
            <a:extLst>
              <a:ext uri="{FF2B5EF4-FFF2-40B4-BE49-F238E27FC236}">
                <a16:creationId xmlns:a16="http://schemas.microsoft.com/office/drawing/2014/main" id="{AE73803A-4113-230B-CA04-AB337555F89C}"/>
              </a:ext>
            </a:extLst>
          </p:cNvPr>
          <p:cNvSpPr>
            <a:spLocks noGrp="1"/>
          </p:cNvSpPr>
          <p:nvPr>
            <p:ph idx="1"/>
          </p:nvPr>
        </p:nvSpPr>
        <p:spPr/>
        <p:txBody>
          <a:bodyPr>
            <a:normAutofit/>
          </a:bodyPr>
          <a:lstStyle/>
          <a:p>
            <a:pPr algn="just"/>
            <a:r>
              <a:rPr lang="pt-BR" dirty="0"/>
              <a:t>Poucos estudos representativos sobre CSR em universitários Brasileiros;</a:t>
            </a:r>
          </a:p>
          <a:p>
            <a:pPr algn="just"/>
            <a:r>
              <a:rPr lang="pt-BR" dirty="0"/>
              <a:t>Há várias definições de Comportamento Sexual de Risco (CSR) (SALES et al, 2016; GRÄF et al, 2020);</a:t>
            </a:r>
          </a:p>
          <a:p>
            <a:pPr algn="just"/>
            <a:r>
              <a:rPr lang="pt-BR" dirty="0"/>
              <a:t>Pesquisa Nacional de Saúde de 2019 aponta mulheres de baixa escolaridade e nível socioeconômico com maior taxa de CSR (MENDES et al, 2021);</a:t>
            </a:r>
          </a:p>
        </p:txBody>
      </p:sp>
      <p:pic>
        <p:nvPicPr>
          <p:cNvPr id="3" name="Imagem 2">
            <a:extLst>
              <a:ext uri="{FF2B5EF4-FFF2-40B4-BE49-F238E27FC236}">
                <a16:creationId xmlns:a16="http://schemas.microsoft.com/office/drawing/2014/main" id="{45981655-B84D-AA12-4E18-4D564B9CD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4" name="Imagem 3">
            <a:extLst>
              <a:ext uri="{FF2B5EF4-FFF2-40B4-BE49-F238E27FC236}">
                <a16:creationId xmlns:a16="http://schemas.microsoft.com/office/drawing/2014/main" id="{1E3149B0-EEC7-2BCE-7137-8F03038D2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13528618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21" name="Espaço Reservado para Conteúdo 20">
            <a:extLst>
              <a:ext uri="{FF2B5EF4-FFF2-40B4-BE49-F238E27FC236}">
                <a16:creationId xmlns:a16="http://schemas.microsoft.com/office/drawing/2014/main" id="{AE73803A-4113-230B-CA04-AB337555F89C}"/>
              </a:ext>
            </a:extLst>
          </p:cNvPr>
          <p:cNvSpPr>
            <a:spLocks noGrp="1"/>
          </p:cNvSpPr>
          <p:nvPr>
            <p:ph idx="1"/>
          </p:nvPr>
        </p:nvSpPr>
        <p:spPr/>
        <p:txBody>
          <a:bodyPr/>
          <a:lstStyle/>
          <a:p>
            <a:r>
              <a:rPr lang="pt-BR" dirty="0"/>
              <a:t>32,5% apresentam Comportamento Sexual de Risco:</a:t>
            </a:r>
          </a:p>
          <a:p>
            <a:pPr lvl="1"/>
            <a:r>
              <a:rPr lang="pt-BR" dirty="0"/>
              <a:t>Apenas 11,5% usa preservativo com parceiro(a) novo(a), recente ou desconhecido(a) após embriagado(a);</a:t>
            </a:r>
          </a:p>
          <a:p>
            <a:pPr lvl="1"/>
            <a:r>
              <a:rPr lang="pt-BR" dirty="0"/>
              <a:t>3,5% nunca usa preservativo em relações sexuais com parceiro novo(a);</a:t>
            </a:r>
          </a:p>
          <a:p>
            <a:pPr lvl="1"/>
            <a:r>
              <a:rPr lang="pt-BR" dirty="0"/>
              <a:t>10,4% usa preservativo somente as vezes com parceiro(a) novo(a).</a:t>
            </a:r>
          </a:p>
          <a:p>
            <a:endParaRPr lang="pt-BR" dirty="0"/>
          </a:p>
          <a:p>
            <a:r>
              <a:rPr lang="pt-BR" dirty="0"/>
              <a:t>Prevalência alta (32%) comparado ao outro estudo brasileiro que encontrou 9% (GRÄF, 2020);</a:t>
            </a:r>
          </a:p>
          <a:p>
            <a:pPr marL="0" indent="0">
              <a:buNone/>
            </a:pPr>
            <a:endParaRPr lang="pt-BR" dirty="0"/>
          </a:p>
        </p:txBody>
      </p:sp>
      <p:pic>
        <p:nvPicPr>
          <p:cNvPr id="3" name="Imagem 2">
            <a:extLst>
              <a:ext uri="{FF2B5EF4-FFF2-40B4-BE49-F238E27FC236}">
                <a16:creationId xmlns:a16="http://schemas.microsoft.com/office/drawing/2014/main" id="{D7FEA608-11FA-DAD5-08D0-9F7A9E777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4" name="Imagem 3">
            <a:extLst>
              <a:ext uri="{FF2B5EF4-FFF2-40B4-BE49-F238E27FC236}">
                <a16:creationId xmlns:a16="http://schemas.microsoft.com/office/drawing/2014/main" id="{70EDE4A5-EFE2-E84F-3658-916B03861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3166864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ACB3C-D496-CEBB-089F-C9FDE7D7697F}"/>
              </a:ext>
            </a:extLst>
          </p:cNvPr>
          <p:cNvSpPr>
            <a:spLocks noGrp="1"/>
          </p:cNvSpPr>
          <p:nvPr>
            <p:ph type="title"/>
          </p:nvPr>
        </p:nvSpPr>
        <p:spPr/>
        <p:txBody>
          <a:bodyPr/>
          <a:lstStyle/>
          <a:p>
            <a:r>
              <a:rPr lang="pt-BR" dirty="0"/>
              <a:t>RESULTADOS E DISCUSSÃO</a:t>
            </a:r>
          </a:p>
        </p:txBody>
      </p:sp>
      <p:sp>
        <p:nvSpPr>
          <p:cNvPr id="21" name="Espaço Reservado para Conteúdo 20">
            <a:extLst>
              <a:ext uri="{FF2B5EF4-FFF2-40B4-BE49-F238E27FC236}">
                <a16:creationId xmlns:a16="http://schemas.microsoft.com/office/drawing/2014/main" id="{AE73803A-4113-230B-CA04-AB337555F89C}"/>
              </a:ext>
            </a:extLst>
          </p:cNvPr>
          <p:cNvSpPr>
            <a:spLocks noGrp="1"/>
          </p:cNvSpPr>
          <p:nvPr>
            <p:ph idx="1"/>
          </p:nvPr>
        </p:nvSpPr>
        <p:spPr/>
        <p:txBody>
          <a:bodyPr/>
          <a:lstStyle/>
          <a:p>
            <a:r>
              <a:rPr lang="pt-BR" dirty="0"/>
              <a:t>Álcool e drogas como potencializadores do CSR (CHANAKIRA et al, 2014);</a:t>
            </a:r>
          </a:p>
          <a:p>
            <a:r>
              <a:rPr lang="pt-BR" dirty="0"/>
              <a:t>Políticas públicas para prevenção do CSR, como por exemplo, distribuição de preservativos (	REIS, 2021);</a:t>
            </a:r>
          </a:p>
          <a:p>
            <a:r>
              <a:rPr lang="pt-BR" dirty="0"/>
              <a:t>CSR leva a desfechos negativos a saúde, como aborto, DSTs e evasão escolar (OSUALA, et al 2021).</a:t>
            </a:r>
          </a:p>
          <a:p>
            <a:pPr marL="0" indent="0">
              <a:buNone/>
            </a:pPr>
            <a:endParaRPr lang="pt-BR" dirty="0"/>
          </a:p>
          <a:p>
            <a:endParaRPr lang="pt-BR" dirty="0"/>
          </a:p>
        </p:txBody>
      </p:sp>
      <p:pic>
        <p:nvPicPr>
          <p:cNvPr id="3" name="Imagem 2">
            <a:extLst>
              <a:ext uri="{FF2B5EF4-FFF2-40B4-BE49-F238E27FC236}">
                <a16:creationId xmlns:a16="http://schemas.microsoft.com/office/drawing/2014/main" id="{F05F6F75-3B24-7587-85E6-7F5270B9E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4" name="Imagem 3">
            <a:extLst>
              <a:ext uri="{FF2B5EF4-FFF2-40B4-BE49-F238E27FC236}">
                <a16:creationId xmlns:a16="http://schemas.microsoft.com/office/drawing/2014/main" id="{206FECF2-C358-B274-3994-EB89B5967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1151780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85639-4307-25B5-A251-FE5062258714}"/>
              </a:ext>
            </a:extLst>
          </p:cNvPr>
          <p:cNvSpPr>
            <a:spLocks noGrp="1"/>
          </p:cNvSpPr>
          <p:nvPr>
            <p:ph type="title"/>
          </p:nvPr>
        </p:nvSpPr>
        <p:spPr/>
        <p:txBody>
          <a:bodyPr/>
          <a:lstStyle/>
          <a:p>
            <a:r>
              <a:rPr lang="pt-BR" dirty="0"/>
              <a:t>CONSIDERAÇÕES FINAIS</a:t>
            </a:r>
          </a:p>
        </p:txBody>
      </p:sp>
      <p:sp>
        <p:nvSpPr>
          <p:cNvPr id="3" name="Espaço Reservado para Conteúdo 2">
            <a:extLst>
              <a:ext uri="{FF2B5EF4-FFF2-40B4-BE49-F238E27FC236}">
                <a16:creationId xmlns:a16="http://schemas.microsoft.com/office/drawing/2014/main" id="{913D29D2-4226-29ED-8C35-7E89C1FF89C9}"/>
              </a:ext>
            </a:extLst>
          </p:cNvPr>
          <p:cNvSpPr>
            <a:spLocks noGrp="1"/>
          </p:cNvSpPr>
          <p:nvPr>
            <p:ph idx="1"/>
          </p:nvPr>
        </p:nvSpPr>
        <p:spPr/>
        <p:txBody>
          <a:bodyPr/>
          <a:lstStyle/>
          <a:p>
            <a:r>
              <a:rPr lang="pt-BR" dirty="0"/>
              <a:t>Prevalência alta do CSR;</a:t>
            </a:r>
          </a:p>
          <a:p>
            <a:r>
              <a:rPr lang="pt-BR" dirty="0"/>
              <a:t>Muitos fatores ainda não esclarecidos, mas apontados no presente estudo;</a:t>
            </a:r>
          </a:p>
          <a:p>
            <a:r>
              <a:rPr lang="pt-BR" dirty="0"/>
              <a:t>Necessidade de políticas públicas direcionadas a esse perfil identificado, inclusive pelas próprias universidades;</a:t>
            </a:r>
          </a:p>
          <a:p>
            <a:r>
              <a:rPr lang="pt-BR" dirty="0"/>
              <a:t>Novos estudos que avaliem a associação com outros fatores ou a evolução da </a:t>
            </a:r>
            <a:r>
              <a:rPr lang="pt-BR"/>
              <a:t>prevalência com o tempo.</a:t>
            </a:r>
            <a:endParaRPr lang="pt-BR" dirty="0"/>
          </a:p>
        </p:txBody>
      </p:sp>
      <p:pic>
        <p:nvPicPr>
          <p:cNvPr id="4" name="Imagem 3">
            <a:extLst>
              <a:ext uri="{FF2B5EF4-FFF2-40B4-BE49-F238E27FC236}">
                <a16:creationId xmlns:a16="http://schemas.microsoft.com/office/drawing/2014/main" id="{57F7CE59-D0FC-94ED-D75A-72F03FFD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5" name="Imagem 4">
            <a:extLst>
              <a:ext uri="{FF2B5EF4-FFF2-40B4-BE49-F238E27FC236}">
                <a16:creationId xmlns:a16="http://schemas.microsoft.com/office/drawing/2014/main" id="{D1D055C8-4B6C-1F45-68DA-DBBEF1448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3319569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55EC0-1A17-F129-E29B-93E131B66CA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6A05BBB6-B7FF-017D-11AF-49E9193564F3}"/>
              </a:ext>
            </a:extLst>
          </p:cNvPr>
          <p:cNvSpPr>
            <a:spLocks noGrp="1"/>
          </p:cNvSpPr>
          <p:nvPr>
            <p:ph idx="1"/>
          </p:nvPr>
        </p:nvSpPr>
        <p:spPr/>
        <p:txBody>
          <a:bodyPr>
            <a:noAutofit/>
          </a:bodyPr>
          <a:lstStyle/>
          <a:p>
            <a:pPr>
              <a:lnSpc>
                <a:spcPct val="100000"/>
              </a:lnSpc>
              <a:spcBef>
                <a:spcPts val="0"/>
              </a:spcBef>
              <a:spcAft>
                <a:spcPts val="0"/>
              </a:spcAft>
            </a:pP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AGUIRRE-OJEDA, D. P. et al. </a:t>
            </a:r>
            <a:r>
              <a:rPr lang="pt-BR" sz="1100" dirty="0" err="1">
                <a:effectLst/>
                <a:latin typeface="Times New Roman" panose="02020603050405020304" pitchFamily="18" charset="0"/>
                <a:ea typeface="Calibri" panose="020F0502020204030204" pitchFamily="34" charset="0"/>
                <a:cs typeface="Times New Roman" panose="02020603050405020304" pitchFamily="18" charset="0"/>
              </a:rPr>
              <a:t>Prácticas</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100" dirty="0" err="1">
                <a:effectLst/>
                <a:latin typeface="Times New Roman" panose="02020603050405020304" pitchFamily="18" charset="0"/>
                <a:ea typeface="Calibri" panose="020F0502020204030204" pitchFamily="34" charset="0"/>
                <a:cs typeface="Times New Roman" panose="02020603050405020304" pitchFamily="18" charset="0"/>
              </a:rPr>
              <a:t>sexuales</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habilidades de </a:t>
            </a:r>
            <a:r>
              <a:rPr lang="pt-BR" sz="1100" dirty="0" err="1">
                <a:effectLst/>
                <a:latin typeface="Times New Roman" panose="02020603050405020304" pitchFamily="18" charset="0"/>
                <a:ea typeface="Calibri" panose="020F0502020204030204" pitchFamily="34" charset="0"/>
                <a:cs typeface="Times New Roman" panose="02020603050405020304" pitchFamily="18" charset="0"/>
              </a:rPr>
              <a:t>negociación</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100" dirty="0" err="1">
                <a:effectLst/>
                <a:latin typeface="Times New Roman" panose="02020603050405020304" pitchFamily="18" charset="0"/>
                <a:ea typeface="Calibri" panose="020F0502020204030204" pitchFamily="34" charset="0"/>
                <a:cs typeface="Times New Roman" panose="02020603050405020304" pitchFamily="18" charset="0"/>
              </a:rPr>
              <a:t>del</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uso </a:t>
            </a:r>
            <a:r>
              <a:rPr lang="pt-BR" sz="1100" dirty="0" err="1">
                <a:effectLst/>
                <a:latin typeface="Times New Roman" panose="02020603050405020304" pitchFamily="18" charset="0"/>
                <a:ea typeface="Calibri" panose="020F0502020204030204" pitchFamily="34" charset="0"/>
                <a:cs typeface="Times New Roman" panose="02020603050405020304" pitchFamily="18" charset="0"/>
              </a:rPr>
              <a:t>del</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100" dirty="0" err="1">
                <a:effectLst/>
                <a:latin typeface="Times New Roman" panose="02020603050405020304" pitchFamily="18" charset="0"/>
                <a:ea typeface="Calibri" panose="020F0502020204030204" pitchFamily="34" charset="0"/>
                <a:cs typeface="Times New Roman" panose="02020603050405020304" pitchFamily="18" charset="0"/>
              </a:rPr>
              <a:t>condón</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y </a:t>
            </a:r>
            <a:r>
              <a:rPr lang="pt-BR" sz="1100" dirty="0" err="1">
                <a:effectLst/>
                <a:latin typeface="Times New Roman" panose="02020603050405020304" pitchFamily="18" charset="0"/>
                <a:ea typeface="Calibri" panose="020F0502020204030204" pitchFamily="34" charset="0"/>
                <a:cs typeface="Times New Roman" panose="02020603050405020304" pitchFamily="18" charset="0"/>
              </a:rPr>
              <a:t>enamoramiento</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1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100" dirty="0" err="1">
                <a:effectLst/>
                <a:latin typeface="Times New Roman" panose="02020603050405020304" pitchFamily="18" charset="0"/>
                <a:ea typeface="Calibri" panose="020F0502020204030204" pitchFamily="34" charset="0"/>
                <a:cs typeface="Times New Roman" panose="02020603050405020304" pitchFamily="18" charset="0"/>
              </a:rPr>
              <a:t>estudiantes</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100" dirty="0" err="1">
                <a:effectLst/>
                <a:latin typeface="Times New Roman" panose="02020603050405020304" pitchFamily="18" charset="0"/>
                <a:ea typeface="Calibri" panose="020F0502020204030204" pitchFamily="34" charset="0"/>
                <a:cs typeface="Times New Roman" panose="02020603050405020304" pitchFamily="18" charset="0"/>
              </a:rPr>
              <a:t>universitarios</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100" b="1" dirty="0" err="1">
                <a:effectLst/>
                <a:latin typeface="Times New Roman" panose="02020603050405020304" pitchFamily="18" charset="0"/>
                <a:ea typeface="Calibri" panose="020F0502020204030204" pitchFamily="34" charset="0"/>
                <a:cs typeface="Times New Roman" panose="02020603050405020304" pitchFamily="18" charset="0"/>
              </a:rPr>
              <a:t>Psicología</a:t>
            </a:r>
            <a:r>
              <a:rPr lang="pt-BR" sz="1100" b="1" dirty="0">
                <a:effectLst/>
                <a:latin typeface="Times New Roman" panose="02020603050405020304" pitchFamily="18" charset="0"/>
                <a:ea typeface="Calibri" panose="020F0502020204030204" pitchFamily="34" charset="0"/>
                <a:cs typeface="Times New Roman" panose="02020603050405020304" pitchFamily="18" charset="0"/>
              </a:rPr>
              <a:t> y </a:t>
            </a:r>
            <a:r>
              <a:rPr lang="pt-BR" sz="1100" b="1" dirty="0" err="1">
                <a:effectLst/>
                <a:latin typeface="Times New Roman" panose="02020603050405020304" pitchFamily="18" charset="0"/>
                <a:ea typeface="Calibri" panose="020F0502020204030204" pitchFamily="34" charset="0"/>
                <a:cs typeface="Times New Roman" panose="02020603050405020304" pitchFamily="18" charset="0"/>
              </a:rPr>
              <a:t>Salud</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v. 34, n. 1, p. 155–164, 12 set. 2023. </a:t>
            </a:r>
          </a:p>
          <a:p>
            <a:pPr>
              <a:lnSpc>
                <a:spcPct val="100000"/>
              </a:lnSpc>
              <a:spcBef>
                <a:spcPts val="0"/>
              </a:spcBef>
              <a:spcAft>
                <a:spcPts val="0"/>
              </a:spcAft>
            </a:pP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BRASIL, C. DE C. E. </a:t>
            </a:r>
            <a:r>
              <a:rPr lang="pt-BR" sz="1100" b="1" dirty="0">
                <a:effectLst/>
                <a:latin typeface="Times New Roman" panose="02020603050405020304" pitchFamily="18" charset="0"/>
                <a:ea typeface="Calibri" panose="020F0502020204030204" pitchFamily="34" charset="0"/>
                <a:cs typeface="Times New Roman" panose="02020603050405020304" pitchFamily="18" charset="0"/>
              </a:rPr>
              <a:t>Diretrizes de ordem geral, a serem consideradas pelas entidades prestadoras de serviços e seus clientes, a respeito da adoção do novo critério de classificação econômica brasil</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 2015. </a:t>
            </a: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CHANAKIRA, E. et al. Factors perceived to influence risky sexual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behaviours</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among university students in the United Kingdom: a qualitative telephone interview study.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BMC Public Health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v. 14, n. 1, p. 1055–1055, 9 out. 2014.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CHAWLA, N.; SARKAR, S. Defining “High-risk Sexual Behavior” in the Context of Substance Use: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Journal of Psychosexual Health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v. 1, n. 1, p. 26–31, 17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jan.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2019.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COOPER, M. L. Alcohol use and risky sexual behavior among college students and youth: Evaluating the evidence.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Journal of Studies on Alcohol and Drugs</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n. 14, p. 101–117, 1 mar. 2002.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DANIELLE R. EAKINS et al. Alcohol Intoxication and Sexual Risk Intentions: Exploring Cultural Factors among Heavy Drinking Women.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Addictive Behaviors</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p. 107314–107314, 1 mar. 2022.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E.O, O. et al. Understanding Risky Sexual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Behaviour</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Among Undergraduates.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African Journal of Health, Nursing and Midwifery</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2021.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EUNICE OGONNA OSUALA et al. Risky sexual behaviors among undergraduates of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Pamo</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University of Medical Sciences: Exploring contributory factors and outcomes.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International Research Journal of Public and Environmental Health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v. 8, n. 6, p. 310–315, 4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dez</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2021.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FELISBINO-MENDES, M. S. et al. </a:t>
            </a:r>
            <a:r>
              <a:rPr lang="pt-BR" sz="1100" b="1" dirty="0">
                <a:effectLst/>
                <a:latin typeface="Times New Roman" panose="02020603050405020304" pitchFamily="18" charset="0"/>
                <a:ea typeface="Calibri" panose="020F0502020204030204" pitchFamily="34" charset="0"/>
                <a:cs typeface="Times New Roman" panose="02020603050405020304" pitchFamily="18" charset="0"/>
              </a:rPr>
              <a:t>Comportamento sexual e uso de preservativos na população brasileira: análise da Pesquisa Nacional de Saúde, 2019</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2021. Disponível em: &lt;https://api.semanticscholar.org/CorpusID:239093371&gt;</a:t>
            </a:r>
          </a:p>
          <a:p>
            <a:pPr>
              <a:lnSpc>
                <a:spcPct val="100000"/>
              </a:lnSpc>
              <a:spcBef>
                <a:spcPts val="0"/>
              </a:spcBef>
              <a:spcAft>
                <a:spcPts val="0"/>
              </a:spcAft>
            </a:pP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FLECK, M. P. et al.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Application of the Portuguese version of the abbreviated instrument of quality life WHOQOL-</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bref</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Revista de </a:t>
            </a:r>
            <a:r>
              <a:rPr lang="en-US" sz="1100" b="1" dirty="0" err="1">
                <a:effectLst/>
                <a:latin typeface="Times New Roman" panose="02020603050405020304" pitchFamily="18" charset="0"/>
                <a:ea typeface="Calibri" panose="020F0502020204030204" pitchFamily="34" charset="0"/>
                <a:cs typeface="Times New Roman" panose="02020603050405020304" pitchFamily="18" charset="0"/>
              </a:rPr>
              <a:t>saude</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publica</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v. 34, n. 2, p. 178–183, 2000.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GRÄF, D. D.; MARILIA ARNDT MESENBURG; FASSA, A. G. Risky sexual behavior and associated factors in undergraduate students in a city in Southern Brazil. </a:t>
            </a:r>
            <a:r>
              <a:rPr lang="pt-BR" sz="1100" b="1" dirty="0">
                <a:effectLst/>
                <a:latin typeface="Times New Roman" panose="02020603050405020304" pitchFamily="18" charset="0"/>
                <a:ea typeface="Calibri" panose="020F0502020204030204" pitchFamily="34" charset="0"/>
                <a:cs typeface="Times New Roman" panose="02020603050405020304" pitchFamily="18" charset="0"/>
              </a:rPr>
              <a:t>Revista De </a:t>
            </a:r>
            <a:r>
              <a:rPr lang="pt-BR" sz="1100" b="1" dirty="0" err="1">
                <a:effectLst/>
                <a:latin typeface="Times New Roman" panose="02020603050405020304" pitchFamily="18" charset="0"/>
                <a:ea typeface="Calibri" panose="020F0502020204030204" pitchFamily="34" charset="0"/>
                <a:cs typeface="Times New Roman" panose="02020603050405020304" pitchFamily="18" charset="0"/>
              </a:rPr>
              <a:t>Saude</a:t>
            </a:r>
            <a:r>
              <a:rPr lang="pt-BR" sz="1100" b="1" dirty="0">
                <a:effectLst/>
                <a:latin typeface="Times New Roman" panose="02020603050405020304" pitchFamily="18" charset="0"/>
                <a:ea typeface="Calibri" panose="020F0502020204030204" pitchFamily="34" charset="0"/>
                <a:cs typeface="Times New Roman" panose="02020603050405020304" pitchFamily="18" charset="0"/>
              </a:rPr>
              <a:t> Publica</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v. 54, p. 41–41, 3 abr. 2020. </a:t>
            </a:r>
          </a:p>
          <a:p>
            <a:pPr>
              <a:lnSpc>
                <a:spcPct val="100000"/>
              </a:lnSpc>
              <a:spcBef>
                <a:spcPts val="0"/>
              </a:spcBef>
              <a:spcAft>
                <a:spcPts val="0"/>
              </a:spcAft>
            </a:pP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KANN, L. et al.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Youth Risk Behavior Surveillance - United States, 2017. v. 67, n. 8, p. 1–114, 15 jun. 2018.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KOPS, N. L. et al. Factors associated with HPV and other self-reported STI coinfections among sexually active Brazilian young adults: cross-sectional nationwide study.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BMJ Open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v. 9, n. 6, 1 jun. 2019. </a:t>
            </a:r>
            <a:endParaRPr lang="pt-BR" sz="1100" dirty="0"/>
          </a:p>
        </p:txBody>
      </p:sp>
      <p:pic>
        <p:nvPicPr>
          <p:cNvPr id="4" name="Imagem 3">
            <a:extLst>
              <a:ext uri="{FF2B5EF4-FFF2-40B4-BE49-F238E27FC236}">
                <a16:creationId xmlns:a16="http://schemas.microsoft.com/office/drawing/2014/main" id="{F058B83B-2CDA-6552-AF1C-837202535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5" name="Imagem 4">
            <a:extLst>
              <a:ext uri="{FF2B5EF4-FFF2-40B4-BE49-F238E27FC236}">
                <a16:creationId xmlns:a16="http://schemas.microsoft.com/office/drawing/2014/main" id="{DEBC6487-A24F-8338-EECA-FAE6CA37F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1115279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55EC0-1A17-F129-E29B-93E131B66CA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6A05BBB6-B7FF-017D-11AF-49E9193564F3}"/>
              </a:ext>
            </a:extLst>
          </p:cNvPr>
          <p:cNvSpPr>
            <a:spLocks noGrp="1"/>
          </p:cNvSpPr>
          <p:nvPr>
            <p:ph idx="1"/>
          </p:nvPr>
        </p:nvSpPr>
        <p:spPr/>
        <p:txBody>
          <a:bodyPr>
            <a:noAutofit/>
          </a:bodyPr>
          <a:lstStyle/>
          <a:p>
            <a:pPr>
              <a:lnSpc>
                <a:spcPct val="100000"/>
              </a:lnSpc>
              <a:spcBef>
                <a:spcPts val="0"/>
              </a:spcBef>
              <a:spcAft>
                <a:spcPts val="0"/>
              </a:spcAft>
            </a:pP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MARCANTONIO, T. L. et al. Using a pattern-centered approach to assess sexual risk-taking in study abroad students.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Journal of American College Health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v. 64, n. 3, p. 165–173, 15 mar. 2016.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MARIA SANTAGUIDA et al. Alcohol Myopia and High-Risk Sexual Behavior Among College Students. p. 1–10, 1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jan.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2022.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MELO, L. D. D. et al. A prevenção das infecções sexualmente transmissíveis entre jovens e a importância da educação em saúde. </a:t>
            </a:r>
            <a:r>
              <a:rPr lang="en-US" sz="1100" b="1" dirty="0" err="1">
                <a:effectLst/>
                <a:latin typeface="Times New Roman" panose="02020603050405020304" pitchFamily="18" charset="0"/>
                <a:ea typeface="Calibri" panose="020F0502020204030204" pitchFamily="34" charset="0"/>
                <a:cs typeface="Times New Roman" panose="02020603050405020304" pitchFamily="18" charset="0"/>
              </a:rPr>
              <a:t>Enfermería</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Global</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2022.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MILLAR, B. M. et al. What’s Sleep Got to Do with It?: Sleep Health and Sexual Risk-Taking Among Men Who have Sex with Men.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AIDS and Behavior</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v. 23, n. 3, p. 572–579, mar. 2019.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PIRRÓN, T. DE LOS A. J. et al. Risky sexual behavior in American continent college students.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South Florida Journal of Development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2022.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REIS, A. J. DOS et al. </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COMPORTAMENTO SEXUAL DE RISCO E A POLÍTICA DE SEGURANÇA PARA DOAÇÃO DE SANGUE NO BRASIL. p. 124–134, 22 abr. 2021. </a:t>
            </a: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ROSSA, K. R.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Risk Taking </a:t>
            </a:r>
            <a:r>
              <a:rPr lang="en-US" sz="1100" b="1" dirty="0" err="1">
                <a:effectLst/>
                <a:latin typeface="Times New Roman" panose="02020603050405020304" pitchFamily="18" charset="0"/>
                <a:ea typeface="Calibri" panose="020F0502020204030204" pitchFamily="34" charset="0"/>
                <a:cs typeface="Times New Roman" panose="02020603050405020304" pitchFamily="18" charset="0"/>
              </a:rPr>
              <a:t>Behaviour</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in Young Adults: The Role of Sleep and Associated Psychophysiological States</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UNSPECIFIED—[</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s.l.</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Queensland University of Technology, 2018.</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SALES, W. B. et al. </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Comportamento sexual de risco e conhecimento sobre IST/SIDA em universitários da saúde.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Revista de </a:t>
            </a:r>
            <a:r>
              <a:rPr lang="en-US" sz="1100" b="1" dirty="0" err="1">
                <a:effectLst/>
                <a:latin typeface="Times New Roman" panose="02020603050405020304" pitchFamily="18" charset="0"/>
                <a:ea typeface="Calibri" panose="020F0502020204030204" pitchFamily="34" charset="0"/>
                <a:cs typeface="Times New Roman" panose="02020603050405020304" pitchFamily="18" charset="0"/>
              </a:rPr>
              <a:t>Enfermagem</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dirty="0" err="1">
                <a:effectLst/>
                <a:latin typeface="Times New Roman" panose="02020603050405020304" pitchFamily="18" charset="0"/>
                <a:ea typeface="Calibri" panose="020F0502020204030204" pitchFamily="34" charset="0"/>
                <a:cs typeface="Times New Roman" panose="02020603050405020304" pitchFamily="18" charset="0"/>
              </a:rPr>
              <a:t>Referência</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n. 10, p. 19–27, 30 set. 2016.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SAWYER, A. N.; SMITH, E. R.; BENOTSCH, E. G. Dating Application Use and Sexual Risk Behavior Among Young Adults.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Sexuality Research and Social Policy</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v. 15, n. 2, p. 183–191, 1 jun. 2018.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TROXEL, W. M. et al. Associations of longitudinal sleep trajectories with risky sexual behavior during late adolescence.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Health Psychology</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v. 38, n. 8, p. 716–726, ago. 2019. </a:t>
            </a:r>
            <a:endParaRPr lang="pt-BR"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YUSI LIU et al. Discordance between perceived risk and actual risky sexual behaviors among undergraduate university students in mainland China: a cross-sectional study. </a:t>
            </a:r>
            <a:r>
              <a:rPr lang="pt-BR" sz="1100" b="1" dirty="0">
                <a:effectLst/>
                <a:latin typeface="Times New Roman" panose="02020603050405020304" pitchFamily="18" charset="0"/>
                <a:ea typeface="Calibri" panose="020F0502020204030204" pitchFamily="34" charset="0"/>
                <a:cs typeface="Times New Roman" panose="02020603050405020304" pitchFamily="18" charset="0"/>
              </a:rPr>
              <a:t>BMC </a:t>
            </a:r>
            <a:r>
              <a:rPr lang="pt-BR" sz="1100" b="1" dirty="0" err="1">
                <a:effectLst/>
                <a:latin typeface="Times New Roman" panose="02020603050405020304" pitchFamily="18" charset="0"/>
                <a:ea typeface="Calibri" panose="020F0502020204030204" pitchFamily="34" charset="0"/>
                <a:cs typeface="Times New Roman" panose="02020603050405020304" pitchFamily="18" charset="0"/>
              </a:rPr>
              <a:t>Public</a:t>
            </a:r>
            <a:r>
              <a:rPr lang="pt-BR" sz="1100" b="1" dirty="0">
                <a:effectLst/>
                <a:latin typeface="Times New Roman" panose="02020603050405020304" pitchFamily="18" charset="0"/>
                <a:ea typeface="Calibri" panose="020F0502020204030204" pitchFamily="34" charset="0"/>
                <a:cs typeface="Times New Roman" panose="02020603050405020304" pitchFamily="18" charset="0"/>
              </a:rPr>
              <a:t> Health</a:t>
            </a:r>
            <a:r>
              <a:rPr lang="pt-BR" sz="1100" dirty="0">
                <a:effectLst/>
                <a:latin typeface="Times New Roman" panose="02020603050405020304" pitchFamily="18" charset="0"/>
                <a:ea typeface="Calibri" panose="020F0502020204030204" pitchFamily="34" charset="0"/>
                <a:cs typeface="Times New Roman" panose="02020603050405020304" pitchFamily="18" charset="0"/>
              </a:rPr>
              <a:t>, v. 22, n. 1, 12 abr. 2022. </a:t>
            </a:r>
          </a:p>
        </p:txBody>
      </p:sp>
      <p:pic>
        <p:nvPicPr>
          <p:cNvPr id="4" name="Imagem 3">
            <a:extLst>
              <a:ext uri="{FF2B5EF4-FFF2-40B4-BE49-F238E27FC236}">
                <a16:creationId xmlns:a16="http://schemas.microsoft.com/office/drawing/2014/main" id="{C6F54573-461E-E29F-67E0-69FDDF2AE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5" name="Imagem 4">
            <a:extLst>
              <a:ext uri="{FF2B5EF4-FFF2-40B4-BE49-F238E27FC236}">
                <a16:creationId xmlns:a16="http://schemas.microsoft.com/office/drawing/2014/main" id="{677E0626-738A-A8D7-C706-D09FE321D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3606688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8E9BFE-3FED-A57D-0F21-D4F484CF3A0F}"/>
              </a:ext>
            </a:extLst>
          </p:cNvPr>
          <p:cNvSpPr>
            <a:spLocks noGrp="1"/>
          </p:cNvSpPr>
          <p:nvPr>
            <p:ph type="ctrTitle"/>
          </p:nvPr>
        </p:nvSpPr>
        <p:spPr>
          <a:xfrm>
            <a:off x="1687272" y="2228346"/>
            <a:ext cx="9144000" cy="895855"/>
          </a:xfrm>
        </p:spPr>
        <p:txBody>
          <a:bodyPr>
            <a:normAutofit/>
          </a:bodyPr>
          <a:lstStyle/>
          <a:p>
            <a:pPr algn="ctr"/>
            <a:r>
              <a:rPr lang="pt-PT" sz="2800" b="1" dirty="0">
                <a:effectLst/>
                <a:latin typeface="Times New Roman" panose="02020603050405020304" pitchFamily="18" charset="0"/>
                <a:ea typeface="Calibri" panose="020F0502020204030204" pitchFamily="34" charset="0"/>
                <a:cs typeface="Times New Roman" panose="02020603050405020304" pitchFamily="18" charset="0"/>
              </a:rPr>
              <a:t>Comportamento sexual de risco em estudantes de graduação de uma universidade pública brasileira </a:t>
            </a:r>
            <a:endParaRPr lang="pt-BR" sz="2800" dirty="0"/>
          </a:p>
        </p:txBody>
      </p:sp>
      <p:sp>
        <p:nvSpPr>
          <p:cNvPr id="3" name="Subtítulo 2">
            <a:extLst>
              <a:ext uri="{FF2B5EF4-FFF2-40B4-BE49-F238E27FC236}">
                <a16:creationId xmlns:a16="http://schemas.microsoft.com/office/drawing/2014/main" id="{3F1AAADA-7B76-8585-90C5-785CCF83B476}"/>
              </a:ext>
            </a:extLst>
          </p:cNvPr>
          <p:cNvSpPr>
            <a:spLocks noGrp="1"/>
          </p:cNvSpPr>
          <p:nvPr>
            <p:ph type="subTitle" idx="1"/>
          </p:nvPr>
        </p:nvSpPr>
        <p:spPr/>
        <p:txBody>
          <a:bodyPr>
            <a:normAutofit lnSpcReduction="10000"/>
          </a:bodyPr>
          <a:lstStyle/>
          <a:p>
            <a:r>
              <a:rPr lang="pt-BR" sz="1800" dirty="0">
                <a:effectLst/>
                <a:latin typeface="Times New Roman" panose="02020603050405020304" pitchFamily="18" charset="0"/>
                <a:ea typeface="Calibri" panose="020F0502020204030204" pitchFamily="34" charset="0"/>
              </a:rPr>
              <a:t>Doutorando: Emídio Antônio de Araújo Neto</a:t>
            </a:r>
          </a:p>
          <a:p>
            <a:r>
              <a:rPr lang="pt-BR" sz="1800" dirty="0">
                <a:latin typeface="Times New Roman" panose="02020603050405020304" pitchFamily="18" charset="0"/>
                <a:ea typeface="Calibri" panose="020F0502020204030204" pitchFamily="34" charset="0"/>
              </a:rPr>
              <a:t>Orientador: </a:t>
            </a:r>
            <a:r>
              <a:rPr lang="pt-BR" sz="1800" dirty="0">
                <a:effectLst/>
                <a:latin typeface="Times New Roman" panose="02020603050405020304" pitchFamily="18" charset="0"/>
                <a:ea typeface="Calibri" panose="020F0502020204030204" pitchFamily="34" charset="0"/>
              </a:rPr>
              <a:t>Amilton dos Santos Júnior</a:t>
            </a:r>
            <a:endParaRPr lang="pt-BR" sz="1800" baseline="30000" dirty="0">
              <a:latin typeface="Times New Roman" panose="02020603050405020304" pitchFamily="18" charset="0"/>
              <a:ea typeface="Calibri" panose="020F0502020204030204" pitchFamily="34" charset="0"/>
            </a:endParaRPr>
          </a:p>
          <a:p>
            <a:r>
              <a:rPr lang="pt-BR" sz="1800" dirty="0">
                <a:latin typeface="Times New Roman" panose="02020603050405020304" pitchFamily="18" charset="0"/>
                <a:ea typeface="Calibri" panose="020F0502020204030204" pitchFamily="34" charset="0"/>
              </a:rPr>
              <a:t>Coorientador: </a:t>
            </a:r>
            <a:r>
              <a:rPr lang="pt-BR" sz="1800" dirty="0">
                <a:effectLst/>
                <a:latin typeface="Times New Roman" panose="02020603050405020304" pitchFamily="18" charset="0"/>
                <a:ea typeface="Calibri" panose="020F0502020204030204" pitchFamily="34" charset="0"/>
              </a:rPr>
              <a:t>Paulo </a:t>
            </a:r>
            <a:r>
              <a:rPr lang="pt-BR" sz="1800" dirty="0" err="1">
                <a:effectLst/>
                <a:latin typeface="Times New Roman" panose="02020603050405020304" pitchFamily="18" charset="0"/>
                <a:ea typeface="Calibri" panose="020F0502020204030204" pitchFamily="34" charset="0"/>
              </a:rPr>
              <a:t>Dalgalarrondo</a:t>
            </a:r>
            <a:endParaRPr lang="pt-BR" dirty="0"/>
          </a:p>
        </p:txBody>
      </p:sp>
      <p:sp>
        <p:nvSpPr>
          <p:cNvPr id="4" name="CaixaDeTexto 3">
            <a:extLst>
              <a:ext uri="{FF2B5EF4-FFF2-40B4-BE49-F238E27FC236}">
                <a16:creationId xmlns:a16="http://schemas.microsoft.com/office/drawing/2014/main" id="{AD267E81-6866-D97F-5F6A-73C859A4B973}"/>
              </a:ext>
            </a:extLst>
          </p:cNvPr>
          <p:cNvSpPr txBox="1"/>
          <p:nvPr/>
        </p:nvSpPr>
        <p:spPr>
          <a:xfrm>
            <a:off x="5378496" y="5735637"/>
            <a:ext cx="1435008" cy="646331"/>
          </a:xfrm>
          <a:prstGeom prst="rect">
            <a:avLst/>
          </a:prstGeom>
          <a:noFill/>
        </p:spPr>
        <p:txBody>
          <a:bodyPr wrap="none" rtlCol="0">
            <a:spAutoFit/>
          </a:bodyPr>
          <a:lstStyle/>
          <a:p>
            <a:pPr algn="ctr"/>
            <a:r>
              <a:rPr lang="pt-BR" dirty="0"/>
              <a:t>Campinas, SP</a:t>
            </a:r>
          </a:p>
          <a:p>
            <a:pPr algn="ctr"/>
            <a:r>
              <a:rPr lang="pt-BR" dirty="0"/>
              <a:t>2023</a:t>
            </a:r>
          </a:p>
        </p:txBody>
      </p:sp>
      <p:sp>
        <p:nvSpPr>
          <p:cNvPr id="5" name="CaixaDeTexto 4">
            <a:extLst>
              <a:ext uri="{FF2B5EF4-FFF2-40B4-BE49-F238E27FC236}">
                <a16:creationId xmlns:a16="http://schemas.microsoft.com/office/drawing/2014/main" id="{144E2A9F-78AF-7442-7F4F-7DC495652E2E}"/>
              </a:ext>
            </a:extLst>
          </p:cNvPr>
          <p:cNvSpPr txBox="1"/>
          <p:nvPr/>
        </p:nvSpPr>
        <p:spPr>
          <a:xfrm>
            <a:off x="2327179" y="1320365"/>
            <a:ext cx="7537641" cy="646331"/>
          </a:xfrm>
          <a:prstGeom prst="rect">
            <a:avLst/>
          </a:prstGeom>
          <a:noFill/>
        </p:spPr>
        <p:txBody>
          <a:bodyPr wrap="none" rtlCol="0">
            <a:spAutoFit/>
          </a:bodyPr>
          <a:lstStyle/>
          <a:p>
            <a:pPr algn="ctr"/>
            <a:r>
              <a:rPr lang="pt-PT" dirty="0"/>
              <a:t>DOUTORADO INTERINSTITUCIONAL - DINTER UNICAMP/UFRN</a:t>
            </a:r>
          </a:p>
          <a:p>
            <a:pPr algn="ctr"/>
            <a:r>
              <a:rPr lang="pt-BR" dirty="0"/>
              <a:t>PROGRAMA DE PÓS-GRADUAÇÃO EM SAÚDE DA CRIANÇA E DO ADOLESCENTE</a:t>
            </a:r>
            <a:endParaRPr lang="pt-BR" dirty="0">
              <a:highlight>
                <a:srgbClr val="FFFF00"/>
              </a:highlight>
            </a:endParaRPr>
          </a:p>
        </p:txBody>
      </p:sp>
      <p:pic>
        <p:nvPicPr>
          <p:cNvPr id="7" name="Imagem 6">
            <a:extLst>
              <a:ext uri="{FF2B5EF4-FFF2-40B4-BE49-F238E27FC236}">
                <a16:creationId xmlns:a16="http://schemas.microsoft.com/office/drawing/2014/main" id="{AB84782A-3957-A399-EFC6-973796D22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865" y="116548"/>
            <a:ext cx="1066800" cy="1066800"/>
          </a:xfrm>
          <a:prstGeom prst="rect">
            <a:avLst/>
          </a:prstGeom>
        </p:spPr>
      </p:pic>
      <p:pic>
        <p:nvPicPr>
          <p:cNvPr id="9" name="Imagem 8">
            <a:extLst>
              <a:ext uri="{FF2B5EF4-FFF2-40B4-BE49-F238E27FC236}">
                <a16:creationId xmlns:a16="http://schemas.microsoft.com/office/drawing/2014/main" id="{A0951314-E909-65EE-9555-0DAECCD53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126" y="179730"/>
            <a:ext cx="1900739" cy="1012082"/>
          </a:xfrm>
          <a:prstGeom prst="rect">
            <a:avLst/>
          </a:prstGeom>
        </p:spPr>
      </p:pic>
    </p:spTree>
    <p:extLst>
      <p:ext uri="{BB962C8B-B14F-4D97-AF65-F5344CB8AC3E}">
        <p14:creationId xmlns:p14="http://schemas.microsoft.com/office/powerpoint/2010/main" val="31616103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7970A-4056-8460-437C-6F4D49396E06}"/>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DBC8E8AB-71F0-2807-B025-AAF733543A4F}"/>
              </a:ext>
            </a:extLst>
          </p:cNvPr>
          <p:cNvSpPr>
            <a:spLocks noGrp="1"/>
          </p:cNvSpPr>
          <p:nvPr>
            <p:ph idx="1"/>
          </p:nvPr>
        </p:nvSpPr>
        <p:spPr/>
        <p:txBody>
          <a:bodyPr/>
          <a:lstStyle/>
          <a:p>
            <a:r>
              <a:rPr lang="pt-BR" dirty="0"/>
              <a:t>Álcool como estimulante para adoção de comportamento sexual de risco (SANTAGUIDA, 2019)</a:t>
            </a:r>
          </a:p>
          <a:p>
            <a:r>
              <a:rPr lang="pt-BR" dirty="0"/>
              <a:t>Comportamento sexual de risco e relação com uso de álcool e outras drogas (SALES et al., 2016)</a:t>
            </a:r>
          </a:p>
          <a:p>
            <a:r>
              <a:rPr lang="pt-BR" dirty="0"/>
              <a:t>Consumo de álcool e comportamento sexual de risco em estudantes universitários Brasileiros (Lacuna de dados do sudeste);</a:t>
            </a:r>
          </a:p>
        </p:txBody>
      </p:sp>
      <p:pic>
        <p:nvPicPr>
          <p:cNvPr id="4" name="Imagem 3">
            <a:extLst>
              <a:ext uri="{FF2B5EF4-FFF2-40B4-BE49-F238E27FC236}">
                <a16:creationId xmlns:a16="http://schemas.microsoft.com/office/drawing/2014/main" id="{3E426226-5868-8CBA-2D2D-F205CB168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5" name="Imagem 4">
            <a:extLst>
              <a:ext uri="{FF2B5EF4-FFF2-40B4-BE49-F238E27FC236}">
                <a16:creationId xmlns:a16="http://schemas.microsoft.com/office/drawing/2014/main" id="{0E3887B0-F21E-4170-CBDE-A4FDF5F8E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1095731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1DC6C5-0878-7EF0-BAFC-265C8106AD7A}"/>
              </a:ext>
            </a:extLst>
          </p:cNvPr>
          <p:cNvSpPr>
            <a:spLocks noGrp="1"/>
          </p:cNvSpPr>
          <p:nvPr>
            <p:ph type="title"/>
          </p:nvPr>
        </p:nvSpPr>
        <p:spPr/>
        <p:txBody>
          <a:bodyPr/>
          <a:lstStyle/>
          <a:p>
            <a:r>
              <a:rPr lang="pt-BR"/>
              <a:t>JUSTIFICATIVA</a:t>
            </a:r>
            <a:endParaRPr lang="pt-BR" dirty="0"/>
          </a:p>
        </p:txBody>
      </p:sp>
      <p:sp>
        <p:nvSpPr>
          <p:cNvPr id="3" name="Espaço Reservado para Conteúdo 2">
            <a:extLst>
              <a:ext uri="{FF2B5EF4-FFF2-40B4-BE49-F238E27FC236}">
                <a16:creationId xmlns:a16="http://schemas.microsoft.com/office/drawing/2014/main" id="{D177A7D0-6AAA-2AC6-E22A-EF36F5E1F231}"/>
              </a:ext>
            </a:extLst>
          </p:cNvPr>
          <p:cNvSpPr>
            <a:spLocks noGrp="1"/>
          </p:cNvSpPr>
          <p:nvPr>
            <p:ph idx="1"/>
          </p:nvPr>
        </p:nvSpPr>
        <p:spPr/>
        <p:txBody>
          <a:bodyPr>
            <a:normAutofit/>
          </a:bodyPr>
          <a:lstStyle/>
          <a:p>
            <a:pPr algn="just">
              <a:lnSpc>
                <a:spcPct val="150000"/>
              </a:lnSpc>
            </a:pPr>
            <a:r>
              <a:rPr lang="pt-BR" sz="2200" dirty="0"/>
              <a:t>É necessário conhecer quem são esses universitários, onde vivem e o que pensam e sofrem em relação ao comportamento sexual de risco, sendo essa uma lacuna que precisa ser preenchida. </a:t>
            </a:r>
          </a:p>
          <a:p>
            <a:pPr algn="just">
              <a:lnSpc>
                <a:spcPct val="150000"/>
              </a:lnSpc>
            </a:pPr>
            <a:r>
              <a:rPr lang="pt-PT" sz="2200" dirty="0"/>
              <a:t>A prevenção das </a:t>
            </a:r>
            <a:r>
              <a:rPr lang="pt-PT" sz="2200" dirty="0" err="1"/>
              <a:t>infecções</a:t>
            </a:r>
            <a:r>
              <a:rPr lang="pt-PT" sz="2200" dirty="0"/>
              <a:t> sexualmente transmissíveis, que se dá por políticas de enfrentamento ao CSR que devem incluir educação e saúde e outras ações que incentivem a não adoção desse comportamento ao estilo de vida(E.O </a:t>
            </a:r>
            <a:r>
              <a:rPr lang="pt-PT" sz="2200" dirty="0" err="1"/>
              <a:t>et</a:t>
            </a:r>
            <a:r>
              <a:rPr lang="pt-PT" sz="2200" dirty="0"/>
              <a:t> al., 2021). </a:t>
            </a:r>
            <a:endParaRPr lang="pt-BR" sz="2200" dirty="0"/>
          </a:p>
        </p:txBody>
      </p:sp>
      <p:pic>
        <p:nvPicPr>
          <p:cNvPr id="4" name="Imagem 3">
            <a:extLst>
              <a:ext uri="{FF2B5EF4-FFF2-40B4-BE49-F238E27FC236}">
                <a16:creationId xmlns:a16="http://schemas.microsoft.com/office/drawing/2014/main" id="{9E3FA5FE-A167-CB8B-D656-0CCF80C38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5" name="Imagem 4">
            <a:extLst>
              <a:ext uri="{FF2B5EF4-FFF2-40B4-BE49-F238E27FC236}">
                <a16:creationId xmlns:a16="http://schemas.microsoft.com/office/drawing/2014/main" id="{D901D3D6-C435-A724-1C4F-119D94913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3775686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22B7B-B08D-2CDB-6479-CF1859CEF300}"/>
              </a:ext>
            </a:extLst>
          </p:cNvPr>
          <p:cNvSpPr>
            <a:spLocks noGrp="1"/>
          </p:cNvSpPr>
          <p:nvPr>
            <p:ph type="title"/>
          </p:nvPr>
        </p:nvSpPr>
        <p:spPr/>
        <p:txBody>
          <a:bodyPr/>
          <a:lstStyle/>
          <a:p>
            <a:r>
              <a:rPr lang="pt-BR"/>
              <a:t>OBJETIVOS</a:t>
            </a:r>
            <a:endParaRPr lang="pt-BR" dirty="0"/>
          </a:p>
        </p:txBody>
      </p:sp>
      <p:sp>
        <p:nvSpPr>
          <p:cNvPr id="3" name="Espaço Reservado para Conteúdo 2">
            <a:extLst>
              <a:ext uri="{FF2B5EF4-FFF2-40B4-BE49-F238E27FC236}">
                <a16:creationId xmlns:a16="http://schemas.microsoft.com/office/drawing/2014/main" id="{C0E02EF6-C2AB-AFFA-E276-873E314880BD}"/>
              </a:ext>
            </a:extLst>
          </p:cNvPr>
          <p:cNvSpPr>
            <a:spLocks noGrp="1"/>
          </p:cNvSpPr>
          <p:nvPr>
            <p:ph idx="1"/>
          </p:nvPr>
        </p:nvSpPr>
        <p:spPr/>
        <p:txBody>
          <a:bodyPr/>
          <a:lstStyle/>
          <a:p>
            <a:r>
              <a:rPr lang="pt-PT" dirty="0"/>
              <a:t>Geral:</a:t>
            </a:r>
          </a:p>
          <a:p>
            <a:pPr lvl="1" algn="just"/>
            <a:r>
              <a:rPr lang="pt-BR" sz="1800" dirty="0">
                <a:effectLst/>
                <a:latin typeface="+mj-lt"/>
                <a:ea typeface="Calibri" panose="020F0502020204030204" pitchFamily="34" charset="0"/>
              </a:rPr>
              <a:t>Descrever o comportamento sexual e práticas sexuais com eventuais comportamentos de risco </a:t>
            </a:r>
            <a:r>
              <a:rPr lang="pt-PT" dirty="0">
                <a:latin typeface="+mj-lt"/>
              </a:rPr>
              <a:t>em uma amostra representativa de universitários da Universidade de Campinas.</a:t>
            </a:r>
          </a:p>
          <a:p>
            <a:r>
              <a:rPr lang="pt-PT" dirty="0">
                <a:latin typeface="+mj-lt"/>
              </a:rPr>
              <a:t>Específicos:</a:t>
            </a:r>
          </a:p>
          <a:p>
            <a:pPr lvl="1" algn="just"/>
            <a:r>
              <a:rPr lang="pt-BR" sz="1800" dirty="0">
                <a:effectLst/>
                <a:latin typeface="+mj-lt"/>
                <a:ea typeface="Calibri" panose="020F0502020204030204" pitchFamily="34" charset="0"/>
              </a:rPr>
              <a:t>Analisar a taxa de uso de preservativo entre estudantes com parcerias desconhecidas, taxa de comportamento de risco em estudantes com parcerias fixa </a:t>
            </a:r>
          </a:p>
          <a:p>
            <a:pPr lvl="1" algn="just"/>
            <a:r>
              <a:rPr lang="pt-PT" dirty="0">
                <a:latin typeface="+mj-lt"/>
              </a:rPr>
              <a:t>Descrever </a:t>
            </a:r>
            <a:r>
              <a:rPr lang="pt-BR" sz="1800" dirty="0">
                <a:effectLst/>
                <a:latin typeface="+mj-lt"/>
                <a:ea typeface="Calibri" panose="020F0502020204030204" pitchFamily="34" charset="0"/>
                <a:cs typeface="Times New Roman" panose="02020603050405020304" pitchFamily="18" charset="0"/>
              </a:rPr>
              <a:t>taxa de comportamento de risco em estudantes com parcerias fixa e o comportamento após embriagado ou uso de substâncias em estudantes de graduação de uma universidade pública do estado de São Paulo, Brasil.</a:t>
            </a:r>
          </a:p>
          <a:p>
            <a:pPr lvl="1" algn="just"/>
            <a:endParaRPr lang="pt-BR" dirty="0"/>
          </a:p>
        </p:txBody>
      </p:sp>
      <p:pic>
        <p:nvPicPr>
          <p:cNvPr id="4" name="Imagem 3">
            <a:extLst>
              <a:ext uri="{FF2B5EF4-FFF2-40B4-BE49-F238E27FC236}">
                <a16:creationId xmlns:a16="http://schemas.microsoft.com/office/drawing/2014/main" id="{CB525055-2FC2-0E94-D887-182292B4F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5" name="Imagem 4">
            <a:extLst>
              <a:ext uri="{FF2B5EF4-FFF2-40B4-BE49-F238E27FC236}">
                <a16:creationId xmlns:a16="http://schemas.microsoft.com/office/drawing/2014/main" id="{D4B7249D-E9FD-900E-3364-10143F25E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4195982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4E970-9ED1-C836-F441-6C0BD74562F3}"/>
              </a:ext>
            </a:extLst>
          </p:cNvPr>
          <p:cNvSpPr>
            <a:spLocks noGrp="1"/>
          </p:cNvSpPr>
          <p:nvPr>
            <p:ph type="title"/>
          </p:nvPr>
        </p:nvSpPr>
        <p:spPr/>
        <p:txBody>
          <a:bodyPr/>
          <a:lstStyle/>
          <a:p>
            <a:r>
              <a:rPr lang="pt-BR" dirty="0"/>
              <a:t>MÉTODO</a:t>
            </a:r>
          </a:p>
        </p:txBody>
      </p:sp>
      <p:sp>
        <p:nvSpPr>
          <p:cNvPr id="3" name="Espaço Reservado para Conteúdo 2">
            <a:extLst>
              <a:ext uri="{FF2B5EF4-FFF2-40B4-BE49-F238E27FC236}">
                <a16:creationId xmlns:a16="http://schemas.microsoft.com/office/drawing/2014/main" id="{2AF4D25E-BCFC-1425-0566-03508D20B9EB}"/>
              </a:ext>
            </a:extLst>
          </p:cNvPr>
          <p:cNvSpPr>
            <a:spLocks noGrp="1"/>
          </p:cNvSpPr>
          <p:nvPr>
            <p:ph idx="1"/>
          </p:nvPr>
        </p:nvSpPr>
        <p:spPr/>
        <p:txBody>
          <a:bodyPr/>
          <a:lstStyle/>
          <a:p>
            <a:r>
              <a:rPr lang="pt-BR" dirty="0"/>
              <a:t>Estudo transversal;</a:t>
            </a:r>
          </a:p>
          <a:p>
            <a:r>
              <a:rPr lang="pt-BR" dirty="0"/>
              <a:t>Amostra representativa de universitários da UNICAMP;</a:t>
            </a:r>
          </a:p>
          <a:p>
            <a:r>
              <a:rPr lang="pt-BR" dirty="0"/>
              <a:t>Procedimentos do estudo;</a:t>
            </a:r>
          </a:p>
          <a:p>
            <a:pPr lvl="1"/>
            <a:r>
              <a:rPr lang="pt-BR" dirty="0"/>
              <a:t>Extração dos dados da pesquisa sobre estudantes universitários da Universidade de Campinas – UNICAMP;</a:t>
            </a:r>
          </a:p>
          <a:p>
            <a:pPr lvl="1"/>
            <a:r>
              <a:rPr lang="pt-BR" dirty="0"/>
              <a:t>Revisão dupla por três pesquisadores de forma independente;</a:t>
            </a:r>
          </a:p>
          <a:p>
            <a:r>
              <a:rPr lang="pt-BR" dirty="0"/>
              <a:t>Comitê de Ética em Pesquisa </a:t>
            </a:r>
          </a:p>
          <a:p>
            <a:pPr lvl="1"/>
            <a:r>
              <a:rPr lang="pt-BR" dirty="0"/>
              <a:t>CAAE 62765316.6.0000.5404</a:t>
            </a:r>
          </a:p>
          <a:p>
            <a:endParaRPr lang="pt-BR" dirty="0"/>
          </a:p>
        </p:txBody>
      </p:sp>
      <p:pic>
        <p:nvPicPr>
          <p:cNvPr id="4" name="Imagem 3">
            <a:extLst>
              <a:ext uri="{FF2B5EF4-FFF2-40B4-BE49-F238E27FC236}">
                <a16:creationId xmlns:a16="http://schemas.microsoft.com/office/drawing/2014/main" id="{BC44A5E4-18A0-68F9-72B8-311DCCA6C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5" name="Imagem 4">
            <a:extLst>
              <a:ext uri="{FF2B5EF4-FFF2-40B4-BE49-F238E27FC236}">
                <a16:creationId xmlns:a16="http://schemas.microsoft.com/office/drawing/2014/main" id="{C824D7BC-E02E-5A98-D3E5-CC2321B50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638563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32985-C19E-0827-F67E-65788ACD0A61}"/>
              </a:ext>
            </a:extLst>
          </p:cNvPr>
          <p:cNvSpPr>
            <a:spLocks noGrp="1"/>
          </p:cNvSpPr>
          <p:nvPr>
            <p:ph type="title"/>
          </p:nvPr>
        </p:nvSpPr>
        <p:spPr/>
        <p:txBody>
          <a:bodyPr/>
          <a:lstStyle/>
          <a:p>
            <a:r>
              <a:rPr lang="pt-BR" dirty="0"/>
              <a:t>MÉTODO</a:t>
            </a:r>
          </a:p>
        </p:txBody>
      </p:sp>
      <p:sp>
        <p:nvSpPr>
          <p:cNvPr id="3" name="Espaço Reservado para Conteúdo 2">
            <a:extLst>
              <a:ext uri="{FF2B5EF4-FFF2-40B4-BE49-F238E27FC236}">
                <a16:creationId xmlns:a16="http://schemas.microsoft.com/office/drawing/2014/main" id="{D6D2A365-0AA2-C689-B7CA-8A398C593A32}"/>
              </a:ext>
            </a:extLst>
          </p:cNvPr>
          <p:cNvSpPr>
            <a:spLocks noGrp="1"/>
          </p:cNvSpPr>
          <p:nvPr>
            <p:ph idx="1"/>
          </p:nvPr>
        </p:nvSpPr>
        <p:spPr>
          <a:xfrm>
            <a:off x="1097280" y="1804787"/>
            <a:ext cx="6080760" cy="4351338"/>
          </a:xfrm>
        </p:spPr>
        <p:txBody>
          <a:bodyPr>
            <a:normAutofit/>
          </a:bodyPr>
          <a:lstStyle/>
          <a:p>
            <a:r>
              <a:rPr lang="pt-BR" dirty="0"/>
              <a:t>Questionário sociodemográfico</a:t>
            </a:r>
          </a:p>
          <a:p>
            <a:pPr lvl="1"/>
            <a:r>
              <a:rPr lang="pt-BR" dirty="0"/>
              <a:t>Gênero;</a:t>
            </a:r>
          </a:p>
          <a:p>
            <a:pPr lvl="1"/>
            <a:r>
              <a:rPr lang="pt-BR" dirty="0"/>
              <a:t>Idade;</a:t>
            </a:r>
          </a:p>
          <a:p>
            <a:pPr lvl="1"/>
            <a:r>
              <a:rPr lang="pt-BR" dirty="0"/>
              <a:t>Estado civil;</a:t>
            </a:r>
          </a:p>
          <a:p>
            <a:pPr lvl="1"/>
            <a:r>
              <a:rPr lang="pt-BR" dirty="0"/>
              <a:t>Onde mora;</a:t>
            </a:r>
          </a:p>
          <a:p>
            <a:pPr lvl="1"/>
            <a:r>
              <a:rPr lang="pt-BR" dirty="0"/>
              <a:t>Etc.</a:t>
            </a:r>
          </a:p>
          <a:p>
            <a:r>
              <a:rPr lang="pt-BR" dirty="0"/>
              <a:t>Como vivem os estudantes</a:t>
            </a:r>
          </a:p>
          <a:p>
            <a:pPr lvl="1"/>
            <a:r>
              <a:rPr lang="pt-BR" dirty="0"/>
              <a:t>Campus de estudo;</a:t>
            </a:r>
          </a:p>
          <a:p>
            <a:pPr lvl="1"/>
            <a:r>
              <a:rPr lang="pt-BR" dirty="0"/>
              <a:t>Moradia compartilhada;</a:t>
            </a:r>
          </a:p>
          <a:p>
            <a:pPr lvl="1"/>
            <a:r>
              <a:rPr lang="pt-BR" dirty="0"/>
              <a:t>Trabalho;</a:t>
            </a:r>
          </a:p>
          <a:p>
            <a:pPr lvl="1"/>
            <a:r>
              <a:rPr lang="pt-BR" dirty="0"/>
              <a:t>Etc..</a:t>
            </a:r>
          </a:p>
        </p:txBody>
      </p:sp>
      <p:pic>
        <p:nvPicPr>
          <p:cNvPr id="4" name="Imagem 3">
            <a:extLst>
              <a:ext uri="{FF2B5EF4-FFF2-40B4-BE49-F238E27FC236}">
                <a16:creationId xmlns:a16="http://schemas.microsoft.com/office/drawing/2014/main" id="{9D58F4D2-9C2E-EFCD-D57C-20844D986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5" name="Imagem 4">
            <a:extLst>
              <a:ext uri="{FF2B5EF4-FFF2-40B4-BE49-F238E27FC236}">
                <a16:creationId xmlns:a16="http://schemas.microsoft.com/office/drawing/2014/main" id="{F4218776-6BC4-9E3F-2685-5FE9DEFA0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1912679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32985-C19E-0827-F67E-65788ACD0A61}"/>
              </a:ext>
            </a:extLst>
          </p:cNvPr>
          <p:cNvSpPr>
            <a:spLocks noGrp="1"/>
          </p:cNvSpPr>
          <p:nvPr>
            <p:ph type="title"/>
          </p:nvPr>
        </p:nvSpPr>
        <p:spPr/>
        <p:txBody>
          <a:bodyPr/>
          <a:lstStyle/>
          <a:p>
            <a:r>
              <a:rPr lang="pt-BR" dirty="0"/>
              <a:t>MÉTODO</a:t>
            </a:r>
          </a:p>
        </p:txBody>
      </p:sp>
      <p:sp>
        <p:nvSpPr>
          <p:cNvPr id="3" name="Espaço Reservado para Conteúdo 2">
            <a:extLst>
              <a:ext uri="{FF2B5EF4-FFF2-40B4-BE49-F238E27FC236}">
                <a16:creationId xmlns:a16="http://schemas.microsoft.com/office/drawing/2014/main" id="{D6D2A365-0AA2-C689-B7CA-8A398C593A32}"/>
              </a:ext>
            </a:extLst>
          </p:cNvPr>
          <p:cNvSpPr>
            <a:spLocks noGrp="1"/>
          </p:cNvSpPr>
          <p:nvPr>
            <p:ph idx="1"/>
          </p:nvPr>
        </p:nvSpPr>
        <p:spPr>
          <a:xfrm>
            <a:off x="671803" y="1737360"/>
            <a:ext cx="8235387" cy="4351338"/>
          </a:xfrm>
        </p:spPr>
        <p:txBody>
          <a:bodyPr>
            <a:normAutofit/>
          </a:bodyPr>
          <a:lstStyle/>
          <a:p>
            <a:r>
              <a:rPr lang="pt-BR" dirty="0"/>
              <a:t>Procedimentos do estudo original:</a:t>
            </a:r>
          </a:p>
          <a:p>
            <a:pPr lvl="1"/>
            <a:r>
              <a:rPr lang="pt-BR" dirty="0"/>
              <a:t>Distribuição dos questionários em sala de aula;</a:t>
            </a:r>
          </a:p>
          <a:p>
            <a:pPr lvl="1"/>
            <a:r>
              <a:rPr lang="pt-BR" dirty="0"/>
              <a:t>Coleta dos dados;</a:t>
            </a:r>
          </a:p>
          <a:p>
            <a:pPr lvl="1"/>
            <a:r>
              <a:rPr lang="pt-BR" dirty="0"/>
              <a:t>Tabulação dos dados;</a:t>
            </a:r>
          </a:p>
          <a:p>
            <a:pPr lvl="1"/>
            <a:r>
              <a:rPr lang="pt-BR" dirty="0"/>
              <a:t>Criação do banco de dados.</a:t>
            </a:r>
          </a:p>
          <a:p>
            <a:r>
              <a:rPr lang="pt-BR" dirty="0"/>
              <a:t>Procedimentos do presente estudo:</a:t>
            </a:r>
          </a:p>
          <a:p>
            <a:pPr lvl="1"/>
            <a:r>
              <a:rPr lang="pt-BR" dirty="0"/>
              <a:t>Extração dos dados do banco de dados;</a:t>
            </a:r>
          </a:p>
          <a:p>
            <a:pPr lvl="1"/>
            <a:r>
              <a:rPr lang="pt-BR" dirty="0"/>
              <a:t>Aplicação dos critérios de elegibilidade do presente estudo;</a:t>
            </a:r>
          </a:p>
          <a:p>
            <a:pPr lvl="1"/>
            <a:r>
              <a:rPr lang="pt-BR" dirty="0"/>
              <a:t>Análise dos dados</a:t>
            </a:r>
          </a:p>
          <a:p>
            <a:pPr lvl="1"/>
            <a:endParaRPr lang="pt-BR" dirty="0"/>
          </a:p>
        </p:txBody>
      </p:sp>
      <p:pic>
        <p:nvPicPr>
          <p:cNvPr id="4" name="Imagem 3">
            <a:extLst>
              <a:ext uri="{FF2B5EF4-FFF2-40B4-BE49-F238E27FC236}">
                <a16:creationId xmlns:a16="http://schemas.microsoft.com/office/drawing/2014/main" id="{19F4C5DA-07C3-3E90-C3FF-3D1C4DC87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5" name="Imagem 4">
            <a:extLst>
              <a:ext uri="{FF2B5EF4-FFF2-40B4-BE49-F238E27FC236}">
                <a16:creationId xmlns:a16="http://schemas.microsoft.com/office/drawing/2014/main" id="{4F57EB14-6FCC-39F2-EF76-E24A138EA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934662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32985-C19E-0827-F67E-65788ACD0A61}"/>
              </a:ext>
            </a:extLst>
          </p:cNvPr>
          <p:cNvSpPr>
            <a:spLocks noGrp="1"/>
          </p:cNvSpPr>
          <p:nvPr>
            <p:ph type="title"/>
          </p:nvPr>
        </p:nvSpPr>
        <p:spPr/>
        <p:txBody>
          <a:bodyPr/>
          <a:lstStyle/>
          <a:p>
            <a:r>
              <a:rPr lang="pt-BR" dirty="0"/>
              <a:t>MÉTODO</a:t>
            </a:r>
          </a:p>
        </p:txBody>
      </p:sp>
      <p:sp>
        <p:nvSpPr>
          <p:cNvPr id="3" name="Espaço Reservado para Conteúdo 2">
            <a:extLst>
              <a:ext uri="{FF2B5EF4-FFF2-40B4-BE49-F238E27FC236}">
                <a16:creationId xmlns:a16="http://schemas.microsoft.com/office/drawing/2014/main" id="{D6D2A365-0AA2-C689-B7CA-8A398C593A32}"/>
              </a:ext>
            </a:extLst>
          </p:cNvPr>
          <p:cNvSpPr>
            <a:spLocks noGrp="1"/>
          </p:cNvSpPr>
          <p:nvPr>
            <p:ph idx="1"/>
          </p:nvPr>
        </p:nvSpPr>
        <p:spPr>
          <a:xfrm>
            <a:off x="774439" y="1737360"/>
            <a:ext cx="8235387" cy="4351338"/>
          </a:xfrm>
        </p:spPr>
        <p:txBody>
          <a:bodyPr>
            <a:normAutofit/>
          </a:bodyPr>
          <a:lstStyle/>
          <a:p>
            <a:r>
              <a:rPr lang="pt-BR" dirty="0"/>
              <a:t>Critérios de elegibilidade</a:t>
            </a:r>
          </a:p>
          <a:p>
            <a:pPr lvl="1"/>
            <a:r>
              <a:rPr lang="pt-BR" dirty="0"/>
              <a:t>Ser aluno(a) da UNICAMP;</a:t>
            </a:r>
          </a:p>
          <a:p>
            <a:pPr lvl="1"/>
            <a:r>
              <a:rPr lang="pt-BR" dirty="0"/>
              <a:t>Estar em sala de aula no momento da pesquisa;</a:t>
            </a:r>
          </a:p>
          <a:p>
            <a:pPr lvl="1"/>
            <a:r>
              <a:rPr lang="pt-BR" dirty="0"/>
              <a:t>Aceitar participar da pesquisa.</a:t>
            </a:r>
          </a:p>
          <a:p>
            <a:r>
              <a:rPr lang="pt-BR" dirty="0"/>
              <a:t>Excluídos do estudo:</a:t>
            </a:r>
          </a:p>
          <a:p>
            <a:pPr lvl="1"/>
            <a:r>
              <a:rPr lang="pt-BR" dirty="0"/>
              <a:t>Registros com inconsistência de dados (sexos codificados como 3);</a:t>
            </a:r>
          </a:p>
          <a:p>
            <a:pPr lvl="1"/>
            <a:endParaRPr lang="pt-BR" dirty="0"/>
          </a:p>
        </p:txBody>
      </p:sp>
      <p:pic>
        <p:nvPicPr>
          <p:cNvPr id="4" name="Imagem 3">
            <a:extLst>
              <a:ext uri="{FF2B5EF4-FFF2-40B4-BE49-F238E27FC236}">
                <a16:creationId xmlns:a16="http://schemas.microsoft.com/office/drawing/2014/main" id="{530D4224-E5DF-75A0-30BD-AB8CEE4BA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885" y="109496"/>
            <a:ext cx="940092" cy="940092"/>
          </a:xfrm>
          <a:prstGeom prst="rect">
            <a:avLst/>
          </a:prstGeom>
        </p:spPr>
      </p:pic>
      <p:pic>
        <p:nvPicPr>
          <p:cNvPr id="5" name="Imagem 4">
            <a:extLst>
              <a:ext uri="{FF2B5EF4-FFF2-40B4-BE49-F238E27FC236}">
                <a16:creationId xmlns:a16="http://schemas.microsoft.com/office/drawing/2014/main" id="{390037F1-5770-98AA-1323-CFCA77025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576" y="157715"/>
            <a:ext cx="1674981" cy="891873"/>
          </a:xfrm>
          <a:prstGeom prst="rect">
            <a:avLst/>
          </a:prstGeom>
        </p:spPr>
      </p:pic>
    </p:spTree>
    <p:extLst>
      <p:ext uri="{BB962C8B-B14F-4D97-AF65-F5344CB8AC3E}">
        <p14:creationId xmlns:p14="http://schemas.microsoft.com/office/powerpoint/2010/main" val="5553658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2161</TotalTime>
  <Words>2582</Words>
  <Application>Microsoft Office PowerPoint</Application>
  <PresentationFormat>Widescreen</PresentationFormat>
  <Paragraphs>186</Paragraphs>
  <Slides>28</Slides>
  <Notes>1</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28</vt:i4>
      </vt:variant>
    </vt:vector>
  </HeadingPairs>
  <TitlesOfParts>
    <vt:vector size="35" baseType="lpstr">
      <vt:lpstr>Arial</vt:lpstr>
      <vt:lpstr>Calibri</vt:lpstr>
      <vt:lpstr>Calibri Light</vt:lpstr>
      <vt:lpstr>Tahoma</vt:lpstr>
      <vt:lpstr>Times New Roman</vt:lpstr>
      <vt:lpstr>Retrospectiva</vt:lpstr>
      <vt:lpstr>1_Retrospectiva</vt:lpstr>
      <vt:lpstr>Comportamento sexual de risco em estudantes de graduação de uma universidade pública brasileira </vt:lpstr>
      <vt:lpstr>INTRODUÇÃO</vt:lpstr>
      <vt:lpstr>INTRODUÇÃO</vt:lpstr>
      <vt:lpstr>JUSTIFICATIVA</vt:lpstr>
      <vt:lpstr>OBJETIVOS</vt:lpstr>
      <vt:lpstr>MÉTODO</vt:lpstr>
      <vt:lpstr>MÉTODO</vt:lpstr>
      <vt:lpstr>MÉTODO</vt:lpstr>
      <vt:lpstr>MÉTODO</vt:lpstr>
      <vt:lpstr>MÉTODO</vt:lpstr>
      <vt:lpstr>MÉTODO</vt:lpstr>
      <vt:lpstr>RESULTADOS E DISCUSSÃO</vt:lpstr>
      <vt:lpstr>RESULTADOS E DISCUSSÃO</vt:lpstr>
      <vt:lpstr>RESULTADOS E DISCUSSÃO</vt:lpstr>
      <vt:lpstr>RESULTADOS E DISCUSSÃO</vt:lpstr>
      <vt:lpstr>RESULTADOS E DISCUSSÃO</vt:lpstr>
      <vt:lpstr>RESULTADOS E DISCUSSÃO</vt:lpstr>
      <vt:lpstr>RESULTADOS E DISCUSSÃO</vt:lpstr>
      <vt:lpstr>RESULTADOS E DISCUSSÃO</vt:lpstr>
      <vt:lpstr>RESULTADOS E DISCUSSÃO</vt:lpstr>
      <vt:lpstr>RESULTADOS E DISCUSSÃO</vt:lpstr>
      <vt:lpstr>RESULTADOS E DISCUSSÃO</vt:lpstr>
      <vt:lpstr>RESULTADOS E DISCUSSÃO</vt:lpstr>
      <vt:lpstr>RESULTADOS E DISCUSSÃO</vt:lpstr>
      <vt:lpstr>CONSIDERAÇÕES FINAIS</vt:lpstr>
      <vt:lpstr>REFERÊNCIAS</vt:lpstr>
      <vt:lpstr>REFERÊNCIAS</vt:lpstr>
      <vt:lpstr>Comportamento sexual de risco em estudantes de graduação de uma universidade pública brasileira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Fatores associados ao comportamento sexual de risco em estudantes universitários: um estudo transversal</dc:title>
  <dc:creator>Winter Figueiredo</dc:creator>
  <cp:lastModifiedBy>Winter Figueiredo</cp:lastModifiedBy>
  <cp:revision>13</cp:revision>
  <dcterms:created xsi:type="dcterms:W3CDTF">2023-10-12T02:02:09Z</dcterms:created>
  <dcterms:modified xsi:type="dcterms:W3CDTF">2023-11-10T21:34:27Z</dcterms:modified>
</cp:coreProperties>
</file>