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Hammersmith One" panose="020B0604020202020204" charset="0"/>
      <p:regular r:id="rId21"/>
    </p:embeddedFont>
    <p:embeddedFont>
      <p:font typeface="Roboto Condensed" panose="02000000000000000000" pitchFamily="2" charset="0"/>
      <p:regular r:id="rId22"/>
      <p:bold r:id="rId23"/>
      <p:italic r:id="rId24"/>
      <p:boldItalic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86DBD5-0F44-4020-B9C1-ACB755D7C1BE}">
  <a:tblStyle styleId="{2A86DBD5-0F44-4020-B9C1-ACB755D7C1B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e109fada0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e109fada0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e109fada0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e109fada0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e109fada0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e109fada0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rPr>
              <a:t>Item 5 - Quando apropriado, inclua as próprias palavras do paciente sobre sua principal queixa ou sintomas que levaram à sua visita inicial. Especifique quanto tempo os sintomas estão presentes e, se for relevante, a frequência, fatores de intensidade, localização e agravante ou alívio. Distinguir comorbidades, quando começaram, sejam recorrentes, intervenções passadas e atuais e seus desfechos.Ao discutir um histórico de alergias, incluem alérgenos, datas de reações e o tipo de manifestação alérgica.</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e109fada0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e109fada0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e109fada0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e109fada0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e109fada0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e109fada0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e109fada00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e109fada0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c6a01074ef_0_17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c33250489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c6a01074ef_0_20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Os relatos de casos descrevem os problemas médicos e o manejo clínico de um paciente para fins científicos ou educacionais</a:t>
            </a:r>
            <a:r>
              <a:rPr lang="en">
                <a:solidFill>
                  <a:schemeClr val="dk1"/>
                </a:solidFill>
              </a:rPr>
              <a:t>.</a:t>
            </a:r>
            <a:endParaRPr/>
          </a:p>
          <a:p>
            <a:pPr marL="0" lvl="0" indent="0" algn="l" rtl="0">
              <a:spcBef>
                <a:spcPts val="0"/>
              </a:spcBef>
              <a:spcAft>
                <a:spcPts val="0"/>
              </a:spcAft>
              <a:buNone/>
            </a:pPr>
            <a:r>
              <a:rPr lang="en"/>
              <a:t>Casos únicos que não podem ser explicados por doenças ou síndromes conhecidas</a:t>
            </a:r>
            <a:endParaRPr/>
          </a:p>
          <a:p>
            <a:pPr marL="0" lvl="0" indent="0" algn="l" rtl="0">
              <a:spcBef>
                <a:spcPts val="0"/>
              </a:spcBef>
              <a:spcAft>
                <a:spcPts val="0"/>
              </a:spcAft>
              <a:buNone/>
            </a:pPr>
            <a:r>
              <a:rPr lang="en"/>
              <a:t>Manifestação significativa: manifestação única, rara, nunca documentadas</a:t>
            </a:r>
            <a:endParaRPr/>
          </a:p>
          <a:p>
            <a:pPr marL="0" lvl="0" indent="0" algn="l" rtl="0">
              <a:spcBef>
                <a:spcPts val="0"/>
              </a:spcBef>
              <a:spcAft>
                <a:spcPts val="0"/>
              </a:spcAft>
              <a:buNone/>
            </a:pPr>
            <a:r>
              <a:rPr lang="en"/>
              <a:t>Eventos inesperados: por exemplo: eventos relacionados a um novo tratamento ou tipo de tratamento como os efeitos adversos desse tratamento, desfecho desse tratamento. Quando relacionadas a manifestação única do caso relatado, </a:t>
            </a:r>
            <a:endParaRPr/>
          </a:p>
          <a:p>
            <a:pPr marL="0" lvl="0" indent="0" algn="l" rtl="0">
              <a:spcBef>
                <a:spcPts val="0"/>
              </a:spcBef>
              <a:spcAft>
                <a:spcPts val="0"/>
              </a:spcAft>
              <a:buNone/>
            </a:pPr>
            <a:r>
              <a:rPr lang="en"/>
              <a:t>Ferramentas - A primeira publicação sobre a associação de sarcoma de Kaposi e AIDS foi feita através de um relato de caso.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e109fada0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e109fada0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c6a01074ef_0_21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rPr>
              <a:t>Se pensarmos numa pirâmide hierárquica, os relato de caso formam a base dessa pirâmide. Um bom relato de caso vai deixar claro a importância da observação que está sendo relatada. Se vários relatos de caso mostrarem algo semelhante, a próxima etapa pode ser um estudo de caso-controle para determinar se há uma relação entre as variáveis ​​relevantes. </a:t>
            </a:r>
            <a:endParaRPr>
              <a:solidFill>
                <a:schemeClr val="dk1"/>
              </a:solidFill>
            </a:endParaRPr>
          </a:p>
          <a:p>
            <a:pPr marL="0" lvl="0" indent="0" algn="just" rtl="0">
              <a:lnSpc>
                <a:spcPct val="115000"/>
              </a:lnSpc>
              <a:spcBef>
                <a:spcPts val="0"/>
              </a:spcBef>
              <a:spcAft>
                <a:spcPts val="0"/>
              </a:spcAft>
              <a:buNone/>
            </a:pPr>
            <a:r>
              <a:rPr lang="en">
                <a:solidFill>
                  <a:schemeClr val="dk1"/>
                </a:solidFill>
              </a:rPr>
              <a:t>Por isso ele é importante, ele é a primeira linha de evidência e dá suporte a outros tipos de estudo.</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e109fada0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e109fada0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Específicos: ou seja, podem não ser replicáveis de forma generalizada na população</a:t>
            </a:r>
            <a:endParaRPr/>
          </a:p>
          <a:p>
            <a:pPr marL="0" lvl="0" indent="0" algn="l" rtl="0">
              <a:spcBef>
                <a:spcPts val="0"/>
              </a:spcBef>
              <a:spcAft>
                <a:spcPts val="0"/>
              </a:spcAft>
              <a:buNone/>
            </a:pPr>
            <a:r>
              <a:rPr lang="en"/>
              <a:t>Sistematizados: a qualidade dos relatos é muito heterogênea, o que prejudica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e109fada0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e109fada0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Ampliar transparência: um estudo com mais de 1316 relatos de casos evidenciou que em mais de 50% dos relatos de caso, as informações relatadas falharam em providenciar dados sobre os tratamentos primários, limitando a transparência do estudo, já que dados fundamentais sobre uma intervenção terapêutica não estavam presentes.</a:t>
            </a:r>
            <a:endParaRPr b="1">
              <a:solidFill>
                <a:schemeClr val="dk1"/>
              </a:solidFill>
            </a:endParaRPr>
          </a:p>
          <a:p>
            <a:pPr marL="0" lvl="0" indent="0" algn="l" rtl="0">
              <a:spcBef>
                <a:spcPts val="0"/>
              </a:spcBef>
              <a:spcAft>
                <a:spcPts val="0"/>
              </a:spcAft>
              <a:buNone/>
            </a:pPr>
            <a:r>
              <a:rPr lang="en" b="1">
                <a:solidFill>
                  <a:schemeClr val="dk1"/>
                </a:solidFill>
              </a:rPr>
              <a:t>Heterogeneidade = qualidade</a:t>
            </a:r>
            <a:endParaRPr b="1">
              <a:solidFill>
                <a:schemeClr val="dk1"/>
              </a:solidFill>
            </a:endParaRPr>
          </a:p>
          <a:p>
            <a:pPr marL="0" lvl="0" indent="0" algn="l" rtl="0">
              <a:spcBef>
                <a:spcPts val="0"/>
              </a:spcBef>
              <a:spcAft>
                <a:spcPts val="0"/>
              </a:spcAft>
              <a:buNone/>
            </a:pPr>
            <a:r>
              <a:rPr lang="en" b="1">
                <a:solidFill>
                  <a:schemeClr val="dk1"/>
                </a:solidFill>
              </a:rPr>
              <a:t>Replicabilidade = método</a:t>
            </a:r>
            <a:endParaRPr b="1">
              <a:solidFill>
                <a:schemeClr val="dk1"/>
              </a:solidFill>
            </a:endParaRPr>
          </a:p>
          <a:p>
            <a:pPr marL="0" lvl="0" indent="0" algn="l" rtl="0">
              <a:spcBef>
                <a:spcPts val="0"/>
              </a:spcBef>
              <a:spcAft>
                <a:spcPts val="0"/>
              </a:spcAft>
              <a:buNone/>
            </a:pPr>
            <a:r>
              <a:rPr lang="en" b="1">
                <a:solidFill>
                  <a:schemeClr val="dk1"/>
                </a:solidFill>
              </a:rPr>
              <a:t>Bias = interferências que prejudiquem o resultado do estudo.</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www.care-statement.org/"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hyperlink" Target="https://himmelfarb.gwu.edu/tutorials/studydesign101/casereports.cfm" TargetMode="External"/><Relationship Id="rId4" Type="http://schemas.openxmlformats.org/officeDocument/2006/relationships/hyperlink" Target="https://www.scielo.br/j/jvb/a/vnKt5ttNpdFMjf6dLcmnM4Q/?lang=pt&amp;format=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2903700" y="2103300"/>
            <a:ext cx="33366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a:solidFill>
                  <a:schemeClr val="accent2"/>
                </a:solidFill>
              </a:rPr>
              <a:t>CARE </a:t>
            </a:r>
            <a:endParaRPr sz="6600">
              <a:solidFill>
                <a:schemeClr val="accent2"/>
              </a:solidFill>
            </a:endParaRPr>
          </a:p>
        </p:txBody>
      </p:sp>
      <p:sp>
        <p:nvSpPr>
          <p:cNvPr id="1317" name="Google Shape;1317;p52"/>
          <p:cNvSpPr txBox="1">
            <a:spLocks noGrp="1"/>
          </p:cNvSpPr>
          <p:nvPr>
            <p:ph type="subTitle" idx="1"/>
          </p:nvPr>
        </p:nvSpPr>
        <p:spPr>
          <a:xfrm>
            <a:off x="1283100" y="3040200"/>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Case Report Guidelines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aphicFrame>
        <p:nvGraphicFramePr>
          <p:cNvPr id="1372" name="Google Shape;1372;p61"/>
          <p:cNvGraphicFramePr/>
          <p:nvPr/>
        </p:nvGraphicFramePr>
        <p:xfrm>
          <a:off x="0" y="0"/>
          <a:ext cx="9144000" cy="5217160"/>
        </p:xfrm>
        <a:graphic>
          <a:graphicData uri="http://schemas.openxmlformats.org/drawingml/2006/table">
            <a:tbl>
              <a:tblPr>
                <a:noFill/>
                <a:tableStyleId>{2A86DBD5-0F44-4020-B9C1-ACB755D7C1BE}</a:tableStyleId>
              </a:tblPr>
              <a:tblGrid>
                <a:gridCol w="1855050">
                  <a:extLst>
                    <a:ext uri="{9D8B030D-6E8A-4147-A177-3AD203B41FA5}">
                      <a16:colId xmlns:a16="http://schemas.microsoft.com/office/drawing/2014/main" val="20000"/>
                    </a:ext>
                  </a:extLst>
                </a:gridCol>
                <a:gridCol w="1873750">
                  <a:extLst>
                    <a:ext uri="{9D8B030D-6E8A-4147-A177-3AD203B41FA5}">
                      <a16:colId xmlns:a16="http://schemas.microsoft.com/office/drawing/2014/main" val="20001"/>
                    </a:ext>
                  </a:extLst>
                </a:gridCol>
                <a:gridCol w="5415200">
                  <a:extLst>
                    <a:ext uri="{9D8B030D-6E8A-4147-A177-3AD203B41FA5}">
                      <a16:colId xmlns:a16="http://schemas.microsoft.com/office/drawing/2014/main" val="20002"/>
                    </a:ext>
                  </a:extLst>
                </a:gridCol>
              </a:tblGrid>
              <a:tr h="181675">
                <a:tc gridSpan="3">
                  <a:txBody>
                    <a:bodyPr/>
                    <a:lstStyle/>
                    <a:p>
                      <a:pPr marL="0" lvl="0" indent="0" algn="l" rtl="0">
                        <a:spcBef>
                          <a:spcPts val="0"/>
                        </a:spcBef>
                        <a:spcAft>
                          <a:spcPts val="0"/>
                        </a:spcAft>
                        <a:buNone/>
                      </a:pPr>
                      <a:r>
                        <a:rPr lang="en" sz="1000" b="1"/>
                        <a:t>The CARE guidelines checklist</a:t>
                      </a:r>
                      <a:endParaRPr sz="1000" b="1"/>
                    </a:p>
                  </a:txBody>
                  <a:tcPr marL="63500" marR="635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342700">
                <a:tc gridSpan="3">
                  <a:txBody>
                    <a:bodyPr/>
                    <a:lstStyle/>
                    <a:p>
                      <a:pPr marL="0" lvl="0" indent="0" algn="just" rtl="0">
                        <a:spcBef>
                          <a:spcPts val="0"/>
                        </a:spcBef>
                        <a:spcAft>
                          <a:spcPts val="0"/>
                        </a:spcAft>
                        <a:buNone/>
                      </a:pPr>
                      <a:r>
                        <a:rPr lang="en" sz="900" b="1"/>
                        <a:t>A narrativa: Um relato de caso conta uma história em formato narrativo que inclui as preocupações apresentadas, achados clínicos, diagnósticos, intervenções, desfechos (incluindo eventos adversos) e acompanhamento.A narrativa deve incluir uma discussão da lógica para quaisquer conclusões e quaisquer mensagens de retirada. </a:t>
                      </a:r>
                      <a:endParaRPr sz="1100" b="1"/>
                    </a:p>
                  </a:txBody>
                  <a:tcPr marL="63500" marR="63500" marT="63500" marB="63500">
                    <a:lnL w="9525" cap="flat" cmpd="sng">
                      <a:solidFill>
                        <a:srgbClr val="D9D9D9"/>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900" b="1"/>
                        <a:t>Nome do Item</a:t>
                      </a:r>
                      <a:endParaRPr sz="900" b="1"/>
                    </a:p>
                  </a:txBody>
                  <a:tcPr marL="88900" marR="88900" marT="88900" marB="88900"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40474B"/>
                      </a:solidFill>
                      <a:prstDash val="solid"/>
                      <a:round/>
                      <a:headEnd type="none" w="sm" len="sm"/>
                      <a:tailEnd type="none" w="sm" len="sm"/>
                    </a:lnB>
                    <a:solidFill>
                      <a:srgbClr val="D9D9D9"/>
                    </a:solidFill>
                  </a:tcPr>
                </a:tc>
                <a:tc>
                  <a:txBody>
                    <a:bodyPr/>
                    <a:lstStyle/>
                    <a:p>
                      <a:pPr marL="57150" lvl="0" indent="0" algn="l" rtl="0">
                        <a:spcBef>
                          <a:spcPts val="0"/>
                        </a:spcBef>
                        <a:spcAft>
                          <a:spcPts val="0"/>
                        </a:spcAft>
                        <a:buNone/>
                      </a:pPr>
                      <a:r>
                        <a:rPr lang="en" sz="900" b="1"/>
                        <a:t>Nº do Item</a:t>
                      </a:r>
                      <a:endParaRPr sz="900" b="1"/>
                    </a:p>
                  </a:txBody>
                  <a:tcPr marL="88900" marR="88900" marT="88900" marB="88900"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40474B"/>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900" b="1"/>
                        <a:t>Descrição breve</a:t>
                      </a:r>
                      <a:endParaRPr sz="900" b="1"/>
                    </a:p>
                  </a:txBody>
                  <a:tcPr marL="88900" marR="88900" marT="88900" marB="88900" anchor="ctr">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40474B"/>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89025">
                <a:tc>
                  <a:txBody>
                    <a:bodyPr/>
                    <a:lstStyle/>
                    <a:p>
                      <a:pPr marL="0" lvl="0" indent="0" algn="l" rtl="0">
                        <a:spcBef>
                          <a:spcPts val="0"/>
                        </a:spcBef>
                        <a:spcAft>
                          <a:spcPts val="0"/>
                        </a:spcAft>
                        <a:buNone/>
                      </a:pPr>
                      <a:r>
                        <a:rPr lang="en" sz="900"/>
                        <a:t>Título</a:t>
                      </a:r>
                      <a:endParaRPr sz="900"/>
                    </a:p>
                  </a:txBody>
                  <a:tcPr marL="88900" marR="88900" marT="88900" marB="88900" anchor="ctr">
                    <a:lnL w="12700" cap="flat" cmpd="sng">
                      <a:solidFill>
                        <a:srgbClr val="D9D9D9"/>
                      </a:solidFill>
                      <a:prstDash val="solid"/>
                      <a:round/>
                      <a:headEnd type="none" w="sm" len="sm"/>
                      <a:tailEnd type="none" w="sm" len="sm"/>
                    </a:lnL>
                    <a:lnR w="12700" cap="flat" cmpd="sng">
                      <a:solidFill>
                        <a:srgbClr val="D9D9D9"/>
                      </a:solidFill>
                      <a:prstDash val="solid"/>
                      <a:round/>
                      <a:headEnd type="none" w="sm" len="sm"/>
                      <a:tailEnd type="none" w="sm" len="sm"/>
                    </a:lnR>
                    <a:lnT w="9525" cap="flat" cmpd="sng">
                      <a:solidFill>
                        <a:srgbClr val="40474B"/>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900"/>
                        <a:t>1</a:t>
                      </a:r>
                      <a:endParaRPr sz="900"/>
                    </a:p>
                  </a:txBody>
                  <a:tcPr marL="88900" marR="88900" marT="88900" marB="88900" anchor="ctr">
                    <a:lnL w="12700" cap="flat" cmpd="sng">
                      <a:solidFill>
                        <a:srgbClr val="D9D9D9"/>
                      </a:solidFill>
                      <a:prstDash val="solid"/>
                      <a:round/>
                      <a:headEnd type="none" w="sm" len="sm"/>
                      <a:tailEnd type="none" w="sm" len="sm"/>
                    </a:lnL>
                    <a:lnR w="12700" cap="flat" cmpd="sng">
                      <a:solidFill>
                        <a:srgbClr val="D9D9D9"/>
                      </a:solidFill>
                      <a:prstDash val="solid"/>
                      <a:round/>
                      <a:headEnd type="none" w="sm" len="sm"/>
                      <a:tailEnd type="none" w="sm" len="sm"/>
                    </a:lnR>
                    <a:lnT w="12700" cap="flat" cmpd="sng">
                      <a:solidFill>
                        <a:srgbClr val="40474B"/>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As palavras 'relato de caso' (ou 'estudo de caso') devem aparecer no título juntamente com fenômeno de maior interesse (por exemplo, sintoma, diagnóstico, teste, intervenção)</a:t>
                      </a:r>
                      <a:endParaRPr sz="900"/>
                    </a:p>
                  </a:txBody>
                  <a:tcPr marL="88900" marR="88900" marT="88900" marB="88900" anchor="ctr">
                    <a:lnL w="12700" cap="flat" cmpd="sng">
                      <a:solidFill>
                        <a:srgbClr val="D9D9D9"/>
                      </a:solidFill>
                      <a:prstDash val="solid"/>
                      <a:round/>
                      <a:headEnd type="none" w="sm" len="sm"/>
                      <a:tailEnd type="none" w="sm" len="sm"/>
                    </a:lnL>
                    <a:lnR w="12700" cap="flat" cmpd="sng">
                      <a:solidFill>
                        <a:srgbClr val="D9D9D9"/>
                      </a:solidFill>
                      <a:prstDash val="solid"/>
                      <a:round/>
                      <a:headEnd type="none" w="sm" len="sm"/>
                      <a:tailEnd type="none" w="sm" len="sm"/>
                    </a:lnR>
                    <a:lnT w="12700" cap="flat" cmpd="sng">
                      <a:solidFill>
                        <a:srgbClr val="40474B"/>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169300">
                <a:tc>
                  <a:txBody>
                    <a:bodyPr/>
                    <a:lstStyle/>
                    <a:p>
                      <a:pPr marL="0" lvl="0" indent="0" algn="l" rtl="0">
                        <a:spcBef>
                          <a:spcPts val="0"/>
                        </a:spcBef>
                        <a:spcAft>
                          <a:spcPts val="0"/>
                        </a:spcAft>
                        <a:buNone/>
                      </a:pPr>
                      <a:r>
                        <a:rPr lang="en" sz="900"/>
                        <a:t>Palavras-chave</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900"/>
                        <a:t>2</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Os elementos-chave deste caso em 2-5 palavras</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689550">
                <a:tc>
                  <a:txBody>
                    <a:bodyPr/>
                    <a:lstStyle/>
                    <a:p>
                      <a:pPr marL="0" lvl="0" indent="0" algn="l" rtl="0">
                        <a:spcBef>
                          <a:spcPts val="0"/>
                        </a:spcBef>
                        <a:spcAft>
                          <a:spcPts val="0"/>
                        </a:spcAft>
                        <a:buNone/>
                      </a:pPr>
                      <a:r>
                        <a:rPr lang="en" sz="900"/>
                        <a:t>Abstract</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900"/>
                        <a:t>3</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 Introdução - O quê esse caso acrescenta?</a:t>
                      </a:r>
                      <a:endParaRPr sz="900"/>
                    </a:p>
                    <a:p>
                      <a:pPr marL="0" lvl="0" indent="0" algn="just" rtl="0">
                        <a:spcBef>
                          <a:spcPts val="0"/>
                        </a:spcBef>
                        <a:spcAft>
                          <a:spcPts val="0"/>
                        </a:spcAft>
                        <a:buNone/>
                      </a:pPr>
                      <a:r>
                        <a:rPr lang="en" sz="900"/>
                        <a:t>b) Apresentação do caso:</a:t>
                      </a:r>
                      <a:endParaRPr sz="900"/>
                    </a:p>
                    <a:p>
                      <a:pPr marL="457200" lvl="0" indent="-285750" algn="just" rtl="0">
                        <a:spcBef>
                          <a:spcPts val="0"/>
                        </a:spcBef>
                        <a:spcAft>
                          <a:spcPts val="0"/>
                        </a:spcAft>
                        <a:buSzPts val="900"/>
                        <a:buChar char="-"/>
                      </a:pPr>
                      <a:r>
                        <a:rPr lang="en" sz="900"/>
                        <a:t>Principais sintomas do paciente</a:t>
                      </a:r>
                      <a:endParaRPr sz="900"/>
                    </a:p>
                    <a:p>
                      <a:pPr marL="457200" lvl="0" indent="-285750" algn="just" rtl="0">
                        <a:spcBef>
                          <a:spcPts val="0"/>
                        </a:spcBef>
                        <a:spcAft>
                          <a:spcPts val="0"/>
                        </a:spcAft>
                        <a:buSzPts val="900"/>
                        <a:buChar char="-"/>
                      </a:pPr>
                      <a:r>
                        <a:rPr lang="en" sz="900"/>
                        <a:t>Principais achados clínicos</a:t>
                      </a:r>
                      <a:endParaRPr sz="900"/>
                    </a:p>
                    <a:p>
                      <a:pPr marL="457200" lvl="0" indent="-285750" algn="just" rtl="0">
                        <a:spcBef>
                          <a:spcPts val="0"/>
                        </a:spcBef>
                        <a:spcAft>
                          <a:spcPts val="0"/>
                        </a:spcAft>
                        <a:buSzPts val="900"/>
                        <a:buChar char="-"/>
                      </a:pPr>
                      <a:r>
                        <a:rPr lang="en" sz="900"/>
                        <a:t>Principais diagnósticos e intervenções</a:t>
                      </a:r>
                      <a:endParaRPr sz="900"/>
                    </a:p>
                    <a:p>
                      <a:pPr marL="457200" lvl="0" indent="-285750" algn="just" rtl="0">
                        <a:spcBef>
                          <a:spcPts val="0"/>
                        </a:spcBef>
                        <a:spcAft>
                          <a:spcPts val="0"/>
                        </a:spcAft>
                        <a:buSzPts val="900"/>
                        <a:buChar char="-"/>
                      </a:pPr>
                      <a:r>
                        <a:rPr lang="en" sz="900"/>
                        <a:t>Principais desfechos</a:t>
                      </a:r>
                      <a:endParaRPr sz="900"/>
                    </a:p>
                    <a:p>
                      <a:pPr marL="0" lvl="0" indent="0" algn="just" rtl="0">
                        <a:spcBef>
                          <a:spcPts val="0"/>
                        </a:spcBef>
                        <a:spcAft>
                          <a:spcPts val="0"/>
                        </a:spcAft>
                        <a:buNone/>
                      </a:pPr>
                      <a:r>
                        <a:rPr lang="en" sz="900"/>
                        <a:t>c) Conclusão - Qual foi o ponto principal de aprendizado do relato de caso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169300">
                <a:tc>
                  <a:txBody>
                    <a:bodyPr/>
                    <a:lstStyle/>
                    <a:p>
                      <a:pPr marL="0" lvl="0" indent="0" algn="l" rtl="0">
                        <a:spcBef>
                          <a:spcPts val="0"/>
                        </a:spcBef>
                        <a:spcAft>
                          <a:spcPts val="0"/>
                        </a:spcAft>
                        <a:buNone/>
                      </a:pPr>
                      <a:r>
                        <a:rPr lang="en" sz="900"/>
                        <a:t>Introdução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900"/>
                        <a:t>4</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900"/>
                        <a:t>Breve resumo de antecedentes deste caso fazendo referência à literatura médica relevante</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516125">
                <a:tc>
                  <a:txBody>
                    <a:bodyPr/>
                    <a:lstStyle/>
                    <a:p>
                      <a:pPr marL="0" lvl="0" indent="0" algn="just" rtl="0">
                        <a:spcBef>
                          <a:spcPts val="0"/>
                        </a:spcBef>
                        <a:spcAft>
                          <a:spcPts val="0"/>
                        </a:spcAft>
                        <a:buNone/>
                      </a:pPr>
                      <a:r>
                        <a:rPr lang="en" sz="900"/>
                        <a:t>Informação do paciente</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5</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 Informações demográficas (por exemplo, idade, sexo, etnia, ocupação) </a:t>
                      </a:r>
                      <a:endParaRPr sz="900"/>
                    </a:p>
                    <a:p>
                      <a:pPr marL="0" lvl="0" indent="0" algn="just" rtl="0">
                        <a:spcBef>
                          <a:spcPts val="0"/>
                        </a:spcBef>
                        <a:spcAft>
                          <a:spcPts val="0"/>
                        </a:spcAft>
                        <a:buNone/>
                      </a:pPr>
                      <a:r>
                        <a:rPr lang="en" sz="900"/>
                        <a:t>b) Principais sintomas do paciente</a:t>
                      </a:r>
                      <a:endParaRPr sz="900"/>
                    </a:p>
                    <a:p>
                      <a:pPr marL="0" lvl="0" indent="0" algn="just" rtl="0">
                        <a:spcBef>
                          <a:spcPts val="0"/>
                        </a:spcBef>
                        <a:spcAft>
                          <a:spcPts val="0"/>
                        </a:spcAft>
                        <a:buNone/>
                      </a:pPr>
                      <a:r>
                        <a:rPr lang="en" sz="900"/>
                        <a:t>c) História médica, familiar e psicossocial — incluindo dieta, estilo de vida, informações genéticas sempre que possível, e detalhes sobre comorbidades relevantes, incluindo intervenções passadas e seus desfechos.</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7"/>
                  </a:ext>
                </a:extLst>
              </a:tr>
              <a:tr h="169300">
                <a:tc>
                  <a:txBody>
                    <a:bodyPr/>
                    <a:lstStyle/>
                    <a:p>
                      <a:pPr marL="0" lvl="0" indent="0" algn="just" rtl="0">
                        <a:spcBef>
                          <a:spcPts val="0"/>
                        </a:spcBef>
                        <a:spcAft>
                          <a:spcPts val="0"/>
                        </a:spcAft>
                        <a:buNone/>
                      </a:pPr>
                      <a:r>
                        <a:rPr lang="en" sz="900"/>
                        <a:t>Achados clínicos</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6</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Descrição dos achados físico relevantes no exame físico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r h="169300">
                <a:tc>
                  <a:txBody>
                    <a:bodyPr/>
                    <a:lstStyle/>
                    <a:p>
                      <a:pPr marL="0" lvl="0" indent="0" algn="just" rtl="0">
                        <a:spcBef>
                          <a:spcPts val="0"/>
                        </a:spcBef>
                        <a:spcAft>
                          <a:spcPts val="0"/>
                        </a:spcAft>
                        <a:buNone/>
                      </a:pPr>
                      <a:r>
                        <a:rPr lang="en" sz="900"/>
                        <a:t>Linha do tempo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7</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Retrata datas e horários importantes neste caso (tabela ou figura).</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9"/>
                  </a:ext>
                </a:extLst>
              </a:tr>
              <a:tr h="429425">
                <a:tc>
                  <a:txBody>
                    <a:bodyPr/>
                    <a:lstStyle/>
                    <a:p>
                      <a:pPr marL="0" lvl="0" indent="0" algn="just" rtl="0">
                        <a:spcBef>
                          <a:spcPts val="0"/>
                        </a:spcBef>
                        <a:spcAft>
                          <a:spcPts val="0"/>
                        </a:spcAft>
                        <a:buNone/>
                      </a:pPr>
                      <a:r>
                        <a:rPr lang="en" sz="900"/>
                        <a:t>Avaliação diagnóstica</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8</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 Métodos diagnósticos (por exemplo, PE, testes laboratoriais, imagem, questionários) </a:t>
                      </a:r>
                      <a:endParaRPr sz="900"/>
                    </a:p>
                    <a:p>
                      <a:pPr marL="0" lvl="0" indent="0" algn="just" rtl="0">
                        <a:spcBef>
                          <a:spcPts val="0"/>
                        </a:spcBef>
                        <a:spcAft>
                          <a:spcPts val="0"/>
                        </a:spcAft>
                        <a:buNone/>
                      </a:pPr>
                      <a:r>
                        <a:rPr lang="en" sz="900"/>
                        <a:t>b) Desafios diagnósticos (por exemplo, financeiro, linguístico/cultural) </a:t>
                      </a:r>
                      <a:endParaRPr sz="900"/>
                    </a:p>
                    <a:p>
                      <a:pPr marL="0" lvl="0" indent="0" algn="just" rtl="0">
                        <a:spcBef>
                          <a:spcPts val="0"/>
                        </a:spcBef>
                        <a:spcAft>
                          <a:spcPts val="0"/>
                        </a:spcAft>
                        <a:buNone/>
                      </a:pPr>
                      <a:r>
                        <a:rPr lang="en" sz="900"/>
                        <a:t>c) Raciocínio diagnóstico incluindo outros diagnósticos considerados d) Características prognósticas (por exemplo, estadiamento) quando aplicável</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6"/>
        <p:cNvGrpSpPr/>
        <p:nvPr/>
      </p:nvGrpSpPr>
      <p:grpSpPr>
        <a:xfrm>
          <a:off x="0" y="0"/>
          <a:ext cx="0" cy="0"/>
          <a:chOff x="0" y="0"/>
          <a:chExt cx="0" cy="0"/>
        </a:xfrm>
      </p:grpSpPr>
      <p:sp>
        <p:nvSpPr>
          <p:cNvPr id="1377" name="Google Shape;1377;p62"/>
          <p:cNvSpPr txBox="1">
            <a:spLocks noGrp="1"/>
          </p:cNvSpPr>
          <p:nvPr>
            <p:ph type="title" idx="4294967295"/>
          </p:nvPr>
        </p:nvSpPr>
        <p:spPr>
          <a:xfrm>
            <a:off x="2019300" y="1857825"/>
            <a:ext cx="510540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Avatars</a:t>
            </a:r>
            <a:endParaRPr/>
          </a:p>
        </p:txBody>
      </p:sp>
      <p:sp>
        <p:nvSpPr>
          <p:cNvPr id="1378" name="Google Shape;1378;p62"/>
          <p:cNvSpPr txBox="1">
            <a:spLocks noGrp="1"/>
          </p:cNvSpPr>
          <p:nvPr>
            <p:ph type="title" idx="4294967295"/>
          </p:nvPr>
        </p:nvSpPr>
        <p:spPr>
          <a:xfrm>
            <a:off x="2019300" y="914400"/>
            <a:ext cx="510540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1379" name="Google Shape;1379;p62">
            <a:hlinkClick r:id="" action="ppaction://noaction"/>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graphicFrame>
        <p:nvGraphicFramePr>
          <p:cNvPr id="1380" name="Google Shape;1380;p62"/>
          <p:cNvGraphicFramePr/>
          <p:nvPr/>
        </p:nvGraphicFramePr>
        <p:xfrm>
          <a:off x="0" y="0"/>
          <a:ext cx="9144000" cy="2900780"/>
        </p:xfrm>
        <a:graphic>
          <a:graphicData uri="http://schemas.openxmlformats.org/drawingml/2006/table">
            <a:tbl>
              <a:tblPr>
                <a:noFill/>
                <a:tableStyleId>{2A86DBD5-0F44-4020-B9C1-ACB755D7C1BE}</a:tableStyleId>
              </a:tblPr>
              <a:tblGrid>
                <a:gridCol w="1855025">
                  <a:extLst>
                    <a:ext uri="{9D8B030D-6E8A-4147-A177-3AD203B41FA5}">
                      <a16:colId xmlns:a16="http://schemas.microsoft.com/office/drawing/2014/main" val="20000"/>
                    </a:ext>
                  </a:extLst>
                </a:gridCol>
                <a:gridCol w="1873775">
                  <a:extLst>
                    <a:ext uri="{9D8B030D-6E8A-4147-A177-3AD203B41FA5}">
                      <a16:colId xmlns:a16="http://schemas.microsoft.com/office/drawing/2014/main" val="20001"/>
                    </a:ext>
                  </a:extLst>
                </a:gridCol>
                <a:gridCol w="5415200">
                  <a:extLst>
                    <a:ext uri="{9D8B030D-6E8A-4147-A177-3AD203B41FA5}">
                      <a16:colId xmlns:a16="http://schemas.microsoft.com/office/drawing/2014/main" val="20002"/>
                    </a:ext>
                  </a:extLst>
                </a:gridCol>
              </a:tblGrid>
              <a:tr h="468350">
                <a:tc>
                  <a:txBody>
                    <a:bodyPr/>
                    <a:lstStyle/>
                    <a:p>
                      <a:pPr marL="0" lvl="0" indent="0" algn="just" rtl="0">
                        <a:spcBef>
                          <a:spcPts val="0"/>
                        </a:spcBef>
                        <a:spcAft>
                          <a:spcPts val="0"/>
                        </a:spcAft>
                        <a:buNone/>
                      </a:pPr>
                      <a:r>
                        <a:rPr lang="en" sz="900"/>
                        <a:t>Intervenção terapêutica</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9</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 Tipos de intervenção (por exemplo, farmacológica, cirúrgica, preventiva, autocuidado) </a:t>
                      </a:r>
                      <a:endParaRPr sz="900"/>
                    </a:p>
                    <a:p>
                      <a:pPr marL="0" lvl="0" indent="0" algn="just" rtl="0">
                        <a:spcBef>
                          <a:spcPts val="0"/>
                        </a:spcBef>
                        <a:spcAft>
                          <a:spcPts val="0"/>
                        </a:spcAft>
                        <a:buNone/>
                      </a:pPr>
                      <a:r>
                        <a:rPr lang="en" sz="900"/>
                        <a:t>– Administração de intervenção (por exemplo, dosagem, força, duração) </a:t>
                      </a:r>
                      <a:endParaRPr sz="900"/>
                    </a:p>
                    <a:p>
                      <a:pPr marL="0" lvl="0" indent="0" algn="just" rtl="0">
                        <a:spcBef>
                          <a:spcPts val="0"/>
                        </a:spcBef>
                        <a:spcAft>
                          <a:spcPts val="0"/>
                        </a:spcAft>
                        <a:buNone/>
                      </a:pPr>
                      <a:r>
                        <a:rPr lang="en" sz="900"/>
                        <a:t>– Mudanças na intervenção (com lógica)</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705350">
                <a:tc>
                  <a:txBody>
                    <a:bodyPr/>
                    <a:lstStyle/>
                    <a:p>
                      <a:pPr marL="0" lvl="0" indent="0" algn="just" rtl="0">
                        <a:spcBef>
                          <a:spcPts val="0"/>
                        </a:spcBef>
                        <a:spcAft>
                          <a:spcPts val="0"/>
                        </a:spcAft>
                        <a:buNone/>
                      </a:pPr>
                      <a:r>
                        <a:rPr lang="en" sz="900"/>
                        <a:t>Acompanhamento e desfechos</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10</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 Resumir o curso clínico de todas as consultas de acompanhamento, incluindo </a:t>
                      </a:r>
                      <a:endParaRPr sz="900"/>
                    </a:p>
                    <a:p>
                      <a:pPr marL="0" lvl="0" indent="0" algn="just" rtl="0">
                        <a:spcBef>
                          <a:spcPts val="0"/>
                        </a:spcBef>
                        <a:spcAft>
                          <a:spcPts val="0"/>
                        </a:spcAft>
                        <a:buNone/>
                      </a:pPr>
                      <a:r>
                        <a:rPr lang="en" sz="900"/>
                        <a:t>– Desfechos clínicos e avaliados pelo paciente </a:t>
                      </a:r>
                      <a:endParaRPr sz="900"/>
                    </a:p>
                    <a:p>
                      <a:pPr marL="0" lvl="0" indent="0" algn="just" rtl="0">
                        <a:spcBef>
                          <a:spcPts val="0"/>
                        </a:spcBef>
                        <a:spcAft>
                          <a:spcPts val="0"/>
                        </a:spcAft>
                        <a:buNone/>
                      </a:pPr>
                      <a:r>
                        <a:rPr lang="en" sz="900"/>
                        <a:t>– Resultados importantes dos exames de acompanhamento (positivo ou negativo) </a:t>
                      </a:r>
                      <a:endParaRPr sz="900"/>
                    </a:p>
                    <a:p>
                      <a:pPr marL="0" lvl="0" indent="0" algn="just" rtl="0">
                        <a:spcBef>
                          <a:spcPts val="0"/>
                        </a:spcBef>
                        <a:spcAft>
                          <a:spcPts val="0"/>
                        </a:spcAft>
                        <a:buNone/>
                      </a:pPr>
                      <a:r>
                        <a:rPr lang="en" sz="900"/>
                        <a:t>– Adesão e tolerabilidade da intervenção (e como isso foi avaliado) </a:t>
                      </a:r>
                      <a:endParaRPr sz="900"/>
                    </a:p>
                    <a:p>
                      <a:pPr marL="0" lvl="0" indent="0" algn="just" rtl="0">
                        <a:spcBef>
                          <a:spcPts val="0"/>
                        </a:spcBef>
                        <a:spcAft>
                          <a:spcPts val="0"/>
                        </a:spcAft>
                        <a:buNone/>
                      </a:pPr>
                      <a:r>
                        <a:rPr lang="en" sz="900"/>
                        <a:t>– Eventos adversos e imprevistos</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586850">
                <a:tc>
                  <a:txBody>
                    <a:bodyPr/>
                    <a:lstStyle/>
                    <a:p>
                      <a:pPr marL="0" lvl="0" indent="0" algn="just" rtl="0">
                        <a:spcBef>
                          <a:spcPts val="0"/>
                        </a:spcBef>
                        <a:spcAft>
                          <a:spcPts val="0"/>
                        </a:spcAft>
                        <a:buNone/>
                      </a:pPr>
                      <a:r>
                        <a:rPr lang="en" sz="900"/>
                        <a:t>Discussão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11</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a) Os pontos fortes e as limitações no manejo deste caso </a:t>
                      </a:r>
                      <a:endParaRPr sz="900"/>
                    </a:p>
                    <a:p>
                      <a:pPr marL="0" lvl="0" indent="0" algn="just" rtl="0">
                        <a:spcBef>
                          <a:spcPts val="0"/>
                        </a:spcBef>
                        <a:spcAft>
                          <a:spcPts val="0"/>
                        </a:spcAft>
                        <a:buNone/>
                      </a:pPr>
                      <a:r>
                        <a:rPr lang="en" sz="900"/>
                        <a:t>b) A literatura médica relevante</a:t>
                      </a:r>
                      <a:endParaRPr sz="900"/>
                    </a:p>
                    <a:p>
                      <a:pPr marL="0" lvl="0" indent="0" algn="just" rtl="0">
                        <a:spcBef>
                          <a:spcPts val="0"/>
                        </a:spcBef>
                        <a:spcAft>
                          <a:spcPts val="0"/>
                        </a:spcAft>
                        <a:buNone/>
                      </a:pPr>
                      <a:r>
                        <a:rPr lang="en" sz="900"/>
                        <a:t>c) A lógica das conclusões (incluindo avaliações de causa e efeito) </a:t>
                      </a:r>
                      <a:endParaRPr sz="900"/>
                    </a:p>
                    <a:p>
                      <a:pPr marL="0" lvl="0" indent="0" algn="just" rtl="0">
                        <a:spcBef>
                          <a:spcPts val="0"/>
                        </a:spcBef>
                        <a:spcAft>
                          <a:spcPts val="0"/>
                        </a:spcAft>
                        <a:buNone/>
                      </a:pPr>
                      <a:r>
                        <a:rPr lang="en" sz="900"/>
                        <a:t>d) Os pontos principais depreendidos deste relatório de caso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31350">
                <a:tc>
                  <a:txBody>
                    <a:bodyPr/>
                    <a:lstStyle/>
                    <a:p>
                      <a:pPr marL="0" lvl="0" indent="0" algn="just" rtl="0">
                        <a:spcBef>
                          <a:spcPts val="0"/>
                        </a:spcBef>
                        <a:spcAft>
                          <a:spcPts val="0"/>
                        </a:spcAft>
                        <a:buNone/>
                      </a:pPr>
                      <a:r>
                        <a:rPr lang="en" sz="900"/>
                        <a:t>Perspectiva do paciente</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12</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O paciente deve compartilhar sua perspectiva ou experiência sempre que possível</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609700">
                <a:tc>
                  <a:txBody>
                    <a:bodyPr/>
                    <a:lstStyle/>
                    <a:p>
                      <a:pPr marL="0" lvl="0" indent="0" algn="just" rtl="0">
                        <a:spcBef>
                          <a:spcPts val="0"/>
                        </a:spcBef>
                        <a:spcAft>
                          <a:spcPts val="0"/>
                        </a:spcAft>
                        <a:buNone/>
                      </a:pPr>
                      <a:r>
                        <a:rPr lang="en" sz="900"/>
                        <a:t>Formulário de consentimento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13</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n" sz="900"/>
                        <a:t>O paciente deu consentimento informado? Por favor, forneça se solicitado</a:t>
                      </a:r>
                      <a:endParaRPr sz="900"/>
                    </a:p>
                  </a:txBody>
                  <a:tcPr marL="63500" marR="63500" marT="63500" marB="63500">
                    <a:lnL w="19050" cap="flat" cmpd="sng">
                      <a:solidFill>
                        <a:srgbClr val="D9D9D9"/>
                      </a:solidFill>
                      <a:prstDash val="solid"/>
                      <a:round/>
                      <a:headEnd type="none" w="sm" len="sm"/>
                      <a:tailEnd type="none" w="sm" len="sm"/>
                    </a:lnL>
                    <a:lnR w="19050" cap="flat" cmpd="sng">
                      <a:solidFill>
                        <a:srgbClr val="D9D9D9"/>
                      </a:solidFill>
                      <a:prstDash val="solid"/>
                      <a:round/>
                      <a:headEnd type="none" w="sm" len="sm"/>
                      <a:tailEnd type="none" w="sm" len="sm"/>
                    </a:lnR>
                    <a:lnT w="19050" cap="flat" cmpd="sng">
                      <a:solidFill>
                        <a:srgbClr val="D9D9D9"/>
                      </a:solidFill>
                      <a:prstDash val="solid"/>
                      <a:round/>
                      <a:headEnd type="none" w="sm" len="sm"/>
                      <a:tailEnd type="none" w="sm" len="sm"/>
                    </a:lnT>
                    <a:lnB w="19050"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bl>
          </a:graphicData>
        </a:graphic>
      </p:graphicFrame>
      <p:sp>
        <p:nvSpPr>
          <p:cNvPr id="1381" name="Google Shape;1381;p62"/>
          <p:cNvSpPr txBox="1"/>
          <p:nvPr/>
        </p:nvSpPr>
        <p:spPr>
          <a:xfrm>
            <a:off x="18375" y="2884025"/>
            <a:ext cx="9144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A</a:t>
            </a:r>
            <a:r>
              <a:rPr lang="en" sz="900" dirty="0"/>
              <a:t>daptado de:  Gagnier JJ, Kienle G, Altman DG, Moher D, Sox H, Riley D, et al. The CARE guidelines: consensus-based clinical case reporting guideline development. BMJ Case Rep. 2013;2013.</a:t>
            </a:r>
            <a:endParaRPr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63"/>
          <p:cNvSpPr txBox="1">
            <a:spLocks noGrp="1"/>
          </p:cNvSpPr>
          <p:nvPr>
            <p:ph type="title"/>
          </p:nvPr>
        </p:nvSpPr>
        <p:spPr>
          <a:xfrm>
            <a:off x="1388100" y="2093700"/>
            <a:ext cx="6367800" cy="9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III. Aplicando o CARE  </a:t>
            </a:r>
            <a:endParaRPr sz="3600"/>
          </a:p>
        </p:txBody>
      </p:sp>
      <p:sp>
        <p:nvSpPr>
          <p:cNvPr id="1387" name="Google Shape;1387;p63"/>
          <p:cNvSpPr/>
          <p:nvPr/>
        </p:nvSpPr>
        <p:spPr>
          <a:xfrm>
            <a:off x="3938588" y="304980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64"/>
          <p:cNvSpPr txBox="1">
            <a:spLocks noGrp="1"/>
          </p:cNvSpPr>
          <p:nvPr>
            <p:ph type="subTitle" idx="1"/>
          </p:nvPr>
        </p:nvSpPr>
        <p:spPr>
          <a:xfrm>
            <a:off x="713250" y="386425"/>
            <a:ext cx="7717500" cy="34428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rgbClr val="000000"/>
              </a:buClr>
              <a:buSzPts val="2000"/>
              <a:buFont typeface="Manjari"/>
              <a:buChar char="●"/>
            </a:pPr>
            <a:r>
              <a:rPr lang="en" sz="2000" b="1" u="sng">
                <a:solidFill>
                  <a:srgbClr val="000000"/>
                </a:solidFill>
              </a:rPr>
              <a:t>Item 1 - Título:</a:t>
            </a:r>
            <a:r>
              <a:rPr lang="en" sz="2000">
                <a:solidFill>
                  <a:srgbClr val="000000"/>
                </a:solidFill>
              </a:rPr>
              <a:t> </a:t>
            </a:r>
            <a:endParaRPr sz="2000">
              <a:solidFill>
                <a:srgbClr val="000000"/>
              </a:solidFill>
            </a:endParaRPr>
          </a:p>
          <a:p>
            <a:pPr marL="914400" lvl="1" indent="-330200" algn="just" rtl="0">
              <a:lnSpc>
                <a:spcPct val="115000"/>
              </a:lnSpc>
              <a:spcBef>
                <a:spcPts val="0"/>
              </a:spcBef>
              <a:spcAft>
                <a:spcPts val="0"/>
              </a:spcAft>
              <a:buClr>
                <a:srgbClr val="000000"/>
              </a:buClr>
              <a:buSzPts val="1600"/>
              <a:buFont typeface="Manjari"/>
              <a:buChar char="○"/>
            </a:pPr>
            <a:r>
              <a:rPr lang="en">
                <a:solidFill>
                  <a:srgbClr val="000000"/>
                </a:solidFill>
              </a:rPr>
              <a:t>Sucinto</a:t>
            </a:r>
            <a:endParaRPr>
              <a:solidFill>
                <a:srgbClr val="000000"/>
              </a:solidFill>
            </a:endParaRPr>
          </a:p>
          <a:p>
            <a:pPr marL="914400" lvl="1" indent="-330200" algn="just" rtl="0">
              <a:lnSpc>
                <a:spcPct val="115000"/>
              </a:lnSpc>
              <a:spcBef>
                <a:spcPts val="0"/>
              </a:spcBef>
              <a:spcAft>
                <a:spcPts val="0"/>
              </a:spcAft>
              <a:buClr>
                <a:srgbClr val="000000"/>
              </a:buClr>
              <a:buSzPts val="1600"/>
              <a:buFont typeface="Manjari"/>
              <a:buChar char="○"/>
            </a:pPr>
            <a:r>
              <a:rPr lang="en">
                <a:solidFill>
                  <a:srgbClr val="000000"/>
                </a:solidFill>
              </a:rPr>
              <a:t>Identificar o artigo como relato de caso</a:t>
            </a:r>
            <a:endParaRPr>
              <a:solidFill>
                <a:srgbClr val="000000"/>
              </a:solidFill>
            </a:endParaRPr>
          </a:p>
          <a:p>
            <a:pPr marL="1371600" lvl="2" indent="-330200" algn="just" rtl="0">
              <a:lnSpc>
                <a:spcPct val="115000"/>
              </a:lnSpc>
              <a:spcBef>
                <a:spcPts val="0"/>
              </a:spcBef>
              <a:spcAft>
                <a:spcPts val="0"/>
              </a:spcAft>
              <a:buClr>
                <a:srgbClr val="000000"/>
              </a:buClr>
              <a:buSzPts val="1600"/>
              <a:buFont typeface="Manjari"/>
              <a:buChar char="■"/>
            </a:pPr>
            <a:r>
              <a:rPr lang="en" sz="1600">
                <a:solidFill>
                  <a:srgbClr val="000000"/>
                </a:solidFill>
              </a:rPr>
              <a:t>facilita a indexação em bancos de dados e pode melhorar os resultados de pesquis</a:t>
            </a:r>
            <a:endParaRPr sz="1600">
              <a:solidFill>
                <a:srgbClr val="000000"/>
              </a:solidFill>
            </a:endParaRPr>
          </a:p>
          <a:p>
            <a:pPr marL="1371600" lvl="0" indent="0" algn="just" rtl="0">
              <a:lnSpc>
                <a:spcPct val="115000"/>
              </a:lnSpc>
              <a:spcBef>
                <a:spcPts val="0"/>
              </a:spcBef>
              <a:spcAft>
                <a:spcPts val="0"/>
              </a:spcAft>
              <a:buNone/>
            </a:pPr>
            <a:endParaRPr>
              <a:solidFill>
                <a:srgbClr val="000000"/>
              </a:solidFill>
            </a:endParaRPr>
          </a:p>
          <a:p>
            <a:pPr marL="457200" lvl="0" indent="-355600" algn="just" rtl="0">
              <a:lnSpc>
                <a:spcPct val="115000"/>
              </a:lnSpc>
              <a:spcBef>
                <a:spcPts val="0"/>
              </a:spcBef>
              <a:spcAft>
                <a:spcPts val="0"/>
              </a:spcAft>
              <a:buClr>
                <a:srgbClr val="000000"/>
              </a:buClr>
              <a:buSzPts val="2000"/>
              <a:buFont typeface="Manjari"/>
              <a:buChar char="●"/>
            </a:pPr>
            <a:r>
              <a:rPr lang="en" sz="2000" b="1" u="sng">
                <a:solidFill>
                  <a:srgbClr val="000000"/>
                </a:solidFill>
              </a:rPr>
              <a:t>Item 2 - Palavras-chave:</a:t>
            </a:r>
            <a:endParaRPr sz="2000" b="1" u="sng">
              <a:solidFill>
                <a:srgbClr val="000000"/>
              </a:solidFill>
            </a:endParaRPr>
          </a:p>
          <a:p>
            <a:pPr marL="914400" lvl="1" indent="-323850" algn="just" rtl="0">
              <a:lnSpc>
                <a:spcPct val="115000"/>
              </a:lnSpc>
              <a:spcBef>
                <a:spcPts val="0"/>
              </a:spcBef>
              <a:spcAft>
                <a:spcPts val="0"/>
              </a:spcAft>
              <a:buClr>
                <a:srgbClr val="000000"/>
              </a:buClr>
              <a:buSzPts val="1500"/>
              <a:buChar char="○"/>
            </a:pPr>
            <a:r>
              <a:rPr lang="en" sz="1500" b="1">
                <a:solidFill>
                  <a:srgbClr val="000000"/>
                </a:solidFill>
              </a:rPr>
              <a:t>“</a:t>
            </a:r>
            <a:r>
              <a:rPr lang="en" sz="1500">
                <a:solidFill>
                  <a:srgbClr val="000000"/>
                </a:solidFill>
              </a:rPr>
              <a:t>Relato de caso”</a:t>
            </a:r>
            <a:endParaRPr sz="1500">
              <a:solidFill>
                <a:srgbClr val="000000"/>
              </a:solidFill>
            </a:endParaRPr>
          </a:p>
          <a:p>
            <a:pPr marL="914400" lvl="1" indent="-323850" algn="just" rtl="0">
              <a:lnSpc>
                <a:spcPct val="115000"/>
              </a:lnSpc>
              <a:spcBef>
                <a:spcPts val="0"/>
              </a:spcBef>
              <a:spcAft>
                <a:spcPts val="0"/>
              </a:spcAft>
              <a:buClr>
                <a:srgbClr val="000000"/>
              </a:buClr>
              <a:buSzPts val="1500"/>
              <a:buChar char="○"/>
            </a:pPr>
            <a:r>
              <a:rPr lang="en" sz="1500">
                <a:solidFill>
                  <a:srgbClr val="000000"/>
                </a:solidFill>
              </a:rPr>
              <a:t>Dependem do tema</a:t>
            </a:r>
            <a:endParaRPr sz="1500">
              <a:solidFill>
                <a:srgbClr val="000000"/>
              </a:solidFill>
            </a:endParaRPr>
          </a:p>
          <a:p>
            <a:pPr marL="457200" lvl="0" indent="-355600" algn="just" rtl="0">
              <a:lnSpc>
                <a:spcPct val="115000"/>
              </a:lnSpc>
              <a:spcBef>
                <a:spcPts val="0"/>
              </a:spcBef>
              <a:spcAft>
                <a:spcPts val="0"/>
              </a:spcAft>
              <a:buClr>
                <a:srgbClr val="000000"/>
              </a:buClr>
              <a:buSzPts val="2000"/>
              <a:buFont typeface="Manjari"/>
              <a:buChar char="●"/>
            </a:pPr>
            <a:r>
              <a:rPr lang="en" sz="2000" b="1" u="sng">
                <a:solidFill>
                  <a:srgbClr val="000000"/>
                </a:solidFill>
              </a:rPr>
              <a:t>Item 3 - Abstract:</a:t>
            </a:r>
            <a:endParaRPr sz="2000" b="1" u="sng">
              <a:solidFill>
                <a:srgbClr val="000000"/>
              </a:solidFill>
            </a:endParaRPr>
          </a:p>
          <a:p>
            <a:pPr marL="914400" lvl="1" indent="-330200" algn="just" rtl="0">
              <a:lnSpc>
                <a:spcPct val="115000"/>
              </a:lnSpc>
              <a:spcBef>
                <a:spcPts val="0"/>
              </a:spcBef>
              <a:spcAft>
                <a:spcPts val="0"/>
              </a:spcAft>
              <a:buClr>
                <a:srgbClr val="000000"/>
              </a:buClr>
              <a:buSzPts val="1600"/>
              <a:buFont typeface="Manjari"/>
              <a:buChar char="○"/>
            </a:pPr>
            <a:r>
              <a:rPr lang="en">
                <a:solidFill>
                  <a:srgbClr val="000000"/>
                </a:solidFill>
              </a:rPr>
              <a:t>Deve orientar o leitor em relação ao caso e ao conhecimento existente</a:t>
            </a:r>
            <a:endParaRPr>
              <a:solidFill>
                <a:srgbClr val="000000"/>
              </a:solidFill>
            </a:endParaRPr>
          </a:p>
          <a:p>
            <a:pPr marL="914400" lvl="1" indent="-330200" algn="just" rtl="0">
              <a:lnSpc>
                <a:spcPct val="115000"/>
              </a:lnSpc>
              <a:spcBef>
                <a:spcPts val="0"/>
              </a:spcBef>
              <a:spcAft>
                <a:spcPts val="0"/>
              </a:spcAft>
              <a:buClr>
                <a:srgbClr val="000000"/>
              </a:buClr>
              <a:buSzPts val="1600"/>
              <a:buFont typeface="Manjari"/>
              <a:buChar char="○"/>
            </a:pPr>
            <a:r>
              <a:rPr lang="en">
                <a:solidFill>
                  <a:srgbClr val="000000"/>
                </a:solidFill>
              </a:rPr>
              <a:t>Identifica o foco do relato</a:t>
            </a:r>
            <a:endParaRPr>
              <a:solidFill>
                <a:srgbClr val="000000"/>
              </a:solidFill>
            </a:endParaRPr>
          </a:p>
          <a:p>
            <a:pPr marL="914400" lvl="1" indent="-330200" algn="just" rtl="0">
              <a:lnSpc>
                <a:spcPct val="115000"/>
              </a:lnSpc>
              <a:spcBef>
                <a:spcPts val="0"/>
              </a:spcBef>
              <a:spcAft>
                <a:spcPts val="0"/>
              </a:spcAft>
              <a:buClr>
                <a:srgbClr val="000000"/>
              </a:buClr>
              <a:buSzPts val="1600"/>
              <a:buFont typeface="Manjari"/>
              <a:buChar char="○"/>
            </a:pPr>
            <a:r>
              <a:rPr lang="en">
                <a:solidFill>
                  <a:srgbClr val="000000"/>
                </a:solidFill>
              </a:rPr>
              <a:t>Conclui enfatizando o ponto principal do relato</a:t>
            </a:r>
            <a:endParaRPr>
              <a:solidFill>
                <a:srgbClr val="000000"/>
              </a:solidFill>
            </a:endParaRPr>
          </a:p>
          <a:p>
            <a:pPr marL="0" lvl="0" indent="0" algn="l" rtl="0">
              <a:spcBef>
                <a:spcPts val="0"/>
              </a:spcBef>
              <a:spcAft>
                <a:spcPts val="1600"/>
              </a:spcAft>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6"/>
        <p:cNvGrpSpPr/>
        <p:nvPr/>
      </p:nvGrpSpPr>
      <p:grpSpPr>
        <a:xfrm>
          <a:off x="0" y="0"/>
          <a:ext cx="0" cy="0"/>
          <a:chOff x="0" y="0"/>
          <a:chExt cx="0" cy="0"/>
        </a:xfrm>
      </p:grpSpPr>
      <p:sp>
        <p:nvSpPr>
          <p:cNvPr id="1397" name="Google Shape;1397;p65"/>
          <p:cNvSpPr txBox="1">
            <a:spLocks noGrp="1"/>
          </p:cNvSpPr>
          <p:nvPr>
            <p:ph type="subTitle" idx="1"/>
          </p:nvPr>
        </p:nvSpPr>
        <p:spPr>
          <a:xfrm>
            <a:off x="713250" y="395150"/>
            <a:ext cx="7717500" cy="38988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rgbClr val="000000"/>
              </a:buClr>
              <a:buSzPts val="2000"/>
              <a:buChar char="●"/>
            </a:pPr>
            <a:r>
              <a:rPr lang="en" sz="2000" b="1" u="sng">
                <a:solidFill>
                  <a:srgbClr val="000000"/>
                </a:solidFill>
              </a:rPr>
              <a:t>Item 4 - Introdução</a:t>
            </a:r>
            <a:endParaRPr sz="2000" b="1" u="sng">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Contextualiza o relato</a:t>
            </a:r>
            <a:endParaRPr>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Enfatiza a importância do caso</a:t>
            </a:r>
            <a:endParaRPr>
              <a:solidFill>
                <a:srgbClr val="000000"/>
              </a:solidFill>
            </a:endParaRPr>
          </a:p>
          <a:p>
            <a:pPr marL="0" lvl="0" indent="0" algn="just" rtl="0">
              <a:lnSpc>
                <a:spcPct val="115000"/>
              </a:lnSpc>
              <a:spcBef>
                <a:spcPts val="0"/>
              </a:spcBef>
              <a:spcAft>
                <a:spcPts val="0"/>
              </a:spcAft>
              <a:buNone/>
            </a:pPr>
            <a:endParaRPr>
              <a:solidFill>
                <a:srgbClr val="000000"/>
              </a:solidFill>
            </a:endParaRPr>
          </a:p>
          <a:p>
            <a:pPr marL="457200" lvl="0" indent="-355600" algn="just" rtl="0">
              <a:lnSpc>
                <a:spcPct val="115000"/>
              </a:lnSpc>
              <a:spcBef>
                <a:spcPts val="0"/>
              </a:spcBef>
              <a:spcAft>
                <a:spcPts val="0"/>
              </a:spcAft>
              <a:buClr>
                <a:srgbClr val="000000"/>
              </a:buClr>
              <a:buSzPts val="2000"/>
              <a:buChar char="●"/>
            </a:pPr>
            <a:r>
              <a:rPr lang="en" sz="2000" b="1" u="sng">
                <a:solidFill>
                  <a:srgbClr val="000000"/>
                </a:solidFill>
              </a:rPr>
              <a:t>Item 5 - Informação do paciente</a:t>
            </a:r>
            <a:endParaRPr sz="2000" b="1" u="sng">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Informações demográficas do paciente</a:t>
            </a:r>
            <a:endParaRPr>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idade, sexo, etnia, ocupação</a:t>
            </a:r>
            <a:endParaRPr sz="1600">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Principais sintomas do paciente</a:t>
            </a:r>
            <a:endParaRPr>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queixa principal</a:t>
            </a:r>
            <a:endParaRPr sz="1600">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Histórico médico, familiar e psicossocial</a:t>
            </a:r>
            <a:endParaRPr>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estilo de vida</a:t>
            </a:r>
            <a:endParaRPr sz="1600">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informações genéticas (sempre que possível e relevante)</a:t>
            </a:r>
            <a:endParaRPr sz="1600">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intervenções passadas</a:t>
            </a:r>
            <a:endParaRPr sz="1600">
              <a:solidFill>
                <a:srgbClr val="000000"/>
              </a:solidFill>
            </a:endParaRPr>
          </a:p>
          <a:p>
            <a:pPr marL="0" lvl="0" indent="0" algn="just" rtl="0">
              <a:spcBef>
                <a:spcPts val="0"/>
              </a:spcBef>
              <a:spcAft>
                <a:spcPts val="1600"/>
              </a:spcAft>
              <a:buNone/>
            </a:pPr>
            <a:endParaRPr sz="2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6"/>
          <p:cNvSpPr txBox="1"/>
          <p:nvPr/>
        </p:nvSpPr>
        <p:spPr>
          <a:xfrm>
            <a:off x="1084200" y="216200"/>
            <a:ext cx="6975600" cy="46086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SzPts val="2000"/>
              <a:buFont typeface="Manjari"/>
              <a:buChar char="●"/>
            </a:pPr>
            <a:r>
              <a:rPr lang="en" sz="2000" b="1" u="sng">
                <a:latin typeface="Manjari"/>
                <a:ea typeface="Manjari"/>
                <a:cs typeface="Manjari"/>
                <a:sym typeface="Manjari"/>
              </a:rPr>
              <a:t>Item 6 - Achados Clínicos</a:t>
            </a:r>
            <a:endParaRPr sz="2000" b="1" u="sng">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Dados relevantes do exame físico</a:t>
            </a:r>
            <a:endParaRPr sz="1600">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Outros achados</a:t>
            </a:r>
            <a:endParaRPr sz="1600">
              <a:latin typeface="Manjari"/>
              <a:ea typeface="Manjari"/>
              <a:cs typeface="Manjari"/>
              <a:sym typeface="Manjari"/>
            </a:endParaRPr>
          </a:p>
          <a:p>
            <a:pPr marL="1371600" lvl="2"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exame de imagem, bioquímica etc</a:t>
            </a:r>
            <a:endParaRPr sz="1600">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Podem ser organizados em uma tabela ou figura resumida</a:t>
            </a:r>
            <a:endParaRPr sz="1600">
              <a:latin typeface="Manjari"/>
              <a:ea typeface="Manjari"/>
              <a:cs typeface="Manjari"/>
              <a:sym typeface="Manjari"/>
            </a:endParaRPr>
          </a:p>
          <a:p>
            <a:pPr marL="457200" lvl="0" indent="0" algn="just" rtl="0">
              <a:lnSpc>
                <a:spcPct val="115000"/>
              </a:lnSpc>
              <a:spcBef>
                <a:spcPts val="0"/>
              </a:spcBef>
              <a:spcAft>
                <a:spcPts val="0"/>
              </a:spcAft>
              <a:buNone/>
            </a:pPr>
            <a:endParaRPr sz="1600">
              <a:latin typeface="Manjari"/>
              <a:ea typeface="Manjari"/>
              <a:cs typeface="Manjari"/>
              <a:sym typeface="Manjari"/>
            </a:endParaRPr>
          </a:p>
          <a:p>
            <a:pPr marL="457200" lvl="0" indent="-355600" algn="just" rtl="0">
              <a:lnSpc>
                <a:spcPct val="115000"/>
              </a:lnSpc>
              <a:spcBef>
                <a:spcPts val="0"/>
              </a:spcBef>
              <a:spcAft>
                <a:spcPts val="0"/>
              </a:spcAft>
              <a:buSzPts val="2000"/>
              <a:buFont typeface="Manjari"/>
              <a:buChar char="●"/>
            </a:pPr>
            <a:r>
              <a:rPr lang="en" sz="2000" b="1" u="sng">
                <a:latin typeface="Manjari"/>
                <a:ea typeface="Manjari"/>
                <a:cs typeface="Manjari"/>
                <a:sym typeface="Manjari"/>
              </a:rPr>
              <a:t>Item 7 - Linha do tempo</a:t>
            </a:r>
            <a:endParaRPr sz="2000" b="1" u="sng">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Em forma de figura ou tabela</a:t>
            </a:r>
            <a:endParaRPr sz="1600">
              <a:latin typeface="Manjari"/>
              <a:ea typeface="Manjari"/>
              <a:cs typeface="Manjari"/>
              <a:sym typeface="Manjari"/>
            </a:endParaRPr>
          </a:p>
          <a:p>
            <a:pPr marL="1371600" lvl="2"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resume os eventos-chave do caso em ordem cronológica</a:t>
            </a:r>
            <a:endParaRPr sz="1600">
              <a:latin typeface="Manjari"/>
              <a:ea typeface="Manjari"/>
              <a:cs typeface="Manjari"/>
              <a:sym typeface="Manjari"/>
            </a:endParaRPr>
          </a:p>
          <a:p>
            <a:pPr marL="0" lvl="0" indent="0" algn="just" rtl="0">
              <a:lnSpc>
                <a:spcPct val="115000"/>
              </a:lnSpc>
              <a:spcBef>
                <a:spcPts val="0"/>
              </a:spcBef>
              <a:spcAft>
                <a:spcPts val="0"/>
              </a:spcAft>
              <a:buNone/>
            </a:pPr>
            <a:endParaRPr sz="1600">
              <a:latin typeface="Manjari"/>
              <a:ea typeface="Manjari"/>
              <a:cs typeface="Manjari"/>
              <a:sym typeface="Manjari"/>
            </a:endParaRPr>
          </a:p>
          <a:p>
            <a:pPr marL="457200" lvl="0" indent="-355600" algn="just" rtl="0">
              <a:lnSpc>
                <a:spcPct val="115000"/>
              </a:lnSpc>
              <a:spcBef>
                <a:spcPts val="0"/>
              </a:spcBef>
              <a:spcAft>
                <a:spcPts val="0"/>
              </a:spcAft>
              <a:buSzPts val="2000"/>
              <a:buFont typeface="Manjari"/>
              <a:buChar char="●"/>
            </a:pPr>
            <a:r>
              <a:rPr lang="en" sz="2000" b="1" u="sng">
                <a:latin typeface="Manjari"/>
                <a:ea typeface="Manjari"/>
                <a:cs typeface="Manjari"/>
                <a:sym typeface="Manjari"/>
              </a:rPr>
              <a:t>Item 8 - Avaliação Diagnóstica</a:t>
            </a:r>
            <a:endParaRPr sz="2000" b="1" u="sng">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Descrição completa do processo diagnóstico</a:t>
            </a:r>
            <a:endParaRPr sz="1600">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Relatar:</a:t>
            </a:r>
            <a:endParaRPr sz="1600">
              <a:latin typeface="Manjari"/>
              <a:ea typeface="Manjari"/>
              <a:cs typeface="Manjari"/>
              <a:sym typeface="Manjari"/>
            </a:endParaRPr>
          </a:p>
          <a:p>
            <a:pPr marL="1371600" lvl="2"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resultados significativos (com data):</a:t>
            </a:r>
            <a:endParaRPr sz="1600">
              <a:latin typeface="Manjari"/>
              <a:ea typeface="Manjari"/>
              <a:cs typeface="Manjari"/>
              <a:sym typeface="Manjari"/>
            </a:endParaRPr>
          </a:p>
          <a:p>
            <a:pPr marL="1828800" lvl="3"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laboratoriais, radiográficos etc</a:t>
            </a:r>
            <a:endParaRPr sz="1600">
              <a:latin typeface="Manjari"/>
              <a:ea typeface="Manjari"/>
              <a:cs typeface="Manjari"/>
              <a:sym typeface="Manja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67"/>
          <p:cNvSpPr txBox="1"/>
          <p:nvPr/>
        </p:nvSpPr>
        <p:spPr>
          <a:xfrm>
            <a:off x="781350" y="380100"/>
            <a:ext cx="7581300" cy="34047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SzPts val="2000"/>
              <a:buFont typeface="Manjari"/>
              <a:buChar char="●"/>
            </a:pPr>
            <a:r>
              <a:rPr lang="en" sz="2000" b="1" u="sng">
                <a:latin typeface="Manjari"/>
                <a:ea typeface="Manjari"/>
                <a:cs typeface="Manjari"/>
                <a:sym typeface="Manjari"/>
              </a:rPr>
              <a:t>Item 9 - Intervenções terapêuticas</a:t>
            </a:r>
            <a:endParaRPr sz="2000" b="1" u="sng">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Descrição do motivo da intervenção</a:t>
            </a:r>
            <a:endParaRPr sz="1600">
              <a:latin typeface="Manjari"/>
              <a:ea typeface="Manjari"/>
              <a:cs typeface="Manjari"/>
              <a:sym typeface="Manjari"/>
            </a:endParaRPr>
          </a:p>
          <a:p>
            <a:pPr marL="0" lvl="0" indent="0" algn="just" rtl="0">
              <a:lnSpc>
                <a:spcPct val="115000"/>
              </a:lnSpc>
              <a:spcBef>
                <a:spcPts val="0"/>
              </a:spcBef>
              <a:spcAft>
                <a:spcPts val="0"/>
              </a:spcAft>
              <a:buNone/>
            </a:pPr>
            <a:endParaRPr sz="1600">
              <a:latin typeface="Manjari"/>
              <a:ea typeface="Manjari"/>
              <a:cs typeface="Manjari"/>
              <a:sym typeface="Manjari"/>
            </a:endParaRPr>
          </a:p>
          <a:p>
            <a:pPr marL="457200" lvl="0" indent="-355600" algn="just" rtl="0">
              <a:lnSpc>
                <a:spcPct val="115000"/>
              </a:lnSpc>
              <a:spcBef>
                <a:spcPts val="0"/>
              </a:spcBef>
              <a:spcAft>
                <a:spcPts val="0"/>
              </a:spcAft>
              <a:buSzPts val="2000"/>
              <a:buFont typeface="Manjari"/>
              <a:buChar char="●"/>
            </a:pPr>
            <a:r>
              <a:rPr lang="en" sz="2000" b="1" u="sng">
                <a:latin typeface="Manjari"/>
                <a:ea typeface="Manjari"/>
                <a:cs typeface="Manjari"/>
                <a:sym typeface="Manjari"/>
              </a:rPr>
              <a:t>Item 10 - Acompanhamentos e Desfechos:</a:t>
            </a:r>
            <a:endParaRPr sz="2000" b="1" u="sng">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Relato dos achados objetivos e subjetivos ao longo do acompanhamento</a:t>
            </a:r>
            <a:endParaRPr sz="1600">
              <a:latin typeface="Manjari"/>
              <a:ea typeface="Manjari"/>
              <a:cs typeface="Manjari"/>
              <a:sym typeface="Manjari"/>
            </a:endParaRPr>
          </a:p>
          <a:p>
            <a:pPr marL="914400" lvl="1"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Caso a intervenção seja o foco do relato:</a:t>
            </a:r>
            <a:endParaRPr sz="1600">
              <a:latin typeface="Manjari"/>
              <a:ea typeface="Manjari"/>
              <a:cs typeface="Manjari"/>
              <a:sym typeface="Manjari"/>
            </a:endParaRPr>
          </a:p>
          <a:p>
            <a:pPr marL="1371600" lvl="2"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Incluir: </a:t>
            </a:r>
            <a:endParaRPr sz="1600">
              <a:latin typeface="Manjari"/>
              <a:ea typeface="Manjari"/>
              <a:cs typeface="Manjari"/>
              <a:sym typeface="Manjari"/>
            </a:endParaRPr>
          </a:p>
          <a:p>
            <a:pPr marL="1828800" lvl="3"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adesão do paciente</a:t>
            </a:r>
            <a:endParaRPr sz="1600">
              <a:latin typeface="Manjari"/>
              <a:ea typeface="Manjari"/>
              <a:cs typeface="Manjari"/>
              <a:sym typeface="Manjari"/>
            </a:endParaRPr>
          </a:p>
          <a:p>
            <a:pPr marL="1828800" lvl="3"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modo de obtenção das informações</a:t>
            </a:r>
            <a:endParaRPr sz="1600">
              <a:latin typeface="Manjari"/>
              <a:ea typeface="Manjari"/>
              <a:cs typeface="Manjari"/>
              <a:sym typeface="Manjari"/>
            </a:endParaRPr>
          </a:p>
          <a:p>
            <a:pPr marL="1828800" lvl="3" indent="-330200" algn="just" rtl="0">
              <a:lnSpc>
                <a:spcPct val="115000"/>
              </a:lnSpc>
              <a:spcBef>
                <a:spcPts val="0"/>
              </a:spcBef>
              <a:spcAft>
                <a:spcPts val="0"/>
              </a:spcAft>
              <a:buSzPts val="1600"/>
              <a:buFont typeface="Manjari"/>
              <a:buChar char="●"/>
            </a:pPr>
            <a:r>
              <a:rPr lang="en" sz="1600">
                <a:latin typeface="Manjari"/>
                <a:ea typeface="Manjari"/>
                <a:cs typeface="Manjari"/>
                <a:sym typeface="Manjari"/>
              </a:rPr>
              <a:t>efeitos adversos (frequência e intensidade)</a:t>
            </a:r>
            <a:endParaRPr sz="1600">
              <a:latin typeface="Manjari"/>
              <a:ea typeface="Manjari"/>
              <a:cs typeface="Manjari"/>
              <a:sym typeface="Manja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1"/>
        <p:cNvGrpSpPr/>
        <p:nvPr/>
      </p:nvGrpSpPr>
      <p:grpSpPr>
        <a:xfrm>
          <a:off x="0" y="0"/>
          <a:ext cx="0" cy="0"/>
          <a:chOff x="0" y="0"/>
          <a:chExt cx="0" cy="0"/>
        </a:xfrm>
      </p:grpSpPr>
      <p:sp>
        <p:nvSpPr>
          <p:cNvPr id="1412" name="Google Shape;1412;p68"/>
          <p:cNvSpPr txBox="1">
            <a:spLocks noGrp="1"/>
          </p:cNvSpPr>
          <p:nvPr>
            <p:ph type="subTitle" idx="1"/>
          </p:nvPr>
        </p:nvSpPr>
        <p:spPr>
          <a:xfrm>
            <a:off x="713250" y="395150"/>
            <a:ext cx="7717500" cy="38988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rgbClr val="000000"/>
              </a:buClr>
              <a:buSzPts val="2000"/>
              <a:buChar char="●"/>
            </a:pPr>
            <a:r>
              <a:rPr lang="en" sz="2000" b="1" u="sng">
                <a:solidFill>
                  <a:srgbClr val="000000"/>
                </a:solidFill>
              </a:rPr>
              <a:t>Item 11 - Discussão</a:t>
            </a:r>
            <a:endParaRPr sz="2000" b="1" u="sng">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Discutir principais características do caso</a:t>
            </a:r>
            <a:endParaRPr>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Comparar os achados do relato com a literatura médica</a:t>
            </a:r>
            <a:endParaRPr>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Incluir as limitações do relato</a:t>
            </a:r>
            <a:endParaRPr>
              <a:solidFill>
                <a:srgbClr val="000000"/>
              </a:solidFill>
            </a:endParaRPr>
          </a:p>
          <a:p>
            <a:pPr marL="0" lvl="0" indent="0" algn="just" rtl="0">
              <a:lnSpc>
                <a:spcPct val="115000"/>
              </a:lnSpc>
              <a:spcBef>
                <a:spcPts val="0"/>
              </a:spcBef>
              <a:spcAft>
                <a:spcPts val="0"/>
              </a:spcAft>
              <a:buNone/>
            </a:pPr>
            <a:endParaRPr>
              <a:solidFill>
                <a:srgbClr val="000000"/>
              </a:solidFill>
            </a:endParaRPr>
          </a:p>
          <a:p>
            <a:pPr marL="457200" lvl="0" indent="-355600" algn="just" rtl="0">
              <a:lnSpc>
                <a:spcPct val="115000"/>
              </a:lnSpc>
              <a:spcBef>
                <a:spcPts val="0"/>
              </a:spcBef>
              <a:spcAft>
                <a:spcPts val="0"/>
              </a:spcAft>
              <a:buClr>
                <a:srgbClr val="000000"/>
              </a:buClr>
              <a:buSzPts val="2000"/>
              <a:buChar char="●"/>
            </a:pPr>
            <a:r>
              <a:rPr lang="en" sz="2000" b="1" u="sng">
                <a:solidFill>
                  <a:srgbClr val="000000"/>
                </a:solidFill>
              </a:rPr>
              <a:t>Item 12 - Perspectiva do paciente</a:t>
            </a:r>
            <a:endParaRPr sz="2000" b="1" u="sng">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Permite compreender:</a:t>
            </a:r>
            <a:endParaRPr>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motivos para buscar o atendimento</a:t>
            </a:r>
            <a:endParaRPr sz="1600">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mudanças associadas à intervenção terapêutica</a:t>
            </a:r>
            <a:endParaRPr sz="1600">
              <a:solidFill>
                <a:srgbClr val="000000"/>
              </a:solidFill>
            </a:endParaRPr>
          </a:p>
          <a:p>
            <a:pPr marL="1371600" lvl="2" indent="-330200" algn="just" rtl="0">
              <a:lnSpc>
                <a:spcPct val="115000"/>
              </a:lnSpc>
              <a:spcBef>
                <a:spcPts val="0"/>
              </a:spcBef>
              <a:spcAft>
                <a:spcPts val="0"/>
              </a:spcAft>
              <a:buClr>
                <a:srgbClr val="000000"/>
              </a:buClr>
              <a:buSzPts val="1600"/>
              <a:buChar char="■"/>
            </a:pPr>
            <a:r>
              <a:rPr lang="en" sz="1600">
                <a:solidFill>
                  <a:srgbClr val="000000"/>
                </a:solidFill>
              </a:rPr>
              <a:t>impacto na qualidade de vida</a:t>
            </a:r>
            <a:endParaRPr sz="1600">
              <a:solidFill>
                <a:srgbClr val="000000"/>
              </a:solidFill>
            </a:endParaRPr>
          </a:p>
          <a:p>
            <a:pPr marL="457200" lvl="0" indent="0" algn="just" rtl="0">
              <a:lnSpc>
                <a:spcPct val="115000"/>
              </a:lnSpc>
              <a:spcBef>
                <a:spcPts val="0"/>
              </a:spcBef>
              <a:spcAft>
                <a:spcPts val="0"/>
              </a:spcAft>
              <a:buNone/>
            </a:pPr>
            <a:endParaRPr sz="1600">
              <a:solidFill>
                <a:srgbClr val="000000"/>
              </a:solidFill>
            </a:endParaRPr>
          </a:p>
          <a:p>
            <a:pPr marL="457200" lvl="0" indent="-355600" algn="just" rtl="0">
              <a:lnSpc>
                <a:spcPct val="115000"/>
              </a:lnSpc>
              <a:spcBef>
                <a:spcPts val="0"/>
              </a:spcBef>
              <a:spcAft>
                <a:spcPts val="0"/>
              </a:spcAft>
              <a:buClr>
                <a:srgbClr val="000000"/>
              </a:buClr>
              <a:buSzPts val="2000"/>
              <a:buChar char="●"/>
            </a:pPr>
            <a:r>
              <a:rPr lang="en" sz="2000" b="1" u="sng">
                <a:solidFill>
                  <a:srgbClr val="000000"/>
                </a:solidFill>
              </a:rPr>
              <a:t>Item 13 - Formulário de Consentimento</a:t>
            </a:r>
            <a:endParaRPr sz="2000" b="1" u="sng">
              <a:solidFill>
                <a:srgbClr val="000000"/>
              </a:solidFill>
            </a:endParaRPr>
          </a:p>
          <a:p>
            <a:pPr marL="914400" lvl="1" indent="-330200" algn="just" rtl="0">
              <a:lnSpc>
                <a:spcPct val="115000"/>
              </a:lnSpc>
              <a:spcBef>
                <a:spcPts val="0"/>
              </a:spcBef>
              <a:spcAft>
                <a:spcPts val="0"/>
              </a:spcAft>
              <a:buClr>
                <a:srgbClr val="000000"/>
              </a:buClr>
              <a:buSzPts val="1600"/>
              <a:buChar char="○"/>
            </a:pPr>
            <a:r>
              <a:rPr lang="en">
                <a:solidFill>
                  <a:srgbClr val="000000"/>
                </a:solidFill>
              </a:rPr>
              <a:t>Integridade ética </a:t>
            </a:r>
            <a:endParaRPr>
              <a:solidFill>
                <a:srgbClr val="000000"/>
              </a:solidFill>
            </a:endParaRPr>
          </a:p>
          <a:p>
            <a:pPr marL="0" lvl="0" indent="0" algn="just" rtl="0">
              <a:lnSpc>
                <a:spcPct val="115000"/>
              </a:lnSpc>
              <a:spcBef>
                <a:spcPts val="0"/>
              </a:spcBef>
              <a:spcAft>
                <a:spcPts val="0"/>
              </a:spcAft>
              <a:buNone/>
            </a:pPr>
            <a:endParaRPr>
              <a:solidFill>
                <a:srgbClr val="000000"/>
              </a:solidFill>
            </a:endParaRPr>
          </a:p>
          <a:p>
            <a:pPr marL="0" lvl="0" indent="0" algn="just" rtl="0">
              <a:spcBef>
                <a:spcPts val="0"/>
              </a:spcBef>
              <a:spcAft>
                <a:spcPts val="1600"/>
              </a:spcAft>
              <a:buNone/>
            </a:pP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69"/>
          <p:cNvSpPr txBox="1">
            <a:spLocks noGrp="1"/>
          </p:cNvSpPr>
          <p:nvPr>
            <p:ph type="title"/>
          </p:nvPr>
        </p:nvSpPr>
        <p:spPr>
          <a:xfrm>
            <a:off x="845250" y="304200"/>
            <a:ext cx="7453500" cy="8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chemeClr val="accent2"/>
                </a:solidFill>
              </a:rPr>
              <a:t>IV. Para saber mais</a:t>
            </a:r>
            <a:endParaRPr sz="3600">
              <a:solidFill>
                <a:schemeClr val="accent2"/>
              </a:solidFill>
            </a:endParaRPr>
          </a:p>
        </p:txBody>
      </p:sp>
      <p:sp>
        <p:nvSpPr>
          <p:cNvPr id="1418" name="Google Shape;1418;p69"/>
          <p:cNvSpPr txBox="1"/>
          <p:nvPr/>
        </p:nvSpPr>
        <p:spPr>
          <a:xfrm>
            <a:off x="227600" y="1445200"/>
            <a:ext cx="8432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Links:</a:t>
            </a:r>
            <a:endParaRPr dirty="0"/>
          </a:p>
          <a:p>
            <a:pPr marL="0" lvl="0" indent="0" algn="l" rtl="0">
              <a:spcBef>
                <a:spcPts val="0"/>
              </a:spcBef>
              <a:spcAft>
                <a:spcPts val="0"/>
              </a:spcAft>
              <a:buNone/>
            </a:pPr>
            <a:r>
              <a:rPr lang="en" u="sng" dirty="0">
                <a:solidFill>
                  <a:schemeClr val="hlink"/>
                </a:solidFill>
                <a:latin typeface="Manjari"/>
                <a:ea typeface="Manjari"/>
                <a:cs typeface="Manjari"/>
                <a:sym typeface="Manjari"/>
                <a:hlinkClick r:id="rId3"/>
              </a:rPr>
              <a:t>https://www.care-statement.org/</a:t>
            </a:r>
            <a:endParaRPr dirty="0">
              <a:latin typeface="Manjari"/>
              <a:ea typeface="Manjari"/>
              <a:cs typeface="Manjari"/>
              <a:sym typeface="Manjari"/>
            </a:endParaRPr>
          </a:p>
          <a:p>
            <a:pPr marL="0" lvl="0" indent="0" algn="l" rtl="0">
              <a:spcBef>
                <a:spcPts val="0"/>
              </a:spcBef>
              <a:spcAft>
                <a:spcPts val="0"/>
              </a:spcAft>
              <a:buNone/>
            </a:pPr>
            <a:r>
              <a:rPr lang="en" u="sng" dirty="0">
                <a:solidFill>
                  <a:schemeClr val="hlink"/>
                </a:solidFill>
                <a:latin typeface="Manjari"/>
                <a:ea typeface="Manjari"/>
                <a:cs typeface="Manjari"/>
                <a:sym typeface="Manjari"/>
                <a:hlinkClick r:id="rId4"/>
              </a:rPr>
              <a:t>https://www.scielo.br/j/jvb/a/vnKt5ttNpdFMjf6dLcmnM4Q/?lang=pt&amp;format=pdf</a:t>
            </a:r>
            <a:endParaRPr dirty="0">
              <a:latin typeface="Manjari"/>
              <a:ea typeface="Manjari"/>
              <a:cs typeface="Manjari"/>
              <a:sym typeface="Manjari"/>
            </a:endParaRPr>
          </a:p>
          <a:p>
            <a:pPr marL="0" lvl="0" indent="0" algn="l" rtl="0">
              <a:spcBef>
                <a:spcPts val="0"/>
              </a:spcBef>
              <a:spcAft>
                <a:spcPts val="0"/>
              </a:spcAft>
              <a:buNone/>
            </a:pPr>
            <a:r>
              <a:rPr lang="en" u="sng" dirty="0">
                <a:solidFill>
                  <a:schemeClr val="hlink"/>
                </a:solidFill>
                <a:latin typeface="Manjari"/>
                <a:ea typeface="Manjari"/>
                <a:cs typeface="Manjari"/>
                <a:sym typeface="Manjari"/>
                <a:hlinkClick r:id="rId5"/>
              </a:rPr>
              <a:t>https://himmelfarb.gwu.edu/tutorials/studydesign101/casereports.cfm</a:t>
            </a:r>
            <a:endParaRPr dirty="0">
              <a:latin typeface="Manjari"/>
              <a:ea typeface="Manjari"/>
              <a:cs typeface="Manjari"/>
              <a:sym typeface="Manjari"/>
            </a:endParaRPr>
          </a:p>
          <a:p>
            <a:pPr marL="0" lvl="0" indent="0" algn="l" rtl="0">
              <a:spcBef>
                <a:spcPts val="0"/>
              </a:spcBef>
              <a:spcAft>
                <a:spcPts val="0"/>
              </a:spcAft>
              <a:buNone/>
            </a:pPr>
            <a:endParaRPr dirty="0">
              <a:latin typeface="Manjari"/>
              <a:ea typeface="Manjari"/>
              <a:cs typeface="Manjari"/>
              <a:sym typeface="Manjari"/>
            </a:endParaRPr>
          </a:p>
          <a:p>
            <a:pPr marL="0" lvl="0" indent="0" algn="l" rtl="0">
              <a:spcBef>
                <a:spcPts val="0"/>
              </a:spcBef>
              <a:spcAft>
                <a:spcPts val="0"/>
              </a:spcAft>
              <a:buNone/>
            </a:pPr>
            <a:endParaRPr dirty="0">
              <a:latin typeface="Manjari"/>
              <a:ea typeface="Manjari"/>
              <a:cs typeface="Manjari"/>
              <a:sym typeface="Manjari"/>
            </a:endParaRPr>
          </a:p>
          <a:p>
            <a:pPr marL="0" lvl="0" indent="0" algn="l" rtl="0">
              <a:spcBef>
                <a:spcPts val="0"/>
              </a:spcBef>
              <a:spcAft>
                <a:spcPts val="0"/>
              </a:spcAft>
              <a:buNone/>
            </a:pPr>
            <a:r>
              <a:rPr lang="en" b="1" dirty="0">
                <a:latin typeface="Manjari"/>
                <a:ea typeface="Manjari"/>
                <a:cs typeface="Manjari"/>
                <a:sym typeface="Manjari"/>
              </a:rPr>
              <a:t>Referências:</a:t>
            </a:r>
            <a:endParaRPr b="1" dirty="0">
              <a:latin typeface="Manjari"/>
              <a:ea typeface="Manjari"/>
              <a:cs typeface="Manjari"/>
              <a:sym typeface="Manjari"/>
            </a:endParaRPr>
          </a:p>
          <a:p>
            <a:pPr marL="0" lvl="0" indent="0" algn="just" rtl="0">
              <a:spcBef>
                <a:spcPts val="0"/>
              </a:spcBef>
              <a:spcAft>
                <a:spcPts val="0"/>
              </a:spcAft>
              <a:buNone/>
            </a:pPr>
            <a:r>
              <a:rPr lang="en" b="1" dirty="0">
                <a:latin typeface="Manjari"/>
                <a:ea typeface="Manjari"/>
                <a:cs typeface="Manjari"/>
                <a:sym typeface="Manjari"/>
              </a:rPr>
              <a:t>Gagnier JJ, Kienle G, Altman DG,et l.Global Adv Health Med Published, doi:10.1136/bcr-2013-201554</a:t>
            </a:r>
            <a:endParaRPr b="1" dirty="0">
              <a:latin typeface="Manjari"/>
              <a:ea typeface="Manjari"/>
              <a:cs typeface="Manjari"/>
              <a:sym typeface="Manjari"/>
            </a:endParaRPr>
          </a:p>
          <a:p>
            <a:pPr marL="0" lvl="0" indent="0" algn="just" rtl="0">
              <a:spcBef>
                <a:spcPts val="0"/>
              </a:spcBef>
              <a:spcAft>
                <a:spcPts val="0"/>
              </a:spcAft>
              <a:buNone/>
            </a:pPr>
            <a:r>
              <a:rPr lang="en" b="1" dirty="0">
                <a:latin typeface="Manjari"/>
                <a:ea typeface="Manjari"/>
                <a:cs typeface="Manjari"/>
                <a:sym typeface="Manjari"/>
              </a:rPr>
              <a:t> Riley DS, Barber MS, Kienle GS, Aronson J, von Schoen-Angerer T, Tugwell P, Kiene H, Helfand M, Altman DG, Sox H, Werthmann PG, Moher D, Rison RA, Shamseer L, Koch CA, Sun GH, Hanaway P, Clinic C, Sudak NL, Kaszkin-Bettag M, Gagnier JJ, CARE 2013 Explanations and Elaborations: Reporting Guidelines for Case Reports, Journal of Clinical Epidemiology (2017), doi: 10.1016/j.jclinepi.2017.04.026</a:t>
            </a: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endParaRPr dirty="0"/>
          </a:p>
        </p:txBody>
      </p:sp>
      <p:sp>
        <p:nvSpPr>
          <p:cNvPr id="1419" name="Google Shape;1419;p69"/>
          <p:cNvSpPr/>
          <p:nvPr/>
        </p:nvSpPr>
        <p:spPr>
          <a:xfrm>
            <a:off x="3881688" y="119790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53"/>
          <p:cNvSpPr txBox="1">
            <a:spLocks noGrp="1"/>
          </p:cNvSpPr>
          <p:nvPr>
            <p:ph type="body" idx="1"/>
          </p:nvPr>
        </p:nvSpPr>
        <p:spPr>
          <a:xfrm>
            <a:off x="713250" y="1431925"/>
            <a:ext cx="7717500" cy="206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b="1"/>
              <a:t>Relato de Caso</a:t>
            </a:r>
            <a:endParaRPr sz="1800" b="1"/>
          </a:p>
          <a:p>
            <a:pPr marL="914400" lvl="1" indent="-304800" algn="l" rtl="0">
              <a:spcBef>
                <a:spcPts val="0"/>
              </a:spcBef>
              <a:spcAft>
                <a:spcPts val="0"/>
              </a:spcAft>
              <a:buSzPts val="1200"/>
              <a:buFont typeface="Roboto Condensed"/>
              <a:buAutoNum type="alphaLcPeriod"/>
            </a:pPr>
            <a:r>
              <a:rPr lang="en" b="1"/>
              <a:t>O que é um relato de caso ?</a:t>
            </a:r>
            <a:endParaRPr b="1"/>
          </a:p>
          <a:p>
            <a:pPr marL="914400" lvl="1" indent="-304800" algn="l" rtl="0">
              <a:spcBef>
                <a:spcPts val="0"/>
              </a:spcBef>
              <a:spcAft>
                <a:spcPts val="0"/>
              </a:spcAft>
              <a:buSzPts val="1200"/>
              <a:buFont typeface="Roboto Condensed"/>
              <a:buAutoNum type="alphaLcPeriod"/>
            </a:pPr>
            <a:r>
              <a:rPr lang="en" b="1"/>
              <a:t>Porque ele é produzido?</a:t>
            </a:r>
            <a:endParaRPr b="1"/>
          </a:p>
          <a:p>
            <a:pPr marL="914400" lvl="1" indent="-304800" algn="l" rtl="0">
              <a:spcBef>
                <a:spcPts val="0"/>
              </a:spcBef>
              <a:spcAft>
                <a:spcPts val="0"/>
              </a:spcAft>
              <a:buSzPts val="1200"/>
              <a:buFont typeface="Roboto Condensed"/>
              <a:buAutoNum type="alphaLcPeriod"/>
            </a:pPr>
            <a:r>
              <a:rPr lang="en" b="1"/>
              <a:t>Vantagens e desvantagens?</a:t>
            </a:r>
            <a:endParaRPr b="1"/>
          </a:p>
          <a:p>
            <a:pPr marL="457200" lvl="0" indent="-342900" algn="l" rtl="0">
              <a:spcBef>
                <a:spcPts val="0"/>
              </a:spcBef>
              <a:spcAft>
                <a:spcPts val="0"/>
              </a:spcAft>
              <a:buSzPts val="1800"/>
              <a:buAutoNum type="arabicPeriod"/>
            </a:pPr>
            <a:r>
              <a:rPr lang="en" sz="1800" b="1"/>
              <a:t>CARE guidelines</a:t>
            </a:r>
            <a:endParaRPr sz="1800" b="1"/>
          </a:p>
          <a:p>
            <a:pPr marL="914400" lvl="1" indent="-317500" algn="l" rtl="0">
              <a:spcBef>
                <a:spcPts val="0"/>
              </a:spcBef>
              <a:spcAft>
                <a:spcPts val="0"/>
              </a:spcAft>
              <a:buSzPts val="1400"/>
              <a:buFont typeface="Roboto Condensed"/>
              <a:buAutoNum type="alphaLcPeriod"/>
            </a:pPr>
            <a:r>
              <a:rPr lang="en" b="1"/>
              <a:t>O que é o CARE?</a:t>
            </a:r>
            <a:endParaRPr b="1"/>
          </a:p>
          <a:p>
            <a:pPr marL="457200" lvl="0" indent="-342900" algn="l" rtl="0">
              <a:spcBef>
                <a:spcPts val="0"/>
              </a:spcBef>
              <a:spcAft>
                <a:spcPts val="0"/>
              </a:spcAft>
              <a:buSzPts val="1800"/>
              <a:buAutoNum type="arabicPeriod"/>
            </a:pPr>
            <a:r>
              <a:rPr lang="en" sz="1800" b="1"/>
              <a:t>Aplicando o CARE no relato de caso.</a:t>
            </a:r>
            <a:endParaRPr sz="1800" b="1"/>
          </a:p>
          <a:p>
            <a:pPr marL="457200" lvl="0" indent="-342900" algn="l" rtl="0">
              <a:spcBef>
                <a:spcPts val="0"/>
              </a:spcBef>
              <a:spcAft>
                <a:spcPts val="0"/>
              </a:spcAft>
              <a:buSzPts val="1800"/>
              <a:buAutoNum type="arabicPeriod"/>
            </a:pPr>
            <a:r>
              <a:rPr lang="en" sz="1800" b="1"/>
              <a:t>Para saber mais</a:t>
            </a:r>
            <a:endParaRPr sz="1800" b="1"/>
          </a:p>
          <a:p>
            <a:pPr marL="0" lvl="0" indent="0" algn="l" rtl="0">
              <a:spcBef>
                <a:spcPts val="1600"/>
              </a:spcBef>
              <a:spcAft>
                <a:spcPts val="0"/>
              </a:spcAft>
              <a:buNone/>
            </a:pPr>
            <a:endParaRPr/>
          </a:p>
        </p:txBody>
      </p:sp>
      <p:sp>
        <p:nvSpPr>
          <p:cNvPr id="1323" name="Google Shape;1323;p53"/>
          <p:cNvSpPr txBox="1">
            <a:spLocks noGrp="1"/>
          </p:cNvSpPr>
          <p:nvPr>
            <p:ph type="title"/>
          </p:nvPr>
        </p:nvSpPr>
        <p:spPr>
          <a:xfrm>
            <a:off x="713250" y="7250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Tópicos Abordados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27"/>
        <p:cNvGrpSpPr/>
        <p:nvPr/>
      </p:nvGrpSpPr>
      <p:grpSpPr>
        <a:xfrm>
          <a:off x="0" y="0"/>
          <a:ext cx="0" cy="0"/>
          <a:chOff x="0" y="0"/>
          <a:chExt cx="0" cy="0"/>
        </a:xfrm>
      </p:grpSpPr>
      <p:sp>
        <p:nvSpPr>
          <p:cNvPr id="1328" name="Google Shape;1328;p54"/>
          <p:cNvSpPr txBox="1">
            <a:spLocks noGrp="1"/>
          </p:cNvSpPr>
          <p:nvPr>
            <p:ph type="title"/>
          </p:nvPr>
        </p:nvSpPr>
        <p:spPr>
          <a:xfrm>
            <a:off x="1569450" y="1691975"/>
            <a:ext cx="6005100" cy="703200"/>
          </a:xfrm>
          <a:prstGeom prst="rect">
            <a:avLst/>
          </a:prstGeom>
        </p:spPr>
        <p:txBody>
          <a:bodyPr spcFirstLastPara="1" wrap="square" lIns="91425" tIns="91425" rIns="91425" bIns="91425" anchor="b" anchorCtr="0">
            <a:noAutofit/>
          </a:bodyPr>
          <a:lstStyle/>
          <a:p>
            <a:pPr marL="457200" lvl="0" indent="-495300" algn="ctr" rtl="0">
              <a:spcBef>
                <a:spcPts val="0"/>
              </a:spcBef>
              <a:spcAft>
                <a:spcPts val="0"/>
              </a:spcAft>
              <a:buSzPts val="4200"/>
              <a:buAutoNum type="arabicPeriod"/>
            </a:pPr>
            <a:r>
              <a:rPr lang="en"/>
              <a:t>Relato de Caso</a:t>
            </a:r>
            <a:endParaRPr/>
          </a:p>
        </p:txBody>
      </p:sp>
      <p:sp>
        <p:nvSpPr>
          <p:cNvPr id="1329" name="Google Shape;1329;p54"/>
          <p:cNvSpPr txBox="1">
            <a:spLocks noGrp="1"/>
          </p:cNvSpPr>
          <p:nvPr>
            <p:ph type="subTitle" idx="1"/>
          </p:nvPr>
        </p:nvSpPr>
        <p:spPr>
          <a:xfrm>
            <a:off x="1904250" y="2395163"/>
            <a:ext cx="5335500" cy="1245300"/>
          </a:xfrm>
          <a:prstGeom prst="rect">
            <a:avLst/>
          </a:prstGeom>
        </p:spPr>
        <p:txBody>
          <a:bodyPr spcFirstLastPara="1" wrap="square" lIns="91425" tIns="91425" rIns="91425" bIns="91425" anchor="t" anchorCtr="0">
            <a:noAutofit/>
          </a:bodyPr>
          <a:lstStyle/>
          <a:p>
            <a:pPr marL="457200" lvl="0" indent="-361950" algn="just" rtl="0">
              <a:spcBef>
                <a:spcPts val="0"/>
              </a:spcBef>
              <a:spcAft>
                <a:spcPts val="0"/>
              </a:spcAft>
              <a:buSzPts val="2100"/>
              <a:buAutoNum type="alphaLcParenR"/>
            </a:pPr>
            <a:r>
              <a:rPr lang="en"/>
              <a:t>O que é um relato de caso ?</a:t>
            </a:r>
            <a:endParaRPr/>
          </a:p>
          <a:p>
            <a:pPr marL="457200" lvl="0" indent="-361950" algn="just" rtl="0">
              <a:spcBef>
                <a:spcPts val="0"/>
              </a:spcBef>
              <a:spcAft>
                <a:spcPts val="0"/>
              </a:spcAft>
              <a:buSzPts val="2100"/>
              <a:buAutoNum type="alphaLcParenR"/>
            </a:pPr>
            <a:r>
              <a:rPr lang="en"/>
              <a:t>Porque ele é produzido?</a:t>
            </a:r>
            <a:endParaRPr/>
          </a:p>
          <a:p>
            <a:pPr marL="457200" lvl="0" indent="-361950" algn="just" rtl="0">
              <a:spcBef>
                <a:spcPts val="0"/>
              </a:spcBef>
              <a:spcAft>
                <a:spcPts val="0"/>
              </a:spcAft>
              <a:buSzPts val="2100"/>
              <a:buAutoNum type="alphaLcParenR"/>
            </a:pPr>
            <a:r>
              <a:rPr lang="en"/>
              <a:t>Vantagens e desvantagens ?</a:t>
            </a:r>
            <a:endParaRPr/>
          </a:p>
          <a:p>
            <a:pPr marL="0" lvl="0" indent="0" algn="ctr" rtl="0">
              <a:spcBef>
                <a:spcPts val="1200"/>
              </a:spcBef>
              <a:spcAft>
                <a:spcPts val="0"/>
              </a:spcAft>
              <a:buNone/>
            </a:pPr>
            <a:endParaRPr/>
          </a:p>
          <a:p>
            <a:pPr marL="0" lvl="0" indent="0" algn="ctr" rtl="0">
              <a:spcBef>
                <a:spcPts val="1200"/>
              </a:spcBef>
              <a:spcAft>
                <a:spcPts val="1200"/>
              </a:spcAft>
              <a:buClr>
                <a:schemeClr val="dk1"/>
              </a:buClr>
              <a:buSzPts val="1100"/>
              <a:buFont typeface="Arial"/>
              <a:buNone/>
            </a:pPr>
            <a:endParaRPr/>
          </a:p>
        </p:txBody>
      </p:sp>
      <p:sp>
        <p:nvSpPr>
          <p:cNvPr id="1330" name="Google Shape;1330;p54"/>
          <p:cNvSpPr/>
          <p:nvPr/>
        </p:nvSpPr>
        <p:spPr>
          <a:xfrm>
            <a:off x="3881688" y="364047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4"/>
        <p:cNvGrpSpPr/>
        <p:nvPr/>
      </p:nvGrpSpPr>
      <p:grpSpPr>
        <a:xfrm>
          <a:off x="0" y="0"/>
          <a:ext cx="0" cy="0"/>
          <a:chOff x="0" y="0"/>
          <a:chExt cx="0" cy="0"/>
        </a:xfrm>
      </p:grpSpPr>
      <p:sp>
        <p:nvSpPr>
          <p:cNvPr id="1335" name="Google Shape;1335;p55"/>
          <p:cNvSpPr txBox="1">
            <a:spLocks noGrp="1"/>
          </p:cNvSpPr>
          <p:nvPr>
            <p:ph type="title"/>
          </p:nvPr>
        </p:nvSpPr>
        <p:spPr>
          <a:xfrm>
            <a:off x="713250" y="468925"/>
            <a:ext cx="7717500" cy="595500"/>
          </a:xfrm>
          <a:prstGeom prst="rect">
            <a:avLst/>
          </a:prstGeom>
        </p:spPr>
        <p:txBody>
          <a:bodyPr spcFirstLastPara="1" wrap="square" lIns="91425" tIns="91425" rIns="91425" bIns="91425" anchor="b" anchorCtr="0">
            <a:noAutofit/>
          </a:bodyPr>
          <a:lstStyle/>
          <a:p>
            <a:pPr marL="457200" lvl="0" indent="-381000" algn="ctr" rtl="0">
              <a:spcBef>
                <a:spcPts val="0"/>
              </a:spcBef>
              <a:spcAft>
                <a:spcPts val="0"/>
              </a:spcAft>
              <a:buSzPts val="2400"/>
              <a:buAutoNum type="alphaLcParenR"/>
            </a:pPr>
            <a:r>
              <a:rPr lang="en"/>
              <a:t>O que é um relato de caso ?</a:t>
            </a:r>
            <a:endParaRPr/>
          </a:p>
        </p:txBody>
      </p:sp>
      <p:sp>
        <p:nvSpPr>
          <p:cNvPr id="1336" name="Google Shape;1336;p55"/>
          <p:cNvSpPr txBox="1">
            <a:spLocks noGrp="1"/>
          </p:cNvSpPr>
          <p:nvPr>
            <p:ph type="subTitle" idx="1"/>
          </p:nvPr>
        </p:nvSpPr>
        <p:spPr>
          <a:xfrm>
            <a:off x="713250" y="1123450"/>
            <a:ext cx="7717500" cy="38988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AutoNum type="arabicPeriod"/>
            </a:pPr>
            <a:r>
              <a:rPr lang="en" sz="2000" b="1" u="sng"/>
              <a:t>Relato de Caso</a:t>
            </a:r>
            <a:r>
              <a:rPr lang="en" sz="2000" b="1"/>
              <a:t>:</a:t>
            </a:r>
            <a:endParaRPr sz="2000" b="1"/>
          </a:p>
          <a:p>
            <a:pPr marL="457200" lvl="0" indent="-342900" algn="just" rtl="0">
              <a:spcBef>
                <a:spcPts val="0"/>
              </a:spcBef>
              <a:spcAft>
                <a:spcPts val="0"/>
              </a:spcAft>
              <a:buSzPts val="1800"/>
              <a:buChar char="●"/>
            </a:pPr>
            <a:r>
              <a:rPr lang="en" b="1"/>
              <a:t>Historicamente:</a:t>
            </a:r>
            <a:endParaRPr b="1"/>
          </a:p>
          <a:p>
            <a:pPr marL="914400" lvl="1" indent="-317500" algn="just" rtl="0">
              <a:spcBef>
                <a:spcPts val="0"/>
              </a:spcBef>
              <a:spcAft>
                <a:spcPts val="0"/>
              </a:spcAft>
              <a:buSzPts val="1400"/>
              <a:buChar char="○"/>
            </a:pPr>
            <a:r>
              <a:rPr lang="en" b="1"/>
              <a:t>Reconhecer doenças raras ou novas</a:t>
            </a:r>
            <a:endParaRPr b="1"/>
          </a:p>
          <a:p>
            <a:pPr marL="914400" lvl="1" indent="-317500" algn="just" rtl="0">
              <a:spcBef>
                <a:spcPts val="0"/>
              </a:spcBef>
              <a:spcAft>
                <a:spcPts val="0"/>
              </a:spcAft>
              <a:buSzPts val="1400"/>
              <a:buChar char="○"/>
            </a:pPr>
            <a:r>
              <a:rPr lang="en" b="1"/>
              <a:t>Avaliar os benefícios e malefícios de uma intervenção</a:t>
            </a:r>
            <a:endParaRPr b="1"/>
          </a:p>
          <a:p>
            <a:pPr marL="914400" lvl="1" indent="-317500" algn="just" rtl="0">
              <a:spcBef>
                <a:spcPts val="0"/>
              </a:spcBef>
              <a:spcAft>
                <a:spcPts val="0"/>
              </a:spcAft>
              <a:buSzPts val="1400"/>
              <a:buChar char="○"/>
            </a:pPr>
            <a:r>
              <a:rPr lang="en" b="1"/>
              <a:t>Educação médica</a:t>
            </a:r>
            <a:endParaRPr b="1"/>
          </a:p>
          <a:p>
            <a:pPr marL="457200" lvl="0" indent="-342900" algn="just" rtl="0">
              <a:spcBef>
                <a:spcPts val="0"/>
              </a:spcBef>
              <a:spcAft>
                <a:spcPts val="0"/>
              </a:spcAft>
              <a:buSzPts val="1800"/>
              <a:buChar char="●"/>
            </a:pPr>
            <a:r>
              <a:rPr lang="en" b="1"/>
              <a:t>Descreve e interpreta um caso individual</a:t>
            </a:r>
            <a:endParaRPr b="1"/>
          </a:p>
          <a:p>
            <a:pPr marL="457200" lvl="0" indent="-342900" algn="just" rtl="0">
              <a:spcBef>
                <a:spcPts val="0"/>
              </a:spcBef>
              <a:spcAft>
                <a:spcPts val="0"/>
              </a:spcAft>
              <a:buSzPts val="1800"/>
              <a:buChar char="●"/>
            </a:pPr>
            <a:r>
              <a:rPr lang="en" b="1"/>
              <a:t>Geralmente descreve casos: </a:t>
            </a:r>
            <a:endParaRPr b="1"/>
          </a:p>
          <a:p>
            <a:pPr marL="914400" lvl="1" indent="-317500" algn="just" rtl="0">
              <a:spcBef>
                <a:spcPts val="0"/>
              </a:spcBef>
              <a:spcAft>
                <a:spcPts val="0"/>
              </a:spcAft>
              <a:buSzPts val="1400"/>
              <a:buChar char="○"/>
            </a:pPr>
            <a:r>
              <a:rPr lang="en" b="1"/>
              <a:t>Únicos</a:t>
            </a:r>
            <a:endParaRPr b="1"/>
          </a:p>
          <a:p>
            <a:pPr marL="914400" lvl="1" indent="-317500" algn="just" rtl="0">
              <a:spcBef>
                <a:spcPts val="0"/>
              </a:spcBef>
              <a:spcAft>
                <a:spcPts val="0"/>
              </a:spcAft>
              <a:buSzPts val="1400"/>
              <a:buChar char="○"/>
            </a:pPr>
            <a:r>
              <a:rPr lang="en" b="1"/>
              <a:t>Manifestações significativas</a:t>
            </a:r>
            <a:endParaRPr b="1"/>
          </a:p>
          <a:p>
            <a:pPr marL="914400" lvl="1" indent="-317500" algn="just" rtl="0">
              <a:spcBef>
                <a:spcPts val="0"/>
              </a:spcBef>
              <a:spcAft>
                <a:spcPts val="0"/>
              </a:spcAft>
              <a:buSzPts val="1400"/>
              <a:buChar char="○"/>
            </a:pPr>
            <a:r>
              <a:rPr lang="en" b="1"/>
              <a:t>Eventos inesperados</a:t>
            </a:r>
            <a:endParaRPr b="1"/>
          </a:p>
          <a:p>
            <a:pPr marL="0" lvl="0" indent="0" algn="just" rtl="0">
              <a:spcBef>
                <a:spcPts val="1600"/>
              </a:spcBef>
              <a:spcAft>
                <a:spcPts val="0"/>
              </a:spcAft>
              <a:buNone/>
            </a:pPr>
            <a:endParaRPr b="1"/>
          </a:p>
          <a:p>
            <a:pPr marL="0" lvl="0" indent="0" algn="just" rtl="0">
              <a:spcBef>
                <a:spcPts val="1600"/>
              </a:spcBef>
              <a:spcAft>
                <a:spcPts val="0"/>
              </a:spcAft>
              <a:buNone/>
            </a:pPr>
            <a:endParaRPr b="1"/>
          </a:p>
          <a:p>
            <a:pPr marL="0" lvl="0" indent="0" algn="just" rtl="0">
              <a:spcBef>
                <a:spcPts val="1600"/>
              </a:spcBef>
              <a:spcAft>
                <a:spcPts val="0"/>
              </a:spcAft>
              <a:buNone/>
            </a:pPr>
            <a:endParaRPr b="1"/>
          </a:p>
          <a:p>
            <a:pPr marL="0" lvl="0" indent="0" algn="just"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0"/>
        <p:cNvGrpSpPr/>
        <p:nvPr/>
      </p:nvGrpSpPr>
      <p:grpSpPr>
        <a:xfrm>
          <a:off x="0" y="0"/>
          <a:ext cx="0" cy="0"/>
          <a:chOff x="0" y="0"/>
          <a:chExt cx="0" cy="0"/>
        </a:xfrm>
      </p:grpSpPr>
      <p:sp>
        <p:nvSpPr>
          <p:cNvPr id="1341" name="Google Shape;1341;p56"/>
          <p:cNvSpPr txBox="1">
            <a:spLocks noGrp="1"/>
          </p:cNvSpPr>
          <p:nvPr>
            <p:ph type="title"/>
          </p:nvPr>
        </p:nvSpPr>
        <p:spPr>
          <a:xfrm>
            <a:off x="713250" y="468925"/>
            <a:ext cx="7717500" cy="595500"/>
          </a:xfrm>
          <a:prstGeom prst="rect">
            <a:avLst/>
          </a:prstGeom>
        </p:spPr>
        <p:txBody>
          <a:bodyPr spcFirstLastPara="1" wrap="square" lIns="91425" tIns="91425" rIns="91425" bIns="91425" anchor="b" anchorCtr="0">
            <a:noAutofit/>
          </a:bodyPr>
          <a:lstStyle/>
          <a:p>
            <a:pPr marL="457200" lvl="0" indent="-381000" algn="ctr" rtl="0">
              <a:spcBef>
                <a:spcPts val="0"/>
              </a:spcBef>
              <a:spcAft>
                <a:spcPts val="0"/>
              </a:spcAft>
              <a:buSzPts val="2400"/>
              <a:buAutoNum type="alphaLcParenR"/>
            </a:pPr>
            <a:r>
              <a:rPr lang="en"/>
              <a:t>O que é um relato de caso ?</a:t>
            </a:r>
            <a:endParaRPr/>
          </a:p>
        </p:txBody>
      </p:sp>
      <p:sp>
        <p:nvSpPr>
          <p:cNvPr id="1342" name="Google Shape;1342;p56"/>
          <p:cNvSpPr txBox="1">
            <a:spLocks noGrp="1"/>
          </p:cNvSpPr>
          <p:nvPr>
            <p:ph type="subTitle" idx="1"/>
          </p:nvPr>
        </p:nvSpPr>
        <p:spPr>
          <a:xfrm>
            <a:off x="713250" y="1123450"/>
            <a:ext cx="7717500" cy="38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a:t>2. Influência</a:t>
            </a:r>
            <a:r>
              <a:rPr lang="en" sz="2000" b="1"/>
              <a:t>:</a:t>
            </a:r>
            <a:endParaRPr sz="2000" b="1"/>
          </a:p>
          <a:p>
            <a:pPr marL="457200" lvl="0" indent="-330200" algn="just" rtl="0">
              <a:spcBef>
                <a:spcPts val="1600"/>
              </a:spcBef>
              <a:spcAft>
                <a:spcPts val="0"/>
              </a:spcAft>
              <a:buSzPts val="1600"/>
              <a:buChar char="●"/>
            </a:pPr>
            <a:r>
              <a:rPr lang="en" b="1"/>
              <a:t>Em 2016, o New England Journal of Medicine publicou um relatório sobre 49 infecções pelo vírus Zika que incluíram um relato de caso de um paciente com viremia materna prolongada e 50 anormalidades cerebrais fetais — evidências sorológicas de infecção.</a:t>
            </a:r>
            <a:endParaRPr b="1"/>
          </a:p>
          <a:p>
            <a:pPr marL="0" lvl="0" indent="0" algn="just" rtl="0">
              <a:spcBef>
                <a:spcPts val="1600"/>
              </a:spcBef>
              <a:spcAft>
                <a:spcPts val="0"/>
              </a:spcAft>
              <a:buNone/>
            </a:pPr>
            <a:endParaRPr b="1"/>
          </a:p>
          <a:p>
            <a:pPr marL="0" lvl="0" indent="0" algn="just" rtl="0">
              <a:spcBef>
                <a:spcPts val="1600"/>
              </a:spcBef>
              <a:spcAft>
                <a:spcPts val="0"/>
              </a:spcAft>
              <a:buNone/>
            </a:pPr>
            <a:endParaRPr b="1"/>
          </a:p>
          <a:p>
            <a:pPr marL="0" lvl="0" indent="0" algn="just" rtl="0">
              <a:spcBef>
                <a:spcPts val="1600"/>
              </a:spcBef>
              <a:spcAft>
                <a:spcPts val="0"/>
              </a:spcAft>
              <a:buNone/>
            </a:pPr>
            <a:endParaRPr b="1"/>
          </a:p>
          <a:p>
            <a:pPr marL="0" lvl="0" indent="0" algn="just"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57"/>
          <p:cNvSpPr txBox="1">
            <a:spLocks noGrp="1"/>
          </p:cNvSpPr>
          <p:nvPr>
            <p:ph type="title"/>
          </p:nvPr>
        </p:nvSpPr>
        <p:spPr>
          <a:xfrm>
            <a:off x="1569450" y="223100"/>
            <a:ext cx="6005100" cy="65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b) Porque ele é produzido ? </a:t>
            </a:r>
            <a:endParaRPr sz="3000"/>
          </a:p>
        </p:txBody>
      </p:sp>
      <p:pic>
        <p:nvPicPr>
          <p:cNvPr id="1348" name="Google Shape;1348;p57"/>
          <p:cNvPicPr preferRelativeResize="0"/>
          <p:nvPr/>
        </p:nvPicPr>
        <p:blipFill>
          <a:blip r:embed="rId3">
            <a:alphaModFix/>
          </a:blip>
          <a:stretch>
            <a:fillRect/>
          </a:stretch>
        </p:blipFill>
        <p:spPr>
          <a:xfrm>
            <a:off x="2419675" y="877400"/>
            <a:ext cx="4017601" cy="3742650"/>
          </a:xfrm>
          <a:prstGeom prst="rect">
            <a:avLst/>
          </a:prstGeom>
          <a:noFill/>
          <a:ln>
            <a:noFill/>
          </a:ln>
        </p:spPr>
      </p:pic>
      <p:sp>
        <p:nvSpPr>
          <p:cNvPr id="1349" name="Google Shape;1349;p57"/>
          <p:cNvSpPr txBox="1"/>
          <p:nvPr/>
        </p:nvSpPr>
        <p:spPr>
          <a:xfrm>
            <a:off x="2218050" y="4620050"/>
            <a:ext cx="4707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Manjari"/>
                <a:ea typeface="Manjari"/>
                <a:cs typeface="Manjari"/>
                <a:sym typeface="Manjari"/>
              </a:rPr>
              <a:t>Extraído de: https://himmelfarb.gwu.edu/tutorials/studydesign101/casereports.cfm</a:t>
            </a:r>
            <a:endParaRPr sz="900" b="1">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58"/>
          <p:cNvSpPr txBox="1">
            <a:spLocks noGrp="1"/>
          </p:cNvSpPr>
          <p:nvPr>
            <p:ph type="title"/>
          </p:nvPr>
        </p:nvSpPr>
        <p:spPr>
          <a:xfrm>
            <a:off x="713250" y="523025"/>
            <a:ext cx="7717500" cy="6465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a:t>c) Vantagens e desvantagens ?</a:t>
            </a:r>
            <a:endParaRPr/>
          </a:p>
        </p:txBody>
      </p:sp>
      <p:sp>
        <p:nvSpPr>
          <p:cNvPr id="1355" name="Google Shape;1355;p58"/>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SzPts val="1450"/>
              <a:buAutoNum type="arabicPeriod"/>
            </a:pPr>
            <a:r>
              <a:rPr lang="en" sz="2000" b="1" u="sng"/>
              <a:t>Vantagens:</a:t>
            </a:r>
            <a:endParaRPr sz="2000" b="1" u="sng"/>
          </a:p>
          <a:p>
            <a:pPr marL="457200" lvl="0" indent="-295275" algn="l" rtl="0">
              <a:spcBef>
                <a:spcPts val="0"/>
              </a:spcBef>
              <a:spcAft>
                <a:spcPts val="0"/>
              </a:spcAft>
              <a:buSzPts val="1050"/>
              <a:buChar char="●"/>
            </a:pPr>
            <a:r>
              <a:rPr lang="en" b="1"/>
              <a:t>Pode ajudar na identificação de novas tendências ou doenças</a:t>
            </a:r>
            <a:endParaRPr b="1"/>
          </a:p>
          <a:p>
            <a:pPr marL="457200" lvl="0" indent="-295275" algn="l" rtl="0">
              <a:spcBef>
                <a:spcPts val="0"/>
              </a:spcBef>
              <a:spcAft>
                <a:spcPts val="0"/>
              </a:spcAft>
              <a:buSzPts val="1050"/>
              <a:buChar char="●"/>
            </a:pPr>
            <a:r>
              <a:rPr lang="en" b="1"/>
              <a:t>Pode ajudar a detectar novos efeitos colaterais de medicamentos e usos potenciais (adversos ou benéficos)</a:t>
            </a:r>
            <a:endParaRPr b="1"/>
          </a:p>
          <a:p>
            <a:pPr marL="457200" lvl="0" indent="0" algn="l" rtl="0">
              <a:spcBef>
                <a:spcPts val="1600"/>
              </a:spcBef>
              <a:spcAft>
                <a:spcPts val="0"/>
              </a:spcAft>
              <a:buNone/>
            </a:pPr>
            <a:endParaRPr b="1"/>
          </a:p>
          <a:p>
            <a:pPr marL="457200" lvl="0" indent="-320675" algn="l" rtl="0">
              <a:spcBef>
                <a:spcPts val="1600"/>
              </a:spcBef>
              <a:spcAft>
                <a:spcPts val="0"/>
              </a:spcAft>
              <a:buSzPts val="1450"/>
              <a:buAutoNum type="arabicPeriod"/>
            </a:pPr>
            <a:r>
              <a:rPr lang="en" sz="2000" b="1" u="sng"/>
              <a:t>Desvantagens:</a:t>
            </a:r>
            <a:endParaRPr sz="2000" b="1" u="sng"/>
          </a:p>
          <a:p>
            <a:pPr marL="457200" lvl="0" indent="-295275" algn="l" rtl="0">
              <a:spcBef>
                <a:spcPts val="0"/>
              </a:spcBef>
              <a:spcAft>
                <a:spcPts val="0"/>
              </a:spcAft>
              <a:buSzPts val="1050"/>
              <a:buChar char="●"/>
            </a:pPr>
            <a:r>
              <a:rPr lang="en" b="1"/>
              <a:t>Os casos podem ser específicos</a:t>
            </a:r>
            <a:endParaRPr b="1"/>
          </a:p>
          <a:p>
            <a:pPr marL="457200" lvl="0" indent="-295275" algn="l" rtl="0">
              <a:spcBef>
                <a:spcPts val="0"/>
              </a:spcBef>
              <a:spcAft>
                <a:spcPts val="0"/>
              </a:spcAft>
              <a:buSzPts val="1050"/>
              <a:buChar char="●"/>
            </a:pPr>
            <a:r>
              <a:rPr lang="en" b="1"/>
              <a:t>Não são baseados em estudos sistematizados</a:t>
            </a:r>
            <a:endParaRPr b="1"/>
          </a:p>
          <a:p>
            <a:pPr marL="457200" lvl="0" indent="-295275" algn="l" rtl="0">
              <a:spcBef>
                <a:spcPts val="0"/>
              </a:spcBef>
              <a:spcAft>
                <a:spcPts val="0"/>
              </a:spcAft>
              <a:buSzPts val="1050"/>
              <a:buChar char="●"/>
            </a:pPr>
            <a:r>
              <a:rPr lang="en" b="1"/>
              <a:t>As causas e associações não necessariamente são oriundas do objeto de estudo</a:t>
            </a:r>
            <a:endParaRPr b="1"/>
          </a:p>
          <a:p>
            <a:pPr marL="0" lvl="0" indent="0" algn="l" rtl="0">
              <a:spcBef>
                <a:spcPts val="1600"/>
              </a:spcBef>
              <a:spcAft>
                <a:spcPts val="1600"/>
              </a:spcAft>
              <a:buNone/>
            </a:pPr>
            <a:endParaRPr sz="2000" b="1"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9"/>
        <p:cNvGrpSpPr/>
        <p:nvPr/>
      </p:nvGrpSpPr>
      <p:grpSpPr>
        <a:xfrm>
          <a:off x="0" y="0"/>
          <a:ext cx="0" cy="0"/>
          <a:chOff x="0" y="0"/>
          <a:chExt cx="0" cy="0"/>
        </a:xfrm>
      </p:grpSpPr>
      <p:sp>
        <p:nvSpPr>
          <p:cNvPr id="1360" name="Google Shape;1360;p59"/>
          <p:cNvSpPr txBox="1">
            <a:spLocks noGrp="1"/>
          </p:cNvSpPr>
          <p:nvPr>
            <p:ph type="title"/>
          </p:nvPr>
        </p:nvSpPr>
        <p:spPr>
          <a:xfrm>
            <a:off x="1050000" y="1964850"/>
            <a:ext cx="70440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II. CARE guidelines*</a:t>
            </a:r>
            <a:endParaRPr sz="3600" dirty="0">
              <a:solidFill>
                <a:schemeClr val="accent2"/>
              </a:solidFill>
            </a:endParaRPr>
          </a:p>
        </p:txBody>
      </p:sp>
      <p:sp>
        <p:nvSpPr>
          <p:cNvPr id="1361" name="Google Shape;1361;p59"/>
          <p:cNvSpPr/>
          <p:nvPr/>
        </p:nvSpPr>
        <p:spPr>
          <a:xfrm>
            <a:off x="3881688" y="31786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CaixaDeTexto 4">
            <a:extLst>
              <a:ext uri="{FF2B5EF4-FFF2-40B4-BE49-F238E27FC236}">
                <a16:creationId xmlns:a16="http://schemas.microsoft.com/office/drawing/2014/main" id="{FED76FAC-AD08-4544-ABF1-70DF2A8A80A5}"/>
              </a:ext>
            </a:extLst>
          </p:cNvPr>
          <p:cNvSpPr txBox="1"/>
          <p:nvPr/>
        </p:nvSpPr>
        <p:spPr>
          <a:xfrm>
            <a:off x="694482" y="4792915"/>
            <a:ext cx="8241980" cy="369332"/>
          </a:xfrm>
          <a:prstGeom prst="rect">
            <a:avLst/>
          </a:prstGeom>
          <a:noFill/>
        </p:spPr>
        <p:txBody>
          <a:bodyPr wrap="square">
            <a:spAutoFit/>
          </a:bodyPr>
          <a:lstStyle/>
          <a:p>
            <a:r>
              <a:rPr lang="en" sz="900" dirty="0"/>
              <a:t>*Gagnier JJ, Kienle G, Altman DG, Moher D, Sox H, Riley D, et al. The CARE guidelines: consensus-based clinical case reporting guideline development. BMJ Case Rep. 2013;2013.</a:t>
            </a:r>
            <a:endParaRPr lang="pt-BR"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5"/>
        <p:cNvGrpSpPr/>
        <p:nvPr/>
      </p:nvGrpSpPr>
      <p:grpSpPr>
        <a:xfrm>
          <a:off x="0" y="0"/>
          <a:ext cx="0" cy="0"/>
          <a:chOff x="0" y="0"/>
          <a:chExt cx="0" cy="0"/>
        </a:xfrm>
      </p:grpSpPr>
      <p:sp>
        <p:nvSpPr>
          <p:cNvPr id="1366" name="Google Shape;1366;p60"/>
          <p:cNvSpPr txBox="1">
            <a:spLocks noGrp="1"/>
          </p:cNvSpPr>
          <p:nvPr>
            <p:ph type="title"/>
          </p:nvPr>
        </p:nvSpPr>
        <p:spPr>
          <a:xfrm>
            <a:off x="713250" y="468925"/>
            <a:ext cx="7717500" cy="5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O que é o CARE?</a:t>
            </a:r>
            <a:endParaRPr/>
          </a:p>
        </p:txBody>
      </p:sp>
      <p:sp>
        <p:nvSpPr>
          <p:cNvPr id="1367" name="Google Shape;1367;p60"/>
          <p:cNvSpPr txBox="1">
            <a:spLocks noGrp="1"/>
          </p:cNvSpPr>
          <p:nvPr>
            <p:ph type="subTitle" idx="1"/>
          </p:nvPr>
        </p:nvSpPr>
        <p:spPr>
          <a:xfrm>
            <a:off x="713250" y="1123450"/>
            <a:ext cx="7717500" cy="38988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AutoNum type="arabicPeriod"/>
            </a:pPr>
            <a:r>
              <a:rPr lang="en" sz="2000" b="1" u="sng"/>
              <a:t>CARE Guidelines:</a:t>
            </a:r>
            <a:endParaRPr sz="2000" b="1" u="sng"/>
          </a:p>
          <a:p>
            <a:pPr marL="457200" lvl="0" indent="-330200" algn="just" rtl="0">
              <a:spcBef>
                <a:spcPts val="0"/>
              </a:spcBef>
              <a:spcAft>
                <a:spcPts val="0"/>
              </a:spcAft>
              <a:buSzPts val="1600"/>
              <a:buChar char="●"/>
            </a:pPr>
            <a:r>
              <a:rPr lang="en" b="1"/>
              <a:t>Diretrizes desenvolvidas com os seguintes objetivos:</a:t>
            </a:r>
            <a:endParaRPr b="1"/>
          </a:p>
          <a:p>
            <a:pPr marL="1371600" lvl="1" indent="-330200" algn="just" rtl="0">
              <a:spcBef>
                <a:spcPts val="0"/>
              </a:spcBef>
              <a:spcAft>
                <a:spcPts val="0"/>
              </a:spcAft>
              <a:buSzPts val="1600"/>
              <a:buChar char="○"/>
            </a:pPr>
            <a:r>
              <a:rPr lang="en" b="1"/>
              <a:t>Ampliar a transparência</a:t>
            </a:r>
            <a:endParaRPr b="1"/>
          </a:p>
          <a:p>
            <a:pPr marL="1371600" lvl="1" indent="-330200" algn="just" rtl="0">
              <a:spcBef>
                <a:spcPts val="0"/>
              </a:spcBef>
              <a:spcAft>
                <a:spcPts val="0"/>
              </a:spcAft>
              <a:buSzPts val="1600"/>
              <a:buChar char="○"/>
            </a:pPr>
            <a:r>
              <a:rPr lang="en" b="1"/>
              <a:t>Reduzir a heterogeneidade </a:t>
            </a:r>
            <a:endParaRPr b="1"/>
          </a:p>
          <a:p>
            <a:pPr marL="1371600" lvl="1" indent="-330200" algn="just" rtl="0">
              <a:spcBef>
                <a:spcPts val="0"/>
              </a:spcBef>
              <a:spcAft>
                <a:spcPts val="0"/>
              </a:spcAft>
              <a:buSzPts val="1600"/>
              <a:buChar char="○"/>
            </a:pPr>
            <a:r>
              <a:rPr lang="en" b="1"/>
              <a:t>Garantir a replicabilidade</a:t>
            </a:r>
            <a:endParaRPr b="1"/>
          </a:p>
          <a:p>
            <a:pPr marL="1371600" lvl="1" indent="-330200" algn="just" rtl="0">
              <a:spcBef>
                <a:spcPts val="0"/>
              </a:spcBef>
              <a:spcAft>
                <a:spcPts val="0"/>
              </a:spcAft>
              <a:buSzPts val="1600"/>
              <a:buChar char="○"/>
            </a:pPr>
            <a:r>
              <a:rPr lang="en" b="1"/>
              <a:t>Reduzir o risco de bias</a:t>
            </a:r>
            <a:endParaRPr b="1"/>
          </a:p>
          <a:p>
            <a:pPr marL="1371600" lvl="1" indent="-330200" algn="just" rtl="0">
              <a:spcBef>
                <a:spcPts val="0"/>
              </a:spcBef>
              <a:spcAft>
                <a:spcPts val="0"/>
              </a:spcAft>
              <a:buSzPts val="1600"/>
              <a:buChar char="○"/>
            </a:pPr>
            <a:r>
              <a:rPr lang="en" b="1"/>
              <a:t>Conferir maior confiabilidade aos dados relatados</a:t>
            </a:r>
            <a:endParaRPr b="1"/>
          </a:p>
          <a:p>
            <a:pPr marL="0" lvl="0" indent="0" algn="just" rtl="0">
              <a:spcBef>
                <a:spcPts val="1600"/>
              </a:spcBef>
              <a:spcAft>
                <a:spcPts val="1600"/>
              </a:spcAft>
              <a:buNone/>
            </a:pPr>
            <a:endParaRPr sz="2000" b="1"/>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1705</Words>
  <Application>Microsoft Office PowerPoint</Application>
  <PresentationFormat>Apresentação na tela (16:9)</PresentationFormat>
  <Paragraphs>213</Paragraphs>
  <Slides>18</Slides>
  <Notes>18</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18</vt:i4>
      </vt:variant>
    </vt:vector>
  </HeadingPairs>
  <TitlesOfParts>
    <vt:vector size="27" baseType="lpstr">
      <vt:lpstr>Hammersmith One</vt:lpstr>
      <vt:lpstr>Ubuntu</vt:lpstr>
      <vt:lpstr>Roboto Condensed</vt:lpstr>
      <vt:lpstr>Anaheim</vt:lpstr>
      <vt:lpstr>Manjari</vt:lpstr>
      <vt:lpstr>Nunito</vt:lpstr>
      <vt:lpstr>Roboto Condensed Light</vt:lpstr>
      <vt:lpstr>Arial</vt:lpstr>
      <vt:lpstr>Elegant Education Pack for Students by Slidesgo</vt:lpstr>
      <vt:lpstr>CARE </vt:lpstr>
      <vt:lpstr>Tópicos Abordados</vt:lpstr>
      <vt:lpstr>Relato de Caso</vt:lpstr>
      <vt:lpstr>O que é um relato de caso ?</vt:lpstr>
      <vt:lpstr>O que é um relato de caso ?</vt:lpstr>
      <vt:lpstr>b) Porque ele é produzido ? </vt:lpstr>
      <vt:lpstr>c) Vantagens e desvantagens ?</vt:lpstr>
      <vt:lpstr>II. CARE guidelines*</vt:lpstr>
      <vt:lpstr>a) O que é o CARE?</vt:lpstr>
      <vt:lpstr>Apresentação do PowerPoint</vt:lpstr>
      <vt:lpstr>Avatars</vt:lpstr>
      <vt:lpstr>III. Aplicando o CARE  </vt:lpstr>
      <vt:lpstr>Apresentação do PowerPoint</vt:lpstr>
      <vt:lpstr>Apresentação do PowerPoint</vt:lpstr>
      <vt:lpstr>Apresentação do PowerPoint</vt:lpstr>
      <vt:lpstr>Apresentação do PowerPoint</vt:lpstr>
      <vt:lpstr>Apresentação do PowerPoint</vt:lpstr>
      <vt:lpstr>IV. Para saber mais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 </dc:title>
  <cp:lastModifiedBy>Administrador</cp:lastModifiedBy>
  <cp:revision>2</cp:revision>
  <dcterms:modified xsi:type="dcterms:W3CDTF">2021-06-21T19:28:56Z</dcterms:modified>
</cp:coreProperties>
</file>