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735" r:id="rId5"/>
    <p:sldId id="257" r:id="rId6"/>
    <p:sldId id="736" r:id="rId7"/>
    <p:sldId id="772" r:id="rId8"/>
    <p:sldId id="525" r:id="rId9"/>
    <p:sldId id="753" r:id="rId10"/>
    <p:sldId id="755" r:id="rId11"/>
    <p:sldId id="748" r:id="rId12"/>
    <p:sldId id="749" r:id="rId13"/>
    <p:sldId id="745" r:id="rId14"/>
    <p:sldId id="28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7" autoAdjust="0"/>
    <p:restoredTop sz="95238" autoAdjust="0"/>
  </p:normalViewPr>
  <p:slideViewPr>
    <p:cSldViewPr>
      <p:cViewPr varScale="1">
        <p:scale>
          <a:sx n="83" d="100"/>
          <a:sy n="83" d="100"/>
        </p:scale>
        <p:origin x="13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4C4E0C1-5366-4D52-BBFC-01D1AB6250D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51678A-174B-42D2-9B39-12A831A6BFE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实验目的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熟练</a:t>
            </a:r>
            <a:r>
              <a:rPr lang="en-US" altLang="zh-CN"/>
              <a:t>Vivado</a:t>
            </a:r>
            <a:r>
              <a:rPr lang="zh-CN" altLang="en-US"/>
              <a:t>和</a:t>
            </a:r>
            <a:r>
              <a:rPr lang="en-US" altLang="zh-CN"/>
              <a:t>N4</a:t>
            </a:r>
            <a:r>
              <a:rPr lang="zh-CN" altLang="en-US"/>
              <a:t>的设计实现流程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模块化、层次化、参数化设计方法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组合逻辑电路和寄存器的描述方法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BABED7-05E9-4845-87DC-51838E96D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设计一</a:t>
            </a:r>
            <a:r>
              <a:rPr lang="en-US" altLang="zh-CN" dirty="0"/>
              <a:t>ALU</a:t>
            </a:r>
            <a:r>
              <a:rPr lang="zh-CN" altLang="en-US" dirty="0"/>
              <a:t>：根据功能选择</a:t>
            </a:r>
            <a:r>
              <a:rPr lang="en-US" altLang="zh-CN" dirty="0"/>
              <a:t>s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进行算术（加、减）或者逻辑（与、或、非、异或）运算，产生运算结果</a:t>
            </a:r>
            <a:r>
              <a:rPr lang="en-US" altLang="zh-CN" dirty="0"/>
              <a:t>y</a:t>
            </a:r>
            <a:r>
              <a:rPr lang="zh-CN" altLang="en-US" dirty="0"/>
              <a:t>和相应标志</a:t>
            </a:r>
            <a:r>
              <a:rPr lang="en-US" altLang="zh-CN" dirty="0"/>
              <a:t>f</a:t>
            </a:r>
            <a:r>
              <a:rPr lang="zh-CN" altLang="en-US" dirty="0"/>
              <a:t>（进位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借位、溢出、零标志）。对于算术运算，影响进位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借位、溢出、零标志；对于逻辑运算，仅零标志有效。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f: </a:t>
            </a:r>
            <a:r>
              <a:rPr lang="zh-CN" altLang="en-US" dirty="0"/>
              <a:t>标志位，包括进位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  <a:r>
              <a:rPr lang="en-US" altLang="zh-CN" dirty="0"/>
              <a:t>(CF)</a:t>
            </a:r>
            <a:r>
              <a:rPr lang="zh-CN" altLang="en-US" dirty="0"/>
              <a:t>，溢出位</a:t>
            </a:r>
            <a:r>
              <a:rPr lang="en-US" altLang="zh-CN" dirty="0"/>
              <a:t>(OF)</a:t>
            </a:r>
            <a:r>
              <a:rPr lang="zh-CN" altLang="en-US" dirty="0"/>
              <a:t>，零标志</a:t>
            </a:r>
            <a:r>
              <a:rPr lang="en-US" altLang="zh-CN" dirty="0"/>
              <a:t>(ZF)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为了便于下载测试，可以选取</a:t>
            </a:r>
            <a:r>
              <a:rPr lang="en-US" altLang="zh-CN" dirty="0"/>
              <a:t>n = 6</a:t>
            </a:r>
            <a:r>
              <a:rPr lang="zh-CN" altLang="en-US" dirty="0"/>
              <a:t>，</a:t>
            </a:r>
            <a:r>
              <a:rPr lang="en-US" altLang="zh-CN" dirty="0"/>
              <a:t>m = k = 3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2. ALU</a:t>
            </a:r>
            <a:r>
              <a:rPr lang="zh-CN" altLang="en-US" dirty="0"/>
              <a:t>应用设计：利用上述</a:t>
            </a:r>
            <a:r>
              <a:rPr lang="en-US" altLang="zh-CN" dirty="0"/>
              <a:t>ALU</a:t>
            </a:r>
            <a:r>
              <a:rPr lang="zh-CN" altLang="en-US" dirty="0"/>
              <a:t>模块和适当逻辑电路，分别实现如下功能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）比较两无符号数或者有符号数的大小关系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）求多个数的累加和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）求补码代表的实际值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）求给定两个初始整数的配波拉契数列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…… ……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4C919-1770-4D2D-9DA6-8689C7BD73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设计一</a:t>
            </a:r>
            <a:r>
              <a:rPr lang="en-US" altLang="zh-CN" dirty="0"/>
              <a:t>ALU</a:t>
            </a:r>
            <a:r>
              <a:rPr lang="zh-CN" altLang="en-US" dirty="0"/>
              <a:t>：根据功能选择</a:t>
            </a:r>
            <a:r>
              <a:rPr lang="en-US" altLang="zh-CN" dirty="0"/>
              <a:t>s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进行算术（加、减）或者逻辑（与、或、非、异或）运算，产生运算结果</a:t>
            </a:r>
            <a:r>
              <a:rPr lang="en-US" altLang="zh-CN" dirty="0"/>
              <a:t>y</a:t>
            </a:r>
            <a:r>
              <a:rPr lang="zh-CN" altLang="en-US" dirty="0"/>
              <a:t>和相应标志</a:t>
            </a:r>
            <a:r>
              <a:rPr lang="en-US" altLang="zh-CN" dirty="0"/>
              <a:t>f</a:t>
            </a:r>
            <a:r>
              <a:rPr lang="zh-CN" altLang="en-US" dirty="0"/>
              <a:t>（进位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借位、溢出、零标志）。对于算术运算，影响进位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借位、溢出、零标志；对于逻辑运算，仅零标志有效。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f: </a:t>
            </a:r>
            <a:r>
              <a:rPr lang="zh-CN" altLang="en-US" dirty="0"/>
              <a:t>标志位，包括进位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  <a:r>
              <a:rPr lang="en-US" altLang="zh-CN" dirty="0"/>
              <a:t>(CF)</a:t>
            </a:r>
            <a:r>
              <a:rPr lang="zh-CN" altLang="en-US" dirty="0"/>
              <a:t>，溢出位</a:t>
            </a:r>
            <a:r>
              <a:rPr lang="en-US" altLang="zh-CN" dirty="0"/>
              <a:t>(OF)</a:t>
            </a:r>
            <a:r>
              <a:rPr lang="zh-CN" altLang="en-US" dirty="0"/>
              <a:t>，零标志</a:t>
            </a:r>
            <a:r>
              <a:rPr lang="en-US" altLang="zh-CN" dirty="0"/>
              <a:t>(ZF)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为了便于下载测试，可以选取</a:t>
            </a:r>
            <a:r>
              <a:rPr lang="en-US" altLang="zh-CN" dirty="0"/>
              <a:t>n = 6</a:t>
            </a:r>
            <a:r>
              <a:rPr lang="zh-CN" altLang="en-US" dirty="0"/>
              <a:t>，</a:t>
            </a:r>
            <a:r>
              <a:rPr lang="en-US" altLang="zh-CN" dirty="0"/>
              <a:t>m = k = 3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2. ALU</a:t>
            </a:r>
            <a:r>
              <a:rPr lang="zh-CN" altLang="en-US" dirty="0"/>
              <a:t>应用设计：利用上述</a:t>
            </a:r>
            <a:r>
              <a:rPr lang="en-US" altLang="zh-CN" dirty="0"/>
              <a:t>ALU</a:t>
            </a:r>
            <a:r>
              <a:rPr lang="zh-CN" altLang="en-US" dirty="0"/>
              <a:t>模块和适当逻辑电路，分别实现如下功能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）比较两无符号数或者有符号数的大小关系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）求多个数的累加和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）求补码代表的实际值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）求给定两个初始整数的配波拉契数列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…… ……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2970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583127-9D17-4C28-851B-B31ECAC937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B182B0-4A80-4F39-A985-65AB9B2D1F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E2A625-BCF5-4D77-832D-B305E3A6C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7E3CBEE-0CCF-46D5-AE6F-248136ACB0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2020/2/28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FAB8FDC-3F75-4365-B746-A6BDF6636B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8B73CE9-3DA1-448E-99D5-97D8BD6C5362}" type="datetime1">
              <a:rPr lang="zh-CN" altLang="en-US"/>
            </a:fld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C5BC3A2-A45A-4D80-BE81-FEB45D3247DC}" type="slidenum">
              <a:rPr lang="en-US" altLang="zh-CN"/>
            </a:fld>
            <a:endParaRPr lang="en-US" altLang="zh-CN"/>
          </a:p>
        </p:txBody>
      </p:sp>
      <p:cxnSp>
        <p:nvCxnSpPr>
          <p:cNvPr id="1031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实验一  运算器及其应用</a:t>
            </a:r>
            <a:endParaRPr lang="zh-CN" altLang="en-US"/>
          </a:p>
        </p:txBody>
      </p:sp>
      <p:sp>
        <p:nvSpPr>
          <p:cNvPr id="6147" name="页脚占位符 1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E6BCC-159E-4C15-8781-C05FDEEE6C98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149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92525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2022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FLS</a:t>
            </a:r>
            <a:r>
              <a:rPr lang="zh-CN" altLang="en-US"/>
              <a:t>模块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2763" y="1447800"/>
            <a:ext cx="7945437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zh-CN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spcBef>
                <a:spcPts val="6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[15:0]  d,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[15:0]  f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逻辑设计要求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数据通路：结构化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，采用两段式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34"/>
          <p:cNvSpPr txBox="1">
            <a:spLocks noChangeArrowheads="1"/>
          </p:cNvSpPr>
          <p:nvPr/>
        </p:nvSpPr>
        <p:spPr bwMode="auto">
          <a:xfrm>
            <a:off x="7596336" y="2306377"/>
            <a:ext cx="684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(led15-0)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05" name="TextBox 34"/>
          <p:cNvSpPr txBox="1">
            <a:spLocks noChangeArrowheads="1"/>
          </p:cNvSpPr>
          <p:nvPr/>
        </p:nvSpPr>
        <p:spPr bwMode="auto">
          <a:xfrm>
            <a:off x="4275024" y="1811790"/>
            <a:ext cx="684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(sw15-0)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06" name="TextBox 34"/>
          <p:cNvSpPr txBox="1">
            <a:spLocks noChangeArrowheads="1"/>
          </p:cNvSpPr>
          <p:nvPr/>
        </p:nvSpPr>
        <p:spPr bwMode="auto">
          <a:xfrm>
            <a:off x="4419018" y="2151013"/>
            <a:ext cx="6842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 err="1">
                <a:latin typeface="+mn-ea"/>
                <a:ea typeface="+mn-ea"/>
              </a:rPr>
              <a:t>btnc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1276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BE3589-B2F8-4060-BA46-78CDEE23DCE4}" type="slidenum">
              <a:rPr lang="en-US" altLang="zh-CN" sz="1600" smtClean="0">
                <a:latin typeface="Arial" panose="020B0604020202020204" pitchFamily="34" charset="0"/>
              </a:rPr>
            </a:fld>
            <a:endParaRPr lang="en-US" altLang="zh-CN" sz="1600">
              <a:latin typeface="Arial" panose="020B0604020202020204" pitchFamily="34" charset="0"/>
            </a:endParaRPr>
          </a:p>
        </p:txBody>
      </p:sp>
      <p:grpSp>
        <p:nvGrpSpPr>
          <p:cNvPr id="42" name="组合 109"/>
          <p:cNvGrpSpPr/>
          <p:nvPr/>
        </p:nvGrpSpPr>
        <p:grpSpPr bwMode="auto">
          <a:xfrm>
            <a:off x="5201011" y="1730313"/>
            <a:ext cx="2286120" cy="1446659"/>
            <a:chOff x="6011481" y="4364037"/>
            <a:chExt cx="2578692" cy="1274763"/>
          </a:xfrm>
        </p:grpSpPr>
        <p:sp>
          <p:nvSpPr>
            <p:cNvPr id="43" name="TextBox 32"/>
            <p:cNvSpPr txBox="1">
              <a:spLocks noChangeArrowheads="1"/>
            </p:cNvSpPr>
            <p:nvPr/>
          </p:nvSpPr>
          <p:spPr bwMode="auto">
            <a:xfrm>
              <a:off x="6226012" y="4440896"/>
              <a:ext cx="142668" cy="24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6502032" y="4567404"/>
              <a:ext cx="500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 bwMode="auto">
            <a:xfrm>
              <a:off x="7690961" y="5004282"/>
              <a:ext cx="500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34"/>
            <p:cNvSpPr txBox="1">
              <a:spLocks noChangeArrowheads="1"/>
            </p:cNvSpPr>
            <p:nvPr/>
          </p:nvSpPr>
          <p:spPr bwMode="auto">
            <a:xfrm>
              <a:off x="8219723" y="4839144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6502032" y="515270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34"/>
            <p:cNvSpPr txBox="1">
              <a:spLocks noChangeArrowheads="1"/>
            </p:cNvSpPr>
            <p:nvPr/>
          </p:nvSpPr>
          <p:spPr bwMode="auto">
            <a:xfrm>
              <a:off x="6011481" y="4957246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6492508" y="5440393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34"/>
            <p:cNvSpPr txBox="1">
              <a:spLocks noChangeArrowheads="1"/>
            </p:cNvSpPr>
            <p:nvPr/>
          </p:nvSpPr>
          <p:spPr bwMode="auto">
            <a:xfrm>
              <a:off x="6073593" y="5250969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1"/>
            <p:cNvSpPr>
              <a:spLocks noChangeArrowheads="1"/>
            </p:cNvSpPr>
            <p:nvPr/>
          </p:nvSpPr>
          <p:spPr bwMode="auto">
            <a:xfrm>
              <a:off x="6996530" y="4364037"/>
              <a:ext cx="694629" cy="12747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 bwMode="auto">
            <a:xfrm rot="5400000">
              <a:off x="7118820" y="4729786"/>
              <a:ext cx="461665" cy="54326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6502032" y="4874876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34"/>
            <p:cNvSpPr txBox="1">
              <a:spLocks noChangeArrowheads="1"/>
            </p:cNvSpPr>
            <p:nvPr/>
          </p:nvSpPr>
          <p:spPr bwMode="auto">
            <a:xfrm>
              <a:off x="6082414" y="4687023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3821620" y="2809784"/>
            <a:ext cx="12567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(clk100mhz)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6" name="TextBox 34"/>
          <p:cNvSpPr txBox="1">
            <a:spLocks noChangeArrowheads="1"/>
          </p:cNvSpPr>
          <p:nvPr/>
        </p:nvSpPr>
        <p:spPr bwMode="auto">
          <a:xfrm>
            <a:off x="3783148" y="2482954"/>
            <a:ext cx="1295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cpu_resetn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实验步骤</a:t>
            </a:r>
            <a:endParaRPr lang="zh-CN" altLang="en-US"/>
          </a:p>
        </p:txBody>
      </p:sp>
      <p:sp>
        <p:nvSpPr>
          <p:cNvPr id="4198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077200" cy="4568825"/>
          </a:xfrm>
        </p:spPr>
        <p:txBody>
          <a:bodyPr/>
          <a:lstStyle/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ALU</a:t>
            </a:r>
            <a:r>
              <a:rPr lang="zh-CN" altLang="en-US" sz="2400" dirty="0"/>
              <a:t>模块的逻辑设计和仿真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6</a:t>
            </a:r>
            <a:r>
              <a:rPr lang="zh-CN" altLang="en-US" sz="2400" dirty="0"/>
              <a:t>位</a:t>
            </a:r>
            <a:r>
              <a:rPr lang="en-US" altLang="zh-CN" sz="2400" dirty="0"/>
              <a:t>ALU</a:t>
            </a:r>
            <a:r>
              <a:rPr lang="zh-CN" altLang="en-US" sz="2400" dirty="0"/>
              <a:t>的下载测试，并查看</a:t>
            </a:r>
            <a:r>
              <a:rPr lang="en-US" altLang="zh-CN" sz="2400" dirty="0"/>
              <a:t>RTL</a:t>
            </a:r>
            <a:r>
              <a:rPr lang="zh-CN" altLang="en-US" sz="2400" dirty="0"/>
              <a:t>电路图，以及实现电路资源和时间性能报告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FLS</a:t>
            </a:r>
            <a:r>
              <a:rPr lang="zh-CN" altLang="en-US" sz="2400" dirty="0"/>
              <a:t>的逻辑设计、仿真和下载测试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选项：完成</a:t>
            </a: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r>
              <a:rPr lang="en-US" altLang="zh-CN" sz="2400" dirty="0"/>
              <a:t>ALU</a:t>
            </a:r>
            <a:r>
              <a:rPr lang="zh-CN" altLang="en-US" sz="2400" dirty="0"/>
              <a:t>的下载测试，并查看</a:t>
            </a:r>
            <a:r>
              <a:rPr lang="en-US" altLang="zh-CN" sz="2400" dirty="0"/>
              <a:t>RTL</a:t>
            </a:r>
            <a:r>
              <a:rPr lang="zh-CN" altLang="en-US" sz="2400" dirty="0"/>
              <a:t>电路图，以及实现电路资源和时间性能报告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zh-CN" altLang="en-US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</p:txBody>
      </p:sp>
      <p:sp>
        <p:nvSpPr>
          <p:cNvPr id="4198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1989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14059-602F-4BF4-95E3-FD30BA4FCE9C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1990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4035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E9BA4D-AC7E-47FB-A5FD-7530B6B7390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4037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  <a:endParaRPr lang="zh-CN" altLang="en-US"/>
          </a:p>
        </p:txBody>
      </p:sp>
      <p:sp>
        <p:nvSpPr>
          <p:cNvPr id="8195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6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827B9E-3C2D-4380-9FDF-C6312FB6155E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7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8" name="内容占位符 1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27268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熟练掌握算术逻辑单元 </a:t>
            </a:r>
            <a:r>
              <a:rPr lang="en-US" altLang="zh-CN" sz="2400" dirty="0"/>
              <a:t>(ALU) </a:t>
            </a:r>
            <a:r>
              <a:rPr lang="zh-CN" altLang="en-US" sz="2400" dirty="0"/>
              <a:t>的功能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掌握数据通路和控制器的设计方法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掌握组合电路和时序电路，以及参数化和结构化的</a:t>
            </a:r>
            <a:r>
              <a:rPr lang="en-US" altLang="zh-CN" sz="2400" dirty="0"/>
              <a:t>Verilog</a:t>
            </a:r>
            <a:r>
              <a:rPr lang="zh-CN" altLang="en-US" sz="2400" dirty="0"/>
              <a:t>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了解查看电路性能和资源使用情况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5224463" cy="4840287"/>
          </a:xfrm>
        </p:spPr>
        <p:txBody>
          <a:bodyPr/>
          <a:lstStyle/>
          <a:p>
            <a:pPr marL="514350" indent="-51435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sz="2400" dirty="0"/>
              <a:t>算术逻辑单元（</a:t>
            </a:r>
            <a:r>
              <a:rPr lang="en-US" altLang="zh-CN" sz="2400" dirty="0"/>
              <a:t>ALU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714375" lvl="1" indent="-257175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</a:t>
            </a:r>
            <a:r>
              <a:rPr lang="zh-CN" altLang="en-US" sz="2000" dirty="0"/>
              <a:t>：功能选择，加、减、与、或、异或、逻辑左移、逻辑右移、算术右移等运算</a:t>
            </a:r>
            <a:endParaRPr lang="zh-CN" altLang="en-US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a, b</a:t>
            </a:r>
            <a:r>
              <a:rPr lang="zh-CN" altLang="en-US" sz="2000" dirty="0"/>
              <a:t>：两个操作数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y</a:t>
            </a:r>
            <a:r>
              <a:rPr lang="zh-CN" altLang="en-US" sz="2000" dirty="0"/>
              <a:t>：运算结果，和、差 </a:t>
            </a:r>
            <a:r>
              <a:rPr lang="en-US" altLang="zh-CN" sz="2000" dirty="0"/>
              <a:t>…… </a:t>
            </a:r>
            <a:endParaRPr lang="zh-CN" altLang="en-US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f</a:t>
            </a:r>
            <a:r>
              <a:rPr lang="zh-CN" altLang="en-US" sz="2000" dirty="0"/>
              <a:t>：标志，相等</a:t>
            </a:r>
            <a:r>
              <a:rPr lang="en-US" altLang="zh-CN" sz="2000" dirty="0"/>
              <a:t>(eq)</a:t>
            </a:r>
            <a:r>
              <a:rPr lang="zh-CN" altLang="en-US" sz="2000" dirty="0"/>
              <a:t>，小于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ltu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zh-CN" sz="2400" dirty="0"/>
              <a:t>ALU</a:t>
            </a:r>
            <a:r>
              <a:rPr lang="zh-CN" altLang="en-US" sz="2400" dirty="0"/>
              <a:t>应用：计算斐波那契</a:t>
            </a:r>
            <a:r>
              <a:rPr lang="en-US" altLang="zh-CN" sz="2400" dirty="0"/>
              <a:t>—</a:t>
            </a:r>
            <a:r>
              <a:rPr lang="zh-CN" altLang="en-US" sz="2400" dirty="0"/>
              <a:t>卢卡斯数列（</a:t>
            </a:r>
            <a:r>
              <a:rPr lang="en-US" altLang="zh-CN" sz="2400" dirty="0"/>
              <a:t>Fibonacci Lucas Series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d</a:t>
            </a:r>
            <a:r>
              <a:rPr lang="zh-CN" altLang="en-US" sz="2000" dirty="0"/>
              <a:t>：输入数列初始项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en</a:t>
            </a:r>
            <a:r>
              <a:rPr lang="zh-CN" altLang="en-US" sz="2000" dirty="0"/>
              <a:t>：输入和输出使能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f</a:t>
            </a:r>
            <a:r>
              <a:rPr lang="zh-CN" altLang="en-US" sz="2000" dirty="0"/>
              <a:t>：输出数列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clk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rstn</a:t>
            </a:r>
            <a:r>
              <a:rPr lang="zh-CN" altLang="en-US" sz="2000" dirty="0"/>
              <a:t>：时钟，复位信号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514350" indent="-514350" eaLnBrk="1" hangingPunct="1">
              <a:spcBef>
                <a:spcPct val="0"/>
              </a:spcBef>
              <a:spcAft>
                <a:spcPts val="600"/>
              </a:spcAft>
            </a:pPr>
            <a:endParaRPr lang="zh-CN" altLang="en-US" sz="2400" dirty="0"/>
          </a:p>
        </p:txBody>
      </p:sp>
      <p:grpSp>
        <p:nvGrpSpPr>
          <p:cNvPr id="28676" name="组合 13"/>
          <p:cNvGrpSpPr/>
          <p:nvPr/>
        </p:nvGrpSpPr>
        <p:grpSpPr bwMode="auto">
          <a:xfrm>
            <a:off x="6259513" y="1600200"/>
            <a:ext cx="2108200" cy="1536700"/>
            <a:chOff x="6164262" y="1993186"/>
            <a:chExt cx="2674938" cy="1920002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6514743" y="2752857"/>
              <a:ext cx="644563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 bwMode="auto">
            <a:xfrm>
              <a:off x="6514743" y="3633519"/>
              <a:ext cx="644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auto">
            <a:xfrm>
              <a:off x="7801855" y="2986907"/>
              <a:ext cx="642550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 rot="5400000">
              <a:off x="7230225" y="2348213"/>
              <a:ext cx="573223" cy="2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 21"/>
            <p:cNvSpPr/>
            <p:nvPr/>
          </p:nvSpPr>
          <p:spPr bwMode="auto">
            <a:xfrm>
              <a:off x="7159307" y="2491038"/>
              <a:ext cx="660677" cy="1422150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-1" fmla="*/ 10633 w 659219"/>
                <a:gd name="connsiteY0-2" fmla="*/ 0 h 1424763"/>
                <a:gd name="connsiteX1-3" fmla="*/ 659219 w 659219"/>
                <a:gd name="connsiteY1-4" fmla="*/ 276446 h 1424763"/>
                <a:gd name="connsiteX2-5" fmla="*/ 659219 w 659219"/>
                <a:gd name="connsiteY2-6" fmla="*/ 1137684 h 1424763"/>
                <a:gd name="connsiteX3-7" fmla="*/ 10633 w 659219"/>
                <a:gd name="connsiteY3-8" fmla="*/ 1424763 h 1424763"/>
                <a:gd name="connsiteX4-9" fmla="*/ 0 w 659219"/>
                <a:gd name="connsiteY4-10" fmla="*/ 925032 h 1424763"/>
                <a:gd name="connsiteX5-11" fmla="*/ 156279 w 659219"/>
                <a:gd name="connsiteY5-12" fmla="*/ 712382 h 1424763"/>
                <a:gd name="connsiteX6-13" fmla="*/ 0 w 659219"/>
                <a:gd name="connsiteY6-14" fmla="*/ 499730 h 1424763"/>
                <a:gd name="connsiteX7-15" fmla="*/ 10633 w 659219"/>
                <a:gd name="connsiteY7-16" fmla="*/ 0 h 1424763"/>
                <a:gd name="connsiteX0-17" fmla="*/ 10633 w 659219"/>
                <a:gd name="connsiteY0-18" fmla="*/ 0 h 1424763"/>
                <a:gd name="connsiteX1-19" fmla="*/ 659219 w 659219"/>
                <a:gd name="connsiteY1-20" fmla="*/ 276446 h 1424763"/>
                <a:gd name="connsiteX2-21" fmla="*/ 659219 w 659219"/>
                <a:gd name="connsiteY2-22" fmla="*/ 1137684 h 1424763"/>
                <a:gd name="connsiteX3-23" fmla="*/ 10633 w 659219"/>
                <a:gd name="connsiteY3-24" fmla="*/ 1424763 h 1424763"/>
                <a:gd name="connsiteX4-25" fmla="*/ 0 w 659219"/>
                <a:gd name="connsiteY4-26" fmla="*/ 869365 h 1424763"/>
                <a:gd name="connsiteX5-27" fmla="*/ 156279 w 659219"/>
                <a:gd name="connsiteY5-28" fmla="*/ 712382 h 1424763"/>
                <a:gd name="connsiteX6-29" fmla="*/ 0 w 659219"/>
                <a:gd name="connsiteY6-30" fmla="*/ 499730 h 1424763"/>
                <a:gd name="connsiteX7-31" fmla="*/ 10633 w 659219"/>
                <a:gd name="connsiteY7-32" fmla="*/ 0 h 1424763"/>
                <a:gd name="connsiteX0-33" fmla="*/ 10633 w 659219"/>
                <a:gd name="connsiteY0-34" fmla="*/ 0 h 1424763"/>
                <a:gd name="connsiteX1-35" fmla="*/ 659219 w 659219"/>
                <a:gd name="connsiteY1-36" fmla="*/ 276446 h 1424763"/>
                <a:gd name="connsiteX2-37" fmla="*/ 659219 w 659219"/>
                <a:gd name="connsiteY2-38" fmla="*/ 1137684 h 1424763"/>
                <a:gd name="connsiteX3-39" fmla="*/ 10633 w 659219"/>
                <a:gd name="connsiteY3-40" fmla="*/ 1424763 h 1424763"/>
                <a:gd name="connsiteX4-41" fmla="*/ 0 w 659219"/>
                <a:gd name="connsiteY4-42" fmla="*/ 869365 h 1424763"/>
                <a:gd name="connsiteX5-43" fmla="*/ 156279 w 659219"/>
                <a:gd name="connsiteY5-44" fmla="*/ 712382 h 1424763"/>
                <a:gd name="connsiteX6-45" fmla="*/ 0 w 659219"/>
                <a:gd name="connsiteY6-46" fmla="*/ 544264 h 1424763"/>
                <a:gd name="connsiteX7-47" fmla="*/ 10633 w 659219"/>
                <a:gd name="connsiteY7-48" fmla="*/ 0 h 14247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>
                <a:cs typeface="Arial" panose="020B0604020202020204" pitchFamily="34" charset="0"/>
              </a:endParaRPr>
            </a:p>
          </p:txBody>
        </p:sp>
        <p:sp>
          <p:nvSpPr>
            <p:cNvPr id="28698" name="TextBox 33"/>
            <p:cNvSpPr txBox="1">
              <a:spLocks noChangeArrowheads="1"/>
            </p:cNvSpPr>
            <p:nvPr/>
          </p:nvSpPr>
          <p:spPr bwMode="auto">
            <a:xfrm>
              <a:off x="6164262" y="2538195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99" name="TextBox 34"/>
            <p:cNvSpPr txBox="1">
              <a:spLocks noChangeArrowheads="1"/>
            </p:cNvSpPr>
            <p:nvPr/>
          </p:nvSpPr>
          <p:spPr bwMode="auto">
            <a:xfrm>
              <a:off x="6164262" y="3466648"/>
              <a:ext cx="370363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00" name="TextBox 35"/>
            <p:cNvSpPr txBox="1">
              <a:spLocks noChangeArrowheads="1"/>
            </p:cNvSpPr>
            <p:nvPr/>
          </p:nvSpPr>
          <p:spPr bwMode="auto">
            <a:xfrm>
              <a:off x="8454408" y="2823872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01" name="TextBox 36"/>
            <p:cNvSpPr txBox="1">
              <a:spLocks noChangeArrowheads="1"/>
            </p:cNvSpPr>
            <p:nvPr/>
          </p:nvSpPr>
          <p:spPr bwMode="auto">
            <a:xfrm>
              <a:off x="7444848" y="1993186"/>
              <a:ext cx="656164" cy="304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7801855" y="3417320"/>
              <a:ext cx="642550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3" name="TextBox 42"/>
            <p:cNvSpPr txBox="1">
              <a:spLocks noChangeArrowheads="1"/>
            </p:cNvSpPr>
            <p:nvPr/>
          </p:nvSpPr>
          <p:spPr bwMode="auto">
            <a:xfrm>
              <a:off x="8454408" y="3253977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 bwMode="auto">
            <a:xfrm>
              <a:off x="7249532" y="2911876"/>
              <a:ext cx="546785" cy="6121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sp>
        <p:nvSpPr>
          <p:cNvPr id="2867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67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CC4628-9992-4ED1-A9E0-60A64EE63979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8679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28680" name="组合 3"/>
          <p:cNvGrpSpPr/>
          <p:nvPr/>
        </p:nvGrpSpPr>
        <p:grpSpPr bwMode="auto">
          <a:xfrm>
            <a:off x="6156177" y="4275138"/>
            <a:ext cx="2248050" cy="1625600"/>
            <a:chOff x="3772033" y="4840473"/>
            <a:chExt cx="2247767" cy="1209889"/>
          </a:xfrm>
        </p:grpSpPr>
        <p:sp>
          <p:nvSpPr>
            <p:cNvPr id="28681" name="TextBox 32"/>
            <p:cNvSpPr txBox="1">
              <a:spLocks noChangeArrowheads="1"/>
            </p:cNvSpPr>
            <p:nvPr/>
          </p:nvSpPr>
          <p:spPr bwMode="auto">
            <a:xfrm>
              <a:off x="3973789" y="4913421"/>
              <a:ext cx="142650" cy="229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4249960" y="5033062"/>
              <a:ext cx="4999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 bwMode="auto">
            <a:xfrm>
              <a:off x="5181705" y="5451325"/>
              <a:ext cx="5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4" name="TextBox 34"/>
            <p:cNvSpPr txBox="1">
              <a:spLocks noChangeArrowheads="1"/>
            </p:cNvSpPr>
            <p:nvPr/>
          </p:nvSpPr>
          <p:spPr bwMode="auto">
            <a:xfrm>
              <a:off x="5649397" y="5257800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4249960" y="5589564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6" name="TextBox 34"/>
            <p:cNvSpPr txBox="1">
              <a:spLocks noChangeArrowheads="1"/>
            </p:cNvSpPr>
            <p:nvPr/>
          </p:nvSpPr>
          <p:spPr bwMode="auto">
            <a:xfrm>
              <a:off x="3772033" y="5412130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 bwMode="auto">
            <a:xfrm>
              <a:off x="4240436" y="5861317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8" name="TextBox 34"/>
            <p:cNvSpPr txBox="1">
              <a:spLocks noChangeArrowheads="1"/>
            </p:cNvSpPr>
            <p:nvPr/>
          </p:nvSpPr>
          <p:spPr bwMode="auto">
            <a:xfrm>
              <a:off x="3821389" y="5682268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89" name="矩形 1"/>
            <p:cNvSpPr>
              <a:spLocks noChangeArrowheads="1"/>
            </p:cNvSpPr>
            <p:nvPr/>
          </p:nvSpPr>
          <p:spPr bwMode="auto">
            <a:xfrm>
              <a:off x="4736581" y="4840473"/>
              <a:ext cx="446433" cy="1209889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 bwMode="auto">
            <a:xfrm>
              <a:off x="4719935" y="5155464"/>
              <a:ext cx="461607" cy="515617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>
              <a:off x="4249960" y="5302452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92" name="TextBox 34"/>
            <p:cNvSpPr txBox="1">
              <a:spLocks noChangeArrowheads="1"/>
            </p:cNvSpPr>
            <p:nvPr/>
          </p:nvSpPr>
          <p:spPr bwMode="auto">
            <a:xfrm>
              <a:off x="3830209" y="5124716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</a:t>
            </a:r>
            <a:endParaRPr lang="zh-CN" altLang="en-US"/>
          </a:p>
        </p:txBody>
      </p:sp>
      <p:grpSp>
        <p:nvGrpSpPr>
          <p:cNvPr id="30723" name="组合 13"/>
          <p:cNvGrpSpPr/>
          <p:nvPr/>
        </p:nvGrpSpPr>
        <p:grpSpPr bwMode="auto">
          <a:xfrm>
            <a:off x="6119813" y="1417638"/>
            <a:ext cx="2108200" cy="1536700"/>
            <a:chOff x="6164262" y="1993186"/>
            <a:chExt cx="2674938" cy="192000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6514743" y="2752856"/>
              <a:ext cx="644563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auto">
            <a:xfrm>
              <a:off x="6514743" y="3633518"/>
              <a:ext cx="644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>
              <a:off x="7801855" y="2986905"/>
              <a:ext cx="642550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auto">
            <a:xfrm rot="5400000">
              <a:off x="7230225" y="2348212"/>
              <a:ext cx="573224" cy="2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21"/>
            <p:cNvSpPr/>
            <p:nvPr/>
          </p:nvSpPr>
          <p:spPr bwMode="auto">
            <a:xfrm>
              <a:off x="7159307" y="2491037"/>
              <a:ext cx="660677" cy="1422151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-1" fmla="*/ 10633 w 659219"/>
                <a:gd name="connsiteY0-2" fmla="*/ 0 h 1424763"/>
                <a:gd name="connsiteX1-3" fmla="*/ 659219 w 659219"/>
                <a:gd name="connsiteY1-4" fmla="*/ 276446 h 1424763"/>
                <a:gd name="connsiteX2-5" fmla="*/ 659219 w 659219"/>
                <a:gd name="connsiteY2-6" fmla="*/ 1137684 h 1424763"/>
                <a:gd name="connsiteX3-7" fmla="*/ 10633 w 659219"/>
                <a:gd name="connsiteY3-8" fmla="*/ 1424763 h 1424763"/>
                <a:gd name="connsiteX4-9" fmla="*/ 0 w 659219"/>
                <a:gd name="connsiteY4-10" fmla="*/ 925032 h 1424763"/>
                <a:gd name="connsiteX5-11" fmla="*/ 156279 w 659219"/>
                <a:gd name="connsiteY5-12" fmla="*/ 712382 h 1424763"/>
                <a:gd name="connsiteX6-13" fmla="*/ 0 w 659219"/>
                <a:gd name="connsiteY6-14" fmla="*/ 499730 h 1424763"/>
                <a:gd name="connsiteX7-15" fmla="*/ 10633 w 659219"/>
                <a:gd name="connsiteY7-16" fmla="*/ 0 h 1424763"/>
                <a:gd name="connsiteX0-17" fmla="*/ 10633 w 659219"/>
                <a:gd name="connsiteY0-18" fmla="*/ 0 h 1424763"/>
                <a:gd name="connsiteX1-19" fmla="*/ 659219 w 659219"/>
                <a:gd name="connsiteY1-20" fmla="*/ 276446 h 1424763"/>
                <a:gd name="connsiteX2-21" fmla="*/ 659219 w 659219"/>
                <a:gd name="connsiteY2-22" fmla="*/ 1137684 h 1424763"/>
                <a:gd name="connsiteX3-23" fmla="*/ 10633 w 659219"/>
                <a:gd name="connsiteY3-24" fmla="*/ 1424763 h 1424763"/>
                <a:gd name="connsiteX4-25" fmla="*/ 0 w 659219"/>
                <a:gd name="connsiteY4-26" fmla="*/ 869365 h 1424763"/>
                <a:gd name="connsiteX5-27" fmla="*/ 156279 w 659219"/>
                <a:gd name="connsiteY5-28" fmla="*/ 712382 h 1424763"/>
                <a:gd name="connsiteX6-29" fmla="*/ 0 w 659219"/>
                <a:gd name="connsiteY6-30" fmla="*/ 499730 h 1424763"/>
                <a:gd name="connsiteX7-31" fmla="*/ 10633 w 659219"/>
                <a:gd name="connsiteY7-32" fmla="*/ 0 h 1424763"/>
                <a:gd name="connsiteX0-33" fmla="*/ 10633 w 659219"/>
                <a:gd name="connsiteY0-34" fmla="*/ 0 h 1424763"/>
                <a:gd name="connsiteX1-35" fmla="*/ 659219 w 659219"/>
                <a:gd name="connsiteY1-36" fmla="*/ 276446 h 1424763"/>
                <a:gd name="connsiteX2-37" fmla="*/ 659219 w 659219"/>
                <a:gd name="connsiteY2-38" fmla="*/ 1137684 h 1424763"/>
                <a:gd name="connsiteX3-39" fmla="*/ 10633 w 659219"/>
                <a:gd name="connsiteY3-40" fmla="*/ 1424763 h 1424763"/>
                <a:gd name="connsiteX4-41" fmla="*/ 0 w 659219"/>
                <a:gd name="connsiteY4-42" fmla="*/ 869365 h 1424763"/>
                <a:gd name="connsiteX5-43" fmla="*/ 156279 w 659219"/>
                <a:gd name="connsiteY5-44" fmla="*/ 712382 h 1424763"/>
                <a:gd name="connsiteX6-45" fmla="*/ 0 w 659219"/>
                <a:gd name="connsiteY6-46" fmla="*/ 544264 h 1424763"/>
                <a:gd name="connsiteX7-47" fmla="*/ 10633 w 659219"/>
                <a:gd name="connsiteY7-48" fmla="*/ 0 h 14247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>
                <a:cs typeface="Arial" panose="020B0604020202020204" pitchFamily="34" charset="0"/>
              </a:endParaRPr>
            </a:p>
          </p:txBody>
        </p:sp>
        <p:sp>
          <p:nvSpPr>
            <p:cNvPr id="30735" name="TextBox 33"/>
            <p:cNvSpPr txBox="1">
              <a:spLocks noChangeArrowheads="1"/>
            </p:cNvSpPr>
            <p:nvPr/>
          </p:nvSpPr>
          <p:spPr bwMode="auto">
            <a:xfrm>
              <a:off x="6164262" y="2538195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6" name="TextBox 34"/>
            <p:cNvSpPr txBox="1">
              <a:spLocks noChangeArrowheads="1"/>
            </p:cNvSpPr>
            <p:nvPr/>
          </p:nvSpPr>
          <p:spPr bwMode="auto">
            <a:xfrm>
              <a:off x="6164262" y="3466648"/>
              <a:ext cx="370363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7" name="TextBox 35"/>
            <p:cNvSpPr txBox="1">
              <a:spLocks noChangeArrowheads="1"/>
            </p:cNvSpPr>
            <p:nvPr/>
          </p:nvSpPr>
          <p:spPr bwMode="auto">
            <a:xfrm>
              <a:off x="8454408" y="2823872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8" name="TextBox 36"/>
            <p:cNvSpPr txBox="1">
              <a:spLocks noChangeArrowheads="1"/>
            </p:cNvSpPr>
            <p:nvPr/>
          </p:nvSpPr>
          <p:spPr bwMode="auto">
            <a:xfrm>
              <a:off x="7444848" y="1993186"/>
              <a:ext cx="656164" cy="304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7801855" y="3417320"/>
              <a:ext cx="642550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40" name="TextBox 42"/>
            <p:cNvSpPr txBox="1">
              <a:spLocks noChangeArrowheads="1"/>
            </p:cNvSpPr>
            <p:nvPr/>
          </p:nvSpPr>
          <p:spPr bwMode="auto">
            <a:xfrm>
              <a:off x="8454408" y="3253977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 bwMode="auto">
            <a:xfrm>
              <a:off x="7249532" y="2911876"/>
              <a:ext cx="546785" cy="6121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sp>
        <p:nvSpPr>
          <p:cNvPr id="30724" name="页脚占位符 129"/>
          <p:cNvSpPr txBox="1"/>
          <p:nvPr/>
        </p:nvSpPr>
        <p:spPr bwMode="auto">
          <a:xfrm>
            <a:off x="683568" y="4293096"/>
            <a:ext cx="2786062" cy="19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f[0]</a:t>
            </a:r>
            <a:r>
              <a:rPr lang="zh-CN" altLang="en-US" sz="1600" b="0" dirty="0"/>
              <a:t>：相等</a:t>
            </a:r>
            <a:r>
              <a:rPr lang="en-US" altLang="zh-CN" sz="1600" b="0" dirty="0"/>
              <a:t>(eq)</a:t>
            </a:r>
            <a:endParaRPr lang="en-US" altLang="zh-CN" sz="1600" b="0" dirty="0"/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f[1]</a:t>
            </a:r>
            <a:r>
              <a:rPr lang="zh-CN" altLang="en-US" sz="1600" b="0" dirty="0"/>
              <a:t>：有符号数小于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lt</a:t>
            </a:r>
            <a:r>
              <a:rPr lang="en-US" altLang="zh-CN" sz="1600" b="0" dirty="0"/>
              <a:t>)</a:t>
            </a:r>
            <a:endParaRPr lang="en-US" altLang="zh-CN" sz="1600" b="0" dirty="0"/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f[2]</a:t>
            </a:r>
            <a:r>
              <a:rPr lang="zh-CN" altLang="en-US" sz="1600" b="0" dirty="0"/>
              <a:t>：无符号数小于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ltu</a:t>
            </a:r>
            <a:r>
              <a:rPr lang="en-US" altLang="zh-CN" sz="1600" b="0" dirty="0"/>
              <a:t>)</a:t>
            </a:r>
            <a:endParaRPr lang="en-US" altLang="zh-CN" sz="1600" b="0" dirty="0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zh-CN" altLang="en-US" sz="1600" b="0" dirty="0"/>
              <a:t>*  表示根据运算结果设置</a:t>
            </a:r>
            <a:endParaRPr lang="zh-CN" altLang="en-US" sz="1600" b="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b="0" dirty="0"/>
              <a:t>x</a:t>
            </a:r>
            <a:r>
              <a:rPr lang="zh-CN" altLang="en-US" sz="1600" b="0" dirty="0"/>
              <a:t>  表示与比较结果无关</a:t>
            </a:r>
            <a:endParaRPr lang="zh-CN" altLang="en-US" sz="1600" b="0" dirty="0"/>
          </a:p>
        </p:txBody>
      </p:sp>
      <p:sp>
        <p:nvSpPr>
          <p:cNvPr id="2" name="矩形 1"/>
          <p:cNvSpPr/>
          <p:nvPr/>
        </p:nvSpPr>
        <p:spPr>
          <a:xfrm>
            <a:off x="400050" y="1376772"/>
            <a:ext cx="56642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#(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WIDTH = 32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数据宽度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1905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[WIDTH-1] a, b,  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两操作数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[2:0] s,                      //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功能选择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[WIDTH-1:0] y,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运算结果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[2:0] f                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1905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072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0729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00192" y="3501008"/>
          <a:ext cx="2052228" cy="2629776"/>
        </p:xfrm>
        <a:graphic>
          <a:graphicData uri="http://schemas.openxmlformats.org/drawingml/2006/table">
            <a:tbl>
              <a:tblPr/>
              <a:tblGrid>
                <a:gridCol w="540461"/>
                <a:gridCol w="899699"/>
                <a:gridCol w="612068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- 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+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&amp; 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| 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^ 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&gt;&gt;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&lt;&lt;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&gt;&gt;&gt;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563888" y="3861048"/>
          <a:ext cx="2304255" cy="2268256"/>
        </p:xfrm>
        <a:graphic>
          <a:graphicData uri="http://schemas.openxmlformats.org/drawingml/2006/table">
            <a:tbl>
              <a:tblPr/>
              <a:tblGrid>
                <a:gridCol w="1001319"/>
                <a:gridCol w="434312"/>
                <a:gridCol w="434312"/>
                <a:gridCol w="434312"/>
              </a:tblGrid>
              <a:tr h="2835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大小关系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83532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eq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=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≠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≥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≥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模块下载测试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TextBox 34"/>
          <p:cNvSpPr txBox="1">
            <a:spLocks noChangeArrowheads="1"/>
          </p:cNvSpPr>
          <p:nvPr/>
        </p:nvSpPr>
        <p:spPr bwMode="auto">
          <a:xfrm>
            <a:off x="6871606" y="4599498"/>
            <a:ext cx="795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(led5-0)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54" name="TextBox 34"/>
          <p:cNvSpPr txBox="1">
            <a:spLocks noChangeArrowheads="1"/>
          </p:cNvSpPr>
          <p:nvPr/>
        </p:nvSpPr>
        <p:spPr bwMode="auto">
          <a:xfrm>
            <a:off x="6871776" y="3532198"/>
            <a:ext cx="1052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(led15-13)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55" name="TextBox 34"/>
          <p:cNvSpPr txBox="1">
            <a:spLocks noChangeArrowheads="1"/>
          </p:cNvSpPr>
          <p:nvPr/>
        </p:nvSpPr>
        <p:spPr bwMode="auto">
          <a:xfrm>
            <a:off x="1131179" y="2905258"/>
            <a:ext cx="1027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(sw15-13)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99" name="TextBox 34"/>
          <p:cNvSpPr txBox="1">
            <a:spLocks noChangeArrowheads="1"/>
          </p:cNvSpPr>
          <p:nvPr/>
        </p:nvSpPr>
        <p:spPr bwMode="auto">
          <a:xfrm>
            <a:off x="887030" y="5572569"/>
            <a:ext cx="12567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(clk100mhz)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2" name="TextBox 34"/>
          <p:cNvSpPr txBox="1">
            <a:spLocks noChangeArrowheads="1"/>
          </p:cNvSpPr>
          <p:nvPr/>
        </p:nvSpPr>
        <p:spPr bwMode="auto">
          <a:xfrm>
            <a:off x="1263410" y="3913370"/>
            <a:ext cx="8805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(sw11-6)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4" name="TextBox 34"/>
          <p:cNvSpPr txBox="1">
            <a:spLocks noChangeArrowheads="1"/>
          </p:cNvSpPr>
          <p:nvPr/>
        </p:nvSpPr>
        <p:spPr bwMode="auto">
          <a:xfrm>
            <a:off x="1386846" y="4957486"/>
            <a:ext cx="7694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(sw0-5)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5" name="TextBox 34"/>
          <p:cNvSpPr txBox="1">
            <a:spLocks noChangeArrowheads="1"/>
          </p:cNvSpPr>
          <p:nvPr/>
        </p:nvSpPr>
        <p:spPr bwMode="auto">
          <a:xfrm>
            <a:off x="867794" y="4309027"/>
            <a:ext cx="1295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cpu_resetn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8683" name="内容占位符 3"/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229600" cy="1332148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/>
              <a:t>，其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输入和输出端</a:t>
            </a:r>
            <a:r>
              <a:rPr lang="zh-CN" altLang="en-US" sz="2400" dirty="0"/>
              <a:t>均连接至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寄存器的时钟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100MHz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时钟，复位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rstn</a:t>
            </a:r>
            <a:r>
              <a:rPr lang="zh-CN" altLang="en-US" sz="2000" b="1" dirty="0"/>
              <a:t>和使能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分别连接</a:t>
            </a:r>
            <a:r>
              <a:rPr lang="zh-CN" altLang="en-US" sz="2000" b="1" dirty="0"/>
              <a:t>按钮</a:t>
            </a:r>
            <a:r>
              <a:rPr lang="en-US" altLang="zh-CN" sz="2000" b="1" dirty="0" err="1"/>
              <a:t>cpu_resetn</a:t>
            </a:r>
            <a:r>
              <a:rPr lang="zh-CN" altLang="en-US" sz="2000" b="1" dirty="0"/>
              <a:t>和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btnc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4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6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28687" name="组合 13"/>
          <p:cNvGrpSpPr/>
          <p:nvPr/>
        </p:nvGrpSpPr>
        <p:grpSpPr bwMode="auto">
          <a:xfrm>
            <a:off x="3767143" y="3373312"/>
            <a:ext cx="1161929" cy="1491802"/>
            <a:chOff x="6693358" y="2049980"/>
            <a:chExt cx="1474120" cy="1863430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6693358" y="2755357"/>
              <a:ext cx="465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auto">
            <a:xfrm>
              <a:off x="6707456" y="3633811"/>
              <a:ext cx="4511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 bwMode="auto">
            <a:xfrm>
              <a:off x="7801078" y="2987363"/>
              <a:ext cx="366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auto">
            <a:xfrm>
              <a:off x="7515086" y="2049980"/>
              <a:ext cx="0" cy="5863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 21"/>
            <p:cNvSpPr/>
            <p:nvPr/>
          </p:nvSpPr>
          <p:spPr bwMode="auto">
            <a:xfrm>
              <a:off x="7158600" y="2491622"/>
              <a:ext cx="660604" cy="1421788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-1" fmla="*/ 10633 w 659219"/>
                <a:gd name="connsiteY0-2" fmla="*/ 0 h 1424763"/>
                <a:gd name="connsiteX1-3" fmla="*/ 659219 w 659219"/>
                <a:gd name="connsiteY1-4" fmla="*/ 276446 h 1424763"/>
                <a:gd name="connsiteX2-5" fmla="*/ 659219 w 659219"/>
                <a:gd name="connsiteY2-6" fmla="*/ 1137684 h 1424763"/>
                <a:gd name="connsiteX3-7" fmla="*/ 10633 w 659219"/>
                <a:gd name="connsiteY3-8" fmla="*/ 1424763 h 1424763"/>
                <a:gd name="connsiteX4-9" fmla="*/ 0 w 659219"/>
                <a:gd name="connsiteY4-10" fmla="*/ 925032 h 1424763"/>
                <a:gd name="connsiteX5-11" fmla="*/ 156279 w 659219"/>
                <a:gd name="connsiteY5-12" fmla="*/ 712382 h 1424763"/>
                <a:gd name="connsiteX6-13" fmla="*/ 0 w 659219"/>
                <a:gd name="connsiteY6-14" fmla="*/ 499730 h 1424763"/>
                <a:gd name="connsiteX7-15" fmla="*/ 10633 w 659219"/>
                <a:gd name="connsiteY7-16" fmla="*/ 0 h 1424763"/>
                <a:gd name="connsiteX0-17" fmla="*/ 10633 w 659219"/>
                <a:gd name="connsiteY0-18" fmla="*/ 0 h 1424763"/>
                <a:gd name="connsiteX1-19" fmla="*/ 659219 w 659219"/>
                <a:gd name="connsiteY1-20" fmla="*/ 276446 h 1424763"/>
                <a:gd name="connsiteX2-21" fmla="*/ 659219 w 659219"/>
                <a:gd name="connsiteY2-22" fmla="*/ 1137684 h 1424763"/>
                <a:gd name="connsiteX3-23" fmla="*/ 10633 w 659219"/>
                <a:gd name="connsiteY3-24" fmla="*/ 1424763 h 1424763"/>
                <a:gd name="connsiteX4-25" fmla="*/ 0 w 659219"/>
                <a:gd name="connsiteY4-26" fmla="*/ 869365 h 1424763"/>
                <a:gd name="connsiteX5-27" fmla="*/ 156279 w 659219"/>
                <a:gd name="connsiteY5-28" fmla="*/ 712382 h 1424763"/>
                <a:gd name="connsiteX6-29" fmla="*/ 0 w 659219"/>
                <a:gd name="connsiteY6-30" fmla="*/ 499730 h 1424763"/>
                <a:gd name="connsiteX7-31" fmla="*/ 10633 w 659219"/>
                <a:gd name="connsiteY7-32" fmla="*/ 0 h 1424763"/>
                <a:gd name="connsiteX0-33" fmla="*/ 10633 w 659219"/>
                <a:gd name="connsiteY0-34" fmla="*/ 0 h 1424763"/>
                <a:gd name="connsiteX1-35" fmla="*/ 659219 w 659219"/>
                <a:gd name="connsiteY1-36" fmla="*/ 276446 h 1424763"/>
                <a:gd name="connsiteX2-37" fmla="*/ 659219 w 659219"/>
                <a:gd name="connsiteY2-38" fmla="*/ 1137684 h 1424763"/>
                <a:gd name="connsiteX3-39" fmla="*/ 10633 w 659219"/>
                <a:gd name="connsiteY3-40" fmla="*/ 1424763 h 1424763"/>
                <a:gd name="connsiteX4-41" fmla="*/ 0 w 659219"/>
                <a:gd name="connsiteY4-42" fmla="*/ 869365 h 1424763"/>
                <a:gd name="connsiteX5-43" fmla="*/ 156279 w 659219"/>
                <a:gd name="connsiteY5-44" fmla="*/ 712382 h 1424763"/>
                <a:gd name="connsiteX6-45" fmla="*/ 0 w 659219"/>
                <a:gd name="connsiteY6-46" fmla="*/ 544264 h 1424763"/>
                <a:gd name="connsiteX7-47" fmla="*/ 10633 w 659219"/>
                <a:gd name="connsiteY7-48" fmla="*/ 0 h 14247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>
                <a:cs typeface="Arial" panose="020B0604020202020204" pitchFamily="34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7801078" y="3384112"/>
              <a:ext cx="36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 bwMode="auto">
            <a:xfrm>
              <a:off x="7249532" y="2912072"/>
              <a:ext cx="546697" cy="611913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grpSp>
        <p:nvGrpSpPr>
          <p:cNvPr id="28688" name="组合 3"/>
          <p:cNvGrpSpPr/>
          <p:nvPr/>
        </p:nvGrpSpPr>
        <p:grpSpPr bwMode="auto">
          <a:xfrm>
            <a:off x="2221878" y="2885575"/>
            <a:ext cx="1561968" cy="919786"/>
            <a:chOff x="1716317" y="5274891"/>
            <a:chExt cx="1561012" cy="919551"/>
          </a:xfrm>
        </p:grpSpPr>
        <p:sp>
          <p:nvSpPr>
            <p:cNvPr id="28738" name="矩形 1"/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0" name="TextBox 34"/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s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2" name="TextBox 32"/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4" name="TextBox 34"/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28745" name="TextBox 32"/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82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S</a:t>
              </a:r>
              <a:endParaRPr lang="zh-CN" altLang="en-US" sz="1600">
                <a:cs typeface="Arial" panose="020B0604020202020204" pitchFamily="34" charset="0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7" name="TextBox 34"/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4"/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cxnSp>
        <p:nvCxnSpPr>
          <p:cNvPr id="28693" name="直接连接符 127"/>
          <p:cNvCxnSpPr>
            <a:cxnSpLocks noChangeShapeType="1"/>
          </p:cNvCxnSpPr>
          <p:nvPr/>
        </p:nvCxnSpPr>
        <p:spPr bwMode="auto">
          <a:xfrm>
            <a:off x="3604525" y="3370432"/>
            <a:ext cx="81089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直接连接符 130"/>
          <p:cNvCxnSpPr>
            <a:cxnSpLocks noChangeShapeType="1"/>
          </p:cNvCxnSpPr>
          <p:nvPr/>
        </p:nvCxnSpPr>
        <p:spPr bwMode="auto">
          <a:xfrm>
            <a:off x="3779098" y="4641040"/>
            <a:ext cx="36554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直接连接符 132"/>
          <p:cNvCxnSpPr>
            <a:cxnSpLocks noChangeShapeType="1"/>
          </p:cNvCxnSpPr>
          <p:nvPr/>
        </p:nvCxnSpPr>
        <p:spPr bwMode="auto">
          <a:xfrm>
            <a:off x="3779098" y="4641040"/>
            <a:ext cx="0" cy="75426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直接连接符 133"/>
          <p:cNvCxnSpPr>
            <a:cxnSpLocks noChangeShapeType="1"/>
          </p:cNvCxnSpPr>
          <p:nvPr/>
        </p:nvCxnSpPr>
        <p:spPr bwMode="auto">
          <a:xfrm>
            <a:off x="3767393" y="3940068"/>
            <a:ext cx="37725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直接连接符 134"/>
          <p:cNvCxnSpPr>
            <a:cxnSpLocks noChangeShapeType="1"/>
          </p:cNvCxnSpPr>
          <p:nvPr/>
        </p:nvCxnSpPr>
        <p:spPr bwMode="auto">
          <a:xfrm>
            <a:off x="3767393" y="3940068"/>
            <a:ext cx="0" cy="43493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1" name="组合 3"/>
          <p:cNvGrpSpPr/>
          <p:nvPr/>
        </p:nvGrpSpPr>
        <p:grpSpPr bwMode="auto">
          <a:xfrm>
            <a:off x="2217944" y="3893684"/>
            <a:ext cx="1561968" cy="919786"/>
            <a:chOff x="1716317" y="5274891"/>
            <a:chExt cx="1561012" cy="919551"/>
          </a:xfrm>
        </p:grpSpPr>
        <p:sp>
          <p:nvSpPr>
            <p:cNvPr id="93" name="矩形 1"/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34"/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a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32"/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4"/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07" name="TextBox 32"/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A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34"/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34"/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15" name="组合 3"/>
          <p:cNvGrpSpPr/>
          <p:nvPr/>
        </p:nvGrpSpPr>
        <p:grpSpPr bwMode="auto">
          <a:xfrm>
            <a:off x="2220527" y="4921482"/>
            <a:ext cx="1561968" cy="919786"/>
            <a:chOff x="1716317" y="5274891"/>
            <a:chExt cx="1561012" cy="919551"/>
          </a:xfrm>
        </p:grpSpPr>
        <p:sp>
          <p:nvSpPr>
            <p:cNvPr id="116" name="矩形 1"/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34"/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b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32"/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34"/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clk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27" name="TextBox 32"/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B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34"/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34"/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3"/>
          <p:cNvGrpSpPr/>
          <p:nvPr/>
        </p:nvGrpSpPr>
        <p:grpSpPr bwMode="auto">
          <a:xfrm>
            <a:off x="5076056" y="3252984"/>
            <a:ext cx="1872293" cy="891284"/>
            <a:chOff x="1716317" y="5303386"/>
            <a:chExt cx="1871148" cy="891056"/>
          </a:xfrm>
        </p:grpSpPr>
        <p:sp>
          <p:nvSpPr>
            <p:cNvPr id="133" name="矩形 1"/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32"/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34"/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40" name="TextBox 32"/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24957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F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41" name="直接连接符 140"/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34"/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43" name="直接连接符 142"/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34"/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1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45" name="TextBox 34"/>
            <p:cNvSpPr txBox="1">
              <a:spLocks noChangeArrowheads="1"/>
            </p:cNvSpPr>
            <p:nvPr/>
          </p:nvSpPr>
          <p:spPr bwMode="auto">
            <a:xfrm>
              <a:off x="3217062" y="55825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f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46" name="组合 3"/>
          <p:cNvGrpSpPr/>
          <p:nvPr/>
        </p:nvGrpSpPr>
        <p:grpSpPr bwMode="auto">
          <a:xfrm>
            <a:off x="5076056" y="4289731"/>
            <a:ext cx="1880136" cy="891284"/>
            <a:chOff x="1716317" y="5303386"/>
            <a:chExt cx="1878985" cy="891056"/>
          </a:xfrm>
        </p:grpSpPr>
        <p:sp>
          <p:nvSpPr>
            <p:cNvPr id="147" name="矩形 1"/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32"/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连接符 149"/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34"/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52" name="TextBox 32"/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Y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34"/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58" name="直接连接符 157"/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34"/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1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60" name="TextBox 34"/>
            <p:cNvSpPr txBox="1">
              <a:spLocks noChangeArrowheads="1"/>
            </p:cNvSpPr>
            <p:nvPr/>
          </p:nvSpPr>
          <p:spPr bwMode="auto">
            <a:xfrm>
              <a:off x="3224899" y="55825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y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cxnSp>
        <p:nvCxnSpPr>
          <p:cNvPr id="161" name="直接连接符 160"/>
          <p:cNvCxnSpPr/>
          <p:nvPr/>
        </p:nvCxnSpPr>
        <p:spPr bwMode="auto">
          <a:xfrm>
            <a:off x="4932040" y="4441375"/>
            <a:ext cx="10359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146"/>
          <p:cNvCxnSpPr>
            <a:cxnSpLocks noChangeShapeType="1"/>
          </p:cNvCxnSpPr>
          <p:nvPr/>
        </p:nvCxnSpPr>
        <p:spPr bwMode="auto">
          <a:xfrm flipV="1">
            <a:off x="4929068" y="3396973"/>
            <a:ext cx="0" cy="72677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直接连接符 97"/>
          <p:cNvCxnSpPr/>
          <p:nvPr/>
        </p:nvCxnSpPr>
        <p:spPr bwMode="auto">
          <a:xfrm>
            <a:off x="4932040" y="3397000"/>
            <a:ext cx="10359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34"/>
          <p:cNvSpPr txBox="1">
            <a:spLocks noChangeArrowheads="1"/>
          </p:cNvSpPr>
          <p:nvPr/>
        </p:nvSpPr>
        <p:spPr bwMode="auto">
          <a:xfrm>
            <a:off x="1555847" y="3120895"/>
            <a:ext cx="5899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btnc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  <p:bldP spid="155" grpId="0"/>
      <p:bldP spid="199" grpId="0"/>
      <p:bldP spid="102" grpId="0"/>
      <p:bldP spid="104" grpId="0"/>
      <p:bldP spid="105" grpId="0"/>
      <p:bldP spid="1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Nexys4-DDR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时钟配置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>
          <a:xfrm>
            <a:off x="628650" y="1509713"/>
            <a:ext cx="7939794" cy="46672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下载实验板测试时，使用实验板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100MHz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时钟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 Clock signal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set_property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PACKAGE_PIN E3    IOSTANDARD LVCMOS33 }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get_ports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CLK100MHZ }]; # clk100mhz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create_clock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-add -name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sys_clk_pin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-period 10.00 -waveform {0 5}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get_ports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{CLK100MHZ}];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若用开关输入信号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BTNC)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作为时钟信号，必须在约束文件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(.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xdc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中设置如下：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set_property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CLOCK_DEDICATED_ROUTE   FALSE 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get_nets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{BTNC}]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模块电路资源</a:t>
            </a:r>
            <a:endParaRPr lang="zh-CN" altLang="en-US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110538" cy="4602163"/>
          </a:xfrm>
        </p:spPr>
        <p:txBody>
          <a:bodyPr/>
          <a:lstStyle/>
          <a:p>
            <a:r>
              <a:rPr lang="zh-CN" altLang="en-US" sz="2400" dirty="0"/>
              <a:t>查看</a:t>
            </a:r>
            <a:r>
              <a:rPr lang="en-US" altLang="zh-CN" sz="2400" dirty="0" err="1"/>
              <a:t>Vivado</a:t>
            </a:r>
            <a:r>
              <a:rPr lang="zh-CN" altLang="en-US" sz="2400" dirty="0"/>
              <a:t>生成电路</a:t>
            </a:r>
            <a:endParaRPr lang="en-US" altLang="zh-CN" sz="2400" dirty="0"/>
          </a:p>
          <a:p>
            <a:pPr lvl="1"/>
            <a:r>
              <a:rPr lang="en-US" altLang="zh-CN" sz="2000" dirty="0"/>
              <a:t>RTL</a:t>
            </a:r>
            <a:r>
              <a:rPr lang="zh-CN" altLang="en-US" sz="2000" dirty="0"/>
              <a:t>电路：</a:t>
            </a:r>
            <a:r>
              <a:rPr lang="en-US" altLang="zh-CN" sz="2000" dirty="0"/>
              <a:t>Flow Navigator &gt;&gt; RTL </a:t>
            </a:r>
            <a:r>
              <a:rPr lang="en-US" altLang="zh-CN" sz="2000" dirty="0" err="1"/>
              <a:t>Analysys</a:t>
            </a:r>
            <a:r>
              <a:rPr lang="en-US" altLang="zh-CN" sz="2000" dirty="0"/>
              <a:t> &gt;&gt; Open Elaborated Design &gt;&gt; Schematic</a:t>
            </a:r>
            <a:endParaRPr lang="en-US" altLang="zh-CN" sz="2000" dirty="0"/>
          </a:p>
          <a:p>
            <a:pPr lvl="1"/>
            <a:r>
              <a:rPr lang="zh-CN" altLang="en-US" sz="2000" dirty="0"/>
              <a:t>综合电路：</a:t>
            </a:r>
            <a:r>
              <a:rPr lang="en-US" altLang="zh-CN" sz="2000" dirty="0"/>
              <a:t>Flow Navigator &gt;&gt; Synthesis &gt;&gt; Open Synthesized Design &gt;&gt; Schematic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查看电路资源使用情况</a:t>
            </a:r>
            <a:endParaRPr lang="en-US" altLang="zh-CN" sz="2400" dirty="0"/>
          </a:p>
          <a:p>
            <a:pPr lvl="1"/>
            <a:r>
              <a:rPr lang="zh-CN" altLang="en-US" sz="2000" dirty="0"/>
              <a:t>综合电路：</a:t>
            </a:r>
            <a:r>
              <a:rPr lang="en-US" altLang="zh-CN" sz="2000" dirty="0"/>
              <a:t>Flow Navigator &gt;&gt; Synthesis &gt;&gt; Open Synthesized Design &gt;&gt; Report Utilization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3174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9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FB208C-95B0-4E68-90B4-CE046B80464C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模块电路性能</a:t>
            </a:r>
            <a:endParaRPr lang="zh-CN" altLang="en-US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57200" y="1376363"/>
            <a:ext cx="8075613" cy="1136650"/>
          </a:xfrm>
        </p:spPr>
        <p:txBody>
          <a:bodyPr/>
          <a:lstStyle/>
          <a:p>
            <a:r>
              <a:rPr lang="zh-CN" altLang="en-US" sz="2400"/>
              <a:t>查看综合电路性能</a:t>
            </a:r>
            <a:endParaRPr lang="en-US" altLang="zh-CN" sz="2400"/>
          </a:p>
          <a:p>
            <a:pPr lvl="1"/>
            <a:r>
              <a:rPr lang="en-US" altLang="zh-CN" sz="2000"/>
              <a:t>Flow Navigator &gt;&gt; Synthesis &gt;&gt; Open Synthesized Design &gt;&gt; Report Timing Summary</a:t>
            </a:r>
            <a:endParaRPr lang="en-US" altLang="zh-CN" sz="2000"/>
          </a:p>
          <a:p>
            <a:pPr lvl="1"/>
            <a:endParaRPr lang="en-US" altLang="zh-CN" sz="2000"/>
          </a:p>
        </p:txBody>
      </p:sp>
      <p:pic>
        <p:nvPicPr>
          <p:cNvPr id="32772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516188"/>
            <a:ext cx="7715250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2774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3A9236-71BB-4C30-8AF9-4BB4BEAB4AF8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2775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FLS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636589" y="1535113"/>
            <a:ext cx="4082395" cy="22383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400" b="1" dirty="0"/>
              <a:t>复位后，前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次</a:t>
            </a:r>
            <a:r>
              <a:rPr lang="en-US" altLang="zh-CN" sz="2400" b="1" dirty="0" err="1"/>
              <a:t>en</a:t>
            </a:r>
            <a:r>
              <a:rPr lang="zh-CN" altLang="en-US" sz="2400" b="1" dirty="0"/>
              <a:t>有效时，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分别输出</a:t>
            </a:r>
            <a:r>
              <a:rPr lang="en-US" altLang="zh-CN" sz="2400" b="1" dirty="0"/>
              <a:t>f0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f1 (= d) </a:t>
            </a:r>
            <a:endParaRPr lang="en-US" altLang="zh-CN" sz="24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/>
              <a:t>随后</a:t>
            </a:r>
            <a:r>
              <a:rPr lang="en-US" altLang="zh-CN" sz="2400" b="1" dirty="0" err="1"/>
              <a:t>en</a:t>
            </a:r>
            <a:r>
              <a:rPr lang="zh-CN" altLang="en-US" sz="2400" b="1" dirty="0"/>
              <a:t>有效时， 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依次输出</a:t>
            </a:r>
            <a:r>
              <a:rPr lang="en-US" altLang="zh-CN" sz="2400" b="1" dirty="0" err="1"/>
              <a:t>fn</a:t>
            </a:r>
            <a:r>
              <a:rPr lang="en-US" altLang="zh-CN" sz="2400" b="1" dirty="0"/>
              <a:t> = fn-2 + fn-1,  n &gt; 1</a:t>
            </a:r>
            <a:endParaRPr lang="en-US" altLang="zh-CN" sz="2400" b="1" dirty="0"/>
          </a:p>
        </p:txBody>
      </p:sp>
      <p:sp>
        <p:nvSpPr>
          <p:cNvPr id="9220" name="文本框 68"/>
          <p:cNvSpPr txBox="1">
            <a:spLocks noChangeArrowheads="1"/>
          </p:cNvSpPr>
          <p:nvPr/>
        </p:nvSpPr>
        <p:spPr bwMode="auto">
          <a:xfrm>
            <a:off x="931651" y="3717032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clk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1" name="文本框 70"/>
          <p:cNvSpPr txBox="1">
            <a:spLocks noChangeArrowheads="1"/>
          </p:cNvSpPr>
          <p:nvPr/>
        </p:nvSpPr>
        <p:spPr bwMode="auto">
          <a:xfrm>
            <a:off x="827584" y="4205982"/>
            <a:ext cx="611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Arial" panose="020B0604020202020204" pitchFamily="34" charset="0"/>
              </a:rPr>
              <a:t>rstn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9222" name="文本框 72"/>
          <p:cNvSpPr txBox="1">
            <a:spLocks noChangeArrowheads="1"/>
          </p:cNvSpPr>
          <p:nvPr/>
        </p:nvSpPr>
        <p:spPr bwMode="auto">
          <a:xfrm>
            <a:off x="936413" y="4593332"/>
            <a:ext cx="5318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en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3" name="文本框 73"/>
          <p:cNvSpPr txBox="1">
            <a:spLocks noChangeArrowheads="1"/>
          </p:cNvSpPr>
          <p:nvPr/>
        </p:nvSpPr>
        <p:spPr bwMode="auto">
          <a:xfrm>
            <a:off x="993563" y="504577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4" name="文本框 74"/>
          <p:cNvSpPr txBox="1">
            <a:spLocks noChangeArrowheads="1"/>
          </p:cNvSpPr>
          <p:nvPr/>
        </p:nvSpPr>
        <p:spPr bwMode="auto">
          <a:xfrm>
            <a:off x="991976" y="5499795"/>
            <a:ext cx="2889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f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grpSp>
        <p:nvGrpSpPr>
          <p:cNvPr id="9225" name="组合 109"/>
          <p:cNvGrpSpPr/>
          <p:nvPr/>
        </p:nvGrpSpPr>
        <p:grpSpPr bwMode="auto">
          <a:xfrm>
            <a:off x="6048163" y="1700808"/>
            <a:ext cx="2302008" cy="1446659"/>
            <a:chOff x="5993559" y="4364037"/>
            <a:chExt cx="2596614" cy="1274763"/>
          </a:xfrm>
        </p:grpSpPr>
        <p:sp>
          <p:nvSpPr>
            <p:cNvPr id="9320" name="TextBox 32"/>
            <p:cNvSpPr txBox="1">
              <a:spLocks noChangeArrowheads="1"/>
            </p:cNvSpPr>
            <p:nvPr/>
          </p:nvSpPr>
          <p:spPr bwMode="auto">
            <a:xfrm>
              <a:off x="6226012" y="4440896"/>
              <a:ext cx="142668" cy="24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6502032" y="4567404"/>
              <a:ext cx="500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 bwMode="auto">
            <a:xfrm>
              <a:off x="7690961" y="5004282"/>
              <a:ext cx="500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" name="TextBox 34"/>
            <p:cNvSpPr txBox="1">
              <a:spLocks noChangeArrowheads="1"/>
            </p:cNvSpPr>
            <p:nvPr/>
          </p:nvSpPr>
          <p:spPr bwMode="auto">
            <a:xfrm>
              <a:off x="8219723" y="4839144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>
              <a:off x="6502032" y="515270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5" name="TextBox 34"/>
            <p:cNvSpPr txBox="1">
              <a:spLocks noChangeArrowheads="1"/>
            </p:cNvSpPr>
            <p:nvPr/>
          </p:nvSpPr>
          <p:spPr bwMode="auto">
            <a:xfrm>
              <a:off x="5993559" y="4966346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6492508" y="5440393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7" name="TextBox 34"/>
            <p:cNvSpPr txBox="1">
              <a:spLocks noChangeArrowheads="1"/>
            </p:cNvSpPr>
            <p:nvPr/>
          </p:nvSpPr>
          <p:spPr bwMode="auto">
            <a:xfrm>
              <a:off x="6073593" y="5250969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8" name="矩形 1"/>
            <p:cNvSpPr>
              <a:spLocks noChangeArrowheads="1"/>
            </p:cNvSpPr>
            <p:nvPr/>
          </p:nvSpPr>
          <p:spPr bwMode="auto">
            <a:xfrm>
              <a:off x="6996530" y="4364037"/>
              <a:ext cx="694629" cy="12747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0" name="文本框 119"/>
            <p:cNvSpPr txBox="1"/>
            <p:nvPr/>
          </p:nvSpPr>
          <p:spPr bwMode="auto">
            <a:xfrm rot="5400000">
              <a:off x="7118820" y="4729786"/>
              <a:ext cx="461665" cy="54326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6502032" y="485137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31" name="TextBox 34"/>
            <p:cNvSpPr txBox="1">
              <a:spLocks noChangeArrowheads="1"/>
            </p:cNvSpPr>
            <p:nvPr/>
          </p:nvSpPr>
          <p:spPr bwMode="auto">
            <a:xfrm>
              <a:off x="6082414" y="4663521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26" name="组合 1"/>
          <p:cNvGrpSpPr/>
          <p:nvPr/>
        </p:nvGrpSpPr>
        <p:grpSpPr bwMode="auto">
          <a:xfrm>
            <a:off x="1439652" y="3759894"/>
            <a:ext cx="6840760" cy="2088232"/>
            <a:chOff x="1326023" y="4065633"/>
            <a:chExt cx="8767527" cy="2087953"/>
          </a:xfrm>
        </p:grpSpPr>
        <p:cxnSp>
          <p:nvCxnSpPr>
            <p:cNvPr id="22" name="直接连接符 21"/>
            <p:cNvCxnSpPr/>
            <p:nvPr/>
          </p:nvCxnSpPr>
          <p:spPr bwMode="auto">
            <a:xfrm>
              <a:off x="1343585" y="5664031"/>
              <a:ext cx="691372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 bwMode="auto">
            <a:xfrm flipH="1" flipV="1">
              <a:off x="1792401" y="4078331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 bwMode="auto">
            <a:xfrm flipH="1" flipV="1">
              <a:off x="2707596" y="4067220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auto">
            <a:xfrm flipH="1" flipV="1">
              <a:off x="3628645" y="4078331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 bwMode="auto">
            <a:xfrm flipH="1" flipV="1">
              <a:off x="4536034" y="4067220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 bwMode="auto">
            <a:xfrm flipH="1" flipV="1">
              <a:off x="5460986" y="407674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auto">
            <a:xfrm flipH="1" flipV="1">
              <a:off x="6372279" y="4065633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auto">
            <a:xfrm flipH="1" flipV="1">
              <a:off x="7312841" y="407674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6829341" y="4353209"/>
              <a:ext cx="481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7321115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7781214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41"/>
            <p:cNvSpPr>
              <a:spLocks noChangeShapeType="1"/>
            </p:cNvSpPr>
            <p:nvPr/>
          </p:nvSpPr>
          <p:spPr bwMode="auto">
            <a:xfrm flipV="1">
              <a:off x="7321115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42"/>
            <p:cNvSpPr>
              <a:spLocks noChangeShapeType="1"/>
            </p:cNvSpPr>
            <p:nvPr/>
          </p:nvSpPr>
          <p:spPr bwMode="auto">
            <a:xfrm>
              <a:off x="778121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4"/>
            <p:cNvSpPr>
              <a:spLocks noChangeShapeType="1"/>
            </p:cNvSpPr>
            <p:nvPr/>
          </p:nvSpPr>
          <p:spPr bwMode="auto">
            <a:xfrm>
              <a:off x="1789738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25"/>
            <p:cNvSpPr>
              <a:spLocks noChangeShapeType="1"/>
            </p:cNvSpPr>
            <p:nvPr/>
          </p:nvSpPr>
          <p:spPr bwMode="auto">
            <a:xfrm>
              <a:off x="2249836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26"/>
            <p:cNvSpPr>
              <a:spLocks noChangeShapeType="1"/>
            </p:cNvSpPr>
            <p:nvPr/>
          </p:nvSpPr>
          <p:spPr bwMode="auto">
            <a:xfrm>
              <a:off x="2709936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27"/>
            <p:cNvSpPr>
              <a:spLocks noChangeShapeType="1"/>
            </p:cNvSpPr>
            <p:nvPr/>
          </p:nvSpPr>
          <p:spPr bwMode="auto">
            <a:xfrm>
              <a:off x="3170037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28"/>
            <p:cNvSpPr>
              <a:spLocks noChangeShapeType="1"/>
            </p:cNvSpPr>
            <p:nvPr/>
          </p:nvSpPr>
          <p:spPr bwMode="auto">
            <a:xfrm>
              <a:off x="3630137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29"/>
            <p:cNvSpPr>
              <a:spLocks noChangeShapeType="1"/>
            </p:cNvSpPr>
            <p:nvPr/>
          </p:nvSpPr>
          <p:spPr bwMode="auto">
            <a:xfrm>
              <a:off x="4090236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30"/>
            <p:cNvSpPr>
              <a:spLocks noChangeShapeType="1"/>
            </p:cNvSpPr>
            <p:nvPr/>
          </p:nvSpPr>
          <p:spPr bwMode="auto">
            <a:xfrm>
              <a:off x="4531165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31"/>
            <p:cNvSpPr>
              <a:spLocks noChangeShapeType="1"/>
            </p:cNvSpPr>
            <p:nvPr/>
          </p:nvSpPr>
          <p:spPr bwMode="auto">
            <a:xfrm>
              <a:off x="4991264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32"/>
            <p:cNvSpPr>
              <a:spLocks noChangeShapeType="1"/>
            </p:cNvSpPr>
            <p:nvPr/>
          </p:nvSpPr>
          <p:spPr bwMode="auto">
            <a:xfrm>
              <a:off x="5451364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34"/>
            <p:cNvSpPr>
              <a:spLocks noChangeShapeType="1"/>
            </p:cNvSpPr>
            <p:nvPr/>
          </p:nvSpPr>
          <p:spPr bwMode="auto">
            <a:xfrm>
              <a:off x="6371564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35"/>
            <p:cNvSpPr>
              <a:spLocks noChangeShapeType="1"/>
            </p:cNvSpPr>
            <p:nvPr/>
          </p:nvSpPr>
          <p:spPr bwMode="auto">
            <a:xfrm>
              <a:off x="5911465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42"/>
            <p:cNvSpPr>
              <a:spLocks noChangeShapeType="1"/>
            </p:cNvSpPr>
            <p:nvPr/>
          </p:nvSpPr>
          <p:spPr bwMode="auto">
            <a:xfrm>
              <a:off x="22498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43"/>
            <p:cNvSpPr>
              <a:spLocks noChangeShapeType="1"/>
            </p:cNvSpPr>
            <p:nvPr/>
          </p:nvSpPr>
          <p:spPr bwMode="auto">
            <a:xfrm flipV="1">
              <a:off x="27099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44"/>
            <p:cNvSpPr>
              <a:spLocks noChangeShapeType="1"/>
            </p:cNvSpPr>
            <p:nvPr/>
          </p:nvSpPr>
          <p:spPr bwMode="auto">
            <a:xfrm>
              <a:off x="3170037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45"/>
            <p:cNvSpPr>
              <a:spLocks noChangeShapeType="1"/>
            </p:cNvSpPr>
            <p:nvPr/>
          </p:nvSpPr>
          <p:spPr bwMode="auto">
            <a:xfrm flipV="1">
              <a:off x="3630137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46"/>
            <p:cNvSpPr>
              <a:spLocks noChangeShapeType="1"/>
            </p:cNvSpPr>
            <p:nvPr/>
          </p:nvSpPr>
          <p:spPr bwMode="auto">
            <a:xfrm>
              <a:off x="40902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47"/>
            <p:cNvSpPr>
              <a:spLocks noChangeShapeType="1"/>
            </p:cNvSpPr>
            <p:nvPr/>
          </p:nvSpPr>
          <p:spPr bwMode="auto">
            <a:xfrm flipV="1">
              <a:off x="454018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48"/>
            <p:cNvSpPr>
              <a:spLocks noChangeShapeType="1"/>
            </p:cNvSpPr>
            <p:nvPr/>
          </p:nvSpPr>
          <p:spPr bwMode="auto">
            <a:xfrm>
              <a:off x="499126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49"/>
            <p:cNvSpPr>
              <a:spLocks noChangeShapeType="1"/>
            </p:cNvSpPr>
            <p:nvPr/>
          </p:nvSpPr>
          <p:spPr bwMode="auto">
            <a:xfrm flipV="1">
              <a:off x="5461392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50"/>
            <p:cNvSpPr>
              <a:spLocks noChangeShapeType="1"/>
            </p:cNvSpPr>
            <p:nvPr/>
          </p:nvSpPr>
          <p:spPr bwMode="auto">
            <a:xfrm>
              <a:off x="5911465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51"/>
            <p:cNvSpPr>
              <a:spLocks noChangeShapeType="1"/>
            </p:cNvSpPr>
            <p:nvPr/>
          </p:nvSpPr>
          <p:spPr bwMode="auto">
            <a:xfrm flipV="1">
              <a:off x="637156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52"/>
            <p:cNvSpPr>
              <a:spLocks noChangeShapeType="1"/>
            </p:cNvSpPr>
            <p:nvPr/>
          </p:nvSpPr>
          <p:spPr bwMode="auto">
            <a:xfrm>
              <a:off x="682934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25"/>
            <p:cNvSpPr>
              <a:spLocks noChangeShapeType="1"/>
            </p:cNvSpPr>
            <p:nvPr/>
          </p:nvSpPr>
          <p:spPr bwMode="auto">
            <a:xfrm>
              <a:off x="1350185" y="4353209"/>
              <a:ext cx="4395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43"/>
            <p:cNvSpPr>
              <a:spLocks noChangeShapeType="1"/>
            </p:cNvSpPr>
            <p:nvPr/>
          </p:nvSpPr>
          <p:spPr bwMode="auto">
            <a:xfrm flipV="1">
              <a:off x="179393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68" name="组合 76"/>
            <p:cNvGrpSpPr/>
            <p:nvPr/>
          </p:nvGrpSpPr>
          <p:grpSpPr bwMode="auto">
            <a:xfrm>
              <a:off x="1334235" y="4533617"/>
              <a:ext cx="8749134" cy="251996"/>
              <a:chOff x="1603474" y="3208161"/>
              <a:chExt cx="8439937" cy="299446"/>
            </a:xfrm>
          </p:grpSpPr>
          <p:sp>
            <p:nvSpPr>
              <p:cNvPr id="9317" name="Line 66"/>
              <p:cNvSpPr>
                <a:spLocks noChangeShapeType="1"/>
              </p:cNvSpPr>
              <p:nvPr/>
            </p:nvSpPr>
            <p:spPr bwMode="auto">
              <a:xfrm flipV="1">
                <a:off x="2325952" y="3208162"/>
                <a:ext cx="77174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8" name="Line 64"/>
              <p:cNvSpPr>
                <a:spLocks noChangeShapeType="1"/>
              </p:cNvSpPr>
              <p:nvPr/>
            </p:nvSpPr>
            <p:spPr bwMode="auto">
              <a:xfrm flipV="1">
                <a:off x="1603474" y="3507607"/>
                <a:ext cx="7123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" name="Line 42"/>
              <p:cNvSpPr>
                <a:spLocks noChangeShapeType="1"/>
              </p:cNvSpPr>
              <p:nvPr/>
            </p:nvSpPr>
            <p:spPr bwMode="auto">
              <a:xfrm>
                <a:off x="2325952" y="3208161"/>
                <a:ext cx="0" cy="2994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69" name="组合 77"/>
            <p:cNvGrpSpPr/>
            <p:nvPr/>
          </p:nvGrpSpPr>
          <p:grpSpPr bwMode="auto">
            <a:xfrm>
              <a:off x="1326023" y="5390525"/>
              <a:ext cx="8757346" cy="285452"/>
              <a:chOff x="1586755" y="3177213"/>
              <a:chExt cx="8447859" cy="339199"/>
            </a:xfrm>
          </p:grpSpPr>
          <p:sp>
            <p:nvSpPr>
              <p:cNvPr id="9313" name="Line 64"/>
              <p:cNvSpPr>
                <a:spLocks noChangeShapeType="1"/>
              </p:cNvSpPr>
              <p:nvPr/>
            </p:nvSpPr>
            <p:spPr bwMode="auto">
              <a:xfrm flipV="1">
                <a:off x="1586755" y="3177213"/>
                <a:ext cx="84478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4" name="Line 66"/>
              <p:cNvSpPr>
                <a:spLocks noChangeShapeType="1"/>
              </p:cNvSpPr>
              <p:nvPr/>
            </p:nvSpPr>
            <p:spPr bwMode="auto">
              <a:xfrm flipV="1">
                <a:off x="1586755" y="3509291"/>
                <a:ext cx="84478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5" name="Line 42"/>
              <p:cNvSpPr>
                <a:spLocks noChangeShapeType="1"/>
              </p:cNvSpPr>
              <p:nvPr/>
            </p:nvSpPr>
            <p:spPr bwMode="auto">
              <a:xfrm>
                <a:off x="4420374" y="3182998"/>
                <a:ext cx="0" cy="3334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6" name="Line 42"/>
              <p:cNvSpPr>
                <a:spLocks noChangeShapeType="1"/>
              </p:cNvSpPr>
              <p:nvPr/>
            </p:nvSpPr>
            <p:spPr bwMode="auto">
              <a:xfrm>
                <a:off x="6216129" y="3177958"/>
                <a:ext cx="0" cy="3334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70" name="Line 66"/>
            <p:cNvSpPr>
              <a:spLocks noChangeShapeType="1"/>
            </p:cNvSpPr>
            <p:nvPr/>
          </p:nvSpPr>
          <p:spPr bwMode="auto">
            <a:xfrm flipV="1">
              <a:off x="1334235" y="5243705"/>
              <a:ext cx="1099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Line 42"/>
            <p:cNvSpPr>
              <a:spLocks noChangeShapeType="1"/>
            </p:cNvSpPr>
            <p:nvPr/>
          </p:nvSpPr>
          <p:spPr bwMode="auto">
            <a:xfrm>
              <a:off x="2433500" y="4977647"/>
              <a:ext cx="0" cy="2649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Line 64"/>
            <p:cNvSpPr>
              <a:spLocks noChangeShapeType="1"/>
            </p:cNvSpPr>
            <p:nvPr/>
          </p:nvSpPr>
          <p:spPr bwMode="auto">
            <a:xfrm flipV="1">
              <a:off x="2433499" y="4972945"/>
              <a:ext cx="8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Line 42"/>
            <p:cNvSpPr>
              <a:spLocks noChangeShapeType="1"/>
            </p:cNvSpPr>
            <p:nvPr/>
          </p:nvSpPr>
          <p:spPr bwMode="auto">
            <a:xfrm>
              <a:off x="3272833" y="4967800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Line 64"/>
            <p:cNvSpPr>
              <a:spLocks noChangeShapeType="1"/>
            </p:cNvSpPr>
            <p:nvPr/>
          </p:nvSpPr>
          <p:spPr bwMode="auto">
            <a:xfrm flipV="1">
              <a:off x="3272832" y="5241087"/>
              <a:ext cx="18966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64"/>
            <p:cNvSpPr>
              <a:spLocks noChangeShapeType="1"/>
            </p:cNvSpPr>
            <p:nvPr/>
          </p:nvSpPr>
          <p:spPr bwMode="auto">
            <a:xfrm flipV="1">
              <a:off x="5169508" y="4971875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Line 42"/>
            <p:cNvSpPr>
              <a:spLocks noChangeShapeType="1"/>
            </p:cNvSpPr>
            <p:nvPr/>
          </p:nvSpPr>
          <p:spPr bwMode="auto">
            <a:xfrm>
              <a:off x="5177544" y="4977647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Line 42"/>
            <p:cNvSpPr>
              <a:spLocks noChangeShapeType="1"/>
            </p:cNvSpPr>
            <p:nvPr/>
          </p:nvSpPr>
          <p:spPr bwMode="auto">
            <a:xfrm>
              <a:off x="6095998" y="4972502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Line 64"/>
            <p:cNvSpPr>
              <a:spLocks noChangeShapeType="1"/>
            </p:cNvSpPr>
            <p:nvPr/>
          </p:nvSpPr>
          <p:spPr bwMode="auto">
            <a:xfrm flipV="1">
              <a:off x="7924798" y="5243239"/>
              <a:ext cx="914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Line 64"/>
            <p:cNvSpPr>
              <a:spLocks noChangeShapeType="1"/>
            </p:cNvSpPr>
            <p:nvPr/>
          </p:nvSpPr>
          <p:spPr bwMode="auto">
            <a:xfrm flipV="1">
              <a:off x="6998308" y="4971487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Line 42"/>
            <p:cNvSpPr>
              <a:spLocks noChangeShapeType="1"/>
            </p:cNvSpPr>
            <p:nvPr/>
          </p:nvSpPr>
          <p:spPr bwMode="auto">
            <a:xfrm>
              <a:off x="7006344" y="4977260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Line 42"/>
            <p:cNvSpPr>
              <a:spLocks noChangeShapeType="1"/>
            </p:cNvSpPr>
            <p:nvPr/>
          </p:nvSpPr>
          <p:spPr bwMode="auto">
            <a:xfrm>
              <a:off x="7924798" y="4972114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Line 64"/>
            <p:cNvSpPr>
              <a:spLocks noChangeShapeType="1"/>
            </p:cNvSpPr>
            <p:nvPr/>
          </p:nvSpPr>
          <p:spPr bwMode="auto">
            <a:xfrm flipV="1">
              <a:off x="6095998" y="5248383"/>
              <a:ext cx="910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文本框 79"/>
            <p:cNvSpPr txBox="1">
              <a:spLocks noChangeArrowheads="1"/>
            </p:cNvSpPr>
            <p:nvPr/>
          </p:nvSpPr>
          <p:spPr bwMode="auto">
            <a:xfrm>
              <a:off x="2072727" y="534735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2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84" name="文本框 80"/>
            <p:cNvSpPr txBox="1">
              <a:spLocks noChangeArrowheads="1"/>
            </p:cNvSpPr>
            <p:nvPr/>
          </p:nvSpPr>
          <p:spPr bwMode="auto">
            <a:xfrm>
              <a:off x="4954702" y="5347403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3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85" name="文本框 81"/>
            <p:cNvSpPr txBox="1">
              <a:spLocks noChangeArrowheads="1"/>
            </p:cNvSpPr>
            <p:nvPr/>
          </p:nvSpPr>
          <p:spPr bwMode="auto">
            <a:xfrm>
              <a:off x="6668961" y="5347974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4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>
              <a:off x="1347488" y="6100536"/>
              <a:ext cx="691177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7" name="Line 64"/>
            <p:cNvSpPr>
              <a:spLocks noChangeShapeType="1"/>
            </p:cNvSpPr>
            <p:nvPr/>
          </p:nvSpPr>
          <p:spPr bwMode="auto">
            <a:xfrm flipV="1">
              <a:off x="1330339" y="5827327"/>
              <a:ext cx="8753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Line 66"/>
            <p:cNvSpPr>
              <a:spLocks noChangeShapeType="1"/>
            </p:cNvSpPr>
            <p:nvPr/>
          </p:nvSpPr>
          <p:spPr bwMode="auto">
            <a:xfrm flipV="1">
              <a:off x="1330339" y="6106786"/>
              <a:ext cx="8753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Line 42"/>
            <p:cNvSpPr>
              <a:spLocks noChangeShapeType="1"/>
            </p:cNvSpPr>
            <p:nvPr/>
          </p:nvSpPr>
          <p:spPr bwMode="auto">
            <a:xfrm>
              <a:off x="2717567" y="5825079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Line 42"/>
            <p:cNvSpPr>
              <a:spLocks noChangeShapeType="1"/>
            </p:cNvSpPr>
            <p:nvPr/>
          </p:nvSpPr>
          <p:spPr bwMode="auto">
            <a:xfrm>
              <a:off x="5463501" y="5830827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Line 42"/>
            <p:cNvSpPr>
              <a:spLocks noChangeShapeType="1"/>
            </p:cNvSpPr>
            <p:nvPr/>
          </p:nvSpPr>
          <p:spPr bwMode="auto">
            <a:xfrm>
              <a:off x="7317675" y="5829867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3" name="文本框 84"/>
            <p:cNvSpPr txBox="1">
              <a:spLocks noChangeArrowheads="1"/>
            </p:cNvSpPr>
            <p:nvPr/>
          </p:nvSpPr>
          <p:spPr bwMode="auto">
            <a:xfrm>
              <a:off x="1326023" y="5771748"/>
              <a:ext cx="354817" cy="309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0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4" name="文本框 85"/>
            <p:cNvSpPr txBox="1">
              <a:spLocks noChangeArrowheads="1"/>
            </p:cNvSpPr>
            <p:nvPr/>
          </p:nvSpPr>
          <p:spPr bwMode="auto">
            <a:xfrm>
              <a:off x="3005539" y="577996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2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5" name="文本框 86"/>
            <p:cNvSpPr txBox="1">
              <a:spLocks noChangeArrowheads="1"/>
            </p:cNvSpPr>
            <p:nvPr/>
          </p:nvSpPr>
          <p:spPr bwMode="auto">
            <a:xfrm>
              <a:off x="5691131" y="579359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3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6" name="文本框 87"/>
            <p:cNvSpPr txBox="1">
              <a:spLocks noChangeArrowheads="1"/>
            </p:cNvSpPr>
            <p:nvPr/>
          </p:nvSpPr>
          <p:spPr bwMode="auto">
            <a:xfrm>
              <a:off x="7554004" y="579359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5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flipH="1" flipV="1">
              <a:off x="8243647" y="4106902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98" name="Line 64"/>
            <p:cNvSpPr>
              <a:spLocks noChangeShapeType="1"/>
            </p:cNvSpPr>
            <p:nvPr/>
          </p:nvSpPr>
          <p:spPr bwMode="auto">
            <a:xfrm flipV="1">
              <a:off x="9765690" y="5249399"/>
              <a:ext cx="318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9" name="Line 64"/>
            <p:cNvSpPr>
              <a:spLocks noChangeShapeType="1"/>
            </p:cNvSpPr>
            <p:nvPr/>
          </p:nvSpPr>
          <p:spPr bwMode="auto">
            <a:xfrm flipV="1">
              <a:off x="8839200" y="4977647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Line 42"/>
            <p:cNvSpPr>
              <a:spLocks noChangeShapeType="1"/>
            </p:cNvSpPr>
            <p:nvPr/>
          </p:nvSpPr>
          <p:spPr bwMode="auto">
            <a:xfrm>
              <a:off x="8847236" y="4983420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Line 42"/>
            <p:cNvSpPr>
              <a:spLocks noChangeShapeType="1"/>
            </p:cNvSpPr>
            <p:nvPr/>
          </p:nvSpPr>
          <p:spPr bwMode="auto">
            <a:xfrm>
              <a:off x="9765690" y="4978274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2" name="Line 23"/>
            <p:cNvSpPr>
              <a:spLocks noChangeShapeType="1"/>
            </p:cNvSpPr>
            <p:nvPr/>
          </p:nvSpPr>
          <p:spPr bwMode="auto">
            <a:xfrm>
              <a:off x="9611958" y="4353209"/>
              <a:ext cx="481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Line 32"/>
            <p:cNvSpPr>
              <a:spLocks noChangeShapeType="1"/>
            </p:cNvSpPr>
            <p:nvPr/>
          </p:nvSpPr>
          <p:spPr bwMode="auto">
            <a:xfrm>
              <a:off x="8233981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Line 34"/>
            <p:cNvSpPr>
              <a:spLocks noChangeShapeType="1"/>
            </p:cNvSpPr>
            <p:nvPr/>
          </p:nvSpPr>
          <p:spPr bwMode="auto">
            <a:xfrm>
              <a:off x="9154181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5" name="Line 35"/>
            <p:cNvSpPr>
              <a:spLocks noChangeShapeType="1"/>
            </p:cNvSpPr>
            <p:nvPr/>
          </p:nvSpPr>
          <p:spPr bwMode="auto">
            <a:xfrm>
              <a:off x="8694082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Line 49"/>
            <p:cNvSpPr>
              <a:spLocks noChangeShapeType="1"/>
            </p:cNvSpPr>
            <p:nvPr/>
          </p:nvSpPr>
          <p:spPr bwMode="auto">
            <a:xfrm flipV="1">
              <a:off x="8244009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7" name="Line 50"/>
            <p:cNvSpPr>
              <a:spLocks noChangeShapeType="1"/>
            </p:cNvSpPr>
            <p:nvPr/>
          </p:nvSpPr>
          <p:spPr bwMode="auto">
            <a:xfrm>
              <a:off x="8694082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Line 51"/>
            <p:cNvSpPr>
              <a:spLocks noChangeShapeType="1"/>
            </p:cNvSpPr>
            <p:nvPr/>
          </p:nvSpPr>
          <p:spPr bwMode="auto">
            <a:xfrm flipV="1">
              <a:off x="915418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Line 52"/>
            <p:cNvSpPr>
              <a:spLocks noChangeShapeType="1"/>
            </p:cNvSpPr>
            <p:nvPr/>
          </p:nvSpPr>
          <p:spPr bwMode="auto">
            <a:xfrm>
              <a:off x="9611958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 flipH="1" flipV="1">
              <a:off x="9143231" y="407039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11" name="Line 42"/>
            <p:cNvSpPr>
              <a:spLocks noChangeShapeType="1"/>
            </p:cNvSpPr>
            <p:nvPr/>
          </p:nvSpPr>
          <p:spPr bwMode="auto">
            <a:xfrm>
              <a:off x="9143279" y="5809289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文本框 87"/>
            <p:cNvSpPr txBox="1">
              <a:spLocks noChangeArrowheads="1"/>
            </p:cNvSpPr>
            <p:nvPr/>
          </p:nvSpPr>
          <p:spPr bwMode="auto">
            <a:xfrm>
              <a:off x="9394467" y="578425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8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9228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E79E9E-291B-4F30-8768-0FB1A6DF201D}" type="slidenum">
              <a:rPr lang="en-US" altLang="zh-CN" sz="1600" smtClean="0">
                <a:latin typeface="Arial" panose="020B0604020202020204" pitchFamily="34" charset="0"/>
              </a:rPr>
            </a:fld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14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16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2449</Words>
  <Application>WPS 演示</Application>
  <PresentationFormat>全屏显示(4:3)</PresentationFormat>
  <Paragraphs>471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微软雅黑</vt:lpstr>
      <vt:lpstr>等线</vt:lpstr>
      <vt:lpstr>Arial Unicode MS</vt:lpstr>
      <vt:lpstr>Office 主题</vt:lpstr>
      <vt:lpstr>实验一  运算器及其应用</vt:lpstr>
      <vt:lpstr>实验目标</vt:lpstr>
      <vt:lpstr>实验内容</vt:lpstr>
      <vt:lpstr>ALU模块</vt:lpstr>
      <vt:lpstr>ALU模块下载测试</vt:lpstr>
      <vt:lpstr>Nexys4-DDR 时钟配置</vt:lpstr>
      <vt:lpstr>ALU模块电路资源</vt:lpstr>
      <vt:lpstr>ALU模块电路性能</vt:lpstr>
      <vt:lpstr>FLS模块</vt:lpstr>
      <vt:lpstr>FLS模块 (续)</vt:lpstr>
      <vt:lpstr>实验步骤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winter-melon</cp:lastModifiedBy>
  <cp:revision>413</cp:revision>
  <cp:lastPrinted>2113-01-01T00:00:00Z</cp:lastPrinted>
  <dcterms:created xsi:type="dcterms:W3CDTF">2113-01-01T00:00:00Z</dcterms:created>
  <dcterms:modified xsi:type="dcterms:W3CDTF">2022-03-16T14:32:05Z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F5EB9387932D4D2ABA2E12F9DFAE7E3C</vt:lpwstr>
  </property>
  <property fmtid="{D5CDD505-2E9C-101B-9397-08002B2CF9AE}" pid="4" name="KSOProductBuildVer">
    <vt:lpwstr>2052-11.1.0.11365</vt:lpwstr>
  </property>
</Properties>
</file>