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7" r:id="rId3"/>
    <p:sldId id="268" r:id="rId4"/>
    <p:sldId id="281" r:id="rId5"/>
    <p:sldId id="282" r:id="rId6"/>
    <p:sldId id="283" r:id="rId7"/>
    <p:sldId id="284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56" r:id="rId17"/>
    <p:sldId id="261" r:id="rId18"/>
    <p:sldId id="262" r:id="rId19"/>
    <p:sldId id="257" r:id="rId20"/>
    <p:sldId id="260" r:id="rId21"/>
    <p:sldId id="258" r:id="rId22"/>
    <p:sldId id="263" r:id="rId23"/>
    <p:sldId id="264" r:id="rId24"/>
    <p:sldId id="259" r:id="rId25"/>
    <p:sldId id="265" r:id="rId26"/>
    <p:sldId id="266" r:id="rId27"/>
    <p:sldId id="290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3378-FF19-4DBC-9729-E3764AF1BD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2085-AD6C-4478-B3F4-7C28CA390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3378-FF19-4DBC-9729-E3764AF1BD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2085-AD6C-4478-B3F4-7C28CA390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3378-FF19-4DBC-9729-E3764AF1BD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2085-AD6C-4478-B3F4-7C28CA390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3378-FF19-4DBC-9729-E3764AF1BD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2085-AD6C-4478-B3F4-7C28CA390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3378-FF19-4DBC-9729-E3764AF1BD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2085-AD6C-4478-B3F4-7C28CA390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3378-FF19-4DBC-9729-E3764AF1BD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2085-AD6C-4478-B3F4-7C28CA390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3378-FF19-4DBC-9729-E3764AF1BD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2085-AD6C-4478-B3F4-7C28CA390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3378-FF19-4DBC-9729-E3764AF1BD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2085-AD6C-4478-B3F4-7C28CA390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3378-FF19-4DBC-9729-E3764AF1BD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2085-AD6C-4478-B3F4-7C28CA390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3378-FF19-4DBC-9729-E3764AF1BD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2085-AD6C-4478-B3F4-7C28CA390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E3378-FF19-4DBC-9729-E3764AF1BD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EC2085-AD6C-4478-B3F4-7C28CA3909E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E3378-FF19-4DBC-9729-E3764AF1BD7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EC2085-AD6C-4478-B3F4-7C28CA3909E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21685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zh-CN" sz="4400" b="1" dirty="0"/>
              <a:t>Data Structure@2021 fall</a:t>
            </a:r>
            <a:br>
              <a:rPr lang="en-US" altLang="zh-CN" sz="4400" b="1" dirty="0"/>
            </a:br>
            <a:r>
              <a:rPr lang="zh-CN" altLang="en-US" sz="4400" b="1" dirty="0"/>
              <a:t>第一次习题课</a:t>
            </a:r>
            <a:r>
              <a:rPr lang="en-US" altLang="zh-CN" sz="4400" b="1" dirty="0"/>
              <a:t>-HW1,2,3</a:t>
            </a:r>
            <a:endParaRPr lang="zh-CN" altLang="zh-CN" sz="4400" b="1" dirty="0"/>
          </a:p>
        </p:txBody>
      </p:sp>
      <p:sp>
        <p:nvSpPr>
          <p:cNvPr id="4" name="文本框 3"/>
          <p:cNvSpPr txBox="1"/>
          <p:nvPr/>
        </p:nvSpPr>
        <p:spPr>
          <a:xfrm>
            <a:off x="9133205" y="5859145"/>
            <a:ext cx="2003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2021/10/11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>
          <a:xfrm>
            <a:off x="23812" y="1"/>
            <a:ext cx="1738313" cy="96153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5400" b="1" dirty="0"/>
              <a:t>2.24</a:t>
            </a:r>
            <a:endParaRPr lang="zh-CN" altLang="en-US" sz="5400" b="1" dirty="0"/>
          </a:p>
        </p:txBody>
      </p:sp>
      <p:sp>
        <p:nvSpPr>
          <p:cNvPr id="7171" name="文本框 4"/>
          <p:cNvSpPr txBox="1">
            <a:spLocks noChangeArrowheads="1"/>
          </p:cNvSpPr>
          <p:nvPr/>
        </p:nvSpPr>
        <p:spPr bwMode="auto">
          <a:xfrm>
            <a:off x="598848" y="709440"/>
            <a:ext cx="11448608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将递增有序链表</a:t>
            </a:r>
            <a:r>
              <a:rPr lang="en-US" altLang="zh-CN" sz="2400" dirty="0"/>
              <a:t>A</a:t>
            </a:r>
            <a:r>
              <a:rPr lang="zh-CN" altLang="en-US" sz="2400" dirty="0"/>
              <a:t>和</a:t>
            </a:r>
            <a:r>
              <a:rPr lang="en-US" altLang="zh-CN" sz="2400" dirty="0"/>
              <a:t>B</a:t>
            </a:r>
            <a:r>
              <a:rPr lang="zh-CN" altLang="en-US" sz="2400" dirty="0"/>
              <a:t>归并成递减有序的链表</a:t>
            </a:r>
            <a:r>
              <a:rPr lang="en-US" altLang="zh-CN" sz="2400" dirty="0"/>
              <a:t>C</a:t>
            </a:r>
            <a:r>
              <a:rPr lang="zh-CN" altLang="en-US" sz="2400" dirty="0"/>
              <a:t>，要求使用原表空间</a:t>
            </a:r>
            <a:endParaRPr lang="en-US" altLang="zh-CN" sz="2400" dirty="0"/>
          </a:p>
          <a:p>
            <a:pPr eaLnBrk="1" hangingPunct="1"/>
            <a:r>
              <a:rPr lang="en-US" altLang="zh-CN" sz="2400" dirty="0">
                <a:solidFill>
                  <a:srgbClr val="FF0000"/>
                </a:solidFill>
              </a:rPr>
              <a:t>Tips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/>
              <a:t>参考课本</a:t>
            </a:r>
            <a:r>
              <a:rPr lang="en-US" altLang="zh-CN" sz="2400" dirty="0"/>
              <a:t>p31</a:t>
            </a:r>
            <a:r>
              <a:rPr lang="zh-CN" altLang="en-US" sz="2400" dirty="0"/>
              <a:t>算法</a:t>
            </a:r>
            <a:r>
              <a:rPr lang="en-US" altLang="zh-CN" sz="2400" dirty="0"/>
              <a:t>2.12MergeList</a:t>
            </a:r>
            <a:r>
              <a:rPr lang="zh-CN" altLang="en-US" sz="2400" dirty="0"/>
              <a:t>，差别在于本题要求</a:t>
            </a:r>
            <a:r>
              <a:rPr lang="en-US" altLang="zh-CN" sz="2400" dirty="0"/>
              <a:t>C</a:t>
            </a:r>
            <a:r>
              <a:rPr lang="zh-CN" altLang="en-US" sz="2400" dirty="0"/>
              <a:t>递减有序（逆置？）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--------</a:t>
            </a:r>
            <a:r>
              <a:rPr lang="en-US" altLang="zh-CN" sz="2400" dirty="0">
                <a:sym typeface="Wingdings" panose="05000000000000000000" pitchFamily="2" charset="2"/>
              </a:rPr>
              <a:t></a:t>
            </a:r>
            <a:r>
              <a:rPr lang="zh-CN" altLang="en-US" sz="2400" dirty="0"/>
              <a:t>头插法</a:t>
            </a:r>
            <a:endParaRPr lang="en-US" altLang="zh-CN" sz="2400" dirty="0"/>
          </a:p>
          <a:p>
            <a:pPr eaLnBrk="1" hangingPunct="1"/>
            <a:endParaRPr lang="en-US" altLang="zh-CN" dirty="0"/>
          </a:p>
        </p:txBody>
      </p:sp>
      <p:pic>
        <p:nvPicPr>
          <p:cNvPr id="7172" name="图片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651" y="2060576"/>
            <a:ext cx="4151313" cy="474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1" y="2060575"/>
            <a:ext cx="4333875" cy="377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>
          <a:xfrm>
            <a:off x="237241" y="1"/>
            <a:ext cx="1738313" cy="110799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5400" b="1" dirty="0"/>
              <a:t>2.29</a:t>
            </a:r>
            <a:endParaRPr lang="zh-CN" altLang="en-US" sz="5400" b="1" dirty="0"/>
          </a:p>
        </p:txBody>
      </p:sp>
      <p:sp>
        <p:nvSpPr>
          <p:cNvPr id="8195" name="文本框 4"/>
          <p:cNvSpPr txBox="1">
            <a:spLocks noChangeArrowheads="1"/>
          </p:cNvSpPr>
          <p:nvPr/>
        </p:nvSpPr>
        <p:spPr bwMode="auto">
          <a:xfrm>
            <a:off x="406923" y="1110564"/>
            <a:ext cx="11378153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A</a:t>
            </a:r>
            <a:r>
              <a:rPr lang="zh-CN" altLang="en-US" sz="2400" dirty="0"/>
              <a:t>、</a:t>
            </a:r>
            <a:r>
              <a:rPr lang="en-US" altLang="zh-CN" sz="2400" dirty="0"/>
              <a:t>B</a:t>
            </a:r>
            <a:r>
              <a:rPr lang="zh-CN" altLang="en-US" sz="2400" dirty="0"/>
              <a:t>和</a:t>
            </a:r>
            <a:r>
              <a:rPr lang="en-US" altLang="zh-CN" sz="2400" dirty="0"/>
              <a:t>C</a:t>
            </a:r>
            <a:r>
              <a:rPr lang="zh-CN" altLang="en-US" sz="2400" dirty="0"/>
              <a:t>是</a:t>
            </a:r>
            <a:r>
              <a:rPr lang="en-US" altLang="zh-CN" sz="2400" dirty="0"/>
              <a:t>3</a:t>
            </a:r>
            <a:r>
              <a:rPr lang="zh-CN" altLang="en-US" sz="2400" dirty="0"/>
              <a:t>个</a:t>
            </a:r>
            <a:r>
              <a:rPr lang="zh-CN" altLang="en-US" sz="2400" dirty="0">
                <a:solidFill>
                  <a:srgbClr val="FF0000"/>
                </a:solidFill>
              </a:rPr>
              <a:t>递增有序</a:t>
            </a:r>
            <a:r>
              <a:rPr lang="zh-CN" altLang="en-US" sz="2400" dirty="0"/>
              <a:t>的线性表，要求删除</a:t>
            </a:r>
            <a:r>
              <a:rPr lang="en-US" altLang="zh-CN" sz="2400" dirty="0"/>
              <a:t>A</a:t>
            </a:r>
            <a:r>
              <a:rPr lang="zh-CN" altLang="en-US" sz="2400" dirty="0"/>
              <a:t>表中那些同时在</a:t>
            </a:r>
            <a:r>
              <a:rPr lang="en-US" altLang="zh-CN" sz="2400" dirty="0"/>
              <a:t>B</a:t>
            </a:r>
            <a:r>
              <a:rPr lang="zh-CN" altLang="en-US" sz="2400" dirty="0"/>
              <a:t>和</a:t>
            </a:r>
            <a:r>
              <a:rPr lang="en-US" altLang="zh-CN" sz="2400" dirty="0"/>
              <a:t>C</a:t>
            </a:r>
            <a:r>
              <a:rPr lang="zh-CN" altLang="en-US" sz="2400" dirty="0"/>
              <a:t>中出现的元素表项</a:t>
            </a:r>
            <a:endParaRPr lang="en-US" altLang="zh-CN" sz="2400" dirty="0"/>
          </a:p>
          <a:p>
            <a:pPr eaLnBrk="1" hangingPunct="1"/>
            <a:endParaRPr lang="en-US" altLang="zh-CN" dirty="0"/>
          </a:p>
        </p:txBody>
      </p:sp>
      <p:pic>
        <p:nvPicPr>
          <p:cNvPr id="8196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69" y="1823105"/>
            <a:ext cx="4400550" cy="454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7" name="图片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6022" y="1823105"/>
            <a:ext cx="3608387" cy="203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文本框 9"/>
          <p:cNvSpPr txBox="1">
            <a:spLocks noChangeArrowheads="1"/>
          </p:cNvSpPr>
          <p:nvPr/>
        </p:nvSpPr>
        <p:spPr bwMode="auto">
          <a:xfrm>
            <a:off x="6743699" y="4508501"/>
            <a:ext cx="4400549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>
                <a:solidFill>
                  <a:srgbClr val="FF0000"/>
                </a:solidFill>
              </a:rPr>
              <a:t>Tips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/>
              <a:t>借用递增有序的条件，遍历</a:t>
            </a:r>
            <a:r>
              <a:rPr lang="en-US" altLang="zh-CN" sz="2400" dirty="0"/>
              <a:t>A</a:t>
            </a:r>
            <a:r>
              <a:rPr lang="zh-CN" altLang="en-US" sz="2400" dirty="0"/>
              <a:t>，</a:t>
            </a:r>
            <a:r>
              <a:rPr lang="en-US" altLang="zh-CN" sz="2400" dirty="0"/>
              <a:t>B</a:t>
            </a:r>
            <a:r>
              <a:rPr lang="zh-CN" altLang="en-US" sz="2400" dirty="0"/>
              <a:t>，</a:t>
            </a:r>
            <a:r>
              <a:rPr lang="en-US" altLang="zh-CN" sz="2400" dirty="0"/>
              <a:t>C</a:t>
            </a:r>
            <a:r>
              <a:rPr lang="zh-CN" altLang="en-US" sz="2400" dirty="0"/>
              <a:t>各一遍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Time Complexity = O(</a:t>
            </a:r>
            <a:r>
              <a:rPr lang="en-US" altLang="zh-CN" sz="2400" dirty="0" err="1"/>
              <a:t>La+Lb+Lc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/>
          </p:nvPr>
        </p:nvSpPr>
        <p:spPr>
          <a:xfrm>
            <a:off x="350363" y="-93007"/>
            <a:ext cx="2675640" cy="122422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5400" b="1" dirty="0"/>
              <a:t>2.38</a:t>
            </a:r>
            <a:endParaRPr lang="zh-CN" altLang="en-US" sz="5400" b="1" dirty="0"/>
          </a:p>
        </p:txBody>
      </p:sp>
      <p:sp>
        <p:nvSpPr>
          <p:cNvPr id="9219" name="文本框 4"/>
          <p:cNvSpPr txBox="1">
            <a:spLocks noChangeArrowheads="1"/>
          </p:cNvSpPr>
          <p:nvPr/>
        </p:nvSpPr>
        <p:spPr bwMode="auto">
          <a:xfrm>
            <a:off x="964996" y="1012418"/>
            <a:ext cx="3680890" cy="6001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实现带访问频度域的</a:t>
            </a:r>
            <a:r>
              <a:rPr lang="en-US" altLang="zh-CN" sz="2400" dirty="0"/>
              <a:t>Locate</a:t>
            </a:r>
            <a:r>
              <a:rPr lang="zh-CN" altLang="en-US" sz="2400" dirty="0"/>
              <a:t>函数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要求访问频率越高的节点越接近头节点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Locate(L, x)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>
                <a:solidFill>
                  <a:srgbClr val="FF0000"/>
                </a:solidFill>
              </a:rPr>
              <a:t>Tips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>
                <a:solidFill>
                  <a:srgbClr val="FF0000"/>
                </a:solidFill>
              </a:rPr>
              <a:t>Locate</a:t>
            </a:r>
            <a:r>
              <a:rPr lang="zh-CN" altLang="en-US" sz="2400" dirty="0">
                <a:solidFill>
                  <a:srgbClr val="FF0000"/>
                </a:solidFill>
              </a:rPr>
              <a:t>只用查找第一个</a:t>
            </a:r>
            <a:r>
              <a:rPr lang="en-US" altLang="zh-CN" sz="2400" dirty="0">
                <a:solidFill>
                  <a:srgbClr val="FF0000"/>
                </a:solidFill>
              </a:rPr>
              <a:t>data</a:t>
            </a:r>
            <a:r>
              <a:rPr lang="zh-CN" altLang="en-US" sz="2400" dirty="0">
                <a:solidFill>
                  <a:srgbClr val="FF0000"/>
                </a:solidFill>
              </a:rPr>
              <a:t>为</a:t>
            </a:r>
            <a:r>
              <a:rPr lang="en-US" altLang="zh-CN" sz="2400" dirty="0">
                <a:solidFill>
                  <a:srgbClr val="FF0000"/>
                </a:solidFill>
              </a:rPr>
              <a:t>x</a:t>
            </a:r>
            <a:r>
              <a:rPr lang="zh-CN" altLang="en-US" sz="2400" dirty="0">
                <a:solidFill>
                  <a:srgbClr val="FF0000"/>
                </a:solidFill>
              </a:rPr>
              <a:t>的节点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>
                <a:solidFill>
                  <a:srgbClr val="FF0000"/>
                </a:solidFill>
              </a:rPr>
              <a:t>：双向循环链表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/>
            <a:r>
              <a:rPr lang="zh-CN" altLang="en-US" sz="2400" dirty="0">
                <a:solidFill>
                  <a:srgbClr val="FF0000"/>
                </a:solidFill>
              </a:rPr>
              <a:t>不可用带有</a:t>
            </a:r>
            <a:r>
              <a:rPr lang="en-US" altLang="zh-CN" sz="2400" dirty="0" err="1">
                <a:solidFill>
                  <a:srgbClr val="FF0000"/>
                </a:solidFill>
              </a:rPr>
              <a:t>nullptr</a:t>
            </a:r>
            <a:r>
              <a:rPr lang="zh-CN" altLang="en-US" sz="2400" dirty="0">
                <a:solidFill>
                  <a:srgbClr val="FF0000"/>
                </a:solidFill>
              </a:rPr>
              <a:t>的布尔表达式作为循环终止条件，而是要依靠头节点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  <p:pic>
        <p:nvPicPr>
          <p:cNvPr id="9220" name="图片 1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3666" y="742361"/>
            <a:ext cx="6740691" cy="5373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 noChangeArrowheads="1"/>
          </p:cNvSpPr>
          <p:nvPr>
            <p:ph type="title"/>
          </p:nvPr>
        </p:nvSpPr>
        <p:spPr>
          <a:xfrm>
            <a:off x="367645" y="0"/>
            <a:ext cx="3538538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5400" b="1" dirty="0"/>
              <a:t>补充习题</a:t>
            </a:r>
            <a:endParaRPr lang="zh-CN" altLang="en-US" sz="5400" b="1" dirty="0"/>
          </a:p>
        </p:txBody>
      </p:sp>
      <p:sp>
        <p:nvSpPr>
          <p:cNvPr id="10243" name="文本框 2"/>
          <p:cNvSpPr txBox="1">
            <a:spLocks noChangeArrowheads="1"/>
          </p:cNvSpPr>
          <p:nvPr/>
        </p:nvSpPr>
        <p:spPr bwMode="auto">
          <a:xfrm>
            <a:off x="197963" y="1046145"/>
            <a:ext cx="12283125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单链表（</a:t>
            </a:r>
            <a:r>
              <a:rPr lang="en-US" altLang="zh-CN" sz="2400" dirty="0"/>
              <a:t>data</a:t>
            </a:r>
            <a:r>
              <a:rPr lang="zh-CN" altLang="en-US" sz="2400" dirty="0"/>
              <a:t>，</a:t>
            </a:r>
            <a:r>
              <a:rPr lang="en-US" altLang="zh-CN" sz="2400" dirty="0"/>
              <a:t>next</a:t>
            </a:r>
            <a:r>
              <a:rPr lang="zh-CN" altLang="en-US" sz="2400" dirty="0"/>
              <a:t>），带头结点，要求尽可能高效地实现算法：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Input</a:t>
            </a:r>
            <a:r>
              <a:rPr lang="zh-CN" altLang="en-US" sz="2400" dirty="0"/>
              <a:t>：该单链表头指针</a:t>
            </a:r>
            <a:r>
              <a:rPr lang="en-US" altLang="zh-CN" sz="2400" dirty="0"/>
              <a:t>L</a:t>
            </a:r>
            <a:r>
              <a:rPr lang="zh-CN" altLang="en-US" sz="2400" dirty="0"/>
              <a:t>，正整数</a:t>
            </a:r>
            <a:r>
              <a:rPr lang="en-US" altLang="zh-CN" sz="2400" dirty="0"/>
              <a:t>k</a:t>
            </a:r>
            <a:r>
              <a:rPr lang="zh-CN" altLang="en-US" sz="2400" dirty="0"/>
              <a:t>（保证</a:t>
            </a:r>
            <a:r>
              <a:rPr lang="en-US" altLang="zh-CN" sz="2400" dirty="0"/>
              <a:t>k</a:t>
            </a:r>
            <a:r>
              <a:rPr lang="zh-CN" altLang="en-US" sz="2400" dirty="0"/>
              <a:t>是一个合法数值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Output</a:t>
            </a:r>
            <a:r>
              <a:rPr lang="zh-CN" altLang="en-US" sz="2400" dirty="0"/>
              <a:t>：该单链表倒数第</a:t>
            </a:r>
            <a:r>
              <a:rPr lang="en-US" altLang="zh-CN" sz="2400" dirty="0"/>
              <a:t>k</a:t>
            </a:r>
            <a:r>
              <a:rPr lang="zh-CN" altLang="en-US" sz="2400" dirty="0"/>
              <a:t>个节点的</a:t>
            </a:r>
            <a:r>
              <a:rPr lang="en-US" altLang="zh-CN" sz="2400" dirty="0"/>
              <a:t>data</a:t>
            </a:r>
            <a:r>
              <a:rPr lang="zh-CN" altLang="en-US" sz="2400" dirty="0"/>
              <a:t>值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zh-CN" altLang="en-US" sz="2400" dirty="0"/>
              <a:t>分析：本题的关键在于如何高效地实现算法（</a:t>
            </a:r>
            <a:r>
              <a:rPr lang="en-US" altLang="zh-CN" sz="2400" dirty="0"/>
              <a:t>worst case</a:t>
            </a:r>
            <a:r>
              <a:rPr lang="zh-CN" altLang="en-US" sz="2400" dirty="0"/>
              <a:t>下仅仅扫描一遍</a:t>
            </a:r>
            <a:r>
              <a:rPr lang="en-US" altLang="zh-CN" sz="2400" dirty="0"/>
              <a:t>L</a:t>
            </a:r>
            <a:r>
              <a:rPr lang="zh-CN" altLang="en-US" sz="2400" dirty="0"/>
              <a:t>？）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Method1</a:t>
            </a:r>
            <a:r>
              <a:rPr lang="zh-CN" altLang="en-US" sz="2400" dirty="0"/>
              <a:t>：两遍扫描，第一遍获得表长信息，第二遍获得倒数第</a:t>
            </a:r>
            <a:r>
              <a:rPr lang="en-US" altLang="zh-CN" sz="2400" dirty="0"/>
              <a:t>k</a:t>
            </a:r>
            <a:r>
              <a:rPr lang="zh-CN" altLang="en-US" sz="2400" dirty="0"/>
              <a:t>个节点信息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Method2</a:t>
            </a:r>
            <a:r>
              <a:rPr lang="zh-CN" altLang="en-US" sz="2400" dirty="0"/>
              <a:t>：一遍扫描，使用两个指针</a:t>
            </a:r>
            <a:r>
              <a:rPr lang="en-US" altLang="zh-CN" sz="2400" dirty="0"/>
              <a:t>p</a:t>
            </a:r>
            <a:r>
              <a:rPr lang="zh-CN" altLang="en-US" sz="2400" dirty="0"/>
              <a:t>，</a:t>
            </a:r>
            <a:r>
              <a:rPr lang="en-US" altLang="zh-CN" sz="2400" dirty="0"/>
              <a:t>q</a:t>
            </a:r>
            <a:r>
              <a:rPr lang="zh-CN" altLang="en-US" sz="2400" dirty="0"/>
              <a:t>；</a:t>
            </a:r>
            <a:r>
              <a:rPr lang="en-US" altLang="zh-CN" sz="2400" dirty="0"/>
              <a:t>p</a:t>
            </a:r>
            <a:r>
              <a:rPr lang="zh-CN" altLang="en-US" sz="2400" dirty="0"/>
              <a:t>指向表头，</a:t>
            </a:r>
            <a:r>
              <a:rPr lang="en-US" altLang="zh-CN" sz="2400" dirty="0"/>
              <a:t>q</a:t>
            </a:r>
            <a:r>
              <a:rPr lang="zh-CN" altLang="en-US" sz="2400" dirty="0"/>
              <a:t>指向第</a:t>
            </a:r>
            <a:r>
              <a:rPr lang="en-US" altLang="zh-CN" sz="2400" dirty="0"/>
              <a:t>k</a:t>
            </a:r>
            <a:r>
              <a:rPr lang="zh-CN" altLang="en-US" sz="2400" dirty="0"/>
              <a:t>个节点，每次循环让</a:t>
            </a:r>
            <a:r>
              <a:rPr lang="en-US" altLang="zh-CN" sz="2400" dirty="0"/>
              <a:t>p</a:t>
            </a:r>
            <a:r>
              <a:rPr lang="zh-CN" altLang="en-US" sz="2400" dirty="0"/>
              <a:t>，</a:t>
            </a:r>
            <a:r>
              <a:rPr lang="en-US" altLang="zh-CN" sz="2400" dirty="0"/>
              <a:t>q</a:t>
            </a:r>
            <a:r>
              <a:rPr lang="zh-CN" altLang="en-US" sz="2400" dirty="0"/>
              <a:t>同步向前走一步，当</a:t>
            </a:r>
            <a:r>
              <a:rPr lang="en-US" altLang="zh-CN" sz="2400" dirty="0"/>
              <a:t>q</a:t>
            </a:r>
            <a:r>
              <a:rPr lang="zh-CN" altLang="en-US" sz="2400" dirty="0"/>
              <a:t>指向表尾时，</a:t>
            </a:r>
            <a:r>
              <a:rPr lang="en-US" altLang="zh-CN" sz="2400" dirty="0"/>
              <a:t>p</a:t>
            </a:r>
            <a:r>
              <a:rPr lang="zh-CN" altLang="en-US" sz="2400" dirty="0"/>
              <a:t>指向倒数第</a:t>
            </a:r>
            <a:r>
              <a:rPr lang="en-US" altLang="zh-CN" sz="2400" dirty="0"/>
              <a:t>k</a:t>
            </a:r>
            <a:r>
              <a:rPr lang="zh-CN" altLang="en-US" sz="2400" dirty="0"/>
              <a:t>个节点。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算法实现：</a:t>
            </a:r>
            <a:endParaRPr lang="en-US" altLang="zh-CN" sz="2400" dirty="0"/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en-US" dirty="0"/>
          </a:p>
        </p:txBody>
      </p:sp>
      <p:pic>
        <p:nvPicPr>
          <p:cNvPr id="10244" name="图片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519" y="4310897"/>
            <a:ext cx="4906962" cy="2343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文本框 1"/>
          <p:cNvSpPr txBox="1">
            <a:spLocks noChangeArrowheads="1"/>
          </p:cNvSpPr>
          <p:nvPr/>
        </p:nvSpPr>
        <p:spPr bwMode="auto">
          <a:xfrm>
            <a:off x="91125" y="228880"/>
            <a:ext cx="12100875" cy="6647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b="1" dirty="0">
                <a:latin typeface="+mj-lt"/>
              </a:rPr>
              <a:t>Chap2</a:t>
            </a:r>
            <a:r>
              <a:rPr lang="zh-CN" altLang="en-US" sz="2400" b="1" dirty="0">
                <a:latin typeface="+mj-lt"/>
              </a:rPr>
              <a:t>的一些</a:t>
            </a:r>
            <a:r>
              <a:rPr lang="en-US" altLang="zh-CN" sz="2400" b="1" dirty="0">
                <a:latin typeface="+mj-lt"/>
              </a:rPr>
              <a:t>tips</a:t>
            </a:r>
            <a:r>
              <a:rPr lang="zh-CN" altLang="en-US" sz="2400" b="1" dirty="0">
                <a:latin typeface="+mj-lt"/>
              </a:rPr>
              <a:t>：</a:t>
            </a:r>
            <a:endParaRPr lang="en-US" altLang="zh-CN" sz="2400" b="1" dirty="0">
              <a:latin typeface="+mj-lt"/>
            </a:endParaRPr>
          </a:p>
          <a:p>
            <a:pPr eaLnBrk="1" hangingPunct="1"/>
            <a:endParaRPr lang="en-US" altLang="zh-CN" sz="2400" b="1" dirty="0">
              <a:latin typeface="+mj-lt"/>
            </a:endParaRPr>
          </a:p>
          <a:p>
            <a:pPr eaLnBrk="1" hangingPunct="1"/>
            <a:r>
              <a:rPr lang="en-US" altLang="zh-CN" sz="2400" b="1" dirty="0">
                <a:latin typeface="+mj-lt"/>
              </a:rPr>
              <a:t>@1</a:t>
            </a:r>
            <a:r>
              <a:rPr lang="zh-CN" altLang="en-US" sz="2400" b="1" dirty="0">
                <a:latin typeface="+mj-lt"/>
              </a:rPr>
              <a:t>：一些基本概念：</a:t>
            </a:r>
            <a:endParaRPr lang="en-US" altLang="zh-CN" sz="2400" b="1" dirty="0">
              <a:latin typeface="+mj-lt"/>
            </a:endParaRPr>
          </a:p>
          <a:p>
            <a:pPr eaLnBrk="1" hangingPunct="1"/>
            <a:r>
              <a:rPr lang="zh-CN" altLang="en-US" sz="2400" b="1" dirty="0">
                <a:latin typeface="+mj-lt"/>
              </a:rPr>
              <a:t>顺序表与链表的基本操作时间复杂度对比分析（插入、删除元素？读取第</a:t>
            </a:r>
            <a:r>
              <a:rPr lang="en-US" altLang="zh-CN" sz="2400" b="1" dirty="0">
                <a:latin typeface="+mj-lt"/>
              </a:rPr>
              <a:t>k</a:t>
            </a:r>
            <a:r>
              <a:rPr lang="zh-CN" altLang="en-US" sz="2400" b="1" dirty="0">
                <a:latin typeface="+mj-lt"/>
              </a:rPr>
              <a:t>个元素？）</a:t>
            </a:r>
            <a:endParaRPr lang="en-US" altLang="zh-CN" sz="2400" b="1" dirty="0">
              <a:latin typeface="+mj-lt"/>
            </a:endParaRPr>
          </a:p>
          <a:p>
            <a:pPr eaLnBrk="1" hangingPunct="1"/>
            <a:r>
              <a:rPr lang="zh-CN" altLang="en-US" sz="2400" b="1" dirty="0">
                <a:latin typeface="+mj-lt"/>
              </a:rPr>
              <a:t>基于数组的顺序表的局限性（定长？如何改进</a:t>
            </a:r>
            <a:r>
              <a:rPr lang="en-US" altLang="zh-CN" sz="2400" b="1" dirty="0">
                <a:latin typeface="+mj-lt"/>
              </a:rPr>
              <a:t>---</a:t>
            </a:r>
            <a:r>
              <a:rPr lang="zh-CN" altLang="en-US" sz="2400" b="1" dirty="0">
                <a:latin typeface="+mj-lt"/>
              </a:rPr>
              <a:t>基于堆，动态分配的顺序表）</a:t>
            </a:r>
            <a:endParaRPr lang="en-US" altLang="zh-CN" sz="2400" b="1" dirty="0">
              <a:latin typeface="+mj-lt"/>
            </a:endParaRPr>
          </a:p>
          <a:p>
            <a:pPr eaLnBrk="1" hangingPunct="1"/>
            <a:r>
              <a:rPr lang="zh-CN" altLang="en-US" sz="2400" b="1" dirty="0">
                <a:latin typeface="+mj-lt"/>
              </a:rPr>
              <a:t>顺序表的存取结构和存储结构各是什么？（随机存取，顺序存储）</a:t>
            </a:r>
            <a:endParaRPr lang="en-US" altLang="zh-CN" sz="2400" b="1" dirty="0">
              <a:latin typeface="+mj-lt"/>
            </a:endParaRPr>
          </a:p>
          <a:p>
            <a:pPr eaLnBrk="1" hangingPunct="1"/>
            <a:r>
              <a:rPr lang="zh-CN" altLang="en-US" sz="2400" b="1" dirty="0">
                <a:latin typeface="+mj-lt"/>
              </a:rPr>
              <a:t>链表的存取结构和存储结构各是什么？（顺序存取，链式存储）</a:t>
            </a:r>
            <a:endParaRPr lang="en-US" altLang="zh-CN" sz="2400" b="1" dirty="0">
              <a:latin typeface="+mj-lt"/>
            </a:endParaRPr>
          </a:p>
          <a:p>
            <a:pPr eaLnBrk="1" hangingPunct="1"/>
            <a:r>
              <a:rPr lang="en-US" altLang="zh-CN" sz="2400" b="1" dirty="0">
                <a:latin typeface="+mj-lt"/>
              </a:rPr>
              <a:t>To be continued…</a:t>
            </a:r>
            <a:endParaRPr lang="en-US" altLang="zh-CN" sz="2400" b="1" dirty="0">
              <a:latin typeface="+mj-lt"/>
            </a:endParaRPr>
          </a:p>
          <a:p>
            <a:pPr eaLnBrk="1" hangingPunct="1"/>
            <a:r>
              <a:rPr lang="en-US" altLang="zh-CN" sz="2400" b="1" dirty="0">
                <a:latin typeface="+mj-lt"/>
              </a:rPr>
              <a:t>@2</a:t>
            </a:r>
            <a:r>
              <a:rPr lang="zh-CN" altLang="en-US" sz="2400" b="1" dirty="0">
                <a:latin typeface="+mj-lt"/>
              </a:rPr>
              <a:t>：</a:t>
            </a:r>
            <a:endParaRPr lang="en-US" altLang="zh-CN" sz="2400" b="1" dirty="0">
              <a:latin typeface="+mj-lt"/>
            </a:endParaRPr>
          </a:p>
          <a:p>
            <a:pPr eaLnBrk="1" hangingPunct="1"/>
            <a:r>
              <a:rPr lang="zh-CN" altLang="en-US" sz="2400" b="1" dirty="0">
                <a:latin typeface="+mj-lt"/>
              </a:rPr>
              <a:t>顺序表和链表的基本操作实现（</a:t>
            </a:r>
            <a:r>
              <a:rPr lang="en-US" altLang="zh-CN" sz="2400" b="1" dirty="0">
                <a:latin typeface="+mj-lt"/>
              </a:rPr>
              <a:t>Insert</a:t>
            </a:r>
            <a:r>
              <a:rPr lang="zh-CN" altLang="en-US" sz="2400" b="1" dirty="0">
                <a:latin typeface="+mj-lt"/>
              </a:rPr>
              <a:t>，</a:t>
            </a:r>
            <a:r>
              <a:rPr lang="en-US" altLang="zh-CN" sz="2400" b="1" dirty="0">
                <a:latin typeface="+mj-lt"/>
              </a:rPr>
              <a:t>Delete</a:t>
            </a:r>
            <a:r>
              <a:rPr lang="zh-CN" altLang="en-US" sz="2400" b="1" dirty="0">
                <a:latin typeface="+mj-lt"/>
              </a:rPr>
              <a:t>，</a:t>
            </a:r>
            <a:r>
              <a:rPr lang="en-US" altLang="zh-CN" sz="2400" b="1" dirty="0">
                <a:latin typeface="+mj-lt"/>
              </a:rPr>
              <a:t>Search</a:t>
            </a:r>
            <a:r>
              <a:rPr lang="zh-CN" altLang="en-US" sz="2400" b="1" dirty="0">
                <a:latin typeface="+mj-lt"/>
              </a:rPr>
              <a:t>）</a:t>
            </a:r>
            <a:endParaRPr lang="en-US" altLang="zh-CN" sz="2400" b="1" dirty="0">
              <a:latin typeface="+mj-lt"/>
            </a:endParaRPr>
          </a:p>
          <a:p>
            <a:pPr eaLnBrk="1" hangingPunct="1"/>
            <a:r>
              <a:rPr lang="zh-CN" altLang="en-US" sz="2400" b="1" dirty="0">
                <a:latin typeface="+mj-lt"/>
              </a:rPr>
              <a:t>顺序表和链表的一些基本算法设计（</a:t>
            </a:r>
            <a:r>
              <a:rPr lang="en-US" altLang="zh-CN" sz="2400" b="1" dirty="0">
                <a:latin typeface="+mj-lt"/>
              </a:rPr>
              <a:t>Merge</a:t>
            </a:r>
            <a:r>
              <a:rPr lang="zh-CN" altLang="en-US" sz="2400" b="1" dirty="0">
                <a:latin typeface="+mj-lt"/>
              </a:rPr>
              <a:t>，</a:t>
            </a:r>
            <a:r>
              <a:rPr lang="en-US" altLang="zh-CN" sz="2400" b="1" dirty="0">
                <a:latin typeface="+mj-lt"/>
              </a:rPr>
              <a:t>Union…),</a:t>
            </a:r>
            <a:r>
              <a:rPr lang="zh-CN" altLang="en-US" sz="2400" b="1" dirty="0">
                <a:latin typeface="+mj-lt"/>
              </a:rPr>
              <a:t>注意题目中的有序条件往往可以帮助设计更好时间复杂度的算法</a:t>
            </a:r>
            <a:endParaRPr lang="en-US" altLang="zh-CN" sz="2400" b="1" dirty="0">
              <a:latin typeface="+mj-lt"/>
            </a:endParaRPr>
          </a:p>
          <a:p>
            <a:pPr eaLnBrk="1" hangingPunct="1"/>
            <a:r>
              <a:rPr lang="en-US" altLang="zh-CN" sz="2400" b="1" dirty="0">
                <a:latin typeface="+mj-lt"/>
              </a:rPr>
              <a:t>To be continued…</a:t>
            </a:r>
            <a:endParaRPr lang="en-US" altLang="zh-CN" sz="2400" b="1" dirty="0">
              <a:latin typeface="+mj-lt"/>
            </a:endParaRPr>
          </a:p>
          <a:p>
            <a:pPr eaLnBrk="1" hangingPunct="1"/>
            <a:r>
              <a:rPr lang="en-US" altLang="zh-CN" sz="2400" b="1" dirty="0">
                <a:latin typeface="+mj-lt"/>
              </a:rPr>
              <a:t>@3</a:t>
            </a:r>
            <a:r>
              <a:rPr lang="zh-CN" altLang="en-US" sz="2400" b="1" dirty="0">
                <a:latin typeface="+mj-lt"/>
              </a:rPr>
              <a:t>：</a:t>
            </a:r>
            <a:endParaRPr lang="en-US" altLang="zh-CN" sz="2400" b="1" dirty="0">
              <a:latin typeface="+mj-lt"/>
            </a:endParaRPr>
          </a:p>
          <a:p>
            <a:pPr eaLnBrk="1" hangingPunct="1"/>
            <a:r>
              <a:rPr lang="zh-CN" altLang="en-US" sz="2400" b="1" dirty="0">
                <a:latin typeface="+mj-lt"/>
              </a:rPr>
              <a:t>静态链表</a:t>
            </a:r>
            <a:r>
              <a:rPr lang="en-US" altLang="zh-CN" sz="2400" b="1" dirty="0">
                <a:latin typeface="+mj-lt"/>
              </a:rPr>
              <a:t>-</a:t>
            </a:r>
            <a:r>
              <a:rPr lang="en-US" altLang="zh-CN" sz="2400" b="1" dirty="0">
                <a:latin typeface="+mj-lt"/>
                <a:sym typeface="Wingdings" panose="05000000000000000000" pitchFamily="2" charset="2"/>
              </a:rPr>
              <a:t>Unix OS</a:t>
            </a:r>
            <a:r>
              <a:rPr lang="zh-CN" altLang="en-US" sz="2400" b="1" dirty="0">
                <a:latin typeface="+mj-lt"/>
                <a:sym typeface="Wingdings" panose="05000000000000000000" pitchFamily="2" charset="2"/>
              </a:rPr>
              <a:t>里面的</a:t>
            </a:r>
            <a:r>
              <a:rPr lang="en-US" altLang="zh-CN" sz="2400" b="1" dirty="0">
                <a:latin typeface="+mj-lt"/>
                <a:sym typeface="Wingdings" panose="05000000000000000000" pitchFamily="2" charset="2"/>
              </a:rPr>
              <a:t>malloc</a:t>
            </a:r>
            <a:r>
              <a:rPr lang="zh-CN" altLang="en-US" sz="2400" b="1" dirty="0">
                <a:latin typeface="+mj-lt"/>
                <a:sym typeface="Wingdings" panose="05000000000000000000" pitchFamily="2" charset="2"/>
              </a:rPr>
              <a:t>，</a:t>
            </a:r>
            <a:r>
              <a:rPr lang="en-US" altLang="zh-CN" sz="2400" b="1" dirty="0">
                <a:latin typeface="+mj-lt"/>
                <a:sym typeface="Wingdings" panose="05000000000000000000" pitchFamily="2" charset="2"/>
              </a:rPr>
              <a:t>free</a:t>
            </a:r>
            <a:r>
              <a:rPr lang="zh-CN" altLang="en-US" sz="2400" b="1" dirty="0">
                <a:latin typeface="+mj-lt"/>
                <a:sym typeface="Wingdings" panose="05000000000000000000" pitchFamily="2" charset="2"/>
              </a:rPr>
              <a:t>的内存管理实现方式</a:t>
            </a:r>
            <a:endParaRPr lang="en-US" altLang="zh-CN" sz="2400" b="1" dirty="0">
              <a:latin typeface="+mj-lt"/>
              <a:sym typeface="Wingdings" panose="05000000000000000000" pitchFamily="2" charset="2"/>
            </a:endParaRPr>
          </a:p>
          <a:p>
            <a:pPr eaLnBrk="1" hangingPunct="1"/>
            <a:r>
              <a:rPr lang="zh-CN" altLang="en-US" sz="2400" b="1" dirty="0">
                <a:latin typeface="+mj-lt"/>
              </a:rPr>
              <a:t>双向链表、循环链表基本操作（与单链表类似，注意循环终止条件的变化）</a:t>
            </a:r>
            <a:endParaRPr lang="en-US" altLang="zh-CN" sz="2400" b="1" dirty="0">
              <a:latin typeface="+mj-lt"/>
            </a:endParaRPr>
          </a:p>
          <a:p>
            <a:pPr eaLnBrk="1" hangingPunct="1"/>
            <a:r>
              <a:rPr lang="en-US" altLang="zh-CN" sz="2400" b="1" dirty="0">
                <a:latin typeface="+mj-lt"/>
              </a:rPr>
              <a:t>To be continued…</a:t>
            </a:r>
            <a:endParaRPr lang="en-US" altLang="zh-CN" sz="2400" b="1" dirty="0">
              <a:latin typeface="+mj-lt"/>
            </a:endParaRP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2424" y="867265"/>
            <a:ext cx="10784265" cy="205033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1" dirty="0"/>
              <a:t>假设以顺序存储结构实现一个双向栈，即在一维数组的存储空间中存在着两个栈，它们的栈底分别设在数组的两个端点。试编写实现这个双向栈</a:t>
            </a:r>
            <a:r>
              <a:rPr lang="en-US" altLang="zh-CN" sz="2400" b="1" dirty="0" err="1"/>
              <a:t>tws</a:t>
            </a:r>
            <a:r>
              <a:rPr lang="zh-CN" altLang="en-US" sz="2400" b="1" dirty="0"/>
              <a:t>的三个操作：初始化</a:t>
            </a:r>
            <a:r>
              <a:rPr lang="en-US" altLang="zh-CN" sz="2400" b="1" dirty="0" err="1"/>
              <a:t>inistack</a:t>
            </a:r>
            <a:r>
              <a:rPr lang="en-US" altLang="zh-CN" sz="2400" b="1" dirty="0"/>
              <a:t>(</a:t>
            </a:r>
            <a:r>
              <a:rPr lang="en-US" altLang="zh-CN" sz="2400" b="1" dirty="0" err="1"/>
              <a:t>tws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、入栈</a:t>
            </a:r>
            <a:r>
              <a:rPr lang="en-US" altLang="zh-CN" sz="2400" b="1" dirty="0"/>
              <a:t>push(</a:t>
            </a:r>
            <a:r>
              <a:rPr lang="en-US" altLang="zh-CN" sz="2400" b="1" dirty="0" err="1"/>
              <a:t>tws,i,x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和出栈</a:t>
            </a:r>
            <a:r>
              <a:rPr lang="en-US" altLang="zh-CN" sz="2400" b="1" dirty="0"/>
              <a:t>pop(</a:t>
            </a:r>
            <a:r>
              <a:rPr lang="en-US" altLang="zh-CN" sz="2400" b="1" dirty="0" err="1"/>
              <a:t>tws,i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的算法，其中</a:t>
            </a:r>
            <a:r>
              <a:rPr lang="en-US" altLang="zh-CN" sz="2400" b="1" dirty="0" err="1"/>
              <a:t>i</a:t>
            </a:r>
            <a:r>
              <a:rPr lang="zh-CN" altLang="en-US" sz="2400" b="1" dirty="0"/>
              <a:t>为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或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，用以分别指示设在数组两端的两个栈。</a:t>
            </a: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</a:rPr>
              <a:t>并讨论按过程</a:t>
            </a: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</a:rPr>
              <a:t>正</a:t>
            </a: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</a:rPr>
              <a:t>误状态变量可设为变参</a:t>
            </a:r>
            <a:r>
              <a:rPr lang="en-US" altLang="zh-CN" sz="2400" b="1" dirty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zh-CN" altLang="en-US" sz="2400" b="1" dirty="0">
                <a:solidFill>
                  <a:schemeClr val="bg1">
                    <a:lumMod val="85000"/>
                  </a:schemeClr>
                </a:solidFill>
              </a:rPr>
              <a:t>或函数设计这些操作算法各有什么有缺点。</a:t>
            </a:r>
            <a:endParaRPr lang="zh-CN" altLang="en-US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3633" y="216816"/>
            <a:ext cx="1696825" cy="791852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5400" b="1" dirty="0"/>
              <a:t>3.15</a:t>
            </a:r>
            <a:endParaRPr lang="zh-CN" altLang="en-US" sz="54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44" r="51701"/>
          <a:stretch>
            <a:fillRect/>
          </a:stretch>
        </p:blipFill>
        <p:spPr>
          <a:xfrm>
            <a:off x="3190972" y="3117101"/>
            <a:ext cx="5967167" cy="3429814"/>
          </a:xfrm>
          <a:prstGeom prst="rect">
            <a:avLst/>
          </a:prstGeom>
        </p:spPr>
      </p:pic>
      <p:pic>
        <p:nvPicPr>
          <p:cNvPr id="8" name="内容占位符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58" r="44000"/>
          <a:stretch>
            <a:fillRect/>
          </a:stretch>
        </p:blipFill>
        <p:spPr>
          <a:xfrm>
            <a:off x="2391043" y="5276880"/>
            <a:ext cx="6748242" cy="110642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99" y="473593"/>
            <a:ext cx="10636801" cy="591081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164" y="145777"/>
            <a:ext cx="10907672" cy="65664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03867" y="612742"/>
            <a:ext cx="10784265" cy="205033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1" dirty="0"/>
              <a:t>假设一个算数表达式中可以包含三种符号：圆括号“</a:t>
            </a:r>
            <a:r>
              <a:rPr lang="en-US" altLang="zh-CN" sz="2400" b="1" dirty="0"/>
              <a:t>(”</a:t>
            </a:r>
            <a:r>
              <a:rPr lang="zh-CN" altLang="en-US" sz="2400" b="1" dirty="0"/>
              <a:t>和“</a:t>
            </a:r>
            <a:r>
              <a:rPr lang="en-US" altLang="zh-CN" sz="2400" b="1" dirty="0"/>
              <a:t>)”</a:t>
            </a:r>
            <a:r>
              <a:rPr lang="zh-CN" altLang="en-US" sz="2400" b="1" dirty="0"/>
              <a:t>、方括号“</a:t>
            </a:r>
            <a:r>
              <a:rPr lang="en-US" altLang="zh-CN" sz="2400" b="1" dirty="0"/>
              <a:t>[”</a:t>
            </a:r>
            <a:r>
              <a:rPr lang="zh-CN" altLang="en-US" sz="2400" b="1" dirty="0"/>
              <a:t>和“</a:t>
            </a:r>
            <a:r>
              <a:rPr lang="en-US" altLang="zh-CN" sz="2400" b="1" dirty="0"/>
              <a:t>]”</a:t>
            </a:r>
            <a:r>
              <a:rPr lang="zh-CN" altLang="en-US" sz="2400" b="1" dirty="0"/>
              <a:t>和花括号“</a:t>
            </a:r>
            <a:r>
              <a:rPr lang="en-US" altLang="zh-CN" sz="2400" b="1" dirty="0"/>
              <a:t>{”</a:t>
            </a:r>
            <a:r>
              <a:rPr lang="zh-CN" altLang="en-US" sz="2400" b="1" dirty="0"/>
              <a:t>和“</a:t>
            </a:r>
            <a:r>
              <a:rPr lang="en-US" altLang="zh-CN" sz="2400" b="1" dirty="0"/>
              <a:t>}”</a:t>
            </a:r>
            <a:r>
              <a:rPr lang="zh-CN" altLang="en-US" sz="2400" b="1" dirty="0"/>
              <a:t>，且这三种括号可按任意的次序嵌套使用（如：</a:t>
            </a:r>
            <a:r>
              <a:rPr lang="en-US" altLang="zh-CN" sz="2400" b="1" dirty="0"/>
              <a:t>…[…{…}…[…]…]…[…]…(…)…</a:t>
            </a:r>
            <a:r>
              <a:rPr lang="zh-CN" altLang="en-US" sz="2400" b="1" dirty="0"/>
              <a:t>）。编写判别给定表达式中所含括号是否正确配对出现的算法（已知表达式已存入数据元素为字符的顺序表中）。</a:t>
            </a:r>
            <a:endParaRPr lang="zh-CN" altLang="en-US" sz="2400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3633" y="216816"/>
            <a:ext cx="1696825" cy="791852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5400" b="1" dirty="0"/>
              <a:t>3.19</a:t>
            </a:r>
            <a:endParaRPr lang="zh-CN" altLang="en-US" sz="54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66784" y="240296"/>
            <a:ext cx="9523068" cy="1224826"/>
          </a:xfrm>
        </p:spPr>
        <p:txBody>
          <a:bodyPr>
            <a:normAutofit/>
          </a:bodyPr>
          <a:lstStyle/>
          <a:p>
            <a:endParaRPr lang="zh-CN" altLang="en-US" sz="320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69" b="12020"/>
          <a:stretch>
            <a:fillRect/>
          </a:stretch>
        </p:blipFill>
        <p:spPr>
          <a:xfrm>
            <a:off x="434332" y="283480"/>
            <a:ext cx="8490172" cy="6348953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072"/>
          <a:stretch>
            <a:fillRect/>
          </a:stretch>
        </p:blipFill>
        <p:spPr>
          <a:xfrm>
            <a:off x="4569914" y="2440538"/>
            <a:ext cx="7137603" cy="417569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522" r="46861"/>
          <a:stretch>
            <a:fillRect/>
          </a:stretch>
        </p:blipFill>
        <p:spPr>
          <a:xfrm>
            <a:off x="4542497" y="289520"/>
            <a:ext cx="7165020" cy="215101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 noChangeArrowheads="1"/>
          </p:cNvSpPr>
          <p:nvPr>
            <p:ph type="title"/>
          </p:nvPr>
        </p:nvSpPr>
        <p:spPr>
          <a:xfrm>
            <a:off x="707011" y="490571"/>
            <a:ext cx="8229600" cy="1143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6000" b="1" dirty="0"/>
              <a:t>目录</a:t>
            </a:r>
            <a:endParaRPr lang="zh-CN" altLang="en-US" sz="6000" b="1" dirty="0"/>
          </a:p>
        </p:txBody>
      </p:sp>
      <p:sp>
        <p:nvSpPr>
          <p:cNvPr id="3075" name="文本框 2"/>
          <p:cNvSpPr txBox="1">
            <a:spLocks noChangeArrowheads="1"/>
          </p:cNvSpPr>
          <p:nvPr/>
        </p:nvSpPr>
        <p:spPr bwMode="auto">
          <a:xfrm>
            <a:off x="707011" y="1889666"/>
            <a:ext cx="10972800" cy="3415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400" dirty="0"/>
              <a:t>@Part1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r>
              <a:rPr lang="en-US" altLang="zh-CN" sz="2400" dirty="0"/>
              <a:t>	HW1</a:t>
            </a:r>
            <a:r>
              <a:rPr lang="zh-CN" altLang="en-US" sz="2400" dirty="0"/>
              <a:t>中的题目：</a:t>
            </a:r>
            <a:r>
              <a:rPr lang="en-US" altLang="zh-CN" sz="2400" dirty="0"/>
              <a:t>《</a:t>
            </a:r>
            <a:r>
              <a:rPr lang="zh-CN" altLang="en-US" sz="2400" dirty="0"/>
              <a:t>数据结构题集</a:t>
            </a:r>
            <a:r>
              <a:rPr lang="en-US" altLang="zh-CN" sz="2400" dirty="0"/>
              <a:t>》1.10</a:t>
            </a:r>
            <a:r>
              <a:rPr lang="zh-CN" altLang="en-US" sz="2400" dirty="0"/>
              <a:t>，</a:t>
            </a:r>
            <a:r>
              <a:rPr lang="en-US" altLang="zh-CN" sz="2400" dirty="0"/>
              <a:t>1.12    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	HW2</a:t>
            </a:r>
            <a:r>
              <a:rPr lang="zh-CN" altLang="en-US" sz="2400" dirty="0"/>
              <a:t>中的题目：</a:t>
            </a:r>
            <a:r>
              <a:rPr lang="en-US" altLang="zh-CN" sz="2400" dirty="0"/>
              <a:t>《</a:t>
            </a:r>
            <a:r>
              <a:rPr lang="zh-CN" altLang="en-US" sz="2400" dirty="0"/>
              <a:t>数据结构题集</a:t>
            </a:r>
            <a:r>
              <a:rPr lang="en-US" altLang="zh-CN" sz="2400" dirty="0"/>
              <a:t>》2.19</a:t>
            </a:r>
            <a:r>
              <a:rPr lang="zh-CN" altLang="en-US" sz="2400" dirty="0"/>
              <a:t>，</a:t>
            </a:r>
            <a:r>
              <a:rPr lang="en-US" altLang="zh-CN" sz="2400" dirty="0"/>
              <a:t>2.21</a:t>
            </a:r>
            <a:r>
              <a:rPr lang="zh-CN" altLang="en-US" sz="2400" dirty="0"/>
              <a:t>，</a:t>
            </a:r>
            <a:r>
              <a:rPr lang="en-US" altLang="zh-CN" sz="2400" dirty="0"/>
              <a:t>2.22</a:t>
            </a:r>
            <a:r>
              <a:rPr lang="zh-CN" altLang="en-US" sz="2400" dirty="0"/>
              <a:t>，</a:t>
            </a:r>
            <a:r>
              <a:rPr lang="en-US" altLang="zh-CN" sz="2400" dirty="0"/>
              <a:t>2.24</a:t>
            </a:r>
            <a:r>
              <a:rPr lang="zh-CN" altLang="en-US" sz="2400" dirty="0"/>
              <a:t>，</a:t>
            </a:r>
            <a:r>
              <a:rPr lang="en-US" altLang="zh-CN" sz="2400" dirty="0"/>
              <a:t>2.29</a:t>
            </a:r>
            <a:r>
              <a:rPr lang="zh-CN" altLang="en-US" sz="2400" dirty="0"/>
              <a:t>，</a:t>
            </a:r>
            <a:r>
              <a:rPr lang="en-US" altLang="zh-CN" sz="2400" dirty="0"/>
              <a:t>2.38</a:t>
            </a:r>
            <a:endParaRPr lang="en-US" altLang="zh-CN" sz="2400" dirty="0"/>
          </a:p>
          <a:p>
            <a:r>
              <a:rPr lang="en-US" altLang="zh-CN" sz="2400" dirty="0"/>
              <a:t>	HW3</a:t>
            </a:r>
            <a:r>
              <a:rPr lang="zh-CN" altLang="en-US" sz="2400" dirty="0"/>
              <a:t>中的题目：</a:t>
            </a:r>
            <a:r>
              <a:rPr lang="en-US" altLang="zh-CN" sz="2400" dirty="0"/>
              <a:t>《</a:t>
            </a:r>
            <a:r>
              <a:rPr lang="zh-CN" altLang="en-US" sz="2400" dirty="0"/>
              <a:t>数据结构题集</a:t>
            </a:r>
            <a:r>
              <a:rPr lang="en-US" altLang="zh-CN" sz="2400" dirty="0"/>
              <a:t>》3.15</a:t>
            </a:r>
            <a:r>
              <a:rPr lang="zh-CN" altLang="en-US" sz="2400" dirty="0"/>
              <a:t>，</a:t>
            </a:r>
            <a:r>
              <a:rPr lang="en-US" altLang="zh-CN" sz="2400" dirty="0"/>
              <a:t>3.19</a:t>
            </a:r>
            <a:r>
              <a:rPr lang="zh-CN" altLang="en-US" sz="2400" dirty="0"/>
              <a:t>，</a:t>
            </a:r>
            <a:r>
              <a:rPr lang="en-US" altLang="zh-CN" sz="2400" dirty="0"/>
              <a:t>3.27</a:t>
            </a:r>
            <a:r>
              <a:rPr lang="zh-CN" altLang="en-US" sz="2400" dirty="0"/>
              <a:t>，</a:t>
            </a:r>
            <a:r>
              <a:rPr lang="en-US" altLang="zh-CN" sz="2400" dirty="0"/>
              <a:t>3.29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@Part2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    	</a:t>
            </a:r>
            <a:r>
              <a:rPr lang="zh-CN" altLang="en-US" sz="2400" dirty="0"/>
              <a:t>补充题目和</a:t>
            </a:r>
            <a:r>
              <a:rPr lang="en-US" altLang="zh-CN" sz="2400" dirty="0" err="1"/>
              <a:t>ChapterTips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/>
              <p:cNvSpPr>
                <a:spLocks noGrp="1"/>
              </p:cNvSpPr>
              <p:nvPr>
                <p:ph type="ctrTitle"/>
              </p:nvPr>
            </p:nvSpPr>
            <p:spPr>
              <a:xfrm>
                <a:off x="848412" y="1074656"/>
                <a:ext cx="10784265" cy="3982824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zh-CN" altLang="en-US" sz="2400" b="1" dirty="0"/>
                  <a:t>已知</a:t>
                </a:r>
                <a:r>
                  <a:rPr lang="en-US" altLang="zh-CN" sz="2400" b="1" dirty="0"/>
                  <a:t>Ackerman</a:t>
                </a:r>
                <a:r>
                  <a:rPr lang="zh-CN" altLang="en-US" sz="2400" b="1" dirty="0"/>
                  <a:t>函数的定义如下：</a:t>
                </a:r>
                <a:br>
                  <a:rPr lang="en-US" altLang="zh-CN" sz="2400" b="1" dirty="0"/>
                </a:br>
                <a:br>
                  <a:rPr lang="en-US" altLang="zh-CN" sz="2400" b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𝒂𝒌𝒎</m:t>
                      </m:r>
                      <m:d>
                        <m:dPr>
                          <m:ctrlPr>
                            <a:rPr lang="en-US" altLang="zh-CN" sz="2400" b="1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 dirty="0" err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altLang="zh-CN" sz="2400" b="1" i="1" dirty="0" err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1" i="1" dirty="0" err="1" smtClean="0"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</m:d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𝒂𝒌𝒎</m:t>
                              </m:r>
                              <m:d>
                                <m:d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  <m:e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𝒂𝒌𝒎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𝒂𝒌𝒎</m:t>
                              </m:r>
                              <m:d>
                                <m:dPr>
                                  <m:ctrlP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𝒏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2400" b="1" i="1" smtClean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e>
                              </m:d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sz="2400" b="1" i="1" smtClean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br>
                  <a:rPr lang="en-US" altLang="zh-CN" sz="2400" b="1" dirty="0"/>
                </a:br>
                <a:br>
                  <a:rPr lang="en-US" altLang="zh-CN" sz="2400" b="1" dirty="0"/>
                </a:br>
                <a:r>
                  <a:rPr lang="en-US" altLang="zh-CN" sz="2400" b="1" dirty="0"/>
                  <a:t>(1) </a:t>
                </a:r>
                <a:r>
                  <a:rPr lang="zh-CN" altLang="en-US" sz="2400" b="1" dirty="0"/>
                  <a:t>写出递归算法；</a:t>
                </a:r>
                <a:br>
                  <a:rPr lang="zh-CN" altLang="en-US" sz="2400" b="1" dirty="0"/>
                </a:br>
                <a:br>
                  <a:rPr lang="zh-CN" altLang="en-US" sz="2400" b="1" dirty="0"/>
                </a:br>
                <a:r>
                  <a:rPr lang="en-US" altLang="zh-CN" sz="2400" b="1" dirty="0"/>
                  <a:t>(2) </a:t>
                </a:r>
                <a:r>
                  <a:rPr lang="zh-CN" altLang="en-US" sz="2400" b="1" dirty="0"/>
                  <a:t>写出非递归算法；</a:t>
                </a:r>
                <a:br>
                  <a:rPr lang="zh-CN" altLang="en-US" sz="2400" b="1" dirty="0"/>
                </a:br>
                <a:br>
                  <a:rPr lang="zh-CN" altLang="en-US" sz="2400" b="1" dirty="0"/>
                </a:br>
                <a:r>
                  <a:rPr lang="en-US" altLang="zh-CN" sz="2400" b="1" dirty="0"/>
                  <a:t>(3) </a:t>
                </a:r>
                <a:r>
                  <a:rPr lang="zh-CN" altLang="en-US" sz="2400" b="1" dirty="0"/>
                  <a:t>根据非递归算法，画出求</a:t>
                </a:r>
                <a:r>
                  <a:rPr lang="en-US" altLang="zh-CN" sz="2400" b="1" dirty="0" err="1"/>
                  <a:t>akm</a:t>
                </a:r>
                <a:r>
                  <a:rPr lang="en-US" altLang="zh-CN" sz="2400" b="1" dirty="0"/>
                  <a:t>(2,1)</a:t>
                </a:r>
                <a:r>
                  <a:rPr lang="zh-CN" altLang="en-US" sz="2400" b="1" dirty="0"/>
                  <a:t>时栈的变化过程。</a:t>
                </a:r>
                <a:endParaRPr lang="zh-CN" altLang="en-US" sz="2400" b="1" dirty="0">
                  <a:solidFill>
                    <a:schemeClr val="bg1">
                      <a:lumMod val="8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" name="标题 1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848412" y="1074656"/>
                <a:ext cx="10784265" cy="3982824"/>
              </a:xfrm>
              <a:blipFill rotWithShape="1">
                <a:blip r:embed="rId1"/>
                <a:stretch>
                  <a:fillRect t="-6" r="1" b="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3633" y="216816"/>
            <a:ext cx="1696825" cy="791852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5400" b="1" dirty="0"/>
              <a:t>3.27</a:t>
            </a:r>
            <a:endParaRPr lang="zh-CN" altLang="en-US" sz="54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590" y="1252181"/>
            <a:ext cx="11546819" cy="4353637"/>
          </a:xfr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557" y="101175"/>
            <a:ext cx="8616885" cy="4024653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557" y="4125828"/>
            <a:ext cx="8616885" cy="259318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82424" y="867265"/>
            <a:ext cx="10784265" cy="2050330"/>
          </a:xfrm>
        </p:spPr>
        <p:txBody>
          <a:bodyPr>
            <a:noAutofit/>
          </a:bodyPr>
          <a:lstStyle/>
          <a:p>
            <a:pPr algn="l"/>
            <a:r>
              <a:rPr lang="zh-CN" altLang="en-US" sz="2400" b="1" dirty="0"/>
              <a:t>如果希望循环队列中的元素都能得到利用，则需设置一个标志域</a:t>
            </a:r>
            <a:r>
              <a:rPr lang="en-US" altLang="zh-CN" sz="2400" b="1" dirty="0"/>
              <a:t>tag</a:t>
            </a:r>
            <a:r>
              <a:rPr lang="zh-CN" altLang="en-US" sz="2400" b="1" dirty="0"/>
              <a:t>，并以</a:t>
            </a:r>
            <a:r>
              <a:rPr lang="en-US" altLang="zh-CN" sz="2400" b="1" dirty="0"/>
              <a:t>tag</a:t>
            </a:r>
            <a:r>
              <a:rPr lang="zh-CN" altLang="en-US" sz="2400" b="1" dirty="0"/>
              <a:t>的值为</a:t>
            </a:r>
            <a:r>
              <a:rPr lang="en-US" altLang="zh-CN" sz="2400" b="1" dirty="0"/>
              <a:t>0</a:t>
            </a:r>
            <a:r>
              <a:rPr lang="zh-CN" altLang="en-US" sz="2400" b="1" dirty="0"/>
              <a:t>和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来区分，尾指针和头指针值相同时的队列状态是“空”还是“满”。试编写与此结构相应的入队列和出队列的算法，并从时间和空间角度讨论设标志和不设标志这两种方法的使用范围（如当循环队列容量较小而队列中每个元素占的空间较多时，哪一种方法较好）。</a:t>
            </a:r>
            <a:endParaRPr lang="zh-CN" altLang="en-US" sz="2400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3633" y="216816"/>
            <a:ext cx="1696825" cy="791852"/>
          </a:xfrm>
        </p:spPr>
        <p:txBody>
          <a:bodyPr>
            <a:normAutofit lnSpcReduction="10000"/>
          </a:bodyPr>
          <a:lstStyle/>
          <a:p>
            <a:pPr algn="l"/>
            <a:r>
              <a:rPr lang="en-US" altLang="zh-CN" sz="5400" b="1" dirty="0"/>
              <a:t>3.29</a:t>
            </a:r>
            <a:endParaRPr lang="zh-CN" altLang="en-US" sz="5400" b="1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942" y="327417"/>
            <a:ext cx="10515600" cy="1325563"/>
          </a:xfrm>
        </p:spPr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688"/>
          <a:stretch>
            <a:fillRect/>
          </a:stretch>
        </p:blipFill>
        <p:spPr>
          <a:xfrm>
            <a:off x="677941" y="247049"/>
            <a:ext cx="10864821" cy="3953055"/>
          </a:xfrm>
        </p:spPr>
      </p:pic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494" b="81178"/>
          <a:stretch>
            <a:fillRect/>
          </a:stretch>
        </p:blipFill>
        <p:spPr>
          <a:xfrm>
            <a:off x="677940" y="4200104"/>
            <a:ext cx="10864821" cy="244743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871" r="18616"/>
          <a:stretch>
            <a:fillRect/>
          </a:stretch>
        </p:blipFill>
        <p:spPr>
          <a:xfrm>
            <a:off x="785325" y="246003"/>
            <a:ext cx="10621350" cy="6365993"/>
          </a:xfr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085001" y="2636061"/>
            <a:ext cx="89461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/>
              <a:t>谢谢大家聆听！！！</a:t>
            </a:r>
            <a:endParaRPr lang="zh-CN" altLang="en-US" sz="6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27" y="1121789"/>
            <a:ext cx="11431824" cy="411008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2070" y="255270"/>
            <a:ext cx="6786880" cy="65836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50" y="365125"/>
            <a:ext cx="10444899" cy="609756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15" y="512445"/>
            <a:ext cx="10200005" cy="61868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1"/>
          <p:cNvSpPr>
            <a:spLocks noGrp="1" noChangeArrowheads="1"/>
          </p:cNvSpPr>
          <p:nvPr>
            <p:ph type="title"/>
          </p:nvPr>
        </p:nvSpPr>
        <p:spPr>
          <a:xfrm>
            <a:off x="133547" y="80425"/>
            <a:ext cx="1738313" cy="1045114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5400" b="1" dirty="0"/>
              <a:t>2.19</a:t>
            </a:r>
            <a:endParaRPr lang="zh-CN" altLang="en-US" sz="5400" b="1" dirty="0"/>
          </a:p>
        </p:txBody>
      </p:sp>
      <p:pic>
        <p:nvPicPr>
          <p:cNvPr id="4099" name="图片 47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76" y="298191"/>
            <a:ext cx="5042032" cy="6285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0" name="文本框 4"/>
          <p:cNvSpPr txBox="1">
            <a:spLocks noChangeArrowheads="1"/>
          </p:cNvSpPr>
          <p:nvPr/>
        </p:nvSpPr>
        <p:spPr bwMode="auto">
          <a:xfrm>
            <a:off x="622170" y="1125539"/>
            <a:ext cx="504203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删除递增有序单链表中</a:t>
            </a:r>
            <a:r>
              <a:rPr lang="en-US" altLang="zh-CN" sz="2400" dirty="0"/>
              <a:t>data</a:t>
            </a:r>
            <a:r>
              <a:rPr lang="zh-CN" altLang="en-US" sz="2400" dirty="0"/>
              <a:t>域值大于</a:t>
            </a:r>
            <a:r>
              <a:rPr lang="en-US" altLang="zh-CN" sz="2400" dirty="0"/>
              <a:t>mink</a:t>
            </a:r>
            <a:r>
              <a:rPr lang="zh-CN" altLang="en-US" sz="2400" dirty="0"/>
              <a:t>小于</a:t>
            </a:r>
            <a:r>
              <a:rPr lang="en-US" altLang="zh-CN" sz="2400" dirty="0" err="1"/>
              <a:t>maxk</a:t>
            </a:r>
            <a:r>
              <a:rPr lang="zh-CN" altLang="en-US" sz="2400" dirty="0"/>
              <a:t>的所有元素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>
                <a:solidFill>
                  <a:srgbClr val="FF0000"/>
                </a:solidFill>
              </a:rPr>
              <a:t>Tips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/>
              <a:t>worst case</a:t>
            </a:r>
            <a:r>
              <a:rPr lang="zh-CN" altLang="en-US" sz="2400" dirty="0"/>
              <a:t>：遍历单链表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Time Complexity = O(n)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/>
          <p:cNvSpPr>
            <a:spLocks noGrp="1" noChangeArrowheads="1"/>
          </p:cNvSpPr>
          <p:nvPr>
            <p:ph type="title"/>
          </p:nvPr>
        </p:nvSpPr>
        <p:spPr>
          <a:xfrm>
            <a:off x="242887" y="76676"/>
            <a:ext cx="1738313" cy="1346771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5400" b="1" dirty="0"/>
              <a:t>2.21</a:t>
            </a:r>
            <a:endParaRPr lang="zh-CN" altLang="en-US" sz="5400" b="1" dirty="0"/>
          </a:p>
        </p:txBody>
      </p:sp>
      <p:pic>
        <p:nvPicPr>
          <p:cNvPr id="5123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500" y="873865"/>
            <a:ext cx="6558142" cy="5110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4" name="文本框 4"/>
          <p:cNvSpPr txBox="1">
            <a:spLocks noChangeArrowheads="1"/>
          </p:cNvSpPr>
          <p:nvPr/>
        </p:nvSpPr>
        <p:spPr bwMode="auto">
          <a:xfrm>
            <a:off x="725864" y="1844675"/>
            <a:ext cx="4290636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顺序表逆置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>
                <a:solidFill>
                  <a:srgbClr val="FF0000"/>
                </a:solidFill>
              </a:rPr>
              <a:t>Tips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en-US" altLang="zh-CN" sz="2400" dirty="0"/>
              <a:t>mid = </a:t>
            </a:r>
            <a:r>
              <a:rPr lang="en-US" altLang="zh-CN" sz="2400" dirty="0" err="1"/>
              <a:t>L.length</a:t>
            </a:r>
            <a:r>
              <a:rPr lang="en-US" altLang="zh-CN" sz="2400" dirty="0"/>
              <a:t> / 2;</a:t>
            </a:r>
            <a:endParaRPr lang="en-US" altLang="zh-CN" sz="2400" dirty="0"/>
          </a:p>
          <a:p>
            <a:pPr eaLnBrk="1" hangingPunct="1"/>
            <a:r>
              <a:rPr lang="zh-CN" altLang="en-US" sz="2400" dirty="0"/>
              <a:t>在</a:t>
            </a:r>
            <a:r>
              <a:rPr lang="en-US" altLang="zh-CN" sz="2400" dirty="0" err="1"/>
              <a:t>L.length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奇数时，</a:t>
            </a:r>
            <a:r>
              <a:rPr lang="en-US" altLang="zh-CN" sz="2400" dirty="0"/>
              <a:t>mid</a:t>
            </a:r>
            <a:r>
              <a:rPr lang="zh-CN" altLang="en-US" sz="2400" dirty="0"/>
              <a:t>自然向下取整，因此不用对奇偶进行分类讨论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>
          <a:xfrm>
            <a:off x="105267" y="0"/>
            <a:ext cx="1738313" cy="115823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sz="5400" b="1" dirty="0"/>
              <a:t>2.22</a:t>
            </a:r>
            <a:endParaRPr lang="zh-CN" altLang="en-US" sz="5400" b="1" dirty="0"/>
          </a:p>
        </p:txBody>
      </p:sp>
      <p:sp>
        <p:nvSpPr>
          <p:cNvPr id="6147" name="文本框 4"/>
          <p:cNvSpPr txBox="1">
            <a:spLocks noChangeArrowheads="1"/>
          </p:cNvSpPr>
          <p:nvPr/>
        </p:nvSpPr>
        <p:spPr bwMode="auto">
          <a:xfrm>
            <a:off x="1199545" y="1471152"/>
            <a:ext cx="2951162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/>
              <a:t>链表逆置</a:t>
            </a:r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>
                <a:solidFill>
                  <a:srgbClr val="FF0000"/>
                </a:solidFill>
              </a:rPr>
              <a:t>Tips</a:t>
            </a:r>
            <a:r>
              <a:rPr lang="zh-CN" altLang="en-US" sz="2400" dirty="0">
                <a:solidFill>
                  <a:srgbClr val="FF0000"/>
                </a:solidFill>
              </a:rPr>
              <a:t>：</a:t>
            </a:r>
            <a:r>
              <a:rPr lang="zh-CN" altLang="en-US" sz="2400" dirty="0"/>
              <a:t>将第一个元素到最后元素依次头插法插入头节点之后</a:t>
            </a:r>
            <a:endParaRPr lang="en-US" altLang="zh-CN" sz="2400" dirty="0"/>
          </a:p>
        </p:txBody>
      </p:sp>
      <p:pic>
        <p:nvPicPr>
          <p:cNvPr id="6148" name="图片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3467" y="260400"/>
            <a:ext cx="6129272" cy="633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2096</Words>
  <Application>WPS 演示</Application>
  <PresentationFormat>宽屏</PresentationFormat>
  <Paragraphs>117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6" baseType="lpstr">
      <vt:lpstr>Arial</vt:lpstr>
      <vt:lpstr>宋体</vt:lpstr>
      <vt:lpstr>Wingdings</vt:lpstr>
      <vt:lpstr>等线 Light</vt:lpstr>
      <vt:lpstr>等线</vt:lpstr>
      <vt:lpstr>微软雅黑</vt:lpstr>
      <vt:lpstr>Arial Unicode MS</vt:lpstr>
      <vt:lpstr>Calibri</vt:lpstr>
      <vt:lpstr>Cambria Math</vt:lpstr>
      <vt:lpstr>Office 主题​​</vt:lpstr>
      <vt:lpstr>Data Structure@2021 fall 第一次习题课-HW1,2,3</vt:lpstr>
      <vt:lpstr>目录</vt:lpstr>
      <vt:lpstr>PowerPoint 演示文稿</vt:lpstr>
      <vt:lpstr>PowerPoint 演示文稿</vt:lpstr>
      <vt:lpstr>PowerPoint 演示文稿</vt:lpstr>
      <vt:lpstr>PowerPoint 演示文稿</vt:lpstr>
      <vt:lpstr>2.19</vt:lpstr>
      <vt:lpstr>2.21</vt:lpstr>
      <vt:lpstr>2.22</vt:lpstr>
      <vt:lpstr>2.24</vt:lpstr>
      <vt:lpstr>2.29</vt:lpstr>
      <vt:lpstr>2.38</vt:lpstr>
      <vt:lpstr>补充习题</vt:lpstr>
      <vt:lpstr>PowerPoint 演示文稿</vt:lpstr>
      <vt:lpstr>假设以顺序存储结构实现一个双向栈，即在一维数组的存储空间中存在着两个栈，它们的栈底分别设在数组的两个端点。试编写实现这个双向栈tws的三个操作：初始化inistack(tws)、入栈push(tws,i,x)和出栈pop(tws,i)的算法，其中i为0或1，用以分别指示设在数组两端的两个栈。并讨论按过程(正/误状态变量可设为变参)或函数设计这些操作算法各有什么有缺点。</vt:lpstr>
      <vt:lpstr>PowerPoint 演示文稿</vt:lpstr>
      <vt:lpstr>PowerPoint 演示文稿</vt:lpstr>
      <vt:lpstr>假设一个算数表达式中可以包含三种符号：圆括号“(”和“)”、方括号“[”和“]”和花括号“{”和“}”，且这三种括号可按任意的次序嵌套使用（如：…[…{…}…[…]…]…[…]…(…)…）。编写判别给定表达式中所含括号是否正确配对出现的算法（已知表达式已存入数据元素为字符的顺序表中）。</vt:lpstr>
      <vt:lpstr>PowerPoint 演示文稿</vt:lpstr>
      <vt:lpstr>已知Ackerman函数的定义如下：    (1) 写出递归算法；  (2) 写出非递归算法；  (3) 根据非递归算法，画出求akm(2,1)时栈的变化过程。</vt:lpstr>
      <vt:lpstr>PowerPoint 演示文稿</vt:lpstr>
      <vt:lpstr>PowerPoint 演示文稿</vt:lpstr>
      <vt:lpstr>如果希望循环队列中的元素都能得到利用，则需设置一个标志域tag，并以tag的值为0和1来区分，尾指针和头指针值相同时的队列状态是“空”还是“满”。试编写与此结构相应的入队列和出队列的算法，并从时间和空间角度讨论设标志和不设标志这两种方法的使用范围（如当循环队列容量较小而队列中每个元素占的空间较多时，哪一种方法较好）。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假设以顺序存储结构实现一个双向栈，即在一维数组的存储空间中存在着两个栈，它们的栈底分别设在数组的两个端点。试编写实现这个双向栈tws的三个操作：初始化inistack(tws)、入栈push(tws,i,x)和出栈pop(tws,i)的算法，其中i为0或1，用以分别指示设在数组两端的两个栈。并讨论按过程(正/误状态变量可设为变参)或函数设计这些操作算法各有什么有缺点。</dc:title>
  <dc:creator>李 承奥</dc:creator>
  <cp:lastModifiedBy>你提哦</cp:lastModifiedBy>
  <cp:revision>14</cp:revision>
  <dcterms:created xsi:type="dcterms:W3CDTF">2021-10-10T12:17:00Z</dcterms:created>
  <dcterms:modified xsi:type="dcterms:W3CDTF">2021-10-11T06:25:11Z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B997A4F230144E379854811C0FA8E5D1</vt:lpwstr>
  </property>
  <property fmtid="{D5CDD505-2E9C-101B-9397-08002B2CF9AE}" pid="3" name="KSOProductBuildVer">
    <vt:lpwstr>2052-11.1.0.10938</vt:lpwstr>
  </property>
</Properties>
</file>