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123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99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16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7533" y="2781300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6" descr="00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7533" y="5516563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00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07533" y="1412875"/>
            <a:ext cx="1202267" cy="127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8" descr="004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07533" y="44450"/>
            <a:ext cx="1204384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10" descr="00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07533" y="4149725"/>
            <a:ext cx="1204384" cy="1271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503536" y="142875"/>
            <a:ext cx="461665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zh-CN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9" name="Text Box 15"/>
          <p:cNvSpPr txBox="1">
            <a:spLocks noChangeArrowheads="1"/>
          </p:cNvSpPr>
          <p:nvPr/>
        </p:nvSpPr>
        <p:spPr bwMode="auto">
          <a:xfrm>
            <a:off x="584598" y="-26988"/>
            <a:ext cx="615553" cy="4551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C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omputer </a:t>
            </a: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S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cience and </a:t>
            </a:r>
            <a:r>
              <a:rPr lang="en-US" altLang="zh-CN" sz="28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T</a:t>
            </a:r>
            <a:r>
              <a:rPr lang="en-US" altLang="zh-CN" sz="2400">
                <a:solidFill>
                  <a:srgbClr val="FFCC66"/>
                </a:solidFill>
                <a:latin typeface="Impact" pitchFamily="34" charset="0"/>
                <a:ea typeface="宋体" pitchFamily="2" charset="-122"/>
              </a:rPr>
              <a:t>echnology</a:t>
            </a:r>
          </a:p>
        </p:txBody>
      </p:sp>
      <p:sp>
        <p:nvSpPr>
          <p:cNvPr id="10" name="Freeform 17"/>
          <p:cNvSpPr>
            <a:spLocks/>
          </p:cNvSpPr>
          <p:nvPr userDrawn="1"/>
        </p:nvSpPr>
        <p:spPr bwMode="auto">
          <a:xfrm>
            <a:off x="8208434" y="-100013"/>
            <a:ext cx="2783417" cy="7058026"/>
          </a:xfrm>
          <a:custGeom>
            <a:avLst/>
            <a:gdLst/>
            <a:ahLst/>
            <a:cxnLst>
              <a:cxn ang="0">
                <a:pos x="227" y="98"/>
              </a:cxn>
              <a:cxn ang="0">
                <a:pos x="1179" y="1186"/>
              </a:cxn>
              <a:cxn ang="0">
                <a:pos x="272" y="3091"/>
              </a:cxn>
              <a:cxn ang="0">
                <a:pos x="1270" y="4452"/>
              </a:cxn>
              <a:cxn ang="0">
                <a:pos x="0" y="3500"/>
              </a:cxn>
              <a:cxn ang="0">
                <a:pos x="1270" y="1776"/>
              </a:cxn>
              <a:cxn ang="0">
                <a:pos x="227" y="98"/>
              </a:cxn>
            </a:cxnLst>
            <a:rect l="0" t="0" r="r" b="b"/>
            <a:pathLst>
              <a:path w="1315" h="4520">
                <a:moveTo>
                  <a:pt x="227" y="98"/>
                </a:moveTo>
                <a:cubicBezTo>
                  <a:pt x="212" y="0"/>
                  <a:pt x="1172" y="687"/>
                  <a:pt x="1179" y="1186"/>
                </a:cubicBezTo>
                <a:cubicBezTo>
                  <a:pt x="1186" y="1685"/>
                  <a:pt x="257" y="2547"/>
                  <a:pt x="272" y="3091"/>
                </a:cubicBezTo>
                <a:cubicBezTo>
                  <a:pt x="287" y="3635"/>
                  <a:pt x="1315" y="4384"/>
                  <a:pt x="1270" y="4452"/>
                </a:cubicBezTo>
                <a:cubicBezTo>
                  <a:pt x="1225" y="4520"/>
                  <a:pt x="0" y="3946"/>
                  <a:pt x="0" y="3500"/>
                </a:cubicBezTo>
                <a:cubicBezTo>
                  <a:pt x="0" y="3054"/>
                  <a:pt x="1232" y="2335"/>
                  <a:pt x="1270" y="1776"/>
                </a:cubicBezTo>
                <a:cubicBezTo>
                  <a:pt x="1308" y="1217"/>
                  <a:pt x="242" y="196"/>
                  <a:pt x="227" y="98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7001">
                <a:srgbClr val="E6E6E6">
                  <a:alpha val="94959"/>
                </a:srgbClr>
              </a:gs>
              <a:gs pos="32001">
                <a:srgbClr val="7D8496">
                  <a:alpha val="76959"/>
                </a:srgbClr>
              </a:gs>
              <a:gs pos="47000">
                <a:srgbClr val="E6E6E6">
                  <a:alpha val="66160"/>
                </a:srgbClr>
              </a:gs>
              <a:gs pos="85001">
                <a:srgbClr val="7D8496">
                  <a:alpha val="38799"/>
                </a:srgbClr>
              </a:gs>
              <a:gs pos="100000">
                <a:srgbClr val="E6E6E6">
                  <a:alpha val="28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1" name="Freeform 18"/>
          <p:cNvSpPr>
            <a:spLocks/>
          </p:cNvSpPr>
          <p:nvPr userDrawn="1"/>
        </p:nvSpPr>
        <p:spPr bwMode="auto">
          <a:xfrm rot="5400000">
            <a:off x="5496984" y="-2138892"/>
            <a:ext cx="1295400" cy="12577233"/>
          </a:xfrm>
          <a:custGeom>
            <a:avLst/>
            <a:gdLst/>
            <a:ahLst/>
            <a:cxnLst>
              <a:cxn ang="0">
                <a:pos x="227" y="98"/>
              </a:cxn>
              <a:cxn ang="0">
                <a:pos x="1179" y="1186"/>
              </a:cxn>
              <a:cxn ang="0">
                <a:pos x="272" y="3091"/>
              </a:cxn>
              <a:cxn ang="0">
                <a:pos x="1270" y="4452"/>
              </a:cxn>
              <a:cxn ang="0">
                <a:pos x="0" y="3500"/>
              </a:cxn>
              <a:cxn ang="0">
                <a:pos x="1270" y="1776"/>
              </a:cxn>
              <a:cxn ang="0">
                <a:pos x="227" y="98"/>
              </a:cxn>
            </a:cxnLst>
            <a:rect l="0" t="0" r="r" b="b"/>
            <a:pathLst>
              <a:path w="1315" h="4520">
                <a:moveTo>
                  <a:pt x="227" y="98"/>
                </a:moveTo>
                <a:cubicBezTo>
                  <a:pt x="212" y="0"/>
                  <a:pt x="1172" y="687"/>
                  <a:pt x="1179" y="1186"/>
                </a:cubicBezTo>
                <a:cubicBezTo>
                  <a:pt x="1186" y="1685"/>
                  <a:pt x="257" y="2547"/>
                  <a:pt x="272" y="3091"/>
                </a:cubicBezTo>
                <a:cubicBezTo>
                  <a:pt x="287" y="3635"/>
                  <a:pt x="1315" y="4384"/>
                  <a:pt x="1270" y="4452"/>
                </a:cubicBezTo>
                <a:cubicBezTo>
                  <a:pt x="1225" y="4520"/>
                  <a:pt x="0" y="3946"/>
                  <a:pt x="0" y="3500"/>
                </a:cubicBezTo>
                <a:cubicBezTo>
                  <a:pt x="0" y="3054"/>
                  <a:pt x="1232" y="2335"/>
                  <a:pt x="1270" y="1776"/>
                </a:cubicBezTo>
                <a:cubicBezTo>
                  <a:pt x="1308" y="1217"/>
                  <a:pt x="242" y="196"/>
                  <a:pt x="227" y="98"/>
                </a:cubicBez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7001">
                <a:srgbClr val="E6E6E6">
                  <a:alpha val="94959"/>
                </a:srgbClr>
              </a:gs>
              <a:gs pos="32001">
                <a:srgbClr val="7D8496">
                  <a:alpha val="76959"/>
                </a:srgbClr>
              </a:gs>
              <a:gs pos="47000">
                <a:srgbClr val="E6E6E6">
                  <a:alpha val="66160"/>
                </a:srgbClr>
              </a:gs>
              <a:gs pos="85001">
                <a:srgbClr val="7D8496">
                  <a:alpha val="38799"/>
                </a:srgbClr>
              </a:gs>
              <a:gs pos="100000">
                <a:srgbClr val="E6E6E6">
                  <a:alpha val="28000"/>
                </a:srgbClr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6897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351618" y="1700214"/>
            <a:ext cx="6432549" cy="1512887"/>
          </a:xfrm>
        </p:spPr>
        <p:txBody>
          <a:bodyPr/>
          <a:lstStyle>
            <a:lvl1pPr>
              <a:defRPr sz="8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微软雅黑" pitchFamily="34" charset="-122"/>
              </a:defRPr>
            </a:lvl1pPr>
          </a:lstStyle>
          <a:p>
            <a:r>
              <a:rPr lang="zh-CN" altLang="en-US"/>
              <a:t>运  筹  学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24C680A9-2541-439D-9C31-1A48EFF7824A}" type="datetime1">
              <a:rPr lang="zh-CN" altLang="en-US">
                <a:solidFill>
                  <a:srgbClr val="000000"/>
                </a:solidFill>
              </a:rPr>
              <a:pPr>
                <a:defRPr/>
              </a:pPr>
              <a:t>2022/3/15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US" altLang="zh-CN">
                <a:solidFill>
                  <a:srgbClr val="000000"/>
                </a:solidFill>
              </a:rPr>
              <a:t>中国科学技术大学计算机系</a:t>
            </a:r>
          </a:p>
        </p:txBody>
      </p:sp>
      <p:sp>
        <p:nvSpPr>
          <p:cNvPr id="15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 algn="r">
              <a:defRPr sz="14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3329230E-D107-4372-AE88-56222422686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061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4D26C4-C1A1-4798-ABA6-974CF6B3686B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CA3AD-8593-4B4D-AF8A-74138EDCBE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117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D2B0-F90F-4A72-A1B5-C9041E09467F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2472F3-B608-4CE5-BEE8-358454F4E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4761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557339"/>
            <a:ext cx="53848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57339"/>
            <a:ext cx="5384800" cy="4535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2045B-2D96-44ED-8714-5F05E831EEAE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34F77-35C0-4A39-9FD4-E7F3B2353F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396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4E3DBF-A810-4FA0-AFF6-F24E88387D71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49AAA6-C2F2-47FD-823C-343E08D753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69279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6166E-6A01-41A1-AFE6-B7CAD56BB1A9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3E815-A9BF-420B-9622-516A1FDBAC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40112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E3960-7D4C-4078-99BC-C2AE53E6BE06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C33ED-529B-4A65-AAAA-3A80A5BD23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684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B1233-0B03-4550-9997-EE838DE1F42B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5ECCA5-4A0E-4271-B409-1638E07649E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39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304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7ABC54-D4AC-4DB4-A657-83469BFEC3B6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60A61E-979D-45CA-BCBF-1958966E3B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12433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E354A8-1DD2-4BDF-8BE8-DE948CB26325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600A26-507D-4E68-8B87-AAB1C8AB8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42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181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18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F22C0-AE4A-4713-9F81-433D352EB942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0DC38E-73DA-44E6-BAD8-80023D68F5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8350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5885" y="274639"/>
            <a:ext cx="9806516" cy="7064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557339"/>
            <a:ext cx="53848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557339"/>
            <a:ext cx="53848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8F777-1CB0-46B6-9821-CC4294049FEB}" type="datetime1">
              <a:rPr lang="zh-CN" altLang="en-US"/>
              <a:pPr>
                <a:defRPr/>
              </a:pPr>
              <a:t>2022/3/15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9C6EDA-C0FC-4027-B2C6-43302049BF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997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651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34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02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665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28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273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37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E8C23-8D83-4FB6-B86E-087344A5F82E}" type="datetimeFigureOut">
              <a:rPr lang="zh-CN" altLang="en-US" smtClean="0"/>
              <a:t>2022/3/15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65633-79C7-4B7B-B918-CD5B1BA20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35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5" name="Rectangle 9"/>
          <p:cNvSpPr>
            <a:spLocks noChangeArrowheads="1"/>
          </p:cNvSpPr>
          <p:nvPr/>
        </p:nvSpPr>
        <p:spPr bwMode="auto">
          <a:xfrm>
            <a:off x="0" y="6453189"/>
            <a:ext cx="11567584" cy="71437"/>
          </a:xfrm>
          <a:prstGeom prst="rect">
            <a:avLst/>
          </a:prstGeom>
          <a:gradFill rotWithShape="1">
            <a:gsLst>
              <a:gs pos="0">
                <a:srgbClr val="FFF4D5"/>
              </a:gs>
              <a:gs pos="100000">
                <a:srgbClr val="FF6600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  <p:pic>
        <p:nvPicPr>
          <p:cNvPr id="64515" name="Picture 2" descr="ustc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-143933" y="-100013"/>
            <a:ext cx="2540000" cy="190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775885" y="274639"/>
            <a:ext cx="9806516" cy="70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679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557339"/>
            <a:ext cx="10972800" cy="4535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79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225617" y="1125538"/>
            <a:ext cx="1727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3399FF"/>
                </a:solidFill>
                <a:latin typeface="Monotype Corsiva" pitchFamily="66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A0DDC49-D373-4C16-A407-1074E5011BC9}" type="datetime1">
              <a:rPr lang="zh-CN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2022/3/15</a:t>
            </a:fld>
            <a:endParaRPr lang="en-US" altLang="zh-CN"/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344833" y="6486526"/>
            <a:ext cx="4607984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FF6600"/>
                </a:solidFill>
                <a:latin typeface="Impact" pitchFamily="34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745133" y="1125538"/>
            <a:ext cx="1151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solidFill>
                  <a:srgbClr val="FF6600"/>
                </a:solidFill>
                <a:latin typeface="Monotype Corsiva" pitchFamily="66" charset="0"/>
                <a:ea typeface="微软雅黑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3F88F6E-1C91-4FE8-8583-2B00BD5C5E1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/>
          </a:p>
        </p:txBody>
      </p:sp>
      <p:sp>
        <p:nvSpPr>
          <p:cNvPr id="167944" name="Rectangle 8"/>
          <p:cNvSpPr>
            <a:spLocks noChangeArrowheads="1"/>
          </p:cNvSpPr>
          <p:nvPr/>
        </p:nvSpPr>
        <p:spPr bwMode="auto">
          <a:xfrm>
            <a:off x="2159000" y="1006475"/>
            <a:ext cx="10033000" cy="71438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100000">
                <a:srgbClr val="ECFDD7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800">
              <a:solidFill>
                <a:srgbClr val="000000"/>
              </a:solidFill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02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ea typeface="黑体" pitchFamily="2" charset="-122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  </a:t>
            </a:r>
            <a:r>
              <a:rPr lang="zh-CN" altLang="en-US" dirty="0"/>
              <a:t>课后作业</a:t>
            </a:r>
            <a:r>
              <a:rPr lang="en-US" altLang="zh-CN" dirty="0"/>
              <a:t>(3)---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91904" y="1381473"/>
            <a:ext cx="10972800" cy="5175540"/>
          </a:xfrm>
        </p:spPr>
        <p:txBody>
          <a:bodyPr/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写出下列线性规划问题的对偶问题：</a:t>
            </a:r>
            <a:endParaRPr lang="en-US" altLang="zh-CN" sz="2000" dirty="0"/>
          </a:p>
          <a:p>
            <a:r>
              <a:rPr lang="en-US" altLang="zh-CN" sz="2000" dirty="0"/>
              <a:t>  a)                                                                b)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2. </a:t>
            </a:r>
            <a:r>
              <a:rPr lang="zh-CN" altLang="en-US" sz="2000"/>
              <a:t>用改进单纯形法</a:t>
            </a:r>
            <a:r>
              <a:rPr lang="zh-CN" altLang="en-US" sz="2000" dirty="0"/>
              <a:t>求解下列线性规划。</a:t>
            </a:r>
          </a:p>
          <a:p>
            <a:r>
              <a:rPr lang="en-US" altLang="zh-CN" sz="2000" dirty="0"/>
              <a:t>      a)                                                              b) </a:t>
            </a: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0" y="6557013"/>
            <a:ext cx="1727200" cy="287339"/>
          </a:xfrm>
        </p:spPr>
        <p:txBody>
          <a:bodyPr/>
          <a:lstStyle/>
          <a:p>
            <a:pPr>
              <a:defRPr/>
            </a:pPr>
            <a:fld id="{FD4D26C4-C1A1-4798-ABA6-974CF6B3686B}" type="datetime1">
              <a:rPr lang="zh-CN" altLang="en-US" smtClean="0"/>
              <a:pPr>
                <a:defRPr/>
              </a:pPr>
              <a:t>2022/3/15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chool of</a:t>
            </a:r>
            <a:r>
              <a:rPr lang="en-US" altLang="zh-CN"/>
              <a:t> C</a:t>
            </a:r>
            <a:r>
              <a:rPr lang="en-US" altLang="zh-CN">
                <a:solidFill>
                  <a:srgbClr val="3399FF"/>
                </a:solidFill>
              </a:rPr>
              <a:t>omputer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/>
              <a:t>S</a:t>
            </a:r>
            <a:r>
              <a:rPr lang="en-US" altLang="zh-CN">
                <a:solidFill>
                  <a:srgbClr val="3399FF"/>
                </a:solidFill>
              </a:rPr>
              <a:t>cience</a:t>
            </a:r>
            <a:r>
              <a:rPr lang="en-US" altLang="zh-CN">
                <a:solidFill>
                  <a:srgbClr val="6699FF"/>
                </a:solidFill>
              </a:rPr>
              <a:t> </a:t>
            </a:r>
            <a:r>
              <a:rPr lang="en-US" altLang="zh-CN">
                <a:solidFill>
                  <a:srgbClr val="3399FF"/>
                </a:solidFill>
              </a:rPr>
              <a:t>and </a:t>
            </a:r>
            <a:r>
              <a:rPr lang="en-US" altLang="zh-CN"/>
              <a:t>T</a:t>
            </a:r>
            <a:r>
              <a:rPr lang="en-US" altLang="zh-CN">
                <a:solidFill>
                  <a:srgbClr val="3399FF"/>
                </a:solidFill>
              </a:rPr>
              <a:t>echnology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537538" y="36514"/>
            <a:ext cx="627166" cy="476250"/>
          </a:xfrm>
        </p:spPr>
        <p:txBody>
          <a:bodyPr/>
          <a:lstStyle/>
          <a:p>
            <a:pPr algn="r">
              <a:defRPr/>
            </a:pPr>
            <a:fld id="{5C9CA3AD-8593-4B4D-AF8A-74138EDCBE2E}" type="slidenum">
              <a:rPr lang="en-US" altLang="zh-CN" smtClean="0"/>
              <a:pPr algn="r">
                <a:defRPr/>
              </a:pPr>
              <a:t>1</a:t>
            </a:fld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103" y="4468089"/>
            <a:ext cx="2654569" cy="149905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304" y="4416027"/>
            <a:ext cx="3011606" cy="16489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5774" y="1849785"/>
            <a:ext cx="3086100" cy="187642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0138" y="1849785"/>
            <a:ext cx="2947774" cy="16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33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运筹学">
  <a:themeElements>
    <a:clrScheme name="运筹学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 1">
      <a:majorFont>
        <a:latin typeface="Arial"/>
        <a:ea typeface="黑体"/>
        <a:cs typeface=""/>
      </a:majorFont>
      <a:minorFont>
        <a:latin typeface="Times New Roman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运筹学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运筹学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运筹学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46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黑体</vt:lpstr>
      <vt:lpstr>华文仿宋</vt:lpstr>
      <vt:lpstr>宋体</vt:lpstr>
      <vt:lpstr>微软雅黑</vt:lpstr>
      <vt:lpstr>Arial</vt:lpstr>
      <vt:lpstr>Calibri</vt:lpstr>
      <vt:lpstr>Calibri Light</vt:lpstr>
      <vt:lpstr>Impact</vt:lpstr>
      <vt:lpstr>Monotype Corsiva</vt:lpstr>
      <vt:lpstr>Times New Roman</vt:lpstr>
      <vt:lpstr>Office 主题</vt:lpstr>
      <vt:lpstr>运筹学</vt:lpstr>
      <vt:lpstr>   课后作业(3)---第4周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课后作业(1)---第2周</dc:title>
  <dc:creator>ibm</dc:creator>
  <cp:lastModifiedBy>cmet</cp:lastModifiedBy>
  <cp:revision>10</cp:revision>
  <dcterms:created xsi:type="dcterms:W3CDTF">2022-02-28T02:42:17Z</dcterms:created>
  <dcterms:modified xsi:type="dcterms:W3CDTF">2022-03-15T03:23:36Z</dcterms:modified>
</cp:coreProperties>
</file>