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2781300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3" y="5516563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533" y="1412875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004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533" y="44450"/>
            <a:ext cx="1204384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533" y="4149725"/>
            <a:ext cx="1204384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3536" y="142875"/>
            <a:ext cx="46166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84598" y="-26988"/>
            <a:ext cx="615553" cy="455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omputer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cience and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T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echnology</a:t>
            </a:r>
          </a:p>
        </p:txBody>
      </p:sp>
      <p:sp>
        <p:nvSpPr>
          <p:cNvPr id="10" name="Freeform 17"/>
          <p:cNvSpPr>
            <a:spLocks/>
          </p:cNvSpPr>
          <p:nvPr userDrawn="1"/>
        </p:nvSpPr>
        <p:spPr bwMode="auto">
          <a:xfrm>
            <a:off x="8208434" y="-100013"/>
            <a:ext cx="2783417" cy="7058026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Freeform 18"/>
          <p:cNvSpPr>
            <a:spLocks/>
          </p:cNvSpPr>
          <p:nvPr userDrawn="1"/>
        </p:nvSpPr>
        <p:spPr bwMode="auto">
          <a:xfrm rot="5400000">
            <a:off x="5496984" y="-2138892"/>
            <a:ext cx="1295400" cy="12577233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51618" y="1700214"/>
            <a:ext cx="6432549" cy="1512887"/>
          </a:xfrm>
        </p:spPr>
        <p:txBody>
          <a:bodyPr/>
          <a:lstStyle>
            <a:lvl1pPr>
              <a:defRPr sz="8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defRPr>
            </a:lvl1pPr>
          </a:lstStyle>
          <a:p>
            <a:r>
              <a:rPr lang="zh-CN" altLang="en-US"/>
              <a:t>运  筹  学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C680A9-2541-439D-9C31-1A48EFF7824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2022/3/29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中国科学技术大学计算机系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29230E-D107-4372-AE88-562224226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26C4-C1A1-4798-ABA6-974CF6B3686B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3AD-8593-4B4D-AF8A-74138EDCB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7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D2B0-F90F-4A72-A1B5-C9041E09467F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2F3-B608-4CE5-BEE8-358454F4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6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45B-2D96-44ED-8714-5F05E831EEAE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4F77-35C0-4A39-9FD4-E7F3B2353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DBF-A810-4FA0-AFF6-F24E88387D71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AAA6-C2F2-47FD-823C-343E08D75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2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66E-6A01-41A1-AFE6-B7CAD56BB1A9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E815-A9BF-420B-9622-516A1FDBA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11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3960-7D4C-4078-99BC-C2AE53E6BE06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33ED-529B-4A65-AAAA-3A80A5BD2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B1233-0B03-4550-9997-EE838DE1F42B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CCA5-4A0E-4271-B409-1638E076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3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BC54-D4AC-4DB4-A657-83469BFEC3B6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A61E-979D-45CA-BCBF-1958966E3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24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54A8-1DD2-4BDF-8BE8-DE948CB26325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A26-507D-4E68-8B87-AAB1C8AB8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18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18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2C0-AE4A-4713-9F81-433D352EB942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C38E-73DA-44E6-BAD8-80023D68F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35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706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8F777-1CB0-46B6-9821-CC4294049FEB}" type="datetime1">
              <a:rPr lang="zh-CN" altLang="en-US"/>
              <a:pPr>
                <a:defRPr/>
              </a:pPr>
              <a:t>2022/3/29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6EDA-C0FC-4027-B2C6-43302049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7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8C23-8D83-4FB6-B86E-087344A5F82E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6453189"/>
            <a:ext cx="11567584" cy="71437"/>
          </a:xfrm>
          <a:prstGeom prst="rect">
            <a:avLst/>
          </a:prstGeom>
          <a:gradFill rotWithShape="1">
            <a:gsLst>
              <a:gs pos="0">
                <a:srgbClr val="FFF4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4515" name="Picture 2" descr="ust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3933" y="-100013"/>
            <a:ext cx="254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74639"/>
            <a:ext cx="98065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7339"/>
            <a:ext cx="109728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5617" y="1125538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3399FF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C49-D373-4C16-A407-1074E5011BC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2022/3/29</a:t>
            </a:fld>
            <a:endParaRPr lang="en-US" altLang="zh-CN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44833" y="6486526"/>
            <a:ext cx="46079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6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45133" y="1125538"/>
            <a:ext cx="1151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6600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88F6E-1C91-4FE8-8583-2B00BD5C5E1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59000" y="1006475"/>
            <a:ext cx="10033000" cy="714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CFDD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r>
              <a:rPr lang="zh-CN" altLang="en-US" dirty="0"/>
              <a:t>课后作业</a:t>
            </a:r>
            <a:r>
              <a:rPr lang="en-US" altLang="zh-CN" dirty="0"/>
              <a:t>(5)---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/>
              <a:t>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4736" y="1173707"/>
            <a:ext cx="10345634" cy="5383306"/>
          </a:xfrm>
        </p:spPr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用表上作业法求解表</a:t>
            </a:r>
            <a:r>
              <a:rPr lang="en-US" altLang="zh-CN" sz="2000" dirty="0"/>
              <a:t>1和表2 </a:t>
            </a:r>
            <a:r>
              <a:rPr lang="zh-CN" altLang="en-US" sz="2000" dirty="0"/>
              <a:t>所示运输问题的最优解：</a:t>
            </a:r>
            <a:endParaRPr lang="en-US" altLang="zh-CN" sz="2000" dirty="0"/>
          </a:p>
          <a:p>
            <a:r>
              <a:rPr lang="en-US" altLang="zh-CN" sz="2000" dirty="0"/>
              <a:t>表1：                                                              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表2：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84" y="1641810"/>
            <a:ext cx="8057724" cy="203627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5646" y="3965428"/>
            <a:ext cx="8211403" cy="240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r>
              <a:rPr lang="zh-CN" altLang="en-US" dirty="0"/>
              <a:t>课后作业</a:t>
            </a:r>
            <a:r>
              <a:rPr lang="en-US" altLang="zh-CN" dirty="0"/>
              <a:t>(4)---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904" y="1405719"/>
            <a:ext cx="10760913" cy="5151294"/>
          </a:xfrm>
        </p:spPr>
        <p:txBody>
          <a:bodyPr/>
          <a:lstStyle/>
          <a:p>
            <a:r>
              <a:rPr lang="en-US" altLang="zh-CN" sz="2000" dirty="0"/>
              <a:t>2.</a:t>
            </a:r>
            <a:r>
              <a:rPr lang="zh-CN" altLang="en-US" sz="2000" dirty="0"/>
              <a:t> 甲、乙、丙三个公司每年需要某种交通设备零部件分别为：</a:t>
            </a:r>
            <a:r>
              <a:rPr lang="en-US" altLang="zh-CN" sz="2000" dirty="0"/>
              <a:t>320，250，350</a:t>
            </a:r>
            <a:r>
              <a:rPr lang="zh-CN" altLang="en-US" sz="2000" dirty="0"/>
              <a:t>万件，由</a:t>
            </a:r>
            <a:r>
              <a:rPr lang="en-US" altLang="zh-CN" sz="2000" dirty="0"/>
              <a:t>A, B</a:t>
            </a:r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两个生产厂家负责供应。已知该零部件年供应量分别为</a:t>
            </a:r>
            <a:r>
              <a:rPr lang="en-US" altLang="zh-CN" sz="2000" dirty="0"/>
              <a:t>: A-400</a:t>
            </a:r>
            <a:r>
              <a:rPr lang="zh-CN" altLang="en-US" sz="2000" dirty="0"/>
              <a:t>万件，</a:t>
            </a:r>
            <a:r>
              <a:rPr lang="en-US" altLang="zh-CN" sz="2000" dirty="0"/>
              <a:t>B-450</a:t>
            </a:r>
            <a:r>
              <a:rPr lang="zh-CN" altLang="en-US" sz="2000" dirty="0"/>
              <a:t>万件。由生产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厂家至各公司的单位运价 </a:t>
            </a:r>
            <a:r>
              <a:rPr lang="en-US" altLang="zh-CN" sz="2000" dirty="0"/>
              <a:t>(</a:t>
            </a:r>
            <a:r>
              <a:rPr lang="zh-CN" altLang="en-US" sz="2000" dirty="0"/>
              <a:t>万元</a:t>
            </a:r>
            <a:r>
              <a:rPr lang="en-US" altLang="zh-CN" sz="2000" dirty="0"/>
              <a:t>/</a:t>
            </a:r>
            <a:r>
              <a:rPr lang="zh-CN" altLang="en-US" sz="2000" dirty="0"/>
              <a:t>万件</a:t>
            </a:r>
            <a:r>
              <a:rPr lang="en-US" altLang="zh-CN" sz="2000" dirty="0"/>
              <a:t>) </a:t>
            </a:r>
            <a:r>
              <a:rPr lang="zh-CN" altLang="en-US" sz="2000" dirty="0"/>
              <a:t>如 表</a:t>
            </a:r>
            <a:r>
              <a:rPr lang="en-US" altLang="zh-CN" sz="2000" dirty="0"/>
              <a:t>3 </a:t>
            </a:r>
            <a:r>
              <a:rPr lang="zh-CN" altLang="en-US" sz="2000" dirty="0"/>
              <a:t>所示。由于需大于供，经研究产销平衡决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定，甲公司的供应量可减少 </a:t>
            </a:r>
            <a:r>
              <a:rPr lang="en-US" altLang="zh-CN" sz="2000" dirty="0"/>
              <a:t>0--30</a:t>
            </a:r>
            <a:r>
              <a:rPr lang="zh-CN" altLang="en-US" sz="2000" dirty="0"/>
              <a:t>万件，乙公司需要量应全部满足，丙公司供应量不少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于 </a:t>
            </a:r>
            <a:r>
              <a:rPr lang="en-US" altLang="zh-CN" sz="2000" dirty="0"/>
              <a:t>270</a:t>
            </a:r>
            <a:r>
              <a:rPr lang="zh-CN" altLang="en-US" sz="2000" dirty="0"/>
              <a:t>万件。试求将供应量分配完又使总运费最低的调运方案。：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</a:t>
            </a:r>
          </a:p>
          <a:p>
            <a:r>
              <a:rPr lang="zh-CN" altLang="en-US" sz="2000" dirty="0"/>
              <a:t>表</a:t>
            </a:r>
            <a:r>
              <a:rPr lang="en-US" altLang="zh-CN" sz="2000" dirty="0"/>
              <a:t>3：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2022/3/29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2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137" y="3400425"/>
            <a:ext cx="85725" cy="57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839" y="3654036"/>
            <a:ext cx="8791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29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运筹学">
  <a:themeElements>
    <a:clrScheme name="运筹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运筹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191</Words>
  <Application>Microsoft Office PowerPoint</Application>
  <PresentationFormat>宽屏</PresentationFormat>
  <Paragraphs>28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Impact</vt:lpstr>
      <vt:lpstr>Monotype Corsiva</vt:lpstr>
      <vt:lpstr>Times New Roman</vt:lpstr>
      <vt:lpstr>Office 主题</vt:lpstr>
      <vt:lpstr>运筹学</vt:lpstr>
      <vt:lpstr>   课后作业(5)---第6周</vt:lpstr>
      <vt:lpstr>   课后作业(4)---第5周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课后作业(1)---第2周</dc:title>
  <dc:creator>ibm</dc:creator>
  <cp:lastModifiedBy>cmet</cp:lastModifiedBy>
  <cp:revision>18</cp:revision>
  <dcterms:created xsi:type="dcterms:W3CDTF">2022-02-28T02:42:17Z</dcterms:created>
  <dcterms:modified xsi:type="dcterms:W3CDTF">2022-03-29T03:17:41Z</dcterms:modified>
</cp:coreProperties>
</file>