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56" r:id="rId3"/>
    <p:sldId id="261" r:id="rId4"/>
    <p:sldId id="257" r:id="rId5"/>
    <p:sldId id="275" r:id="rId6"/>
    <p:sldId id="258" r:id="rId7"/>
    <p:sldId id="273" r:id="rId8"/>
    <p:sldId id="260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0B95-F888-482E-9A1A-5FB3F56460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21C66-743F-4049-9418-B35BB83E11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8"/>
            <a:ext cx="9144000" cy="2310937"/>
          </a:xfrm>
        </p:spPr>
        <p:txBody>
          <a:bodyPr anchor="b"/>
          <a:lstStyle>
            <a:lvl1pPr algn="ctr">
              <a:defRPr sz="6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05498"/>
            <a:ext cx="9144000" cy="7523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524000" y="1055688"/>
            <a:ext cx="9144000" cy="615950"/>
          </a:xfrm>
        </p:spPr>
        <p:txBody>
          <a:bodyPr/>
          <a:lstStyle>
            <a:lvl1pPr algn="ctr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AE6A-943C-4DC9-B82B-31826D125A6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1FE6-0538-473F-B37E-A2C24ACA69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08B-5A13-4955-BA61-7F6CDE416BF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buClr>
                <a:schemeClr val="accent1"/>
              </a:buClr>
              <a:buFont typeface="Wingdings" panose="05000000000000000000" pitchFamily="2" charset="2"/>
              <a:buChar char="p"/>
              <a:defRPr>
                <a:latin typeface="华文宋体" panose="02010600040101010101" pitchFamily="2" charset="-122"/>
                <a:ea typeface="华文宋体" panose="02010600040101010101" pitchFamily="2" charset="-122"/>
              </a:defRPr>
            </a:lvl2pPr>
            <a:lvl3pPr>
              <a:buClr>
                <a:schemeClr val="accent2"/>
              </a:buClr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24196" y="1463040"/>
            <a:ext cx="86618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0CF4-389E-4414-8C28-BDEA4E05D0C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7FC-5E4E-4CB5-815F-63E3F37092D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56C8-BB55-43A0-9316-24D3F7B81F0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B4E-90F2-4B1E-9D2A-B94AE9027C4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52F-B2C2-4765-A872-DA20FAA7E16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845A-A6A0-409C-9B17-803F62E26A0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(2020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B6FB-9E93-4D6C-950E-271439A6EB5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算法基础 </a:t>
            </a:r>
            <a:r>
              <a:rPr lang="en-US" altLang="zh-CN" dirty="0"/>
              <a:t>(2020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7825-1723-4398-8F46-37B2C5DFE17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9"/>
            <a:ext cx="9144000" cy="1758142"/>
          </a:xfrm>
        </p:spPr>
        <p:txBody>
          <a:bodyPr>
            <a:normAutofit/>
          </a:bodyPr>
          <a:lstStyle/>
          <a:p>
            <a:r>
              <a:rPr lang="zh-CN" altLang="en-US" dirty="0"/>
              <a:t>实验四  排队</a:t>
            </a:r>
            <a:r>
              <a:rPr lang="zh-CN" altLang="en-US" dirty="0"/>
              <a:t>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提交截止日期：</a:t>
            </a:r>
            <a:r>
              <a:rPr lang="en-US" altLang="zh-CN" dirty="0">
                <a:solidFill>
                  <a:srgbClr val="FF0000"/>
                </a:solidFill>
              </a:rPr>
              <a:t>2022年6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zh-CN" altLang="en-US" dirty="0">
                <a:solidFill>
                  <a:srgbClr val="FF0000"/>
                </a:solidFill>
              </a:rPr>
              <a:t>日周</a:t>
            </a:r>
            <a:r>
              <a:rPr lang="zh-CN" altLang="en-US" dirty="0">
                <a:solidFill>
                  <a:srgbClr val="FF0000"/>
                </a:solidFill>
              </a:rPr>
              <a:t>六晚</a:t>
            </a:r>
            <a:r>
              <a:rPr lang="en-US" altLang="zh-CN" dirty="0">
                <a:solidFill>
                  <a:srgbClr val="FF0000"/>
                </a:solidFill>
              </a:rPr>
              <a:t>24:00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524000" y="1362884"/>
            <a:ext cx="9144000" cy="615950"/>
          </a:xfrm>
        </p:spPr>
        <p:txBody>
          <a:bodyPr/>
          <a:lstStyle/>
          <a:p>
            <a:r>
              <a:rPr lang="en-US" altLang="zh-CN" dirty="0"/>
              <a:t>CS4012.01 </a:t>
            </a:r>
            <a:r>
              <a:rPr lang="zh-CN" altLang="en-US" dirty="0"/>
              <a:t>运筹学基础 </a:t>
            </a:r>
            <a:r>
              <a:rPr lang="en-US" altLang="zh-CN" dirty="0"/>
              <a:t>(2022</a:t>
            </a:r>
            <a:r>
              <a:rPr lang="zh-CN" altLang="en-US" dirty="0"/>
              <a:t>年春</a:t>
            </a:r>
            <a:r>
              <a:rPr lang="en-US" altLang="zh-CN" dirty="0"/>
              <a:t>)  </a:t>
            </a:r>
            <a:r>
              <a:rPr lang="zh-CN" altLang="en-US" dirty="0"/>
              <a:t>顾乃杰老师，黄章进</a:t>
            </a:r>
            <a:r>
              <a:rPr lang="zh-CN" altLang="en-US" dirty="0"/>
              <a:t>老师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一、实验内容</a:t>
            </a:r>
            <a:endParaRPr lang="en-US" altLang="zh-CN" dirty="0"/>
          </a:p>
          <a:p>
            <a:r>
              <a:rPr lang="zh-CN" altLang="en-US" dirty="0"/>
              <a:t>二、实验要求</a:t>
            </a:r>
            <a:endParaRPr lang="en-US" altLang="zh-CN" dirty="0"/>
          </a:p>
          <a:p>
            <a:r>
              <a:rPr lang="zh-CN" altLang="en-US" dirty="0"/>
              <a:t>三、提交方式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运筹学基础 </a:t>
            </a:r>
            <a:r>
              <a:rPr lang="en-US" altLang="zh-CN"/>
              <a:t>(2022</a:t>
            </a:r>
            <a:r>
              <a:rPr lang="zh-CN" altLang="en-US"/>
              <a:t>年春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4</a:t>
            </a:r>
            <a:r>
              <a:rPr lang="zh-CN" altLang="en-US" dirty="0"/>
              <a:t>：实现</a:t>
            </a:r>
            <a:r>
              <a:rPr lang="en-US" altLang="zh-CN" dirty="0"/>
              <a:t>M/M/c/N/∞</a:t>
            </a:r>
            <a:r>
              <a:rPr lang="zh-CN" altLang="en-US" dirty="0"/>
              <a:t>排队系统及有关指标</a:t>
            </a:r>
            <a:r>
              <a:rPr lang="zh-CN" altLang="en-US" dirty="0"/>
              <a:t>计算</a:t>
            </a:r>
            <a:endParaRPr lang="zh-CN" altLang="en-US" dirty="0"/>
          </a:p>
          <a:p>
            <a:r>
              <a:rPr lang="zh-CN" altLang="en-US" dirty="0"/>
              <a:t>实验</a:t>
            </a:r>
            <a:r>
              <a:rPr lang="zh-CN" altLang="en-US" dirty="0"/>
              <a:t>要求：</a:t>
            </a:r>
            <a:endParaRPr lang="zh-CN" altLang="en-US" dirty="0"/>
          </a:p>
          <a:p>
            <a:pPr lvl="1"/>
            <a:r>
              <a:rPr lang="zh-CN" altLang="en-US" sz="2400" dirty="0"/>
              <a:t>通过键盘输入有关参数，参数</a:t>
            </a:r>
            <a:r>
              <a:rPr lang="zh-CN" altLang="en-US" sz="2400" dirty="0"/>
              <a:t>如下：</a:t>
            </a:r>
            <a:endParaRPr lang="zh-CN" altLang="en-US" sz="2400" dirty="0"/>
          </a:p>
          <a:p>
            <a:pPr lvl="2"/>
            <a:r>
              <a:rPr lang="en-US" altLang="zh-CN" sz="2000" dirty="0"/>
              <a:t>lambda</a:t>
            </a:r>
            <a:r>
              <a:rPr lang="zh-CN" altLang="en-US" sz="2000" dirty="0"/>
              <a:t>：顾客平均到达</a:t>
            </a:r>
            <a:r>
              <a:rPr lang="zh-CN" altLang="en-US" sz="2000" dirty="0"/>
              <a:t>率</a:t>
            </a:r>
            <a:endParaRPr lang="zh-CN" altLang="en-US" sz="2000" dirty="0"/>
          </a:p>
          <a:p>
            <a:pPr lvl="2"/>
            <a:r>
              <a:rPr lang="en-US" altLang="zh-CN" sz="2000" dirty="0"/>
              <a:t>mu</a:t>
            </a:r>
            <a:r>
              <a:rPr lang="zh-CN" altLang="en-US" sz="2000" dirty="0"/>
              <a:t>：系统的平均服务</a:t>
            </a:r>
            <a:r>
              <a:rPr lang="zh-CN" altLang="en-US" sz="2000" dirty="0"/>
              <a:t>率</a:t>
            </a:r>
            <a:endParaRPr lang="zh-CN" altLang="en-US" sz="2000" dirty="0"/>
          </a:p>
          <a:p>
            <a:pPr lvl="2"/>
            <a:r>
              <a:rPr lang="en-US" altLang="zh-CN" sz="2000" dirty="0"/>
              <a:t>c</a:t>
            </a:r>
            <a:r>
              <a:rPr lang="zh-CN" altLang="en-US" sz="2000" dirty="0"/>
              <a:t>：服务台</a:t>
            </a:r>
            <a:r>
              <a:rPr lang="zh-CN" altLang="en-US" sz="2000" dirty="0"/>
              <a:t>数量</a:t>
            </a:r>
            <a:endParaRPr lang="zh-CN" altLang="en-US" sz="2000" dirty="0"/>
          </a:p>
          <a:p>
            <a:pPr lvl="2"/>
            <a:r>
              <a:rPr lang="en-US" altLang="zh-CN" sz="2000" dirty="0"/>
              <a:t>N</a:t>
            </a:r>
            <a:r>
              <a:rPr lang="zh-CN" altLang="en-US" sz="2000" dirty="0"/>
              <a:t>：系统中队顾客总数的限制</a:t>
            </a:r>
            <a:r>
              <a:rPr lang="zh-CN" altLang="en-US" sz="2000" dirty="0"/>
              <a:t>数量</a:t>
            </a:r>
            <a:endParaRPr lang="zh-CN" altLang="en-US" sz="2000" dirty="0"/>
          </a:p>
          <a:p>
            <a:pPr marL="685800" lvl="1" indent="-228600"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</a:rPr>
              <a:t>输出</a:t>
            </a:r>
            <a:r>
              <a:rPr lang="zh-CN" altLang="en-US" dirty="0">
                <a:solidFill>
                  <a:schemeClr val="tx1"/>
                </a:solidFill>
              </a:rPr>
              <a:t>参数：</a:t>
            </a:r>
            <a:endParaRPr lang="zh-CN" altLang="en-US" dirty="0">
              <a:solidFill>
                <a:schemeClr val="tx1"/>
              </a:solidFill>
            </a:endParaRPr>
          </a:p>
          <a:p>
            <a:pPr marL="1143000" lvl="2" indent="-22860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系统空闲概率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0" lvl="2" indent="-22860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系统中有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个顾客的概率（即向量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的第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分量）</a:t>
            </a:r>
            <a:endParaRPr lang="zh-CN" altLang="en-US" dirty="0">
              <a:solidFill>
                <a:schemeClr val="tx1"/>
              </a:solidFill>
            </a:endParaRPr>
          </a:p>
          <a:p>
            <a:pPr marL="1143000" lvl="2" indent="-228600">
              <a:buFont typeface="Wingdings" panose="05000000000000000000" charset="0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en-US" altLang="zh-CN" baseline="-25000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为系统中平均顾客数（平均</a:t>
            </a:r>
            <a:r>
              <a:rPr lang="zh-CN" altLang="en-US" dirty="0">
                <a:solidFill>
                  <a:schemeClr val="tx1"/>
                </a:solidFill>
              </a:rPr>
              <a:t>队长）</a:t>
            </a:r>
            <a:endParaRPr lang="zh-CN" altLang="en-US" dirty="0">
              <a:solidFill>
                <a:schemeClr val="tx1"/>
              </a:solidFill>
            </a:endParaRPr>
          </a:p>
          <a:p>
            <a:pPr marL="1143000" lvl="2" indent="-228600">
              <a:buFont typeface="Wingdings" panose="05000000000000000000" charset="0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en-US" altLang="zh-CN" baseline="-25000" dirty="0">
                <a:solidFill>
                  <a:schemeClr val="tx1"/>
                </a:solidFill>
              </a:rPr>
              <a:t>q</a:t>
            </a:r>
            <a:r>
              <a:rPr lang="zh-CN" altLang="en-US" dirty="0">
                <a:solidFill>
                  <a:schemeClr val="tx1"/>
                </a:solidFill>
              </a:rPr>
              <a:t>为系统中平均等待接受服务的顾客数（平均等待</a:t>
            </a:r>
            <a:r>
              <a:rPr lang="zh-CN" altLang="en-US" dirty="0">
                <a:solidFill>
                  <a:schemeClr val="tx1"/>
                </a:solidFill>
              </a:rPr>
              <a:t>队长）</a:t>
            </a:r>
            <a:endParaRPr lang="zh-CN" altLang="en-US" dirty="0">
              <a:solidFill>
                <a:schemeClr val="tx1"/>
              </a:solidFill>
            </a:endParaRPr>
          </a:p>
          <a:p>
            <a:pPr marL="1143000" lvl="2" indent="-228600">
              <a:buFont typeface="Wingdings" panose="05000000000000000000" charset="0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W</a:t>
            </a:r>
            <a:r>
              <a:rPr lang="en-US" altLang="zh-CN" baseline="-25000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为顾客在系统中的平均</a:t>
            </a:r>
            <a:r>
              <a:rPr lang="zh-CN" altLang="en-US" dirty="0">
                <a:solidFill>
                  <a:schemeClr val="tx1"/>
                </a:solidFill>
              </a:rPr>
              <a:t>逗留时间</a:t>
            </a:r>
            <a:endParaRPr lang="zh-CN" altLang="en-US" dirty="0">
              <a:solidFill>
                <a:schemeClr val="tx1"/>
              </a:solidFill>
            </a:endParaRPr>
          </a:p>
          <a:p>
            <a:pPr marL="1143000" lvl="2" indent="-228600">
              <a:buFont typeface="Wingdings" panose="05000000000000000000" charset="0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W</a:t>
            </a:r>
            <a:r>
              <a:rPr lang="en-US" altLang="zh-CN" baseline="-25000" dirty="0">
                <a:solidFill>
                  <a:schemeClr val="tx1"/>
                </a:solidFill>
              </a:rPr>
              <a:t>q</a:t>
            </a:r>
            <a:r>
              <a:rPr lang="zh-CN" altLang="en-US" dirty="0">
                <a:solidFill>
                  <a:schemeClr val="tx1"/>
                </a:solidFill>
              </a:rPr>
              <a:t>为顾客在系统中的平均等待</a:t>
            </a:r>
            <a:r>
              <a:rPr lang="zh-CN" altLang="en-US" dirty="0">
                <a:solidFill>
                  <a:schemeClr val="tx1"/>
                </a:solidFill>
              </a:rPr>
              <a:t>时间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运筹学基础 </a:t>
            </a:r>
            <a:r>
              <a:rPr lang="en-US" altLang="zh-CN">
                <a:sym typeface="+mn-ea"/>
              </a:rPr>
              <a:t>(2022</a:t>
            </a:r>
            <a:r>
              <a:rPr lang="zh-CN" altLang="en-US">
                <a:sym typeface="+mn-ea"/>
              </a:rPr>
              <a:t>年春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4</a:t>
            </a:r>
            <a:r>
              <a:rPr lang="zh-CN" altLang="en-US" dirty="0"/>
              <a:t>：实现</a:t>
            </a:r>
            <a:r>
              <a:rPr lang="en-US" altLang="zh-CN" dirty="0"/>
              <a:t>M/M/c/N/∞</a:t>
            </a:r>
            <a:r>
              <a:rPr lang="zh-CN" altLang="en-US" dirty="0"/>
              <a:t>排队系统及有关指标</a:t>
            </a:r>
            <a:r>
              <a:rPr lang="zh-CN" altLang="en-US" dirty="0"/>
              <a:t>计算</a:t>
            </a:r>
            <a:endParaRPr lang="zh-CN" altLang="en-US" dirty="0"/>
          </a:p>
          <a:p>
            <a:r>
              <a:rPr lang="zh-CN" altLang="en-US" dirty="0"/>
              <a:t>实验</a:t>
            </a:r>
            <a:r>
              <a:rPr lang="zh-CN" altLang="en-US" dirty="0"/>
              <a:t>要求：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用所实现的程序验证下面的</a:t>
            </a:r>
            <a:r>
              <a:rPr lang="zh-CN" altLang="en-US" dirty="0">
                <a:solidFill>
                  <a:schemeClr val="tx1"/>
                </a:solidFill>
              </a:rPr>
              <a:t>例子</a:t>
            </a:r>
            <a:endParaRPr lang="zh-CN" altLang="en-US" dirty="0">
              <a:solidFill>
                <a:schemeClr val="tx1"/>
              </a:solidFill>
            </a:endParaRPr>
          </a:p>
          <a:p>
            <a:pPr lvl="2"/>
            <a:endParaRPr lang="zh-CN" altLang="en-US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某风景区准备建造旅馆，根据事先的调查知道，顾客到达该景区的规律服从泊松分布，平均有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人</a:t>
            </a:r>
            <a:r>
              <a:rPr lang="en-US" altLang="zh-CN" dirty="0">
                <a:solidFill>
                  <a:schemeClr val="tx1"/>
                </a:solidFill>
              </a:rPr>
              <a:t>/d</a:t>
            </a:r>
            <a:r>
              <a:rPr lang="zh-CN" altLang="en-US" dirty="0">
                <a:solidFill>
                  <a:schemeClr val="tx1"/>
                </a:solidFill>
              </a:rPr>
              <a:t>。在已知的小旅馆等处调查的结果显示顾客平均逗留</a:t>
            </a:r>
            <a:r>
              <a:rPr lang="en-US" altLang="zh-CN" dirty="0">
                <a:solidFill>
                  <a:schemeClr val="tx1"/>
                </a:solidFill>
              </a:rPr>
              <a:t>2d</a:t>
            </a:r>
            <a:r>
              <a:rPr lang="zh-CN" altLang="en-US" dirty="0">
                <a:solidFill>
                  <a:schemeClr val="tx1"/>
                </a:solidFill>
              </a:rPr>
              <a:t>。试讨论该拟建造的旅馆在有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个单间的条件下，每天客房的平均占用数以及满员的</a:t>
            </a:r>
            <a:r>
              <a:rPr lang="zh-CN" altLang="en-US" dirty="0">
                <a:solidFill>
                  <a:schemeClr val="tx1"/>
                </a:solidFill>
              </a:rPr>
              <a:t>概率。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运筹学基础 </a:t>
            </a:r>
            <a:r>
              <a:rPr lang="en-US" altLang="zh-CN">
                <a:sym typeface="+mn-ea"/>
              </a:rPr>
              <a:t>(2022</a:t>
            </a:r>
            <a:r>
              <a:rPr lang="zh-CN" altLang="en-US">
                <a:sym typeface="+mn-ea"/>
              </a:rPr>
              <a:t>年春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编程要求</a:t>
            </a:r>
            <a:endParaRPr lang="zh-CN" altLang="en-US"/>
          </a:p>
          <a:p>
            <a:pPr lvl="1"/>
            <a:r>
              <a:rPr lang="en-US" altLang="zh-CN"/>
              <a:t>matlab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实验报告</a:t>
            </a:r>
            <a:endParaRPr lang="zh-CN" altLang="en-US"/>
          </a:p>
          <a:p>
            <a:pPr lvl="1"/>
            <a:r>
              <a:rPr lang="zh-CN" altLang="en-US"/>
              <a:t>实验报告应包括</a:t>
            </a:r>
            <a:r>
              <a:rPr lang="zh-CN" altLang="en-US">
                <a:solidFill>
                  <a:srgbClr val="FF0000"/>
                </a:solidFill>
              </a:rPr>
              <a:t>建立的模型，实验方法与步骤，以及实验结果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目录格式</a:t>
            </a:r>
            <a:endParaRPr lang="zh-CN" altLang="en-US"/>
          </a:p>
          <a:p>
            <a:pPr lvl="1"/>
            <a:r>
              <a:rPr lang="zh-CN" altLang="en-US"/>
              <a:t>实验需建立根文件夹，文件夹名称为： 姓名-学号-project</a:t>
            </a:r>
            <a:r>
              <a:rPr lang="en-US" altLang="zh-CN"/>
              <a:t>4</a:t>
            </a:r>
            <a:r>
              <a:rPr lang="zh-CN" altLang="en-US"/>
              <a:t>， 在根文件夹下需包括实验报告和扩展名为</a:t>
            </a:r>
            <a:r>
              <a:rPr lang="en-US" altLang="zh-CN"/>
              <a:t>.m</a:t>
            </a:r>
            <a:r>
              <a:rPr lang="zh-CN" altLang="en-US"/>
              <a:t>的</a:t>
            </a:r>
            <a:r>
              <a:rPr lang="en-US" altLang="zh-CN"/>
              <a:t>matlab</a:t>
            </a:r>
            <a:r>
              <a:rPr lang="zh-CN" altLang="en-US"/>
              <a:t>程序。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运筹学基础 </a:t>
            </a:r>
            <a:r>
              <a:rPr lang="en-US" altLang="zh-CN">
                <a:sym typeface="+mn-ea"/>
              </a:rPr>
              <a:t>(2022</a:t>
            </a:r>
            <a:r>
              <a:rPr lang="zh-CN" altLang="en-US">
                <a:sym typeface="+mn-ea"/>
              </a:rPr>
              <a:t>年春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matlab</a:t>
            </a:r>
            <a:r>
              <a:rPr lang="zh-CN" altLang="en-US"/>
              <a:t>使用说明</a:t>
            </a:r>
            <a:endParaRPr lang="zh-CN" altLang="en-US"/>
          </a:p>
          <a:p>
            <a:pPr lvl="1"/>
            <a:r>
              <a:rPr lang="en-US" altLang="zh-CN"/>
              <a:t>matlab</a:t>
            </a:r>
            <a:r>
              <a:rPr lang="zh-CN" altLang="en-US"/>
              <a:t>安装参考教程：</a:t>
            </a:r>
            <a:r>
              <a:rPr lang="zh-CN" altLang="en-US">
                <a:sym typeface="+mn-ea"/>
              </a:rPr>
              <a:t>http://home.ustc.edu.cn/~chaf/material/matlab/install.html</a:t>
            </a:r>
            <a:endParaRPr lang="zh-CN" altLang="en-US">
              <a:sym typeface="+mn-ea"/>
            </a:endParaRPr>
          </a:p>
          <a:p>
            <a:pPr lvl="1"/>
            <a:endParaRPr lang="zh-CN" altLang="en-US"/>
          </a:p>
          <a:p>
            <a:pPr lvl="1"/>
            <a:r>
              <a:rPr lang="en-US" altLang="zh-CN"/>
              <a:t>matlab</a:t>
            </a:r>
            <a:r>
              <a:rPr lang="zh-CN" altLang="en-US"/>
              <a:t>简明使用教程见文件</a:t>
            </a:r>
            <a:r>
              <a:rPr lang="en-US" altLang="zh-CN"/>
              <a:t> </a:t>
            </a:r>
            <a:r>
              <a:rPr lang="en-US" altLang="zh-CN" b="1"/>
              <a:t>matlab</a:t>
            </a:r>
            <a:r>
              <a:rPr lang="zh-CN" altLang="en-US" b="1"/>
              <a:t>教程</a:t>
            </a:r>
            <a:r>
              <a:rPr lang="en-US" altLang="zh-CN" b="1"/>
              <a:t>.pdf </a:t>
            </a:r>
            <a:r>
              <a:rPr lang="en-US" altLang="zh-CN"/>
              <a:t>.</a:t>
            </a:r>
            <a:r>
              <a:rPr lang="zh-CN" altLang="en-US"/>
              <a:t>包含了</a:t>
            </a:r>
            <a:r>
              <a:rPr lang="en-US" altLang="zh-CN"/>
              <a:t>matlab</a:t>
            </a:r>
            <a:r>
              <a:rPr lang="zh-CN" altLang="en-US"/>
              <a:t>的基本语法和例子。为了</a:t>
            </a:r>
            <a:r>
              <a:rPr lang="zh-CN" altLang="en-US">
                <a:sym typeface="+mn-ea"/>
              </a:rPr>
              <a:t>完成本次实验，</a:t>
            </a:r>
            <a:r>
              <a:rPr lang="zh-CN" altLang="en-US"/>
              <a:t>应重点阅读第</a:t>
            </a:r>
            <a:r>
              <a:rPr lang="zh-CN" altLang="en-US"/>
              <a:t>十三章。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运筹学基础 </a:t>
            </a:r>
            <a:r>
              <a:rPr lang="en-US" altLang="zh-CN">
                <a:sym typeface="+mn-ea"/>
              </a:rPr>
              <a:t>(2022</a:t>
            </a:r>
            <a:r>
              <a:rPr lang="zh-CN" altLang="en-US">
                <a:sym typeface="+mn-ea"/>
              </a:rPr>
              <a:t>年春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三、提交方式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</a:pPr>
            <a:r>
              <a:rPr lang="zh-CN" altLang="en-US" sz="2800" dirty="0">
                <a:sym typeface="+mn-ea"/>
              </a:rPr>
              <a:t>实验</a:t>
            </a:r>
            <a:r>
              <a:rPr lang="en-US" altLang="zh-CN" sz="2800" dirty="0">
                <a:sym typeface="+mn-ea"/>
              </a:rPr>
              <a:t>4</a:t>
            </a:r>
            <a:r>
              <a:rPr lang="zh-CN" altLang="en-US" sz="2800" dirty="0">
                <a:sym typeface="+mn-ea"/>
              </a:rPr>
              <a:t>截止日期：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6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月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11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日周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六晚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800" dirty="0">
                <a:sym typeface="+mn-ea"/>
              </a:rPr>
              <a:t>，逾期提交实验</a:t>
            </a:r>
            <a:r>
              <a:rPr lang="zh-CN" sz="2800" dirty="0">
                <a:sym typeface="+mn-ea"/>
              </a:rPr>
              <a:t>，满分为</a:t>
            </a:r>
            <a:r>
              <a:rPr lang="en-US" altLang="zh-CN" sz="2800" dirty="0">
                <a:sym typeface="+mn-ea"/>
              </a:rPr>
              <a:t>6</a:t>
            </a:r>
            <a:r>
              <a:rPr lang="zh-CN" altLang="en-US" sz="2800" dirty="0">
                <a:sym typeface="+mn-ea"/>
              </a:rPr>
              <a:t>分。</a:t>
            </a:r>
            <a:endParaRPr lang="zh-CN" altLang="en-US" sz="2800" dirty="0">
              <a:sym typeface="+mn-ea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>
                <a:sym typeface="+mn-ea"/>
              </a:rPr>
              <a:t>   </a:t>
            </a:r>
            <a:endParaRPr lang="en-US" altLang="zh-CN" sz="2800" dirty="0"/>
          </a:p>
          <a:p>
            <a:pPr marL="0" indent="0">
              <a:spcBef>
                <a:spcPts val="1200"/>
              </a:spcBef>
            </a:pPr>
            <a:r>
              <a:rPr lang="zh-CN" altLang="en-US" sz="2800" dirty="0">
                <a:sym typeface="+mn-ea"/>
              </a:rPr>
              <a:t>将上述文件夹严格打包成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.zip</a:t>
            </a:r>
            <a:r>
              <a:rPr lang="zh-CN" altLang="en-US" sz="2800" dirty="0">
                <a:sym typeface="+mn-ea"/>
              </a:rPr>
              <a:t>格式，命名方式：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-project4.zip</a:t>
            </a:r>
            <a:r>
              <a:rPr lang="zh-CN" altLang="en-US" sz="2800" dirty="0">
                <a:sym typeface="+mn-ea"/>
              </a:rPr>
              <a:t>。将压缩包</a:t>
            </a:r>
            <a:r>
              <a:rPr lang="zh-CN" altLang="en-US" sz="2800" dirty="0">
                <a:sym typeface="+mn-ea"/>
              </a:rPr>
              <a:t>发送至助教邮箱，邮件主题为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-project4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>
              <a:sym typeface="+mn-ea"/>
            </a:endParaRPr>
          </a:p>
          <a:p>
            <a:pPr marL="457200" lvl="1" indent="0">
              <a:spcBef>
                <a:spcPts val="1200"/>
              </a:spcBef>
            </a:pPr>
            <a:r>
              <a:rPr lang="zh-CN" altLang="en-US" sz="2800" dirty="0">
                <a:sym typeface="+mn-ea"/>
              </a:rPr>
              <a:t>刘大兴</a:t>
            </a:r>
            <a:r>
              <a:rPr lang="en-US" altLang="zh-CN" sz="2800" dirty="0">
                <a:sym typeface="+mn-ea"/>
              </a:rPr>
              <a:t>，ldx11</a:t>
            </a:r>
            <a:r>
              <a:rPr lang="en-US" altLang="zh-CN" sz="2800" dirty="0">
                <a:sym typeface="+mn-ea"/>
              </a:rPr>
              <a:t>@mail.ustc.edu.cn</a:t>
            </a:r>
            <a:endParaRPr lang="en-US" altLang="zh-CN" sz="2800" dirty="0">
              <a:sym typeface="+mn-ea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sz="2800" dirty="0"/>
          </a:p>
          <a:p>
            <a:pPr marL="0" indent="0">
              <a:spcBef>
                <a:spcPts val="1200"/>
              </a:spcBef>
            </a:pPr>
            <a:r>
              <a:rPr lang="zh-CN" altLang="en-US" sz="2800" dirty="0">
                <a:sym typeface="+mn-ea"/>
              </a:rPr>
              <a:t>重复提交，邮件主题为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-project4-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次提交</a:t>
            </a:r>
            <a:r>
              <a:rPr lang="zh-CN" altLang="en-US" sz="2800" dirty="0">
                <a:sym typeface="+mn-ea"/>
              </a:rPr>
              <a:t>。</a:t>
            </a: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运筹学基础 </a:t>
            </a:r>
            <a:r>
              <a:rPr lang="en-US" altLang="zh-CN">
                <a:sym typeface="+mn-ea"/>
              </a:rPr>
              <a:t>(2022</a:t>
            </a:r>
            <a:r>
              <a:rPr lang="zh-CN" altLang="en-US">
                <a:sym typeface="+mn-ea"/>
              </a:rPr>
              <a:t>年春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kyZjJlMWI2YmEyMTY4NTA5OTNlMzdmM2E1ODQ5Ym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WPS 演示</Application>
  <PresentationFormat>宽屏</PresentationFormat>
  <Paragraphs>106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华文细黑</vt:lpstr>
      <vt:lpstr>华文中宋</vt:lpstr>
      <vt:lpstr>华文宋体</vt:lpstr>
      <vt:lpstr>Wingdings</vt:lpstr>
      <vt:lpstr>微软雅黑</vt:lpstr>
      <vt:lpstr>等线</vt:lpstr>
      <vt:lpstr>Arial Unicode MS</vt:lpstr>
      <vt:lpstr>等线 Light</vt:lpstr>
      <vt:lpstr>Office 主题​​</vt:lpstr>
      <vt:lpstr>实验四  排队论</vt:lpstr>
      <vt:lpstr>目录</vt:lpstr>
      <vt:lpstr>一、实验内容</vt:lpstr>
      <vt:lpstr>一、实验内容</vt:lpstr>
      <vt:lpstr>二、实验要求</vt:lpstr>
      <vt:lpstr>二、实验要求</vt:lpstr>
      <vt:lpstr>三、提交方式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 排序算法</dc:title>
  <dc:creator>Pin Chan</dc:creator>
  <cp:lastModifiedBy>Administrator</cp:lastModifiedBy>
  <cp:revision>116</cp:revision>
  <dcterms:created xsi:type="dcterms:W3CDTF">2020-11-03T10:04:00Z</dcterms:created>
  <dcterms:modified xsi:type="dcterms:W3CDTF">2022-06-02T03:05:13Z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B5F968BBB1BC452AA7DF0D8C60C6BE6D</vt:lpwstr>
  </property>
  <property fmtid="{D5CDD505-2E9C-101B-9397-08002B2CF9AE}" pid="3" name="KSOProductBuildVer">
    <vt:lpwstr>2052-11.1.0.9208</vt:lpwstr>
  </property>
</Properties>
</file>