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57" d="100"/>
          <a:sy n="57" d="100"/>
        </p:scale>
        <p:origin x="1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在fork之后exec之前两个进程用的是相同的物理空间(内存区)，子进程的代码段、数据段、堆栈都是指向父进程的物理空间，也就是说，两者的虚拟空间不同，其对应的物理空间是一个。当父子进程中有更改相应段的行为发生时，再为子进程相应的段分配物理空间。如果不是因为exec，内核会给子进程的数据段、堆栈段分配相应的物理空间(至此两者都有各自的进程空间，互不影响)，而代码段继续共享父进程的物理空间(两者的代码完全相同)。而如果是因为exec，由于两者执行的代码不同，子进程的代码段也会分配单独的物理空间。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虚拟内存"/>
          <p:cNvSpPr txBox="1">
            <a:spLocks noGrp="1"/>
          </p:cNvSpPr>
          <p:nvPr>
            <p:ph type="title" idx="4294967295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虚拟内存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请求分页式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894081"/>
          </a:xfrm>
          <a:prstGeom prst="rect">
            <a:avLst/>
          </a:prstGeom>
        </p:spPr>
        <p:txBody>
          <a:bodyPr lIns="65023" tIns="65023" rIns="65023" bIns="65023"/>
          <a:lstStyle>
            <a:lvl1pPr defTabSz="988364">
              <a:defRPr sz="425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请求分页式存储管理</a:t>
            </a:r>
          </a:p>
        </p:txBody>
      </p:sp>
      <p:sp>
        <p:nvSpPr>
          <p:cNvPr id="150" name="需要调页的时候才把它换入内存.…"/>
          <p:cNvSpPr txBox="1">
            <a:spLocks noGrp="1"/>
          </p:cNvSpPr>
          <p:nvPr>
            <p:ph type="body" idx="4294967295"/>
          </p:nvPr>
        </p:nvSpPr>
        <p:spPr>
          <a:xfrm>
            <a:off x="1011484" y="1731715"/>
            <a:ext cx="11076659" cy="769676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582930" indent="-582930" defTabSz="1300480">
              <a:spcBef>
                <a:spcPts val="60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需要调页的时候才把它换入内存.</a:t>
            </a:r>
          </a:p>
          <a:p>
            <a:pPr marL="857250" lvl="1" indent="-400050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需要很少的</a:t>
            </a:r>
            <a:r>
              <a:t>I/O</a:t>
            </a:r>
          </a:p>
          <a:p>
            <a:pPr marL="857250" lvl="1" indent="-400050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需要很少的内存</a:t>
            </a:r>
          </a:p>
          <a:p>
            <a:pPr marL="857250" lvl="1" indent="-400050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响应快</a:t>
            </a:r>
          </a:p>
          <a:p>
            <a:pPr marL="857250" lvl="1" indent="-400050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多用户</a:t>
            </a:r>
          </a:p>
          <a:p>
            <a:pPr marL="480059" indent="-480059" defTabSz="1300480">
              <a:spcBef>
                <a:spcPts val="100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582930" indent="-582930" defTabSz="1300480">
              <a:spcBef>
                <a:spcPts val="60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需要页面调度时⇒查阅此页的引用</a:t>
            </a:r>
          </a:p>
          <a:p>
            <a:pPr marL="857250" lvl="1" indent="-400050" defTabSz="1300480">
              <a:spcBef>
                <a:spcPts val="0"/>
              </a:spcBef>
              <a:buSzPct val="100000"/>
              <a:buChar char="–"/>
              <a:defRPr sz="2800">
                <a:solidFill>
                  <a:srgbClr val="A50021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Case1: 无效引用⇒中止</a:t>
            </a:r>
          </a:p>
          <a:p>
            <a:pPr marL="857250" lvl="1" indent="-400050" defTabSz="1300480">
              <a:spcBef>
                <a:spcPts val="0"/>
              </a:spcBef>
              <a:buSzPct val="100000"/>
              <a:buChar char="–"/>
              <a:defRPr sz="280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Case2: 不在内存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将其调入内存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缺页中断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找一个空闲帧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将需要的页调入空闲帧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重置页表，有效位为</a:t>
            </a:r>
            <a:r>
              <a:t>1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重启指令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虚拟存储管理"/>
          <p:cNvSpPr txBox="1"/>
          <p:nvPr/>
        </p:nvSpPr>
        <p:spPr>
          <a:xfrm>
            <a:off x="650239" y="590437"/>
            <a:ext cx="11704322" cy="123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62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53" name="请求分页式存储管理…"/>
          <p:cNvSpPr txBox="1"/>
          <p:nvPr/>
        </p:nvSpPr>
        <p:spPr>
          <a:xfrm>
            <a:off x="650239" y="1895356"/>
            <a:ext cx="11704322" cy="152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marL="471487" indent="-471487" algn="l" defTabSz="1300480">
              <a:spcBef>
                <a:spcPts val="1000"/>
              </a:spcBef>
              <a:buSzPct val="100000"/>
              <a:buChar char="•"/>
              <a:defRPr sz="4400" b="0">
                <a:latin typeface="宋体"/>
                <a:ea typeface="宋体"/>
                <a:cs typeface="宋体"/>
                <a:sym typeface="宋体"/>
              </a:defRPr>
            </a:lvl1pPr>
            <a:lvl2pPr marL="781050" indent="-323850" algn="l" defTabSz="1300480">
              <a:lnSpc>
                <a:spcPct val="80000"/>
              </a:lnSpc>
              <a:buSzPct val="100000"/>
              <a:buChar char="•"/>
              <a:tabLst>
                <a:tab pos="1295400" algn="l"/>
                <a:tab pos="2590800" algn="l"/>
              </a:tabLst>
              <a:defRPr sz="3400" b="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lvl2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请求分页式存储管理</a:t>
            </a:r>
          </a:p>
          <a:p>
            <a:pPr lvl="1"/>
            <a:r>
              <a:t>MMU的工作流程(需硬件支撑)</a:t>
            </a:r>
          </a:p>
        </p:txBody>
      </p:sp>
      <p:grpSp>
        <p:nvGrpSpPr>
          <p:cNvPr id="156" name="成组"/>
          <p:cNvGrpSpPr/>
          <p:nvPr/>
        </p:nvGrpSpPr>
        <p:grpSpPr>
          <a:xfrm>
            <a:off x="3637279" y="4009813"/>
            <a:ext cx="6143415" cy="715716"/>
            <a:chOff x="0" y="0"/>
            <a:chExt cx="6143413" cy="715715"/>
          </a:xfrm>
        </p:grpSpPr>
        <p:sp>
          <p:nvSpPr>
            <p:cNvPr id="154" name="圆角矩形"/>
            <p:cNvSpPr/>
            <p:nvPr/>
          </p:nvSpPr>
          <p:spPr>
            <a:xfrm>
              <a:off x="0" y="0"/>
              <a:ext cx="6143414" cy="715716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" name="分解逻辑地址（页号，页内地址）"/>
            <p:cNvSpPr txBox="1"/>
            <p:nvPr/>
          </p:nvSpPr>
          <p:spPr>
            <a:xfrm>
              <a:off x="714332" y="83283"/>
              <a:ext cx="4714749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latin typeface="宋体"/>
                  <a:ea typeface="宋体"/>
                  <a:cs typeface="宋体"/>
                  <a:sym typeface="宋体"/>
                </a:rPr>
                <a:t>分解逻辑地址（页号，页内地址）</a:t>
              </a:r>
            </a:p>
          </p:txBody>
        </p:sp>
      </p:grpSp>
      <p:grpSp>
        <p:nvGrpSpPr>
          <p:cNvPr id="159" name="成组"/>
          <p:cNvGrpSpPr/>
          <p:nvPr/>
        </p:nvGrpSpPr>
        <p:grpSpPr>
          <a:xfrm>
            <a:off x="4596835" y="5545102"/>
            <a:ext cx="3788552" cy="717974"/>
            <a:chOff x="0" y="0"/>
            <a:chExt cx="3788551" cy="717973"/>
          </a:xfrm>
        </p:grpSpPr>
        <p:sp>
          <p:nvSpPr>
            <p:cNvPr id="157" name="圆角矩形"/>
            <p:cNvSpPr/>
            <p:nvPr/>
          </p:nvSpPr>
          <p:spPr>
            <a:xfrm>
              <a:off x="0" y="0"/>
              <a:ext cx="3788552" cy="717974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" name="查询快表（高速缓存）"/>
            <p:cNvSpPr txBox="1"/>
            <p:nvPr/>
          </p:nvSpPr>
          <p:spPr>
            <a:xfrm>
              <a:off x="298901" y="84412"/>
              <a:ext cx="3190749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查询快表（高速缓存）</a:t>
              </a:r>
            </a:p>
          </p:txBody>
        </p:sp>
      </p:grpSp>
      <p:sp>
        <p:nvSpPr>
          <p:cNvPr id="160" name="线条"/>
          <p:cNvSpPr/>
          <p:nvPr/>
        </p:nvSpPr>
        <p:spPr>
          <a:xfrm>
            <a:off x="6502400" y="4829386"/>
            <a:ext cx="0" cy="61411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63" name="成组"/>
          <p:cNvGrpSpPr/>
          <p:nvPr/>
        </p:nvGrpSpPr>
        <p:grpSpPr>
          <a:xfrm>
            <a:off x="1790417" y="7080391"/>
            <a:ext cx="3176695" cy="717974"/>
            <a:chOff x="0" y="0"/>
            <a:chExt cx="3176693" cy="717973"/>
          </a:xfrm>
        </p:grpSpPr>
        <p:sp>
          <p:nvSpPr>
            <p:cNvPr id="161" name="圆角矩形"/>
            <p:cNvSpPr/>
            <p:nvPr/>
          </p:nvSpPr>
          <p:spPr>
            <a:xfrm>
              <a:off x="0" y="0"/>
              <a:ext cx="3176694" cy="717974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2" name="查询页表（主存）"/>
            <p:cNvSpPr txBox="1"/>
            <p:nvPr/>
          </p:nvSpPr>
          <p:spPr>
            <a:xfrm>
              <a:off x="297772" y="84412"/>
              <a:ext cx="2581149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查询页表（主存）</a:t>
              </a:r>
            </a:p>
          </p:txBody>
        </p:sp>
      </p:grpSp>
      <p:sp>
        <p:nvSpPr>
          <p:cNvPr id="164" name="线条"/>
          <p:cNvSpPr/>
          <p:nvPr/>
        </p:nvSpPr>
        <p:spPr>
          <a:xfrm flipH="1">
            <a:off x="3429564" y="6364675"/>
            <a:ext cx="2253263" cy="61411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67" name="成组"/>
          <p:cNvGrpSpPr/>
          <p:nvPr/>
        </p:nvGrpSpPr>
        <p:grpSpPr>
          <a:xfrm>
            <a:off x="6809457" y="7082648"/>
            <a:ext cx="5375770" cy="717975"/>
            <a:chOff x="0" y="0"/>
            <a:chExt cx="5375769" cy="717973"/>
          </a:xfrm>
        </p:grpSpPr>
        <p:sp>
          <p:nvSpPr>
            <p:cNvPr id="165" name="圆角矩形"/>
            <p:cNvSpPr/>
            <p:nvPr/>
          </p:nvSpPr>
          <p:spPr>
            <a:xfrm>
              <a:off x="0" y="0"/>
              <a:ext cx="5375770" cy="717974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6" name="转换成物理地址（页号→页框号）"/>
            <p:cNvSpPr txBox="1"/>
            <p:nvPr/>
          </p:nvSpPr>
          <p:spPr>
            <a:xfrm>
              <a:off x="330510" y="84412"/>
              <a:ext cx="4714749" cy="549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/>
            <a:p>
              <a:pPr defTabSz="1300480">
                <a:defRPr b="0"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转换成物理地址（页号</a:t>
              </a:r>
              <a:r>
                <a:t>→页框号</a:t>
              </a:r>
              <a:r>
                <a:rPr>
                  <a:latin typeface="宋体"/>
                  <a:ea typeface="宋体"/>
                  <a:cs typeface="宋体"/>
                  <a:sym typeface="宋体"/>
                </a:rPr>
                <a:t>）</a:t>
              </a:r>
            </a:p>
          </p:txBody>
        </p:sp>
      </p:grpSp>
      <p:sp>
        <p:nvSpPr>
          <p:cNvPr id="168" name="线条"/>
          <p:cNvSpPr/>
          <p:nvPr/>
        </p:nvSpPr>
        <p:spPr>
          <a:xfrm>
            <a:off x="7116515" y="6364675"/>
            <a:ext cx="2253263" cy="61411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命中"/>
          <p:cNvSpPr txBox="1"/>
          <p:nvPr/>
        </p:nvSpPr>
        <p:spPr>
          <a:xfrm>
            <a:off x="8261208" y="6283395"/>
            <a:ext cx="1433690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spcBef>
                <a:spcPts val="1500"/>
              </a:spcBef>
              <a:defRPr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命中</a:t>
            </a:r>
          </a:p>
        </p:txBody>
      </p:sp>
      <p:sp>
        <p:nvSpPr>
          <p:cNvPr id="170" name="不命中"/>
          <p:cNvSpPr txBox="1"/>
          <p:nvPr/>
        </p:nvSpPr>
        <p:spPr>
          <a:xfrm>
            <a:off x="2917048" y="6355644"/>
            <a:ext cx="1639148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spcBef>
                <a:spcPts val="1500"/>
              </a:spcBef>
              <a:defRPr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不命中</a:t>
            </a:r>
          </a:p>
        </p:txBody>
      </p:sp>
      <p:sp>
        <p:nvSpPr>
          <p:cNvPr id="171" name="线条"/>
          <p:cNvSpPr/>
          <p:nvPr/>
        </p:nvSpPr>
        <p:spPr>
          <a:xfrm>
            <a:off x="4043679" y="7798364"/>
            <a:ext cx="5427699" cy="819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737"/>
                </a:ln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" name="命中"/>
          <p:cNvSpPr txBox="1"/>
          <p:nvPr/>
        </p:nvSpPr>
        <p:spPr>
          <a:xfrm>
            <a:off x="3817902" y="7890933"/>
            <a:ext cx="1433690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spcBef>
                <a:spcPts val="1500"/>
              </a:spcBef>
              <a:defRPr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命中</a:t>
            </a:r>
          </a:p>
        </p:txBody>
      </p:sp>
      <p:sp>
        <p:nvSpPr>
          <p:cNvPr id="173" name="线条"/>
          <p:cNvSpPr/>
          <p:nvPr/>
        </p:nvSpPr>
        <p:spPr>
          <a:xfrm>
            <a:off x="2713848" y="7798364"/>
            <a:ext cx="1" cy="61411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" name="不命中"/>
          <p:cNvSpPr txBox="1"/>
          <p:nvPr/>
        </p:nvSpPr>
        <p:spPr>
          <a:xfrm>
            <a:off x="1298222" y="7818684"/>
            <a:ext cx="1311770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spcBef>
                <a:spcPts val="1500"/>
              </a:spcBef>
              <a:defRPr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不命中</a:t>
            </a:r>
          </a:p>
        </p:txBody>
      </p:sp>
      <p:grpSp>
        <p:nvGrpSpPr>
          <p:cNvPr id="177" name="成组"/>
          <p:cNvGrpSpPr/>
          <p:nvPr/>
        </p:nvGrpSpPr>
        <p:grpSpPr>
          <a:xfrm>
            <a:off x="1483359" y="8412480"/>
            <a:ext cx="2357121" cy="781192"/>
            <a:chOff x="0" y="0"/>
            <a:chExt cx="2357120" cy="781191"/>
          </a:xfrm>
        </p:grpSpPr>
        <p:sp>
          <p:nvSpPr>
            <p:cNvPr id="175" name="矩形"/>
            <p:cNvSpPr/>
            <p:nvPr/>
          </p:nvSpPr>
          <p:spPr>
            <a:xfrm>
              <a:off x="0" y="0"/>
              <a:ext cx="2357121" cy="781192"/>
            </a:xfrm>
            <a:prstGeom prst="rect">
              <a:avLst/>
            </a:prstGeom>
            <a:solidFill>
              <a:srgbClr val="BBE0E3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6" name="产生缺页中断"/>
            <p:cNvSpPr txBox="1"/>
            <p:nvPr/>
          </p:nvSpPr>
          <p:spPr>
            <a:xfrm>
              <a:off x="192786" y="116021"/>
              <a:ext cx="1971549" cy="549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1300480">
                <a:defRPr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产生缺页中断</a:t>
              </a:r>
            </a:p>
          </p:txBody>
        </p:sp>
      </p:grpSp>
      <p:sp>
        <p:nvSpPr>
          <p:cNvPr id="178" name="线条"/>
          <p:cNvSpPr/>
          <p:nvPr/>
        </p:nvSpPr>
        <p:spPr>
          <a:xfrm flipV="1">
            <a:off x="6500142" y="6364675"/>
            <a:ext cx="2259" cy="2253263"/>
          </a:xfrm>
          <a:prstGeom prst="line">
            <a:avLst/>
          </a:prstGeom>
          <a:ln w="38100">
            <a:solidFill>
              <a:srgbClr val="000000"/>
            </a:solidFill>
            <a:prstDash val="dash"/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" name="装入快表"/>
          <p:cNvSpPr txBox="1"/>
          <p:nvPr/>
        </p:nvSpPr>
        <p:spPr>
          <a:xfrm rot="5400000">
            <a:off x="5357452" y="7267532"/>
            <a:ext cx="1740748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spcBef>
                <a:spcPts val="1500"/>
              </a:spcBef>
              <a:defRPr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装入快表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ge Replacement 基本步骤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/>
          <a:p>
            <a:pPr defTabSz="1300480">
              <a:defRPr sz="5600">
                <a:latin typeface="Arial"/>
                <a:ea typeface="Arial"/>
                <a:cs typeface="Arial"/>
                <a:sym typeface="Arial"/>
              </a:defRPr>
            </a:pPr>
            <a:r>
              <a:t>Page Replacement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基本步骤</a:t>
            </a:r>
          </a:p>
        </p:txBody>
      </p:sp>
      <p:sp>
        <p:nvSpPr>
          <p:cNvPr id="182" name="Find the location of the desired page on disk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539750" indent="-539750" defTabSz="1300480">
              <a:spcBef>
                <a:spcPts val="800"/>
              </a:spcBef>
              <a:buSzPct val="100000"/>
              <a:buAutoNum type="arabicPeriod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Find the location of the desired page on disk</a:t>
            </a:r>
            <a:br/>
            <a:endParaRPr/>
          </a:p>
          <a:p>
            <a:pPr marL="539750" indent="-539750" defTabSz="1300480">
              <a:spcBef>
                <a:spcPts val="800"/>
              </a:spcBef>
              <a:buSzPct val="100000"/>
              <a:buAutoNum type="arabicPeriod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Find a free frame:</a:t>
            </a:r>
            <a:br/>
            <a:r>
              <a:t>	- If there is a free frame, use it</a:t>
            </a:r>
            <a:br/>
            <a:r>
              <a:t>	- If there is no free frame, use a page replacement 	algorithm to select a </a:t>
            </a:r>
            <a:r>
              <a:rPr b="1"/>
              <a:t>victim</a:t>
            </a:r>
            <a:r>
              <a:t> frame</a:t>
            </a:r>
            <a:br/>
            <a:endParaRPr/>
          </a:p>
          <a:p>
            <a:pPr marL="539750" indent="-539750" defTabSz="1300480">
              <a:spcBef>
                <a:spcPts val="800"/>
              </a:spcBef>
              <a:buSzPct val="100000"/>
              <a:buAutoNum type="arabicPeriod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Read the desired page into the (newly) free frame. Update the page and frame tables.</a:t>
            </a:r>
            <a:br/>
            <a:endParaRPr/>
          </a:p>
          <a:p>
            <a:pPr marL="539750" indent="-539750" defTabSz="1300480">
              <a:spcBef>
                <a:spcPts val="800"/>
              </a:spcBef>
              <a:buSzPct val="100000"/>
              <a:buAutoNum type="arabicPeriod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Restart [ continue] the process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缺页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785708"/>
          </a:xfrm>
          <a:prstGeom prst="rect">
            <a:avLst/>
          </a:prstGeom>
        </p:spPr>
        <p:txBody>
          <a:bodyPr lIns="65023" tIns="65023" rIns="65023" bIns="65023"/>
          <a:lstStyle>
            <a:lvl1pPr defTabSz="1079398">
              <a:defRPr sz="365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缺页</a:t>
            </a:r>
          </a:p>
        </p:txBody>
      </p:sp>
      <p:sp>
        <p:nvSpPr>
          <p:cNvPr id="185" name="当需要调页但没有空闲帧时？…"/>
          <p:cNvSpPr txBox="1">
            <a:spLocks noGrp="1"/>
          </p:cNvSpPr>
          <p:nvPr>
            <p:ph type="body" idx="4294967295"/>
          </p:nvPr>
        </p:nvSpPr>
        <p:spPr>
          <a:xfrm>
            <a:off x="654755" y="1390791"/>
            <a:ext cx="11580143" cy="7834490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80917" indent="-480917" defTabSz="1287475">
              <a:spcBef>
                <a:spcPts val="800"/>
              </a:spcBef>
              <a:buSzPct val="100000"/>
              <a:defRPr sz="3366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当需要调页但没有空闲帧时？</a:t>
            </a:r>
          </a:p>
          <a:p>
            <a:pPr marL="480917" indent="-480917" defTabSz="1287475">
              <a:spcBef>
                <a:spcPts val="1000"/>
              </a:spcBef>
              <a:buSzPct val="100000"/>
              <a:defRPr sz="3366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80917" indent="-480917" defTabSz="1287475">
              <a:spcBef>
                <a:spcPts val="800"/>
              </a:spcBef>
              <a:buSzPct val="100000"/>
              <a:defRPr sz="3366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Swapping: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把内存中</a:t>
            </a: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暂时不能运行的进程或者暂时不用的程序和数据，调出到外存，腾出足够的内存空间</a:t>
            </a:r>
            <a:r>
              <a:rPr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，再把已具备运行条件的进程或进程所需要的程序和数据，调入内存。</a:t>
            </a:r>
          </a:p>
          <a:p>
            <a:pPr marL="480917" indent="-480917" defTabSz="1287475">
              <a:spcBef>
                <a:spcPts val="1000"/>
              </a:spcBef>
              <a:buSzPct val="100000"/>
              <a:defRPr sz="3366"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000000"/>
              </a:solidFill>
              <a:latin typeface="宋体"/>
              <a:ea typeface="宋体"/>
              <a:cs typeface="宋体"/>
              <a:sym typeface="宋体"/>
            </a:endParaRPr>
          </a:p>
          <a:p>
            <a:pPr marL="848677" lvl="1" indent="-396049" defTabSz="1287475">
              <a:spcBef>
                <a:spcPts val="0"/>
              </a:spcBef>
              <a:buSzPct val="100000"/>
              <a:buChar char="–"/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数据结构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：其形式与内存的动态分区分配方式中所用数据结构相似，</a:t>
            </a: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空闲分区表或空闲分区链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</a:p>
          <a:p>
            <a:pPr marL="1222095" lvl="2" indent="-316839" defTabSz="1287475">
              <a:spcBef>
                <a:spcPts val="0"/>
              </a:spcBef>
              <a:buSzPct val="100000"/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在空闲分区表中的每个表目中应包含两项， 即对换区的首址及其大小，它们的单位是盘块号和盘块数。</a:t>
            </a:r>
          </a:p>
          <a:p>
            <a:pPr marL="480917" indent="-480917" defTabSz="1287475">
              <a:spcBef>
                <a:spcPts val="1000"/>
              </a:spcBef>
              <a:buSzPct val="100000"/>
              <a:defRPr sz="3366"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80917" indent="-480917" defTabSz="1287475">
              <a:spcBef>
                <a:spcPts val="1000"/>
              </a:spcBef>
              <a:buSzPct val="100000"/>
              <a:defRPr sz="3366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Swapping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可有效提高内存利用率。</a:t>
            </a:r>
            <a:r>
              <a:rPr sz="4356"/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虚拟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88" name="虚拟存储管理需要解决的主要问题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71487" indent="-471487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虚拟存储管理需要解决的主要问题</a:t>
            </a:r>
          </a:p>
          <a:p>
            <a:pPr marL="862012" lvl="1" indent="-404812" defTabSz="1300480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95400" algn="l"/>
                <a:tab pos="2590800" algn="l"/>
              </a:tabLst>
              <a:def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主存和辅存的统一管理问题</a:t>
            </a:r>
          </a:p>
          <a:p>
            <a:pPr marL="862012" lvl="1" indent="-404812" defTabSz="1300480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95400" algn="l"/>
                <a:tab pos="2590800" algn="l"/>
              </a:tabLst>
              <a:def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marL="862012" lvl="1" indent="-404812" defTabSz="1300480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95400" algn="l"/>
                <a:tab pos="2590800" algn="l"/>
              </a:tabLst>
              <a:def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逻辑地址到物理地址的转换问题</a:t>
            </a:r>
          </a:p>
          <a:p>
            <a:pPr marL="862012" lvl="1" indent="-404812" defTabSz="1300480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95400" algn="l"/>
                <a:tab pos="2590800" algn="l"/>
              </a:tabLst>
              <a:def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marL="862012" lvl="1" indent="-404812" defTabSz="1300480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95400" algn="l"/>
                <a:tab pos="2590800" algn="l"/>
              </a:tabLst>
              <a:def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部分装入和部分对换问题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虚拟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91" name="请求分页式存储管理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71487" indent="-471487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请求分页式存储管理</a:t>
            </a:r>
          </a:p>
          <a:p>
            <a:pPr marL="862012" lvl="1" indent="-404812" defTabSz="1300480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95400" algn="l"/>
                <a:tab pos="2590800" algn="l"/>
              </a:tabLst>
              <a:def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页面装入策略，何时将一个页面装入主存？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请页式调入，缺页中断驱动，一次调入一页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预调式调入，按某种预测算法动态预测并调入若干页面）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862012" lvl="1" indent="-404812" defTabSz="1300480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95400" algn="l"/>
                <a:tab pos="2590800" algn="l"/>
              </a:tabLst>
              <a:defRPr sz="340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消除策略，何时将修改过的页面写回辅存？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请页式清除，仅当一页被选中进行替换时，该页内容已修改则写回辅存。（清除与替换成对）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预约式清除，内容被修改页面成批写回辅存，写回操作在该页面被替换前，而非替换时。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例子：请求分页性能"/>
          <p:cNvSpPr txBox="1">
            <a:spLocks noGrp="1"/>
          </p:cNvSpPr>
          <p:nvPr>
            <p:ph type="title" idx="4294967295"/>
          </p:nvPr>
        </p:nvSpPr>
        <p:spPr>
          <a:xfrm>
            <a:off x="650239" y="21674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4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例子：请求分页性能</a:t>
            </a:r>
          </a:p>
        </p:txBody>
      </p:sp>
      <p:sp>
        <p:nvSpPr>
          <p:cNvPr id="194" name="缺页概率 0 ≤ p ≤ 1.0…"/>
          <p:cNvSpPr txBox="1">
            <a:spLocks noGrp="1"/>
          </p:cNvSpPr>
          <p:nvPr>
            <p:ph type="body" idx="4294967295"/>
          </p:nvPr>
        </p:nvSpPr>
        <p:spPr>
          <a:xfrm>
            <a:off x="1192106" y="1643662"/>
            <a:ext cx="11478544" cy="6935894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56056" indent="-456056" defTabSz="1235455">
              <a:spcBef>
                <a:spcPts val="600"/>
              </a:spcBef>
              <a:buSzPct val="100000"/>
              <a:tabLst>
                <a:tab pos="2908300" algn="l"/>
                <a:tab pos="3848100" algn="l"/>
              </a:tabLst>
              <a:defRPr sz="266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缺页概率 </a:t>
            </a:r>
            <a:r>
              <a:t>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rPr i="1"/>
              <a:t>p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£ </a:t>
            </a:r>
            <a:r>
              <a:t>1.0</a:t>
            </a:r>
          </a:p>
          <a:p>
            <a:pPr marL="818911" lvl="1" indent="-384571" defTabSz="123545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31900" algn="l"/>
                <a:tab pos="2463800" algn="l"/>
              </a:tabLst>
              <a:def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p = 0 无缺页 </a:t>
            </a:r>
          </a:p>
          <a:p>
            <a:pPr marL="818911" lvl="1" indent="-384571" defTabSz="123545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31900" algn="l"/>
                <a:tab pos="2463800" algn="l"/>
              </a:tabLst>
              <a:def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p = 1, 全部缺页</a:t>
            </a:r>
            <a:br/>
            <a:endParaRPr/>
          </a:p>
          <a:p>
            <a:pPr marL="456056" indent="-456056" defTabSz="1235455">
              <a:spcBef>
                <a:spcPts val="600"/>
              </a:spcBef>
              <a:buSzPct val="100000"/>
              <a:tabLst>
                <a:tab pos="2908300" algn="l"/>
                <a:tab pos="38481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有效访问时间（</a:t>
            </a:r>
            <a:r>
              <a:t>Effective Access Time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EAT)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908300" algn="l"/>
                <a:tab pos="38481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EAT = (1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–</a:t>
            </a:r>
            <a:r>
              <a:t> </a:t>
            </a:r>
            <a:r>
              <a:rPr i="1"/>
              <a:t>p</a:t>
            </a:r>
            <a:r>
              <a:t>) x </a:t>
            </a:r>
            <a:r>
              <a: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内存访问时间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908300" algn="l"/>
                <a:tab pos="38481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	+ </a:t>
            </a:r>
            <a:r>
              <a:rPr i="1"/>
              <a:t>p</a:t>
            </a:r>
            <a:r>
              <a:t> (</a:t>
            </a:r>
            <a:r>
              <a: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页错误开销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908300" algn="l"/>
                <a:tab pos="38481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	+ </a:t>
            </a:r>
            <a:r>
              <a: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换出开销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908300" algn="l"/>
                <a:tab pos="38481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	+ </a:t>
            </a:r>
            <a:r>
              <a: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换入开销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908300" algn="l"/>
                <a:tab pos="38481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	+ </a:t>
            </a:r>
            <a:r>
              <a: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重启开销</a:t>
            </a:r>
            <a:r>
              <a:t>)</a:t>
            </a:r>
          </a:p>
          <a:p>
            <a:pPr marL="463295" indent="-463295" defTabSz="1235455">
              <a:spcBef>
                <a:spcPts val="1000"/>
              </a:spcBef>
              <a:buSzTx/>
              <a:buNone/>
              <a:tabLst>
                <a:tab pos="2908300" algn="l"/>
                <a:tab pos="38481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908300" algn="l"/>
                <a:tab pos="3848100" algn="l"/>
              </a:tabLst>
              <a:defRPr sz="2660">
                <a:latin typeface="Helvetica"/>
                <a:ea typeface="Helvetica"/>
                <a:cs typeface="Helvetica"/>
                <a:sym typeface="Helvetica"/>
              </a:defRPr>
            </a:pP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换出开销 </a:t>
            </a:r>
            <a:r>
              <a:t>”</a:t>
            </a:r>
            <a:r>
              <a:rPr>
                <a:latin typeface="Arial"/>
                <a:ea typeface="Arial"/>
                <a:cs typeface="Arial"/>
                <a:sym typeface="Arial"/>
              </a:rPr>
              <a:t> = 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换入开销</a:t>
            </a:r>
            <a:r>
              <a:t>”</a:t>
            </a:r>
            <a:r>
              <a:rPr>
                <a:latin typeface="Arial"/>
                <a:ea typeface="Arial"/>
                <a:cs typeface="Arial"/>
                <a:sym typeface="Arial"/>
              </a:rPr>
              <a:t> x </a:t>
            </a:r>
            <a:r>
              <a:t>“</a:t>
            </a:r>
            <a:r>
              <a:rPr>
                <a:latin typeface="Arial"/>
                <a:ea typeface="Arial"/>
                <a:cs typeface="Arial"/>
                <a:sym typeface="Arial"/>
              </a:rPr>
              <a:t>probablity it has been changed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内存访问时间= 1 usec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56056" indent="-456056" defTabSz="1235455">
              <a:spcBef>
                <a:spcPts val="600"/>
              </a:spcBef>
              <a:buSzPct val="100000"/>
              <a:tabLst>
                <a:tab pos="2374900" algn="l"/>
                <a:tab pos="3060700" algn="l"/>
              </a:tabLst>
              <a:defRPr sz="266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内存访问时间</a:t>
            </a:r>
            <a:r>
              <a:t>= 1 usec </a:t>
            </a:r>
          </a:p>
          <a:p>
            <a:pPr marL="456056" indent="-456056" defTabSz="1235455">
              <a:spcBef>
                <a:spcPts val="600"/>
              </a:spcBef>
              <a:buSzPct val="100000"/>
              <a:tabLst>
                <a:tab pos="2374900" algn="l"/>
                <a:tab pos="3060700" algn="l"/>
              </a:tabLst>
              <a:defRPr sz="266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内存中</a:t>
            </a: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50% 被选为参与调页的页已被修改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，调页时需换出</a:t>
            </a:r>
            <a:br>
              <a:rPr>
                <a:latin typeface="宋体"/>
                <a:ea typeface="宋体"/>
                <a:cs typeface="宋体"/>
                <a:sym typeface="宋体"/>
              </a:rPr>
            </a:b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56056" indent="-456056" defTabSz="1235455">
              <a:spcBef>
                <a:spcPts val="600"/>
              </a:spcBef>
              <a:buSzPct val="100000"/>
              <a:tabLst>
                <a:tab pos="2374900" algn="l"/>
                <a:tab pos="3060700" algn="l"/>
              </a:tabLst>
              <a:defRPr sz="266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页替换时间 </a:t>
            </a:r>
            <a:r>
              <a:t>= 10,000 usec</a:t>
            </a:r>
          </a:p>
          <a:p>
            <a:pPr marL="456056" indent="-456056" defTabSz="1235455">
              <a:spcBef>
                <a:spcPts val="1000"/>
              </a:spcBef>
              <a:buSzPct val="100000"/>
              <a:tabLst>
                <a:tab pos="2374900" algn="l"/>
                <a:tab pos="3060700" algn="l"/>
              </a:tabLst>
              <a:defRPr sz="2660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374900" algn="l"/>
                <a:tab pos="30607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EAT = (1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–</a:t>
            </a:r>
            <a:r>
              <a:t> p) x 1usec + p (1+ 0.50) 10000 usec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374900" algn="l"/>
                <a:tab pos="30607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	= 1 + 14999 x p      (in usec)</a:t>
            </a:r>
          </a:p>
          <a:p>
            <a:pPr marL="463295" indent="-463295" defTabSz="1235455">
              <a:spcBef>
                <a:spcPts val="1000"/>
              </a:spcBef>
              <a:buSzTx/>
              <a:buNone/>
              <a:tabLst>
                <a:tab pos="2374900" algn="l"/>
                <a:tab pos="30607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374900" algn="l"/>
                <a:tab pos="30607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如果缺页率为   </a:t>
            </a:r>
            <a:r>
              <a: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p = 0.1% (0.001)</a:t>
            </a:r>
            <a:r>
              <a:t>, then 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374900" algn="l"/>
                <a:tab pos="30607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r>
              <a:t>		</a:t>
            </a:r>
            <a:r>
              <a: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EAT = 16 usec   (16 倍于内存访问时间)</a:t>
            </a:r>
          </a:p>
          <a:p>
            <a:pPr marL="463295" indent="-463295" defTabSz="1235455">
              <a:spcBef>
                <a:spcPts val="600"/>
              </a:spcBef>
              <a:buSzTx/>
              <a:buNone/>
              <a:tabLst>
                <a:tab pos="2374900" algn="l"/>
                <a:tab pos="3060700" algn="l"/>
              </a:tabLst>
              <a:defRPr sz="2660">
                <a:latin typeface="Arial"/>
                <a:ea typeface="Arial"/>
                <a:cs typeface="Arial"/>
                <a:sym typeface="Arial"/>
              </a:defRPr>
            </a:pPr>
            <a:endParaRPr sz="3230">
              <a:solidFill>
                <a:srgbClr val="0433FF"/>
              </a:solidFill>
              <a:latin typeface="宋体"/>
              <a:ea typeface="宋体"/>
              <a:cs typeface="宋体"/>
              <a:sym typeface="宋体"/>
            </a:endParaRPr>
          </a:p>
          <a:p>
            <a:pPr marL="0" indent="0" defTabSz="1235455">
              <a:lnSpc>
                <a:spcPct val="80000"/>
              </a:lnSpc>
              <a:spcBef>
                <a:spcPts val="0"/>
              </a:spcBef>
              <a:buSzTx/>
              <a:buNone/>
              <a:tabLst>
                <a:tab pos="1231900" algn="l"/>
                <a:tab pos="2463800" algn="l"/>
              </a:tabLst>
              <a:defRPr sz="323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            Why will adding more memory speed up your PC?</a:t>
            </a:r>
          </a:p>
        </p:txBody>
      </p:sp>
      <p:sp>
        <p:nvSpPr>
          <p:cNvPr id="197" name="例子：请求分页性能"/>
          <p:cNvSpPr txBox="1">
            <a:spLocks noGrp="1"/>
          </p:cNvSpPr>
          <p:nvPr>
            <p:ph type="title" idx="4294967295"/>
          </p:nvPr>
        </p:nvSpPr>
        <p:spPr>
          <a:xfrm>
            <a:off x="650239" y="21674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4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例子：请求分页性能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emand Paging Example"/>
          <p:cNvSpPr txBox="1">
            <a:spLocks noGrp="1"/>
          </p:cNvSpPr>
          <p:nvPr>
            <p:ph type="title" idx="4294967295"/>
          </p:nvPr>
        </p:nvSpPr>
        <p:spPr>
          <a:xfrm>
            <a:off x="650239" y="-216747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Demand Paging Example</a:t>
            </a:r>
          </a:p>
        </p:txBody>
      </p:sp>
      <p:sp>
        <p:nvSpPr>
          <p:cNvPr id="200" name="有效访问时间 = Hit Rate x Hit Time + Miss Rate x Miss Time…"/>
          <p:cNvSpPr txBox="1">
            <a:spLocks noGrp="1"/>
          </p:cNvSpPr>
          <p:nvPr>
            <p:ph type="body" idx="4294967295"/>
          </p:nvPr>
        </p:nvSpPr>
        <p:spPr>
          <a:xfrm>
            <a:off x="216746" y="975359"/>
            <a:ext cx="12354561" cy="8453122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60710" indent="-460710" defTabSz="1287475">
              <a:lnSpc>
                <a:spcPct val="80000"/>
              </a:lnSpc>
              <a:spcBef>
                <a:spcPts val="900"/>
              </a:spcBef>
              <a:buSzPct val="100000"/>
              <a:tabLst>
                <a:tab pos="1282700" algn="l"/>
                <a:tab pos="2565400" algn="l"/>
              </a:tabLst>
              <a:defRPr sz="3762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有效访问时间</a:t>
            </a:r>
            <a:r>
              <a:rPr dirty="0">
                <a:solidFill>
                  <a:srgbClr val="000000"/>
                </a:solidFill>
              </a:rPr>
              <a:t> = </a:t>
            </a:r>
            <a:r>
              <a:rPr dirty="0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Hit Rate x Hit Time + Miss Rate x Miss Time</a:t>
            </a:r>
          </a:p>
          <a:p>
            <a:pPr marL="480917" indent="-480917" defTabSz="1287475">
              <a:lnSpc>
                <a:spcPct val="80000"/>
              </a:lnSpc>
              <a:spcBef>
                <a:spcPts val="1000"/>
              </a:spcBef>
              <a:buSzPct val="100000"/>
              <a:tabLst>
                <a:tab pos="1282700" algn="l"/>
                <a:tab pos="2565400" algn="l"/>
              </a:tabLst>
              <a:defRPr sz="3366">
                <a:latin typeface="Arial"/>
                <a:ea typeface="Arial"/>
                <a:cs typeface="Arial"/>
                <a:sym typeface="Arial"/>
              </a:defRPr>
            </a:pPr>
            <a:endParaRPr sz="3366" dirty="0">
              <a:solidFill>
                <a:srgbClr val="0433FF"/>
              </a:solidFill>
              <a:latin typeface="宋体"/>
              <a:ea typeface="宋体"/>
              <a:cs typeface="宋体"/>
              <a:sym typeface="宋体"/>
            </a:endParaRPr>
          </a:p>
          <a:p>
            <a:pPr marL="480917" indent="-480917" defTabSz="1287475">
              <a:lnSpc>
                <a:spcPct val="80000"/>
              </a:lnSpc>
              <a:spcBef>
                <a:spcPts val="800"/>
              </a:spcBef>
              <a:buSzPct val="100000"/>
              <a:tabLst>
                <a:tab pos="1282700" algn="l"/>
                <a:tab pos="2565400" algn="l"/>
              </a:tabLst>
              <a:defRPr sz="3366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示例</a:t>
            </a:r>
          </a:p>
          <a:p>
            <a:pPr marL="848677" lvl="1" indent="-396049" defTabSz="128747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82700" algn="l"/>
                <a:tab pos="2565400" algn="l"/>
              </a:tabLst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内存访问时间</a:t>
            </a:r>
            <a:r>
              <a:rPr dirty="0"/>
              <a:t> = 200 nanoseconds</a:t>
            </a:r>
          </a:p>
          <a:p>
            <a:pPr marL="848677" lvl="1" indent="-396049" defTabSz="128747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82700" algn="l"/>
                <a:tab pos="2565400" algn="l"/>
              </a:tabLst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缺页时的页替换时间</a:t>
            </a:r>
            <a:r>
              <a:rPr dirty="0"/>
              <a:t> = 8 milliseconds</a:t>
            </a:r>
          </a:p>
          <a:p>
            <a:pPr marL="848677" lvl="1" indent="-396049" defTabSz="128747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82700" algn="l"/>
                <a:tab pos="2565400" algn="l"/>
              </a:tabLst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缺页率</a:t>
            </a:r>
            <a:r>
              <a:rPr dirty="0"/>
              <a:t> p </a:t>
            </a:r>
          </a:p>
          <a:p>
            <a:pPr marL="829818" lvl="1" indent="-377190" defTabSz="128747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82700" algn="l"/>
                <a:tab pos="2565400" algn="l"/>
              </a:tabLst>
              <a:defRPr sz="2376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有效访问时间 </a:t>
            </a:r>
            <a:r>
              <a:rPr dirty="0"/>
              <a:t>= (1 </a:t>
            </a:r>
            <a:r>
              <a:rPr dirty="0">
                <a:latin typeface="Comic Sans MS"/>
                <a:ea typeface="Comic Sans MS"/>
                <a:cs typeface="Comic Sans MS"/>
                <a:sym typeface="Comic Sans MS"/>
              </a:rPr>
              <a:t>–</a:t>
            </a:r>
            <a:r>
              <a:rPr dirty="0"/>
              <a:t> p) x 200ns + p x 8 ms</a:t>
            </a:r>
          </a:p>
          <a:p>
            <a:pPr marL="482803" indent="-482803" defTabSz="1287475">
              <a:lnSpc>
                <a:spcPct val="80000"/>
              </a:lnSpc>
              <a:spcBef>
                <a:spcPts val="600"/>
              </a:spcBef>
              <a:buSzTx/>
              <a:buNone/>
              <a:tabLst>
                <a:tab pos="1282700" algn="l"/>
                <a:tab pos="2565400" algn="l"/>
              </a:tabLst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        	= (1 </a:t>
            </a:r>
            <a:r>
              <a:rPr dirty="0">
                <a:latin typeface="Comic Sans MS"/>
                <a:ea typeface="Comic Sans MS"/>
                <a:cs typeface="Comic Sans MS"/>
                <a:sym typeface="Comic Sans MS"/>
              </a:rPr>
              <a:t>–</a:t>
            </a:r>
            <a:r>
              <a:rPr dirty="0"/>
              <a:t> p)  x 200ns + p x 8,000,000ns</a:t>
            </a:r>
          </a:p>
          <a:p>
            <a:pPr marL="482803" indent="-482803" defTabSz="1287475">
              <a:lnSpc>
                <a:spcPct val="80000"/>
              </a:lnSpc>
              <a:spcBef>
                <a:spcPts val="600"/>
              </a:spcBef>
              <a:buSzTx/>
              <a:buNone/>
              <a:tabLst>
                <a:tab pos="1282700" algn="l"/>
                <a:tab pos="2565400" algn="l"/>
              </a:tabLst>
              <a:defRPr sz="2772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          = 200ns + p x 7,999,800ns</a:t>
            </a:r>
          </a:p>
          <a:p>
            <a:pPr marL="480917" indent="-480917" defTabSz="1287475">
              <a:lnSpc>
                <a:spcPct val="80000"/>
              </a:lnSpc>
              <a:spcBef>
                <a:spcPts val="1000"/>
              </a:spcBef>
              <a:buSzPct val="100000"/>
              <a:tabLst>
                <a:tab pos="1282700" algn="l"/>
                <a:tab pos="2565400" algn="l"/>
              </a:tabLst>
              <a:defRPr sz="3366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480917" indent="-480917" defTabSz="1287475">
              <a:lnSpc>
                <a:spcPct val="80000"/>
              </a:lnSpc>
              <a:spcBef>
                <a:spcPts val="800"/>
              </a:spcBef>
              <a:buSzPct val="100000"/>
              <a:tabLst>
                <a:tab pos="1282700" algn="l"/>
                <a:tab pos="2565400" algn="l"/>
              </a:tabLst>
              <a:defRPr sz="3366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如果缺页率为0.1%,有效访问时间 </a:t>
            </a:r>
            <a:r>
              <a:rPr dirty="0"/>
              <a:t>=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 8.2 μs:</a:t>
            </a:r>
          </a:p>
          <a:p>
            <a:pPr marL="853392" lvl="1" indent="-400764" defTabSz="128747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82700" algn="l"/>
                <a:tab pos="2565400" algn="l"/>
              </a:tabLst>
              <a:defRPr sz="3366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访问速度比内存访问速度慢40倍!</a:t>
            </a:r>
          </a:p>
          <a:p>
            <a:pPr marL="480917" indent="-480917" defTabSz="1287475">
              <a:lnSpc>
                <a:spcPct val="80000"/>
              </a:lnSpc>
              <a:spcBef>
                <a:spcPts val="1000"/>
              </a:spcBef>
              <a:buSzPct val="100000"/>
              <a:tabLst>
                <a:tab pos="1282700" algn="l"/>
                <a:tab pos="2565400" algn="l"/>
              </a:tabLst>
              <a:defRPr sz="3366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marL="480917" indent="-480917" defTabSz="1287475">
              <a:lnSpc>
                <a:spcPct val="80000"/>
              </a:lnSpc>
              <a:spcBef>
                <a:spcPts val="800"/>
              </a:spcBef>
              <a:buSzPct val="100000"/>
              <a:tabLst>
                <a:tab pos="1282700" algn="l"/>
                <a:tab pos="2565400" algn="l"/>
              </a:tabLst>
              <a:defRPr sz="3366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如果要求访问速度比内存慢10%?</a:t>
            </a:r>
          </a:p>
          <a:p>
            <a:pPr marL="853392" lvl="1" indent="-400764" defTabSz="128747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82700" algn="l"/>
                <a:tab pos="2565400" algn="l"/>
              </a:tabLst>
              <a:defRPr sz="3366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200ns x 1.1  </a:t>
            </a:r>
            <a:r>
              <a:rPr dirty="0">
                <a:solidFill>
                  <a:srgbClr val="0433FF"/>
                </a:solidFill>
              </a:rPr>
              <a:t>vs.</a:t>
            </a:r>
            <a:r>
              <a:rPr dirty="0"/>
              <a:t>  EAT </a:t>
            </a:r>
          </a:p>
          <a:p>
            <a:pPr marL="1165517" lvl="2" indent="-316839" defTabSz="1287475">
              <a:lnSpc>
                <a:spcPct val="80000"/>
              </a:lnSpc>
              <a:spcBef>
                <a:spcPts val="0"/>
              </a:spcBef>
              <a:buSzPct val="100000"/>
              <a:tabLst>
                <a:tab pos="1282700" algn="l"/>
                <a:tab pos="2565400" algn="l"/>
              </a:tabLst>
              <a:defRPr sz="2772"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rPr dirty="0"/>
              <a:t>p &lt; 2.5 x 10</a:t>
            </a:r>
            <a:r>
              <a:rPr baseline="30556" dirty="0"/>
              <a:t>-6</a:t>
            </a:r>
          </a:p>
          <a:p>
            <a:pPr marL="853392" lvl="1" indent="-400764" defTabSz="1287475">
              <a:lnSpc>
                <a:spcPct val="80000"/>
              </a:lnSpc>
              <a:spcBef>
                <a:spcPts val="0"/>
              </a:spcBef>
              <a:buSzPct val="100000"/>
              <a:buChar char="–"/>
              <a:tabLst>
                <a:tab pos="1282700" algn="l"/>
                <a:tab pos="2565400" algn="l"/>
              </a:tabLst>
              <a:defRPr sz="3366"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即缺页率为 1/400000!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build="p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屏幕快照 2018-04-13 09.04.47.png" descr="屏幕快照 2018-04-13 09.0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0303" y="2458897"/>
            <a:ext cx="11054081" cy="527417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Demand Paging：Extended"/>
          <p:cNvSpPr txBox="1">
            <a:spLocks noGrp="1"/>
          </p:cNvSpPr>
          <p:nvPr>
            <p:ph type="title" idx="4294967295"/>
          </p:nvPr>
        </p:nvSpPr>
        <p:spPr>
          <a:xfrm>
            <a:off x="650239" y="303810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Demand Paging：Extended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背景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5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背景</a:t>
            </a:r>
          </a:p>
        </p:txBody>
      </p:sp>
      <p:sp>
        <p:nvSpPr>
          <p:cNvPr id="122" name="虚拟内存：…"/>
          <p:cNvSpPr txBox="1">
            <a:spLocks noGrp="1"/>
          </p:cNvSpPr>
          <p:nvPr>
            <p:ph type="body" idx="4294967295"/>
          </p:nvPr>
        </p:nvSpPr>
        <p:spPr>
          <a:xfrm>
            <a:off x="650239" y="1842346"/>
            <a:ext cx="11704322" cy="7506543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65364" indent="-465364" defTabSz="1300480">
              <a:lnSpc>
                <a:spcPct val="90000"/>
              </a:lnSpc>
              <a:spcBef>
                <a:spcPts val="900"/>
              </a:spcBef>
              <a:buSzPct val="100000"/>
              <a:defRPr sz="3800" b="1">
                <a:latin typeface="Arial"/>
                <a:ea typeface="Arial"/>
                <a:cs typeface="Arial"/>
                <a:sym typeface="Arial"/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虚拟内存：</a:t>
            </a:r>
          </a:p>
          <a:p>
            <a:pPr marL="862012" lvl="1" indent="-404812" defTabSz="1300480">
              <a:lnSpc>
                <a:spcPct val="90000"/>
              </a:lnSpc>
              <a:spcBef>
                <a:spcPts val="0"/>
              </a:spcBef>
              <a:buSzPct val="100000"/>
              <a:buChar char="–"/>
              <a:defRPr sz="3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事实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数组、链表和表通常分配了比实际所需要更多的内存。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程序的某些选项或特点可能很少使用。即使需要完整程序，也并不是在某时刻同时需要</a:t>
            </a:r>
          </a:p>
          <a:p>
            <a:pPr marL="862012" lvl="1" indent="-404812" defTabSz="1300480">
              <a:lnSpc>
                <a:spcPct val="90000"/>
              </a:lnSpc>
              <a:spcBef>
                <a:spcPts val="0"/>
              </a:spcBef>
              <a:buSzPct val="100000"/>
              <a:buChar char="–"/>
              <a:defRPr sz="3400">
                <a:solidFill>
                  <a:srgbClr val="FF26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优点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保存部分程序在内存中，可运行一个比物理内存大的多的程序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逻辑地址空间能够比物理地址空间大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可以有更多程序同时运行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允许若干个进程共享地址空间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进程创建高效</a:t>
            </a:r>
          </a:p>
          <a:p>
            <a:pPr marL="862012" lvl="1" indent="-404812" defTabSz="1300480">
              <a:lnSpc>
                <a:spcPct val="90000"/>
              </a:lnSpc>
              <a:spcBef>
                <a:spcPts val="0"/>
              </a:spcBef>
              <a:buSzPct val="100000"/>
              <a:buChar char="–"/>
              <a:defRPr sz="3400">
                <a:solidFill>
                  <a:srgbClr val="FF26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实现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请求分页存储管理</a:t>
            </a:r>
            <a:r>
              <a:rPr dirty="0"/>
              <a:t>(Demand paging)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请求分段存储管理</a:t>
            </a:r>
            <a:r>
              <a:rPr dirty="0"/>
              <a:t>(Demand segmentation)</a:t>
            </a:r>
          </a:p>
          <a:p>
            <a:pPr marL="1234439" lvl="2" indent="-320039" defTabSz="1300480">
              <a:lnSpc>
                <a:spcPct val="90000"/>
              </a:lnSpc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宋体"/>
                <a:ea typeface="宋体"/>
                <a:cs typeface="宋体"/>
                <a:sym typeface="宋体"/>
              </a:rPr>
              <a:t>请求段页式存储管理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屏幕快照 2018-04-13 09.08.00.png" descr="屏幕快照 2018-04-13 09.08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344" y="1929411"/>
            <a:ext cx="10241282" cy="523804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How to speedup?"/>
          <p:cNvSpPr txBox="1"/>
          <p:nvPr/>
        </p:nvSpPr>
        <p:spPr>
          <a:xfrm>
            <a:off x="310304" y="6895506"/>
            <a:ext cx="11704322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defTabSz="1300480">
              <a:defRPr sz="4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How to speedup?</a:t>
            </a:r>
          </a:p>
        </p:txBody>
      </p:sp>
      <p:sp>
        <p:nvSpPr>
          <p:cNvPr id="207" name="Demand Paging：Extended"/>
          <p:cNvSpPr txBox="1">
            <a:spLocks noGrp="1"/>
          </p:cNvSpPr>
          <p:nvPr>
            <p:ph type="title" idx="4294967295"/>
          </p:nvPr>
        </p:nvSpPr>
        <p:spPr>
          <a:xfrm>
            <a:off x="650239" y="303810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Demand Paging：Extended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🐂：Copy on Write （COW）"/>
          <p:cNvSpPr txBox="1">
            <a:spLocks noGrp="1"/>
          </p:cNvSpPr>
          <p:nvPr>
            <p:ph type="title" idx="4294967295"/>
          </p:nvPr>
        </p:nvSpPr>
        <p:spPr>
          <a:xfrm>
            <a:off x="650239" y="303810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/>
          <a:p>
            <a:pPr defTabSz="1300480"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 sz="6200">
                <a:latin typeface="Apple Color Emoji"/>
                <a:ea typeface="Apple Color Emoji"/>
                <a:cs typeface="Apple Color Emoji"/>
                <a:sym typeface="Apple Color Emoji"/>
              </a:rPr>
              <a:t>🐂</a:t>
            </a:r>
            <a:r>
              <a:t>：Copy on Write （COW）</a:t>
            </a:r>
          </a:p>
        </p:txBody>
      </p:sp>
      <p:pic>
        <p:nvPicPr>
          <p:cNvPr id="210" name="屏幕快照 2018-04-13 09.12.08.png" descr="屏幕快照 2018-04-13 09.12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3350" y="2207548"/>
            <a:ext cx="9898100" cy="6050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🐂：Copy on Write （COW）"/>
          <p:cNvSpPr txBox="1">
            <a:spLocks noGrp="1"/>
          </p:cNvSpPr>
          <p:nvPr>
            <p:ph type="title" idx="4294967295"/>
          </p:nvPr>
        </p:nvSpPr>
        <p:spPr>
          <a:xfrm>
            <a:off x="650239" y="303810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/>
          <a:p>
            <a:pPr defTabSz="1300480"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 sz="6200">
                <a:latin typeface="Apple Color Emoji"/>
                <a:ea typeface="Apple Color Emoji"/>
                <a:cs typeface="Apple Color Emoji"/>
                <a:sym typeface="Apple Color Emoji"/>
              </a:rPr>
              <a:t>🐂</a:t>
            </a:r>
            <a:r>
              <a:t>：Copy on Write （COW）</a:t>
            </a:r>
          </a:p>
        </p:txBody>
      </p:sp>
      <p:pic>
        <p:nvPicPr>
          <p:cNvPr id="215" name="屏幕快照 2018-04-13 09.12.16.png" descr="屏幕快照 2018-04-13 09.12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226" y="1490133"/>
            <a:ext cx="9970348" cy="6773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🐂：Copy on Write （COW）"/>
          <p:cNvSpPr txBox="1">
            <a:spLocks noGrp="1"/>
          </p:cNvSpPr>
          <p:nvPr>
            <p:ph type="title" idx="4294967295"/>
          </p:nvPr>
        </p:nvSpPr>
        <p:spPr>
          <a:xfrm>
            <a:off x="650239" y="303810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/>
          <a:p>
            <a:pPr defTabSz="1300480"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 sz="6200">
                <a:latin typeface="Apple Color Emoji"/>
                <a:ea typeface="Apple Color Emoji"/>
                <a:cs typeface="Apple Color Emoji"/>
                <a:sym typeface="Apple Color Emoji"/>
              </a:rPr>
              <a:t>🐂</a:t>
            </a:r>
            <a:r>
              <a:t>：Copy on Write （COW）</a:t>
            </a:r>
          </a:p>
        </p:txBody>
      </p:sp>
      <p:pic>
        <p:nvPicPr>
          <p:cNvPr id="218" name="屏幕快照 2018-04-13 09.12.30.png" descr="屏幕快照 2018-04-13 09.12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413" y="1598506"/>
            <a:ext cx="9861974" cy="6556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🐂：Copy on Write （COW）"/>
          <p:cNvSpPr txBox="1">
            <a:spLocks noGrp="1"/>
          </p:cNvSpPr>
          <p:nvPr>
            <p:ph type="title" idx="4294967295"/>
          </p:nvPr>
        </p:nvSpPr>
        <p:spPr>
          <a:xfrm>
            <a:off x="650239" y="303810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/>
          <a:p>
            <a:pPr defTabSz="1300480"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 sz="6200">
                <a:latin typeface="Apple Color Emoji"/>
                <a:ea typeface="Apple Color Emoji"/>
                <a:cs typeface="Apple Color Emoji"/>
                <a:sym typeface="Apple Color Emoji"/>
              </a:rPr>
              <a:t>🐂</a:t>
            </a:r>
            <a:r>
              <a:t>：Copy on Write （COW）</a:t>
            </a:r>
          </a:p>
        </p:txBody>
      </p:sp>
      <p:pic>
        <p:nvPicPr>
          <p:cNvPr id="221" name="屏幕快照 2018-04-13 09.12.40.png" descr="屏幕快照 2018-04-13 09.12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230" y="1544319"/>
            <a:ext cx="10548340" cy="6664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🐂：Copy on Write （COW）"/>
          <p:cNvSpPr txBox="1">
            <a:spLocks noGrp="1"/>
          </p:cNvSpPr>
          <p:nvPr>
            <p:ph type="title" idx="4294967295"/>
          </p:nvPr>
        </p:nvSpPr>
        <p:spPr>
          <a:xfrm>
            <a:off x="650239" y="303810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/>
          <a:p>
            <a:pPr defTabSz="1300480"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 sz="6200">
                <a:latin typeface="Apple Color Emoji"/>
                <a:ea typeface="Apple Color Emoji"/>
                <a:cs typeface="Apple Color Emoji"/>
                <a:sym typeface="Apple Color Emoji"/>
              </a:rPr>
              <a:t>🐂</a:t>
            </a:r>
            <a:r>
              <a:t>：Copy on Write （COW）</a:t>
            </a:r>
          </a:p>
        </p:txBody>
      </p:sp>
      <p:pic>
        <p:nvPicPr>
          <p:cNvPr id="224" name="屏幕快照 2018-04-13 09.12.52.png" descr="屏幕快照 2018-04-13 09.12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257" y="1589475"/>
            <a:ext cx="9952286" cy="657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局部性原理（再次强调）：…"/>
          <p:cNvSpPr txBox="1"/>
          <p:nvPr/>
        </p:nvSpPr>
        <p:spPr>
          <a:xfrm>
            <a:off x="1083733" y="1300479"/>
            <a:ext cx="11054081" cy="793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just" defTabSz="1300480">
              <a:lnSpc>
                <a:spcPct val="145000"/>
              </a:lnSpc>
              <a:defRPr sz="3400" b="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局部性原理（再次强调）：</a:t>
            </a:r>
          </a:p>
          <a:p>
            <a:pPr algn="just" defTabSz="1300480"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(1) </a:t>
            </a: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时间局部性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</a:t>
            </a:r>
          </a:p>
          <a:p>
            <a:pPr marL="1042736" lvl="2" indent="-280736" algn="just" defTabSz="1300480">
              <a:lnSpc>
                <a:spcPct val="145000"/>
              </a:lnSpc>
              <a:buSzPct val="100000"/>
              <a:buChar char="•"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如果程序中的某条指令一旦执行， 则不久以后该指令可能再次执行；如果某数据被访问过， 则不久以后该数据可能再次被访问。</a:t>
            </a:r>
          </a:p>
          <a:p>
            <a:pPr marL="1042736" lvl="2" indent="-280736" algn="just" defTabSz="1300480">
              <a:lnSpc>
                <a:spcPct val="145000"/>
              </a:lnSpc>
              <a:buSzPct val="100000"/>
              <a:buChar char="•"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产生时间局限性的典型原因，是由于在程序中存在着大量的</a:t>
            </a: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循环操作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endParaRPr sz="3400"/>
          </a:p>
          <a:p>
            <a:pPr algn="just" defTabSz="1300480"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(2) </a:t>
            </a: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空间局部性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</a:t>
            </a:r>
          </a:p>
          <a:p>
            <a:pPr marL="1042736" lvl="2" indent="-280736" algn="just" defTabSz="1300480">
              <a:lnSpc>
                <a:spcPct val="145000"/>
              </a:lnSpc>
              <a:buSzPct val="100000"/>
              <a:buChar char="•"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一旦程序访问了某个存储单元，在不久之后，其附近的存储单元也将被访问，即程序在一段时间内所访问的地址，可能集中在一定的范围之内，其典型情况便是程序的顺序执行。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虚拟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27" name="虚拟存储器实现的理论基础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71487" indent="-471487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虚拟存储器实现的理论基础</a:t>
            </a:r>
          </a:p>
          <a:p>
            <a:pPr marL="845003" lvl="1" indent="-387803" defTabSz="1300480">
              <a:spcBef>
                <a:spcPts val="0"/>
              </a:spcBef>
              <a:buSzPct val="100000"/>
              <a:buChar char="–"/>
              <a:defRPr sz="3800">
                <a:solidFill>
                  <a:srgbClr val="A50021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作业为什么能够部分装入和部分对换？</a:t>
            </a:r>
          </a:p>
          <a:p>
            <a:pPr marL="1238250" lvl="2" indent="-323850" defTabSz="1300480">
              <a:spcBef>
                <a:spcPts val="0"/>
              </a:spcBef>
              <a:buSzPct val="100000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作业信息（程序）的局部性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，使得在作业信息不完全装入主存的情况下能够保证其正确运行</a:t>
            </a:r>
          </a:p>
          <a:p>
            <a:pPr marL="1691639" lvl="3" indent="-320039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空间局部性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，一段时间内，仅访问程序代码和数据的一小部分</a:t>
            </a:r>
          </a:p>
          <a:p>
            <a:pPr marL="1691639" lvl="3" indent="-320039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433FF"/>
                </a:solidFill>
                <a:latin typeface="宋体"/>
                <a:ea typeface="宋体"/>
                <a:cs typeface="宋体"/>
                <a:sym typeface="宋体"/>
              </a:rPr>
              <a:t>时间局部性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，最近访问过的程序代码和数据，很快又被访问的可能性很大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虚拟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30" name="虚拟存储管理与对换技术的区别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71487" indent="-471487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虚拟存储管理与对换技术的区别</a:t>
            </a:r>
          </a:p>
          <a:p>
            <a:pPr marL="845003" lvl="1" indent="-387803" defTabSz="1300480">
              <a:spcBef>
                <a:spcPts val="0"/>
              </a:spcBef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以页或段为单位处理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进程所需主存容量大于当前系统空闲量时仍能运行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845003" lvl="1" indent="-387803" defTabSz="1300480">
              <a:spcBef>
                <a:spcPts val="0"/>
              </a:spcBef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对换技术（中级调度，挂起和解除挂起）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以进程为单位处理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进程所需主存容量大于当前系统空闲量时，无法解除挂起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示意图"/>
          <p:cNvSpPr txBox="1">
            <a:spLocks noGrp="1"/>
          </p:cNvSpPr>
          <p:nvPr>
            <p:ph type="title" idx="4294967295"/>
          </p:nvPr>
        </p:nvSpPr>
        <p:spPr>
          <a:xfrm>
            <a:off x="642000" y="388589"/>
            <a:ext cx="11607237" cy="1201139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5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示意图</a:t>
            </a:r>
          </a:p>
        </p:txBody>
      </p:sp>
      <p:pic>
        <p:nvPicPr>
          <p:cNvPr id="13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3500" t="999" r="3500" b="1445"/>
          <a:stretch>
            <a:fillRect/>
          </a:stretch>
        </p:blipFill>
        <p:spPr>
          <a:xfrm>
            <a:off x="2344702" y="2115600"/>
            <a:ext cx="8315396" cy="6543041"/>
          </a:xfrm>
          <a:prstGeom prst="rect">
            <a:avLst/>
          </a:prstGeom>
          <a:ln w="50800">
            <a:solidFill>
              <a:srgbClr val="CC6600"/>
            </a:solidFill>
          </a:ln>
        </p:spPr>
      </p:pic>
      <p:sp>
        <p:nvSpPr>
          <p:cNvPr id="134" name="⇒"/>
          <p:cNvSpPr txBox="1"/>
          <p:nvPr/>
        </p:nvSpPr>
        <p:spPr>
          <a:xfrm>
            <a:off x="6211146" y="4617155"/>
            <a:ext cx="443531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虚拟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37" name="请求分页式存储管理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6436926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71487" indent="-471487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请求分页式存储管理</a:t>
            </a:r>
          </a:p>
          <a:p>
            <a:pPr marL="845003" lvl="1" indent="-387803" defTabSz="1300480">
              <a:spcBef>
                <a:spcPts val="0"/>
              </a:spcBef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是分页式存储管理技术的自然扩展，是一种常用的分页式虚拟存储管理技术</a:t>
            </a:r>
          </a:p>
          <a:p>
            <a:pPr marL="845003" lvl="1" indent="-387803" defTabSz="1300480">
              <a:spcBef>
                <a:spcPts val="0"/>
              </a:spcBef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845003" lvl="1" indent="-387803" defTabSz="1300480">
              <a:spcBef>
                <a:spcPts val="0"/>
              </a:spcBef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基本原理：</a:t>
            </a:r>
          </a:p>
          <a:p>
            <a:pPr marL="1238250" lvl="2" indent="-323850" defTabSz="1300480">
              <a:spcBef>
                <a:spcPts val="0"/>
              </a:spcBef>
              <a:buSzPct val="100000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将作业信息被分为多个页面，其副本存放在辅助存储器中。当作业被调度运行时，仅装入需要立即访问和使用的页面，在执行过程中如果需要访问的页面不在主存中，则将其动态装入。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虚拟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40" name="请求分页式存储管理…"/>
          <p:cNvSpPr txBox="1">
            <a:spLocks noGrp="1"/>
          </p:cNvSpPr>
          <p:nvPr>
            <p:ph type="body" sz="quarter" idx="4294967295"/>
          </p:nvPr>
        </p:nvSpPr>
        <p:spPr>
          <a:xfrm>
            <a:off x="650239" y="2275839"/>
            <a:ext cx="11586917" cy="1472073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29053" indent="-429053" defTabSz="1183436">
              <a:spcBef>
                <a:spcPts val="900"/>
              </a:spcBef>
              <a:buSzPct val="100000"/>
              <a:defRPr sz="4004">
                <a:latin typeface="宋体"/>
                <a:ea typeface="宋体"/>
                <a:cs typeface="宋体"/>
                <a:sym typeface="宋体"/>
              </a:defRPr>
            </a:lvl1pPr>
            <a:lvl2pPr marL="768953" indent="-352901" defTabSz="1183436">
              <a:spcBef>
                <a:spcPts val="0"/>
              </a:spcBef>
              <a:buSzPct val="100000"/>
              <a:buChar char="–"/>
              <a:defRPr sz="3458">
                <a:latin typeface="宋体"/>
                <a:ea typeface="宋体"/>
                <a:cs typeface="宋体"/>
                <a:sym typeface="宋体"/>
              </a:defRPr>
            </a:lvl2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请求分页式存储管理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页表的扩展</a:t>
            </a:r>
          </a:p>
        </p:txBody>
      </p:sp>
      <p:graphicFrame>
        <p:nvGraphicFramePr>
          <p:cNvPr id="141" name="表格"/>
          <p:cNvGraphicFramePr/>
          <p:nvPr/>
        </p:nvGraphicFramePr>
        <p:xfrm>
          <a:off x="973102" y="4260426"/>
          <a:ext cx="11149682" cy="25449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29486"/>
                <a:gridCol w="2229486"/>
                <a:gridCol w="2231738"/>
                <a:gridCol w="2229486"/>
                <a:gridCol w="2229486"/>
              </a:tblGrid>
              <a:tr h="742706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页号</a:t>
                      </a:r>
                    </a:p>
                  </a:txBody>
                  <a:tcPr marL="45720" marR="4572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驻留标志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页框号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辅存地址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latin typeface="宋体"/>
                          <a:ea typeface="宋体"/>
                          <a:cs typeface="宋体"/>
                          <a:sym typeface="宋体"/>
                        </a:rPr>
                        <a:t>其他标志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572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572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7079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1800"/>
                      </a:pPr>
                      <a:r>
                        <a:rPr sz="2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2" name="线条"/>
          <p:cNvSpPr/>
          <p:nvPr/>
        </p:nvSpPr>
        <p:spPr>
          <a:xfrm flipH="1">
            <a:off x="5068711" y="3237653"/>
            <a:ext cx="1740747" cy="12304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1表示在主存中，…"/>
          <p:cNvSpPr txBox="1"/>
          <p:nvPr/>
        </p:nvSpPr>
        <p:spPr>
          <a:xfrm>
            <a:off x="6707857" y="2623537"/>
            <a:ext cx="2971237" cy="117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1500"/>
              </a:spcBef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表示在主存中，</a:t>
            </a:r>
          </a:p>
          <a:p>
            <a:pPr defTabSz="1300480">
              <a:spcBef>
                <a:spcPts val="1500"/>
              </a:spcBef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0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表示不在主存中</a:t>
            </a:r>
          </a:p>
        </p:txBody>
      </p:sp>
      <p:sp>
        <p:nvSpPr>
          <p:cNvPr id="144" name="其他标志：…"/>
          <p:cNvSpPr txBox="1"/>
          <p:nvPr/>
        </p:nvSpPr>
        <p:spPr>
          <a:xfrm>
            <a:off x="1688817" y="7335520"/>
            <a:ext cx="10139681" cy="1362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17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lvl1pPr>
            <a:lvl2pPr indent="457200" algn="l" defTabSz="1300480">
              <a:spcBef>
                <a:spcPts val="17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lvl2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其他标志：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缺页标志、脏页标志、访问标志、锁定标志、淘汰标志等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虚拟存储管理"/>
          <p:cNvSpPr txBox="1">
            <a:spLocks noGrp="1"/>
          </p:cNvSpPr>
          <p:nvPr>
            <p:ph type="title" idx="4294967295"/>
          </p:nvPr>
        </p:nvSpPr>
        <p:spPr>
          <a:xfrm>
            <a:off x="650239" y="390595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虚拟存储管理</a:t>
            </a:r>
          </a:p>
        </p:txBody>
      </p:sp>
      <p:sp>
        <p:nvSpPr>
          <p:cNvPr id="147" name="请求分页式存储管理…"/>
          <p:cNvSpPr txBox="1">
            <a:spLocks noGrp="1"/>
          </p:cNvSpPr>
          <p:nvPr>
            <p:ph type="body" idx="4294967295"/>
          </p:nvPr>
        </p:nvSpPr>
        <p:spPr>
          <a:xfrm>
            <a:off x="650239" y="2275839"/>
            <a:ext cx="11704322" cy="7477762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71487" indent="-471487" defTabSz="1300480">
              <a:spcBef>
                <a:spcPts val="12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请求分页式存储管理</a:t>
            </a:r>
          </a:p>
          <a:p>
            <a:pPr marL="845003" lvl="1" indent="-387803" defTabSz="1300480">
              <a:spcBef>
                <a:spcPts val="0"/>
              </a:spcBef>
              <a:buSzPct val="100000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硬件支撑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操作系统的存储管理需要依靠低层硬件的支撑来完成，该硬件称为主存管理单元</a:t>
            </a:r>
            <a:r>
              <a:t>MMU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MMU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的主要功能，完成逻辑地址到物理地址的转换，并在转换过程中产生相应的硬件中断（缺页中断、越界中断）</a:t>
            </a: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1234439" lvl="2" indent="-320039" defTabSz="1300480">
              <a:spcBef>
                <a:spcPts val="0"/>
              </a:spcBef>
              <a:buSzPct val="100000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MMU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的主要组成：</a:t>
            </a:r>
          </a:p>
          <a:p>
            <a:pPr marL="1691639" lvl="3" indent="-320039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页表基址寄存器</a:t>
            </a:r>
          </a:p>
          <a:p>
            <a:pPr marL="1691639" lvl="3" indent="-320039" defTabSz="1300480">
              <a:spcBef>
                <a:spcPts val="0"/>
              </a:spcBef>
              <a:buSzPct val="1000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快表</a:t>
            </a:r>
            <a:r>
              <a:t>TLB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Macintosh PowerPoint</Application>
  <PresentationFormat>自定义</PresentationFormat>
  <Paragraphs>191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Apple Color Emoji</vt:lpstr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宋体</vt:lpstr>
      <vt:lpstr>Arial</vt:lpstr>
      <vt:lpstr>Symbol</vt:lpstr>
      <vt:lpstr>Times New Roman</vt:lpstr>
      <vt:lpstr>White</vt:lpstr>
      <vt:lpstr>虚拟内存</vt:lpstr>
      <vt:lpstr>背景</vt:lpstr>
      <vt:lpstr>PowerPoint 演示文稿</vt:lpstr>
      <vt:lpstr>虚拟存储管理</vt:lpstr>
      <vt:lpstr>虚拟存储管理</vt:lpstr>
      <vt:lpstr>示意图</vt:lpstr>
      <vt:lpstr>虚拟存储管理</vt:lpstr>
      <vt:lpstr>虚拟存储管理</vt:lpstr>
      <vt:lpstr>虚拟存储管理</vt:lpstr>
      <vt:lpstr>请求分页式存储管理</vt:lpstr>
      <vt:lpstr>PowerPoint 演示文稿</vt:lpstr>
      <vt:lpstr>Page Replacement 基本步骤</vt:lpstr>
      <vt:lpstr>缺页</vt:lpstr>
      <vt:lpstr>虚拟存储管理</vt:lpstr>
      <vt:lpstr>虚拟存储管理</vt:lpstr>
      <vt:lpstr>例子：请求分页性能</vt:lpstr>
      <vt:lpstr>例子：请求分页性能</vt:lpstr>
      <vt:lpstr>Demand Paging Example</vt:lpstr>
      <vt:lpstr>Demand Paging：Extended</vt:lpstr>
      <vt:lpstr>Demand Paging：Extended</vt:lpstr>
      <vt:lpstr>🐂：Copy on Write （COW）</vt:lpstr>
      <vt:lpstr>🐂：Copy on Write （COW）</vt:lpstr>
      <vt:lpstr>🐂：Copy on Write （COW）</vt:lpstr>
      <vt:lpstr>🐂：Copy on Write （COW）</vt:lpstr>
      <vt:lpstr>🐂：Copy on Write （COW）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虚拟内存</dc:title>
  <cp:lastModifiedBy>Microsoft Office 用户</cp:lastModifiedBy>
  <cp:revision>1</cp:revision>
  <dcterms:modified xsi:type="dcterms:W3CDTF">2022-05-11T03:57:31Z</dcterms:modified>
</cp:coreProperties>
</file>