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/>
              <a:t>2010 - 2020 </a:t>
            </a:r>
            <a:r>
              <a:rPr altLang="en-US" sz="1800"/>
              <a:t>中国能源生产与消费总量变化示意图</a:t>
            </a:r>
            <a:endParaRPr altLang="en-US" sz="1800"/>
          </a:p>
        </c:rich>
      </c:tx>
      <c:layout>
        <c:manualLayout>
          <c:xMode val="edge"/>
          <c:yMode val="edge"/>
          <c:x val="0.112238464718625"/>
          <c:y val="0.1155816192696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3436860702994"/>
          <c:y val="0.372927180966114"/>
          <c:w val="0.588655384043147"/>
          <c:h val="0.4930425378514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能源生产总量（万吨标准煤）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312125</c:v>
                </c:pt>
                <c:pt idx="1">
                  <c:v>340178</c:v>
                </c:pt>
                <c:pt idx="2">
                  <c:v>351041</c:v>
                </c:pt>
                <c:pt idx="3">
                  <c:v>358784</c:v>
                </c:pt>
                <c:pt idx="4">
                  <c:v>362212</c:v>
                </c:pt>
                <c:pt idx="5">
                  <c:v>362193</c:v>
                </c:pt>
                <c:pt idx="6">
                  <c:v>345954</c:v>
                </c:pt>
                <c:pt idx="7">
                  <c:v>358867</c:v>
                </c:pt>
                <c:pt idx="8">
                  <c:v>378859</c:v>
                </c:pt>
                <c:pt idx="9">
                  <c:v>397317</c:v>
                </c:pt>
                <c:pt idx="10">
                  <c:v>408000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能源消费总量（万吨标准煤）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360648</c:v>
                </c:pt>
                <c:pt idx="1">
                  <c:v>387043</c:v>
                </c:pt>
                <c:pt idx="2">
                  <c:v>402138</c:v>
                </c:pt>
                <c:pt idx="3">
                  <c:v>416913</c:v>
                </c:pt>
                <c:pt idx="4">
                  <c:v>428334</c:v>
                </c:pt>
                <c:pt idx="5">
                  <c:v>434113</c:v>
                </c:pt>
                <c:pt idx="6">
                  <c:v>441492</c:v>
                </c:pt>
                <c:pt idx="7">
                  <c:v>455827</c:v>
                </c:pt>
                <c:pt idx="8">
                  <c:v>471925</c:v>
                </c:pt>
                <c:pt idx="9">
                  <c:v>487488</c:v>
                </c:pt>
                <c:pt idx="10">
                  <c:v>498000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0580041"/>
        <c:axId val="805151931"/>
      </c:lineChart>
      <c:catAx>
        <c:axId val="3105800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5151931"/>
        <c:crosses val="autoZero"/>
        <c:auto val="1"/>
        <c:lblAlgn val="ctr"/>
        <c:lblOffset val="100"/>
        <c:noMultiLvlLbl val="0"/>
      </c:catAx>
      <c:valAx>
        <c:axId val="805151931"/>
        <c:scaling>
          <c:orientation val="minMax"/>
          <c:max val="510000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058004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669518318765"/>
          <c:y val="0.248017303532805"/>
          <c:w val="0.296540822019714"/>
          <c:h val="0.12436914203316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2020 </a:t>
            </a:r>
            <a:r>
              <a:rPr altLang="en-US"/>
              <a:t>年我国能源生产结构示意图</a:t>
            </a:r>
            <a:endParaRPr altLang="en-US"/>
          </a:p>
        </c:rich>
      </c:tx>
      <c:layout>
        <c:manualLayout>
          <c:xMode val="edge"/>
          <c:yMode val="edge"/>
          <c:x val="0.147302548055431"/>
          <c:y val="0.286407306700133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447027268663388"/>
          <c:y val="0.253294289897511"/>
          <c:w val="0.924899418864551"/>
          <c:h val="0.71491319807571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25400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Lbls>
            <c:dLbl>
              <c:idx val="0"/>
              <c:layout>
                <c:manualLayout>
                  <c:x val="0.0735548513269069"/>
                  <c:y val="-0.06814378114611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原煤</c:v>
                </c:pt>
                <c:pt idx="1">
                  <c:v>原油</c:v>
                </c:pt>
                <c:pt idx="2">
                  <c:v>天然气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0.676</c:v>
                </c:pt>
                <c:pt idx="1">
                  <c:v>0.068</c:v>
                </c:pt>
                <c:pt idx="2" c:formatCode="0%">
                  <c:v>0.06</c:v>
                </c:pt>
                <c:pt idx="3">
                  <c:v>0.196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3150052153181"/>
          <c:y val="0.8770131771595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2020 </a:t>
            </a:r>
            <a:r>
              <a:rPr altLang="en-US"/>
              <a:t>年我国能源消费结构示意图</a:t>
            </a:r>
            <a:endParaRPr altLang="en-US"/>
          </a:p>
        </c:rich>
      </c:tx>
      <c:layout>
        <c:manualLayout>
          <c:xMode val="edge"/>
          <c:yMode val="edge"/>
          <c:x val="0.147302548055431"/>
          <c:y val="0.286407306700133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447027268663388"/>
          <c:y val="0.253294289897511"/>
          <c:w val="0.924899418864551"/>
          <c:h val="0.71491319807571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25400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/>
            </c:spPr>
          </c:dPt>
          <c:dLbls>
            <c:dLbl>
              <c:idx val="1"/>
              <c:layout>
                <c:manualLayout>
                  <c:x val="-0.0510953920680454"/>
                  <c:y val="-0.10762721567599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原煤</c:v>
                </c:pt>
                <c:pt idx="1">
                  <c:v>原油</c:v>
                </c:pt>
                <c:pt idx="2">
                  <c:v>天然气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0.568</c:v>
                </c:pt>
                <c:pt idx="1">
                  <c:v>0.189</c:v>
                </c:pt>
                <c:pt idx="2">
                  <c:v>0.084</c:v>
                </c:pt>
                <c:pt idx="3">
                  <c:v>0.159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3150052153181"/>
          <c:y val="0.8770131771595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16"/>
          <c:y val="0.0533333333333333"/>
          <c:w val="0.89684"/>
          <c:h val="0.843786666666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火电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76834</c:v>
                </c:pt>
                <c:pt idx="1">
                  <c:v>81968</c:v>
                </c:pt>
                <c:pt idx="2">
                  <c:v>87009</c:v>
                </c:pt>
                <c:pt idx="3">
                  <c:v>93232</c:v>
                </c:pt>
                <c:pt idx="4">
                  <c:v>100554</c:v>
                </c:pt>
                <c:pt idx="5">
                  <c:v>106094</c:v>
                </c:pt>
                <c:pt idx="6">
                  <c:v>110495</c:v>
                </c:pt>
                <c:pt idx="7">
                  <c:v>114408</c:v>
                </c:pt>
                <c:pt idx="8">
                  <c:v>118957</c:v>
                </c:pt>
                <c:pt idx="9">
                  <c:v>124624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水电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23298</c:v>
                </c:pt>
                <c:pt idx="1">
                  <c:v>24947</c:v>
                </c:pt>
                <c:pt idx="2">
                  <c:v>28044</c:v>
                </c:pt>
                <c:pt idx="3">
                  <c:v>30486</c:v>
                </c:pt>
                <c:pt idx="4">
                  <c:v>31954</c:v>
                </c:pt>
                <c:pt idx="5">
                  <c:v>33207</c:v>
                </c:pt>
                <c:pt idx="6">
                  <c:v>34359</c:v>
                </c:pt>
                <c:pt idx="7">
                  <c:v>35259</c:v>
                </c:pt>
                <c:pt idx="8">
                  <c:v>35804</c:v>
                </c:pt>
                <c:pt idx="9">
                  <c:v>37028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核电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1257</c:v>
                </c:pt>
                <c:pt idx="1">
                  <c:v>1257</c:v>
                </c:pt>
                <c:pt idx="2">
                  <c:v>1466</c:v>
                </c:pt>
                <c:pt idx="3">
                  <c:v>2008</c:v>
                </c:pt>
                <c:pt idx="4">
                  <c:v>2717</c:v>
                </c:pt>
                <c:pt idx="5">
                  <c:v>3364</c:v>
                </c:pt>
                <c:pt idx="6">
                  <c:v>3582</c:v>
                </c:pt>
                <c:pt idx="7">
                  <c:v>4466</c:v>
                </c:pt>
                <c:pt idx="8">
                  <c:v>4874</c:v>
                </c:pt>
                <c:pt idx="9">
                  <c:v>4989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风电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4623</c:v>
                </c:pt>
                <c:pt idx="1">
                  <c:v>6142</c:v>
                </c:pt>
                <c:pt idx="2">
                  <c:v>7652</c:v>
                </c:pt>
                <c:pt idx="3">
                  <c:v>9657</c:v>
                </c:pt>
                <c:pt idx="4">
                  <c:v>13075</c:v>
                </c:pt>
                <c:pt idx="5">
                  <c:v>14747</c:v>
                </c:pt>
                <c:pt idx="6">
                  <c:v>16325</c:v>
                </c:pt>
                <c:pt idx="7">
                  <c:v>18427</c:v>
                </c:pt>
                <c:pt idx="8">
                  <c:v>20915</c:v>
                </c:pt>
                <c:pt idx="9">
                  <c:v>28165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太阳能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212</c:v>
                </c:pt>
                <c:pt idx="1">
                  <c:v>341</c:v>
                </c:pt>
                <c:pt idx="2">
                  <c:v>1589</c:v>
                </c:pt>
                <c:pt idx="3">
                  <c:v>2486</c:v>
                </c:pt>
                <c:pt idx="4">
                  <c:v>4218</c:v>
                </c:pt>
                <c:pt idx="5">
                  <c:v>7631</c:v>
                </c:pt>
                <c:pt idx="6">
                  <c:v>12492</c:v>
                </c:pt>
                <c:pt idx="7">
                  <c:v>17433</c:v>
                </c:pt>
                <c:pt idx="8">
                  <c:v>20418</c:v>
                </c:pt>
                <c:pt idx="9">
                  <c:v>25356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其他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19</c:v>
                </c:pt>
                <c:pt idx="1">
                  <c:v>20</c:v>
                </c:pt>
                <c:pt idx="2">
                  <c:v>8</c:v>
                </c:pt>
                <c:pt idx="3">
                  <c:v>19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20</c:v>
                </c:pt>
                <c:pt idx="8">
                  <c:v>37</c:v>
                </c:pt>
                <c:pt idx="9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569631"/>
        <c:axId val="141742469"/>
      </c:lineChart>
      <c:catAx>
        <c:axId val="6275696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742469"/>
        <c:crosses val="autoZero"/>
        <c:auto val="1"/>
        <c:lblAlgn val="ctr"/>
        <c:lblOffset val="100"/>
        <c:noMultiLvlLbl val="0"/>
      </c:catAx>
      <c:valAx>
        <c:axId val="141742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756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65"/>
          <c:y val="0.0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16"/>
          <c:y val="0.0533333333333333"/>
          <c:w val="0.89684"/>
          <c:h val="0.843786666666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火电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Sheet1!$B$14:$B$23</c:f>
              <c:numCache>
                <c:formatCode>0.00%</c:formatCode>
                <c:ptCount val="10"/>
                <c:pt idx="0">
                  <c:v>0.723191174947997</c:v>
                </c:pt>
                <c:pt idx="1">
                  <c:v>0.714785262698932</c:v>
                </c:pt>
                <c:pt idx="2">
                  <c:v>0.691821449017238</c:v>
                </c:pt>
                <c:pt idx="3">
                  <c:v>0.67614295660246</c:v>
                </c:pt>
                <c:pt idx="4">
                  <c:v>0.659253771463413</c:v>
                </c:pt>
                <c:pt idx="5">
                  <c:v>0.64279915177219</c:v>
                </c:pt>
                <c:pt idx="6">
                  <c:v>0.623349881529956</c:v>
                </c:pt>
                <c:pt idx="7">
                  <c:v>0.60210617168299</c:v>
                </c:pt>
                <c:pt idx="8">
                  <c:v>0.591811148976394</c:v>
                </c:pt>
                <c:pt idx="9">
                  <c:v>0.56595050930278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水电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Sheet1!$C$14:$C$23</c:f>
              <c:numCache>
                <c:formatCode>0.00%</c:formatCode>
                <c:ptCount val="10"/>
                <c:pt idx="0">
                  <c:v>0.219289741441789</c:v>
                </c:pt>
                <c:pt idx="1">
                  <c:v>0.217545236538042</c:v>
                </c:pt>
                <c:pt idx="2">
                  <c:v>0.222981998600598</c:v>
                </c:pt>
                <c:pt idx="3">
                  <c:v>0.221092480854026</c:v>
                </c:pt>
                <c:pt idx="4">
                  <c:v>0.209497334898084</c:v>
                </c:pt>
                <c:pt idx="5">
                  <c:v>0.201193577703726</c:v>
                </c:pt>
                <c:pt idx="6">
                  <c:v>0.193833916281169</c:v>
                </c:pt>
                <c:pt idx="7">
                  <c:v>0.185560987932405</c:v>
                </c:pt>
                <c:pt idx="8">
                  <c:v>0.178124922265615</c:v>
                </c:pt>
                <c:pt idx="9">
                  <c:v>0.168153930691226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核电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Sheet1!$D$14:$D$23</c:f>
              <c:numCache>
                <c:formatCode>0.00%</c:formatCode>
                <c:ptCount val="10"/>
                <c:pt idx="0">
                  <c:v>0.0118313677136376</c:v>
                </c:pt>
                <c:pt idx="1">
                  <c:v>0.0109614126880314</c:v>
                </c:pt>
                <c:pt idx="2">
                  <c:v>0.0116563831817314</c:v>
                </c:pt>
                <c:pt idx="3">
                  <c:v>0.0145625435135762</c:v>
                </c:pt>
                <c:pt idx="4">
                  <c:v>0.0178132396231487</c:v>
                </c:pt>
                <c:pt idx="5">
                  <c:v>0.0203817025143896</c:v>
                </c:pt>
                <c:pt idx="6">
                  <c:v>0.0202076046485389</c:v>
                </c:pt>
                <c:pt idx="7">
                  <c:v>0.0235036550130781</c:v>
                </c:pt>
                <c:pt idx="8">
                  <c:v>0.0242481530310191</c:v>
                </c:pt>
                <c:pt idx="9">
                  <c:v>0.0226563670794676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风电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Sheet1!$E$14:$E$23</c:f>
              <c:numCache>
                <c:formatCode>0.00%</c:formatCode>
                <c:ptCount val="10"/>
                <c:pt idx="0">
                  <c:v>0.0435134550040944</c:v>
                </c:pt>
                <c:pt idx="1">
                  <c:v>0.0535600610420754</c:v>
                </c:pt>
                <c:pt idx="2">
                  <c:v>0.0608421856116023</c:v>
                </c:pt>
                <c:pt idx="3">
                  <c:v>0.0700351009514969</c:v>
                </c:pt>
                <c:pt idx="4">
                  <c:v>0.0857225278147476</c:v>
                </c:pt>
                <c:pt idx="5">
                  <c:v>0.0893486822175098</c:v>
                </c:pt>
                <c:pt idx="6">
                  <c:v>0.0920963556357892</c:v>
                </c:pt>
                <c:pt idx="7">
                  <c:v>0.0969775752185377</c:v>
                </c:pt>
                <c:pt idx="8">
                  <c:v>0.104052138006517</c:v>
                </c:pt>
                <c:pt idx="9">
                  <c:v>0.127904706112087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太阳能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Sheet1!$F$14:$F$23</c:f>
              <c:numCache>
                <c:formatCode>0.00%</c:formatCode>
                <c:ptCount val="10"/>
                <c:pt idx="0">
                  <c:v>0.00199542558097945</c:v>
                </c:pt>
                <c:pt idx="1">
                  <c:v>0.00297362110311751</c:v>
                </c:pt>
                <c:pt idx="2">
                  <c:v>0.0126343744036639</c:v>
                </c:pt>
                <c:pt idx="3">
                  <c:v>0.0180291250870272</c:v>
                </c:pt>
                <c:pt idx="4">
                  <c:v>0.0276541202541189</c:v>
                </c:pt>
                <c:pt idx="5">
                  <c:v>0.0462344744016965</c:v>
                </c:pt>
                <c:pt idx="6">
                  <c:v>0.0704727518898793</c:v>
                </c:pt>
                <c:pt idx="7">
                  <c:v>0.0917463541968181</c:v>
                </c:pt>
                <c:pt idx="8">
                  <c:v>0.101579562697445</c:v>
                </c:pt>
                <c:pt idx="9">
                  <c:v>0.115148294982357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其他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Sheet1!$A$14:$A$23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Sheet1!$G$14:$G$23</c:f>
              <c:numCache>
                <c:formatCode>0.00%</c:formatCode>
                <c:ptCount val="10"/>
                <c:pt idx="0">
                  <c:v>0.000178835311502875</c:v>
                </c:pt>
                <c:pt idx="1">
                  <c:v>0.000174405929801613</c:v>
                </c:pt>
                <c:pt idx="2">
                  <c:v>6.3609185166338e-5</c:v>
                </c:pt>
                <c:pt idx="3">
                  <c:v>0.000137792991413321</c:v>
                </c:pt>
                <c:pt idx="4">
                  <c:v>5.90059464881627e-5</c:v>
                </c:pt>
                <c:pt idx="5">
                  <c:v>4.2411390487731e-5</c:v>
                </c:pt>
                <c:pt idx="6">
                  <c:v>3.94900146677197e-5</c:v>
                </c:pt>
                <c:pt idx="7">
                  <c:v>0.00010525595617142</c:v>
                </c:pt>
                <c:pt idx="8">
                  <c:v>0.000184075023009378</c:v>
                </c:pt>
                <c:pt idx="9">
                  <c:v>0.000186191832082215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569631"/>
        <c:axId val="141742469"/>
      </c:lineChart>
      <c:catAx>
        <c:axId val="6275696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742469"/>
        <c:crosses val="autoZero"/>
        <c:auto val="1"/>
        <c:lblAlgn val="ctr"/>
        <c:lblOffset val="100"/>
        <c:noMultiLvlLbl val="0"/>
      </c:catAx>
      <c:valAx>
        <c:axId val="141742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756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65"/>
          <c:y val="0.0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3"/>
          <p:cNvPicPr>
            <a:picLocks noChangeAspect="1"/>
          </p:cNvPicPr>
          <p:nvPr/>
        </p:nvPicPr>
        <p:blipFill>
          <a:blip r:embed="rId1"/>
          <a:srcRect l="1330" t="1297"/>
          <a:stretch>
            <a:fillRect/>
          </a:stretch>
        </p:blipFill>
        <p:spPr>
          <a:xfrm>
            <a:off x="718820" y="822960"/>
            <a:ext cx="4763770" cy="272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258" y="2460288"/>
            <a:ext cx="6254885" cy="338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41070" y="613410"/>
            <a:ext cx="3055620" cy="4714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1009650"/>
            <a:ext cx="6978650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75360"/>
            <a:ext cx="5448300" cy="327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9630" y="1500505"/>
            <a:ext cx="2802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ccus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646430"/>
            <a:ext cx="3027045" cy="5162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45" y="646430"/>
            <a:ext cx="2651125" cy="4855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4744720" y="681990"/>
          <a:ext cx="6828790" cy="352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1469390" y="1142365"/>
          <a:ext cx="4261485" cy="303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4885055" y="1142365"/>
          <a:ext cx="4261485" cy="303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254000"/>
            <a:ext cx="77597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5250"/>
            <a:ext cx="564515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1257300" y="14668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1257300" y="14668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1750,&quot;width&quot;:6890}"/>
</p:tagLst>
</file>

<file path=ppt/tags/tag2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Huawei</dc:creator>
  <cp:lastModifiedBy>winter-melon</cp:lastModifiedBy>
  <cp:revision>24</cp:revision>
  <dcterms:created xsi:type="dcterms:W3CDTF">2022-05-16T06:41:00Z</dcterms:created>
  <dcterms:modified xsi:type="dcterms:W3CDTF">2022-05-17T05:35:35Z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99A5BD49E7EE460D9A4AD7D751DFFEA4</vt:lpwstr>
  </property>
  <property fmtid="{D5CDD505-2E9C-101B-9397-08002B2CF9AE}" pid="3" name="KSOProductBuildVer">
    <vt:lpwstr>2052-11.1.0.11691</vt:lpwstr>
  </property>
</Properties>
</file>