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57" r:id="rId3"/>
    <p:sldId id="264" r:id="rId4"/>
    <p:sldId id="265" r:id="rId5"/>
    <p:sldId id="266" r:id="rId6"/>
    <p:sldId id="267" r:id="rId7"/>
    <p:sldId id="270" r:id="rId8"/>
    <p:sldId id="269" r:id="rId9"/>
    <p:sldId id="295" r:id="rId10"/>
    <p:sldId id="278" r:id="rId11"/>
    <p:sldId id="279" r:id="rId12"/>
    <p:sldId id="280" r:id="rId13"/>
    <p:sldId id="281" r:id="rId14"/>
    <p:sldId id="282" r:id="rId15"/>
    <p:sldId id="275" r:id="rId16"/>
    <p:sldId id="306" r:id="rId17"/>
    <p:sldId id="307" r:id="rId18"/>
    <p:sldId id="308" r:id="rId19"/>
    <p:sldId id="309" r:id="rId20"/>
    <p:sldId id="258" r:id="rId21"/>
    <p:sldId id="259" r:id="rId22"/>
    <p:sldId id="260" r:id="rId23"/>
    <p:sldId id="261" r:id="rId24"/>
    <p:sldId id="262" r:id="rId25"/>
    <p:sldId id="263" r:id="rId26"/>
    <p:sldId id="296" r:id="rId27"/>
    <p:sldId id="298" r:id="rId28"/>
    <p:sldId id="299" r:id="rId29"/>
    <p:sldId id="300" r:id="rId30"/>
    <p:sldId id="301" r:id="rId31"/>
    <p:sldId id="302" r:id="rId32"/>
    <p:sldId id="303" r:id="rId33"/>
    <p:sldId id="304" r:id="rId34"/>
    <p:sldId id="305"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963" autoAdjust="0"/>
  </p:normalViewPr>
  <p:slideViewPr>
    <p:cSldViewPr snapToGrid="0">
      <p:cViewPr varScale="1">
        <p:scale>
          <a:sx n="57" d="100"/>
          <a:sy n="57" d="100"/>
        </p:scale>
        <p:origin x="12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邻接矩阵基本操作作为补充部分。</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此部分重点讲删除顶点部分，其他可略讲或不讲。</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417315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604083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注意：期末考试中遇到</a:t>
            </a:r>
            <a:r>
              <a:rPr lang="en-US" altLang="zh-CN" dirty="0"/>
              <a:t>B-</a:t>
            </a:r>
            <a:r>
              <a:rPr lang="zh-CN" altLang="en-US" dirty="0"/>
              <a:t>树画图一类的题，数据结构最好按照书上的格式来画，否则画的形式不规范可能会造成不必要的丢分。</a:t>
            </a:r>
            <a:endParaRPr lang="en-US" altLang="zh-CN" dirty="0"/>
          </a:p>
          <a:p>
            <a:r>
              <a:rPr lang="zh-CN" altLang="en-US"/>
              <a:t>多数同学在作业中画的图都很不规范，我也都判对了，但是期末考试中一定要注意。</a:t>
            </a:r>
            <a:endParaRPr lang="zh-CN" altLang="en-US" dirty="0"/>
          </a:p>
        </p:txBody>
      </p:sp>
      <p:sp>
        <p:nvSpPr>
          <p:cNvPr id="4" name="灯片编号占位符 3"/>
          <p:cNvSpPr>
            <a:spLocks noGrp="1"/>
          </p:cNvSpPr>
          <p:nvPr>
            <p:ph type="sldNum" sz="quarter" idx="5"/>
          </p:nvPr>
        </p:nvSpPr>
        <p:spPr/>
        <p:txBody>
          <a:bodyPr/>
          <a:lstStyle/>
          <a:p>
            <a:fld id="{E3413568-7924-45A5-912B-8DA1FE9E08C5}" type="slidenum">
              <a:rPr lang="zh-CN" altLang="en-US" smtClean="0"/>
              <a:t>33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注意：期末考试中，对于比较显然的证明题也要稍微加以说明，否则可能会因理由不够充分造成不必要的丢分。</a:t>
            </a:r>
          </a:p>
        </p:txBody>
      </p:sp>
      <p:sp>
        <p:nvSpPr>
          <p:cNvPr id="4" name="灯片编号占位符 3"/>
          <p:cNvSpPr>
            <a:spLocks noGrp="1"/>
          </p:cNvSpPr>
          <p:nvPr>
            <p:ph type="sldNum" sz="quarter" idx="5"/>
          </p:nvPr>
        </p:nvSpPr>
        <p:spPr/>
        <p:txBody>
          <a:bodyPr/>
          <a:lstStyle/>
          <a:p>
            <a:fld id="{E3413568-7924-45A5-912B-8DA1FE9E08C5}" type="slidenum">
              <a:rPr lang="zh-CN" altLang="en-US" smtClean="0"/>
              <a:t>34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2021/12/15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2021/12/15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2021/12/15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2021/12/15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2021/12/15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2021/12/15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4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0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90.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5400" dirty="0"/>
              <a:t>数据结构</a:t>
            </a:r>
            <a:r>
              <a:rPr lang="en-US" altLang="zh-CN" sz="5400" dirty="0"/>
              <a:t>_</a:t>
            </a:r>
            <a:r>
              <a:rPr lang="zh-CN" altLang="en-US" sz="5400" dirty="0"/>
              <a:t>习题课</a:t>
            </a:r>
          </a:p>
        </p:txBody>
      </p:sp>
      <p:sp>
        <p:nvSpPr>
          <p:cNvPr id="3" name="副标题 2"/>
          <p:cNvSpPr>
            <a:spLocks noGrp="1"/>
          </p:cNvSpPr>
          <p:nvPr>
            <p:ph type="subTitle" idx="1"/>
          </p:nvPr>
        </p:nvSpPr>
        <p:spPr>
          <a:xfrm>
            <a:off x="5271770" y="5384165"/>
            <a:ext cx="6729095" cy="525145"/>
          </a:xfrm>
        </p:spPr>
        <p:txBody>
          <a:bodyPr>
            <a:normAutofit fontScale="97500"/>
          </a:bodyPr>
          <a:lstStyle/>
          <a:p>
            <a:r>
              <a:rPr lang="en-US" altLang="zh-CN" sz="3200" dirty="0"/>
              <a:t>12.15</a:t>
            </a:r>
            <a:endParaRPr lang="zh-CN" alt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7720" y="640715"/>
            <a:ext cx="1865435" cy="540483"/>
          </a:xfrm>
        </p:spPr>
        <p:txBody>
          <a:bodyPr>
            <a:normAutofit/>
          </a:bodyPr>
          <a:lstStyle/>
          <a:p>
            <a:r>
              <a:rPr lang="zh-CN" altLang="en-US" sz="2400" dirty="0">
                <a:latin typeface="微软雅黑" panose="020B0503020204020204" charset="-122"/>
                <a:ea typeface="微软雅黑" panose="020B0503020204020204" charset="-122"/>
                <a:cs typeface="微软雅黑" panose="020B0503020204020204" charset="-122"/>
              </a:rPr>
              <a:t>非递归</a:t>
            </a:r>
            <a:r>
              <a:rPr lang="en-US" altLang="zh-CN" sz="2400" dirty="0">
                <a:latin typeface="微软雅黑" panose="020B0503020204020204" charset="-122"/>
                <a:ea typeface="微软雅黑" panose="020B0503020204020204" charset="-122"/>
                <a:cs typeface="微软雅黑" panose="020B0503020204020204" charset="-122"/>
              </a:rPr>
              <a:t>DFS</a:t>
            </a:r>
          </a:p>
        </p:txBody>
      </p:sp>
      <p:sp>
        <p:nvSpPr>
          <p:cNvPr id="3" name="内容占位符 2"/>
          <p:cNvSpPr>
            <a:spLocks noGrp="1"/>
          </p:cNvSpPr>
          <p:nvPr>
            <p:ph idx="1"/>
          </p:nvPr>
        </p:nvSpPr>
        <p:spPr>
          <a:xfrm>
            <a:off x="807427" y="1821228"/>
            <a:ext cx="9325708" cy="3990487"/>
          </a:xfrm>
        </p:spPr>
        <p:txBody>
          <a:bodyPr numCol="1">
            <a:normAutofit/>
          </a:bodyPr>
          <a:lstStyle/>
          <a:p>
            <a:pPr marL="0" indent="0">
              <a:buNone/>
            </a:pPr>
            <a:r>
              <a:rPr lang="en-US" altLang="zh-CN" sz="2400" dirty="0">
                <a:effectLst/>
                <a:latin typeface="Consolas" panose="020B0609020204030204" pitchFamily="49" charset="0"/>
              </a:rPr>
              <a:t>void DFS(</a:t>
            </a:r>
            <a:r>
              <a:rPr lang="en-US" altLang="zh-CN" sz="2400" dirty="0" err="1">
                <a:effectLst/>
                <a:latin typeface="Consolas" panose="020B0609020204030204" pitchFamily="49" charset="0"/>
              </a:rPr>
              <a:t>ALGraph</a:t>
            </a:r>
            <a:r>
              <a:rPr lang="en-US" altLang="zh-CN" sz="2400" dirty="0">
                <a:effectLst/>
                <a:latin typeface="Consolas" panose="020B0609020204030204" pitchFamily="49" charset="0"/>
              </a:rPr>
              <a:t> G, int </a:t>
            </a:r>
            <a:r>
              <a:rPr lang="en-US" altLang="zh-CN" sz="2400" dirty="0" err="1">
                <a:effectLst/>
                <a:latin typeface="Consolas" panose="020B0609020204030204" pitchFamily="49" charset="0"/>
              </a:rPr>
              <a:t>i</a:t>
            </a:r>
            <a:r>
              <a:rPr lang="en-US" altLang="zh-CN" sz="2400" dirty="0">
                <a:effectLst/>
                <a:latin typeface="Consolas" panose="020B0609020204030204" pitchFamily="49" charset="0"/>
              </a:rPr>
              <a:t>){</a:t>
            </a:r>
          </a:p>
          <a:p>
            <a:pPr marL="0" indent="0">
              <a:buNone/>
            </a:pPr>
            <a:r>
              <a:rPr lang="en-US" altLang="zh-CN" sz="2400" dirty="0">
                <a:effectLst/>
                <a:latin typeface="Consolas" panose="020B0609020204030204" pitchFamily="49" charset="0"/>
              </a:rPr>
              <a:t>    </a:t>
            </a:r>
            <a:r>
              <a:rPr lang="en-US" altLang="zh-CN" sz="2400" dirty="0" err="1">
                <a:effectLst/>
                <a:latin typeface="Consolas" panose="020B0609020204030204" pitchFamily="49" charset="0"/>
              </a:rPr>
              <a:t>InitStack</a:t>
            </a:r>
            <a:r>
              <a:rPr lang="en-US" altLang="zh-CN" sz="2400" dirty="0">
                <a:effectLst/>
                <a:latin typeface="Consolas" panose="020B0609020204030204" pitchFamily="49" charset="0"/>
              </a:rPr>
              <a:t>(S);</a:t>
            </a:r>
          </a:p>
          <a:p>
            <a:pPr marL="0" indent="0">
              <a:buNone/>
            </a:pPr>
            <a:r>
              <a:rPr lang="en-US" altLang="zh-CN" sz="2400" dirty="0">
                <a:effectLst/>
                <a:latin typeface="Consolas" panose="020B0609020204030204" pitchFamily="49" charset="0"/>
              </a:rPr>
              <a:t>    visited[</a:t>
            </a:r>
            <a:r>
              <a:rPr lang="en-US" altLang="zh-CN" sz="2400" dirty="0" err="1">
                <a:effectLst/>
                <a:latin typeface="Consolas" panose="020B0609020204030204" pitchFamily="49" charset="0"/>
              </a:rPr>
              <a:t>i</a:t>
            </a:r>
            <a:r>
              <a:rPr lang="en-US" altLang="zh-CN" sz="2400" dirty="0">
                <a:effectLst/>
                <a:latin typeface="Consolas" panose="020B0609020204030204" pitchFamily="49" charset="0"/>
              </a:rPr>
              <a:t>] = TRUE;</a:t>
            </a:r>
          </a:p>
          <a:p>
            <a:pPr marL="0" indent="0">
              <a:buNone/>
            </a:pPr>
            <a:r>
              <a:rPr lang="en-US" altLang="zh-CN" sz="2400" dirty="0">
                <a:effectLst/>
                <a:latin typeface="Consolas" panose="020B0609020204030204" pitchFamily="49" charset="0"/>
              </a:rPr>
              <a:t>    </a:t>
            </a:r>
            <a:r>
              <a:rPr lang="en-US" altLang="zh-CN" sz="2400" dirty="0" err="1">
                <a:effectLst/>
                <a:latin typeface="Consolas" panose="020B0609020204030204" pitchFamily="49" charset="0"/>
              </a:rPr>
              <a:t>Visitfunc</a:t>
            </a:r>
            <a:r>
              <a:rPr lang="en-US" altLang="zh-CN" sz="2400" dirty="0">
                <a:effectLst/>
                <a:latin typeface="Consolas" panose="020B0609020204030204" pitchFamily="49" charset="0"/>
              </a:rPr>
              <a:t>(</a:t>
            </a:r>
            <a:r>
              <a:rPr lang="en-US" altLang="zh-CN" sz="2400" dirty="0" err="1">
                <a:effectLst/>
                <a:latin typeface="Consolas" panose="020B0609020204030204" pitchFamily="49" charset="0"/>
              </a:rPr>
              <a:t>i</a:t>
            </a:r>
            <a:r>
              <a:rPr lang="en-US" altLang="zh-CN" sz="2400" dirty="0">
                <a:effectLst/>
                <a:latin typeface="Consolas" panose="020B0609020204030204" pitchFamily="49" charset="0"/>
              </a:rPr>
              <a:t>);</a:t>
            </a:r>
          </a:p>
          <a:p>
            <a:pPr marL="0" indent="0">
              <a:buNone/>
            </a:pPr>
            <a:r>
              <a:rPr lang="en-US" altLang="zh-CN" sz="2400" dirty="0">
                <a:effectLst/>
                <a:latin typeface="Consolas" panose="020B0609020204030204" pitchFamily="49" charset="0"/>
              </a:rPr>
              <a:t>    Push(S, </a:t>
            </a:r>
            <a:r>
              <a:rPr lang="en-US" altLang="zh-CN" sz="2400" dirty="0" err="1">
                <a:effectLst/>
                <a:latin typeface="Consolas" panose="020B0609020204030204" pitchFamily="49" charset="0"/>
              </a:rPr>
              <a:t>i</a:t>
            </a:r>
            <a:r>
              <a:rPr lang="en-US" altLang="zh-CN" sz="2400" dirty="0">
                <a:effectLst/>
                <a:latin typeface="Consolas" panose="020B0609020204030204" pitchFamily="49" charset="0"/>
              </a:rPr>
              <a:t>);</a:t>
            </a:r>
          </a:p>
          <a:p>
            <a:pPr marL="0" indent="0">
              <a:buNone/>
            </a:pPr>
            <a:r>
              <a:rPr lang="en-US" altLang="zh-CN" sz="2400" dirty="0">
                <a:effectLst/>
                <a:latin typeface="Consolas" panose="020B0609020204030204" pitchFamily="49" charset="0"/>
              </a:rPr>
              <a:t>    while(!</a:t>
            </a:r>
            <a:r>
              <a:rPr lang="en-US" altLang="zh-CN" sz="2400" dirty="0" err="1">
                <a:effectLst/>
                <a:latin typeface="Consolas" panose="020B0609020204030204" pitchFamily="49" charset="0"/>
              </a:rPr>
              <a:t>StackEmpty</a:t>
            </a:r>
            <a:r>
              <a:rPr lang="en-US" altLang="zh-CN" sz="2400" dirty="0">
                <a:effectLst/>
                <a:latin typeface="Consolas" panose="020B0609020204030204" pitchFamily="49" charset="0"/>
              </a:rPr>
              <a:t>(S)){</a:t>
            </a:r>
          </a:p>
          <a:p>
            <a:pPr marL="0" indent="0">
              <a:buNone/>
            </a:pPr>
            <a:r>
              <a:rPr lang="en-US" altLang="zh-CN" sz="2400" dirty="0">
                <a:effectLst/>
                <a:latin typeface="Consolas" panose="020B0609020204030204" pitchFamily="49" charset="0"/>
              </a:rPr>
              <a:t>        </a:t>
            </a:r>
            <a:r>
              <a:rPr lang="en-US" altLang="zh-CN" sz="2400" dirty="0" err="1">
                <a:effectLst/>
                <a:latin typeface="Consolas" panose="020B0609020204030204" pitchFamily="49" charset="0"/>
              </a:rPr>
              <a:t>GetTop</a:t>
            </a:r>
            <a:r>
              <a:rPr lang="en-US" altLang="zh-CN" sz="2400" dirty="0">
                <a:effectLst/>
                <a:latin typeface="Consolas" panose="020B0609020204030204" pitchFamily="49" charset="0"/>
              </a:rPr>
              <a:t>(S, </a:t>
            </a:r>
            <a:r>
              <a:rPr lang="en-US" altLang="zh-CN" sz="2400" dirty="0" err="1">
                <a:effectLst/>
                <a:latin typeface="Consolas" panose="020B0609020204030204" pitchFamily="49" charset="0"/>
              </a:rPr>
              <a:t>i</a:t>
            </a:r>
            <a:r>
              <a:rPr lang="en-US" altLang="zh-CN" sz="2400" dirty="0">
                <a:effectLst/>
                <a:latin typeface="Consolas" panose="020B0609020204030204" pitchFamily="49" charset="0"/>
              </a:rPr>
              <a:t>);</a:t>
            </a:r>
          </a:p>
          <a:p>
            <a:pPr marL="0" indent="0">
              <a:buNone/>
            </a:pPr>
            <a:r>
              <a:rPr lang="en-US" altLang="zh-CN" sz="2400" dirty="0">
                <a:effectLst/>
                <a:latin typeface="Consolas" panose="020B0609020204030204" pitchFamily="49" charset="0"/>
              </a:rPr>
              <a:t>        p = </a:t>
            </a:r>
            <a:r>
              <a:rPr lang="en-US" altLang="zh-CN" sz="2400" dirty="0" err="1">
                <a:effectLst/>
                <a:latin typeface="Consolas" panose="020B0609020204030204" pitchFamily="49" charset="0"/>
              </a:rPr>
              <a:t>G.vertices</a:t>
            </a:r>
            <a:r>
              <a:rPr lang="en-US" altLang="zh-CN" sz="2400" dirty="0">
                <a:effectLst/>
                <a:latin typeface="Consolas" panose="020B0609020204030204" pitchFamily="49" charset="0"/>
              </a:rPr>
              <a:t>[</a:t>
            </a:r>
            <a:r>
              <a:rPr lang="en-US" altLang="zh-CN" sz="2400" dirty="0" err="1">
                <a:effectLst/>
                <a:latin typeface="Consolas" panose="020B0609020204030204" pitchFamily="49" charset="0"/>
              </a:rPr>
              <a:t>i</a:t>
            </a:r>
            <a:r>
              <a:rPr lang="en-US" altLang="zh-CN" sz="2400" dirty="0">
                <a:effectLst/>
                <a:latin typeface="Consolas" panose="020B0609020204030204" pitchFamily="49" charset="0"/>
              </a:rPr>
              <a:t>]-&gt;</a:t>
            </a:r>
            <a:r>
              <a:rPr lang="en-US" altLang="zh-CN" sz="2400" dirty="0" err="1">
                <a:effectLst/>
                <a:latin typeface="Consolas" panose="020B0609020204030204" pitchFamily="49" charset="0"/>
              </a:rPr>
              <a:t>firstarc</a:t>
            </a:r>
            <a:r>
              <a:rPr lang="en-US" altLang="zh-CN" sz="2400" dirty="0">
                <a:effectLst/>
                <a:latin typeface="Consolas" panose="020B0609020204030204" pitchFamily="49" charset="0"/>
              </a:rPr>
              <a:t>;</a:t>
            </a:r>
          </a:p>
          <a:p>
            <a:pPr marL="0" indent="0">
              <a:buNone/>
            </a:pPr>
            <a:endParaRPr lang="zh-CN"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9069" y="685556"/>
            <a:ext cx="9189427" cy="5770929"/>
          </a:xfrm>
        </p:spPr>
        <p:txBody>
          <a:bodyPr numCol="1">
            <a:normAutofit fontScale="67500" lnSpcReduction="20000"/>
          </a:bodyPr>
          <a:lstStyle/>
          <a:p>
            <a:pPr marL="0" indent="0">
              <a:buNone/>
            </a:pPr>
            <a:r>
              <a:rPr lang="en-US" altLang="zh-CN" b="1" dirty="0">
                <a:effectLst/>
                <a:latin typeface="Consolas" panose="020B0609020204030204" pitchFamily="49" charset="0"/>
              </a:rPr>
              <a:t>       </a:t>
            </a:r>
            <a:r>
              <a:rPr lang="en-US" altLang="zh-CN" sz="3000" dirty="0">
                <a:effectLst/>
                <a:latin typeface="微软雅黑" panose="020B0503020204020204" charset="-122"/>
                <a:ea typeface="微软雅黑" panose="020B0503020204020204" charset="-122"/>
                <a:cs typeface="微软雅黑" panose="020B0503020204020204" charset="-122"/>
              </a:rPr>
              <a:t>while(p){	</a:t>
            </a:r>
            <a:r>
              <a:rPr lang="en-US" altLang="zh-CN" sz="3000" dirty="0">
                <a:solidFill>
                  <a:srgbClr val="6A9955"/>
                </a:solidFill>
                <a:effectLst/>
                <a:latin typeface="微软雅黑" panose="020B0503020204020204" charset="-122"/>
                <a:ea typeface="微软雅黑" panose="020B0503020204020204" charset="-122"/>
                <a:cs typeface="微软雅黑" panose="020B0503020204020204" charset="-122"/>
              </a:rPr>
              <a:t>//</a:t>
            </a:r>
            <a:r>
              <a:rPr lang="zh-CN" altLang="en-US" sz="3000" dirty="0">
                <a:solidFill>
                  <a:srgbClr val="6A9955"/>
                </a:solidFill>
                <a:effectLst/>
                <a:latin typeface="微软雅黑" panose="020B0503020204020204" charset="-122"/>
                <a:ea typeface="微软雅黑" panose="020B0503020204020204" charset="-122"/>
                <a:cs typeface="微软雅黑" panose="020B0503020204020204" charset="-122"/>
              </a:rPr>
              <a:t>找到该顶点的下一个未遍历的邻接点</a:t>
            </a:r>
            <a:endParaRPr lang="en-US" altLang="zh-CN" sz="3000" dirty="0">
              <a:effectLst/>
              <a:latin typeface="微软雅黑" panose="020B0503020204020204" charset="-122"/>
              <a:ea typeface="微软雅黑" panose="020B0503020204020204" charset="-122"/>
              <a:cs typeface="微软雅黑" panose="020B0503020204020204" charset="-122"/>
            </a:endParaRPr>
          </a:p>
          <a:p>
            <a:pPr marL="0" indent="0">
              <a:buNone/>
            </a:pPr>
            <a:r>
              <a:rPr lang="en-US" altLang="zh-CN" sz="3000" dirty="0">
                <a:effectLst/>
                <a:latin typeface="微软雅黑" panose="020B0503020204020204" charset="-122"/>
                <a:ea typeface="微软雅黑" panose="020B0503020204020204" charset="-122"/>
                <a:cs typeface="微软雅黑" panose="020B0503020204020204" charset="-122"/>
              </a:rPr>
              <a:t>            k = p-&gt;</a:t>
            </a:r>
            <a:r>
              <a:rPr lang="en-US" altLang="zh-CN" sz="3000" dirty="0" err="1">
                <a:effectLst/>
                <a:latin typeface="微软雅黑" panose="020B0503020204020204" charset="-122"/>
                <a:ea typeface="微软雅黑" panose="020B0503020204020204" charset="-122"/>
                <a:cs typeface="微软雅黑" panose="020B0503020204020204" charset="-122"/>
              </a:rPr>
              <a:t>adjvex</a:t>
            </a:r>
            <a:r>
              <a:rPr lang="en-US" altLang="zh-CN" sz="3000" dirty="0">
                <a:effectLst/>
                <a:latin typeface="微软雅黑" panose="020B0503020204020204" charset="-122"/>
                <a:ea typeface="微软雅黑" panose="020B0503020204020204" charset="-122"/>
                <a:cs typeface="微软雅黑" panose="020B0503020204020204" charset="-122"/>
              </a:rPr>
              <a:t>;</a:t>
            </a:r>
          </a:p>
          <a:p>
            <a:pPr marL="0" indent="0">
              <a:buNone/>
            </a:pPr>
            <a:r>
              <a:rPr lang="en-US" altLang="zh-CN" sz="3000" dirty="0">
                <a:effectLst/>
                <a:latin typeface="微软雅黑" panose="020B0503020204020204" charset="-122"/>
                <a:ea typeface="微软雅黑" panose="020B0503020204020204" charset="-122"/>
                <a:cs typeface="微软雅黑" panose="020B0503020204020204" charset="-122"/>
              </a:rPr>
              <a:t>            if(!visited[k]){</a:t>
            </a:r>
          </a:p>
          <a:p>
            <a:pPr marL="0" indent="0">
              <a:buNone/>
            </a:pPr>
            <a:r>
              <a:rPr lang="en-US" altLang="zh-CN" sz="3000" dirty="0">
                <a:effectLst/>
                <a:latin typeface="微软雅黑" panose="020B0503020204020204" charset="-122"/>
                <a:ea typeface="微软雅黑" panose="020B0503020204020204" charset="-122"/>
                <a:cs typeface="微软雅黑" panose="020B0503020204020204" charset="-122"/>
              </a:rPr>
              <a:t>                visited[k] = TRUE;</a:t>
            </a:r>
          </a:p>
          <a:p>
            <a:pPr marL="0" indent="0">
              <a:buNone/>
            </a:pPr>
            <a:r>
              <a:rPr lang="en-US" altLang="zh-CN" sz="3000" dirty="0">
                <a:effectLst/>
                <a:latin typeface="微软雅黑" panose="020B0503020204020204" charset="-122"/>
                <a:ea typeface="微软雅黑" panose="020B0503020204020204" charset="-122"/>
                <a:cs typeface="微软雅黑" panose="020B0503020204020204" charset="-122"/>
              </a:rPr>
              <a:t>                </a:t>
            </a:r>
            <a:r>
              <a:rPr lang="en-US" altLang="zh-CN" sz="3000" dirty="0" err="1">
                <a:effectLst/>
                <a:latin typeface="微软雅黑" panose="020B0503020204020204" charset="-122"/>
                <a:ea typeface="微软雅黑" panose="020B0503020204020204" charset="-122"/>
                <a:cs typeface="微软雅黑" panose="020B0503020204020204" charset="-122"/>
              </a:rPr>
              <a:t>Visitfunc</a:t>
            </a:r>
            <a:r>
              <a:rPr lang="en-US" altLang="zh-CN" sz="3000" dirty="0">
                <a:effectLst/>
                <a:latin typeface="微软雅黑" panose="020B0503020204020204" charset="-122"/>
                <a:ea typeface="微软雅黑" panose="020B0503020204020204" charset="-122"/>
                <a:cs typeface="微软雅黑" panose="020B0503020204020204" charset="-122"/>
              </a:rPr>
              <a:t>(k);</a:t>
            </a:r>
          </a:p>
          <a:p>
            <a:pPr marL="0" indent="0">
              <a:buNone/>
            </a:pPr>
            <a:r>
              <a:rPr lang="en-US" altLang="zh-CN" sz="3000" dirty="0">
                <a:effectLst/>
                <a:latin typeface="微软雅黑" panose="020B0503020204020204" charset="-122"/>
                <a:ea typeface="微软雅黑" panose="020B0503020204020204" charset="-122"/>
                <a:cs typeface="微软雅黑" panose="020B0503020204020204" charset="-122"/>
              </a:rPr>
              <a:t>                Push(S, k);</a:t>
            </a:r>
          </a:p>
          <a:p>
            <a:pPr marL="0" indent="0">
              <a:buNone/>
            </a:pPr>
            <a:r>
              <a:rPr lang="en-US" altLang="zh-CN" sz="3000" dirty="0">
                <a:effectLst/>
                <a:latin typeface="微软雅黑" panose="020B0503020204020204" charset="-122"/>
                <a:ea typeface="微软雅黑" panose="020B0503020204020204" charset="-122"/>
                <a:cs typeface="微软雅黑" panose="020B0503020204020204" charset="-122"/>
              </a:rPr>
              <a:t>                p = </a:t>
            </a:r>
            <a:r>
              <a:rPr lang="en-US" altLang="zh-CN" sz="3000" dirty="0" err="1">
                <a:effectLst/>
                <a:latin typeface="微软雅黑" panose="020B0503020204020204" charset="-122"/>
                <a:ea typeface="微软雅黑" panose="020B0503020204020204" charset="-122"/>
                <a:cs typeface="微软雅黑" panose="020B0503020204020204" charset="-122"/>
              </a:rPr>
              <a:t>G.vertices</a:t>
            </a:r>
            <a:r>
              <a:rPr lang="en-US" altLang="zh-CN" sz="3000" dirty="0">
                <a:effectLst/>
                <a:latin typeface="微软雅黑" panose="020B0503020204020204" charset="-122"/>
                <a:ea typeface="微软雅黑" panose="020B0503020204020204" charset="-122"/>
                <a:cs typeface="微软雅黑" panose="020B0503020204020204" charset="-122"/>
              </a:rPr>
              <a:t>[</a:t>
            </a:r>
            <a:r>
              <a:rPr lang="en-US" altLang="zh-CN" sz="3000" dirty="0" err="1">
                <a:effectLst/>
                <a:latin typeface="微软雅黑" panose="020B0503020204020204" charset="-122"/>
                <a:ea typeface="微软雅黑" panose="020B0503020204020204" charset="-122"/>
                <a:cs typeface="微软雅黑" panose="020B0503020204020204" charset="-122"/>
              </a:rPr>
              <a:t>i</a:t>
            </a:r>
            <a:r>
              <a:rPr lang="en-US" altLang="zh-CN" sz="3000" dirty="0">
                <a:effectLst/>
                <a:latin typeface="微软雅黑" panose="020B0503020204020204" charset="-122"/>
                <a:ea typeface="微软雅黑" panose="020B0503020204020204" charset="-122"/>
                <a:cs typeface="微软雅黑" panose="020B0503020204020204" charset="-122"/>
              </a:rPr>
              <a:t>]-&gt;</a:t>
            </a:r>
            <a:r>
              <a:rPr lang="en-US" altLang="zh-CN" sz="3000" dirty="0" err="1">
                <a:effectLst/>
                <a:latin typeface="微软雅黑" panose="020B0503020204020204" charset="-122"/>
                <a:ea typeface="微软雅黑" panose="020B0503020204020204" charset="-122"/>
                <a:cs typeface="微软雅黑" panose="020B0503020204020204" charset="-122"/>
              </a:rPr>
              <a:t>firstarc</a:t>
            </a:r>
            <a:r>
              <a:rPr lang="en-US" altLang="zh-CN" sz="3000" dirty="0">
                <a:effectLst/>
                <a:latin typeface="微软雅黑" panose="020B0503020204020204" charset="-122"/>
                <a:ea typeface="微软雅黑" panose="020B0503020204020204" charset="-122"/>
                <a:cs typeface="微软雅黑" panose="020B0503020204020204" charset="-122"/>
              </a:rPr>
              <a:t>;</a:t>
            </a:r>
          </a:p>
          <a:p>
            <a:pPr marL="0" indent="0">
              <a:buNone/>
            </a:pPr>
            <a:r>
              <a:rPr lang="en-US" altLang="zh-CN" sz="3000" dirty="0">
                <a:latin typeface="微软雅黑" panose="020B0503020204020204" charset="-122"/>
                <a:ea typeface="微软雅黑" panose="020B0503020204020204" charset="-122"/>
                <a:cs typeface="微软雅黑" panose="020B0503020204020204" charset="-122"/>
              </a:rPr>
              <a:t>			</a:t>
            </a:r>
            <a:r>
              <a:rPr lang="en-US" altLang="zh-CN" sz="3000" dirty="0">
                <a:solidFill>
                  <a:srgbClr val="6A9955"/>
                </a:solidFill>
                <a:effectLst/>
                <a:latin typeface="微软雅黑" panose="020B0503020204020204" charset="-122"/>
                <a:ea typeface="微软雅黑" panose="020B0503020204020204" charset="-122"/>
                <a:cs typeface="微软雅黑" panose="020B0503020204020204" charset="-122"/>
              </a:rPr>
              <a:t>//</a:t>
            </a:r>
            <a:r>
              <a:rPr lang="zh-CN" altLang="en-US" sz="3000" dirty="0">
                <a:solidFill>
                  <a:srgbClr val="6A9955"/>
                </a:solidFill>
                <a:effectLst/>
                <a:latin typeface="微软雅黑" panose="020B0503020204020204" charset="-122"/>
                <a:ea typeface="微软雅黑" panose="020B0503020204020204" charset="-122"/>
                <a:cs typeface="微软雅黑" panose="020B0503020204020204" charset="-122"/>
              </a:rPr>
              <a:t>由找到未遍历的临界点进行</a:t>
            </a:r>
            <a:r>
              <a:rPr lang="en-US" altLang="zh-CN" sz="3000" dirty="0">
                <a:solidFill>
                  <a:srgbClr val="6A9955"/>
                </a:solidFill>
                <a:effectLst/>
                <a:latin typeface="微软雅黑" panose="020B0503020204020204" charset="-122"/>
                <a:ea typeface="微软雅黑" panose="020B0503020204020204" charset="-122"/>
                <a:cs typeface="微软雅黑" panose="020B0503020204020204" charset="-122"/>
              </a:rPr>
              <a:t>DFS</a:t>
            </a:r>
            <a:endParaRPr lang="en-US" altLang="zh-CN" sz="3000" dirty="0">
              <a:effectLst/>
              <a:latin typeface="微软雅黑" panose="020B0503020204020204" charset="-122"/>
              <a:ea typeface="微软雅黑" panose="020B0503020204020204" charset="-122"/>
              <a:cs typeface="微软雅黑" panose="020B0503020204020204" charset="-122"/>
            </a:endParaRPr>
          </a:p>
          <a:p>
            <a:pPr marL="0" indent="0">
              <a:buNone/>
            </a:pPr>
            <a:r>
              <a:rPr lang="en-US" altLang="zh-CN" sz="3000" dirty="0">
                <a:effectLst/>
                <a:latin typeface="微软雅黑" panose="020B0503020204020204" charset="-122"/>
                <a:ea typeface="微软雅黑" panose="020B0503020204020204" charset="-122"/>
                <a:cs typeface="微软雅黑" panose="020B0503020204020204" charset="-122"/>
              </a:rPr>
              <a:t>            }</a:t>
            </a:r>
          </a:p>
          <a:p>
            <a:pPr marL="0" indent="0">
              <a:buNone/>
            </a:pPr>
            <a:r>
              <a:rPr lang="en-US" altLang="zh-CN" sz="3000" dirty="0">
                <a:effectLst/>
                <a:latin typeface="微软雅黑" panose="020B0503020204020204" charset="-122"/>
                <a:ea typeface="微软雅黑" panose="020B0503020204020204" charset="-122"/>
                <a:cs typeface="微软雅黑" panose="020B0503020204020204" charset="-122"/>
              </a:rPr>
              <a:t>            else</a:t>
            </a:r>
          </a:p>
          <a:p>
            <a:pPr marL="0" indent="0">
              <a:buNone/>
            </a:pPr>
            <a:r>
              <a:rPr lang="en-US" altLang="zh-CN" sz="3000" dirty="0">
                <a:effectLst/>
                <a:latin typeface="微软雅黑" panose="020B0503020204020204" charset="-122"/>
                <a:ea typeface="微软雅黑" panose="020B0503020204020204" charset="-122"/>
                <a:cs typeface="微软雅黑" panose="020B0503020204020204" charset="-122"/>
              </a:rPr>
              <a:t>                p = p-&gt;</a:t>
            </a:r>
            <a:r>
              <a:rPr lang="en-US" altLang="zh-CN" sz="3000" dirty="0" err="1">
                <a:effectLst/>
                <a:latin typeface="微软雅黑" panose="020B0503020204020204" charset="-122"/>
                <a:ea typeface="微软雅黑" panose="020B0503020204020204" charset="-122"/>
                <a:cs typeface="微软雅黑" panose="020B0503020204020204" charset="-122"/>
              </a:rPr>
              <a:t>nextarc</a:t>
            </a:r>
            <a:r>
              <a:rPr lang="en-US" altLang="zh-CN" sz="3000" dirty="0">
                <a:effectLst/>
                <a:latin typeface="微软雅黑" panose="020B0503020204020204" charset="-122"/>
                <a:ea typeface="微软雅黑" panose="020B0503020204020204" charset="-122"/>
                <a:cs typeface="微软雅黑" panose="020B0503020204020204" charset="-122"/>
              </a:rPr>
              <a:t>;</a:t>
            </a:r>
          </a:p>
          <a:p>
            <a:pPr marL="0" indent="0">
              <a:buNone/>
            </a:pPr>
            <a:r>
              <a:rPr lang="en-US" altLang="zh-CN" sz="3000" dirty="0">
                <a:effectLst/>
                <a:latin typeface="微软雅黑" panose="020B0503020204020204" charset="-122"/>
                <a:ea typeface="微软雅黑" panose="020B0503020204020204" charset="-122"/>
                <a:cs typeface="微软雅黑" panose="020B0503020204020204" charset="-122"/>
              </a:rPr>
              <a:t>        }</a:t>
            </a:r>
          </a:p>
          <a:p>
            <a:pPr marL="0" indent="0">
              <a:buNone/>
            </a:pPr>
            <a:r>
              <a:rPr lang="en-US" altLang="zh-CN" sz="3000" dirty="0">
                <a:effectLst/>
                <a:latin typeface="微软雅黑" panose="020B0503020204020204" charset="-122"/>
                <a:ea typeface="微软雅黑" panose="020B0503020204020204" charset="-122"/>
                <a:cs typeface="微软雅黑" panose="020B0503020204020204" charset="-122"/>
              </a:rPr>
              <a:t>	  </a:t>
            </a:r>
            <a:r>
              <a:rPr lang="en-US" altLang="zh-CN" sz="3000" dirty="0">
                <a:solidFill>
                  <a:srgbClr val="6A9955"/>
                </a:solidFill>
                <a:effectLst/>
                <a:latin typeface="微软雅黑" panose="020B0503020204020204" charset="-122"/>
                <a:ea typeface="微软雅黑" panose="020B0503020204020204" charset="-122"/>
                <a:cs typeface="微软雅黑" panose="020B0503020204020204" charset="-122"/>
              </a:rPr>
              <a:t>//</a:t>
            </a:r>
            <a:r>
              <a:rPr lang="zh-CN" altLang="en-US" sz="3000" dirty="0">
                <a:solidFill>
                  <a:srgbClr val="6A9955"/>
                </a:solidFill>
                <a:effectLst/>
                <a:latin typeface="微软雅黑" panose="020B0503020204020204" charset="-122"/>
                <a:ea typeface="微软雅黑" panose="020B0503020204020204" charset="-122"/>
                <a:cs typeface="微软雅黑" panose="020B0503020204020204" charset="-122"/>
              </a:rPr>
              <a:t>该顶点的所有临界点都已遍历，出栈</a:t>
            </a:r>
            <a:endParaRPr lang="en-US" altLang="zh-CN" sz="3000" dirty="0">
              <a:effectLst/>
              <a:latin typeface="微软雅黑" panose="020B0503020204020204" charset="-122"/>
              <a:ea typeface="微软雅黑" panose="020B0503020204020204" charset="-122"/>
              <a:cs typeface="微软雅黑" panose="020B0503020204020204" charset="-122"/>
            </a:endParaRPr>
          </a:p>
          <a:p>
            <a:pPr marL="0" indent="0">
              <a:buNone/>
            </a:pPr>
            <a:r>
              <a:rPr lang="en-US" altLang="zh-CN" sz="3000" dirty="0">
                <a:effectLst/>
                <a:latin typeface="微软雅黑" panose="020B0503020204020204" charset="-122"/>
                <a:ea typeface="微软雅黑" panose="020B0503020204020204" charset="-122"/>
                <a:cs typeface="微软雅黑" panose="020B0503020204020204" charset="-122"/>
              </a:rPr>
              <a:t>        if(!p) Pop(S, </a:t>
            </a:r>
            <a:r>
              <a:rPr lang="en-US" altLang="zh-CN" sz="3000" dirty="0" err="1">
                <a:effectLst/>
                <a:latin typeface="微软雅黑" panose="020B0503020204020204" charset="-122"/>
                <a:ea typeface="微软雅黑" panose="020B0503020204020204" charset="-122"/>
                <a:cs typeface="微软雅黑" panose="020B0503020204020204" charset="-122"/>
              </a:rPr>
              <a:t>i</a:t>
            </a:r>
            <a:r>
              <a:rPr lang="en-US" altLang="zh-CN" sz="3000" dirty="0">
                <a:effectLst/>
                <a:latin typeface="微软雅黑" panose="020B0503020204020204" charset="-122"/>
                <a:ea typeface="微软雅黑" panose="020B0503020204020204" charset="-122"/>
                <a:cs typeface="微软雅黑" panose="020B0503020204020204" charset="-122"/>
              </a:rPr>
              <a:t>);</a:t>
            </a:r>
          </a:p>
          <a:p>
            <a:pPr marL="0" indent="0">
              <a:buNone/>
            </a:pPr>
            <a:r>
              <a:rPr lang="en-US" altLang="zh-CN" sz="3000" dirty="0">
                <a:effectLst/>
                <a:latin typeface="微软雅黑" panose="020B0503020204020204" charset="-122"/>
                <a:ea typeface="微软雅黑" panose="020B0503020204020204" charset="-122"/>
                <a:cs typeface="微软雅黑" panose="020B0503020204020204" charset="-122"/>
              </a:rPr>
              <a:t>    }</a:t>
            </a:r>
          </a:p>
          <a:p>
            <a:pPr marL="0" indent="0">
              <a:buNone/>
            </a:pPr>
            <a:r>
              <a:rPr lang="en-US" altLang="zh-CN" sz="3000" dirty="0">
                <a:effectLst/>
                <a:latin typeface="微软雅黑" panose="020B0503020204020204" charset="-122"/>
                <a:ea typeface="微软雅黑" panose="020B0503020204020204" charset="-122"/>
                <a:cs typeface="微软雅黑" panose="020B0503020204020204" charset="-122"/>
              </a:rPr>
              <a:t>}</a:t>
            </a:r>
          </a:p>
          <a:p>
            <a:pPr marL="0" indent="0">
              <a:buNone/>
            </a:pPr>
            <a:endParaRPr lang="en-US" altLang="zh-CN" sz="3000" dirty="0">
              <a:effectLst/>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marL="0" indent="0">
              <a:buNone/>
            </a:pPr>
            <a:r>
              <a:rPr lang="en-US" altLang="zh-CN" sz="2000" dirty="0">
                <a:effectLst/>
                <a:latin typeface="Consolas" panose="020B0609020204030204" pitchFamily="49" charset="0"/>
              </a:rPr>
              <a:t>Status DFS_22(</a:t>
            </a:r>
            <a:r>
              <a:rPr lang="en-US" altLang="zh-CN" sz="2000" dirty="0" err="1">
                <a:effectLst/>
                <a:latin typeface="Consolas" panose="020B0609020204030204" pitchFamily="49" charset="0"/>
              </a:rPr>
              <a:t>ALGraph</a:t>
            </a:r>
            <a:r>
              <a:rPr lang="en-US" altLang="zh-CN" sz="2000" dirty="0">
                <a:effectLst/>
                <a:latin typeface="Consolas" panose="020B0609020204030204" pitchFamily="49" charset="0"/>
              </a:rPr>
              <a:t> G, int </a:t>
            </a:r>
            <a:r>
              <a:rPr lang="en-US" altLang="zh-CN" sz="2000" dirty="0" err="1">
                <a:effectLst/>
                <a:latin typeface="Consolas" panose="020B0609020204030204" pitchFamily="49" charset="0"/>
              </a:rPr>
              <a:t>i</a:t>
            </a:r>
            <a:r>
              <a:rPr lang="zh-CN" altLang="en-US" sz="2000" dirty="0">
                <a:effectLst/>
                <a:latin typeface="Consolas" panose="020B0609020204030204" pitchFamily="49" charset="0"/>
              </a:rPr>
              <a:t>，</a:t>
            </a:r>
            <a:r>
              <a:rPr lang="en-US" altLang="zh-CN" sz="2000" dirty="0">
                <a:effectLst/>
                <a:latin typeface="Consolas" panose="020B0609020204030204" pitchFamily="49" charset="0"/>
              </a:rPr>
              <a:t>int j){</a:t>
            </a:r>
          </a:p>
          <a:p>
            <a:pPr marL="0" indent="0">
              <a:buNone/>
            </a:pPr>
            <a:r>
              <a:rPr lang="en-US" altLang="zh-CN" sz="2000" dirty="0">
                <a:effectLst/>
                <a:latin typeface="Consolas" panose="020B0609020204030204" pitchFamily="49" charset="0"/>
              </a:rPr>
              <a:t>    if(</a:t>
            </a:r>
            <a:r>
              <a:rPr lang="en-US" altLang="zh-CN" sz="2000" dirty="0" err="1">
                <a:effectLst/>
                <a:latin typeface="Consolas" panose="020B0609020204030204" pitchFamily="49" charset="0"/>
              </a:rPr>
              <a:t>i</a:t>
            </a:r>
            <a:r>
              <a:rPr lang="en-US" altLang="zh-CN" sz="2000" dirty="0">
                <a:effectLst/>
                <a:latin typeface="Consolas" panose="020B0609020204030204" pitchFamily="49" charset="0"/>
              </a:rPr>
              <a:t> == j)</a:t>
            </a:r>
          </a:p>
          <a:p>
            <a:pPr marL="0" indent="0">
              <a:buNone/>
            </a:pPr>
            <a:r>
              <a:rPr lang="en-US" altLang="zh-CN" sz="2000" dirty="0">
                <a:effectLst/>
                <a:latin typeface="Consolas" panose="020B0609020204030204" pitchFamily="49" charset="0"/>
              </a:rPr>
              <a:t>        return TRUE;</a:t>
            </a:r>
          </a:p>
          <a:p>
            <a:pPr marL="0" indent="0">
              <a:buNone/>
            </a:pPr>
            <a:r>
              <a:rPr lang="en-US" altLang="zh-CN" sz="2000" dirty="0">
                <a:effectLst/>
                <a:latin typeface="Consolas" panose="020B0609020204030204" pitchFamily="49" charset="0"/>
              </a:rPr>
              <a:t>    visited[</a:t>
            </a:r>
            <a:r>
              <a:rPr lang="en-US" altLang="zh-CN" sz="2000" dirty="0" err="1">
                <a:effectLst/>
                <a:latin typeface="Consolas" panose="020B0609020204030204" pitchFamily="49" charset="0"/>
              </a:rPr>
              <a:t>i</a:t>
            </a:r>
            <a:r>
              <a:rPr lang="en-US" altLang="zh-CN" sz="2000" dirty="0">
                <a:effectLst/>
                <a:latin typeface="Consolas" panose="020B0609020204030204" pitchFamily="49" charset="0"/>
              </a:rPr>
              <a:t>] = TRUE;</a:t>
            </a:r>
          </a:p>
          <a:p>
            <a:pPr marL="0" indent="0">
              <a:buNone/>
            </a:pPr>
            <a:r>
              <a:rPr lang="en-US" altLang="zh-CN" sz="2000" dirty="0">
                <a:effectLst/>
                <a:latin typeface="Consolas" panose="020B0609020204030204" pitchFamily="49" charset="0"/>
              </a:rPr>
              <a:t>    for(p = </a:t>
            </a:r>
            <a:r>
              <a:rPr lang="en-US" altLang="zh-CN" sz="2000" dirty="0" err="1">
                <a:effectLst/>
                <a:latin typeface="Consolas" panose="020B0609020204030204" pitchFamily="49" charset="0"/>
              </a:rPr>
              <a:t>G.vertices</a:t>
            </a:r>
            <a:r>
              <a:rPr lang="en-US" altLang="zh-CN" sz="2000" dirty="0">
                <a:effectLst/>
                <a:latin typeface="Consolas" panose="020B0609020204030204" pitchFamily="49" charset="0"/>
              </a:rPr>
              <a:t>[</a:t>
            </a:r>
            <a:r>
              <a:rPr lang="en-US" altLang="zh-CN" sz="2000" dirty="0" err="1">
                <a:effectLst/>
                <a:latin typeface="Consolas" panose="020B0609020204030204" pitchFamily="49" charset="0"/>
              </a:rPr>
              <a:t>i</a:t>
            </a:r>
            <a:r>
              <a:rPr lang="en-US" altLang="zh-CN" sz="2000" dirty="0">
                <a:effectLst/>
                <a:latin typeface="Consolas" panose="020B0609020204030204" pitchFamily="49" charset="0"/>
              </a:rPr>
              <a:t>]-&gt;</a:t>
            </a:r>
            <a:r>
              <a:rPr lang="en-US" altLang="zh-CN" sz="2000" dirty="0" err="1">
                <a:effectLst/>
                <a:latin typeface="Consolas" panose="020B0609020204030204" pitchFamily="49" charset="0"/>
              </a:rPr>
              <a:t>firstarc</a:t>
            </a:r>
            <a:r>
              <a:rPr lang="en-US" altLang="zh-CN" sz="2000" dirty="0">
                <a:effectLst/>
                <a:latin typeface="Consolas" panose="020B0609020204030204" pitchFamily="49" charset="0"/>
              </a:rPr>
              <a:t>; p; p = p-&gt;</a:t>
            </a:r>
            <a:r>
              <a:rPr lang="en-US" altLang="zh-CN" sz="2000" dirty="0" err="1">
                <a:effectLst/>
                <a:latin typeface="Consolas" panose="020B0609020204030204" pitchFamily="49" charset="0"/>
              </a:rPr>
              <a:t>nextarc</a:t>
            </a:r>
            <a:r>
              <a:rPr lang="en-US" altLang="zh-CN" sz="2000" dirty="0">
                <a:effectLst/>
                <a:latin typeface="Consolas" panose="020B0609020204030204" pitchFamily="49" charset="0"/>
              </a:rPr>
              <a:t>){</a:t>
            </a:r>
          </a:p>
          <a:p>
            <a:pPr marL="0" indent="0">
              <a:buNone/>
            </a:pPr>
            <a:r>
              <a:rPr lang="en-US" altLang="zh-CN" sz="2000" dirty="0">
                <a:effectLst/>
                <a:latin typeface="Consolas" panose="020B0609020204030204" pitchFamily="49" charset="0"/>
              </a:rPr>
              <a:t>        w = p-&gt;</a:t>
            </a:r>
            <a:r>
              <a:rPr lang="en-US" altLang="zh-CN" sz="2000" dirty="0" err="1">
                <a:effectLst/>
                <a:latin typeface="Consolas" panose="020B0609020204030204" pitchFamily="49" charset="0"/>
              </a:rPr>
              <a:t>adjvex</a:t>
            </a:r>
            <a:r>
              <a:rPr lang="en-US" altLang="zh-CN" sz="2000" dirty="0">
                <a:effectLst/>
                <a:latin typeface="Consolas" panose="020B0609020204030204" pitchFamily="49" charset="0"/>
              </a:rPr>
              <a:t>;</a:t>
            </a:r>
          </a:p>
          <a:p>
            <a:pPr marL="0" indent="0">
              <a:buNone/>
            </a:pPr>
            <a:r>
              <a:rPr lang="en-US" altLang="zh-CN" sz="2000" dirty="0">
                <a:effectLst/>
                <a:latin typeface="Consolas" panose="020B0609020204030204" pitchFamily="49" charset="0"/>
              </a:rPr>
              <a:t>        if(!visited[w] &amp;&amp; DFS_22(G, w, j))</a:t>
            </a:r>
          </a:p>
          <a:p>
            <a:pPr marL="0" indent="0">
              <a:buNone/>
            </a:pPr>
            <a:r>
              <a:rPr lang="en-US" altLang="zh-CN" sz="2000" dirty="0">
                <a:effectLst/>
                <a:latin typeface="Consolas" panose="020B0609020204030204" pitchFamily="49" charset="0"/>
              </a:rPr>
              <a:t>            return TRUE;</a:t>
            </a:r>
          </a:p>
          <a:p>
            <a:pPr marL="0" indent="0">
              <a:buNone/>
            </a:pPr>
            <a:r>
              <a:rPr lang="en-US" altLang="zh-CN" sz="2000" dirty="0">
                <a:effectLst/>
                <a:latin typeface="Consolas" panose="020B0609020204030204" pitchFamily="49" charset="0"/>
              </a:rPr>
              <a:t>    }</a:t>
            </a:r>
          </a:p>
          <a:p>
            <a:pPr marL="0" indent="0">
              <a:buNone/>
            </a:pPr>
            <a:r>
              <a:rPr lang="en-US" altLang="zh-CN" sz="2000" dirty="0">
                <a:effectLst/>
                <a:latin typeface="Consolas" panose="020B0609020204030204" pitchFamily="49" charset="0"/>
              </a:rPr>
              <a:t>    return FALSE;</a:t>
            </a:r>
          </a:p>
          <a:p>
            <a:pPr marL="0" indent="0">
              <a:buNone/>
            </a:pPr>
            <a:r>
              <a:rPr lang="en-US" altLang="zh-CN" sz="2000" dirty="0">
                <a:effectLst/>
                <a:latin typeface="Consolas" panose="020B0609020204030204" pitchFamily="49" charset="0"/>
              </a:rPr>
              <a:t>}</a:t>
            </a:r>
          </a:p>
          <a:p>
            <a:pPr marL="0" indent="0">
              <a:buNone/>
            </a:pPr>
            <a:endParaRPr lang="en-US" altLang="zh-CN" sz="2000" dirty="0">
              <a:effectLst/>
              <a:latin typeface="Consolas" panose="020B0609020204030204" pitchFamily="49" charset="0"/>
            </a:endParaRPr>
          </a:p>
        </p:txBody>
      </p:sp>
      <p:pic>
        <p:nvPicPr>
          <p:cNvPr id="7" name="图片 6"/>
          <p:cNvPicPr>
            <a:picLocks noChangeAspect="1"/>
          </p:cNvPicPr>
          <p:nvPr/>
        </p:nvPicPr>
        <p:blipFill>
          <a:blip r:embed="rId2"/>
          <a:stretch>
            <a:fillRect/>
          </a:stretch>
        </p:blipFill>
        <p:spPr>
          <a:xfrm>
            <a:off x="798195" y="324485"/>
            <a:ext cx="9486900" cy="1127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347" y="1146711"/>
            <a:ext cx="10515600" cy="5643441"/>
          </a:xfrm>
        </p:spPr>
        <p:txBody>
          <a:bodyPr>
            <a:normAutofit fontScale="52500" lnSpcReduction="20000"/>
          </a:bodyPr>
          <a:lstStyle/>
          <a:p>
            <a:pPr marL="0" indent="0">
              <a:buNone/>
            </a:pPr>
            <a:r>
              <a:rPr lang="en-US" altLang="zh-CN" sz="3800" dirty="0">
                <a:effectLst/>
                <a:latin typeface="Consolas" panose="020B0609020204030204" pitchFamily="49" charset="0"/>
              </a:rPr>
              <a:t>Status DFS_27(</a:t>
            </a:r>
            <a:r>
              <a:rPr lang="en-US" altLang="zh-CN" sz="3800" dirty="0" err="1">
                <a:effectLst/>
                <a:latin typeface="Consolas" panose="020B0609020204030204" pitchFamily="49" charset="0"/>
              </a:rPr>
              <a:t>ALGraph</a:t>
            </a:r>
            <a:r>
              <a:rPr lang="en-US" altLang="zh-CN" sz="3800" dirty="0">
                <a:effectLst/>
                <a:latin typeface="Consolas" panose="020B0609020204030204" pitchFamily="49" charset="0"/>
              </a:rPr>
              <a:t> G, int </a:t>
            </a:r>
            <a:r>
              <a:rPr lang="en-US" altLang="zh-CN" sz="3800" dirty="0" err="1">
                <a:effectLst/>
                <a:latin typeface="Consolas" panose="020B0609020204030204" pitchFamily="49" charset="0"/>
              </a:rPr>
              <a:t>i</a:t>
            </a:r>
            <a:r>
              <a:rPr lang="zh-CN" altLang="en-US" sz="3800" dirty="0">
                <a:effectLst/>
                <a:latin typeface="Consolas" panose="020B0609020204030204" pitchFamily="49" charset="0"/>
              </a:rPr>
              <a:t>，</a:t>
            </a:r>
            <a:r>
              <a:rPr lang="en-US" altLang="zh-CN" sz="3800" dirty="0">
                <a:effectLst/>
                <a:latin typeface="Consolas" panose="020B0609020204030204" pitchFamily="49" charset="0"/>
              </a:rPr>
              <a:t>int j, int k){</a:t>
            </a:r>
          </a:p>
          <a:p>
            <a:pPr marL="0" indent="0">
              <a:buNone/>
            </a:pPr>
            <a:r>
              <a:rPr lang="en-US" altLang="zh-CN" sz="3800" dirty="0">
                <a:effectLst/>
                <a:latin typeface="Consolas" panose="020B0609020204030204" pitchFamily="49" charset="0"/>
              </a:rPr>
              <a:t>    if(</a:t>
            </a:r>
            <a:r>
              <a:rPr lang="en-US" altLang="zh-CN" sz="3800" dirty="0" err="1">
                <a:effectLst/>
                <a:latin typeface="Consolas" panose="020B0609020204030204" pitchFamily="49" charset="0"/>
              </a:rPr>
              <a:t>i</a:t>
            </a:r>
            <a:r>
              <a:rPr lang="en-US" altLang="zh-CN" sz="3800" dirty="0">
                <a:effectLst/>
                <a:latin typeface="Consolas" panose="020B0609020204030204" pitchFamily="49" charset="0"/>
              </a:rPr>
              <a:t> == j || k == 0){		</a:t>
            </a:r>
            <a:r>
              <a:rPr lang="en-US" altLang="zh-CN" sz="3800" dirty="0">
                <a:solidFill>
                  <a:srgbClr val="6A9955"/>
                </a:solidFill>
                <a:effectLst/>
                <a:latin typeface="Consolas" panose="020B0609020204030204" pitchFamily="49" charset="0"/>
              </a:rPr>
              <a:t>//</a:t>
            </a:r>
            <a:r>
              <a:rPr lang="zh-CN" altLang="en-US" sz="3800" dirty="0">
                <a:solidFill>
                  <a:srgbClr val="6A9955"/>
                </a:solidFill>
                <a:effectLst/>
                <a:latin typeface="Consolas" panose="020B0609020204030204" pitchFamily="49" charset="0"/>
              </a:rPr>
              <a:t>当找到目标顶点或路径长度为</a:t>
            </a:r>
            <a:r>
              <a:rPr lang="en-US" altLang="zh-CN" sz="3800" dirty="0">
                <a:solidFill>
                  <a:srgbClr val="6A9955"/>
                </a:solidFill>
                <a:effectLst/>
                <a:latin typeface="Consolas" panose="020B0609020204030204" pitchFamily="49" charset="0"/>
              </a:rPr>
              <a:t>k</a:t>
            </a:r>
            <a:r>
              <a:rPr lang="zh-CN" altLang="en-US" sz="3800" dirty="0">
                <a:solidFill>
                  <a:srgbClr val="6A9955"/>
                </a:solidFill>
                <a:effectLst/>
                <a:latin typeface="Consolas" panose="020B0609020204030204" pitchFamily="49" charset="0"/>
              </a:rPr>
              <a:t>后截止</a:t>
            </a:r>
            <a:endParaRPr lang="en-US" altLang="zh-CN" sz="3800" dirty="0">
              <a:effectLst/>
              <a:latin typeface="Consolas" panose="020B0609020204030204" pitchFamily="49" charset="0"/>
            </a:endParaRPr>
          </a:p>
          <a:p>
            <a:pPr marL="0" indent="0">
              <a:buNone/>
            </a:pPr>
            <a:r>
              <a:rPr lang="en-US" altLang="zh-CN" sz="3800" dirty="0">
                <a:effectLst/>
                <a:latin typeface="Consolas" panose="020B0609020204030204" pitchFamily="49" charset="0"/>
              </a:rPr>
              <a:t>        if(</a:t>
            </a:r>
            <a:r>
              <a:rPr lang="en-US" altLang="zh-CN" sz="3800" dirty="0" err="1">
                <a:effectLst/>
                <a:latin typeface="Consolas" panose="020B0609020204030204" pitchFamily="49" charset="0"/>
              </a:rPr>
              <a:t>i</a:t>
            </a:r>
            <a:r>
              <a:rPr lang="en-US" altLang="zh-CN" sz="3800" dirty="0">
                <a:effectLst/>
                <a:latin typeface="Consolas" panose="020B0609020204030204" pitchFamily="49" charset="0"/>
              </a:rPr>
              <a:t> == j &amp;&amp; k == 0)	</a:t>
            </a:r>
            <a:r>
              <a:rPr lang="en-US" altLang="zh-CN" sz="3800" dirty="0">
                <a:solidFill>
                  <a:srgbClr val="6A9955"/>
                </a:solidFill>
                <a:effectLst/>
                <a:latin typeface="Consolas" panose="020B0609020204030204" pitchFamily="49" charset="0"/>
              </a:rPr>
              <a:t>//</a:t>
            </a:r>
            <a:r>
              <a:rPr lang="zh-CN" altLang="en-US" sz="3800" dirty="0">
                <a:solidFill>
                  <a:srgbClr val="6A9955"/>
                </a:solidFill>
                <a:effectLst/>
                <a:latin typeface="Consolas" panose="020B0609020204030204" pitchFamily="49" charset="0"/>
              </a:rPr>
              <a:t>找到长度为</a:t>
            </a:r>
            <a:r>
              <a:rPr lang="en-US" altLang="zh-CN" sz="3800" dirty="0">
                <a:solidFill>
                  <a:srgbClr val="6A9955"/>
                </a:solidFill>
                <a:effectLst/>
                <a:latin typeface="Consolas" panose="020B0609020204030204" pitchFamily="49" charset="0"/>
              </a:rPr>
              <a:t>k</a:t>
            </a:r>
            <a:r>
              <a:rPr lang="zh-CN" altLang="en-US" sz="3800" dirty="0">
                <a:solidFill>
                  <a:srgbClr val="6A9955"/>
                </a:solidFill>
                <a:effectLst/>
                <a:latin typeface="Consolas" panose="020B0609020204030204" pitchFamily="49" charset="0"/>
              </a:rPr>
              <a:t>的路径</a:t>
            </a:r>
            <a:endParaRPr lang="en-US" altLang="zh-CN" sz="3800" dirty="0">
              <a:effectLst/>
              <a:latin typeface="Consolas" panose="020B0609020204030204" pitchFamily="49" charset="0"/>
            </a:endParaRPr>
          </a:p>
          <a:p>
            <a:pPr marL="0" indent="0">
              <a:buNone/>
            </a:pPr>
            <a:r>
              <a:rPr lang="en-US" altLang="zh-CN" sz="3800" dirty="0">
                <a:effectLst/>
                <a:latin typeface="Consolas" panose="020B0609020204030204" pitchFamily="49" charset="0"/>
              </a:rPr>
              <a:t>            return TRUE;</a:t>
            </a:r>
          </a:p>
          <a:p>
            <a:pPr marL="0" indent="0">
              <a:buNone/>
            </a:pPr>
            <a:r>
              <a:rPr lang="en-US" altLang="zh-CN" sz="3800" dirty="0">
                <a:effectLst/>
                <a:latin typeface="Consolas" panose="020B0609020204030204" pitchFamily="49" charset="0"/>
              </a:rPr>
              <a:t>        else</a:t>
            </a:r>
          </a:p>
          <a:p>
            <a:pPr marL="0" indent="0">
              <a:buNone/>
            </a:pPr>
            <a:r>
              <a:rPr lang="en-US" altLang="zh-CN" sz="3800" dirty="0">
                <a:effectLst/>
                <a:latin typeface="Consolas" panose="020B0609020204030204" pitchFamily="49" charset="0"/>
              </a:rPr>
              <a:t>            return FALSE;</a:t>
            </a:r>
          </a:p>
          <a:p>
            <a:pPr marL="0" indent="0">
              <a:buNone/>
            </a:pPr>
            <a:r>
              <a:rPr lang="en-US" altLang="zh-CN" sz="3800" dirty="0">
                <a:effectLst/>
                <a:latin typeface="Consolas" panose="020B0609020204030204" pitchFamily="49" charset="0"/>
              </a:rPr>
              <a:t>    }</a:t>
            </a:r>
          </a:p>
          <a:p>
            <a:pPr marL="0" indent="0">
              <a:buNone/>
            </a:pPr>
            <a:r>
              <a:rPr lang="en-US" altLang="zh-CN" sz="3800" dirty="0">
                <a:effectLst/>
                <a:latin typeface="Consolas" panose="020B0609020204030204" pitchFamily="49" charset="0"/>
              </a:rPr>
              <a:t>    visited[</a:t>
            </a:r>
            <a:r>
              <a:rPr lang="en-US" altLang="zh-CN" sz="3800" dirty="0" err="1">
                <a:effectLst/>
                <a:latin typeface="Consolas" panose="020B0609020204030204" pitchFamily="49" charset="0"/>
              </a:rPr>
              <a:t>i</a:t>
            </a:r>
            <a:r>
              <a:rPr lang="en-US" altLang="zh-CN" sz="3800" dirty="0">
                <a:effectLst/>
                <a:latin typeface="Consolas" panose="020B0609020204030204" pitchFamily="49" charset="0"/>
              </a:rPr>
              <a:t>] = TRUE;   </a:t>
            </a:r>
          </a:p>
          <a:p>
            <a:pPr marL="0" indent="0">
              <a:buNone/>
            </a:pPr>
            <a:r>
              <a:rPr lang="en-US" altLang="zh-CN" sz="3800" dirty="0">
                <a:effectLst/>
                <a:latin typeface="Consolas" panose="020B0609020204030204" pitchFamily="49" charset="0"/>
              </a:rPr>
              <a:t>    for(p = </a:t>
            </a:r>
            <a:r>
              <a:rPr lang="en-US" altLang="zh-CN" sz="3800" dirty="0" err="1">
                <a:effectLst/>
                <a:latin typeface="Consolas" panose="020B0609020204030204" pitchFamily="49" charset="0"/>
              </a:rPr>
              <a:t>G.vertices</a:t>
            </a:r>
            <a:r>
              <a:rPr lang="en-US" altLang="zh-CN" sz="3800" dirty="0">
                <a:effectLst/>
                <a:latin typeface="Consolas" panose="020B0609020204030204" pitchFamily="49" charset="0"/>
              </a:rPr>
              <a:t>[</a:t>
            </a:r>
            <a:r>
              <a:rPr lang="en-US" altLang="zh-CN" sz="3800" dirty="0" err="1">
                <a:effectLst/>
                <a:latin typeface="Consolas" panose="020B0609020204030204" pitchFamily="49" charset="0"/>
              </a:rPr>
              <a:t>i</a:t>
            </a:r>
            <a:r>
              <a:rPr lang="en-US" altLang="zh-CN" sz="3800" dirty="0">
                <a:effectLst/>
                <a:latin typeface="Consolas" panose="020B0609020204030204" pitchFamily="49" charset="0"/>
              </a:rPr>
              <a:t>]-&gt;</a:t>
            </a:r>
            <a:r>
              <a:rPr lang="en-US" altLang="zh-CN" sz="3800" dirty="0" err="1">
                <a:effectLst/>
                <a:latin typeface="Consolas" panose="020B0609020204030204" pitchFamily="49" charset="0"/>
              </a:rPr>
              <a:t>firstarc</a:t>
            </a:r>
            <a:r>
              <a:rPr lang="en-US" altLang="zh-CN" sz="3800" dirty="0">
                <a:effectLst/>
                <a:latin typeface="Consolas" panose="020B0609020204030204" pitchFamily="49" charset="0"/>
              </a:rPr>
              <a:t>; p; p = p-&gt;</a:t>
            </a:r>
            <a:r>
              <a:rPr lang="en-US" altLang="zh-CN" sz="3800" dirty="0" err="1">
                <a:effectLst/>
                <a:latin typeface="Consolas" panose="020B0609020204030204" pitchFamily="49" charset="0"/>
              </a:rPr>
              <a:t>nextarc</a:t>
            </a:r>
            <a:r>
              <a:rPr lang="en-US" altLang="zh-CN" sz="3800" dirty="0">
                <a:effectLst/>
                <a:latin typeface="Consolas" panose="020B0609020204030204" pitchFamily="49" charset="0"/>
              </a:rPr>
              <a:t>){</a:t>
            </a:r>
          </a:p>
          <a:p>
            <a:pPr marL="0" indent="0">
              <a:buNone/>
            </a:pPr>
            <a:r>
              <a:rPr lang="en-US" altLang="zh-CN" sz="3800" dirty="0">
                <a:effectLst/>
                <a:latin typeface="Consolas" panose="020B0609020204030204" pitchFamily="49" charset="0"/>
              </a:rPr>
              <a:t>        w = p-&gt;</a:t>
            </a:r>
            <a:r>
              <a:rPr lang="en-US" altLang="zh-CN" sz="3800" dirty="0" err="1">
                <a:effectLst/>
                <a:latin typeface="Consolas" panose="020B0609020204030204" pitchFamily="49" charset="0"/>
              </a:rPr>
              <a:t>adjvex</a:t>
            </a:r>
            <a:r>
              <a:rPr lang="en-US" altLang="zh-CN" sz="3800" dirty="0">
                <a:effectLst/>
                <a:latin typeface="Consolas" panose="020B0609020204030204" pitchFamily="49" charset="0"/>
              </a:rPr>
              <a:t>;</a:t>
            </a:r>
          </a:p>
          <a:p>
            <a:pPr marL="0" indent="0">
              <a:buNone/>
            </a:pPr>
            <a:r>
              <a:rPr lang="en-US" altLang="zh-CN" sz="3800" dirty="0">
                <a:effectLst/>
                <a:latin typeface="Consolas" panose="020B0609020204030204" pitchFamily="49" charset="0"/>
              </a:rPr>
              <a:t>        if(!visited[w] &amp;&amp; DFS_27(G, w, j, k-1))</a:t>
            </a:r>
          </a:p>
          <a:p>
            <a:pPr marL="0" indent="0">
              <a:buNone/>
            </a:pPr>
            <a:r>
              <a:rPr lang="en-US" altLang="zh-CN" sz="3800" dirty="0">
                <a:effectLst/>
                <a:latin typeface="Consolas" panose="020B0609020204030204" pitchFamily="49" charset="0"/>
              </a:rPr>
              <a:t>            return TRUE;</a:t>
            </a:r>
          </a:p>
          <a:p>
            <a:pPr marL="0" indent="0">
              <a:buNone/>
            </a:pPr>
            <a:r>
              <a:rPr lang="en-US" altLang="zh-CN" sz="3800" dirty="0">
                <a:effectLst/>
                <a:latin typeface="Consolas" panose="020B0609020204030204" pitchFamily="49" charset="0"/>
              </a:rPr>
              <a:t>    }</a:t>
            </a:r>
          </a:p>
          <a:p>
            <a:pPr marL="0" indent="0">
              <a:buNone/>
            </a:pPr>
            <a:r>
              <a:rPr lang="en-US" altLang="zh-CN" sz="3800" dirty="0">
                <a:effectLst/>
                <a:latin typeface="Consolas" panose="020B0609020204030204" pitchFamily="49" charset="0"/>
              </a:rPr>
              <a:t>    visited[</a:t>
            </a:r>
            <a:r>
              <a:rPr lang="en-US" altLang="zh-CN" sz="3800" dirty="0" err="1">
                <a:effectLst/>
                <a:latin typeface="Consolas" panose="020B0609020204030204" pitchFamily="49" charset="0"/>
              </a:rPr>
              <a:t>i</a:t>
            </a:r>
            <a:r>
              <a:rPr lang="en-US" altLang="zh-CN" sz="3800" dirty="0">
                <a:effectLst/>
                <a:latin typeface="Consolas" panose="020B0609020204030204" pitchFamily="49" charset="0"/>
              </a:rPr>
              <a:t>] = FALSE;</a:t>
            </a:r>
            <a:r>
              <a:rPr lang="zh-CN" altLang="en-US" sz="2800" dirty="0">
                <a:solidFill>
                  <a:srgbClr val="6A9955"/>
                </a:solidFill>
                <a:effectLst/>
                <a:latin typeface="Consolas" panose="020B0609020204030204" pitchFamily="49" charset="0"/>
              </a:rPr>
              <a:t> </a:t>
            </a:r>
            <a:r>
              <a:rPr lang="en-US" altLang="zh-CN" sz="2800" dirty="0">
                <a:solidFill>
                  <a:srgbClr val="6A9955"/>
                </a:solidFill>
                <a:effectLst/>
                <a:latin typeface="Consolas" panose="020B0609020204030204" pitchFamily="49" charset="0"/>
              </a:rPr>
              <a:t>		</a:t>
            </a:r>
            <a:r>
              <a:rPr lang="en-US" altLang="zh-CN" sz="3800" dirty="0">
                <a:solidFill>
                  <a:srgbClr val="6A9955"/>
                </a:solidFill>
                <a:effectLst/>
                <a:latin typeface="Consolas" panose="020B0609020204030204" pitchFamily="49" charset="0"/>
              </a:rPr>
              <a:t>//</a:t>
            </a:r>
            <a:r>
              <a:rPr lang="zh-CN" altLang="en-US" sz="3800" dirty="0">
                <a:solidFill>
                  <a:srgbClr val="6A9955"/>
                </a:solidFill>
                <a:effectLst/>
                <a:latin typeface="Consolas" panose="020B0609020204030204" pitchFamily="49" charset="0"/>
              </a:rPr>
              <a:t>回溯法</a:t>
            </a:r>
            <a:endParaRPr lang="en-US" altLang="zh-CN" sz="3800" dirty="0">
              <a:effectLst/>
              <a:latin typeface="Consolas" panose="020B0609020204030204" pitchFamily="49" charset="0"/>
            </a:endParaRPr>
          </a:p>
          <a:p>
            <a:pPr marL="0" indent="0">
              <a:buNone/>
            </a:pPr>
            <a:r>
              <a:rPr lang="en-US" altLang="zh-CN" sz="3800" dirty="0">
                <a:effectLst/>
                <a:latin typeface="Consolas" panose="020B0609020204030204" pitchFamily="49" charset="0"/>
              </a:rPr>
              <a:t>    return FALSE;</a:t>
            </a:r>
          </a:p>
          <a:p>
            <a:pPr marL="0" indent="0">
              <a:buNone/>
            </a:pPr>
            <a:r>
              <a:rPr lang="en-US" altLang="zh-CN" sz="3800" dirty="0">
                <a:effectLst/>
                <a:latin typeface="Consolas" panose="020B0609020204030204" pitchFamily="49" charset="0"/>
              </a:rPr>
              <a:t>}</a:t>
            </a:r>
          </a:p>
          <a:p>
            <a:pPr marL="0" indent="0">
              <a:buNone/>
            </a:pPr>
            <a:endParaRPr lang="zh-CN" altLang="en-US" dirty="0">
              <a:latin typeface="Consolas" panose="020B0609020204030204" pitchFamily="49" charset="0"/>
            </a:endParaRPr>
          </a:p>
        </p:txBody>
      </p:sp>
      <p:pic>
        <p:nvPicPr>
          <p:cNvPr id="7" name="图片 6"/>
          <p:cNvPicPr>
            <a:picLocks noChangeAspect="1"/>
          </p:cNvPicPr>
          <p:nvPr/>
        </p:nvPicPr>
        <p:blipFill>
          <a:blip r:embed="rId2"/>
          <a:stretch>
            <a:fillRect/>
          </a:stretch>
        </p:blipFill>
        <p:spPr>
          <a:xfrm>
            <a:off x="763316" y="316300"/>
            <a:ext cx="9568746" cy="7195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199" y="928808"/>
            <a:ext cx="10952285" cy="5876437"/>
          </a:xfrm>
        </p:spPr>
        <p:txBody>
          <a:bodyPr>
            <a:normAutofit fontScale="92500" lnSpcReduction="10000"/>
          </a:bodyPr>
          <a:lstStyle/>
          <a:p>
            <a:pPr marL="0" indent="0">
              <a:buNone/>
            </a:pPr>
            <a:r>
              <a:rPr lang="en-US" altLang="zh-CN" sz="1800" dirty="0">
                <a:effectLst/>
                <a:latin typeface="Consolas" panose="020B0609020204030204" pitchFamily="49" charset="0"/>
              </a:rPr>
              <a:t>Status </a:t>
            </a:r>
            <a:r>
              <a:rPr lang="en-US" altLang="zh-CN" sz="1800" dirty="0" err="1">
                <a:effectLst/>
                <a:latin typeface="Consolas" panose="020B0609020204030204" pitchFamily="49" charset="0"/>
              </a:rPr>
              <a:t>TopologicalSort</a:t>
            </a:r>
            <a:r>
              <a:rPr lang="en-US" altLang="zh-CN" sz="1800" dirty="0">
                <a:effectLst/>
                <a:latin typeface="Consolas" panose="020B0609020204030204" pitchFamily="49" charset="0"/>
              </a:rPr>
              <a:t>(</a:t>
            </a:r>
            <a:r>
              <a:rPr lang="en-US" altLang="zh-CN" sz="1800" dirty="0" err="1">
                <a:effectLst/>
                <a:latin typeface="Consolas" panose="020B0609020204030204" pitchFamily="49" charset="0"/>
              </a:rPr>
              <a:t>ALGraph</a:t>
            </a:r>
            <a:r>
              <a:rPr lang="en-US" altLang="zh-CN" sz="1800" dirty="0">
                <a:effectLst/>
                <a:latin typeface="Consolas" panose="020B0609020204030204" pitchFamily="49" charset="0"/>
              </a:rPr>
              <a:t> G, num[]){</a:t>
            </a:r>
          </a:p>
          <a:p>
            <a:pPr marL="0" indent="0">
              <a:buNone/>
            </a:pPr>
            <a:r>
              <a:rPr lang="en-US" altLang="zh-CN" sz="1800" dirty="0">
                <a:effectLst/>
                <a:latin typeface="Consolas" panose="020B0609020204030204" pitchFamily="49" charset="0"/>
              </a:rPr>
              <a:t>    </a:t>
            </a:r>
            <a:r>
              <a:rPr lang="en-US" altLang="zh-CN" sz="1800" dirty="0" err="1">
                <a:effectLst/>
                <a:latin typeface="Consolas" panose="020B0609020204030204" pitchFamily="49" charset="0"/>
              </a:rPr>
              <a:t>FindInDegree</a:t>
            </a:r>
            <a:r>
              <a:rPr lang="en-US" altLang="zh-CN" sz="1800" dirty="0">
                <a:effectLst/>
                <a:latin typeface="Consolas" panose="020B0609020204030204" pitchFamily="49" charset="0"/>
              </a:rPr>
              <a:t>(G</a:t>
            </a:r>
            <a:r>
              <a:rPr lang="zh-CN" altLang="en-US" sz="1800" dirty="0">
                <a:effectLst/>
                <a:latin typeface="Consolas" panose="020B0609020204030204" pitchFamily="49" charset="0"/>
              </a:rPr>
              <a:t>，</a:t>
            </a:r>
            <a:r>
              <a:rPr lang="en-US" altLang="zh-CN" sz="1800" dirty="0">
                <a:effectLst/>
                <a:latin typeface="Consolas" panose="020B0609020204030204" pitchFamily="49" charset="0"/>
              </a:rPr>
              <a:t>indegree);                </a:t>
            </a:r>
            <a:r>
              <a:rPr lang="en-US" altLang="zh-CN" sz="2000" dirty="0">
                <a:solidFill>
                  <a:srgbClr val="6A9955"/>
                </a:solidFill>
                <a:latin typeface="Consolas" panose="020B0609020204030204" pitchFamily="49" charset="0"/>
              </a:rPr>
              <a:t>//</a:t>
            </a:r>
            <a:r>
              <a:rPr lang="zh-CN" altLang="en-US" sz="2000" dirty="0">
                <a:solidFill>
                  <a:srgbClr val="6A9955"/>
                </a:solidFill>
                <a:latin typeface="Consolas" panose="020B0609020204030204" pitchFamily="49" charset="0"/>
              </a:rPr>
              <a:t>对各顶点求入度</a:t>
            </a:r>
            <a:r>
              <a:rPr lang="en-US" altLang="zh-CN" sz="2000" dirty="0">
                <a:solidFill>
                  <a:srgbClr val="6A9955"/>
                </a:solidFill>
                <a:latin typeface="Consolas" panose="020B0609020204030204" pitchFamily="49" charset="0"/>
              </a:rPr>
              <a:t>indegree[0..vernum-1]</a:t>
            </a:r>
          </a:p>
          <a:p>
            <a:pPr marL="0" indent="0">
              <a:buNone/>
            </a:pPr>
            <a:r>
              <a:rPr lang="en-US" altLang="zh-CN" sz="1800" dirty="0">
                <a:effectLst/>
                <a:latin typeface="Consolas" panose="020B0609020204030204" pitchFamily="49" charset="0"/>
              </a:rPr>
              <a:t>    </a:t>
            </a:r>
            <a:r>
              <a:rPr lang="en-US" altLang="zh-CN" sz="1800" dirty="0" err="1">
                <a:effectLst/>
                <a:latin typeface="Consolas" panose="020B0609020204030204" pitchFamily="49" charset="0"/>
              </a:rPr>
              <a:t>Initstack</a:t>
            </a:r>
            <a:r>
              <a:rPr lang="en-US" altLang="zh-CN" sz="1800" dirty="0">
                <a:effectLst/>
                <a:latin typeface="Consolas" panose="020B0609020204030204" pitchFamily="49" charset="0"/>
              </a:rPr>
              <a:t>(S);</a:t>
            </a:r>
          </a:p>
          <a:p>
            <a:pPr marL="0" indent="0">
              <a:buNone/>
            </a:pPr>
            <a:r>
              <a:rPr lang="en-US" altLang="zh-CN" sz="1800" dirty="0">
                <a:effectLst/>
                <a:latin typeface="Consolas" panose="020B0609020204030204" pitchFamily="49" charset="0"/>
              </a:rPr>
              <a:t>    for(</a:t>
            </a:r>
            <a:r>
              <a:rPr lang="en-US" altLang="zh-CN" sz="1800" dirty="0" err="1">
                <a:effectLst/>
                <a:latin typeface="Consolas" panose="020B0609020204030204" pitchFamily="49" charset="0"/>
              </a:rPr>
              <a:t>i</a:t>
            </a:r>
            <a:r>
              <a:rPr lang="en-US" altLang="zh-CN" sz="1800" dirty="0">
                <a:effectLst/>
                <a:latin typeface="Consolas" panose="020B0609020204030204" pitchFamily="49" charset="0"/>
              </a:rPr>
              <a:t> = 0; </a:t>
            </a:r>
            <a:r>
              <a:rPr lang="en-US" altLang="zh-CN" sz="1800" dirty="0" err="1">
                <a:effectLst/>
                <a:latin typeface="Consolas" panose="020B0609020204030204" pitchFamily="49" charset="0"/>
              </a:rPr>
              <a:t>i</a:t>
            </a:r>
            <a:r>
              <a:rPr lang="en-US" altLang="zh-CN" sz="1800" dirty="0">
                <a:effectLst/>
                <a:latin typeface="Consolas" panose="020B0609020204030204" pitchFamily="49" charset="0"/>
              </a:rPr>
              <a:t> &lt; </a:t>
            </a:r>
            <a:r>
              <a:rPr lang="en-US" altLang="zh-CN" sz="1800" dirty="0" err="1">
                <a:effectLst/>
                <a:latin typeface="Consolas" panose="020B0609020204030204" pitchFamily="49" charset="0"/>
              </a:rPr>
              <a:t>G.vexnum</a:t>
            </a:r>
            <a:r>
              <a:rPr lang="en-US" altLang="zh-CN" sz="1800" dirty="0">
                <a:effectLst/>
                <a:latin typeface="Consolas" panose="020B0609020204030204" pitchFamily="49" charset="0"/>
              </a:rPr>
              <a:t>; ++</a:t>
            </a:r>
            <a:r>
              <a:rPr lang="en-US" altLang="zh-CN" sz="1800" dirty="0" err="1">
                <a:effectLst/>
                <a:latin typeface="Consolas" panose="020B0609020204030204" pitchFamily="49" charset="0"/>
              </a:rPr>
              <a:t>i</a:t>
            </a:r>
            <a:r>
              <a:rPr lang="en-US" altLang="zh-CN" sz="1800" dirty="0">
                <a:effectLst/>
                <a:latin typeface="Consolas" panose="020B0609020204030204" pitchFamily="49" charset="0"/>
              </a:rPr>
              <a:t>)             </a:t>
            </a:r>
            <a:r>
              <a:rPr lang="en-US" altLang="zh-CN" sz="2000" dirty="0">
                <a:solidFill>
                  <a:srgbClr val="6A9955"/>
                </a:solidFill>
                <a:latin typeface="Consolas" panose="020B0609020204030204" pitchFamily="49" charset="0"/>
              </a:rPr>
              <a:t>//</a:t>
            </a:r>
            <a:r>
              <a:rPr lang="zh-CN" altLang="en-US" sz="2000" dirty="0">
                <a:solidFill>
                  <a:srgbClr val="6A9955"/>
                </a:solidFill>
                <a:latin typeface="Consolas" panose="020B0609020204030204" pitchFamily="49" charset="0"/>
              </a:rPr>
              <a:t>建零入度顶点栈</a:t>
            </a:r>
            <a:r>
              <a:rPr lang="en-US" altLang="zh-CN" sz="2000" dirty="0">
                <a:solidFill>
                  <a:srgbClr val="6A9955"/>
                </a:solidFill>
                <a:latin typeface="Consolas" panose="020B0609020204030204" pitchFamily="49" charset="0"/>
              </a:rPr>
              <a:t>S</a:t>
            </a:r>
          </a:p>
          <a:p>
            <a:pPr marL="0" indent="0">
              <a:buNone/>
            </a:pPr>
            <a:r>
              <a:rPr lang="en-US" altLang="zh-CN" sz="1800" dirty="0">
                <a:effectLst/>
                <a:latin typeface="Consolas" panose="020B0609020204030204" pitchFamily="49" charset="0"/>
              </a:rPr>
              <a:t>        if(!indegree[</a:t>
            </a:r>
            <a:r>
              <a:rPr lang="en-US" altLang="zh-CN" sz="1800" dirty="0" err="1">
                <a:effectLst/>
                <a:latin typeface="Consolas" panose="020B0609020204030204" pitchFamily="49" charset="0"/>
              </a:rPr>
              <a:t>i</a:t>
            </a:r>
            <a:r>
              <a:rPr lang="en-US" altLang="zh-CN" sz="1800" dirty="0">
                <a:effectLst/>
                <a:latin typeface="Consolas" panose="020B0609020204030204" pitchFamily="49" charset="0"/>
              </a:rPr>
              <a:t>]) Push(S, </a:t>
            </a:r>
            <a:r>
              <a:rPr lang="en-US" altLang="zh-CN" sz="1800" dirty="0" err="1">
                <a:effectLst/>
                <a:latin typeface="Consolas" panose="020B0609020204030204" pitchFamily="49" charset="0"/>
              </a:rPr>
              <a:t>i</a:t>
            </a:r>
            <a:r>
              <a:rPr lang="en-US" altLang="zh-CN" sz="1800" dirty="0">
                <a:effectLst/>
                <a:latin typeface="Consolas" panose="020B0609020204030204" pitchFamily="49" charset="0"/>
              </a:rPr>
              <a:t>);          </a:t>
            </a:r>
            <a:r>
              <a:rPr lang="en-US" altLang="zh-CN" sz="2000" dirty="0">
                <a:solidFill>
                  <a:srgbClr val="6A9955"/>
                </a:solidFill>
                <a:latin typeface="Consolas" panose="020B0609020204030204" pitchFamily="49" charset="0"/>
              </a:rPr>
              <a:t>//</a:t>
            </a:r>
            <a:r>
              <a:rPr lang="zh-CN" altLang="en-US" sz="2000" dirty="0">
                <a:solidFill>
                  <a:srgbClr val="6A9955"/>
                </a:solidFill>
                <a:latin typeface="Consolas" panose="020B0609020204030204" pitchFamily="49" charset="0"/>
              </a:rPr>
              <a:t>入度为</a:t>
            </a:r>
            <a:r>
              <a:rPr lang="en-US" altLang="zh-CN" sz="2000" dirty="0">
                <a:solidFill>
                  <a:srgbClr val="6A9955"/>
                </a:solidFill>
                <a:latin typeface="Consolas" panose="020B0609020204030204" pitchFamily="49" charset="0"/>
              </a:rPr>
              <a:t>0</a:t>
            </a:r>
            <a:r>
              <a:rPr lang="zh-CN" altLang="en-US" sz="2000" dirty="0">
                <a:solidFill>
                  <a:srgbClr val="6A9955"/>
                </a:solidFill>
                <a:latin typeface="Consolas" panose="020B0609020204030204" pitchFamily="49" charset="0"/>
              </a:rPr>
              <a:t>者进栈</a:t>
            </a:r>
          </a:p>
          <a:p>
            <a:pPr marL="0" indent="0">
              <a:buNone/>
            </a:pPr>
            <a:r>
              <a:rPr lang="zh-CN" altLang="en-US" sz="1800" dirty="0">
                <a:effectLst/>
                <a:latin typeface="Consolas" panose="020B0609020204030204" pitchFamily="49" charset="0"/>
              </a:rPr>
              <a:t>    </a:t>
            </a:r>
            <a:r>
              <a:rPr lang="en-US" altLang="zh-CN" sz="1800" dirty="0">
                <a:effectLst/>
                <a:latin typeface="Consolas" panose="020B0609020204030204" pitchFamily="49" charset="0"/>
              </a:rPr>
              <a:t>count = 0;                                </a:t>
            </a:r>
            <a:r>
              <a:rPr lang="en-US" altLang="zh-CN" sz="2000" dirty="0">
                <a:solidFill>
                  <a:srgbClr val="6A9955"/>
                </a:solidFill>
                <a:latin typeface="Consolas" panose="020B0609020204030204" pitchFamily="49" charset="0"/>
              </a:rPr>
              <a:t>//</a:t>
            </a:r>
            <a:r>
              <a:rPr lang="zh-CN" altLang="en-US" sz="2000" dirty="0">
                <a:solidFill>
                  <a:srgbClr val="6A9955"/>
                </a:solidFill>
                <a:latin typeface="Consolas" panose="020B0609020204030204" pitchFamily="49" charset="0"/>
              </a:rPr>
              <a:t>对输出顶点计数</a:t>
            </a:r>
          </a:p>
          <a:p>
            <a:pPr marL="0" indent="0">
              <a:buNone/>
            </a:pPr>
            <a:r>
              <a:rPr lang="zh-CN" altLang="en-US" sz="1800" dirty="0">
                <a:effectLst/>
                <a:latin typeface="Consolas" panose="020B0609020204030204" pitchFamily="49" charset="0"/>
              </a:rPr>
              <a:t>    </a:t>
            </a:r>
            <a:r>
              <a:rPr lang="en-US" altLang="zh-CN" sz="1800" dirty="0">
                <a:effectLst/>
                <a:latin typeface="Consolas" panose="020B0609020204030204" pitchFamily="49" charset="0"/>
              </a:rPr>
              <a:t>while(!</a:t>
            </a:r>
            <a:r>
              <a:rPr lang="en-US" altLang="zh-CN" sz="1800" dirty="0" err="1">
                <a:effectLst/>
                <a:latin typeface="Consolas" panose="020B0609020204030204" pitchFamily="49" charset="0"/>
              </a:rPr>
              <a:t>StackEmpty</a:t>
            </a:r>
            <a:r>
              <a:rPr lang="en-US" altLang="zh-CN" sz="1800" dirty="0">
                <a:effectLst/>
                <a:latin typeface="Consolas" panose="020B0609020204030204" pitchFamily="49" charset="0"/>
              </a:rPr>
              <a:t>(S)){</a:t>
            </a:r>
          </a:p>
          <a:p>
            <a:pPr marL="0" indent="0">
              <a:buNone/>
            </a:pPr>
            <a:r>
              <a:rPr lang="en-US" altLang="zh-CN" sz="1800" dirty="0">
                <a:effectLst/>
                <a:latin typeface="Consolas" panose="020B0609020204030204" pitchFamily="49" charset="0"/>
              </a:rPr>
              <a:t>        Pop(S, </a:t>
            </a:r>
            <a:r>
              <a:rPr lang="en-US" altLang="zh-CN" sz="1800" dirty="0" err="1">
                <a:effectLst/>
                <a:latin typeface="Consolas" panose="020B0609020204030204" pitchFamily="49" charset="0"/>
              </a:rPr>
              <a:t>i</a:t>
            </a:r>
            <a:r>
              <a:rPr lang="en-US" altLang="zh-CN" sz="1800" dirty="0">
                <a:effectLst/>
                <a:latin typeface="Consolas" panose="020B0609020204030204" pitchFamily="49" charset="0"/>
              </a:rPr>
              <a:t>);</a:t>
            </a:r>
          </a:p>
          <a:p>
            <a:pPr marL="0" indent="0">
              <a:buNone/>
            </a:pPr>
            <a:r>
              <a:rPr lang="en-US" altLang="zh-CN" sz="1800" dirty="0">
                <a:effectLst/>
                <a:latin typeface="Consolas" panose="020B0609020204030204" pitchFamily="49" charset="0"/>
              </a:rPr>
              <a:t>        num[</a:t>
            </a:r>
            <a:r>
              <a:rPr lang="en-US" altLang="zh-CN" sz="1800" dirty="0" err="1">
                <a:effectLst/>
                <a:latin typeface="Consolas" panose="020B0609020204030204" pitchFamily="49" charset="0"/>
              </a:rPr>
              <a:t>i</a:t>
            </a:r>
            <a:r>
              <a:rPr lang="en-US" altLang="zh-CN" sz="1800" dirty="0">
                <a:effectLst/>
                <a:latin typeface="Consolas" panose="020B0609020204030204" pitchFamily="49" charset="0"/>
              </a:rPr>
              <a:t>] = ++count;</a:t>
            </a:r>
          </a:p>
          <a:p>
            <a:pPr marL="0" indent="0">
              <a:buNone/>
            </a:pPr>
            <a:r>
              <a:rPr lang="en-US" altLang="zh-CN" sz="1800" dirty="0">
                <a:effectLst/>
                <a:latin typeface="Consolas" panose="020B0609020204030204" pitchFamily="49" charset="0"/>
              </a:rPr>
              <a:t>        for(p = </a:t>
            </a:r>
            <a:r>
              <a:rPr lang="en-US" altLang="zh-CN" sz="1800" dirty="0" err="1">
                <a:effectLst/>
                <a:latin typeface="Consolas" panose="020B0609020204030204" pitchFamily="49" charset="0"/>
              </a:rPr>
              <a:t>G.vertices</a:t>
            </a:r>
            <a:r>
              <a:rPr lang="en-US" altLang="zh-CN" sz="1800" dirty="0">
                <a:effectLst/>
                <a:latin typeface="Consolas" panose="020B0609020204030204" pitchFamily="49" charset="0"/>
              </a:rPr>
              <a:t>[</a:t>
            </a:r>
            <a:r>
              <a:rPr lang="en-US" altLang="zh-CN" sz="1800" dirty="0" err="1">
                <a:effectLst/>
                <a:latin typeface="Consolas" panose="020B0609020204030204" pitchFamily="49" charset="0"/>
              </a:rPr>
              <a:t>i</a:t>
            </a:r>
            <a:r>
              <a:rPr lang="en-US" altLang="zh-CN" sz="1800" dirty="0">
                <a:effectLst/>
                <a:latin typeface="Consolas" panose="020B0609020204030204" pitchFamily="49" charset="0"/>
              </a:rPr>
              <a:t>]-&gt;</a:t>
            </a:r>
            <a:r>
              <a:rPr lang="en-US" altLang="zh-CN" sz="1800" dirty="0" err="1">
                <a:effectLst/>
                <a:latin typeface="Consolas" panose="020B0609020204030204" pitchFamily="49" charset="0"/>
              </a:rPr>
              <a:t>firstarc</a:t>
            </a:r>
            <a:r>
              <a:rPr lang="en-US" altLang="zh-CN" sz="1800" dirty="0">
                <a:effectLst/>
                <a:latin typeface="Consolas" panose="020B0609020204030204" pitchFamily="49" charset="0"/>
              </a:rPr>
              <a:t>; p; p = p-&gt;</a:t>
            </a:r>
            <a:r>
              <a:rPr lang="en-US" altLang="zh-CN" sz="1800" dirty="0" err="1">
                <a:effectLst/>
                <a:latin typeface="Consolas" panose="020B0609020204030204" pitchFamily="49" charset="0"/>
              </a:rPr>
              <a:t>nextarc</a:t>
            </a:r>
            <a:r>
              <a:rPr lang="en-US" altLang="zh-CN" sz="1800" dirty="0">
                <a:effectLst/>
                <a:latin typeface="Consolas" panose="020B0609020204030204" pitchFamily="49" charset="0"/>
              </a:rPr>
              <a:t>){</a:t>
            </a:r>
          </a:p>
          <a:p>
            <a:pPr marL="0" indent="0">
              <a:buNone/>
            </a:pPr>
            <a:r>
              <a:rPr lang="en-US" altLang="zh-CN" sz="1800" dirty="0">
                <a:effectLst/>
                <a:latin typeface="Consolas" panose="020B0609020204030204" pitchFamily="49" charset="0"/>
              </a:rPr>
              <a:t>            k = p-&gt;</a:t>
            </a:r>
            <a:r>
              <a:rPr lang="en-US" altLang="zh-CN" sz="1800" dirty="0" err="1">
                <a:effectLst/>
                <a:latin typeface="Consolas" panose="020B0609020204030204" pitchFamily="49" charset="0"/>
              </a:rPr>
              <a:t>adjvex</a:t>
            </a:r>
            <a:r>
              <a:rPr lang="en-US" altLang="zh-CN" sz="1800" dirty="0">
                <a:effectLst/>
                <a:latin typeface="Consolas" panose="020B0609020204030204" pitchFamily="49" charset="0"/>
              </a:rPr>
              <a:t>;                    </a:t>
            </a:r>
            <a:r>
              <a:rPr lang="en-US" altLang="zh-CN" sz="2000" dirty="0">
                <a:solidFill>
                  <a:srgbClr val="6A9955"/>
                </a:solidFill>
                <a:latin typeface="Consolas" panose="020B0609020204030204" pitchFamily="49" charset="0"/>
              </a:rPr>
              <a:t>//</a:t>
            </a:r>
            <a:r>
              <a:rPr lang="zh-CN" altLang="en-US" sz="2000" dirty="0">
                <a:solidFill>
                  <a:srgbClr val="6A9955"/>
                </a:solidFill>
                <a:latin typeface="Consolas" panose="020B0609020204030204" pitchFamily="49" charset="0"/>
              </a:rPr>
              <a:t>对</a:t>
            </a:r>
            <a:r>
              <a:rPr lang="en-US" altLang="zh-CN" sz="2000" dirty="0" err="1">
                <a:solidFill>
                  <a:srgbClr val="6A9955"/>
                </a:solidFill>
                <a:latin typeface="Consolas" panose="020B0609020204030204" pitchFamily="49" charset="0"/>
              </a:rPr>
              <a:t>i</a:t>
            </a:r>
            <a:r>
              <a:rPr lang="zh-CN" altLang="en-US" sz="2000" dirty="0">
                <a:solidFill>
                  <a:srgbClr val="6A9955"/>
                </a:solidFill>
                <a:latin typeface="Consolas" panose="020B0609020204030204" pitchFamily="49" charset="0"/>
              </a:rPr>
              <a:t>号顶点的每个邻接点的入度减</a:t>
            </a:r>
            <a:r>
              <a:rPr lang="en-US" altLang="zh-CN" sz="2000" dirty="0">
                <a:solidFill>
                  <a:srgbClr val="6A9955"/>
                </a:solidFill>
                <a:latin typeface="Consolas" panose="020B0609020204030204" pitchFamily="49" charset="0"/>
              </a:rPr>
              <a:t>1</a:t>
            </a:r>
            <a:endParaRPr lang="zh-CN" altLang="en-US" sz="2000" dirty="0">
              <a:solidFill>
                <a:srgbClr val="6A9955"/>
              </a:solidFill>
              <a:latin typeface="Consolas" panose="020B0609020204030204" pitchFamily="49" charset="0"/>
            </a:endParaRPr>
          </a:p>
          <a:p>
            <a:pPr marL="0" indent="0">
              <a:buNone/>
            </a:pPr>
            <a:r>
              <a:rPr lang="zh-CN" altLang="en-US" sz="1800" dirty="0">
                <a:effectLst/>
                <a:latin typeface="Consolas" panose="020B0609020204030204" pitchFamily="49" charset="0"/>
              </a:rPr>
              <a:t>            </a:t>
            </a:r>
            <a:r>
              <a:rPr lang="en-US" altLang="zh-CN" sz="1800" dirty="0">
                <a:effectLst/>
                <a:latin typeface="Consolas" panose="020B0609020204030204" pitchFamily="49" charset="0"/>
              </a:rPr>
              <a:t>if(!(--indegree[k])) Push(S, k);  </a:t>
            </a:r>
            <a:r>
              <a:rPr lang="en-US" altLang="zh-CN" sz="2000" dirty="0">
                <a:solidFill>
                  <a:srgbClr val="6A9955"/>
                </a:solidFill>
                <a:latin typeface="Consolas" panose="020B0609020204030204" pitchFamily="49" charset="0"/>
              </a:rPr>
              <a:t>//</a:t>
            </a:r>
            <a:r>
              <a:rPr lang="zh-CN" altLang="en-US" sz="2000" dirty="0">
                <a:solidFill>
                  <a:srgbClr val="6A9955"/>
                </a:solidFill>
                <a:latin typeface="Consolas" panose="020B0609020204030204" pitchFamily="49" charset="0"/>
              </a:rPr>
              <a:t>若入度减为</a:t>
            </a:r>
            <a:r>
              <a:rPr lang="en-US" altLang="zh-CN" sz="2000" dirty="0">
                <a:solidFill>
                  <a:srgbClr val="6A9955"/>
                </a:solidFill>
                <a:latin typeface="Consolas" panose="020B0609020204030204" pitchFamily="49" charset="0"/>
              </a:rPr>
              <a:t>0.</a:t>
            </a:r>
            <a:r>
              <a:rPr lang="zh-CN" altLang="en-US" sz="2000" dirty="0">
                <a:solidFill>
                  <a:srgbClr val="6A9955"/>
                </a:solidFill>
                <a:latin typeface="Consolas" panose="020B0609020204030204" pitchFamily="49" charset="0"/>
              </a:rPr>
              <a:t>则入栈</a:t>
            </a:r>
          </a:p>
          <a:p>
            <a:pPr marL="0" indent="0">
              <a:buNone/>
            </a:pPr>
            <a:r>
              <a:rPr lang="zh-CN" altLang="en-US" sz="1800" dirty="0">
                <a:effectLst/>
                <a:latin typeface="Consolas" panose="020B0609020204030204" pitchFamily="49" charset="0"/>
              </a:rPr>
              <a:t>        </a:t>
            </a:r>
            <a:r>
              <a:rPr lang="en-US" altLang="zh-CN" sz="1800" dirty="0">
                <a:effectLst/>
                <a:latin typeface="Consolas" panose="020B0609020204030204" pitchFamily="49" charset="0"/>
              </a:rPr>
              <a:t>}</a:t>
            </a:r>
          </a:p>
          <a:p>
            <a:pPr marL="0" indent="0">
              <a:buNone/>
            </a:pPr>
            <a:r>
              <a:rPr lang="en-US" altLang="zh-CN" sz="1800" dirty="0">
                <a:effectLst/>
                <a:latin typeface="Consolas" panose="020B0609020204030204" pitchFamily="49" charset="0"/>
              </a:rPr>
              <a:t>    }</a:t>
            </a:r>
          </a:p>
          <a:p>
            <a:pPr marL="0" indent="0">
              <a:buNone/>
            </a:pPr>
            <a:r>
              <a:rPr lang="en-US" altLang="zh-CN" sz="1800" dirty="0">
                <a:effectLst/>
                <a:latin typeface="Consolas" panose="020B0609020204030204" pitchFamily="49" charset="0"/>
              </a:rPr>
              <a:t>    if(count &lt; </a:t>
            </a:r>
            <a:r>
              <a:rPr lang="en-US" altLang="zh-CN" sz="1800" dirty="0" err="1">
                <a:effectLst/>
                <a:latin typeface="Consolas" panose="020B0609020204030204" pitchFamily="49" charset="0"/>
              </a:rPr>
              <a:t>G.vexnum</a:t>
            </a:r>
            <a:r>
              <a:rPr lang="en-US" altLang="zh-CN" sz="1800" dirty="0">
                <a:effectLst/>
                <a:latin typeface="Consolas" panose="020B0609020204030204" pitchFamily="49" charset="0"/>
              </a:rPr>
              <a:t>) return ERROR;        </a:t>
            </a:r>
            <a:r>
              <a:rPr lang="en-US" altLang="zh-CN" sz="2000" dirty="0">
                <a:solidFill>
                  <a:srgbClr val="6A9955"/>
                </a:solidFill>
                <a:latin typeface="Consolas" panose="020B0609020204030204" pitchFamily="49" charset="0"/>
              </a:rPr>
              <a:t>//</a:t>
            </a:r>
            <a:r>
              <a:rPr lang="zh-CN" altLang="en-US" sz="2000" dirty="0">
                <a:solidFill>
                  <a:srgbClr val="6A9955"/>
                </a:solidFill>
                <a:latin typeface="Consolas" panose="020B0609020204030204" pitchFamily="49" charset="0"/>
              </a:rPr>
              <a:t>该有向图有回路</a:t>
            </a:r>
          </a:p>
          <a:p>
            <a:pPr marL="0" indent="0">
              <a:buNone/>
            </a:pPr>
            <a:r>
              <a:rPr lang="zh-CN" altLang="en-US" sz="1800" dirty="0">
                <a:effectLst/>
                <a:latin typeface="Consolas" panose="020B0609020204030204" pitchFamily="49" charset="0"/>
              </a:rPr>
              <a:t>    </a:t>
            </a:r>
            <a:r>
              <a:rPr lang="en-US" altLang="zh-CN" sz="1800" dirty="0">
                <a:effectLst/>
                <a:latin typeface="Consolas" panose="020B0609020204030204" pitchFamily="49" charset="0"/>
              </a:rPr>
              <a:t>else return OK;</a:t>
            </a:r>
          </a:p>
          <a:p>
            <a:pPr marL="0" indent="0">
              <a:buNone/>
            </a:pPr>
            <a:r>
              <a:rPr lang="en-US" altLang="zh-CN" sz="1800" dirty="0">
                <a:effectLst/>
                <a:latin typeface="Consolas" panose="020B0609020204030204" pitchFamily="49" charset="0"/>
              </a:rPr>
              <a:t>}</a:t>
            </a:r>
          </a:p>
        </p:txBody>
      </p:sp>
      <p:pic>
        <p:nvPicPr>
          <p:cNvPr id="7" name="图片 6"/>
          <p:cNvPicPr>
            <a:picLocks noChangeAspect="1"/>
          </p:cNvPicPr>
          <p:nvPr/>
        </p:nvPicPr>
        <p:blipFill>
          <a:blip r:embed="rId2"/>
          <a:stretch>
            <a:fillRect/>
          </a:stretch>
        </p:blipFill>
        <p:spPr>
          <a:xfrm>
            <a:off x="553084" y="104047"/>
            <a:ext cx="10076327" cy="7396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0551C8D-A07D-42BB-8324-14BF5A9A3F9C}"/>
              </a:ext>
            </a:extLst>
          </p:cNvPr>
          <p:cNvPicPr>
            <a:picLocks noChangeAspect="1"/>
          </p:cNvPicPr>
          <p:nvPr/>
        </p:nvPicPr>
        <p:blipFill>
          <a:blip r:embed="rId3"/>
          <a:stretch>
            <a:fillRect/>
          </a:stretch>
        </p:blipFill>
        <p:spPr>
          <a:xfrm>
            <a:off x="570439" y="410356"/>
            <a:ext cx="7771391" cy="1256650"/>
          </a:xfrm>
          <a:prstGeom prst="rect">
            <a:avLst/>
          </a:prstGeom>
        </p:spPr>
      </p:pic>
      <p:pic>
        <p:nvPicPr>
          <p:cNvPr id="4" name="图片 3">
            <a:extLst>
              <a:ext uri="{FF2B5EF4-FFF2-40B4-BE49-F238E27FC236}">
                <a16:creationId xmlns:a16="http://schemas.microsoft.com/office/drawing/2014/main" id="{A24E1F7B-06D3-448F-9C52-C51ECEED9976}"/>
              </a:ext>
            </a:extLst>
          </p:cNvPr>
          <p:cNvPicPr>
            <a:picLocks noChangeAspect="1"/>
          </p:cNvPicPr>
          <p:nvPr/>
        </p:nvPicPr>
        <p:blipFill>
          <a:blip r:embed="rId4"/>
          <a:stretch>
            <a:fillRect/>
          </a:stretch>
        </p:blipFill>
        <p:spPr>
          <a:xfrm>
            <a:off x="8473722" y="188366"/>
            <a:ext cx="3346069" cy="3119984"/>
          </a:xfrm>
          <a:prstGeom prst="rect">
            <a:avLst/>
          </a:prstGeom>
        </p:spPr>
      </p:pic>
      <p:sp>
        <p:nvSpPr>
          <p:cNvPr id="6" name="文本框 5">
            <a:extLst>
              <a:ext uri="{FF2B5EF4-FFF2-40B4-BE49-F238E27FC236}">
                <a16:creationId xmlns:a16="http://schemas.microsoft.com/office/drawing/2014/main" id="{3365AFFD-A983-4912-8029-20329D6E8B4E}"/>
              </a:ext>
            </a:extLst>
          </p:cNvPr>
          <p:cNvSpPr txBox="1"/>
          <p:nvPr/>
        </p:nvSpPr>
        <p:spPr>
          <a:xfrm>
            <a:off x="614185" y="2377495"/>
            <a:ext cx="7933346" cy="830997"/>
          </a:xfrm>
          <a:prstGeom prst="rect">
            <a:avLst/>
          </a:prstGeom>
          <a:noFill/>
        </p:spPr>
        <p:txBody>
          <a:bodyPr wrap="square" rtlCol="0">
            <a:spAutoFit/>
          </a:bodyPr>
          <a:lstStyle/>
          <a:p>
            <a:r>
              <a:rPr lang="zh-CN" altLang="en-US" sz="2400" dirty="0">
                <a:latin typeface="微软雅黑 Light" panose="020B0502040204020203" pitchFamily="34" charset="-122"/>
                <a:ea typeface="微软雅黑 Light" panose="020B0502040204020203" pitchFamily="34" charset="-122"/>
              </a:rPr>
              <a:t>对 </a:t>
            </a:r>
            <a:r>
              <a:rPr lang="en-US" altLang="zh-CN" sz="2400" dirty="0">
                <a:latin typeface="微软雅黑 Light" panose="020B0502040204020203" pitchFamily="34" charset="-122"/>
                <a:ea typeface="微软雅黑 Light" panose="020B0502040204020203" pitchFamily="34" charset="-122"/>
              </a:rPr>
              <a:t>DFS </a:t>
            </a:r>
            <a:r>
              <a:rPr lang="zh-CN" altLang="en-US" sz="2400" dirty="0">
                <a:latin typeface="微软雅黑 Light" panose="020B0502040204020203" pitchFamily="34" charset="-122"/>
                <a:ea typeface="微软雅黑 Light" panose="020B0502040204020203" pitchFamily="34" charset="-122"/>
              </a:rPr>
              <a:t>稍作修改，每次回溯的时候将 </a:t>
            </a:r>
            <a:r>
              <a:rPr lang="en-US" altLang="zh-CN" sz="2400" dirty="0">
                <a:latin typeface="微软雅黑 Light" panose="020B0502040204020203" pitchFamily="34" charset="-122"/>
                <a:ea typeface="微软雅黑 Light" panose="020B0502040204020203" pitchFamily="34" charset="-122"/>
              </a:rPr>
              <a:t>visited </a:t>
            </a:r>
            <a:r>
              <a:rPr lang="zh-CN" altLang="en-US" sz="2400" dirty="0">
                <a:latin typeface="微软雅黑 Light" panose="020B0502040204020203" pitchFamily="34" charset="-122"/>
                <a:ea typeface="微软雅黑 Light" panose="020B0502040204020203" pitchFamily="34" charset="-122"/>
              </a:rPr>
              <a:t>标志清零即可，可以利用栈来直接实现</a:t>
            </a:r>
          </a:p>
        </p:txBody>
      </p:sp>
      <p:pic>
        <p:nvPicPr>
          <p:cNvPr id="8" name="图片 7">
            <a:extLst>
              <a:ext uri="{FF2B5EF4-FFF2-40B4-BE49-F238E27FC236}">
                <a16:creationId xmlns:a16="http://schemas.microsoft.com/office/drawing/2014/main" id="{A5D5F9D7-D743-4427-A40F-DC56EB96D1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906" y="3549650"/>
            <a:ext cx="10487025" cy="24003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B3F176F-DCDD-4D29-A3BD-A7F1E7B51DB0}"/>
              </a:ext>
            </a:extLst>
          </p:cNvPr>
          <p:cNvPicPr>
            <a:picLocks noChangeAspect="1"/>
          </p:cNvPicPr>
          <p:nvPr/>
        </p:nvPicPr>
        <p:blipFill>
          <a:blip r:embed="rId2"/>
          <a:stretch>
            <a:fillRect/>
          </a:stretch>
        </p:blipFill>
        <p:spPr>
          <a:xfrm>
            <a:off x="239016" y="228920"/>
            <a:ext cx="9763401" cy="521796"/>
          </a:xfrm>
          <a:prstGeom prst="rect">
            <a:avLst/>
          </a:prstGeom>
        </p:spPr>
      </p:pic>
      <p:sp>
        <p:nvSpPr>
          <p:cNvPr id="5" name="文本框 4">
            <a:extLst>
              <a:ext uri="{FF2B5EF4-FFF2-40B4-BE49-F238E27FC236}">
                <a16:creationId xmlns:a16="http://schemas.microsoft.com/office/drawing/2014/main" id="{41A11C11-6934-4B9E-A7B9-87A508CEA4F4}"/>
              </a:ext>
            </a:extLst>
          </p:cNvPr>
          <p:cNvSpPr txBox="1"/>
          <p:nvPr/>
        </p:nvSpPr>
        <p:spPr>
          <a:xfrm>
            <a:off x="239016" y="750716"/>
            <a:ext cx="10769600" cy="369331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dirty="0">
                <a:latin typeface="微软雅黑 Light" panose="020B0502040204020203" pitchFamily="34" charset="-122"/>
                <a:ea typeface="微软雅黑 Light" panose="020B0502040204020203" pitchFamily="34" charset="-122"/>
              </a:rPr>
              <a:t>使用 </a:t>
            </a:r>
            <a:r>
              <a:rPr lang="en-US" altLang="zh-CN" sz="2400" dirty="0">
                <a:latin typeface="微软雅黑 Light" panose="020B0502040204020203" pitchFamily="34" charset="-122"/>
                <a:ea typeface="微软雅黑 Light" panose="020B0502040204020203" pitchFamily="34" charset="-122"/>
              </a:rPr>
              <a:t>7.28 </a:t>
            </a:r>
            <a:r>
              <a:rPr lang="zh-CN" altLang="en-US" sz="2400" dirty="0">
                <a:latin typeface="微软雅黑 Light" panose="020B0502040204020203" pitchFamily="34" charset="-122"/>
                <a:ea typeface="微软雅黑 Light" panose="020B0502040204020203" pitchFamily="34" charset="-122"/>
              </a:rPr>
              <a:t>的算法，直接对有向图的所有结点对求所有的简单路径，划分出一系列能互相求到最短路径的最大结点集合，即为强连通分量</a:t>
            </a:r>
            <a:endParaRPr lang="en-US" altLang="zh-CN" sz="2400" dirty="0">
              <a:latin typeface="微软雅黑 Light" panose="020B0502040204020203" pitchFamily="34" charset="-122"/>
              <a:ea typeface="微软雅黑 Light" panose="020B0502040204020203" pitchFamily="34" charset="-122"/>
            </a:endParaRPr>
          </a:p>
          <a:p>
            <a:pPr marL="285750" indent="-285750">
              <a:lnSpc>
                <a:spcPct val="150000"/>
              </a:lnSpc>
              <a:buFont typeface="Arial" panose="020B0604020202020204" pitchFamily="34" charset="0"/>
              <a:buChar char="•"/>
            </a:pPr>
            <a:r>
              <a:rPr lang="en-US" altLang="zh-CN" sz="2400" dirty="0" err="1">
                <a:latin typeface="微软雅黑 Light" panose="020B0502040204020203" pitchFamily="34" charset="-122"/>
                <a:ea typeface="微软雅黑 Light" panose="020B0502040204020203" pitchFamily="34" charset="-122"/>
              </a:rPr>
              <a:t>Tarjan</a:t>
            </a: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算法，时间复杂度为 </a:t>
            </a:r>
            <a:r>
              <a:rPr lang="en-US" altLang="zh-CN" sz="2400" dirty="0">
                <a:latin typeface="微软雅黑 Light" panose="020B0502040204020203" pitchFamily="34" charset="-122"/>
                <a:ea typeface="微软雅黑 Light" panose="020B0502040204020203" pitchFamily="34" charset="-122"/>
              </a:rPr>
              <a:t>O(|V|+|E|)</a:t>
            </a:r>
          </a:p>
          <a:p>
            <a:pPr marL="285750" indent="-285750">
              <a:lnSpc>
                <a:spcPct val="150000"/>
              </a:lnSpc>
              <a:buFont typeface="Arial" panose="020B0604020202020204" pitchFamily="34" charset="0"/>
              <a:buChar char="•"/>
            </a:pPr>
            <a:r>
              <a:rPr lang="en-US" altLang="zh-CN" sz="2400" dirty="0" err="1">
                <a:latin typeface="微软雅黑 Light" panose="020B0502040204020203" pitchFamily="34" charset="-122"/>
                <a:ea typeface="微软雅黑 Light" panose="020B0502040204020203" pitchFamily="34" charset="-122"/>
              </a:rPr>
              <a:t>Kosaraju</a:t>
            </a: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算法，时间复杂度为 </a:t>
            </a:r>
            <a:r>
              <a:rPr lang="en-US" altLang="zh-CN" sz="2400" dirty="0">
                <a:latin typeface="微软雅黑 Light" panose="020B0502040204020203" pitchFamily="34" charset="-122"/>
                <a:ea typeface="微软雅黑 Light" panose="020B0502040204020203" pitchFamily="34" charset="-122"/>
              </a:rPr>
              <a:t>O(|V|+|E|)</a:t>
            </a:r>
          </a:p>
          <a:p>
            <a:pPr marL="285750" indent="-285750">
              <a:lnSpc>
                <a:spcPct val="150000"/>
              </a:lnSpc>
              <a:buFont typeface="Arial" panose="020B0604020202020204" pitchFamily="34" charset="0"/>
              <a:buChar char="•"/>
            </a:pPr>
            <a:r>
              <a:rPr lang="en-US" altLang="zh-CN" sz="2400" dirty="0" err="1">
                <a:latin typeface="微软雅黑 Light" panose="020B0502040204020203" pitchFamily="34" charset="-122"/>
                <a:ea typeface="微软雅黑 Light" panose="020B0502040204020203" pitchFamily="34" charset="-122"/>
              </a:rPr>
              <a:t>Gabow</a:t>
            </a: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算法，为 </a:t>
            </a:r>
            <a:r>
              <a:rPr lang="en-US" altLang="zh-CN" sz="2400" dirty="0" err="1">
                <a:latin typeface="微软雅黑 Light" panose="020B0502040204020203" pitchFamily="34" charset="-122"/>
                <a:ea typeface="微软雅黑 Light" panose="020B0502040204020203" pitchFamily="34" charset="-122"/>
              </a:rPr>
              <a:t>Tarjan</a:t>
            </a:r>
            <a:r>
              <a:rPr lang="en-US" altLang="zh-CN" sz="2400" dirty="0">
                <a:latin typeface="微软雅黑 Light" panose="020B0502040204020203" pitchFamily="34" charset="-122"/>
                <a:ea typeface="微软雅黑 Light" panose="020B0502040204020203" pitchFamily="34" charset="-122"/>
              </a:rPr>
              <a:t> </a:t>
            </a:r>
            <a:r>
              <a:rPr lang="zh-CN" altLang="en-US" sz="2400" dirty="0">
                <a:latin typeface="微软雅黑 Light" panose="020B0502040204020203" pitchFamily="34" charset="-122"/>
                <a:ea typeface="微软雅黑 Light" panose="020B0502040204020203" pitchFamily="34" charset="-122"/>
              </a:rPr>
              <a:t>算法的变种，时间复杂度同 </a:t>
            </a:r>
            <a:r>
              <a:rPr lang="en-US" altLang="zh-CN" sz="2400" dirty="0" err="1">
                <a:latin typeface="微软雅黑 Light" panose="020B0502040204020203" pitchFamily="34" charset="-122"/>
                <a:ea typeface="微软雅黑 Light" panose="020B0502040204020203" pitchFamily="34" charset="-122"/>
              </a:rPr>
              <a:t>Tarjan</a:t>
            </a:r>
            <a:r>
              <a:rPr lang="zh-CN" altLang="en-US" sz="2400" dirty="0">
                <a:latin typeface="微软雅黑 Light" panose="020B0502040204020203" pitchFamily="34" charset="-122"/>
                <a:ea typeface="微软雅黑 Light" panose="020B0502040204020203" pitchFamily="34" charset="-122"/>
              </a:rPr>
              <a:t>，但这二者实际执行时普遍快于 </a:t>
            </a:r>
            <a:r>
              <a:rPr lang="en-US" altLang="zh-CN" sz="2400" dirty="0" err="1">
                <a:latin typeface="微软雅黑 Light" panose="020B0502040204020203" pitchFamily="34" charset="-122"/>
                <a:ea typeface="微软雅黑 Light" panose="020B0502040204020203" pitchFamily="34" charset="-122"/>
              </a:rPr>
              <a:t>Kosaraju</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zh-CN" altLang="en-US" dirty="0"/>
          </a:p>
        </p:txBody>
      </p:sp>
      <p:pic>
        <p:nvPicPr>
          <p:cNvPr id="2" name="图片 1">
            <a:extLst>
              <a:ext uri="{FF2B5EF4-FFF2-40B4-BE49-F238E27FC236}">
                <a16:creationId xmlns:a16="http://schemas.microsoft.com/office/drawing/2014/main" id="{34646BCD-3AD6-403A-B7ED-14B8374CB190}"/>
              </a:ext>
            </a:extLst>
          </p:cNvPr>
          <p:cNvPicPr>
            <a:picLocks noChangeAspect="1"/>
          </p:cNvPicPr>
          <p:nvPr/>
        </p:nvPicPr>
        <p:blipFill>
          <a:blip r:embed="rId3"/>
          <a:stretch>
            <a:fillRect/>
          </a:stretch>
        </p:blipFill>
        <p:spPr>
          <a:xfrm>
            <a:off x="575732" y="4278278"/>
            <a:ext cx="8501365" cy="2130668"/>
          </a:xfrm>
          <a:prstGeom prst="rect">
            <a:avLst/>
          </a:prstGeom>
        </p:spPr>
      </p:pic>
    </p:spTree>
    <p:extLst>
      <p:ext uri="{BB962C8B-B14F-4D97-AF65-F5344CB8AC3E}">
        <p14:creationId xmlns:p14="http://schemas.microsoft.com/office/powerpoint/2010/main" val="3977951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3844B2F-5C37-4BD9-96EA-F086BAD7FDBF}"/>
              </a:ext>
            </a:extLst>
          </p:cNvPr>
          <p:cNvPicPr>
            <a:picLocks noChangeAspect="1"/>
          </p:cNvPicPr>
          <p:nvPr/>
        </p:nvPicPr>
        <p:blipFill>
          <a:blip r:embed="rId3"/>
          <a:stretch>
            <a:fillRect/>
          </a:stretch>
        </p:blipFill>
        <p:spPr>
          <a:xfrm>
            <a:off x="194998" y="253183"/>
            <a:ext cx="10199304" cy="437282"/>
          </a:xfrm>
          <a:prstGeom prst="rect">
            <a:avLst/>
          </a:prstGeom>
        </p:spPr>
      </p:pic>
      <p:sp>
        <p:nvSpPr>
          <p:cNvPr id="3" name="文本框 2">
            <a:extLst>
              <a:ext uri="{FF2B5EF4-FFF2-40B4-BE49-F238E27FC236}">
                <a16:creationId xmlns:a16="http://schemas.microsoft.com/office/drawing/2014/main" id="{5ADDA5DB-1509-4045-9120-D64BF1C4F450}"/>
              </a:ext>
            </a:extLst>
          </p:cNvPr>
          <p:cNvSpPr txBox="1"/>
          <p:nvPr/>
        </p:nvSpPr>
        <p:spPr>
          <a:xfrm>
            <a:off x="372533" y="1016000"/>
            <a:ext cx="11243734" cy="4154984"/>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a:latin typeface="微软雅黑 Light" panose="020B0502040204020203" pitchFamily="34" charset="-122"/>
                <a:ea typeface="微软雅黑 Light" panose="020B0502040204020203" pitchFamily="34" charset="-122"/>
              </a:rPr>
              <a:t>使用 </a:t>
            </a:r>
            <a:r>
              <a:rPr lang="en-US" altLang="zh-CN" sz="2400" dirty="0">
                <a:latin typeface="微软雅黑 Light" panose="020B0502040204020203" pitchFamily="34" charset="-122"/>
                <a:ea typeface="微软雅黑 Light" panose="020B0502040204020203" pitchFamily="34" charset="-122"/>
              </a:rPr>
              <a:t>7.28 </a:t>
            </a:r>
            <a:r>
              <a:rPr lang="zh-CN" altLang="en-US" sz="2400" dirty="0">
                <a:latin typeface="微软雅黑 Light" panose="020B0502040204020203" pitchFamily="34" charset="-122"/>
                <a:ea typeface="微软雅黑 Light" panose="020B0502040204020203" pitchFamily="34" charset="-122"/>
              </a:rPr>
              <a:t>的算法，直接对有向图的所有结点对求所有的简单路径，求出这所有路径的长度后取最长者即可，时间复杂度为 </a:t>
            </a:r>
            <a:r>
              <a:rPr lang="en-US" altLang="zh-CN" sz="2400" dirty="0">
                <a:latin typeface="微软雅黑 Light" panose="020B0502040204020203" pitchFamily="34" charset="-122"/>
                <a:ea typeface="微软雅黑 Light" panose="020B0502040204020203" pitchFamily="34" charset="-122"/>
              </a:rPr>
              <a:t>7_28 * |V|^2</a:t>
            </a:r>
          </a:p>
          <a:p>
            <a:pPr marL="285750" indent="-285750">
              <a:buFont typeface="Arial" panose="020B0604020202020204" pitchFamily="34" charset="0"/>
              <a:buChar char="•"/>
            </a:pP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endParaRPr lang="en-US" altLang="zh-CN" sz="2400" dirty="0">
              <a:latin typeface="微软雅黑 Light" panose="020B0502040204020203" pitchFamily="34" charset="-122"/>
              <a:ea typeface="微软雅黑 Light" panose="020B0502040204020203" pitchFamily="34" charset="-122"/>
            </a:endParaRPr>
          </a:p>
          <a:p>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2400" dirty="0">
                <a:latin typeface="微软雅黑 Light" panose="020B0502040204020203" pitchFamily="34" charset="-122"/>
                <a:ea typeface="微软雅黑 Light" panose="020B0502040204020203" pitchFamily="34" charset="-122"/>
              </a:rPr>
              <a:t>对于有向无环图，直接拓扑排序，随后使用动态规划求解</a:t>
            </a:r>
            <a:endParaRPr lang="en-US" altLang="zh-CN" sz="2400" dirty="0">
              <a:latin typeface="微软雅黑 Light" panose="020B0502040204020203" pitchFamily="34" charset="-122"/>
              <a:ea typeface="微软雅黑 Light" panose="020B0502040204020203" pitchFamily="34" charset="-122"/>
            </a:endParaRPr>
          </a:p>
          <a:p>
            <a:pPr marL="285750" indent="-285750">
              <a:buFont typeface="Arial" panose="020B0604020202020204" pitchFamily="34" charset="0"/>
              <a:buChar char="•"/>
            </a:pPr>
            <a:r>
              <a:rPr lang="zh-CN" altLang="en-US" sz="2400" dirty="0">
                <a:latin typeface="微软雅黑 Light" panose="020B0502040204020203" pitchFamily="34" charset="-122"/>
                <a:ea typeface="微软雅黑 Light" panose="020B0502040204020203" pitchFamily="34" charset="-122"/>
              </a:rPr>
              <a:t>所有边权取负值，随后使用 </a:t>
            </a:r>
            <a:r>
              <a:rPr lang="en-US" altLang="zh-CN" sz="2400" dirty="0">
                <a:latin typeface="微软雅黑 Light" panose="020B0502040204020203" pitchFamily="34" charset="-122"/>
                <a:ea typeface="微软雅黑 Light" panose="020B0502040204020203" pitchFamily="34" charset="-122"/>
              </a:rPr>
              <a:t>Bellman-ford </a:t>
            </a:r>
            <a:r>
              <a:rPr lang="zh-CN" altLang="en-US" sz="2400" dirty="0">
                <a:latin typeface="微软雅黑 Light" panose="020B0502040204020203" pitchFamily="34" charset="-122"/>
                <a:ea typeface="微软雅黑 Light" panose="020B0502040204020203" pitchFamily="34" charset="-122"/>
              </a:rPr>
              <a:t>等支持负边的最短路径算法求解</a:t>
            </a:r>
          </a:p>
          <a:p>
            <a:pPr marL="285750" indent="-285750">
              <a:buFont typeface="Arial" panose="020B0604020202020204" pitchFamily="34" charset="0"/>
              <a:buChar char="•"/>
            </a:pPr>
            <a:endParaRPr lang="zh-CN" altLang="en-US" sz="2400" dirty="0"/>
          </a:p>
        </p:txBody>
      </p:sp>
      <p:pic>
        <p:nvPicPr>
          <p:cNvPr id="4" name="图片 3">
            <a:extLst>
              <a:ext uri="{FF2B5EF4-FFF2-40B4-BE49-F238E27FC236}">
                <a16:creationId xmlns:a16="http://schemas.microsoft.com/office/drawing/2014/main" id="{B8E259DE-6B65-40DB-A535-C25ABB51B659}"/>
              </a:ext>
            </a:extLst>
          </p:cNvPr>
          <p:cNvPicPr>
            <a:picLocks noChangeAspect="1"/>
          </p:cNvPicPr>
          <p:nvPr/>
        </p:nvPicPr>
        <p:blipFill>
          <a:blip r:embed="rId4"/>
          <a:stretch>
            <a:fillRect/>
          </a:stretch>
        </p:blipFill>
        <p:spPr>
          <a:xfrm>
            <a:off x="852152" y="2016376"/>
            <a:ext cx="6632381" cy="1708957"/>
          </a:xfrm>
          <a:prstGeom prst="rect">
            <a:avLst/>
          </a:prstGeom>
        </p:spPr>
      </p:pic>
    </p:spTree>
    <p:extLst>
      <p:ext uri="{BB962C8B-B14F-4D97-AF65-F5344CB8AC3E}">
        <p14:creationId xmlns:p14="http://schemas.microsoft.com/office/powerpoint/2010/main" val="1111121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379EF91-6C99-4331-84FE-0E8A4932DEEF}"/>
              </a:ext>
            </a:extLst>
          </p:cNvPr>
          <p:cNvPicPr>
            <a:picLocks noChangeAspect="1"/>
          </p:cNvPicPr>
          <p:nvPr/>
        </p:nvPicPr>
        <p:blipFill>
          <a:blip r:embed="rId2"/>
          <a:stretch>
            <a:fillRect/>
          </a:stretch>
        </p:blipFill>
        <p:spPr>
          <a:xfrm>
            <a:off x="243797" y="201119"/>
            <a:ext cx="6748696" cy="526668"/>
          </a:xfrm>
          <a:prstGeom prst="rect">
            <a:avLst/>
          </a:prstGeom>
        </p:spPr>
      </p:pic>
      <p:pic>
        <p:nvPicPr>
          <p:cNvPr id="4" name="图片 3">
            <a:extLst>
              <a:ext uri="{FF2B5EF4-FFF2-40B4-BE49-F238E27FC236}">
                <a16:creationId xmlns:a16="http://schemas.microsoft.com/office/drawing/2014/main" id="{C584978E-2C9C-4BC1-932B-E7EC902BF9F3}"/>
              </a:ext>
            </a:extLst>
          </p:cNvPr>
          <p:cNvPicPr>
            <a:picLocks noChangeAspect="1"/>
          </p:cNvPicPr>
          <p:nvPr/>
        </p:nvPicPr>
        <p:blipFill>
          <a:blip r:embed="rId3"/>
          <a:stretch>
            <a:fillRect/>
          </a:stretch>
        </p:blipFill>
        <p:spPr>
          <a:xfrm>
            <a:off x="1365400" y="2944808"/>
            <a:ext cx="5627093" cy="2535894"/>
          </a:xfrm>
          <a:prstGeom prst="rect">
            <a:avLst/>
          </a:prstGeom>
        </p:spPr>
      </p:pic>
      <p:sp>
        <p:nvSpPr>
          <p:cNvPr id="5" name="文本框 4">
            <a:extLst>
              <a:ext uri="{FF2B5EF4-FFF2-40B4-BE49-F238E27FC236}">
                <a16:creationId xmlns:a16="http://schemas.microsoft.com/office/drawing/2014/main" id="{21E7220F-708F-418D-B6AB-AF97DC6C3541}"/>
              </a:ext>
            </a:extLst>
          </p:cNvPr>
          <p:cNvSpPr txBox="1"/>
          <p:nvPr/>
        </p:nvSpPr>
        <p:spPr>
          <a:xfrm>
            <a:off x="694267" y="1236133"/>
            <a:ext cx="9008533" cy="1200329"/>
          </a:xfrm>
          <a:prstGeom prst="rect">
            <a:avLst/>
          </a:prstGeom>
          <a:noFill/>
        </p:spPr>
        <p:txBody>
          <a:bodyPr wrap="square" rtlCol="0">
            <a:spAutoFit/>
          </a:bodyPr>
          <a:lstStyle/>
          <a:p>
            <a:r>
              <a:rPr lang="zh-CN" altLang="en-US" sz="2400" dirty="0">
                <a:latin typeface="微软雅黑 Light" panose="020B0502040204020203" pitchFamily="34" charset="-122"/>
                <a:ea typeface="微软雅黑 Light" panose="020B0502040204020203" pitchFamily="34" charset="-122"/>
              </a:rPr>
              <a:t>本质上就是，每次查找的时候把表一分为二，检查一下分界点是不是 </a:t>
            </a:r>
            <a:r>
              <a:rPr lang="en-US" altLang="zh-CN" sz="2400" dirty="0">
                <a:latin typeface="微软雅黑 Light" panose="020B0502040204020203" pitchFamily="34" charset="-122"/>
                <a:ea typeface="微软雅黑 Light" panose="020B0502040204020203" pitchFamily="34" charset="-122"/>
              </a:rPr>
              <a:t>key</a:t>
            </a:r>
            <a:r>
              <a:rPr lang="zh-CN" altLang="en-US" sz="2400" dirty="0">
                <a:latin typeface="微软雅黑 Light" panose="020B0502040204020203" pitchFamily="34" charset="-122"/>
                <a:ea typeface="微软雅黑 Light" panose="020B0502040204020203" pitchFamily="34" charset="-122"/>
              </a:rPr>
              <a:t>，是的话就找到了，不然就通过比较判断要查找的在哪边，然后递归查找那一半的表</a:t>
            </a:r>
          </a:p>
        </p:txBody>
      </p:sp>
    </p:spTree>
    <p:extLst>
      <p:ext uri="{BB962C8B-B14F-4D97-AF65-F5344CB8AC3E}">
        <p14:creationId xmlns:p14="http://schemas.microsoft.com/office/powerpoint/2010/main" val="289926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47E0DD8-7857-44FE-9FB0-FACFD782AF87}"/>
              </a:ext>
            </a:extLst>
          </p:cNvPr>
          <p:cNvPicPr>
            <a:picLocks noChangeAspect="1"/>
          </p:cNvPicPr>
          <p:nvPr/>
        </p:nvPicPr>
        <p:blipFill>
          <a:blip r:embed="rId2"/>
          <a:stretch>
            <a:fillRect/>
          </a:stretch>
        </p:blipFill>
        <p:spPr>
          <a:xfrm>
            <a:off x="130639" y="174729"/>
            <a:ext cx="11603856" cy="1430135"/>
          </a:xfrm>
          <a:prstGeom prst="rect">
            <a:avLst/>
          </a:prstGeom>
        </p:spPr>
      </p:pic>
      <p:sp>
        <p:nvSpPr>
          <p:cNvPr id="3" name="文本框 2">
            <a:extLst>
              <a:ext uri="{FF2B5EF4-FFF2-40B4-BE49-F238E27FC236}">
                <a16:creationId xmlns:a16="http://schemas.microsoft.com/office/drawing/2014/main" id="{8E87FE98-EEBC-4712-B9AE-DC677F581A60}"/>
              </a:ext>
            </a:extLst>
          </p:cNvPr>
          <p:cNvSpPr txBox="1"/>
          <p:nvPr/>
        </p:nvSpPr>
        <p:spPr>
          <a:xfrm>
            <a:off x="911833" y="4893732"/>
            <a:ext cx="10718800" cy="1200329"/>
          </a:xfrm>
          <a:prstGeom prst="rect">
            <a:avLst/>
          </a:prstGeom>
          <a:noFill/>
        </p:spPr>
        <p:txBody>
          <a:bodyPr wrap="square" rtlCol="0">
            <a:spAutoFit/>
          </a:bodyPr>
          <a:lstStyle/>
          <a:p>
            <a:r>
              <a:rPr lang="zh-CN" altLang="en-US" sz="2400" dirty="0">
                <a:latin typeface="微软雅黑 Light" panose="020B0502040204020203" pitchFamily="34" charset="-122"/>
                <a:ea typeface="微软雅黑 Light" panose="020B0502040204020203" pitchFamily="34" charset="-122"/>
              </a:rPr>
              <a:t>优点：简化代码，提高效率</a:t>
            </a:r>
            <a:r>
              <a:rPr lang="en-US" altLang="zh-CN" sz="2400" dirty="0">
                <a:latin typeface="微软雅黑 Light" panose="020B0502040204020203" pitchFamily="34" charset="-122"/>
                <a:ea typeface="微软雅黑 Light" panose="020B0502040204020203" pitchFamily="34" charset="-122"/>
              </a:rPr>
              <a:t>……</a:t>
            </a:r>
          </a:p>
          <a:p>
            <a:r>
              <a:rPr lang="zh-CN" altLang="en-US" sz="2400" dirty="0">
                <a:latin typeface="微软雅黑 Light" panose="020B0502040204020203" pitchFamily="34" charset="-122"/>
                <a:ea typeface="微软雅黑 Light" panose="020B0502040204020203" pitchFamily="34" charset="-122"/>
              </a:rPr>
              <a:t>缺点：额外的空间开销</a:t>
            </a:r>
            <a:endParaRPr lang="en-US" altLang="zh-CN" sz="2400" dirty="0">
              <a:latin typeface="微软雅黑 Light" panose="020B0502040204020203" pitchFamily="34" charset="-122"/>
              <a:ea typeface="微软雅黑 Light" panose="020B0502040204020203" pitchFamily="34" charset="-122"/>
            </a:endParaRPr>
          </a:p>
          <a:p>
            <a:r>
              <a:rPr lang="zh-CN" altLang="en-US" sz="2400" dirty="0">
                <a:latin typeface="微软雅黑 Light" panose="020B0502040204020203" pitchFamily="34" charset="-122"/>
                <a:ea typeface="微软雅黑 Light" panose="020B0502040204020203" pitchFamily="34" charset="-122"/>
              </a:rPr>
              <a:t>技巧：可以存在开头，每次用到的时候再放回去</a:t>
            </a:r>
          </a:p>
        </p:txBody>
      </p:sp>
      <p:pic>
        <p:nvPicPr>
          <p:cNvPr id="4" name="图片 3">
            <a:extLst>
              <a:ext uri="{FF2B5EF4-FFF2-40B4-BE49-F238E27FC236}">
                <a16:creationId xmlns:a16="http://schemas.microsoft.com/office/drawing/2014/main" id="{4EE92EAF-6507-43C4-897F-630541CC2D08}"/>
              </a:ext>
            </a:extLst>
          </p:cNvPr>
          <p:cNvPicPr>
            <a:picLocks noChangeAspect="1"/>
          </p:cNvPicPr>
          <p:nvPr/>
        </p:nvPicPr>
        <p:blipFill>
          <a:blip r:embed="rId3"/>
          <a:stretch>
            <a:fillRect/>
          </a:stretch>
        </p:blipFill>
        <p:spPr>
          <a:xfrm>
            <a:off x="911833" y="1856167"/>
            <a:ext cx="8241038" cy="2580365"/>
          </a:xfrm>
          <a:prstGeom prst="rect">
            <a:avLst/>
          </a:prstGeom>
        </p:spPr>
      </p:pic>
    </p:spTree>
    <p:extLst>
      <p:ext uri="{BB962C8B-B14F-4D97-AF65-F5344CB8AC3E}">
        <p14:creationId xmlns:p14="http://schemas.microsoft.com/office/powerpoint/2010/main" val="277543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78840" y="511728"/>
            <a:ext cx="11207692" cy="2799715"/>
          </a:xfrm>
          <a:prstGeom prst="rect">
            <a:avLst/>
          </a:prstGeom>
          <a:noFill/>
        </p:spPr>
        <p:txBody>
          <a:bodyPr wrap="square" rtlCol="0">
            <a:spAutoFit/>
          </a:bodyPr>
          <a:lstStyle/>
          <a:p>
            <a:r>
              <a:rPr lang="zh-CN" altLang="en-US" sz="2800" dirty="0"/>
              <a:t>题目</a:t>
            </a:r>
          </a:p>
          <a:p>
            <a:endParaRPr lang="en-US" altLang="zh-CN" sz="2800" dirty="0"/>
          </a:p>
          <a:p>
            <a:r>
              <a:rPr lang="en-US" altLang="zh-CN" sz="2400" i="1" dirty="0"/>
              <a:t>- 7.16</a:t>
            </a:r>
          </a:p>
          <a:p>
            <a:r>
              <a:rPr lang="en-US" altLang="zh-CN" sz="2400" i="1" dirty="0"/>
              <a:t>- 7.7 7.22 7.27 7.34 非递归的DFS算法</a:t>
            </a:r>
          </a:p>
          <a:p>
            <a:r>
              <a:rPr lang="en-US" altLang="zh-CN" sz="2400" i="1" dirty="0"/>
              <a:t>- 7.28, 7.31, 7.37, 9.26, 9.28</a:t>
            </a:r>
          </a:p>
          <a:p>
            <a:r>
              <a:rPr lang="en-US" altLang="zh-CN" sz="2400" i="1" dirty="0"/>
              <a:t>- BST</a:t>
            </a:r>
            <a:r>
              <a:rPr lang="zh-CN" altLang="en-US" sz="2400" i="1" dirty="0"/>
              <a:t>的非递归查找（遍历）</a:t>
            </a:r>
            <a:r>
              <a:rPr lang="en-US" altLang="zh-CN" sz="2400" i="1" dirty="0"/>
              <a:t>9.31 9.33 9.11 9.38 9.40</a:t>
            </a:r>
          </a:p>
          <a:p>
            <a:r>
              <a:rPr lang="en-US" altLang="zh-CN" sz="2400" i="1" dirty="0"/>
              <a:t>- </a:t>
            </a:r>
            <a:r>
              <a:rPr lang="en-US" altLang="zh-CN" sz="2400" i="1" dirty="0">
                <a:sym typeface="+mn-ea"/>
              </a:rPr>
              <a:t>9.14 9.15</a:t>
            </a:r>
            <a:endParaRPr lang="en-US" altLang="zh-CN" sz="24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8506" y="461394"/>
            <a:ext cx="10846966" cy="953135"/>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cs typeface="微软雅黑" panose="020B0503020204020204" charset="-122"/>
              </a:rPr>
              <a:t>BST</a:t>
            </a:r>
            <a:r>
              <a:rPr lang="zh-CN" altLang="en-US" sz="2000" dirty="0">
                <a:latin typeface="微软雅黑" panose="020B0503020204020204" charset="-122"/>
                <a:ea typeface="微软雅黑" panose="020B0503020204020204" charset="-122"/>
                <a:cs typeface="微软雅黑" panose="020B0503020204020204" charset="-122"/>
              </a:rPr>
              <a:t>的非递归查找（插入，遍历）</a:t>
            </a:r>
            <a:endParaRPr lang="en-US" altLang="zh-CN" sz="2000" dirty="0">
              <a:latin typeface="微软雅黑" panose="020B0503020204020204" charset="-122"/>
              <a:ea typeface="微软雅黑" panose="020B0503020204020204" charset="-122"/>
              <a:cs typeface="微软雅黑" panose="020B0503020204020204" charset="-122"/>
            </a:endParaRPr>
          </a:p>
          <a:p>
            <a:r>
              <a:rPr lang="en-US" altLang="zh-CN" dirty="0"/>
              <a:t>Reference</a:t>
            </a:r>
            <a:r>
              <a:rPr lang="zh-CN" altLang="en-US" dirty="0"/>
              <a:t>：</a:t>
            </a:r>
            <a:r>
              <a:rPr lang="en-US" altLang="zh-CN" b="1" i="1" dirty="0"/>
              <a:t>Introduction to Algorithms</a:t>
            </a:r>
            <a:r>
              <a:rPr lang="zh-CN" altLang="en-US" b="1" i="1" dirty="0"/>
              <a:t>，</a:t>
            </a:r>
            <a:r>
              <a:rPr lang="en-US" altLang="zh-CN" b="1" i="1" dirty="0"/>
              <a:t>PowerPoint of Topic5-1</a:t>
            </a:r>
            <a:r>
              <a:rPr lang="zh-CN" altLang="en-US" b="1" i="1" dirty="0"/>
              <a:t>， </a:t>
            </a:r>
            <a:r>
              <a:rPr lang="en-US" altLang="zh-CN" b="1" i="1" dirty="0"/>
              <a:t>@USTC2020Aut</a:t>
            </a:r>
            <a:r>
              <a:rPr lang="zh-CN" altLang="en-US" b="1" i="1" dirty="0"/>
              <a:t>，</a:t>
            </a:r>
            <a:r>
              <a:rPr lang="en-US" altLang="zh-CN" b="1" i="1" dirty="0"/>
              <a:t>Lectured by </a:t>
            </a:r>
            <a:r>
              <a:rPr lang="en-US" altLang="zh-CN" b="1" i="1" dirty="0" err="1"/>
              <a:t>Prof.Li</a:t>
            </a:r>
            <a:r>
              <a:rPr lang="zh-CN" altLang="en-US" b="1" i="1" dirty="0"/>
              <a:t> </a:t>
            </a:r>
            <a:r>
              <a:rPr lang="en-US" altLang="zh-CN" b="1" i="1" dirty="0"/>
              <a:t>and</a:t>
            </a:r>
            <a:r>
              <a:rPr lang="zh-CN" altLang="en-US" b="1" i="1" dirty="0"/>
              <a:t> </a:t>
            </a:r>
            <a:r>
              <a:rPr lang="en-US" altLang="zh-CN" b="1" i="1" dirty="0"/>
              <a:t>Tan</a:t>
            </a:r>
          </a:p>
          <a:p>
            <a:endParaRPr lang="zh-CN" altLang="en-US" dirty="0"/>
          </a:p>
        </p:txBody>
      </p:sp>
      <p:pic>
        <p:nvPicPr>
          <p:cNvPr id="4" name="图片 3"/>
          <p:cNvPicPr>
            <a:picLocks noChangeAspect="1"/>
          </p:cNvPicPr>
          <p:nvPr/>
        </p:nvPicPr>
        <p:blipFill>
          <a:blip r:embed="rId2"/>
          <a:stretch>
            <a:fillRect/>
          </a:stretch>
        </p:blipFill>
        <p:spPr>
          <a:xfrm>
            <a:off x="688937" y="1502060"/>
            <a:ext cx="4861496" cy="3855015"/>
          </a:xfrm>
          <a:prstGeom prst="rect">
            <a:avLst/>
          </a:prstGeom>
        </p:spPr>
      </p:pic>
      <p:pic>
        <p:nvPicPr>
          <p:cNvPr id="6" name="图片 5"/>
          <p:cNvPicPr>
            <a:picLocks noChangeAspect="1"/>
          </p:cNvPicPr>
          <p:nvPr/>
        </p:nvPicPr>
        <p:blipFill>
          <a:blip r:embed="rId3"/>
          <a:stretch>
            <a:fillRect/>
          </a:stretch>
        </p:blipFill>
        <p:spPr>
          <a:xfrm>
            <a:off x="6155159" y="1458245"/>
            <a:ext cx="5220313" cy="394130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4160" y="494842"/>
            <a:ext cx="6094602" cy="706755"/>
          </a:xfrm>
          <a:prstGeom prst="rect">
            <a:avLst/>
          </a:prstGeom>
          <a:noFill/>
        </p:spPr>
        <p:txBody>
          <a:bodyPr wrap="square">
            <a:spAutoFit/>
          </a:bodyPr>
          <a:lstStyle/>
          <a:p>
            <a:r>
              <a:rPr lang="en-US" altLang="zh-CN" sz="2000" dirty="0">
                <a:latin typeface="微软雅黑" panose="020B0503020204020204" charset="-122"/>
                <a:ea typeface="微软雅黑" panose="020B0503020204020204" charset="-122"/>
                <a:cs typeface="微软雅黑" panose="020B0503020204020204" charset="-122"/>
              </a:rPr>
              <a:t>9.31. </a:t>
            </a:r>
            <a:r>
              <a:rPr lang="zh-CN" altLang="en-US" sz="2000" dirty="0">
                <a:latin typeface="微软雅黑" panose="020B0503020204020204" charset="-122"/>
                <a:ea typeface="微软雅黑" panose="020B0503020204020204" charset="-122"/>
                <a:cs typeface="微软雅黑" panose="020B0503020204020204" charset="-122"/>
              </a:rPr>
              <a:t>判别一个二叉树是否是</a:t>
            </a:r>
            <a:r>
              <a:rPr lang="en-US" altLang="zh-CN" sz="2000" dirty="0">
                <a:latin typeface="微软雅黑" panose="020B0503020204020204" charset="-122"/>
                <a:ea typeface="微软雅黑" panose="020B0503020204020204" charset="-122"/>
                <a:cs typeface="微软雅黑" panose="020B0503020204020204" charset="-122"/>
              </a:rPr>
              <a:t>BST(</a:t>
            </a:r>
            <a:r>
              <a:rPr lang="zh-CN" altLang="en-US" sz="2000" dirty="0">
                <a:latin typeface="微软雅黑" panose="020B0503020204020204" charset="-122"/>
                <a:ea typeface="微软雅黑" panose="020B0503020204020204" charset="-122"/>
                <a:cs typeface="微软雅黑" panose="020B0503020204020204" charset="-122"/>
              </a:rPr>
              <a:t>假设</a:t>
            </a:r>
            <a:r>
              <a:rPr lang="en-US" altLang="zh-CN" sz="2000" dirty="0">
                <a:latin typeface="微软雅黑" panose="020B0503020204020204" charset="-122"/>
                <a:ea typeface="微软雅黑" panose="020B0503020204020204" charset="-122"/>
                <a:cs typeface="微软雅黑" panose="020B0503020204020204" charset="-122"/>
              </a:rPr>
              <a:t>key</a:t>
            </a:r>
            <a:r>
              <a:rPr lang="zh-CN" altLang="en-US" sz="2000" dirty="0">
                <a:latin typeface="微软雅黑" panose="020B0503020204020204" charset="-122"/>
                <a:ea typeface="微软雅黑" panose="020B0503020204020204" charset="-122"/>
                <a:cs typeface="微软雅黑" panose="020B0503020204020204" charset="-122"/>
              </a:rPr>
              <a:t>值各不相同</a:t>
            </a:r>
            <a:r>
              <a:rPr lang="en-US" altLang="zh-CN" sz="2000" dirty="0">
                <a:latin typeface="微软雅黑" panose="020B0503020204020204" charset="-122"/>
                <a:ea typeface="微软雅黑" panose="020B0503020204020204" charset="-122"/>
                <a:cs typeface="微软雅黑" panose="020B0503020204020204" charset="-122"/>
              </a:rPr>
              <a:t>)</a:t>
            </a:r>
          </a:p>
          <a:p>
            <a:endParaRPr lang="en-US" altLang="zh-CN" sz="2000"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2"/>
          <a:stretch>
            <a:fillRect/>
          </a:stretch>
        </p:blipFill>
        <p:spPr>
          <a:xfrm>
            <a:off x="656857" y="1141173"/>
            <a:ext cx="6516009" cy="4267796"/>
          </a:xfrm>
          <a:prstGeom prst="rect">
            <a:avLst/>
          </a:prstGeom>
        </p:spPr>
      </p:pic>
      <p:sp>
        <p:nvSpPr>
          <p:cNvPr id="6" name="文本框 5"/>
          <p:cNvSpPr txBox="1"/>
          <p:nvPr/>
        </p:nvSpPr>
        <p:spPr>
          <a:xfrm>
            <a:off x="7617204" y="1459684"/>
            <a:ext cx="4353886" cy="1754326"/>
          </a:xfrm>
          <a:prstGeom prst="rect">
            <a:avLst/>
          </a:prstGeom>
          <a:noFill/>
        </p:spPr>
        <p:txBody>
          <a:bodyPr wrap="square" rtlCol="0">
            <a:spAutoFit/>
          </a:bodyPr>
          <a:lstStyle/>
          <a:p>
            <a:r>
              <a:rPr lang="zh-CN" altLang="en-US" dirty="0"/>
              <a:t>调用的时候一开始传入的</a:t>
            </a:r>
            <a:r>
              <a:rPr lang="en-US" altLang="zh-CN" dirty="0"/>
              <a:t>pre</a:t>
            </a:r>
            <a:r>
              <a:rPr lang="zh-CN" altLang="en-US" dirty="0"/>
              <a:t>值是</a:t>
            </a:r>
            <a:r>
              <a:rPr lang="en-US" altLang="zh-CN" dirty="0"/>
              <a:t>key</a:t>
            </a:r>
            <a:r>
              <a:rPr lang="zh-CN" altLang="en-US" dirty="0"/>
              <a:t>值的一个下确界。</a:t>
            </a:r>
            <a:endParaRPr lang="en-US" altLang="zh-CN" dirty="0"/>
          </a:p>
          <a:p>
            <a:endParaRPr lang="en-US" altLang="zh-CN" dirty="0"/>
          </a:p>
          <a:p>
            <a:r>
              <a:rPr lang="zh-CN" altLang="en-US" dirty="0"/>
              <a:t>方法很多，简洁思路都是借助判断左右子树是否为</a:t>
            </a:r>
            <a:r>
              <a:rPr lang="en-US" altLang="zh-CN" dirty="0"/>
              <a:t>BST</a:t>
            </a:r>
            <a:r>
              <a:rPr lang="zh-CN" altLang="en-US" dirty="0"/>
              <a:t>和检查二叉树的头节点完成的（递归算法）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469783" y="511728"/>
                <a:ext cx="11065079" cy="706755"/>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cs typeface="微软雅黑" panose="020B0503020204020204" charset="-122"/>
                  </a:rPr>
                  <a:t>9.33. </a:t>
                </a:r>
                <a:r>
                  <a:rPr lang="zh-CN" altLang="en-US" sz="2000" dirty="0">
                    <a:latin typeface="微软雅黑" panose="020B0503020204020204" charset="-122"/>
                    <a:ea typeface="微软雅黑" panose="020B0503020204020204" charset="-122"/>
                    <a:cs typeface="微软雅黑" panose="020B0503020204020204" charset="-122"/>
                  </a:rPr>
                  <a:t>编写递归算法，从大到小输出给定</a:t>
                </a:r>
                <a:r>
                  <a:rPr lang="en-US" altLang="zh-CN" sz="2000" dirty="0">
                    <a:latin typeface="微软雅黑" panose="020B0503020204020204" charset="-122"/>
                    <a:ea typeface="微软雅黑" panose="020B0503020204020204" charset="-122"/>
                    <a:cs typeface="微软雅黑" panose="020B0503020204020204" charset="-122"/>
                  </a:rPr>
                  <a:t>BST</a:t>
                </a:r>
                <a:r>
                  <a:rPr lang="zh-CN" altLang="en-US" sz="2000" dirty="0">
                    <a:latin typeface="微软雅黑" panose="020B0503020204020204" charset="-122"/>
                    <a:ea typeface="微软雅黑" panose="020B0503020204020204" charset="-122"/>
                    <a:cs typeface="微软雅黑" panose="020B0503020204020204" charset="-122"/>
                  </a:rPr>
                  <a:t>中所有</a:t>
                </a:r>
                <a:r>
                  <a:rPr lang="en-US" altLang="zh-CN" sz="2000" dirty="0">
                    <a:latin typeface="微软雅黑" panose="020B0503020204020204" charset="-122"/>
                    <a:ea typeface="微软雅黑" panose="020B0503020204020204" charset="-122"/>
                    <a:cs typeface="微软雅黑" panose="020B0503020204020204" charset="-122"/>
                  </a:rPr>
                  <a:t>key</a:t>
                </a:r>
                <a:r>
                  <a:rPr lang="zh-CN" altLang="en-US" sz="2000" dirty="0">
                    <a:latin typeface="微软雅黑" panose="020B0503020204020204" charset="-122"/>
                    <a:ea typeface="微软雅黑" panose="020B0503020204020204" charset="-122"/>
                    <a:cs typeface="微软雅黑" panose="020B0503020204020204" charset="-122"/>
                  </a:rPr>
                  <a:t>值不小于</a:t>
                </a:r>
                <a:r>
                  <a:rPr lang="en-US" altLang="zh-CN" sz="2000" dirty="0">
                    <a:latin typeface="微软雅黑" panose="020B0503020204020204" charset="-122"/>
                    <a:ea typeface="微软雅黑" panose="020B0503020204020204" charset="-122"/>
                    <a:cs typeface="微软雅黑" panose="020B0503020204020204" charset="-122"/>
                  </a:rPr>
                  <a:t>x</a:t>
                </a:r>
                <a:r>
                  <a:rPr lang="zh-CN" altLang="en-US" sz="2000" dirty="0">
                    <a:latin typeface="微软雅黑" panose="020B0503020204020204" charset="-122"/>
                    <a:ea typeface="微软雅黑" panose="020B0503020204020204" charset="-122"/>
                    <a:cs typeface="微软雅黑" panose="020B0503020204020204" charset="-122"/>
                  </a:rPr>
                  <a:t>的数据元素，要求时间复杂度为</a:t>
                </a:r>
                <a14:m>
                  <m:oMath xmlns:m="http://schemas.openxmlformats.org/officeDocument/2006/math">
                    <m:r>
                      <m:rPr>
                        <m:sty m:val="p"/>
                      </m:rPr>
                      <a:rPr lang="en-US" altLang="zh-CN" sz="2000" i="1" dirty="0">
                        <a:latin typeface="Cambria Math" panose="02040503050406030204" pitchFamily="18" charset="0"/>
                        <a:ea typeface="微软雅黑" panose="020B0503020204020204" charset="-122"/>
                        <a:cs typeface="Cambria Math" panose="02040503050406030204" pitchFamily="18" charset="0"/>
                      </a:rPr>
                      <m:t>O</m:t>
                    </m:r>
                    <m:r>
                      <a:rPr lang="en-US" altLang="zh-CN" sz="2000" b="0" i="0" dirty="0" smtClean="0">
                        <a:latin typeface="Cambria Math" panose="02040503050406030204" pitchFamily="18" charset="0"/>
                        <a:ea typeface="MS Mincho" charset="0"/>
                        <a:cs typeface="Cambria Math" panose="02040503050406030204" pitchFamily="18" charset="0"/>
                      </a:rPr>
                      <m:t>(</m:t>
                    </m:r>
                    <m:func>
                      <m:funcPr>
                        <m:ctrlPr>
                          <a:rPr lang="en-US" altLang="zh-CN" sz="2000" b="0" i="1" dirty="0" smtClean="0">
                            <a:latin typeface="Cambria Math" panose="02040503050406030204" pitchFamily="18" charset="0"/>
                            <a:ea typeface="微软雅黑" panose="020B0503020204020204" charset="-122"/>
                            <a:cs typeface="Cambria Math" panose="02040503050406030204" pitchFamily="18" charset="0"/>
                          </a:rPr>
                        </m:ctrlPr>
                      </m:funcPr>
                      <m:fName>
                        <m:r>
                          <m:rPr>
                            <m:sty m:val="p"/>
                          </m:rPr>
                          <a:rPr lang="en-US" altLang="zh-CN" sz="2000" b="0" i="0" dirty="0" smtClean="0">
                            <a:latin typeface="Cambria Math" panose="02040503050406030204" pitchFamily="18" charset="0"/>
                            <a:ea typeface="微软雅黑" panose="020B0503020204020204" charset="-122"/>
                            <a:cs typeface="Cambria Math" panose="02040503050406030204" pitchFamily="18" charset="0"/>
                          </a:rPr>
                          <m:t>log</m:t>
                        </m:r>
                      </m:fName>
                      <m:e>
                        <m:d>
                          <m:dPr>
                            <m:ctrlPr>
                              <a:rPr lang="en-US" altLang="zh-CN" sz="2000" b="0" i="1" dirty="0" smtClean="0">
                                <a:latin typeface="Cambria Math" panose="02040503050406030204" pitchFamily="18" charset="0"/>
                                <a:ea typeface="微软雅黑" panose="020B0503020204020204" charset="-122"/>
                                <a:cs typeface="Cambria Math" panose="02040503050406030204" pitchFamily="18" charset="0"/>
                              </a:rPr>
                            </m:ctrlPr>
                          </m:dPr>
                          <m:e>
                            <m:r>
                              <a:rPr lang="en-US" altLang="zh-CN" sz="2000" b="0" i="1" dirty="0" smtClean="0">
                                <a:latin typeface="Cambria Math" panose="02040503050406030204" pitchFamily="18" charset="0"/>
                                <a:ea typeface="MS Mincho" charset="0"/>
                                <a:cs typeface="Cambria Math" panose="02040503050406030204" pitchFamily="18" charset="0"/>
                              </a:rPr>
                              <m:t>2</m:t>
                            </m:r>
                            <m:r>
                              <a:rPr lang="en-US" altLang="zh-CN" sz="2000" b="0" i="1" dirty="0" smtClean="0">
                                <a:latin typeface="Cambria Math" panose="02040503050406030204" pitchFamily="18" charset="0"/>
                                <a:ea typeface="微软雅黑" panose="020B0503020204020204" charset="-122"/>
                                <a:cs typeface="Cambria Math" panose="02040503050406030204" pitchFamily="18" charset="0"/>
                              </a:rPr>
                              <m:t>𝑛</m:t>
                            </m:r>
                          </m:e>
                        </m:d>
                      </m:e>
                    </m:func>
                    <m:r>
                      <a:rPr lang="en-US" altLang="zh-CN" sz="2000" b="0" i="1" dirty="0" smtClean="0">
                        <a:latin typeface="Cambria Math" panose="02040503050406030204" pitchFamily="18" charset="0"/>
                        <a:ea typeface="MS Mincho" charset="0"/>
                        <a:cs typeface="Cambria Math" panose="02040503050406030204" pitchFamily="18" charset="0"/>
                      </a:rPr>
                      <m:t>+</m:t>
                    </m:r>
                    <m:r>
                      <a:rPr lang="en-US" altLang="zh-CN" sz="2000" b="0" i="1" dirty="0" smtClean="0">
                        <a:latin typeface="Cambria Math" panose="02040503050406030204" pitchFamily="18" charset="0"/>
                        <a:ea typeface="微软雅黑" panose="020B0503020204020204" charset="-122"/>
                        <a:cs typeface="Cambria Math" panose="02040503050406030204" pitchFamily="18" charset="0"/>
                      </a:rPr>
                      <m:t>𝑚</m:t>
                    </m:r>
                    <m:r>
                      <a:rPr lang="en-US" altLang="zh-CN" sz="2000" b="0" i="0" dirty="0" smtClean="0">
                        <a:latin typeface="Cambria Math" panose="02040503050406030204" pitchFamily="18" charset="0"/>
                        <a:ea typeface="MS Mincho" charset="0"/>
                        <a:cs typeface="Cambria Math" panose="02040503050406030204" pitchFamily="18" charset="0"/>
                      </a:rPr>
                      <m:t>)</m:t>
                    </m:r>
                  </m:oMath>
                </a14:m>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其中</a:t>
                </a:r>
                <a:r>
                  <a:rPr lang="en-US" altLang="zh-CN" sz="2000" dirty="0">
                    <a:latin typeface="微软雅黑" panose="020B0503020204020204" charset="-122"/>
                    <a:ea typeface="微软雅黑" panose="020B0503020204020204" charset="-122"/>
                    <a:cs typeface="微软雅黑" panose="020B0503020204020204" charset="-122"/>
                  </a:rPr>
                  <a:t>n</a:t>
                </a:r>
                <a:r>
                  <a:rPr lang="zh-CN" altLang="en-US" sz="2000" dirty="0">
                    <a:latin typeface="微软雅黑" panose="020B0503020204020204" charset="-122"/>
                    <a:ea typeface="微软雅黑" panose="020B0503020204020204" charset="-122"/>
                    <a:cs typeface="微软雅黑" panose="020B0503020204020204" charset="-122"/>
                  </a:rPr>
                  <a:t>为</a:t>
                </a:r>
                <a:r>
                  <a:rPr lang="en-US" altLang="zh-CN" sz="2000" dirty="0">
                    <a:latin typeface="微软雅黑" panose="020B0503020204020204" charset="-122"/>
                    <a:ea typeface="微软雅黑" panose="020B0503020204020204" charset="-122"/>
                    <a:cs typeface="微软雅黑" panose="020B0503020204020204" charset="-122"/>
                  </a:rPr>
                  <a:t>BST</a:t>
                </a:r>
                <a:r>
                  <a:rPr lang="zh-CN" altLang="en-US" sz="2000" dirty="0">
                    <a:latin typeface="微软雅黑" panose="020B0503020204020204" charset="-122"/>
                    <a:ea typeface="微软雅黑" panose="020B0503020204020204" charset="-122"/>
                    <a:cs typeface="微软雅黑" panose="020B0503020204020204" charset="-122"/>
                  </a:rPr>
                  <a:t>节点个数，</a:t>
                </a:r>
                <a:r>
                  <a:rPr lang="en-US" altLang="zh-CN" sz="2000" dirty="0">
                    <a:latin typeface="微软雅黑" panose="020B0503020204020204" charset="-122"/>
                    <a:ea typeface="微软雅黑" panose="020B0503020204020204" charset="-122"/>
                    <a:cs typeface="微软雅黑" panose="020B0503020204020204" charset="-122"/>
                  </a:rPr>
                  <a:t>m</a:t>
                </a:r>
                <a:r>
                  <a:rPr lang="zh-CN" altLang="en-US" sz="2000" dirty="0">
                    <a:latin typeface="微软雅黑" panose="020B0503020204020204" charset="-122"/>
                    <a:ea typeface="微软雅黑" panose="020B0503020204020204" charset="-122"/>
                    <a:cs typeface="微软雅黑" panose="020B0503020204020204" charset="-122"/>
                  </a:rPr>
                  <a:t>为输出关键字个数。</a:t>
                </a:r>
              </a:p>
            </p:txBody>
          </p:sp>
        </mc:Choice>
        <mc:Fallback xmlns="">
          <p:sp>
            <p:nvSpPr>
              <p:cNvPr id="2" name="文本框 1"/>
              <p:cNvSpPr txBox="1">
                <a:spLocks noRot="1" noChangeAspect="1" noMove="1" noResize="1" noEditPoints="1" noAdjustHandles="1" noChangeArrowheads="1" noChangeShapeType="1" noTextEdit="1"/>
              </p:cNvSpPr>
              <p:nvPr/>
            </p:nvSpPr>
            <p:spPr>
              <a:xfrm>
                <a:off x="469783" y="511728"/>
                <a:ext cx="11065079" cy="706755"/>
              </a:xfrm>
              <a:prstGeom prst="rect">
                <a:avLst/>
              </a:prstGeom>
              <a:blipFill rotWithShape="1">
                <a:blip r:embed="rId2"/>
                <a:stretch>
                  <a:fillRect l="-5" t="-78" r="1" b="78"/>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469783" y="1376359"/>
            <a:ext cx="6839905" cy="3820058"/>
          </a:xfrm>
          <a:prstGeom prst="rect">
            <a:avLst/>
          </a:prstGeom>
        </p:spPr>
      </p:pic>
      <p:sp>
        <p:nvSpPr>
          <p:cNvPr id="8" name="文本框 7"/>
          <p:cNvSpPr txBox="1"/>
          <p:nvPr/>
        </p:nvSpPr>
        <p:spPr>
          <a:xfrm>
            <a:off x="7524925" y="1795244"/>
            <a:ext cx="4345497" cy="1477328"/>
          </a:xfrm>
          <a:prstGeom prst="rect">
            <a:avLst/>
          </a:prstGeom>
          <a:noFill/>
        </p:spPr>
        <p:txBody>
          <a:bodyPr wrap="square" rtlCol="0">
            <a:spAutoFit/>
          </a:bodyPr>
          <a:lstStyle/>
          <a:p>
            <a:r>
              <a:rPr lang="zh-CN" altLang="en-US" dirty="0"/>
              <a:t>由于本题要求从大到小的输出，因此需要修改中序遍历算法，先去遍历右子树再去遍历左子树。</a:t>
            </a:r>
            <a:endParaRPr lang="en-US" altLang="zh-CN" dirty="0"/>
          </a:p>
          <a:p>
            <a:endParaRPr lang="en-US" altLang="zh-CN" dirty="0"/>
          </a:p>
          <a:p>
            <a:r>
              <a:rPr lang="zh-CN" altLang="en-US" b="1" dirty="0"/>
              <a:t>本题的时间复杂度存疑？</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6825" y="394422"/>
            <a:ext cx="10242958" cy="675640"/>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cs typeface="微软雅黑" panose="020B0503020204020204" charset="-122"/>
              </a:rPr>
              <a:t>9.11. </a:t>
            </a:r>
            <a:r>
              <a:rPr lang="zh-CN" altLang="en-US" sz="2000" dirty="0">
                <a:latin typeface="微软雅黑" panose="020B0503020204020204" charset="-122"/>
                <a:ea typeface="微软雅黑" panose="020B0503020204020204" charset="-122"/>
                <a:cs typeface="微软雅黑" panose="020B0503020204020204" charset="-122"/>
              </a:rPr>
              <a:t>试推导</a:t>
            </a:r>
            <a:r>
              <a:rPr lang="en-US" altLang="zh-CN" sz="2000" dirty="0">
                <a:latin typeface="微软雅黑" panose="020B0503020204020204" charset="-122"/>
                <a:ea typeface="微软雅黑" panose="020B0503020204020204" charset="-122"/>
                <a:cs typeface="微软雅黑" panose="020B0503020204020204" charset="-122"/>
              </a:rPr>
              <a:t>12</a:t>
            </a:r>
            <a:r>
              <a:rPr lang="zh-CN" altLang="en-US" sz="2000" dirty="0">
                <a:latin typeface="微软雅黑" panose="020B0503020204020204" charset="-122"/>
                <a:ea typeface="微软雅黑" panose="020B0503020204020204" charset="-122"/>
                <a:cs typeface="微软雅黑" panose="020B0503020204020204" charset="-122"/>
              </a:rPr>
              <a:t>个节点的平衡二叉树的最大深度，并画图</a:t>
            </a:r>
            <a:endParaRPr lang="en-US" altLang="zh-CN"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2"/>
          <a:stretch>
            <a:fillRect/>
          </a:stretch>
        </p:blipFill>
        <p:spPr>
          <a:xfrm>
            <a:off x="0" y="1069881"/>
            <a:ext cx="11333527" cy="2285431"/>
          </a:xfrm>
          <a:prstGeom prst="rect">
            <a:avLst/>
          </a:prstGeom>
        </p:spPr>
      </p:pic>
      <mc:AlternateContent xmlns:mc="http://schemas.openxmlformats.org/markup-compatibility/2006" xmlns:a14="http://schemas.microsoft.com/office/drawing/2010/main">
        <mc:Choice Requires="a14">
          <p:sp>
            <p:nvSpPr>
              <p:cNvPr id="6" name="文本框 5"/>
              <p:cNvSpPr txBox="1"/>
              <p:nvPr/>
            </p:nvSpPr>
            <p:spPr>
              <a:xfrm>
                <a:off x="951195" y="3695834"/>
                <a:ext cx="8254767" cy="2885342"/>
              </a:xfrm>
              <a:prstGeom prst="rect">
                <a:avLst/>
              </a:prstGeom>
              <a:noFill/>
            </p:spPr>
            <p:txBody>
              <a:bodyPr wrap="square" rtlCol="0">
                <a:spAutoFit/>
              </a:bodyPr>
              <a:lstStyle/>
              <a:p>
                <a:r>
                  <a:rPr lang="zh-CN" altLang="en-US" dirty="0"/>
                  <a:t>推导思路：利用递归数列求解（特征方程）</a:t>
                </a:r>
                <a:endParaRPr lang="en-US" altLang="zh-CN" dirty="0"/>
              </a:p>
              <a:p>
                <a14:m>
                  <m:oMath xmlns:m="http://schemas.openxmlformats.org/officeDocument/2006/math">
                    <m:r>
                      <a:rPr lang="en-US" altLang="zh-CN" b="0" i="1" smtClean="0">
                        <a:latin typeface="Cambria Math" panose="02040503050406030204" pitchFamily="18" charset="0"/>
                      </a:rPr>
                      <m:t>𝑠𝑡𝑒𝑝</m:t>
                    </m:r>
                    <m:r>
                      <a:rPr lang="en-US" altLang="zh-CN" b="0" i="1" smtClean="0">
                        <a:latin typeface="Cambria Math" panose="02040503050406030204" pitchFamily="18" charset="0"/>
                      </a:rPr>
                      <m:t>1:</m:t>
                    </m:r>
                    <m:r>
                      <m:rPr>
                        <m:sty m:val="p"/>
                      </m:rPr>
                      <a:rPr lang="en-US" altLang="zh-CN" b="0" i="0" smtClean="0">
                        <a:latin typeface="Cambria Math" panose="02040503050406030204" pitchFamily="18" charset="0"/>
                      </a:rPr>
                      <m:t>let</m:t>
                    </m:r>
                    <m:r>
                      <a:rPr lang="en-US" altLang="zh-CN" b="0" i="0"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h</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h</m:t>
                        </m:r>
                      </m:sub>
                    </m:sSub>
                    <m:r>
                      <a:rPr lang="en-US" altLang="zh-CN" b="0" i="1" smtClean="0">
                        <a:latin typeface="Cambria Math" panose="02040503050406030204" pitchFamily="18" charset="0"/>
                      </a:rPr>
                      <m:t>+1</m:t>
                    </m:r>
                  </m:oMath>
                </a14:m>
                <a:r>
                  <a:rPr lang="en-US" altLang="zh-CN" dirty="0"/>
                  <a:t>,</a:t>
                </a:r>
                <a:r>
                  <a:rPr lang="zh-CN" altLang="en-US" dirty="0"/>
                  <a:t>原递推式转化为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h</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h</m:t>
                        </m:r>
                        <m:r>
                          <a:rPr lang="en-US" altLang="zh-CN" b="0" i="1" smtClean="0">
                            <a:latin typeface="Cambria Math" panose="02040503050406030204" pitchFamily="18" charset="0"/>
                          </a:rPr>
                          <m:t>−2</m:t>
                        </m:r>
                      </m:sub>
                    </m:sSub>
                    <m:r>
                      <a:rPr lang="zh-CN" altLang="en-US" i="1">
                        <a:latin typeface="Cambria Math" panose="02040503050406030204" pitchFamily="18" charset="0"/>
                      </a:rPr>
                      <m:t>。</m:t>
                    </m:r>
                  </m:oMath>
                </a14:m>
                <a:endParaRPr lang="en-US" altLang="zh-CN" dirty="0"/>
              </a:p>
              <a:p>
                <a14:m>
                  <m:oMath xmlns:m="http://schemas.openxmlformats.org/officeDocument/2006/math">
                    <m:r>
                      <a:rPr lang="en-US" altLang="zh-CN" b="0" i="1" smtClean="0">
                        <a:latin typeface="Cambria Math" panose="02040503050406030204" pitchFamily="18" charset="0"/>
                      </a:rPr>
                      <m:t>𝑠𝑡𝑒𝑝</m:t>
                    </m:r>
                    <m:r>
                      <a:rPr lang="en-US" altLang="zh-CN" b="0" i="1" smtClean="0">
                        <a:latin typeface="Cambria Math" panose="02040503050406030204" pitchFamily="18" charset="0"/>
                      </a:rPr>
                      <m:t>2:</m:t>
                    </m:r>
                    <m:r>
                      <a:rPr lang="zh-CN" altLang="en-US" i="1">
                        <a:latin typeface="Cambria Math" panose="02040503050406030204" pitchFamily="18" charset="0"/>
                      </a:rPr>
                      <m:t>利用</m:t>
                    </m:r>
                  </m:oMath>
                </a14:m>
                <a:r>
                  <a:rPr lang="zh-CN" altLang="en-US" dirty="0"/>
                  <a:t>特征方程，上述递推式的特征方程为：</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oMath>
                </a14:m>
                <a:endParaRPr lang="en-US" altLang="zh-CN" b="0" dirty="0"/>
              </a:p>
              <a:p>
                <a:r>
                  <a:rPr lang="zh-CN" altLang="en-US" dirty="0"/>
                  <a:t>解得：</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ad>
                          <m:radPr>
                            <m:degHide m:val="on"/>
                            <m:ctrlPr>
                              <a:rPr lang="en-US" altLang="zh-CN" b="0" i="1" smtClean="0">
                                <a:latin typeface="Cambria Math" panose="02040503050406030204" pitchFamily="18" charset="0"/>
                                <a:ea typeface="Cambria Math" panose="02040503050406030204" pitchFamily="18" charset="0"/>
                              </a:rPr>
                            </m:ctrlPr>
                          </m:radPr>
                          <m:deg/>
                          <m:e>
                            <m:r>
                              <a:rPr lang="en-US" altLang="zh-CN" b="0" i="1" smtClean="0">
                                <a:latin typeface="Cambria Math" panose="02040503050406030204" pitchFamily="18" charset="0"/>
                                <a:ea typeface="Cambria Math" panose="02040503050406030204" pitchFamily="18" charset="0"/>
                              </a:rPr>
                              <m:t>5</m:t>
                            </m:r>
                          </m:e>
                        </m:rad>
                      </m:num>
                      <m:den>
                        <m:r>
                          <a:rPr lang="en-US" altLang="zh-CN" b="0" i="1" smtClean="0">
                            <a:latin typeface="Cambria Math" panose="02040503050406030204" pitchFamily="18" charset="0"/>
                          </a:rPr>
                          <m:t>2</m:t>
                        </m:r>
                      </m:den>
                    </m:f>
                  </m:oMath>
                </a14:m>
                <a:r>
                  <a:rPr lang="en-US" altLang="zh-CN" dirty="0"/>
                  <a:t>,</a:t>
                </a:r>
              </a:p>
              <a:p>
                <a:r>
                  <a:rPr lang="zh-CN" altLang="en-US" dirty="0"/>
                  <a:t>从而可以推知：原递推式的通解满足：</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h</m:t>
                        </m:r>
                      </m:sub>
                    </m:sSub>
                    <m:r>
                      <a:rPr lang="en-US" altLang="zh-CN" b="0" i="1" smtClean="0">
                        <a:latin typeface="Cambria Math" panose="02040503050406030204" pitchFamily="18" charset="0"/>
                      </a:rPr>
                      <m:t>=</m:t>
                    </m:r>
                    <m:r>
                      <a:rPr lang="zh-CN" altLang="en-US" b="0" i="1" smtClean="0">
                        <a:latin typeface="Cambria Math" panose="02040503050406030204" pitchFamily="18" charset="0"/>
                      </a:rPr>
                      <m:t>𝛼</m:t>
                    </m:r>
                    <m:r>
                      <a:rPr lang="zh-CN" alt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sSup>
                          <m:sSupPr>
                            <m:ctrlPr>
                              <a:rPr lang="en-US" altLang="zh-CN" i="1">
                                <a:latin typeface="Cambria Math" panose="02040503050406030204" pitchFamily="18" charset="0"/>
                              </a:rPr>
                            </m:ctrlPr>
                          </m:sSupPr>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r>
                                  <a:rPr lang="en-US" altLang="zh-CN" b="0" i="1" smtClean="0">
                                    <a:latin typeface="Cambria Math" panose="02040503050406030204" pitchFamily="18" charset="0"/>
                                  </a:rPr>
                                  <m:t>+</m:t>
                                </m:r>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5</m:t>
                                    </m:r>
                                  </m:e>
                                </m:rad>
                              </m:num>
                              <m:den>
                                <m:r>
                                  <a:rPr lang="en-US" altLang="zh-CN" i="1">
                                    <a:latin typeface="Cambria Math" panose="02040503050406030204" pitchFamily="18" charset="0"/>
                                  </a:rPr>
                                  <m:t>2</m:t>
                                </m:r>
                              </m:den>
                            </m:f>
                            <m:r>
                              <a:rPr lang="en-US" altLang="zh-CN" i="1">
                                <a:latin typeface="Cambria Math" panose="02040503050406030204" pitchFamily="18" charset="0"/>
                              </a:rPr>
                              <m:t>)</m:t>
                            </m:r>
                          </m:e>
                          <m:sup>
                            <m:r>
                              <a:rPr lang="en-US" altLang="zh-CN" i="1">
                                <a:latin typeface="Cambria Math" panose="02040503050406030204" pitchFamily="18" charset="0"/>
                              </a:rPr>
                              <m:t>𝑛</m:t>
                            </m:r>
                          </m:sup>
                        </m:sSup>
                      </m:e>
                      <m:sup/>
                    </m:sSup>
                    <m:r>
                      <a:rPr lang="en-US" altLang="zh-CN" b="0" i="1" smtClean="0">
                        <a:latin typeface="Cambria Math" panose="02040503050406030204" pitchFamily="18" charset="0"/>
                      </a:rPr>
                      <m:t>+</m:t>
                    </m:r>
                    <m:r>
                      <a:rPr lang="zh-CN" altLang="en-US" b="0" i="1" smtClean="0">
                        <a:latin typeface="Cambria Math" panose="02040503050406030204" pitchFamily="18" charset="0"/>
                      </a:rPr>
                      <m:t>𝛽</m:t>
                    </m:r>
                    <m:r>
                      <a:rPr lang="zh-CN" altLang="en-US"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5</m:t>
                                </m:r>
                              </m:e>
                            </m:rad>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e>
                      <m:sup>
                        <m:r>
                          <a:rPr lang="en-US" altLang="zh-CN" b="0" i="1" smtClean="0">
                            <a:latin typeface="Cambria Math" panose="02040503050406030204" pitchFamily="18" charset="0"/>
                          </a:rPr>
                          <m:t>𝑛</m:t>
                        </m:r>
                      </m:sup>
                    </m:sSup>
                  </m:oMath>
                </a14:m>
                <a:endParaRPr lang="en-US" altLang="zh-CN" dirty="0"/>
              </a:p>
              <a:p>
                <a:r>
                  <a:rPr lang="zh-CN" altLang="en-US" dirty="0"/>
                  <a:t>利用初始条件：</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+1=1+1=2;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+1=2+1=3</m:t>
                    </m:r>
                  </m:oMath>
                </a14:m>
                <a:endParaRPr lang="en-US" altLang="zh-CN" dirty="0"/>
              </a:p>
              <a:p>
                <a:r>
                  <a:rPr lang="zh-CN" altLang="en-US" dirty="0"/>
                  <a:t>解得：</a:t>
                </a:r>
                <a14:m>
                  <m:oMath xmlns:m="http://schemas.openxmlformats.org/officeDocument/2006/math">
                    <m:r>
                      <a:rPr lang="zh-CN" altLang="en-US" i="1" smtClean="0">
                        <a:latin typeface="Cambria Math" panose="02040503050406030204" pitchFamily="18" charset="0"/>
                      </a:rPr>
                      <m:t>𝛼</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5+3</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5</m:t>
                            </m:r>
                          </m:e>
                        </m:rad>
                      </m:num>
                      <m:den>
                        <m:r>
                          <a:rPr lang="en-US" altLang="zh-CN" b="0" i="1" smtClean="0">
                            <a:latin typeface="Cambria Math" panose="02040503050406030204" pitchFamily="18" charset="0"/>
                          </a:rPr>
                          <m:t>10</m:t>
                        </m:r>
                      </m:den>
                    </m:f>
                    <m:r>
                      <a:rPr lang="zh-CN" altLang="en-US" i="1">
                        <a:latin typeface="Cambria Math" panose="02040503050406030204" pitchFamily="18" charset="0"/>
                      </a:rPr>
                      <m:t>，</m:t>
                    </m:r>
                    <m:r>
                      <a:rPr lang="zh-CN" altLang="en-US" i="1" smtClean="0">
                        <a:latin typeface="Cambria Math" panose="02040503050406030204" pitchFamily="18" charset="0"/>
                      </a:rPr>
                      <m:t>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5−3</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5</m:t>
                            </m:r>
                          </m:e>
                        </m:rad>
                      </m:num>
                      <m:den>
                        <m:r>
                          <a:rPr lang="en-US" altLang="zh-CN" b="0" i="1" smtClean="0">
                            <a:latin typeface="Cambria Math" panose="02040503050406030204" pitchFamily="18" charset="0"/>
                          </a:rPr>
                          <m:t>10</m:t>
                        </m:r>
                      </m:den>
                    </m:f>
                    <m:r>
                      <a:rPr lang="zh-CN" altLang="en-US" i="1">
                        <a:latin typeface="Cambria Math" panose="02040503050406030204" pitchFamily="18" charset="0"/>
                      </a:rPr>
                      <m:t>，</m:t>
                    </m:r>
                    <m:r>
                      <a:rPr lang="zh-CN" altLang="en-US" i="1" smtClean="0">
                        <a:latin typeface="Cambria Math" panose="02040503050406030204" pitchFamily="18" charset="0"/>
                      </a:rPr>
                      <m:t>带入</m:t>
                    </m:r>
                  </m:oMath>
                </a14:m>
                <a:r>
                  <a:rPr lang="zh-CN" altLang="en-US" dirty="0"/>
                  <a:t>计算得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=13,</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5</m:t>
                        </m:r>
                      </m:sub>
                    </m:sSub>
                    <m:r>
                      <a:rPr lang="en-US" altLang="zh-CN" b="0" i="1" smtClean="0">
                        <a:latin typeface="Cambria Math" panose="02040503050406030204" pitchFamily="18" charset="0"/>
                      </a:rPr>
                      <m:t>−1=12</m:t>
                    </m:r>
                  </m:oMath>
                </a14:m>
                <a:endParaRPr lang="en-US" altLang="zh-CN" b="0" dirty="0"/>
              </a:p>
              <a:p>
                <a:r>
                  <a:rPr lang="zh-CN" altLang="en-US" dirty="0"/>
                  <a:t>从而</a:t>
                </a:r>
                <a:r>
                  <a:rPr lang="en-US" altLang="zh-CN" dirty="0"/>
                  <a:t>12</a:t>
                </a:r>
                <a:r>
                  <a:rPr lang="zh-CN" altLang="en-US" dirty="0"/>
                  <a:t>个结点得平衡二叉树的最大深度为</a:t>
                </a:r>
                <a:r>
                  <a:rPr lang="en-US" altLang="zh-CN" dirty="0"/>
                  <a:t>5</a:t>
                </a:r>
                <a:r>
                  <a:rPr lang="zh-CN" altLang="en-US" dirty="0"/>
                  <a:t>。</a:t>
                </a:r>
              </a:p>
            </p:txBody>
          </p:sp>
        </mc:Choice>
        <mc:Fallback xmlns="">
          <p:sp>
            <p:nvSpPr>
              <p:cNvPr id="6" name="文本框 5"/>
              <p:cNvSpPr txBox="1">
                <a:spLocks noRot="1" noChangeAspect="1" noMove="1" noResize="1" noEditPoints="1" noAdjustHandles="1" noChangeArrowheads="1" noChangeShapeType="1" noTextEdit="1"/>
              </p:cNvSpPr>
              <p:nvPr/>
            </p:nvSpPr>
            <p:spPr>
              <a:xfrm>
                <a:off x="951195" y="3695834"/>
                <a:ext cx="8254767" cy="2885342"/>
              </a:xfrm>
              <a:prstGeom prst="rect">
                <a:avLst/>
              </a:prstGeom>
              <a:blipFill rotWithShape="1">
                <a:blip r:embed="rId3"/>
                <a:stretch>
                  <a:fillRect l="-7" t="-5" r="4" b="1"/>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69116" y="520117"/>
            <a:ext cx="11258025" cy="706755"/>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cs typeface="微软雅黑" panose="020B0503020204020204" charset="-122"/>
              </a:rPr>
              <a:t>  9.38. </a:t>
            </a:r>
            <a:r>
              <a:rPr lang="zh-CN" altLang="en-US" sz="2000" dirty="0">
                <a:latin typeface="微软雅黑" panose="020B0503020204020204" charset="-122"/>
                <a:ea typeface="微软雅黑" panose="020B0503020204020204" charset="-122"/>
                <a:cs typeface="微软雅黑" panose="020B0503020204020204" charset="-122"/>
              </a:rPr>
              <a:t>合并两个</a:t>
            </a:r>
            <a:r>
              <a:rPr lang="en-US" altLang="zh-CN" sz="2000" dirty="0">
                <a:latin typeface="微软雅黑" panose="020B0503020204020204" charset="-122"/>
                <a:ea typeface="微软雅黑" panose="020B0503020204020204" charset="-122"/>
                <a:cs typeface="微软雅黑" panose="020B0503020204020204" charset="-122"/>
              </a:rPr>
              <a:t>BST</a:t>
            </a:r>
            <a:r>
              <a:rPr lang="zh-CN" altLang="en-US" sz="2000" dirty="0">
                <a:latin typeface="微软雅黑" panose="020B0503020204020204" charset="-122"/>
                <a:ea typeface="微软雅黑" panose="020B0503020204020204" charset="-122"/>
                <a:cs typeface="微软雅黑" panose="020B0503020204020204" charset="-122"/>
              </a:rPr>
              <a:t>为一个</a:t>
            </a:r>
            <a:r>
              <a:rPr lang="en-US" altLang="zh-CN" sz="2000" dirty="0">
                <a:latin typeface="微软雅黑" panose="020B0503020204020204" charset="-122"/>
                <a:ea typeface="微软雅黑" panose="020B0503020204020204" charset="-122"/>
                <a:cs typeface="微软雅黑" panose="020B0503020204020204" charset="-122"/>
              </a:rPr>
              <a:t>BST</a:t>
            </a:r>
          </a:p>
          <a:p>
            <a:endParaRPr lang="en-US" altLang="zh-CN" sz="2000" dirty="0">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2"/>
          <a:stretch>
            <a:fillRect/>
          </a:stretch>
        </p:blipFill>
        <p:spPr>
          <a:xfrm>
            <a:off x="369116" y="1166448"/>
            <a:ext cx="5188208" cy="5064862"/>
          </a:xfrm>
          <a:prstGeom prst="rect">
            <a:avLst/>
          </a:prstGeom>
        </p:spPr>
      </p:pic>
      <p:pic>
        <p:nvPicPr>
          <p:cNvPr id="6" name="图片 5"/>
          <p:cNvPicPr>
            <a:picLocks noChangeAspect="1"/>
          </p:cNvPicPr>
          <p:nvPr/>
        </p:nvPicPr>
        <p:blipFill>
          <a:blip r:embed="rId3"/>
          <a:stretch>
            <a:fillRect/>
          </a:stretch>
        </p:blipFill>
        <p:spPr>
          <a:xfrm>
            <a:off x="5557324" y="1166448"/>
            <a:ext cx="5968939" cy="3401805"/>
          </a:xfrm>
          <a:prstGeom prst="rect">
            <a:avLst/>
          </a:prstGeom>
        </p:spPr>
      </p:pic>
      <p:sp>
        <p:nvSpPr>
          <p:cNvPr id="7" name="文本框 6"/>
          <p:cNvSpPr txBox="1"/>
          <p:nvPr/>
        </p:nvSpPr>
        <p:spPr>
          <a:xfrm>
            <a:off x="5704514" y="4848837"/>
            <a:ext cx="5469622" cy="646331"/>
          </a:xfrm>
          <a:prstGeom prst="rect">
            <a:avLst/>
          </a:prstGeom>
          <a:noFill/>
        </p:spPr>
        <p:txBody>
          <a:bodyPr wrap="square" rtlCol="0">
            <a:spAutoFit/>
          </a:bodyPr>
          <a:lstStyle/>
          <a:p>
            <a:r>
              <a:rPr lang="en-US" altLang="zh-CN" dirty="0" err="1"/>
              <a:t>InsertNode</a:t>
            </a:r>
            <a:r>
              <a:rPr lang="zh-CN" altLang="en-US" dirty="0"/>
              <a:t>算法的思路和非递归遍历</a:t>
            </a:r>
            <a:r>
              <a:rPr lang="en-US" altLang="zh-CN" dirty="0"/>
              <a:t>BST</a:t>
            </a:r>
            <a:r>
              <a:rPr lang="zh-CN" altLang="en-US" dirty="0"/>
              <a:t>的思路完全一致。</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357820" y="427104"/>
                <a:ext cx="11476139" cy="1049020"/>
              </a:xfrm>
              <a:prstGeom prst="rect">
                <a:avLst/>
              </a:prstGeom>
              <a:noFill/>
            </p:spPr>
            <p:txBody>
              <a:bodyPr wrap="square" rtlCol="0">
                <a:spAutoFit/>
              </a:bodyPr>
              <a:lstStyle/>
              <a:p>
                <a:r>
                  <a:rPr lang="en-US" altLang="zh-CN" sz="2000" dirty="0">
                    <a:latin typeface="微软雅黑" panose="020B0503020204020204" charset="-122"/>
                    <a:ea typeface="微软雅黑" panose="020B0503020204020204" charset="-122"/>
                    <a:cs typeface="微软雅黑" panose="020B0503020204020204" charset="-122"/>
                  </a:rPr>
                  <a:t>9.40. </a:t>
                </a:r>
                <a:r>
                  <a:rPr lang="zh-CN" altLang="en-US" sz="2000" dirty="0">
                    <a:latin typeface="微软雅黑" panose="020B0503020204020204" charset="-122"/>
                    <a:ea typeface="微软雅黑" panose="020B0503020204020204" charset="-122"/>
                    <a:cs typeface="微软雅黑" panose="020B0503020204020204" charset="-122"/>
                  </a:rPr>
                  <a:t>在平衡排序二叉树的每个节点都添加一个</a:t>
                </a:r>
                <a:r>
                  <a:rPr lang="en-US" altLang="zh-CN" sz="2000" dirty="0" err="1">
                    <a:latin typeface="微软雅黑" panose="020B0503020204020204" charset="-122"/>
                    <a:ea typeface="微软雅黑" panose="020B0503020204020204" charset="-122"/>
                    <a:cs typeface="微软雅黑" panose="020B0503020204020204" charset="-122"/>
                  </a:rPr>
                  <a:t>lsize</a:t>
                </a:r>
                <a:r>
                  <a:rPr lang="zh-CN" altLang="en-US" sz="2000" dirty="0">
                    <a:latin typeface="微软雅黑" panose="020B0503020204020204" charset="-122"/>
                    <a:ea typeface="微软雅黑" panose="020B0503020204020204" charset="-122"/>
                    <a:cs typeface="微软雅黑" panose="020B0503020204020204" charset="-122"/>
                  </a:rPr>
                  <a:t>域</a:t>
                </a:r>
                <a:r>
                  <a:rPr lang="en-US" altLang="zh-CN" sz="2000" dirty="0">
                    <a:latin typeface="微软雅黑" panose="020B0503020204020204" charset="-122"/>
                    <a:ea typeface="微软雅黑" panose="020B0503020204020204" charset="-122"/>
                    <a:cs typeface="微软雅黑" panose="020B0503020204020204" charset="-122"/>
                  </a:rPr>
                  <a:t>(</a:t>
                </a:r>
                <a:r>
                  <a:rPr lang="zh-CN" altLang="en-US" sz="2000" dirty="0">
                    <a:latin typeface="微软雅黑" panose="020B0503020204020204" charset="-122"/>
                    <a:ea typeface="微软雅黑" panose="020B0503020204020204" charset="-122"/>
                    <a:cs typeface="微软雅黑" panose="020B0503020204020204" charset="-122"/>
                  </a:rPr>
                  <a:t>左子树的节点数</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，试写一个</a:t>
                </a:r>
                <a14:m>
                  <m:oMath xmlns:m="http://schemas.openxmlformats.org/officeDocument/2006/math">
                    <m:r>
                      <a:rPr lang="zh-CN" altLang="en-US" sz="2000" i="1" dirty="0">
                        <a:latin typeface="Cambria Math" panose="02040503050406030204" pitchFamily="18" charset="0"/>
                        <a:ea typeface="MS Mincho" charset="0"/>
                        <a:cs typeface="Cambria Math" panose="02040503050406030204" pitchFamily="18" charset="0"/>
                      </a:rPr>
                      <m:t>时间复杂度</m:t>
                    </m:r>
                    <m:func>
                      <m:funcPr>
                        <m:ctrlPr>
                          <a:rPr lang="en-US" altLang="zh-CN" sz="2000" i="1" smtClean="0">
                            <a:latin typeface="Cambria Math" panose="02040503050406030204" pitchFamily="18" charset="0"/>
                            <a:ea typeface="微软雅黑" panose="020B0503020204020204" charset="-122"/>
                            <a:cs typeface="Cambria Math" panose="02040503050406030204" pitchFamily="18" charset="0"/>
                          </a:rPr>
                        </m:ctrlPr>
                      </m:funcPr>
                      <m:fName>
                        <m:r>
                          <m:rPr>
                            <m:sty m:val="p"/>
                          </m:rPr>
                          <a:rPr lang="en-US" altLang="zh-CN" sz="2000" i="0" smtClean="0">
                            <a:latin typeface="Cambria Math" panose="02040503050406030204" pitchFamily="18" charset="0"/>
                            <a:ea typeface="微软雅黑" panose="020B0503020204020204" charset="-122"/>
                            <a:cs typeface="Cambria Math" panose="02040503050406030204" pitchFamily="18" charset="0"/>
                          </a:rPr>
                          <m:t>log</m:t>
                        </m:r>
                      </m:fName>
                      <m:e>
                        <m:r>
                          <a:rPr lang="en-US" altLang="zh-CN" sz="2000" b="0" i="1" smtClean="0">
                            <a:latin typeface="Cambria Math" panose="02040503050406030204" pitchFamily="18" charset="0"/>
                            <a:ea typeface="MS Mincho" charset="0"/>
                            <a:cs typeface="Cambria Math" panose="02040503050406030204" pitchFamily="18" charset="0"/>
                          </a:rPr>
                          <m:t>(</m:t>
                        </m:r>
                        <m:r>
                          <a:rPr lang="en-US" altLang="zh-CN" sz="2000" b="0" i="1" smtClean="0">
                            <a:latin typeface="Cambria Math" panose="02040503050406030204" pitchFamily="18" charset="0"/>
                            <a:ea typeface="微软雅黑" panose="020B0503020204020204" charset="-122"/>
                            <a:cs typeface="Cambria Math" panose="02040503050406030204" pitchFamily="18" charset="0"/>
                          </a:rPr>
                          <m:t>𝑛</m:t>
                        </m:r>
                        <m:r>
                          <a:rPr lang="en-US" altLang="zh-CN" sz="2000" b="0" i="1" smtClean="0">
                            <a:latin typeface="Cambria Math" panose="02040503050406030204" pitchFamily="18" charset="0"/>
                            <a:ea typeface="MS Mincho" charset="0"/>
                            <a:cs typeface="Cambria Math" panose="02040503050406030204" pitchFamily="18" charset="0"/>
                          </a:rPr>
                          <m:t>)</m:t>
                        </m:r>
                      </m:e>
                    </m:func>
                    <m:r>
                      <a:rPr lang="zh-CN" altLang="en-US" sz="2000" i="1">
                        <a:latin typeface="Cambria Math" panose="02040503050406030204" pitchFamily="18" charset="0"/>
                        <a:ea typeface="MS Mincho" charset="0"/>
                        <a:cs typeface="Cambria Math" panose="02040503050406030204" pitchFamily="18" charset="0"/>
                      </a:rPr>
                      <m:t>的</m:t>
                    </m:r>
                  </m:oMath>
                </a14:m>
                <a:r>
                  <a:rPr lang="zh-CN" altLang="en-US" sz="2000" dirty="0">
                    <a:latin typeface="微软雅黑" panose="020B0503020204020204" charset="-122"/>
                    <a:ea typeface="微软雅黑" panose="020B0503020204020204" charset="-122"/>
                    <a:cs typeface="微软雅黑" panose="020B0503020204020204" charset="-122"/>
                  </a:rPr>
                  <a:t>算法，确定树中第</a:t>
                </a:r>
                <a:r>
                  <a:rPr lang="en-US" altLang="zh-CN" sz="2000" dirty="0">
                    <a:latin typeface="微软雅黑" panose="020B0503020204020204" charset="-122"/>
                    <a:ea typeface="微软雅黑" panose="020B0503020204020204" charset="-122"/>
                    <a:cs typeface="微软雅黑" panose="020B0503020204020204" charset="-122"/>
                  </a:rPr>
                  <a:t>k</a:t>
                </a:r>
                <a:r>
                  <a:rPr lang="zh-CN" altLang="en-US" sz="2000" dirty="0">
                    <a:latin typeface="微软雅黑" panose="020B0503020204020204" charset="-122"/>
                    <a:ea typeface="微软雅黑" panose="020B0503020204020204" charset="-122"/>
                    <a:cs typeface="微软雅黑" panose="020B0503020204020204" charset="-122"/>
                  </a:rPr>
                  <a:t>小节点的位置。</a:t>
                </a:r>
                <a:endParaRPr lang="en-US" altLang="zh-CN" sz="2000" dirty="0">
                  <a:latin typeface="微软雅黑" panose="020B0503020204020204" charset="-122"/>
                  <a:ea typeface="微软雅黑" panose="020B0503020204020204" charset="-122"/>
                  <a:cs typeface="微软雅黑" panose="020B0503020204020204" charset="-122"/>
                </a:endParaRPr>
              </a:p>
              <a:p>
                <a:endParaRPr lang="en-US" altLang="zh-CN" sz="2000" dirty="0">
                  <a:latin typeface="微软雅黑" panose="020B0503020204020204" charset="-122"/>
                  <a:ea typeface="微软雅黑" panose="020B0503020204020204" charset="-122"/>
                  <a:cs typeface="微软雅黑" panose="020B050302020402020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357820" y="427104"/>
                <a:ext cx="11476139" cy="1049020"/>
              </a:xfrm>
              <a:prstGeom prst="rect">
                <a:avLst/>
              </a:prstGeom>
              <a:blipFill rotWithShape="1">
                <a:blip r:embed="rId2"/>
                <a:stretch>
                  <a:fillRect l="-3" t="-37" r="1" b="37"/>
                </a:stretch>
              </a:blipFill>
            </p:spPr>
            <p:txBody>
              <a:bodyPr/>
              <a:lstStyle/>
              <a:p>
                <a:r>
                  <a:rPr lang="zh-CN" altLang="en-US">
                    <a:noFill/>
                  </a:rPr>
                  <a:t> </a:t>
                </a:r>
              </a:p>
            </p:txBody>
          </p:sp>
        </mc:Fallback>
      </mc:AlternateContent>
      <p:pic>
        <p:nvPicPr>
          <p:cNvPr id="4" name="图片 3"/>
          <p:cNvPicPr>
            <a:picLocks noChangeAspect="1"/>
          </p:cNvPicPr>
          <p:nvPr/>
        </p:nvPicPr>
        <p:blipFill>
          <a:blip r:embed="rId3"/>
          <a:stretch>
            <a:fillRect/>
          </a:stretch>
        </p:blipFill>
        <p:spPr>
          <a:xfrm>
            <a:off x="377505" y="1476102"/>
            <a:ext cx="8507012" cy="3905795"/>
          </a:xfrm>
          <a:prstGeom prst="rect">
            <a:avLst/>
          </a:prstGeom>
        </p:spPr>
      </p:pic>
      <p:sp>
        <p:nvSpPr>
          <p:cNvPr id="5" name="文本框 4"/>
          <p:cNvSpPr txBox="1"/>
          <p:nvPr/>
        </p:nvSpPr>
        <p:spPr>
          <a:xfrm>
            <a:off x="595618" y="5578679"/>
            <a:ext cx="10863743" cy="646331"/>
          </a:xfrm>
          <a:prstGeom prst="rect">
            <a:avLst/>
          </a:prstGeom>
          <a:noFill/>
        </p:spPr>
        <p:txBody>
          <a:bodyPr wrap="square" rtlCol="0">
            <a:spAutoFit/>
          </a:bodyPr>
          <a:lstStyle/>
          <a:p>
            <a:r>
              <a:rPr lang="en-US" altLang="zh-CN" dirty="0"/>
              <a:t>Tips</a:t>
            </a:r>
            <a:r>
              <a:rPr lang="zh-CN" altLang="en-US" dirty="0"/>
              <a:t>：本题启示我们：在</a:t>
            </a:r>
            <a:r>
              <a:rPr lang="en-US" altLang="zh-CN" dirty="0"/>
              <a:t>BST/AVL/RBT</a:t>
            </a:r>
            <a:r>
              <a:rPr lang="zh-CN" altLang="en-US" dirty="0"/>
              <a:t>的树节点中添加额外的信息有助于帮助我们快速的获得树中的一些排序信息或者查找结点，这是一种空间交换时间的重要思想。</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74553"/>
            <a:ext cx="10515600" cy="1325563"/>
          </a:xfrm>
        </p:spPr>
        <p:txBody>
          <a:bodyPr>
            <a:noAutofit/>
          </a:bodyPr>
          <a:lstStyle/>
          <a:p>
            <a:r>
              <a:rPr lang="en-US" altLang="zh-CN" sz="2000" i="0" dirty="0">
                <a:solidFill>
                  <a:srgbClr val="000000"/>
                </a:solidFill>
                <a:effectLst/>
                <a:latin typeface="微软雅黑" panose="020B0503020204020204" charset="-122"/>
                <a:ea typeface="微软雅黑" panose="020B0503020204020204" charset="-122"/>
                <a:cs typeface="微软雅黑" panose="020B0503020204020204" charset="-122"/>
              </a:rPr>
              <a:t>9.14.</a:t>
            </a:r>
            <a:r>
              <a:rPr lang="zh-CN" altLang="en-US" sz="2000" i="0" dirty="0">
                <a:solidFill>
                  <a:srgbClr val="000000"/>
                </a:solidFill>
                <a:effectLst/>
                <a:latin typeface="微软雅黑" panose="020B0503020204020204" charset="-122"/>
                <a:ea typeface="微软雅黑" panose="020B0503020204020204" charset="-122"/>
                <a:cs typeface="微软雅黑" panose="020B0503020204020204" charset="-122"/>
              </a:rPr>
              <a:t>试从空树开始，画出按以下次序向</a:t>
            </a:r>
            <a:r>
              <a:rPr lang="en-US" altLang="zh-CN" sz="2000" i="0" dirty="0">
                <a:solidFill>
                  <a:srgbClr val="000000"/>
                </a:solidFill>
                <a:effectLst/>
                <a:latin typeface="微软雅黑" panose="020B0503020204020204" charset="-122"/>
                <a:ea typeface="微软雅黑" panose="020B0503020204020204" charset="-122"/>
                <a:cs typeface="微软雅黑" panose="020B0503020204020204" charset="-122"/>
              </a:rPr>
              <a:t>2-3</a:t>
            </a:r>
            <a:r>
              <a:rPr lang="zh-CN" altLang="en-US" sz="2000" i="0" dirty="0">
                <a:solidFill>
                  <a:srgbClr val="000000"/>
                </a:solidFill>
                <a:effectLst/>
                <a:latin typeface="微软雅黑" panose="020B0503020204020204" charset="-122"/>
                <a:ea typeface="微软雅黑" panose="020B0503020204020204" charset="-122"/>
                <a:cs typeface="微软雅黑" panose="020B0503020204020204" charset="-122"/>
              </a:rPr>
              <a:t>树即</a:t>
            </a:r>
            <a:r>
              <a:rPr lang="en-US" altLang="zh-CN" sz="2000" i="0" dirty="0">
                <a:solidFill>
                  <a:srgbClr val="000000"/>
                </a:solidFill>
                <a:effectLst/>
                <a:latin typeface="微软雅黑" panose="020B0503020204020204" charset="-122"/>
                <a:ea typeface="微软雅黑" panose="020B0503020204020204" charset="-122"/>
                <a:cs typeface="微软雅黑" panose="020B0503020204020204" charset="-122"/>
              </a:rPr>
              <a:t>3</a:t>
            </a:r>
            <a:r>
              <a:rPr lang="zh-CN" altLang="en-US" sz="2000" i="0" dirty="0">
                <a:solidFill>
                  <a:srgbClr val="000000"/>
                </a:solidFill>
                <a:effectLst/>
                <a:latin typeface="微软雅黑" panose="020B0503020204020204" charset="-122"/>
                <a:ea typeface="微软雅黑" panose="020B0503020204020204" charset="-122"/>
                <a:cs typeface="微软雅黑" panose="020B0503020204020204" charset="-122"/>
              </a:rPr>
              <a:t>阶</a:t>
            </a:r>
            <a:r>
              <a:rPr lang="en-US" altLang="zh-CN" sz="2000" i="0" dirty="0">
                <a:solidFill>
                  <a:srgbClr val="000000"/>
                </a:solidFill>
                <a:effectLst/>
                <a:latin typeface="微软雅黑" panose="020B0503020204020204" charset="-122"/>
                <a:ea typeface="微软雅黑" panose="020B0503020204020204" charset="-122"/>
                <a:cs typeface="微软雅黑" panose="020B0503020204020204" charset="-122"/>
              </a:rPr>
              <a:t>B-</a:t>
            </a:r>
            <a:r>
              <a:rPr lang="zh-CN" altLang="en-US" sz="2000" i="0" dirty="0">
                <a:solidFill>
                  <a:srgbClr val="000000"/>
                </a:solidFill>
                <a:effectLst/>
                <a:latin typeface="微软雅黑" panose="020B0503020204020204" charset="-122"/>
                <a:ea typeface="微软雅黑" panose="020B0503020204020204" charset="-122"/>
                <a:cs typeface="微软雅黑" panose="020B0503020204020204" charset="-122"/>
              </a:rPr>
              <a:t>树中插入关键码的建树过程：</a:t>
            </a:r>
            <a:r>
              <a:rPr lang="en-US" altLang="zh-CN" sz="2000" i="0" dirty="0">
                <a:solidFill>
                  <a:srgbClr val="000000"/>
                </a:solidFill>
                <a:effectLst/>
                <a:latin typeface="微软雅黑" panose="020B0503020204020204" charset="-122"/>
                <a:ea typeface="微软雅黑" panose="020B0503020204020204" charset="-122"/>
                <a:cs typeface="微软雅黑" panose="020B0503020204020204" charset="-122"/>
              </a:rPr>
              <a:t>20,30,50,52,60,68,70</a:t>
            </a:r>
            <a:r>
              <a:rPr lang="zh-CN" altLang="en-US" sz="2000" i="0" dirty="0">
                <a:solidFill>
                  <a:srgbClr val="000000"/>
                </a:solidFill>
                <a:effectLst/>
                <a:latin typeface="微软雅黑" panose="020B0503020204020204" charset="-122"/>
                <a:ea typeface="微软雅黑" panose="020B0503020204020204" charset="-122"/>
                <a:cs typeface="微软雅黑" panose="020B0503020204020204" charset="-122"/>
              </a:rPr>
              <a:t>。如果此后删除</a:t>
            </a:r>
            <a:r>
              <a:rPr lang="en-US" altLang="zh-CN" sz="2000" i="0" dirty="0">
                <a:solidFill>
                  <a:srgbClr val="000000"/>
                </a:solidFill>
                <a:effectLst/>
                <a:latin typeface="微软雅黑" panose="020B0503020204020204" charset="-122"/>
                <a:ea typeface="微软雅黑" panose="020B0503020204020204" charset="-122"/>
                <a:cs typeface="微软雅黑" panose="020B0503020204020204" charset="-122"/>
              </a:rPr>
              <a:t>50</a:t>
            </a:r>
            <a:r>
              <a:rPr lang="zh-CN" altLang="en-US" sz="2000" i="0" dirty="0">
                <a:solidFill>
                  <a:srgbClr val="000000"/>
                </a:solidFill>
                <a:effectLst/>
                <a:latin typeface="微软雅黑" panose="020B0503020204020204" charset="-122"/>
                <a:ea typeface="微软雅黑" panose="020B0503020204020204" charset="-122"/>
                <a:cs typeface="微软雅黑" panose="020B0503020204020204" charset="-122"/>
              </a:rPr>
              <a:t>和</a:t>
            </a:r>
            <a:r>
              <a:rPr lang="en-US" altLang="zh-CN" sz="2000" i="0" dirty="0">
                <a:solidFill>
                  <a:srgbClr val="000000"/>
                </a:solidFill>
                <a:effectLst/>
                <a:latin typeface="微软雅黑" panose="020B0503020204020204" charset="-122"/>
                <a:ea typeface="微软雅黑" panose="020B0503020204020204" charset="-122"/>
                <a:cs typeface="微软雅黑" panose="020B0503020204020204" charset="-122"/>
              </a:rPr>
              <a:t>68</a:t>
            </a:r>
            <a:r>
              <a:rPr lang="zh-CN" altLang="en-US" sz="2000" i="0" dirty="0">
                <a:solidFill>
                  <a:srgbClr val="000000"/>
                </a:solidFill>
                <a:effectLst/>
                <a:latin typeface="微软雅黑" panose="020B0503020204020204" charset="-122"/>
                <a:ea typeface="微软雅黑" panose="020B0503020204020204" charset="-122"/>
                <a:cs typeface="微软雅黑" panose="020B0503020204020204" charset="-122"/>
              </a:rPr>
              <a:t>，画出每一步执行后</a:t>
            </a:r>
            <a:r>
              <a:rPr lang="en-US" altLang="zh-CN" sz="2000" i="0" dirty="0">
                <a:solidFill>
                  <a:srgbClr val="000000"/>
                </a:solidFill>
                <a:effectLst/>
                <a:latin typeface="微软雅黑" panose="020B0503020204020204" charset="-122"/>
                <a:ea typeface="微软雅黑" panose="020B0503020204020204" charset="-122"/>
                <a:cs typeface="微软雅黑" panose="020B0503020204020204" charset="-122"/>
              </a:rPr>
              <a:t>2-3</a:t>
            </a:r>
            <a:r>
              <a:rPr lang="zh-CN" altLang="en-US" sz="2000" i="0" dirty="0">
                <a:solidFill>
                  <a:srgbClr val="000000"/>
                </a:solidFill>
                <a:effectLst/>
                <a:latin typeface="微软雅黑" panose="020B0503020204020204" charset="-122"/>
                <a:ea typeface="微软雅黑" panose="020B0503020204020204" charset="-122"/>
                <a:cs typeface="微软雅黑" panose="020B0503020204020204" charset="-122"/>
              </a:rPr>
              <a:t>树的状态</a:t>
            </a:r>
            <a:r>
              <a:rPr lang="zh-CN" altLang="en-US" sz="2800" b="1" i="0" dirty="0">
                <a:solidFill>
                  <a:srgbClr val="000000"/>
                </a:solidFill>
                <a:effectLst/>
                <a:latin typeface="宋体" panose="02010600030101010101" pitchFamily="2" charset="-122"/>
                <a:ea typeface="宋体" panose="02010600030101010101" pitchFamily="2" charset="-122"/>
              </a:rPr>
              <a:t>。</a:t>
            </a:r>
            <a:endParaRPr lang="zh-CN" altLang="en-US" sz="2800" dirty="0">
              <a:latin typeface="宋体" panose="02010600030101010101" pitchFamily="2" charset="-122"/>
              <a:ea typeface="宋体" panose="02010600030101010101" pitchFamily="2" charset="-122"/>
            </a:endParaRPr>
          </a:p>
        </p:txBody>
      </p:sp>
      <p:sp>
        <p:nvSpPr>
          <p:cNvPr id="5" name="内容占位符 2"/>
          <p:cNvSpPr>
            <a:spLocks noGrp="1"/>
          </p:cNvSpPr>
          <p:nvPr>
            <p:ph idx="1"/>
          </p:nvPr>
        </p:nvSpPr>
        <p:spPr>
          <a:xfrm>
            <a:off x="838200" y="1825625"/>
            <a:ext cx="10515600" cy="4351338"/>
          </a:xfrm>
        </p:spPr>
        <p:txBody>
          <a:bodyPr>
            <a:normAutofit/>
          </a:bodyPr>
          <a:lstStyle/>
          <a:p>
            <a:pPr marL="0" indent="0">
              <a:buNone/>
            </a:pPr>
            <a:r>
              <a:rPr lang="en-US" altLang="zh-CN" sz="2000" dirty="0">
                <a:latin typeface="微软雅黑" panose="020B0503020204020204" charset="-122"/>
                <a:ea typeface="微软雅黑" panose="020B0503020204020204" charset="-122"/>
                <a:cs typeface="微软雅黑" panose="020B0503020204020204" charset="-122"/>
              </a:rPr>
              <a:t>  B-</a:t>
            </a:r>
            <a:r>
              <a:rPr lang="zh-CN" altLang="en-US" sz="2000" dirty="0">
                <a:latin typeface="微软雅黑" panose="020B0503020204020204" charset="-122"/>
                <a:ea typeface="微软雅黑" panose="020B0503020204020204" charset="-122"/>
                <a:cs typeface="微软雅黑" panose="020B0503020204020204" charset="-122"/>
              </a:rPr>
              <a:t>树的插入：</a:t>
            </a:r>
            <a:endParaRPr lang="en-US" altLang="zh-CN" sz="2000" dirty="0">
              <a:latin typeface="微软雅黑" panose="020B0503020204020204" charset="-122"/>
              <a:ea typeface="微软雅黑" panose="020B0503020204020204" charset="-122"/>
              <a:cs typeface="微软雅黑" panose="020B0503020204020204" charset="-122"/>
            </a:endParaRPr>
          </a:p>
          <a:p>
            <a:pPr lvl="1"/>
            <a:r>
              <a:rPr lang="en-US" altLang="zh-CN" sz="2000" dirty="0">
                <a:latin typeface="微软雅黑" panose="020B0503020204020204" charset="-122"/>
                <a:ea typeface="微软雅黑" panose="020B0503020204020204" charset="-122"/>
                <a:cs typeface="微软雅黑" panose="020B0503020204020204" charset="-122"/>
              </a:rPr>
              <a:t>B-</a:t>
            </a:r>
            <a:r>
              <a:rPr lang="zh-CN" altLang="en-US" sz="2000" dirty="0">
                <a:latin typeface="微软雅黑" panose="020B0503020204020204" charset="-122"/>
                <a:ea typeface="微软雅黑" panose="020B0503020204020204" charset="-122"/>
                <a:cs typeface="微软雅黑" panose="020B0503020204020204" charset="-122"/>
              </a:rPr>
              <a:t>树的生成是从空树起，逐个插入关键字而得；</a:t>
            </a:r>
            <a:endParaRPr lang="en-US" altLang="zh-CN" sz="2000" dirty="0">
              <a:latin typeface="微软雅黑" panose="020B0503020204020204" charset="-122"/>
              <a:ea typeface="微软雅黑" panose="020B0503020204020204" charset="-122"/>
              <a:cs typeface="微软雅黑" panose="020B0503020204020204" charset="-122"/>
            </a:endParaRPr>
          </a:p>
          <a:p>
            <a:pPr lvl="1"/>
            <a:r>
              <a:rPr lang="zh-CN" altLang="en-US" sz="2000" dirty="0">
                <a:latin typeface="微软雅黑" panose="020B0503020204020204" charset="-122"/>
                <a:ea typeface="微软雅黑" panose="020B0503020204020204" charset="-122"/>
                <a:cs typeface="微软雅黑" panose="020B0503020204020204" charset="-122"/>
              </a:rPr>
              <a:t>每次插入一个关键字时，首先在最低层的某个非终端节点</a:t>
            </a:r>
            <a:r>
              <a:rPr lang="en-US" altLang="zh-CN" sz="2000" dirty="0">
                <a:latin typeface="微软雅黑" panose="020B0503020204020204" charset="-122"/>
                <a:ea typeface="微软雅黑" panose="020B0503020204020204" charset="-122"/>
                <a:cs typeface="微软雅黑" panose="020B0503020204020204" charset="-122"/>
              </a:rPr>
              <a:t>*p</a:t>
            </a:r>
            <a:r>
              <a:rPr lang="zh-CN" altLang="en-US" sz="2000" dirty="0">
                <a:latin typeface="微软雅黑" panose="020B0503020204020204" charset="-122"/>
                <a:ea typeface="微软雅黑" panose="020B0503020204020204" charset="-122"/>
                <a:cs typeface="微软雅黑" panose="020B0503020204020204" charset="-122"/>
              </a:rPr>
              <a:t>中添加一个关键字；</a:t>
            </a:r>
            <a:endParaRPr lang="en-US" altLang="zh-CN" sz="2000" dirty="0">
              <a:latin typeface="微软雅黑" panose="020B0503020204020204" charset="-122"/>
              <a:ea typeface="微软雅黑" panose="020B0503020204020204" charset="-122"/>
              <a:cs typeface="微软雅黑" panose="020B0503020204020204" charset="-122"/>
            </a:endParaRPr>
          </a:p>
          <a:p>
            <a:pPr lvl="2"/>
            <a:r>
              <a:rPr lang="zh-CN" altLang="en-US" dirty="0">
                <a:latin typeface="微软雅黑" panose="020B0503020204020204" charset="-122"/>
                <a:ea typeface="微软雅黑" panose="020B0503020204020204" charset="-122"/>
                <a:cs typeface="微软雅黑" panose="020B0503020204020204" charset="-122"/>
              </a:rPr>
              <a:t>若该节点的关键字个数不超过</a:t>
            </a:r>
            <a:r>
              <a:rPr lang="en-US" altLang="zh-CN" dirty="0">
                <a:latin typeface="微软雅黑" panose="020B0503020204020204" charset="-122"/>
                <a:ea typeface="微软雅黑" panose="020B0503020204020204" charset="-122"/>
                <a:cs typeface="微软雅黑" panose="020B0503020204020204" charset="-122"/>
              </a:rPr>
              <a:t>m-1</a:t>
            </a:r>
            <a:r>
              <a:rPr lang="zh-CN" altLang="en-US" dirty="0">
                <a:latin typeface="微软雅黑" panose="020B0503020204020204" charset="-122"/>
                <a:ea typeface="微软雅黑" panose="020B0503020204020204" charset="-122"/>
                <a:cs typeface="微软雅黑" panose="020B0503020204020204" charset="-122"/>
              </a:rPr>
              <a:t>，则插入完成；</a:t>
            </a:r>
            <a:endParaRPr lang="en-US" altLang="zh-CN" dirty="0">
              <a:latin typeface="微软雅黑" panose="020B0503020204020204" charset="-122"/>
              <a:ea typeface="微软雅黑" panose="020B0503020204020204" charset="-122"/>
              <a:cs typeface="微软雅黑" panose="020B0503020204020204" charset="-122"/>
            </a:endParaRPr>
          </a:p>
          <a:p>
            <a:pPr lvl="2"/>
            <a:r>
              <a:rPr lang="zh-CN" altLang="en-US" dirty="0">
                <a:latin typeface="微软雅黑" panose="020B0503020204020204" charset="-122"/>
                <a:ea typeface="微软雅黑" panose="020B0503020204020204" charset="-122"/>
                <a:cs typeface="微软雅黑" panose="020B0503020204020204" charset="-122"/>
              </a:rPr>
              <a:t>否则要产生</a:t>
            </a:r>
            <a:r>
              <a:rPr lang="en-US" altLang="zh-CN" dirty="0">
                <a:latin typeface="微软雅黑" panose="020B0503020204020204" charset="-122"/>
                <a:ea typeface="微软雅黑" panose="020B0503020204020204" charset="-122"/>
                <a:cs typeface="微软雅黑" panose="020B0503020204020204" charset="-122"/>
              </a:rPr>
              <a:t>*p</a:t>
            </a:r>
            <a:r>
              <a:rPr lang="zh-CN" altLang="en-US" dirty="0">
                <a:latin typeface="微软雅黑" panose="020B0503020204020204" charset="-122"/>
                <a:ea typeface="微软雅黑" panose="020B0503020204020204" charset="-122"/>
                <a:cs typeface="微软雅黑" panose="020B0503020204020204" charset="-122"/>
              </a:rPr>
              <a:t>节点的“分裂”</a:t>
            </a:r>
          </a:p>
        </p:txBody>
      </p:sp>
      <mc:AlternateContent xmlns:mc="http://schemas.openxmlformats.org/markup-compatibility/2006" xmlns:a14="http://schemas.microsoft.com/office/drawing/2010/main">
        <mc:Choice Requires="a14">
          <p:sp>
            <p:nvSpPr>
              <p:cNvPr id="4" name="内容占位符 2"/>
              <p:cNvSpPr txBox="1"/>
              <p:nvPr/>
            </p:nvSpPr>
            <p:spPr>
              <a:xfrm>
                <a:off x="1759585" y="3505835"/>
                <a:ext cx="9316720" cy="32207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dirty="0">
                    <a:latin typeface="微软雅黑" panose="020B0503020204020204" charset="-122"/>
                    <a:ea typeface="微软雅黑" panose="020B0503020204020204" charset="-122"/>
                    <a:cs typeface="微软雅黑" panose="020B0503020204020204" charset="-122"/>
                  </a:rPr>
                  <a:t>*p</a:t>
                </a:r>
                <a:r>
                  <a:rPr lang="zh-CN" altLang="en-US" sz="2000" dirty="0">
                    <a:latin typeface="微软雅黑" panose="020B0503020204020204" charset="-122"/>
                    <a:ea typeface="微软雅黑" panose="020B0503020204020204" charset="-122"/>
                    <a:cs typeface="微软雅黑" panose="020B0503020204020204" charset="-122"/>
                  </a:rPr>
                  <a:t>节点的“分裂”：</a:t>
                </a:r>
                <a:endParaRPr lang="en-US" altLang="zh-CN" sz="2000" dirty="0">
                  <a:latin typeface="微软雅黑" panose="020B0503020204020204" charset="-122"/>
                  <a:ea typeface="微软雅黑" panose="020B0503020204020204" charset="-122"/>
                  <a:cs typeface="微软雅黑" panose="020B0503020204020204" charset="-122"/>
                </a:endParaRPr>
              </a:p>
              <a:p>
                <a:pPr lvl="1"/>
                <a:r>
                  <a:rPr lang="en-US" altLang="zh-CN" sz="2000" dirty="0">
                    <a:latin typeface="微软雅黑" panose="020B0503020204020204" charset="-122"/>
                    <a:ea typeface="微软雅黑" panose="020B0503020204020204" charset="-122"/>
                    <a:cs typeface="微软雅黑" panose="020B0503020204020204" charset="-122"/>
                  </a:rPr>
                  <a:t>*p</a:t>
                </a:r>
                <a:r>
                  <a:rPr lang="zh-CN" altLang="en-US" sz="2000" dirty="0">
                    <a:latin typeface="微软雅黑" panose="020B0503020204020204" charset="-122"/>
                    <a:ea typeface="微软雅黑" panose="020B0503020204020204" charset="-122"/>
                    <a:cs typeface="微软雅黑" panose="020B0503020204020204" charset="-122"/>
                  </a:rPr>
                  <a:t>包含信息：</a:t>
                </a:r>
                <a:r>
                  <a:rPr lang="en-US" altLang="zh-CN" sz="2000" dirty="0">
                    <a:latin typeface="微软雅黑" panose="020B0503020204020204" charset="-122"/>
                    <a:ea typeface="微软雅黑" panose="020B0503020204020204" charset="-122"/>
                    <a:cs typeface="微软雅黑" panose="020B0503020204020204" charset="-122"/>
                  </a:rPr>
                  <a:t>m, </a:t>
                </a:r>
                <a14:m>
                  <m:oMath xmlns:m="http://schemas.openxmlformats.org/officeDocument/2006/math">
                    <m:sSub>
                      <m:sSubPr>
                        <m:ctrlPr>
                          <a:rPr lang="en-US" altLang="zh-CN" sz="2000" i="1" smtClean="0">
                            <a:latin typeface="Cambria Math" panose="02040503050406030204" pitchFamily="18" charset="0"/>
                            <a:ea typeface="微软雅黑" panose="020B0503020204020204" charset="-122"/>
                            <a:cs typeface="Cambria Math" panose="02040503050406030204" pitchFamily="18" charset="0"/>
                          </a:rPr>
                        </m:ctrlPr>
                      </m:sSubPr>
                      <m:e>
                        <m:r>
                          <a:rPr lang="en-US" altLang="zh-CN" sz="2000" i="1" smtClean="0">
                            <a:latin typeface="Cambria Math" panose="02040503050406030204" pitchFamily="18" charset="0"/>
                            <a:ea typeface="微软雅黑" panose="020B0503020204020204" charset="-122"/>
                            <a:cs typeface="Cambria Math" panose="02040503050406030204" pitchFamily="18" charset="0"/>
                          </a:rPr>
                          <m:t>𝐴</m:t>
                        </m:r>
                      </m:e>
                      <m:sub>
                        <m:r>
                          <a:rPr lang="en-US" altLang="zh-CN" sz="2000" i="1" smtClean="0">
                            <a:latin typeface="Cambria Math" panose="02040503050406030204" pitchFamily="18" charset="0"/>
                            <a:ea typeface="MS Mincho" charset="0"/>
                            <a:cs typeface="Cambria Math" panose="02040503050406030204" pitchFamily="18" charset="0"/>
                          </a:rPr>
                          <m:t>0</m:t>
                        </m:r>
                      </m:sub>
                    </m:sSub>
                    <m:r>
                      <a:rPr lang="en-US" altLang="zh-CN" sz="2000" i="1" smtClean="0">
                        <a:latin typeface="Cambria Math" panose="02040503050406030204" pitchFamily="18" charset="0"/>
                        <a:ea typeface="MS Mincho" charset="0"/>
                        <a:cs typeface="Cambria Math" panose="02040503050406030204" pitchFamily="18" charset="0"/>
                      </a:rPr>
                      <m:t>, </m:t>
                    </m:r>
                  </m:oMath>
                </a14:m>
                <a:r>
                  <a:rPr lang="en-US" altLang="zh-CN" sz="2000" dirty="0">
                    <a:latin typeface="微软雅黑" panose="020B0503020204020204" charset="-122"/>
                    <a:ea typeface="微软雅黑" panose="020B0503020204020204" charset="-122"/>
                    <a:cs typeface="微软雅黑" panose="020B0503020204020204" charset="-122"/>
                  </a:rPr>
                  <a:t> (</a:t>
                </a:r>
                <a14:m>
                  <m:oMath xmlns:m="http://schemas.openxmlformats.org/officeDocument/2006/math">
                    <m:sSub>
                      <m:sSubPr>
                        <m:ctrlPr>
                          <a:rPr lang="en-US" altLang="zh-CN" sz="2000" i="1">
                            <a:latin typeface="Cambria Math" panose="02040503050406030204" pitchFamily="18" charset="0"/>
                            <a:ea typeface="微软雅黑" panose="020B0503020204020204" charset="-122"/>
                            <a:cs typeface="Cambria Math" panose="02040503050406030204" pitchFamily="18" charset="0"/>
                          </a:rPr>
                        </m:ctrlPr>
                      </m:sSubPr>
                      <m:e>
                        <m:r>
                          <a:rPr lang="en-US" altLang="zh-CN" sz="2000" i="1" smtClean="0">
                            <a:latin typeface="Cambria Math" panose="02040503050406030204" pitchFamily="18" charset="0"/>
                            <a:ea typeface="微软雅黑" panose="020B0503020204020204" charset="-122"/>
                            <a:cs typeface="Cambria Math" panose="02040503050406030204" pitchFamily="18" charset="0"/>
                          </a:rPr>
                          <m:t>𝐾</m:t>
                        </m:r>
                      </m:e>
                      <m:sub>
                        <m:r>
                          <a:rPr lang="en-US" altLang="zh-CN" sz="2000" i="1" smtClean="0">
                            <a:latin typeface="Cambria Math" panose="02040503050406030204" pitchFamily="18" charset="0"/>
                            <a:ea typeface="MS Mincho" charset="0"/>
                            <a:cs typeface="Cambria Math" panose="02040503050406030204" pitchFamily="18" charset="0"/>
                          </a:rPr>
                          <m:t>1</m:t>
                        </m:r>
                      </m:sub>
                    </m:sSub>
                    <m:r>
                      <a:rPr lang="en-US" altLang="zh-CN" sz="2000" i="1">
                        <a:latin typeface="Cambria Math" panose="02040503050406030204" pitchFamily="18" charset="0"/>
                        <a:ea typeface="MS Mincho" charset="0"/>
                        <a:cs typeface="Cambria Math" panose="02040503050406030204" pitchFamily="18" charset="0"/>
                      </a:rPr>
                      <m:t> </m:t>
                    </m:r>
                  </m:oMath>
                </a14:m>
                <a:r>
                  <a:rPr lang="en-US" altLang="zh-CN" sz="2000" dirty="0">
                    <a:latin typeface="微软雅黑" panose="020B0503020204020204" charset="-122"/>
                    <a:ea typeface="微软雅黑" panose="020B0503020204020204" charset="-122"/>
                    <a:cs typeface="微软雅黑" panose="020B0503020204020204" charset="-122"/>
                  </a:rPr>
                  <a:t>, </a:t>
                </a:r>
                <a14:m>
                  <m:oMath xmlns:m="http://schemas.openxmlformats.org/officeDocument/2006/math">
                    <m:sSub>
                      <m:sSubPr>
                        <m:ctrlPr>
                          <a:rPr lang="en-US" altLang="zh-CN" sz="2000" i="1">
                            <a:latin typeface="Cambria Math" panose="02040503050406030204" pitchFamily="18" charset="0"/>
                            <a:ea typeface="微软雅黑" panose="020B0503020204020204" charset="-122"/>
                            <a:cs typeface="Cambria Math" panose="02040503050406030204" pitchFamily="18" charset="0"/>
                          </a:rPr>
                        </m:ctrlPr>
                      </m:sSubPr>
                      <m:e>
                        <m:r>
                          <a:rPr lang="en-US" altLang="zh-CN" sz="2000" i="1">
                            <a:latin typeface="Cambria Math" panose="02040503050406030204" pitchFamily="18" charset="0"/>
                            <a:ea typeface="微软雅黑" panose="020B0503020204020204" charset="-122"/>
                            <a:cs typeface="Cambria Math" panose="02040503050406030204" pitchFamily="18" charset="0"/>
                          </a:rPr>
                          <m:t>𝐴</m:t>
                        </m:r>
                      </m:e>
                      <m:sub>
                        <m:r>
                          <a:rPr lang="en-US" altLang="zh-CN" sz="2000" i="1" smtClean="0">
                            <a:latin typeface="Cambria Math" panose="02040503050406030204" pitchFamily="18" charset="0"/>
                            <a:ea typeface="MS Mincho" charset="0"/>
                            <a:cs typeface="Cambria Math" panose="02040503050406030204" pitchFamily="18" charset="0"/>
                          </a:rPr>
                          <m:t>1</m:t>
                        </m:r>
                      </m:sub>
                    </m:sSub>
                    <m:r>
                      <a:rPr lang="en-US" altLang="zh-CN" sz="2000" i="1">
                        <a:latin typeface="Cambria Math" panose="02040503050406030204" pitchFamily="18" charset="0"/>
                        <a:ea typeface="MS Mincho" charset="0"/>
                        <a:cs typeface="Cambria Math" panose="02040503050406030204" pitchFamily="18" charset="0"/>
                      </a:rPr>
                      <m:t> </m:t>
                    </m:r>
                  </m:oMath>
                </a14:m>
                <a:r>
                  <a:rPr lang="en-US" altLang="zh-CN" sz="2000" dirty="0">
                    <a:latin typeface="微软雅黑" panose="020B0503020204020204" charset="-122"/>
                    <a:ea typeface="微软雅黑" panose="020B0503020204020204" charset="-122"/>
                    <a:cs typeface="微软雅黑" panose="020B0503020204020204" charset="-122"/>
                  </a:rPr>
                  <a:t>), ……, (</a:t>
                </a:r>
                <a14:m>
                  <m:oMath xmlns:m="http://schemas.openxmlformats.org/officeDocument/2006/math">
                    <m:sSub>
                      <m:sSubPr>
                        <m:ctrlPr>
                          <a:rPr lang="en-US" altLang="zh-CN" sz="2000" i="1">
                            <a:latin typeface="Cambria Math" panose="02040503050406030204" pitchFamily="18" charset="0"/>
                            <a:ea typeface="微软雅黑" panose="020B0503020204020204" charset="-122"/>
                            <a:cs typeface="Cambria Math" panose="02040503050406030204" pitchFamily="18" charset="0"/>
                          </a:rPr>
                        </m:ctrlPr>
                      </m:sSubPr>
                      <m:e>
                        <m:r>
                          <a:rPr lang="en-US" altLang="zh-CN" sz="2000" i="1">
                            <a:latin typeface="Cambria Math" panose="02040503050406030204" pitchFamily="18" charset="0"/>
                            <a:ea typeface="微软雅黑" panose="020B0503020204020204" charset="-122"/>
                            <a:cs typeface="Cambria Math" panose="02040503050406030204" pitchFamily="18" charset="0"/>
                          </a:rPr>
                          <m:t>𝐾</m:t>
                        </m:r>
                      </m:e>
                      <m:sub>
                        <m:r>
                          <a:rPr lang="en-US" altLang="zh-CN" sz="2000" i="1" smtClean="0">
                            <a:latin typeface="Cambria Math" panose="02040503050406030204" pitchFamily="18" charset="0"/>
                            <a:ea typeface="微软雅黑" panose="020B0503020204020204" charset="-122"/>
                            <a:cs typeface="Cambria Math" panose="02040503050406030204" pitchFamily="18" charset="0"/>
                          </a:rPr>
                          <m:t>𝑚</m:t>
                        </m:r>
                      </m:sub>
                    </m:sSub>
                    <m:r>
                      <a:rPr lang="en-US" altLang="zh-CN" sz="2000" i="1">
                        <a:latin typeface="Cambria Math" panose="02040503050406030204" pitchFamily="18" charset="0"/>
                        <a:ea typeface="MS Mincho" charset="0"/>
                        <a:cs typeface="Cambria Math" panose="02040503050406030204" pitchFamily="18" charset="0"/>
                      </a:rPr>
                      <m:t> </m:t>
                    </m:r>
                  </m:oMath>
                </a14:m>
                <a:r>
                  <a:rPr lang="en-US" altLang="zh-CN" sz="2000" dirty="0">
                    <a:latin typeface="微软雅黑" panose="020B0503020204020204" charset="-122"/>
                    <a:ea typeface="微软雅黑" panose="020B0503020204020204" charset="-122"/>
                    <a:cs typeface="微软雅黑" panose="020B0503020204020204" charset="-122"/>
                  </a:rPr>
                  <a:t>, </a:t>
                </a:r>
                <a14:m>
                  <m:oMath xmlns:m="http://schemas.openxmlformats.org/officeDocument/2006/math">
                    <m:sSub>
                      <m:sSubPr>
                        <m:ctrlPr>
                          <a:rPr lang="en-US" altLang="zh-CN" sz="2000" i="1">
                            <a:latin typeface="Cambria Math" panose="02040503050406030204" pitchFamily="18" charset="0"/>
                            <a:ea typeface="微软雅黑" panose="020B0503020204020204" charset="-122"/>
                            <a:cs typeface="Cambria Math" panose="02040503050406030204" pitchFamily="18" charset="0"/>
                          </a:rPr>
                        </m:ctrlPr>
                      </m:sSubPr>
                      <m:e>
                        <m:r>
                          <a:rPr lang="en-US" altLang="zh-CN" sz="2000" i="1">
                            <a:latin typeface="Cambria Math" panose="02040503050406030204" pitchFamily="18" charset="0"/>
                            <a:ea typeface="微软雅黑" panose="020B0503020204020204" charset="-122"/>
                            <a:cs typeface="Cambria Math" panose="02040503050406030204" pitchFamily="18" charset="0"/>
                          </a:rPr>
                          <m:t>𝐴</m:t>
                        </m:r>
                      </m:e>
                      <m:sub>
                        <m:r>
                          <a:rPr lang="en-US" altLang="zh-CN" sz="2000" i="1">
                            <a:latin typeface="Cambria Math" panose="02040503050406030204" pitchFamily="18" charset="0"/>
                            <a:ea typeface="微软雅黑" panose="020B0503020204020204" charset="-122"/>
                            <a:cs typeface="Cambria Math" panose="02040503050406030204" pitchFamily="18" charset="0"/>
                          </a:rPr>
                          <m:t>𝑚</m:t>
                        </m:r>
                      </m:sub>
                    </m:sSub>
                    <m:r>
                      <a:rPr lang="en-US" altLang="zh-CN" sz="2000" i="1">
                        <a:latin typeface="Cambria Math" panose="02040503050406030204" pitchFamily="18" charset="0"/>
                        <a:ea typeface="MS Mincho" charset="0"/>
                        <a:cs typeface="Cambria Math" panose="02040503050406030204" pitchFamily="18" charset="0"/>
                      </a:rPr>
                      <m:t> </m:t>
                    </m:r>
                  </m:oMath>
                </a14:m>
                <a:r>
                  <a:rPr lang="en-US" altLang="zh-CN" sz="2000" dirty="0">
                    <a:latin typeface="微软雅黑" panose="020B0503020204020204" charset="-122"/>
                    <a:ea typeface="微软雅黑" panose="020B0503020204020204" charset="-122"/>
                    <a:cs typeface="微软雅黑" panose="020B0503020204020204" charset="-122"/>
                  </a:rPr>
                  <a:t>) </a:t>
                </a:r>
                <a:r>
                  <a:rPr lang="zh-CN" altLang="en-US" sz="2000" dirty="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a:p>
                <a:pPr lvl="1"/>
                <a:r>
                  <a:rPr lang="zh-CN" altLang="en-US" sz="2000" dirty="0">
                    <a:latin typeface="微软雅黑" panose="020B0503020204020204" charset="-122"/>
                    <a:ea typeface="微软雅黑" panose="020B0503020204020204" charset="-122"/>
                    <a:cs typeface="微软雅黑" panose="020B0503020204020204" charset="-122"/>
                  </a:rPr>
                  <a:t>可将</a:t>
                </a:r>
                <a:r>
                  <a:rPr lang="en-US" altLang="zh-CN" sz="2000" dirty="0">
                    <a:latin typeface="微软雅黑" panose="020B0503020204020204" charset="-122"/>
                    <a:ea typeface="微软雅黑" panose="020B0503020204020204" charset="-122"/>
                    <a:cs typeface="微软雅黑" panose="020B0503020204020204" charset="-122"/>
                  </a:rPr>
                  <a:t>*p</a:t>
                </a:r>
                <a:r>
                  <a:rPr lang="zh-CN" altLang="en-US" sz="2000" dirty="0">
                    <a:latin typeface="微软雅黑" panose="020B0503020204020204" charset="-122"/>
                    <a:ea typeface="微软雅黑" panose="020B0503020204020204" charset="-122"/>
                    <a:cs typeface="微软雅黑" panose="020B0503020204020204" charset="-122"/>
                  </a:rPr>
                  <a:t>节点分裂为</a:t>
                </a:r>
                <a:r>
                  <a:rPr lang="en-US" altLang="zh-CN" sz="2000" dirty="0">
                    <a:latin typeface="微软雅黑" panose="020B0503020204020204" charset="-122"/>
                    <a:ea typeface="微软雅黑" panose="020B0503020204020204" charset="-122"/>
                    <a:cs typeface="微软雅黑" panose="020B0503020204020204" charset="-122"/>
                  </a:rPr>
                  <a:t>*p</a:t>
                </a:r>
                <a:r>
                  <a:rPr lang="zh-CN" altLang="en-US" sz="2000" dirty="0">
                    <a:latin typeface="微软雅黑" panose="020B0503020204020204" charset="-122"/>
                    <a:ea typeface="微软雅黑" panose="020B0503020204020204" charset="-122"/>
                    <a:cs typeface="微软雅黑" panose="020B0503020204020204" charset="-122"/>
                  </a:rPr>
                  <a:t>和</a:t>
                </a:r>
                <a:r>
                  <a:rPr lang="en-US" altLang="zh-CN" sz="2000" dirty="0">
                    <a:latin typeface="微软雅黑" panose="020B0503020204020204" charset="-122"/>
                    <a:ea typeface="微软雅黑" panose="020B0503020204020204" charset="-122"/>
                    <a:cs typeface="微软雅黑" panose="020B0503020204020204" charset="-122"/>
                  </a:rPr>
                  <a:t>*p’ </a:t>
                </a:r>
                <a:r>
                  <a:rPr lang="zh-CN" altLang="en-US" sz="2000" dirty="0">
                    <a:latin typeface="微软雅黑" panose="020B0503020204020204" charset="-122"/>
                    <a:ea typeface="微软雅黑" panose="020B0503020204020204" charset="-122"/>
                    <a:cs typeface="微软雅黑" panose="020B0503020204020204" charset="-122"/>
                  </a:rPr>
                  <a:t>两个节点，其中</a:t>
                </a:r>
                <a:r>
                  <a:rPr lang="en-US" altLang="zh-CN" sz="2000" dirty="0">
                    <a:latin typeface="微软雅黑" panose="020B0503020204020204" charset="-122"/>
                    <a:ea typeface="微软雅黑" panose="020B0503020204020204" charset="-122"/>
                    <a:cs typeface="微软雅黑" panose="020B0503020204020204" charset="-122"/>
                  </a:rPr>
                  <a:t>*p</a:t>
                </a:r>
                <a:r>
                  <a:rPr lang="zh-CN" altLang="en-US" sz="2000" dirty="0">
                    <a:latin typeface="微软雅黑" panose="020B0503020204020204" charset="-122"/>
                    <a:ea typeface="微软雅黑" panose="020B0503020204020204" charset="-122"/>
                    <a:cs typeface="微软雅黑" panose="020B0503020204020204" charset="-122"/>
                  </a:rPr>
                  <a:t>节点含有信息：</a:t>
                </a:r>
                <a:endParaRPr lang="en-US" altLang="zh-CN" sz="2000" dirty="0">
                  <a:latin typeface="微软雅黑" panose="020B0503020204020204" charset="-122"/>
                  <a:ea typeface="微软雅黑" panose="020B0503020204020204" charset="-122"/>
                  <a:cs typeface="微软雅黑" panose="020B0503020204020204" charset="-122"/>
                </a:endParaRPr>
              </a:p>
              <a:p>
                <a:pPr lvl="2"/>
                <a14:m>
                  <m:oMath xmlns:m="http://schemas.openxmlformats.org/officeDocument/2006/math">
                    <m:d>
                      <m:dPr>
                        <m:begChr m:val="⌈"/>
                        <m:endChr m:val="⌉"/>
                        <m:ctrlPr>
                          <a:rPr lang="en-US" altLang="zh-CN" i="1" smtClean="0">
                            <a:latin typeface="Cambria Math" panose="02040503050406030204" pitchFamily="18" charset="0"/>
                            <a:ea typeface="微软雅黑" panose="020B0503020204020204" charset="-122"/>
                            <a:cs typeface="Cambria Math" panose="02040503050406030204" pitchFamily="18" charset="0"/>
                          </a:rPr>
                        </m:ctrlPr>
                      </m:dPr>
                      <m:e>
                        <m:r>
                          <a:rPr lang="en-US" altLang="zh-CN" i="1">
                            <a:latin typeface="Cambria Math" panose="02040503050406030204" pitchFamily="18" charset="0"/>
                            <a:ea typeface="微软雅黑" panose="020B0503020204020204" charset="-122"/>
                            <a:cs typeface="Cambria Math" panose="02040503050406030204" pitchFamily="18" charset="0"/>
                          </a:rPr>
                          <m:t>𝑚</m:t>
                        </m:r>
                        <m:r>
                          <a:rPr lang="en-US" altLang="zh-CN" i="1" smtClean="0">
                            <a:latin typeface="Cambria Math" panose="02040503050406030204" pitchFamily="18" charset="0"/>
                            <a:ea typeface="MS Mincho" charset="0"/>
                            <a:cs typeface="Cambria Math" panose="02040503050406030204" pitchFamily="18" charset="0"/>
                          </a:rPr>
                          <m:t>/2</m:t>
                        </m:r>
                      </m:e>
                    </m:d>
                    <m:r>
                      <a:rPr lang="en-US" altLang="zh-CN" i="1" smtClean="0">
                        <a:latin typeface="Cambria Math" panose="02040503050406030204" pitchFamily="18" charset="0"/>
                        <a:ea typeface="MS Mincho" charset="0"/>
                        <a:cs typeface="Cambria Math" panose="02040503050406030204" pitchFamily="18" charset="0"/>
                      </a:rPr>
                      <m:t>−1, </m:t>
                    </m:r>
                    <m:sSub>
                      <m:sSubPr>
                        <m:ctrlPr>
                          <a:rPr lang="en-US" altLang="zh-CN" i="1">
                            <a:latin typeface="Cambria Math" panose="02040503050406030204" pitchFamily="18" charset="0"/>
                            <a:ea typeface="微软雅黑" panose="020B0503020204020204" charset="-122"/>
                            <a:cs typeface="Cambria Math" panose="02040503050406030204" pitchFamily="18" charset="0"/>
                          </a:rPr>
                        </m:ctrlPr>
                      </m:sSubPr>
                      <m:e>
                        <m:r>
                          <a:rPr lang="en-US" altLang="zh-CN" i="1">
                            <a:latin typeface="Cambria Math" panose="02040503050406030204" pitchFamily="18" charset="0"/>
                            <a:ea typeface="微软雅黑" panose="020B0503020204020204" charset="-122"/>
                            <a:cs typeface="Cambria Math" panose="02040503050406030204" pitchFamily="18" charset="0"/>
                          </a:rPr>
                          <m:t>𝐴</m:t>
                        </m:r>
                      </m:e>
                      <m:sub>
                        <m:r>
                          <a:rPr lang="en-US" altLang="zh-CN" i="1">
                            <a:latin typeface="Cambria Math" panose="02040503050406030204" pitchFamily="18" charset="0"/>
                            <a:ea typeface="MS Mincho" charset="0"/>
                            <a:cs typeface="Cambria Math" panose="02040503050406030204" pitchFamily="18" charset="0"/>
                          </a:rPr>
                          <m:t>0</m:t>
                        </m:r>
                      </m:sub>
                    </m:sSub>
                    <m:r>
                      <a:rPr lang="en-US" altLang="zh-CN" i="1">
                        <a:latin typeface="Cambria Math" panose="02040503050406030204" pitchFamily="18" charset="0"/>
                        <a:ea typeface="MS Mincho" charset="0"/>
                        <a:cs typeface="Cambria Math" panose="02040503050406030204" pitchFamily="18" charset="0"/>
                      </a:rPr>
                      <m:t>, </m:t>
                    </m:r>
                    <m:r>
                      <m:rPr>
                        <m:nor/>
                      </m:rPr>
                      <a:rPr lang="en-US" altLang="zh-CN" dirty="0">
                        <a:latin typeface="Cambria Math" panose="02040503050406030204" pitchFamily="18" charset="0"/>
                        <a:ea typeface="MS Mincho" charset="0"/>
                        <a:cs typeface="Cambria Math" panose="02040503050406030204" pitchFamily="18" charset="0"/>
                      </a:rPr>
                      <m:t> (</m:t>
                    </m:r>
                    <m:sSub>
                      <m:sSubPr>
                        <m:ctrlPr>
                          <a:rPr lang="en-US" altLang="zh-CN" i="1">
                            <a:latin typeface="Cambria Math" panose="02040503050406030204" pitchFamily="18" charset="0"/>
                            <a:ea typeface="微软雅黑" panose="020B0503020204020204" charset="-122"/>
                            <a:cs typeface="Cambria Math" panose="02040503050406030204" pitchFamily="18" charset="0"/>
                          </a:rPr>
                        </m:ctrlPr>
                      </m:sSubPr>
                      <m:e>
                        <m:r>
                          <a:rPr lang="en-US" altLang="zh-CN" i="1">
                            <a:latin typeface="Cambria Math" panose="02040503050406030204" pitchFamily="18" charset="0"/>
                            <a:ea typeface="微软雅黑" panose="020B0503020204020204" charset="-122"/>
                            <a:cs typeface="Cambria Math" panose="02040503050406030204" pitchFamily="18" charset="0"/>
                          </a:rPr>
                          <m:t>𝐾</m:t>
                        </m:r>
                      </m:e>
                      <m:sub>
                        <m:r>
                          <a:rPr lang="en-US" altLang="zh-CN" i="1">
                            <a:latin typeface="Cambria Math" panose="02040503050406030204" pitchFamily="18" charset="0"/>
                            <a:ea typeface="MS Mincho" charset="0"/>
                            <a:cs typeface="Cambria Math" panose="02040503050406030204" pitchFamily="18" charset="0"/>
                          </a:rPr>
                          <m:t>1</m:t>
                        </m:r>
                      </m:sub>
                    </m:sSub>
                    <m:r>
                      <a:rPr lang="en-US" altLang="zh-CN" i="1">
                        <a:latin typeface="Cambria Math" panose="02040503050406030204" pitchFamily="18" charset="0"/>
                        <a:ea typeface="MS Mincho" charset="0"/>
                        <a:cs typeface="Cambria Math" panose="02040503050406030204" pitchFamily="18" charset="0"/>
                      </a:rPr>
                      <m:t> </m:t>
                    </m:r>
                    <m:r>
                      <m:rPr>
                        <m:nor/>
                      </m:rPr>
                      <a:rPr lang="en-US" altLang="zh-CN" dirty="0">
                        <a:latin typeface="Cambria Math" panose="02040503050406030204" pitchFamily="18" charset="0"/>
                        <a:ea typeface="MS Mincho" charset="0"/>
                        <a:cs typeface="Cambria Math" panose="02040503050406030204" pitchFamily="18" charset="0"/>
                      </a:rPr>
                      <m:t>, </m:t>
                    </m:r>
                    <m:sSub>
                      <m:sSubPr>
                        <m:ctrlPr>
                          <a:rPr lang="en-US" altLang="zh-CN" i="1">
                            <a:latin typeface="Cambria Math" panose="02040503050406030204" pitchFamily="18" charset="0"/>
                            <a:ea typeface="微软雅黑" panose="020B0503020204020204" charset="-122"/>
                            <a:cs typeface="Cambria Math" panose="02040503050406030204" pitchFamily="18" charset="0"/>
                          </a:rPr>
                        </m:ctrlPr>
                      </m:sSubPr>
                      <m:e>
                        <m:r>
                          <a:rPr lang="en-US" altLang="zh-CN" i="1">
                            <a:latin typeface="Cambria Math" panose="02040503050406030204" pitchFamily="18" charset="0"/>
                            <a:ea typeface="微软雅黑" panose="020B0503020204020204" charset="-122"/>
                            <a:cs typeface="Cambria Math" panose="02040503050406030204" pitchFamily="18" charset="0"/>
                          </a:rPr>
                          <m:t>𝐴</m:t>
                        </m:r>
                      </m:e>
                      <m:sub>
                        <m:r>
                          <a:rPr lang="en-US" altLang="zh-CN" i="1">
                            <a:latin typeface="Cambria Math" panose="02040503050406030204" pitchFamily="18" charset="0"/>
                            <a:ea typeface="MS Mincho" charset="0"/>
                            <a:cs typeface="Cambria Math" panose="02040503050406030204" pitchFamily="18" charset="0"/>
                          </a:rPr>
                          <m:t>1</m:t>
                        </m:r>
                      </m:sub>
                    </m:sSub>
                    <m:r>
                      <a:rPr lang="en-US" altLang="zh-CN" i="1">
                        <a:latin typeface="Cambria Math" panose="02040503050406030204" pitchFamily="18" charset="0"/>
                        <a:ea typeface="MS Mincho" charset="0"/>
                        <a:cs typeface="Cambria Math" panose="02040503050406030204" pitchFamily="18" charset="0"/>
                      </a:rPr>
                      <m:t> </m:t>
                    </m:r>
                    <m:r>
                      <m:rPr>
                        <m:nor/>
                      </m:rPr>
                      <a:rPr lang="en-US" altLang="zh-CN" dirty="0">
                        <a:latin typeface="Cambria Math" panose="02040503050406030204" pitchFamily="18" charset="0"/>
                        <a:ea typeface="MS Mincho" charset="0"/>
                        <a:cs typeface="Cambria Math" panose="02040503050406030204" pitchFamily="18" charset="0"/>
                      </a:rPr>
                      <m:t>), ……, (</m:t>
                    </m:r>
                    <m:sSub>
                      <m:sSubPr>
                        <m:ctrlPr>
                          <a:rPr lang="en-US" altLang="zh-CN" i="1">
                            <a:latin typeface="Cambria Math" panose="02040503050406030204" pitchFamily="18" charset="0"/>
                            <a:ea typeface="微软雅黑" panose="020B0503020204020204" charset="-122"/>
                            <a:cs typeface="Cambria Math" panose="02040503050406030204" pitchFamily="18" charset="0"/>
                          </a:rPr>
                        </m:ctrlPr>
                      </m:sSubPr>
                      <m:e>
                        <m:r>
                          <a:rPr lang="en-US" altLang="zh-CN" i="1">
                            <a:latin typeface="Cambria Math" panose="02040503050406030204" pitchFamily="18" charset="0"/>
                            <a:ea typeface="微软雅黑" panose="020B0503020204020204" charset="-122"/>
                            <a:cs typeface="Cambria Math" panose="02040503050406030204" pitchFamily="18" charset="0"/>
                          </a:rPr>
                          <m:t>𝐾</m:t>
                        </m:r>
                      </m:e>
                      <m:sub>
                        <m:d>
                          <m:dPr>
                            <m:begChr m:val="⌈"/>
                            <m:endChr m:val="⌉"/>
                            <m:ctrlPr>
                              <a:rPr lang="en-US" altLang="zh-CN" i="1">
                                <a:latin typeface="Cambria Math" panose="02040503050406030204" pitchFamily="18" charset="0"/>
                                <a:ea typeface="微软雅黑" panose="020B0503020204020204" charset="-122"/>
                                <a:cs typeface="Cambria Math" panose="02040503050406030204" pitchFamily="18" charset="0"/>
                              </a:rPr>
                            </m:ctrlPr>
                          </m:dPr>
                          <m:e>
                            <m:r>
                              <a:rPr lang="en-US" altLang="zh-CN" i="1">
                                <a:latin typeface="Cambria Math" panose="02040503050406030204" pitchFamily="18" charset="0"/>
                                <a:ea typeface="微软雅黑" panose="020B0503020204020204" charset="-122"/>
                                <a:cs typeface="Cambria Math" panose="02040503050406030204" pitchFamily="18" charset="0"/>
                              </a:rPr>
                              <m:t>𝑚</m:t>
                            </m:r>
                            <m:r>
                              <a:rPr lang="en-US" altLang="zh-CN" i="1">
                                <a:latin typeface="Cambria Math" panose="02040503050406030204" pitchFamily="18" charset="0"/>
                                <a:ea typeface="MS Mincho" charset="0"/>
                                <a:cs typeface="Cambria Math" panose="02040503050406030204" pitchFamily="18" charset="0"/>
                              </a:rPr>
                              <m:t>/2</m:t>
                            </m:r>
                          </m:e>
                        </m:d>
                        <m:r>
                          <a:rPr lang="en-US" altLang="zh-CN" i="1">
                            <a:latin typeface="Cambria Math" panose="02040503050406030204" pitchFamily="18" charset="0"/>
                            <a:ea typeface="MS Mincho" charset="0"/>
                            <a:cs typeface="Cambria Math" panose="02040503050406030204" pitchFamily="18" charset="0"/>
                          </a:rPr>
                          <m:t>−1</m:t>
                        </m:r>
                      </m:sub>
                    </m:sSub>
                    <m:r>
                      <a:rPr lang="en-US" altLang="zh-CN" i="1">
                        <a:latin typeface="Cambria Math" panose="02040503050406030204" pitchFamily="18" charset="0"/>
                        <a:ea typeface="MS Mincho" charset="0"/>
                        <a:cs typeface="Cambria Math" panose="02040503050406030204" pitchFamily="18" charset="0"/>
                      </a:rPr>
                      <m:t> </m:t>
                    </m:r>
                    <m:r>
                      <m:rPr>
                        <m:nor/>
                      </m:rPr>
                      <a:rPr lang="en-US" altLang="zh-CN" dirty="0">
                        <a:latin typeface="Cambria Math" panose="02040503050406030204" pitchFamily="18" charset="0"/>
                        <a:ea typeface="MS Mincho" charset="0"/>
                        <a:cs typeface="Cambria Math" panose="02040503050406030204" pitchFamily="18" charset="0"/>
                      </a:rPr>
                      <m:t>, </m:t>
                    </m:r>
                    <m:sSub>
                      <m:sSubPr>
                        <m:ctrlPr>
                          <a:rPr lang="en-US" altLang="zh-CN" i="1">
                            <a:latin typeface="Cambria Math" panose="02040503050406030204" pitchFamily="18" charset="0"/>
                            <a:ea typeface="微软雅黑" panose="020B0503020204020204" charset="-122"/>
                            <a:cs typeface="Cambria Math" panose="02040503050406030204" pitchFamily="18" charset="0"/>
                          </a:rPr>
                        </m:ctrlPr>
                      </m:sSubPr>
                      <m:e>
                        <m:r>
                          <a:rPr lang="en-US" altLang="zh-CN" i="1">
                            <a:latin typeface="Cambria Math" panose="02040503050406030204" pitchFamily="18" charset="0"/>
                            <a:ea typeface="微软雅黑" panose="020B0503020204020204" charset="-122"/>
                            <a:cs typeface="Cambria Math" panose="02040503050406030204" pitchFamily="18" charset="0"/>
                          </a:rPr>
                          <m:t>𝐴</m:t>
                        </m:r>
                      </m:e>
                      <m:sub>
                        <m:d>
                          <m:dPr>
                            <m:begChr m:val="⌈"/>
                            <m:endChr m:val="⌉"/>
                            <m:ctrlPr>
                              <a:rPr lang="en-US" altLang="zh-CN" i="1">
                                <a:latin typeface="Cambria Math" panose="02040503050406030204" pitchFamily="18" charset="0"/>
                                <a:ea typeface="微软雅黑" panose="020B0503020204020204" charset="-122"/>
                                <a:cs typeface="Cambria Math" panose="02040503050406030204" pitchFamily="18" charset="0"/>
                              </a:rPr>
                            </m:ctrlPr>
                          </m:dPr>
                          <m:e>
                            <m:r>
                              <a:rPr lang="en-US" altLang="zh-CN" i="1">
                                <a:latin typeface="Cambria Math" panose="02040503050406030204" pitchFamily="18" charset="0"/>
                                <a:ea typeface="微软雅黑" panose="020B0503020204020204" charset="-122"/>
                                <a:cs typeface="Cambria Math" panose="02040503050406030204" pitchFamily="18" charset="0"/>
                              </a:rPr>
                              <m:t>𝑚</m:t>
                            </m:r>
                            <m:r>
                              <a:rPr lang="en-US" altLang="zh-CN" i="1">
                                <a:latin typeface="Cambria Math" panose="02040503050406030204" pitchFamily="18" charset="0"/>
                                <a:ea typeface="MS Mincho" charset="0"/>
                                <a:cs typeface="Cambria Math" panose="02040503050406030204" pitchFamily="18" charset="0"/>
                              </a:rPr>
                              <m:t>/2</m:t>
                            </m:r>
                          </m:e>
                        </m:d>
                        <m:r>
                          <a:rPr lang="en-US" altLang="zh-CN" i="1">
                            <a:latin typeface="Cambria Math" panose="02040503050406030204" pitchFamily="18" charset="0"/>
                            <a:ea typeface="MS Mincho" charset="0"/>
                            <a:cs typeface="Cambria Math" panose="02040503050406030204" pitchFamily="18" charset="0"/>
                          </a:rPr>
                          <m:t>−1</m:t>
                        </m:r>
                      </m:sub>
                    </m:sSub>
                    <m:r>
                      <a:rPr lang="en-US" altLang="zh-CN" i="1">
                        <a:latin typeface="Cambria Math" panose="02040503050406030204" pitchFamily="18" charset="0"/>
                        <a:ea typeface="MS Mincho" charset="0"/>
                        <a:cs typeface="Cambria Math" panose="02040503050406030204" pitchFamily="18" charset="0"/>
                      </a:rPr>
                      <m:t> </m:t>
                    </m:r>
                    <m:r>
                      <m:rPr>
                        <m:nor/>
                      </m:rPr>
                      <a:rPr lang="en-US" altLang="zh-CN" dirty="0">
                        <a:latin typeface="Cambria Math" panose="02040503050406030204" pitchFamily="18" charset="0"/>
                        <a:ea typeface="MS Mincho" charset="0"/>
                        <a:cs typeface="Cambria Math" panose="02040503050406030204" pitchFamily="18" charset="0"/>
                      </a:rPr>
                      <m:t>)</m:t>
                    </m:r>
                  </m:oMath>
                </a14:m>
                <a:endParaRPr lang="en-US" altLang="zh-CN" dirty="0">
                  <a:latin typeface="微软雅黑" panose="020B0503020204020204" charset="-122"/>
                  <a:ea typeface="微软雅黑" panose="020B0503020204020204" charset="-122"/>
                  <a:cs typeface="微软雅黑" panose="020B0503020204020204" charset="-122"/>
                </a:endParaRPr>
              </a:p>
              <a:p>
                <a:pPr lvl="1"/>
                <a:r>
                  <a:rPr lang="en-US" altLang="zh-CN" sz="2000" dirty="0">
                    <a:latin typeface="微软雅黑" panose="020B0503020204020204" charset="-122"/>
                    <a:ea typeface="微软雅黑" panose="020B0503020204020204" charset="-122"/>
                    <a:cs typeface="微软雅黑" panose="020B0503020204020204" charset="-122"/>
                  </a:rPr>
                  <a:t>*p’</a:t>
                </a:r>
                <a:r>
                  <a:rPr lang="zh-CN" altLang="en-US" sz="2000" dirty="0">
                    <a:latin typeface="微软雅黑" panose="020B0503020204020204" charset="-122"/>
                    <a:ea typeface="微软雅黑" panose="020B0503020204020204" charset="-122"/>
                    <a:cs typeface="微软雅黑" panose="020B0503020204020204" charset="-122"/>
                  </a:rPr>
                  <a:t> 节点含有信息：</a:t>
                </a:r>
                <a:endParaRPr lang="en-US" altLang="zh-CN" sz="2000" dirty="0">
                  <a:latin typeface="微软雅黑" panose="020B0503020204020204" charset="-122"/>
                  <a:ea typeface="微软雅黑" panose="020B0503020204020204" charset="-122"/>
                  <a:cs typeface="微软雅黑" panose="020B0503020204020204" charset="-122"/>
                </a:endParaRPr>
              </a:p>
              <a:p>
                <a:pPr lvl="2"/>
                <a:r>
                  <a:rPr lang="en-US" altLang="zh-CN" dirty="0">
                    <a:latin typeface="微软雅黑" panose="020B0503020204020204" charset="-122"/>
                    <a:ea typeface="微软雅黑" panose="020B0503020204020204" charset="-122"/>
                    <a:cs typeface="微软雅黑" panose="020B0503020204020204" charset="-122"/>
                  </a:rPr>
                  <a:t>m</a:t>
                </a:r>
                <a14:m>
                  <m:oMath xmlns:m="http://schemas.openxmlformats.org/officeDocument/2006/math">
                    <m:r>
                      <a:rPr lang="en-US" altLang="zh-CN" i="0" smtClean="0">
                        <a:latin typeface="Cambria Math" panose="02040503050406030204" pitchFamily="18" charset="0"/>
                        <a:ea typeface="MS Mincho" charset="0"/>
                        <a:cs typeface="Cambria Math" panose="02040503050406030204" pitchFamily="18" charset="0"/>
                      </a:rPr>
                      <m:t>−</m:t>
                    </m:r>
                    <m:d>
                      <m:dPr>
                        <m:begChr m:val="⌈"/>
                        <m:endChr m:val="⌉"/>
                        <m:ctrlPr>
                          <a:rPr lang="en-US" altLang="zh-CN" i="1" smtClean="0">
                            <a:latin typeface="Cambria Math" panose="02040503050406030204" pitchFamily="18" charset="0"/>
                            <a:ea typeface="微软雅黑" panose="020B0503020204020204" charset="-122"/>
                            <a:cs typeface="Cambria Math" panose="02040503050406030204" pitchFamily="18" charset="0"/>
                          </a:rPr>
                        </m:ctrlPr>
                      </m:dPr>
                      <m:e>
                        <m:r>
                          <a:rPr lang="en-US" altLang="zh-CN" i="1">
                            <a:latin typeface="Cambria Math" panose="02040503050406030204" pitchFamily="18" charset="0"/>
                            <a:ea typeface="微软雅黑" panose="020B0503020204020204" charset="-122"/>
                            <a:cs typeface="Cambria Math" panose="02040503050406030204" pitchFamily="18" charset="0"/>
                          </a:rPr>
                          <m:t>𝑚</m:t>
                        </m:r>
                        <m:r>
                          <a:rPr lang="en-US" altLang="zh-CN" i="1" smtClean="0">
                            <a:latin typeface="Cambria Math" panose="02040503050406030204" pitchFamily="18" charset="0"/>
                            <a:ea typeface="MS Mincho" charset="0"/>
                            <a:cs typeface="Cambria Math" panose="02040503050406030204" pitchFamily="18" charset="0"/>
                          </a:rPr>
                          <m:t>/2</m:t>
                        </m:r>
                      </m:e>
                    </m:d>
                    <m:r>
                      <a:rPr lang="en-US" altLang="zh-CN" i="1" smtClean="0">
                        <a:latin typeface="Cambria Math" panose="02040503050406030204" pitchFamily="18" charset="0"/>
                        <a:ea typeface="MS Mincho" charset="0"/>
                        <a:cs typeface="Cambria Math" panose="02040503050406030204" pitchFamily="18" charset="0"/>
                      </a:rPr>
                      <m:t>, </m:t>
                    </m:r>
                    <m:sSub>
                      <m:sSubPr>
                        <m:ctrlPr>
                          <a:rPr lang="en-US" altLang="zh-CN" i="1">
                            <a:latin typeface="Cambria Math" panose="02040503050406030204" pitchFamily="18" charset="0"/>
                            <a:ea typeface="微软雅黑" panose="020B0503020204020204" charset="-122"/>
                            <a:cs typeface="Cambria Math" panose="02040503050406030204" pitchFamily="18" charset="0"/>
                          </a:rPr>
                        </m:ctrlPr>
                      </m:sSubPr>
                      <m:e>
                        <m:r>
                          <a:rPr lang="en-US" altLang="zh-CN" i="1">
                            <a:latin typeface="Cambria Math" panose="02040503050406030204" pitchFamily="18" charset="0"/>
                            <a:ea typeface="微软雅黑" panose="020B0503020204020204" charset="-122"/>
                            <a:cs typeface="Cambria Math" panose="02040503050406030204" pitchFamily="18" charset="0"/>
                          </a:rPr>
                          <m:t>𝐴</m:t>
                        </m:r>
                      </m:e>
                      <m:sub>
                        <m:r>
                          <a:rPr lang="en-US" altLang="zh-CN" i="1">
                            <a:latin typeface="Cambria Math" panose="02040503050406030204" pitchFamily="18" charset="0"/>
                            <a:ea typeface="MS Mincho" charset="0"/>
                            <a:cs typeface="Cambria Math" panose="02040503050406030204" pitchFamily="18" charset="0"/>
                          </a:rPr>
                          <m:t>0</m:t>
                        </m:r>
                      </m:sub>
                    </m:sSub>
                    <m:r>
                      <a:rPr lang="en-US" altLang="zh-CN" i="1">
                        <a:latin typeface="Cambria Math" panose="02040503050406030204" pitchFamily="18" charset="0"/>
                        <a:ea typeface="MS Mincho" charset="0"/>
                        <a:cs typeface="Cambria Math" panose="02040503050406030204" pitchFamily="18" charset="0"/>
                      </a:rPr>
                      <m:t>, </m:t>
                    </m:r>
                    <m:r>
                      <m:rPr>
                        <m:nor/>
                      </m:rPr>
                      <a:rPr lang="en-US" altLang="zh-CN" dirty="0">
                        <a:latin typeface="Cambria Math" panose="02040503050406030204" pitchFamily="18" charset="0"/>
                        <a:ea typeface="MS Mincho" charset="0"/>
                        <a:cs typeface="Cambria Math" panose="02040503050406030204" pitchFamily="18" charset="0"/>
                      </a:rPr>
                      <m:t> (</m:t>
                    </m:r>
                    <m:sSub>
                      <m:sSubPr>
                        <m:ctrlPr>
                          <a:rPr lang="en-US" altLang="zh-CN" i="1">
                            <a:latin typeface="Cambria Math" panose="02040503050406030204" pitchFamily="18" charset="0"/>
                            <a:ea typeface="微软雅黑" panose="020B0503020204020204" charset="-122"/>
                            <a:cs typeface="Cambria Math" panose="02040503050406030204" pitchFamily="18" charset="0"/>
                          </a:rPr>
                        </m:ctrlPr>
                      </m:sSubPr>
                      <m:e>
                        <m:r>
                          <a:rPr lang="en-US" altLang="zh-CN" i="1">
                            <a:latin typeface="Cambria Math" panose="02040503050406030204" pitchFamily="18" charset="0"/>
                            <a:ea typeface="微软雅黑" panose="020B0503020204020204" charset="-122"/>
                            <a:cs typeface="Cambria Math" panose="02040503050406030204" pitchFamily="18" charset="0"/>
                          </a:rPr>
                          <m:t>𝐾</m:t>
                        </m:r>
                      </m:e>
                      <m:sub>
                        <m:d>
                          <m:dPr>
                            <m:begChr m:val="⌈"/>
                            <m:endChr m:val="⌉"/>
                            <m:ctrlPr>
                              <a:rPr lang="en-US" altLang="zh-CN" i="1">
                                <a:latin typeface="Cambria Math" panose="02040503050406030204" pitchFamily="18" charset="0"/>
                                <a:ea typeface="微软雅黑" panose="020B0503020204020204" charset="-122"/>
                                <a:cs typeface="Cambria Math" panose="02040503050406030204" pitchFamily="18" charset="0"/>
                              </a:rPr>
                            </m:ctrlPr>
                          </m:dPr>
                          <m:e>
                            <m:r>
                              <a:rPr lang="en-US" altLang="zh-CN" i="1">
                                <a:latin typeface="Cambria Math" panose="02040503050406030204" pitchFamily="18" charset="0"/>
                                <a:ea typeface="微软雅黑" panose="020B0503020204020204" charset="-122"/>
                                <a:cs typeface="Cambria Math" panose="02040503050406030204" pitchFamily="18" charset="0"/>
                              </a:rPr>
                              <m:t>𝑚</m:t>
                            </m:r>
                            <m:r>
                              <a:rPr lang="en-US" altLang="zh-CN" i="1">
                                <a:latin typeface="Cambria Math" panose="02040503050406030204" pitchFamily="18" charset="0"/>
                                <a:ea typeface="MS Mincho" charset="0"/>
                                <a:cs typeface="Cambria Math" panose="02040503050406030204" pitchFamily="18" charset="0"/>
                              </a:rPr>
                              <m:t>/2</m:t>
                            </m:r>
                          </m:e>
                        </m:d>
                        <m:r>
                          <a:rPr lang="en-US" altLang="zh-CN" i="1" smtClean="0">
                            <a:latin typeface="Cambria Math" panose="02040503050406030204" pitchFamily="18" charset="0"/>
                            <a:ea typeface="MS Mincho" charset="0"/>
                            <a:cs typeface="Cambria Math" panose="02040503050406030204" pitchFamily="18" charset="0"/>
                          </a:rPr>
                          <m:t>+</m:t>
                        </m:r>
                        <m:r>
                          <a:rPr lang="en-US" altLang="zh-CN" i="1">
                            <a:latin typeface="Cambria Math" panose="02040503050406030204" pitchFamily="18" charset="0"/>
                            <a:ea typeface="MS Mincho" charset="0"/>
                            <a:cs typeface="Cambria Math" panose="02040503050406030204" pitchFamily="18" charset="0"/>
                          </a:rPr>
                          <m:t>1</m:t>
                        </m:r>
                      </m:sub>
                    </m:sSub>
                    <m:r>
                      <a:rPr lang="en-US" altLang="zh-CN" i="1">
                        <a:latin typeface="Cambria Math" panose="02040503050406030204" pitchFamily="18" charset="0"/>
                        <a:ea typeface="MS Mincho" charset="0"/>
                        <a:cs typeface="Cambria Math" panose="02040503050406030204" pitchFamily="18" charset="0"/>
                      </a:rPr>
                      <m:t> </m:t>
                    </m:r>
                    <m:r>
                      <m:rPr>
                        <m:nor/>
                      </m:rPr>
                      <a:rPr lang="en-US" altLang="zh-CN" dirty="0">
                        <a:latin typeface="Cambria Math" panose="02040503050406030204" pitchFamily="18" charset="0"/>
                        <a:ea typeface="MS Mincho" charset="0"/>
                        <a:cs typeface="Cambria Math" panose="02040503050406030204" pitchFamily="18" charset="0"/>
                      </a:rPr>
                      <m:t>, </m:t>
                    </m:r>
                    <m:sSub>
                      <m:sSubPr>
                        <m:ctrlPr>
                          <a:rPr lang="en-US" altLang="zh-CN" i="1">
                            <a:latin typeface="Cambria Math" panose="02040503050406030204" pitchFamily="18" charset="0"/>
                            <a:ea typeface="微软雅黑" panose="020B0503020204020204" charset="-122"/>
                            <a:cs typeface="Cambria Math" panose="02040503050406030204" pitchFamily="18" charset="0"/>
                          </a:rPr>
                        </m:ctrlPr>
                      </m:sSubPr>
                      <m:e>
                        <m:r>
                          <a:rPr lang="en-US" altLang="zh-CN" i="1">
                            <a:latin typeface="Cambria Math" panose="02040503050406030204" pitchFamily="18" charset="0"/>
                            <a:ea typeface="微软雅黑" panose="020B0503020204020204" charset="-122"/>
                            <a:cs typeface="Cambria Math" panose="02040503050406030204" pitchFamily="18" charset="0"/>
                          </a:rPr>
                          <m:t>𝐴</m:t>
                        </m:r>
                      </m:e>
                      <m:sub>
                        <m:d>
                          <m:dPr>
                            <m:begChr m:val="⌈"/>
                            <m:endChr m:val="⌉"/>
                            <m:ctrlPr>
                              <a:rPr lang="en-US" altLang="zh-CN" i="1">
                                <a:latin typeface="Cambria Math" panose="02040503050406030204" pitchFamily="18" charset="0"/>
                                <a:ea typeface="微软雅黑" panose="020B0503020204020204" charset="-122"/>
                                <a:cs typeface="Cambria Math" panose="02040503050406030204" pitchFamily="18" charset="0"/>
                              </a:rPr>
                            </m:ctrlPr>
                          </m:dPr>
                          <m:e>
                            <m:r>
                              <a:rPr lang="en-US" altLang="zh-CN" i="1">
                                <a:latin typeface="Cambria Math" panose="02040503050406030204" pitchFamily="18" charset="0"/>
                                <a:ea typeface="微软雅黑" panose="020B0503020204020204" charset="-122"/>
                                <a:cs typeface="Cambria Math" panose="02040503050406030204" pitchFamily="18" charset="0"/>
                              </a:rPr>
                              <m:t>𝑚</m:t>
                            </m:r>
                            <m:r>
                              <a:rPr lang="en-US" altLang="zh-CN" i="1">
                                <a:latin typeface="Cambria Math" panose="02040503050406030204" pitchFamily="18" charset="0"/>
                                <a:ea typeface="MS Mincho" charset="0"/>
                                <a:cs typeface="Cambria Math" panose="02040503050406030204" pitchFamily="18" charset="0"/>
                              </a:rPr>
                              <m:t>/2</m:t>
                            </m:r>
                          </m:e>
                        </m:d>
                        <m:r>
                          <a:rPr lang="en-US" altLang="zh-CN" i="1" smtClean="0">
                            <a:latin typeface="Cambria Math" panose="02040503050406030204" pitchFamily="18" charset="0"/>
                            <a:ea typeface="MS Mincho" charset="0"/>
                            <a:cs typeface="Cambria Math" panose="02040503050406030204" pitchFamily="18" charset="0"/>
                          </a:rPr>
                          <m:t>+</m:t>
                        </m:r>
                        <m:r>
                          <a:rPr lang="en-US" altLang="zh-CN" i="1">
                            <a:latin typeface="Cambria Math" panose="02040503050406030204" pitchFamily="18" charset="0"/>
                            <a:ea typeface="MS Mincho" charset="0"/>
                            <a:cs typeface="Cambria Math" panose="02040503050406030204" pitchFamily="18" charset="0"/>
                          </a:rPr>
                          <m:t>1</m:t>
                        </m:r>
                      </m:sub>
                    </m:sSub>
                    <m:r>
                      <a:rPr lang="en-US" altLang="zh-CN" i="1">
                        <a:latin typeface="Cambria Math" panose="02040503050406030204" pitchFamily="18" charset="0"/>
                        <a:ea typeface="MS Mincho" charset="0"/>
                        <a:cs typeface="Cambria Math" panose="02040503050406030204" pitchFamily="18" charset="0"/>
                      </a:rPr>
                      <m:t> </m:t>
                    </m:r>
                    <m:r>
                      <m:rPr>
                        <m:nor/>
                      </m:rPr>
                      <a:rPr lang="en-US" altLang="zh-CN" dirty="0">
                        <a:latin typeface="Cambria Math" panose="02040503050406030204" pitchFamily="18" charset="0"/>
                        <a:ea typeface="MS Mincho" charset="0"/>
                        <a:cs typeface="Cambria Math" panose="02040503050406030204" pitchFamily="18" charset="0"/>
                      </a:rPr>
                      <m:t>), ……, (</m:t>
                    </m:r>
                    <m:sSub>
                      <m:sSubPr>
                        <m:ctrlPr>
                          <a:rPr lang="en-US" altLang="zh-CN" i="1">
                            <a:latin typeface="Cambria Math" panose="02040503050406030204" pitchFamily="18" charset="0"/>
                            <a:ea typeface="微软雅黑" panose="020B0503020204020204" charset="-122"/>
                            <a:cs typeface="Cambria Math" panose="02040503050406030204" pitchFamily="18" charset="0"/>
                          </a:rPr>
                        </m:ctrlPr>
                      </m:sSubPr>
                      <m:e>
                        <m:r>
                          <a:rPr lang="en-US" altLang="zh-CN" i="1">
                            <a:latin typeface="Cambria Math" panose="02040503050406030204" pitchFamily="18" charset="0"/>
                            <a:ea typeface="微软雅黑" panose="020B0503020204020204" charset="-122"/>
                            <a:cs typeface="Cambria Math" panose="02040503050406030204" pitchFamily="18" charset="0"/>
                          </a:rPr>
                          <m:t>𝐾</m:t>
                        </m:r>
                      </m:e>
                      <m:sub>
                        <m:r>
                          <a:rPr lang="en-US" altLang="zh-CN" i="1" smtClean="0">
                            <a:latin typeface="Cambria Math" panose="02040503050406030204" pitchFamily="18" charset="0"/>
                            <a:ea typeface="微软雅黑" panose="020B0503020204020204" charset="-122"/>
                            <a:cs typeface="Cambria Math" panose="02040503050406030204" pitchFamily="18" charset="0"/>
                          </a:rPr>
                          <m:t>𝑚</m:t>
                        </m:r>
                      </m:sub>
                    </m:sSub>
                    <m:r>
                      <a:rPr lang="en-US" altLang="zh-CN" i="1">
                        <a:latin typeface="Cambria Math" panose="02040503050406030204" pitchFamily="18" charset="0"/>
                        <a:ea typeface="MS Mincho" charset="0"/>
                        <a:cs typeface="Cambria Math" panose="02040503050406030204" pitchFamily="18" charset="0"/>
                      </a:rPr>
                      <m:t> </m:t>
                    </m:r>
                    <m:r>
                      <m:rPr>
                        <m:nor/>
                      </m:rPr>
                      <a:rPr lang="en-US" altLang="zh-CN" dirty="0">
                        <a:latin typeface="Cambria Math" panose="02040503050406030204" pitchFamily="18" charset="0"/>
                        <a:ea typeface="MS Mincho" charset="0"/>
                        <a:cs typeface="Cambria Math" panose="02040503050406030204" pitchFamily="18" charset="0"/>
                      </a:rPr>
                      <m:t>, </m:t>
                    </m:r>
                    <m:sSub>
                      <m:sSubPr>
                        <m:ctrlPr>
                          <a:rPr lang="en-US" altLang="zh-CN" i="1">
                            <a:latin typeface="Cambria Math" panose="02040503050406030204" pitchFamily="18" charset="0"/>
                            <a:ea typeface="微软雅黑" panose="020B0503020204020204" charset="-122"/>
                            <a:cs typeface="Cambria Math" panose="02040503050406030204" pitchFamily="18" charset="0"/>
                          </a:rPr>
                        </m:ctrlPr>
                      </m:sSubPr>
                      <m:e>
                        <m:r>
                          <a:rPr lang="en-US" altLang="zh-CN" i="1">
                            <a:latin typeface="Cambria Math" panose="02040503050406030204" pitchFamily="18" charset="0"/>
                            <a:ea typeface="微软雅黑" panose="020B0503020204020204" charset="-122"/>
                            <a:cs typeface="Cambria Math" panose="02040503050406030204" pitchFamily="18" charset="0"/>
                          </a:rPr>
                          <m:t>𝐴</m:t>
                        </m:r>
                      </m:e>
                      <m:sub>
                        <m:r>
                          <a:rPr lang="en-US" altLang="zh-CN" i="1" smtClean="0">
                            <a:latin typeface="Cambria Math" panose="02040503050406030204" pitchFamily="18" charset="0"/>
                            <a:ea typeface="微软雅黑" panose="020B0503020204020204" charset="-122"/>
                            <a:cs typeface="Cambria Math" panose="02040503050406030204" pitchFamily="18" charset="0"/>
                          </a:rPr>
                          <m:t>𝑚</m:t>
                        </m:r>
                      </m:sub>
                    </m:sSub>
                    <m:r>
                      <a:rPr lang="en-US" altLang="zh-CN" i="1">
                        <a:latin typeface="Cambria Math" panose="02040503050406030204" pitchFamily="18" charset="0"/>
                        <a:ea typeface="MS Mincho" charset="0"/>
                        <a:cs typeface="Cambria Math" panose="02040503050406030204" pitchFamily="18" charset="0"/>
                      </a:rPr>
                      <m:t> </m:t>
                    </m:r>
                    <m:r>
                      <m:rPr>
                        <m:nor/>
                      </m:rPr>
                      <a:rPr lang="en-US" altLang="zh-CN" dirty="0">
                        <a:latin typeface="Cambria Math" panose="02040503050406030204" pitchFamily="18" charset="0"/>
                        <a:ea typeface="MS Mincho" charset="0"/>
                        <a:cs typeface="Cambria Math" panose="02040503050406030204" pitchFamily="18" charset="0"/>
                      </a:rPr>
                      <m:t>)</m:t>
                    </m:r>
                  </m:oMath>
                </a14:m>
                <a:endParaRPr lang="en-US" altLang="zh-CN" dirty="0">
                  <a:latin typeface="微软雅黑" panose="020B0503020204020204" charset="-122"/>
                  <a:ea typeface="微软雅黑" panose="020B0503020204020204" charset="-122"/>
                  <a:cs typeface="微软雅黑" panose="020B0503020204020204" charset="-122"/>
                </a:endParaRPr>
              </a:p>
              <a:p>
                <a:pPr lvl="1"/>
                <a:r>
                  <a:rPr lang="zh-CN" altLang="en-US" sz="2000" dirty="0">
                    <a:latin typeface="微软雅黑" panose="020B0503020204020204" charset="-122"/>
                    <a:ea typeface="微软雅黑" panose="020B0503020204020204" charset="-122"/>
                    <a:cs typeface="微软雅黑" panose="020B0503020204020204" charset="-122"/>
                  </a:rPr>
                  <a:t>关键字</a:t>
                </a:r>
                <a14:m>
                  <m:oMath xmlns:m="http://schemas.openxmlformats.org/officeDocument/2006/math">
                    <m:sSub>
                      <m:sSubPr>
                        <m:ctrlPr>
                          <a:rPr lang="en-US" altLang="zh-CN" sz="2000" i="1" smtClean="0">
                            <a:latin typeface="Cambria Math" panose="02040503050406030204" pitchFamily="18" charset="0"/>
                            <a:ea typeface="微软雅黑" panose="020B0503020204020204" charset="-122"/>
                            <a:cs typeface="Cambria Math" panose="02040503050406030204" pitchFamily="18" charset="0"/>
                          </a:rPr>
                        </m:ctrlPr>
                      </m:sSubPr>
                      <m:e>
                        <m:r>
                          <a:rPr lang="en-US" altLang="zh-CN" sz="2000" i="1">
                            <a:latin typeface="Cambria Math" panose="02040503050406030204" pitchFamily="18" charset="0"/>
                            <a:ea typeface="微软雅黑" panose="020B0503020204020204" charset="-122"/>
                            <a:cs typeface="Cambria Math" panose="02040503050406030204" pitchFamily="18" charset="0"/>
                          </a:rPr>
                          <m:t>𝐾</m:t>
                        </m:r>
                      </m:e>
                      <m:sub>
                        <m:d>
                          <m:dPr>
                            <m:begChr m:val="⌈"/>
                            <m:endChr m:val="⌉"/>
                            <m:ctrlPr>
                              <a:rPr lang="en-US" altLang="zh-CN" sz="2000" i="1">
                                <a:latin typeface="Cambria Math" panose="02040503050406030204" pitchFamily="18" charset="0"/>
                                <a:ea typeface="微软雅黑" panose="020B0503020204020204" charset="-122"/>
                                <a:cs typeface="Cambria Math" panose="02040503050406030204" pitchFamily="18" charset="0"/>
                              </a:rPr>
                            </m:ctrlPr>
                          </m:dPr>
                          <m:e>
                            <m:r>
                              <a:rPr lang="en-US" altLang="zh-CN" sz="2000" i="1">
                                <a:latin typeface="Cambria Math" panose="02040503050406030204" pitchFamily="18" charset="0"/>
                                <a:ea typeface="微软雅黑" panose="020B0503020204020204" charset="-122"/>
                                <a:cs typeface="Cambria Math" panose="02040503050406030204" pitchFamily="18" charset="0"/>
                              </a:rPr>
                              <m:t>𝑚</m:t>
                            </m:r>
                            <m:r>
                              <a:rPr lang="en-US" altLang="zh-CN" sz="2000" i="1">
                                <a:latin typeface="Cambria Math" panose="02040503050406030204" pitchFamily="18" charset="0"/>
                                <a:ea typeface="MS Mincho" charset="0"/>
                                <a:cs typeface="Cambria Math" panose="02040503050406030204" pitchFamily="18" charset="0"/>
                              </a:rPr>
                              <m:t>/2</m:t>
                            </m:r>
                          </m:e>
                        </m:d>
                      </m:sub>
                    </m:sSub>
                  </m:oMath>
                </a14:m>
                <a:r>
                  <a:rPr lang="zh-CN" altLang="en-US" sz="2000" dirty="0">
                    <a:latin typeface="微软雅黑" panose="020B0503020204020204" charset="-122"/>
                    <a:ea typeface="微软雅黑" panose="020B0503020204020204" charset="-122"/>
                    <a:cs typeface="微软雅黑" panose="020B0503020204020204" charset="-122"/>
                  </a:rPr>
                  <a:t>和指针</a:t>
                </a:r>
                <a:r>
                  <a:rPr lang="en-US" altLang="zh-CN" sz="2000" dirty="0">
                    <a:latin typeface="微软雅黑" panose="020B0503020204020204" charset="-122"/>
                    <a:ea typeface="微软雅黑" panose="020B0503020204020204" charset="-122"/>
                    <a:cs typeface="微软雅黑" panose="020B0503020204020204" charset="-122"/>
                  </a:rPr>
                  <a:t>*p’ </a:t>
                </a:r>
                <a:r>
                  <a:rPr lang="zh-CN" altLang="en-US" sz="2000" dirty="0">
                    <a:latin typeface="微软雅黑" panose="020B0503020204020204" charset="-122"/>
                    <a:ea typeface="微软雅黑" panose="020B0503020204020204" charset="-122"/>
                    <a:cs typeface="微软雅黑" panose="020B0503020204020204" charset="-122"/>
                  </a:rPr>
                  <a:t>一起插入到</a:t>
                </a:r>
                <a:r>
                  <a:rPr lang="en-US" altLang="zh-CN" sz="2000" dirty="0">
                    <a:latin typeface="微软雅黑" panose="020B0503020204020204" charset="-122"/>
                    <a:ea typeface="微软雅黑" panose="020B0503020204020204" charset="-122"/>
                    <a:cs typeface="微软雅黑" panose="020B0503020204020204" charset="-122"/>
                  </a:rPr>
                  <a:t>*p</a:t>
                </a:r>
                <a:r>
                  <a:rPr lang="zh-CN" altLang="en-US" sz="2000" dirty="0">
                    <a:latin typeface="微软雅黑" panose="020B0503020204020204" charset="-122"/>
                    <a:ea typeface="微软雅黑" panose="020B0503020204020204" charset="-122"/>
                    <a:cs typeface="微软雅黑" panose="020B0503020204020204" charset="-122"/>
                  </a:rPr>
                  <a:t>的双亲节点中</a:t>
                </a:r>
                <a:endParaRPr lang="en-US" altLang="zh-CN" sz="2000" dirty="0">
                  <a:latin typeface="微软雅黑" panose="020B0503020204020204" charset="-122"/>
                  <a:ea typeface="微软雅黑" panose="020B0503020204020204" charset="-122"/>
                  <a:cs typeface="微软雅黑" panose="020B0503020204020204" charset="-122"/>
                </a:endParaRPr>
              </a:p>
              <a:p>
                <a:pPr lvl="1"/>
                <a:r>
                  <a:rPr lang="zh-CN" altLang="en-US" sz="2000" dirty="0">
                    <a:latin typeface="微软雅黑" panose="020B0503020204020204" charset="-122"/>
                    <a:ea typeface="微软雅黑" panose="020B0503020204020204" charset="-122"/>
                    <a:cs typeface="微软雅黑" panose="020B0503020204020204" charset="-122"/>
                  </a:rPr>
                  <a:t>以双亲节点作为</a:t>
                </a:r>
                <a:r>
                  <a:rPr lang="en-US" altLang="zh-CN" sz="2000" dirty="0">
                    <a:latin typeface="微软雅黑" panose="020B0503020204020204" charset="-122"/>
                    <a:ea typeface="微软雅黑" panose="020B0503020204020204" charset="-122"/>
                    <a:cs typeface="微软雅黑" panose="020B0503020204020204" charset="-122"/>
                  </a:rPr>
                  <a:t>*p</a:t>
                </a:r>
                <a:r>
                  <a:rPr lang="zh-CN" altLang="en-US" sz="2000" dirty="0">
                    <a:latin typeface="微软雅黑" panose="020B0503020204020204" charset="-122"/>
                    <a:ea typeface="微软雅黑" panose="020B0503020204020204" charset="-122"/>
                    <a:cs typeface="微软雅黑" panose="020B0503020204020204" charset="-122"/>
                  </a:rPr>
                  <a:t>，继续检查</a:t>
                </a:r>
              </a:p>
            </p:txBody>
          </p:sp>
        </mc:Choice>
        <mc:Fallback xmlns="">
          <p:sp>
            <p:nvSpPr>
              <p:cNvPr id="4" name="内容占位符 2"/>
              <p:cNvSpPr txBox="1">
                <a:spLocks noRot="1" noChangeAspect="1" noMove="1" noResize="1" noEditPoints="1" noAdjustHandles="1" noChangeArrowheads="1" noChangeShapeType="1" noTextEdit="1"/>
              </p:cNvSpPr>
              <p:nvPr/>
            </p:nvSpPr>
            <p:spPr>
              <a:xfrm>
                <a:off x="1759585" y="3505835"/>
                <a:ext cx="9316720" cy="3220720"/>
              </a:xfrm>
              <a:prstGeom prst="rect">
                <a:avLst/>
              </a:prstGeom>
              <a:blipFill rotWithShape="1">
                <a:blip r:embed="rId2"/>
                <a:stretch>
                  <a:fillRect t="-39"/>
                </a:stretch>
              </a:blipFill>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b="71821"/>
          <a:stretch>
            <a:fillRect/>
          </a:stretch>
        </p:blipFill>
        <p:spPr>
          <a:xfrm>
            <a:off x="838200" y="1309925"/>
            <a:ext cx="10515600" cy="404711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rotWithShape="1">
          <a:blip r:embed="rId2">
            <a:extLst>
              <a:ext uri="{28A0092B-C50C-407E-A947-70E740481C1C}">
                <a14:useLocalDpi xmlns:a14="http://schemas.microsoft.com/office/drawing/2010/main" val="0"/>
              </a:ext>
            </a:extLst>
          </a:blip>
          <a:srcRect t="28340" r="529" b="40815"/>
          <a:stretch>
            <a:fillRect/>
          </a:stretch>
        </p:blipFill>
        <p:spPr>
          <a:xfrm>
            <a:off x="838200" y="1379598"/>
            <a:ext cx="10515604" cy="4453599"/>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2"/>
              <p:cNvSpPr txBox="1"/>
              <p:nvPr/>
            </p:nvSpPr>
            <p:spPr>
              <a:xfrm>
                <a:off x="344905" y="780986"/>
                <a:ext cx="11502189" cy="5754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sz="3600" dirty="0"/>
                  <a:t>B-</a:t>
                </a:r>
                <a:r>
                  <a:rPr lang="zh-CN" altLang="en-US" sz="3600" dirty="0"/>
                  <a:t>树的删除：</a:t>
                </a:r>
                <a:endParaRPr lang="en-US" altLang="zh-CN" sz="3600" dirty="0"/>
              </a:p>
              <a:p>
                <a:pPr lvl="1"/>
                <a:r>
                  <a:rPr lang="zh-CN" altLang="en-US" sz="3600" dirty="0"/>
                  <a:t>在</a:t>
                </a:r>
                <a:r>
                  <a:rPr lang="en-US" altLang="zh-CN" sz="3600" dirty="0"/>
                  <a:t>B-</a:t>
                </a:r>
                <a:r>
                  <a:rPr lang="zh-CN" altLang="en-US" sz="3600" dirty="0"/>
                  <a:t>树上找到该关键字所在节点</a:t>
                </a:r>
                <a:r>
                  <a:rPr lang="en-US" altLang="zh-CN" sz="3600" dirty="0"/>
                  <a:t>*p</a:t>
                </a:r>
                <a:r>
                  <a:rPr lang="zh-CN" altLang="en-US" sz="3600" dirty="0"/>
                  <a:t>，从中删除该关键字；</a:t>
                </a:r>
                <a:endParaRPr lang="en-US" altLang="zh-CN" sz="3600" dirty="0"/>
              </a:p>
              <a:p>
                <a:pPr lvl="1"/>
                <a:r>
                  <a:rPr lang="zh-CN" altLang="en-US" sz="3600" dirty="0"/>
                  <a:t>若该节点是最下层的非终端节点</a:t>
                </a:r>
                <a:r>
                  <a:rPr lang="en-US" altLang="zh-CN" sz="3600" dirty="0"/>
                  <a:t>*p</a:t>
                </a:r>
                <a:r>
                  <a:rPr lang="zh-CN" altLang="en-US" sz="3600" dirty="0"/>
                  <a:t>，且其中的关键字数目不少于</a:t>
                </a:r>
                <a14:m>
                  <m:oMath xmlns:m="http://schemas.openxmlformats.org/officeDocument/2006/math">
                    <m:d>
                      <m:dPr>
                        <m:begChr m:val="⌈"/>
                        <m:endChr m:val="⌉"/>
                        <m:ctrlPr>
                          <a:rPr lang="en-US" altLang="zh-CN" sz="3600" i="1">
                            <a:latin typeface="Cambria Math" panose="02040503050406030204" pitchFamily="18" charset="0"/>
                          </a:rPr>
                        </m:ctrlPr>
                      </m:dPr>
                      <m:e>
                        <m:r>
                          <m:rPr>
                            <m:sty m:val="p"/>
                          </m:rPr>
                          <a:rPr lang="en-US" altLang="zh-CN" sz="3600" i="1">
                            <a:latin typeface="Cambria Math" panose="02040503050406030204" pitchFamily="18" charset="0"/>
                          </a:rPr>
                          <m:t>m</m:t>
                        </m:r>
                        <m:r>
                          <a:rPr lang="en-US" altLang="zh-CN" sz="3600" i="1">
                            <a:latin typeface="Cambria Math" panose="02040503050406030204" pitchFamily="18" charset="0"/>
                          </a:rPr>
                          <m:t>/2</m:t>
                        </m:r>
                      </m:e>
                    </m:d>
                    <m:r>
                      <a:rPr lang="zh-CN" altLang="en-US" sz="3600" i="1" smtClean="0">
                        <a:latin typeface="Cambria Math" panose="02040503050406030204" pitchFamily="18" charset="0"/>
                      </a:rPr>
                      <m:t>，</m:t>
                    </m:r>
                  </m:oMath>
                </a14:m>
                <a:r>
                  <a:rPr lang="zh-CN" altLang="en-US" sz="3600" dirty="0"/>
                  <a:t>则删除完成；</a:t>
                </a:r>
                <a:endParaRPr lang="en-US" altLang="zh-CN" sz="3600" dirty="0"/>
              </a:p>
            </p:txBody>
          </p:sp>
        </mc:Choice>
        <mc:Fallback xmlns="">
          <p:sp>
            <p:nvSpPr>
              <p:cNvPr id="4" name="内容占位符 2"/>
              <p:cNvSpPr txBox="1">
                <a:spLocks noRot="1" noChangeAspect="1" noMove="1" noResize="1" noEditPoints="1" noAdjustHandles="1" noChangeArrowheads="1" noChangeShapeType="1" noTextEdit="1"/>
              </p:cNvSpPr>
              <p:nvPr/>
            </p:nvSpPr>
            <p:spPr>
              <a:xfrm>
                <a:off x="344905" y="780986"/>
                <a:ext cx="11502189" cy="5754270"/>
              </a:xfrm>
              <a:prstGeom prst="rect">
                <a:avLst/>
              </a:prstGeom>
              <a:blipFill rotWithShape="1">
                <a:blip r:embed="rId2"/>
                <a:stretch>
                  <a:fillRect l="-1" t="-10" r="5" b="8"/>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34645" y="524510"/>
            <a:ext cx="10523855" cy="460375"/>
          </a:xfrm>
          <a:prstGeom prst="rect">
            <a:avLst/>
          </a:prstGeom>
          <a:noFill/>
        </p:spPr>
        <p:txBody>
          <a:bodyPr wrap="square" rtlCol="0">
            <a:spAutoFit/>
          </a:bodyPr>
          <a:lstStyle/>
          <a:p>
            <a:r>
              <a:rPr lang="en-US" altLang="zh-CN" sz="2400" i="1" dirty="0">
                <a:sym typeface="+mn-ea"/>
              </a:rPr>
              <a:t>7.16</a:t>
            </a:r>
          </a:p>
        </p:txBody>
      </p:sp>
      <p:pic>
        <p:nvPicPr>
          <p:cNvPr id="3" name="图片 2"/>
          <p:cNvPicPr>
            <a:picLocks noChangeAspect="1"/>
          </p:cNvPicPr>
          <p:nvPr/>
        </p:nvPicPr>
        <p:blipFill>
          <a:blip r:embed="rId3"/>
          <a:stretch>
            <a:fillRect/>
          </a:stretch>
        </p:blipFill>
        <p:spPr>
          <a:xfrm>
            <a:off x="1290955" y="524510"/>
            <a:ext cx="6943725" cy="866775"/>
          </a:xfrm>
          <a:prstGeom prst="rect">
            <a:avLst/>
          </a:prstGeom>
        </p:spPr>
      </p:pic>
      <p:sp>
        <p:nvSpPr>
          <p:cNvPr id="4" name="文本框 3"/>
          <p:cNvSpPr txBox="1"/>
          <p:nvPr/>
        </p:nvSpPr>
        <p:spPr>
          <a:xfrm>
            <a:off x="535940" y="1636395"/>
            <a:ext cx="9287510" cy="368300"/>
          </a:xfrm>
          <a:prstGeom prst="rect">
            <a:avLst/>
          </a:prstGeom>
          <a:noFill/>
        </p:spPr>
        <p:txBody>
          <a:bodyPr wrap="square" rtlCol="0">
            <a:spAutoFit/>
          </a:bodyPr>
          <a:lstStyle/>
          <a:p>
            <a:pPr marL="285750" indent="-285750">
              <a:buFont typeface="Wingdings" panose="05000000000000000000" charset="0"/>
              <a:buChar char="Ø"/>
            </a:pPr>
            <a:r>
              <a:rPr lang="zh-CN" altLang="en-US" sz="1800"/>
              <a:t>邻接矩阵上实现图的基本操作（以有向无权图为例）</a:t>
            </a:r>
          </a:p>
        </p:txBody>
      </p:sp>
      <p:pic>
        <p:nvPicPr>
          <p:cNvPr id="5" name="图片 4"/>
          <p:cNvPicPr>
            <a:picLocks noChangeAspect="1"/>
          </p:cNvPicPr>
          <p:nvPr/>
        </p:nvPicPr>
        <p:blipFill>
          <a:blip r:embed="rId4"/>
          <a:stretch>
            <a:fillRect/>
          </a:stretch>
        </p:blipFill>
        <p:spPr>
          <a:xfrm>
            <a:off x="811530" y="2084705"/>
            <a:ext cx="6391275" cy="1438275"/>
          </a:xfrm>
          <a:prstGeom prst="rect">
            <a:avLst/>
          </a:prstGeom>
        </p:spPr>
      </p:pic>
      <p:pic>
        <p:nvPicPr>
          <p:cNvPr id="6" name="图片 5"/>
          <p:cNvPicPr>
            <a:picLocks noChangeAspect="1"/>
          </p:cNvPicPr>
          <p:nvPr/>
        </p:nvPicPr>
        <p:blipFill>
          <a:blip r:embed="rId5"/>
          <a:stretch>
            <a:fillRect/>
          </a:stretch>
        </p:blipFill>
        <p:spPr>
          <a:xfrm>
            <a:off x="811530" y="3824605"/>
            <a:ext cx="6705600" cy="2562225"/>
          </a:xfrm>
          <a:prstGeom prst="rect">
            <a:avLst/>
          </a:prstGeom>
        </p:spPr>
      </p:pic>
      <p:pic>
        <p:nvPicPr>
          <p:cNvPr id="7" name="图片 6"/>
          <p:cNvPicPr>
            <a:picLocks noChangeAspect="1"/>
          </p:cNvPicPr>
          <p:nvPr/>
        </p:nvPicPr>
        <p:blipFill>
          <a:blip r:embed="rId6"/>
          <a:stretch>
            <a:fillRect/>
          </a:stretch>
        </p:blipFill>
        <p:spPr>
          <a:xfrm>
            <a:off x="901700" y="6252845"/>
            <a:ext cx="1685925" cy="5238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2"/>
              <p:cNvSpPr txBox="1"/>
              <p:nvPr/>
            </p:nvSpPr>
            <p:spPr>
              <a:xfrm>
                <a:off x="344905" y="780986"/>
                <a:ext cx="11502189" cy="5754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sz="3600" dirty="0"/>
                  <a:t>B-</a:t>
                </a:r>
                <a:r>
                  <a:rPr lang="zh-CN" altLang="en-US" sz="3600" dirty="0"/>
                  <a:t>树的删除：</a:t>
                </a:r>
                <a:endParaRPr lang="en-US" altLang="zh-CN" sz="3600" dirty="0"/>
              </a:p>
              <a:p>
                <a:pPr lvl="1"/>
                <a:r>
                  <a:rPr lang="zh-CN" altLang="en-US" sz="3600" dirty="0">
                    <a:solidFill>
                      <a:srgbClr val="FF0000"/>
                    </a:solidFill>
                  </a:rPr>
                  <a:t>向兄弟借关键字</a:t>
                </a:r>
                <a:r>
                  <a:rPr lang="zh-CN" altLang="en-US" sz="3600" dirty="0"/>
                  <a:t>：若该节点是最下层的非终端节点</a:t>
                </a:r>
                <a:r>
                  <a:rPr lang="en-US" altLang="zh-CN" sz="3600" dirty="0"/>
                  <a:t>*p</a:t>
                </a:r>
                <a:r>
                  <a:rPr lang="zh-CN" altLang="en-US" sz="3600" dirty="0"/>
                  <a:t>，且其中的关键字数目等于</a:t>
                </a:r>
                <a14:m>
                  <m:oMath xmlns:m="http://schemas.openxmlformats.org/officeDocument/2006/math">
                    <m:d>
                      <m:dPr>
                        <m:begChr m:val="⌈"/>
                        <m:endChr m:val="⌉"/>
                        <m:ctrlPr>
                          <a:rPr lang="en-US" altLang="zh-CN" sz="3600" i="1" smtClean="0">
                            <a:latin typeface="Cambria Math" panose="02040503050406030204" pitchFamily="18" charset="0"/>
                          </a:rPr>
                        </m:ctrlPr>
                      </m:dPr>
                      <m:e>
                        <m:r>
                          <m:rPr>
                            <m:sty m:val="p"/>
                          </m:rPr>
                          <a:rPr lang="en-US" altLang="zh-CN" sz="3600" i="1">
                            <a:latin typeface="Cambria Math" panose="02040503050406030204" pitchFamily="18" charset="0"/>
                          </a:rPr>
                          <m:t>m</m:t>
                        </m:r>
                        <m:r>
                          <a:rPr lang="en-US" altLang="zh-CN" sz="3600" i="1">
                            <a:latin typeface="Cambria Math" panose="02040503050406030204" pitchFamily="18" charset="0"/>
                          </a:rPr>
                          <m:t>/2</m:t>
                        </m:r>
                      </m:e>
                    </m:d>
                  </m:oMath>
                </a14:m>
                <a:r>
                  <a:rPr lang="en-US" altLang="zh-CN" sz="3600" dirty="0"/>
                  <a:t>-1</a:t>
                </a:r>
                <a:r>
                  <a:rPr lang="zh-CN" altLang="en-US" sz="3600" dirty="0"/>
                  <a:t>，而与该节点相邻的右</a:t>
                </a:r>
                <a:r>
                  <a:rPr lang="en-US" altLang="zh-CN" sz="3600" dirty="0"/>
                  <a:t>(</a:t>
                </a:r>
                <a:r>
                  <a:rPr lang="zh-CN" altLang="en-US" sz="3600" dirty="0"/>
                  <a:t>左</a:t>
                </a:r>
                <a:r>
                  <a:rPr lang="en-US" altLang="zh-CN" sz="3600" dirty="0"/>
                  <a:t>)</a:t>
                </a:r>
                <a:r>
                  <a:rPr lang="zh-CN" altLang="en-US" sz="3600" dirty="0"/>
                  <a:t>兄弟节点中的关键字数目大于</a:t>
                </a:r>
                <a14:m>
                  <m:oMath xmlns:m="http://schemas.openxmlformats.org/officeDocument/2006/math">
                    <m:d>
                      <m:dPr>
                        <m:begChr m:val="⌈"/>
                        <m:endChr m:val="⌉"/>
                        <m:ctrlPr>
                          <a:rPr lang="en-US" altLang="zh-CN" sz="3600" i="1">
                            <a:latin typeface="Cambria Math" panose="02040503050406030204" pitchFamily="18" charset="0"/>
                          </a:rPr>
                        </m:ctrlPr>
                      </m:dPr>
                      <m:e>
                        <m:r>
                          <m:rPr>
                            <m:sty m:val="p"/>
                          </m:rPr>
                          <a:rPr lang="en-US" altLang="zh-CN" sz="3600" i="1">
                            <a:latin typeface="Cambria Math" panose="02040503050406030204" pitchFamily="18" charset="0"/>
                          </a:rPr>
                          <m:t>m</m:t>
                        </m:r>
                        <m:r>
                          <a:rPr lang="en-US" altLang="zh-CN" sz="3600" i="1">
                            <a:latin typeface="Cambria Math" panose="02040503050406030204" pitchFamily="18" charset="0"/>
                          </a:rPr>
                          <m:t>/2</m:t>
                        </m:r>
                      </m:e>
                    </m:d>
                  </m:oMath>
                </a14:m>
                <a:r>
                  <a:rPr lang="en-US" altLang="zh-CN" sz="3600" dirty="0"/>
                  <a:t>-1</a:t>
                </a:r>
                <a:r>
                  <a:rPr lang="zh-CN" altLang="en-US" sz="3600" dirty="0"/>
                  <a:t>，则需将兄弟节点中的最小</a:t>
                </a:r>
                <a:r>
                  <a:rPr lang="en-US" altLang="zh-CN" sz="3600" dirty="0"/>
                  <a:t>(</a:t>
                </a:r>
                <a:r>
                  <a:rPr lang="zh-CN" altLang="en-US" sz="3600" dirty="0"/>
                  <a:t>最大</a:t>
                </a:r>
                <a:r>
                  <a:rPr lang="en-US" altLang="zh-CN" sz="3600" dirty="0"/>
                  <a:t>)</a:t>
                </a:r>
                <a:r>
                  <a:rPr lang="zh-CN" altLang="en-US" sz="3600" dirty="0"/>
                  <a:t>的关键字上移至双亲节点中，而将双亲结点中小于</a:t>
                </a:r>
                <a:r>
                  <a:rPr lang="en-US" altLang="zh-CN" sz="3600" dirty="0"/>
                  <a:t>(</a:t>
                </a:r>
                <a:r>
                  <a:rPr lang="zh-CN" altLang="en-US" sz="3600" dirty="0"/>
                  <a:t>大于</a:t>
                </a:r>
                <a:r>
                  <a:rPr lang="en-US" altLang="zh-CN" sz="3600" dirty="0"/>
                  <a:t>)</a:t>
                </a:r>
                <a:r>
                  <a:rPr lang="zh-CN" altLang="en-US" sz="3600" dirty="0"/>
                  <a:t>且紧靠该上移关键字的关键字下移至被删关键字所在节点中；</a:t>
                </a:r>
                <a:endParaRPr lang="en-US" altLang="zh-CN" sz="3600" dirty="0"/>
              </a:p>
            </p:txBody>
          </p:sp>
        </mc:Choice>
        <mc:Fallback xmlns="">
          <p:sp>
            <p:nvSpPr>
              <p:cNvPr id="4" name="内容占位符 2"/>
              <p:cNvSpPr txBox="1">
                <a:spLocks noRot="1" noChangeAspect="1" noMove="1" noResize="1" noEditPoints="1" noAdjustHandles="1" noChangeArrowheads="1" noChangeShapeType="1" noTextEdit="1"/>
              </p:cNvSpPr>
              <p:nvPr/>
            </p:nvSpPr>
            <p:spPr>
              <a:xfrm>
                <a:off x="344905" y="780986"/>
                <a:ext cx="11502189" cy="5754270"/>
              </a:xfrm>
              <a:prstGeom prst="rect">
                <a:avLst/>
              </a:prstGeom>
              <a:blipFill rotWithShape="1">
                <a:blip r:embed="rId2"/>
                <a:stretch>
                  <a:fillRect l="-1" t="-10" r="-2248" b="8"/>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2"/>
              <p:cNvSpPr txBox="1"/>
              <p:nvPr/>
            </p:nvSpPr>
            <p:spPr>
              <a:xfrm>
                <a:off x="344905" y="780986"/>
                <a:ext cx="11502189" cy="4648853"/>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pPr>
                  <a:lnSpc>
                    <a:spcPct val="110000"/>
                  </a:lnSpc>
                </a:pPr>
                <a:r>
                  <a:rPr lang="en-US" altLang="zh-CN" sz="14400" dirty="0"/>
                  <a:t>B-</a:t>
                </a:r>
                <a:r>
                  <a:rPr lang="zh-CN" altLang="en-US" sz="14400" dirty="0"/>
                  <a:t>树的删除：</a:t>
                </a:r>
                <a:endParaRPr lang="en-US" altLang="zh-CN" sz="14400" dirty="0"/>
              </a:p>
              <a:p>
                <a:pPr lvl="1">
                  <a:lnSpc>
                    <a:spcPct val="110000"/>
                  </a:lnSpc>
                </a:pPr>
                <a:r>
                  <a:rPr lang="zh-CN" altLang="en-US" sz="14400" dirty="0">
                    <a:solidFill>
                      <a:srgbClr val="FF0000"/>
                    </a:solidFill>
                  </a:rPr>
                  <a:t>和兄弟及双亲中的关键字合并</a:t>
                </a:r>
                <a:r>
                  <a:rPr lang="zh-CN" altLang="en-US" sz="14400" dirty="0"/>
                  <a:t>：若该加二点是最下层非终端节点</a:t>
                </a:r>
                <a:r>
                  <a:rPr lang="en-US" altLang="zh-CN" sz="14400" dirty="0"/>
                  <a:t>*p</a:t>
                </a:r>
                <a:r>
                  <a:rPr lang="zh-CN" altLang="en-US" sz="14400" dirty="0"/>
                  <a:t>，</a:t>
                </a:r>
                <a:r>
                  <a:rPr lang="en-US" altLang="zh-CN" sz="14400" dirty="0"/>
                  <a:t>*p</a:t>
                </a:r>
                <a:r>
                  <a:rPr lang="zh-CN" altLang="en-US" sz="14400" dirty="0"/>
                  <a:t>和其相邻兄弟节点中的关键字数目均等于</a:t>
                </a:r>
                <a14:m>
                  <m:oMath xmlns:m="http://schemas.openxmlformats.org/officeDocument/2006/math">
                    <m:d>
                      <m:dPr>
                        <m:begChr m:val="⌈"/>
                        <m:endChr m:val="⌉"/>
                        <m:ctrlPr>
                          <a:rPr lang="en-US" altLang="zh-CN" sz="14400" i="1">
                            <a:latin typeface="Cambria Math" panose="02040503050406030204" pitchFamily="18" charset="0"/>
                          </a:rPr>
                        </m:ctrlPr>
                      </m:dPr>
                      <m:e>
                        <m:r>
                          <m:rPr>
                            <m:sty m:val="p"/>
                          </m:rPr>
                          <a:rPr lang="en-US" altLang="zh-CN" sz="14400">
                            <a:latin typeface="Cambria Math" panose="02040503050406030204" pitchFamily="18" charset="0"/>
                          </a:rPr>
                          <m:t>m</m:t>
                        </m:r>
                        <m:r>
                          <a:rPr lang="en-US" altLang="zh-CN" sz="14400">
                            <a:latin typeface="Cambria Math" panose="02040503050406030204" pitchFamily="18" charset="0"/>
                          </a:rPr>
                          <m:t>/2</m:t>
                        </m:r>
                      </m:e>
                    </m:d>
                  </m:oMath>
                </a14:m>
                <a:r>
                  <a:rPr lang="en-US" altLang="zh-CN" sz="14400" dirty="0"/>
                  <a:t>-1</a:t>
                </a:r>
                <a:r>
                  <a:rPr lang="zh-CN" altLang="en-US" sz="14400" dirty="0"/>
                  <a:t>，若该节点有右</a:t>
                </a:r>
                <a:r>
                  <a:rPr lang="en-US" altLang="zh-CN" sz="14400" dirty="0"/>
                  <a:t>(</a:t>
                </a:r>
                <a:r>
                  <a:rPr lang="zh-CN" altLang="en-US" sz="14400" dirty="0"/>
                  <a:t>左</a:t>
                </a:r>
                <a:r>
                  <a:rPr lang="en-US" altLang="zh-CN" sz="14400" dirty="0"/>
                  <a:t>)</a:t>
                </a:r>
                <a:r>
                  <a:rPr lang="zh-CN" altLang="en-US" sz="14400" dirty="0"/>
                  <a:t>兄弟，且其兄弟节点地址由双亲节点中的</a:t>
                </a:r>
                <a14:m>
                  <m:oMath xmlns:m="http://schemas.openxmlformats.org/officeDocument/2006/math">
                    <m:sSub>
                      <m:sSubPr>
                        <m:ctrlPr>
                          <a:rPr lang="en-US" altLang="zh-CN" sz="14400" i="1">
                            <a:latin typeface="Cambria Math" panose="02040503050406030204" pitchFamily="18" charset="0"/>
                          </a:rPr>
                        </m:ctrlPr>
                      </m:sSubPr>
                      <m:e>
                        <m:r>
                          <a:rPr lang="en-US" altLang="zh-CN" sz="14400">
                            <a:latin typeface="Cambria Math" panose="02040503050406030204" pitchFamily="18" charset="0"/>
                          </a:rPr>
                          <m:t>𝐴</m:t>
                        </m:r>
                      </m:e>
                      <m:sub>
                        <m:r>
                          <a:rPr lang="en-US" altLang="zh-CN" sz="14400">
                            <a:latin typeface="Cambria Math" panose="02040503050406030204" pitchFamily="18" charset="0"/>
                          </a:rPr>
                          <m:t>𝑖</m:t>
                        </m:r>
                      </m:sub>
                    </m:sSub>
                  </m:oMath>
                </a14:m>
                <a:r>
                  <a:rPr lang="zh-CN" altLang="en-US" sz="14400" dirty="0"/>
                  <a:t>所指，则在删去关键字之后，它所在节点中剩余的关键字和指针，加上双亲节点中的关键字</a:t>
                </a:r>
                <a14:m>
                  <m:oMath xmlns:m="http://schemas.openxmlformats.org/officeDocument/2006/math">
                    <m:sSub>
                      <m:sSubPr>
                        <m:ctrlPr>
                          <a:rPr lang="en-US" altLang="zh-CN" sz="14400" i="1">
                            <a:latin typeface="Cambria Math" panose="02040503050406030204" pitchFamily="18" charset="0"/>
                          </a:rPr>
                        </m:ctrlPr>
                      </m:sSubPr>
                      <m:e>
                        <m:r>
                          <a:rPr lang="en-US" altLang="zh-CN" sz="14400">
                            <a:latin typeface="Cambria Math" panose="02040503050406030204" pitchFamily="18" charset="0"/>
                          </a:rPr>
                          <m:t>𝐾</m:t>
                        </m:r>
                      </m:e>
                      <m:sub>
                        <m:r>
                          <a:rPr lang="en-US" altLang="zh-CN" sz="14400">
                            <a:latin typeface="Cambria Math" panose="02040503050406030204" pitchFamily="18" charset="0"/>
                          </a:rPr>
                          <m:t>𝑖</m:t>
                        </m:r>
                      </m:sub>
                    </m:sSub>
                    <m:r>
                      <a:rPr lang="zh-CN" altLang="en-US" sz="14400">
                        <a:latin typeface="Cambria Math" panose="02040503050406030204" pitchFamily="18" charset="0"/>
                      </a:rPr>
                      <m:t>一起</m:t>
                    </m:r>
                  </m:oMath>
                </a14:m>
                <a:r>
                  <a:rPr lang="zh-CN" altLang="en-US" sz="14400" dirty="0"/>
                  <a:t>，合并到</a:t>
                </a:r>
                <a14:m>
                  <m:oMath xmlns:m="http://schemas.openxmlformats.org/officeDocument/2006/math">
                    <m:sSub>
                      <m:sSubPr>
                        <m:ctrlPr>
                          <a:rPr lang="en-US" altLang="zh-CN" sz="14400" i="1">
                            <a:latin typeface="Cambria Math" panose="02040503050406030204" pitchFamily="18" charset="0"/>
                          </a:rPr>
                        </m:ctrlPr>
                      </m:sSubPr>
                      <m:e>
                        <m:r>
                          <a:rPr lang="en-US" altLang="zh-CN" sz="14400">
                            <a:latin typeface="Cambria Math" panose="02040503050406030204" pitchFamily="18" charset="0"/>
                          </a:rPr>
                          <m:t>𝐴</m:t>
                        </m:r>
                      </m:e>
                      <m:sub>
                        <m:r>
                          <a:rPr lang="en-US" altLang="zh-CN" sz="14400">
                            <a:latin typeface="Cambria Math" panose="02040503050406030204" pitchFamily="18" charset="0"/>
                          </a:rPr>
                          <m:t>𝑖</m:t>
                        </m:r>
                      </m:sub>
                    </m:sSub>
                  </m:oMath>
                </a14:m>
                <a:r>
                  <a:rPr lang="zh-CN" altLang="en-US" sz="14400" dirty="0"/>
                  <a:t>所指兄弟节点中。</a:t>
                </a:r>
                <a:endParaRPr lang="en-US" altLang="zh-CN" sz="14400" dirty="0"/>
              </a:p>
            </p:txBody>
          </p:sp>
        </mc:Choice>
        <mc:Fallback xmlns="">
          <p:sp>
            <p:nvSpPr>
              <p:cNvPr id="4" name="内容占位符 2"/>
              <p:cNvSpPr txBox="1">
                <a:spLocks noRot="1" noChangeAspect="1" noMove="1" noResize="1" noEditPoints="1" noAdjustHandles="1" noChangeArrowheads="1" noChangeShapeType="1" noTextEdit="1"/>
              </p:cNvSpPr>
              <p:nvPr/>
            </p:nvSpPr>
            <p:spPr>
              <a:xfrm>
                <a:off x="344905" y="780986"/>
                <a:ext cx="11502189" cy="4648853"/>
              </a:xfrm>
              <a:prstGeom prst="rect">
                <a:avLst/>
              </a:prstGeom>
              <a:blipFill rotWithShape="1">
                <a:blip r:embed="rId2"/>
                <a:stretch>
                  <a:fillRect l="-1" t="-12" r="-1856" b="13"/>
                </a:stretch>
              </a:blipFill>
            </p:spPr>
            <p:txBody>
              <a:bodyPr/>
              <a:lstStyle/>
              <a:p>
                <a:r>
                  <a:rPr lang="zh-CN" alt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内容占位符 2"/>
              <p:cNvSpPr txBox="1"/>
              <p:nvPr/>
            </p:nvSpPr>
            <p:spPr>
              <a:xfrm>
                <a:off x="344905" y="780986"/>
                <a:ext cx="11502189" cy="5754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a:p>
              <a:p>
                <a:r>
                  <a:rPr lang="en-US" altLang="zh-CN" sz="3600" dirty="0"/>
                  <a:t>B-</a:t>
                </a:r>
                <a:r>
                  <a:rPr lang="zh-CN" altLang="en-US" sz="3600" dirty="0"/>
                  <a:t>树的删除：</a:t>
                </a:r>
                <a:endParaRPr lang="en-US" altLang="zh-CN" sz="3600" dirty="0"/>
              </a:p>
              <a:p>
                <a:pPr lvl="1"/>
                <a:r>
                  <a:rPr lang="zh-CN" altLang="en-US" sz="3600" dirty="0"/>
                  <a:t>若所删关键字为非终端节点中的</a:t>
                </a:r>
                <a14:m>
                  <m:oMath xmlns:m="http://schemas.openxmlformats.org/officeDocument/2006/math">
                    <m:sSub>
                      <m:sSubPr>
                        <m:ctrlPr>
                          <a:rPr lang="en-US" altLang="zh-CN" sz="3600" i="1" smtClean="0">
                            <a:latin typeface="Cambria Math" panose="02040503050406030204" pitchFamily="18" charset="0"/>
                          </a:rPr>
                        </m:ctrlPr>
                      </m:sSubPr>
                      <m:e>
                        <m:r>
                          <a:rPr lang="en-US" altLang="zh-CN" sz="3600" b="0" i="1" smtClean="0">
                            <a:latin typeface="Cambria Math" panose="02040503050406030204" pitchFamily="18" charset="0"/>
                          </a:rPr>
                          <m:t>𝐾</m:t>
                        </m:r>
                      </m:e>
                      <m:sub>
                        <m:r>
                          <a:rPr lang="en-US" altLang="zh-CN" sz="3600" b="0" i="1" smtClean="0">
                            <a:latin typeface="Cambria Math" panose="02040503050406030204" pitchFamily="18" charset="0"/>
                          </a:rPr>
                          <m:t>𝑖</m:t>
                        </m:r>
                      </m:sub>
                    </m:sSub>
                    <m:r>
                      <a:rPr lang="en-US" altLang="zh-CN" sz="3600" b="0" i="1" smtClean="0">
                        <a:latin typeface="Cambria Math" panose="02040503050406030204" pitchFamily="18" charset="0"/>
                      </a:rPr>
                      <m:t> </m:t>
                    </m:r>
                  </m:oMath>
                </a14:m>
                <a:r>
                  <a:rPr lang="zh-CN" altLang="en-US" sz="3600" dirty="0"/>
                  <a:t>，则可以指针</a:t>
                </a:r>
                <a14:m>
                  <m:oMath xmlns:m="http://schemas.openxmlformats.org/officeDocument/2006/math">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𝐴</m:t>
                        </m:r>
                      </m:e>
                      <m:sub>
                        <m:r>
                          <a:rPr lang="en-US" altLang="zh-CN" sz="3600" i="1">
                            <a:latin typeface="Cambria Math" panose="02040503050406030204" pitchFamily="18" charset="0"/>
                          </a:rPr>
                          <m:t>𝑖</m:t>
                        </m:r>
                      </m:sub>
                    </m:sSub>
                    <m:r>
                      <a:rPr lang="en-US" altLang="zh-CN" sz="3600" i="1">
                        <a:latin typeface="Cambria Math" panose="02040503050406030204" pitchFamily="18" charset="0"/>
                      </a:rPr>
                      <m:t> </m:t>
                    </m:r>
                  </m:oMath>
                </a14:m>
                <a:r>
                  <a:rPr lang="zh-CN" altLang="en-US" sz="3600" dirty="0"/>
                  <a:t>所指子树中的最小关键字</a:t>
                </a:r>
                <a:r>
                  <a:rPr lang="en-US" altLang="zh-CN" sz="3600" dirty="0"/>
                  <a:t>Y</a:t>
                </a:r>
                <a:r>
                  <a:rPr lang="zh-CN" altLang="en-US" sz="3600" dirty="0"/>
                  <a:t>代替</a:t>
                </a:r>
                <a14:m>
                  <m:oMath xmlns:m="http://schemas.openxmlformats.org/officeDocument/2006/math">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𝐾</m:t>
                        </m:r>
                      </m:e>
                      <m:sub>
                        <m:r>
                          <a:rPr lang="en-US" altLang="zh-CN" sz="3600" i="1">
                            <a:latin typeface="Cambria Math" panose="02040503050406030204" pitchFamily="18" charset="0"/>
                          </a:rPr>
                          <m:t>𝑖</m:t>
                        </m:r>
                      </m:sub>
                    </m:sSub>
                    <m:r>
                      <a:rPr lang="en-US" altLang="zh-CN" sz="3600" i="1">
                        <a:latin typeface="Cambria Math" panose="02040503050406030204" pitchFamily="18" charset="0"/>
                      </a:rPr>
                      <m:t> </m:t>
                    </m:r>
                  </m:oMath>
                </a14:m>
                <a:r>
                  <a:rPr lang="zh-CN" altLang="en-US" sz="3600" dirty="0"/>
                  <a:t>，再在相应的节点中删去</a:t>
                </a:r>
                <a:r>
                  <a:rPr lang="en-US" altLang="zh-CN" sz="3600" dirty="0"/>
                  <a:t>Y</a:t>
                </a:r>
                <a:r>
                  <a:rPr lang="zh-CN" altLang="en-US" sz="3600" dirty="0"/>
                  <a:t>。</a:t>
                </a:r>
                <a:endParaRPr lang="en-US" altLang="zh-CN" sz="3600" dirty="0"/>
              </a:p>
            </p:txBody>
          </p:sp>
        </mc:Choice>
        <mc:Fallback xmlns="">
          <p:sp>
            <p:nvSpPr>
              <p:cNvPr id="4" name="内容占位符 2"/>
              <p:cNvSpPr txBox="1">
                <a:spLocks noRot="1" noChangeAspect="1" noMove="1" noResize="1" noEditPoints="1" noAdjustHandles="1" noChangeArrowheads="1" noChangeShapeType="1" noTextEdit="1"/>
              </p:cNvSpPr>
              <p:nvPr/>
            </p:nvSpPr>
            <p:spPr>
              <a:xfrm>
                <a:off x="344905" y="780986"/>
                <a:ext cx="11502189" cy="5754270"/>
              </a:xfrm>
              <a:prstGeom prst="rect">
                <a:avLst/>
              </a:prstGeom>
              <a:blipFill rotWithShape="1">
                <a:blip r:embed="rId2"/>
                <a:stretch>
                  <a:fillRect l="-1" t="-10" r="5" b="8"/>
                </a:stretch>
              </a:blipFill>
            </p:spPr>
            <p:txBody>
              <a:bodyPr/>
              <a:lstStyle/>
              <a:p>
                <a:r>
                  <a:rPr lang="zh-CN"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rotWithShape="1">
          <a:blip r:embed="rId3">
            <a:extLst>
              <a:ext uri="{28A0092B-C50C-407E-A947-70E740481C1C}">
                <a14:useLocalDpi xmlns:a14="http://schemas.microsoft.com/office/drawing/2010/main" val="0"/>
              </a:ext>
            </a:extLst>
          </a:blip>
          <a:srcRect l="276" t="59750" r="216" b="1132"/>
          <a:stretch>
            <a:fillRect/>
          </a:stretch>
        </p:blipFill>
        <p:spPr>
          <a:xfrm>
            <a:off x="867266" y="1046374"/>
            <a:ext cx="10463754" cy="5618375"/>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a:xfrm>
                <a:off x="838200" y="178910"/>
                <a:ext cx="10515600" cy="1325563"/>
              </a:xfrm>
            </p:spPr>
            <p:txBody>
              <a:bodyPr>
                <a:noAutofit/>
              </a:bodyPr>
              <a:lstStyle/>
              <a:p>
                <a:r>
                  <a:rPr lang="en-US" altLang="zh-CN" sz="2000" b="1" i="0" dirty="0">
                    <a:solidFill>
                      <a:srgbClr val="000000"/>
                    </a:solidFill>
                    <a:effectLst/>
                    <a:latin typeface="宋体" panose="02010600030101010101" pitchFamily="2" charset="-122"/>
                    <a:ea typeface="宋体" panose="02010600030101010101" pitchFamily="2" charset="-122"/>
                  </a:rPr>
                  <a:t>9.15.</a:t>
                </a:r>
                <a:r>
                  <a:rPr lang="zh-CN" altLang="en-US" sz="2000" b="1" i="0" dirty="0">
                    <a:solidFill>
                      <a:srgbClr val="000000"/>
                    </a:solidFill>
                    <a:effectLst/>
                    <a:latin typeface="宋体" panose="02010600030101010101" pitchFamily="2" charset="-122"/>
                    <a:ea typeface="宋体" panose="02010600030101010101" pitchFamily="2" charset="-122"/>
                  </a:rPr>
                  <a:t>试证明：高度为</a:t>
                </a:r>
                <a:r>
                  <a:rPr lang="en-US" altLang="zh-CN" sz="2000" b="1" i="0" dirty="0">
                    <a:solidFill>
                      <a:srgbClr val="000000"/>
                    </a:solidFill>
                    <a:effectLst/>
                    <a:latin typeface="宋体" panose="02010600030101010101" pitchFamily="2" charset="-122"/>
                    <a:ea typeface="宋体" panose="02010600030101010101" pitchFamily="2" charset="-122"/>
                  </a:rPr>
                  <a:t>h</a:t>
                </a:r>
                <a:r>
                  <a:rPr lang="zh-CN" altLang="en-US" sz="2000" b="1" i="0" dirty="0">
                    <a:solidFill>
                      <a:srgbClr val="000000"/>
                    </a:solidFill>
                    <a:effectLst/>
                    <a:latin typeface="宋体" panose="02010600030101010101" pitchFamily="2" charset="-122"/>
                    <a:ea typeface="宋体" panose="02010600030101010101" pitchFamily="2" charset="-122"/>
                  </a:rPr>
                  <a:t>的</a:t>
                </a:r>
                <a:r>
                  <a:rPr lang="en-US" altLang="zh-CN" sz="2000" b="1" i="0" dirty="0">
                    <a:solidFill>
                      <a:srgbClr val="000000"/>
                    </a:solidFill>
                    <a:effectLst/>
                    <a:latin typeface="宋体" panose="02010600030101010101" pitchFamily="2" charset="-122"/>
                    <a:ea typeface="宋体" panose="02010600030101010101" pitchFamily="2" charset="-122"/>
                  </a:rPr>
                  <a:t>2-3</a:t>
                </a:r>
                <a:r>
                  <a:rPr lang="zh-CN" altLang="en-US" sz="2000" b="1" i="0" dirty="0">
                    <a:solidFill>
                      <a:srgbClr val="000000"/>
                    </a:solidFill>
                    <a:effectLst/>
                    <a:latin typeface="宋体" panose="02010600030101010101" pitchFamily="2" charset="-122"/>
                    <a:ea typeface="宋体" panose="02010600030101010101" pitchFamily="2" charset="-122"/>
                  </a:rPr>
                  <a:t>树中叶子结点的数目在</a:t>
                </a:r>
                <a14:m>
                  <m:oMath xmlns:m="http://schemas.openxmlformats.org/officeDocument/2006/math">
                    <m:sSup>
                      <m:sSupPr>
                        <m:ctrlPr>
                          <a:rPr lang="en-US" altLang="zh-CN" sz="2000" b="1" i="1" dirty="0" smtClean="0">
                            <a:solidFill>
                              <a:srgbClr val="000000"/>
                            </a:solidFill>
                            <a:effectLst/>
                            <a:latin typeface="Cambria Math" panose="02040503050406030204" pitchFamily="18" charset="0"/>
                            <a:ea typeface="宋体" panose="02010600030101010101" pitchFamily="2" charset="-122"/>
                          </a:rPr>
                        </m:ctrlPr>
                      </m:sSupPr>
                      <m:e>
                        <m:r>
                          <a:rPr lang="en-US" altLang="zh-CN" sz="2000" b="1" i="1" dirty="0" smtClean="0">
                            <a:solidFill>
                              <a:srgbClr val="000000"/>
                            </a:solidFill>
                            <a:effectLst/>
                            <a:latin typeface="Cambria Math" panose="02040503050406030204" pitchFamily="18" charset="0"/>
                            <a:ea typeface="宋体" panose="02010600030101010101" pitchFamily="2" charset="-122"/>
                          </a:rPr>
                          <m:t>𝟐</m:t>
                        </m:r>
                      </m:e>
                      <m:sup>
                        <m:r>
                          <a:rPr lang="en-US" altLang="zh-CN" sz="2000" b="1" i="1" dirty="0" smtClean="0">
                            <a:solidFill>
                              <a:srgbClr val="000000"/>
                            </a:solidFill>
                            <a:effectLst/>
                            <a:latin typeface="Cambria Math" panose="02040503050406030204" pitchFamily="18" charset="0"/>
                            <a:ea typeface="宋体" panose="02010600030101010101" pitchFamily="2" charset="-122"/>
                          </a:rPr>
                          <m:t>𝒉</m:t>
                        </m:r>
                        <m:r>
                          <a:rPr lang="en-US" altLang="zh-CN" sz="2000" b="1" i="1" dirty="0" smtClean="0">
                            <a:solidFill>
                              <a:srgbClr val="000000"/>
                            </a:solidFill>
                            <a:effectLst/>
                            <a:latin typeface="Cambria Math" panose="02040503050406030204" pitchFamily="18" charset="0"/>
                            <a:ea typeface="宋体" panose="02010600030101010101" pitchFamily="2" charset="-122"/>
                          </a:rPr>
                          <m:t>−</m:t>
                        </m:r>
                        <m:r>
                          <a:rPr lang="en-US" altLang="zh-CN" sz="2000" b="1" i="1" dirty="0" smtClean="0">
                            <a:solidFill>
                              <a:srgbClr val="000000"/>
                            </a:solidFill>
                            <a:effectLst/>
                            <a:latin typeface="Cambria Math" panose="02040503050406030204" pitchFamily="18" charset="0"/>
                            <a:ea typeface="宋体" panose="02010600030101010101" pitchFamily="2" charset="-122"/>
                          </a:rPr>
                          <m:t>𝟏</m:t>
                        </m:r>
                      </m:sup>
                    </m:sSup>
                  </m:oMath>
                </a14:m>
                <a:r>
                  <a:rPr lang="zh-CN" altLang="en-US" sz="2000" b="1" i="0" dirty="0">
                    <a:solidFill>
                      <a:srgbClr val="000000"/>
                    </a:solidFill>
                    <a:effectLst/>
                    <a:latin typeface="宋体" panose="02010600030101010101" pitchFamily="2" charset="-122"/>
                    <a:ea typeface="宋体" panose="02010600030101010101" pitchFamily="2" charset="-122"/>
                  </a:rPr>
                  <a:t>与</a:t>
                </a:r>
                <a14:m>
                  <m:oMath xmlns:m="http://schemas.openxmlformats.org/officeDocument/2006/math">
                    <m:sSup>
                      <m:sSupPr>
                        <m:ctrlPr>
                          <a:rPr lang="en-US" altLang="zh-CN" sz="2000" b="1" i="1" dirty="0" smtClean="0">
                            <a:solidFill>
                              <a:srgbClr val="000000"/>
                            </a:solidFill>
                            <a:effectLst/>
                            <a:latin typeface="Cambria Math" panose="02040503050406030204" pitchFamily="18" charset="0"/>
                            <a:ea typeface="宋体" panose="02010600030101010101" pitchFamily="2" charset="-122"/>
                          </a:rPr>
                        </m:ctrlPr>
                      </m:sSupPr>
                      <m:e>
                        <m:r>
                          <a:rPr lang="en-US" altLang="zh-CN" sz="2000" b="1" i="1" dirty="0" smtClean="0">
                            <a:solidFill>
                              <a:srgbClr val="000000"/>
                            </a:solidFill>
                            <a:effectLst/>
                            <a:latin typeface="Cambria Math" panose="02040503050406030204" pitchFamily="18" charset="0"/>
                            <a:ea typeface="宋体" panose="02010600030101010101" pitchFamily="2" charset="-122"/>
                          </a:rPr>
                          <m:t>𝟑</m:t>
                        </m:r>
                      </m:e>
                      <m:sup>
                        <m:r>
                          <a:rPr lang="en-US" altLang="zh-CN" sz="2000" b="1" i="1" dirty="0" smtClean="0">
                            <a:solidFill>
                              <a:srgbClr val="000000"/>
                            </a:solidFill>
                            <a:effectLst/>
                            <a:latin typeface="Cambria Math" panose="02040503050406030204" pitchFamily="18" charset="0"/>
                            <a:ea typeface="宋体" panose="02010600030101010101" pitchFamily="2" charset="-122"/>
                          </a:rPr>
                          <m:t>𝒉</m:t>
                        </m:r>
                        <m:r>
                          <a:rPr lang="en-US" altLang="zh-CN" sz="2000" b="1" i="1" dirty="0" smtClean="0">
                            <a:solidFill>
                              <a:srgbClr val="000000"/>
                            </a:solidFill>
                            <a:effectLst/>
                            <a:latin typeface="Cambria Math" panose="02040503050406030204" pitchFamily="18" charset="0"/>
                            <a:ea typeface="宋体" panose="02010600030101010101" pitchFamily="2" charset="-122"/>
                          </a:rPr>
                          <m:t>−</m:t>
                        </m:r>
                        <m:r>
                          <a:rPr lang="en-US" altLang="zh-CN" sz="2000" b="1" i="1" dirty="0" smtClean="0">
                            <a:solidFill>
                              <a:srgbClr val="000000"/>
                            </a:solidFill>
                            <a:effectLst/>
                            <a:latin typeface="Cambria Math" panose="02040503050406030204" pitchFamily="18" charset="0"/>
                            <a:ea typeface="宋体" panose="02010600030101010101" pitchFamily="2" charset="-122"/>
                          </a:rPr>
                          <m:t>𝟏</m:t>
                        </m:r>
                      </m:sup>
                    </m:sSup>
                  </m:oMath>
                </a14:m>
                <a:r>
                  <a:rPr lang="zh-CN" altLang="en-US" sz="2000" b="1" i="0" dirty="0">
                    <a:solidFill>
                      <a:srgbClr val="000000"/>
                    </a:solidFill>
                    <a:effectLst/>
                    <a:latin typeface="宋体" panose="02010600030101010101" pitchFamily="2" charset="-122"/>
                    <a:ea typeface="宋体" panose="02010600030101010101" pitchFamily="2" charset="-122"/>
                  </a:rPr>
                  <a:t>之间。</a:t>
                </a:r>
              </a:p>
            </p:txBody>
          </p:sp>
        </mc:Choice>
        <mc:Fallback xmlns="">
          <p:sp>
            <p:nvSpPr>
              <p:cNvPr id="2" name="标题 1"/>
              <p:cNvSpPr>
                <a:spLocks noRot="1" noChangeAspect="1" noMove="1" noResize="1" noEditPoints="1" noAdjustHandles="1" noChangeArrowheads="1" noChangeShapeType="1" noTextEdit="1"/>
              </p:cNvSpPr>
              <p:nvPr>
                <p:ph type="title"/>
              </p:nvPr>
            </p:nvSpPr>
            <p:spPr>
              <a:xfrm>
                <a:off x="838200" y="178910"/>
                <a:ext cx="10515600" cy="1325563"/>
              </a:xfrm>
              <a:blipFill rotWithShape="1">
                <a:blip r:embed="rId3"/>
                <a:stretch>
                  <a:fillRect t="-36" b="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505117"/>
                <a:ext cx="10515600" cy="4351338"/>
              </a:xfrm>
            </p:spPr>
            <p:txBody>
              <a:bodyPr>
                <a:normAutofit/>
              </a:bodyPr>
              <a:lstStyle/>
              <a:p>
                <a:r>
                  <a:rPr lang="zh-CN" altLang="en-US" sz="2000" dirty="0">
                    <a:latin typeface="微软雅黑" panose="020B0503020204020204" charset="-122"/>
                    <a:ea typeface="微软雅黑" panose="020B0503020204020204" charset="-122"/>
                    <a:cs typeface="微软雅黑" panose="020B0503020204020204" charset="-122"/>
                  </a:rPr>
                  <a:t>设</a:t>
                </a:r>
                <a:r>
                  <a:rPr lang="en-US" altLang="zh-CN" sz="2000" dirty="0">
                    <a:latin typeface="微软雅黑" panose="020B0503020204020204" charset="-122"/>
                    <a:ea typeface="微软雅黑" panose="020B0503020204020204" charset="-122"/>
                    <a:cs typeface="微软雅黑" panose="020B0503020204020204" charset="-122"/>
                  </a:rPr>
                  <a:t>2-3</a:t>
                </a:r>
                <a:r>
                  <a:rPr lang="zh-CN" altLang="en-US" sz="2000" dirty="0">
                    <a:latin typeface="微软雅黑" panose="020B0503020204020204" charset="-122"/>
                    <a:ea typeface="微软雅黑" panose="020B0503020204020204" charset="-122"/>
                    <a:cs typeface="微软雅黑" panose="020B0503020204020204" charset="-122"/>
                  </a:rPr>
                  <a:t>树每层节点关键字数量为</a:t>
                </a:r>
                <a:r>
                  <a:rPr lang="en-US" altLang="zh-CN" sz="2000" dirty="0">
                    <a:latin typeface="微软雅黑" panose="020B0503020204020204" charset="-122"/>
                    <a:ea typeface="微软雅黑" panose="020B0503020204020204" charset="-122"/>
                    <a:cs typeface="微软雅黑" panose="020B0503020204020204" charset="-122"/>
                  </a:rPr>
                  <a:t>n</a:t>
                </a:r>
                <a:r>
                  <a:rPr lang="zh-CN" altLang="en-US" sz="2000" dirty="0">
                    <a:latin typeface="微软雅黑" panose="020B0503020204020204" charset="-122"/>
                    <a:ea typeface="微软雅黑" panose="020B0503020204020204" charset="-122"/>
                    <a:cs typeface="微软雅黑" panose="020B0503020204020204" charset="-122"/>
                  </a:rPr>
                  <a:t>，则</a:t>
                </a:r>
                <a:r>
                  <a:rPr lang="en-US" altLang="zh-CN" sz="2000" dirty="0">
                    <a:latin typeface="微软雅黑" panose="020B0503020204020204" charset="-122"/>
                    <a:ea typeface="微软雅黑" panose="020B0503020204020204" charset="-122"/>
                    <a:cs typeface="微软雅黑" panose="020B0503020204020204" charset="-122"/>
                  </a:rPr>
                  <a:t>n=1</a:t>
                </a:r>
                <a:r>
                  <a:rPr lang="zh-CN" altLang="en-US" sz="2000" dirty="0">
                    <a:latin typeface="微软雅黑" panose="020B0503020204020204" charset="-122"/>
                    <a:ea typeface="微软雅黑" panose="020B0503020204020204" charset="-122"/>
                    <a:cs typeface="微软雅黑" panose="020B0503020204020204" charset="-122"/>
                  </a:rPr>
                  <a:t>或</a:t>
                </a:r>
                <a:r>
                  <a:rPr lang="en-US" altLang="zh-CN" sz="2000" dirty="0">
                    <a:latin typeface="微软雅黑" panose="020B0503020204020204" charset="-122"/>
                    <a:ea typeface="微软雅黑" panose="020B0503020204020204" charset="-122"/>
                    <a:cs typeface="微软雅黑" panose="020B0503020204020204" charset="-122"/>
                  </a:rPr>
                  <a:t>n=2</a:t>
                </a:r>
                <a:r>
                  <a:rPr lang="zh-CN" altLang="en-US" sz="2000" dirty="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a:p>
                <a:r>
                  <a:rPr lang="en-US" altLang="zh-CN" sz="2000" dirty="0">
                    <a:latin typeface="微软雅黑" panose="020B0503020204020204" charset="-122"/>
                    <a:ea typeface="微软雅黑" panose="020B0503020204020204" charset="-122"/>
                    <a:cs typeface="微软雅黑" panose="020B0503020204020204" charset="-122"/>
                  </a:rPr>
                  <a:t>2-3</a:t>
                </a:r>
                <a:r>
                  <a:rPr lang="zh-CN" altLang="en-US" sz="2000" dirty="0">
                    <a:latin typeface="微软雅黑" panose="020B0503020204020204" charset="-122"/>
                    <a:ea typeface="微软雅黑" panose="020B0503020204020204" charset="-122"/>
                    <a:cs typeface="微软雅黑" panose="020B0503020204020204" charset="-122"/>
                  </a:rPr>
                  <a:t>的特性之一为：</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所有的叶子节点都出现在同一层次上，并且不带信息。</a:t>
                </a:r>
                <a:endParaRPr lang="en-US" altLang="zh-CN" sz="2000" b="1" dirty="0">
                  <a:solidFill>
                    <a:srgbClr val="FF0000"/>
                  </a:solidFill>
                  <a:latin typeface="微软雅黑" panose="020B0503020204020204" charset="-122"/>
                  <a:ea typeface="微软雅黑" panose="020B0503020204020204" charset="-122"/>
                  <a:cs typeface="微软雅黑" panose="020B0503020204020204" charset="-122"/>
                </a:endParaRPr>
              </a:p>
              <a:p>
                <a:r>
                  <a:rPr lang="zh-CN" altLang="en-US" sz="2000" dirty="0">
                    <a:latin typeface="微软雅黑" panose="020B0503020204020204" charset="-122"/>
                    <a:ea typeface="微软雅黑" panose="020B0503020204020204" charset="-122"/>
                    <a:cs typeface="微软雅黑" panose="020B0503020204020204" charset="-122"/>
                  </a:rPr>
                  <a:t>显然，当各节点关键字数量为</a:t>
                </a:r>
                <a:r>
                  <a:rPr lang="en-US" altLang="zh-CN" sz="2000" dirty="0">
                    <a:latin typeface="微软雅黑" panose="020B0503020204020204" charset="-122"/>
                    <a:ea typeface="微软雅黑" panose="020B0503020204020204" charset="-122"/>
                    <a:cs typeface="微软雅黑" panose="020B0503020204020204" charset="-122"/>
                  </a:rPr>
                  <a:t>1</a:t>
                </a:r>
                <a:r>
                  <a:rPr lang="zh-CN" altLang="en-US" sz="2000" dirty="0">
                    <a:latin typeface="微软雅黑" panose="020B0503020204020204" charset="-122"/>
                    <a:ea typeface="微软雅黑" panose="020B0503020204020204" charset="-122"/>
                    <a:cs typeface="微软雅黑" panose="020B0503020204020204" charset="-122"/>
                  </a:rPr>
                  <a:t>时，</a:t>
                </a:r>
                <a:r>
                  <a:rPr lang="en-US" altLang="zh-CN" sz="2000" dirty="0">
                    <a:latin typeface="微软雅黑" panose="020B0503020204020204" charset="-122"/>
                    <a:ea typeface="微软雅黑" panose="020B0503020204020204" charset="-122"/>
                    <a:cs typeface="微软雅黑" panose="020B0503020204020204" charset="-122"/>
                  </a:rPr>
                  <a:t>2-3</a:t>
                </a:r>
                <a:r>
                  <a:rPr lang="zh-CN" altLang="en-US" sz="2000" dirty="0">
                    <a:latin typeface="微软雅黑" panose="020B0503020204020204" charset="-122"/>
                    <a:ea typeface="微软雅黑" panose="020B0503020204020204" charset="-122"/>
                    <a:cs typeface="微软雅黑" panose="020B0503020204020204" charset="-122"/>
                  </a:rPr>
                  <a:t>树即为一棵完全二叉树，位于第</a:t>
                </a:r>
                <a:r>
                  <a:rPr lang="en-US" altLang="zh-CN" sz="2000" dirty="0" err="1">
                    <a:latin typeface="微软雅黑" panose="020B0503020204020204" charset="-122"/>
                    <a:ea typeface="微软雅黑" panose="020B0503020204020204" charset="-122"/>
                    <a:cs typeface="微软雅黑" panose="020B0503020204020204" charset="-122"/>
                  </a:rPr>
                  <a:t>i</a:t>
                </a:r>
                <a:r>
                  <a:rPr lang="zh-CN" altLang="en-US" sz="2000" dirty="0">
                    <a:latin typeface="微软雅黑" panose="020B0503020204020204" charset="-122"/>
                    <a:ea typeface="微软雅黑" panose="020B0503020204020204" charset="-122"/>
                    <a:cs typeface="微软雅黑" panose="020B0503020204020204" charset="-122"/>
                  </a:rPr>
                  <a:t>层的节点数为</a:t>
                </a:r>
                <a14:m>
                  <m:oMath xmlns:m="http://schemas.openxmlformats.org/officeDocument/2006/math">
                    <m:sSup>
                      <m:sSupPr>
                        <m:ctrlPr>
                          <a:rPr lang="en-US" altLang="zh-CN" sz="2000" b="1" i="1" dirty="0">
                            <a:solidFill>
                              <a:srgbClr val="000000"/>
                            </a:solidFill>
                            <a:latin typeface="Cambria Math" panose="02040503050406030204" pitchFamily="18" charset="0"/>
                            <a:ea typeface="微软雅黑" panose="020B0503020204020204" charset="-122"/>
                            <a:cs typeface="Cambria Math" panose="02040503050406030204" pitchFamily="18" charset="0"/>
                          </a:rPr>
                        </m:ctrlPr>
                      </m:sSupPr>
                      <m:e>
                        <m:r>
                          <a:rPr lang="en-US" altLang="zh-CN" sz="2000" b="1" i="1" dirty="0">
                            <a:solidFill>
                              <a:srgbClr val="000000"/>
                            </a:solidFill>
                            <a:latin typeface="Cambria Math" panose="02040503050406030204" pitchFamily="18" charset="0"/>
                            <a:ea typeface="微软雅黑" panose="020B0503020204020204" charset="-122"/>
                            <a:cs typeface="Cambria Math" panose="02040503050406030204" pitchFamily="18" charset="0"/>
                          </a:rPr>
                          <m:t>𝟐</m:t>
                        </m:r>
                      </m:e>
                      <m:sup>
                        <m:r>
                          <a:rPr lang="en-US" altLang="zh-CN" sz="2000" b="1" i="1" dirty="0" smtClean="0">
                            <a:solidFill>
                              <a:srgbClr val="000000"/>
                            </a:solidFill>
                            <a:latin typeface="Cambria Math" panose="02040503050406030204" pitchFamily="18" charset="0"/>
                            <a:ea typeface="微软雅黑" panose="020B0503020204020204" charset="-122"/>
                            <a:cs typeface="Cambria Math" panose="02040503050406030204" pitchFamily="18" charset="0"/>
                          </a:rPr>
                          <m:t>𝒊</m:t>
                        </m:r>
                        <m:r>
                          <a:rPr lang="en-US" altLang="zh-CN" sz="2000" b="1" i="1" dirty="0">
                            <a:solidFill>
                              <a:srgbClr val="000000"/>
                            </a:solidFill>
                            <a:latin typeface="Cambria Math" panose="02040503050406030204" pitchFamily="18" charset="0"/>
                            <a:ea typeface="MS Mincho" charset="0"/>
                            <a:cs typeface="Cambria Math" panose="02040503050406030204" pitchFamily="18" charset="0"/>
                          </a:rPr>
                          <m:t>−</m:t>
                        </m:r>
                        <m:r>
                          <a:rPr lang="en-US" altLang="zh-CN" sz="2000" b="1" i="1" dirty="0">
                            <a:solidFill>
                              <a:srgbClr val="000000"/>
                            </a:solidFill>
                            <a:latin typeface="Cambria Math" panose="02040503050406030204" pitchFamily="18" charset="0"/>
                            <a:ea typeface="微软雅黑" panose="020B0503020204020204" charset="-122"/>
                            <a:cs typeface="Cambria Math" panose="02040503050406030204" pitchFamily="18" charset="0"/>
                          </a:rPr>
                          <m:t>𝟏</m:t>
                        </m:r>
                      </m:sup>
                    </m:sSup>
                  </m:oMath>
                </a14:m>
                <a:r>
                  <a:rPr lang="zh-CN" altLang="en-US" sz="2000" dirty="0">
                    <a:latin typeface="微软雅黑" panose="020B0503020204020204" charset="-122"/>
                    <a:ea typeface="微软雅黑" panose="020B0503020204020204" charset="-122"/>
                    <a:cs typeface="微软雅黑" panose="020B0503020204020204" charset="-122"/>
                  </a:rPr>
                  <a:t>，当其高度为</a:t>
                </a:r>
                <a:r>
                  <a:rPr lang="en-US" altLang="zh-CN" sz="2000" dirty="0">
                    <a:latin typeface="微软雅黑" panose="020B0503020204020204" charset="-122"/>
                    <a:ea typeface="微软雅黑" panose="020B0503020204020204" charset="-122"/>
                    <a:cs typeface="微软雅黑" panose="020B0503020204020204" charset="-122"/>
                  </a:rPr>
                  <a:t>h</a:t>
                </a:r>
                <a:r>
                  <a:rPr lang="zh-CN" altLang="en-US" sz="2000" dirty="0">
                    <a:latin typeface="微软雅黑" panose="020B0503020204020204" charset="-122"/>
                    <a:ea typeface="微软雅黑" panose="020B0503020204020204" charset="-122"/>
                    <a:cs typeface="微软雅黑" panose="020B0503020204020204" charset="-122"/>
                  </a:rPr>
                  <a:t>时，由于叶子节点全部位于第</a:t>
                </a:r>
                <a:r>
                  <a:rPr lang="en-US" altLang="zh-CN" sz="2000" dirty="0">
                    <a:latin typeface="微软雅黑" panose="020B0503020204020204" charset="-122"/>
                    <a:ea typeface="微软雅黑" panose="020B0503020204020204" charset="-122"/>
                    <a:cs typeface="微软雅黑" panose="020B0503020204020204" charset="-122"/>
                  </a:rPr>
                  <a:t>h</a:t>
                </a:r>
                <a:r>
                  <a:rPr lang="zh-CN" altLang="en-US" sz="2000" dirty="0">
                    <a:latin typeface="微软雅黑" panose="020B0503020204020204" charset="-122"/>
                    <a:ea typeface="微软雅黑" panose="020B0503020204020204" charset="-122"/>
                    <a:cs typeface="微软雅黑" panose="020B0503020204020204" charset="-122"/>
                  </a:rPr>
                  <a:t>层，其叶子节点数目有最小值</a:t>
                </a:r>
                <a14:m>
                  <m:oMath xmlns:m="http://schemas.openxmlformats.org/officeDocument/2006/math">
                    <m:sSup>
                      <m:sSupPr>
                        <m:ctrlPr>
                          <a:rPr lang="en-US" altLang="zh-CN" sz="2000" b="1" i="1" dirty="0" smtClean="0">
                            <a:solidFill>
                              <a:srgbClr val="FF0000"/>
                            </a:solidFill>
                            <a:effectLst/>
                            <a:latin typeface="Cambria Math" panose="02040503050406030204" pitchFamily="18" charset="0"/>
                            <a:ea typeface="微软雅黑" panose="020B0503020204020204" charset="-122"/>
                            <a:cs typeface="Cambria Math" panose="02040503050406030204" pitchFamily="18" charset="0"/>
                          </a:rPr>
                        </m:ctrlPr>
                      </m:sSupPr>
                      <m:e>
                        <m:r>
                          <a:rPr lang="en-US" altLang="zh-CN" sz="2000" b="1" i="1" dirty="0" smtClean="0">
                            <a:solidFill>
                              <a:srgbClr val="FF0000"/>
                            </a:solidFill>
                            <a:effectLst/>
                            <a:latin typeface="Cambria Math" panose="02040503050406030204" pitchFamily="18" charset="0"/>
                            <a:ea typeface="微软雅黑" panose="020B0503020204020204" charset="-122"/>
                            <a:cs typeface="Cambria Math" panose="02040503050406030204" pitchFamily="18" charset="0"/>
                          </a:rPr>
                          <m:t>𝟐</m:t>
                        </m:r>
                      </m:e>
                      <m:sup>
                        <m:r>
                          <a:rPr lang="en-US" altLang="zh-CN" sz="2000" b="1" i="1" dirty="0" smtClean="0">
                            <a:solidFill>
                              <a:srgbClr val="FF0000"/>
                            </a:solidFill>
                            <a:effectLst/>
                            <a:latin typeface="Cambria Math" panose="02040503050406030204" pitchFamily="18" charset="0"/>
                            <a:ea typeface="微软雅黑" panose="020B0503020204020204" charset="-122"/>
                            <a:cs typeface="Cambria Math" panose="02040503050406030204" pitchFamily="18" charset="0"/>
                          </a:rPr>
                          <m:t>𝒉</m:t>
                        </m:r>
                        <m:r>
                          <a:rPr lang="en-US" altLang="zh-CN" sz="2000" b="1" i="1" dirty="0" smtClean="0">
                            <a:solidFill>
                              <a:srgbClr val="FF0000"/>
                            </a:solidFill>
                            <a:effectLst/>
                            <a:latin typeface="Cambria Math" panose="02040503050406030204" pitchFamily="18" charset="0"/>
                            <a:ea typeface="MS Mincho" charset="0"/>
                            <a:cs typeface="Cambria Math" panose="02040503050406030204" pitchFamily="18" charset="0"/>
                          </a:rPr>
                          <m:t>−</m:t>
                        </m:r>
                        <m:r>
                          <a:rPr lang="en-US" altLang="zh-CN" sz="2000" b="1" i="1" dirty="0" smtClean="0">
                            <a:solidFill>
                              <a:srgbClr val="FF0000"/>
                            </a:solidFill>
                            <a:effectLst/>
                            <a:latin typeface="Cambria Math" panose="02040503050406030204" pitchFamily="18" charset="0"/>
                            <a:ea typeface="微软雅黑" panose="020B0503020204020204" charset="-122"/>
                            <a:cs typeface="Cambria Math" panose="02040503050406030204" pitchFamily="18" charset="0"/>
                          </a:rPr>
                          <m:t>𝟏</m:t>
                        </m:r>
                      </m:sup>
                    </m:sSup>
                    <m:r>
                      <a:rPr lang="en-US" altLang="zh-CN" sz="2000" b="1" i="1" dirty="0" smtClean="0">
                        <a:solidFill>
                          <a:srgbClr val="FF0000"/>
                        </a:solidFill>
                        <a:effectLst/>
                        <a:latin typeface="Cambria Math" panose="02040503050406030204" pitchFamily="18" charset="0"/>
                        <a:ea typeface="MS Mincho" charset="0"/>
                        <a:cs typeface="Cambria Math" panose="02040503050406030204" pitchFamily="18" charset="0"/>
                      </a:rPr>
                      <m:t> </m:t>
                    </m:r>
                  </m:oMath>
                </a14:m>
                <a:r>
                  <a:rPr lang="zh-CN" altLang="en-US" sz="2000" dirty="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a:p>
                <a:r>
                  <a:rPr lang="zh-CN" altLang="en-US" sz="2000" dirty="0">
                    <a:latin typeface="微软雅黑" panose="020B0503020204020204" charset="-122"/>
                    <a:ea typeface="微软雅黑" panose="020B0503020204020204" charset="-122"/>
                    <a:cs typeface="微软雅黑" panose="020B0503020204020204" charset="-122"/>
                  </a:rPr>
                  <a:t>同理，当树中各节点关键字数量为</a:t>
                </a:r>
                <a:r>
                  <a:rPr lang="en-US" altLang="zh-CN" sz="2000" dirty="0">
                    <a:latin typeface="微软雅黑" panose="020B0503020204020204" charset="-122"/>
                    <a:ea typeface="微软雅黑" panose="020B0503020204020204" charset="-122"/>
                    <a:cs typeface="微软雅黑" panose="020B0503020204020204" charset="-122"/>
                  </a:rPr>
                  <a:t>2</a:t>
                </a:r>
                <a:r>
                  <a:rPr lang="zh-CN" altLang="en-US" sz="2000" dirty="0">
                    <a:latin typeface="微软雅黑" panose="020B0503020204020204" charset="-122"/>
                    <a:ea typeface="微软雅黑" panose="020B0503020204020204" charset="-122"/>
                    <a:cs typeface="微软雅黑" panose="020B0503020204020204" charset="-122"/>
                  </a:rPr>
                  <a:t>时，可得高度为</a:t>
                </a:r>
                <a:r>
                  <a:rPr lang="en-US" altLang="zh-CN" sz="2000" dirty="0">
                    <a:latin typeface="微软雅黑" panose="020B0503020204020204" charset="-122"/>
                    <a:ea typeface="微软雅黑" panose="020B0503020204020204" charset="-122"/>
                    <a:cs typeface="微软雅黑" panose="020B0503020204020204" charset="-122"/>
                  </a:rPr>
                  <a:t>h</a:t>
                </a:r>
                <a:r>
                  <a:rPr lang="zh-CN" altLang="en-US" sz="2000" dirty="0">
                    <a:latin typeface="微软雅黑" panose="020B0503020204020204" charset="-122"/>
                    <a:ea typeface="微软雅黑" panose="020B0503020204020204" charset="-122"/>
                    <a:cs typeface="微软雅黑" panose="020B0503020204020204" charset="-122"/>
                  </a:rPr>
                  <a:t>的</a:t>
                </a:r>
                <a:r>
                  <a:rPr lang="en-US" altLang="zh-CN" sz="2000" dirty="0">
                    <a:latin typeface="微软雅黑" panose="020B0503020204020204" charset="-122"/>
                    <a:ea typeface="微软雅黑" panose="020B0503020204020204" charset="-122"/>
                    <a:cs typeface="微软雅黑" panose="020B0503020204020204" charset="-122"/>
                  </a:rPr>
                  <a:t>2-3</a:t>
                </a:r>
                <a:r>
                  <a:rPr lang="zh-CN" altLang="en-US" sz="2000" dirty="0">
                    <a:latin typeface="微软雅黑" panose="020B0503020204020204" charset="-122"/>
                    <a:ea typeface="微软雅黑" panose="020B0503020204020204" charset="-122"/>
                    <a:cs typeface="微软雅黑" panose="020B0503020204020204" charset="-122"/>
                  </a:rPr>
                  <a:t>树叶子节点数量为</a:t>
                </a:r>
                <a14:m>
                  <m:oMath xmlns:m="http://schemas.openxmlformats.org/officeDocument/2006/math">
                    <m:sSup>
                      <m:sSupPr>
                        <m:ctrlPr>
                          <a:rPr lang="en-US" altLang="zh-CN" sz="2000" b="1" i="1" dirty="0" smtClean="0">
                            <a:solidFill>
                              <a:srgbClr val="000000"/>
                            </a:solidFill>
                            <a:effectLst/>
                            <a:latin typeface="Cambria Math" panose="02040503050406030204" pitchFamily="18" charset="0"/>
                            <a:ea typeface="微软雅黑" panose="020B0503020204020204" charset="-122"/>
                            <a:cs typeface="Cambria Math" panose="02040503050406030204" pitchFamily="18" charset="0"/>
                          </a:rPr>
                        </m:ctrlPr>
                      </m:sSupPr>
                      <m:e>
                        <m:r>
                          <a:rPr lang="en-US" altLang="zh-CN" sz="2000" b="1" i="1" dirty="0" smtClean="0">
                            <a:solidFill>
                              <a:srgbClr val="000000"/>
                            </a:solidFill>
                            <a:effectLst/>
                            <a:latin typeface="Cambria Math" panose="02040503050406030204" pitchFamily="18" charset="0"/>
                            <a:ea typeface="微软雅黑" panose="020B0503020204020204" charset="-122"/>
                            <a:cs typeface="Cambria Math" panose="02040503050406030204" pitchFamily="18" charset="0"/>
                          </a:rPr>
                          <m:t>𝟑</m:t>
                        </m:r>
                      </m:e>
                      <m:sup>
                        <m:r>
                          <a:rPr lang="en-US" altLang="zh-CN" sz="2000" b="1" i="1" dirty="0" smtClean="0">
                            <a:solidFill>
                              <a:srgbClr val="000000"/>
                            </a:solidFill>
                            <a:effectLst/>
                            <a:latin typeface="Cambria Math" panose="02040503050406030204" pitchFamily="18" charset="0"/>
                            <a:ea typeface="微软雅黑" panose="020B0503020204020204" charset="-122"/>
                            <a:cs typeface="Cambria Math" panose="02040503050406030204" pitchFamily="18" charset="0"/>
                          </a:rPr>
                          <m:t>𝒉</m:t>
                        </m:r>
                        <m:r>
                          <a:rPr lang="en-US" altLang="zh-CN" sz="2000" b="1" i="1" dirty="0" smtClean="0">
                            <a:solidFill>
                              <a:srgbClr val="000000"/>
                            </a:solidFill>
                            <a:effectLst/>
                            <a:latin typeface="Cambria Math" panose="02040503050406030204" pitchFamily="18" charset="0"/>
                            <a:ea typeface="MS Mincho" charset="0"/>
                            <a:cs typeface="Cambria Math" panose="02040503050406030204" pitchFamily="18" charset="0"/>
                          </a:rPr>
                          <m:t>−</m:t>
                        </m:r>
                        <m:r>
                          <a:rPr lang="en-US" altLang="zh-CN" sz="2000" b="1" i="1" dirty="0" smtClean="0">
                            <a:solidFill>
                              <a:srgbClr val="000000"/>
                            </a:solidFill>
                            <a:effectLst/>
                            <a:latin typeface="Cambria Math" panose="02040503050406030204" pitchFamily="18" charset="0"/>
                            <a:ea typeface="微软雅黑" panose="020B0503020204020204" charset="-122"/>
                            <a:cs typeface="Cambria Math" panose="02040503050406030204" pitchFamily="18" charset="0"/>
                          </a:rPr>
                          <m:t>𝟏</m:t>
                        </m:r>
                      </m:sup>
                    </m:sSup>
                  </m:oMath>
                </a14:m>
                <a:r>
                  <a:rPr lang="zh-CN" altLang="en-US" sz="2000" dirty="0">
                    <a:latin typeface="微软雅黑" panose="020B0503020204020204" charset="-122"/>
                    <a:ea typeface="微软雅黑" panose="020B0503020204020204" charset="-122"/>
                    <a:cs typeface="微软雅黑" panose="020B0503020204020204" charset="-122"/>
                  </a:rPr>
                  <a:t>。</a:t>
                </a:r>
                <a:endParaRPr lang="en-US" altLang="zh-CN" sz="2000" dirty="0">
                  <a:latin typeface="微软雅黑" panose="020B0503020204020204" charset="-122"/>
                  <a:ea typeface="微软雅黑" panose="020B0503020204020204" charset="-122"/>
                  <a:cs typeface="微软雅黑" panose="020B0503020204020204" charset="-122"/>
                </a:endParaRPr>
              </a:p>
              <a:p>
                <a:r>
                  <a:rPr lang="zh-CN" altLang="en-US" sz="2000" dirty="0">
                    <a:latin typeface="微软雅黑" panose="020B0503020204020204" charset="-122"/>
                    <a:ea typeface="微软雅黑" panose="020B0503020204020204" charset="-122"/>
                    <a:cs typeface="微软雅黑" panose="020B0503020204020204" charset="-122"/>
                  </a:rPr>
                  <a:t>故结论得证。</a:t>
                </a:r>
              </a:p>
            </p:txBody>
          </p:sp>
        </mc:Choice>
        <mc:Fallback xmlns="">
          <p:sp>
            <p:nvSpPr>
              <p:cNvPr id="3" name="内容占位符 2"/>
              <p:cNvSpPr>
                <a:spLocks noRot="1" noChangeAspect="1" noMove="1" noResize="1" noEditPoints="1" noAdjustHandles="1" noChangeArrowheads="1" noChangeShapeType="1" noTextEdit="1"/>
              </p:cNvSpPr>
              <p:nvPr>
                <p:ph idx="1"/>
              </p:nvPr>
            </p:nvSpPr>
            <p:spPr>
              <a:xfrm>
                <a:off x="838200" y="1505117"/>
                <a:ext cx="10515600" cy="4351338"/>
              </a:xfrm>
              <a:blipFill rotWithShape="1">
                <a:blip r:embed="rId4"/>
                <a:stretch>
                  <a:fillRect t="-33" r="-447" b="11"/>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1005" y="313690"/>
            <a:ext cx="9287510" cy="368300"/>
          </a:xfrm>
          <a:prstGeom prst="rect">
            <a:avLst/>
          </a:prstGeom>
          <a:noFill/>
        </p:spPr>
        <p:txBody>
          <a:bodyPr wrap="square" rtlCol="0">
            <a:spAutoFit/>
          </a:bodyPr>
          <a:lstStyle/>
          <a:p>
            <a:pPr marL="285750" indent="-285750">
              <a:buFont typeface="Wingdings" panose="05000000000000000000" charset="0"/>
              <a:buChar char="Ø"/>
            </a:pPr>
            <a:r>
              <a:rPr lang="zh-CN" altLang="en-US"/>
              <a:t>邻接矩阵上实现图的基本操作（以有向无权图为例）</a:t>
            </a:r>
          </a:p>
        </p:txBody>
      </p:sp>
      <p:pic>
        <p:nvPicPr>
          <p:cNvPr id="2" name="图片 1"/>
          <p:cNvPicPr>
            <a:picLocks noChangeAspect="1"/>
          </p:cNvPicPr>
          <p:nvPr>
            <p:custDataLst>
              <p:tags r:id="rId1"/>
            </p:custDataLst>
          </p:nvPr>
        </p:nvPicPr>
        <p:blipFill>
          <a:blip r:embed="rId3"/>
          <a:stretch>
            <a:fillRect/>
          </a:stretch>
        </p:blipFill>
        <p:spPr>
          <a:xfrm>
            <a:off x="836930" y="681990"/>
            <a:ext cx="6536690" cy="3323590"/>
          </a:xfrm>
          <a:prstGeom prst="rect">
            <a:avLst/>
          </a:prstGeom>
        </p:spPr>
      </p:pic>
      <p:pic>
        <p:nvPicPr>
          <p:cNvPr id="3" name="图片 2"/>
          <p:cNvPicPr>
            <a:picLocks noChangeAspect="1"/>
          </p:cNvPicPr>
          <p:nvPr/>
        </p:nvPicPr>
        <p:blipFill>
          <a:blip r:embed="rId4"/>
          <a:stretch>
            <a:fillRect/>
          </a:stretch>
        </p:blipFill>
        <p:spPr>
          <a:xfrm>
            <a:off x="836930" y="4036695"/>
            <a:ext cx="6666230" cy="25596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1960" y="321945"/>
            <a:ext cx="3992880" cy="614045"/>
          </a:xfrm>
          <a:prstGeom prst="rect">
            <a:avLst/>
          </a:prstGeom>
          <a:noFill/>
        </p:spPr>
        <p:txBody>
          <a:bodyPr wrap="none" rtlCol="0" anchor="t">
            <a:spAutoFit/>
          </a:bodyPr>
          <a:lstStyle/>
          <a:p>
            <a:pPr marL="285750" indent="-285750">
              <a:buFont typeface="Wingdings" panose="05000000000000000000" charset="0"/>
              <a:buChar char="Ø"/>
            </a:pPr>
            <a:r>
              <a:rPr lang="zh-CN" altLang="en-US">
                <a:sym typeface="+mn-ea"/>
              </a:rPr>
              <a:t>邻接表上实现图的基本操作</a:t>
            </a:r>
          </a:p>
          <a:p>
            <a:pPr indent="0">
              <a:buFont typeface="Wingdings" panose="05000000000000000000" charset="0"/>
              <a:buNone/>
            </a:pPr>
            <a:r>
              <a:rPr lang="en-US" altLang="zh-CN" sz="1600"/>
              <a:t>     </a:t>
            </a:r>
            <a:r>
              <a:rPr lang="zh-CN" altLang="en-US" sz="1600"/>
              <a:t>（</a:t>
            </a:r>
            <a:r>
              <a:rPr lang="zh-CN" altLang="en-US" sz="1400"/>
              <a:t>本题扣分主要集中在删除顶点的基本操作）</a:t>
            </a:r>
          </a:p>
        </p:txBody>
      </p:sp>
      <p:pic>
        <p:nvPicPr>
          <p:cNvPr id="8" name="图片 8"/>
          <p:cNvPicPr>
            <a:picLocks noChangeAspect="1"/>
          </p:cNvPicPr>
          <p:nvPr/>
        </p:nvPicPr>
        <p:blipFill>
          <a:blip r:embed="rId3"/>
          <a:srcRect l="857" r="2210"/>
          <a:stretch>
            <a:fillRect/>
          </a:stretch>
        </p:blipFill>
        <p:spPr>
          <a:xfrm>
            <a:off x="826770" y="2272030"/>
            <a:ext cx="6089015" cy="2966720"/>
          </a:xfrm>
          <a:prstGeom prst="rect">
            <a:avLst/>
          </a:prstGeom>
          <a:noFill/>
          <a:ln>
            <a:noFill/>
          </a:ln>
        </p:spPr>
      </p:pic>
      <p:pic>
        <p:nvPicPr>
          <p:cNvPr id="3" name="图片 2"/>
          <p:cNvPicPr>
            <a:picLocks noChangeAspect="1"/>
          </p:cNvPicPr>
          <p:nvPr/>
        </p:nvPicPr>
        <p:blipFill>
          <a:blip r:embed="rId4"/>
          <a:srcRect t="17656" b="12161"/>
          <a:stretch>
            <a:fillRect/>
          </a:stretch>
        </p:blipFill>
        <p:spPr>
          <a:xfrm>
            <a:off x="826770" y="1405255"/>
            <a:ext cx="5869940" cy="656590"/>
          </a:xfrm>
          <a:prstGeom prst="rect">
            <a:avLst/>
          </a:prstGeom>
        </p:spPr>
      </p:pic>
      <p:pic>
        <p:nvPicPr>
          <p:cNvPr id="4" name="图片 3"/>
          <p:cNvPicPr>
            <a:picLocks noChangeAspect="1"/>
          </p:cNvPicPr>
          <p:nvPr/>
        </p:nvPicPr>
        <p:blipFill>
          <a:blip r:embed="rId5"/>
          <a:stretch>
            <a:fillRect/>
          </a:stretch>
        </p:blipFill>
        <p:spPr>
          <a:xfrm>
            <a:off x="7461885" y="3395980"/>
            <a:ext cx="3019425" cy="1228725"/>
          </a:xfrm>
          <a:prstGeom prst="rect">
            <a:avLst/>
          </a:prstGeom>
        </p:spPr>
      </p:pic>
      <p:pic>
        <p:nvPicPr>
          <p:cNvPr id="5" name="图片 4"/>
          <p:cNvPicPr>
            <a:picLocks noChangeAspect="1"/>
          </p:cNvPicPr>
          <p:nvPr/>
        </p:nvPicPr>
        <p:blipFill>
          <a:blip r:embed="rId6"/>
          <a:stretch>
            <a:fillRect/>
          </a:stretch>
        </p:blipFill>
        <p:spPr>
          <a:xfrm>
            <a:off x="8221980" y="1782445"/>
            <a:ext cx="1190625" cy="13906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1960" y="321945"/>
            <a:ext cx="3211830" cy="368300"/>
          </a:xfrm>
          <a:prstGeom prst="rect">
            <a:avLst/>
          </a:prstGeom>
          <a:noFill/>
        </p:spPr>
        <p:txBody>
          <a:bodyPr wrap="none" rtlCol="0" anchor="t">
            <a:spAutoFit/>
          </a:bodyPr>
          <a:lstStyle/>
          <a:p>
            <a:pPr marL="285750" indent="-285750">
              <a:buFont typeface="Wingdings" panose="05000000000000000000" charset="0"/>
              <a:buChar char="Ø"/>
            </a:pPr>
            <a:r>
              <a:rPr lang="zh-CN" altLang="en-US">
                <a:sym typeface="+mn-ea"/>
              </a:rPr>
              <a:t>邻接表上实现图的基本操作</a:t>
            </a:r>
            <a:endParaRPr lang="zh-CN" altLang="en-US" sz="1400"/>
          </a:p>
        </p:txBody>
      </p:sp>
      <p:pic>
        <p:nvPicPr>
          <p:cNvPr id="9" name="图片 9"/>
          <p:cNvPicPr>
            <a:picLocks noChangeAspect="1"/>
          </p:cNvPicPr>
          <p:nvPr/>
        </p:nvPicPr>
        <p:blipFill>
          <a:blip r:embed="rId3"/>
          <a:stretch>
            <a:fillRect/>
          </a:stretch>
        </p:blipFill>
        <p:spPr>
          <a:xfrm>
            <a:off x="1043305" y="4343400"/>
            <a:ext cx="4029075" cy="1858645"/>
          </a:xfrm>
          <a:prstGeom prst="rect">
            <a:avLst/>
          </a:prstGeom>
          <a:noFill/>
          <a:ln>
            <a:noFill/>
          </a:ln>
        </p:spPr>
      </p:pic>
      <p:sp>
        <p:nvSpPr>
          <p:cNvPr id="6" name="文本框 5"/>
          <p:cNvSpPr txBox="1"/>
          <p:nvPr/>
        </p:nvSpPr>
        <p:spPr>
          <a:xfrm>
            <a:off x="1043305" y="3959225"/>
            <a:ext cx="4485640" cy="306705"/>
          </a:xfrm>
          <a:prstGeom prst="rect">
            <a:avLst/>
          </a:prstGeom>
          <a:noFill/>
        </p:spPr>
        <p:txBody>
          <a:bodyPr wrap="square" rtlCol="0">
            <a:spAutoFit/>
          </a:bodyPr>
          <a:lstStyle/>
          <a:p>
            <a:r>
              <a:rPr lang="zh-CN" altLang="en-US" sz="1400"/>
              <a:t>此题插入顶点可以不考虑弧</a:t>
            </a:r>
          </a:p>
        </p:txBody>
      </p:sp>
      <p:pic>
        <p:nvPicPr>
          <p:cNvPr id="7" name="图片 6"/>
          <p:cNvPicPr>
            <a:picLocks noChangeAspect="1"/>
          </p:cNvPicPr>
          <p:nvPr/>
        </p:nvPicPr>
        <p:blipFill>
          <a:blip r:embed="rId4"/>
          <a:stretch>
            <a:fillRect/>
          </a:stretch>
        </p:blipFill>
        <p:spPr>
          <a:xfrm>
            <a:off x="1043305" y="876935"/>
            <a:ext cx="7029450" cy="2895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41960" y="321945"/>
            <a:ext cx="3211830" cy="368300"/>
          </a:xfrm>
          <a:prstGeom prst="rect">
            <a:avLst/>
          </a:prstGeom>
          <a:noFill/>
        </p:spPr>
        <p:txBody>
          <a:bodyPr wrap="none" rtlCol="0" anchor="t">
            <a:spAutoFit/>
          </a:bodyPr>
          <a:lstStyle/>
          <a:p>
            <a:pPr marL="285750" indent="-285750">
              <a:buFont typeface="Wingdings" panose="05000000000000000000" charset="0"/>
              <a:buChar char="Ø"/>
            </a:pPr>
            <a:r>
              <a:rPr lang="zh-CN" altLang="en-US">
                <a:sym typeface="+mn-ea"/>
              </a:rPr>
              <a:t>邻接表上实现图的基本操作</a:t>
            </a:r>
            <a:endParaRPr lang="zh-CN" altLang="en-US" sz="1400"/>
          </a:p>
        </p:txBody>
      </p:sp>
      <p:pic>
        <p:nvPicPr>
          <p:cNvPr id="4" name="图片 3"/>
          <p:cNvPicPr>
            <a:picLocks noChangeAspect="1"/>
          </p:cNvPicPr>
          <p:nvPr/>
        </p:nvPicPr>
        <p:blipFill>
          <a:blip r:embed="rId3"/>
          <a:srcRect l="505"/>
          <a:stretch>
            <a:fillRect/>
          </a:stretch>
        </p:blipFill>
        <p:spPr>
          <a:xfrm>
            <a:off x="925830" y="1316355"/>
            <a:ext cx="7761605" cy="3602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rcRect l="823"/>
          <a:stretch>
            <a:fillRect/>
          </a:stretch>
        </p:blipFill>
        <p:spPr>
          <a:xfrm>
            <a:off x="699770" y="118745"/>
            <a:ext cx="9619615" cy="6738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3736" y="2207662"/>
            <a:ext cx="3971925" cy="3514725"/>
          </a:xfr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339" y="2145018"/>
            <a:ext cx="4162149" cy="3640015"/>
          </a:xfrm>
          <a:prstGeom prst="rect">
            <a:avLst/>
          </a:prstGeom>
        </p:spPr>
      </p:pic>
      <p:pic>
        <p:nvPicPr>
          <p:cNvPr id="4" name="图片 3" descr="图片包含 图示&#10;&#10;描述已自动生成"/>
          <p:cNvPicPr>
            <a:picLocks noChangeAspect="1"/>
          </p:cNvPicPr>
          <p:nvPr/>
        </p:nvPicPr>
        <p:blipFill rotWithShape="1">
          <a:blip r:embed="rId4">
            <a:extLst>
              <a:ext uri="{28A0092B-C50C-407E-A947-70E740481C1C}">
                <a14:useLocalDpi xmlns:a14="http://schemas.microsoft.com/office/drawing/2010/main" val="0"/>
              </a:ext>
            </a:extLst>
          </a:blip>
          <a:srcRect b="71567"/>
          <a:stretch>
            <a:fillRect/>
          </a:stretch>
        </p:blipFill>
        <p:spPr>
          <a:xfrm>
            <a:off x="273868" y="365126"/>
            <a:ext cx="8252676" cy="384306"/>
          </a:xfrm>
          <a:prstGeom prst="rect">
            <a:avLst/>
          </a:prstGeom>
        </p:spPr>
      </p:pic>
      <p:pic>
        <p:nvPicPr>
          <p:cNvPr id="6" name="图片 5" descr="图片包含 图示&#10;&#10;描述已自动生成"/>
          <p:cNvPicPr>
            <a:picLocks noChangeAspect="1"/>
          </p:cNvPicPr>
          <p:nvPr/>
        </p:nvPicPr>
        <p:blipFill rotWithShape="1">
          <a:blip r:embed="rId4">
            <a:extLst>
              <a:ext uri="{28A0092B-C50C-407E-A947-70E740481C1C}">
                <a14:useLocalDpi xmlns:a14="http://schemas.microsoft.com/office/drawing/2010/main" val="0"/>
              </a:ext>
            </a:extLst>
          </a:blip>
          <a:srcRect t="28743" r="89310"/>
          <a:stretch>
            <a:fillRect/>
          </a:stretch>
        </p:blipFill>
        <p:spPr>
          <a:xfrm>
            <a:off x="314960" y="821730"/>
            <a:ext cx="882245" cy="963117"/>
          </a:xfrm>
          <a:prstGeom prst="rect">
            <a:avLst/>
          </a:prstGeom>
        </p:spPr>
      </p:pic>
      <p:pic>
        <p:nvPicPr>
          <p:cNvPr id="9" name="图片 8" descr="图片包含 图示&#10;&#10;描述已自动生成"/>
          <p:cNvPicPr>
            <a:picLocks noChangeAspect="1"/>
          </p:cNvPicPr>
          <p:nvPr/>
        </p:nvPicPr>
        <p:blipFill rotWithShape="1">
          <a:blip r:embed="rId4">
            <a:extLst>
              <a:ext uri="{28A0092B-C50C-407E-A947-70E740481C1C}">
                <a14:useLocalDpi xmlns:a14="http://schemas.microsoft.com/office/drawing/2010/main" val="0"/>
              </a:ext>
            </a:extLst>
          </a:blip>
          <a:srcRect l="44956" t="34175" r="615" b="37392"/>
          <a:stretch>
            <a:fillRect/>
          </a:stretch>
        </p:blipFill>
        <p:spPr>
          <a:xfrm>
            <a:off x="1256339" y="870766"/>
            <a:ext cx="4491873" cy="384306"/>
          </a:xfrm>
          <a:prstGeom prst="rect">
            <a:avLst/>
          </a:prstGeom>
        </p:spPr>
      </p:pic>
      <p:pic>
        <p:nvPicPr>
          <p:cNvPr id="10" name="图片 9" descr="图片包含 图示&#10;&#10;描述已自动生成"/>
          <p:cNvPicPr>
            <a:picLocks noChangeAspect="1"/>
          </p:cNvPicPr>
          <p:nvPr/>
        </p:nvPicPr>
        <p:blipFill rotWithShape="1">
          <a:blip r:embed="rId4">
            <a:extLst>
              <a:ext uri="{28A0092B-C50C-407E-A947-70E740481C1C}">
                <a14:useLocalDpi xmlns:a14="http://schemas.microsoft.com/office/drawing/2010/main" val="0"/>
              </a:ext>
            </a:extLst>
          </a:blip>
          <a:srcRect l="41693" t="68354" r="196" b="338"/>
          <a:stretch>
            <a:fillRect/>
          </a:stretch>
        </p:blipFill>
        <p:spPr>
          <a:xfrm>
            <a:off x="1256339" y="1361684"/>
            <a:ext cx="4795669" cy="423164"/>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15,&quot;width&quot;:106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1688</Words>
  <Application>Microsoft Office PowerPoint</Application>
  <PresentationFormat>宽屏</PresentationFormat>
  <Paragraphs>169</Paragraphs>
  <Slides>34</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MS Mincho</vt:lpstr>
      <vt:lpstr>宋体</vt:lpstr>
      <vt:lpstr>微软雅黑</vt:lpstr>
      <vt:lpstr>微软雅黑 Light</vt:lpstr>
      <vt:lpstr>Arial</vt:lpstr>
      <vt:lpstr>Calibri</vt:lpstr>
      <vt:lpstr>Cambria Math</vt:lpstr>
      <vt:lpstr>Consolas</vt:lpstr>
      <vt:lpstr>Wingdings</vt:lpstr>
      <vt:lpstr>Office 主题</vt:lpstr>
      <vt:lpstr>数据结构_习题课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非递归DFS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9.14.试从空树开始，画出按以下次序向2-3树即3阶B-树中插入关键码的建树过程：20,30,50,52,60,68,70。如果此后删除50和68，画出每一步执行后2-3树的状态。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9.15.试证明：高度为h的2-3树中叶子结点的数目在2^(h-1)与3^(h-1)之间。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数据结构第12次作业</dc:title>
  <dc:creator/>
  <cp:lastModifiedBy>林成渊</cp:lastModifiedBy>
  <cp:revision>21</cp:revision>
  <dcterms:created xsi:type="dcterms:W3CDTF">2021-12-14T02:31:00Z</dcterms:created>
  <dcterms:modified xsi:type="dcterms:W3CDTF">2021-12-15T03:47:34Z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F4FD00AB05C646C9A742F8B145EE2322</vt:lpwstr>
  </property>
  <property fmtid="{D5CDD505-2E9C-101B-9397-08002B2CF9AE}" pid="3" name="KSOProductBuildVer">
    <vt:lpwstr>2052-11.1.0.11115</vt:lpwstr>
  </property>
</Properties>
</file>