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506" r:id="rId3"/>
    <p:sldId id="527" r:id="rId4"/>
    <p:sldId id="528" r:id="rId5"/>
    <p:sldId id="529" r:id="rId6"/>
    <p:sldId id="530" r:id="rId7"/>
    <p:sldId id="557" r:id="rId8"/>
    <p:sldId id="556" r:id="rId9"/>
    <p:sldId id="531" r:id="rId10"/>
    <p:sldId id="532" r:id="rId11"/>
    <p:sldId id="547" r:id="rId12"/>
    <p:sldId id="548" r:id="rId13"/>
    <p:sldId id="549" r:id="rId14"/>
    <p:sldId id="550" r:id="rId15"/>
    <p:sldId id="533" r:id="rId16"/>
    <p:sldId id="534" r:id="rId17"/>
    <p:sldId id="535" r:id="rId18"/>
    <p:sldId id="536" r:id="rId19"/>
    <p:sldId id="558" r:id="rId20"/>
    <p:sldId id="559" r:id="rId21"/>
    <p:sldId id="522" r:id="rId22"/>
    <p:sldId id="523" r:id="rId23"/>
    <p:sldId id="524" r:id="rId24"/>
    <p:sldId id="551" r:id="rId25"/>
    <p:sldId id="552" r:id="rId26"/>
    <p:sldId id="553" r:id="rId27"/>
    <p:sldId id="477" r:id="rId28"/>
    <p:sldId id="555" r:id="rId2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3300"/>
    <a:srgbClr val="FFFF00"/>
    <a:srgbClr val="FFFF99"/>
    <a:srgbClr val="B7FFE7"/>
    <a:srgbClr val="CCFFFF"/>
    <a:srgbClr val="66FF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7"/>
    <p:restoredTop sz="81903" autoAdjust="0"/>
  </p:normalViewPr>
  <p:slideViewPr>
    <p:cSldViewPr>
      <p:cViewPr varScale="1">
        <p:scale>
          <a:sx n="129" d="100"/>
          <a:sy n="129" d="100"/>
        </p:scale>
        <p:origin x="216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A9B9CF84-0E7B-484B-B6DE-0DF10D9019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305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213ACDA8-5862-4977-A438-75207D73DA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716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Wikipedia:IPA_for_English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zh.wikipedia.org/wiki/Wikipedia:IPA_for_English#Key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B31FB5-1F7D-4EEE-9507-01EAA7BF3313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dirty="0"/>
              <a:t>若用</a:t>
            </a:r>
            <a:r>
              <a:rPr kumimoji="1" lang="en-US" altLang="zh-CN" dirty="0"/>
              <a:t>n</a:t>
            </a:r>
            <a:r>
              <a:rPr kumimoji="1" lang="zh-CN" altLang="en-US" dirty="0"/>
              <a:t>位二进制数码来表示有符号数</a:t>
            </a:r>
            <a:r>
              <a:rPr kumimoji="1" lang="en-US" altLang="zh-CN" dirty="0"/>
              <a:t>N</a:t>
            </a:r>
            <a:endParaRPr kumimoji="1" lang="zh-CN" altLang="en-US" dirty="0"/>
          </a:p>
          <a:p>
            <a:pPr lvl="1" eaLnBrk="1" hangingPunct="1"/>
            <a:r>
              <a:rPr kumimoji="1" lang="zh-CN" altLang="en-US" dirty="0"/>
              <a:t>对于</a:t>
            </a:r>
            <a:r>
              <a:rPr kumimoji="1" lang="en-US" altLang="zh-CN" dirty="0"/>
              <a:t>N&gt;=0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[N]</a:t>
            </a:r>
            <a:r>
              <a:rPr kumimoji="1" lang="zh-CN" altLang="en-US" dirty="0"/>
              <a:t>原</a:t>
            </a:r>
            <a:r>
              <a:rPr kumimoji="1" lang="en-US" altLang="zh-CN" dirty="0"/>
              <a:t>= [N]</a:t>
            </a:r>
            <a:r>
              <a:rPr kumimoji="1" lang="zh-CN" altLang="en-US" dirty="0"/>
              <a:t>反 </a:t>
            </a:r>
            <a:r>
              <a:rPr kumimoji="1" lang="en-US" altLang="zh-CN" dirty="0"/>
              <a:t>= [N]</a:t>
            </a:r>
            <a:r>
              <a:rPr kumimoji="1" lang="zh-CN" altLang="en-US" dirty="0"/>
              <a:t>原 </a:t>
            </a:r>
            <a:r>
              <a:rPr kumimoji="1" lang="en-US" altLang="zh-CN" dirty="0"/>
              <a:t>= N</a:t>
            </a:r>
          </a:p>
          <a:p>
            <a:pPr lvl="1" eaLnBrk="1" hangingPunct="1"/>
            <a:r>
              <a:rPr kumimoji="1" lang="zh-CN" altLang="en-US" dirty="0"/>
              <a:t>对于</a:t>
            </a:r>
            <a:r>
              <a:rPr kumimoji="1" lang="en-US" altLang="zh-CN" dirty="0"/>
              <a:t>N&lt;0 </a:t>
            </a:r>
          </a:p>
          <a:p>
            <a:pPr lvl="2" eaLnBrk="1" hangingPunct="1"/>
            <a:r>
              <a:rPr kumimoji="1" lang="en-US" altLang="zh-CN" dirty="0"/>
              <a:t>[N]</a:t>
            </a:r>
            <a:r>
              <a:rPr kumimoji="1" lang="zh-CN" altLang="en-US" dirty="0"/>
              <a:t>原 </a:t>
            </a:r>
            <a:r>
              <a:rPr kumimoji="1" lang="en-US" altLang="zh-CN" dirty="0"/>
              <a:t>= 2^(n-1) + | N |</a:t>
            </a:r>
            <a:endParaRPr kumimoji="1" lang="zh-CN" altLang="en-US" dirty="0"/>
          </a:p>
          <a:p>
            <a:pPr lvl="2" eaLnBrk="1" hangingPunct="1"/>
            <a:r>
              <a:rPr kumimoji="1" lang="en-US" altLang="zh-CN" dirty="0"/>
              <a:t>[N]</a:t>
            </a:r>
            <a:r>
              <a:rPr kumimoji="1" lang="zh-CN" altLang="en-US" dirty="0"/>
              <a:t>反 </a:t>
            </a:r>
            <a:r>
              <a:rPr kumimoji="1" lang="en-US" altLang="zh-CN" dirty="0"/>
              <a:t>= 2^n -1+ N</a:t>
            </a:r>
            <a:endParaRPr kumimoji="1" lang="zh-CN" altLang="en-US" dirty="0"/>
          </a:p>
          <a:p>
            <a:pPr lvl="2" eaLnBrk="1" hangingPunct="1"/>
            <a:r>
              <a:rPr kumimoji="1" lang="en-US" altLang="zh-CN" dirty="0"/>
              <a:t>[N]</a:t>
            </a:r>
            <a:r>
              <a:rPr kumimoji="1" lang="zh-CN" altLang="en-US" dirty="0"/>
              <a:t>补 </a:t>
            </a:r>
            <a:r>
              <a:rPr kumimoji="1" lang="en-US" altLang="zh-CN" dirty="0"/>
              <a:t>= 2^n + N</a:t>
            </a:r>
          </a:p>
          <a:p>
            <a:pPr eaLnBrk="1" hangingPunct="1"/>
            <a:endParaRPr kumimoji="1" lang="zh-CN" altLang="en-US" dirty="0"/>
          </a:p>
          <a:p>
            <a:pPr eaLnBrk="1" hangingPunct="1"/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）原码表示法的优点是直观，但因为这种表示法表示的数据符号位和数值位是不等同的，所以实现加减运算的规则比较复杂。长度为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的原码表示的真值范围为 －</a:t>
            </a:r>
            <a:r>
              <a:rPr kumimoji="1" lang="en-US" altLang="zh-CN" dirty="0"/>
              <a:t>(2^(N</a:t>
            </a:r>
            <a:r>
              <a:rPr kumimoji="1" lang="zh-CN" altLang="en-US" dirty="0"/>
              <a:t>－</a:t>
            </a:r>
            <a:r>
              <a:rPr kumimoji="1" lang="en-US" altLang="zh-CN" dirty="0"/>
              <a:t>1)</a:t>
            </a:r>
            <a:r>
              <a:rPr kumimoji="1" lang="zh-CN" altLang="en-US" dirty="0"/>
              <a:t>－</a:t>
            </a:r>
            <a:r>
              <a:rPr kumimoji="1" lang="en-US" altLang="zh-CN" dirty="0"/>
              <a:t>1) </a:t>
            </a:r>
            <a:r>
              <a:rPr kumimoji="1" lang="zh-CN" altLang="en-US" dirty="0"/>
              <a:t>～ ＋</a:t>
            </a:r>
            <a:r>
              <a:rPr kumimoji="1" lang="en-US" altLang="zh-CN" dirty="0"/>
              <a:t>(2^(N</a:t>
            </a:r>
            <a:r>
              <a:rPr kumimoji="1" lang="zh-CN" altLang="en-US" dirty="0"/>
              <a:t>－</a:t>
            </a:r>
            <a:r>
              <a:rPr kumimoji="1" lang="en-US" altLang="zh-CN" dirty="0"/>
              <a:t>1)</a:t>
            </a:r>
            <a:r>
              <a:rPr kumimoji="1" lang="zh-CN" altLang="en-US" dirty="0"/>
              <a:t>－</a:t>
            </a:r>
            <a:r>
              <a:rPr kumimoji="1" lang="en-US" altLang="zh-CN" dirty="0"/>
              <a:t>1)</a:t>
            </a:r>
            <a:r>
              <a:rPr kumimoji="1" lang="zh-CN" altLang="en-US" dirty="0"/>
              <a:t>。</a:t>
            </a:r>
          </a:p>
          <a:p>
            <a:pPr eaLnBrk="1" hangingPunct="1"/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）反码表示法将符号位和数值位等同看待，即符号位可以和数值位一起参加运算，因此比原码表示法的运算规则简单。但用反码表示法表示的＋</a:t>
            </a:r>
            <a:r>
              <a:rPr kumimoji="1" lang="en-US" altLang="zh-CN" dirty="0"/>
              <a:t>0</a:t>
            </a:r>
            <a:r>
              <a:rPr kumimoji="1" lang="zh-CN" altLang="en-US" dirty="0"/>
              <a:t>和－</a:t>
            </a:r>
            <a:r>
              <a:rPr kumimoji="1" lang="en-US" altLang="zh-CN" dirty="0"/>
              <a:t>0</a:t>
            </a:r>
            <a:r>
              <a:rPr kumimoji="1" lang="zh-CN" altLang="en-US" dirty="0"/>
              <a:t>仍然是不同的。字长为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的反码表示的真值范围同原码一样，为 －</a:t>
            </a:r>
            <a:r>
              <a:rPr kumimoji="1" lang="en-US" altLang="zh-CN" dirty="0"/>
              <a:t>(2^(N</a:t>
            </a:r>
            <a:r>
              <a:rPr kumimoji="1" lang="zh-CN" altLang="en-US" dirty="0"/>
              <a:t>－</a:t>
            </a:r>
            <a:r>
              <a:rPr kumimoji="1" lang="en-US" altLang="zh-CN" dirty="0"/>
              <a:t>1)</a:t>
            </a:r>
            <a:r>
              <a:rPr kumimoji="1" lang="zh-CN" altLang="en-US" dirty="0"/>
              <a:t>－</a:t>
            </a:r>
            <a:r>
              <a:rPr kumimoji="1" lang="en-US" altLang="zh-CN" dirty="0"/>
              <a:t>1) </a:t>
            </a:r>
            <a:r>
              <a:rPr kumimoji="1" lang="zh-CN" altLang="en-US" dirty="0"/>
              <a:t>～ ＋</a:t>
            </a:r>
            <a:r>
              <a:rPr kumimoji="1" lang="en-US" altLang="zh-CN" dirty="0"/>
              <a:t>(2^(N</a:t>
            </a:r>
            <a:r>
              <a:rPr kumimoji="1" lang="zh-CN" altLang="en-US" dirty="0"/>
              <a:t>－</a:t>
            </a:r>
            <a:r>
              <a:rPr kumimoji="1" lang="en-US" altLang="zh-CN" dirty="0"/>
              <a:t>1)</a:t>
            </a:r>
            <a:r>
              <a:rPr kumimoji="1" lang="zh-CN" altLang="en-US" dirty="0"/>
              <a:t>－</a:t>
            </a:r>
            <a:r>
              <a:rPr kumimoji="1" lang="en-US" altLang="zh-CN" dirty="0"/>
              <a:t>1) </a:t>
            </a:r>
            <a:r>
              <a:rPr kumimoji="1" lang="zh-CN" altLang="en-US" dirty="0"/>
              <a:t>。</a:t>
            </a:r>
          </a:p>
          <a:p>
            <a:pPr eaLnBrk="1" hangingPunct="1"/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 补码表示法是计算机中最普遍采用的数据表示方法。用补码表示的数据符号位可以参与运算，从而</a:t>
            </a:r>
            <a:r>
              <a:rPr kumimoji="1" lang="zh-CN" altLang="en-US" dirty="0">
                <a:solidFill>
                  <a:srgbClr val="FF99CC"/>
                </a:solidFill>
              </a:rPr>
              <a:t>可以使减法运算转换为加法</a:t>
            </a:r>
            <a:r>
              <a:rPr kumimoji="1" lang="zh-CN" altLang="en-US" dirty="0"/>
              <a:t>运算，简化了机器的运算器电路；同时，在补码表示法中，</a:t>
            </a:r>
            <a:r>
              <a:rPr kumimoji="1" lang="en-US" altLang="zh-CN" dirty="0">
                <a:solidFill>
                  <a:schemeClr val="hlink"/>
                </a:solidFill>
              </a:rPr>
              <a:t>0</a:t>
            </a:r>
            <a:r>
              <a:rPr kumimoji="1" lang="zh-CN" altLang="en-US" dirty="0">
                <a:solidFill>
                  <a:schemeClr val="hlink"/>
                </a:solidFill>
              </a:rPr>
              <a:t>的表示形式是唯一的</a:t>
            </a:r>
            <a:r>
              <a:rPr kumimoji="1" lang="zh-CN" altLang="en-US" dirty="0"/>
              <a:t>。不过在补码表示法中，负数的表示范围比正数的表示范围要宽（能多表示一个最负的数）。字长为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的补码表示的</a:t>
            </a:r>
            <a:r>
              <a:rPr kumimoji="1" lang="zh-CN" altLang="en-US" dirty="0">
                <a:solidFill>
                  <a:schemeClr val="accent2"/>
                </a:solidFill>
              </a:rPr>
              <a:t>真值范围为  －</a:t>
            </a:r>
            <a:r>
              <a:rPr kumimoji="1" lang="en-US" altLang="zh-CN" dirty="0">
                <a:solidFill>
                  <a:schemeClr val="accent2"/>
                </a:solidFill>
              </a:rPr>
              <a:t>2^(N</a:t>
            </a:r>
            <a:r>
              <a:rPr kumimoji="1" lang="zh-CN" altLang="en-US" dirty="0">
                <a:solidFill>
                  <a:schemeClr val="accent2"/>
                </a:solidFill>
              </a:rPr>
              <a:t>－</a:t>
            </a:r>
            <a:r>
              <a:rPr kumimoji="1" lang="en-US" altLang="zh-CN" dirty="0">
                <a:solidFill>
                  <a:schemeClr val="accent2"/>
                </a:solidFill>
              </a:rPr>
              <a:t>1)  </a:t>
            </a:r>
            <a:r>
              <a:rPr kumimoji="1" lang="zh-CN" altLang="en-US" dirty="0">
                <a:solidFill>
                  <a:schemeClr val="accent2"/>
                </a:solidFill>
              </a:rPr>
              <a:t>～ ＋</a:t>
            </a:r>
            <a:r>
              <a:rPr kumimoji="1" lang="en-US" altLang="zh-CN" dirty="0">
                <a:solidFill>
                  <a:schemeClr val="accent2"/>
                </a:solidFill>
              </a:rPr>
              <a:t>(2^(N</a:t>
            </a:r>
            <a:r>
              <a:rPr kumimoji="1" lang="zh-CN" altLang="en-US" dirty="0">
                <a:solidFill>
                  <a:schemeClr val="accent2"/>
                </a:solidFill>
              </a:rPr>
              <a:t>－</a:t>
            </a:r>
            <a:r>
              <a:rPr kumimoji="1" lang="en-US" altLang="zh-CN" dirty="0">
                <a:solidFill>
                  <a:schemeClr val="accent2"/>
                </a:solidFill>
              </a:rPr>
              <a:t>1)</a:t>
            </a:r>
            <a:r>
              <a:rPr kumimoji="1" lang="zh-CN" altLang="en-US" dirty="0">
                <a:solidFill>
                  <a:schemeClr val="accent2"/>
                </a:solidFill>
              </a:rPr>
              <a:t>－</a:t>
            </a:r>
            <a:r>
              <a:rPr kumimoji="1" lang="en-US" altLang="zh-CN" dirty="0">
                <a:solidFill>
                  <a:schemeClr val="accent2"/>
                </a:solidFill>
              </a:rPr>
              <a:t>1)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85878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补码的最高位既是符号位，也是数值位，如</a:t>
            </a:r>
            <a:r>
              <a:rPr lang="en-US" altLang="zh-CN"/>
              <a:t>1000</a:t>
            </a:r>
            <a:r>
              <a:rPr lang="zh-CN" altLang="en-US"/>
              <a:t>（</a:t>
            </a:r>
            <a:r>
              <a:rPr lang="en-US" altLang="zh-CN"/>
              <a:t>-4</a:t>
            </a:r>
            <a:r>
              <a:rPr lang="zh-CN" altLang="en-US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775132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8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253579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000"/>
              <a:t>若用</a:t>
            </a:r>
            <a:r>
              <a:rPr lang="en-US" altLang="zh-CN" sz="1000"/>
              <a:t>n</a:t>
            </a:r>
            <a:r>
              <a:rPr lang="zh-CN" altLang="en-US" sz="1000"/>
              <a:t>位二进制补码来表示有符号数</a:t>
            </a:r>
            <a:r>
              <a:rPr lang="en-US" altLang="zh-CN" sz="1000"/>
              <a:t>N</a:t>
            </a:r>
            <a:r>
              <a:rPr lang="zh-CN" altLang="en-US" sz="1000"/>
              <a:t>，则</a:t>
            </a:r>
          </a:p>
          <a:p>
            <a:pPr lvl="2" eaLnBrk="1" hangingPunct="1"/>
            <a:r>
              <a:rPr lang="en-US" altLang="zh-CN" sz="1000"/>
              <a:t>(N)</a:t>
            </a:r>
            <a:r>
              <a:rPr lang="zh-CN" altLang="en-US" sz="1000"/>
              <a:t>补</a:t>
            </a:r>
            <a:r>
              <a:rPr lang="en-US" altLang="zh-CN" sz="1000"/>
              <a:t>=(2^n+N) mod 2^n</a:t>
            </a:r>
          </a:p>
          <a:p>
            <a:pPr lvl="2" eaLnBrk="1" hangingPunct="1"/>
            <a:r>
              <a:rPr lang="zh-CN" altLang="en-US" sz="1000"/>
              <a:t>可表示</a:t>
            </a:r>
            <a:r>
              <a:rPr lang="en-US" altLang="zh-CN" sz="1000"/>
              <a:t>N</a:t>
            </a:r>
            <a:r>
              <a:rPr lang="zh-CN" altLang="en-US" sz="1000"/>
              <a:t>的范围：</a:t>
            </a:r>
            <a:r>
              <a:rPr lang="en-US" altLang="zh-CN" sz="1000"/>
              <a:t>-2^(n-1)~+2^(n-1)-1</a:t>
            </a:r>
          </a:p>
        </p:txBody>
      </p:sp>
    </p:spTree>
    <p:extLst>
      <p:ext uri="{BB962C8B-B14F-4D97-AF65-F5344CB8AC3E}">
        <p14:creationId xmlns:p14="http://schemas.microsoft.com/office/powerpoint/2010/main" val="2786757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5</a:t>
            </a:r>
            <a:r>
              <a:rPr lang="zh-CN" altLang="en-US"/>
              <a:t>原</a:t>
            </a:r>
            <a:r>
              <a:rPr lang="en-US" altLang="zh-CN"/>
              <a:t>=101</a:t>
            </a:r>
            <a:r>
              <a:rPr lang="zh-CN" altLang="en-US"/>
              <a:t>；</a:t>
            </a:r>
            <a:endParaRPr lang="en-US" altLang="zh-CN"/>
          </a:p>
          <a:p>
            <a:pPr eaLnBrk="1" hangingPunct="1"/>
            <a:r>
              <a:rPr lang="en-US" altLang="zh-CN"/>
              <a:t>X</a:t>
            </a:r>
            <a:r>
              <a:rPr lang="zh-CN" altLang="en-US"/>
              <a:t>补</a:t>
            </a:r>
            <a:r>
              <a:rPr lang="en-US" altLang="zh-CN"/>
              <a:t>=【1】</a:t>
            </a:r>
            <a:r>
              <a:rPr lang="zh-CN" altLang="en-US"/>
              <a:t>（／</a:t>
            </a:r>
            <a:r>
              <a:rPr lang="en-US" altLang="zh-CN"/>
              <a:t>5</a:t>
            </a:r>
            <a:r>
              <a:rPr lang="zh-CN" altLang="en-US"/>
              <a:t>原</a:t>
            </a:r>
            <a:r>
              <a:rPr lang="en-US" altLang="zh-CN"/>
              <a:t>+1)=[1](010+1)=1011</a:t>
            </a:r>
          </a:p>
          <a:p>
            <a:pPr eaLnBrk="1" hangingPunct="1"/>
            <a:r>
              <a:rPr lang="zh-CN" altLang="en-US"/>
              <a:t>3原</a:t>
            </a:r>
            <a:r>
              <a:rPr lang="en-US" altLang="zh-CN"/>
              <a:t>=011</a:t>
            </a:r>
          </a:p>
          <a:p>
            <a:pPr eaLnBrk="1" hangingPunct="1"/>
            <a:r>
              <a:rPr lang="en-US" altLang="zh-CN"/>
              <a:t>Y</a:t>
            </a:r>
            <a:r>
              <a:rPr lang="zh-CN" altLang="en-US"/>
              <a:t>补</a:t>
            </a:r>
            <a:r>
              <a:rPr lang="en-US" altLang="zh-CN"/>
              <a:t>=【0】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原）</a:t>
            </a:r>
            <a:r>
              <a:rPr lang="en-US" altLang="zh-CN"/>
              <a:t>=0011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(X+Y)</a:t>
            </a:r>
            <a:r>
              <a:rPr lang="zh-CN" altLang="en-US"/>
              <a:t>补</a:t>
            </a:r>
            <a:r>
              <a:rPr lang="en-US" altLang="zh-CN"/>
              <a:t>=X</a:t>
            </a:r>
            <a:r>
              <a:rPr lang="zh-CN" altLang="en-US"/>
              <a:t>补</a:t>
            </a:r>
            <a:r>
              <a:rPr lang="en-US" altLang="zh-CN"/>
              <a:t>+Y</a:t>
            </a:r>
            <a:r>
              <a:rPr lang="zh-CN" altLang="en-US"/>
              <a:t>补</a:t>
            </a:r>
            <a:r>
              <a:rPr lang="en-US" altLang="zh-CN"/>
              <a:t>=</a:t>
            </a:r>
            <a:r>
              <a:rPr lang="zh-CN" altLang="en-US"/>
              <a:t>（</a:t>
            </a:r>
            <a:r>
              <a:rPr lang="en-US" altLang="zh-CN"/>
              <a:t>1011</a:t>
            </a:r>
            <a:r>
              <a:rPr lang="zh-CN" altLang="en-US"/>
              <a:t>）补</a:t>
            </a:r>
            <a:r>
              <a:rPr lang="en-US" altLang="zh-CN"/>
              <a:t>+</a:t>
            </a:r>
            <a:r>
              <a:rPr lang="zh-CN" altLang="en-US"/>
              <a:t>（</a:t>
            </a:r>
            <a:r>
              <a:rPr lang="en-US" altLang="zh-CN"/>
              <a:t>0011</a:t>
            </a:r>
            <a:r>
              <a:rPr lang="zh-CN" altLang="en-US"/>
              <a:t>）补</a:t>
            </a:r>
            <a:r>
              <a:rPr lang="en-US" altLang="zh-CN"/>
              <a:t>=</a:t>
            </a:r>
            <a:r>
              <a:rPr lang="zh-CN" altLang="en-US"/>
              <a:t>（</a:t>
            </a:r>
            <a:r>
              <a:rPr lang="en-US" altLang="zh-CN"/>
              <a:t>1110</a:t>
            </a:r>
            <a:r>
              <a:rPr lang="zh-CN" altLang="en-US"/>
              <a:t>）补</a:t>
            </a:r>
            <a:r>
              <a:rPr lang="en-US" altLang="zh-CN"/>
              <a:t> =</a:t>
            </a:r>
            <a:r>
              <a:rPr lang="zh-CN" altLang="en-US"/>
              <a:t>（</a:t>
            </a:r>
            <a:r>
              <a:rPr lang="en-US" altLang="zh-CN"/>
              <a:t>【1】</a:t>
            </a:r>
            <a:r>
              <a:rPr lang="zh-CN" altLang="en-US"/>
              <a:t>（</a:t>
            </a:r>
            <a:r>
              <a:rPr lang="en-US" altLang="zh-CN"/>
              <a:t>110</a:t>
            </a:r>
            <a:r>
              <a:rPr lang="zh-CN" altLang="en-US"/>
              <a:t>））补</a:t>
            </a:r>
            <a:endParaRPr lang="en-US" altLang="zh-CN"/>
          </a:p>
          <a:p>
            <a:pPr marL="0" lvl="1" eaLnBrk="1" hangingPunct="1"/>
            <a:endParaRPr lang="en-US" altLang="zh-CN"/>
          </a:p>
          <a:p>
            <a:pPr marL="0" lvl="1" eaLnBrk="1" hangingPunct="1"/>
            <a:r>
              <a:rPr lang="zh-CN" altLang="en-US"/>
              <a:t>因为补码</a:t>
            </a:r>
            <a:r>
              <a:rPr lang="en-US" altLang="zh-CN"/>
              <a:t> </a:t>
            </a:r>
            <a:r>
              <a:rPr lang="zh-CN" altLang="en-US"/>
              <a:t>负数</a:t>
            </a:r>
            <a:r>
              <a:rPr lang="en-US" altLang="zh-CN"/>
              <a:t>-&gt;</a:t>
            </a:r>
            <a:r>
              <a:rPr lang="zh-CN" altLang="en-US"/>
              <a:t>实际值：</a:t>
            </a:r>
            <a:r>
              <a:rPr lang="en-US" altLang="zh-CN">
                <a:cs typeface="Arial" panose="020B0604020202020204" pitchFamily="34" charset="0"/>
              </a:rPr>
              <a:t>–</a:t>
            </a:r>
            <a:r>
              <a:rPr lang="en-US" altLang="zh-CN"/>
              <a:t> (</a:t>
            </a:r>
            <a:r>
              <a:rPr lang="zh-CN" altLang="en-US"/>
              <a:t>／ 补码</a:t>
            </a:r>
            <a:r>
              <a:rPr lang="en-US" altLang="zh-CN"/>
              <a:t> + 1)</a:t>
            </a:r>
          </a:p>
          <a:p>
            <a:pPr marL="0" lvl="1" eaLnBrk="1" hangingPunct="1"/>
            <a:r>
              <a:rPr lang="zh-CN" altLang="en-US"/>
              <a:t>因此（</a:t>
            </a:r>
            <a:r>
              <a:rPr lang="en-US" altLang="zh-CN"/>
              <a:t>1110</a:t>
            </a:r>
            <a:r>
              <a:rPr lang="zh-CN" altLang="en-US"/>
              <a:t>）补</a:t>
            </a:r>
            <a:r>
              <a:rPr lang="en-US" altLang="zh-CN"/>
              <a:t>=</a:t>
            </a:r>
            <a:r>
              <a:rPr lang="zh-CN" altLang="en-US"/>
              <a:t>-（／</a:t>
            </a:r>
            <a:r>
              <a:rPr lang="en-US" altLang="zh-CN"/>
              <a:t>1110+1</a:t>
            </a:r>
            <a:r>
              <a:rPr lang="zh-CN" altLang="en-US"/>
              <a:t>）原</a:t>
            </a:r>
            <a:r>
              <a:rPr lang="en-US" altLang="zh-CN"/>
              <a:t>= </a:t>
            </a:r>
            <a:r>
              <a:rPr lang="zh-CN" altLang="en-US"/>
              <a:t>-（</a:t>
            </a:r>
            <a:r>
              <a:rPr lang="en-US" altLang="zh-CN"/>
              <a:t>0001+1</a:t>
            </a:r>
            <a:r>
              <a:rPr lang="zh-CN" altLang="en-US"/>
              <a:t>）原</a:t>
            </a:r>
            <a:r>
              <a:rPr lang="en-US" altLang="zh-CN"/>
              <a:t>=-</a:t>
            </a:r>
            <a:r>
              <a:rPr lang="zh-CN" altLang="en-US"/>
              <a:t>（</a:t>
            </a:r>
            <a:r>
              <a:rPr lang="en-US" altLang="zh-CN"/>
              <a:t>0001+1)=-2</a:t>
            </a:r>
          </a:p>
          <a:p>
            <a:pPr marL="0" lvl="1" eaLnBrk="1" hangingPunct="1"/>
            <a:endParaRPr lang="en-US" altLang="zh-CN"/>
          </a:p>
          <a:p>
            <a:pPr marL="0" lvl="1" eaLnBrk="1" hangingPunct="1"/>
            <a:r>
              <a:rPr lang="zh-CN" altLang="en-US"/>
              <a:t>异号相加，因此不会溢出。</a:t>
            </a:r>
            <a:endParaRPr lang="en-US" altLang="zh-CN"/>
          </a:p>
          <a:p>
            <a:pPr marL="0" lvl="1" eaLnBrk="1" hangingPunct="1"/>
            <a:endParaRPr lang="en-US" altLang="zh-CN"/>
          </a:p>
          <a:p>
            <a:pPr marL="0" lvl="1" eaLnBrk="1" hangingPunct="1"/>
            <a:r>
              <a:rPr lang="en-US" altLang="zh-CN"/>
              <a:t>(X-Y) </a:t>
            </a:r>
            <a:r>
              <a:rPr lang="zh-CN" altLang="en-US"/>
              <a:t>补</a:t>
            </a:r>
            <a:r>
              <a:rPr lang="en-US" altLang="zh-CN"/>
              <a:t> = X</a:t>
            </a:r>
            <a:r>
              <a:rPr lang="zh-CN" altLang="en-US"/>
              <a:t>补</a:t>
            </a:r>
            <a:r>
              <a:rPr lang="en-US" altLang="zh-CN">
                <a:latin typeface="Times New Roman" panose="02020603050405020304" pitchFamily="18" charset="0"/>
              </a:rPr>
              <a:t>+ </a:t>
            </a:r>
            <a:r>
              <a:rPr lang="zh-CN" altLang="en-US">
                <a:latin typeface="Times New Roman" panose="02020603050405020304" pitchFamily="18" charset="0"/>
              </a:rPr>
              <a:t>／</a:t>
            </a:r>
            <a:r>
              <a:rPr lang="en-US" altLang="zh-CN" sz="1400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Y</a:t>
            </a:r>
            <a:r>
              <a:rPr lang="en-US" altLang="zh-CN" sz="1400">
                <a:latin typeface="Times New Roman" panose="02020603050405020304" pitchFamily="18" charset="0"/>
              </a:rPr>
              <a:t>)</a:t>
            </a:r>
            <a:r>
              <a:rPr lang="zh-CN" altLang="en-US" baseline="-25000">
                <a:latin typeface="Times New Roman" panose="02020603050405020304" pitchFamily="18" charset="0"/>
              </a:rPr>
              <a:t>补</a:t>
            </a:r>
            <a:r>
              <a:rPr lang="en-US" altLang="zh-CN">
                <a:latin typeface="Times New Roman" panose="02020603050405020304" pitchFamily="18" charset="0"/>
              </a:rPr>
              <a:t>+ 1 =1011+</a:t>
            </a:r>
            <a:r>
              <a:rPr lang="zh-CN" altLang="en-US">
                <a:latin typeface="Times New Roman" panose="02020603050405020304" pitchFamily="18" charset="0"/>
              </a:rPr>
              <a:t>／</a:t>
            </a:r>
            <a:r>
              <a:rPr lang="en-US" altLang="zh-CN">
                <a:latin typeface="Times New Roman" panose="02020603050405020304" pitchFamily="18" charset="0"/>
              </a:rPr>
              <a:t>0011+1 = 【1】1000</a:t>
            </a:r>
          </a:p>
          <a:p>
            <a:pPr marL="0" lvl="1" eaLnBrk="1" hangingPunct="1"/>
            <a:r>
              <a:rPr lang="zh-CN" altLang="en-US"/>
              <a:t>异号相减，可能溢出，判断</a:t>
            </a:r>
            <a:endParaRPr lang="en-US" altLang="zh-CN"/>
          </a:p>
          <a:p>
            <a:r>
              <a:rPr lang="zh-CN" altLang="en-US"/>
              <a:t>进位情况：进进进无</a:t>
            </a:r>
            <a:endParaRPr lang="en-US" altLang="ja-JP"/>
          </a:p>
          <a:p>
            <a:r>
              <a:rPr lang="zh-CN" altLang="en-US"/>
              <a:t>最高位进位（从</a:t>
            </a:r>
            <a:r>
              <a:rPr lang="en-US" altLang="ja-JP"/>
              <a:t>4-&gt;5</a:t>
            </a:r>
            <a:r>
              <a:rPr lang="zh-CN" altLang="en-US"/>
              <a:t>）进</a:t>
            </a:r>
            <a:r>
              <a:rPr lang="en-US" altLang="ja-JP"/>
              <a:t>; </a:t>
            </a:r>
            <a:r>
              <a:rPr lang="zh-CN" altLang="en-US"/>
              <a:t>次高位进位（从</a:t>
            </a:r>
            <a:r>
              <a:rPr lang="en-US" altLang="ja-JP"/>
              <a:t>3-&gt;4</a:t>
            </a:r>
            <a:r>
              <a:rPr lang="zh-CN" altLang="en-US"/>
              <a:t>）进；相同，不溢出</a:t>
            </a:r>
            <a:endParaRPr lang="en-US" altLang="ja-JP"/>
          </a:p>
          <a:p>
            <a:pPr marL="0" lvl="1" eaLnBrk="1" hangingPunct="1"/>
            <a:r>
              <a:rPr lang="zh-CN" altLang="en-US"/>
              <a:t>因此丢弃最高位；</a:t>
            </a:r>
            <a:endParaRPr lang="en-US" altLang="zh-CN"/>
          </a:p>
          <a:p>
            <a:pPr marL="0" lvl="1" eaLnBrk="1" hangingPunct="1"/>
            <a:r>
              <a:rPr lang="en-US" altLang="zh-CN"/>
              <a:t>(X-Y) </a:t>
            </a:r>
            <a:r>
              <a:rPr lang="zh-CN" altLang="en-US"/>
              <a:t>补</a:t>
            </a:r>
            <a:r>
              <a:rPr lang="en-US" altLang="zh-CN"/>
              <a:t> = </a:t>
            </a:r>
            <a:r>
              <a:rPr lang="zh-CN" altLang="en-US"/>
              <a:t>（</a:t>
            </a:r>
            <a:r>
              <a:rPr lang="en-US" altLang="zh-CN"/>
              <a:t>1000</a:t>
            </a:r>
            <a:r>
              <a:rPr lang="zh-CN" altLang="en-US"/>
              <a:t>）补</a:t>
            </a:r>
            <a:endParaRPr lang="en-US" altLang="zh-CN"/>
          </a:p>
          <a:p>
            <a:pPr marL="0" lvl="1" eaLnBrk="1" hangingPunct="1"/>
            <a:r>
              <a:rPr lang="zh-CN" altLang="en-US"/>
              <a:t>由于高位为</a:t>
            </a:r>
            <a:r>
              <a:rPr lang="en-US" altLang="zh-CN"/>
              <a:t>1</a:t>
            </a:r>
            <a:r>
              <a:rPr lang="zh-CN" altLang="en-US"/>
              <a:t>，因此是负数，根据负数</a:t>
            </a:r>
            <a:r>
              <a:rPr lang="en-US" altLang="zh-CN"/>
              <a:t>-&gt;</a:t>
            </a:r>
            <a:r>
              <a:rPr lang="zh-CN" altLang="en-US"/>
              <a:t>实际值：</a:t>
            </a:r>
            <a:r>
              <a:rPr lang="en-US" altLang="zh-CN">
                <a:ea typeface="MS PGothic" panose="020B0600070205080204" pitchFamily="34" charset="-128"/>
                <a:cs typeface="Arial" panose="020B0604020202020204" pitchFamily="34" charset="0"/>
              </a:rPr>
              <a:t>–</a:t>
            </a:r>
            <a:r>
              <a:rPr lang="en-US" altLang="zh-CN"/>
              <a:t> (</a:t>
            </a:r>
            <a:r>
              <a:rPr lang="zh-CN" altLang="en-US"/>
              <a:t>／ 补码</a:t>
            </a:r>
            <a:r>
              <a:rPr lang="en-US" altLang="zh-CN"/>
              <a:t> + 1)</a:t>
            </a:r>
          </a:p>
          <a:p>
            <a:pPr marL="0" lvl="1" eaLnBrk="1" hangingPunct="1"/>
            <a:r>
              <a:rPr lang="en-US" altLang="zh-CN"/>
              <a:t>(X-Y) </a:t>
            </a:r>
            <a:r>
              <a:rPr lang="zh-CN" altLang="en-US"/>
              <a:t>补</a:t>
            </a:r>
            <a:r>
              <a:rPr lang="en-US" altLang="zh-CN"/>
              <a:t> = -</a:t>
            </a:r>
            <a:r>
              <a:rPr lang="zh-CN" altLang="en-US"/>
              <a:t>（／补码</a:t>
            </a:r>
            <a:r>
              <a:rPr lang="en-US" altLang="zh-CN"/>
              <a:t>+1</a:t>
            </a:r>
            <a:r>
              <a:rPr lang="zh-CN" altLang="en-US"/>
              <a:t>）</a:t>
            </a:r>
            <a:r>
              <a:rPr lang="en-US" altLang="zh-CN"/>
              <a:t>=-</a:t>
            </a:r>
            <a:r>
              <a:rPr lang="zh-CN" altLang="en-US"/>
              <a:t>（</a:t>
            </a:r>
            <a:r>
              <a:rPr lang="en-US" altLang="zh-CN"/>
              <a:t>0111+1</a:t>
            </a:r>
            <a:r>
              <a:rPr lang="zh-CN" altLang="en-US"/>
              <a:t>）原</a:t>
            </a:r>
            <a:r>
              <a:rPr lang="en-US" altLang="zh-CN"/>
              <a:t>=-</a:t>
            </a:r>
            <a:r>
              <a:rPr lang="zh-CN" altLang="en-US"/>
              <a:t>（</a:t>
            </a:r>
            <a:r>
              <a:rPr lang="en-US" altLang="zh-CN"/>
              <a:t>1000</a:t>
            </a:r>
            <a:r>
              <a:rPr lang="zh-CN" altLang="en-US"/>
              <a:t>）原</a:t>
            </a:r>
            <a:r>
              <a:rPr lang="en-US" altLang="zh-CN"/>
              <a:t>=-8</a:t>
            </a:r>
          </a:p>
          <a:p>
            <a:pPr marL="0" lvl="1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marL="0" lvl="1"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841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异号相加，绝对值小于或等于两个值的绝对值中大的一个，一定不会过界</a:t>
            </a:r>
            <a:endParaRPr lang="en-US" altLang="zh-CN">
              <a:solidFill>
                <a:srgbClr val="FF3300"/>
              </a:solidFill>
            </a:endParaRPr>
          </a:p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同号相减，绝对值小于或等于两个值的绝对值中大的一个，一定不会过界</a:t>
            </a:r>
            <a:endParaRPr lang="en-US" altLang="zh-CN">
              <a:solidFill>
                <a:srgbClr val="FF3300"/>
              </a:solidFill>
            </a:endParaRPr>
          </a:p>
          <a:p>
            <a:pPr eaLnBrk="1" hangingPunct="1"/>
            <a:endParaRPr lang="en-US" altLang="zh-CN">
              <a:solidFill>
                <a:srgbClr val="FF3300"/>
              </a:solidFill>
            </a:endParaRPr>
          </a:p>
          <a:p>
            <a:pPr eaLnBrk="1" hangingPunct="1"/>
            <a:endParaRPr lang="en-US" altLang="zh-CN">
              <a:solidFill>
                <a:srgbClr val="FF3300"/>
              </a:solidFill>
            </a:endParaRPr>
          </a:p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同号相加，且最高位进位和次高位进位不相同；或异号相减，且最高位进位和次高位进位不相同：才会出现溢出</a:t>
            </a:r>
          </a:p>
        </p:txBody>
      </p:sp>
    </p:spTree>
    <p:extLst>
      <p:ext uri="{BB962C8B-B14F-4D97-AF65-F5344CB8AC3E}">
        <p14:creationId xmlns:p14="http://schemas.microsoft.com/office/powerpoint/2010/main" val="2257955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X=5, X</a:t>
            </a:r>
            <a:r>
              <a:rPr lang="zh-CN" altLang="en-US"/>
              <a:t>补</a:t>
            </a:r>
            <a:r>
              <a:rPr lang="en-US" altLang="ja-JP"/>
              <a:t>=0101</a:t>
            </a:r>
          </a:p>
          <a:p>
            <a:r>
              <a:rPr lang="en-US" altLang="zh-CN"/>
              <a:t>Y=-7, Y</a:t>
            </a:r>
            <a:r>
              <a:rPr lang="zh-CN" altLang="en-US"/>
              <a:t>补</a:t>
            </a:r>
            <a:r>
              <a:rPr lang="en-US" altLang="ja-JP"/>
              <a:t>=([1](/111+1))</a:t>
            </a:r>
            <a:r>
              <a:rPr lang="zh-CN" altLang="en-US"/>
              <a:t>补</a:t>
            </a:r>
            <a:r>
              <a:rPr lang="en-US" altLang="ja-JP"/>
              <a:t>=([1](000+1))</a:t>
            </a:r>
            <a:r>
              <a:rPr lang="zh-CN" altLang="en-US"/>
              <a:t>补</a:t>
            </a:r>
            <a:r>
              <a:rPr lang="en-US" altLang="ja-JP"/>
              <a:t>=(1001)</a:t>
            </a:r>
            <a:r>
              <a:rPr lang="zh-CN" altLang="en-US"/>
              <a:t>补</a:t>
            </a:r>
            <a:endParaRPr lang="en-US" altLang="ja-JP"/>
          </a:p>
          <a:p>
            <a:r>
              <a:rPr lang="en-US" altLang="zh-CN"/>
              <a:t> </a:t>
            </a:r>
          </a:p>
          <a:p>
            <a:r>
              <a:rPr lang="en-US" altLang="zh-CN"/>
              <a:t> (X+Y)</a:t>
            </a:r>
            <a:r>
              <a:rPr lang="zh-CN" altLang="en-US"/>
              <a:t>补</a:t>
            </a:r>
            <a:r>
              <a:rPr lang="en-US" altLang="ja-JP"/>
              <a:t>=X</a:t>
            </a:r>
            <a:r>
              <a:rPr lang="zh-CN" altLang="en-US"/>
              <a:t>补</a:t>
            </a:r>
            <a:r>
              <a:rPr lang="en-US" altLang="ja-JP"/>
              <a:t>+Y</a:t>
            </a:r>
            <a:r>
              <a:rPr lang="zh-CN" altLang="en-US"/>
              <a:t>补</a:t>
            </a:r>
            <a:r>
              <a:rPr lang="en-US" altLang="ja-JP"/>
              <a:t>=(0101+1001) </a:t>
            </a:r>
            <a:r>
              <a:rPr lang="zh-CN" altLang="en-US"/>
              <a:t>补</a:t>
            </a:r>
            <a:r>
              <a:rPr lang="en-US" altLang="ja-JP"/>
              <a:t>=(1110)</a:t>
            </a:r>
            <a:r>
              <a:rPr lang="zh-CN" altLang="en-US"/>
              <a:t>补</a:t>
            </a:r>
            <a:r>
              <a:rPr lang="en-US" altLang="ja-JP"/>
              <a:t>=-(/1110+1)</a:t>
            </a:r>
            <a:r>
              <a:rPr lang="zh-CN" altLang="en-US"/>
              <a:t>原</a:t>
            </a:r>
            <a:r>
              <a:rPr lang="en-US" altLang="ja-JP"/>
              <a:t>=-(0001+1)</a:t>
            </a:r>
            <a:r>
              <a:rPr lang="zh-CN" altLang="en-US"/>
              <a:t>原</a:t>
            </a:r>
            <a:r>
              <a:rPr lang="en-US" altLang="ja-JP"/>
              <a:t>=-2</a:t>
            </a:r>
          </a:p>
          <a:p>
            <a:r>
              <a:rPr lang="zh-CN" altLang="en-US"/>
              <a:t>进位情况：无无无进</a:t>
            </a:r>
            <a:endParaRPr lang="en-US" altLang="ja-JP"/>
          </a:p>
          <a:p>
            <a:r>
              <a:rPr lang="zh-CN" altLang="en-US"/>
              <a:t>最高位进位（从</a:t>
            </a:r>
            <a:r>
              <a:rPr lang="en-US" altLang="ja-JP"/>
              <a:t>4-&gt;5</a:t>
            </a:r>
            <a:r>
              <a:rPr lang="zh-CN" altLang="en-US"/>
              <a:t>）无</a:t>
            </a:r>
            <a:r>
              <a:rPr lang="en-US" altLang="ja-JP"/>
              <a:t>; </a:t>
            </a:r>
            <a:r>
              <a:rPr lang="zh-CN" altLang="en-US"/>
              <a:t>次高位进位（从</a:t>
            </a:r>
            <a:r>
              <a:rPr lang="en-US" altLang="ja-JP"/>
              <a:t>3-&gt;4</a:t>
            </a:r>
            <a:r>
              <a:rPr lang="zh-CN" altLang="en-US"/>
              <a:t>）无；相同，不溢出</a:t>
            </a:r>
            <a:endParaRPr lang="en-US" altLang="ja-JP"/>
          </a:p>
          <a:p>
            <a:r>
              <a:rPr lang="en-US" altLang="zh-CN"/>
              <a:t> </a:t>
            </a:r>
          </a:p>
          <a:p>
            <a:r>
              <a:rPr lang="zh-CN" altLang="en-US"/>
              <a:t>（</a:t>
            </a:r>
            <a:r>
              <a:rPr lang="en-US" altLang="ja-JP"/>
              <a:t>X-Y</a:t>
            </a:r>
            <a:r>
              <a:rPr lang="zh-CN" altLang="en-US"/>
              <a:t>）补 </a:t>
            </a:r>
            <a:r>
              <a:rPr lang="en-US" altLang="ja-JP"/>
              <a:t>= X</a:t>
            </a:r>
            <a:r>
              <a:rPr lang="zh-CN" altLang="en-US"/>
              <a:t>补</a:t>
            </a:r>
            <a:r>
              <a:rPr lang="en-US" altLang="ja-JP"/>
              <a:t>+</a:t>
            </a:r>
            <a:r>
              <a:rPr lang="zh-CN" altLang="en-US"/>
              <a:t>／</a:t>
            </a:r>
            <a:r>
              <a:rPr lang="en-US" altLang="ja-JP"/>
              <a:t>Y</a:t>
            </a:r>
            <a:r>
              <a:rPr lang="zh-CN" altLang="en-US"/>
              <a:t>补</a:t>
            </a:r>
            <a:r>
              <a:rPr lang="en-US" altLang="ja-JP"/>
              <a:t>+1 =</a:t>
            </a:r>
            <a:r>
              <a:rPr lang="zh-CN" altLang="en-US"/>
              <a:t>（</a:t>
            </a:r>
            <a:r>
              <a:rPr lang="en-US" altLang="ja-JP"/>
              <a:t>0101+</a:t>
            </a:r>
            <a:r>
              <a:rPr lang="zh-CN" altLang="en-US"/>
              <a:t>／</a:t>
            </a:r>
            <a:r>
              <a:rPr lang="en-US" altLang="ja-JP"/>
              <a:t>1001+1</a:t>
            </a:r>
            <a:r>
              <a:rPr lang="zh-CN" altLang="en-US"/>
              <a:t>）补 </a:t>
            </a:r>
            <a:r>
              <a:rPr lang="en-US" altLang="ja-JP"/>
              <a:t>= </a:t>
            </a:r>
            <a:r>
              <a:rPr lang="zh-CN" altLang="en-US"/>
              <a:t>（</a:t>
            </a:r>
            <a:r>
              <a:rPr lang="en-US" altLang="ja-JP"/>
              <a:t>0101+0110+1</a:t>
            </a:r>
            <a:r>
              <a:rPr lang="zh-CN" altLang="en-US"/>
              <a:t>）补</a:t>
            </a:r>
            <a:r>
              <a:rPr lang="en-US" altLang="ja-JP"/>
              <a:t>=</a:t>
            </a:r>
            <a:r>
              <a:rPr lang="zh-CN" altLang="en-US"/>
              <a:t>（</a:t>
            </a:r>
            <a:r>
              <a:rPr lang="en-US" altLang="ja-JP"/>
              <a:t>1100</a:t>
            </a:r>
            <a:r>
              <a:rPr lang="zh-CN" altLang="en-US"/>
              <a:t>）补</a:t>
            </a:r>
            <a:r>
              <a:rPr lang="en-US" altLang="ja-JP"/>
              <a:t>=-</a:t>
            </a:r>
            <a:r>
              <a:rPr lang="zh-CN" altLang="en-US"/>
              <a:t>（／</a:t>
            </a:r>
            <a:r>
              <a:rPr lang="en-US" altLang="ja-JP"/>
              <a:t>1100+1</a:t>
            </a:r>
            <a:r>
              <a:rPr lang="zh-CN" altLang="en-US"/>
              <a:t>）原</a:t>
            </a:r>
            <a:r>
              <a:rPr lang="en-US" altLang="ja-JP"/>
              <a:t>=-</a:t>
            </a:r>
            <a:r>
              <a:rPr lang="zh-CN" altLang="en-US"/>
              <a:t>（</a:t>
            </a:r>
            <a:r>
              <a:rPr lang="en-US" altLang="ja-JP"/>
              <a:t>0011+1</a:t>
            </a:r>
            <a:r>
              <a:rPr lang="zh-CN" altLang="en-US"/>
              <a:t>）原</a:t>
            </a:r>
            <a:r>
              <a:rPr lang="en-US" altLang="ja-JP"/>
              <a:t>=-4</a:t>
            </a:r>
          </a:p>
          <a:p>
            <a:r>
              <a:rPr lang="zh-CN" altLang="en-US"/>
              <a:t>进位情况：无进进进</a:t>
            </a:r>
            <a:endParaRPr lang="en-US" altLang="ja-JP"/>
          </a:p>
          <a:p>
            <a:r>
              <a:rPr lang="zh-CN" altLang="en-US"/>
              <a:t>最高位进位（从</a:t>
            </a:r>
            <a:r>
              <a:rPr lang="en-US" altLang="ja-JP"/>
              <a:t>4-&gt;5</a:t>
            </a:r>
            <a:r>
              <a:rPr lang="zh-CN" altLang="en-US"/>
              <a:t>）无</a:t>
            </a:r>
            <a:r>
              <a:rPr lang="en-US" altLang="ja-JP"/>
              <a:t>; </a:t>
            </a:r>
            <a:r>
              <a:rPr lang="zh-CN" altLang="en-US"/>
              <a:t>次高位进位（从</a:t>
            </a:r>
            <a:r>
              <a:rPr lang="en-US" altLang="ja-JP"/>
              <a:t>3-&gt;4</a:t>
            </a:r>
            <a:r>
              <a:rPr lang="zh-CN" altLang="en-US"/>
              <a:t>）进；不同，溢出</a:t>
            </a:r>
            <a:endParaRPr lang="en-US" altLang="ja-JP"/>
          </a:p>
          <a:p>
            <a:r>
              <a:rPr lang="en-US" altLang="zh-CN"/>
              <a:t> </a:t>
            </a:r>
          </a:p>
          <a:p>
            <a:r>
              <a:rPr lang="en-US" altLang="zh-CN"/>
              <a:t>X=-8</a:t>
            </a:r>
            <a:r>
              <a:rPr lang="zh-CN" altLang="en-US"/>
              <a:t>，</a:t>
            </a:r>
            <a:r>
              <a:rPr lang="en-US" altLang="ja-JP"/>
              <a:t>X</a:t>
            </a:r>
            <a:r>
              <a:rPr lang="zh-CN" altLang="en-US"/>
              <a:t>补</a:t>
            </a:r>
            <a:r>
              <a:rPr lang="en-US" altLang="ja-JP"/>
              <a:t>=[1](/1000+1)=[1](0111+1)=1000</a:t>
            </a:r>
          </a:p>
          <a:p>
            <a:r>
              <a:rPr lang="en-US" altLang="zh-CN"/>
              <a:t>Y=-3, Y</a:t>
            </a:r>
            <a:r>
              <a:rPr lang="zh-CN" altLang="en-US"/>
              <a:t>补</a:t>
            </a:r>
            <a:r>
              <a:rPr lang="en-US" altLang="ja-JP"/>
              <a:t>=[1](/0011+1)=[1](1100+1)=1101</a:t>
            </a:r>
          </a:p>
          <a:p>
            <a:r>
              <a:rPr lang="en-US" altLang="zh-CN"/>
              <a:t> </a:t>
            </a:r>
          </a:p>
          <a:p>
            <a:r>
              <a:rPr lang="en-US" altLang="zh-CN"/>
              <a:t>(X+Y)</a:t>
            </a:r>
            <a:r>
              <a:rPr lang="zh-CN" altLang="en-US"/>
              <a:t>补</a:t>
            </a:r>
            <a:r>
              <a:rPr lang="en-US" altLang="ja-JP"/>
              <a:t>=X</a:t>
            </a:r>
            <a:r>
              <a:rPr lang="zh-CN" altLang="en-US"/>
              <a:t>补</a:t>
            </a:r>
            <a:r>
              <a:rPr lang="en-US" altLang="ja-JP"/>
              <a:t>+Y</a:t>
            </a:r>
            <a:r>
              <a:rPr lang="zh-CN" altLang="en-US"/>
              <a:t>补</a:t>
            </a:r>
            <a:r>
              <a:rPr lang="en-US" altLang="ja-JP"/>
              <a:t>=1000+1101=[10]101</a:t>
            </a:r>
          </a:p>
          <a:p>
            <a:r>
              <a:rPr lang="zh-CN" altLang="en-US"/>
              <a:t>进位情况：进无无无</a:t>
            </a:r>
            <a:endParaRPr lang="en-US" altLang="ja-JP"/>
          </a:p>
          <a:p>
            <a:r>
              <a:rPr lang="zh-CN" altLang="en-US"/>
              <a:t>最高位进位（从</a:t>
            </a:r>
            <a:r>
              <a:rPr lang="en-US" altLang="ja-JP"/>
              <a:t>4-&gt;5</a:t>
            </a:r>
            <a:r>
              <a:rPr lang="zh-CN" altLang="en-US"/>
              <a:t>）进</a:t>
            </a:r>
            <a:r>
              <a:rPr lang="en-US" altLang="ja-JP"/>
              <a:t>; </a:t>
            </a:r>
            <a:r>
              <a:rPr lang="zh-CN" altLang="en-US"/>
              <a:t>次高位进位（从</a:t>
            </a:r>
            <a:r>
              <a:rPr lang="en-US" altLang="ja-JP"/>
              <a:t>3-&gt;4</a:t>
            </a:r>
            <a:r>
              <a:rPr lang="zh-CN" altLang="en-US"/>
              <a:t>）无；不同，溢出</a:t>
            </a:r>
            <a:endParaRPr lang="en-US" altLang="ja-JP"/>
          </a:p>
          <a:p>
            <a:r>
              <a:rPr lang="en-US" altLang="zh-CN"/>
              <a:t> </a:t>
            </a:r>
          </a:p>
          <a:p>
            <a:r>
              <a:rPr lang="en-US" altLang="zh-CN"/>
              <a:t>(X-Y)</a:t>
            </a:r>
            <a:r>
              <a:rPr lang="zh-CN" altLang="en-US"/>
              <a:t>补</a:t>
            </a:r>
            <a:r>
              <a:rPr lang="en-US" altLang="ja-JP"/>
              <a:t>=X+/Y</a:t>
            </a:r>
            <a:r>
              <a:rPr lang="zh-CN" altLang="en-US"/>
              <a:t>补</a:t>
            </a:r>
            <a:r>
              <a:rPr lang="en-US" altLang="ja-JP"/>
              <a:t>+1=1000+/1101+1=1000+0010+1=1011</a:t>
            </a:r>
          </a:p>
          <a:p>
            <a:r>
              <a:rPr lang="zh-CN" altLang="en-US"/>
              <a:t>进位情况：无无无无</a:t>
            </a:r>
            <a:endParaRPr lang="en-US" altLang="ja-JP"/>
          </a:p>
          <a:p>
            <a:r>
              <a:rPr lang="zh-CN" altLang="en-US"/>
              <a:t>最高位进位（从</a:t>
            </a:r>
            <a:r>
              <a:rPr lang="en-US" altLang="ja-JP"/>
              <a:t>4-&gt;5</a:t>
            </a:r>
            <a:r>
              <a:rPr lang="zh-CN" altLang="en-US"/>
              <a:t>）无</a:t>
            </a:r>
            <a:r>
              <a:rPr lang="en-US" altLang="ja-JP"/>
              <a:t>; </a:t>
            </a:r>
            <a:r>
              <a:rPr lang="zh-CN" altLang="en-US"/>
              <a:t>次高位进位（从</a:t>
            </a:r>
            <a:r>
              <a:rPr lang="en-US" altLang="ja-JP"/>
              <a:t>3-&gt;4</a:t>
            </a:r>
            <a:r>
              <a:rPr lang="zh-CN" altLang="en-US"/>
              <a:t>）无；相同，不溢出</a:t>
            </a:r>
            <a:endParaRPr lang="en-US" altLang="ja-JP"/>
          </a:p>
          <a:p>
            <a:r>
              <a:rPr lang="en-US" altLang="zh-CN"/>
              <a:t>(X-Y)</a:t>
            </a:r>
            <a:r>
              <a:rPr lang="zh-CN" altLang="en-US"/>
              <a:t>原</a:t>
            </a:r>
            <a:r>
              <a:rPr lang="en-US" altLang="ja-JP"/>
              <a:t>=-(/(X-Y)</a:t>
            </a:r>
            <a:r>
              <a:rPr lang="zh-CN" altLang="en-US"/>
              <a:t>补</a:t>
            </a:r>
            <a:r>
              <a:rPr lang="en-US" altLang="ja-JP"/>
              <a:t>+1)=-(/1011+1)=-(0100+1)=-0101=-5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34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/>
              <a:t>二进制数码不仅可以表示数量的大小，还可以表示不同的事物或状态。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编码：以一定的规则，编制代码的过程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译码：将代码还原成所表示事物或状态的过程</a:t>
            </a: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>
                <a:latin typeface="Times New Roman" panose="02020603050405020304" pitchFamily="18" charset="0"/>
              </a:rPr>
              <a:t>码制：编制代码所要遵循的规则</a:t>
            </a:r>
          </a:p>
        </p:txBody>
      </p:sp>
    </p:spTree>
    <p:extLst>
      <p:ext uri="{BB962C8B-B14F-4D97-AF65-F5344CB8AC3E}">
        <p14:creationId xmlns:p14="http://schemas.microsoft.com/office/powerpoint/2010/main" val="3379848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/>
              <a:t>ASCII</a:t>
            </a:r>
            <a:r>
              <a:rPr lang="zh-CN" altLang="en-US"/>
              <a:t>（</a:t>
            </a:r>
            <a:r>
              <a:rPr lang="en-US" altLang="zh-CN"/>
              <a:t>pronunciation: </a:t>
            </a:r>
            <a:r>
              <a:rPr lang="en-US" altLang="zh-CN">
                <a:hlinkClick r:id="rId3" tooltip="Wikipedia:IPA for English"/>
              </a:rPr>
              <a:t>/</a:t>
            </a:r>
            <a:r>
              <a:rPr lang="en-US" altLang="zh-CN">
                <a:hlinkClick r:id="rId4" tooltip="Wikipedia:IPA for English"/>
              </a:rPr>
              <a:t>æski</a:t>
            </a:r>
            <a:r>
              <a:rPr lang="en-US" altLang="zh-CN">
                <a:hlinkClick r:id="rId3" tooltip="Wikipedia:IPA for English"/>
              </a:rPr>
              <a:t>/</a:t>
            </a:r>
            <a:r>
              <a:rPr lang="en-US" altLang="zh-CN"/>
              <a:t> </a:t>
            </a:r>
            <a:r>
              <a:rPr lang="en-US" altLang="zh-CN" i="1"/>
              <a:t>ASS-kee</a:t>
            </a:r>
            <a:r>
              <a:rPr lang="zh-CN" altLang="en-US"/>
              <a:t>，</a:t>
            </a:r>
            <a:r>
              <a:rPr lang="en-US" altLang="zh-CN"/>
              <a:t>American Standard Code for Information Interchange</a:t>
            </a:r>
            <a:r>
              <a:rPr lang="zh-CN" altLang="en-US"/>
              <a:t>，美国信息交换标准代码）是基于拉丁字母的一套电脑编码系统。它主要用于显示现代英语，而其扩展版本</a:t>
            </a:r>
            <a:r>
              <a:rPr lang="en-US" altLang="zh-CN"/>
              <a:t>EASCII</a:t>
            </a:r>
            <a:r>
              <a:rPr lang="zh-CN" altLang="en-US"/>
              <a:t>则可以部分支持其他西欧语言，并等同于国际标准</a:t>
            </a:r>
            <a:r>
              <a:rPr lang="en-US" altLang="zh-CN"/>
              <a:t>ISO/IEC 646</a:t>
            </a:r>
            <a:r>
              <a:rPr lang="zh-CN" altLang="en-US"/>
              <a:t>。由于万维网使得</a:t>
            </a:r>
            <a:r>
              <a:rPr lang="en-US" altLang="zh-CN"/>
              <a:t>ASCII</a:t>
            </a:r>
            <a:r>
              <a:rPr lang="zh-CN" altLang="en-US"/>
              <a:t>广为通用，直到</a:t>
            </a:r>
            <a:r>
              <a:rPr lang="en-US" altLang="zh-CN"/>
              <a:t>2007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月，逐渐被</a:t>
            </a:r>
            <a:r>
              <a:rPr lang="en-US" altLang="zh-CN"/>
              <a:t>Unicode</a:t>
            </a:r>
            <a:r>
              <a:rPr lang="zh-CN" altLang="en-US"/>
              <a:t>取代。</a:t>
            </a:r>
            <a:endParaRPr lang="en-US" altLang="zh-CN" sz="900"/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000"/>
              <a:t>用</a:t>
            </a:r>
            <a:r>
              <a:rPr lang="en-US" altLang="zh-CN" sz="1000"/>
              <a:t>7</a:t>
            </a:r>
            <a:r>
              <a:rPr lang="zh-CN" altLang="en-US" sz="1000"/>
              <a:t>位二进制编码表示一个字符，共可表示</a:t>
            </a:r>
            <a:r>
              <a:rPr lang="en-US" altLang="zh-CN" sz="1000"/>
              <a:t>128</a:t>
            </a:r>
            <a:r>
              <a:rPr lang="zh-CN" altLang="en-US" sz="1000"/>
              <a:t>个不同的字符（</a:t>
            </a:r>
            <a:r>
              <a:rPr lang="zh-CN" altLang="en-US" sz="900">
                <a:solidFill>
                  <a:srgbClr val="000066"/>
                </a:solidFill>
              </a:rPr>
              <a:t>大、小写英文字母、十进制数、标点符号、运算符号、控制符号等</a:t>
            </a:r>
            <a:r>
              <a:rPr lang="zh-CN" altLang="en-US" sz="1000"/>
              <a:t>）。通常使用时在最高位添 </a:t>
            </a:r>
            <a:r>
              <a:rPr lang="en-US" altLang="zh-CN" sz="1000"/>
              <a:t>0 </a:t>
            </a:r>
            <a:r>
              <a:rPr lang="zh-CN" altLang="en-US" sz="1000"/>
              <a:t>凑成 </a:t>
            </a:r>
            <a:r>
              <a:rPr lang="en-US" altLang="zh-CN" sz="1000"/>
              <a:t>8 </a:t>
            </a:r>
            <a:r>
              <a:rPr lang="zh-CN" altLang="en-US" sz="1000"/>
              <a:t>位二进制编码，或根据实际情况将最高位用作校验位。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endParaRPr lang="zh-CN" altLang="en-US" sz="1000"/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控制字符缩写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NUL	Null				SI	Shift 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SOH	Start of Header		DLE	Data Link Escape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STX	Start of Text			DC1-DC4	Device Control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ETX	End of Text			NAK	Negative Acknowledgement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EOT	End of Transmission	SYN	Synchronous idle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ENQ	Enquiry			ETB	End of Transmitted Block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ACK	Acknowledgement		CAN	Cancel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BEL	Bell				EM	End of Medium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BS	Backspace			SUB	Substitute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HT	Horizontal Tab		ESC	Escape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LF	Line Feed (New Line)	FS	File Separator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VT	Vertical Tab			GS	Group Separator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FF	Form Feed (New Page)	RS	Record Separator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CR	Carriage Return		US	Unit Separator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SO	Shift Out			DEL	Delete</a:t>
            </a:r>
          </a:p>
          <a:p>
            <a:pPr eaLnBrk="1" hangingPunct="1">
              <a:lnSpc>
                <a:spcPct val="80000"/>
              </a:lnSpc>
            </a:pPr>
            <a:endParaRPr lang="en-US" altLang="zh-CN" sz="900"/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SP    Space</a:t>
            </a:r>
          </a:p>
          <a:p>
            <a:pPr eaLnBrk="1" hangingPunct="1">
              <a:lnSpc>
                <a:spcPct val="80000"/>
              </a:lnSpc>
            </a:pP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95221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D746C54-C418-41BE-8D29-34B4E4A7A97B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en-US" altLang="zh-CN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18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Gray Code</a:t>
            </a:r>
          </a:p>
          <a:p>
            <a:pPr eaLnBrk="1" hangingPunct="1"/>
            <a:r>
              <a:rPr kumimoji="1" lang="zh-CN" altLang="en-US"/>
              <a:t>格雷码有许多形式，如余</a:t>
            </a:r>
            <a:r>
              <a:rPr kumimoji="1" lang="en-US" altLang="zh-CN"/>
              <a:t>3</a:t>
            </a:r>
            <a:r>
              <a:rPr kumimoji="1" lang="zh-CN" altLang="en-US"/>
              <a:t>循环码等。</a:t>
            </a:r>
            <a:endParaRPr lang="en-US" altLang="zh-CN"/>
          </a:p>
          <a:p>
            <a:pPr eaLnBrk="1" hangingPunct="1"/>
            <a:r>
              <a:rPr lang="zh-CN" altLang="en-US"/>
              <a:t>应用：减少过渡噪声。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30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4 </a:t>
            </a:r>
            <a:r>
              <a:rPr lang="zh-CN" altLang="en-US">
                <a:latin typeface="Times New Roman" panose="02020603050405020304" pitchFamily="18" charset="0"/>
              </a:rPr>
              <a:t>位二进制数码有</a:t>
            </a:r>
            <a:r>
              <a:rPr lang="en-US" altLang="zh-CN">
                <a:latin typeface="Times New Roman" panose="02020603050405020304" pitchFamily="18" charset="0"/>
              </a:rPr>
              <a:t>16</a:t>
            </a:r>
            <a:r>
              <a:rPr lang="zh-CN" altLang="en-US">
                <a:latin typeface="Times New Roman" panose="02020603050405020304" pitchFamily="18" charset="0"/>
              </a:rPr>
              <a:t>种代码，从中选择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zh-CN" altLang="en-US">
                <a:latin typeface="Times New Roman" panose="02020603050405020304" pitchFamily="18" charset="0"/>
              </a:rPr>
              <a:t>种来表示</a:t>
            </a:r>
            <a:r>
              <a:rPr lang="en-US" altLang="zh-CN">
                <a:latin typeface="Times New Roman" panose="02020603050405020304" pitchFamily="18" charset="0"/>
              </a:rPr>
              <a:t>0~9</a:t>
            </a:r>
            <a:r>
              <a:rPr lang="zh-CN" altLang="en-US">
                <a:latin typeface="Times New Roman" panose="02020603050405020304" pitchFamily="18" charset="0"/>
              </a:rPr>
              <a:t>十个数码。</a:t>
            </a:r>
          </a:p>
          <a:p>
            <a:pPr eaLnBrk="1" hangingPunct="1"/>
            <a:r>
              <a:rPr kumimoji="1" lang="zh-CN" altLang="en-US">
                <a:solidFill>
                  <a:srgbClr val="3333FF"/>
                </a:solidFill>
              </a:rPr>
              <a:t>有权</a:t>
            </a:r>
            <a:r>
              <a:rPr kumimoji="1" lang="en-US" altLang="zh-CN">
                <a:solidFill>
                  <a:srgbClr val="3333FF"/>
                </a:solidFill>
              </a:rPr>
              <a:t>BCD</a:t>
            </a:r>
            <a:r>
              <a:rPr kumimoji="1" lang="zh-CN" altLang="en-US">
                <a:solidFill>
                  <a:srgbClr val="3333FF"/>
                </a:solidFill>
              </a:rPr>
              <a:t>码</a:t>
            </a:r>
            <a:r>
              <a:rPr kumimoji="1" lang="zh-CN" altLang="en-US"/>
              <a:t>：每位数码都有确定的权的码。</a:t>
            </a:r>
          </a:p>
          <a:p>
            <a:pPr eaLnBrk="1" hangingPunct="1"/>
            <a:r>
              <a:rPr kumimoji="1" lang="zh-CN" altLang="en-US">
                <a:solidFill>
                  <a:srgbClr val="3333FF"/>
                </a:solidFill>
              </a:rPr>
              <a:t>无权</a:t>
            </a:r>
            <a:r>
              <a:rPr kumimoji="1" lang="en-US" altLang="zh-CN">
                <a:solidFill>
                  <a:srgbClr val="3333FF"/>
                </a:solidFill>
              </a:rPr>
              <a:t>BCD</a:t>
            </a:r>
            <a:r>
              <a:rPr kumimoji="1" lang="zh-CN" altLang="en-US">
                <a:solidFill>
                  <a:srgbClr val="3333FF"/>
                </a:solidFill>
              </a:rPr>
              <a:t>码</a:t>
            </a:r>
            <a:r>
              <a:rPr kumimoji="1" lang="zh-CN" altLang="en-US"/>
              <a:t>：每位数码无确定的权。</a:t>
            </a:r>
            <a:endParaRPr kumimoji="1" lang="en-US" altLang="zh-CN"/>
          </a:p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92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/>
              <a:t>8421</a:t>
            </a:r>
            <a:r>
              <a:rPr kumimoji="1" lang="zh-CN" altLang="en-US"/>
              <a:t>码是</a:t>
            </a:r>
            <a:r>
              <a:rPr kumimoji="1" lang="en-US" altLang="zh-CN"/>
              <a:t>BCD</a:t>
            </a:r>
            <a:r>
              <a:rPr kumimoji="1" lang="zh-CN" altLang="en-US"/>
              <a:t>代码中最常用的一种。若把每一个代码都看成是一个四位二进制数，各位的权依次为</a:t>
            </a:r>
            <a:r>
              <a:rPr kumimoji="1" lang="en-US" altLang="zh-CN"/>
              <a:t>8</a:t>
            </a:r>
            <a:r>
              <a:rPr kumimoji="1" lang="zh-CN" altLang="en-US"/>
              <a:t>，</a:t>
            </a:r>
            <a:r>
              <a:rPr kumimoji="1" lang="en-US" altLang="zh-CN"/>
              <a:t>4</a:t>
            </a:r>
            <a:r>
              <a:rPr kumimoji="1" lang="zh-CN" altLang="en-US"/>
              <a:t>，</a:t>
            </a:r>
            <a:r>
              <a:rPr kumimoji="1" lang="en-US" altLang="zh-CN"/>
              <a:t>2</a:t>
            </a:r>
            <a:r>
              <a:rPr kumimoji="1" lang="zh-CN" altLang="en-US"/>
              <a:t>，</a:t>
            </a:r>
            <a:r>
              <a:rPr kumimoji="1" lang="en-US" altLang="zh-CN"/>
              <a:t>1</a:t>
            </a:r>
            <a:r>
              <a:rPr kumimoji="1" lang="zh-CN" altLang="en-US"/>
              <a:t>。另外，每个代码的数值恰好等于它所表示的十进制数的大小。</a:t>
            </a:r>
          </a:p>
          <a:p>
            <a:pPr marL="228600" indent="-228600" eaLnBrk="1" hangingPunct="1"/>
            <a:r>
              <a:rPr kumimoji="1" lang="en-US" altLang="zh-CN">
                <a:solidFill>
                  <a:srgbClr val="FF3300"/>
                </a:solidFill>
              </a:rPr>
              <a:t>2421</a:t>
            </a:r>
            <a:r>
              <a:rPr kumimoji="1" lang="zh-CN" altLang="en-US">
                <a:solidFill>
                  <a:srgbClr val="FF3300"/>
                </a:solidFill>
              </a:rPr>
              <a:t>、</a:t>
            </a:r>
            <a:r>
              <a:rPr kumimoji="1" lang="en-US" altLang="zh-CN">
                <a:solidFill>
                  <a:srgbClr val="FF3300"/>
                </a:solidFill>
              </a:rPr>
              <a:t>5421BCD</a:t>
            </a:r>
            <a:r>
              <a:rPr kumimoji="1" lang="zh-CN" altLang="en-US">
                <a:solidFill>
                  <a:srgbClr val="FF3300"/>
                </a:solidFill>
              </a:rPr>
              <a:t>码</a:t>
            </a:r>
            <a:r>
              <a:rPr kumimoji="1" lang="zh-CN" altLang="en-US"/>
              <a:t>的前</a:t>
            </a:r>
            <a:r>
              <a:rPr kumimoji="1" lang="en-US" altLang="zh-CN"/>
              <a:t>5</a:t>
            </a:r>
            <a:r>
              <a:rPr kumimoji="1" lang="zh-CN" altLang="en-US"/>
              <a:t>个码和</a:t>
            </a:r>
            <a:r>
              <a:rPr kumimoji="1" lang="en-US" altLang="zh-CN">
                <a:solidFill>
                  <a:srgbClr val="FF3300"/>
                </a:solidFill>
              </a:rPr>
              <a:t>8421</a:t>
            </a:r>
            <a:r>
              <a:rPr kumimoji="1" lang="zh-CN" altLang="en-US">
                <a:solidFill>
                  <a:srgbClr val="FF3300"/>
                </a:solidFill>
              </a:rPr>
              <a:t>码的</a:t>
            </a:r>
            <a:r>
              <a:rPr kumimoji="1" lang="zh-CN" altLang="en-US"/>
              <a:t>相同。</a:t>
            </a:r>
          </a:p>
          <a:p>
            <a:pPr marL="228600" indent="-228600" eaLnBrk="1" hangingPunct="1"/>
            <a:r>
              <a:rPr kumimoji="1" lang="en-US" altLang="zh-CN">
                <a:solidFill>
                  <a:srgbClr val="FF3300"/>
                </a:solidFill>
              </a:rPr>
              <a:t>2421BCD</a:t>
            </a:r>
            <a:r>
              <a:rPr kumimoji="1" lang="zh-CN" altLang="en-US">
                <a:solidFill>
                  <a:srgbClr val="FF3300"/>
                </a:solidFill>
              </a:rPr>
              <a:t>码的</a:t>
            </a:r>
            <a:r>
              <a:rPr kumimoji="1" lang="zh-CN" altLang="en-US"/>
              <a:t>后</a:t>
            </a:r>
            <a:r>
              <a:rPr kumimoji="1" lang="en-US" altLang="zh-CN"/>
              <a:t>5</a:t>
            </a:r>
            <a:r>
              <a:rPr kumimoji="1" lang="zh-CN" altLang="en-US"/>
              <a:t>个码以</a:t>
            </a:r>
            <a:r>
              <a:rPr kumimoji="1" lang="zh-CN" altLang="en-US">
                <a:solidFill>
                  <a:schemeClr val="accent2"/>
                </a:solidFill>
              </a:rPr>
              <a:t>中心对称取反</a:t>
            </a:r>
            <a:r>
              <a:rPr kumimoji="1" lang="en-US" altLang="zh-CN"/>
              <a:t>,</a:t>
            </a:r>
            <a:r>
              <a:rPr kumimoji="1" lang="zh-CN" altLang="en-US"/>
              <a:t>这样的码称为</a:t>
            </a:r>
            <a:r>
              <a:rPr kumimoji="1" lang="zh-CN" altLang="en-US">
                <a:solidFill>
                  <a:schemeClr val="accent2"/>
                </a:solidFill>
              </a:rPr>
              <a:t>自反代码。</a:t>
            </a:r>
            <a:r>
              <a:rPr kumimoji="1" lang="en-US" altLang="zh-CN"/>
              <a:t>2421BCD</a:t>
            </a:r>
            <a:r>
              <a:rPr kumimoji="1" lang="zh-CN" altLang="en-US"/>
              <a:t>码的特点是：编码方案不唯一（如十进制数“</a:t>
            </a:r>
            <a:r>
              <a:rPr kumimoji="1" lang="en-US" altLang="zh-CN"/>
              <a:t>5”</a:t>
            </a:r>
            <a:r>
              <a:rPr kumimoji="1" lang="zh-CN" altLang="en-US"/>
              <a:t>可以编码为“</a:t>
            </a:r>
            <a:r>
              <a:rPr kumimoji="1" lang="en-US" altLang="zh-CN"/>
              <a:t>1011”</a:t>
            </a:r>
            <a:r>
              <a:rPr kumimoji="1" lang="zh-CN" altLang="en-US"/>
              <a:t>或“</a:t>
            </a:r>
            <a:r>
              <a:rPr kumimoji="1" lang="en-US" altLang="zh-CN"/>
              <a:t>0101”</a:t>
            </a:r>
            <a:r>
              <a:rPr kumimoji="1" lang="zh-CN" altLang="en-US"/>
              <a:t>）；</a:t>
            </a:r>
            <a:r>
              <a:rPr kumimoji="1" lang="en-US" altLang="zh-CN"/>
              <a:t>0</a:t>
            </a:r>
            <a:r>
              <a:rPr kumimoji="1" lang="zh-CN" altLang="en-US"/>
              <a:t>－</a:t>
            </a:r>
            <a:r>
              <a:rPr kumimoji="1" lang="en-US" altLang="zh-CN"/>
              <a:t>9</a:t>
            </a:r>
            <a:r>
              <a:rPr kumimoji="1" lang="zh-CN" altLang="en-US"/>
              <a:t>、</a:t>
            </a:r>
            <a:r>
              <a:rPr kumimoji="1" lang="en-US" altLang="zh-CN"/>
              <a:t>1</a:t>
            </a:r>
            <a:r>
              <a:rPr kumimoji="1" lang="zh-CN" altLang="en-US"/>
              <a:t>－</a:t>
            </a:r>
            <a:r>
              <a:rPr kumimoji="1" lang="en-US" altLang="zh-CN"/>
              <a:t>8</a:t>
            </a:r>
            <a:r>
              <a:rPr kumimoji="1" lang="zh-CN" altLang="en-US"/>
              <a:t>、</a:t>
            </a:r>
            <a:r>
              <a:rPr kumimoji="1" lang="en-US" altLang="zh-CN"/>
              <a:t>2</a:t>
            </a:r>
            <a:r>
              <a:rPr kumimoji="1" lang="zh-CN" altLang="en-US"/>
              <a:t>－</a:t>
            </a:r>
            <a:r>
              <a:rPr kumimoji="1" lang="en-US" altLang="zh-CN"/>
              <a:t>7</a:t>
            </a:r>
            <a:r>
              <a:rPr kumimoji="1" lang="zh-CN" altLang="en-US"/>
              <a:t>等数字编码互为按位取反结果，这有助于十进制的运算简化。</a:t>
            </a:r>
          </a:p>
          <a:p>
            <a:pPr marL="228600" indent="-228600" eaLnBrk="1" hangingPunct="1"/>
            <a:r>
              <a:rPr kumimoji="1" lang="en-US" altLang="zh-CN">
                <a:solidFill>
                  <a:srgbClr val="3333FF"/>
                </a:solidFill>
              </a:rPr>
              <a:t>5421BCD</a:t>
            </a:r>
            <a:r>
              <a:rPr kumimoji="1" lang="zh-CN" altLang="en-US">
                <a:solidFill>
                  <a:srgbClr val="3333FF"/>
                </a:solidFill>
              </a:rPr>
              <a:t>码</a:t>
            </a:r>
            <a:r>
              <a:rPr kumimoji="1" lang="zh-CN" altLang="en-US"/>
              <a:t>的后</a:t>
            </a:r>
            <a:r>
              <a:rPr kumimoji="1" lang="en-US" altLang="zh-CN"/>
              <a:t>5</a:t>
            </a:r>
            <a:r>
              <a:rPr kumimoji="1" lang="zh-CN" altLang="en-US"/>
              <a:t>个码在前</a:t>
            </a:r>
            <a:r>
              <a:rPr kumimoji="1" lang="en-US" altLang="zh-CN"/>
              <a:t>5</a:t>
            </a:r>
            <a:r>
              <a:rPr kumimoji="1" lang="zh-CN" altLang="en-US"/>
              <a:t>个码的基础上加</a:t>
            </a:r>
            <a:r>
              <a:rPr kumimoji="1" lang="en-US" altLang="zh-CN"/>
              <a:t>1000</a:t>
            </a:r>
            <a:r>
              <a:rPr kumimoji="1" lang="zh-CN" altLang="en-US"/>
              <a:t>构成，前</a:t>
            </a:r>
            <a:r>
              <a:rPr kumimoji="1" lang="en-US" altLang="zh-CN"/>
              <a:t>5</a:t>
            </a:r>
            <a:r>
              <a:rPr kumimoji="1" lang="zh-CN" altLang="en-US"/>
              <a:t>个码和后</a:t>
            </a:r>
            <a:r>
              <a:rPr kumimoji="1" lang="en-US" altLang="zh-CN"/>
              <a:t>5</a:t>
            </a:r>
            <a:r>
              <a:rPr kumimoji="1" lang="zh-CN" altLang="en-US"/>
              <a:t>个码一一对应相同，仅高位不同。</a:t>
            </a:r>
          </a:p>
          <a:p>
            <a:pPr marL="228600" indent="-228600" eaLnBrk="1" hangingPunct="1"/>
            <a:r>
              <a:rPr kumimoji="1" lang="zh-CN" altLang="en-US"/>
              <a:t>余</a:t>
            </a:r>
            <a:r>
              <a:rPr kumimoji="1" lang="en-US" altLang="zh-CN"/>
              <a:t>3</a:t>
            </a:r>
            <a:r>
              <a:rPr kumimoji="1" lang="zh-CN" altLang="en-US"/>
              <a:t>码被看成</a:t>
            </a:r>
            <a:r>
              <a:rPr kumimoji="1" lang="en-US" altLang="zh-CN"/>
              <a:t>4</a:t>
            </a:r>
            <a:r>
              <a:rPr kumimoji="1" lang="zh-CN" altLang="en-US"/>
              <a:t>位二进制数时，则它的数值要比它所表示的十进制数码多</a:t>
            </a:r>
            <a:r>
              <a:rPr kumimoji="1" lang="en-US" altLang="zh-CN"/>
              <a:t>3</a:t>
            </a:r>
            <a:r>
              <a:rPr kumimoji="1" lang="zh-CN" altLang="en-US"/>
              <a:t>。如果将两个余</a:t>
            </a:r>
            <a:r>
              <a:rPr kumimoji="1" lang="en-US" altLang="zh-CN"/>
              <a:t>3</a:t>
            </a:r>
            <a:r>
              <a:rPr kumimoji="1" lang="zh-CN" altLang="en-US"/>
              <a:t>码相加，所得的和将比十进制数和所对应的二进制数多</a:t>
            </a:r>
            <a:r>
              <a:rPr kumimoji="1" lang="en-US" altLang="zh-CN"/>
              <a:t>6</a:t>
            </a:r>
            <a:r>
              <a:rPr kumimoji="1" lang="zh-CN" altLang="en-US"/>
              <a:t>。因此，在用余</a:t>
            </a:r>
            <a:r>
              <a:rPr kumimoji="1" lang="en-US" altLang="zh-CN"/>
              <a:t>3</a:t>
            </a:r>
            <a:r>
              <a:rPr kumimoji="1" lang="zh-CN" altLang="en-US"/>
              <a:t>码作十进制加法运算时，若两数之和为</a:t>
            </a:r>
            <a:r>
              <a:rPr kumimoji="1" lang="en-US" altLang="zh-CN"/>
              <a:t>10</a:t>
            </a:r>
            <a:r>
              <a:rPr kumimoji="1" lang="zh-CN" altLang="en-US"/>
              <a:t>，正好等于二进制数的</a:t>
            </a:r>
            <a:r>
              <a:rPr kumimoji="1" lang="en-US" altLang="zh-CN"/>
              <a:t>16</a:t>
            </a:r>
            <a:r>
              <a:rPr kumimoji="1" lang="zh-CN" altLang="en-US"/>
              <a:t>，于是从高位自动产生进位信号。</a:t>
            </a:r>
            <a:endParaRPr kumimoji="1" lang="en-US" altLang="zh-CN"/>
          </a:p>
          <a:p>
            <a:pPr marL="228600" indent="-228600" eaLnBrk="1" hangingPunct="1"/>
            <a:r>
              <a:rPr kumimoji="1" lang="zh-CN" altLang="en-US"/>
              <a:t>余三码为</a:t>
            </a:r>
            <a:r>
              <a:rPr kumimoji="1" lang="en-US" altLang="zh-CN"/>
              <a:t>8421</a:t>
            </a:r>
            <a:r>
              <a:rPr kumimoji="1" lang="zh-CN" altLang="en-US"/>
              <a:t>码</a:t>
            </a:r>
            <a:r>
              <a:rPr kumimoji="1" lang="en-US" altLang="zh-CN"/>
              <a:t>+3</a:t>
            </a:r>
            <a:r>
              <a:rPr kumimoji="1" lang="zh-CN" altLang="en-US"/>
              <a:t>获得</a:t>
            </a:r>
          </a:p>
          <a:p>
            <a:pPr marL="228600" indent="-228600" eaLnBrk="1" hangingPunct="1"/>
            <a:endParaRPr kumimoji="1" lang="en-US" altLang="zh-CN"/>
          </a:p>
          <a:p>
            <a:pPr marL="228600" indent="-228600" eaLnBrk="1" hangingPunct="1"/>
            <a:endParaRPr kumimoji="1" lang="zh-CN" altLang="en-US"/>
          </a:p>
          <a:p>
            <a:pPr marL="228600" indent="-228600" eaLnBrk="1" hangingPunct="1"/>
            <a:r>
              <a:rPr kumimoji="1" lang="zh-CN" altLang="en-US"/>
              <a:t>余</a:t>
            </a:r>
            <a:r>
              <a:rPr kumimoji="1" lang="en-US" altLang="zh-CN"/>
              <a:t>3</a:t>
            </a:r>
            <a:r>
              <a:rPr kumimoji="1" lang="zh-CN" altLang="en-US"/>
              <a:t>循环码是取自</a:t>
            </a:r>
            <a:r>
              <a:rPr kumimoji="1" lang="en-US" altLang="zh-CN"/>
              <a:t>4</a:t>
            </a:r>
            <a:r>
              <a:rPr kumimoji="1" lang="zh-CN" altLang="en-US"/>
              <a:t>位格雷码的中间</a:t>
            </a:r>
            <a:r>
              <a:rPr kumimoji="1" lang="en-US" altLang="zh-CN"/>
              <a:t>10</a:t>
            </a:r>
            <a:r>
              <a:rPr kumimoji="1" lang="zh-CN" altLang="en-US"/>
              <a:t>个码。</a:t>
            </a:r>
            <a:endParaRPr kumimoji="1" lang="en-US" altLang="zh-CN"/>
          </a:p>
          <a:p>
            <a:pPr marL="228600" indent="-228600" eaLnBrk="1" hangingPunct="1"/>
            <a:endParaRPr kumimoji="1" lang="zh-CN" altLang="en-US">
              <a:solidFill>
                <a:srgbClr val="FF0000"/>
              </a:solidFill>
            </a:endParaRPr>
          </a:p>
          <a:p>
            <a:pPr marL="228600" indent="-228600" eaLnBrk="1" hangingPunct="1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345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4FD403-2E2A-4056-B3AB-952355C3E6A8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20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>
                <a:latin typeface="宋体" panose="02010600030101010101" pitchFamily="2" charset="-122"/>
              </a:rPr>
              <a:t>所谓“数制”就是计数的体制，也称进位计数制，指用一组固定的</a:t>
            </a:r>
            <a:r>
              <a:rPr kumimoji="1" lang="zh-CN" altLang="en-US">
                <a:solidFill>
                  <a:srgbClr val="0066FF"/>
                </a:solidFill>
                <a:latin typeface="宋体" panose="02010600030101010101" pitchFamily="2" charset="-122"/>
              </a:rPr>
              <a:t>计数符号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或称数码</a:t>
            </a:r>
            <a:r>
              <a:rPr kumimoji="1" lang="en-US" altLang="zh-CN">
                <a:latin typeface="宋体" panose="02010600030101010101" pitchFamily="2" charset="-122"/>
              </a:rPr>
              <a:t>)</a:t>
            </a:r>
            <a:r>
              <a:rPr kumimoji="1" lang="zh-CN" altLang="en-US">
                <a:latin typeface="宋体" panose="02010600030101010101" pitchFamily="2" charset="-122"/>
              </a:rPr>
              <a:t>和统一的</a:t>
            </a:r>
            <a:r>
              <a:rPr kumimoji="1" lang="zh-CN" altLang="en-US">
                <a:solidFill>
                  <a:srgbClr val="0066FF"/>
                </a:solidFill>
                <a:latin typeface="宋体" panose="02010600030101010101" pitchFamily="2" charset="-122"/>
              </a:rPr>
              <a:t>进位规则</a:t>
            </a:r>
            <a:r>
              <a:rPr kumimoji="1" lang="zh-CN" altLang="en-US">
                <a:latin typeface="宋体" panose="02010600030101010101" pitchFamily="2" charset="-122"/>
              </a:rPr>
              <a:t>来表示数值的方法</a:t>
            </a:r>
            <a:endParaRPr kumimoji="1" lang="zh-CN" altLang="en-US">
              <a:solidFill>
                <a:srgbClr val="000066"/>
              </a:solidFill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000066"/>
                </a:solidFill>
              </a:rPr>
              <a:t>例如，十进制采用</a:t>
            </a:r>
            <a:r>
              <a:rPr kumimoji="1" lang="en-US" altLang="zh-CN">
                <a:solidFill>
                  <a:srgbClr val="000066"/>
                </a:solidFill>
              </a:rPr>
              <a:t>0, 1, 2, 3, 4, 5, 6, 7, 8, 9</a:t>
            </a:r>
            <a:r>
              <a:rPr kumimoji="1" lang="zh-CN" altLang="en-US">
                <a:solidFill>
                  <a:srgbClr val="000066"/>
                </a:solidFill>
              </a:rPr>
              <a:t>十个数码，其进位的规则是“逢十进一”。各位的权都是</a:t>
            </a:r>
            <a:r>
              <a:rPr kumimoji="1" lang="en-US" altLang="zh-CN">
                <a:solidFill>
                  <a:srgbClr val="000066"/>
                </a:solidFill>
              </a:rPr>
              <a:t>10</a:t>
            </a:r>
            <a:r>
              <a:rPr kumimoji="1" lang="zh-CN" altLang="en-US">
                <a:solidFill>
                  <a:srgbClr val="000066"/>
                </a:solidFill>
              </a:rPr>
              <a:t>的幂。</a:t>
            </a:r>
          </a:p>
          <a:p>
            <a:pPr eaLnBrk="1" hangingPunct="1">
              <a:spcBef>
                <a:spcPct val="0"/>
              </a:spcBef>
            </a:pPr>
            <a:r>
              <a:rPr kumimoji="1" lang="zh-CN" altLang="en-US"/>
              <a:t>进位计数制有数位、基数、位权三个要素。 </a:t>
            </a:r>
          </a:p>
          <a:p>
            <a:pPr lvl="2" eaLnBrk="1" hangingPunct="1"/>
            <a:r>
              <a:rPr kumimoji="1" lang="zh-CN" altLang="en-US"/>
              <a:t>数位：指数码在一个数中所处的位置 </a:t>
            </a:r>
          </a:p>
          <a:p>
            <a:pPr lvl="2" eaLnBrk="1" hangingPunct="1"/>
            <a:r>
              <a:rPr kumimoji="1" lang="zh-CN" altLang="en-US"/>
              <a:t>基数（</a:t>
            </a:r>
            <a:r>
              <a:rPr kumimoji="1" lang="en-US" altLang="zh-CN"/>
              <a:t>Base/Radix</a:t>
            </a:r>
            <a:r>
              <a:rPr kumimoji="1" lang="zh-CN" altLang="en-US"/>
              <a:t>）：数位上所能使用的数码的个数</a:t>
            </a:r>
          </a:p>
          <a:p>
            <a:pPr lvl="2" eaLnBrk="1" hangingPunct="1"/>
            <a:r>
              <a:rPr kumimoji="1" lang="zh-CN" altLang="en-US"/>
              <a:t>位权（</a:t>
            </a:r>
            <a:r>
              <a:rPr kumimoji="1" lang="en-US" altLang="zh-CN"/>
              <a:t>Weight</a:t>
            </a:r>
            <a:r>
              <a:rPr kumimoji="1" lang="zh-CN" altLang="en-US"/>
              <a:t>）：所处位置的价值，数位所代表的大小，对于一个</a:t>
            </a:r>
            <a:r>
              <a:rPr kumimoji="1" lang="en-US" altLang="zh-CN"/>
              <a:t>R</a:t>
            </a:r>
            <a:r>
              <a:rPr kumimoji="1" lang="zh-CN" altLang="en-US"/>
              <a:t>进制数（即基数为</a:t>
            </a:r>
            <a:r>
              <a:rPr kumimoji="1" lang="en-US" altLang="zh-CN"/>
              <a:t>R</a:t>
            </a:r>
            <a:r>
              <a:rPr kumimoji="1" lang="zh-CN" altLang="en-US"/>
              <a:t>），若数位记作</a:t>
            </a:r>
            <a:r>
              <a:rPr kumimoji="1" lang="en-US" altLang="zh-CN"/>
              <a:t>i</a:t>
            </a:r>
            <a:r>
              <a:rPr kumimoji="1" lang="zh-CN" altLang="en-US"/>
              <a:t>，则位权可记作</a:t>
            </a:r>
            <a:r>
              <a:rPr kumimoji="1" lang="en-US" altLang="zh-CN"/>
              <a:t>R^i </a:t>
            </a:r>
            <a:r>
              <a:rPr kumimoji="1" lang="zh-CN" altLang="en-US"/>
              <a:t>。</a:t>
            </a:r>
          </a:p>
          <a:p>
            <a:pPr eaLnBrk="1" hangingPunct="1"/>
            <a:r>
              <a:rPr kumimoji="1" lang="en-US" altLang="zh-CN">
                <a:solidFill>
                  <a:srgbClr val="000066"/>
                </a:solidFill>
              </a:rPr>
              <a:t>MSD</a:t>
            </a:r>
            <a:r>
              <a:rPr kumimoji="1" lang="zh-CN" altLang="en-US">
                <a:solidFill>
                  <a:srgbClr val="000066"/>
                </a:solidFill>
              </a:rPr>
              <a:t>：</a:t>
            </a:r>
            <a:r>
              <a:rPr kumimoji="1" lang="en-US" altLang="zh-CN">
                <a:solidFill>
                  <a:srgbClr val="000066"/>
                </a:solidFill>
              </a:rPr>
              <a:t>Most Significant digit</a:t>
            </a:r>
          </a:p>
          <a:p>
            <a:pPr eaLnBrk="1" hangingPunct="1"/>
            <a:r>
              <a:rPr kumimoji="1" lang="en-US" altLang="zh-CN">
                <a:solidFill>
                  <a:srgbClr val="000066"/>
                </a:solidFill>
              </a:rPr>
              <a:t>LSD</a:t>
            </a:r>
            <a:r>
              <a:rPr kumimoji="1" lang="zh-CN" altLang="en-US">
                <a:solidFill>
                  <a:srgbClr val="000066"/>
                </a:solidFill>
              </a:rPr>
              <a:t>：</a:t>
            </a:r>
            <a:r>
              <a:rPr kumimoji="1" lang="en-US" altLang="zh-CN">
                <a:solidFill>
                  <a:srgbClr val="000066"/>
                </a:solidFill>
              </a:rPr>
              <a:t>Least Significant Digit</a:t>
            </a:r>
          </a:p>
        </p:txBody>
      </p:sp>
    </p:spTree>
    <p:extLst>
      <p:ext uri="{BB962C8B-B14F-4D97-AF65-F5344CB8AC3E}">
        <p14:creationId xmlns:p14="http://schemas.microsoft.com/office/powerpoint/2010/main" val="198559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kumimoji="1" lang="zh-CN" altLang="en-US"/>
              <a:t>为什么引入其他进制？ 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kumimoji="1"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二进制优点：数字</a:t>
            </a:r>
            <a:r>
              <a:rPr kumimoji="1" lang="zh-CN" altLang="en-US">
                <a:solidFill>
                  <a:srgbClr val="000066"/>
                </a:solidFill>
              </a:rPr>
              <a:t>电路实现（存储、处理、传输）简单、可靠。</a:t>
            </a:r>
            <a:endParaRPr kumimoji="1" lang="zh-CN" altLang="en-US"/>
          </a:p>
          <a:p>
            <a:pPr lvl="2" eaLnBrk="1" hangingPunct="1">
              <a:spcBef>
                <a:spcPct val="0"/>
              </a:spcBef>
              <a:defRPr/>
            </a:pPr>
            <a:r>
              <a:rPr kumimoji="1" lang="zh-CN" altLang="en-US">
                <a:solidFill>
                  <a:srgbClr val="000066"/>
                </a:solidFill>
              </a:rPr>
              <a:t>二进制缺点：使用不方便（位数长，二</a:t>
            </a:r>
            <a:r>
              <a:rPr kumimoji="1" lang="en-US" altLang="zh-CN">
                <a:solidFill>
                  <a:srgbClr val="000066"/>
                </a:solidFill>
              </a:rPr>
              <a:t>-</a:t>
            </a:r>
            <a:r>
              <a:rPr kumimoji="1" lang="zh-CN" altLang="en-US">
                <a:solidFill>
                  <a:srgbClr val="000066"/>
                </a:solidFill>
              </a:rPr>
              <a:t>十进制转换复杂）。</a:t>
            </a:r>
            <a:r>
              <a:rPr kumimoji="1" lang="zh-CN" altLang="en-US"/>
              <a:t>为克服二进制的缺点而引入十六进制和八进制。</a:t>
            </a:r>
          </a:p>
          <a:p>
            <a:pPr lvl="2" eaLnBrk="1" hangingPunct="1">
              <a:spcBef>
                <a:spcPct val="0"/>
              </a:spcBef>
              <a:defRPr/>
            </a:pPr>
            <a:r>
              <a:rPr kumimoji="1" lang="zh-CN" altLang="en-US"/>
              <a:t>十六进制优点：</a:t>
            </a:r>
            <a:r>
              <a:rPr kumimoji="1" lang="zh-CN" altLang="en-US">
                <a:solidFill>
                  <a:srgbClr val="000066"/>
                </a:solidFill>
              </a:rPr>
              <a:t>与二进制之间的转换容易，书写简洁（计数容量较其它进制都大） 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14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3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30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764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38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进位和借位规则：逢</a:t>
            </a:r>
            <a:r>
              <a:rPr lang="en-US" altLang="zh-CN"/>
              <a:t>2</a:t>
            </a:r>
            <a:r>
              <a:rPr lang="zh-CN" altLang="en-US"/>
              <a:t>进</a:t>
            </a:r>
            <a:r>
              <a:rPr lang="en-US" altLang="zh-CN"/>
              <a:t>1</a:t>
            </a:r>
            <a:r>
              <a:rPr lang="zh-CN" altLang="en-US"/>
              <a:t>，借</a:t>
            </a:r>
            <a:r>
              <a:rPr lang="en-US" altLang="zh-CN"/>
              <a:t>1</a:t>
            </a:r>
            <a:r>
              <a:rPr lang="zh-CN" altLang="en-US"/>
              <a:t>当</a:t>
            </a:r>
            <a:r>
              <a:rPr lang="en-US" altLang="zh-CN"/>
              <a:t>2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所以数字电路中普遍采用二进制算数运算</a:t>
            </a:r>
          </a:p>
          <a:p>
            <a:pPr eaLnBrk="1" hangingPunct="1"/>
            <a:r>
              <a:rPr lang="zh-CN" altLang="en-US"/>
              <a:t>无符号数运算与有符号数运算</a:t>
            </a:r>
          </a:p>
        </p:txBody>
      </p:sp>
    </p:spTree>
    <p:extLst>
      <p:ext uri="{BB962C8B-B14F-4D97-AF65-F5344CB8AC3E}">
        <p14:creationId xmlns:p14="http://schemas.microsoft.com/office/powerpoint/2010/main" val="144899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808EE-5A4B-4FDE-9D5E-1176F831B187}" type="datetime1">
              <a:rPr lang="zh-CN" altLang="en-US"/>
              <a:pPr>
                <a:defRPr/>
              </a:pPr>
              <a:t>2021/9/6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E622B-1EAE-46B2-B846-34A2B2157D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29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4D8C2-B42B-44BB-B73D-DD198398277D}" type="datetime1">
              <a:rPr lang="zh-CN" altLang="en-US"/>
              <a:pPr>
                <a:defRPr/>
              </a:pPr>
              <a:t>2021/9/6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9E4ED-BECF-4A58-98EC-50602284BC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05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26834-F14F-4834-9583-4ED1B8E9BEB6}" type="datetime1">
              <a:rPr lang="zh-CN" altLang="en-US"/>
              <a:pPr>
                <a:defRPr/>
              </a:pPr>
              <a:t>2021/9/6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23C6B-DC66-4A50-ABF7-679A05AFF6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76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B7C90-6DD6-4274-BD8F-F2DACB927D05}" type="datetime1">
              <a:rPr lang="zh-CN" altLang="en-US"/>
              <a:pPr>
                <a:defRPr/>
              </a:pPr>
              <a:t>2021/9/6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1A794-7F23-48C1-9732-1FC86406E3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013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1106E-1020-4691-A6C6-9444F8B85199}" type="datetime1">
              <a:rPr lang="zh-CN" altLang="en-US"/>
              <a:pPr>
                <a:defRPr/>
              </a:pPr>
              <a:t>2021/9/6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377BE-03CD-4156-8637-B2904A5C75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372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C3B9B-A52E-463E-A985-E99EED12E486}" type="datetime1">
              <a:rPr lang="zh-CN" altLang="en-US"/>
              <a:pPr>
                <a:defRPr/>
              </a:pPr>
              <a:t>2021/9/6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45872-A208-4D4A-B47A-6C78FDB9B6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44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8BE57-B247-499E-B2EB-70BD88A5F5BA}" type="datetime1">
              <a:rPr lang="zh-CN" altLang="en-US"/>
              <a:pPr>
                <a:defRPr/>
              </a:pPr>
              <a:t>2021/9/6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545F2-62CD-4258-B403-759BB4989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81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1595D-7D1B-49BC-A7FF-1EA4E5A0BECC}" type="datetime1">
              <a:rPr lang="zh-CN" altLang="en-US"/>
              <a:pPr>
                <a:defRPr/>
              </a:pPr>
              <a:t>2021/9/6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5953A-4951-4FE0-AB22-96BF4EAB3B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57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D22E4-BCB4-4B5F-A31D-E5971CE76984}" type="datetime1">
              <a:rPr lang="zh-CN" altLang="en-US"/>
              <a:pPr>
                <a:defRPr/>
              </a:pPr>
              <a:t>2021/9/6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56CBC-E8DD-49B0-9A77-03C0FA9AC3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47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F4C4-8201-498F-A7B3-71336E12DA28}" type="datetime1">
              <a:rPr lang="zh-CN" altLang="en-US"/>
              <a:pPr>
                <a:defRPr/>
              </a:pPr>
              <a:t>2021/9/6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18D64-EAAA-4921-897D-D57D76025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96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45418-EA73-4C84-B903-883E228B3D65}" type="datetime1">
              <a:rPr lang="zh-CN" altLang="en-US"/>
              <a:pPr>
                <a:defRPr/>
              </a:pPr>
              <a:t>2021/9/6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70A38-97B9-4B7D-A6FD-7B973AF835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1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98488-C276-4EC8-90E7-6B3CA4C86B12}" type="datetime1">
              <a:rPr lang="zh-CN" altLang="en-US"/>
              <a:pPr>
                <a:defRPr/>
              </a:pPr>
              <a:t>2021/9/6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2FA10-77DA-40BE-A833-1EE9D36C6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58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2258C-50C9-4F5A-8B60-BF2D4196AB33}" type="datetime1">
              <a:rPr lang="zh-CN" altLang="en-US"/>
              <a:pPr>
                <a:defRPr/>
              </a:pPr>
              <a:t>2021/9/6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DBAB1-A6DE-4FCF-B312-FF82D8A8A6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16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41606-1BCA-4CDD-92A9-5EEB1F83DEB0}" type="datetime1">
              <a:rPr lang="zh-CN" altLang="en-US"/>
              <a:pPr>
                <a:defRPr/>
              </a:pPr>
              <a:t>2021/9/6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B90BE-5AD3-4D06-BE8F-CBF23CEC57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75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6B5B1DFD-17F3-42D2-ADB9-1024AA93310D}" type="datetime1">
              <a:rPr lang="zh-CN" altLang="en-US"/>
              <a:pPr>
                <a:defRPr/>
              </a:pPr>
              <a:t>2021/9/6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1238" y="6453188"/>
            <a:ext cx="490378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数制与代码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7FEBFB5E-C391-4080-A759-D85A677851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8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800" b="0"/>
              <a:t>Analog and Digital Circuits</a:t>
            </a:r>
            <a:endParaRPr lang="zh-CN" altLang="en-US" sz="2800" b="0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863600" y="3933825"/>
            <a:ext cx="741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02_</a:t>
            </a:r>
            <a:r>
              <a:rPr lang="zh-CN" altLang="en-US" dirty="0">
                <a:latin typeface="Times New Roman" panose="02020603050405020304" pitchFamily="18" charset="0"/>
              </a:rPr>
              <a:t>数制与代码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（</a:t>
            </a:r>
            <a:r>
              <a:rPr lang="zh-CN" altLang="en-US" sz="2000" dirty="0">
                <a:latin typeface="Times New Roman" panose="02020603050405020304" pitchFamily="18" charset="0"/>
              </a:rPr>
              <a:t>数电</a:t>
            </a:r>
            <a:r>
              <a:rPr lang="en-US" altLang="zh-CN" sz="2000" dirty="0">
                <a:latin typeface="Times New Roman" panose="02020603050405020304" pitchFamily="18" charset="0"/>
              </a:rPr>
              <a:t>P1-29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FF6B8EF-7A6E-4809-A059-A9802D79757C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3A98D7B-10B5-45A1-BFD8-7946FF951794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示例─</a:t>
            </a:r>
            <a:r>
              <a:rPr lang="zh-CN" altLang="en-US"/>
              <a:t>无符号数算术运算</a:t>
            </a:r>
          </a:p>
        </p:txBody>
      </p:sp>
      <p:graphicFrame>
        <p:nvGraphicFramePr>
          <p:cNvPr id="22534" name="Object 3"/>
          <p:cNvGraphicFramePr>
            <a:graphicFrameLocks noChangeAspect="1"/>
          </p:cNvGraphicFramePr>
          <p:nvPr/>
        </p:nvGraphicFramePr>
        <p:xfrm>
          <a:off x="1455738" y="1400175"/>
          <a:ext cx="200025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公式" r:id="rId3" imgW="939392" imgH="660113" progId="Equation.3">
                  <p:embed/>
                </p:oleObj>
              </mc:Choice>
              <mc:Fallback>
                <p:oleObj name="公式" r:id="rId3" imgW="939392" imgH="6601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1400175"/>
                        <a:ext cx="200025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4"/>
          <p:cNvGraphicFramePr>
            <a:graphicFrameLocks noChangeAspect="1"/>
          </p:cNvGraphicFramePr>
          <p:nvPr/>
        </p:nvGraphicFramePr>
        <p:xfrm>
          <a:off x="5414963" y="1370013"/>
          <a:ext cx="192881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公式" r:id="rId5" imgW="939392" imgH="660113" progId="Equation.3">
                  <p:embed/>
                </p:oleObj>
              </mc:Choice>
              <mc:Fallback>
                <p:oleObj name="公式" r:id="rId5" imgW="939392" imgH="6601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1370013"/>
                        <a:ext cx="1928812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5"/>
          <p:cNvGraphicFramePr>
            <a:graphicFrameLocks noChangeAspect="1"/>
          </p:cNvGraphicFramePr>
          <p:nvPr/>
        </p:nvGraphicFramePr>
        <p:xfrm>
          <a:off x="684213" y="3141663"/>
          <a:ext cx="2801937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公式" r:id="rId7" imgW="1841500" imgH="1625600" progId="Equation.3">
                  <p:embed/>
                </p:oleObj>
              </mc:Choice>
              <mc:Fallback>
                <p:oleObj name="公式" r:id="rId7" imgW="1841500" imgH="162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141663"/>
                        <a:ext cx="2801937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6"/>
          <p:cNvGraphicFramePr>
            <a:graphicFrameLocks noChangeAspect="1"/>
          </p:cNvGraphicFramePr>
          <p:nvPr/>
        </p:nvGraphicFramePr>
        <p:xfrm>
          <a:off x="4111625" y="2935288"/>
          <a:ext cx="4394200" cy="337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公式" r:id="rId9" imgW="2565400" imgH="1917700" progId="Equation.3">
                  <p:embed/>
                </p:oleObj>
              </mc:Choice>
              <mc:Fallback>
                <p:oleObj name="公式" r:id="rId9" imgW="2565400" imgH="191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2935288"/>
                        <a:ext cx="4394200" cy="337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3B15714-00AF-44DF-BACE-333A0A3D9312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C198CE0-E8E8-4779-A80C-133F1182E93A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有符号数的编码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/>
              <a:t>常用编码：原码、反码和补码</a:t>
            </a:r>
          </a:p>
          <a:p>
            <a:pPr lvl="1">
              <a:lnSpc>
                <a:spcPct val="110000"/>
              </a:lnSpc>
            </a:pPr>
            <a:r>
              <a:rPr lang="zh-CN" altLang="en-US" sz="2600"/>
              <a:t>最高</a:t>
            </a:r>
            <a:r>
              <a:rPr lang="en-US" altLang="zh-CN" sz="2600"/>
              <a:t>1</a:t>
            </a:r>
            <a:r>
              <a:rPr lang="zh-CN" altLang="en-US" sz="2600"/>
              <a:t>位表示符号：</a:t>
            </a:r>
            <a:r>
              <a:rPr lang="en-US" altLang="zh-CN" sz="2600"/>
              <a:t>0-</a:t>
            </a:r>
            <a:r>
              <a:rPr lang="zh-CN" altLang="en-US" sz="2600"/>
              <a:t>正数，</a:t>
            </a:r>
            <a:r>
              <a:rPr lang="en-US" altLang="zh-CN" sz="2600"/>
              <a:t>1-</a:t>
            </a:r>
            <a:r>
              <a:rPr lang="zh-CN" altLang="en-US" sz="2600"/>
              <a:t>负数</a:t>
            </a:r>
          </a:p>
          <a:p>
            <a:pPr lvl="1">
              <a:lnSpc>
                <a:spcPct val="110000"/>
              </a:lnSpc>
            </a:pPr>
            <a:r>
              <a:rPr lang="zh-CN" altLang="en-US" sz="2600"/>
              <a:t>余下位表示数值</a:t>
            </a:r>
          </a:p>
          <a:p>
            <a:pPr>
              <a:lnSpc>
                <a:spcPct val="110000"/>
              </a:lnSpc>
            </a:pPr>
            <a:r>
              <a:rPr lang="zh-CN" altLang="en-US" sz="2800"/>
              <a:t>对于正数，三种码相同，余下位</a:t>
            </a:r>
            <a:r>
              <a:rPr lang="en-US" altLang="zh-CN" sz="2800"/>
              <a:t>=</a:t>
            </a:r>
            <a:r>
              <a:rPr lang="zh-CN" altLang="en-US" sz="2800"/>
              <a:t>数值位</a:t>
            </a:r>
            <a:endParaRPr lang="en-US" altLang="zh-CN" sz="2800"/>
          </a:p>
          <a:p>
            <a:pPr>
              <a:lnSpc>
                <a:spcPct val="110000"/>
              </a:lnSpc>
            </a:pPr>
            <a:r>
              <a:rPr lang="zh-CN" altLang="en-US" sz="2800"/>
              <a:t>对于负数，三种码不同</a:t>
            </a:r>
          </a:p>
          <a:p>
            <a:pPr lvl="1">
              <a:lnSpc>
                <a:spcPct val="110000"/>
              </a:lnSpc>
            </a:pPr>
            <a:r>
              <a:rPr lang="zh-CN" altLang="en-US" sz="2600"/>
              <a:t>原码：余下位 </a:t>
            </a:r>
            <a:r>
              <a:rPr lang="en-US" altLang="zh-CN" sz="2600"/>
              <a:t>= </a:t>
            </a:r>
            <a:r>
              <a:rPr lang="zh-CN" altLang="en-US" sz="2600"/>
              <a:t>数值位</a:t>
            </a:r>
            <a:endParaRPr lang="en-US" altLang="zh-CN" sz="2600"/>
          </a:p>
          <a:p>
            <a:pPr lvl="1">
              <a:lnSpc>
                <a:spcPct val="110000"/>
              </a:lnSpc>
            </a:pPr>
            <a:r>
              <a:rPr lang="zh-CN" altLang="en-US" sz="2600"/>
              <a:t>反码：余下位 </a:t>
            </a:r>
            <a:r>
              <a:rPr lang="en-US" altLang="zh-CN" sz="2600"/>
              <a:t>= </a:t>
            </a:r>
            <a:r>
              <a:rPr lang="zh-CN" altLang="en-US" sz="2600"/>
              <a:t>取反</a:t>
            </a:r>
            <a:r>
              <a:rPr lang="en-US" altLang="zh-CN" sz="2600"/>
              <a:t>(</a:t>
            </a:r>
            <a:r>
              <a:rPr lang="zh-CN" altLang="en-US" sz="2600"/>
              <a:t>数值位</a:t>
            </a:r>
            <a:r>
              <a:rPr lang="en-US" altLang="zh-CN" sz="2600"/>
              <a:t>)</a:t>
            </a:r>
            <a:endParaRPr lang="zh-CN" altLang="en-US" sz="2600"/>
          </a:p>
          <a:p>
            <a:pPr lvl="1">
              <a:lnSpc>
                <a:spcPct val="110000"/>
              </a:lnSpc>
            </a:pPr>
            <a:r>
              <a:rPr lang="zh-CN" altLang="en-US" sz="2600"/>
              <a:t>补码：全部位 </a:t>
            </a:r>
            <a:r>
              <a:rPr lang="en-US" altLang="zh-CN" sz="2600"/>
              <a:t>= </a:t>
            </a:r>
            <a:r>
              <a:rPr lang="zh-CN" altLang="en-US" sz="2600"/>
              <a:t>取反</a:t>
            </a:r>
            <a:r>
              <a:rPr lang="en-US" altLang="zh-CN" sz="2600"/>
              <a:t>(</a:t>
            </a:r>
            <a:r>
              <a:rPr lang="zh-CN" altLang="en-US" sz="2600"/>
              <a:t>数值位</a:t>
            </a:r>
            <a:r>
              <a:rPr lang="en-US" altLang="zh-CN" sz="2600"/>
              <a:t>)</a:t>
            </a:r>
            <a:r>
              <a:rPr lang="zh-CN" altLang="en-US" sz="2600"/>
              <a:t> </a:t>
            </a:r>
            <a:r>
              <a:rPr lang="en-US" altLang="zh-CN" sz="2600"/>
              <a:t>+ 1</a:t>
            </a:r>
            <a:endParaRPr lang="zh-CN" altLang="en-US"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9F6A33A-685A-4636-9969-331B09E692D0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7963945-BE7B-4EDC-84CB-4376CCCD3932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示例─</a:t>
            </a:r>
            <a:r>
              <a:rPr lang="zh-CN" altLang="en-US"/>
              <a:t>原码、反码、补码</a:t>
            </a:r>
          </a:p>
        </p:txBody>
      </p:sp>
      <p:sp>
        <p:nvSpPr>
          <p:cNvPr id="25606" name="Text Box 3"/>
          <p:cNvSpPr txBox="1">
            <a:spLocks noChangeArrowheads="1"/>
          </p:cNvSpPr>
          <p:nvPr/>
        </p:nvSpPr>
        <p:spPr bwMode="auto">
          <a:xfrm>
            <a:off x="827088" y="2060575"/>
            <a:ext cx="1296987" cy="3276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/>
              <a:t>N</a:t>
            </a:r>
            <a:r>
              <a:rPr lang="en-US" altLang="zh-CN" sz="2800" baseline="-25000"/>
              <a:t>B</a:t>
            </a:r>
          </a:p>
          <a:p>
            <a:pPr algn="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/>
              <a:t>+ 10</a:t>
            </a:r>
          </a:p>
          <a:p>
            <a:pPr algn="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/>
              <a:t>+ 0</a:t>
            </a:r>
          </a:p>
          <a:p>
            <a:pPr algn="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/>
              <a:t>- 0</a:t>
            </a:r>
          </a:p>
          <a:p>
            <a:pPr algn="r" eaLnBrk="1" hangingPunct="1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en-US" altLang="zh-CN" sz="2400"/>
              <a:t>101</a:t>
            </a:r>
          </a:p>
          <a:p>
            <a:pPr algn="r" eaLnBrk="1" hangingPunct="1">
              <a:spcBef>
                <a:spcPct val="50000"/>
              </a:spcBef>
              <a:spcAft>
                <a:spcPct val="0"/>
              </a:spcAft>
              <a:buFontTx/>
              <a:buChar char="-"/>
            </a:pPr>
            <a:r>
              <a:rPr lang="en-US" altLang="zh-CN" sz="2400"/>
              <a:t>1000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3059113" y="2060575"/>
            <a:ext cx="1117600" cy="3276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/>
              <a:t>(N)</a:t>
            </a:r>
            <a:r>
              <a:rPr lang="zh-CN" altLang="en-US" sz="2400" baseline="-25000"/>
              <a:t>原</a:t>
            </a:r>
            <a:endParaRPr lang="zh-CN" altLang="en-US" sz="2400"/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en-US" sz="2400"/>
          </a:p>
        </p:txBody>
      </p:sp>
      <p:sp>
        <p:nvSpPr>
          <p:cNvPr id="25608" name="Line 5"/>
          <p:cNvSpPr>
            <a:spLocks noChangeShapeType="1"/>
          </p:cNvSpPr>
          <p:nvPr/>
        </p:nvSpPr>
        <p:spPr bwMode="auto">
          <a:xfrm>
            <a:off x="3067050" y="26400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6"/>
          <p:cNvSpPr>
            <a:spLocks noChangeShapeType="1"/>
          </p:cNvSpPr>
          <p:nvPr/>
        </p:nvSpPr>
        <p:spPr bwMode="auto">
          <a:xfrm>
            <a:off x="828675" y="2640013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AutoShape 7"/>
          <p:cNvSpPr>
            <a:spLocks noChangeArrowheads="1"/>
          </p:cNvSpPr>
          <p:nvPr/>
        </p:nvSpPr>
        <p:spPr bwMode="auto">
          <a:xfrm>
            <a:off x="2287588" y="3789363"/>
            <a:ext cx="612775" cy="395287"/>
          </a:xfrm>
          <a:prstGeom prst="rightArrow">
            <a:avLst>
              <a:gd name="adj1" fmla="val 50000"/>
              <a:gd name="adj2" fmla="val 3875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5611" name="Rectangle 8"/>
          <p:cNvSpPr>
            <a:spLocks noChangeArrowheads="1"/>
          </p:cNvSpPr>
          <p:nvPr/>
        </p:nvSpPr>
        <p:spPr bwMode="auto">
          <a:xfrm>
            <a:off x="3128963" y="2682875"/>
            <a:ext cx="93821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010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000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1</a:t>
            </a:r>
            <a:r>
              <a:rPr lang="en-US" altLang="zh-CN" sz="2400">
                <a:solidFill>
                  <a:srgbClr val="0066FF"/>
                </a:solidFill>
              </a:rPr>
              <a:t>000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1</a:t>
            </a:r>
            <a:r>
              <a:rPr lang="en-US" altLang="zh-CN" sz="2400">
                <a:solidFill>
                  <a:srgbClr val="0066FF"/>
                </a:solidFill>
              </a:rPr>
              <a:t>101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66FF"/>
                </a:solidFill>
              </a:rPr>
              <a:t>X</a:t>
            </a:r>
          </a:p>
        </p:txBody>
      </p:sp>
      <p:sp>
        <p:nvSpPr>
          <p:cNvPr id="25612" name="Text Box 9"/>
          <p:cNvSpPr txBox="1">
            <a:spLocks noChangeArrowheads="1"/>
          </p:cNvSpPr>
          <p:nvPr/>
        </p:nvSpPr>
        <p:spPr bwMode="auto">
          <a:xfrm>
            <a:off x="5040313" y="2060575"/>
            <a:ext cx="1044575" cy="3276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/>
              <a:t>(N)</a:t>
            </a:r>
            <a:r>
              <a:rPr lang="zh-CN" altLang="en-US" sz="2400" baseline="-25000"/>
              <a:t>反</a:t>
            </a:r>
            <a:endParaRPr lang="zh-CN" altLang="en-US" sz="2400"/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en-US" sz="2400"/>
          </a:p>
        </p:txBody>
      </p:sp>
      <p:sp>
        <p:nvSpPr>
          <p:cNvPr id="25613" name="Line 10"/>
          <p:cNvSpPr>
            <a:spLocks noChangeShapeType="1"/>
          </p:cNvSpPr>
          <p:nvPr/>
        </p:nvSpPr>
        <p:spPr bwMode="auto">
          <a:xfrm>
            <a:off x="5048250" y="2640013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Rectangle 11"/>
          <p:cNvSpPr>
            <a:spLocks noChangeArrowheads="1"/>
          </p:cNvSpPr>
          <p:nvPr/>
        </p:nvSpPr>
        <p:spPr bwMode="auto">
          <a:xfrm>
            <a:off x="5110163" y="2682875"/>
            <a:ext cx="8667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010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000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1</a:t>
            </a:r>
            <a:r>
              <a:rPr lang="en-US" altLang="zh-CN" sz="2400">
                <a:solidFill>
                  <a:srgbClr val="0066FF"/>
                </a:solidFill>
              </a:rPr>
              <a:t>111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1</a:t>
            </a:r>
            <a:r>
              <a:rPr lang="en-US" altLang="zh-CN" sz="2400">
                <a:solidFill>
                  <a:srgbClr val="0066FF"/>
                </a:solidFill>
              </a:rPr>
              <a:t>010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66FF"/>
                </a:solidFill>
              </a:rPr>
              <a:t>X</a:t>
            </a:r>
          </a:p>
        </p:txBody>
      </p:sp>
      <p:sp>
        <p:nvSpPr>
          <p:cNvPr id="25615" name="Text Box 12"/>
          <p:cNvSpPr txBox="1">
            <a:spLocks noChangeArrowheads="1"/>
          </p:cNvSpPr>
          <p:nvPr/>
        </p:nvSpPr>
        <p:spPr bwMode="auto">
          <a:xfrm>
            <a:off x="7019925" y="2060575"/>
            <a:ext cx="936625" cy="3276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800"/>
              <a:t>(N)</a:t>
            </a:r>
            <a:r>
              <a:rPr lang="zh-CN" altLang="en-US" sz="2400" baseline="-25000"/>
              <a:t>补</a:t>
            </a:r>
            <a:endParaRPr lang="zh-CN" altLang="en-US" sz="2400"/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en-US" sz="2400"/>
          </a:p>
        </p:txBody>
      </p:sp>
      <p:sp>
        <p:nvSpPr>
          <p:cNvPr id="25616" name="Line 13"/>
          <p:cNvSpPr>
            <a:spLocks noChangeShapeType="1"/>
          </p:cNvSpPr>
          <p:nvPr/>
        </p:nvSpPr>
        <p:spPr bwMode="auto">
          <a:xfrm>
            <a:off x="7027863" y="2640013"/>
            <a:ext cx="928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Rectangle 14"/>
          <p:cNvSpPr>
            <a:spLocks noChangeArrowheads="1"/>
          </p:cNvSpPr>
          <p:nvPr/>
        </p:nvSpPr>
        <p:spPr bwMode="auto">
          <a:xfrm>
            <a:off x="7089775" y="2682875"/>
            <a:ext cx="8667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010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000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0</a:t>
            </a:r>
            <a:r>
              <a:rPr lang="en-US" altLang="zh-CN" sz="2400">
                <a:solidFill>
                  <a:srgbClr val="0066FF"/>
                </a:solidFill>
              </a:rPr>
              <a:t>000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1</a:t>
            </a:r>
            <a:r>
              <a:rPr lang="en-US" altLang="zh-CN" sz="2400">
                <a:solidFill>
                  <a:srgbClr val="0066FF"/>
                </a:solidFill>
              </a:rPr>
              <a:t>011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1</a:t>
            </a:r>
            <a:r>
              <a:rPr lang="en-US" altLang="zh-CN" sz="2400">
                <a:solidFill>
                  <a:srgbClr val="0066FF"/>
                </a:solidFill>
              </a:rPr>
              <a:t>000</a:t>
            </a:r>
          </a:p>
        </p:txBody>
      </p:sp>
      <p:sp>
        <p:nvSpPr>
          <p:cNvPr id="25618" name="Rectangle 15"/>
          <p:cNvSpPr>
            <a:spLocks noChangeArrowheads="1"/>
          </p:cNvSpPr>
          <p:nvPr/>
        </p:nvSpPr>
        <p:spPr bwMode="auto">
          <a:xfrm>
            <a:off x="468313" y="1520825"/>
            <a:ext cx="82073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/>
              <a:t>用</a:t>
            </a:r>
            <a:r>
              <a:rPr lang="en-US" altLang="zh-CN" sz="2800"/>
              <a:t>4</a:t>
            </a:r>
            <a:r>
              <a:rPr lang="zh-CN" altLang="en-US" sz="2800"/>
              <a:t>位二进制数码表示有符号数</a:t>
            </a:r>
            <a:r>
              <a:rPr lang="en-US" altLang="zh-CN" sz="2800"/>
              <a:t>N</a:t>
            </a:r>
            <a:endParaRPr lang="zh-CN" altLang="en-US" sz="280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690938" y="2962275"/>
            <a:ext cx="4813300" cy="2693988"/>
            <a:chOff x="3690938" y="2962275"/>
            <a:chExt cx="4813300" cy="2693988"/>
          </a:xfrm>
        </p:grpSpPr>
        <p:sp>
          <p:nvSpPr>
            <p:cNvPr id="25625" name="Rectangle 8"/>
            <p:cNvSpPr>
              <a:spLocks noChangeArrowheads="1"/>
            </p:cNvSpPr>
            <p:nvPr/>
          </p:nvSpPr>
          <p:spPr bwMode="auto">
            <a:xfrm>
              <a:off x="3690938" y="2962275"/>
              <a:ext cx="1096962" cy="2678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0</a:t>
              </a:r>
              <a:r>
                <a:rPr lang="en-US" altLang="zh-CN" sz="2400">
                  <a:solidFill>
                    <a:srgbClr val="0066FF"/>
                  </a:solidFill>
                </a:rPr>
                <a:t>0010</a:t>
              </a:r>
            </a:p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0</a:t>
              </a:r>
              <a:r>
                <a:rPr lang="en-US" altLang="zh-CN" sz="2400">
                  <a:solidFill>
                    <a:srgbClr val="0066FF"/>
                  </a:solidFill>
                </a:rPr>
                <a:t>0000</a:t>
              </a:r>
            </a:p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1</a:t>
              </a:r>
              <a:r>
                <a:rPr lang="en-US" altLang="zh-CN" sz="2400">
                  <a:solidFill>
                    <a:srgbClr val="0066FF"/>
                  </a:solidFill>
                </a:rPr>
                <a:t>0000</a:t>
              </a:r>
            </a:p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1</a:t>
              </a:r>
              <a:r>
                <a:rPr lang="en-US" altLang="zh-CN" sz="2400">
                  <a:solidFill>
                    <a:srgbClr val="0066FF"/>
                  </a:solidFill>
                </a:rPr>
                <a:t>0101</a:t>
              </a:r>
            </a:p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1</a:t>
              </a:r>
              <a:r>
                <a:rPr lang="en-US" altLang="zh-CN" sz="2400">
                  <a:solidFill>
                    <a:srgbClr val="0066FF"/>
                  </a:solidFill>
                </a:rPr>
                <a:t>1000</a:t>
              </a:r>
            </a:p>
          </p:txBody>
        </p:sp>
        <p:sp>
          <p:nvSpPr>
            <p:cNvPr id="25626" name="Rectangle 8"/>
            <p:cNvSpPr>
              <a:spLocks noChangeArrowheads="1"/>
            </p:cNvSpPr>
            <p:nvPr/>
          </p:nvSpPr>
          <p:spPr bwMode="auto">
            <a:xfrm>
              <a:off x="5599113" y="2978150"/>
              <a:ext cx="1096962" cy="2678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0</a:t>
              </a:r>
              <a:r>
                <a:rPr lang="en-US" altLang="zh-CN" sz="2400">
                  <a:solidFill>
                    <a:srgbClr val="0066FF"/>
                  </a:solidFill>
                </a:rPr>
                <a:t>0010</a:t>
              </a:r>
            </a:p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0</a:t>
              </a:r>
              <a:r>
                <a:rPr lang="en-US" altLang="zh-CN" sz="2400">
                  <a:solidFill>
                    <a:srgbClr val="0066FF"/>
                  </a:solidFill>
                </a:rPr>
                <a:t>0000</a:t>
              </a:r>
            </a:p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1</a:t>
              </a:r>
              <a:r>
                <a:rPr lang="en-US" altLang="zh-CN" sz="2400">
                  <a:solidFill>
                    <a:srgbClr val="0066FF"/>
                  </a:solidFill>
                </a:rPr>
                <a:t>1111</a:t>
              </a:r>
            </a:p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1</a:t>
              </a:r>
              <a:r>
                <a:rPr lang="en-US" altLang="zh-CN" sz="2400">
                  <a:solidFill>
                    <a:srgbClr val="0066FF"/>
                  </a:solidFill>
                </a:rPr>
                <a:t>1010</a:t>
              </a:r>
            </a:p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1</a:t>
              </a:r>
              <a:r>
                <a:rPr lang="en-US" altLang="zh-CN" sz="2400">
                  <a:solidFill>
                    <a:srgbClr val="0066FF"/>
                  </a:solidFill>
                </a:rPr>
                <a:t>0111</a:t>
              </a:r>
            </a:p>
          </p:txBody>
        </p:sp>
        <p:sp>
          <p:nvSpPr>
            <p:cNvPr id="25627" name="Rectangle 8"/>
            <p:cNvSpPr>
              <a:spLocks noChangeArrowheads="1"/>
            </p:cNvSpPr>
            <p:nvPr/>
          </p:nvSpPr>
          <p:spPr bwMode="auto">
            <a:xfrm>
              <a:off x="7407275" y="2978150"/>
              <a:ext cx="1096963" cy="2678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0</a:t>
              </a:r>
              <a:r>
                <a:rPr lang="en-US" altLang="zh-CN" sz="2400">
                  <a:solidFill>
                    <a:srgbClr val="0066FF"/>
                  </a:solidFill>
                </a:rPr>
                <a:t>0010</a:t>
              </a:r>
            </a:p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0</a:t>
              </a:r>
              <a:r>
                <a:rPr lang="en-US" altLang="zh-CN" sz="2400">
                  <a:solidFill>
                    <a:srgbClr val="0066FF"/>
                  </a:solidFill>
                </a:rPr>
                <a:t>0000</a:t>
              </a:r>
            </a:p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0</a:t>
              </a:r>
              <a:r>
                <a:rPr lang="en-US" altLang="zh-CN" sz="2400">
                  <a:solidFill>
                    <a:srgbClr val="0066FF"/>
                  </a:solidFill>
                </a:rPr>
                <a:t>0000</a:t>
              </a:r>
            </a:p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1</a:t>
              </a:r>
              <a:r>
                <a:rPr lang="en-US" altLang="zh-CN" sz="2400">
                  <a:solidFill>
                    <a:srgbClr val="0066FF"/>
                  </a:solidFill>
                </a:rPr>
                <a:t>1011</a:t>
              </a:r>
            </a:p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1</a:t>
              </a:r>
              <a:r>
                <a:rPr lang="en-US" altLang="zh-CN" sz="2400">
                  <a:solidFill>
                    <a:srgbClr val="0066FF"/>
                  </a:solidFill>
                </a:rPr>
                <a:t>1000</a:t>
              </a: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751138" y="4076700"/>
            <a:ext cx="6284912" cy="2009775"/>
            <a:chOff x="2750351" y="4076700"/>
            <a:chExt cx="6285699" cy="2009882"/>
          </a:xfrm>
        </p:grpSpPr>
        <p:sp>
          <p:nvSpPr>
            <p:cNvPr id="2" name="圆角矩形 1"/>
            <p:cNvSpPr/>
            <p:nvPr/>
          </p:nvSpPr>
          <p:spPr>
            <a:xfrm>
              <a:off x="2899595" y="4076700"/>
              <a:ext cx="6136455" cy="162251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" name="文本框 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750351" y="5724849"/>
              <a:ext cx="2037673" cy="345094"/>
            </a:xfrm>
            <a:prstGeom prst="rect">
              <a:avLst/>
            </a:prstGeom>
            <a:blipFill rotWithShape="0">
              <a:blip r:embed="rId3"/>
              <a:stretch>
                <a:fillRect t="-1754" b="-2982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5" name="文本框 2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974736" y="5746424"/>
              <a:ext cx="1890197" cy="340158"/>
            </a:xfrm>
            <a:prstGeom prst="rect">
              <a:avLst/>
            </a:prstGeom>
            <a:blipFill rotWithShape="0">
              <a:blip r:embed="rId4"/>
              <a:stretch>
                <a:fillRect b="-3272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6" name="文本框 2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090469" y="5731978"/>
              <a:ext cx="1685013" cy="343812"/>
            </a:xfrm>
            <a:prstGeom prst="rect">
              <a:avLst/>
            </a:prstGeom>
            <a:blipFill rotWithShape="0">
              <a:blip r:embed="rId5"/>
              <a:stretch>
                <a:fillRect b="-2982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B72BF1C-E34B-422A-B161-B622EDC48D56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165552B-A151-48D8-8DF9-FEDBEE468580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由补码求实际值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7163"/>
            <a:ext cx="7662863" cy="2362200"/>
          </a:xfrm>
        </p:spPr>
        <p:txBody>
          <a:bodyPr/>
          <a:lstStyle/>
          <a:p>
            <a:r>
              <a:rPr lang="zh-CN" altLang="en-US" dirty="0"/>
              <a:t>补码 </a:t>
            </a:r>
            <a:r>
              <a:rPr lang="zh-CN" altLang="en-US" dirty="0">
                <a:sym typeface="Wingdings" panose="05000000000000000000" pitchFamily="2" charset="2"/>
              </a:rPr>
              <a:t> 实际值</a:t>
            </a:r>
          </a:p>
          <a:p>
            <a:pPr lvl="1"/>
            <a:r>
              <a:rPr lang="zh-CN" altLang="en-US" dirty="0"/>
              <a:t>正数：</a:t>
            </a:r>
            <a:r>
              <a:rPr lang="en-US" altLang="zh-CN" dirty="0"/>
              <a:t>+ ( </a:t>
            </a:r>
            <a:r>
              <a:rPr lang="zh-CN" altLang="en-US" dirty="0"/>
              <a:t>补码 </a:t>
            </a:r>
            <a:r>
              <a:rPr lang="en-US" altLang="zh-CN" dirty="0"/>
              <a:t>)</a:t>
            </a:r>
          </a:p>
          <a:p>
            <a:pPr lvl="1">
              <a:spcBef>
                <a:spcPct val="20000"/>
              </a:spcBef>
            </a:pPr>
            <a:r>
              <a:rPr lang="zh-CN" altLang="en-US" dirty="0"/>
              <a:t>负数：</a:t>
            </a:r>
            <a:r>
              <a:rPr lang="en-US" altLang="zh-CN" dirty="0">
                <a:cs typeface="Arial" panose="020B0604020202020204" pitchFamily="34" charset="0"/>
              </a:rPr>
              <a:t>–</a:t>
            </a:r>
            <a:r>
              <a:rPr lang="en-US" altLang="zh-CN" dirty="0"/>
              <a:t> (</a:t>
            </a:r>
            <a:r>
              <a:rPr lang="zh-CN" altLang="en-US" dirty="0"/>
              <a:t> 补码</a:t>
            </a:r>
            <a:r>
              <a:rPr lang="en-US" altLang="zh-CN" dirty="0"/>
              <a:t> + 1)</a:t>
            </a:r>
          </a:p>
          <a:p>
            <a:r>
              <a:rPr lang="zh-CN" altLang="en-US" dirty="0"/>
              <a:t>例如</a:t>
            </a: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5797550" y="3803650"/>
            <a:ext cx="28448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+100111B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-1011011B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-11100B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-10000000B</a:t>
            </a: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5464175" y="1252538"/>
            <a:ext cx="3033713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zh-CN" altLang="en-US" b="0">
              <a:solidFill>
                <a:srgbClr val="0066FF"/>
              </a:solidFill>
            </a:endParaRPr>
          </a:p>
        </p:txBody>
      </p:sp>
      <p:sp>
        <p:nvSpPr>
          <p:cNvPr id="27657" name="Rectangle 6"/>
          <p:cNvSpPr>
            <a:spLocks noChangeArrowheads="1"/>
          </p:cNvSpPr>
          <p:nvPr/>
        </p:nvSpPr>
        <p:spPr bwMode="auto">
          <a:xfrm>
            <a:off x="790575" y="3808413"/>
            <a:ext cx="4354513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 dirty="0"/>
              <a:t>(X)</a:t>
            </a:r>
            <a:r>
              <a:rPr lang="zh-CN" altLang="en-US" sz="2800" b="0" baseline="-25000" dirty="0"/>
              <a:t>补</a:t>
            </a:r>
            <a:r>
              <a:rPr lang="en-US" altLang="zh-CN" sz="2800" b="0" dirty="0"/>
              <a:t>=00100111B → X=?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 dirty="0"/>
              <a:t>(X)</a:t>
            </a:r>
            <a:r>
              <a:rPr lang="zh-CN" altLang="en-US" sz="2800" b="0" baseline="-25000" dirty="0"/>
              <a:t>补</a:t>
            </a:r>
            <a:r>
              <a:rPr lang="en-US" altLang="zh-CN" sz="2800" b="0" dirty="0"/>
              <a:t>=10100101B → X=?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 dirty="0"/>
              <a:t>(X)</a:t>
            </a:r>
            <a:r>
              <a:rPr lang="zh-CN" altLang="en-US" sz="2800" b="0" baseline="-25000" dirty="0"/>
              <a:t>补</a:t>
            </a:r>
            <a:r>
              <a:rPr lang="en-US" altLang="zh-CN" sz="2800" b="0" dirty="0"/>
              <a:t>=11100100B → X=?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0" dirty="0"/>
              <a:t>(X)</a:t>
            </a:r>
            <a:r>
              <a:rPr lang="zh-CN" altLang="en-US" sz="2800" b="0" baseline="-25000" dirty="0"/>
              <a:t>补</a:t>
            </a:r>
            <a:r>
              <a:rPr lang="en-US" altLang="zh-CN" sz="2800" b="0" dirty="0"/>
              <a:t>=10000000B → X=?</a:t>
            </a:r>
            <a:endParaRPr lang="en-US" altLang="zh-CN" sz="2800" dirty="0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2901950" y="2636838"/>
            <a:ext cx="684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9A71486-357B-421F-B780-368F26EFBBDC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217BABF-BE31-46DC-A6F0-1E14ECA40D3C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1975"/>
          </a:xfrm>
        </p:spPr>
        <p:txBody>
          <a:bodyPr/>
          <a:lstStyle/>
          <a:p>
            <a:r>
              <a:rPr lang="zh-CN" altLang="en-US" sz="4000"/>
              <a:t>不同编码对比</a:t>
            </a:r>
          </a:p>
        </p:txBody>
      </p:sp>
      <p:graphicFrame>
        <p:nvGraphicFramePr>
          <p:cNvPr id="892036" name="Group 132"/>
          <p:cNvGraphicFramePr>
            <a:graphicFrameLocks noGrp="1"/>
          </p:cNvGraphicFramePr>
          <p:nvPr/>
        </p:nvGraphicFramePr>
        <p:xfrm>
          <a:off x="996950" y="1052513"/>
          <a:ext cx="7212013" cy="5286377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编码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 无符号数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原码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补码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反码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-0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892034" name="Rectangle 130"/>
          <p:cNvSpPr>
            <a:spLocks noChangeArrowheads="1"/>
          </p:cNvSpPr>
          <p:nvPr/>
        </p:nvSpPr>
        <p:spPr bwMode="auto">
          <a:xfrm>
            <a:off x="2447925" y="3833813"/>
            <a:ext cx="5761038" cy="2474912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0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8FF030B-E049-47ED-AE87-F21FA25B586A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0FFADDB-0B69-4BC2-B22F-95629371C4E1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7525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 sz="2800">
                <a:latin typeface="Times New Roman" panose="02020603050405020304" pitchFamily="18" charset="0"/>
              </a:rPr>
              <a:t>采用补码，可以用加法来实现减法运算</a:t>
            </a: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 sz="2800">
                <a:latin typeface="Times New Roman" panose="02020603050405020304" pitchFamily="18" charset="0"/>
              </a:rPr>
              <a:t>加法</a:t>
            </a:r>
            <a:r>
              <a:rPr lang="en-US" altLang="zh-CN" sz="2800">
                <a:latin typeface="Times New Roman" panose="02020603050405020304" pitchFamily="18" charset="0"/>
              </a:rPr>
              <a:t>:   (</a:t>
            </a:r>
            <a:r>
              <a:rPr lang="en-US" altLang="zh-CN" sz="2400">
                <a:latin typeface="Times New Roman" panose="02020603050405020304" pitchFamily="18" charset="0"/>
              </a:rPr>
              <a:t>X + Y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=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+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</a:p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 sz="2800">
                <a:latin typeface="Times New Roman" panose="02020603050405020304" pitchFamily="18" charset="0"/>
              </a:rPr>
              <a:t>减法</a:t>
            </a:r>
            <a:r>
              <a:rPr lang="en-US" altLang="zh-CN" sz="2800">
                <a:latin typeface="Times New Roman" panose="02020603050405020304" pitchFamily="18" charset="0"/>
              </a:rPr>
              <a:t>:   (</a:t>
            </a:r>
            <a:r>
              <a:rPr lang="en-US" altLang="zh-CN" sz="2400">
                <a:latin typeface="Times New Roman" panose="02020603050405020304" pitchFamily="18" charset="0"/>
              </a:rPr>
              <a:t>X – Y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=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+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-Y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=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+ 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en-US" altLang="zh-CN" sz="2400">
                <a:latin typeface="Times New Roman" panose="02020603050405020304" pitchFamily="18" charset="0"/>
              </a:rPr>
              <a:t>+ 1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066800"/>
          </a:xfrm>
        </p:spPr>
        <p:txBody>
          <a:bodyPr/>
          <a:lstStyle/>
          <a:p>
            <a:r>
              <a:rPr lang="zh-CN" altLang="en-US"/>
              <a:t>补码加减运算</a:t>
            </a:r>
          </a:p>
        </p:txBody>
      </p:sp>
      <p:grpSp>
        <p:nvGrpSpPr>
          <p:cNvPr id="31751" name="Group 4"/>
          <p:cNvGrpSpPr>
            <a:grpSpLocks/>
          </p:cNvGrpSpPr>
          <p:nvPr/>
        </p:nvGrpSpPr>
        <p:grpSpPr bwMode="auto">
          <a:xfrm>
            <a:off x="444500" y="1974850"/>
            <a:ext cx="4595813" cy="3038475"/>
            <a:chOff x="280" y="1207"/>
            <a:chExt cx="2895" cy="1914"/>
          </a:xfrm>
        </p:grpSpPr>
        <p:sp>
          <p:nvSpPr>
            <p:cNvPr id="31754" name="Line 5"/>
            <p:cNvSpPr>
              <a:spLocks noChangeShapeType="1"/>
            </p:cNvSpPr>
            <p:nvPr/>
          </p:nvSpPr>
          <p:spPr bwMode="auto">
            <a:xfrm>
              <a:off x="1020" y="2160"/>
              <a:ext cx="13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" name="Line 6"/>
            <p:cNvSpPr>
              <a:spLocks noChangeShapeType="1"/>
            </p:cNvSpPr>
            <p:nvPr/>
          </p:nvSpPr>
          <p:spPr bwMode="auto">
            <a:xfrm flipV="1">
              <a:off x="1701" y="1480"/>
              <a:ext cx="0" cy="1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Line 7"/>
            <p:cNvSpPr>
              <a:spLocks noChangeShapeType="1"/>
            </p:cNvSpPr>
            <p:nvPr/>
          </p:nvSpPr>
          <p:spPr bwMode="auto">
            <a:xfrm flipV="1">
              <a:off x="1224" y="1684"/>
              <a:ext cx="953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8"/>
            <p:cNvSpPr>
              <a:spLocks noChangeShapeType="1"/>
            </p:cNvSpPr>
            <p:nvPr/>
          </p:nvSpPr>
          <p:spPr bwMode="auto">
            <a:xfrm>
              <a:off x="1224" y="1683"/>
              <a:ext cx="953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Oval 9"/>
            <p:cNvSpPr>
              <a:spLocks noChangeArrowheads="1"/>
            </p:cNvSpPr>
            <p:nvPr/>
          </p:nvSpPr>
          <p:spPr bwMode="auto">
            <a:xfrm>
              <a:off x="1134" y="1593"/>
              <a:ext cx="1134" cy="11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1759" name="Text Box 10"/>
            <p:cNvSpPr txBox="1">
              <a:spLocks noChangeArrowheads="1"/>
            </p:cNvSpPr>
            <p:nvPr/>
          </p:nvSpPr>
          <p:spPr bwMode="auto">
            <a:xfrm>
              <a:off x="1587" y="157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60" name="Text Box 11"/>
            <p:cNvSpPr txBox="1">
              <a:spLocks noChangeArrowheads="1"/>
            </p:cNvSpPr>
            <p:nvPr/>
          </p:nvSpPr>
          <p:spPr bwMode="auto">
            <a:xfrm>
              <a:off x="1587" y="240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1761" name="Text Box 12"/>
            <p:cNvSpPr txBox="1">
              <a:spLocks noChangeArrowheads="1"/>
            </p:cNvSpPr>
            <p:nvPr/>
          </p:nvSpPr>
          <p:spPr bwMode="auto">
            <a:xfrm>
              <a:off x="1156" y="20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762" name="Text Box 13"/>
            <p:cNvSpPr txBox="1">
              <a:spLocks noChangeArrowheads="1"/>
            </p:cNvSpPr>
            <p:nvPr/>
          </p:nvSpPr>
          <p:spPr bwMode="auto">
            <a:xfrm>
              <a:off x="2010" y="20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63" name="Text Box 14"/>
            <p:cNvSpPr txBox="1">
              <a:spLocks noChangeArrowheads="1"/>
            </p:cNvSpPr>
            <p:nvPr/>
          </p:nvSpPr>
          <p:spPr bwMode="auto">
            <a:xfrm>
              <a:off x="1897" y="170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64" name="Text Box 15"/>
            <p:cNvSpPr txBox="1">
              <a:spLocks noChangeArrowheads="1"/>
            </p:cNvSpPr>
            <p:nvPr/>
          </p:nvSpPr>
          <p:spPr bwMode="auto">
            <a:xfrm>
              <a:off x="1292" y="17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1765" name="Text Box 16"/>
            <p:cNvSpPr txBox="1">
              <a:spLocks noChangeArrowheads="1"/>
            </p:cNvSpPr>
            <p:nvPr/>
          </p:nvSpPr>
          <p:spPr bwMode="auto">
            <a:xfrm>
              <a:off x="1882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766" name="Text Box 17"/>
            <p:cNvSpPr txBox="1">
              <a:spLocks noChangeArrowheads="1"/>
            </p:cNvSpPr>
            <p:nvPr/>
          </p:nvSpPr>
          <p:spPr bwMode="auto">
            <a:xfrm>
              <a:off x="1292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1767" name="Text Box 18"/>
            <p:cNvSpPr txBox="1">
              <a:spLocks noChangeArrowheads="1"/>
            </p:cNvSpPr>
            <p:nvPr/>
          </p:nvSpPr>
          <p:spPr bwMode="auto">
            <a:xfrm>
              <a:off x="1410" y="1207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000 (0)</a:t>
              </a:r>
            </a:p>
          </p:txBody>
        </p:sp>
        <p:sp>
          <p:nvSpPr>
            <p:cNvPr id="31768" name="Text Box 19"/>
            <p:cNvSpPr txBox="1">
              <a:spLocks noChangeArrowheads="1"/>
            </p:cNvSpPr>
            <p:nvPr/>
          </p:nvSpPr>
          <p:spPr bwMode="auto">
            <a:xfrm>
              <a:off x="2187" y="1473"/>
              <a:ext cx="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001 (+1)</a:t>
              </a:r>
            </a:p>
          </p:txBody>
        </p:sp>
        <p:sp>
          <p:nvSpPr>
            <p:cNvPr id="31769" name="Text Box 20"/>
            <p:cNvSpPr txBox="1">
              <a:spLocks noChangeArrowheads="1"/>
            </p:cNvSpPr>
            <p:nvPr/>
          </p:nvSpPr>
          <p:spPr bwMode="auto">
            <a:xfrm>
              <a:off x="2391" y="2001"/>
              <a:ext cx="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010 (+2)</a:t>
              </a:r>
            </a:p>
          </p:txBody>
        </p:sp>
        <p:sp>
          <p:nvSpPr>
            <p:cNvPr id="31770" name="Text Box 21"/>
            <p:cNvSpPr txBox="1">
              <a:spLocks noChangeArrowheads="1"/>
            </p:cNvSpPr>
            <p:nvPr/>
          </p:nvSpPr>
          <p:spPr bwMode="auto">
            <a:xfrm>
              <a:off x="280" y="2001"/>
              <a:ext cx="7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110 (-2)</a:t>
              </a:r>
            </a:p>
          </p:txBody>
        </p:sp>
        <p:sp>
          <p:nvSpPr>
            <p:cNvPr id="31771" name="Text Box 22"/>
            <p:cNvSpPr txBox="1">
              <a:spLocks noChangeArrowheads="1"/>
            </p:cNvSpPr>
            <p:nvPr/>
          </p:nvSpPr>
          <p:spPr bwMode="auto">
            <a:xfrm>
              <a:off x="2200" y="2523"/>
              <a:ext cx="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011 (+3)</a:t>
              </a:r>
            </a:p>
          </p:txBody>
        </p:sp>
        <p:sp>
          <p:nvSpPr>
            <p:cNvPr id="31772" name="Text Box 23"/>
            <p:cNvSpPr txBox="1">
              <a:spLocks noChangeArrowheads="1"/>
            </p:cNvSpPr>
            <p:nvPr/>
          </p:nvSpPr>
          <p:spPr bwMode="auto">
            <a:xfrm>
              <a:off x="1391" y="2833"/>
              <a:ext cx="7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100 (-4)</a:t>
              </a:r>
            </a:p>
          </p:txBody>
        </p:sp>
        <p:sp>
          <p:nvSpPr>
            <p:cNvPr id="31773" name="Text Box 24"/>
            <p:cNvSpPr txBox="1">
              <a:spLocks noChangeArrowheads="1"/>
            </p:cNvSpPr>
            <p:nvPr/>
          </p:nvSpPr>
          <p:spPr bwMode="auto">
            <a:xfrm>
              <a:off x="439" y="2523"/>
              <a:ext cx="7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101 (-3)</a:t>
              </a:r>
            </a:p>
          </p:txBody>
        </p:sp>
        <p:sp>
          <p:nvSpPr>
            <p:cNvPr id="31774" name="Text Box 25"/>
            <p:cNvSpPr txBox="1">
              <a:spLocks noChangeArrowheads="1"/>
            </p:cNvSpPr>
            <p:nvPr/>
          </p:nvSpPr>
          <p:spPr bwMode="auto">
            <a:xfrm>
              <a:off x="453" y="1473"/>
              <a:ext cx="7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111 (-1)</a:t>
              </a:r>
            </a:p>
          </p:txBody>
        </p:sp>
      </p:grpSp>
      <p:pic>
        <p:nvPicPr>
          <p:cNvPr id="31752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100263"/>
            <a:ext cx="2987675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Line 27"/>
          <p:cNvSpPr>
            <a:spLocks noChangeShapeType="1"/>
          </p:cNvSpPr>
          <p:nvPr/>
        </p:nvSpPr>
        <p:spPr bwMode="auto">
          <a:xfrm>
            <a:off x="6589713" y="5768975"/>
            <a:ext cx="466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C1E9817-8F26-4C8C-A861-B68D6AC4CD4B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81D6CC-D43D-4843-BBB0-DD5FECCFE058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示例─补码运算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/>
              <a:t>( X )</a:t>
            </a:r>
            <a:r>
              <a:rPr lang="zh-CN" altLang="en-US" b="0" baseline="-25000" dirty="0"/>
              <a:t>补</a:t>
            </a:r>
            <a:r>
              <a:rPr lang="zh-CN" altLang="en-US" b="0" dirty="0"/>
              <a:t> </a:t>
            </a:r>
            <a:r>
              <a:rPr lang="en-US" altLang="zh-CN" b="0" dirty="0"/>
              <a:t>= 1010 → ( -X )</a:t>
            </a:r>
            <a:r>
              <a:rPr lang="zh-CN" altLang="en-US" b="0" baseline="-25000" dirty="0"/>
              <a:t>补</a:t>
            </a:r>
            <a:r>
              <a:rPr lang="zh-CN" altLang="en-US" b="0" dirty="0"/>
              <a:t> </a:t>
            </a:r>
            <a:r>
              <a:rPr lang="en-US" altLang="zh-CN" b="0" dirty="0"/>
              <a:t>= ? </a:t>
            </a:r>
          </a:p>
          <a:p>
            <a:pPr>
              <a:lnSpc>
                <a:spcPct val="150000"/>
              </a:lnSpc>
            </a:pPr>
            <a:r>
              <a:rPr lang="en-US" altLang="zh-CN" b="0" dirty="0"/>
              <a:t>X = -5</a:t>
            </a:r>
            <a:r>
              <a:rPr lang="zh-CN" altLang="en-US" b="0" dirty="0"/>
              <a:t> </a:t>
            </a:r>
            <a:r>
              <a:rPr lang="en-US" altLang="zh-CN" b="0" dirty="0"/>
              <a:t>, Y = 3 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/>
              <a:t>5-&gt; 0101, -5 -&gt; 1010+1 = 1011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/>
              <a:t>3-&gt;0011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3200" dirty="0"/>
              <a:t>→ </a:t>
            </a:r>
            <a:r>
              <a:rPr lang="en-US" altLang="zh-CN" dirty="0"/>
              <a:t>(X + Y)</a:t>
            </a:r>
            <a:r>
              <a:rPr lang="zh-CN" altLang="en-US" baseline="-25000" dirty="0"/>
              <a:t>补</a:t>
            </a:r>
            <a:r>
              <a:rPr lang="zh-CN" altLang="en-US" dirty="0"/>
              <a:t> </a:t>
            </a:r>
            <a:r>
              <a:rPr lang="en-US" altLang="zh-CN" dirty="0"/>
              <a:t>= ?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3200" dirty="0"/>
              <a:t>→ </a:t>
            </a:r>
            <a:r>
              <a:rPr lang="en-US" altLang="zh-CN" dirty="0"/>
              <a:t>(X – Y)</a:t>
            </a:r>
            <a:r>
              <a:rPr lang="zh-CN" altLang="en-US" baseline="-25000" dirty="0"/>
              <a:t>补</a:t>
            </a:r>
            <a:r>
              <a:rPr lang="zh-CN" altLang="en-US" dirty="0"/>
              <a:t> </a:t>
            </a:r>
            <a:r>
              <a:rPr lang="en-US" altLang="zh-CN" dirty="0"/>
              <a:t>= ?     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3489480" y="5600187"/>
            <a:ext cx="5729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 b="0" dirty="0">
                <a:solidFill>
                  <a:srgbClr val="0066FF"/>
                </a:solidFill>
              </a:rPr>
              <a:t>1011+1100 +1= </a:t>
            </a:r>
            <a:r>
              <a:rPr lang="en-US" altLang="zh-CN" sz="2800" b="0" dirty="0">
                <a:solidFill>
                  <a:srgbClr val="FF0000"/>
                </a:solidFill>
              </a:rPr>
              <a:t>1</a:t>
            </a:r>
            <a:r>
              <a:rPr lang="en-US" altLang="zh-CN" sz="2800" b="0" dirty="0">
                <a:solidFill>
                  <a:srgbClr val="0066FF"/>
                </a:solidFill>
              </a:rPr>
              <a:t>1000 -&gt;1000  (-8)</a:t>
            </a:r>
          </a:p>
        </p:txBody>
      </p:sp>
      <p:sp>
        <p:nvSpPr>
          <p:cNvPr id="34824" name="Rectangle 5"/>
          <p:cNvSpPr>
            <a:spLocks noChangeArrowheads="1"/>
          </p:cNvSpPr>
          <p:nvPr/>
        </p:nvSpPr>
        <p:spPr bwMode="auto">
          <a:xfrm>
            <a:off x="5948363" y="1665288"/>
            <a:ext cx="2044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66FF"/>
                </a:solidFill>
              </a:rPr>
              <a:t>0110  (+6)</a:t>
            </a:r>
          </a:p>
        </p:txBody>
      </p:sp>
      <p:sp>
        <p:nvSpPr>
          <p:cNvPr id="34825" name="Rectangle 6"/>
          <p:cNvSpPr>
            <a:spLocks noChangeArrowheads="1"/>
          </p:cNvSpPr>
          <p:nvPr/>
        </p:nvSpPr>
        <p:spPr bwMode="auto">
          <a:xfrm>
            <a:off x="3549785" y="4791726"/>
            <a:ext cx="54031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 b="0" dirty="0">
                <a:solidFill>
                  <a:srgbClr val="0066FF"/>
                </a:solidFill>
              </a:rPr>
              <a:t>1011+0011 = 1110 -&gt;0001+1 (-2)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F4E4B9D-14EB-4789-BB72-92F298D0CF0B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40351B5-FE10-46B7-9E23-19EB8362C964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溢出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0403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位二进制补码表示范围：</a:t>
            </a:r>
            <a:r>
              <a:rPr lang="en-US" altLang="zh-CN" sz="2800" dirty="0">
                <a:latin typeface="Times New Roman" panose="02020603050405020304" pitchFamily="18" charset="0"/>
              </a:rPr>
              <a:t>-2</a:t>
            </a:r>
            <a:r>
              <a:rPr lang="en-US" altLang="zh-CN" sz="2800" baseline="40000" dirty="0">
                <a:latin typeface="Times New Roman" panose="02020603050405020304" pitchFamily="18" charset="0"/>
              </a:rPr>
              <a:t>n-1 </a:t>
            </a:r>
            <a:r>
              <a:rPr lang="zh-CN" altLang="en-US" sz="2800" dirty="0">
                <a:latin typeface="Times New Roman" panose="02020603050405020304" pitchFamily="18" charset="0"/>
              </a:rPr>
              <a:t>～ </a:t>
            </a:r>
            <a:r>
              <a:rPr lang="en-US" altLang="zh-CN" sz="2800" dirty="0">
                <a:latin typeface="Times New Roman" panose="02020603050405020304" pitchFamily="18" charset="0"/>
              </a:rPr>
              <a:t>+2</a:t>
            </a:r>
            <a:r>
              <a:rPr lang="en-US" altLang="zh-CN" sz="2800" baseline="40000" dirty="0">
                <a:latin typeface="Times New Roman" panose="02020603050405020304" pitchFamily="18" charset="0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溢出：运算的结果超出了补码的表示范围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出现场合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同号相加，和的符号与被加数的符号相反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（例如四位补码：</a:t>
            </a:r>
            <a:r>
              <a:rPr lang="en-US" altLang="zh-CN" sz="2000" dirty="0">
                <a:latin typeface="Times New Roman" panose="02020603050405020304" pitchFamily="18" charset="0"/>
              </a:rPr>
              <a:t>7+6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</a:rPr>
              <a:t>111+0110=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001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</a:t>
            </a:r>
            <a:r>
              <a:rPr lang="zh-CN" altLang="en-US" sz="2000" dirty="0">
                <a:latin typeface="Times New Roman" panose="02020603050405020304" pitchFamily="18" charset="0"/>
              </a:rPr>
              <a:t>         </a:t>
            </a:r>
            <a:r>
              <a:rPr lang="en-US" altLang="zh-CN" sz="2000" dirty="0">
                <a:latin typeface="Times New Roman" panose="02020603050405020304" pitchFamily="18" charset="0"/>
              </a:rPr>
              <a:t>(-7)+(-6)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001+1010=1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</a:rPr>
              <a:t>011 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异号相减，差的符号与被减数的符号相反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（例如四位补码：</a:t>
            </a:r>
            <a:r>
              <a:rPr lang="en-US" altLang="zh-CN" sz="2000" dirty="0">
                <a:latin typeface="Times New Roman" panose="02020603050405020304" pitchFamily="18" charset="0"/>
              </a:rPr>
              <a:t>7- (-6)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</a:rPr>
              <a:t>111+1010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+1=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101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	</a:t>
            </a:r>
            <a:r>
              <a:rPr lang="zh-CN" altLang="en-US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</a:rPr>
              <a:t>(-6)-7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010+0111 +1=1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</a:rPr>
              <a:t>011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判别：最高位进位和次高位进位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相同，则未溢出；不相同，则溢出</a:t>
            </a:r>
          </a:p>
        </p:txBody>
      </p:sp>
      <p:sp>
        <p:nvSpPr>
          <p:cNvPr id="7" name="Line 27">
            <a:extLst>
              <a:ext uri="{FF2B5EF4-FFF2-40B4-BE49-F238E27FC236}">
                <a16:creationId xmlns:a16="http://schemas.microsoft.com/office/drawing/2014/main" id="{73B0C636-B033-7449-AD04-15962CB34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6036" y="4869160"/>
            <a:ext cx="466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27">
            <a:extLst>
              <a:ext uri="{FF2B5EF4-FFF2-40B4-BE49-F238E27FC236}">
                <a16:creationId xmlns:a16="http://schemas.microsoft.com/office/drawing/2014/main" id="{FAC411EF-611B-104C-8938-3EAAAC4A5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7363" y="5265204"/>
            <a:ext cx="466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227B1AE-CDC2-4B5D-873B-DA758C73DA3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BE6A4A5-5F02-4B55-B2EF-B7A3843C779A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示例─</a:t>
            </a:r>
            <a:r>
              <a:rPr lang="zh-CN" altLang="en-US"/>
              <a:t>溢出判别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判别：最高位进位和次高位进位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相同，则未溢出；不相同，则溢出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/>
              <a:t>采用</a:t>
            </a:r>
            <a:r>
              <a:rPr lang="en-US" altLang="zh-CN" sz="2800" dirty="0"/>
              <a:t>4</a:t>
            </a:r>
            <a:r>
              <a:rPr lang="zh-CN" altLang="en-US" sz="2800" dirty="0"/>
              <a:t>位补码运算</a:t>
            </a:r>
          </a:p>
          <a:p>
            <a:pPr lvl="1">
              <a:spcBef>
                <a:spcPct val="30000"/>
              </a:spcBef>
            </a:pPr>
            <a:r>
              <a:rPr lang="en-US" altLang="zh-CN" sz="2400" b="0" dirty="0"/>
              <a:t>X = +5, Y = -7</a:t>
            </a:r>
          </a:p>
          <a:p>
            <a:pPr lvl="2">
              <a:spcBef>
                <a:spcPct val="30000"/>
              </a:spcBef>
              <a:buNone/>
            </a:pPr>
            <a:r>
              <a:rPr lang="en-US" altLang="zh-CN" dirty="0"/>
              <a:t>→ (X + Y)</a:t>
            </a:r>
            <a:r>
              <a:rPr lang="zh-CN" altLang="en-US" baseline="-25000" dirty="0"/>
              <a:t>补</a:t>
            </a:r>
            <a:r>
              <a:rPr lang="zh-CN" altLang="en-US" dirty="0"/>
              <a:t> </a:t>
            </a:r>
            <a:r>
              <a:rPr lang="en-US" altLang="zh-CN" dirty="0"/>
              <a:t>= ?</a:t>
            </a:r>
          </a:p>
          <a:p>
            <a:pPr lvl="2">
              <a:spcBef>
                <a:spcPct val="30000"/>
              </a:spcBef>
              <a:buNone/>
            </a:pPr>
            <a:r>
              <a:rPr lang="en-US" altLang="zh-CN" dirty="0"/>
              <a:t>→ (X – Y)</a:t>
            </a:r>
            <a:r>
              <a:rPr lang="zh-CN" altLang="en-US" baseline="-25000" dirty="0"/>
              <a:t>补</a:t>
            </a:r>
            <a:r>
              <a:rPr lang="zh-CN" altLang="en-US" dirty="0"/>
              <a:t> </a:t>
            </a:r>
            <a:r>
              <a:rPr lang="en-US" altLang="zh-CN" dirty="0"/>
              <a:t>= ?</a:t>
            </a:r>
          </a:p>
          <a:p>
            <a:pPr lvl="1">
              <a:spcBef>
                <a:spcPct val="30000"/>
              </a:spcBef>
            </a:pPr>
            <a:r>
              <a:rPr lang="en-US" altLang="zh-CN" sz="2400" b="0" dirty="0"/>
              <a:t>X = -8, Y = -3</a:t>
            </a:r>
          </a:p>
          <a:p>
            <a:pPr lvl="2">
              <a:spcBef>
                <a:spcPct val="30000"/>
              </a:spcBef>
              <a:buNone/>
            </a:pPr>
            <a:r>
              <a:rPr lang="en-US" altLang="zh-CN" dirty="0"/>
              <a:t>→ (X + Y)</a:t>
            </a:r>
            <a:r>
              <a:rPr lang="zh-CN" altLang="en-US" baseline="-25000" dirty="0"/>
              <a:t>补</a:t>
            </a:r>
            <a:r>
              <a:rPr lang="zh-CN" altLang="en-US" dirty="0"/>
              <a:t> </a:t>
            </a:r>
            <a:r>
              <a:rPr lang="en-US" altLang="zh-CN" dirty="0"/>
              <a:t>= ?</a:t>
            </a:r>
          </a:p>
          <a:p>
            <a:pPr lvl="2">
              <a:spcBef>
                <a:spcPct val="30000"/>
              </a:spcBef>
              <a:buNone/>
            </a:pPr>
            <a:r>
              <a:rPr lang="en-US" altLang="zh-CN" dirty="0"/>
              <a:t>→ (X – Y)</a:t>
            </a:r>
            <a:r>
              <a:rPr lang="zh-CN" altLang="en-US" baseline="-25000" dirty="0"/>
              <a:t>补</a:t>
            </a:r>
            <a:r>
              <a:rPr lang="zh-CN" altLang="en-US" dirty="0"/>
              <a:t> </a:t>
            </a:r>
            <a:r>
              <a:rPr lang="en-US" altLang="zh-CN" dirty="0"/>
              <a:t>= ?</a:t>
            </a:r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4733925" y="471487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600" b="0"/>
          </a:p>
        </p:txBody>
      </p:sp>
      <p:sp>
        <p:nvSpPr>
          <p:cNvPr id="38920" name="Text Box 5"/>
          <p:cNvSpPr txBox="1">
            <a:spLocks noChangeArrowheads="1"/>
          </p:cNvSpPr>
          <p:nvPr/>
        </p:nvSpPr>
        <p:spPr bwMode="auto">
          <a:xfrm>
            <a:off x="4228455" y="5834063"/>
            <a:ext cx="308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0066FF"/>
                </a:solidFill>
              </a:rPr>
              <a:t>1011</a:t>
            </a:r>
            <a:r>
              <a:rPr lang="zh-CN" altLang="en-US" sz="2800">
                <a:solidFill>
                  <a:srgbClr val="0066FF"/>
                </a:solidFill>
              </a:rPr>
              <a:t>（</a:t>
            </a:r>
            <a:r>
              <a:rPr lang="en-US" altLang="zh-CN" sz="2800">
                <a:solidFill>
                  <a:srgbClr val="0066FF"/>
                </a:solidFill>
              </a:rPr>
              <a:t>-5</a:t>
            </a:r>
            <a:r>
              <a:rPr lang="zh-CN" altLang="en-US" sz="2800">
                <a:solidFill>
                  <a:srgbClr val="0066FF"/>
                </a:solidFill>
              </a:rPr>
              <a:t>，正确）</a:t>
            </a:r>
          </a:p>
        </p:txBody>
      </p:sp>
      <p:sp>
        <p:nvSpPr>
          <p:cNvPr id="38921" name="Text Box 6"/>
          <p:cNvSpPr txBox="1">
            <a:spLocks noChangeArrowheads="1"/>
          </p:cNvSpPr>
          <p:nvPr/>
        </p:nvSpPr>
        <p:spPr bwMode="auto">
          <a:xfrm>
            <a:off x="4228455" y="5186363"/>
            <a:ext cx="3170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</a:rPr>
              <a:t>0101</a:t>
            </a:r>
            <a:r>
              <a:rPr lang="zh-CN" altLang="en-US" sz="2800" dirty="0">
                <a:solidFill>
                  <a:srgbClr val="FF3300"/>
                </a:solidFill>
              </a:rPr>
              <a:t>（</a:t>
            </a:r>
            <a:r>
              <a:rPr lang="en-US" altLang="zh-CN" sz="2800" dirty="0">
                <a:solidFill>
                  <a:srgbClr val="FF3300"/>
                </a:solidFill>
              </a:rPr>
              <a:t>+5</a:t>
            </a:r>
            <a:r>
              <a:rPr lang="zh-CN" altLang="en-US" sz="2800" dirty="0">
                <a:solidFill>
                  <a:srgbClr val="FF3300"/>
                </a:solidFill>
              </a:rPr>
              <a:t>，溢出）</a:t>
            </a:r>
          </a:p>
        </p:txBody>
      </p:sp>
      <p:sp>
        <p:nvSpPr>
          <p:cNvPr id="38922" name="Text Box 7"/>
          <p:cNvSpPr txBox="1">
            <a:spLocks noChangeArrowheads="1"/>
          </p:cNvSpPr>
          <p:nvPr/>
        </p:nvSpPr>
        <p:spPr bwMode="auto">
          <a:xfrm>
            <a:off x="4733925" y="28289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600" b="0"/>
          </a:p>
        </p:txBody>
      </p:sp>
      <p:sp>
        <p:nvSpPr>
          <p:cNvPr id="38923" name="Text Box 8"/>
          <p:cNvSpPr txBox="1">
            <a:spLocks noChangeArrowheads="1"/>
          </p:cNvSpPr>
          <p:nvPr/>
        </p:nvSpPr>
        <p:spPr bwMode="auto">
          <a:xfrm>
            <a:off x="4244664" y="3610768"/>
            <a:ext cx="308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 dirty="0">
                <a:solidFill>
                  <a:srgbClr val="0066FF"/>
                </a:solidFill>
              </a:rPr>
              <a:t>1110</a:t>
            </a:r>
            <a:r>
              <a:rPr lang="zh-CN" altLang="en-US" sz="2800" dirty="0">
                <a:solidFill>
                  <a:srgbClr val="0066FF"/>
                </a:solidFill>
              </a:rPr>
              <a:t>（</a:t>
            </a:r>
            <a:r>
              <a:rPr lang="en-US" altLang="zh-CN" sz="2800" dirty="0">
                <a:solidFill>
                  <a:srgbClr val="0066FF"/>
                </a:solidFill>
              </a:rPr>
              <a:t>-2</a:t>
            </a:r>
            <a:r>
              <a:rPr lang="zh-CN" altLang="en-US" sz="2800" dirty="0">
                <a:solidFill>
                  <a:srgbClr val="0066FF"/>
                </a:solidFill>
              </a:rPr>
              <a:t>，正确）</a:t>
            </a:r>
          </a:p>
        </p:txBody>
      </p:sp>
      <p:sp>
        <p:nvSpPr>
          <p:cNvPr id="38924" name="Text Box 9"/>
          <p:cNvSpPr txBox="1">
            <a:spLocks noChangeArrowheads="1"/>
          </p:cNvSpPr>
          <p:nvPr/>
        </p:nvSpPr>
        <p:spPr bwMode="auto">
          <a:xfrm>
            <a:off x="4189101" y="4296568"/>
            <a:ext cx="308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>
                <a:solidFill>
                  <a:srgbClr val="FF3300"/>
                </a:solidFill>
              </a:rPr>
              <a:t>1100</a:t>
            </a:r>
            <a:r>
              <a:rPr lang="zh-CN" altLang="en-US" sz="2800">
                <a:solidFill>
                  <a:srgbClr val="FF3300"/>
                </a:solidFill>
              </a:rPr>
              <a:t>（</a:t>
            </a:r>
            <a:r>
              <a:rPr lang="en-US" altLang="zh-CN" sz="2800">
                <a:solidFill>
                  <a:srgbClr val="FF3300"/>
                </a:solidFill>
              </a:rPr>
              <a:t>-4</a:t>
            </a:r>
            <a:r>
              <a:rPr lang="zh-CN" altLang="en-US" sz="2800">
                <a:solidFill>
                  <a:srgbClr val="FF3300"/>
                </a:solidFill>
              </a:rPr>
              <a:t>，溢出）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要点小结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有符号数编码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对于正数，以</a:t>
            </a:r>
            <a:r>
              <a:rPr lang="en-US" altLang="zh-CN" sz="2400" dirty="0"/>
              <a:t>0</a:t>
            </a:r>
            <a:r>
              <a:rPr lang="zh-CN" altLang="en-US" sz="2400" dirty="0"/>
              <a:t>开头，三种码相同，余下位</a:t>
            </a:r>
            <a:r>
              <a:rPr lang="en-US" altLang="zh-CN" sz="2400" dirty="0"/>
              <a:t>=</a:t>
            </a:r>
            <a:r>
              <a:rPr lang="zh-CN" altLang="en-US" sz="2400" dirty="0"/>
              <a:t>数值位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对于</a:t>
            </a:r>
            <a:r>
              <a:rPr lang="zh-CN" altLang="en-US" sz="2400" dirty="0">
                <a:solidFill>
                  <a:srgbClr val="0000FF"/>
                </a:solidFill>
              </a:rPr>
              <a:t>负数</a:t>
            </a:r>
            <a:r>
              <a:rPr lang="zh-CN" altLang="en-US" sz="2400" dirty="0"/>
              <a:t>，以</a:t>
            </a:r>
            <a:r>
              <a:rPr lang="en-US" altLang="zh-CN" sz="2400" dirty="0"/>
              <a:t>1</a:t>
            </a:r>
            <a:r>
              <a:rPr lang="zh-CN" altLang="en-US" sz="2400" dirty="0"/>
              <a:t>开头，三种码不同</a:t>
            </a:r>
          </a:p>
          <a:p>
            <a:pPr lvl="2">
              <a:lnSpc>
                <a:spcPct val="110000"/>
              </a:lnSpc>
            </a:pPr>
            <a:r>
              <a:rPr lang="zh-CN" altLang="en-US" sz="2200" dirty="0"/>
              <a:t>原码：余下位 </a:t>
            </a:r>
            <a:r>
              <a:rPr lang="en-US" altLang="zh-CN" sz="2200" dirty="0"/>
              <a:t>= </a:t>
            </a:r>
            <a:r>
              <a:rPr lang="zh-CN" altLang="en-US" sz="2200" dirty="0"/>
              <a:t>数值位</a:t>
            </a:r>
            <a:endParaRPr lang="en-US" altLang="zh-CN" sz="2200" dirty="0"/>
          </a:p>
          <a:p>
            <a:pPr lvl="2">
              <a:lnSpc>
                <a:spcPct val="110000"/>
              </a:lnSpc>
            </a:pPr>
            <a:r>
              <a:rPr lang="zh-CN" altLang="en-US" sz="2200" dirty="0"/>
              <a:t>反码：余下位 </a:t>
            </a:r>
            <a:r>
              <a:rPr lang="en-US" altLang="zh-CN" sz="2200" dirty="0"/>
              <a:t>= </a:t>
            </a:r>
            <a:r>
              <a:rPr lang="zh-CN" altLang="en-US" sz="2200" dirty="0"/>
              <a:t>取反</a:t>
            </a:r>
            <a:r>
              <a:rPr lang="en-US" altLang="zh-CN" sz="2200" dirty="0"/>
              <a:t>(</a:t>
            </a:r>
            <a:r>
              <a:rPr lang="zh-CN" altLang="en-US" sz="2200" dirty="0"/>
              <a:t>数值位</a:t>
            </a:r>
            <a:r>
              <a:rPr lang="en-US" altLang="zh-CN" sz="2200" dirty="0"/>
              <a:t>)</a:t>
            </a:r>
            <a:endParaRPr lang="zh-CN" altLang="en-US" sz="2200" dirty="0"/>
          </a:p>
          <a:p>
            <a:pPr lvl="2">
              <a:lnSpc>
                <a:spcPct val="11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补码：全部位 </a:t>
            </a:r>
            <a:r>
              <a:rPr lang="en-US" altLang="zh-CN" sz="2200" dirty="0">
                <a:solidFill>
                  <a:srgbClr val="0000FF"/>
                </a:solidFill>
              </a:rPr>
              <a:t>= </a:t>
            </a:r>
            <a:r>
              <a:rPr lang="zh-CN" altLang="en-US" sz="2200" dirty="0">
                <a:solidFill>
                  <a:srgbClr val="0000FF"/>
                </a:solidFill>
              </a:rPr>
              <a:t>取反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zh-CN" altLang="en-US" sz="2200" dirty="0">
                <a:solidFill>
                  <a:srgbClr val="0000FF"/>
                </a:solidFill>
              </a:rPr>
              <a:t>数值位</a:t>
            </a:r>
            <a:r>
              <a:rPr lang="en-US" altLang="zh-CN" sz="2200" dirty="0">
                <a:solidFill>
                  <a:srgbClr val="0000FF"/>
                </a:solidFill>
              </a:rPr>
              <a:t>)</a:t>
            </a:r>
            <a:r>
              <a:rPr lang="zh-CN" altLang="en-US" sz="2200" dirty="0">
                <a:solidFill>
                  <a:srgbClr val="0000FF"/>
                </a:solidFill>
              </a:rPr>
              <a:t> </a:t>
            </a:r>
            <a:r>
              <a:rPr lang="en-US" altLang="zh-CN" sz="2200" dirty="0">
                <a:solidFill>
                  <a:srgbClr val="0000FF"/>
                </a:solidFill>
              </a:rPr>
              <a:t>+ 1</a:t>
            </a:r>
          </a:p>
          <a:p>
            <a:r>
              <a:rPr lang="zh-CN" altLang="en-US" dirty="0"/>
              <a:t>补码 </a:t>
            </a:r>
            <a:r>
              <a:rPr lang="zh-CN" altLang="en-US" dirty="0">
                <a:sym typeface="Wingdings" panose="05000000000000000000" pitchFamily="2" charset="2"/>
              </a:rPr>
              <a:t> 实际值</a:t>
            </a:r>
          </a:p>
          <a:p>
            <a:pPr lvl="1"/>
            <a:r>
              <a:rPr lang="zh-CN" altLang="en-US" dirty="0"/>
              <a:t>正数：</a:t>
            </a:r>
            <a:r>
              <a:rPr lang="en-US" altLang="zh-CN" dirty="0"/>
              <a:t>+ ( </a:t>
            </a:r>
            <a:r>
              <a:rPr lang="zh-CN" altLang="en-US" dirty="0"/>
              <a:t>补码 </a:t>
            </a:r>
            <a:r>
              <a:rPr lang="en-US" altLang="zh-CN" dirty="0"/>
              <a:t>)</a:t>
            </a:r>
          </a:p>
          <a:p>
            <a:pPr lvl="1"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负数：</a:t>
            </a:r>
            <a:r>
              <a:rPr lang="en-US" altLang="zh-CN" dirty="0">
                <a:solidFill>
                  <a:srgbClr val="0000FF"/>
                </a:solidFill>
                <a:cs typeface="Arial" panose="020B0604020202020204" pitchFamily="34" charset="0"/>
              </a:rPr>
              <a:t>–</a:t>
            </a:r>
            <a:r>
              <a:rPr lang="en-US" altLang="zh-CN" dirty="0">
                <a:solidFill>
                  <a:srgbClr val="0000FF"/>
                </a:solidFill>
              </a:rPr>
              <a:t> (</a:t>
            </a:r>
            <a:r>
              <a:rPr lang="zh-CN" altLang="en-US" dirty="0">
                <a:solidFill>
                  <a:srgbClr val="0000FF"/>
                </a:solidFill>
              </a:rPr>
              <a:t> 补码</a:t>
            </a:r>
            <a:r>
              <a:rPr lang="en-US" altLang="zh-CN" dirty="0">
                <a:solidFill>
                  <a:srgbClr val="0000FF"/>
                </a:solidFill>
              </a:rPr>
              <a:t> + 1)</a:t>
            </a:r>
          </a:p>
          <a:p>
            <a:endParaRPr lang="zh-CN" altLang="en-US" dirty="0"/>
          </a:p>
        </p:txBody>
      </p:sp>
      <p:sp>
        <p:nvSpPr>
          <p:cNvPr id="4096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8ECF6C7-8751-4CF5-ACAE-CA33B4E21262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096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09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DA69EC0-421E-40FA-B24B-7D0C34A78E9A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879812" y="5517232"/>
            <a:ext cx="68421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D23F0C8-BECB-48E0-B26C-318F52F8037B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A616E9A-88E6-4C0F-8617-FE412F23EDB9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9" name="灯片编号占位符 5"/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34D3C8C8-D6EA-4CA3-93B1-DF14AF1054D6}" type="slidenum">
              <a:rPr lang="en-US" altLang="zh-CN" sz="1800" b="0">
                <a:solidFill>
                  <a:srgbClr val="B2B2B2"/>
                </a:solidFill>
              </a:rPr>
              <a:pPr algn="r" eaLnBrk="1" hangingPunct="1"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/>
              <a:t>数制及其</a:t>
            </a:r>
            <a:r>
              <a:rPr lang="zh-CN" altLang="en-US"/>
              <a:t>转换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有符号数的编码</a:t>
            </a:r>
          </a:p>
          <a:p>
            <a:pPr>
              <a:lnSpc>
                <a:spcPct val="120000"/>
              </a:lnSpc>
            </a:pPr>
            <a:r>
              <a:rPr lang="zh-CN" altLang="en-US"/>
              <a:t>补码加减运算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二进制代</a:t>
            </a:r>
            <a:r>
              <a:rPr lang="en-US" altLang="zh-CN"/>
              <a:t>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要点小结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补码可以用加法实现减法</a:t>
            </a:r>
            <a:endParaRPr lang="en-US" altLang="zh-CN"/>
          </a:p>
          <a:p>
            <a:pPr lvl="1">
              <a:lnSpc>
                <a:spcPct val="120000"/>
              </a:lnSpc>
              <a:spcAft>
                <a:spcPct val="10000"/>
              </a:spcAft>
            </a:pPr>
            <a:r>
              <a:rPr lang="zh-CN" altLang="en-US" sz="2400">
                <a:latin typeface="Times New Roman" panose="02020603050405020304" pitchFamily="18" charset="0"/>
              </a:rPr>
              <a:t>加法</a:t>
            </a:r>
            <a:r>
              <a:rPr lang="en-US" altLang="zh-CN" sz="2400">
                <a:latin typeface="Times New Roman" panose="02020603050405020304" pitchFamily="18" charset="0"/>
              </a:rPr>
              <a:t>:   (X + Y)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= (X)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+ (Y)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</a:p>
          <a:p>
            <a:pPr lvl="1">
              <a:lnSpc>
                <a:spcPct val="120000"/>
              </a:lnSpc>
              <a:spcAft>
                <a:spcPct val="10000"/>
              </a:spcAft>
            </a:pPr>
            <a:r>
              <a:rPr lang="zh-CN" altLang="en-US" sz="2400">
                <a:latin typeface="Times New Roman" panose="02020603050405020304" pitchFamily="18" charset="0"/>
              </a:rPr>
              <a:t>减法</a:t>
            </a:r>
            <a:r>
              <a:rPr lang="en-US" altLang="zh-CN" sz="2400">
                <a:latin typeface="Times New Roman" panose="02020603050405020304" pitchFamily="18" charset="0"/>
              </a:rPr>
              <a:t>:   (X – Y)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= (X)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+ (-Y)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= (X)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 </a:t>
            </a:r>
            <a:r>
              <a:rPr lang="en-US" altLang="zh-CN" sz="2400">
                <a:latin typeface="Times New Roman" panose="02020603050405020304" pitchFamily="18" charset="0"/>
              </a:rPr>
              <a:t>+  (Y)</a:t>
            </a:r>
            <a:r>
              <a:rPr lang="zh-CN" altLang="en-US" sz="2400" baseline="-25000">
                <a:latin typeface="Times New Roman" panose="02020603050405020304" pitchFamily="18" charset="0"/>
              </a:rPr>
              <a:t>补</a:t>
            </a:r>
            <a:r>
              <a:rPr lang="en-US" altLang="zh-CN" sz="2400">
                <a:latin typeface="Times New Roman" panose="02020603050405020304" pitchFamily="18" charset="0"/>
              </a:rPr>
              <a:t>+ 1</a:t>
            </a:r>
          </a:p>
          <a:p>
            <a:pPr>
              <a:lnSpc>
                <a:spcPct val="120000"/>
              </a:lnSpc>
              <a:spcAft>
                <a:spcPct val="10000"/>
              </a:spcAft>
            </a:pPr>
            <a:r>
              <a:rPr lang="zh-CN" altLang="en-US">
                <a:latin typeface="Times New Roman" panose="02020603050405020304" pitchFamily="18" charset="0"/>
              </a:rPr>
              <a:t>溢出判定：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可能出现场合：</a:t>
            </a:r>
            <a:r>
              <a:rPr lang="zh-CN" altLang="en-US" sz="2200">
                <a:latin typeface="Times New Roman" panose="02020603050405020304" pitchFamily="18" charset="0"/>
              </a:rPr>
              <a:t>同号相加或异号相减</a:t>
            </a:r>
          </a:p>
          <a:p>
            <a:pPr lvl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判别条件：最高位进位和次高位进位</a:t>
            </a:r>
          </a:p>
          <a:p>
            <a:pPr lvl="2">
              <a:lnSpc>
                <a:spcPct val="110000"/>
              </a:lnSpc>
            </a:pPr>
            <a:r>
              <a:rPr lang="zh-CN" altLang="en-US" sz="2200">
                <a:latin typeface="Times New Roman" panose="02020603050405020304" pitchFamily="18" charset="0"/>
              </a:rPr>
              <a:t>相同，则未溢出</a:t>
            </a:r>
          </a:p>
          <a:p>
            <a:pPr lvl="2">
              <a:lnSpc>
                <a:spcPct val="110000"/>
              </a:lnSpc>
            </a:pPr>
            <a:r>
              <a:rPr lang="zh-CN" altLang="en-US" sz="2200">
                <a:latin typeface="Times New Roman" panose="02020603050405020304" pitchFamily="18" charset="0"/>
              </a:rPr>
              <a:t>不相同，则溢出</a:t>
            </a:r>
          </a:p>
          <a:p>
            <a:pPr lvl="1">
              <a:lnSpc>
                <a:spcPct val="120000"/>
              </a:lnSpc>
              <a:spcAft>
                <a:spcPct val="10000"/>
              </a:spcAft>
            </a:pPr>
            <a:endParaRPr lang="en-US" altLang="zh-CN" sz="2400"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4198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3616CE1-72CD-4E87-9BF4-5D95CA92502A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98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9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BB9CCFA-823E-403B-8A76-6C4B8B40D797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659563" y="2600325"/>
            <a:ext cx="39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0464617-8377-4682-A3ED-3ACA12E82710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B32DABD-5FEC-499D-9C75-418852CA2AD3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二进制代码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147050" cy="4932362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zh-CN" altLang="en-US" sz="2800">
                <a:latin typeface="Times New Roman" panose="02020603050405020304" pitchFamily="18" charset="0"/>
              </a:rPr>
              <a:t>表示不同事物或状态的二进制数码</a:t>
            </a:r>
          </a:p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zh-CN" altLang="en-US" sz="2800">
                <a:latin typeface="Times New Roman" panose="02020603050405020304" pitchFamily="18" charset="0"/>
              </a:rPr>
              <a:t>待编码的事物或状态的个数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，与编码后二进制代码的位数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之间应满足：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baseline="42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30000"/>
              </a:spcAft>
            </a:pPr>
            <a:r>
              <a:rPr lang="zh-CN" altLang="en-US" sz="2800">
                <a:latin typeface="Times New Roman" panose="02020603050405020304" pitchFamily="18" charset="0"/>
              </a:rPr>
              <a:t>常用代码：</a:t>
            </a:r>
            <a:r>
              <a:rPr lang="en-US" altLang="zh-CN" sz="2800">
                <a:latin typeface="Times New Roman" panose="02020603050405020304" pitchFamily="18" charset="0"/>
              </a:rPr>
              <a:t>ASCII</a:t>
            </a:r>
            <a:r>
              <a:rPr lang="zh-CN" altLang="en-US" sz="2800">
                <a:latin typeface="Times New Roman" panose="02020603050405020304" pitchFamily="18" charset="0"/>
              </a:rPr>
              <a:t>码、</a:t>
            </a:r>
            <a:r>
              <a:rPr lang="en-US" altLang="zh-CN" sz="2800">
                <a:latin typeface="Times New Roman" panose="02020603050405020304" pitchFamily="18" charset="0"/>
              </a:rPr>
              <a:t>BCD</a:t>
            </a:r>
            <a:r>
              <a:rPr lang="zh-CN" altLang="en-US" sz="2800">
                <a:latin typeface="Times New Roman" panose="02020603050405020304" pitchFamily="18" charset="0"/>
              </a:rPr>
              <a:t>码、格雷码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F7F4796-0B75-48F5-A215-41DD5613B2B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E12927B-A73D-4B31-B35C-2E0079FEF6B1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1625"/>
            <a:ext cx="8229600" cy="633413"/>
          </a:xfrm>
        </p:spPr>
        <p:txBody>
          <a:bodyPr/>
          <a:lstStyle/>
          <a:p>
            <a:r>
              <a:rPr lang="en-US" altLang="zh-CN"/>
              <a:t>ASCII</a:t>
            </a:r>
            <a:r>
              <a:rPr lang="zh-CN" altLang="en-US"/>
              <a:t>码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2447925" cy="51133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/>
              <a:t>美国信息交换标准代码</a:t>
            </a:r>
            <a:endParaRPr lang="en-US" altLang="zh-CN" sz="2800"/>
          </a:p>
          <a:p>
            <a:pPr lvl="1">
              <a:lnSpc>
                <a:spcPct val="110000"/>
              </a:lnSpc>
            </a:pPr>
            <a:r>
              <a:rPr lang="en-US" altLang="zh-CN" sz="2400"/>
              <a:t>7</a:t>
            </a:r>
            <a:r>
              <a:rPr lang="zh-CN" altLang="en-US" sz="2400"/>
              <a:t>位二进制代码</a:t>
            </a:r>
            <a:r>
              <a:rPr lang="en-US" altLang="zh-CN" sz="2400"/>
              <a:t>, </a:t>
            </a:r>
            <a:r>
              <a:rPr lang="zh-CN" altLang="en-US" sz="2400"/>
              <a:t>共可表示</a:t>
            </a:r>
            <a:r>
              <a:rPr lang="en-US" altLang="zh-CN" sz="2400"/>
              <a:t>128</a:t>
            </a:r>
            <a:r>
              <a:rPr lang="zh-CN" altLang="en-US" sz="2400"/>
              <a:t>个字符</a:t>
            </a:r>
            <a:r>
              <a:rPr lang="en-US" altLang="zh-CN" sz="2400"/>
              <a:t>, </a:t>
            </a:r>
            <a:r>
              <a:rPr lang="zh-CN" altLang="en-US" sz="2400"/>
              <a:t>其中</a:t>
            </a:r>
          </a:p>
          <a:p>
            <a:pPr lvl="1">
              <a:lnSpc>
                <a:spcPct val="110000"/>
              </a:lnSpc>
            </a:pPr>
            <a:r>
              <a:rPr lang="en-US" altLang="zh-CN" sz="2400"/>
              <a:t>95</a:t>
            </a:r>
            <a:r>
              <a:rPr lang="zh-CN" altLang="en-US" sz="2400"/>
              <a:t>个可显示和打印字符</a:t>
            </a:r>
            <a:endParaRPr lang="en-US" altLang="zh-CN" sz="2400"/>
          </a:p>
          <a:p>
            <a:pPr lvl="1">
              <a:lnSpc>
                <a:spcPct val="110000"/>
              </a:lnSpc>
            </a:pPr>
            <a:r>
              <a:rPr lang="en-US" altLang="zh-CN" sz="2400"/>
              <a:t>33</a:t>
            </a:r>
            <a:r>
              <a:rPr lang="zh-CN" altLang="en-US" sz="2400"/>
              <a:t>个控制字符</a:t>
            </a:r>
          </a:p>
        </p:txBody>
      </p:sp>
      <p:pic>
        <p:nvPicPr>
          <p:cNvPr id="45063" name="Picture 4" descr="ASCII码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235075"/>
            <a:ext cx="5303837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4" name="Rectangle 5"/>
          <p:cNvSpPr>
            <a:spLocks noChangeArrowheads="1"/>
          </p:cNvSpPr>
          <p:nvPr/>
        </p:nvSpPr>
        <p:spPr bwMode="auto">
          <a:xfrm>
            <a:off x="4137025" y="1790700"/>
            <a:ext cx="4359275" cy="4597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45065" name="Rectangle 6"/>
          <p:cNvSpPr>
            <a:spLocks noChangeArrowheads="1"/>
          </p:cNvSpPr>
          <p:nvPr/>
        </p:nvSpPr>
        <p:spPr bwMode="auto">
          <a:xfrm>
            <a:off x="4138613" y="1819275"/>
            <a:ext cx="1071562" cy="453548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45066" name="Rectangle 7"/>
          <p:cNvSpPr>
            <a:spLocks noChangeArrowheads="1"/>
          </p:cNvSpPr>
          <p:nvPr/>
        </p:nvSpPr>
        <p:spPr bwMode="auto">
          <a:xfrm>
            <a:off x="8004175" y="6105525"/>
            <a:ext cx="444500" cy="25241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4AEE16-D06B-5940-9AFE-5B18C9E0DAE1}"/>
              </a:ext>
            </a:extLst>
          </p:cNvPr>
          <p:cNvSpPr txBox="1"/>
          <p:nvPr/>
        </p:nvSpPr>
        <p:spPr>
          <a:xfrm>
            <a:off x="5978376" y="115560"/>
            <a:ext cx="3032274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char</a:t>
            </a:r>
            <a:r>
              <a:rPr kumimoji="1" lang="zh-CN" altLang="en-US" dirty="0"/>
              <a:t> </a:t>
            </a:r>
            <a:r>
              <a:rPr kumimoji="1" lang="en-US" altLang="zh-CN" dirty="0"/>
              <a:t>x=‘a’;</a:t>
            </a:r>
          </a:p>
          <a:p>
            <a:r>
              <a:rPr kumimoji="1" lang="en-US" altLang="zh-CN" dirty="0" err="1"/>
              <a:t>fprintf</a:t>
            </a:r>
            <a:r>
              <a:rPr kumimoji="1" lang="en-US" altLang="zh-CN" dirty="0"/>
              <a:t>(‘0x%x,%d\n’,</a:t>
            </a:r>
            <a:r>
              <a:rPr kumimoji="1" lang="en-US" altLang="zh-CN" dirty="0" err="1"/>
              <a:t>x,x</a:t>
            </a:r>
            <a:r>
              <a:rPr kumimoji="1" lang="en-US" altLang="zh-CN" dirty="0"/>
              <a:t>);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 err="1"/>
              <a:t>fprintf</a:t>
            </a:r>
            <a:r>
              <a:rPr kumimoji="1" lang="en-US" altLang="zh-CN" dirty="0"/>
              <a:t>(‘%c\n’,x-32);</a:t>
            </a:r>
            <a:r>
              <a:rPr kumimoji="1" lang="zh-CN" altLang="en-US" dirty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F8550F3-AC55-4C33-A967-34DE1D8DB377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07DE720-EE9A-4871-B864-2FBF0E8F5633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格雷码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33488"/>
            <a:ext cx="8147050" cy="1222375"/>
          </a:xfrm>
        </p:spPr>
        <p:txBody>
          <a:bodyPr/>
          <a:lstStyle/>
          <a:p>
            <a:r>
              <a:rPr lang="zh-CN" altLang="en-US" sz="2800"/>
              <a:t>编码顺序依次变化时，相邻代码仅有一位不同</a:t>
            </a:r>
          </a:p>
          <a:p>
            <a:r>
              <a:rPr kumimoji="1" lang="zh-CN" altLang="en-US" sz="2800"/>
              <a:t>最小和最大之间也只有一位不同，也称循环码</a:t>
            </a:r>
          </a:p>
        </p:txBody>
      </p:sp>
      <p:graphicFrame>
        <p:nvGraphicFramePr>
          <p:cNvPr id="831492" name="Group 4"/>
          <p:cNvGraphicFramePr>
            <a:graphicFrameLocks noGrp="1"/>
          </p:cNvGraphicFramePr>
          <p:nvPr/>
        </p:nvGraphicFramePr>
        <p:xfrm>
          <a:off x="611188" y="2384425"/>
          <a:ext cx="7777162" cy="3990976"/>
        </p:xfrm>
        <a:graphic>
          <a:graphicData uri="http://schemas.openxmlformats.org/drawingml/2006/table">
            <a:tbl>
              <a:tblPr/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1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7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编码顺序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二进制码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格雷码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编码顺序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二进制码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格雷码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7181" name="Line 92"/>
          <p:cNvSpPr>
            <a:spLocks noChangeShapeType="1"/>
          </p:cNvSpPr>
          <p:nvPr/>
        </p:nvSpPr>
        <p:spPr bwMode="auto">
          <a:xfrm>
            <a:off x="611188" y="2997200"/>
            <a:ext cx="7777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B5D30ED-A9BB-4612-ADBD-D06BC4FF546B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AB38238-E3BF-45B3-BAEC-97DDF9DC3DC6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BCD</a:t>
            </a:r>
            <a:r>
              <a:rPr lang="zh-CN" altLang="en-US">
                <a:latin typeface="宋体" panose="02010600030101010101" pitchFamily="2" charset="-122"/>
              </a:rPr>
              <a:t>码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075613" cy="4857750"/>
          </a:xfrm>
        </p:spPr>
        <p:txBody>
          <a:bodyPr/>
          <a:lstStyle/>
          <a:p>
            <a:r>
              <a:rPr lang="zh-CN" altLang="en-US" sz="2800"/>
              <a:t>二</a:t>
            </a:r>
            <a:r>
              <a:rPr lang="en-US" altLang="zh-CN" sz="2800"/>
              <a:t>-</a:t>
            </a:r>
            <a:r>
              <a:rPr lang="zh-CN" altLang="en-US" sz="2800"/>
              <a:t>十进制码</a:t>
            </a:r>
            <a:r>
              <a:rPr lang="en-US" altLang="zh-CN" sz="2800"/>
              <a:t>(Binary-Coded Decimal)</a:t>
            </a:r>
          </a:p>
          <a:p>
            <a:pPr lvl="1"/>
            <a:r>
              <a:rPr lang="zh-CN" altLang="en-US" sz="2600"/>
              <a:t>用</a:t>
            </a:r>
            <a:r>
              <a:rPr lang="en-US" altLang="zh-CN" sz="2600"/>
              <a:t>4</a:t>
            </a:r>
            <a:r>
              <a:rPr lang="zh-CN" altLang="en-US" sz="2600"/>
              <a:t>位二进制数码，来表示一位十进制数码</a:t>
            </a:r>
          </a:p>
          <a:p>
            <a:pPr lvl="1"/>
            <a:r>
              <a:rPr lang="zh-CN" altLang="en-US" sz="2600"/>
              <a:t>有多种方案，不同方案得到不同的</a:t>
            </a:r>
            <a:r>
              <a:rPr lang="en-US" altLang="zh-CN" sz="2600"/>
              <a:t>BCD</a:t>
            </a:r>
            <a:r>
              <a:rPr lang="zh-CN" altLang="en-US" sz="2600"/>
              <a:t>码</a:t>
            </a:r>
          </a:p>
          <a:p>
            <a:r>
              <a:rPr lang="zh-CN" altLang="en-US" sz="2800"/>
              <a:t>常用</a:t>
            </a:r>
            <a:r>
              <a:rPr lang="en-US" altLang="zh-CN" sz="2800"/>
              <a:t>BCD</a:t>
            </a:r>
            <a:r>
              <a:rPr lang="zh-CN" altLang="en-US" sz="2800"/>
              <a:t>码</a:t>
            </a:r>
          </a:p>
          <a:p>
            <a:pPr lvl="1"/>
            <a:r>
              <a:rPr lang="zh-CN" altLang="en-US" sz="2600"/>
              <a:t>有权码：</a:t>
            </a:r>
            <a:r>
              <a:rPr lang="en-US" altLang="zh-CN" sz="2600"/>
              <a:t>8421</a:t>
            </a:r>
            <a:r>
              <a:rPr lang="zh-CN" altLang="en-US" sz="2600"/>
              <a:t>码、</a:t>
            </a:r>
            <a:r>
              <a:rPr lang="en-US" altLang="zh-CN" sz="2600"/>
              <a:t>5421</a:t>
            </a:r>
            <a:r>
              <a:rPr lang="zh-CN" altLang="en-US" sz="2600"/>
              <a:t>码、</a:t>
            </a:r>
            <a:r>
              <a:rPr lang="en-US" altLang="zh-CN" sz="2600"/>
              <a:t>2421</a:t>
            </a:r>
            <a:r>
              <a:rPr lang="zh-CN" altLang="en-US" sz="2600"/>
              <a:t>码</a:t>
            </a:r>
          </a:p>
          <a:p>
            <a:pPr lvl="1"/>
            <a:r>
              <a:rPr lang="zh-CN" altLang="en-US" sz="2600"/>
              <a:t>无权码：余</a:t>
            </a:r>
            <a:r>
              <a:rPr lang="en-US" altLang="zh-CN" sz="2600"/>
              <a:t>3</a:t>
            </a:r>
            <a:r>
              <a:rPr lang="zh-CN" altLang="en-US" sz="2600"/>
              <a:t>码、余</a:t>
            </a:r>
            <a:r>
              <a:rPr lang="zh-CN" altLang="ja-JP" sz="2600"/>
              <a:t>3</a:t>
            </a:r>
            <a:r>
              <a:rPr lang="zh-CN" altLang="en-US" sz="2600"/>
              <a:t>循环码</a:t>
            </a:r>
          </a:p>
          <a:p>
            <a:pPr lvl="1"/>
            <a:r>
              <a:rPr lang="zh-CN" altLang="en-US" sz="2600"/>
              <a:t>如无特别说明，</a:t>
            </a:r>
            <a:r>
              <a:rPr lang="en-US" altLang="zh-CN" sz="2600"/>
              <a:t>BCD</a:t>
            </a:r>
            <a:r>
              <a:rPr lang="zh-CN" altLang="en-US" sz="2600"/>
              <a:t>码一般指</a:t>
            </a:r>
            <a:r>
              <a:rPr lang="en-US" altLang="zh-CN" sz="2600"/>
              <a:t>8421 BCD</a:t>
            </a:r>
            <a:r>
              <a:rPr lang="zh-CN" altLang="en-US" sz="2600"/>
              <a:t>码</a:t>
            </a:r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971550" y="4905375"/>
            <a:ext cx="6121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  <a:buFontTx/>
              <a:buNone/>
            </a:pPr>
            <a:r>
              <a:rPr lang="zh-CN" altLang="en-US" sz="2800" b="0"/>
              <a:t>  例如，</a:t>
            </a:r>
            <a:r>
              <a:rPr lang="en-US" altLang="zh-CN" sz="2800" b="0"/>
              <a:t>456</a:t>
            </a:r>
            <a:r>
              <a:rPr lang="en-US" altLang="zh-CN" sz="2800" b="0" baseline="-20000"/>
              <a:t>  </a:t>
            </a:r>
            <a:r>
              <a:rPr lang="en-US" altLang="zh-CN" sz="2800" b="0"/>
              <a:t>= (                         )</a:t>
            </a:r>
            <a:r>
              <a:rPr lang="en-US" altLang="zh-CN" sz="2800" b="0" baseline="-20000"/>
              <a:t>BCD</a:t>
            </a:r>
            <a:r>
              <a:rPr lang="zh-CN" altLang="en-US" sz="2800" b="0" baseline="-20000"/>
              <a:t>码</a:t>
            </a:r>
          </a:p>
        </p:txBody>
      </p:sp>
      <p:sp>
        <p:nvSpPr>
          <p:cNvPr id="49160" name="Rectangle 5"/>
          <p:cNvSpPr>
            <a:spLocks noChangeArrowheads="1"/>
          </p:cNvSpPr>
          <p:nvPr/>
        </p:nvSpPr>
        <p:spPr bwMode="auto">
          <a:xfrm>
            <a:off x="3527425" y="5024438"/>
            <a:ext cx="239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66FF"/>
                </a:solidFill>
              </a:rPr>
              <a:t>0100 0101 0110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F66DA9A-1577-49F5-BAB8-7CED4DAB228A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3526780-1662-4B2F-8AD5-8DF420CF51F9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aphicFrame>
        <p:nvGraphicFramePr>
          <p:cNvPr id="896002" name="Group 2"/>
          <p:cNvGraphicFramePr>
            <a:graphicFrameLocks noGrp="1"/>
          </p:cNvGraphicFramePr>
          <p:nvPr/>
        </p:nvGraphicFramePr>
        <p:xfrm>
          <a:off x="539750" y="1296988"/>
          <a:ext cx="7956550" cy="506889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26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十进制数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8421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2421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5421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循环码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5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38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6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289" name="Rectangle 108"/>
          <p:cNvSpPr>
            <a:spLocks noChangeArrowheads="1"/>
          </p:cNvSpPr>
          <p:nvPr/>
        </p:nvSpPr>
        <p:spPr bwMode="auto">
          <a:xfrm>
            <a:off x="457200" y="1254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4400">
                <a:solidFill>
                  <a:schemeClr val="tx2"/>
                </a:solidFill>
              </a:rPr>
              <a:t>常用</a:t>
            </a:r>
            <a:r>
              <a:rPr lang="en-US" altLang="zh-CN" sz="4400">
                <a:solidFill>
                  <a:schemeClr val="tx2"/>
                </a:solidFill>
              </a:rPr>
              <a:t>BCD</a:t>
            </a:r>
            <a:r>
              <a:rPr lang="zh-CN" altLang="en-US" sz="4400">
                <a:solidFill>
                  <a:schemeClr val="tx2"/>
                </a:solidFill>
                <a:latin typeface="宋体" panose="02010600030101010101" pitchFamily="2" charset="-122"/>
              </a:rPr>
              <a:t>码</a:t>
            </a:r>
            <a:endParaRPr lang="en-US" altLang="zh-CN" sz="44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51290" name="Line 109"/>
          <p:cNvSpPr>
            <a:spLocks noChangeShapeType="1"/>
          </p:cNvSpPr>
          <p:nvPr/>
        </p:nvSpPr>
        <p:spPr bwMode="auto">
          <a:xfrm>
            <a:off x="539750" y="1979613"/>
            <a:ext cx="7956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1" name="Line 110"/>
          <p:cNvSpPr>
            <a:spLocks noChangeShapeType="1"/>
          </p:cNvSpPr>
          <p:nvPr/>
        </p:nvSpPr>
        <p:spPr bwMode="auto">
          <a:xfrm>
            <a:off x="539750" y="4202113"/>
            <a:ext cx="7956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5325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683551F-EDF0-4CB3-AF94-B2A3C5B22F0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5325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532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209E515-9A1D-4566-84A9-F79933CBE09E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49388"/>
            <a:ext cx="814705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电子技术基础</a:t>
            </a:r>
            <a:r>
              <a:rPr lang="en-US" altLang="zh-CN" sz="2800" kern="0" dirty="0">
                <a:latin typeface="Times New Roman" panose="02020603050405020304" pitchFamily="18" charset="0"/>
              </a:rPr>
              <a:t>-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数字部分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800" kern="0">
                <a:latin typeface="Times New Roman" panose="02020603050405020304" pitchFamily="18" charset="0"/>
              </a:rPr>
              <a:t>P38-40</a:t>
            </a:r>
            <a:r>
              <a:rPr lang="zh-CN" altLang="en-US" sz="2800" kern="0">
                <a:latin typeface="Times New Roman" panose="02020603050405020304" pitchFamily="18" charset="0"/>
              </a:rPr>
              <a:t>：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1.2.4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1.2.5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1.2.8</a:t>
            </a: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1.3.1</a:t>
            </a:r>
            <a:r>
              <a:rPr lang="zh-CN" altLang="en-US" sz="2400" kern="0" dirty="0">
                <a:latin typeface="宋体" panose="02010600030101010101" pitchFamily="2" charset="-122"/>
              </a:rPr>
              <a:t>～</a:t>
            </a:r>
            <a:r>
              <a:rPr lang="en-US" altLang="zh-CN" sz="2400" kern="0" dirty="0">
                <a:latin typeface="Times New Roman" panose="02020603050405020304" pitchFamily="18" charset="0"/>
              </a:rPr>
              <a:t>4</a:t>
            </a: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1.4.1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1.4.2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1.4.5</a:t>
            </a:r>
            <a:endParaRPr lang="zh-CN" altLang="en-US" sz="2400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3BE5459-781A-4ADB-8F9F-20ABA017885C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090DAB2-828D-46CA-ADCB-EC314CDE048C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彩蛋时间</a:t>
            </a:r>
          </a:p>
        </p:txBody>
      </p:sp>
      <p:sp>
        <p:nvSpPr>
          <p:cNvPr id="5529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49A72F8-8EDF-480D-9CFC-D2B08AB20820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5530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绪论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553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09D8943-3B63-438F-82EB-4AA454CF0C63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55302" name="矩形 6"/>
          <p:cNvSpPr>
            <a:spLocks noChangeArrowheads="1"/>
          </p:cNvSpPr>
          <p:nvPr/>
        </p:nvSpPr>
        <p:spPr bwMode="auto">
          <a:xfrm>
            <a:off x="250825" y="4257675"/>
            <a:ext cx="246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>
                <a:solidFill>
                  <a:srgbClr val="000000"/>
                </a:solidFill>
                <a:latin typeface="Georgia" panose="02040502050405020303" pitchFamily="18" charset="0"/>
              </a:rPr>
              <a:t>编码测角度</a:t>
            </a:r>
            <a:endParaRPr lang="zh-CN" altLang="en-US" sz="4400" b="0">
              <a:latin typeface="Georgia" panose="02040502050405020303" pitchFamily="18" charset="0"/>
            </a:endParaRPr>
          </a:p>
        </p:txBody>
      </p:sp>
      <p:pic>
        <p:nvPicPr>
          <p:cNvPr id="553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1587500"/>
            <a:ext cx="2206625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92263"/>
            <a:ext cx="238918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290888" y="2921000"/>
            <a:ext cx="5430837" cy="3571875"/>
            <a:chOff x="3291076" y="2920965"/>
            <a:chExt cx="5430649" cy="3571352"/>
          </a:xfrm>
        </p:grpSpPr>
        <p:pic>
          <p:nvPicPr>
            <p:cNvPr id="5530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085" y="2920965"/>
              <a:ext cx="2791640" cy="342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03035" flipH="1" flipV="1">
              <a:off x="3262022" y="4314960"/>
              <a:ext cx="2206411" cy="214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11" name="文本框 2"/>
            <p:cNvSpPr txBox="1">
              <a:spLocks noChangeArrowheads="1"/>
            </p:cNvSpPr>
            <p:nvPr/>
          </p:nvSpPr>
          <p:spPr bwMode="auto">
            <a:xfrm>
              <a:off x="3973274" y="3969060"/>
              <a:ext cx="1210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1800" b="0"/>
                <a:t>格雷码</a:t>
              </a:r>
            </a:p>
          </p:txBody>
        </p:sp>
      </p:grpSp>
      <p:sp>
        <p:nvSpPr>
          <p:cNvPr id="55306" name="文本框 13"/>
          <p:cNvSpPr txBox="1">
            <a:spLocks noChangeArrowheads="1"/>
          </p:cNvSpPr>
          <p:nvPr/>
        </p:nvSpPr>
        <p:spPr bwMode="auto">
          <a:xfrm>
            <a:off x="3937000" y="1270000"/>
            <a:ext cx="121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1800" b="0"/>
              <a:t>8421</a:t>
            </a:r>
            <a:r>
              <a:rPr lang="zh-CN" altLang="en-US" sz="1800" b="0"/>
              <a:t>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525" y="1622425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943600" y="1522413"/>
            <a:ext cx="1558925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不用格雷码，</a:t>
            </a:r>
            <a:endParaRPr lang="en-US" altLang="zh-CN" sz="1800" b="0"/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毛刺扎死你！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6E75497-D096-431E-B16F-6DD976BF94BF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5332CEB-79DF-42DC-B732-0CA54C4E6FA1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039100" cy="5005387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kumimoji="1" lang="zh-CN" altLang="en-US" sz="2800"/>
              <a:t>所谓“数制”，指进位计数制，即用进位的方法来计数，包括</a:t>
            </a:r>
            <a:r>
              <a:rPr kumimoji="1" lang="zh-CN" altLang="en-US" sz="2800">
                <a:solidFill>
                  <a:srgbClr val="0000FF"/>
                </a:solidFill>
              </a:rPr>
              <a:t>计数符号</a:t>
            </a:r>
            <a:r>
              <a:rPr kumimoji="1" lang="zh-CN" altLang="en-US" sz="2800"/>
              <a:t>（或称数码）和</a:t>
            </a:r>
            <a:r>
              <a:rPr kumimoji="1" lang="zh-CN" altLang="en-US" sz="2800">
                <a:solidFill>
                  <a:srgbClr val="0000FF"/>
                </a:solidFill>
              </a:rPr>
              <a:t>进位规则</a:t>
            </a:r>
            <a:r>
              <a:rPr kumimoji="1" lang="zh-CN" altLang="en-US" sz="2800"/>
              <a:t>两个方面</a:t>
            </a:r>
          </a:p>
          <a:p>
            <a:pPr>
              <a:spcAft>
                <a:spcPct val="10000"/>
              </a:spcAft>
            </a:pPr>
            <a:r>
              <a:rPr kumimoji="1" lang="zh-CN" altLang="en-US" sz="2800"/>
              <a:t>十进制（</a:t>
            </a:r>
            <a:r>
              <a:rPr kumimoji="1" lang="en-US" altLang="zh-CN" sz="2800"/>
              <a:t>Decimal</a:t>
            </a:r>
            <a:r>
              <a:rPr kumimoji="1" lang="zh-CN" altLang="en-US" sz="2800"/>
              <a:t>）</a:t>
            </a:r>
          </a:p>
          <a:p>
            <a:pPr lvl="1">
              <a:spcAft>
                <a:spcPct val="10000"/>
              </a:spcAft>
            </a:pPr>
            <a:r>
              <a:rPr lang="zh-CN" altLang="en-US" sz="2400"/>
              <a:t>十个计数符号：</a:t>
            </a:r>
            <a:r>
              <a:rPr lang="en-US" altLang="zh-CN" sz="2400"/>
              <a:t>0, 1, 2, 3, 4, 5, 6, 7, 8, 9</a:t>
            </a:r>
          </a:p>
          <a:p>
            <a:pPr lvl="1">
              <a:spcAft>
                <a:spcPct val="10000"/>
              </a:spcAft>
            </a:pPr>
            <a:r>
              <a:rPr lang="zh-CN" altLang="en-US" sz="2400"/>
              <a:t>进位规则：逢十进一</a:t>
            </a:r>
          </a:p>
          <a:p>
            <a:pPr lvl="1">
              <a:spcAft>
                <a:spcPct val="10000"/>
              </a:spcAft>
            </a:pPr>
            <a:endParaRPr lang="zh-CN" altLang="en-US" sz="3600"/>
          </a:p>
          <a:p>
            <a:pPr>
              <a:spcAft>
                <a:spcPct val="10000"/>
              </a:spcAft>
            </a:pPr>
            <a:r>
              <a:rPr lang="zh-CN" altLang="en-US" sz="2800"/>
              <a:t>任意进制</a:t>
            </a:r>
          </a:p>
          <a:p>
            <a:pPr lvl="1">
              <a:spcAft>
                <a:spcPct val="10000"/>
              </a:spcAft>
            </a:pPr>
            <a:r>
              <a:rPr lang="en-US" altLang="zh-CN" sz="2400"/>
              <a:t>R</a:t>
            </a:r>
            <a:r>
              <a:rPr lang="zh-CN" altLang="en-US" sz="2400"/>
              <a:t>个计数符号，逢</a:t>
            </a:r>
            <a:r>
              <a:rPr lang="en-US" altLang="zh-CN" sz="2400"/>
              <a:t>R</a:t>
            </a:r>
            <a:r>
              <a:rPr lang="zh-CN" altLang="en-US" sz="2400"/>
              <a:t>进一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1447800" y="4087813"/>
            <a:ext cx="6570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151.75 = </a:t>
            </a:r>
            <a:r>
              <a:rPr kumimoji="1" lang="en-US" altLang="zh-CN" sz="2400" b="0">
                <a:sym typeface="Symbol" panose="05050102010706020507" pitchFamily="18" charset="2"/>
              </a:rPr>
              <a:t>1</a:t>
            </a:r>
            <a:r>
              <a:rPr kumimoji="1" lang="en-US" altLang="zh-CN" sz="2400" b="0"/>
              <a:t>10</a:t>
            </a:r>
            <a:r>
              <a:rPr kumimoji="1" lang="en-US" altLang="zh-CN" sz="2400" b="0" baseline="30000">
                <a:sym typeface="Symbol" panose="05050102010706020507" pitchFamily="18" charset="2"/>
              </a:rPr>
              <a:t>2 </a:t>
            </a:r>
            <a:r>
              <a:rPr kumimoji="1" lang="en-US" altLang="zh-CN" sz="2400" b="0">
                <a:sym typeface="Symbol" panose="05050102010706020507" pitchFamily="18" charset="2"/>
              </a:rPr>
              <a:t>+5</a:t>
            </a:r>
            <a:r>
              <a:rPr kumimoji="1" lang="en-US" altLang="zh-CN" sz="2400" b="0"/>
              <a:t>10</a:t>
            </a:r>
            <a:r>
              <a:rPr kumimoji="1" lang="en-US" altLang="zh-CN" sz="2400" b="0" baseline="30000">
                <a:sym typeface="Symbol" panose="05050102010706020507" pitchFamily="18" charset="2"/>
              </a:rPr>
              <a:t>1 </a:t>
            </a:r>
            <a:r>
              <a:rPr kumimoji="1" lang="en-US" altLang="zh-CN" sz="2400" b="0">
                <a:sym typeface="Symbol" panose="05050102010706020507" pitchFamily="18" charset="2"/>
              </a:rPr>
              <a:t>+1</a:t>
            </a:r>
            <a:r>
              <a:rPr kumimoji="1" lang="en-US" altLang="zh-CN" sz="2400" b="0"/>
              <a:t>10</a:t>
            </a:r>
            <a:r>
              <a:rPr kumimoji="1" lang="en-US" altLang="zh-CN" sz="2400" b="0" baseline="30000">
                <a:sym typeface="Symbol" panose="05050102010706020507" pitchFamily="18" charset="2"/>
              </a:rPr>
              <a:t>0 </a:t>
            </a:r>
            <a:r>
              <a:rPr kumimoji="1" lang="en-US" altLang="zh-CN" sz="2400" b="0">
                <a:sym typeface="Symbol" panose="05050102010706020507" pitchFamily="18" charset="2"/>
              </a:rPr>
              <a:t>+7</a:t>
            </a:r>
            <a:r>
              <a:rPr kumimoji="1" lang="en-US" altLang="zh-CN" sz="2400" b="0"/>
              <a:t>10</a:t>
            </a:r>
            <a:r>
              <a:rPr kumimoji="1" lang="en-US" altLang="zh-CN" sz="2400" b="0" baseline="30000">
                <a:sym typeface="Symbol" panose="05050102010706020507" pitchFamily="18" charset="2"/>
              </a:rPr>
              <a:t></a:t>
            </a:r>
            <a:r>
              <a:rPr kumimoji="1" lang="en-US" altLang="zh-CN" sz="2400" b="0" baseline="30000"/>
              <a:t>1 </a:t>
            </a:r>
            <a:r>
              <a:rPr kumimoji="1" lang="en-US" altLang="zh-CN" sz="2400" b="0">
                <a:sym typeface="Symbol" panose="05050102010706020507" pitchFamily="18" charset="2"/>
              </a:rPr>
              <a:t>+5</a:t>
            </a:r>
            <a:r>
              <a:rPr kumimoji="1" lang="en-US" altLang="zh-CN" sz="2400" b="0"/>
              <a:t>10</a:t>
            </a:r>
            <a:r>
              <a:rPr kumimoji="1" lang="en-US" altLang="zh-CN" sz="2400" b="0" baseline="30000">
                <a:sym typeface="Symbol" panose="05050102010706020507" pitchFamily="18" charset="2"/>
              </a:rPr>
              <a:t></a:t>
            </a:r>
            <a:r>
              <a:rPr kumimoji="1" lang="en-US" altLang="zh-CN" sz="2400" b="0" baseline="30000"/>
              <a:t>2</a:t>
            </a:r>
          </a:p>
        </p:txBody>
      </p:sp>
      <p:graphicFrame>
        <p:nvGraphicFramePr>
          <p:cNvPr id="837637" name="Object 5"/>
          <p:cNvGraphicFramePr>
            <a:graphicFrameLocks noChangeAspect="1"/>
          </p:cNvGraphicFramePr>
          <p:nvPr/>
        </p:nvGraphicFramePr>
        <p:xfrm>
          <a:off x="5580063" y="5327650"/>
          <a:ext cx="19081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公式" r:id="rId4" imgW="761669" imgH="431613" progId="Equation.3">
                  <p:embed/>
                </p:oleObj>
              </mc:Choice>
              <mc:Fallback>
                <p:oleObj name="公式" r:id="rId4" imgW="761669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327650"/>
                        <a:ext cx="19081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27088" y="5551488"/>
            <a:ext cx="4681537" cy="657225"/>
            <a:chOff x="657" y="3470"/>
            <a:chExt cx="2949" cy="414"/>
          </a:xfrm>
        </p:grpSpPr>
        <p:graphicFrame>
          <p:nvGraphicFramePr>
            <p:cNvPr id="8209" name="Object 7"/>
            <p:cNvGraphicFramePr>
              <a:graphicFrameLocks noChangeAspect="1"/>
            </p:cNvGraphicFramePr>
            <p:nvPr/>
          </p:nvGraphicFramePr>
          <p:xfrm>
            <a:off x="2104" y="3470"/>
            <a:ext cx="150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7" name="公式" r:id="rId6" imgW="888614" imgH="215806" progId="Equation.3">
                    <p:embed/>
                  </p:oleObj>
                </mc:Choice>
                <mc:Fallback>
                  <p:oleObj name="公式" r:id="rId6" imgW="888614" imgH="21580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3470"/>
                          <a:ext cx="150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8"/>
            <p:cNvGraphicFramePr>
              <a:graphicFrameLocks noChangeAspect="1"/>
            </p:cNvGraphicFramePr>
            <p:nvPr/>
          </p:nvGraphicFramePr>
          <p:xfrm>
            <a:off x="657" y="3475"/>
            <a:ext cx="1287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8" name="公式" r:id="rId8" imgW="761669" imgH="228501" progId="Equation.3">
                    <p:embed/>
                  </p:oleObj>
                </mc:Choice>
                <mc:Fallback>
                  <p:oleObj name="公式" r:id="rId8" imgW="761669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475"/>
                          <a:ext cx="1287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1" name="Text Box 9"/>
            <p:cNvSpPr txBox="1">
              <a:spLocks noChangeArrowheads="1"/>
            </p:cNvSpPr>
            <p:nvPr/>
          </p:nvSpPr>
          <p:spPr bwMode="auto">
            <a:xfrm>
              <a:off x="1915" y="3557"/>
              <a:ext cx="1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800">
                  <a:solidFill>
                    <a:srgbClr val="0066FF"/>
                  </a:solidFill>
                  <a:cs typeface="Arial" panose="020B0604020202020204" pitchFamily="34" charset="0"/>
                </a:rPr>
                <a:t>•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254625" y="5013325"/>
            <a:ext cx="796925" cy="827088"/>
            <a:chOff x="3310" y="2976"/>
            <a:chExt cx="502" cy="521"/>
          </a:xfrm>
        </p:grpSpPr>
        <p:sp>
          <p:nvSpPr>
            <p:cNvPr id="8207" name="Rectangle 11"/>
            <p:cNvSpPr>
              <a:spLocks noChangeArrowheads="1"/>
            </p:cNvSpPr>
            <p:nvPr/>
          </p:nvSpPr>
          <p:spPr bwMode="auto">
            <a:xfrm>
              <a:off x="3310" y="2976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solidFill>
                    <a:srgbClr val="0066FF"/>
                  </a:solidFill>
                  <a:latin typeface="Times New Roman" panose="02020603050405020304" pitchFamily="18" charset="0"/>
                </a:rPr>
                <a:t>基数</a:t>
              </a:r>
            </a:p>
          </p:txBody>
        </p:sp>
        <p:sp>
          <p:nvSpPr>
            <p:cNvPr id="8208" name="Line 12"/>
            <p:cNvSpPr>
              <a:spLocks noChangeShapeType="1"/>
            </p:cNvSpPr>
            <p:nvPr/>
          </p:nvSpPr>
          <p:spPr bwMode="auto">
            <a:xfrm flipH="1">
              <a:off x="3380" y="3270"/>
              <a:ext cx="90" cy="227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991350" y="5013325"/>
            <a:ext cx="1477963" cy="1042988"/>
            <a:chOff x="4404" y="2976"/>
            <a:chExt cx="931" cy="657"/>
          </a:xfrm>
        </p:grpSpPr>
        <p:sp>
          <p:nvSpPr>
            <p:cNvPr id="8204" name="Rectangle 14"/>
            <p:cNvSpPr>
              <a:spLocks noChangeArrowheads="1"/>
            </p:cNvSpPr>
            <p:nvPr/>
          </p:nvSpPr>
          <p:spPr bwMode="auto">
            <a:xfrm>
              <a:off x="4833" y="2976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0066FF"/>
                  </a:solidFill>
                  <a:latin typeface="Times New Roman" panose="02020603050405020304" pitchFamily="18" charset="0"/>
                </a:rPr>
                <a:t>位权</a:t>
              </a:r>
            </a:p>
          </p:txBody>
        </p:sp>
        <p:sp>
          <p:nvSpPr>
            <p:cNvPr id="8205" name="Rectangle 15"/>
            <p:cNvSpPr>
              <a:spLocks noChangeArrowheads="1"/>
            </p:cNvSpPr>
            <p:nvPr/>
          </p:nvSpPr>
          <p:spPr bwMode="auto">
            <a:xfrm>
              <a:off x="4404" y="3315"/>
              <a:ext cx="272" cy="318"/>
            </a:xfrm>
            <a:prstGeom prst="rect">
              <a:avLst/>
            </a:prstGeom>
            <a:noFill/>
            <a:ln w="28575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8206" name="Line 16"/>
            <p:cNvSpPr>
              <a:spLocks noChangeShapeType="1"/>
            </p:cNvSpPr>
            <p:nvPr/>
          </p:nvSpPr>
          <p:spPr bwMode="auto">
            <a:xfrm flipH="1">
              <a:off x="4662" y="3190"/>
              <a:ext cx="181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138971D-9B22-4960-B9E5-92F1E2D92A77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20BBB9D-C740-4C6F-958F-6C83A4F951B4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二、八、十六进制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4799013" cy="4968875"/>
          </a:xfrm>
        </p:spPr>
        <p:txBody>
          <a:bodyPr/>
          <a:lstStyle/>
          <a:p>
            <a:r>
              <a:rPr lang="zh-CN" altLang="en-US" sz="2800"/>
              <a:t>二进制 </a:t>
            </a:r>
            <a:r>
              <a:rPr lang="en-US" altLang="zh-CN" sz="2800"/>
              <a:t>(Binary)</a:t>
            </a:r>
          </a:p>
          <a:p>
            <a:pPr lvl="1"/>
            <a:r>
              <a:rPr lang="en-US" altLang="zh-CN" sz="2400"/>
              <a:t>R=2</a:t>
            </a:r>
          </a:p>
          <a:p>
            <a:pPr lvl="1"/>
            <a:r>
              <a:rPr lang="en-US" altLang="zh-CN" sz="2400"/>
              <a:t>k</a:t>
            </a:r>
            <a:r>
              <a:rPr lang="en-US" altLang="zh-CN" sz="2400" baseline="-25000"/>
              <a:t>i </a:t>
            </a:r>
            <a:r>
              <a:rPr lang="en-US" altLang="zh-CN" sz="2400"/>
              <a:t>= 0, 1</a:t>
            </a:r>
          </a:p>
          <a:p>
            <a:pPr lvl="1"/>
            <a:endParaRPr lang="en-US" altLang="zh-CN" sz="1800"/>
          </a:p>
          <a:p>
            <a:r>
              <a:rPr lang="zh-CN" altLang="en-US" sz="2800"/>
              <a:t>八进制 </a:t>
            </a:r>
            <a:r>
              <a:rPr lang="en-US" altLang="zh-CN" sz="2800"/>
              <a:t>(Octal)</a:t>
            </a:r>
          </a:p>
          <a:p>
            <a:pPr lvl="1"/>
            <a:r>
              <a:rPr lang="en-US" altLang="zh-CN" sz="2400"/>
              <a:t>R=8</a:t>
            </a:r>
          </a:p>
          <a:p>
            <a:pPr lvl="1"/>
            <a:r>
              <a:rPr lang="en-US" altLang="zh-CN" sz="2400"/>
              <a:t>k</a:t>
            </a:r>
            <a:r>
              <a:rPr lang="en-US" altLang="zh-CN" sz="2400" baseline="-25000"/>
              <a:t>i </a:t>
            </a:r>
            <a:r>
              <a:rPr lang="en-US" altLang="zh-CN" sz="2400"/>
              <a:t>= 0, 1, 2, 3, 4, 5, 6, 7</a:t>
            </a:r>
          </a:p>
          <a:p>
            <a:r>
              <a:rPr lang="zh-CN" altLang="en-US" sz="2800"/>
              <a:t>十六进制 </a:t>
            </a:r>
            <a:r>
              <a:rPr lang="en-US" altLang="zh-CN" sz="2800"/>
              <a:t>(Hexadecimal)</a:t>
            </a:r>
          </a:p>
          <a:p>
            <a:pPr lvl="1"/>
            <a:r>
              <a:rPr lang="en-US" altLang="zh-CN" sz="2400"/>
              <a:t>R=16</a:t>
            </a:r>
          </a:p>
          <a:p>
            <a:pPr lvl="1"/>
            <a:r>
              <a:rPr lang="en-US" altLang="zh-CN" sz="2400"/>
              <a:t>k</a:t>
            </a:r>
            <a:r>
              <a:rPr lang="en-US" altLang="zh-CN" sz="2400" baseline="-25000"/>
              <a:t>i </a:t>
            </a:r>
            <a:r>
              <a:rPr lang="en-US" altLang="zh-CN" sz="2400"/>
              <a:t>= 0, 1, 2, 3, 4, 5, 6, 7, 8, 9, A, B, C, D, E, F</a:t>
            </a:r>
          </a:p>
        </p:txBody>
      </p:sp>
      <p:sp>
        <p:nvSpPr>
          <p:cNvPr id="10247" name="AutoShape 4"/>
          <p:cNvSpPr>
            <a:spLocks noChangeArrowheads="1"/>
          </p:cNvSpPr>
          <p:nvPr/>
        </p:nvSpPr>
        <p:spPr bwMode="auto">
          <a:xfrm>
            <a:off x="5616575" y="1484313"/>
            <a:ext cx="3105150" cy="1657350"/>
          </a:xfrm>
          <a:prstGeom prst="wedgeRectCallout">
            <a:avLst>
              <a:gd name="adj1" fmla="val -90926"/>
              <a:gd name="adj2" fmla="val -29500"/>
            </a:avLst>
          </a:prstGeom>
          <a:solidFill>
            <a:srgbClr val="FFFF99"/>
          </a:solidFill>
          <a:ln w="28575">
            <a:solidFill>
              <a:srgbClr val="0066FF"/>
            </a:solidFill>
            <a:miter lim="800000"/>
            <a:headEnd/>
            <a:tailEnd/>
          </a:ln>
        </p:spPr>
        <p:txBody>
          <a:bodyPr lIns="216000" tIns="0" rIns="72000" bIns="0" anchor="ctr"/>
          <a:lstStyle>
            <a:lvl1pPr marL="1077913" indent="-1077913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优点：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电路实现简单、可靠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缺点：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使用不方便</a:t>
            </a:r>
          </a:p>
        </p:txBody>
      </p:sp>
      <p:grpSp>
        <p:nvGrpSpPr>
          <p:cNvPr id="10248" name="Group 9"/>
          <p:cNvGrpSpPr>
            <a:grpSpLocks/>
          </p:cNvGrpSpPr>
          <p:nvPr/>
        </p:nvGrpSpPr>
        <p:grpSpPr bwMode="auto">
          <a:xfrm>
            <a:off x="5111750" y="3284538"/>
            <a:ext cx="3602038" cy="2952750"/>
            <a:chOff x="3220" y="2069"/>
            <a:chExt cx="2269" cy="1860"/>
          </a:xfrm>
        </p:grpSpPr>
        <p:sp>
          <p:nvSpPr>
            <p:cNvPr id="10249" name="Rectangle 6"/>
            <p:cNvSpPr>
              <a:spLocks noChangeArrowheads="1"/>
            </p:cNvSpPr>
            <p:nvPr/>
          </p:nvSpPr>
          <p:spPr bwMode="auto">
            <a:xfrm>
              <a:off x="3538" y="2653"/>
              <a:ext cx="1951" cy="73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 anchorCtr="1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为克服二进制</a:t>
              </a:r>
            </a:p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的缺点而引入</a:t>
              </a:r>
            </a:p>
          </p:txBody>
        </p:sp>
        <p:sp>
          <p:nvSpPr>
            <p:cNvPr id="10250" name="AutoShape 7"/>
            <p:cNvSpPr>
              <a:spLocks/>
            </p:cNvSpPr>
            <p:nvPr/>
          </p:nvSpPr>
          <p:spPr bwMode="auto">
            <a:xfrm>
              <a:off x="3220" y="2069"/>
              <a:ext cx="272" cy="1860"/>
            </a:xfrm>
            <a:prstGeom prst="rightBrace">
              <a:avLst>
                <a:gd name="adj1" fmla="val 56985"/>
                <a:gd name="adj2" fmla="val 50000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A40F269-950F-4948-A6AD-7262ABCDD1E5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AB1347D-D944-43A1-921D-2204D2244AAE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1625"/>
            <a:ext cx="8229600" cy="777875"/>
          </a:xfrm>
        </p:spPr>
        <p:txBody>
          <a:bodyPr/>
          <a:lstStyle/>
          <a:p>
            <a:r>
              <a:rPr lang="zh-CN" altLang="en-US"/>
              <a:t>不同进制之间相互转换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457325"/>
            <a:ext cx="8281988" cy="4924425"/>
          </a:xfrm>
        </p:spPr>
        <p:txBody>
          <a:bodyPr/>
          <a:lstStyle/>
          <a:p>
            <a:r>
              <a:rPr lang="zh-CN" altLang="en-US" sz="2800"/>
              <a:t>任意进制 </a:t>
            </a:r>
            <a:r>
              <a:rPr lang="zh-CN" altLang="en-US" sz="2800">
                <a:latin typeface="宋体" panose="02010600030101010101" pitchFamily="2" charset="-122"/>
              </a:rPr>
              <a:t>→</a:t>
            </a:r>
            <a:r>
              <a:rPr lang="zh-CN" altLang="en-US" sz="2800"/>
              <a:t> </a:t>
            </a:r>
            <a:r>
              <a:rPr lang="zh-CN" altLang="en-US" sz="2800">
                <a:latin typeface="宋体" panose="02010600030101010101" pitchFamily="2" charset="-122"/>
              </a:rPr>
              <a:t>十进制</a:t>
            </a:r>
          </a:p>
          <a:p>
            <a:pPr lvl="1"/>
            <a:r>
              <a:rPr lang="zh-CN" altLang="en-US" sz="2400"/>
              <a:t>按位权展开求和</a:t>
            </a:r>
          </a:p>
          <a:p>
            <a:pPr>
              <a:spcBef>
                <a:spcPct val="1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十进制 → </a:t>
            </a:r>
            <a:r>
              <a:rPr lang="zh-CN" altLang="en-US" sz="2800"/>
              <a:t>任意进制</a:t>
            </a:r>
          </a:p>
          <a:p>
            <a:pPr lvl="1"/>
            <a:r>
              <a:rPr lang="zh-CN" altLang="en-US" sz="2400"/>
              <a:t>整数部分：辗转除基取余，先得较低有效位</a:t>
            </a:r>
          </a:p>
          <a:p>
            <a:pPr lvl="1"/>
            <a:r>
              <a:rPr lang="zh-CN" altLang="en-US" sz="2400"/>
              <a:t>小数部分：辗转乘基取整，先得较高有效位</a:t>
            </a:r>
          </a:p>
          <a:p>
            <a:pPr>
              <a:spcBef>
                <a:spcPct val="10000"/>
              </a:spcBef>
            </a:pPr>
            <a:r>
              <a:rPr lang="zh-CN" altLang="en-US" sz="2800"/>
              <a:t>二、八、十六进制之间</a:t>
            </a:r>
          </a:p>
          <a:p>
            <a:pPr lvl="1"/>
            <a:r>
              <a:rPr lang="zh-CN" altLang="en-US" sz="2400"/>
              <a:t>二进制 </a:t>
            </a:r>
            <a:r>
              <a:rPr lang="zh-CN" altLang="en-US" b="1">
                <a:latin typeface="宋体" panose="02010600030101010101" pitchFamily="2" charset="-122"/>
              </a:rPr>
              <a:t>→</a:t>
            </a:r>
            <a:r>
              <a:rPr lang="zh-CN" altLang="en-US" sz="2400">
                <a:latin typeface="宋体" panose="02010600030101010101" pitchFamily="2" charset="-122"/>
              </a:rPr>
              <a:t> </a:t>
            </a:r>
            <a:r>
              <a:rPr lang="zh-CN" altLang="en-US" sz="2400"/>
              <a:t>十六</a:t>
            </a:r>
            <a:r>
              <a:rPr lang="en-US" altLang="zh-CN" sz="2400"/>
              <a:t>(</a:t>
            </a:r>
            <a:r>
              <a:rPr lang="zh-CN" altLang="en-US" sz="2400"/>
              <a:t>八</a:t>
            </a:r>
            <a:r>
              <a:rPr lang="en-US" altLang="zh-CN" sz="2400"/>
              <a:t>)</a:t>
            </a:r>
            <a:r>
              <a:rPr lang="zh-CN" altLang="en-US" sz="2400"/>
              <a:t>进制：以小数点为起点，按</a:t>
            </a:r>
            <a:r>
              <a:rPr lang="en-US" altLang="zh-CN" sz="2400"/>
              <a:t>4(3)</a:t>
            </a:r>
            <a:r>
              <a:rPr lang="zh-CN" altLang="en-US" sz="2400"/>
              <a:t>位分组，不足部分补</a:t>
            </a:r>
            <a:r>
              <a:rPr lang="en-US" altLang="zh-CN" sz="2400"/>
              <a:t>0</a:t>
            </a:r>
            <a:r>
              <a:rPr lang="zh-CN" altLang="en-US" sz="2400"/>
              <a:t>，每组转换为</a:t>
            </a:r>
            <a:r>
              <a:rPr lang="en-US" altLang="zh-CN" sz="2400"/>
              <a:t>1</a:t>
            </a:r>
            <a:r>
              <a:rPr lang="zh-CN" altLang="en-US" sz="2400"/>
              <a:t>位十六</a:t>
            </a:r>
            <a:r>
              <a:rPr lang="en-US" altLang="zh-CN" sz="2400"/>
              <a:t>(</a:t>
            </a:r>
            <a:r>
              <a:rPr lang="zh-CN" altLang="en-US" sz="2400"/>
              <a:t>八</a:t>
            </a:r>
            <a:r>
              <a:rPr lang="en-US" altLang="zh-CN" sz="2400"/>
              <a:t>)</a:t>
            </a:r>
            <a:r>
              <a:rPr lang="zh-CN" altLang="en-US" sz="2400"/>
              <a:t>进制数码</a:t>
            </a:r>
          </a:p>
          <a:p>
            <a:pPr lvl="1"/>
            <a:r>
              <a:rPr lang="zh-CN" altLang="en-US" sz="2400"/>
              <a:t>十六</a:t>
            </a:r>
            <a:r>
              <a:rPr lang="en-US" altLang="zh-CN" sz="2400"/>
              <a:t>(</a:t>
            </a:r>
            <a:r>
              <a:rPr lang="zh-CN" altLang="en-US" sz="2400"/>
              <a:t>八</a:t>
            </a:r>
            <a:r>
              <a:rPr lang="en-US" altLang="zh-CN" sz="2400"/>
              <a:t>)</a:t>
            </a:r>
            <a:r>
              <a:rPr lang="zh-CN" altLang="en-US" sz="2400"/>
              <a:t>进制 </a:t>
            </a:r>
            <a:r>
              <a:rPr lang="zh-CN" altLang="en-US" b="1">
                <a:latin typeface="宋体" panose="02010600030101010101" pitchFamily="2" charset="-122"/>
              </a:rPr>
              <a:t>→</a:t>
            </a:r>
            <a:r>
              <a:rPr lang="zh-CN" altLang="en-US" sz="2400">
                <a:latin typeface="宋体" panose="02010600030101010101" pitchFamily="2" charset="-122"/>
              </a:rPr>
              <a:t> </a:t>
            </a:r>
            <a:r>
              <a:rPr lang="zh-CN" altLang="en-US" sz="2400"/>
              <a:t>二进制：每位十六 </a:t>
            </a:r>
            <a:r>
              <a:rPr lang="en-US" altLang="zh-CN" sz="2400"/>
              <a:t>(</a:t>
            </a:r>
            <a:r>
              <a:rPr lang="zh-CN" altLang="en-US" sz="2400"/>
              <a:t>八</a:t>
            </a:r>
            <a:r>
              <a:rPr lang="en-US" altLang="zh-CN" sz="2400"/>
              <a:t>)</a:t>
            </a:r>
            <a:r>
              <a:rPr lang="zh-CN" altLang="en-US" sz="2400"/>
              <a:t>进制数码转换为</a:t>
            </a:r>
            <a:r>
              <a:rPr lang="en-US" altLang="zh-CN" sz="2400"/>
              <a:t>4(3)</a:t>
            </a:r>
            <a:r>
              <a:rPr lang="zh-CN" altLang="en-US" sz="2400"/>
              <a:t>位二进制数码</a:t>
            </a:r>
            <a:endParaRPr lang="en-US" altLang="zh-CN" sz="2400"/>
          </a:p>
        </p:txBody>
      </p:sp>
      <p:graphicFrame>
        <p:nvGraphicFramePr>
          <p:cNvPr id="12295" name="Object 4"/>
          <p:cNvGraphicFramePr>
            <a:graphicFrameLocks noChangeAspect="1"/>
          </p:cNvGraphicFramePr>
          <p:nvPr/>
        </p:nvGraphicFramePr>
        <p:xfrm>
          <a:off x="5197475" y="1665288"/>
          <a:ext cx="283051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公式" r:id="rId4" imgW="1129810" imgH="431613" progId="Equation.3">
                  <p:embed/>
                </p:oleObj>
              </mc:Choice>
              <mc:Fallback>
                <p:oleObj name="公式" r:id="rId4" imgW="112981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1665288"/>
                        <a:ext cx="2830513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C1954CB-30E6-4553-BE77-DA57BB01EAED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EC0FF74-276A-46DB-BC63-C59EF4857ED2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611188" y="3613150"/>
            <a:ext cx="8064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zh-CN" altLang="en-US" b="0"/>
              <a:t>  </a:t>
            </a:r>
            <a:r>
              <a:rPr lang="en-US" altLang="zh-CN" b="0"/>
              <a:t>(45.6)</a:t>
            </a:r>
            <a:r>
              <a:rPr lang="en-US" altLang="zh-CN" b="0" baseline="-20000"/>
              <a:t>10  </a:t>
            </a:r>
            <a:r>
              <a:rPr lang="en-US" altLang="zh-CN" b="0"/>
              <a:t>=(                      )</a:t>
            </a:r>
            <a:r>
              <a:rPr lang="en-US" altLang="zh-CN" b="0" baseline="-20000"/>
              <a:t>2  </a:t>
            </a:r>
            <a:r>
              <a:rPr lang="en-US" altLang="zh-CN" b="0"/>
              <a:t>= (           )</a:t>
            </a:r>
            <a:r>
              <a:rPr lang="en-US" altLang="zh-CN" b="0" baseline="-20000"/>
              <a:t>16</a:t>
            </a: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611188" y="2100263"/>
            <a:ext cx="8064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zh-CN" altLang="en-US" b="0"/>
              <a:t>  </a:t>
            </a:r>
            <a:r>
              <a:rPr lang="en-US" altLang="zh-CN" b="0"/>
              <a:t>(F15.6)</a:t>
            </a:r>
            <a:r>
              <a:rPr lang="en-US" altLang="zh-CN" b="0" baseline="-20000"/>
              <a:t>16  </a:t>
            </a:r>
            <a:r>
              <a:rPr lang="en-US" altLang="zh-CN" b="0"/>
              <a:t>=(               )</a:t>
            </a:r>
            <a:r>
              <a:rPr lang="en-US" altLang="zh-CN" b="0" baseline="-20000"/>
              <a:t>10  </a:t>
            </a:r>
            <a:r>
              <a:rPr lang="en-US" altLang="zh-CN" b="0"/>
              <a:t>= (            )</a:t>
            </a:r>
            <a:r>
              <a:rPr lang="en-US" altLang="zh-CN" b="0" baseline="-20000"/>
              <a:t>8</a:t>
            </a: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611188" y="1393825"/>
            <a:ext cx="8064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zh-CN" altLang="en-US" b="0"/>
              <a:t>  </a:t>
            </a:r>
            <a:r>
              <a:rPr lang="en-US" altLang="zh-CN" b="0"/>
              <a:t>(100101.101)</a:t>
            </a:r>
            <a:r>
              <a:rPr lang="en-US" altLang="zh-CN" b="0" baseline="-20000"/>
              <a:t>2  </a:t>
            </a:r>
            <a:r>
              <a:rPr lang="en-US" altLang="zh-CN" b="0"/>
              <a:t>=(           )</a:t>
            </a:r>
            <a:r>
              <a:rPr lang="en-US" altLang="zh-CN" b="0" baseline="-20000"/>
              <a:t>10  </a:t>
            </a:r>
            <a:r>
              <a:rPr lang="en-US" altLang="zh-CN" b="0"/>
              <a:t>= (        )</a:t>
            </a:r>
            <a:r>
              <a:rPr lang="en-US" altLang="zh-CN" b="0" baseline="-20000"/>
              <a:t>16</a:t>
            </a:r>
          </a:p>
        </p:txBody>
      </p:sp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611188" y="2847975"/>
            <a:ext cx="8064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zh-CN" altLang="en-US" b="0"/>
              <a:t>  </a:t>
            </a:r>
            <a:r>
              <a:rPr lang="en-US" altLang="zh-CN" b="0"/>
              <a:t>(205)</a:t>
            </a:r>
            <a:r>
              <a:rPr lang="en-US" altLang="zh-CN" b="0" baseline="-20000"/>
              <a:t>8  </a:t>
            </a:r>
            <a:r>
              <a:rPr lang="en-US" altLang="zh-CN" b="0"/>
              <a:t>=(       )</a:t>
            </a:r>
            <a:r>
              <a:rPr lang="en-US" altLang="zh-CN" b="0" baseline="-20000"/>
              <a:t>10  </a:t>
            </a:r>
            <a:r>
              <a:rPr lang="en-US" altLang="zh-CN" b="0"/>
              <a:t>= (                )</a:t>
            </a:r>
            <a:r>
              <a:rPr lang="en-US" altLang="zh-CN" b="0" baseline="-20000"/>
              <a:t>2</a:t>
            </a:r>
          </a:p>
        </p:txBody>
      </p:sp>
      <p:sp>
        <p:nvSpPr>
          <p:cNvPr id="14345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示例─不同进制转换</a:t>
            </a:r>
          </a:p>
        </p:txBody>
      </p:sp>
      <p:graphicFrame>
        <p:nvGraphicFramePr>
          <p:cNvPr id="843795" name="Group 19"/>
          <p:cNvGraphicFramePr>
            <a:graphicFrameLocks noGrp="1"/>
          </p:cNvGraphicFramePr>
          <p:nvPr/>
        </p:nvGraphicFramePr>
        <p:xfrm>
          <a:off x="323850" y="4983163"/>
          <a:ext cx="8712196" cy="1439863"/>
        </p:xfrm>
        <a:graphic>
          <a:graphicData uri="http://schemas.openxmlformats.org/drawingml/2006/table">
            <a:tbl>
              <a:tblPr/>
              <a:tblGrid>
                <a:gridCol w="72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7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4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54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7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54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86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46827" marB="46827" anchor="ctr" anchorCtr="1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30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6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0" marR="0" marT="46827" marB="46827" anchor="ctr" anchorCtr="1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16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32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64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128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256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512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1024</a:t>
                      </a:r>
                      <a:endParaRPr lang="zh-CN" altLang="en-US" sz="1800" dirty="0"/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1.049</a:t>
                      </a:r>
                    </a:p>
                    <a:p>
                      <a:r>
                        <a:rPr lang="en-US" altLang="zh-CN" sz="1800" dirty="0"/>
                        <a:t>*10</a:t>
                      </a:r>
                      <a:r>
                        <a:rPr lang="en-US" altLang="zh-CN" sz="1800" baseline="30000" dirty="0"/>
                        <a:t>6</a:t>
                      </a:r>
                      <a:endParaRPr lang="zh-CN" altLang="en-US" sz="1800" baseline="30000" dirty="0"/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1.0995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*10</a:t>
                      </a:r>
                      <a:r>
                        <a:rPr lang="en-US" altLang="zh-CN" sz="1800" baseline="30000" dirty="0"/>
                        <a:t>9</a:t>
                      </a:r>
                      <a:endParaRPr lang="zh-CN" altLang="en-US" sz="1800" baseline="30000" dirty="0"/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6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46827" marB="46827" anchor="ctr" anchorCtr="1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1K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1M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1G</a:t>
                      </a:r>
                    </a:p>
                  </a:txBody>
                  <a:tcPr marL="0" marR="0" marT="46827" marB="4682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3255963" y="4384675"/>
            <a:ext cx="2684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二进制的位权表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E7E5E8A-DA33-466A-82A7-82CB925887E0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FCCC310-7B09-4C12-95E2-304DF6AD62A7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1625"/>
            <a:ext cx="8229600" cy="777875"/>
          </a:xfrm>
        </p:spPr>
        <p:txBody>
          <a:bodyPr/>
          <a:lstStyle/>
          <a:p>
            <a:r>
              <a:rPr lang="zh-CN" altLang="en-US"/>
              <a:t>不同进制之间相互转换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457325"/>
            <a:ext cx="8281988" cy="4924425"/>
          </a:xfrm>
        </p:spPr>
        <p:txBody>
          <a:bodyPr/>
          <a:lstStyle/>
          <a:p>
            <a:r>
              <a:rPr lang="zh-CN" altLang="en-US" sz="2800"/>
              <a:t>任意进制 </a:t>
            </a:r>
            <a:r>
              <a:rPr lang="zh-CN" altLang="en-US" sz="2800">
                <a:latin typeface="宋体" panose="02010600030101010101" pitchFamily="2" charset="-122"/>
              </a:rPr>
              <a:t>→</a:t>
            </a:r>
            <a:r>
              <a:rPr lang="zh-CN" altLang="en-US" sz="2800"/>
              <a:t> </a:t>
            </a:r>
            <a:r>
              <a:rPr lang="zh-CN" altLang="en-US" sz="2800">
                <a:latin typeface="宋体" panose="02010600030101010101" pitchFamily="2" charset="-122"/>
              </a:rPr>
              <a:t>十进制</a:t>
            </a:r>
          </a:p>
          <a:p>
            <a:pPr lvl="1"/>
            <a:r>
              <a:rPr lang="zh-CN" altLang="en-US" sz="2400"/>
              <a:t>按位权展开求和</a:t>
            </a:r>
          </a:p>
          <a:p>
            <a:pPr>
              <a:spcBef>
                <a:spcPct val="1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十进制 → </a:t>
            </a:r>
            <a:r>
              <a:rPr lang="zh-CN" altLang="en-US" sz="2800"/>
              <a:t>任意进制</a:t>
            </a:r>
          </a:p>
          <a:p>
            <a:pPr lvl="1"/>
            <a:r>
              <a:rPr lang="zh-CN" altLang="en-US" sz="2400"/>
              <a:t>整数部分：辗转除基取余，先得较低有效位</a:t>
            </a:r>
          </a:p>
          <a:p>
            <a:pPr lvl="1"/>
            <a:r>
              <a:rPr lang="zh-CN" altLang="en-US" sz="2400"/>
              <a:t>小数部分：辗转乘基取整，先得较高有效位</a:t>
            </a:r>
          </a:p>
          <a:p>
            <a:pPr>
              <a:spcBef>
                <a:spcPct val="10000"/>
              </a:spcBef>
            </a:pPr>
            <a:r>
              <a:rPr lang="zh-CN" altLang="en-US" sz="2800"/>
              <a:t>二、八、十六进制之间</a:t>
            </a:r>
          </a:p>
          <a:p>
            <a:pPr lvl="1"/>
            <a:r>
              <a:rPr lang="zh-CN" altLang="en-US" sz="2400"/>
              <a:t>二进制 </a:t>
            </a:r>
            <a:r>
              <a:rPr lang="zh-CN" altLang="en-US" b="1">
                <a:latin typeface="宋体" panose="02010600030101010101" pitchFamily="2" charset="-122"/>
              </a:rPr>
              <a:t>→</a:t>
            </a:r>
            <a:r>
              <a:rPr lang="zh-CN" altLang="en-US" sz="2400">
                <a:latin typeface="宋体" panose="02010600030101010101" pitchFamily="2" charset="-122"/>
              </a:rPr>
              <a:t> </a:t>
            </a:r>
            <a:r>
              <a:rPr lang="zh-CN" altLang="en-US" sz="2400"/>
              <a:t>十六</a:t>
            </a:r>
            <a:r>
              <a:rPr lang="en-US" altLang="zh-CN" sz="2400"/>
              <a:t>(</a:t>
            </a:r>
            <a:r>
              <a:rPr lang="zh-CN" altLang="en-US" sz="2400"/>
              <a:t>八</a:t>
            </a:r>
            <a:r>
              <a:rPr lang="en-US" altLang="zh-CN" sz="2400"/>
              <a:t>)</a:t>
            </a:r>
            <a:r>
              <a:rPr lang="zh-CN" altLang="en-US" sz="2400"/>
              <a:t>进制：以小数点为起点，按</a:t>
            </a:r>
            <a:r>
              <a:rPr lang="en-US" altLang="zh-CN" sz="2400"/>
              <a:t>4(3)</a:t>
            </a:r>
            <a:r>
              <a:rPr lang="zh-CN" altLang="en-US" sz="2400"/>
              <a:t>位分组，不足部分补</a:t>
            </a:r>
            <a:r>
              <a:rPr lang="en-US" altLang="zh-CN" sz="2400"/>
              <a:t>0</a:t>
            </a:r>
            <a:r>
              <a:rPr lang="zh-CN" altLang="en-US" sz="2400"/>
              <a:t>，每组转换为</a:t>
            </a:r>
            <a:r>
              <a:rPr lang="en-US" altLang="zh-CN" sz="2400"/>
              <a:t>1</a:t>
            </a:r>
            <a:r>
              <a:rPr lang="zh-CN" altLang="en-US" sz="2400"/>
              <a:t>位十六</a:t>
            </a:r>
            <a:r>
              <a:rPr lang="en-US" altLang="zh-CN" sz="2400"/>
              <a:t>(</a:t>
            </a:r>
            <a:r>
              <a:rPr lang="zh-CN" altLang="en-US" sz="2400"/>
              <a:t>八</a:t>
            </a:r>
            <a:r>
              <a:rPr lang="en-US" altLang="zh-CN" sz="2400"/>
              <a:t>)</a:t>
            </a:r>
            <a:r>
              <a:rPr lang="zh-CN" altLang="en-US" sz="2400"/>
              <a:t>进制数码</a:t>
            </a:r>
          </a:p>
          <a:p>
            <a:pPr lvl="1"/>
            <a:r>
              <a:rPr lang="zh-CN" altLang="en-US" sz="2400"/>
              <a:t>十六</a:t>
            </a:r>
            <a:r>
              <a:rPr lang="en-US" altLang="zh-CN" sz="2400"/>
              <a:t>(</a:t>
            </a:r>
            <a:r>
              <a:rPr lang="zh-CN" altLang="en-US" sz="2400"/>
              <a:t>八</a:t>
            </a:r>
            <a:r>
              <a:rPr lang="en-US" altLang="zh-CN" sz="2400"/>
              <a:t>)</a:t>
            </a:r>
            <a:r>
              <a:rPr lang="zh-CN" altLang="en-US" sz="2400"/>
              <a:t>进制 </a:t>
            </a:r>
            <a:r>
              <a:rPr lang="zh-CN" altLang="en-US" b="1">
                <a:latin typeface="宋体" panose="02010600030101010101" pitchFamily="2" charset="-122"/>
              </a:rPr>
              <a:t>→</a:t>
            </a:r>
            <a:r>
              <a:rPr lang="zh-CN" altLang="en-US" sz="2400">
                <a:latin typeface="宋体" panose="02010600030101010101" pitchFamily="2" charset="-122"/>
              </a:rPr>
              <a:t> </a:t>
            </a:r>
            <a:r>
              <a:rPr lang="zh-CN" altLang="en-US" sz="2400"/>
              <a:t>二进制：每位十六 </a:t>
            </a:r>
            <a:r>
              <a:rPr lang="en-US" altLang="zh-CN" sz="2400"/>
              <a:t>(</a:t>
            </a:r>
            <a:r>
              <a:rPr lang="zh-CN" altLang="en-US" sz="2400"/>
              <a:t>八</a:t>
            </a:r>
            <a:r>
              <a:rPr lang="en-US" altLang="zh-CN" sz="2400"/>
              <a:t>)</a:t>
            </a:r>
            <a:r>
              <a:rPr lang="zh-CN" altLang="en-US" sz="2400"/>
              <a:t>进制数码转换为</a:t>
            </a:r>
            <a:r>
              <a:rPr lang="en-US" altLang="zh-CN" sz="2400"/>
              <a:t>4(3)</a:t>
            </a:r>
            <a:r>
              <a:rPr lang="zh-CN" altLang="en-US" sz="2400"/>
              <a:t>位二进制数码</a:t>
            </a:r>
            <a:endParaRPr lang="en-US" altLang="zh-CN" sz="2400"/>
          </a:p>
        </p:txBody>
      </p:sp>
      <p:graphicFrame>
        <p:nvGraphicFramePr>
          <p:cNvPr id="16391" name="Object 4"/>
          <p:cNvGraphicFramePr>
            <a:graphicFrameLocks noChangeAspect="1"/>
          </p:cNvGraphicFramePr>
          <p:nvPr/>
        </p:nvGraphicFramePr>
        <p:xfrm>
          <a:off x="5197475" y="1665288"/>
          <a:ext cx="283051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公式" r:id="rId4" imgW="1129810" imgH="431613" progId="Equation.3">
                  <p:embed/>
                </p:oleObj>
              </mc:Choice>
              <mc:Fallback>
                <p:oleObj name="公式" r:id="rId4" imgW="112981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1665288"/>
                        <a:ext cx="2830513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6B2D34D-1C19-422F-85A2-F33705D359D5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F2F34A6-A287-4630-8F90-E3552F58C126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611188" y="3613150"/>
            <a:ext cx="8064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zh-CN" altLang="en-US" b="0"/>
              <a:t>  </a:t>
            </a:r>
            <a:r>
              <a:rPr lang="en-US" altLang="zh-CN" b="0"/>
              <a:t>(45.6)</a:t>
            </a:r>
            <a:r>
              <a:rPr lang="en-US" altLang="zh-CN" b="0" baseline="-20000"/>
              <a:t>10  </a:t>
            </a:r>
            <a:r>
              <a:rPr lang="en-US" altLang="zh-CN" b="0"/>
              <a:t>=(                      )</a:t>
            </a:r>
            <a:r>
              <a:rPr lang="en-US" altLang="zh-CN" b="0" baseline="-20000"/>
              <a:t>2  </a:t>
            </a:r>
            <a:r>
              <a:rPr lang="en-US" altLang="zh-CN" b="0"/>
              <a:t>= (           )</a:t>
            </a:r>
            <a:r>
              <a:rPr lang="en-US" altLang="zh-CN" b="0" baseline="-20000"/>
              <a:t>16</a:t>
            </a: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611188" y="2100263"/>
            <a:ext cx="8064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zh-CN" altLang="en-US" b="0"/>
              <a:t>  </a:t>
            </a:r>
            <a:r>
              <a:rPr lang="en-US" altLang="zh-CN" b="0"/>
              <a:t>(F15.6)</a:t>
            </a:r>
            <a:r>
              <a:rPr lang="en-US" altLang="zh-CN" b="0" baseline="-20000"/>
              <a:t>16  </a:t>
            </a:r>
            <a:r>
              <a:rPr lang="en-US" altLang="zh-CN" b="0"/>
              <a:t>=(               )</a:t>
            </a:r>
            <a:r>
              <a:rPr lang="en-US" altLang="zh-CN" b="0" baseline="-20000"/>
              <a:t>10  </a:t>
            </a:r>
            <a:r>
              <a:rPr lang="en-US" altLang="zh-CN" b="0"/>
              <a:t>= (            )</a:t>
            </a:r>
            <a:r>
              <a:rPr lang="en-US" altLang="zh-CN" b="0" baseline="-20000"/>
              <a:t>8</a:t>
            </a: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611188" y="1393825"/>
            <a:ext cx="8064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zh-CN" altLang="en-US" b="0"/>
              <a:t>  </a:t>
            </a:r>
            <a:r>
              <a:rPr lang="en-US" altLang="zh-CN" b="0"/>
              <a:t>(100101.101)</a:t>
            </a:r>
            <a:r>
              <a:rPr lang="en-US" altLang="zh-CN" b="0" baseline="-20000"/>
              <a:t>2  </a:t>
            </a:r>
            <a:r>
              <a:rPr lang="en-US" altLang="zh-CN" b="0"/>
              <a:t>=(           )</a:t>
            </a:r>
            <a:r>
              <a:rPr lang="en-US" altLang="zh-CN" b="0" baseline="-20000"/>
              <a:t>10  </a:t>
            </a:r>
            <a:r>
              <a:rPr lang="en-US" altLang="zh-CN" b="0"/>
              <a:t>= (        )</a:t>
            </a:r>
            <a:r>
              <a:rPr lang="en-US" altLang="zh-CN" b="0" baseline="-20000"/>
              <a:t>16</a:t>
            </a:r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611188" y="2847975"/>
            <a:ext cx="8064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zh-CN" altLang="en-US" b="0"/>
              <a:t>  </a:t>
            </a:r>
            <a:r>
              <a:rPr lang="en-US" altLang="zh-CN" b="0"/>
              <a:t>(205)</a:t>
            </a:r>
            <a:r>
              <a:rPr lang="en-US" altLang="zh-CN" b="0" baseline="-20000"/>
              <a:t>8  </a:t>
            </a:r>
            <a:r>
              <a:rPr lang="en-US" altLang="zh-CN" b="0"/>
              <a:t>=(       )</a:t>
            </a:r>
            <a:r>
              <a:rPr lang="en-US" altLang="zh-CN" b="0" baseline="-20000"/>
              <a:t>10  </a:t>
            </a:r>
            <a:r>
              <a:rPr lang="en-US" altLang="zh-CN" b="0"/>
              <a:t>= (                )</a:t>
            </a:r>
            <a:r>
              <a:rPr lang="en-US" altLang="zh-CN" b="0" baseline="-20000"/>
              <a:t>2</a:t>
            </a:r>
          </a:p>
        </p:txBody>
      </p:sp>
      <p:sp>
        <p:nvSpPr>
          <p:cNvPr id="1844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示例─不同进制转换</a:t>
            </a:r>
          </a:p>
        </p:txBody>
      </p:sp>
      <p:grpSp>
        <p:nvGrpSpPr>
          <p:cNvPr id="18442" name="Group 7"/>
          <p:cNvGrpSpPr>
            <a:grpSpLocks/>
          </p:cNvGrpSpPr>
          <p:nvPr/>
        </p:nvGrpSpPr>
        <p:grpSpPr bwMode="auto">
          <a:xfrm>
            <a:off x="2886075" y="3697288"/>
            <a:ext cx="2547938" cy="592137"/>
            <a:chOff x="1804" y="2232"/>
            <a:chExt cx="1605" cy="373"/>
          </a:xfrm>
        </p:grpSpPr>
        <p:sp>
          <p:nvSpPr>
            <p:cNvPr id="18452" name="Rectangle 8"/>
            <p:cNvSpPr>
              <a:spLocks noChangeArrowheads="1"/>
            </p:cNvSpPr>
            <p:nvPr/>
          </p:nvSpPr>
          <p:spPr bwMode="auto">
            <a:xfrm>
              <a:off x="3107" y="2232"/>
              <a:ext cx="3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800" b="0">
                  <a:solidFill>
                    <a:srgbClr val="0066FF"/>
                  </a:solidFill>
                </a:rPr>
                <a:t>...</a:t>
              </a:r>
            </a:p>
          </p:txBody>
        </p:sp>
        <p:sp>
          <p:nvSpPr>
            <p:cNvPr id="18453" name="Rectangle 9"/>
            <p:cNvSpPr>
              <a:spLocks noChangeArrowheads="1"/>
            </p:cNvSpPr>
            <p:nvPr/>
          </p:nvSpPr>
          <p:spPr bwMode="auto">
            <a:xfrm>
              <a:off x="1804" y="2278"/>
              <a:ext cx="14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800" b="0">
                  <a:solidFill>
                    <a:srgbClr val="0066FF"/>
                  </a:solidFill>
                </a:rPr>
                <a:t>101101.1001</a:t>
              </a:r>
            </a:p>
          </p:txBody>
        </p:sp>
      </p:grp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3198813" y="2238375"/>
            <a:ext cx="1671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3861.375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5973763" y="2238375"/>
            <a:ext cx="1274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7425.3</a:t>
            </a: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4122738" y="1528763"/>
            <a:ext cx="1274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37.625</a:t>
            </a:r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6465888" y="1517650"/>
            <a:ext cx="915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25.A</a:t>
            </a:r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2660650" y="2979738"/>
            <a:ext cx="779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133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4551363" y="2979738"/>
            <a:ext cx="177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800" b="0">
                <a:solidFill>
                  <a:srgbClr val="0066FF"/>
                </a:solidFill>
              </a:rPr>
              <a:t>10000101</a:t>
            </a:r>
          </a:p>
        </p:txBody>
      </p:sp>
      <p:grpSp>
        <p:nvGrpSpPr>
          <p:cNvPr id="18449" name="Group 16"/>
          <p:cNvGrpSpPr>
            <a:grpSpLocks/>
          </p:cNvGrpSpPr>
          <p:nvPr/>
        </p:nvGrpSpPr>
        <p:grpSpPr bwMode="auto">
          <a:xfrm>
            <a:off x="6346825" y="3702050"/>
            <a:ext cx="1271588" cy="590550"/>
            <a:chOff x="3984" y="2242"/>
            <a:chExt cx="801" cy="372"/>
          </a:xfrm>
        </p:grpSpPr>
        <p:sp>
          <p:nvSpPr>
            <p:cNvPr id="18450" name="Rectangle 17"/>
            <p:cNvSpPr>
              <a:spLocks noChangeArrowheads="1"/>
            </p:cNvSpPr>
            <p:nvPr/>
          </p:nvSpPr>
          <p:spPr bwMode="auto">
            <a:xfrm>
              <a:off x="3984" y="2287"/>
              <a:ext cx="5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800" b="0">
                  <a:solidFill>
                    <a:srgbClr val="0066FF"/>
                  </a:solidFill>
                </a:rPr>
                <a:t>2D.9</a:t>
              </a:r>
            </a:p>
          </p:txBody>
        </p:sp>
        <p:sp>
          <p:nvSpPr>
            <p:cNvPr id="18451" name="Rectangle 18"/>
            <p:cNvSpPr>
              <a:spLocks noChangeArrowheads="1"/>
            </p:cNvSpPr>
            <p:nvPr/>
          </p:nvSpPr>
          <p:spPr bwMode="auto">
            <a:xfrm>
              <a:off x="4483" y="2242"/>
              <a:ext cx="3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800" b="0">
                  <a:solidFill>
                    <a:srgbClr val="0066FF"/>
                  </a:solidFill>
                </a:rPr>
                <a:t>...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434A004-6F31-4827-8134-8A28F36B37C9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2021/9/6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3ACF0AC-B0F7-4CCC-BB19-FADD7260AC08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二进制算术运算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7931150" cy="49323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/>
              <a:t>加、减运算与十进制数运算规则类似，不同在于进位或借位规则</a:t>
            </a:r>
          </a:p>
          <a:p>
            <a:pPr>
              <a:lnSpc>
                <a:spcPct val="110000"/>
              </a:lnSpc>
            </a:pPr>
            <a:r>
              <a:rPr lang="zh-CN" altLang="en-US" sz="2800"/>
              <a:t>乘、除运算可以用加、减和移位运算实现</a:t>
            </a:r>
          </a:p>
          <a:p>
            <a:pPr>
              <a:lnSpc>
                <a:spcPct val="110000"/>
              </a:lnSpc>
            </a:pPr>
            <a:r>
              <a:rPr lang="zh-CN" altLang="en-US" sz="2800"/>
              <a:t>数据用</a:t>
            </a:r>
            <a:r>
              <a:rPr lang="zh-CN" altLang="en-US" sz="2800">
                <a:solidFill>
                  <a:srgbClr val="0066FF"/>
                </a:solidFill>
              </a:rPr>
              <a:t>补码</a:t>
            </a:r>
            <a:r>
              <a:rPr lang="zh-CN" altLang="en-US" sz="2800"/>
              <a:t>表示，减法可转化为加法运算</a:t>
            </a:r>
          </a:p>
          <a:p>
            <a:pPr>
              <a:lnSpc>
                <a:spcPct val="110000"/>
              </a:lnSpc>
            </a:pPr>
            <a:endParaRPr lang="zh-CN" altLang="en-US" sz="2800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1346200" y="3897313"/>
            <a:ext cx="6507163" cy="1439862"/>
          </a:xfrm>
          <a:prstGeom prst="rect">
            <a:avLst/>
          </a:prstGeom>
          <a:solidFill>
            <a:srgbClr val="FFFF99"/>
          </a:solidFill>
          <a:ln w="28575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66FF"/>
                </a:solidFill>
              </a:rPr>
              <a:t>加、减、乘、除算术运算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800">
                <a:solidFill>
                  <a:srgbClr val="0066FF"/>
                </a:solidFill>
              </a:rPr>
              <a:t>全部可以用</a:t>
            </a:r>
            <a:r>
              <a:rPr lang="zh-CN" altLang="en-US" sz="2800">
                <a:solidFill>
                  <a:srgbClr val="FF3300"/>
                </a:solidFill>
              </a:rPr>
              <a:t>加法</a:t>
            </a:r>
            <a:r>
              <a:rPr lang="zh-CN" altLang="en-US" sz="2800">
                <a:solidFill>
                  <a:srgbClr val="0066FF"/>
                </a:solidFill>
              </a:rPr>
              <a:t>和</a:t>
            </a:r>
            <a:r>
              <a:rPr lang="zh-CN" altLang="en-US" sz="2800">
                <a:solidFill>
                  <a:srgbClr val="FF3300"/>
                </a:solidFill>
              </a:rPr>
              <a:t>移位</a:t>
            </a:r>
            <a:r>
              <a:rPr lang="zh-CN" altLang="en-US" sz="2800">
                <a:solidFill>
                  <a:srgbClr val="0066FF"/>
                </a:solidFill>
              </a:rPr>
              <a:t>运算来实现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456</TotalTime>
  <Pages>0</Pages>
  <Words>4461</Words>
  <Characters>0</Characters>
  <Application>Microsoft Macintosh PowerPoint</Application>
  <DocSecurity>0</DocSecurity>
  <PresentationFormat>全屏显示(4:3)</PresentationFormat>
  <Lines>0</Lines>
  <Paragraphs>710</Paragraphs>
  <Slides>28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Arial</vt:lpstr>
      <vt:lpstr>Georgia</vt:lpstr>
      <vt:lpstr>Helvetica</vt:lpstr>
      <vt:lpstr>Times New Roman</vt:lpstr>
      <vt:lpstr>默认设计模板</vt:lpstr>
      <vt:lpstr>公式</vt:lpstr>
      <vt:lpstr>模拟与数字电路 Analog and Digital Circuits</vt:lpstr>
      <vt:lpstr>内容提纲</vt:lpstr>
      <vt:lpstr>数制</vt:lpstr>
      <vt:lpstr>二、八、十六进制</vt:lpstr>
      <vt:lpstr>不同进制之间相互转换</vt:lpstr>
      <vt:lpstr>示例─不同进制转换</vt:lpstr>
      <vt:lpstr>不同进制之间相互转换</vt:lpstr>
      <vt:lpstr>示例─不同进制转换</vt:lpstr>
      <vt:lpstr>二进制算术运算</vt:lpstr>
      <vt:lpstr>示例─无符号数算术运算</vt:lpstr>
      <vt:lpstr>有符号数的编码</vt:lpstr>
      <vt:lpstr>示例─原码、反码、补码</vt:lpstr>
      <vt:lpstr>由补码求实际值</vt:lpstr>
      <vt:lpstr>不同编码对比</vt:lpstr>
      <vt:lpstr>补码加减运算</vt:lpstr>
      <vt:lpstr>示例─补码运算</vt:lpstr>
      <vt:lpstr>溢出</vt:lpstr>
      <vt:lpstr>示例─溢出判别</vt:lpstr>
      <vt:lpstr>要点小结</vt:lpstr>
      <vt:lpstr>要点小结</vt:lpstr>
      <vt:lpstr>二进制代码</vt:lpstr>
      <vt:lpstr>ASCII码</vt:lpstr>
      <vt:lpstr>格雷码</vt:lpstr>
      <vt:lpstr>BCD码</vt:lpstr>
      <vt:lpstr>PowerPoint 演示文稿</vt:lpstr>
      <vt:lpstr>作业</vt:lpstr>
      <vt:lpstr>The End</vt:lpstr>
      <vt:lpstr>彩蛋时间</vt:lpstr>
    </vt:vector>
  </TitlesOfParts>
  <Manager/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subject/>
  <dc:creator>张俊霞</dc:creator>
  <cp:keywords/>
  <dc:description/>
  <cp:lastModifiedBy>Microsoft Office User</cp:lastModifiedBy>
  <cp:revision>284</cp:revision>
  <cp:lastPrinted>1900-01-04T05:08:28Z</cp:lastPrinted>
  <dcterms:created xsi:type="dcterms:W3CDTF">2004-01-05T23:56:53Z</dcterms:created>
  <dcterms:modified xsi:type="dcterms:W3CDTF">2021-09-06T03:58:53Z</dcterms:modified>
  <cp:category>16位微机原理与接口</cp:category>
</cp:coreProperties>
</file>