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19"/>
  </p:handoutMasterIdLst>
  <p:sldIdLst>
    <p:sldId id="256" r:id="rId3"/>
    <p:sldId id="588" r:id="rId5"/>
    <p:sldId id="506" r:id="rId6"/>
    <p:sldId id="572" r:id="rId7"/>
    <p:sldId id="573" r:id="rId8"/>
    <p:sldId id="608" r:id="rId9"/>
    <p:sldId id="609" r:id="rId10"/>
    <p:sldId id="574" r:id="rId11"/>
    <p:sldId id="610" r:id="rId12"/>
    <p:sldId id="611" r:id="rId13"/>
    <p:sldId id="614" r:id="rId14"/>
    <p:sldId id="615" r:id="rId15"/>
    <p:sldId id="617" r:id="rId16"/>
    <p:sldId id="613" r:id="rId17"/>
    <p:sldId id="477" r:id="rId18"/>
  </p:sldIdLst>
  <p:sldSz cx="9144000" cy="6858000" type="screen4x3"/>
  <p:notesSz cx="7099300" cy="10234295"/>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0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996633"/>
    <a:srgbClr val="0000FF"/>
    <a:srgbClr val="9900FF"/>
    <a:srgbClr val="CC3300"/>
    <a:srgbClr val="005400"/>
    <a:srgbClr val="0066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08"/>
    <p:restoredTop sz="73236" autoAdjust="0"/>
  </p:normalViewPr>
  <p:slideViewPr>
    <p:cSldViewPr>
      <p:cViewPr varScale="1">
        <p:scale>
          <a:sx n="94" d="100"/>
          <a:sy n="94" d="100"/>
        </p:scale>
        <p:origin x="1640" y="192"/>
      </p:cViewPr>
      <p:guideLst>
        <p:guide orient="horz" pos="2160"/>
        <p:guide pos="2887"/>
      </p:guideLst>
    </p:cSldViewPr>
  </p:slideViewPr>
  <p:notesTextViewPr>
    <p:cViewPr>
      <p:scale>
        <a:sx n="100" d="100"/>
        <a:sy n="100" d="100"/>
      </p:scale>
      <p:origin x="0" y="0"/>
    </p:cViewPr>
  </p:notesTextViewPr>
  <p:sorterViewPr>
    <p:cViewPr>
      <p:scale>
        <a:sx n="100" d="100"/>
        <a:sy n="100" d="100"/>
      </p:scale>
      <p:origin x="0" y="198"/>
    </p:cViewPr>
  </p:sorterViewPr>
  <p:notesViewPr>
    <p:cSldViewPr>
      <p:cViewPr varScale="1">
        <p:scale>
          <a:sx n="60" d="100"/>
          <a:sy n="60" d="100"/>
        </p:scale>
        <p:origin x="-2268" y="-90"/>
      </p:cViewPr>
      <p:guideLst>
        <p:guide orient="horz" pos="3223"/>
        <p:guide pos="2241"/>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defTabSz="990600" eaLnBrk="1" hangingPunct="1">
              <a:defRPr sz="1300">
                <a:latin typeface="Arial" panose="020B0604020202020204" pitchFamily="34" charset="0"/>
                <a:ea typeface="宋体" panose="02010600030101010101" pitchFamily="2" charset="-122"/>
                <a:cs typeface="宋体" panose="02010600030101010101" pitchFamily="2" charset="-122"/>
              </a:defRPr>
            </a:lvl1pPr>
          </a:lstStyle>
          <a:p>
            <a:pPr>
              <a:defRPr/>
            </a:pPr>
            <a:endParaRPr lang="en-US" altLang="zh-CN"/>
          </a:p>
        </p:txBody>
      </p:sp>
      <p:sp>
        <p:nvSpPr>
          <p:cNvPr id="60419" name="Rectangle 3"/>
          <p:cNvSpPr>
            <a:spLocks noGrp="1" noChangeArrowheads="1"/>
          </p:cNvSpPr>
          <p:nvPr>
            <p:ph type="dt" sz="quarter"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eaLnBrk="1" hangingPunct="1">
              <a:defRPr sz="1300">
                <a:latin typeface="Arial" panose="020B0604020202020204" pitchFamily="34" charset="0"/>
                <a:ea typeface="宋体" panose="02010600030101010101" pitchFamily="2" charset="-122"/>
                <a:cs typeface="宋体" panose="02010600030101010101" pitchFamily="2" charset="-122"/>
              </a:defRPr>
            </a:lvl1pPr>
          </a:lstStyle>
          <a:p>
            <a:pPr>
              <a:defRPr/>
            </a:pPr>
            <a:endParaRPr lang="en-US" altLang="zh-CN"/>
          </a:p>
        </p:txBody>
      </p:sp>
      <p:sp>
        <p:nvSpPr>
          <p:cNvPr id="60420" name="Rectangle 4"/>
          <p:cNvSpPr>
            <a:spLocks noGrp="1" noChangeArrowheads="1"/>
          </p:cNvSpPr>
          <p:nvPr>
            <p:ph type="ftr" sz="quarter" idx="2"/>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defTabSz="990600" eaLnBrk="1" hangingPunct="1">
              <a:defRPr sz="1300">
                <a:latin typeface="Arial" panose="020B0604020202020204" pitchFamily="34" charset="0"/>
                <a:ea typeface="宋体" panose="02010600030101010101" pitchFamily="2" charset="-122"/>
                <a:cs typeface="宋体" panose="02010600030101010101" pitchFamily="2" charset="-122"/>
              </a:defRPr>
            </a:lvl1pPr>
          </a:lstStyle>
          <a:p>
            <a:pPr>
              <a:defRPr/>
            </a:pPr>
            <a:endParaRPr lang="en-US" altLang="zh-CN"/>
          </a:p>
        </p:txBody>
      </p:sp>
      <p:sp>
        <p:nvSpPr>
          <p:cNvPr id="60421" name="Rectangle 5"/>
          <p:cNvSpPr>
            <a:spLocks noGrp="1" noChangeArrowheads="1"/>
          </p:cNvSpPr>
          <p:nvPr>
            <p:ph type="sldNum" sz="quarter" idx="3"/>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eaLnBrk="1" hangingPunct="1">
              <a:defRPr sz="1300"/>
            </a:lvl1pPr>
          </a:lstStyle>
          <a:p>
            <a:pPr>
              <a:defRPr/>
            </a:pPr>
            <a:fld id="{C638BD52-87BA-447C-9528-02C8AA69BF75}"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076575" cy="511175"/>
          </a:xfrm>
          <a:prstGeom prst="rect">
            <a:avLst/>
          </a:prstGeom>
          <a:noFill/>
          <a:ln w="9525">
            <a:noFill/>
            <a:miter lim="800000"/>
          </a:ln>
          <a:effectLst/>
        </p:spPr>
        <p:txBody>
          <a:bodyPr vert="horz" wrap="square" lIns="99048" tIns="49524" rIns="99048" bIns="49524" numCol="1" anchor="t" anchorCtr="0" compatLnSpc="1"/>
          <a:lstStyle>
            <a:lvl1pPr defTabSz="990600" eaLnBrk="1" hangingPunct="1">
              <a:defRPr sz="1300">
                <a:latin typeface="Arial" panose="020B0604020202020204" pitchFamily="34" charset="0"/>
                <a:ea typeface="宋体" panose="02010600030101010101" pitchFamily="2" charset="-122"/>
                <a:cs typeface="宋体" panose="02010600030101010101" pitchFamily="2" charset="-122"/>
              </a:defRPr>
            </a:lvl1pPr>
          </a:lstStyle>
          <a:p>
            <a:pPr>
              <a:defRPr/>
            </a:pPr>
            <a:endParaRPr lang="en-US" altLang="zh-CN"/>
          </a:p>
        </p:txBody>
      </p:sp>
      <p:sp>
        <p:nvSpPr>
          <p:cNvPr id="62467" name="Rectangle 3"/>
          <p:cNvSpPr>
            <a:spLocks noGrp="1" noChangeArrowheads="1"/>
          </p:cNvSpPr>
          <p:nvPr>
            <p:ph type="dt" idx="1"/>
          </p:nvPr>
        </p:nvSpPr>
        <p:spPr bwMode="auto">
          <a:xfrm>
            <a:off x="4021138" y="0"/>
            <a:ext cx="3076575" cy="511175"/>
          </a:xfrm>
          <a:prstGeom prst="rect">
            <a:avLst/>
          </a:prstGeom>
          <a:noFill/>
          <a:ln w="9525">
            <a:noFill/>
            <a:miter lim="800000"/>
          </a:ln>
          <a:effectLst/>
        </p:spPr>
        <p:txBody>
          <a:bodyPr vert="horz" wrap="square" lIns="99048" tIns="49524" rIns="99048" bIns="49524" numCol="1" anchor="t" anchorCtr="0" compatLnSpc="1"/>
          <a:lstStyle>
            <a:lvl1pPr algn="r" defTabSz="990600" eaLnBrk="1" hangingPunct="1">
              <a:defRPr sz="1300">
                <a:latin typeface="Arial" panose="020B0604020202020204" pitchFamily="34" charset="0"/>
                <a:ea typeface="宋体" panose="02010600030101010101" pitchFamily="2" charset="-122"/>
                <a:cs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2469" name="Rectangle 5"/>
          <p:cNvSpPr>
            <a:spLocks noGrp="1" noChangeArrowheads="1"/>
          </p:cNvSpPr>
          <p:nvPr>
            <p:ph type="body" sz="quarter" idx="3"/>
          </p:nvPr>
        </p:nvSpPr>
        <p:spPr bwMode="auto">
          <a:xfrm>
            <a:off x="709613" y="4860925"/>
            <a:ext cx="5680075" cy="460533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2470" name="Rectangle 6"/>
          <p:cNvSpPr>
            <a:spLocks noGrp="1" noChangeArrowheads="1"/>
          </p:cNvSpPr>
          <p:nvPr>
            <p:ph type="ftr" sz="quarter" idx="4"/>
          </p:nvPr>
        </p:nvSpPr>
        <p:spPr bwMode="auto">
          <a:xfrm>
            <a:off x="0" y="9721850"/>
            <a:ext cx="3076575" cy="511175"/>
          </a:xfrm>
          <a:prstGeom prst="rect">
            <a:avLst/>
          </a:prstGeom>
          <a:noFill/>
          <a:ln w="9525">
            <a:noFill/>
            <a:miter lim="800000"/>
          </a:ln>
          <a:effectLst/>
        </p:spPr>
        <p:txBody>
          <a:bodyPr vert="horz" wrap="square" lIns="99048" tIns="49524" rIns="99048" bIns="49524" numCol="1" anchor="b" anchorCtr="0" compatLnSpc="1"/>
          <a:lstStyle>
            <a:lvl1pPr defTabSz="990600" eaLnBrk="1" hangingPunct="1">
              <a:defRPr sz="1300">
                <a:latin typeface="Arial" panose="020B0604020202020204" pitchFamily="34" charset="0"/>
                <a:ea typeface="宋体" panose="02010600030101010101" pitchFamily="2" charset="-122"/>
                <a:cs typeface="宋体" panose="02010600030101010101" pitchFamily="2" charset="-122"/>
              </a:defRPr>
            </a:lvl1pPr>
          </a:lstStyle>
          <a:p>
            <a:pPr>
              <a:defRPr/>
            </a:pPr>
            <a:endParaRPr lang="en-US" altLang="zh-CN"/>
          </a:p>
        </p:txBody>
      </p:sp>
      <p:sp>
        <p:nvSpPr>
          <p:cNvPr id="62471" name="Rectangle 7"/>
          <p:cNvSpPr>
            <a:spLocks noGrp="1" noChangeArrowheads="1"/>
          </p:cNvSpPr>
          <p:nvPr>
            <p:ph type="sldNum" sz="quarter" idx="5"/>
          </p:nvPr>
        </p:nvSpPr>
        <p:spPr bwMode="auto">
          <a:xfrm>
            <a:off x="4021138" y="9721850"/>
            <a:ext cx="3076575" cy="511175"/>
          </a:xfrm>
          <a:prstGeom prst="rect">
            <a:avLst/>
          </a:prstGeom>
          <a:noFill/>
          <a:ln w="9525">
            <a:noFill/>
            <a:miter lim="800000"/>
          </a:ln>
          <a:effectLst/>
        </p:spPr>
        <p:txBody>
          <a:bodyPr vert="horz" wrap="square" lIns="99048" tIns="49524" rIns="99048" bIns="49524" numCol="1" anchor="b" anchorCtr="0" compatLnSpc="1"/>
          <a:lstStyle>
            <a:lvl1pPr algn="r" defTabSz="990600" eaLnBrk="1" hangingPunct="1">
              <a:defRPr sz="1300"/>
            </a:lvl1pPr>
          </a:lstStyle>
          <a:p>
            <a:pPr>
              <a:defRPr/>
            </a:pPr>
            <a:fld id="{07946AAD-D8AD-4937-B882-1348BCFBF902}"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宋体" panose="02010600030101010101" pitchFamily="2" charset="-122"/>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宋体" panose="02010600030101010101" pitchFamily="2" charset="-122"/>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宋体" panose="02010600030101010101" pitchFamily="2" charset="-122"/>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宋体" panose="02010600030101010101" pitchFamily="2"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97BB8AD-B830-45A8-9C2B-8B9E62D7C3CD}" type="slidenum">
              <a:rPr lang="en-US" altLang="zh-CN" sz="1300" smtClean="0"/>
            </a:fld>
            <a:endParaRPr lang="en-US" altLang="zh-CN" sz="1300"/>
          </a:p>
        </p:txBody>
      </p:sp>
      <p:sp>
        <p:nvSpPr>
          <p:cNvPr id="5123" name="Rectangle 2"/>
          <p:cNvSpPr>
            <a:spLocks noGrp="1" noRot="1" noChangeAspect="1" noChangeArrowheads="1" noTextEdit="1"/>
          </p:cNvSpPr>
          <p:nvPr>
            <p:ph type="sldImg"/>
          </p:nvPr>
        </p:nvSpPr>
        <p:spPr>
          <a:xfrm>
            <a:off x="992188" y="768350"/>
            <a:ext cx="5114925" cy="3836988"/>
          </a:xfrm>
        </p:spPr>
      </p:sp>
      <p:sp>
        <p:nvSpPr>
          <p:cNvPr id="51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CC8169E5-78CE-4A30-A8EF-D924330912A5}" type="slidenum">
              <a:rPr lang="en-US" altLang="zh-CN" sz="1300"/>
            </a:fld>
            <a:endParaRPr lang="en-US" altLang="zh-CN" sz="1300"/>
          </a:p>
        </p:txBody>
      </p:sp>
      <p:sp>
        <p:nvSpPr>
          <p:cNvPr id="7171" name="Rectangle 2"/>
          <p:cNvSpPr>
            <a:spLocks noGrp="1" noRot="1" noChangeAspect="1" noChangeArrowheads="1" noTextEdit="1"/>
          </p:cNvSpPr>
          <p:nvPr>
            <p:ph type="sldImg"/>
          </p:nvPr>
        </p:nvSpPr>
        <p:spPr>
          <a:xfrm>
            <a:off x="992188" y="768350"/>
            <a:ext cx="5114925" cy="3836988"/>
          </a:xfrm>
        </p:spPr>
      </p:sp>
      <p:sp>
        <p:nvSpPr>
          <p:cNvPr id="71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solidFill>
                  <a:srgbClr val="000000"/>
                </a:solidFill>
              </a:rPr>
              <a:t>逻辑问题是层出不穷的，为解决这些逻辑问题而设计的逻辑电路也是无穷尽的。然而其中有些逻辑电路会经常、大量地出现在各种数字系统中，为了使用方便，这些逻辑电路被制作成了标准化的中规模集成电路（</a:t>
            </a:r>
            <a:r>
              <a:rPr kumimoji="1" lang="en-US" altLang="zh-CN">
                <a:solidFill>
                  <a:srgbClr val="000000"/>
                </a:solidFill>
              </a:rPr>
              <a:t>MSI</a:t>
            </a:r>
            <a:r>
              <a:rPr kumimoji="1" lang="zh-CN" altLang="en-US">
                <a:solidFill>
                  <a:srgbClr val="000000"/>
                </a:solidFill>
              </a:rPr>
              <a:t>）产品。本节将讨论数字系统中经常使用到的几种组合部件，即：编码器、译码器、数据分配器、数据选择器、数值比较器、算术运算电路和奇偶校验器，分析它们的逻辑功能和使用方法。</a:t>
            </a:r>
            <a:endParaRPr kumimoji="1" lang="en-US" altLang="zh-CN">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992188" y="768350"/>
            <a:ext cx="5114925" cy="3836988"/>
          </a:xfrm>
        </p:spPr>
      </p:sp>
      <p:sp>
        <p:nvSpPr>
          <p:cNvPr id="921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sz="1000">
                <a:solidFill>
                  <a:srgbClr val="000000"/>
                </a:solidFill>
              </a:rPr>
              <a:t>在数字电路中，根据输出和输入的逻辑关系是否与时间有关这一特点，可以将数字电路分成两大类，一类为组合逻辑电路，另一类为时序逻辑电路。</a:t>
            </a:r>
            <a:endParaRPr kumimoji="1" lang="zh-CN" altLang="en-US" sz="1000">
              <a:solidFill>
                <a:srgbClr val="000000"/>
              </a:solidFill>
            </a:endParaRPr>
          </a:p>
          <a:p>
            <a:pPr eaLnBrk="1" hangingPunct="1"/>
            <a:r>
              <a:rPr kumimoji="1" lang="zh-CN" altLang="en-US" sz="1000"/>
              <a:t> </a:t>
            </a:r>
            <a:r>
              <a:rPr kumimoji="1" lang="zh-CN" altLang="en-US" sz="1000">
                <a:solidFill>
                  <a:srgbClr val="000000"/>
                </a:solidFill>
              </a:rPr>
              <a:t>组合逻辑电路的特点是：输出与输入的逻辑关系与时间无关，任意时刻的输出仅仅取决于该时刻的输入，与电路原来所处的状态无关。</a:t>
            </a:r>
            <a:endParaRPr kumimoji="1" lang="zh-CN" altLang="en-US" sz="1000">
              <a:solidFill>
                <a:srgbClr val="000000"/>
              </a:solidFill>
            </a:endParaRPr>
          </a:p>
          <a:p>
            <a:pPr eaLnBrk="1" hangingPunct="1"/>
            <a:r>
              <a:rPr kumimoji="1" lang="zh-CN" altLang="en-US" sz="1000">
                <a:solidFill>
                  <a:srgbClr val="000000"/>
                </a:solidFill>
              </a:rPr>
              <a:t> 时序逻辑电路的特点是：输出与输入的逻辑关系与时间有关，任意时刻的输出不仅仅取决于该时刻的输入，而且与电路原来所处的状态有关。</a:t>
            </a:r>
            <a:endParaRPr kumimoji="1" lang="zh-CN" altLang="en-US" sz="1000">
              <a:solidFill>
                <a:srgbClr val="000000"/>
              </a:solidFill>
            </a:endParaRPr>
          </a:p>
          <a:p>
            <a:pPr eaLnBrk="1" hangingPunct="1"/>
            <a:r>
              <a:rPr kumimoji="1" lang="zh-CN" altLang="en-US" sz="1000">
                <a:solidFill>
                  <a:srgbClr val="000000"/>
                </a:solidFill>
              </a:rPr>
              <a:t>在数字系统中，按照结构和逻辑功能的不同将数字逻辑电路分为两大类，一类称作组合逻辑电路，另一类称作时序逻辑电路。 </a:t>
            </a:r>
            <a:endParaRPr kumimoji="1" lang="zh-CN" altLang="en-US" sz="1000">
              <a:solidFill>
                <a:srgbClr val="000000"/>
              </a:solidFill>
            </a:endParaRPr>
          </a:p>
          <a:p>
            <a:pPr eaLnBrk="1" hangingPunct="1"/>
            <a:r>
              <a:rPr kumimoji="1" lang="zh-CN" altLang="en-US" sz="1000">
                <a:solidFill>
                  <a:srgbClr val="000000"/>
                </a:solidFill>
              </a:rPr>
              <a:t>    组合逻辑电路在电路结构上的特点是： </a:t>
            </a:r>
            <a:endParaRPr kumimoji="1" lang="zh-CN" altLang="en-US" sz="1000">
              <a:solidFill>
                <a:srgbClr val="000000"/>
              </a:solidFill>
            </a:endParaRPr>
          </a:p>
          <a:p>
            <a:pPr eaLnBrk="1" hangingPunct="1"/>
            <a:r>
              <a:rPr kumimoji="1" lang="zh-CN" altLang="en-US" sz="1000">
                <a:solidFill>
                  <a:srgbClr val="000000"/>
                </a:solidFill>
              </a:rPr>
              <a:t>    ① 单纯由各类逻辑门组成，逻辑电路中不含存储元件； </a:t>
            </a:r>
            <a:endParaRPr kumimoji="1" lang="zh-CN" altLang="en-US" sz="1000">
              <a:solidFill>
                <a:srgbClr val="000000"/>
              </a:solidFill>
            </a:endParaRPr>
          </a:p>
          <a:p>
            <a:pPr eaLnBrk="1" hangingPunct="1"/>
            <a:r>
              <a:rPr kumimoji="1" lang="zh-CN" altLang="en-US" sz="1000">
                <a:solidFill>
                  <a:srgbClr val="000000"/>
                </a:solidFill>
              </a:rPr>
              <a:t>    ② 逻辑电路的输入和输出之间没有反馈通路。</a:t>
            </a:r>
            <a:endParaRPr lang="zh-CN" altLang="en-US" sz="1000"/>
          </a:p>
          <a:p>
            <a:pPr eaLnBrk="1" hangingPunct="1"/>
            <a:r>
              <a:rPr lang="zh-CN" altLang="en-US" sz="1000"/>
              <a:t>根据逻辑功能的不同特点，数字电路可以分成两大类，一类叫组合逻辑电路（简称组合电路），另一类叫做时序逻辑电路（简称时序电路）。组合逻辑电路在逻辑功能上的特点是任意时刻的输出仅仅取决于该时刻的输入，与电路原来的状态无关。</a:t>
            </a:r>
            <a:endParaRPr lang="zh-CN" altLang="en-US" sz="1000"/>
          </a:p>
          <a:p>
            <a:pPr eaLnBrk="1" hangingPunct="1"/>
            <a:r>
              <a:rPr lang="zh-CN" altLang="en-US" sz="1000">
                <a:solidFill>
                  <a:srgbClr val="000066"/>
                </a:solidFill>
              </a:rPr>
              <a:t>在任何时刻，电路的输出状态只取决于同一时刻的输入状态而与电路原来的状态无关</a:t>
            </a:r>
            <a:endParaRPr lang="zh-CN" altLang="en-US" sz="1000">
              <a:solidFill>
                <a:srgbClr val="000066"/>
              </a:solidFill>
            </a:endParaRPr>
          </a:p>
          <a:p>
            <a:pPr eaLnBrk="1" hangingPunct="1"/>
            <a:r>
              <a:rPr kumimoji="1" lang="zh-CN" altLang="en-US" sz="1000">
                <a:solidFill>
                  <a:srgbClr val="FFCC66"/>
                </a:solidFill>
              </a:rPr>
              <a:t>组合电路具有两个特点：</a:t>
            </a:r>
            <a:r>
              <a:rPr kumimoji="1" lang="zh-CN" altLang="en-US" sz="1000"/>
              <a:t></a:t>
            </a:r>
            <a:endParaRPr kumimoji="1" lang="zh-CN" altLang="en-US" sz="1000"/>
          </a:p>
          <a:p>
            <a:pPr eaLnBrk="1" hangingPunct="1"/>
            <a:r>
              <a:rPr kumimoji="1" lang="zh-CN" altLang="en-US" sz="1000"/>
              <a:t>      ①   由逻辑门电路组成，不包含任何记忆元件；</a:t>
            </a:r>
            <a:endParaRPr kumimoji="1" lang="zh-CN" altLang="en-US" sz="1000"/>
          </a:p>
          <a:p>
            <a:pPr eaLnBrk="1" hangingPunct="1"/>
            <a:r>
              <a:rPr kumimoji="1" lang="zh-CN" altLang="en-US" sz="1000"/>
              <a:t>      ②   信号是单向传输的，不存在反馈回路。</a:t>
            </a:r>
            <a:endParaRPr kumimoji="1" lang="zh-CN" altLang="en-US" sz="1000">
              <a:solidFill>
                <a:srgbClr val="0000FF"/>
              </a:solidFill>
            </a:endParaRPr>
          </a:p>
          <a:p>
            <a:pPr eaLnBrk="1" hangingPunct="1"/>
            <a:r>
              <a:rPr lang="zh-CN" altLang="en-US" sz="1000"/>
              <a:t>只含有逻辑门电路，而不含有记忆元件，且只有从输入到输出的通路，而不具有从输出到输入的反馈回路</a:t>
            </a:r>
            <a:endParaRPr kumimoji="1" lang="zh-CN" altLang="en-US" sz="1000">
              <a:solidFill>
                <a:srgbClr val="0000FF"/>
              </a:solidFill>
            </a:endParaRPr>
          </a:p>
          <a:p>
            <a:pPr eaLnBrk="1" hangingPunct="1"/>
            <a:r>
              <a:rPr kumimoji="1" lang="zh-CN" altLang="en-US" sz="1000">
                <a:solidFill>
                  <a:srgbClr val="0000FF"/>
                </a:solidFill>
              </a:rPr>
              <a:t>组合逻辑电路的研究内容：</a:t>
            </a:r>
            <a:endParaRPr lang="zh-CN" altLang="en-US" sz="1000">
              <a:solidFill>
                <a:srgbClr val="000066"/>
              </a:solidFill>
            </a:endParaRPr>
          </a:p>
          <a:p>
            <a:pPr lvl="1" eaLnBrk="1" hangingPunct="1"/>
            <a:r>
              <a:rPr lang="zh-CN" altLang="en-US" sz="1000">
                <a:solidFill>
                  <a:srgbClr val="000066"/>
                </a:solidFill>
              </a:rPr>
              <a:t>组合逻辑电路的分析</a:t>
            </a:r>
            <a:r>
              <a:rPr lang="en-US" altLang="zh-CN" sz="1000">
                <a:solidFill>
                  <a:srgbClr val="000066"/>
                </a:solidFill>
              </a:rPr>
              <a:t>----</a:t>
            </a:r>
            <a:r>
              <a:rPr lang="zh-CN" altLang="en-US" sz="1000">
                <a:solidFill>
                  <a:srgbClr val="000066"/>
                </a:solidFill>
              </a:rPr>
              <a:t>根据已知逻辑电路图，分析确定电路的逻辑功能。</a:t>
            </a:r>
            <a:endParaRPr lang="zh-CN" altLang="en-US" sz="1000">
              <a:solidFill>
                <a:srgbClr val="000066"/>
              </a:solidFill>
            </a:endParaRPr>
          </a:p>
          <a:p>
            <a:pPr lvl="1" eaLnBrk="1" hangingPunct="1"/>
            <a:r>
              <a:rPr lang="zh-CN" altLang="en-US" sz="1000">
                <a:solidFill>
                  <a:srgbClr val="000066"/>
                </a:solidFill>
              </a:rPr>
              <a:t>组合逻辑电路的设计</a:t>
            </a:r>
            <a:r>
              <a:rPr lang="en-US" altLang="zh-CN" sz="1000">
                <a:solidFill>
                  <a:srgbClr val="000066"/>
                </a:solidFill>
              </a:rPr>
              <a:t>----</a:t>
            </a:r>
            <a:r>
              <a:rPr lang="zh-CN" altLang="en-US" sz="1000">
                <a:solidFill>
                  <a:srgbClr val="000066"/>
                </a:solidFill>
              </a:rPr>
              <a:t>根据实际逻辑问题，求出所要求逻辑功能的最简单逻辑电路。</a:t>
            </a:r>
            <a:endParaRPr lang="zh-CN" altLang="en-US" sz="1000">
              <a:solidFill>
                <a:srgbClr val="000066"/>
              </a:solidFill>
            </a:endParaRPr>
          </a:p>
          <a:p>
            <a:pPr eaLnBrk="1" hangingPunct="1">
              <a:lnSpc>
                <a:spcPct val="150000"/>
              </a:lnSpc>
              <a:spcBef>
                <a:spcPct val="0"/>
              </a:spcBef>
            </a:pPr>
            <a:endParaRPr kumimoji="1" lang="en-US" altLang="zh-CN" sz="1000">
              <a:solidFill>
                <a:srgbClr val="CC33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992188" y="768350"/>
            <a:ext cx="5114925" cy="3836988"/>
          </a:xfrm>
        </p:spPr>
      </p:sp>
      <p:sp>
        <p:nvSpPr>
          <p:cNvPr id="1126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b="1">
                <a:solidFill>
                  <a:srgbClr val="FFCC66"/>
                </a:solidFill>
              </a:rPr>
              <a:t>所谓逻辑电路分析，是指对已有电路分析其功用和性能。</a:t>
            </a:r>
            <a:endParaRPr kumimoji="1" lang="zh-CN" altLang="en-US" b="1">
              <a:solidFill>
                <a:srgbClr val="FFCC66"/>
              </a:solidFill>
            </a:endParaRPr>
          </a:p>
          <a:p>
            <a:pPr eaLnBrk="1" hangingPunct="1"/>
            <a:r>
              <a:rPr kumimoji="1" lang="zh-CN" altLang="en-US"/>
              <a:t>分析是研究数字系统的一种基本技能。其目的是了解给定逻辑电路的功能，评价设计方案的优劣，吸取优秀的设计思想，改进和完善不合理方案等。</a:t>
            </a:r>
            <a:endParaRPr kumimoji="1" lang="zh-CN" altLang="en-US"/>
          </a:p>
          <a:p>
            <a:pPr eaLnBrk="1" hangingPunct="1"/>
            <a:r>
              <a:rPr kumimoji="1" lang="en-US" altLang="zh-CN" b="1">
                <a:solidFill>
                  <a:srgbClr val="FFCC66"/>
                </a:solidFill>
              </a:rPr>
              <a:t>1.  </a:t>
            </a:r>
            <a:r>
              <a:rPr kumimoji="1" lang="zh-CN" altLang="en-US" b="1">
                <a:solidFill>
                  <a:srgbClr val="FFCC66"/>
                </a:solidFill>
              </a:rPr>
              <a:t>根据逻辑电路图写出输出函数表达式  </a:t>
            </a:r>
            <a:endParaRPr kumimoji="1" lang="zh-CN" altLang="en-US" b="1">
              <a:solidFill>
                <a:srgbClr val="FFCC66"/>
              </a:solidFill>
            </a:endParaRPr>
          </a:p>
          <a:p>
            <a:pPr eaLnBrk="1" hangingPunct="1"/>
            <a:r>
              <a:rPr kumimoji="1" lang="zh-CN" altLang="en-US"/>
              <a:t>       写输出函数表达式时，一般从输入端开始往输出端逐级推导，直至得到所有与输入变量相关的输出函数表达式为止。</a:t>
            </a:r>
            <a:endParaRPr kumimoji="1" lang="zh-CN" altLang="en-US"/>
          </a:p>
          <a:p>
            <a:pPr eaLnBrk="1" hangingPunct="1"/>
            <a:r>
              <a:rPr kumimoji="1" lang="en-US" altLang="zh-CN" b="1">
                <a:solidFill>
                  <a:srgbClr val="FFCC66"/>
                </a:solidFill>
              </a:rPr>
              <a:t>2. </a:t>
            </a:r>
            <a:r>
              <a:rPr kumimoji="1" lang="zh-CN" altLang="en-US" b="1">
                <a:solidFill>
                  <a:srgbClr val="FFCC66"/>
                </a:solidFill>
              </a:rPr>
              <a:t>化简输出函数表达式   </a:t>
            </a:r>
            <a:endParaRPr kumimoji="1" lang="zh-CN" altLang="en-US" b="1">
              <a:solidFill>
                <a:srgbClr val="FFCC66"/>
              </a:solidFill>
            </a:endParaRPr>
          </a:p>
          <a:p>
            <a:pPr eaLnBrk="1" hangingPunct="1"/>
            <a:r>
              <a:rPr kumimoji="1" lang="zh-CN" altLang="en-US"/>
              <a:t>    为了简单、清晰地反映输入和输出之间的逻辑关系，应对逻辑表达式进行化简。描述一个电路功能的逻辑表达式是否达到最简，是评定该电路经济技术指标的依据。</a:t>
            </a:r>
            <a:endParaRPr kumimoji="1" lang="zh-CN" altLang="en-US"/>
          </a:p>
          <a:p>
            <a:pPr eaLnBrk="1" hangingPunct="1"/>
            <a:r>
              <a:rPr kumimoji="1" lang="en-US" altLang="zh-CN" b="1">
                <a:solidFill>
                  <a:srgbClr val="FFCC66"/>
                </a:solidFill>
              </a:rPr>
              <a:t>3. </a:t>
            </a:r>
            <a:r>
              <a:rPr kumimoji="1" lang="zh-CN" altLang="en-US" b="1">
                <a:solidFill>
                  <a:srgbClr val="FFCC66"/>
                </a:solidFill>
              </a:rPr>
              <a:t>列出输出函数真值表</a:t>
            </a:r>
            <a:r>
              <a:rPr kumimoji="1" lang="zh-CN" altLang="en-US"/>
              <a:t>   </a:t>
            </a:r>
            <a:endParaRPr kumimoji="1" lang="zh-CN" altLang="en-US"/>
          </a:p>
          <a:p>
            <a:pPr eaLnBrk="1" hangingPunct="1"/>
            <a:r>
              <a:rPr kumimoji="1" lang="zh-CN" altLang="en-US"/>
              <a:t>    根据输出函数最简表达式，列出输出函数真值表。真值表详尽地给出了输入、输出取值关系，它直观地描述了电路的逻辑功能。</a:t>
            </a:r>
            <a:endParaRPr kumimoji="1" lang="zh-CN" altLang="en-US"/>
          </a:p>
          <a:p>
            <a:pPr eaLnBrk="1" hangingPunct="1"/>
            <a:r>
              <a:rPr kumimoji="1" lang="en-US" altLang="zh-CN" b="1">
                <a:solidFill>
                  <a:srgbClr val="FFCC66"/>
                </a:solidFill>
              </a:rPr>
              <a:t>4. </a:t>
            </a:r>
            <a:r>
              <a:rPr kumimoji="1" lang="zh-CN" altLang="en-US" b="1">
                <a:solidFill>
                  <a:srgbClr val="FFCC66"/>
                </a:solidFill>
              </a:rPr>
              <a:t>功能评述</a:t>
            </a:r>
            <a:r>
              <a:rPr kumimoji="1" lang="zh-CN" altLang="en-US"/>
              <a:t>   </a:t>
            </a:r>
            <a:endParaRPr kumimoji="1" lang="zh-CN" altLang="en-US"/>
          </a:p>
          <a:p>
            <a:pPr eaLnBrk="1" hangingPunct="1"/>
            <a:r>
              <a:rPr kumimoji="1" lang="zh-CN" altLang="en-US"/>
              <a:t>    根据真值表和化简后的函数表达式，概括出对电路逻辑功能的文字描述，并对原电路的设计方案进行评定，必要时提出改进意见和改进方案。</a:t>
            </a:r>
            <a:endParaRPr kumimoji="1" lang="zh-CN" altLang="en-US"/>
          </a:p>
          <a:p>
            <a:pPr eaLnBrk="1" hangingPunct="1"/>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lienbildplatzhalter 1"/>
          <p:cNvSpPr>
            <a:spLocks noGrp="1" noRot="1" noChangeAspect="1" noTextEdit="1"/>
          </p:cNvSpPr>
          <p:nvPr>
            <p:ph type="sldImg"/>
          </p:nvPr>
        </p:nvSpPr>
        <p:spPr>
          <a:xfrm>
            <a:off x="992188" y="768350"/>
            <a:ext cx="5114925" cy="3836988"/>
          </a:xfrm>
        </p:spPr>
      </p:sp>
      <p:sp>
        <p:nvSpPr>
          <p:cNvPr id="14339" name="Notizenplatzhalt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实现的工</a:t>
            </a:r>
            <a:endParaRPr lang="en-US" altLang="zh-CN"/>
          </a:p>
        </p:txBody>
      </p:sp>
      <p:sp>
        <p:nvSpPr>
          <p:cNvPr id="14340" name="Foliennummernplatzhalt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3A41AD9-8BE4-4C2B-B5BD-9169D2E24994}" type="slidenum">
              <a:rPr lang="en-US" altLang="zh-CN" sz="1300" smtClean="0"/>
            </a:fld>
            <a:endParaRPr lang="en-US" altLang="zh-CN" sz="13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xfrm>
            <a:off x="992188" y="768350"/>
            <a:ext cx="5114925" cy="3836988"/>
          </a:xfrm>
        </p:spPr>
      </p:sp>
      <p:sp>
        <p:nvSpPr>
          <p:cNvPr id="1638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b="1">
                <a:solidFill>
                  <a:srgbClr val="FFCC66"/>
                </a:solidFill>
              </a:rPr>
              <a:t>根据问题要求完成的逻辑功能，求出在特定条件下实现给定功能的逻辑电路，称为逻辑设计，又叫做逻辑综合。</a:t>
            </a:r>
            <a:r>
              <a:rPr kumimoji="1" lang="zh-CN" altLang="en-US"/>
              <a:t>显然，逻辑设计是逻辑分析的逆过程。</a:t>
            </a:r>
            <a:endParaRPr kumimoji="1" lang="zh-CN" altLang="en-US"/>
          </a:p>
          <a:p>
            <a:pPr eaLnBrk="1" hangingPunct="1"/>
            <a:r>
              <a:rPr kumimoji="1" lang="zh-CN" altLang="en-US"/>
              <a:t>由于实际应用中提出的各种设计要求一般是用文字形式描述的，所以，逻辑设计的首要任务是将文字描述的设计要求抽象为一种逻辑关系。</a:t>
            </a:r>
            <a:endParaRPr kumimoji="1" lang="zh-CN" altLang="en-US"/>
          </a:p>
          <a:p>
            <a:pPr eaLnBrk="1" hangingPunct="1"/>
            <a:r>
              <a:rPr kumimoji="1" lang="zh-CN" altLang="en-US" b="1"/>
              <a:t>设计的一般步骤：</a:t>
            </a:r>
            <a:endParaRPr kumimoji="1" lang="zh-CN" altLang="en-US" b="1"/>
          </a:p>
          <a:p>
            <a:pPr eaLnBrk="1" hangingPunct="1"/>
            <a:r>
              <a:rPr kumimoji="1" lang="zh-CN" altLang="en-US"/>
              <a:t>     </a:t>
            </a:r>
            <a:r>
              <a:rPr kumimoji="1" lang="en-US" altLang="zh-CN" b="1">
                <a:solidFill>
                  <a:srgbClr val="FFCC66"/>
                </a:solidFill>
              </a:rPr>
              <a:t>1. </a:t>
            </a:r>
            <a:r>
              <a:rPr kumimoji="1" lang="zh-CN" altLang="en-US" b="1">
                <a:solidFill>
                  <a:srgbClr val="FFCC66"/>
                </a:solidFill>
              </a:rPr>
              <a:t>建立给定问题的逻辑描述</a:t>
            </a:r>
            <a:r>
              <a:rPr kumimoji="1" lang="zh-CN" altLang="en-US"/>
              <a:t>   </a:t>
            </a:r>
            <a:endParaRPr kumimoji="1" lang="zh-CN" altLang="en-US"/>
          </a:p>
          <a:p>
            <a:pPr eaLnBrk="1" hangingPunct="1"/>
            <a:r>
              <a:rPr kumimoji="1" lang="zh-CN" altLang="en-US"/>
              <a:t>     这一步的关键是正确理解设计要求，弄清楚与给定问题相关的变量及函数，即电路的输入和输出，建立函数与变量之间的逻辑关系，得到描述给定问题的逻辑表达式。求逻辑表达式有两种常用方法，即</a:t>
            </a:r>
            <a:r>
              <a:rPr kumimoji="1" lang="zh-CN" altLang="en-US" b="1">
                <a:solidFill>
                  <a:schemeClr val="accent1"/>
                </a:solidFill>
              </a:rPr>
              <a:t>真值表法</a:t>
            </a:r>
            <a:r>
              <a:rPr kumimoji="1" lang="zh-CN" altLang="en-US"/>
              <a:t>和</a:t>
            </a:r>
            <a:r>
              <a:rPr kumimoji="1" lang="zh-CN" altLang="en-US" b="1">
                <a:solidFill>
                  <a:schemeClr val="accent1"/>
                </a:solidFill>
              </a:rPr>
              <a:t>分析法</a:t>
            </a:r>
            <a:r>
              <a:rPr kumimoji="1" lang="zh-CN" altLang="en-US"/>
              <a:t>。</a:t>
            </a:r>
            <a:br>
              <a:rPr kumimoji="1" lang="zh-CN" altLang="en-US"/>
            </a:br>
            <a:r>
              <a:rPr kumimoji="1" lang="zh-CN" altLang="en-US"/>
              <a:t>     </a:t>
            </a:r>
            <a:r>
              <a:rPr kumimoji="1" lang="en-US" altLang="zh-CN" b="1">
                <a:solidFill>
                  <a:srgbClr val="FFCC66"/>
                </a:solidFill>
              </a:rPr>
              <a:t>2. </a:t>
            </a:r>
            <a:r>
              <a:rPr kumimoji="1" lang="zh-CN" altLang="en-US" b="1">
                <a:solidFill>
                  <a:srgbClr val="FFCC66"/>
                </a:solidFill>
              </a:rPr>
              <a:t>求出逻辑函数的最简表达式</a:t>
            </a:r>
            <a:r>
              <a:rPr kumimoji="1" lang="zh-CN" altLang="en-US"/>
              <a:t>   </a:t>
            </a:r>
            <a:endParaRPr kumimoji="1" lang="zh-CN" altLang="en-US"/>
          </a:p>
          <a:p>
            <a:pPr eaLnBrk="1" hangingPunct="1"/>
            <a:r>
              <a:rPr kumimoji="1" lang="zh-CN" altLang="en-US"/>
              <a:t>     为了使逻辑电路中包含的逻辑门最少且连线最少，要对逻辑表达式进行化简，求出描述设计问题的最简表达式 。</a:t>
            </a:r>
            <a:br>
              <a:rPr kumimoji="1" lang="zh-CN" altLang="en-US"/>
            </a:br>
            <a:r>
              <a:rPr kumimoji="1" lang="zh-CN" altLang="en-US"/>
              <a:t>     </a:t>
            </a:r>
            <a:r>
              <a:rPr kumimoji="1" lang="en-US" altLang="zh-CN" b="1">
                <a:solidFill>
                  <a:srgbClr val="FFCC66"/>
                </a:solidFill>
              </a:rPr>
              <a:t>3. </a:t>
            </a:r>
            <a:r>
              <a:rPr kumimoji="1" lang="zh-CN" altLang="en-US" b="1">
                <a:solidFill>
                  <a:srgbClr val="FFCC66"/>
                </a:solidFill>
              </a:rPr>
              <a:t>选择逻辑门类型并将逻辑函数变换成相应形式</a:t>
            </a:r>
            <a:r>
              <a:rPr kumimoji="1" lang="zh-CN" altLang="en-US"/>
              <a:t>    </a:t>
            </a:r>
            <a:endParaRPr kumimoji="1" lang="zh-CN" altLang="en-US"/>
          </a:p>
          <a:p>
            <a:pPr eaLnBrk="1" hangingPunct="1"/>
            <a:r>
              <a:rPr kumimoji="1" lang="zh-CN" altLang="en-US"/>
              <a:t>    根据简化后的逻辑表达式及问题的具体要求，选择合适的逻辑门，并将逻辑表达式变换成与所选逻辑门对应的形式。</a:t>
            </a:r>
            <a:br>
              <a:rPr kumimoji="1" lang="zh-CN" altLang="en-US"/>
            </a:br>
            <a:r>
              <a:rPr kumimoji="1" lang="zh-CN" altLang="en-US"/>
              <a:t>     </a:t>
            </a:r>
            <a:r>
              <a:rPr kumimoji="1" lang="en-US" altLang="zh-CN" b="1">
                <a:solidFill>
                  <a:srgbClr val="FFCC66"/>
                </a:solidFill>
              </a:rPr>
              <a:t>4. </a:t>
            </a:r>
            <a:r>
              <a:rPr kumimoji="1" lang="zh-CN" altLang="en-US" b="1">
                <a:solidFill>
                  <a:srgbClr val="FFCC66"/>
                </a:solidFill>
              </a:rPr>
              <a:t>画出逻辑电路图</a:t>
            </a:r>
            <a:r>
              <a:rPr kumimoji="1" lang="zh-CN" altLang="en-US"/>
              <a:t> </a:t>
            </a:r>
            <a:br>
              <a:rPr kumimoji="1" lang="zh-CN" altLang="en-US"/>
            </a:br>
            <a:endParaRPr kumimoji="1" lang="zh-CN" altLang="en-US"/>
          </a:p>
          <a:p>
            <a:pPr eaLnBrk="1" hangingPunct="1"/>
            <a:r>
              <a:rPr kumimoji="1" lang="zh-CN" altLang="en-US">
                <a:solidFill>
                  <a:schemeClr val="accent1"/>
                </a:solidFill>
              </a:rPr>
              <a:t>设计过程可视具体情况灵活掌握。根据实际问题的难易程度和设计者熟练程度，有时可跳过其中的某些步骤。</a:t>
            </a:r>
            <a:endParaRPr kumimoji="1" lang="zh-CN" altLang="en-US">
              <a:solidFill>
                <a:schemeClr val="accent1"/>
              </a:solidFill>
            </a:endParaRPr>
          </a:p>
          <a:p>
            <a:pPr eaLnBrk="1" hangingPunct="1"/>
            <a:endParaRPr lang="zh-CN" altLang="en-US"/>
          </a:p>
          <a:p>
            <a:pPr eaLnBrk="1" hangingPunct="1"/>
            <a:r>
              <a:rPr lang="zh-CN" altLang="en-US"/>
              <a:t>一、逻辑抽象</a:t>
            </a:r>
            <a:endParaRPr lang="zh-CN" altLang="en-US"/>
          </a:p>
          <a:p>
            <a:pPr lvl="1" eaLnBrk="1" hangingPunct="1"/>
            <a:r>
              <a:rPr lang="zh-CN" altLang="en-US"/>
              <a:t>分析因果关系，确定输入</a:t>
            </a:r>
            <a:r>
              <a:rPr lang="en-US" altLang="zh-CN"/>
              <a:t>/</a:t>
            </a:r>
            <a:r>
              <a:rPr lang="zh-CN" altLang="en-US"/>
              <a:t>输出变量</a:t>
            </a:r>
            <a:endParaRPr lang="zh-CN" altLang="en-US"/>
          </a:p>
          <a:p>
            <a:pPr lvl="1" eaLnBrk="1" hangingPunct="1"/>
            <a:r>
              <a:rPr lang="zh-CN" altLang="en-US"/>
              <a:t>定义逻辑状态的含意（赋值）</a:t>
            </a:r>
            <a:endParaRPr lang="zh-CN" altLang="en-US"/>
          </a:p>
          <a:p>
            <a:pPr lvl="1" eaLnBrk="1" hangingPunct="1"/>
            <a:r>
              <a:rPr lang="zh-CN" altLang="en-US"/>
              <a:t>列出真值表</a:t>
            </a:r>
            <a:endParaRPr lang="zh-CN" altLang="en-US"/>
          </a:p>
          <a:p>
            <a:pPr eaLnBrk="1" hangingPunct="1"/>
            <a:r>
              <a:rPr lang="zh-CN" altLang="en-US"/>
              <a:t>二、写出函数式</a:t>
            </a:r>
            <a:endParaRPr lang="zh-CN" altLang="en-US"/>
          </a:p>
          <a:p>
            <a:pPr eaLnBrk="1" hangingPunct="1"/>
            <a:r>
              <a:rPr lang="zh-CN" altLang="en-US"/>
              <a:t>三、选定器件类型</a:t>
            </a:r>
            <a:endParaRPr lang="zh-CN" altLang="en-US"/>
          </a:p>
          <a:p>
            <a:pPr eaLnBrk="1" hangingPunct="1"/>
            <a:r>
              <a:rPr lang="zh-CN" altLang="en-US"/>
              <a:t>四、根据所选器件：对逻辑式化简（用门）</a:t>
            </a:r>
            <a:endParaRPr lang="zh-CN" altLang="en-US"/>
          </a:p>
          <a:p>
            <a:pPr eaLnBrk="1" hangingPunct="1"/>
            <a:r>
              <a:rPr lang="zh-CN" altLang="en-US"/>
              <a:t>				变换（用</a:t>
            </a:r>
            <a:r>
              <a:rPr lang="en-US" altLang="zh-CN"/>
              <a:t>MSI</a:t>
            </a:r>
            <a:r>
              <a:rPr lang="zh-CN" altLang="en-US"/>
              <a:t>）</a:t>
            </a:r>
            <a:endParaRPr lang="zh-CN" altLang="en-US"/>
          </a:p>
          <a:p>
            <a:pPr eaLnBrk="1" hangingPunct="1"/>
            <a:r>
              <a:rPr lang="zh-CN" altLang="en-US"/>
              <a:t>				或进行相应的描述（</a:t>
            </a:r>
            <a:r>
              <a:rPr lang="en-US" altLang="zh-CN"/>
              <a:t>PLD</a:t>
            </a:r>
            <a:r>
              <a:rPr lang="zh-CN" altLang="en-US"/>
              <a:t>）</a:t>
            </a:r>
            <a:endParaRPr lang="zh-CN" altLang="en-US"/>
          </a:p>
          <a:p>
            <a:pPr eaLnBrk="1" hangingPunct="1"/>
            <a:r>
              <a:rPr lang="zh-CN" altLang="en-US"/>
              <a:t>五、画出逻辑电路图，或下载到</a:t>
            </a:r>
            <a:r>
              <a:rPr lang="en-US" altLang="zh-CN"/>
              <a:t>PLD</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a:xfrm>
            <a:off x="992188" y="768350"/>
            <a:ext cx="5114925" cy="3836988"/>
          </a:xfrm>
        </p:spPr>
      </p:sp>
      <p:sp>
        <p:nvSpPr>
          <p:cNvPr id="204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简单记忆：加一个总非，然后逐级附加求反符号，将逻辑门求反（与</a:t>
            </a:r>
            <a:r>
              <a:rPr lang="en-US" altLang="zh-CN"/>
              <a:t>《--》</a:t>
            </a:r>
            <a:r>
              <a:rPr lang="zh-CN" altLang="en-US"/>
              <a:t>或，传输不变）；非两次等于传输</a:t>
            </a:r>
            <a:endParaRPr lang="zh-CN" altLang="en-US"/>
          </a:p>
        </p:txBody>
      </p:sp>
      <p:sp>
        <p:nvSpPr>
          <p:cNvPr id="2048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宋体" panose="02010600030101010101" pitchFamily="2" charset="-122"/>
              </a:defRPr>
            </a:lvl1pPr>
            <a:lvl2pPr marL="742950" indent="-285750" defTabSz="990600">
              <a:defRPr>
                <a:solidFill>
                  <a:schemeClr val="tx1"/>
                </a:solidFill>
                <a:latin typeface="Arial" panose="020B0604020202020204" pitchFamily="34" charset="0"/>
                <a:ea typeface="宋体" panose="02010600030101010101" pitchFamily="2" charset="-122"/>
              </a:defRPr>
            </a:lvl2pPr>
            <a:lvl3pPr marL="1143000" indent="-228600" defTabSz="990600">
              <a:defRPr>
                <a:solidFill>
                  <a:schemeClr val="tx1"/>
                </a:solidFill>
                <a:latin typeface="Arial" panose="020B0604020202020204" pitchFamily="34" charset="0"/>
                <a:ea typeface="宋体" panose="02010600030101010101" pitchFamily="2" charset="-122"/>
              </a:defRPr>
            </a:lvl3pPr>
            <a:lvl4pPr marL="1600200" indent="-228600" defTabSz="990600">
              <a:defRPr>
                <a:solidFill>
                  <a:schemeClr val="tx1"/>
                </a:solidFill>
                <a:latin typeface="Arial" panose="020B0604020202020204" pitchFamily="34" charset="0"/>
                <a:ea typeface="宋体" panose="02010600030101010101" pitchFamily="2" charset="-122"/>
              </a:defRPr>
            </a:lvl4pPr>
            <a:lvl5pPr marL="2057400" indent="-228600" defTabSz="99060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7C138E5-110D-4A5E-AAB2-E9B3B9C9D3DB}"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796A3916-9BE4-4C8F-AD23-3F1AA731138D}"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模拟与数字电路 </a:t>
            </a:r>
            <a:r>
              <a:rPr lang="en-US" altLang="zh-CN"/>
              <a:t>— </a:t>
            </a:r>
            <a:r>
              <a:rPr lang="zh-CN" altLang="en-US"/>
              <a:t>组合逻辑电路</a:t>
            </a:r>
            <a:r>
              <a:rPr lang="en-US" altLang="zh-CN"/>
              <a:t>(1)</a:t>
            </a: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F390655-4DCC-4746-B9CE-EAD87EF60822}"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10D4D433-1805-4991-B96C-0EDD90CDCF01}"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模拟与数字电路 </a:t>
            </a:r>
            <a:r>
              <a:rPr lang="en-US" altLang="zh-CN"/>
              <a:t>— </a:t>
            </a:r>
            <a:r>
              <a:rPr lang="zh-CN" altLang="en-US"/>
              <a:t>组合逻辑电路</a:t>
            </a:r>
            <a:r>
              <a:rPr lang="en-US" altLang="zh-CN"/>
              <a:t>(1)</a:t>
            </a: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6D752134-2D2E-4011-BFB0-6266D1FE1E40}"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0711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610711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2F0D3875-2DD1-4A3A-AAF9-91B6A8E729A4}"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模拟与数字电路 </a:t>
            </a:r>
            <a:r>
              <a:rPr lang="en-US" altLang="zh-CN"/>
              <a:t>— </a:t>
            </a:r>
            <a:r>
              <a:rPr lang="zh-CN" altLang="en-US"/>
              <a:t>组合逻辑电路</a:t>
            </a:r>
            <a:r>
              <a:rPr lang="en-US" altLang="zh-CN"/>
              <a:t>(1)</a:t>
            </a: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A08AC66E-56BF-416C-B4A4-18102E6479DB}"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3" name="图表占位符 2"/>
          <p:cNvSpPr>
            <a:spLocks noGrp="1"/>
          </p:cNvSpPr>
          <p:nvPr>
            <p:ph type="chart" idx="1"/>
          </p:nvPr>
        </p:nvSpPr>
        <p:spPr>
          <a:xfrm>
            <a:off x="457200" y="1600200"/>
            <a:ext cx="8229600" cy="4781550"/>
          </a:xfrm>
        </p:spPr>
        <p:txBody>
          <a:bodyPr/>
          <a:lstStyle/>
          <a:p>
            <a:pPr lvl="0"/>
            <a:endParaRPr lang="zh-CN" altLang="en-US" noProof="0"/>
          </a:p>
        </p:txBody>
      </p:sp>
      <p:sp>
        <p:nvSpPr>
          <p:cNvPr id="4" name="Rectangle 4"/>
          <p:cNvSpPr>
            <a:spLocks noGrp="1" noChangeArrowheads="1"/>
          </p:cNvSpPr>
          <p:nvPr>
            <p:ph type="dt" sz="half" idx="10"/>
          </p:nvPr>
        </p:nvSpPr>
        <p:spPr/>
        <p:txBody>
          <a:bodyPr/>
          <a:lstStyle>
            <a:lvl1pPr>
              <a:defRPr/>
            </a:lvl1pPr>
          </a:lstStyle>
          <a:p>
            <a:pPr>
              <a:defRPr/>
            </a:pPr>
            <a:fld id="{E91BE128-76B6-4CBA-8A72-218C68EFEF45}"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模拟与数字电路 </a:t>
            </a:r>
            <a:r>
              <a:rPr lang="en-US" altLang="zh-CN"/>
              <a:t>— </a:t>
            </a:r>
            <a:r>
              <a:rPr lang="zh-CN" altLang="en-US"/>
              <a:t>组合逻辑电路</a:t>
            </a:r>
            <a:r>
              <a:rPr lang="en-US" altLang="zh-CN"/>
              <a:t>(1)</a:t>
            </a: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A922A4F2-A351-4A0E-A8AC-CF268F6F6B57}"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600200"/>
            <a:ext cx="4038600" cy="47815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7815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96D72922-2078-4EA5-BC18-F4B5E902F914}"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r>
              <a:rPr lang="zh-CN" altLang="en-US"/>
              <a:t>模拟与数字电路 </a:t>
            </a:r>
            <a:r>
              <a:rPr lang="en-US" altLang="zh-CN"/>
              <a:t>— </a:t>
            </a:r>
            <a:r>
              <a:rPr lang="zh-CN" altLang="en-US"/>
              <a:t>组合逻辑电路</a:t>
            </a:r>
            <a:r>
              <a:rPr lang="en-US" altLang="zh-CN"/>
              <a:t>(1)</a:t>
            </a: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333F8429-BBB5-4053-867D-04FF791281AE}"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57200" y="1600200"/>
            <a:ext cx="8229600" cy="4781550"/>
          </a:xfrm>
        </p:spPr>
        <p:txBody>
          <a:bodyPr/>
          <a:lstStyle/>
          <a:p>
            <a:pPr lvl="0"/>
            <a:endParaRPr lang="zh-CN" altLang="en-US" noProof="0"/>
          </a:p>
        </p:txBody>
      </p:sp>
      <p:sp>
        <p:nvSpPr>
          <p:cNvPr id="4" name="Rectangle 4"/>
          <p:cNvSpPr>
            <a:spLocks noGrp="1" noChangeArrowheads="1"/>
          </p:cNvSpPr>
          <p:nvPr>
            <p:ph type="dt" sz="half" idx="10"/>
          </p:nvPr>
        </p:nvSpPr>
        <p:spPr/>
        <p:txBody>
          <a:bodyPr/>
          <a:lstStyle>
            <a:lvl1pPr>
              <a:defRPr/>
            </a:lvl1pPr>
          </a:lstStyle>
          <a:p>
            <a:pPr>
              <a:defRPr/>
            </a:pPr>
            <a:fld id="{171C4BEF-C651-40C2-BE76-47167FF6BBA3}"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模拟与数字电路 </a:t>
            </a:r>
            <a:r>
              <a:rPr lang="en-US" altLang="zh-CN"/>
              <a:t>— </a:t>
            </a:r>
            <a:r>
              <a:rPr lang="zh-CN" altLang="en-US"/>
              <a:t>组合逻辑电路</a:t>
            </a:r>
            <a:r>
              <a:rPr lang="en-US" altLang="zh-CN"/>
              <a:t>(1)</a:t>
            </a: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4C886B0-ACFC-471C-9872-5188F7061995}"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A23EFCAA-AFF0-4A40-B918-9E0B87FCF3AC}"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模拟与数字电路 </a:t>
            </a:r>
            <a:r>
              <a:rPr lang="en-US" altLang="zh-CN"/>
              <a:t>— </a:t>
            </a:r>
            <a:r>
              <a:rPr lang="zh-CN" altLang="en-US"/>
              <a:t>组合逻辑电路</a:t>
            </a:r>
            <a:r>
              <a:rPr lang="en-US" altLang="zh-CN"/>
              <a:t>(1)</a:t>
            </a: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B961B786-A08D-4444-90B7-72100558B451}"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fld id="{31D2F904-10C3-4E4F-8EA4-6D7364CA96B4}" type="datetime1">
              <a:rPr lang="zh-CN" altLang="en-US"/>
            </a:fld>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zh-CN" altLang="en-US"/>
              <a:t>模拟与数字电路 </a:t>
            </a:r>
            <a:r>
              <a:rPr lang="en-US" altLang="zh-CN"/>
              <a:t>— </a:t>
            </a:r>
            <a:r>
              <a:rPr lang="zh-CN" altLang="en-US"/>
              <a:t>组合逻辑电路</a:t>
            </a:r>
            <a:r>
              <a:rPr lang="en-US" altLang="zh-CN"/>
              <a:t>(1)</a:t>
            </a: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854F8C2-E627-41DE-B119-94B0062EC836}"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DBA80E39-8A56-41A7-B8A1-EEA1BDAA72AC}"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r>
              <a:rPr lang="zh-CN" altLang="en-US"/>
              <a:t>模拟与数字电路 </a:t>
            </a:r>
            <a:r>
              <a:rPr lang="en-US" altLang="zh-CN"/>
              <a:t>— </a:t>
            </a:r>
            <a:r>
              <a:rPr lang="zh-CN" altLang="en-US"/>
              <a:t>组合逻辑电路</a:t>
            </a:r>
            <a:r>
              <a:rPr lang="en-US" altLang="zh-CN"/>
              <a:t>(1)</a:t>
            </a: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E951EF7E-5370-4E8C-9A00-BD7AAE30AFAD}"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fld id="{5BD9E7FB-15AF-480F-B54E-06D1277BF24A}" type="datetime1">
              <a:rPr lang="zh-CN" altLang="en-US"/>
            </a:fld>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r>
              <a:rPr lang="zh-CN" altLang="en-US"/>
              <a:t>模拟与数字电路 </a:t>
            </a:r>
            <a:r>
              <a:rPr lang="en-US" altLang="zh-CN"/>
              <a:t>— </a:t>
            </a:r>
            <a:r>
              <a:rPr lang="zh-CN" altLang="en-US"/>
              <a:t>组合逻辑电路</a:t>
            </a:r>
            <a:r>
              <a:rPr lang="en-US" altLang="zh-CN"/>
              <a:t>(1)</a:t>
            </a: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8926BB06-6773-46D7-8EB9-33B77EF9943F}"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fld id="{74FDF9E1-7C9B-4A79-B2A0-24BC77D4E0BA}" type="datetime1">
              <a:rPr lang="zh-CN" altLang="en-US"/>
            </a:fld>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r>
              <a:rPr lang="zh-CN" altLang="en-US"/>
              <a:t>模拟与数字电路 </a:t>
            </a:r>
            <a:r>
              <a:rPr lang="en-US" altLang="zh-CN"/>
              <a:t>— </a:t>
            </a:r>
            <a:r>
              <a:rPr lang="zh-CN" altLang="en-US"/>
              <a:t>组合逻辑电路</a:t>
            </a:r>
            <a:r>
              <a:rPr lang="en-US" altLang="zh-CN"/>
              <a:t>(1)</a:t>
            </a: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A2A16E42-CC9A-4193-B1DE-3ADA1BFCD933}"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fld id="{005096DC-3D18-40AD-92FC-883F95F2EBC4}" type="datetime1">
              <a:rPr lang="zh-CN" altLang="en-US"/>
            </a:fld>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r>
              <a:rPr lang="zh-CN" altLang="en-US"/>
              <a:t>模拟与数字电路 </a:t>
            </a:r>
            <a:r>
              <a:rPr lang="en-US" altLang="zh-CN"/>
              <a:t>— </a:t>
            </a:r>
            <a:r>
              <a:rPr lang="zh-CN" altLang="en-US"/>
              <a:t>组合逻辑电路</a:t>
            </a:r>
            <a:r>
              <a:rPr lang="en-US" altLang="zh-CN"/>
              <a:t>(1)</a:t>
            </a: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5614770B-F943-4D5C-A9D6-FCC420D7E91A}"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B1585535-B659-4399-82B9-C0F7AF179370}"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r>
              <a:rPr lang="zh-CN" altLang="en-US"/>
              <a:t>模拟与数字电路 </a:t>
            </a:r>
            <a:r>
              <a:rPr lang="en-US" altLang="zh-CN"/>
              <a:t>— </a:t>
            </a:r>
            <a:r>
              <a:rPr lang="zh-CN" altLang="en-US"/>
              <a:t>组合逻辑电路</a:t>
            </a:r>
            <a:r>
              <a:rPr lang="en-US" altLang="zh-CN"/>
              <a:t>(1)</a:t>
            </a: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41F8A765-3401-434B-ADB9-CDB9C567C9A9}"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fld id="{2F984281-C2AD-417E-895C-83488DBC68C1}" type="datetime1">
              <a:rPr lang="zh-CN" altLang="en-US"/>
            </a:fld>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r>
              <a:rPr lang="zh-CN" altLang="en-US"/>
              <a:t>模拟与数字电路 </a:t>
            </a:r>
            <a:r>
              <a:rPr lang="en-US" altLang="zh-CN"/>
              <a:t>— </a:t>
            </a:r>
            <a:r>
              <a:rPr lang="zh-CN" altLang="en-US"/>
              <a:t>组合逻辑电路</a:t>
            </a:r>
            <a:r>
              <a:rPr lang="en-US" altLang="zh-CN"/>
              <a:t>(1)</a:t>
            </a: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7C1047DD-1B67-4400-BA0F-0EC6A4E88431}"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52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449388"/>
            <a:ext cx="8229600"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28" name="Rectangle 4"/>
          <p:cNvSpPr>
            <a:spLocks noGrp="1" noChangeArrowheads="1"/>
          </p:cNvSpPr>
          <p:nvPr>
            <p:ph type="dt" sz="half" idx="2"/>
          </p:nvPr>
        </p:nvSpPr>
        <p:spPr bwMode="auto">
          <a:xfrm>
            <a:off x="395288" y="6453188"/>
            <a:ext cx="1720850" cy="404812"/>
          </a:xfrm>
          <a:prstGeom prst="rect">
            <a:avLst/>
          </a:prstGeom>
          <a:noFill/>
          <a:ln w="9525">
            <a:noFill/>
            <a:miter lim="800000"/>
          </a:ln>
        </p:spPr>
        <p:txBody>
          <a:bodyPr vert="horz" wrap="square" lIns="91440" tIns="45720" rIns="91440" bIns="45720" numCol="1" anchor="t" anchorCtr="0" compatLnSpc="1"/>
          <a:lstStyle>
            <a:lvl1pPr eaLnBrk="1" hangingPunct="1">
              <a:defRPr>
                <a:solidFill>
                  <a:srgbClr val="B2B2B2"/>
                </a:solidFill>
              </a:defRPr>
            </a:lvl1pPr>
          </a:lstStyle>
          <a:p>
            <a:pPr>
              <a:defRPr/>
            </a:pPr>
            <a:fld id="{8E0992A0-46A6-4AF1-8CFA-B90E9222BDA1}" type="datetime1">
              <a:rPr lang="zh-CN" altLang="en-US"/>
            </a:fld>
            <a:endParaRPr lang="en-US" altLang="zh-CN"/>
          </a:p>
        </p:txBody>
      </p:sp>
      <p:sp>
        <p:nvSpPr>
          <p:cNvPr id="1029" name="Rectangle 5"/>
          <p:cNvSpPr>
            <a:spLocks noGrp="1" noChangeArrowheads="1"/>
          </p:cNvSpPr>
          <p:nvPr>
            <p:ph type="ftr" sz="quarter" idx="3"/>
          </p:nvPr>
        </p:nvSpPr>
        <p:spPr bwMode="auto">
          <a:xfrm>
            <a:off x="2281238" y="6453188"/>
            <a:ext cx="4903787" cy="404812"/>
          </a:xfrm>
          <a:prstGeom prst="rect">
            <a:avLst/>
          </a:prstGeom>
          <a:noFill/>
          <a:ln w="9525">
            <a:noFill/>
            <a:miter lim="800000"/>
          </a:ln>
        </p:spPr>
        <p:txBody>
          <a:bodyPr vert="horz" wrap="square" lIns="91440" tIns="45720" rIns="91440" bIns="45720" numCol="1" anchor="t" anchorCtr="0" compatLnSpc="1"/>
          <a:lstStyle>
            <a:lvl1pPr algn="ctr" eaLnBrk="1" hangingPunct="1">
              <a:defRPr>
                <a:solidFill>
                  <a:srgbClr val="B2B2B2"/>
                </a:solidFill>
              </a:defRPr>
            </a:lvl1pPr>
          </a:lstStyle>
          <a:p>
            <a:pPr>
              <a:defRPr/>
            </a:pPr>
            <a:r>
              <a:rPr lang="zh-CN" altLang="en-US"/>
              <a:t>模拟与数字电路 </a:t>
            </a:r>
            <a:r>
              <a:rPr lang="en-US" altLang="zh-CN"/>
              <a:t>— </a:t>
            </a:r>
            <a:r>
              <a:rPr lang="zh-CN" altLang="en-US"/>
              <a:t>组合逻辑电路</a:t>
            </a:r>
            <a:r>
              <a:rPr lang="en-US" altLang="zh-CN"/>
              <a:t>(1)</a:t>
            </a:r>
            <a:endParaRPr lang="en-US" altLang="zh-CN"/>
          </a:p>
        </p:txBody>
      </p:sp>
      <p:sp>
        <p:nvSpPr>
          <p:cNvPr id="1030" name="Rectangle 6"/>
          <p:cNvSpPr>
            <a:spLocks noGrp="1" noChangeArrowheads="1"/>
          </p:cNvSpPr>
          <p:nvPr>
            <p:ph type="sldNum" sz="quarter" idx="4"/>
          </p:nvPr>
        </p:nvSpPr>
        <p:spPr bwMode="auto">
          <a:xfrm>
            <a:off x="7502525" y="6453188"/>
            <a:ext cx="1219200" cy="404812"/>
          </a:xfrm>
          <a:prstGeom prst="rect">
            <a:avLst/>
          </a:prstGeom>
          <a:noFill/>
          <a:ln w="9525">
            <a:noFill/>
            <a:miter lim="800000"/>
          </a:ln>
        </p:spPr>
        <p:txBody>
          <a:bodyPr vert="horz" wrap="square" lIns="91440" tIns="45720" rIns="91440" bIns="45720" numCol="1" anchor="t" anchorCtr="0" compatLnSpc="1"/>
          <a:lstStyle>
            <a:lvl1pPr algn="r" eaLnBrk="1" hangingPunct="1">
              <a:defRPr>
                <a:solidFill>
                  <a:srgbClr val="B2B2B2"/>
                </a:solidFill>
              </a:defRPr>
            </a:lvl1pPr>
          </a:lstStyle>
          <a:p>
            <a:pPr>
              <a:defRPr/>
            </a:pPr>
            <a:fld id="{7FAC9B60-99C4-4F80-BD91-A9F98E7FED61}" type="slidenum">
              <a:rPr lang="en-US" altLang="zh-CN"/>
            </a:fld>
            <a:endParaRPr lang="en-US" altLang="zh-CN"/>
          </a:p>
        </p:txBody>
      </p:sp>
      <p:sp>
        <p:nvSpPr>
          <p:cNvPr id="1031" name="Line 7"/>
          <p:cNvSpPr>
            <a:spLocks noChangeShapeType="1"/>
          </p:cNvSpPr>
          <p:nvPr/>
        </p:nvSpPr>
        <p:spPr bwMode="auto">
          <a:xfrm>
            <a:off x="395288" y="6453188"/>
            <a:ext cx="8353425" cy="0"/>
          </a:xfrm>
          <a:prstGeom prst="line">
            <a:avLst/>
          </a:prstGeom>
          <a:noFill/>
          <a:ln w="9525">
            <a:solidFill>
              <a:srgbClr val="B2B2B2"/>
            </a:solidFill>
            <a:rou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ctr" rtl="0" eaLnBrk="0" fontAlgn="base" hangingPunct="0">
        <a:spcBef>
          <a:spcPct val="0"/>
        </a:spcBef>
        <a:spcAft>
          <a:spcPct val="0"/>
        </a:spcAft>
        <a:defRPr sz="4000" b="1">
          <a:solidFill>
            <a:schemeClr val="tx2"/>
          </a:solidFill>
          <a:latin typeface="+mj-lt"/>
          <a:ea typeface="+mj-ea"/>
          <a:cs typeface="宋体" panose="02010600030101010101" pitchFamily="2" charset="-122"/>
        </a:defRPr>
      </a:lvl1pPr>
      <a:lvl2pPr algn="ctr"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cs typeface="宋体" panose="02010600030101010101" pitchFamily="2" charset="-122"/>
        </a:defRPr>
      </a:lvl2pPr>
      <a:lvl3pPr algn="ctr"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cs typeface="宋体" panose="02010600030101010101" pitchFamily="2" charset="-122"/>
        </a:defRPr>
      </a:lvl3pPr>
      <a:lvl4pPr algn="ctr"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cs typeface="宋体" panose="02010600030101010101" pitchFamily="2" charset="-122"/>
        </a:defRPr>
      </a:lvl4pPr>
      <a:lvl5pPr algn="ctr" rtl="0" eaLnBrk="0" fontAlgn="base" hangingPunct="0">
        <a:spcBef>
          <a:spcPct val="0"/>
        </a:spcBef>
        <a:spcAft>
          <a:spcPct val="0"/>
        </a:spcAft>
        <a:defRPr sz="4000" b="1">
          <a:solidFill>
            <a:schemeClr val="tx2"/>
          </a:solidFill>
          <a:latin typeface="Arial" panose="020B0604020202020204" pitchFamily="34" charset="0"/>
          <a:ea typeface="宋体" panose="02010600030101010101" pitchFamily="2" charset="-122"/>
          <a:cs typeface="宋体" panose="02010600030101010101" pitchFamily="2" charset="-122"/>
        </a:defRPr>
      </a:lvl5pPr>
      <a:lvl6pPr marL="4572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0"/>
        </a:spcBef>
        <a:spcAft>
          <a:spcPct val="20000"/>
        </a:spcAft>
        <a:buChar char="•"/>
        <a:defRPr sz="2800" b="1">
          <a:solidFill>
            <a:schemeClr val="tx1"/>
          </a:solidFill>
          <a:latin typeface="+mn-lt"/>
          <a:ea typeface="+mn-ea"/>
          <a:cs typeface="宋体" panose="02010600030101010101" pitchFamily="2" charset="-122"/>
        </a:defRPr>
      </a:lvl1pPr>
      <a:lvl2pPr marL="742950" indent="-285750" algn="l" rtl="0" eaLnBrk="0" fontAlgn="base" hangingPunct="0">
        <a:spcBef>
          <a:spcPct val="0"/>
        </a:spcBef>
        <a:spcAft>
          <a:spcPct val="20000"/>
        </a:spcAft>
        <a:buChar char="–"/>
        <a:defRPr sz="2400">
          <a:solidFill>
            <a:schemeClr val="tx1"/>
          </a:solidFill>
          <a:latin typeface="+mn-lt"/>
          <a:ea typeface="+mn-ea"/>
          <a:cs typeface="宋体" panose="02010600030101010101" pitchFamily="2" charset="-122"/>
        </a:defRPr>
      </a:lvl2pPr>
      <a:lvl3pPr marL="1143000" indent="-228600" algn="l" rtl="0" eaLnBrk="0" fontAlgn="base" hangingPunct="0">
        <a:spcBef>
          <a:spcPct val="0"/>
        </a:spcBef>
        <a:spcAft>
          <a:spcPct val="20000"/>
        </a:spcAft>
        <a:buChar char="•"/>
        <a:defRPr sz="2000">
          <a:solidFill>
            <a:schemeClr val="tx1"/>
          </a:solidFill>
          <a:latin typeface="+mn-lt"/>
          <a:ea typeface="+mn-ea"/>
          <a:cs typeface="宋体" panose="02010600030101010101" pitchFamily="2" charset="-122"/>
        </a:defRPr>
      </a:lvl3pPr>
      <a:lvl4pPr marL="1600200" indent="-228600" algn="l" rtl="0" eaLnBrk="0" fontAlgn="base" hangingPunct="0">
        <a:spcBef>
          <a:spcPct val="0"/>
        </a:spcBef>
        <a:spcAft>
          <a:spcPct val="20000"/>
        </a:spcAft>
        <a:buChar char="–"/>
        <a:defRPr sz="2000">
          <a:solidFill>
            <a:schemeClr val="tx1"/>
          </a:solidFill>
          <a:latin typeface="+mn-lt"/>
          <a:ea typeface="+mn-ea"/>
          <a:cs typeface="宋体" panose="02010600030101010101" pitchFamily="2" charset="-122"/>
        </a:defRPr>
      </a:lvl4pPr>
      <a:lvl5pPr marL="2057400" indent="-228600" algn="l" rtl="0" eaLnBrk="0" fontAlgn="base" hangingPunct="0">
        <a:spcBef>
          <a:spcPct val="0"/>
        </a:spcBef>
        <a:spcAft>
          <a:spcPct val="20000"/>
        </a:spcAft>
        <a:buChar char="»"/>
        <a:defRPr sz="2000">
          <a:solidFill>
            <a:schemeClr val="tx1"/>
          </a:solidFill>
          <a:latin typeface="+mn-lt"/>
          <a:ea typeface="+mn-ea"/>
          <a:cs typeface="宋体" panose="02010600030101010101"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13.emf"/><Relationship Id="rId3" Type="http://schemas.openxmlformats.org/officeDocument/2006/relationships/oleObject" Target="../embeddings/oleObject13.bin"/><Relationship Id="rId2" Type="http://schemas.openxmlformats.org/officeDocument/2006/relationships/image" Target="../media/image12.emf"/><Relationship Id="rId1" Type="http://schemas.openxmlformats.org/officeDocument/2006/relationships/oleObject" Target="../embeddings/oleObject12.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15.emf"/><Relationship Id="rId3" Type="http://schemas.openxmlformats.org/officeDocument/2006/relationships/oleObject" Target="../embeddings/oleObject15.bin"/><Relationship Id="rId2" Type="http://schemas.openxmlformats.org/officeDocument/2006/relationships/image" Target="../media/image14.emf"/><Relationship Id="rId1" Type="http://schemas.openxmlformats.org/officeDocument/2006/relationships/oleObject" Target="../embeddings/oleObject14.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4.wmf"/><Relationship Id="rId7" Type="http://schemas.openxmlformats.org/officeDocument/2006/relationships/oleObject" Target="../embeddings/oleObject4.bin"/><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4" Type="http://schemas.openxmlformats.org/officeDocument/2006/relationships/vmlDrawing" Target="../drawings/vmlDrawing1.vml"/><Relationship Id="rId13" Type="http://schemas.openxmlformats.org/officeDocument/2006/relationships/slideLayout" Target="../slideLayouts/slideLayout2.xml"/><Relationship Id="rId12" Type="http://schemas.openxmlformats.org/officeDocument/2006/relationships/image" Target="../media/image6.wmf"/><Relationship Id="rId11" Type="http://schemas.openxmlformats.org/officeDocument/2006/relationships/oleObject" Target="../embeddings/oleObject6.bin"/><Relationship Id="rId10" Type="http://schemas.openxmlformats.org/officeDocument/2006/relationships/image" Target="../media/image5.w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vmlDrawing" Target="../drawings/vmlDrawing2.vml"/><Relationship Id="rId7"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oleObject" Target="../embeddings/oleObject8.bin"/><Relationship Id="rId4" Type="http://schemas.openxmlformats.org/officeDocument/2006/relationships/image" Target="../media/image7.wmf"/><Relationship Id="rId3" Type="http://schemas.openxmlformats.org/officeDocument/2006/relationships/oleObject" Target="../embeddings/oleObject7.bin"/><Relationship Id="rId2" Type="http://schemas.openxmlformats.org/officeDocument/2006/relationships/tags" Target="../tags/tag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oleObject" Target="../embeddings/oleObject11.bin"/><Relationship Id="rId4" Type="http://schemas.openxmlformats.org/officeDocument/2006/relationships/image" Target="../media/image10.emf"/><Relationship Id="rId3" Type="http://schemas.openxmlformats.org/officeDocument/2006/relationships/oleObject" Target="../embeddings/oleObject10.bin"/><Relationship Id="rId2" Type="http://schemas.openxmlformats.org/officeDocument/2006/relationships/image" Target="../media/image9.emf"/><Relationship Id="rId1" Type="http://schemas.openxmlformats.org/officeDocument/2006/relationships/oleObject" Target="../embeddings/oleObject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00113" y="1628775"/>
            <a:ext cx="7335837" cy="1728788"/>
          </a:xfrm>
        </p:spPr>
        <p:txBody>
          <a:bodyPr/>
          <a:lstStyle/>
          <a:p>
            <a:pPr eaLnBrk="1" hangingPunct="1">
              <a:lnSpc>
                <a:spcPct val="120000"/>
              </a:lnSpc>
            </a:pPr>
            <a:r>
              <a:rPr lang="zh-CN" altLang="en-US"/>
              <a:t>模拟与数字电路</a:t>
            </a:r>
            <a:br>
              <a:rPr lang="zh-CN" altLang="en-US"/>
            </a:br>
            <a:r>
              <a:rPr lang="en-US" altLang="zh-CN" sz="2400" b="0"/>
              <a:t>Analog and Digital Circuits</a:t>
            </a:r>
            <a:endParaRPr lang="zh-CN" altLang="en-US" sz="2400" b="0"/>
          </a:p>
        </p:txBody>
      </p:sp>
      <p:sp>
        <p:nvSpPr>
          <p:cNvPr id="4099" name="Text Box 4"/>
          <p:cNvSpPr txBox="1">
            <a:spLocks noChangeArrowheads="1"/>
          </p:cNvSpPr>
          <p:nvPr/>
        </p:nvSpPr>
        <p:spPr bwMode="auto">
          <a:xfrm>
            <a:off x="863600" y="3933825"/>
            <a:ext cx="7416800"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3200" dirty="0">
                <a:latin typeface="Times New Roman" panose="02020603050405020304" pitchFamily="18" charset="0"/>
              </a:rPr>
              <a:t>05_</a:t>
            </a:r>
            <a:r>
              <a:rPr lang="zh-CN" altLang="en-US" sz="3200" dirty="0">
                <a:latin typeface="Times New Roman" panose="02020603050405020304" pitchFamily="18" charset="0"/>
              </a:rPr>
              <a:t>组合逻辑电路</a:t>
            </a:r>
            <a:r>
              <a:rPr lang="en-US" altLang="zh-CN" sz="3200" dirty="0">
                <a:latin typeface="Times New Roman" panose="02020603050405020304" pitchFamily="18" charset="0"/>
              </a:rPr>
              <a:t>(1)</a:t>
            </a:r>
            <a:endParaRPr lang="en-US" altLang="zh-CN" sz="3200" dirty="0">
              <a:latin typeface="Times New Roman" panose="02020603050405020304" pitchFamily="18" charset="0"/>
            </a:endParaRPr>
          </a:p>
          <a:p>
            <a:pPr algn="ctr" eaLnBrk="1" hangingPunct="1">
              <a:spcAft>
                <a:spcPct val="0"/>
              </a:spcAft>
              <a:buFontTx/>
              <a:buNone/>
            </a:pPr>
            <a:r>
              <a:rPr lang="zh-CN" altLang="en-US" sz="2000" dirty="0">
                <a:latin typeface="Times New Roman" panose="02020603050405020304" pitchFamily="18" charset="0"/>
              </a:rPr>
              <a:t>（数电</a:t>
            </a:r>
            <a:r>
              <a:rPr lang="en-US" altLang="zh-CN" sz="2000" dirty="0">
                <a:latin typeface="Times New Roman" panose="02020603050405020304" pitchFamily="18" charset="0"/>
              </a:rPr>
              <a:t>P148-157</a:t>
            </a:r>
            <a:r>
              <a:rPr lang="zh-CN" altLang="en-US" sz="2000" dirty="0">
                <a:latin typeface="Times New Roman" panose="02020603050405020304" pitchFamily="18" charset="0"/>
              </a:rPr>
              <a:t>）</a:t>
            </a:r>
            <a:endParaRPr lang="en-US" altLang="zh-CN" sz="2000" dirty="0">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1CD91941-2391-4F5B-A118-A1F4F3076A36}" type="datetime1">
              <a:rPr lang="zh-CN" altLang="en-US" sz="1800" b="0" smtClean="0">
                <a:solidFill>
                  <a:srgbClr val="B2B2B2"/>
                </a:solidFill>
              </a:rPr>
            </a:fld>
            <a:endParaRPr lang="en-US" altLang="zh-CN" sz="1800" b="0">
              <a:solidFill>
                <a:srgbClr val="B2B2B2"/>
              </a:solidFill>
            </a:endParaRPr>
          </a:p>
        </p:txBody>
      </p:sp>
      <p:sp>
        <p:nvSpPr>
          <p:cNvPr id="18435" name="Rectangle 5"/>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组合逻辑电路</a:t>
            </a:r>
            <a:r>
              <a:rPr lang="en-US" altLang="zh-CN" sz="1800" b="0">
                <a:solidFill>
                  <a:srgbClr val="B2B2B2"/>
                </a:solidFill>
              </a:rPr>
              <a:t>(1)</a:t>
            </a:r>
            <a:endParaRPr lang="en-US" altLang="zh-CN" sz="1800" b="0">
              <a:solidFill>
                <a:srgbClr val="B2B2B2"/>
              </a:solidFill>
            </a:endParaRPr>
          </a:p>
        </p:txBody>
      </p:sp>
      <p:sp>
        <p:nvSpPr>
          <p:cNvPr id="18436"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97921A89-6085-4229-A824-A66E7A25B91E}" type="slidenum">
              <a:rPr lang="en-US" altLang="zh-CN" sz="1800" b="0" smtClean="0">
                <a:solidFill>
                  <a:srgbClr val="B2B2B2"/>
                </a:solidFill>
              </a:rPr>
            </a:fld>
            <a:endParaRPr lang="en-US" altLang="zh-CN" sz="1800" b="0">
              <a:solidFill>
                <a:srgbClr val="B2B2B2"/>
              </a:solidFill>
            </a:endParaRPr>
          </a:p>
        </p:txBody>
      </p:sp>
      <p:sp>
        <p:nvSpPr>
          <p:cNvPr id="18437" name="Rectangle 2"/>
          <p:cNvSpPr>
            <a:spLocks noGrp="1" noChangeArrowheads="1"/>
          </p:cNvSpPr>
          <p:nvPr>
            <p:ph type="title"/>
          </p:nvPr>
        </p:nvSpPr>
        <p:spPr/>
        <p:txBody>
          <a:bodyPr/>
          <a:lstStyle/>
          <a:p>
            <a:r>
              <a:rPr lang="zh-CN" altLang="en-US"/>
              <a:t>示例</a:t>
            </a:r>
            <a:r>
              <a:rPr lang="en-US" altLang="zh-CN"/>
              <a:t>─</a:t>
            </a:r>
            <a:r>
              <a:rPr lang="zh-CN" altLang="en-US"/>
              <a:t>给定逻辑问题设计电路</a:t>
            </a:r>
            <a:r>
              <a:rPr lang="en-US" altLang="zh-CN"/>
              <a:t>(</a:t>
            </a:r>
            <a:r>
              <a:rPr lang="zh-CN" altLang="en-US"/>
              <a:t>续</a:t>
            </a:r>
            <a:r>
              <a:rPr lang="en-US" altLang="zh-CN"/>
              <a:t>)</a:t>
            </a:r>
            <a:endParaRPr lang="zh-CN" altLang="en-US"/>
          </a:p>
        </p:txBody>
      </p:sp>
      <p:grpSp>
        <p:nvGrpSpPr>
          <p:cNvPr id="18438" name="Group 3"/>
          <p:cNvGrpSpPr/>
          <p:nvPr/>
        </p:nvGrpSpPr>
        <p:grpSpPr bwMode="auto">
          <a:xfrm>
            <a:off x="755650" y="1304925"/>
            <a:ext cx="3581400" cy="1836738"/>
            <a:chOff x="3115" y="818"/>
            <a:chExt cx="2256" cy="1157"/>
          </a:xfrm>
        </p:grpSpPr>
        <p:grpSp>
          <p:nvGrpSpPr>
            <p:cNvPr id="18487" name="Group 4"/>
            <p:cNvGrpSpPr/>
            <p:nvPr/>
          </p:nvGrpSpPr>
          <p:grpSpPr bwMode="auto">
            <a:xfrm>
              <a:off x="4317" y="1249"/>
              <a:ext cx="771" cy="363"/>
              <a:chOff x="986" y="3158"/>
              <a:chExt cx="1671" cy="658"/>
            </a:xfrm>
          </p:grpSpPr>
          <p:sp>
            <p:nvSpPr>
              <p:cNvPr id="18515" name="Arc 5"/>
              <p:cNvSpPr/>
              <p:nvPr/>
            </p:nvSpPr>
            <p:spPr bwMode="auto">
              <a:xfrm>
                <a:off x="2177" y="3159"/>
                <a:ext cx="480" cy="657"/>
              </a:xfrm>
              <a:custGeom>
                <a:avLst/>
                <a:gdLst>
                  <a:gd name="T0" fmla="*/ 0 w 19012"/>
                  <a:gd name="T1" fmla="*/ 0 h 21600"/>
                  <a:gd name="T2" fmla="*/ 0 w 19012"/>
                  <a:gd name="T3" fmla="*/ 0 h 21600"/>
                  <a:gd name="T4" fmla="*/ 0 w 19012"/>
                  <a:gd name="T5" fmla="*/ 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516" name="Arc 6"/>
              <p:cNvSpPr/>
              <p:nvPr/>
            </p:nvSpPr>
            <p:spPr bwMode="auto">
              <a:xfrm flipV="1">
                <a:off x="2183" y="3159"/>
                <a:ext cx="470" cy="657"/>
              </a:xfrm>
              <a:custGeom>
                <a:avLst/>
                <a:gdLst>
                  <a:gd name="T0" fmla="*/ 0 w 18607"/>
                  <a:gd name="T1" fmla="*/ 0 h 21600"/>
                  <a:gd name="T2" fmla="*/ 0 w 18607"/>
                  <a:gd name="T3" fmla="*/ 0 h 21600"/>
                  <a:gd name="T4" fmla="*/ 0 w 18607"/>
                  <a:gd name="T5" fmla="*/ 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517" name="Arc 7"/>
              <p:cNvSpPr/>
              <p:nvPr/>
            </p:nvSpPr>
            <p:spPr bwMode="auto">
              <a:xfrm rot="5400000">
                <a:off x="1174" y="2973"/>
                <a:ext cx="655" cy="1032"/>
              </a:xfrm>
              <a:custGeom>
                <a:avLst/>
                <a:gdLst>
                  <a:gd name="T0" fmla="*/ 0 w 21674"/>
                  <a:gd name="T1" fmla="*/ 0 h 21600"/>
                  <a:gd name="T2" fmla="*/ 0 w 21674"/>
                  <a:gd name="T3" fmla="*/ 0 h 21600"/>
                  <a:gd name="T4" fmla="*/ 0 w 21674"/>
                  <a:gd name="T5" fmla="*/ 0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518" name="Line 8"/>
              <p:cNvSpPr>
                <a:spLocks noChangeShapeType="1"/>
              </p:cNvSpPr>
              <p:nvPr/>
            </p:nvSpPr>
            <p:spPr bwMode="auto">
              <a:xfrm flipH="1">
                <a:off x="1882" y="3816"/>
                <a:ext cx="31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519" name="Line 9"/>
              <p:cNvSpPr>
                <a:spLocks noChangeShapeType="1"/>
              </p:cNvSpPr>
              <p:nvPr/>
            </p:nvSpPr>
            <p:spPr bwMode="auto">
              <a:xfrm flipH="1">
                <a:off x="1882" y="3158"/>
                <a:ext cx="31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8488" name="Line 10"/>
            <p:cNvSpPr>
              <a:spLocks noChangeShapeType="1"/>
            </p:cNvSpPr>
            <p:nvPr/>
          </p:nvSpPr>
          <p:spPr bwMode="auto">
            <a:xfrm flipH="1">
              <a:off x="3821" y="1120"/>
              <a:ext cx="24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489" name="Line 11"/>
            <p:cNvSpPr>
              <a:spLocks noChangeShapeType="1"/>
            </p:cNvSpPr>
            <p:nvPr/>
          </p:nvSpPr>
          <p:spPr bwMode="auto">
            <a:xfrm flipH="1">
              <a:off x="3824" y="1504"/>
              <a:ext cx="22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90" name="Line 12"/>
            <p:cNvSpPr>
              <a:spLocks noChangeShapeType="1"/>
            </p:cNvSpPr>
            <p:nvPr/>
          </p:nvSpPr>
          <p:spPr bwMode="auto">
            <a:xfrm flipH="1">
              <a:off x="4544" y="1532"/>
              <a:ext cx="24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491" name="Line 13"/>
            <p:cNvSpPr>
              <a:spLocks noChangeShapeType="1"/>
            </p:cNvSpPr>
            <p:nvPr/>
          </p:nvSpPr>
          <p:spPr bwMode="auto">
            <a:xfrm flipH="1">
              <a:off x="4544" y="1332"/>
              <a:ext cx="22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92" name="Line 14"/>
            <p:cNvSpPr>
              <a:spLocks noChangeShapeType="1"/>
            </p:cNvSpPr>
            <p:nvPr/>
          </p:nvSpPr>
          <p:spPr bwMode="auto">
            <a:xfrm>
              <a:off x="4544" y="1049"/>
              <a:ext cx="0" cy="28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93" name="Line 15"/>
            <p:cNvSpPr>
              <a:spLocks noChangeShapeType="1"/>
            </p:cNvSpPr>
            <p:nvPr/>
          </p:nvSpPr>
          <p:spPr bwMode="auto">
            <a:xfrm>
              <a:off x="4544" y="1537"/>
              <a:ext cx="0" cy="28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94" name="Line 16"/>
            <p:cNvSpPr>
              <a:spLocks noChangeShapeType="1"/>
            </p:cNvSpPr>
            <p:nvPr/>
          </p:nvSpPr>
          <p:spPr bwMode="auto">
            <a:xfrm>
              <a:off x="3829" y="1120"/>
              <a:ext cx="0"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495" name="Line 17"/>
            <p:cNvSpPr>
              <a:spLocks noChangeShapeType="1"/>
            </p:cNvSpPr>
            <p:nvPr/>
          </p:nvSpPr>
          <p:spPr bwMode="auto">
            <a:xfrm>
              <a:off x="3829" y="1504"/>
              <a:ext cx="0"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496" name="Line 18"/>
            <p:cNvSpPr>
              <a:spLocks noChangeShapeType="1"/>
            </p:cNvSpPr>
            <p:nvPr/>
          </p:nvSpPr>
          <p:spPr bwMode="auto">
            <a:xfrm>
              <a:off x="3647" y="1888"/>
              <a:ext cx="403"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97" name="Line 19"/>
            <p:cNvSpPr>
              <a:spLocks noChangeShapeType="1"/>
            </p:cNvSpPr>
            <p:nvPr/>
          </p:nvSpPr>
          <p:spPr bwMode="auto">
            <a:xfrm>
              <a:off x="3397" y="976"/>
              <a:ext cx="653"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98" name="Line 20"/>
            <p:cNvSpPr>
              <a:spLocks noChangeShapeType="1"/>
            </p:cNvSpPr>
            <p:nvPr/>
          </p:nvSpPr>
          <p:spPr bwMode="auto">
            <a:xfrm>
              <a:off x="3397" y="1360"/>
              <a:ext cx="653"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99" name="Line 21"/>
            <p:cNvSpPr>
              <a:spLocks noChangeShapeType="1"/>
            </p:cNvSpPr>
            <p:nvPr/>
          </p:nvSpPr>
          <p:spPr bwMode="auto">
            <a:xfrm>
              <a:off x="3397" y="1744"/>
              <a:ext cx="653"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500" name="Line 22"/>
            <p:cNvSpPr>
              <a:spLocks noChangeShapeType="1"/>
            </p:cNvSpPr>
            <p:nvPr/>
          </p:nvSpPr>
          <p:spPr bwMode="auto">
            <a:xfrm flipV="1">
              <a:off x="3642" y="976"/>
              <a:ext cx="0" cy="91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501" name="Oval 23"/>
            <p:cNvSpPr>
              <a:spLocks noChangeArrowheads="1"/>
            </p:cNvSpPr>
            <p:nvPr/>
          </p:nvSpPr>
          <p:spPr bwMode="auto">
            <a:xfrm>
              <a:off x="3809" y="1714"/>
              <a:ext cx="48" cy="48"/>
            </a:xfrm>
            <a:prstGeom prst="ellipse">
              <a:avLst/>
            </a:prstGeom>
            <a:solidFill>
              <a:schemeClr val="tx1">
                <a:alpha val="50195"/>
              </a:schemeClr>
            </a:solidFill>
            <a:ln w="28575">
              <a:solidFill>
                <a:schemeClr val="tx1"/>
              </a:solidFill>
              <a:round/>
            </a:ln>
          </p:spPr>
          <p:txBody>
            <a:bodyPr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8502" name="Oval 24"/>
            <p:cNvSpPr>
              <a:spLocks noChangeArrowheads="1"/>
            </p:cNvSpPr>
            <p:nvPr/>
          </p:nvSpPr>
          <p:spPr bwMode="auto">
            <a:xfrm>
              <a:off x="3804" y="1330"/>
              <a:ext cx="48" cy="48"/>
            </a:xfrm>
            <a:prstGeom prst="ellipse">
              <a:avLst/>
            </a:prstGeom>
            <a:solidFill>
              <a:schemeClr val="tx1">
                <a:alpha val="50195"/>
              </a:schemeClr>
            </a:solidFill>
            <a:ln w="28575">
              <a:solidFill>
                <a:schemeClr val="tx1"/>
              </a:solidFill>
              <a:round/>
            </a:ln>
          </p:spPr>
          <p:txBody>
            <a:bodyPr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8503" name="Oval 25"/>
            <p:cNvSpPr>
              <a:spLocks noChangeArrowheads="1"/>
            </p:cNvSpPr>
            <p:nvPr/>
          </p:nvSpPr>
          <p:spPr bwMode="auto">
            <a:xfrm>
              <a:off x="3619" y="953"/>
              <a:ext cx="48" cy="48"/>
            </a:xfrm>
            <a:prstGeom prst="ellipse">
              <a:avLst/>
            </a:prstGeom>
            <a:solidFill>
              <a:schemeClr val="tx1">
                <a:alpha val="50195"/>
              </a:schemeClr>
            </a:solidFill>
            <a:ln w="28575">
              <a:solidFill>
                <a:schemeClr val="tx1"/>
              </a:solidFill>
              <a:round/>
            </a:ln>
          </p:spPr>
          <p:txBody>
            <a:bodyPr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8504" name="Text Box 26"/>
            <p:cNvSpPr txBox="1">
              <a:spLocks noChangeArrowheads="1"/>
            </p:cNvSpPr>
            <p:nvPr/>
          </p:nvSpPr>
          <p:spPr bwMode="auto">
            <a:xfrm>
              <a:off x="3115" y="81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18505" name="Text Box 27"/>
            <p:cNvSpPr txBox="1">
              <a:spLocks noChangeArrowheads="1"/>
            </p:cNvSpPr>
            <p:nvPr/>
          </p:nvSpPr>
          <p:spPr bwMode="auto">
            <a:xfrm>
              <a:off x="3115" y="1209"/>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p:txBody>
        </p:sp>
        <p:sp>
          <p:nvSpPr>
            <p:cNvPr id="18506" name="Text Box 28"/>
            <p:cNvSpPr txBox="1">
              <a:spLocks noChangeArrowheads="1"/>
            </p:cNvSpPr>
            <p:nvPr/>
          </p:nvSpPr>
          <p:spPr bwMode="auto">
            <a:xfrm>
              <a:off x="3115" y="160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C</a:t>
              </a:r>
              <a:endParaRPr kumimoji="1" lang="en-US" altLang="zh-CN" sz="2400">
                <a:latin typeface="Times New Roman" panose="02020603050405020304" pitchFamily="18" charset="0"/>
              </a:endParaRPr>
            </a:p>
          </p:txBody>
        </p:sp>
        <p:sp>
          <p:nvSpPr>
            <p:cNvPr id="18507" name="Text Box 29"/>
            <p:cNvSpPr txBox="1">
              <a:spLocks noChangeArrowheads="1"/>
            </p:cNvSpPr>
            <p:nvPr/>
          </p:nvSpPr>
          <p:spPr bwMode="auto">
            <a:xfrm>
              <a:off x="5116" y="115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Y</a:t>
              </a:r>
              <a:endParaRPr kumimoji="1" lang="en-US" altLang="zh-CN" sz="2400">
                <a:latin typeface="Times New Roman" panose="02020603050405020304" pitchFamily="18" charset="0"/>
              </a:endParaRPr>
            </a:p>
          </p:txBody>
        </p:sp>
        <p:sp>
          <p:nvSpPr>
            <p:cNvPr id="18508" name="Line 30"/>
            <p:cNvSpPr>
              <a:spLocks noChangeShapeType="1"/>
            </p:cNvSpPr>
            <p:nvPr/>
          </p:nvSpPr>
          <p:spPr bwMode="auto">
            <a:xfrm>
              <a:off x="4309" y="1049"/>
              <a:ext cx="235"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509" name="Line 31"/>
            <p:cNvSpPr>
              <a:spLocks noChangeShapeType="1"/>
            </p:cNvSpPr>
            <p:nvPr/>
          </p:nvSpPr>
          <p:spPr bwMode="auto">
            <a:xfrm flipH="1">
              <a:off x="4309" y="1438"/>
              <a:ext cx="485"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510" name="Line 32"/>
            <p:cNvSpPr>
              <a:spLocks noChangeShapeType="1"/>
            </p:cNvSpPr>
            <p:nvPr/>
          </p:nvSpPr>
          <p:spPr bwMode="auto">
            <a:xfrm>
              <a:off x="4314" y="1820"/>
              <a:ext cx="23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511" name="Line 33"/>
            <p:cNvSpPr>
              <a:spLocks noChangeShapeType="1"/>
            </p:cNvSpPr>
            <p:nvPr/>
          </p:nvSpPr>
          <p:spPr bwMode="auto">
            <a:xfrm>
              <a:off x="5077" y="1431"/>
              <a:ext cx="28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512" name="AutoShape 34"/>
            <p:cNvSpPr>
              <a:spLocks noChangeArrowheads="1"/>
            </p:cNvSpPr>
            <p:nvPr/>
          </p:nvSpPr>
          <p:spPr bwMode="auto">
            <a:xfrm>
              <a:off x="4050" y="909"/>
              <a:ext cx="268" cy="295"/>
            </a:xfrm>
            <a:prstGeom prst="flowChartDelay">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8513" name="AutoShape 35"/>
            <p:cNvSpPr>
              <a:spLocks noChangeArrowheads="1"/>
            </p:cNvSpPr>
            <p:nvPr/>
          </p:nvSpPr>
          <p:spPr bwMode="auto">
            <a:xfrm>
              <a:off x="4050" y="1294"/>
              <a:ext cx="268" cy="295"/>
            </a:xfrm>
            <a:prstGeom prst="flowChartDelay">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8514" name="AutoShape 36"/>
            <p:cNvSpPr>
              <a:spLocks noChangeArrowheads="1"/>
            </p:cNvSpPr>
            <p:nvPr/>
          </p:nvSpPr>
          <p:spPr bwMode="auto">
            <a:xfrm>
              <a:off x="4050" y="1680"/>
              <a:ext cx="268" cy="295"/>
            </a:xfrm>
            <a:prstGeom prst="flowChartDelay">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grpSp>
        <p:nvGrpSpPr>
          <p:cNvPr id="18439" name="Group 37"/>
          <p:cNvGrpSpPr/>
          <p:nvPr/>
        </p:nvGrpSpPr>
        <p:grpSpPr bwMode="auto">
          <a:xfrm>
            <a:off x="4895850" y="1304925"/>
            <a:ext cx="3581400" cy="1800225"/>
            <a:chOff x="521" y="1502"/>
            <a:chExt cx="2256" cy="1134"/>
          </a:xfrm>
        </p:grpSpPr>
        <p:sp>
          <p:nvSpPr>
            <p:cNvPr id="18444" name="AutoShape 38"/>
            <p:cNvSpPr>
              <a:spLocks noChangeArrowheads="1"/>
            </p:cNvSpPr>
            <p:nvPr/>
          </p:nvSpPr>
          <p:spPr bwMode="auto">
            <a:xfrm>
              <a:off x="2181" y="1933"/>
              <a:ext cx="268" cy="363"/>
            </a:xfrm>
            <a:prstGeom prst="flowChartDelay">
              <a:avLst/>
            </a:prstGeom>
            <a:solidFill>
              <a:schemeClr val="bg1"/>
            </a:solidFill>
            <a:ln w="28575">
              <a:solidFill>
                <a:schemeClr val="tx1"/>
              </a:solidFill>
              <a:miter lim="800000"/>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8445" name="Line 39"/>
            <p:cNvSpPr>
              <a:spLocks noChangeShapeType="1"/>
            </p:cNvSpPr>
            <p:nvPr/>
          </p:nvSpPr>
          <p:spPr bwMode="auto">
            <a:xfrm flipH="1">
              <a:off x="1227" y="1804"/>
              <a:ext cx="20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46" name="Line 40"/>
            <p:cNvSpPr>
              <a:spLocks noChangeShapeType="1"/>
            </p:cNvSpPr>
            <p:nvPr/>
          </p:nvSpPr>
          <p:spPr bwMode="auto">
            <a:xfrm flipH="1">
              <a:off x="1230" y="2188"/>
              <a:ext cx="199"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47" name="Line 41"/>
            <p:cNvSpPr>
              <a:spLocks noChangeShapeType="1"/>
            </p:cNvSpPr>
            <p:nvPr/>
          </p:nvSpPr>
          <p:spPr bwMode="auto">
            <a:xfrm flipH="1">
              <a:off x="1950" y="2216"/>
              <a:ext cx="24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448" name="Line 42"/>
            <p:cNvSpPr>
              <a:spLocks noChangeShapeType="1"/>
            </p:cNvSpPr>
            <p:nvPr/>
          </p:nvSpPr>
          <p:spPr bwMode="auto">
            <a:xfrm flipH="1">
              <a:off x="1950" y="2016"/>
              <a:ext cx="22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49" name="Line 43"/>
            <p:cNvSpPr>
              <a:spLocks noChangeShapeType="1"/>
            </p:cNvSpPr>
            <p:nvPr/>
          </p:nvSpPr>
          <p:spPr bwMode="auto">
            <a:xfrm>
              <a:off x="1950" y="1733"/>
              <a:ext cx="0" cy="28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50" name="Line 44"/>
            <p:cNvSpPr>
              <a:spLocks noChangeShapeType="1"/>
            </p:cNvSpPr>
            <p:nvPr/>
          </p:nvSpPr>
          <p:spPr bwMode="auto">
            <a:xfrm>
              <a:off x="1950" y="2221"/>
              <a:ext cx="0" cy="28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51" name="Line 45"/>
            <p:cNvSpPr>
              <a:spLocks noChangeShapeType="1"/>
            </p:cNvSpPr>
            <p:nvPr/>
          </p:nvSpPr>
          <p:spPr bwMode="auto">
            <a:xfrm>
              <a:off x="1235" y="1804"/>
              <a:ext cx="0"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452" name="Line 46"/>
            <p:cNvSpPr>
              <a:spLocks noChangeShapeType="1"/>
            </p:cNvSpPr>
            <p:nvPr/>
          </p:nvSpPr>
          <p:spPr bwMode="auto">
            <a:xfrm>
              <a:off x="1235" y="2188"/>
              <a:ext cx="0"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453" name="Line 47"/>
            <p:cNvSpPr>
              <a:spLocks noChangeShapeType="1"/>
            </p:cNvSpPr>
            <p:nvPr/>
          </p:nvSpPr>
          <p:spPr bwMode="auto">
            <a:xfrm>
              <a:off x="1053" y="2572"/>
              <a:ext cx="37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54" name="Line 48"/>
            <p:cNvSpPr>
              <a:spLocks noChangeShapeType="1"/>
            </p:cNvSpPr>
            <p:nvPr/>
          </p:nvSpPr>
          <p:spPr bwMode="auto">
            <a:xfrm>
              <a:off x="803" y="1660"/>
              <a:ext cx="62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55" name="Line 49"/>
            <p:cNvSpPr>
              <a:spLocks noChangeShapeType="1"/>
            </p:cNvSpPr>
            <p:nvPr/>
          </p:nvSpPr>
          <p:spPr bwMode="auto">
            <a:xfrm>
              <a:off x="803" y="2044"/>
              <a:ext cx="62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56" name="Line 50"/>
            <p:cNvSpPr>
              <a:spLocks noChangeShapeType="1"/>
            </p:cNvSpPr>
            <p:nvPr/>
          </p:nvSpPr>
          <p:spPr bwMode="auto">
            <a:xfrm>
              <a:off x="803" y="2428"/>
              <a:ext cx="62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57" name="Line 51"/>
            <p:cNvSpPr>
              <a:spLocks noChangeShapeType="1"/>
            </p:cNvSpPr>
            <p:nvPr/>
          </p:nvSpPr>
          <p:spPr bwMode="auto">
            <a:xfrm flipV="1">
              <a:off x="1048" y="1660"/>
              <a:ext cx="0" cy="91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18458" name="Oval 52"/>
            <p:cNvSpPr>
              <a:spLocks noChangeArrowheads="1"/>
            </p:cNvSpPr>
            <p:nvPr/>
          </p:nvSpPr>
          <p:spPr bwMode="auto">
            <a:xfrm>
              <a:off x="1215" y="2398"/>
              <a:ext cx="48" cy="48"/>
            </a:xfrm>
            <a:prstGeom prst="ellipse">
              <a:avLst/>
            </a:prstGeom>
            <a:solidFill>
              <a:schemeClr val="tx1">
                <a:alpha val="50195"/>
              </a:schemeClr>
            </a:solidFill>
            <a:ln w="28575">
              <a:solidFill>
                <a:schemeClr val="tx1"/>
              </a:solidFill>
              <a:round/>
            </a:ln>
          </p:spPr>
          <p:txBody>
            <a:bodyPr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8459" name="Oval 53"/>
            <p:cNvSpPr>
              <a:spLocks noChangeArrowheads="1"/>
            </p:cNvSpPr>
            <p:nvPr/>
          </p:nvSpPr>
          <p:spPr bwMode="auto">
            <a:xfrm>
              <a:off x="1210" y="2014"/>
              <a:ext cx="48" cy="48"/>
            </a:xfrm>
            <a:prstGeom prst="ellipse">
              <a:avLst/>
            </a:prstGeom>
            <a:solidFill>
              <a:schemeClr val="tx1">
                <a:alpha val="50195"/>
              </a:schemeClr>
            </a:solidFill>
            <a:ln w="28575">
              <a:solidFill>
                <a:schemeClr val="tx1"/>
              </a:solidFill>
              <a:round/>
            </a:ln>
          </p:spPr>
          <p:txBody>
            <a:bodyPr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8460" name="Oval 54"/>
            <p:cNvSpPr>
              <a:spLocks noChangeArrowheads="1"/>
            </p:cNvSpPr>
            <p:nvPr/>
          </p:nvSpPr>
          <p:spPr bwMode="auto">
            <a:xfrm>
              <a:off x="1025" y="1637"/>
              <a:ext cx="48" cy="48"/>
            </a:xfrm>
            <a:prstGeom prst="ellipse">
              <a:avLst/>
            </a:prstGeom>
            <a:solidFill>
              <a:schemeClr val="tx1">
                <a:alpha val="50195"/>
              </a:schemeClr>
            </a:solidFill>
            <a:ln w="28575">
              <a:solidFill>
                <a:schemeClr val="tx1"/>
              </a:solidFill>
              <a:round/>
            </a:ln>
          </p:spPr>
          <p:txBody>
            <a:bodyPr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8461" name="Text Box 55"/>
            <p:cNvSpPr txBox="1">
              <a:spLocks noChangeArrowheads="1"/>
            </p:cNvSpPr>
            <p:nvPr/>
          </p:nvSpPr>
          <p:spPr bwMode="auto">
            <a:xfrm>
              <a:off x="521" y="150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18462" name="Text Box 56"/>
            <p:cNvSpPr txBox="1">
              <a:spLocks noChangeArrowheads="1"/>
            </p:cNvSpPr>
            <p:nvPr/>
          </p:nvSpPr>
          <p:spPr bwMode="auto">
            <a:xfrm>
              <a:off x="521" y="1893"/>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p:txBody>
        </p:sp>
        <p:sp>
          <p:nvSpPr>
            <p:cNvPr id="18463" name="Text Box 57"/>
            <p:cNvSpPr txBox="1">
              <a:spLocks noChangeArrowheads="1"/>
            </p:cNvSpPr>
            <p:nvPr/>
          </p:nvSpPr>
          <p:spPr bwMode="auto">
            <a:xfrm>
              <a:off x="521" y="228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C</a:t>
              </a:r>
              <a:endParaRPr kumimoji="1" lang="en-US" altLang="zh-CN" sz="2400">
                <a:latin typeface="Times New Roman" panose="02020603050405020304" pitchFamily="18" charset="0"/>
              </a:endParaRPr>
            </a:p>
          </p:txBody>
        </p:sp>
        <p:sp>
          <p:nvSpPr>
            <p:cNvPr id="18464" name="Text Box 58"/>
            <p:cNvSpPr txBox="1">
              <a:spLocks noChangeArrowheads="1"/>
            </p:cNvSpPr>
            <p:nvPr/>
          </p:nvSpPr>
          <p:spPr bwMode="auto">
            <a:xfrm>
              <a:off x="2522" y="184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Y</a:t>
              </a:r>
              <a:endParaRPr kumimoji="1" lang="en-US" altLang="zh-CN" sz="2400">
                <a:latin typeface="Times New Roman" panose="02020603050405020304" pitchFamily="18" charset="0"/>
              </a:endParaRPr>
            </a:p>
          </p:txBody>
        </p:sp>
        <p:sp>
          <p:nvSpPr>
            <p:cNvPr id="18465" name="Line 59"/>
            <p:cNvSpPr>
              <a:spLocks noChangeShapeType="1"/>
            </p:cNvSpPr>
            <p:nvPr/>
          </p:nvSpPr>
          <p:spPr bwMode="auto">
            <a:xfrm>
              <a:off x="1715" y="1733"/>
              <a:ext cx="235"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66" name="Line 60"/>
            <p:cNvSpPr>
              <a:spLocks noChangeShapeType="1"/>
            </p:cNvSpPr>
            <p:nvPr/>
          </p:nvSpPr>
          <p:spPr bwMode="auto">
            <a:xfrm flipH="1">
              <a:off x="1715" y="2122"/>
              <a:ext cx="46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67" name="Line 61"/>
            <p:cNvSpPr>
              <a:spLocks noChangeShapeType="1"/>
            </p:cNvSpPr>
            <p:nvPr/>
          </p:nvSpPr>
          <p:spPr bwMode="auto">
            <a:xfrm>
              <a:off x="1720" y="2504"/>
              <a:ext cx="23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18468" name="Line 62"/>
            <p:cNvSpPr>
              <a:spLocks noChangeShapeType="1"/>
            </p:cNvSpPr>
            <p:nvPr/>
          </p:nvSpPr>
          <p:spPr bwMode="auto">
            <a:xfrm>
              <a:off x="2449" y="2115"/>
              <a:ext cx="28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nvGrpSpPr>
            <p:cNvPr id="18469" name="Group 63"/>
            <p:cNvGrpSpPr/>
            <p:nvPr/>
          </p:nvGrpSpPr>
          <p:grpSpPr bwMode="auto">
            <a:xfrm>
              <a:off x="998" y="1593"/>
              <a:ext cx="725" cy="272"/>
              <a:chOff x="986" y="3158"/>
              <a:chExt cx="1671" cy="658"/>
            </a:xfrm>
          </p:grpSpPr>
          <p:sp>
            <p:nvSpPr>
              <p:cNvPr id="18482" name="Arc 64"/>
              <p:cNvSpPr/>
              <p:nvPr/>
            </p:nvSpPr>
            <p:spPr bwMode="auto">
              <a:xfrm>
                <a:off x="2177" y="3159"/>
                <a:ext cx="480" cy="657"/>
              </a:xfrm>
              <a:custGeom>
                <a:avLst/>
                <a:gdLst>
                  <a:gd name="T0" fmla="*/ 0 w 19012"/>
                  <a:gd name="T1" fmla="*/ 0 h 21600"/>
                  <a:gd name="T2" fmla="*/ 0 w 19012"/>
                  <a:gd name="T3" fmla="*/ 0 h 21600"/>
                  <a:gd name="T4" fmla="*/ 0 w 19012"/>
                  <a:gd name="T5" fmla="*/ 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83" name="Arc 65"/>
              <p:cNvSpPr/>
              <p:nvPr/>
            </p:nvSpPr>
            <p:spPr bwMode="auto">
              <a:xfrm flipV="1">
                <a:off x="2183" y="3159"/>
                <a:ext cx="470" cy="657"/>
              </a:xfrm>
              <a:custGeom>
                <a:avLst/>
                <a:gdLst>
                  <a:gd name="T0" fmla="*/ 0 w 18607"/>
                  <a:gd name="T1" fmla="*/ 0 h 21600"/>
                  <a:gd name="T2" fmla="*/ 0 w 18607"/>
                  <a:gd name="T3" fmla="*/ 0 h 21600"/>
                  <a:gd name="T4" fmla="*/ 0 w 18607"/>
                  <a:gd name="T5" fmla="*/ 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84" name="Arc 66"/>
              <p:cNvSpPr/>
              <p:nvPr/>
            </p:nvSpPr>
            <p:spPr bwMode="auto">
              <a:xfrm rot="5400000">
                <a:off x="1174" y="2973"/>
                <a:ext cx="655" cy="1032"/>
              </a:xfrm>
              <a:custGeom>
                <a:avLst/>
                <a:gdLst>
                  <a:gd name="T0" fmla="*/ 0 w 21674"/>
                  <a:gd name="T1" fmla="*/ 0 h 21600"/>
                  <a:gd name="T2" fmla="*/ 0 w 21674"/>
                  <a:gd name="T3" fmla="*/ 0 h 21600"/>
                  <a:gd name="T4" fmla="*/ 0 w 21674"/>
                  <a:gd name="T5" fmla="*/ 0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85" name="Line 67"/>
              <p:cNvSpPr>
                <a:spLocks noChangeShapeType="1"/>
              </p:cNvSpPr>
              <p:nvPr/>
            </p:nvSpPr>
            <p:spPr bwMode="auto">
              <a:xfrm flipH="1">
                <a:off x="1882" y="3816"/>
                <a:ext cx="31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86" name="Line 68"/>
              <p:cNvSpPr>
                <a:spLocks noChangeShapeType="1"/>
              </p:cNvSpPr>
              <p:nvPr/>
            </p:nvSpPr>
            <p:spPr bwMode="auto">
              <a:xfrm flipH="1">
                <a:off x="1882" y="3158"/>
                <a:ext cx="31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8470" name="Group 69"/>
            <p:cNvGrpSpPr/>
            <p:nvPr/>
          </p:nvGrpSpPr>
          <p:grpSpPr bwMode="auto">
            <a:xfrm>
              <a:off x="998" y="1979"/>
              <a:ext cx="725" cy="272"/>
              <a:chOff x="986" y="3158"/>
              <a:chExt cx="1671" cy="658"/>
            </a:xfrm>
          </p:grpSpPr>
          <p:sp>
            <p:nvSpPr>
              <p:cNvPr id="18477" name="Arc 70"/>
              <p:cNvSpPr/>
              <p:nvPr/>
            </p:nvSpPr>
            <p:spPr bwMode="auto">
              <a:xfrm>
                <a:off x="2177" y="3159"/>
                <a:ext cx="480" cy="657"/>
              </a:xfrm>
              <a:custGeom>
                <a:avLst/>
                <a:gdLst>
                  <a:gd name="T0" fmla="*/ 0 w 19012"/>
                  <a:gd name="T1" fmla="*/ 0 h 21600"/>
                  <a:gd name="T2" fmla="*/ 0 w 19012"/>
                  <a:gd name="T3" fmla="*/ 0 h 21600"/>
                  <a:gd name="T4" fmla="*/ 0 w 19012"/>
                  <a:gd name="T5" fmla="*/ 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78" name="Arc 71"/>
              <p:cNvSpPr/>
              <p:nvPr/>
            </p:nvSpPr>
            <p:spPr bwMode="auto">
              <a:xfrm flipV="1">
                <a:off x="2183" y="3159"/>
                <a:ext cx="470" cy="657"/>
              </a:xfrm>
              <a:custGeom>
                <a:avLst/>
                <a:gdLst>
                  <a:gd name="T0" fmla="*/ 0 w 18607"/>
                  <a:gd name="T1" fmla="*/ 0 h 21600"/>
                  <a:gd name="T2" fmla="*/ 0 w 18607"/>
                  <a:gd name="T3" fmla="*/ 0 h 21600"/>
                  <a:gd name="T4" fmla="*/ 0 w 18607"/>
                  <a:gd name="T5" fmla="*/ 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79" name="Arc 72"/>
              <p:cNvSpPr/>
              <p:nvPr/>
            </p:nvSpPr>
            <p:spPr bwMode="auto">
              <a:xfrm rot="5400000">
                <a:off x="1174" y="2973"/>
                <a:ext cx="655" cy="1032"/>
              </a:xfrm>
              <a:custGeom>
                <a:avLst/>
                <a:gdLst>
                  <a:gd name="T0" fmla="*/ 0 w 21674"/>
                  <a:gd name="T1" fmla="*/ 0 h 21600"/>
                  <a:gd name="T2" fmla="*/ 0 w 21674"/>
                  <a:gd name="T3" fmla="*/ 0 h 21600"/>
                  <a:gd name="T4" fmla="*/ 0 w 21674"/>
                  <a:gd name="T5" fmla="*/ 0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80" name="Line 73"/>
              <p:cNvSpPr>
                <a:spLocks noChangeShapeType="1"/>
              </p:cNvSpPr>
              <p:nvPr/>
            </p:nvSpPr>
            <p:spPr bwMode="auto">
              <a:xfrm flipH="1">
                <a:off x="1882" y="3816"/>
                <a:ext cx="31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81" name="Line 74"/>
              <p:cNvSpPr>
                <a:spLocks noChangeShapeType="1"/>
              </p:cNvSpPr>
              <p:nvPr/>
            </p:nvSpPr>
            <p:spPr bwMode="auto">
              <a:xfrm flipH="1">
                <a:off x="1882" y="3158"/>
                <a:ext cx="31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8471" name="Group 75"/>
            <p:cNvGrpSpPr/>
            <p:nvPr/>
          </p:nvGrpSpPr>
          <p:grpSpPr bwMode="auto">
            <a:xfrm>
              <a:off x="998" y="2364"/>
              <a:ext cx="725" cy="272"/>
              <a:chOff x="986" y="3158"/>
              <a:chExt cx="1671" cy="658"/>
            </a:xfrm>
          </p:grpSpPr>
          <p:sp>
            <p:nvSpPr>
              <p:cNvPr id="18472" name="Arc 76"/>
              <p:cNvSpPr/>
              <p:nvPr/>
            </p:nvSpPr>
            <p:spPr bwMode="auto">
              <a:xfrm>
                <a:off x="2177" y="3159"/>
                <a:ext cx="480" cy="657"/>
              </a:xfrm>
              <a:custGeom>
                <a:avLst/>
                <a:gdLst>
                  <a:gd name="T0" fmla="*/ 0 w 19012"/>
                  <a:gd name="T1" fmla="*/ 0 h 21600"/>
                  <a:gd name="T2" fmla="*/ 0 w 19012"/>
                  <a:gd name="T3" fmla="*/ 0 h 21600"/>
                  <a:gd name="T4" fmla="*/ 0 w 19012"/>
                  <a:gd name="T5" fmla="*/ 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73" name="Arc 77"/>
              <p:cNvSpPr/>
              <p:nvPr/>
            </p:nvSpPr>
            <p:spPr bwMode="auto">
              <a:xfrm flipV="1">
                <a:off x="2183" y="3159"/>
                <a:ext cx="470" cy="657"/>
              </a:xfrm>
              <a:custGeom>
                <a:avLst/>
                <a:gdLst>
                  <a:gd name="T0" fmla="*/ 0 w 18607"/>
                  <a:gd name="T1" fmla="*/ 0 h 21600"/>
                  <a:gd name="T2" fmla="*/ 0 w 18607"/>
                  <a:gd name="T3" fmla="*/ 0 h 21600"/>
                  <a:gd name="T4" fmla="*/ 0 w 18607"/>
                  <a:gd name="T5" fmla="*/ 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74" name="Arc 78"/>
              <p:cNvSpPr/>
              <p:nvPr/>
            </p:nvSpPr>
            <p:spPr bwMode="auto">
              <a:xfrm rot="5400000">
                <a:off x="1174" y="2973"/>
                <a:ext cx="655" cy="1032"/>
              </a:xfrm>
              <a:custGeom>
                <a:avLst/>
                <a:gdLst>
                  <a:gd name="T0" fmla="*/ 0 w 21674"/>
                  <a:gd name="T1" fmla="*/ 0 h 21600"/>
                  <a:gd name="T2" fmla="*/ 0 w 21674"/>
                  <a:gd name="T3" fmla="*/ 0 h 21600"/>
                  <a:gd name="T4" fmla="*/ 0 w 21674"/>
                  <a:gd name="T5" fmla="*/ 0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75" name="Line 79"/>
              <p:cNvSpPr>
                <a:spLocks noChangeShapeType="1"/>
              </p:cNvSpPr>
              <p:nvPr/>
            </p:nvSpPr>
            <p:spPr bwMode="auto">
              <a:xfrm flipH="1">
                <a:off x="1882" y="3816"/>
                <a:ext cx="31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476" name="Line 80"/>
              <p:cNvSpPr>
                <a:spLocks noChangeShapeType="1"/>
              </p:cNvSpPr>
              <p:nvPr/>
            </p:nvSpPr>
            <p:spPr bwMode="auto">
              <a:xfrm flipH="1">
                <a:off x="1882" y="3158"/>
                <a:ext cx="31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18440" name="Rectangle 167"/>
          <p:cNvSpPr>
            <a:spLocks noChangeArrowheads="1"/>
          </p:cNvSpPr>
          <p:nvPr/>
        </p:nvSpPr>
        <p:spPr bwMode="auto">
          <a:xfrm>
            <a:off x="1439863" y="3300413"/>
            <a:ext cx="18351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600" b="0"/>
              <a:t>与或式实现</a:t>
            </a:r>
            <a:endParaRPr kumimoji="1" lang="zh-CN" altLang="en-US" sz="2600" b="0"/>
          </a:p>
        </p:txBody>
      </p:sp>
      <p:sp>
        <p:nvSpPr>
          <p:cNvPr id="18441" name="Rectangle 169"/>
          <p:cNvSpPr>
            <a:spLocks noChangeArrowheads="1"/>
          </p:cNvSpPr>
          <p:nvPr/>
        </p:nvSpPr>
        <p:spPr bwMode="auto">
          <a:xfrm>
            <a:off x="5581650" y="3300413"/>
            <a:ext cx="18351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600" b="0"/>
              <a:t>或与式实现</a:t>
            </a:r>
            <a:endParaRPr lang="zh-CN" altLang="en-US" sz="2600" b="0"/>
          </a:p>
        </p:txBody>
      </p:sp>
      <p:graphicFrame>
        <p:nvGraphicFramePr>
          <p:cNvPr id="18442" name="Object 101"/>
          <p:cNvGraphicFramePr>
            <a:graphicFrameLocks noChangeAspect="1"/>
          </p:cNvGraphicFramePr>
          <p:nvPr/>
        </p:nvGraphicFramePr>
        <p:xfrm>
          <a:off x="909638" y="3849688"/>
          <a:ext cx="2801937" cy="377825"/>
        </p:xfrm>
        <a:graphic>
          <a:graphicData uri="http://schemas.openxmlformats.org/presentationml/2006/ole">
            <mc:AlternateContent xmlns:mc="http://schemas.openxmlformats.org/markup-compatibility/2006">
              <mc:Choice xmlns:v="urn:schemas-microsoft-com:vml" Requires="v">
                <p:oleObj spid="_x0000_s18530" name="公式" r:id="rId1" imgW="1275080" imgH="142875" progId="Equation.3">
                  <p:embed/>
                </p:oleObj>
              </mc:Choice>
              <mc:Fallback>
                <p:oleObj name="公式" r:id="rId1" imgW="1275080" imgH="142875" progId="Equation.3">
                  <p:embed/>
                  <p:pic>
                    <p:nvPicPr>
                      <p:cNvPr id="0" name="Object 1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638" y="3849688"/>
                        <a:ext cx="2801937"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43" name="Object 103"/>
          <p:cNvGraphicFramePr>
            <a:graphicFrameLocks noChangeAspect="1"/>
          </p:cNvGraphicFramePr>
          <p:nvPr/>
        </p:nvGraphicFramePr>
        <p:xfrm>
          <a:off x="4572000" y="3794125"/>
          <a:ext cx="3833813" cy="431800"/>
        </p:xfrm>
        <a:graphic>
          <a:graphicData uri="http://schemas.openxmlformats.org/presentationml/2006/ole">
            <mc:AlternateContent xmlns:mc="http://schemas.openxmlformats.org/markup-compatibility/2006">
              <mc:Choice xmlns:v="urn:schemas-microsoft-com:vml" Requires="v">
                <p:oleObj spid="_x0000_s18531" name="公式" r:id="rId3" imgW="1770380" imgH="175895" progId="Equation.3">
                  <p:embed/>
                </p:oleObj>
              </mc:Choice>
              <mc:Fallback>
                <p:oleObj name="公式" r:id="rId3" imgW="1770380" imgH="175895" progId="Equation.3">
                  <p:embed/>
                  <p:pic>
                    <p:nvPicPr>
                      <p:cNvPr id="0" name="Object 1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794125"/>
                        <a:ext cx="38338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EDAC4613-C022-49D0-80D4-98A090759C58}" type="datetime1">
              <a:rPr lang="zh-CN" altLang="en-US" sz="1800" b="0" smtClean="0">
                <a:solidFill>
                  <a:srgbClr val="B2B2B2"/>
                </a:solidFill>
              </a:rPr>
            </a:fld>
            <a:endParaRPr lang="en-US" altLang="zh-CN" sz="1800" b="0">
              <a:solidFill>
                <a:srgbClr val="B2B2B2"/>
              </a:solidFill>
            </a:endParaRPr>
          </a:p>
        </p:txBody>
      </p:sp>
      <p:sp>
        <p:nvSpPr>
          <p:cNvPr id="19459" name="Rectangle 5"/>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组合逻辑电路</a:t>
            </a:r>
            <a:r>
              <a:rPr lang="en-US" altLang="zh-CN" sz="1800" b="0">
                <a:solidFill>
                  <a:srgbClr val="B2B2B2"/>
                </a:solidFill>
              </a:rPr>
              <a:t>(1)</a:t>
            </a:r>
            <a:endParaRPr lang="en-US" altLang="zh-CN" sz="1800" b="0">
              <a:solidFill>
                <a:srgbClr val="B2B2B2"/>
              </a:solidFill>
            </a:endParaRPr>
          </a:p>
        </p:txBody>
      </p:sp>
      <p:sp>
        <p:nvSpPr>
          <p:cNvPr id="19460"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B05A101D-E0BD-4BD7-86D9-A169AA9FE87A}" type="slidenum">
              <a:rPr lang="en-US" altLang="zh-CN" sz="1800" b="0" smtClean="0">
                <a:solidFill>
                  <a:srgbClr val="B2B2B2"/>
                </a:solidFill>
              </a:rPr>
            </a:fld>
            <a:endParaRPr lang="en-US" altLang="zh-CN" sz="1800" b="0">
              <a:solidFill>
                <a:srgbClr val="B2B2B2"/>
              </a:solidFill>
            </a:endParaRPr>
          </a:p>
        </p:txBody>
      </p:sp>
      <p:sp>
        <p:nvSpPr>
          <p:cNvPr id="19461" name="Rectangle 2"/>
          <p:cNvSpPr>
            <a:spLocks noGrp="1" noChangeArrowheads="1"/>
          </p:cNvSpPr>
          <p:nvPr>
            <p:ph type="title"/>
          </p:nvPr>
        </p:nvSpPr>
        <p:spPr/>
        <p:txBody>
          <a:bodyPr/>
          <a:lstStyle/>
          <a:p>
            <a:r>
              <a:rPr lang="zh-CN" altLang="en-US"/>
              <a:t>逻辑门等效符号</a:t>
            </a:r>
            <a:endParaRPr lang="zh-CN" altLang="en-US"/>
          </a:p>
        </p:txBody>
      </p:sp>
      <p:grpSp>
        <p:nvGrpSpPr>
          <p:cNvPr id="19462" name="Group 104"/>
          <p:cNvGrpSpPr/>
          <p:nvPr/>
        </p:nvGrpSpPr>
        <p:grpSpPr bwMode="auto">
          <a:xfrm>
            <a:off x="2808288" y="3652838"/>
            <a:ext cx="2752725" cy="593725"/>
            <a:chOff x="1769" y="2301"/>
            <a:chExt cx="1734" cy="374"/>
          </a:xfrm>
        </p:grpSpPr>
        <p:sp>
          <p:nvSpPr>
            <p:cNvPr id="19560" name="Line 3"/>
            <p:cNvSpPr>
              <a:spLocks noChangeShapeType="1"/>
            </p:cNvSpPr>
            <p:nvPr/>
          </p:nvSpPr>
          <p:spPr bwMode="auto">
            <a:xfrm>
              <a:off x="2574" y="2420"/>
              <a:ext cx="251"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61" name="Line 4"/>
            <p:cNvSpPr>
              <a:spLocks noChangeShapeType="1"/>
            </p:cNvSpPr>
            <p:nvPr/>
          </p:nvSpPr>
          <p:spPr bwMode="auto">
            <a:xfrm>
              <a:off x="2574" y="2568"/>
              <a:ext cx="251"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62" name="Line 5"/>
            <p:cNvSpPr>
              <a:spLocks noChangeShapeType="1"/>
            </p:cNvSpPr>
            <p:nvPr/>
          </p:nvSpPr>
          <p:spPr bwMode="auto">
            <a:xfrm>
              <a:off x="3254" y="2493"/>
              <a:ext cx="249"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63" name="AutoShape 6"/>
            <p:cNvSpPr>
              <a:spLocks noChangeArrowheads="1"/>
            </p:cNvSpPr>
            <p:nvPr/>
          </p:nvSpPr>
          <p:spPr bwMode="auto">
            <a:xfrm>
              <a:off x="2914" y="2301"/>
              <a:ext cx="340" cy="374"/>
            </a:xfrm>
            <a:prstGeom prst="flowChartDelay">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9564" name="Oval 7"/>
            <p:cNvSpPr>
              <a:spLocks noChangeArrowheads="1"/>
            </p:cNvSpPr>
            <p:nvPr/>
          </p:nvSpPr>
          <p:spPr bwMode="auto">
            <a:xfrm>
              <a:off x="2823" y="2375"/>
              <a:ext cx="90" cy="89"/>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9565" name="AutoShape 12"/>
            <p:cNvSpPr>
              <a:spLocks noChangeArrowheads="1"/>
            </p:cNvSpPr>
            <p:nvPr/>
          </p:nvSpPr>
          <p:spPr bwMode="auto">
            <a:xfrm>
              <a:off x="1769" y="2403"/>
              <a:ext cx="499" cy="204"/>
            </a:xfrm>
            <a:prstGeom prst="leftRightArrow">
              <a:avLst>
                <a:gd name="adj1" fmla="val 50000"/>
                <a:gd name="adj2" fmla="val 48922"/>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9566" name="Oval 13"/>
            <p:cNvSpPr>
              <a:spLocks noChangeArrowheads="1"/>
            </p:cNvSpPr>
            <p:nvPr/>
          </p:nvSpPr>
          <p:spPr bwMode="auto">
            <a:xfrm>
              <a:off x="2824" y="2517"/>
              <a:ext cx="90" cy="89"/>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grpSp>
        <p:nvGrpSpPr>
          <p:cNvPr id="19463" name="Group 30"/>
          <p:cNvGrpSpPr/>
          <p:nvPr/>
        </p:nvGrpSpPr>
        <p:grpSpPr bwMode="auto">
          <a:xfrm>
            <a:off x="6186488" y="3690938"/>
            <a:ext cx="2022475" cy="519112"/>
            <a:chOff x="476" y="2183"/>
            <a:chExt cx="1274" cy="327"/>
          </a:xfrm>
        </p:grpSpPr>
        <p:sp>
          <p:nvSpPr>
            <p:cNvPr id="19556" name="Text Box 31"/>
            <p:cNvSpPr txBox="1">
              <a:spLocks noChangeArrowheads="1"/>
            </p:cNvSpPr>
            <p:nvPr/>
          </p:nvSpPr>
          <p:spPr bwMode="auto">
            <a:xfrm>
              <a:off x="476" y="2183"/>
              <a:ext cx="12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a:latin typeface="Times New Roman" panose="02020603050405020304" pitchFamily="18" charset="0"/>
                </a:rPr>
                <a:t>A+B = A </a:t>
              </a:r>
              <a:r>
                <a:rPr kumimoji="1" lang="en-US" altLang="zh-CN" sz="2000"/>
                <a:t>•</a:t>
              </a:r>
              <a:r>
                <a:rPr lang="en-US" altLang="zh-CN">
                  <a:latin typeface="Times New Roman" panose="02020603050405020304" pitchFamily="18" charset="0"/>
                </a:rPr>
                <a:t> B</a:t>
              </a:r>
              <a:endParaRPr lang="en-US" altLang="zh-CN">
                <a:latin typeface="Times New Roman" panose="02020603050405020304" pitchFamily="18" charset="0"/>
              </a:endParaRPr>
            </a:p>
          </p:txBody>
        </p:sp>
        <p:sp>
          <p:nvSpPr>
            <p:cNvPr id="19557" name="Line 32"/>
            <p:cNvSpPr>
              <a:spLocks noChangeShapeType="1"/>
            </p:cNvSpPr>
            <p:nvPr/>
          </p:nvSpPr>
          <p:spPr bwMode="auto">
            <a:xfrm>
              <a:off x="1214" y="2248"/>
              <a:ext cx="159"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558" name="Line 33"/>
            <p:cNvSpPr>
              <a:spLocks noChangeShapeType="1"/>
            </p:cNvSpPr>
            <p:nvPr/>
          </p:nvSpPr>
          <p:spPr bwMode="auto">
            <a:xfrm>
              <a:off x="1500" y="2248"/>
              <a:ext cx="18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559" name="Line 34"/>
            <p:cNvSpPr>
              <a:spLocks noChangeShapeType="1"/>
            </p:cNvSpPr>
            <p:nvPr/>
          </p:nvSpPr>
          <p:spPr bwMode="auto">
            <a:xfrm>
              <a:off x="567" y="2228"/>
              <a:ext cx="40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9464" name="Group 107"/>
          <p:cNvGrpSpPr/>
          <p:nvPr/>
        </p:nvGrpSpPr>
        <p:grpSpPr bwMode="auto">
          <a:xfrm>
            <a:off x="1028700" y="5527675"/>
            <a:ext cx="6278563" cy="519113"/>
            <a:chOff x="648" y="3482"/>
            <a:chExt cx="3955" cy="327"/>
          </a:xfrm>
        </p:grpSpPr>
        <p:sp>
          <p:nvSpPr>
            <p:cNvPr id="19545" name="Line 35"/>
            <p:cNvSpPr>
              <a:spLocks noChangeShapeType="1"/>
            </p:cNvSpPr>
            <p:nvPr/>
          </p:nvSpPr>
          <p:spPr bwMode="auto">
            <a:xfrm>
              <a:off x="648" y="3648"/>
              <a:ext cx="903"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46" name="AutoShape 36"/>
            <p:cNvSpPr>
              <a:spLocks noChangeArrowheads="1"/>
            </p:cNvSpPr>
            <p:nvPr/>
          </p:nvSpPr>
          <p:spPr bwMode="auto">
            <a:xfrm rot="5400000">
              <a:off x="966" y="3532"/>
              <a:ext cx="270" cy="234"/>
            </a:xfrm>
            <a:prstGeom prst="triangle">
              <a:avLst>
                <a:gd name="adj" fmla="val 50000"/>
              </a:avLst>
            </a:prstGeom>
            <a:solidFill>
              <a:schemeClr val="bg1"/>
            </a:solidFill>
            <a:ln w="28575">
              <a:solidFill>
                <a:schemeClr val="tx1"/>
              </a:solidFill>
              <a:miter lim="800000"/>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9547" name="Oval 37"/>
            <p:cNvSpPr>
              <a:spLocks noChangeArrowheads="1"/>
            </p:cNvSpPr>
            <p:nvPr/>
          </p:nvSpPr>
          <p:spPr bwMode="auto">
            <a:xfrm>
              <a:off x="1177" y="3604"/>
              <a:ext cx="90" cy="89"/>
            </a:xfrm>
            <a:prstGeom prst="ellipse">
              <a:avLst/>
            </a:prstGeom>
            <a:solidFill>
              <a:schemeClr val="bg1"/>
            </a:solidFill>
            <a:ln w="28575">
              <a:solidFill>
                <a:schemeClr val="tx1"/>
              </a:solidFill>
              <a:rou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9548" name="Line 38"/>
            <p:cNvSpPr>
              <a:spLocks noChangeShapeType="1"/>
            </p:cNvSpPr>
            <p:nvPr/>
          </p:nvSpPr>
          <p:spPr bwMode="auto">
            <a:xfrm>
              <a:off x="2555" y="3672"/>
              <a:ext cx="903"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49" name="AutoShape 39"/>
            <p:cNvSpPr>
              <a:spLocks noChangeArrowheads="1"/>
            </p:cNvSpPr>
            <p:nvPr/>
          </p:nvSpPr>
          <p:spPr bwMode="auto">
            <a:xfrm rot="5400000">
              <a:off x="2910" y="3556"/>
              <a:ext cx="271" cy="234"/>
            </a:xfrm>
            <a:prstGeom prst="triangle">
              <a:avLst>
                <a:gd name="adj" fmla="val 50000"/>
              </a:avLst>
            </a:prstGeom>
            <a:solidFill>
              <a:schemeClr val="bg1"/>
            </a:solidFill>
            <a:ln w="28575">
              <a:solidFill>
                <a:schemeClr val="tx1"/>
              </a:solidFill>
              <a:miter lim="800000"/>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9550" name="Oval 40"/>
            <p:cNvSpPr>
              <a:spLocks noChangeArrowheads="1"/>
            </p:cNvSpPr>
            <p:nvPr/>
          </p:nvSpPr>
          <p:spPr bwMode="auto">
            <a:xfrm>
              <a:off x="2839" y="3628"/>
              <a:ext cx="90" cy="89"/>
            </a:xfrm>
            <a:prstGeom prst="ellipse">
              <a:avLst/>
            </a:prstGeom>
            <a:solidFill>
              <a:schemeClr val="bg1"/>
            </a:solidFill>
            <a:ln w="28575">
              <a:solidFill>
                <a:schemeClr val="tx1"/>
              </a:solidFill>
              <a:rou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9551" name="AutoShape 41"/>
            <p:cNvSpPr>
              <a:spLocks noChangeArrowheads="1"/>
            </p:cNvSpPr>
            <p:nvPr/>
          </p:nvSpPr>
          <p:spPr bwMode="auto">
            <a:xfrm>
              <a:off x="1767" y="3559"/>
              <a:ext cx="499" cy="204"/>
            </a:xfrm>
            <a:prstGeom prst="leftRightArrow">
              <a:avLst>
                <a:gd name="adj1" fmla="val 50000"/>
                <a:gd name="adj2" fmla="val 48922"/>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19552" name="Group 42"/>
            <p:cNvGrpSpPr/>
            <p:nvPr/>
          </p:nvGrpSpPr>
          <p:grpSpPr bwMode="auto">
            <a:xfrm>
              <a:off x="3923" y="3482"/>
              <a:ext cx="680" cy="327"/>
              <a:chOff x="521" y="3657"/>
              <a:chExt cx="680" cy="327"/>
            </a:xfrm>
          </p:grpSpPr>
          <p:sp>
            <p:nvSpPr>
              <p:cNvPr id="19553" name="Text Box 43"/>
              <p:cNvSpPr txBox="1">
                <a:spLocks noChangeArrowheads="1"/>
              </p:cNvSpPr>
              <p:nvPr/>
            </p:nvSpPr>
            <p:spPr bwMode="auto">
              <a:xfrm>
                <a:off x="521" y="3657"/>
                <a:ext cx="6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a:latin typeface="Times New Roman" panose="02020603050405020304" pitchFamily="18" charset="0"/>
                  </a:rPr>
                  <a:t>A = A</a:t>
                </a:r>
                <a:endParaRPr lang="en-US" altLang="zh-CN">
                  <a:latin typeface="Times New Roman" panose="02020603050405020304" pitchFamily="18" charset="0"/>
                </a:endParaRPr>
              </a:p>
            </p:txBody>
          </p:sp>
          <p:sp>
            <p:nvSpPr>
              <p:cNvPr id="19554" name="Line 44"/>
              <p:cNvSpPr>
                <a:spLocks noChangeShapeType="1"/>
              </p:cNvSpPr>
              <p:nvPr/>
            </p:nvSpPr>
            <p:spPr bwMode="auto">
              <a:xfrm>
                <a:off x="975" y="3702"/>
                <a:ext cx="159"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555" name="Line 45"/>
              <p:cNvSpPr>
                <a:spLocks noChangeShapeType="1"/>
              </p:cNvSpPr>
              <p:nvPr/>
            </p:nvSpPr>
            <p:spPr bwMode="auto">
              <a:xfrm>
                <a:off x="567" y="3702"/>
                <a:ext cx="159"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19465" name="Line 46"/>
          <p:cNvSpPr>
            <a:spLocks noChangeShapeType="1"/>
          </p:cNvSpPr>
          <p:nvPr/>
        </p:nvSpPr>
        <p:spPr bwMode="auto">
          <a:xfrm>
            <a:off x="1020763" y="1876425"/>
            <a:ext cx="39846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6" name="Line 47"/>
          <p:cNvSpPr>
            <a:spLocks noChangeShapeType="1"/>
          </p:cNvSpPr>
          <p:nvPr/>
        </p:nvSpPr>
        <p:spPr bwMode="auto">
          <a:xfrm>
            <a:off x="1020763" y="2136775"/>
            <a:ext cx="39846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7" name="Line 48"/>
          <p:cNvSpPr>
            <a:spLocks noChangeShapeType="1"/>
          </p:cNvSpPr>
          <p:nvPr/>
        </p:nvSpPr>
        <p:spPr bwMode="auto">
          <a:xfrm>
            <a:off x="2103438" y="2005013"/>
            <a:ext cx="395287"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68" name="AutoShape 49"/>
          <p:cNvSpPr>
            <a:spLocks noChangeArrowheads="1"/>
          </p:cNvSpPr>
          <p:nvPr/>
        </p:nvSpPr>
        <p:spPr bwMode="auto">
          <a:xfrm>
            <a:off x="1417638" y="1700213"/>
            <a:ext cx="539750" cy="593725"/>
          </a:xfrm>
          <a:prstGeom prst="flowChartDelay">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9469" name="Oval 54"/>
          <p:cNvSpPr>
            <a:spLocks noChangeArrowheads="1"/>
          </p:cNvSpPr>
          <p:nvPr/>
        </p:nvSpPr>
        <p:spPr bwMode="auto">
          <a:xfrm>
            <a:off x="1960563" y="1933575"/>
            <a:ext cx="142875" cy="142875"/>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19470" name="Group 67"/>
          <p:cNvGrpSpPr/>
          <p:nvPr/>
        </p:nvGrpSpPr>
        <p:grpSpPr bwMode="auto">
          <a:xfrm>
            <a:off x="6207125" y="1738313"/>
            <a:ext cx="2181225" cy="519112"/>
            <a:chOff x="476" y="3421"/>
            <a:chExt cx="1374" cy="327"/>
          </a:xfrm>
        </p:grpSpPr>
        <p:sp>
          <p:nvSpPr>
            <p:cNvPr id="19541" name="Text Box 68"/>
            <p:cNvSpPr txBox="1">
              <a:spLocks noChangeArrowheads="1"/>
            </p:cNvSpPr>
            <p:nvPr/>
          </p:nvSpPr>
          <p:spPr bwMode="auto">
            <a:xfrm>
              <a:off x="476" y="3421"/>
              <a:ext cx="13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a:latin typeface="Times New Roman" panose="02020603050405020304" pitchFamily="18" charset="0"/>
                </a:rPr>
                <a:t>A </a:t>
              </a:r>
              <a:r>
                <a:rPr kumimoji="1" lang="en-US" altLang="zh-CN" sz="2000"/>
                <a:t>•</a:t>
              </a:r>
              <a:r>
                <a:rPr lang="en-US" altLang="zh-CN" sz="2000" b="0"/>
                <a:t> </a:t>
              </a:r>
              <a:r>
                <a:rPr lang="en-US" altLang="zh-CN">
                  <a:latin typeface="Times New Roman" panose="02020603050405020304" pitchFamily="18" charset="0"/>
                </a:rPr>
                <a:t>B = A + B</a:t>
              </a:r>
              <a:endParaRPr lang="en-US" altLang="zh-CN">
                <a:latin typeface="Times New Roman" panose="02020603050405020304" pitchFamily="18" charset="0"/>
              </a:endParaRPr>
            </a:p>
          </p:txBody>
        </p:sp>
        <p:sp>
          <p:nvSpPr>
            <p:cNvPr id="19542" name="Line 69"/>
            <p:cNvSpPr>
              <a:spLocks noChangeShapeType="1"/>
            </p:cNvSpPr>
            <p:nvPr/>
          </p:nvSpPr>
          <p:spPr bwMode="auto">
            <a:xfrm>
              <a:off x="1238" y="3486"/>
              <a:ext cx="159"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543" name="Line 70"/>
            <p:cNvSpPr>
              <a:spLocks noChangeShapeType="1"/>
            </p:cNvSpPr>
            <p:nvPr/>
          </p:nvSpPr>
          <p:spPr bwMode="auto">
            <a:xfrm>
              <a:off x="1578" y="3486"/>
              <a:ext cx="18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544" name="Line 71"/>
            <p:cNvSpPr>
              <a:spLocks noChangeShapeType="1"/>
            </p:cNvSpPr>
            <p:nvPr/>
          </p:nvSpPr>
          <p:spPr bwMode="auto">
            <a:xfrm>
              <a:off x="567" y="3466"/>
              <a:ext cx="431"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9471" name="Group 102"/>
          <p:cNvGrpSpPr/>
          <p:nvPr/>
        </p:nvGrpSpPr>
        <p:grpSpPr bwMode="auto">
          <a:xfrm>
            <a:off x="2806700" y="1700213"/>
            <a:ext cx="2795588" cy="600075"/>
            <a:chOff x="1768" y="1071"/>
            <a:chExt cx="1761" cy="378"/>
          </a:xfrm>
        </p:grpSpPr>
        <p:sp>
          <p:nvSpPr>
            <p:cNvPr id="19529" name="Oval 50"/>
            <p:cNvSpPr>
              <a:spLocks noChangeArrowheads="1"/>
            </p:cNvSpPr>
            <p:nvPr/>
          </p:nvSpPr>
          <p:spPr bwMode="auto">
            <a:xfrm>
              <a:off x="2822" y="1145"/>
              <a:ext cx="90" cy="89"/>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9530" name="Line 51"/>
            <p:cNvSpPr>
              <a:spLocks noChangeShapeType="1"/>
            </p:cNvSpPr>
            <p:nvPr/>
          </p:nvSpPr>
          <p:spPr bwMode="auto">
            <a:xfrm>
              <a:off x="2575" y="1188"/>
              <a:ext cx="251"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31" name="Line 52"/>
            <p:cNvSpPr>
              <a:spLocks noChangeShapeType="1"/>
            </p:cNvSpPr>
            <p:nvPr/>
          </p:nvSpPr>
          <p:spPr bwMode="auto">
            <a:xfrm>
              <a:off x="2573" y="1339"/>
              <a:ext cx="251"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32" name="Line 53"/>
            <p:cNvSpPr>
              <a:spLocks noChangeShapeType="1"/>
            </p:cNvSpPr>
            <p:nvPr/>
          </p:nvSpPr>
          <p:spPr bwMode="auto">
            <a:xfrm>
              <a:off x="3280" y="1264"/>
              <a:ext cx="249"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33" name="AutoShape 55"/>
            <p:cNvSpPr>
              <a:spLocks noChangeArrowheads="1"/>
            </p:cNvSpPr>
            <p:nvPr/>
          </p:nvSpPr>
          <p:spPr bwMode="auto">
            <a:xfrm>
              <a:off x="1768" y="1150"/>
              <a:ext cx="499" cy="204"/>
            </a:xfrm>
            <a:prstGeom prst="leftRightArrow">
              <a:avLst>
                <a:gd name="adj1" fmla="val 50000"/>
                <a:gd name="adj2" fmla="val 48922"/>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9534" name="Oval 56"/>
            <p:cNvSpPr>
              <a:spLocks noChangeArrowheads="1"/>
            </p:cNvSpPr>
            <p:nvPr/>
          </p:nvSpPr>
          <p:spPr bwMode="auto">
            <a:xfrm>
              <a:off x="2823" y="1295"/>
              <a:ext cx="90" cy="89"/>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19535" name="Group 72"/>
            <p:cNvGrpSpPr/>
            <p:nvPr/>
          </p:nvGrpSpPr>
          <p:grpSpPr bwMode="auto">
            <a:xfrm>
              <a:off x="2387" y="1071"/>
              <a:ext cx="904" cy="378"/>
              <a:chOff x="986" y="3158"/>
              <a:chExt cx="1671" cy="658"/>
            </a:xfrm>
          </p:grpSpPr>
          <p:sp>
            <p:nvSpPr>
              <p:cNvPr id="19536" name="Arc 73"/>
              <p:cNvSpPr/>
              <p:nvPr/>
            </p:nvSpPr>
            <p:spPr bwMode="auto">
              <a:xfrm>
                <a:off x="2177" y="3159"/>
                <a:ext cx="480" cy="657"/>
              </a:xfrm>
              <a:custGeom>
                <a:avLst/>
                <a:gdLst>
                  <a:gd name="T0" fmla="*/ 0 w 19012"/>
                  <a:gd name="T1" fmla="*/ 0 h 21600"/>
                  <a:gd name="T2" fmla="*/ 0 w 19012"/>
                  <a:gd name="T3" fmla="*/ 0 h 21600"/>
                  <a:gd name="T4" fmla="*/ 0 w 19012"/>
                  <a:gd name="T5" fmla="*/ 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537" name="Arc 74"/>
              <p:cNvSpPr/>
              <p:nvPr/>
            </p:nvSpPr>
            <p:spPr bwMode="auto">
              <a:xfrm flipV="1">
                <a:off x="2183" y="3159"/>
                <a:ext cx="470" cy="657"/>
              </a:xfrm>
              <a:custGeom>
                <a:avLst/>
                <a:gdLst>
                  <a:gd name="T0" fmla="*/ 0 w 18607"/>
                  <a:gd name="T1" fmla="*/ 0 h 21600"/>
                  <a:gd name="T2" fmla="*/ 0 w 18607"/>
                  <a:gd name="T3" fmla="*/ 0 h 21600"/>
                  <a:gd name="T4" fmla="*/ 0 w 18607"/>
                  <a:gd name="T5" fmla="*/ 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p>
            </p:txBody>
          </p:sp>
          <p:sp>
            <p:nvSpPr>
              <p:cNvPr id="19538" name="Arc 75"/>
              <p:cNvSpPr/>
              <p:nvPr/>
            </p:nvSpPr>
            <p:spPr bwMode="auto">
              <a:xfrm rot="5400000">
                <a:off x="1174" y="2973"/>
                <a:ext cx="655" cy="1032"/>
              </a:xfrm>
              <a:custGeom>
                <a:avLst/>
                <a:gdLst>
                  <a:gd name="T0" fmla="*/ 0 w 21674"/>
                  <a:gd name="T1" fmla="*/ 0 h 21600"/>
                  <a:gd name="T2" fmla="*/ 0 w 21674"/>
                  <a:gd name="T3" fmla="*/ 0 h 21600"/>
                  <a:gd name="T4" fmla="*/ 0 w 21674"/>
                  <a:gd name="T5" fmla="*/ 0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539" name="Line 76"/>
              <p:cNvSpPr>
                <a:spLocks noChangeShapeType="1"/>
              </p:cNvSpPr>
              <p:nvPr/>
            </p:nvSpPr>
            <p:spPr bwMode="auto">
              <a:xfrm flipH="1">
                <a:off x="1882" y="3816"/>
                <a:ext cx="31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540" name="Line 77"/>
              <p:cNvSpPr>
                <a:spLocks noChangeShapeType="1"/>
              </p:cNvSpPr>
              <p:nvPr/>
            </p:nvSpPr>
            <p:spPr bwMode="auto">
              <a:xfrm flipH="1">
                <a:off x="1882" y="3158"/>
                <a:ext cx="31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9472" name="Group 105"/>
          <p:cNvGrpSpPr/>
          <p:nvPr/>
        </p:nvGrpSpPr>
        <p:grpSpPr bwMode="auto">
          <a:xfrm>
            <a:off x="1023938" y="2706688"/>
            <a:ext cx="7364412" cy="619125"/>
            <a:chOff x="645" y="1705"/>
            <a:chExt cx="4639" cy="390"/>
          </a:xfrm>
        </p:grpSpPr>
        <p:sp>
          <p:nvSpPr>
            <p:cNvPr id="19507" name="Line 57"/>
            <p:cNvSpPr>
              <a:spLocks noChangeShapeType="1"/>
            </p:cNvSpPr>
            <p:nvPr/>
          </p:nvSpPr>
          <p:spPr bwMode="auto">
            <a:xfrm>
              <a:off x="645" y="1832"/>
              <a:ext cx="251"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08" name="Line 58"/>
            <p:cNvSpPr>
              <a:spLocks noChangeShapeType="1"/>
            </p:cNvSpPr>
            <p:nvPr/>
          </p:nvSpPr>
          <p:spPr bwMode="auto">
            <a:xfrm>
              <a:off x="645" y="1996"/>
              <a:ext cx="251"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09" name="Line 59"/>
            <p:cNvSpPr>
              <a:spLocks noChangeShapeType="1"/>
            </p:cNvSpPr>
            <p:nvPr/>
          </p:nvSpPr>
          <p:spPr bwMode="auto">
            <a:xfrm>
              <a:off x="1234" y="1913"/>
              <a:ext cx="249"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0" name="AutoShape 60"/>
            <p:cNvSpPr>
              <a:spLocks noChangeArrowheads="1"/>
            </p:cNvSpPr>
            <p:nvPr/>
          </p:nvSpPr>
          <p:spPr bwMode="auto">
            <a:xfrm>
              <a:off x="895" y="1721"/>
              <a:ext cx="340" cy="374"/>
            </a:xfrm>
            <a:prstGeom prst="flowChartDelay">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9511" name="AutoShape 61"/>
            <p:cNvSpPr>
              <a:spLocks noChangeArrowheads="1"/>
            </p:cNvSpPr>
            <p:nvPr/>
          </p:nvSpPr>
          <p:spPr bwMode="auto">
            <a:xfrm>
              <a:off x="1768" y="1798"/>
              <a:ext cx="499" cy="204"/>
            </a:xfrm>
            <a:prstGeom prst="leftRightArrow">
              <a:avLst>
                <a:gd name="adj1" fmla="val 50000"/>
                <a:gd name="adj2" fmla="val 48922"/>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19512" name="Group 62"/>
            <p:cNvGrpSpPr/>
            <p:nvPr/>
          </p:nvGrpSpPr>
          <p:grpSpPr bwMode="auto">
            <a:xfrm>
              <a:off x="3910" y="1741"/>
              <a:ext cx="1374" cy="330"/>
              <a:chOff x="476" y="2611"/>
              <a:chExt cx="1374" cy="330"/>
            </a:xfrm>
          </p:grpSpPr>
          <p:sp>
            <p:nvSpPr>
              <p:cNvPr id="19525" name="Text Box 63"/>
              <p:cNvSpPr txBox="1">
                <a:spLocks noChangeArrowheads="1"/>
              </p:cNvSpPr>
              <p:nvPr/>
            </p:nvSpPr>
            <p:spPr bwMode="auto">
              <a:xfrm>
                <a:off x="476" y="2614"/>
                <a:ext cx="13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a:latin typeface="Times New Roman" panose="02020603050405020304" pitchFamily="18" charset="0"/>
                  </a:rPr>
                  <a:t>A </a:t>
                </a:r>
                <a:r>
                  <a:rPr kumimoji="1" lang="en-US" altLang="zh-CN" sz="2000"/>
                  <a:t>•</a:t>
                </a:r>
                <a:r>
                  <a:rPr lang="en-US" altLang="zh-CN" sz="2000" b="0"/>
                  <a:t> </a:t>
                </a:r>
                <a:r>
                  <a:rPr lang="en-US" altLang="zh-CN">
                    <a:latin typeface="Times New Roman" panose="02020603050405020304" pitchFamily="18" charset="0"/>
                  </a:rPr>
                  <a:t>B = A + B</a:t>
                </a:r>
                <a:endParaRPr lang="en-US" altLang="zh-CN">
                  <a:latin typeface="Times New Roman" panose="02020603050405020304" pitchFamily="18" charset="0"/>
                </a:endParaRPr>
              </a:p>
            </p:txBody>
          </p:sp>
          <p:sp>
            <p:nvSpPr>
              <p:cNvPr id="19526" name="Line 64"/>
              <p:cNvSpPr>
                <a:spLocks noChangeShapeType="1"/>
              </p:cNvSpPr>
              <p:nvPr/>
            </p:nvSpPr>
            <p:spPr bwMode="auto">
              <a:xfrm>
                <a:off x="1247" y="2679"/>
                <a:ext cx="159"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527" name="Line 65"/>
              <p:cNvSpPr>
                <a:spLocks noChangeShapeType="1"/>
              </p:cNvSpPr>
              <p:nvPr/>
            </p:nvSpPr>
            <p:spPr bwMode="auto">
              <a:xfrm>
                <a:off x="1601" y="2679"/>
                <a:ext cx="18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528" name="Line 66"/>
              <p:cNvSpPr>
                <a:spLocks noChangeShapeType="1"/>
              </p:cNvSpPr>
              <p:nvPr/>
            </p:nvSpPr>
            <p:spPr bwMode="auto">
              <a:xfrm>
                <a:off x="1215" y="2611"/>
                <a:ext cx="567"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9513" name="Oval 78"/>
            <p:cNvSpPr>
              <a:spLocks noChangeArrowheads="1"/>
            </p:cNvSpPr>
            <p:nvPr/>
          </p:nvSpPr>
          <p:spPr bwMode="auto">
            <a:xfrm>
              <a:off x="2804" y="1779"/>
              <a:ext cx="90" cy="89"/>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9514" name="Line 79"/>
            <p:cNvSpPr>
              <a:spLocks noChangeShapeType="1"/>
            </p:cNvSpPr>
            <p:nvPr/>
          </p:nvSpPr>
          <p:spPr bwMode="auto">
            <a:xfrm>
              <a:off x="2557" y="1822"/>
              <a:ext cx="251"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5" name="Line 80"/>
            <p:cNvSpPr>
              <a:spLocks noChangeShapeType="1"/>
            </p:cNvSpPr>
            <p:nvPr/>
          </p:nvSpPr>
          <p:spPr bwMode="auto">
            <a:xfrm>
              <a:off x="2555" y="1973"/>
              <a:ext cx="251"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6" name="Line 81"/>
            <p:cNvSpPr>
              <a:spLocks noChangeShapeType="1"/>
            </p:cNvSpPr>
            <p:nvPr/>
          </p:nvSpPr>
          <p:spPr bwMode="auto">
            <a:xfrm>
              <a:off x="3350" y="1898"/>
              <a:ext cx="249"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17" name="Oval 82"/>
            <p:cNvSpPr>
              <a:spLocks noChangeArrowheads="1"/>
            </p:cNvSpPr>
            <p:nvPr/>
          </p:nvSpPr>
          <p:spPr bwMode="auto">
            <a:xfrm>
              <a:off x="2805" y="1929"/>
              <a:ext cx="90" cy="89"/>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19518" name="Group 83"/>
            <p:cNvGrpSpPr/>
            <p:nvPr/>
          </p:nvGrpSpPr>
          <p:grpSpPr bwMode="auto">
            <a:xfrm>
              <a:off x="2369" y="1705"/>
              <a:ext cx="904" cy="378"/>
              <a:chOff x="986" y="3158"/>
              <a:chExt cx="1671" cy="658"/>
            </a:xfrm>
          </p:grpSpPr>
          <p:sp>
            <p:nvSpPr>
              <p:cNvPr id="19520" name="Arc 84"/>
              <p:cNvSpPr/>
              <p:nvPr/>
            </p:nvSpPr>
            <p:spPr bwMode="auto">
              <a:xfrm>
                <a:off x="2177" y="3159"/>
                <a:ext cx="480" cy="657"/>
              </a:xfrm>
              <a:custGeom>
                <a:avLst/>
                <a:gdLst>
                  <a:gd name="T0" fmla="*/ 0 w 19012"/>
                  <a:gd name="T1" fmla="*/ 0 h 21600"/>
                  <a:gd name="T2" fmla="*/ 0 w 19012"/>
                  <a:gd name="T3" fmla="*/ 0 h 21600"/>
                  <a:gd name="T4" fmla="*/ 0 w 19012"/>
                  <a:gd name="T5" fmla="*/ 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521" name="Arc 85"/>
              <p:cNvSpPr/>
              <p:nvPr/>
            </p:nvSpPr>
            <p:spPr bwMode="auto">
              <a:xfrm flipV="1">
                <a:off x="2183" y="3159"/>
                <a:ext cx="470" cy="657"/>
              </a:xfrm>
              <a:custGeom>
                <a:avLst/>
                <a:gdLst>
                  <a:gd name="T0" fmla="*/ 0 w 18607"/>
                  <a:gd name="T1" fmla="*/ 0 h 21600"/>
                  <a:gd name="T2" fmla="*/ 0 w 18607"/>
                  <a:gd name="T3" fmla="*/ 0 h 21600"/>
                  <a:gd name="T4" fmla="*/ 0 w 18607"/>
                  <a:gd name="T5" fmla="*/ 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p>
            </p:txBody>
          </p:sp>
          <p:sp>
            <p:nvSpPr>
              <p:cNvPr id="19522" name="Arc 86"/>
              <p:cNvSpPr/>
              <p:nvPr/>
            </p:nvSpPr>
            <p:spPr bwMode="auto">
              <a:xfrm rot="5400000">
                <a:off x="1174" y="2973"/>
                <a:ext cx="655" cy="1032"/>
              </a:xfrm>
              <a:custGeom>
                <a:avLst/>
                <a:gdLst>
                  <a:gd name="T0" fmla="*/ 0 w 21674"/>
                  <a:gd name="T1" fmla="*/ 0 h 21600"/>
                  <a:gd name="T2" fmla="*/ 0 w 21674"/>
                  <a:gd name="T3" fmla="*/ 0 h 21600"/>
                  <a:gd name="T4" fmla="*/ 0 w 21674"/>
                  <a:gd name="T5" fmla="*/ 0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523" name="Line 87"/>
              <p:cNvSpPr>
                <a:spLocks noChangeShapeType="1"/>
              </p:cNvSpPr>
              <p:nvPr/>
            </p:nvSpPr>
            <p:spPr bwMode="auto">
              <a:xfrm flipH="1">
                <a:off x="1882" y="3816"/>
                <a:ext cx="31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524" name="Line 88"/>
              <p:cNvSpPr>
                <a:spLocks noChangeShapeType="1"/>
              </p:cNvSpPr>
              <p:nvPr/>
            </p:nvSpPr>
            <p:spPr bwMode="auto">
              <a:xfrm flipH="1">
                <a:off x="1882" y="3158"/>
                <a:ext cx="31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9519" name="Oval 89"/>
            <p:cNvSpPr>
              <a:spLocks noChangeArrowheads="1"/>
            </p:cNvSpPr>
            <p:nvPr/>
          </p:nvSpPr>
          <p:spPr bwMode="auto">
            <a:xfrm>
              <a:off x="3258" y="1851"/>
              <a:ext cx="90" cy="90"/>
            </a:xfrm>
            <a:prstGeom prst="ellipse">
              <a:avLst/>
            </a:prstGeom>
            <a:solidFill>
              <a:schemeClr val="bg1"/>
            </a:solidFill>
            <a:ln w="28575">
              <a:solidFill>
                <a:schemeClr val="tx1"/>
              </a:solidFill>
              <a:rou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grpSp>
        <p:nvGrpSpPr>
          <p:cNvPr id="19473" name="Group 103"/>
          <p:cNvGrpSpPr/>
          <p:nvPr/>
        </p:nvGrpSpPr>
        <p:grpSpPr bwMode="auto">
          <a:xfrm>
            <a:off x="558800" y="3633788"/>
            <a:ext cx="1860550" cy="600075"/>
            <a:chOff x="352" y="2289"/>
            <a:chExt cx="1172" cy="378"/>
          </a:xfrm>
        </p:grpSpPr>
        <p:sp>
          <p:nvSpPr>
            <p:cNvPr id="19497" name="Line 8"/>
            <p:cNvSpPr>
              <a:spLocks noChangeShapeType="1"/>
            </p:cNvSpPr>
            <p:nvPr/>
          </p:nvSpPr>
          <p:spPr bwMode="auto">
            <a:xfrm>
              <a:off x="648" y="2401"/>
              <a:ext cx="251"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8" name="Line 9"/>
            <p:cNvSpPr>
              <a:spLocks noChangeShapeType="1"/>
            </p:cNvSpPr>
            <p:nvPr/>
          </p:nvSpPr>
          <p:spPr bwMode="auto">
            <a:xfrm>
              <a:off x="646" y="2576"/>
              <a:ext cx="251"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9" name="Line 10"/>
            <p:cNvSpPr>
              <a:spLocks noChangeShapeType="1"/>
            </p:cNvSpPr>
            <p:nvPr/>
          </p:nvSpPr>
          <p:spPr bwMode="auto">
            <a:xfrm>
              <a:off x="1275" y="2482"/>
              <a:ext cx="249"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500" name="Oval 11"/>
            <p:cNvSpPr>
              <a:spLocks noChangeArrowheads="1"/>
            </p:cNvSpPr>
            <p:nvPr/>
          </p:nvSpPr>
          <p:spPr bwMode="auto">
            <a:xfrm>
              <a:off x="1249" y="2437"/>
              <a:ext cx="90" cy="90"/>
            </a:xfrm>
            <a:prstGeom prst="ellipse">
              <a:avLst/>
            </a:prstGeom>
            <a:solidFill>
              <a:schemeClr val="bg1"/>
            </a:solidFill>
            <a:ln w="28575">
              <a:solidFill>
                <a:schemeClr val="tx1"/>
              </a:solidFill>
              <a:rou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19501" name="Group 90"/>
            <p:cNvGrpSpPr/>
            <p:nvPr/>
          </p:nvGrpSpPr>
          <p:grpSpPr bwMode="auto">
            <a:xfrm>
              <a:off x="352" y="2289"/>
              <a:ext cx="904" cy="378"/>
              <a:chOff x="986" y="3158"/>
              <a:chExt cx="1671" cy="658"/>
            </a:xfrm>
          </p:grpSpPr>
          <p:sp>
            <p:nvSpPr>
              <p:cNvPr id="19502" name="Arc 91"/>
              <p:cNvSpPr/>
              <p:nvPr/>
            </p:nvSpPr>
            <p:spPr bwMode="auto">
              <a:xfrm>
                <a:off x="2177" y="3159"/>
                <a:ext cx="480" cy="657"/>
              </a:xfrm>
              <a:custGeom>
                <a:avLst/>
                <a:gdLst>
                  <a:gd name="T0" fmla="*/ 0 w 19012"/>
                  <a:gd name="T1" fmla="*/ 0 h 21600"/>
                  <a:gd name="T2" fmla="*/ 0 w 19012"/>
                  <a:gd name="T3" fmla="*/ 0 h 21600"/>
                  <a:gd name="T4" fmla="*/ 0 w 19012"/>
                  <a:gd name="T5" fmla="*/ 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503" name="Arc 92"/>
              <p:cNvSpPr/>
              <p:nvPr/>
            </p:nvSpPr>
            <p:spPr bwMode="auto">
              <a:xfrm flipV="1">
                <a:off x="2183" y="3159"/>
                <a:ext cx="470" cy="657"/>
              </a:xfrm>
              <a:custGeom>
                <a:avLst/>
                <a:gdLst>
                  <a:gd name="T0" fmla="*/ 0 w 18607"/>
                  <a:gd name="T1" fmla="*/ 0 h 21600"/>
                  <a:gd name="T2" fmla="*/ 0 w 18607"/>
                  <a:gd name="T3" fmla="*/ 0 h 21600"/>
                  <a:gd name="T4" fmla="*/ 0 w 18607"/>
                  <a:gd name="T5" fmla="*/ 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p>
            </p:txBody>
          </p:sp>
          <p:sp>
            <p:nvSpPr>
              <p:cNvPr id="19504" name="Arc 93"/>
              <p:cNvSpPr/>
              <p:nvPr/>
            </p:nvSpPr>
            <p:spPr bwMode="auto">
              <a:xfrm rot="5400000">
                <a:off x="1174" y="2973"/>
                <a:ext cx="655" cy="1032"/>
              </a:xfrm>
              <a:custGeom>
                <a:avLst/>
                <a:gdLst>
                  <a:gd name="T0" fmla="*/ 0 w 21674"/>
                  <a:gd name="T1" fmla="*/ 0 h 21600"/>
                  <a:gd name="T2" fmla="*/ 0 w 21674"/>
                  <a:gd name="T3" fmla="*/ 0 h 21600"/>
                  <a:gd name="T4" fmla="*/ 0 w 21674"/>
                  <a:gd name="T5" fmla="*/ 0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505" name="Line 94"/>
              <p:cNvSpPr>
                <a:spLocks noChangeShapeType="1"/>
              </p:cNvSpPr>
              <p:nvPr/>
            </p:nvSpPr>
            <p:spPr bwMode="auto">
              <a:xfrm flipH="1">
                <a:off x="1882" y="3816"/>
                <a:ext cx="31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506" name="Line 95"/>
              <p:cNvSpPr>
                <a:spLocks noChangeShapeType="1"/>
              </p:cNvSpPr>
              <p:nvPr/>
            </p:nvSpPr>
            <p:spPr bwMode="auto">
              <a:xfrm flipH="1">
                <a:off x="1882" y="3158"/>
                <a:ext cx="31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9474" name="Group 106"/>
          <p:cNvGrpSpPr/>
          <p:nvPr/>
        </p:nvGrpSpPr>
        <p:grpSpPr bwMode="auto">
          <a:xfrm>
            <a:off x="558800" y="4573588"/>
            <a:ext cx="7650163" cy="608012"/>
            <a:chOff x="352" y="2881"/>
            <a:chExt cx="4819" cy="383"/>
          </a:xfrm>
        </p:grpSpPr>
        <p:sp>
          <p:nvSpPr>
            <p:cNvPr id="19475" name="Line 14"/>
            <p:cNvSpPr>
              <a:spLocks noChangeShapeType="1"/>
            </p:cNvSpPr>
            <p:nvPr/>
          </p:nvSpPr>
          <p:spPr bwMode="auto">
            <a:xfrm>
              <a:off x="2573" y="3009"/>
              <a:ext cx="251"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6" name="Line 15"/>
            <p:cNvSpPr>
              <a:spLocks noChangeShapeType="1"/>
            </p:cNvSpPr>
            <p:nvPr/>
          </p:nvSpPr>
          <p:spPr bwMode="auto">
            <a:xfrm>
              <a:off x="2573" y="3157"/>
              <a:ext cx="251"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7" name="Line 16"/>
            <p:cNvSpPr>
              <a:spLocks noChangeShapeType="1"/>
            </p:cNvSpPr>
            <p:nvPr/>
          </p:nvSpPr>
          <p:spPr bwMode="auto">
            <a:xfrm>
              <a:off x="3345" y="3082"/>
              <a:ext cx="249"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78" name="AutoShape 17"/>
            <p:cNvSpPr>
              <a:spLocks noChangeArrowheads="1"/>
            </p:cNvSpPr>
            <p:nvPr/>
          </p:nvSpPr>
          <p:spPr bwMode="auto">
            <a:xfrm>
              <a:off x="2913" y="2890"/>
              <a:ext cx="340" cy="374"/>
            </a:xfrm>
            <a:prstGeom prst="flowChartDelay">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9479" name="Oval 18"/>
            <p:cNvSpPr>
              <a:spLocks noChangeArrowheads="1"/>
            </p:cNvSpPr>
            <p:nvPr/>
          </p:nvSpPr>
          <p:spPr bwMode="auto">
            <a:xfrm>
              <a:off x="2822" y="2956"/>
              <a:ext cx="90" cy="89"/>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9480" name="Line 19"/>
            <p:cNvSpPr>
              <a:spLocks noChangeShapeType="1"/>
            </p:cNvSpPr>
            <p:nvPr/>
          </p:nvSpPr>
          <p:spPr bwMode="auto">
            <a:xfrm>
              <a:off x="648" y="2990"/>
              <a:ext cx="251"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1" name="Line 20"/>
            <p:cNvSpPr>
              <a:spLocks noChangeShapeType="1"/>
            </p:cNvSpPr>
            <p:nvPr/>
          </p:nvSpPr>
          <p:spPr bwMode="auto">
            <a:xfrm>
              <a:off x="646" y="3165"/>
              <a:ext cx="251"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2" name="Line 21"/>
            <p:cNvSpPr>
              <a:spLocks noChangeShapeType="1"/>
            </p:cNvSpPr>
            <p:nvPr/>
          </p:nvSpPr>
          <p:spPr bwMode="auto">
            <a:xfrm>
              <a:off x="1241" y="3082"/>
              <a:ext cx="249"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3" name="Oval 22"/>
            <p:cNvSpPr>
              <a:spLocks noChangeArrowheads="1"/>
            </p:cNvSpPr>
            <p:nvPr/>
          </p:nvSpPr>
          <p:spPr bwMode="auto">
            <a:xfrm>
              <a:off x="3255" y="3037"/>
              <a:ext cx="90" cy="90"/>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9484" name="AutoShape 23"/>
            <p:cNvSpPr>
              <a:spLocks noChangeArrowheads="1"/>
            </p:cNvSpPr>
            <p:nvPr/>
          </p:nvSpPr>
          <p:spPr bwMode="auto">
            <a:xfrm>
              <a:off x="1769" y="2970"/>
              <a:ext cx="499" cy="204"/>
            </a:xfrm>
            <a:prstGeom prst="leftRightArrow">
              <a:avLst>
                <a:gd name="adj1" fmla="val 50000"/>
                <a:gd name="adj2" fmla="val 48922"/>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9485" name="Oval 24"/>
            <p:cNvSpPr>
              <a:spLocks noChangeArrowheads="1"/>
            </p:cNvSpPr>
            <p:nvPr/>
          </p:nvSpPr>
          <p:spPr bwMode="auto">
            <a:xfrm>
              <a:off x="2823" y="3106"/>
              <a:ext cx="90" cy="89"/>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19486" name="Group 25"/>
            <p:cNvGrpSpPr/>
            <p:nvPr/>
          </p:nvGrpSpPr>
          <p:grpSpPr bwMode="auto">
            <a:xfrm>
              <a:off x="3897" y="2912"/>
              <a:ext cx="1274" cy="330"/>
              <a:chOff x="509" y="1661"/>
              <a:chExt cx="1274" cy="330"/>
            </a:xfrm>
          </p:grpSpPr>
          <p:sp>
            <p:nvSpPr>
              <p:cNvPr id="19493" name="Text Box 26"/>
              <p:cNvSpPr txBox="1">
                <a:spLocks noChangeArrowheads="1"/>
              </p:cNvSpPr>
              <p:nvPr/>
            </p:nvSpPr>
            <p:spPr bwMode="auto">
              <a:xfrm>
                <a:off x="509" y="1664"/>
                <a:ext cx="127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a:latin typeface="Times New Roman" panose="02020603050405020304" pitchFamily="18" charset="0"/>
                  </a:rPr>
                  <a:t>A+B = A </a:t>
                </a:r>
                <a:r>
                  <a:rPr kumimoji="1" lang="en-US" altLang="zh-CN" sz="2000"/>
                  <a:t>•</a:t>
                </a:r>
                <a:r>
                  <a:rPr lang="en-US" altLang="zh-CN">
                    <a:latin typeface="Times New Roman" panose="02020603050405020304" pitchFamily="18" charset="0"/>
                  </a:rPr>
                  <a:t> B</a:t>
                </a:r>
                <a:endParaRPr lang="en-US" altLang="zh-CN">
                  <a:latin typeface="Times New Roman" panose="02020603050405020304" pitchFamily="18" charset="0"/>
                </a:endParaRPr>
              </a:p>
            </p:txBody>
          </p:sp>
          <p:sp>
            <p:nvSpPr>
              <p:cNvPr id="19494" name="Line 27"/>
              <p:cNvSpPr>
                <a:spLocks noChangeShapeType="1"/>
              </p:cNvSpPr>
              <p:nvPr/>
            </p:nvSpPr>
            <p:spPr bwMode="auto">
              <a:xfrm>
                <a:off x="1247" y="1729"/>
                <a:ext cx="159"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495" name="Line 28"/>
              <p:cNvSpPr>
                <a:spLocks noChangeShapeType="1"/>
              </p:cNvSpPr>
              <p:nvPr/>
            </p:nvSpPr>
            <p:spPr bwMode="auto">
              <a:xfrm>
                <a:off x="1533" y="1729"/>
                <a:ext cx="18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496" name="Line 29"/>
              <p:cNvSpPr>
                <a:spLocks noChangeShapeType="1"/>
              </p:cNvSpPr>
              <p:nvPr/>
            </p:nvSpPr>
            <p:spPr bwMode="auto">
              <a:xfrm>
                <a:off x="1238" y="1661"/>
                <a:ext cx="499"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19487" name="Group 96"/>
            <p:cNvGrpSpPr/>
            <p:nvPr/>
          </p:nvGrpSpPr>
          <p:grpSpPr bwMode="auto">
            <a:xfrm>
              <a:off x="352" y="2881"/>
              <a:ext cx="904" cy="378"/>
              <a:chOff x="986" y="3158"/>
              <a:chExt cx="1671" cy="658"/>
            </a:xfrm>
          </p:grpSpPr>
          <p:sp>
            <p:nvSpPr>
              <p:cNvPr id="19488" name="Arc 97"/>
              <p:cNvSpPr/>
              <p:nvPr/>
            </p:nvSpPr>
            <p:spPr bwMode="auto">
              <a:xfrm>
                <a:off x="2177" y="3159"/>
                <a:ext cx="480" cy="657"/>
              </a:xfrm>
              <a:custGeom>
                <a:avLst/>
                <a:gdLst>
                  <a:gd name="T0" fmla="*/ 0 w 19012"/>
                  <a:gd name="T1" fmla="*/ 0 h 21600"/>
                  <a:gd name="T2" fmla="*/ 0 w 19012"/>
                  <a:gd name="T3" fmla="*/ 0 h 21600"/>
                  <a:gd name="T4" fmla="*/ 0 w 19012"/>
                  <a:gd name="T5" fmla="*/ 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89" name="Arc 98"/>
              <p:cNvSpPr/>
              <p:nvPr/>
            </p:nvSpPr>
            <p:spPr bwMode="auto">
              <a:xfrm flipV="1">
                <a:off x="2183" y="3159"/>
                <a:ext cx="470" cy="657"/>
              </a:xfrm>
              <a:custGeom>
                <a:avLst/>
                <a:gdLst>
                  <a:gd name="T0" fmla="*/ 0 w 18607"/>
                  <a:gd name="T1" fmla="*/ 0 h 21600"/>
                  <a:gd name="T2" fmla="*/ 0 w 18607"/>
                  <a:gd name="T3" fmla="*/ 0 h 21600"/>
                  <a:gd name="T4" fmla="*/ 0 w 18607"/>
                  <a:gd name="T5" fmla="*/ 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p>
            </p:txBody>
          </p:sp>
          <p:sp>
            <p:nvSpPr>
              <p:cNvPr id="19490" name="Arc 99"/>
              <p:cNvSpPr/>
              <p:nvPr/>
            </p:nvSpPr>
            <p:spPr bwMode="auto">
              <a:xfrm rot="5400000">
                <a:off x="1174" y="2973"/>
                <a:ext cx="655" cy="1032"/>
              </a:xfrm>
              <a:custGeom>
                <a:avLst/>
                <a:gdLst>
                  <a:gd name="T0" fmla="*/ 0 w 21674"/>
                  <a:gd name="T1" fmla="*/ 0 h 21600"/>
                  <a:gd name="T2" fmla="*/ 0 w 21674"/>
                  <a:gd name="T3" fmla="*/ 0 h 21600"/>
                  <a:gd name="T4" fmla="*/ 0 w 21674"/>
                  <a:gd name="T5" fmla="*/ 0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9491" name="Line 100"/>
              <p:cNvSpPr>
                <a:spLocks noChangeShapeType="1"/>
              </p:cNvSpPr>
              <p:nvPr/>
            </p:nvSpPr>
            <p:spPr bwMode="auto">
              <a:xfrm flipH="1">
                <a:off x="1882" y="3816"/>
                <a:ext cx="31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9492" name="Line 101"/>
              <p:cNvSpPr>
                <a:spLocks noChangeShapeType="1"/>
              </p:cNvSpPr>
              <p:nvPr/>
            </p:nvSpPr>
            <p:spPr bwMode="auto">
              <a:xfrm flipH="1">
                <a:off x="1882" y="3158"/>
                <a:ext cx="31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BD0A7F4C-4C23-46D7-89A4-00ADA38FC060}" type="datetime1">
              <a:rPr lang="zh-CN" altLang="en-US" sz="1800" b="0" smtClean="0">
                <a:solidFill>
                  <a:srgbClr val="B2B2B2"/>
                </a:solidFill>
              </a:rPr>
            </a:fld>
            <a:endParaRPr lang="en-US" altLang="zh-CN" sz="1800" b="0">
              <a:solidFill>
                <a:srgbClr val="B2B2B2"/>
              </a:solidFill>
            </a:endParaRPr>
          </a:p>
        </p:txBody>
      </p:sp>
      <p:sp>
        <p:nvSpPr>
          <p:cNvPr id="21507" name="Rectangle 5"/>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组合逻辑电路</a:t>
            </a:r>
            <a:r>
              <a:rPr lang="en-US" altLang="zh-CN" sz="1800" b="0">
                <a:solidFill>
                  <a:srgbClr val="B2B2B2"/>
                </a:solidFill>
              </a:rPr>
              <a:t>(1)</a:t>
            </a:r>
            <a:endParaRPr lang="en-US" altLang="zh-CN" sz="1800" b="0">
              <a:solidFill>
                <a:srgbClr val="B2B2B2"/>
              </a:solidFill>
            </a:endParaRPr>
          </a:p>
        </p:txBody>
      </p:sp>
      <p:sp>
        <p:nvSpPr>
          <p:cNvPr id="21508"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944D5F74-6826-41AF-98E3-85BD3270268C}" type="slidenum">
              <a:rPr lang="en-US" altLang="zh-CN" sz="1800" b="0" smtClean="0">
                <a:solidFill>
                  <a:srgbClr val="B2B2B2"/>
                </a:solidFill>
              </a:rPr>
            </a:fld>
            <a:endParaRPr lang="en-US" altLang="zh-CN" sz="1800" b="0">
              <a:solidFill>
                <a:srgbClr val="B2B2B2"/>
              </a:solidFill>
            </a:endParaRPr>
          </a:p>
        </p:txBody>
      </p:sp>
      <p:sp>
        <p:nvSpPr>
          <p:cNvPr id="21509" name="Rectangle 2"/>
          <p:cNvSpPr>
            <a:spLocks noGrp="1" noChangeArrowheads="1"/>
          </p:cNvSpPr>
          <p:nvPr>
            <p:ph type="title"/>
          </p:nvPr>
        </p:nvSpPr>
        <p:spPr/>
        <p:txBody>
          <a:bodyPr/>
          <a:lstStyle/>
          <a:p>
            <a:r>
              <a:rPr lang="zh-CN" altLang="en-US"/>
              <a:t>逻辑电路等效变换</a:t>
            </a:r>
            <a:endParaRPr lang="zh-CN" altLang="en-US"/>
          </a:p>
        </p:txBody>
      </p:sp>
      <p:sp>
        <p:nvSpPr>
          <p:cNvPr id="21510" name="Rectangle 3"/>
          <p:cNvSpPr>
            <a:spLocks noGrp="1" noChangeArrowheads="1"/>
          </p:cNvSpPr>
          <p:nvPr>
            <p:ph type="body" idx="1"/>
          </p:nvPr>
        </p:nvSpPr>
        <p:spPr>
          <a:xfrm>
            <a:off x="457200" y="1449388"/>
            <a:ext cx="4081463" cy="1474787"/>
          </a:xfrm>
        </p:spPr>
        <p:txBody>
          <a:bodyPr/>
          <a:lstStyle/>
          <a:p>
            <a:r>
              <a:rPr lang="zh-CN" altLang="en-US"/>
              <a:t>利用逻辑门的等效符号，对逻辑电路进行变换</a:t>
            </a:r>
            <a:endParaRPr lang="zh-CN" altLang="en-US"/>
          </a:p>
        </p:txBody>
      </p:sp>
      <p:grpSp>
        <p:nvGrpSpPr>
          <p:cNvPr id="21511" name="Group 4"/>
          <p:cNvGrpSpPr/>
          <p:nvPr/>
        </p:nvGrpSpPr>
        <p:grpSpPr bwMode="auto">
          <a:xfrm>
            <a:off x="903288" y="4257675"/>
            <a:ext cx="3279775" cy="1655763"/>
            <a:chOff x="385" y="2889"/>
            <a:chExt cx="2066" cy="1043"/>
          </a:xfrm>
        </p:grpSpPr>
        <p:sp>
          <p:nvSpPr>
            <p:cNvPr id="21568" name="Oval 5"/>
            <p:cNvSpPr>
              <a:spLocks noChangeArrowheads="1"/>
            </p:cNvSpPr>
            <p:nvPr/>
          </p:nvSpPr>
          <p:spPr bwMode="auto">
            <a:xfrm>
              <a:off x="1178" y="3047"/>
              <a:ext cx="90" cy="89"/>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1569" name="Line 6"/>
            <p:cNvSpPr>
              <a:spLocks noChangeShapeType="1"/>
            </p:cNvSpPr>
            <p:nvPr/>
          </p:nvSpPr>
          <p:spPr bwMode="auto">
            <a:xfrm>
              <a:off x="587" y="3012"/>
              <a:ext cx="251"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0" name="Line 7"/>
            <p:cNvSpPr>
              <a:spLocks noChangeShapeType="1"/>
            </p:cNvSpPr>
            <p:nvPr/>
          </p:nvSpPr>
          <p:spPr bwMode="auto">
            <a:xfrm>
              <a:off x="587" y="3192"/>
              <a:ext cx="251"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1" name="Line 8"/>
            <p:cNvSpPr>
              <a:spLocks noChangeShapeType="1"/>
            </p:cNvSpPr>
            <p:nvPr/>
          </p:nvSpPr>
          <p:spPr bwMode="auto">
            <a:xfrm>
              <a:off x="1269" y="3101"/>
              <a:ext cx="249"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2" name="AutoShape 9"/>
            <p:cNvSpPr>
              <a:spLocks noChangeArrowheads="1"/>
            </p:cNvSpPr>
            <p:nvPr/>
          </p:nvSpPr>
          <p:spPr bwMode="auto">
            <a:xfrm>
              <a:off x="838" y="2909"/>
              <a:ext cx="340" cy="374"/>
            </a:xfrm>
            <a:prstGeom prst="flowChartDelay">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1573" name="Line 10"/>
            <p:cNvSpPr>
              <a:spLocks noChangeShapeType="1"/>
            </p:cNvSpPr>
            <p:nvPr/>
          </p:nvSpPr>
          <p:spPr bwMode="auto">
            <a:xfrm>
              <a:off x="1521" y="3308"/>
              <a:ext cx="251"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4" name="Line 11"/>
            <p:cNvSpPr>
              <a:spLocks noChangeShapeType="1"/>
            </p:cNvSpPr>
            <p:nvPr/>
          </p:nvSpPr>
          <p:spPr bwMode="auto">
            <a:xfrm>
              <a:off x="1519" y="3499"/>
              <a:ext cx="251"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5" name="Line 12"/>
            <p:cNvSpPr>
              <a:spLocks noChangeShapeType="1"/>
            </p:cNvSpPr>
            <p:nvPr/>
          </p:nvSpPr>
          <p:spPr bwMode="auto">
            <a:xfrm>
              <a:off x="2202" y="3408"/>
              <a:ext cx="249"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6" name="Line 13"/>
            <p:cNvSpPr>
              <a:spLocks noChangeShapeType="1"/>
            </p:cNvSpPr>
            <p:nvPr/>
          </p:nvSpPr>
          <p:spPr bwMode="auto">
            <a:xfrm>
              <a:off x="587" y="3636"/>
              <a:ext cx="251"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7" name="Line 14"/>
            <p:cNvSpPr>
              <a:spLocks noChangeShapeType="1"/>
            </p:cNvSpPr>
            <p:nvPr/>
          </p:nvSpPr>
          <p:spPr bwMode="auto">
            <a:xfrm>
              <a:off x="587" y="3816"/>
              <a:ext cx="251"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8" name="Line 15"/>
            <p:cNvSpPr>
              <a:spLocks noChangeShapeType="1"/>
            </p:cNvSpPr>
            <p:nvPr/>
          </p:nvSpPr>
          <p:spPr bwMode="auto">
            <a:xfrm>
              <a:off x="1269" y="3725"/>
              <a:ext cx="249"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79" name="AutoShape 16"/>
            <p:cNvSpPr>
              <a:spLocks noChangeArrowheads="1"/>
            </p:cNvSpPr>
            <p:nvPr/>
          </p:nvSpPr>
          <p:spPr bwMode="auto">
            <a:xfrm>
              <a:off x="838" y="3533"/>
              <a:ext cx="340" cy="374"/>
            </a:xfrm>
            <a:prstGeom prst="flowChartDelay">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1580" name="Line 17"/>
            <p:cNvSpPr>
              <a:spLocks noChangeShapeType="1"/>
            </p:cNvSpPr>
            <p:nvPr/>
          </p:nvSpPr>
          <p:spPr bwMode="auto">
            <a:xfrm flipV="1">
              <a:off x="1519" y="3498"/>
              <a:ext cx="0" cy="227"/>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81" name="Line 18"/>
            <p:cNvSpPr>
              <a:spLocks noChangeShapeType="1"/>
            </p:cNvSpPr>
            <p:nvPr/>
          </p:nvSpPr>
          <p:spPr bwMode="auto">
            <a:xfrm flipV="1">
              <a:off x="1519" y="3090"/>
              <a:ext cx="0" cy="227"/>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82" name="Oval 19"/>
            <p:cNvSpPr>
              <a:spLocks noChangeArrowheads="1"/>
            </p:cNvSpPr>
            <p:nvPr/>
          </p:nvSpPr>
          <p:spPr bwMode="auto">
            <a:xfrm>
              <a:off x="1178" y="3680"/>
              <a:ext cx="90" cy="89"/>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1583" name="Oval 20"/>
            <p:cNvSpPr>
              <a:spLocks noChangeArrowheads="1"/>
            </p:cNvSpPr>
            <p:nvPr/>
          </p:nvSpPr>
          <p:spPr bwMode="auto">
            <a:xfrm>
              <a:off x="2111" y="3363"/>
              <a:ext cx="90" cy="89"/>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1584" name="AutoShape 21"/>
            <p:cNvSpPr>
              <a:spLocks noChangeArrowheads="1"/>
            </p:cNvSpPr>
            <p:nvPr/>
          </p:nvSpPr>
          <p:spPr bwMode="auto">
            <a:xfrm>
              <a:off x="1771" y="3216"/>
              <a:ext cx="340" cy="374"/>
            </a:xfrm>
            <a:prstGeom prst="flowChartDelay">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1585" name="Text Box 22"/>
            <p:cNvSpPr txBox="1">
              <a:spLocks noChangeArrowheads="1"/>
            </p:cNvSpPr>
            <p:nvPr/>
          </p:nvSpPr>
          <p:spPr bwMode="auto">
            <a:xfrm>
              <a:off x="398" y="2889"/>
              <a:ext cx="17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latin typeface="Times New Roman" panose="02020603050405020304" pitchFamily="18" charset="0"/>
                  <a:ea typeface="楷体_GB2312" pitchFamily="49" charset="-122"/>
                </a:rPr>
                <a:t>A</a:t>
              </a:r>
              <a:endParaRPr kumimoji="1" lang="en-US" altLang="zh-CN" sz="2400" baseline="-25000">
                <a:latin typeface="Times New Roman" panose="02020603050405020304" pitchFamily="18" charset="0"/>
                <a:ea typeface="楷体_GB2312" pitchFamily="49" charset="-122"/>
              </a:endParaRPr>
            </a:p>
          </p:txBody>
        </p:sp>
        <p:sp>
          <p:nvSpPr>
            <p:cNvPr id="21586" name="Text Box 23"/>
            <p:cNvSpPr txBox="1">
              <a:spLocks noChangeArrowheads="1"/>
            </p:cNvSpPr>
            <p:nvPr/>
          </p:nvSpPr>
          <p:spPr bwMode="auto">
            <a:xfrm>
              <a:off x="398" y="3093"/>
              <a:ext cx="17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latin typeface="Times New Roman" panose="02020603050405020304" pitchFamily="18" charset="0"/>
                  <a:ea typeface="楷体_GB2312" pitchFamily="49" charset="-122"/>
                </a:rPr>
                <a:t>B</a:t>
              </a:r>
              <a:endParaRPr kumimoji="1" lang="en-US" altLang="zh-CN" sz="2400" baseline="-25000">
                <a:latin typeface="Times New Roman" panose="02020603050405020304" pitchFamily="18" charset="0"/>
                <a:ea typeface="楷体_GB2312" pitchFamily="49" charset="-122"/>
              </a:endParaRPr>
            </a:p>
          </p:txBody>
        </p:sp>
        <p:sp>
          <p:nvSpPr>
            <p:cNvPr id="21587" name="Text Box 24"/>
            <p:cNvSpPr txBox="1">
              <a:spLocks noChangeArrowheads="1"/>
            </p:cNvSpPr>
            <p:nvPr/>
          </p:nvSpPr>
          <p:spPr bwMode="auto">
            <a:xfrm>
              <a:off x="385" y="3521"/>
              <a:ext cx="17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latin typeface="Times New Roman" panose="02020603050405020304" pitchFamily="18" charset="0"/>
                  <a:ea typeface="楷体_GB2312" pitchFamily="49" charset="-122"/>
                </a:rPr>
                <a:t>C</a:t>
              </a:r>
              <a:endParaRPr kumimoji="1" lang="en-US" altLang="zh-CN" sz="2400" baseline="-25000">
                <a:latin typeface="Times New Roman" panose="02020603050405020304" pitchFamily="18" charset="0"/>
                <a:ea typeface="楷体_GB2312" pitchFamily="49" charset="-122"/>
              </a:endParaRPr>
            </a:p>
          </p:txBody>
        </p:sp>
        <p:sp>
          <p:nvSpPr>
            <p:cNvPr id="21588" name="Text Box 25"/>
            <p:cNvSpPr txBox="1">
              <a:spLocks noChangeArrowheads="1"/>
            </p:cNvSpPr>
            <p:nvPr/>
          </p:nvSpPr>
          <p:spPr bwMode="auto">
            <a:xfrm>
              <a:off x="385" y="3725"/>
              <a:ext cx="17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latin typeface="Times New Roman" panose="02020603050405020304" pitchFamily="18" charset="0"/>
                  <a:ea typeface="楷体_GB2312" pitchFamily="49" charset="-122"/>
                </a:rPr>
                <a:t>D</a:t>
              </a:r>
              <a:endParaRPr kumimoji="1" lang="en-US" altLang="zh-CN" sz="2400" baseline="-25000">
                <a:latin typeface="Times New Roman" panose="02020603050405020304" pitchFamily="18" charset="0"/>
                <a:ea typeface="楷体_GB2312" pitchFamily="49" charset="-122"/>
              </a:endParaRPr>
            </a:p>
          </p:txBody>
        </p:sp>
        <p:sp>
          <p:nvSpPr>
            <p:cNvPr id="21589" name="Text Box 26"/>
            <p:cNvSpPr txBox="1">
              <a:spLocks noChangeArrowheads="1"/>
            </p:cNvSpPr>
            <p:nvPr/>
          </p:nvSpPr>
          <p:spPr bwMode="auto">
            <a:xfrm>
              <a:off x="2268" y="3135"/>
              <a:ext cx="17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latin typeface="Times New Roman" panose="02020603050405020304" pitchFamily="18" charset="0"/>
                  <a:ea typeface="楷体_GB2312" pitchFamily="49" charset="-122"/>
                </a:rPr>
                <a:t>Y</a:t>
              </a:r>
              <a:endParaRPr kumimoji="1" lang="en-US" altLang="zh-CN" sz="2400" baseline="-25000">
                <a:latin typeface="Times New Roman" panose="02020603050405020304" pitchFamily="18" charset="0"/>
                <a:ea typeface="楷体_GB2312" pitchFamily="49" charset="-122"/>
              </a:endParaRPr>
            </a:p>
          </p:txBody>
        </p:sp>
      </p:grpSp>
      <p:sp>
        <p:nvSpPr>
          <p:cNvPr id="21512" name="AutoShape 29"/>
          <p:cNvSpPr>
            <a:spLocks noChangeArrowheads="1"/>
          </p:cNvSpPr>
          <p:nvPr/>
        </p:nvSpPr>
        <p:spPr bwMode="auto">
          <a:xfrm rot="10800000">
            <a:off x="4446588" y="4953000"/>
            <a:ext cx="468312" cy="360363"/>
          </a:xfrm>
          <a:prstGeom prst="rightArrow">
            <a:avLst>
              <a:gd name="adj1" fmla="val 50000"/>
              <a:gd name="adj2" fmla="val 32489"/>
            </a:avLst>
          </a:prstGeom>
          <a:solidFill>
            <a:srgbClr val="FFFF99"/>
          </a:solidFill>
          <a:ln w="9525">
            <a:solidFill>
              <a:schemeClr val="tx1"/>
            </a:solidFill>
            <a:miter lim="800000"/>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1513" name="AutoShape 30"/>
          <p:cNvSpPr>
            <a:spLocks noChangeArrowheads="1"/>
          </p:cNvSpPr>
          <p:nvPr/>
        </p:nvSpPr>
        <p:spPr bwMode="auto">
          <a:xfrm rot="5400000">
            <a:off x="6605588" y="3525838"/>
            <a:ext cx="468312" cy="360362"/>
          </a:xfrm>
          <a:prstGeom prst="rightArrow">
            <a:avLst>
              <a:gd name="adj1" fmla="val 50000"/>
              <a:gd name="adj2" fmla="val 32489"/>
            </a:avLst>
          </a:prstGeom>
          <a:solidFill>
            <a:srgbClr val="FFFF99"/>
          </a:solidFill>
          <a:ln w="9525">
            <a:solidFill>
              <a:schemeClr val="tx1"/>
            </a:solidFill>
            <a:miter lim="800000"/>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21514" name="Group 31"/>
          <p:cNvGrpSpPr/>
          <p:nvPr/>
        </p:nvGrpSpPr>
        <p:grpSpPr bwMode="auto">
          <a:xfrm>
            <a:off x="5283200" y="1520825"/>
            <a:ext cx="3017838" cy="1655763"/>
            <a:chOff x="449" y="935"/>
            <a:chExt cx="1901" cy="1043"/>
          </a:xfrm>
        </p:grpSpPr>
        <p:sp>
          <p:nvSpPr>
            <p:cNvPr id="21544" name="Line 32"/>
            <p:cNvSpPr>
              <a:spLocks noChangeShapeType="1"/>
            </p:cNvSpPr>
            <p:nvPr/>
          </p:nvSpPr>
          <p:spPr bwMode="auto">
            <a:xfrm>
              <a:off x="665" y="1061"/>
              <a:ext cx="251"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5" name="Line 33"/>
            <p:cNvSpPr>
              <a:spLocks noChangeShapeType="1"/>
            </p:cNvSpPr>
            <p:nvPr/>
          </p:nvSpPr>
          <p:spPr bwMode="auto">
            <a:xfrm>
              <a:off x="665" y="1241"/>
              <a:ext cx="251"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6" name="Line 34"/>
            <p:cNvSpPr>
              <a:spLocks noChangeShapeType="1"/>
            </p:cNvSpPr>
            <p:nvPr/>
          </p:nvSpPr>
          <p:spPr bwMode="auto">
            <a:xfrm>
              <a:off x="1256" y="1150"/>
              <a:ext cx="249"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7" name="AutoShape 35"/>
            <p:cNvSpPr>
              <a:spLocks noChangeArrowheads="1"/>
            </p:cNvSpPr>
            <p:nvPr/>
          </p:nvSpPr>
          <p:spPr bwMode="auto">
            <a:xfrm>
              <a:off x="916" y="958"/>
              <a:ext cx="340" cy="374"/>
            </a:xfrm>
            <a:prstGeom prst="flowChartDelay">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1548" name="Line 36"/>
            <p:cNvSpPr>
              <a:spLocks noChangeShapeType="1"/>
            </p:cNvSpPr>
            <p:nvPr/>
          </p:nvSpPr>
          <p:spPr bwMode="auto">
            <a:xfrm>
              <a:off x="1508" y="1357"/>
              <a:ext cx="251"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9" name="Line 37"/>
            <p:cNvSpPr>
              <a:spLocks noChangeShapeType="1"/>
            </p:cNvSpPr>
            <p:nvPr/>
          </p:nvSpPr>
          <p:spPr bwMode="auto">
            <a:xfrm>
              <a:off x="1506" y="1548"/>
              <a:ext cx="251"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0" name="Line 38"/>
            <p:cNvSpPr>
              <a:spLocks noChangeShapeType="1"/>
            </p:cNvSpPr>
            <p:nvPr/>
          </p:nvSpPr>
          <p:spPr bwMode="auto">
            <a:xfrm>
              <a:off x="2101" y="1457"/>
              <a:ext cx="249"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1" name="Line 39"/>
            <p:cNvSpPr>
              <a:spLocks noChangeShapeType="1"/>
            </p:cNvSpPr>
            <p:nvPr/>
          </p:nvSpPr>
          <p:spPr bwMode="auto">
            <a:xfrm>
              <a:off x="665" y="1685"/>
              <a:ext cx="251"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2" name="Line 40"/>
            <p:cNvSpPr>
              <a:spLocks noChangeShapeType="1"/>
            </p:cNvSpPr>
            <p:nvPr/>
          </p:nvSpPr>
          <p:spPr bwMode="auto">
            <a:xfrm>
              <a:off x="665" y="1865"/>
              <a:ext cx="251"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3" name="Line 41"/>
            <p:cNvSpPr>
              <a:spLocks noChangeShapeType="1"/>
            </p:cNvSpPr>
            <p:nvPr/>
          </p:nvSpPr>
          <p:spPr bwMode="auto">
            <a:xfrm>
              <a:off x="1256" y="1774"/>
              <a:ext cx="249"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54" name="AutoShape 42"/>
            <p:cNvSpPr>
              <a:spLocks noChangeArrowheads="1"/>
            </p:cNvSpPr>
            <p:nvPr/>
          </p:nvSpPr>
          <p:spPr bwMode="auto">
            <a:xfrm>
              <a:off x="916" y="1582"/>
              <a:ext cx="340" cy="374"/>
            </a:xfrm>
            <a:prstGeom prst="flowChartDelay">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1555" name="Line 43"/>
            <p:cNvSpPr>
              <a:spLocks noChangeShapeType="1"/>
            </p:cNvSpPr>
            <p:nvPr/>
          </p:nvSpPr>
          <p:spPr bwMode="auto">
            <a:xfrm flipV="1">
              <a:off x="1506" y="1547"/>
              <a:ext cx="0" cy="227"/>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56" name="Line 44"/>
            <p:cNvSpPr>
              <a:spLocks noChangeShapeType="1"/>
            </p:cNvSpPr>
            <p:nvPr/>
          </p:nvSpPr>
          <p:spPr bwMode="auto">
            <a:xfrm flipV="1">
              <a:off x="1506" y="1139"/>
              <a:ext cx="0" cy="227"/>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57" name="Text Box 45"/>
            <p:cNvSpPr txBox="1">
              <a:spLocks noChangeArrowheads="1"/>
            </p:cNvSpPr>
            <p:nvPr/>
          </p:nvSpPr>
          <p:spPr bwMode="auto">
            <a:xfrm>
              <a:off x="462" y="935"/>
              <a:ext cx="17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latin typeface="Times New Roman" panose="02020603050405020304" pitchFamily="18" charset="0"/>
                  <a:ea typeface="楷体_GB2312" pitchFamily="49" charset="-122"/>
                </a:rPr>
                <a:t>A</a:t>
              </a:r>
              <a:endParaRPr kumimoji="1" lang="en-US" altLang="zh-CN" sz="2400" baseline="-25000">
                <a:latin typeface="Times New Roman" panose="02020603050405020304" pitchFamily="18" charset="0"/>
                <a:ea typeface="楷体_GB2312" pitchFamily="49" charset="-122"/>
              </a:endParaRPr>
            </a:p>
          </p:txBody>
        </p:sp>
        <p:sp>
          <p:nvSpPr>
            <p:cNvPr id="21558" name="Text Box 46"/>
            <p:cNvSpPr txBox="1">
              <a:spLocks noChangeArrowheads="1"/>
            </p:cNvSpPr>
            <p:nvPr/>
          </p:nvSpPr>
          <p:spPr bwMode="auto">
            <a:xfrm>
              <a:off x="2141" y="1185"/>
              <a:ext cx="17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latin typeface="Times New Roman" panose="02020603050405020304" pitchFamily="18" charset="0"/>
                  <a:ea typeface="楷体_GB2312" pitchFamily="49" charset="-122"/>
                </a:rPr>
                <a:t>Y</a:t>
              </a:r>
              <a:endParaRPr kumimoji="1" lang="en-US" altLang="zh-CN" sz="2400" baseline="-25000">
                <a:latin typeface="Times New Roman" panose="02020603050405020304" pitchFamily="18" charset="0"/>
                <a:ea typeface="楷体_GB2312" pitchFamily="49" charset="-122"/>
              </a:endParaRPr>
            </a:p>
          </p:txBody>
        </p:sp>
        <p:sp>
          <p:nvSpPr>
            <p:cNvPr id="21559" name="Text Box 47"/>
            <p:cNvSpPr txBox="1">
              <a:spLocks noChangeArrowheads="1"/>
            </p:cNvSpPr>
            <p:nvPr/>
          </p:nvSpPr>
          <p:spPr bwMode="auto">
            <a:xfrm>
              <a:off x="462" y="1139"/>
              <a:ext cx="17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latin typeface="Times New Roman" panose="02020603050405020304" pitchFamily="18" charset="0"/>
                  <a:ea typeface="楷体_GB2312" pitchFamily="49" charset="-122"/>
                </a:rPr>
                <a:t>B</a:t>
              </a:r>
              <a:endParaRPr kumimoji="1" lang="en-US" altLang="zh-CN" sz="2400" baseline="-25000">
                <a:latin typeface="Times New Roman" panose="02020603050405020304" pitchFamily="18" charset="0"/>
                <a:ea typeface="楷体_GB2312" pitchFamily="49" charset="-122"/>
              </a:endParaRPr>
            </a:p>
          </p:txBody>
        </p:sp>
        <p:sp>
          <p:nvSpPr>
            <p:cNvPr id="21560" name="Text Box 48"/>
            <p:cNvSpPr txBox="1">
              <a:spLocks noChangeArrowheads="1"/>
            </p:cNvSpPr>
            <p:nvPr/>
          </p:nvSpPr>
          <p:spPr bwMode="auto">
            <a:xfrm>
              <a:off x="449" y="1567"/>
              <a:ext cx="17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latin typeface="Times New Roman" panose="02020603050405020304" pitchFamily="18" charset="0"/>
                  <a:ea typeface="楷体_GB2312" pitchFamily="49" charset="-122"/>
                </a:rPr>
                <a:t>C</a:t>
              </a:r>
              <a:endParaRPr kumimoji="1" lang="en-US" altLang="zh-CN" sz="2400" baseline="-25000">
                <a:latin typeface="Times New Roman" panose="02020603050405020304" pitchFamily="18" charset="0"/>
                <a:ea typeface="楷体_GB2312" pitchFamily="49" charset="-122"/>
              </a:endParaRPr>
            </a:p>
          </p:txBody>
        </p:sp>
        <p:sp>
          <p:nvSpPr>
            <p:cNvPr id="21561" name="Text Box 49"/>
            <p:cNvSpPr txBox="1">
              <a:spLocks noChangeArrowheads="1"/>
            </p:cNvSpPr>
            <p:nvPr/>
          </p:nvSpPr>
          <p:spPr bwMode="auto">
            <a:xfrm>
              <a:off x="449" y="1771"/>
              <a:ext cx="17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latin typeface="Times New Roman" panose="02020603050405020304" pitchFamily="18" charset="0"/>
                  <a:ea typeface="楷体_GB2312" pitchFamily="49" charset="-122"/>
                </a:rPr>
                <a:t>D</a:t>
              </a:r>
              <a:endParaRPr kumimoji="1" lang="en-US" altLang="zh-CN" sz="2400" baseline="-25000">
                <a:latin typeface="Times New Roman" panose="02020603050405020304" pitchFamily="18" charset="0"/>
                <a:ea typeface="楷体_GB2312" pitchFamily="49" charset="-122"/>
              </a:endParaRPr>
            </a:p>
          </p:txBody>
        </p:sp>
        <p:grpSp>
          <p:nvGrpSpPr>
            <p:cNvPr id="21562" name="Group 50"/>
            <p:cNvGrpSpPr/>
            <p:nvPr/>
          </p:nvGrpSpPr>
          <p:grpSpPr bwMode="auto">
            <a:xfrm>
              <a:off x="1214" y="1248"/>
              <a:ext cx="904" cy="412"/>
              <a:chOff x="986" y="3158"/>
              <a:chExt cx="1671" cy="658"/>
            </a:xfrm>
          </p:grpSpPr>
          <p:sp>
            <p:nvSpPr>
              <p:cNvPr id="21563" name="Arc 51"/>
              <p:cNvSpPr/>
              <p:nvPr/>
            </p:nvSpPr>
            <p:spPr bwMode="auto">
              <a:xfrm>
                <a:off x="2177" y="3159"/>
                <a:ext cx="480" cy="657"/>
              </a:xfrm>
              <a:custGeom>
                <a:avLst/>
                <a:gdLst>
                  <a:gd name="T0" fmla="*/ 0 w 19012"/>
                  <a:gd name="T1" fmla="*/ 0 h 21600"/>
                  <a:gd name="T2" fmla="*/ 0 w 19012"/>
                  <a:gd name="T3" fmla="*/ 0 h 21600"/>
                  <a:gd name="T4" fmla="*/ 0 w 19012"/>
                  <a:gd name="T5" fmla="*/ 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64" name="Arc 52"/>
              <p:cNvSpPr/>
              <p:nvPr/>
            </p:nvSpPr>
            <p:spPr bwMode="auto">
              <a:xfrm flipV="1">
                <a:off x="2183" y="3159"/>
                <a:ext cx="470" cy="657"/>
              </a:xfrm>
              <a:custGeom>
                <a:avLst/>
                <a:gdLst>
                  <a:gd name="T0" fmla="*/ 0 w 18607"/>
                  <a:gd name="T1" fmla="*/ 0 h 21600"/>
                  <a:gd name="T2" fmla="*/ 0 w 18607"/>
                  <a:gd name="T3" fmla="*/ 0 h 21600"/>
                  <a:gd name="T4" fmla="*/ 0 w 18607"/>
                  <a:gd name="T5" fmla="*/ 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p>
            </p:txBody>
          </p:sp>
          <p:sp>
            <p:nvSpPr>
              <p:cNvPr id="21565" name="Arc 53"/>
              <p:cNvSpPr/>
              <p:nvPr/>
            </p:nvSpPr>
            <p:spPr bwMode="auto">
              <a:xfrm rot="5400000">
                <a:off x="1174" y="2973"/>
                <a:ext cx="655" cy="1032"/>
              </a:xfrm>
              <a:custGeom>
                <a:avLst/>
                <a:gdLst>
                  <a:gd name="T0" fmla="*/ 0 w 21674"/>
                  <a:gd name="T1" fmla="*/ 0 h 21600"/>
                  <a:gd name="T2" fmla="*/ 0 w 21674"/>
                  <a:gd name="T3" fmla="*/ 0 h 21600"/>
                  <a:gd name="T4" fmla="*/ 0 w 21674"/>
                  <a:gd name="T5" fmla="*/ 0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66" name="Line 54"/>
              <p:cNvSpPr>
                <a:spLocks noChangeShapeType="1"/>
              </p:cNvSpPr>
              <p:nvPr/>
            </p:nvSpPr>
            <p:spPr bwMode="auto">
              <a:xfrm flipH="1">
                <a:off x="1882" y="3816"/>
                <a:ext cx="31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67" name="Line 55"/>
              <p:cNvSpPr>
                <a:spLocks noChangeShapeType="1"/>
              </p:cNvSpPr>
              <p:nvPr/>
            </p:nvSpPr>
            <p:spPr bwMode="auto">
              <a:xfrm flipH="1">
                <a:off x="1882" y="3158"/>
                <a:ext cx="31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1515" name="Group 56"/>
          <p:cNvGrpSpPr/>
          <p:nvPr/>
        </p:nvGrpSpPr>
        <p:grpSpPr bwMode="auto">
          <a:xfrm>
            <a:off x="5202238" y="4257675"/>
            <a:ext cx="3262312" cy="1655763"/>
            <a:chOff x="3016" y="1003"/>
            <a:chExt cx="2055" cy="1043"/>
          </a:xfrm>
        </p:grpSpPr>
        <p:sp>
          <p:nvSpPr>
            <p:cNvPr id="21516" name="Oval 57"/>
            <p:cNvSpPr>
              <a:spLocks noChangeArrowheads="1"/>
            </p:cNvSpPr>
            <p:nvPr/>
          </p:nvSpPr>
          <p:spPr bwMode="auto">
            <a:xfrm>
              <a:off x="3809" y="1161"/>
              <a:ext cx="90" cy="89"/>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1517" name="Line 58"/>
            <p:cNvSpPr>
              <a:spLocks noChangeShapeType="1"/>
            </p:cNvSpPr>
            <p:nvPr/>
          </p:nvSpPr>
          <p:spPr bwMode="auto">
            <a:xfrm>
              <a:off x="3218" y="1126"/>
              <a:ext cx="251"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8" name="Line 59"/>
            <p:cNvSpPr>
              <a:spLocks noChangeShapeType="1"/>
            </p:cNvSpPr>
            <p:nvPr/>
          </p:nvSpPr>
          <p:spPr bwMode="auto">
            <a:xfrm>
              <a:off x="3218" y="1306"/>
              <a:ext cx="251"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19" name="Line 60"/>
            <p:cNvSpPr>
              <a:spLocks noChangeShapeType="1"/>
            </p:cNvSpPr>
            <p:nvPr/>
          </p:nvSpPr>
          <p:spPr bwMode="auto">
            <a:xfrm>
              <a:off x="3900" y="1215"/>
              <a:ext cx="249"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0" name="AutoShape 61"/>
            <p:cNvSpPr>
              <a:spLocks noChangeArrowheads="1"/>
            </p:cNvSpPr>
            <p:nvPr/>
          </p:nvSpPr>
          <p:spPr bwMode="auto">
            <a:xfrm>
              <a:off x="3469" y="1023"/>
              <a:ext cx="340" cy="374"/>
            </a:xfrm>
            <a:prstGeom prst="flowChartDelay">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1521" name="Line 62"/>
            <p:cNvSpPr>
              <a:spLocks noChangeShapeType="1"/>
            </p:cNvSpPr>
            <p:nvPr/>
          </p:nvSpPr>
          <p:spPr bwMode="auto">
            <a:xfrm>
              <a:off x="4152" y="1422"/>
              <a:ext cx="251"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2" name="Line 63"/>
            <p:cNvSpPr>
              <a:spLocks noChangeShapeType="1"/>
            </p:cNvSpPr>
            <p:nvPr/>
          </p:nvSpPr>
          <p:spPr bwMode="auto">
            <a:xfrm>
              <a:off x="4150" y="1613"/>
              <a:ext cx="251"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3" name="Line 64"/>
            <p:cNvSpPr>
              <a:spLocks noChangeShapeType="1"/>
            </p:cNvSpPr>
            <p:nvPr/>
          </p:nvSpPr>
          <p:spPr bwMode="auto">
            <a:xfrm>
              <a:off x="4785" y="1525"/>
              <a:ext cx="249"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4" name="Line 65"/>
            <p:cNvSpPr>
              <a:spLocks noChangeShapeType="1"/>
            </p:cNvSpPr>
            <p:nvPr/>
          </p:nvSpPr>
          <p:spPr bwMode="auto">
            <a:xfrm>
              <a:off x="3218" y="1750"/>
              <a:ext cx="251"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5" name="Line 66"/>
            <p:cNvSpPr>
              <a:spLocks noChangeShapeType="1"/>
            </p:cNvSpPr>
            <p:nvPr/>
          </p:nvSpPr>
          <p:spPr bwMode="auto">
            <a:xfrm>
              <a:off x="3218" y="1930"/>
              <a:ext cx="251"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6" name="Line 67"/>
            <p:cNvSpPr>
              <a:spLocks noChangeShapeType="1"/>
            </p:cNvSpPr>
            <p:nvPr/>
          </p:nvSpPr>
          <p:spPr bwMode="auto">
            <a:xfrm>
              <a:off x="3900" y="1839"/>
              <a:ext cx="249"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7" name="AutoShape 68"/>
            <p:cNvSpPr>
              <a:spLocks noChangeArrowheads="1"/>
            </p:cNvSpPr>
            <p:nvPr/>
          </p:nvSpPr>
          <p:spPr bwMode="auto">
            <a:xfrm>
              <a:off x="3469" y="1647"/>
              <a:ext cx="340" cy="374"/>
            </a:xfrm>
            <a:prstGeom prst="flowChartDelay">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1528" name="Line 69"/>
            <p:cNvSpPr>
              <a:spLocks noChangeShapeType="1"/>
            </p:cNvSpPr>
            <p:nvPr/>
          </p:nvSpPr>
          <p:spPr bwMode="auto">
            <a:xfrm flipV="1">
              <a:off x="4150" y="1612"/>
              <a:ext cx="0" cy="227"/>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29" name="Line 70"/>
            <p:cNvSpPr>
              <a:spLocks noChangeShapeType="1"/>
            </p:cNvSpPr>
            <p:nvPr/>
          </p:nvSpPr>
          <p:spPr bwMode="auto">
            <a:xfrm flipV="1">
              <a:off x="4150" y="1204"/>
              <a:ext cx="0" cy="227"/>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30" name="Oval 71"/>
            <p:cNvSpPr>
              <a:spLocks noChangeArrowheads="1"/>
            </p:cNvSpPr>
            <p:nvPr/>
          </p:nvSpPr>
          <p:spPr bwMode="auto">
            <a:xfrm>
              <a:off x="3809" y="1794"/>
              <a:ext cx="90" cy="89"/>
            </a:xfrm>
            <a:prstGeom prst="ellipse">
              <a:avLst/>
            </a:pr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1531" name="Text Box 72"/>
            <p:cNvSpPr txBox="1">
              <a:spLocks noChangeArrowheads="1"/>
            </p:cNvSpPr>
            <p:nvPr/>
          </p:nvSpPr>
          <p:spPr bwMode="auto">
            <a:xfrm>
              <a:off x="3029" y="1003"/>
              <a:ext cx="17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latin typeface="Times New Roman" panose="02020603050405020304" pitchFamily="18" charset="0"/>
                  <a:ea typeface="楷体_GB2312" pitchFamily="49" charset="-122"/>
                </a:rPr>
                <a:t>A</a:t>
              </a:r>
              <a:endParaRPr kumimoji="1" lang="en-US" altLang="zh-CN" sz="2400" baseline="-25000">
                <a:latin typeface="Times New Roman" panose="02020603050405020304" pitchFamily="18" charset="0"/>
                <a:ea typeface="楷体_GB2312" pitchFamily="49" charset="-122"/>
              </a:endParaRPr>
            </a:p>
          </p:txBody>
        </p:sp>
        <p:sp>
          <p:nvSpPr>
            <p:cNvPr id="21532" name="Text Box 73"/>
            <p:cNvSpPr txBox="1">
              <a:spLocks noChangeArrowheads="1"/>
            </p:cNvSpPr>
            <p:nvPr/>
          </p:nvSpPr>
          <p:spPr bwMode="auto">
            <a:xfrm>
              <a:off x="3029" y="1207"/>
              <a:ext cx="17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latin typeface="Times New Roman" panose="02020603050405020304" pitchFamily="18" charset="0"/>
                  <a:ea typeface="楷体_GB2312" pitchFamily="49" charset="-122"/>
                </a:rPr>
                <a:t>B</a:t>
              </a:r>
              <a:endParaRPr kumimoji="1" lang="en-US" altLang="zh-CN" sz="2400" baseline="-25000">
                <a:latin typeface="Times New Roman" panose="02020603050405020304" pitchFamily="18" charset="0"/>
                <a:ea typeface="楷体_GB2312" pitchFamily="49" charset="-122"/>
              </a:endParaRPr>
            </a:p>
          </p:txBody>
        </p:sp>
        <p:sp>
          <p:nvSpPr>
            <p:cNvPr id="21533" name="Text Box 74"/>
            <p:cNvSpPr txBox="1">
              <a:spLocks noChangeArrowheads="1"/>
            </p:cNvSpPr>
            <p:nvPr/>
          </p:nvSpPr>
          <p:spPr bwMode="auto">
            <a:xfrm>
              <a:off x="3016" y="1635"/>
              <a:ext cx="17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latin typeface="Times New Roman" panose="02020603050405020304" pitchFamily="18" charset="0"/>
                  <a:ea typeface="楷体_GB2312" pitchFamily="49" charset="-122"/>
                </a:rPr>
                <a:t>C</a:t>
              </a:r>
              <a:endParaRPr kumimoji="1" lang="en-US" altLang="zh-CN" sz="2400" baseline="-25000">
                <a:latin typeface="Times New Roman" panose="02020603050405020304" pitchFamily="18" charset="0"/>
                <a:ea typeface="楷体_GB2312" pitchFamily="49" charset="-122"/>
              </a:endParaRPr>
            </a:p>
          </p:txBody>
        </p:sp>
        <p:sp>
          <p:nvSpPr>
            <p:cNvPr id="21534" name="Text Box 75"/>
            <p:cNvSpPr txBox="1">
              <a:spLocks noChangeArrowheads="1"/>
            </p:cNvSpPr>
            <p:nvPr/>
          </p:nvSpPr>
          <p:spPr bwMode="auto">
            <a:xfrm>
              <a:off x="3016" y="1839"/>
              <a:ext cx="17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latin typeface="Times New Roman" panose="02020603050405020304" pitchFamily="18" charset="0"/>
                  <a:ea typeface="楷体_GB2312" pitchFamily="49" charset="-122"/>
                </a:rPr>
                <a:t>D</a:t>
              </a:r>
              <a:endParaRPr kumimoji="1" lang="en-US" altLang="zh-CN" sz="2400" baseline="-25000">
                <a:latin typeface="Times New Roman" panose="02020603050405020304" pitchFamily="18" charset="0"/>
                <a:ea typeface="楷体_GB2312" pitchFamily="49" charset="-122"/>
              </a:endParaRPr>
            </a:p>
          </p:txBody>
        </p:sp>
        <p:sp>
          <p:nvSpPr>
            <p:cNvPr id="21535" name="Text Box 76"/>
            <p:cNvSpPr txBox="1">
              <a:spLocks noChangeArrowheads="1"/>
            </p:cNvSpPr>
            <p:nvPr/>
          </p:nvSpPr>
          <p:spPr bwMode="auto">
            <a:xfrm>
              <a:off x="4899" y="1249"/>
              <a:ext cx="17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en-US" altLang="zh-CN" sz="2400">
                  <a:latin typeface="Times New Roman" panose="02020603050405020304" pitchFamily="18" charset="0"/>
                  <a:ea typeface="楷体_GB2312" pitchFamily="49" charset="-122"/>
                </a:rPr>
                <a:t>Y</a:t>
              </a:r>
              <a:endParaRPr kumimoji="1" lang="en-US" altLang="zh-CN" sz="2400" baseline="-25000">
                <a:latin typeface="Times New Roman" panose="02020603050405020304" pitchFamily="18" charset="0"/>
                <a:ea typeface="楷体_GB2312" pitchFamily="49" charset="-122"/>
              </a:endParaRPr>
            </a:p>
          </p:txBody>
        </p:sp>
        <p:grpSp>
          <p:nvGrpSpPr>
            <p:cNvPr id="21536" name="Group 77"/>
            <p:cNvGrpSpPr/>
            <p:nvPr/>
          </p:nvGrpSpPr>
          <p:grpSpPr bwMode="auto">
            <a:xfrm>
              <a:off x="3898" y="1299"/>
              <a:ext cx="904" cy="428"/>
              <a:chOff x="986" y="3158"/>
              <a:chExt cx="1671" cy="658"/>
            </a:xfrm>
          </p:grpSpPr>
          <p:sp>
            <p:nvSpPr>
              <p:cNvPr id="21539" name="Arc 78"/>
              <p:cNvSpPr/>
              <p:nvPr/>
            </p:nvSpPr>
            <p:spPr bwMode="auto">
              <a:xfrm>
                <a:off x="2177" y="3159"/>
                <a:ext cx="480" cy="657"/>
              </a:xfrm>
              <a:custGeom>
                <a:avLst/>
                <a:gdLst>
                  <a:gd name="T0" fmla="*/ 0 w 19012"/>
                  <a:gd name="T1" fmla="*/ 0 h 21600"/>
                  <a:gd name="T2" fmla="*/ 0 w 19012"/>
                  <a:gd name="T3" fmla="*/ 0 h 21600"/>
                  <a:gd name="T4" fmla="*/ 0 w 19012"/>
                  <a:gd name="T5" fmla="*/ 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40" name="Arc 79"/>
              <p:cNvSpPr/>
              <p:nvPr/>
            </p:nvSpPr>
            <p:spPr bwMode="auto">
              <a:xfrm flipV="1">
                <a:off x="2183" y="3159"/>
                <a:ext cx="470" cy="657"/>
              </a:xfrm>
              <a:custGeom>
                <a:avLst/>
                <a:gdLst>
                  <a:gd name="T0" fmla="*/ 0 w 18607"/>
                  <a:gd name="T1" fmla="*/ 0 h 21600"/>
                  <a:gd name="T2" fmla="*/ 0 w 18607"/>
                  <a:gd name="T3" fmla="*/ 0 h 21600"/>
                  <a:gd name="T4" fmla="*/ 0 w 18607"/>
                  <a:gd name="T5" fmla="*/ 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p>
            </p:txBody>
          </p:sp>
          <p:sp>
            <p:nvSpPr>
              <p:cNvPr id="21541" name="Arc 80"/>
              <p:cNvSpPr/>
              <p:nvPr/>
            </p:nvSpPr>
            <p:spPr bwMode="auto">
              <a:xfrm rot="5400000">
                <a:off x="1174" y="2973"/>
                <a:ext cx="655" cy="1032"/>
              </a:xfrm>
              <a:custGeom>
                <a:avLst/>
                <a:gdLst>
                  <a:gd name="T0" fmla="*/ 0 w 21674"/>
                  <a:gd name="T1" fmla="*/ 0 h 21600"/>
                  <a:gd name="T2" fmla="*/ 0 w 21674"/>
                  <a:gd name="T3" fmla="*/ 0 h 21600"/>
                  <a:gd name="T4" fmla="*/ 0 w 21674"/>
                  <a:gd name="T5" fmla="*/ 0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42" name="Line 81"/>
              <p:cNvSpPr>
                <a:spLocks noChangeShapeType="1"/>
              </p:cNvSpPr>
              <p:nvPr/>
            </p:nvSpPr>
            <p:spPr bwMode="auto">
              <a:xfrm flipH="1">
                <a:off x="1882" y="3816"/>
                <a:ext cx="31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543" name="Line 82"/>
              <p:cNvSpPr>
                <a:spLocks noChangeShapeType="1"/>
              </p:cNvSpPr>
              <p:nvPr/>
            </p:nvSpPr>
            <p:spPr bwMode="auto">
              <a:xfrm flipH="1">
                <a:off x="1882" y="3158"/>
                <a:ext cx="31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1537" name="Oval 83"/>
            <p:cNvSpPr>
              <a:spLocks noChangeArrowheads="1"/>
            </p:cNvSpPr>
            <p:nvPr/>
          </p:nvSpPr>
          <p:spPr bwMode="auto">
            <a:xfrm>
              <a:off x="4344" y="1374"/>
              <a:ext cx="90" cy="89"/>
            </a:xfrm>
            <a:prstGeom prst="ellipse">
              <a:avLst/>
            </a:prstGeom>
            <a:solidFill>
              <a:schemeClr val="bg1"/>
            </a:solidFill>
            <a:ln w="28575">
              <a:solidFill>
                <a:schemeClr val="tx1"/>
              </a:solidFill>
              <a:rou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1538" name="Oval 84"/>
            <p:cNvSpPr>
              <a:spLocks noChangeArrowheads="1"/>
            </p:cNvSpPr>
            <p:nvPr/>
          </p:nvSpPr>
          <p:spPr bwMode="auto">
            <a:xfrm>
              <a:off x="4345" y="1570"/>
              <a:ext cx="90" cy="89"/>
            </a:xfrm>
            <a:prstGeom prst="ellipse">
              <a:avLst/>
            </a:prstGeom>
            <a:solidFill>
              <a:schemeClr val="bg1"/>
            </a:solidFill>
            <a:ln w="28575">
              <a:solidFill>
                <a:schemeClr val="tx1"/>
              </a:solidFill>
              <a:rou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799179EE-D28D-4832-8CCA-52AB9F12A18F}" type="datetime1">
              <a:rPr lang="zh-CN" altLang="en-US" sz="1800" b="0" smtClean="0">
                <a:solidFill>
                  <a:srgbClr val="B2B2B2"/>
                </a:solidFill>
              </a:rPr>
            </a:fld>
            <a:endParaRPr lang="en-US" altLang="zh-CN" sz="1800" b="0">
              <a:solidFill>
                <a:srgbClr val="B2B2B2"/>
              </a:solidFill>
            </a:endParaRPr>
          </a:p>
        </p:txBody>
      </p:sp>
      <p:sp>
        <p:nvSpPr>
          <p:cNvPr id="22531" name="Rectangle 5"/>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组合逻辑电路</a:t>
            </a:r>
            <a:r>
              <a:rPr lang="en-US" altLang="zh-CN" sz="1800" b="0">
                <a:solidFill>
                  <a:srgbClr val="B2B2B2"/>
                </a:solidFill>
              </a:rPr>
              <a:t>(1)</a:t>
            </a:r>
            <a:endParaRPr lang="en-US" altLang="zh-CN" sz="1800" b="0">
              <a:solidFill>
                <a:srgbClr val="B2B2B2"/>
              </a:solidFill>
            </a:endParaRPr>
          </a:p>
        </p:txBody>
      </p:sp>
      <p:sp>
        <p:nvSpPr>
          <p:cNvPr id="22532"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F894CDD-0E8D-49E5-A09E-3A66D87A384B}" type="slidenum">
              <a:rPr lang="en-US" altLang="zh-CN" sz="1800" b="0" smtClean="0">
                <a:solidFill>
                  <a:srgbClr val="B2B2B2"/>
                </a:solidFill>
              </a:rPr>
            </a:fld>
            <a:endParaRPr lang="en-US" altLang="zh-CN" sz="1800" b="0">
              <a:solidFill>
                <a:srgbClr val="B2B2B2"/>
              </a:solidFill>
            </a:endParaRPr>
          </a:p>
        </p:txBody>
      </p:sp>
      <p:sp>
        <p:nvSpPr>
          <p:cNvPr id="22533" name="Rectangle 2"/>
          <p:cNvSpPr>
            <a:spLocks noGrp="1" noChangeArrowheads="1"/>
          </p:cNvSpPr>
          <p:nvPr>
            <p:ph type="title"/>
          </p:nvPr>
        </p:nvSpPr>
        <p:spPr/>
        <p:txBody>
          <a:bodyPr/>
          <a:lstStyle/>
          <a:p>
            <a:r>
              <a:rPr lang="zh-CN" altLang="en-US"/>
              <a:t>示例</a:t>
            </a:r>
            <a:r>
              <a:rPr lang="en-US" altLang="zh-CN"/>
              <a:t>─</a:t>
            </a:r>
            <a:r>
              <a:rPr lang="zh-CN" altLang="en-US"/>
              <a:t>给定逻辑问题设计电路</a:t>
            </a:r>
            <a:r>
              <a:rPr lang="en-US" altLang="zh-CN"/>
              <a:t>(</a:t>
            </a:r>
            <a:r>
              <a:rPr lang="zh-CN" altLang="en-US"/>
              <a:t>续</a:t>
            </a:r>
            <a:r>
              <a:rPr lang="en-US" altLang="zh-CN"/>
              <a:t>)</a:t>
            </a:r>
            <a:endParaRPr lang="zh-CN" altLang="en-US"/>
          </a:p>
        </p:txBody>
      </p:sp>
      <p:grpSp>
        <p:nvGrpSpPr>
          <p:cNvPr id="22534" name="Group 3"/>
          <p:cNvGrpSpPr/>
          <p:nvPr/>
        </p:nvGrpSpPr>
        <p:grpSpPr bwMode="auto">
          <a:xfrm>
            <a:off x="755650" y="1052513"/>
            <a:ext cx="3581400" cy="1836737"/>
            <a:chOff x="3115" y="818"/>
            <a:chExt cx="2256" cy="1157"/>
          </a:xfrm>
        </p:grpSpPr>
        <p:grpSp>
          <p:nvGrpSpPr>
            <p:cNvPr id="22671" name="Group 4"/>
            <p:cNvGrpSpPr/>
            <p:nvPr/>
          </p:nvGrpSpPr>
          <p:grpSpPr bwMode="auto">
            <a:xfrm>
              <a:off x="4317" y="1249"/>
              <a:ext cx="771" cy="363"/>
              <a:chOff x="986" y="3158"/>
              <a:chExt cx="1671" cy="658"/>
            </a:xfrm>
          </p:grpSpPr>
          <p:sp>
            <p:nvSpPr>
              <p:cNvPr id="22699" name="Arc 5"/>
              <p:cNvSpPr/>
              <p:nvPr/>
            </p:nvSpPr>
            <p:spPr bwMode="auto">
              <a:xfrm>
                <a:off x="2177" y="3159"/>
                <a:ext cx="480" cy="657"/>
              </a:xfrm>
              <a:custGeom>
                <a:avLst/>
                <a:gdLst>
                  <a:gd name="T0" fmla="*/ 0 w 19012"/>
                  <a:gd name="T1" fmla="*/ 0 h 21600"/>
                  <a:gd name="T2" fmla="*/ 0 w 19012"/>
                  <a:gd name="T3" fmla="*/ 0 h 21600"/>
                  <a:gd name="T4" fmla="*/ 0 w 19012"/>
                  <a:gd name="T5" fmla="*/ 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700" name="Arc 6"/>
              <p:cNvSpPr/>
              <p:nvPr/>
            </p:nvSpPr>
            <p:spPr bwMode="auto">
              <a:xfrm flipV="1">
                <a:off x="2183" y="3159"/>
                <a:ext cx="470" cy="657"/>
              </a:xfrm>
              <a:custGeom>
                <a:avLst/>
                <a:gdLst>
                  <a:gd name="T0" fmla="*/ 0 w 18607"/>
                  <a:gd name="T1" fmla="*/ 0 h 21600"/>
                  <a:gd name="T2" fmla="*/ 0 w 18607"/>
                  <a:gd name="T3" fmla="*/ 0 h 21600"/>
                  <a:gd name="T4" fmla="*/ 0 w 18607"/>
                  <a:gd name="T5" fmla="*/ 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701" name="Arc 7"/>
              <p:cNvSpPr/>
              <p:nvPr/>
            </p:nvSpPr>
            <p:spPr bwMode="auto">
              <a:xfrm rot="5400000">
                <a:off x="1174" y="2973"/>
                <a:ext cx="655" cy="1032"/>
              </a:xfrm>
              <a:custGeom>
                <a:avLst/>
                <a:gdLst>
                  <a:gd name="T0" fmla="*/ 0 w 21674"/>
                  <a:gd name="T1" fmla="*/ 0 h 21600"/>
                  <a:gd name="T2" fmla="*/ 0 w 21674"/>
                  <a:gd name="T3" fmla="*/ 0 h 21600"/>
                  <a:gd name="T4" fmla="*/ 0 w 21674"/>
                  <a:gd name="T5" fmla="*/ 0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702" name="Line 8"/>
              <p:cNvSpPr>
                <a:spLocks noChangeShapeType="1"/>
              </p:cNvSpPr>
              <p:nvPr/>
            </p:nvSpPr>
            <p:spPr bwMode="auto">
              <a:xfrm flipH="1">
                <a:off x="1882" y="3816"/>
                <a:ext cx="31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703" name="Line 9"/>
              <p:cNvSpPr>
                <a:spLocks noChangeShapeType="1"/>
              </p:cNvSpPr>
              <p:nvPr/>
            </p:nvSpPr>
            <p:spPr bwMode="auto">
              <a:xfrm flipH="1">
                <a:off x="1882" y="3158"/>
                <a:ext cx="31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2672" name="Line 10"/>
            <p:cNvSpPr>
              <a:spLocks noChangeShapeType="1"/>
            </p:cNvSpPr>
            <p:nvPr/>
          </p:nvSpPr>
          <p:spPr bwMode="auto">
            <a:xfrm flipH="1">
              <a:off x="3821" y="1120"/>
              <a:ext cx="24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2673" name="Line 11"/>
            <p:cNvSpPr>
              <a:spLocks noChangeShapeType="1"/>
            </p:cNvSpPr>
            <p:nvPr/>
          </p:nvSpPr>
          <p:spPr bwMode="auto">
            <a:xfrm flipH="1">
              <a:off x="3824" y="1504"/>
              <a:ext cx="22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674" name="Line 12"/>
            <p:cNvSpPr>
              <a:spLocks noChangeShapeType="1"/>
            </p:cNvSpPr>
            <p:nvPr/>
          </p:nvSpPr>
          <p:spPr bwMode="auto">
            <a:xfrm flipH="1">
              <a:off x="4544" y="1532"/>
              <a:ext cx="24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2675" name="Line 13"/>
            <p:cNvSpPr>
              <a:spLocks noChangeShapeType="1"/>
            </p:cNvSpPr>
            <p:nvPr/>
          </p:nvSpPr>
          <p:spPr bwMode="auto">
            <a:xfrm flipH="1">
              <a:off x="4544" y="1332"/>
              <a:ext cx="22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676" name="Line 14"/>
            <p:cNvSpPr>
              <a:spLocks noChangeShapeType="1"/>
            </p:cNvSpPr>
            <p:nvPr/>
          </p:nvSpPr>
          <p:spPr bwMode="auto">
            <a:xfrm>
              <a:off x="4544" y="1049"/>
              <a:ext cx="0" cy="28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677" name="Line 15"/>
            <p:cNvSpPr>
              <a:spLocks noChangeShapeType="1"/>
            </p:cNvSpPr>
            <p:nvPr/>
          </p:nvSpPr>
          <p:spPr bwMode="auto">
            <a:xfrm>
              <a:off x="4544" y="1537"/>
              <a:ext cx="0" cy="28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678" name="Line 16"/>
            <p:cNvSpPr>
              <a:spLocks noChangeShapeType="1"/>
            </p:cNvSpPr>
            <p:nvPr/>
          </p:nvSpPr>
          <p:spPr bwMode="auto">
            <a:xfrm>
              <a:off x="3829" y="1120"/>
              <a:ext cx="0"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2679" name="Line 17"/>
            <p:cNvSpPr>
              <a:spLocks noChangeShapeType="1"/>
            </p:cNvSpPr>
            <p:nvPr/>
          </p:nvSpPr>
          <p:spPr bwMode="auto">
            <a:xfrm>
              <a:off x="3829" y="1504"/>
              <a:ext cx="0"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2680" name="Line 18"/>
            <p:cNvSpPr>
              <a:spLocks noChangeShapeType="1"/>
            </p:cNvSpPr>
            <p:nvPr/>
          </p:nvSpPr>
          <p:spPr bwMode="auto">
            <a:xfrm>
              <a:off x="3647" y="1888"/>
              <a:ext cx="403"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681" name="Line 19"/>
            <p:cNvSpPr>
              <a:spLocks noChangeShapeType="1"/>
            </p:cNvSpPr>
            <p:nvPr/>
          </p:nvSpPr>
          <p:spPr bwMode="auto">
            <a:xfrm>
              <a:off x="3397" y="976"/>
              <a:ext cx="653"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682" name="Line 20"/>
            <p:cNvSpPr>
              <a:spLocks noChangeShapeType="1"/>
            </p:cNvSpPr>
            <p:nvPr/>
          </p:nvSpPr>
          <p:spPr bwMode="auto">
            <a:xfrm>
              <a:off x="3397" y="1360"/>
              <a:ext cx="653"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683" name="Line 21"/>
            <p:cNvSpPr>
              <a:spLocks noChangeShapeType="1"/>
            </p:cNvSpPr>
            <p:nvPr/>
          </p:nvSpPr>
          <p:spPr bwMode="auto">
            <a:xfrm>
              <a:off x="3397" y="1744"/>
              <a:ext cx="653"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684" name="Line 22"/>
            <p:cNvSpPr>
              <a:spLocks noChangeShapeType="1"/>
            </p:cNvSpPr>
            <p:nvPr/>
          </p:nvSpPr>
          <p:spPr bwMode="auto">
            <a:xfrm flipV="1">
              <a:off x="3642" y="976"/>
              <a:ext cx="0" cy="91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2685" name="Oval 23"/>
            <p:cNvSpPr>
              <a:spLocks noChangeArrowheads="1"/>
            </p:cNvSpPr>
            <p:nvPr/>
          </p:nvSpPr>
          <p:spPr bwMode="auto">
            <a:xfrm>
              <a:off x="3809" y="1714"/>
              <a:ext cx="48" cy="48"/>
            </a:xfrm>
            <a:prstGeom prst="ellipse">
              <a:avLst/>
            </a:prstGeom>
            <a:solidFill>
              <a:schemeClr val="tx1">
                <a:alpha val="50195"/>
              </a:schemeClr>
            </a:solidFill>
            <a:ln w="28575">
              <a:solidFill>
                <a:schemeClr val="tx1"/>
              </a:solidFill>
              <a:round/>
            </a:ln>
          </p:spPr>
          <p:txBody>
            <a:bodyPr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2686" name="Oval 24"/>
            <p:cNvSpPr>
              <a:spLocks noChangeArrowheads="1"/>
            </p:cNvSpPr>
            <p:nvPr/>
          </p:nvSpPr>
          <p:spPr bwMode="auto">
            <a:xfrm>
              <a:off x="3804" y="1330"/>
              <a:ext cx="48" cy="48"/>
            </a:xfrm>
            <a:prstGeom prst="ellipse">
              <a:avLst/>
            </a:prstGeom>
            <a:solidFill>
              <a:schemeClr val="tx1">
                <a:alpha val="50195"/>
              </a:schemeClr>
            </a:solidFill>
            <a:ln w="28575">
              <a:solidFill>
                <a:schemeClr val="tx1"/>
              </a:solidFill>
              <a:round/>
            </a:ln>
          </p:spPr>
          <p:txBody>
            <a:bodyPr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2687" name="Oval 25"/>
            <p:cNvSpPr>
              <a:spLocks noChangeArrowheads="1"/>
            </p:cNvSpPr>
            <p:nvPr/>
          </p:nvSpPr>
          <p:spPr bwMode="auto">
            <a:xfrm>
              <a:off x="3619" y="953"/>
              <a:ext cx="48" cy="48"/>
            </a:xfrm>
            <a:prstGeom prst="ellipse">
              <a:avLst/>
            </a:prstGeom>
            <a:solidFill>
              <a:schemeClr val="tx1">
                <a:alpha val="50195"/>
              </a:schemeClr>
            </a:solidFill>
            <a:ln w="28575">
              <a:solidFill>
                <a:schemeClr val="tx1"/>
              </a:solidFill>
              <a:round/>
            </a:ln>
          </p:spPr>
          <p:txBody>
            <a:bodyPr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2688" name="Text Box 26"/>
            <p:cNvSpPr txBox="1">
              <a:spLocks noChangeArrowheads="1"/>
            </p:cNvSpPr>
            <p:nvPr/>
          </p:nvSpPr>
          <p:spPr bwMode="auto">
            <a:xfrm>
              <a:off x="3115" y="81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22689" name="Text Box 27"/>
            <p:cNvSpPr txBox="1">
              <a:spLocks noChangeArrowheads="1"/>
            </p:cNvSpPr>
            <p:nvPr/>
          </p:nvSpPr>
          <p:spPr bwMode="auto">
            <a:xfrm>
              <a:off x="3115" y="1209"/>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p:txBody>
        </p:sp>
        <p:sp>
          <p:nvSpPr>
            <p:cNvPr id="22690" name="Text Box 28"/>
            <p:cNvSpPr txBox="1">
              <a:spLocks noChangeArrowheads="1"/>
            </p:cNvSpPr>
            <p:nvPr/>
          </p:nvSpPr>
          <p:spPr bwMode="auto">
            <a:xfrm>
              <a:off x="3115" y="160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C</a:t>
              </a:r>
              <a:endParaRPr kumimoji="1" lang="en-US" altLang="zh-CN" sz="2400">
                <a:latin typeface="Times New Roman" panose="02020603050405020304" pitchFamily="18" charset="0"/>
              </a:endParaRPr>
            </a:p>
          </p:txBody>
        </p:sp>
        <p:sp>
          <p:nvSpPr>
            <p:cNvPr id="22691" name="Text Box 29"/>
            <p:cNvSpPr txBox="1">
              <a:spLocks noChangeArrowheads="1"/>
            </p:cNvSpPr>
            <p:nvPr/>
          </p:nvSpPr>
          <p:spPr bwMode="auto">
            <a:xfrm>
              <a:off x="5116" y="115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Y</a:t>
              </a:r>
              <a:endParaRPr kumimoji="1" lang="en-US" altLang="zh-CN" sz="2400">
                <a:latin typeface="Times New Roman" panose="02020603050405020304" pitchFamily="18" charset="0"/>
              </a:endParaRPr>
            </a:p>
          </p:txBody>
        </p:sp>
        <p:sp>
          <p:nvSpPr>
            <p:cNvPr id="22692" name="Line 30"/>
            <p:cNvSpPr>
              <a:spLocks noChangeShapeType="1"/>
            </p:cNvSpPr>
            <p:nvPr/>
          </p:nvSpPr>
          <p:spPr bwMode="auto">
            <a:xfrm>
              <a:off x="4309" y="1049"/>
              <a:ext cx="235"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693" name="Line 31"/>
            <p:cNvSpPr>
              <a:spLocks noChangeShapeType="1"/>
            </p:cNvSpPr>
            <p:nvPr/>
          </p:nvSpPr>
          <p:spPr bwMode="auto">
            <a:xfrm flipH="1">
              <a:off x="4309" y="1438"/>
              <a:ext cx="485"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694" name="Line 32"/>
            <p:cNvSpPr>
              <a:spLocks noChangeShapeType="1"/>
            </p:cNvSpPr>
            <p:nvPr/>
          </p:nvSpPr>
          <p:spPr bwMode="auto">
            <a:xfrm>
              <a:off x="4314" y="1820"/>
              <a:ext cx="23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695" name="Line 33"/>
            <p:cNvSpPr>
              <a:spLocks noChangeShapeType="1"/>
            </p:cNvSpPr>
            <p:nvPr/>
          </p:nvSpPr>
          <p:spPr bwMode="auto">
            <a:xfrm>
              <a:off x="5077" y="1431"/>
              <a:ext cx="28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2696" name="AutoShape 34"/>
            <p:cNvSpPr>
              <a:spLocks noChangeArrowheads="1"/>
            </p:cNvSpPr>
            <p:nvPr/>
          </p:nvSpPr>
          <p:spPr bwMode="auto">
            <a:xfrm>
              <a:off x="4050" y="909"/>
              <a:ext cx="268" cy="295"/>
            </a:xfrm>
            <a:prstGeom prst="flowChartDelay">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2697" name="AutoShape 35"/>
            <p:cNvSpPr>
              <a:spLocks noChangeArrowheads="1"/>
            </p:cNvSpPr>
            <p:nvPr/>
          </p:nvSpPr>
          <p:spPr bwMode="auto">
            <a:xfrm>
              <a:off x="4050" y="1294"/>
              <a:ext cx="268" cy="295"/>
            </a:xfrm>
            <a:prstGeom prst="flowChartDelay">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2698" name="AutoShape 36"/>
            <p:cNvSpPr>
              <a:spLocks noChangeArrowheads="1"/>
            </p:cNvSpPr>
            <p:nvPr/>
          </p:nvSpPr>
          <p:spPr bwMode="auto">
            <a:xfrm>
              <a:off x="4050" y="1680"/>
              <a:ext cx="268" cy="295"/>
            </a:xfrm>
            <a:prstGeom prst="flowChartDelay">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grpSp>
        <p:nvGrpSpPr>
          <p:cNvPr id="22535" name="Group 37"/>
          <p:cNvGrpSpPr/>
          <p:nvPr/>
        </p:nvGrpSpPr>
        <p:grpSpPr bwMode="auto">
          <a:xfrm>
            <a:off x="4895850" y="1052513"/>
            <a:ext cx="3581400" cy="1800225"/>
            <a:chOff x="521" y="1502"/>
            <a:chExt cx="2256" cy="1134"/>
          </a:xfrm>
        </p:grpSpPr>
        <p:sp>
          <p:nvSpPr>
            <p:cNvPr id="22628" name="AutoShape 38"/>
            <p:cNvSpPr>
              <a:spLocks noChangeArrowheads="1"/>
            </p:cNvSpPr>
            <p:nvPr/>
          </p:nvSpPr>
          <p:spPr bwMode="auto">
            <a:xfrm>
              <a:off x="2181" y="1933"/>
              <a:ext cx="268" cy="363"/>
            </a:xfrm>
            <a:prstGeom prst="flowChartDelay">
              <a:avLst/>
            </a:prstGeom>
            <a:solidFill>
              <a:schemeClr val="bg1"/>
            </a:solidFill>
            <a:ln w="28575">
              <a:solidFill>
                <a:schemeClr val="tx1"/>
              </a:solidFill>
              <a:miter lim="800000"/>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2629" name="Line 39"/>
            <p:cNvSpPr>
              <a:spLocks noChangeShapeType="1"/>
            </p:cNvSpPr>
            <p:nvPr/>
          </p:nvSpPr>
          <p:spPr bwMode="auto">
            <a:xfrm flipH="1">
              <a:off x="1227" y="1804"/>
              <a:ext cx="20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630" name="Line 40"/>
            <p:cNvSpPr>
              <a:spLocks noChangeShapeType="1"/>
            </p:cNvSpPr>
            <p:nvPr/>
          </p:nvSpPr>
          <p:spPr bwMode="auto">
            <a:xfrm flipH="1">
              <a:off x="1230" y="2188"/>
              <a:ext cx="199"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631" name="Line 41"/>
            <p:cNvSpPr>
              <a:spLocks noChangeShapeType="1"/>
            </p:cNvSpPr>
            <p:nvPr/>
          </p:nvSpPr>
          <p:spPr bwMode="auto">
            <a:xfrm flipH="1">
              <a:off x="1950" y="2216"/>
              <a:ext cx="24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2632" name="Line 42"/>
            <p:cNvSpPr>
              <a:spLocks noChangeShapeType="1"/>
            </p:cNvSpPr>
            <p:nvPr/>
          </p:nvSpPr>
          <p:spPr bwMode="auto">
            <a:xfrm flipH="1">
              <a:off x="1950" y="2016"/>
              <a:ext cx="22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633" name="Line 43"/>
            <p:cNvSpPr>
              <a:spLocks noChangeShapeType="1"/>
            </p:cNvSpPr>
            <p:nvPr/>
          </p:nvSpPr>
          <p:spPr bwMode="auto">
            <a:xfrm>
              <a:off x="1950" y="1733"/>
              <a:ext cx="0" cy="28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634" name="Line 44"/>
            <p:cNvSpPr>
              <a:spLocks noChangeShapeType="1"/>
            </p:cNvSpPr>
            <p:nvPr/>
          </p:nvSpPr>
          <p:spPr bwMode="auto">
            <a:xfrm>
              <a:off x="1950" y="2221"/>
              <a:ext cx="0" cy="28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635" name="Line 45"/>
            <p:cNvSpPr>
              <a:spLocks noChangeShapeType="1"/>
            </p:cNvSpPr>
            <p:nvPr/>
          </p:nvSpPr>
          <p:spPr bwMode="auto">
            <a:xfrm>
              <a:off x="1235" y="1804"/>
              <a:ext cx="0"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2636" name="Line 46"/>
            <p:cNvSpPr>
              <a:spLocks noChangeShapeType="1"/>
            </p:cNvSpPr>
            <p:nvPr/>
          </p:nvSpPr>
          <p:spPr bwMode="auto">
            <a:xfrm>
              <a:off x="1235" y="2188"/>
              <a:ext cx="0"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2637" name="Line 47"/>
            <p:cNvSpPr>
              <a:spLocks noChangeShapeType="1"/>
            </p:cNvSpPr>
            <p:nvPr/>
          </p:nvSpPr>
          <p:spPr bwMode="auto">
            <a:xfrm>
              <a:off x="1053" y="2572"/>
              <a:ext cx="37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638" name="Line 48"/>
            <p:cNvSpPr>
              <a:spLocks noChangeShapeType="1"/>
            </p:cNvSpPr>
            <p:nvPr/>
          </p:nvSpPr>
          <p:spPr bwMode="auto">
            <a:xfrm>
              <a:off x="803" y="1660"/>
              <a:ext cx="62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639" name="Line 49"/>
            <p:cNvSpPr>
              <a:spLocks noChangeShapeType="1"/>
            </p:cNvSpPr>
            <p:nvPr/>
          </p:nvSpPr>
          <p:spPr bwMode="auto">
            <a:xfrm>
              <a:off x="803" y="2044"/>
              <a:ext cx="62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640" name="Line 50"/>
            <p:cNvSpPr>
              <a:spLocks noChangeShapeType="1"/>
            </p:cNvSpPr>
            <p:nvPr/>
          </p:nvSpPr>
          <p:spPr bwMode="auto">
            <a:xfrm>
              <a:off x="803" y="2428"/>
              <a:ext cx="62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641" name="Line 51"/>
            <p:cNvSpPr>
              <a:spLocks noChangeShapeType="1"/>
            </p:cNvSpPr>
            <p:nvPr/>
          </p:nvSpPr>
          <p:spPr bwMode="auto">
            <a:xfrm flipV="1">
              <a:off x="1048" y="1660"/>
              <a:ext cx="0" cy="91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2642" name="Oval 52"/>
            <p:cNvSpPr>
              <a:spLocks noChangeArrowheads="1"/>
            </p:cNvSpPr>
            <p:nvPr/>
          </p:nvSpPr>
          <p:spPr bwMode="auto">
            <a:xfrm>
              <a:off x="1215" y="2398"/>
              <a:ext cx="48" cy="48"/>
            </a:xfrm>
            <a:prstGeom prst="ellipse">
              <a:avLst/>
            </a:prstGeom>
            <a:solidFill>
              <a:schemeClr val="tx1">
                <a:alpha val="50195"/>
              </a:schemeClr>
            </a:solidFill>
            <a:ln w="28575">
              <a:solidFill>
                <a:schemeClr val="tx1"/>
              </a:solidFill>
              <a:round/>
            </a:ln>
          </p:spPr>
          <p:txBody>
            <a:bodyPr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2643" name="Oval 53"/>
            <p:cNvSpPr>
              <a:spLocks noChangeArrowheads="1"/>
            </p:cNvSpPr>
            <p:nvPr/>
          </p:nvSpPr>
          <p:spPr bwMode="auto">
            <a:xfrm>
              <a:off x="1210" y="2014"/>
              <a:ext cx="48" cy="48"/>
            </a:xfrm>
            <a:prstGeom prst="ellipse">
              <a:avLst/>
            </a:prstGeom>
            <a:solidFill>
              <a:schemeClr val="tx1">
                <a:alpha val="50195"/>
              </a:schemeClr>
            </a:solidFill>
            <a:ln w="28575">
              <a:solidFill>
                <a:schemeClr val="tx1"/>
              </a:solidFill>
              <a:round/>
            </a:ln>
          </p:spPr>
          <p:txBody>
            <a:bodyPr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2644" name="Oval 54"/>
            <p:cNvSpPr>
              <a:spLocks noChangeArrowheads="1"/>
            </p:cNvSpPr>
            <p:nvPr/>
          </p:nvSpPr>
          <p:spPr bwMode="auto">
            <a:xfrm>
              <a:off x="1025" y="1637"/>
              <a:ext cx="48" cy="48"/>
            </a:xfrm>
            <a:prstGeom prst="ellipse">
              <a:avLst/>
            </a:prstGeom>
            <a:solidFill>
              <a:schemeClr val="tx1">
                <a:alpha val="50195"/>
              </a:schemeClr>
            </a:solidFill>
            <a:ln w="28575">
              <a:solidFill>
                <a:schemeClr val="tx1"/>
              </a:solidFill>
              <a:round/>
            </a:ln>
          </p:spPr>
          <p:txBody>
            <a:bodyPr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2645" name="Text Box 55"/>
            <p:cNvSpPr txBox="1">
              <a:spLocks noChangeArrowheads="1"/>
            </p:cNvSpPr>
            <p:nvPr/>
          </p:nvSpPr>
          <p:spPr bwMode="auto">
            <a:xfrm>
              <a:off x="521" y="150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22646" name="Text Box 56"/>
            <p:cNvSpPr txBox="1">
              <a:spLocks noChangeArrowheads="1"/>
            </p:cNvSpPr>
            <p:nvPr/>
          </p:nvSpPr>
          <p:spPr bwMode="auto">
            <a:xfrm>
              <a:off x="521" y="1893"/>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p:txBody>
        </p:sp>
        <p:sp>
          <p:nvSpPr>
            <p:cNvPr id="22647" name="Text Box 57"/>
            <p:cNvSpPr txBox="1">
              <a:spLocks noChangeArrowheads="1"/>
            </p:cNvSpPr>
            <p:nvPr/>
          </p:nvSpPr>
          <p:spPr bwMode="auto">
            <a:xfrm>
              <a:off x="521" y="228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C</a:t>
              </a:r>
              <a:endParaRPr kumimoji="1" lang="en-US" altLang="zh-CN" sz="2400">
                <a:latin typeface="Times New Roman" panose="02020603050405020304" pitchFamily="18" charset="0"/>
              </a:endParaRPr>
            </a:p>
          </p:txBody>
        </p:sp>
        <p:sp>
          <p:nvSpPr>
            <p:cNvPr id="22648" name="Text Box 58"/>
            <p:cNvSpPr txBox="1">
              <a:spLocks noChangeArrowheads="1"/>
            </p:cNvSpPr>
            <p:nvPr/>
          </p:nvSpPr>
          <p:spPr bwMode="auto">
            <a:xfrm>
              <a:off x="2522" y="1842"/>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Y</a:t>
              </a:r>
              <a:endParaRPr kumimoji="1" lang="en-US" altLang="zh-CN" sz="2400">
                <a:latin typeface="Times New Roman" panose="02020603050405020304" pitchFamily="18" charset="0"/>
              </a:endParaRPr>
            </a:p>
          </p:txBody>
        </p:sp>
        <p:sp>
          <p:nvSpPr>
            <p:cNvPr id="22649" name="Line 59"/>
            <p:cNvSpPr>
              <a:spLocks noChangeShapeType="1"/>
            </p:cNvSpPr>
            <p:nvPr/>
          </p:nvSpPr>
          <p:spPr bwMode="auto">
            <a:xfrm>
              <a:off x="1715" y="1733"/>
              <a:ext cx="235"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650" name="Line 60"/>
            <p:cNvSpPr>
              <a:spLocks noChangeShapeType="1"/>
            </p:cNvSpPr>
            <p:nvPr/>
          </p:nvSpPr>
          <p:spPr bwMode="auto">
            <a:xfrm flipH="1">
              <a:off x="1715" y="2122"/>
              <a:ext cx="46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651" name="Line 61"/>
            <p:cNvSpPr>
              <a:spLocks noChangeShapeType="1"/>
            </p:cNvSpPr>
            <p:nvPr/>
          </p:nvSpPr>
          <p:spPr bwMode="auto">
            <a:xfrm>
              <a:off x="1720" y="2504"/>
              <a:ext cx="23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652" name="Line 62"/>
            <p:cNvSpPr>
              <a:spLocks noChangeShapeType="1"/>
            </p:cNvSpPr>
            <p:nvPr/>
          </p:nvSpPr>
          <p:spPr bwMode="auto">
            <a:xfrm>
              <a:off x="2449" y="2115"/>
              <a:ext cx="28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nvGrpSpPr>
            <p:cNvPr id="22653" name="Group 63"/>
            <p:cNvGrpSpPr/>
            <p:nvPr/>
          </p:nvGrpSpPr>
          <p:grpSpPr bwMode="auto">
            <a:xfrm>
              <a:off x="998" y="1593"/>
              <a:ext cx="725" cy="272"/>
              <a:chOff x="986" y="3158"/>
              <a:chExt cx="1671" cy="658"/>
            </a:xfrm>
          </p:grpSpPr>
          <p:sp>
            <p:nvSpPr>
              <p:cNvPr id="22666" name="Arc 64"/>
              <p:cNvSpPr/>
              <p:nvPr/>
            </p:nvSpPr>
            <p:spPr bwMode="auto">
              <a:xfrm>
                <a:off x="2177" y="3159"/>
                <a:ext cx="480" cy="657"/>
              </a:xfrm>
              <a:custGeom>
                <a:avLst/>
                <a:gdLst>
                  <a:gd name="T0" fmla="*/ 0 w 19012"/>
                  <a:gd name="T1" fmla="*/ 0 h 21600"/>
                  <a:gd name="T2" fmla="*/ 0 w 19012"/>
                  <a:gd name="T3" fmla="*/ 0 h 21600"/>
                  <a:gd name="T4" fmla="*/ 0 w 19012"/>
                  <a:gd name="T5" fmla="*/ 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667" name="Arc 65"/>
              <p:cNvSpPr/>
              <p:nvPr/>
            </p:nvSpPr>
            <p:spPr bwMode="auto">
              <a:xfrm flipV="1">
                <a:off x="2183" y="3159"/>
                <a:ext cx="470" cy="657"/>
              </a:xfrm>
              <a:custGeom>
                <a:avLst/>
                <a:gdLst>
                  <a:gd name="T0" fmla="*/ 0 w 18607"/>
                  <a:gd name="T1" fmla="*/ 0 h 21600"/>
                  <a:gd name="T2" fmla="*/ 0 w 18607"/>
                  <a:gd name="T3" fmla="*/ 0 h 21600"/>
                  <a:gd name="T4" fmla="*/ 0 w 18607"/>
                  <a:gd name="T5" fmla="*/ 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668" name="Arc 66"/>
              <p:cNvSpPr/>
              <p:nvPr/>
            </p:nvSpPr>
            <p:spPr bwMode="auto">
              <a:xfrm rot="5400000">
                <a:off x="1174" y="2973"/>
                <a:ext cx="655" cy="1032"/>
              </a:xfrm>
              <a:custGeom>
                <a:avLst/>
                <a:gdLst>
                  <a:gd name="T0" fmla="*/ 0 w 21674"/>
                  <a:gd name="T1" fmla="*/ 0 h 21600"/>
                  <a:gd name="T2" fmla="*/ 0 w 21674"/>
                  <a:gd name="T3" fmla="*/ 0 h 21600"/>
                  <a:gd name="T4" fmla="*/ 0 w 21674"/>
                  <a:gd name="T5" fmla="*/ 0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669" name="Line 67"/>
              <p:cNvSpPr>
                <a:spLocks noChangeShapeType="1"/>
              </p:cNvSpPr>
              <p:nvPr/>
            </p:nvSpPr>
            <p:spPr bwMode="auto">
              <a:xfrm flipH="1">
                <a:off x="1882" y="3816"/>
                <a:ext cx="31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670" name="Line 68"/>
              <p:cNvSpPr>
                <a:spLocks noChangeShapeType="1"/>
              </p:cNvSpPr>
              <p:nvPr/>
            </p:nvSpPr>
            <p:spPr bwMode="auto">
              <a:xfrm flipH="1">
                <a:off x="1882" y="3158"/>
                <a:ext cx="31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22654" name="Group 69"/>
            <p:cNvGrpSpPr/>
            <p:nvPr/>
          </p:nvGrpSpPr>
          <p:grpSpPr bwMode="auto">
            <a:xfrm>
              <a:off x="998" y="1979"/>
              <a:ext cx="725" cy="272"/>
              <a:chOff x="986" y="3158"/>
              <a:chExt cx="1671" cy="658"/>
            </a:xfrm>
          </p:grpSpPr>
          <p:sp>
            <p:nvSpPr>
              <p:cNvPr id="22661" name="Arc 70"/>
              <p:cNvSpPr/>
              <p:nvPr/>
            </p:nvSpPr>
            <p:spPr bwMode="auto">
              <a:xfrm>
                <a:off x="2177" y="3159"/>
                <a:ext cx="480" cy="657"/>
              </a:xfrm>
              <a:custGeom>
                <a:avLst/>
                <a:gdLst>
                  <a:gd name="T0" fmla="*/ 0 w 19012"/>
                  <a:gd name="T1" fmla="*/ 0 h 21600"/>
                  <a:gd name="T2" fmla="*/ 0 w 19012"/>
                  <a:gd name="T3" fmla="*/ 0 h 21600"/>
                  <a:gd name="T4" fmla="*/ 0 w 19012"/>
                  <a:gd name="T5" fmla="*/ 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662" name="Arc 71"/>
              <p:cNvSpPr/>
              <p:nvPr/>
            </p:nvSpPr>
            <p:spPr bwMode="auto">
              <a:xfrm flipV="1">
                <a:off x="2183" y="3159"/>
                <a:ext cx="470" cy="657"/>
              </a:xfrm>
              <a:custGeom>
                <a:avLst/>
                <a:gdLst>
                  <a:gd name="T0" fmla="*/ 0 w 18607"/>
                  <a:gd name="T1" fmla="*/ 0 h 21600"/>
                  <a:gd name="T2" fmla="*/ 0 w 18607"/>
                  <a:gd name="T3" fmla="*/ 0 h 21600"/>
                  <a:gd name="T4" fmla="*/ 0 w 18607"/>
                  <a:gd name="T5" fmla="*/ 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663" name="Arc 72"/>
              <p:cNvSpPr/>
              <p:nvPr/>
            </p:nvSpPr>
            <p:spPr bwMode="auto">
              <a:xfrm rot="5400000">
                <a:off x="1174" y="2973"/>
                <a:ext cx="655" cy="1032"/>
              </a:xfrm>
              <a:custGeom>
                <a:avLst/>
                <a:gdLst>
                  <a:gd name="T0" fmla="*/ 0 w 21674"/>
                  <a:gd name="T1" fmla="*/ 0 h 21600"/>
                  <a:gd name="T2" fmla="*/ 0 w 21674"/>
                  <a:gd name="T3" fmla="*/ 0 h 21600"/>
                  <a:gd name="T4" fmla="*/ 0 w 21674"/>
                  <a:gd name="T5" fmla="*/ 0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664" name="Line 73"/>
              <p:cNvSpPr>
                <a:spLocks noChangeShapeType="1"/>
              </p:cNvSpPr>
              <p:nvPr/>
            </p:nvSpPr>
            <p:spPr bwMode="auto">
              <a:xfrm flipH="1">
                <a:off x="1882" y="3816"/>
                <a:ext cx="31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665" name="Line 74"/>
              <p:cNvSpPr>
                <a:spLocks noChangeShapeType="1"/>
              </p:cNvSpPr>
              <p:nvPr/>
            </p:nvSpPr>
            <p:spPr bwMode="auto">
              <a:xfrm flipH="1">
                <a:off x="1882" y="3158"/>
                <a:ext cx="31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22655" name="Group 75"/>
            <p:cNvGrpSpPr/>
            <p:nvPr/>
          </p:nvGrpSpPr>
          <p:grpSpPr bwMode="auto">
            <a:xfrm>
              <a:off x="998" y="2364"/>
              <a:ext cx="725" cy="272"/>
              <a:chOff x="986" y="3158"/>
              <a:chExt cx="1671" cy="658"/>
            </a:xfrm>
          </p:grpSpPr>
          <p:sp>
            <p:nvSpPr>
              <p:cNvPr id="22656" name="Arc 76"/>
              <p:cNvSpPr/>
              <p:nvPr/>
            </p:nvSpPr>
            <p:spPr bwMode="auto">
              <a:xfrm>
                <a:off x="2177" y="3159"/>
                <a:ext cx="480" cy="657"/>
              </a:xfrm>
              <a:custGeom>
                <a:avLst/>
                <a:gdLst>
                  <a:gd name="T0" fmla="*/ 0 w 19012"/>
                  <a:gd name="T1" fmla="*/ 0 h 21600"/>
                  <a:gd name="T2" fmla="*/ 0 w 19012"/>
                  <a:gd name="T3" fmla="*/ 0 h 21600"/>
                  <a:gd name="T4" fmla="*/ 0 w 19012"/>
                  <a:gd name="T5" fmla="*/ 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657" name="Arc 77"/>
              <p:cNvSpPr/>
              <p:nvPr/>
            </p:nvSpPr>
            <p:spPr bwMode="auto">
              <a:xfrm flipV="1">
                <a:off x="2183" y="3159"/>
                <a:ext cx="470" cy="657"/>
              </a:xfrm>
              <a:custGeom>
                <a:avLst/>
                <a:gdLst>
                  <a:gd name="T0" fmla="*/ 0 w 18607"/>
                  <a:gd name="T1" fmla="*/ 0 h 21600"/>
                  <a:gd name="T2" fmla="*/ 0 w 18607"/>
                  <a:gd name="T3" fmla="*/ 0 h 21600"/>
                  <a:gd name="T4" fmla="*/ 0 w 18607"/>
                  <a:gd name="T5" fmla="*/ 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658" name="Arc 78"/>
              <p:cNvSpPr/>
              <p:nvPr/>
            </p:nvSpPr>
            <p:spPr bwMode="auto">
              <a:xfrm rot="5400000">
                <a:off x="1174" y="2973"/>
                <a:ext cx="655" cy="1032"/>
              </a:xfrm>
              <a:custGeom>
                <a:avLst/>
                <a:gdLst>
                  <a:gd name="T0" fmla="*/ 0 w 21674"/>
                  <a:gd name="T1" fmla="*/ 0 h 21600"/>
                  <a:gd name="T2" fmla="*/ 0 w 21674"/>
                  <a:gd name="T3" fmla="*/ 0 h 21600"/>
                  <a:gd name="T4" fmla="*/ 0 w 21674"/>
                  <a:gd name="T5" fmla="*/ 0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659" name="Line 79"/>
              <p:cNvSpPr>
                <a:spLocks noChangeShapeType="1"/>
              </p:cNvSpPr>
              <p:nvPr/>
            </p:nvSpPr>
            <p:spPr bwMode="auto">
              <a:xfrm flipH="1">
                <a:off x="1882" y="3816"/>
                <a:ext cx="31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660" name="Line 80"/>
              <p:cNvSpPr>
                <a:spLocks noChangeShapeType="1"/>
              </p:cNvSpPr>
              <p:nvPr/>
            </p:nvSpPr>
            <p:spPr bwMode="auto">
              <a:xfrm flipH="1">
                <a:off x="1882" y="3158"/>
                <a:ext cx="31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sp>
        <p:nvSpPr>
          <p:cNvPr id="22536" name="Rectangle 167"/>
          <p:cNvSpPr>
            <a:spLocks noChangeArrowheads="1"/>
          </p:cNvSpPr>
          <p:nvPr/>
        </p:nvSpPr>
        <p:spPr bwMode="auto">
          <a:xfrm>
            <a:off x="1439863" y="2816225"/>
            <a:ext cx="18351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600" b="0"/>
              <a:t>与或式实现</a:t>
            </a:r>
            <a:endParaRPr kumimoji="1" lang="zh-CN" altLang="en-US" sz="2600" b="0"/>
          </a:p>
        </p:txBody>
      </p:sp>
      <p:sp>
        <p:nvSpPr>
          <p:cNvPr id="22537" name="Rectangle 169"/>
          <p:cNvSpPr>
            <a:spLocks noChangeArrowheads="1"/>
          </p:cNvSpPr>
          <p:nvPr/>
        </p:nvSpPr>
        <p:spPr bwMode="auto">
          <a:xfrm>
            <a:off x="5581650" y="2816225"/>
            <a:ext cx="18351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600" b="0"/>
              <a:t>或与式实现</a:t>
            </a:r>
            <a:endParaRPr lang="zh-CN" altLang="en-US" sz="2600" b="0"/>
          </a:p>
        </p:txBody>
      </p:sp>
      <p:graphicFrame>
        <p:nvGraphicFramePr>
          <p:cNvPr id="22538" name="Object 101"/>
          <p:cNvGraphicFramePr>
            <a:graphicFrameLocks noChangeAspect="1"/>
          </p:cNvGraphicFramePr>
          <p:nvPr/>
        </p:nvGraphicFramePr>
        <p:xfrm>
          <a:off x="909638" y="3367088"/>
          <a:ext cx="2801937" cy="377825"/>
        </p:xfrm>
        <a:graphic>
          <a:graphicData uri="http://schemas.openxmlformats.org/presentationml/2006/ole">
            <mc:AlternateContent xmlns:mc="http://schemas.openxmlformats.org/markup-compatibility/2006">
              <mc:Choice xmlns:v="urn:schemas-microsoft-com:vml" Requires="v">
                <p:oleObj spid="_x0000_s22714" name="公式" r:id="rId1" imgW="1275080" imgH="142875" progId="Equation.3">
                  <p:embed/>
                </p:oleObj>
              </mc:Choice>
              <mc:Fallback>
                <p:oleObj name="公式" r:id="rId1" imgW="1275080" imgH="142875" progId="Equation.3">
                  <p:embed/>
                  <p:pic>
                    <p:nvPicPr>
                      <p:cNvPr id="0" name="Object 1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638" y="3367088"/>
                        <a:ext cx="2801937"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9" name="Object 103"/>
          <p:cNvGraphicFramePr>
            <a:graphicFrameLocks noChangeAspect="1"/>
          </p:cNvGraphicFramePr>
          <p:nvPr/>
        </p:nvGraphicFramePr>
        <p:xfrm>
          <a:off x="4572000" y="3309938"/>
          <a:ext cx="3833813" cy="431800"/>
        </p:xfrm>
        <a:graphic>
          <a:graphicData uri="http://schemas.openxmlformats.org/presentationml/2006/ole">
            <mc:AlternateContent xmlns:mc="http://schemas.openxmlformats.org/markup-compatibility/2006">
              <mc:Choice xmlns:v="urn:schemas-microsoft-com:vml" Requires="v">
                <p:oleObj spid="_x0000_s22715" name="公式" r:id="rId3" imgW="1770380" imgH="175895" progId="Equation.3">
                  <p:embed/>
                </p:oleObj>
              </mc:Choice>
              <mc:Fallback>
                <p:oleObj name="公式" r:id="rId3" imgW="1770380" imgH="175895" progId="Equation.3">
                  <p:embed/>
                  <p:pic>
                    <p:nvPicPr>
                      <p:cNvPr id="0" name="Object 10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3309938"/>
                        <a:ext cx="38338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2540" name="Group 81"/>
          <p:cNvGrpSpPr/>
          <p:nvPr/>
        </p:nvGrpSpPr>
        <p:grpSpPr bwMode="auto">
          <a:xfrm>
            <a:off x="4886325" y="3968750"/>
            <a:ext cx="3581400" cy="1800225"/>
            <a:chOff x="534" y="2796"/>
            <a:chExt cx="2256" cy="1134"/>
          </a:xfrm>
        </p:grpSpPr>
        <p:sp>
          <p:nvSpPr>
            <p:cNvPr id="22576" name="Line 82"/>
            <p:cNvSpPr>
              <a:spLocks noChangeShapeType="1"/>
            </p:cNvSpPr>
            <p:nvPr/>
          </p:nvSpPr>
          <p:spPr bwMode="auto">
            <a:xfrm flipH="1">
              <a:off x="1240" y="3098"/>
              <a:ext cx="20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577" name="Line 83"/>
            <p:cNvSpPr>
              <a:spLocks noChangeShapeType="1"/>
            </p:cNvSpPr>
            <p:nvPr/>
          </p:nvSpPr>
          <p:spPr bwMode="auto">
            <a:xfrm flipH="1">
              <a:off x="1243" y="3482"/>
              <a:ext cx="199"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578" name="Line 84"/>
            <p:cNvSpPr>
              <a:spLocks noChangeShapeType="1"/>
            </p:cNvSpPr>
            <p:nvPr/>
          </p:nvSpPr>
          <p:spPr bwMode="auto">
            <a:xfrm flipH="1">
              <a:off x="1963" y="3510"/>
              <a:ext cx="23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579" name="Line 85"/>
            <p:cNvSpPr>
              <a:spLocks noChangeShapeType="1"/>
            </p:cNvSpPr>
            <p:nvPr/>
          </p:nvSpPr>
          <p:spPr bwMode="auto">
            <a:xfrm flipH="1">
              <a:off x="1963" y="3310"/>
              <a:ext cx="24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580" name="Line 86"/>
            <p:cNvSpPr>
              <a:spLocks noChangeShapeType="1"/>
            </p:cNvSpPr>
            <p:nvPr/>
          </p:nvSpPr>
          <p:spPr bwMode="auto">
            <a:xfrm>
              <a:off x="1963" y="3027"/>
              <a:ext cx="0" cy="28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581" name="Line 87"/>
            <p:cNvSpPr>
              <a:spLocks noChangeShapeType="1"/>
            </p:cNvSpPr>
            <p:nvPr/>
          </p:nvSpPr>
          <p:spPr bwMode="auto">
            <a:xfrm>
              <a:off x="1963" y="3515"/>
              <a:ext cx="0" cy="28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582" name="Line 88"/>
            <p:cNvSpPr>
              <a:spLocks noChangeShapeType="1"/>
            </p:cNvSpPr>
            <p:nvPr/>
          </p:nvSpPr>
          <p:spPr bwMode="auto">
            <a:xfrm>
              <a:off x="1248" y="3098"/>
              <a:ext cx="0"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2583" name="Line 89"/>
            <p:cNvSpPr>
              <a:spLocks noChangeShapeType="1"/>
            </p:cNvSpPr>
            <p:nvPr/>
          </p:nvSpPr>
          <p:spPr bwMode="auto">
            <a:xfrm>
              <a:off x="1248" y="3482"/>
              <a:ext cx="0"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2584" name="Line 90"/>
            <p:cNvSpPr>
              <a:spLocks noChangeShapeType="1"/>
            </p:cNvSpPr>
            <p:nvPr/>
          </p:nvSpPr>
          <p:spPr bwMode="auto">
            <a:xfrm>
              <a:off x="1066" y="3866"/>
              <a:ext cx="37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585" name="Line 91"/>
            <p:cNvSpPr>
              <a:spLocks noChangeShapeType="1"/>
            </p:cNvSpPr>
            <p:nvPr/>
          </p:nvSpPr>
          <p:spPr bwMode="auto">
            <a:xfrm>
              <a:off x="816" y="2954"/>
              <a:ext cx="62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586" name="Line 92"/>
            <p:cNvSpPr>
              <a:spLocks noChangeShapeType="1"/>
            </p:cNvSpPr>
            <p:nvPr/>
          </p:nvSpPr>
          <p:spPr bwMode="auto">
            <a:xfrm>
              <a:off x="816" y="3338"/>
              <a:ext cx="62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587" name="Line 93"/>
            <p:cNvSpPr>
              <a:spLocks noChangeShapeType="1"/>
            </p:cNvSpPr>
            <p:nvPr/>
          </p:nvSpPr>
          <p:spPr bwMode="auto">
            <a:xfrm>
              <a:off x="816" y="3722"/>
              <a:ext cx="62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588" name="Line 94"/>
            <p:cNvSpPr>
              <a:spLocks noChangeShapeType="1"/>
            </p:cNvSpPr>
            <p:nvPr/>
          </p:nvSpPr>
          <p:spPr bwMode="auto">
            <a:xfrm flipV="1">
              <a:off x="1061" y="2954"/>
              <a:ext cx="0" cy="91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2589" name="Oval 95"/>
            <p:cNvSpPr>
              <a:spLocks noChangeArrowheads="1"/>
            </p:cNvSpPr>
            <p:nvPr/>
          </p:nvSpPr>
          <p:spPr bwMode="auto">
            <a:xfrm>
              <a:off x="1228" y="3692"/>
              <a:ext cx="48" cy="48"/>
            </a:xfrm>
            <a:prstGeom prst="ellipse">
              <a:avLst/>
            </a:prstGeom>
            <a:solidFill>
              <a:schemeClr val="tx1">
                <a:alpha val="50195"/>
              </a:schemeClr>
            </a:solidFill>
            <a:ln w="28575">
              <a:solidFill>
                <a:schemeClr val="tx1"/>
              </a:solidFill>
              <a:round/>
            </a:ln>
          </p:spPr>
          <p:txBody>
            <a:bodyPr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2590" name="Oval 96"/>
            <p:cNvSpPr>
              <a:spLocks noChangeArrowheads="1"/>
            </p:cNvSpPr>
            <p:nvPr/>
          </p:nvSpPr>
          <p:spPr bwMode="auto">
            <a:xfrm>
              <a:off x="1223" y="3308"/>
              <a:ext cx="48" cy="48"/>
            </a:xfrm>
            <a:prstGeom prst="ellipse">
              <a:avLst/>
            </a:prstGeom>
            <a:solidFill>
              <a:schemeClr val="tx1">
                <a:alpha val="50195"/>
              </a:schemeClr>
            </a:solidFill>
            <a:ln w="28575">
              <a:solidFill>
                <a:schemeClr val="tx1"/>
              </a:solidFill>
              <a:round/>
            </a:ln>
          </p:spPr>
          <p:txBody>
            <a:bodyPr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2591" name="Oval 97"/>
            <p:cNvSpPr>
              <a:spLocks noChangeArrowheads="1"/>
            </p:cNvSpPr>
            <p:nvPr/>
          </p:nvSpPr>
          <p:spPr bwMode="auto">
            <a:xfrm>
              <a:off x="1038" y="2931"/>
              <a:ext cx="48" cy="48"/>
            </a:xfrm>
            <a:prstGeom prst="ellipse">
              <a:avLst/>
            </a:prstGeom>
            <a:solidFill>
              <a:schemeClr val="tx1">
                <a:alpha val="50195"/>
              </a:schemeClr>
            </a:solidFill>
            <a:ln w="28575">
              <a:solidFill>
                <a:schemeClr val="tx1"/>
              </a:solidFill>
              <a:round/>
            </a:ln>
          </p:spPr>
          <p:txBody>
            <a:bodyPr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2592" name="Text Box 98"/>
            <p:cNvSpPr txBox="1">
              <a:spLocks noChangeArrowheads="1"/>
            </p:cNvSpPr>
            <p:nvPr/>
          </p:nvSpPr>
          <p:spPr bwMode="auto">
            <a:xfrm>
              <a:off x="534" y="279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22593" name="Text Box 99"/>
            <p:cNvSpPr txBox="1">
              <a:spLocks noChangeArrowheads="1"/>
            </p:cNvSpPr>
            <p:nvPr/>
          </p:nvSpPr>
          <p:spPr bwMode="auto">
            <a:xfrm>
              <a:off x="534" y="3187"/>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p:txBody>
        </p:sp>
        <p:sp>
          <p:nvSpPr>
            <p:cNvPr id="22594" name="Text Box 100"/>
            <p:cNvSpPr txBox="1">
              <a:spLocks noChangeArrowheads="1"/>
            </p:cNvSpPr>
            <p:nvPr/>
          </p:nvSpPr>
          <p:spPr bwMode="auto">
            <a:xfrm>
              <a:off x="534" y="357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C</a:t>
              </a:r>
              <a:endParaRPr kumimoji="1" lang="en-US" altLang="zh-CN" sz="2400">
                <a:latin typeface="Times New Roman" panose="02020603050405020304" pitchFamily="18" charset="0"/>
              </a:endParaRPr>
            </a:p>
          </p:txBody>
        </p:sp>
        <p:sp>
          <p:nvSpPr>
            <p:cNvPr id="22595" name="Text Box 101"/>
            <p:cNvSpPr txBox="1">
              <a:spLocks noChangeArrowheads="1"/>
            </p:cNvSpPr>
            <p:nvPr/>
          </p:nvSpPr>
          <p:spPr bwMode="auto">
            <a:xfrm>
              <a:off x="2535" y="313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Y</a:t>
              </a:r>
              <a:endParaRPr kumimoji="1" lang="en-US" altLang="zh-CN" sz="2400">
                <a:latin typeface="Times New Roman" panose="02020603050405020304" pitchFamily="18" charset="0"/>
              </a:endParaRPr>
            </a:p>
          </p:txBody>
        </p:sp>
        <p:sp>
          <p:nvSpPr>
            <p:cNvPr id="22596" name="Line 102"/>
            <p:cNvSpPr>
              <a:spLocks noChangeShapeType="1"/>
            </p:cNvSpPr>
            <p:nvPr/>
          </p:nvSpPr>
          <p:spPr bwMode="auto">
            <a:xfrm>
              <a:off x="1728" y="3027"/>
              <a:ext cx="235"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597" name="Line 103"/>
            <p:cNvSpPr>
              <a:spLocks noChangeShapeType="1"/>
            </p:cNvSpPr>
            <p:nvPr/>
          </p:nvSpPr>
          <p:spPr bwMode="auto">
            <a:xfrm flipH="1">
              <a:off x="1728" y="3416"/>
              <a:ext cx="48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598" name="Line 104"/>
            <p:cNvSpPr>
              <a:spLocks noChangeShapeType="1"/>
            </p:cNvSpPr>
            <p:nvPr/>
          </p:nvSpPr>
          <p:spPr bwMode="auto">
            <a:xfrm>
              <a:off x="1733" y="3798"/>
              <a:ext cx="23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599" name="Line 105"/>
            <p:cNvSpPr>
              <a:spLocks noChangeShapeType="1"/>
            </p:cNvSpPr>
            <p:nvPr/>
          </p:nvSpPr>
          <p:spPr bwMode="auto">
            <a:xfrm>
              <a:off x="2483" y="3409"/>
              <a:ext cx="28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grpSp>
          <p:nvGrpSpPr>
            <p:cNvPr id="22600" name="Group 106"/>
            <p:cNvGrpSpPr/>
            <p:nvPr/>
          </p:nvGrpSpPr>
          <p:grpSpPr bwMode="auto">
            <a:xfrm>
              <a:off x="1011" y="2887"/>
              <a:ext cx="725" cy="272"/>
              <a:chOff x="986" y="3158"/>
              <a:chExt cx="1671" cy="658"/>
            </a:xfrm>
          </p:grpSpPr>
          <p:sp>
            <p:nvSpPr>
              <p:cNvPr id="22623" name="Arc 107"/>
              <p:cNvSpPr/>
              <p:nvPr/>
            </p:nvSpPr>
            <p:spPr bwMode="auto">
              <a:xfrm>
                <a:off x="2177" y="3159"/>
                <a:ext cx="480" cy="657"/>
              </a:xfrm>
              <a:custGeom>
                <a:avLst/>
                <a:gdLst>
                  <a:gd name="T0" fmla="*/ 0 w 19012"/>
                  <a:gd name="T1" fmla="*/ 0 h 21600"/>
                  <a:gd name="T2" fmla="*/ 0 w 19012"/>
                  <a:gd name="T3" fmla="*/ 0 h 21600"/>
                  <a:gd name="T4" fmla="*/ 0 w 19012"/>
                  <a:gd name="T5" fmla="*/ 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624" name="Arc 108"/>
              <p:cNvSpPr/>
              <p:nvPr/>
            </p:nvSpPr>
            <p:spPr bwMode="auto">
              <a:xfrm flipV="1">
                <a:off x="2183" y="3159"/>
                <a:ext cx="470" cy="657"/>
              </a:xfrm>
              <a:custGeom>
                <a:avLst/>
                <a:gdLst>
                  <a:gd name="T0" fmla="*/ 0 w 18607"/>
                  <a:gd name="T1" fmla="*/ 0 h 21600"/>
                  <a:gd name="T2" fmla="*/ 0 w 18607"/>
                  <a:gd name="T3" fmla="*/ 0 h 21600"/>
                  <a:gd name="T4" fmla="*/ 0 w 18607"/>
                  <a:gd name="T5" fmla="*/ 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625" name="Arc 109"/>
              <p:cNvSpPr/>
              <p:nvPr/>
            </p:nvSpPr>
            <p:spPr bwMode="auto">
              <a:xfrm rot="5400000">
                <a:off x="1174" y="2973"/>
                <a:ext cx="655" cy="1032"/>
              </a:xfrm>
              <a:custGeom>
                <a:avLst/>
                <a:gdLst>
                  <a:gd name="T0" fmla="*/ 0 w 21674"/>
                  <a:gd name="T1" fmla="*/ 0 h 21600"/>
                  <a:gd name="T2" fmla="*/ 0 w 21674"/>
                  <a:gd name="T3" fmla="*/ 0 h 21600"/>
                  <a:gd name="T4" fmla="*/ 0 w 21674"/>
                  <a:gd name="T5" fmla="*/ 0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626" name="Line 110"/>
              <p:cNvSpPr>
                <a:spLocks noChangeShapeType="1"/>
              </p:cNvSpPr>
              <p:nvPr/>
            </p:nvSpPr>
            <p:spPr bwMode="auto">
              <a:xfrm flipH="1">
                <a:off x="1882" y="3816"/>
                <a:ext cx="31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627" name="Line 111"/>
              <p:cNvSpPr>
                <a:spLocks noChangeShapeType="1"/>
              </p:cNvSpPr>
              <p:nvPr/>
            </p:nvSpPr>
            <p:spPr bwMode="auto">
              <a:xfrm flipH="1">
                <a:off x="1882" y="3158"/>
                <a:ext cx="31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22601" name="Group 112"/>
            <p:cNvGrpSpPr/>
            <p:nvPr/>
          </p:nvGrpSpPr>
          <p:grpSpPr bwMode="auto">
            <a:xfrm>
              <a:off x="1011" y="3273"/>
              <a:ext cx="725" cy="272"/>
              <a:chOff x="986" y="3158"/>
              <a:chExt cx="1671" cy="658"/>
            </a:xfrm>
          </p:grpSpPr>
          <p:sp>
            <p:nvSpPr>
              <p:cNvPr id="22618" name="Arc 113"/>
              <p:cNvSpPr/>
              <p:nvPr/>
            </p:nvSpPr>
            <p:spPr bwMode="auto">
              <a:xfrm>
                <a:off x="2177" y="3159"/>
                <a:ext cx="480" cy="657"/>
              </a:xfrm>
              <a:custGeom>
                <a:avLst/>
                <a:gdLst>
                  <a:gd name="T0" fmla="*/ 0 w 19012"/>
                  <a:gd name="T1" fmla="*/ 0 h 21600"/>
                  <a:gd name="T2" fmla="*/ 0 w 19012"/>
                  <a:gd name="T3" fmla="*/ 0 h 21600"/>
                  <a:gd name="T4" fmla="*/ 0 w 19012"/>
                  <a:gd name="T5" fmla="*/ 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619" name="Arc 114"/>
              <p:cNvSpPr/>
              <p:nvPr/>
            </p:nvSpPr>
            <p:spPr bwMode="auto">
              <a:xfrm flipV="1">
                <a:off x="2183" y="3159"/>
                <a:ext cx="470" cy="657"/>
              </a:xfrm>
              <a:custGeom>
                <a:avLst/>
                <a:gdLst>
                  <a:gd name="T0" fmla="*/ 0 w 18607"/>
                  <a:gd name="T1" fmla="*/ 0 h 21600"/>
                  <a:gd name="T2" fmla="*/ 0 w 18607"/>
                  <a:gd name="T3" fmla="*/ 0 h 21600"/>
                  <a:gd name="T4" fmla="*/ 0 w 18607"/>
                  <a:gd name="T5" fmla="*/ 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620" name="Arc 115"/>
              <p:cNvSpPr/>
              <p:nvPr/>
            </p:nvSpPr>
            <p:spPr bwMode="auto">
              <a:xfrm rot="5400000">
                <a:off x="1174" y="2973"/>
                <a:ext cx="655" cy="1032"/>
              </a:xfrm>
              <a:custGeom>
                <a:avLst/>
                <a:gdLst>
                  <a:gd name="T0" fmla="*/ 0 w 21674"/>
                  <a:gd name="T1" fmla="*/ 0 h 21600"/>
                  <a:gd name="T2" fmla="*/ 0 w 21674"/>
                  <a:gd name="T3" fmla="*/ 0 h 21600"/>
                  <a:gd name="T4" fmla="*/ 0 w 21674"/>
                  <a:gd name="T5" fmla="*/ 0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621" name="Line 116"/>
              <p:cNvSpPr>
                <a:spLocks noChangeShapeType="1"/>
              </p:cNvSpPr>
              <p:nvPr/>
            </p:nvSpPr>
            <p:spPr bwMode="auto">
              <a:xfrm flipH="1">
                <a:off x="1882" y="3816"/>
                <a:ext cx="31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622" name="Line 117"/>
              <p:cNvSpPr>
                <a:spLocks noChangeShapeType="1"/>
              </p:cNvSpPr>
              <p:nvPr/>
            </p:nvSpPr>
            <p:spPr bwMode="auto">
              <a:xfrm flipH="1">
                <a:off x="1882" y="3158"/>
                <a:ext cx="31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22602" name="Group 118"/>
            <p:cNvGrpSpPr/>
            <p:nvPr/>
          </p:nvGrpSpPr>
          <p:grpSpPr bwMode="auto">
            <a:xfrm>
              <a:off x="1011" y="3658"/>
              <a:ext cx="725" cy="272"/>
              <a:chOff x="986" y="3158"/>
              <a:chExt cx="1671" cy="658"/>
            </a:xfrm>
          </p:grpSpPr>
          <p:sp>
            <p:nvSpPr>
              <p:cNvPr id="22613" name="Arc 119"/>
              <p:cNvSpPr/>
              <p:nvPr/>
            </p:nvSpPr>
            <p:spPr bwMode="auto">
              <a:xfrm>
                <a:off x="2177" y="3159"/>
                <a:ext cx="480" cy="657"/>
              </a:xfrm>
              <a:custGeom>
                <a:avLst/>
                <a:gdLst>
                  <a:gd name="T0" fmla="*/ 0 w 19012"/>
                  <a:gd name="T1" fmla="*/ 0 h 21600"/>
                  <a:gd name="T2" fmla="*/ 0 w 19012"/>
                  <a:gd name="T3" fmla="*/ 0 h 21600"/>
                  <a:gd name="T4" fmla="*/ 0 w 19012"/>
                  <a:gd name="T5" fmla="*/ 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614" name="Arc 120"/>
              <p:cNvSpPr/>
              <p:nvPr/>
            </p:nvSpPr>
            <p:spPr bwMode="auto">
              <a:xfrm flipV="1">
                <a:off x="2183" y="3159"/>
                <a:ext cx="470" cy="657"/>
              </a:xfrm>
              <a:custGeom>
                <a:avLst/>
                <a:gdLst>
                  <a:gd name="T0" fmla="*/ 0 w 18607"/>
                  <a:gd name="T1" fmla="*/ 0 h 21600"/>
                  <a:gd name="T2" fmla="*/ 0 w 18607"/>
                  <a:gd name="T3" fmla="*/ 0 h 21600"/>
                  <a:gd name="T4" fmla="*/ 0 w 18607"/>
                  <a:gd name="T5" fmla="*/ 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615" name="Arc 121"/>
              <p:cNvSpPr/>
              <p:nvPr/>
            </p:nvSpPr>
            <p:spPr bwMode="auto">
              <a:xfrm rot="5400000">
                <a:off x="1174" y="2973"/>
                <a:ext cx="655" cy="1032"/>
              </a:xfrm>
              <a:custGeom>
                <a:avLst/>
                <a:gdLst>
                  <a:gd name="T0" fmla="*/ 0 w 21674"/>
                  <a:gd name="T1" fmla="*/ 0 h 21600"/>
                  <a:gd name="T2" fmla="*/ 0 w 21674"/>
                  <a:gd name="T3" fmla="*/ 0 h 21600"/>
                  <a:gd name="T4" fmla="*/ 0 w 21674"/>
                  <a:gd name="T5" fmla="*/ 0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616" name="Line 122"/>
              <p:cNvSpPr>
                <a:spLocks noChangeShapeType="1"/>
              </p:cNvSpPr>
              <p:nvPr/>
            </p:nvSpPr>
            <p:spPr bwMode="auto">
              <a:xfrm flipH="1">
                <a:off x="1882" y="3816"/>
                <a:ext cx="31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617" name="Line 123"/>
              <p:cNvSpPr>
                <a:spLocks noChangeShapeType="1"/>
              </p:cNvSpPr>
              <p:nvPr/>
            </p:nvSpPr>
            <p:spPr bwMode="auto">
              <a:xfrm flipH="1">
                <a:off x="1882" y="3158"/>
                <a:ext cx="31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22603" name="Oval 124"/>
            <p:cNvSpPr>
              <a:spLocks noChangeArrowheads="1"/>
            </p:cNvSpPr>
            <p:nvPr/>
          </p:nvSpPr>
          <p:spPr bwMode="auto">
            <a:xfrm>
              <a:off x="1731" y="3762"/>
              <a:ext cx="68" cy="68"/>
            </a:xfrm>
            <a:prstGeom prst="ellipse">
              <a:avLst/>
            </a:prstGeom>
            <a:solidFill>
              <a:schemeClr val="bg1"/>
            </a:solidFill>
            <a:ln w="28575">
              <a:solidFill>
                <a:schemeClr val="tx1"/>
              </a:solidFill>
              <a:rou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2604" name="Oval 125"/>
            <p:cNvSpPr>
              <a:spLocks noChangeArrowheads="1"/>
            </p:cNvSpPr>
            <p:nvPr/>
          </p:nvSpPr>
          <p:spPr bwMode="auto">
            <a:xfrm>
              <a:off x="1731" y="3381"/>
              <a:ext cx="68" cy="68"/>
            </a:xfrm>
            <a:prstGeom prst="ellipse">
              <a:avLst/>
            </a:prstGeom>
            <a:solidFill>
              <a:schemeClr val="bg1"/>
            </a:solidFill>
            <a:ln w="28575">
              <a:solidFill>
                <a:schemeClr val="tx1"/>
              </a:solidFill>
              <a:rou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2605" name="Oval 126"/>
            <p:cNvSpPr>
              <a:spLocks noChangeArrowheads="1"/>
            </p:cNvSpPr>
            <p:nvPr/>
          </p:nvSpPr>
          <p:spPr bwMode="auto">
            <a:xfrm>
              <a:off x="1733" y="2993"/>
              <a:ext cx="68" cy="68"/>
            </a:xfrm>
            <a:prstGeom prst="ellipse">
              <a:avLst/>
            </a:prstGeom>
            <a:solidFill>
              <a:schemeClr val="bg1"/>
            </a:solidFill>
            <a:ln w="28575">
              <a:solidFill>
                <a:schemeClr val="tx1"/>
              </a:solidFill>
              <a:rou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2606" name="Oval 127"/>
            <p:cNvSpPr>
              <a:spLocks noChangeArrowheads="1"/>
            </p:cNvSpPr>
            <p:nvPr/>
          </p:nvSpPr>
          <p:spPr bwMode="auto">
            <a:xfrm>
              <a:off x="2491" y="3375"/>
              <a:ext cx="68" cy="68"/>
            </a:xfrm>
            <a:prstGeom prst="ellipse">
              <a:avLst/>
            </a:prstGeom>
            <a:solidFill>
              <a:schemeClr val="bg1"/>
            </a:solidFill>
            <a:ln w="28575">
              <a:solidFill>
                <a:schemeClr val="tx1"/>
              </a:solidFill>
              <a:rou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22607" name="Group 128"/>
            <p:cNvGrpSpPr/>
            <p:nvPr/>
          </p:nvGrpSpPr>
          <p:grpSpPr bwMode="auto">
            <a:xfrm>
              <a:off x="1767" y="3229"/>
              <a:ext cx="725" cy="347"/>
              <a:chOff x="986" y="3158"/>
              <a:chExt cx="1671" cy="658"/>
            </a:xfrm>
          </p:grpSpPr>
          <p:sp>
            <p:nvSpPr>
              <p:cNvPr id="22608" name="Arc 129"/>
              <p:cNvSpPr/>
              <p:nvPr/>
            </p:nvSpPr>
            <p:spPr bwMode="auto">
              <a:xfrm>
                <a:off x="2177" y="3159"/>
                <a:ext cx="480" cy="657"/>
              </a:xfrm>
              <a:custGeom>
                <a:avLst/>
                <a:gdLst>
                  <a:gd name="T0" fmla="*/ 0 w 19012"/>
                  <a:gd name="T1" fmla="*/ 0 h 21600"/>
                  <a:gd name="T2" fmla="*/ 0 w 19012"/>
                  <a:gd name="T3" fmla="*/ 0 h 21600"/>
                  <a:gd name="T4" fmla="*/ 0 w 19012"/>
                  <a:gd name="T5" fmla="*/ 0 h 21600"/>
                  <a:gd name="T6" fmla="*/ 0 60000 65536"/>
                  <a:gd name="T7" fmla="*/ 0 60000 65536"/>
                  <a:gd name="T8" fmla="*/ 0 60000 65536"/>
                  <a:gd name="T9" fmla="*/ 0 w 19012"/>
                  <a:gd name="T10" fmla="*/ 0 h 21600"/>
                  <a:gd name="T11" fmla="*/ 19012 w 19012"/>
                  <a:gd name="T12" fmla="*/ 21600 h 21600"/>
                </a:gdLst>
                <a:ahLst/>
                <a:cxnLst>
                  <a:cxn ang="T6">
                    <a:pos x="T0" y="T1"/>
                  </a:cxn>
                  <a:cxn ang="T7">
                    <a:pos x="T2" y="T3"/>
                  </a:cxn>
                  <a:cxn ang="T8">
                    <a:pos x="T4" y="T5"/>
                  </a:cxn>
                </a:cxnLst>
                <a:rect l="T9" t="T10" r="T11" b="T12"/>
                <a:pathLst>
                  <a:path w="19012" h="21600" fill="none" extrusionOk="0">
                    <a:moveTo>
                      <a:pt x="-1" y="0"/>
                    </a:moveTo>
                    <a:cubicBezTo>
                      <a:pt x="7941" y="0"/>
                      <a:pt x="15242" y="4357"/>
                      <a:pt x="19012" y="11347"/>
                    </a:cubicBezTo>
                  </a:path>
                  <a:path w="19012" h="21600" stroke="0" extrusionOk="0">
                    <a:moveTo>
                      <a:pt x="-1" y="0"/>
                    </a:moveTo>
                    <a:cubicBezTo>
                      <a:pt x="7941" y="0"/>
                      <a:pt x="15242" y="4357"/>
                      <a:pt x="19012" y="11347"/>
                    </a:cubicBezTo>
                    <a:lnTo>
                      <a:pt x="0" y="21600"/>
                    </a:lnTo>
                    <a:lnTo>
                      <a:pt x="-1"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609" name="Arc 130"/>
              <p:cNvSpPr/>
              <p:nvPr/>
            </p:nvSpPr>
            <p:spPr bwMode="auto">
              <a:xfrm flipV="1">
                <a:off x="2183" y="3159"/>
                <a:ext cx="470" cy="657"/>
              </a:xfrm>
              <a:custGeom>
                <a:avLst/>
                <a:gdLst>
                  <a:gd name="T0" fmla="*/ 0 w 18607"/>
                  <a:gd name="T1" fmla="*/ 0 h 21600"/>
                  <a:gd name="T2" fmla="*/ 0 w 18607"/>
                  <a:gd name="T3" fmla="*/ 0 h 21600"/>
                  <a:gd name="T4" fmla="*/ 0 w 18607"/>
                  <a:gd name="T5" fmla="*/ 0 h 21600"/>
                  <a:gd name="T6" fmla="*/ 0 60000 65536"/>
                  <a:gd name="T7" fmla="*/ 0 60000 65536"/>
                  <a:gd name="T8" fmla="*/ 0 60000 65536"/>
                  <a:gd name="T9" fmla="*/ 0 w 18607"/>
                  <a:gd name="T10" fmla="*/ 0 h 21600"/>
                  <a:gd name="T11" fmla="*/ 18607 w 18607"/>
                  <a:gd name="T12" fmla="*/ 21600 h 21600"/>
                </a:gdLst>
                <a:ahLst/>
                <a:cxnLst>
                  <a:cxn ang="T6">
                    <a:pos x="T0" y="T1"/>
                  </a:cxn>
                  <a:cxn ang="T7">
                    <a:pos x="T2" y="T3"/>
                  </a:cxn>
                  <a:cxn ang="T8">
                    <a:pos x="T4" y="T5"/>
                  </a:cxn>
                </a:cxnLst>
                <a:rect l="T9" t="T10" r="T11" b="T12"/>
                <a:pathLst>
                  <a:path w="18607" h="21600" fill="none" extrusionOk="0">
                    <a:moveTo>
                      <a:pt x="-1" y="0"/>
                    </a:moveTo>
                    <a:cubicBezTo>
                      <a:pt x="7646" y="0"/>
                      <a:pt x="14724" y="4043"/>
                      <a:pt x="18607" y="10630"/>
                    </a:cubicBezTo>
                  </a:path>
                  <a:path w="18607" h="21600" stroke="0" extrusionOk="0">
                    <a:moveTo>
                      <a:pt x="-1" y="0"/>
                    </a:moveTo>
                    <a:cubicBezTo>
                      <a:pt x="7646" y="0"/>
                      <a:pt x="14724" y="4043"/>
                      <a:pt x="18607" y="10630"/>
                    </a:cubicBezTo>
                    <a:lnTo>
                      <a:pt x="0" y="21600"/>
                    </a:lnTo>
                    <a:lnTo>
                      <a:pt x="-1" y="0"/>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610" name="Arc 131"/>
              <p:cNvSpPr/>
              <p:nvPr/>
            </p:nvSpPr>
            <p:spPr bwMode="auto">
              <a:xfrm rot="5400000">
                <a:off x="1174" y="2973"/>
                <a:ext cx="655" cy="1032"/>
              </a:xfrm>
              <a:custGeom>
                <a:avLst/>
                <a:gdLst>
                  <a:gd name="T0" fmla="*/ 0 w 21674"/>
                  <a:gd name="T1" fmla="*/ 0 h 21600"/>
                  <a:gd name="T2" fmla="*/ 0 w 21674"/>
                  <a:gd name="T3" fmla="*/ 0 h 21600"/>
                  <a:gd name="T4" fmla="*/ 0 w 21674"/>
                  <a:gd name="T5" fmla="*/ 0 h 21600"/>
                  <a:gd name="T6" fmla="*/ 0 60000 65536"/>
                  <a:gd name="T7" fmla="*/ 0 60000 65536"/>
                  <a:gd name="T8" fmla="*/ 0 60000 65536"/>
                  <a:gd name="T9" fmla="*/ 0 w 21674"/>
                  <a:gd name="T10" fmla="*/ 0 h 21600"/>
                  <a:gd name="T11" fmla="*/ 21674 w 21674"/>
                  <a:gd name="T12" fmla="*/ 21600 h 21600"/>
                </a:gdLst>
                <a:ahLst/>
                <a:cxnLst>
                  <a:cxn ang="T6">
                    <a:pos x="T0" y="T1"/>
                  </a:cxn>
                  <a:cxn ang="T7">
                    <a:pos x="T2" y="T3"/>
                  </a:cxn>
                  <a:cxn ang="T8">
                    <a:pos x="T4" y="T5"/>
                  </a:cxn>
                </a:cxnLst>
                <a:rect l="T9" t="T10" r="T11" b="T12"/>
                <a:pathLst>
                  <a:path w="21674" h="21600" fill="none" extrusionOk="0">
                    <a:moveTo>
                      <a:pt x="-1" y="2923"/>
                    </a:moveTo>
                    <a:cubicBezTo>
                      <a:pt x="3295" y="1008"/>
                      <a:pt x="7040" y="-1"/>
                      <a:pt x="10852" y="0"/>
                    </a:cubicBezTo>
                    <a:cubicBezTo>
                      <a:pt x="14652" y="0"/>
                      <a:pt x="18385" y="1002"/>
                      <a:pt x="21674" y="2906"/>
                    </a:cubicBezTo>
                  </a:path>
                  <a:path w="21674" h="21600" stroke="0" extrusionOk="0">
                    <a:moveTo>
                      <a:pt x="-1" y="2923"/>
                    </a:moveTo>
                    <a:cubicBezTo>
                      <a:pt x="3295" y="1008"/>
                      <a:pt x="7040" y="-1"/>
                      <a:pt x="10852" y="0"/>
                    </a:cubicBezTo>
                    <a:cubicBezTo>
                      <a:pt x="14652" y="0"/>
                      <a:pt x="18385" y="1002"/>
                      <a:pt x="21674" y="2906"/>
                    </a:cubicBezTo>
                    <a:lnTo>
                      <a:pt x="10852" y="21600"/>
                    </a:lnTo>
                    <a:lnTo>
                      <a:pt x="-1" y="2923"/>
                    </a:lnTo>
                    <a:close/>
                  </a:path>
                </a:pathLst>
              </a:custGeom>
              <a:noFill/>
              <a:ln w="28575">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2611" name="Line 132"/>
              <p:cNvSpPr>
                <a:spLocks noChangeShapeType="1"/>
              </p:cNvSpPr>
              <p:nvPr/>
            </p:nvSpPr>
            <p:spPr bwMode="auto">
              <a:xfrm flipH="1">
                <a:off x="1882" y="3816"/>
                <a:ext cx="31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612" name="Line 133"/>
              <p:cNvSpPr>
                <a:spLocks noChangeShapeType="1"/>
              </p:cNvSpPr>
              <p:nvPr/>
            </p:nvSpPr>
            <p:spPr bwMode="auto">
              <a:xfrm flipH="1">
                <a:off x="1882" y="3158"/>
                <a:ext cx="31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2541" name="Group 134"/>
          <p:cNvGrpSpPr/>
          <p:nvPr/>
        </p:nvGrpSpPr>
        <p:grpSpPr bwMode="auto">
          <a:xfrm>
            <a:off x="763588" y="3933825"/>
            <a:ext cx="3581400" cy="1827213"/>
            <a:chOff x="3084" y="2438"/>
            <a:chExt cx="2256" cy="1151"/>
          </a:xfrm>
        </p:grpSpPr>
        <p:sp>
          <p:nvSpPr>
            <p:cNvPr id="22544" name="Line 135"/>
            <p:cNvSpPr>
              <a:spLocks noChangeShapeType="1"/>
            </p:cNvSpPr>
            <p:nvPr/>
          </p:nvSpPr>
          <p:spPr bwMode="auto">
            <a:xfrm flipH="1">
              <a:off x="3790" y="2740"/>
              <a:ext cx="233"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545" name="Line 136"/>
            <p:cNvSpPr>
              <a:spLocks noChangeShapeType="1"/>
            </p:cNvSpPr>
            <p:nvPr/>
          </p:nvSpPr>
          <p:spPr bwMode="auto">
            <a:xfrm flipH="1">
              <a:off x="3793" y="3124"/>
              <a:ext cx="226"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546" name="Line 137"/>
            <p:cNvSpPr>
              <a:spLocks noChangeShapeType="1"/>
            </p:cNvSpPr>
            <p:nvPr/>
          </p:nvSpPr>
          <p:spPr bwMode="auto">
            <a:xfrm flipH="1">
              <a:off x="4513" y="3152"/>
              <a:ext cx="22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547" name="Line 138"/>
            <p:cNvSpPr>
              <a:spLocks noChangeShapeType="1"/>
            </p:cNvSpPr>
            <p:nvPr/>
          </p:nvSpPr>
          <p:spPr bwMode="auto">
            <a:xfrm flipH="1">
              <a:off x="4513" y="2952"/>
              <a:ext cx="22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548" name="Line 139"/>
            <p:cNvSpPr>
              <a:spLocks noChangeShapeType="1"/>
            </p:cNvSpPr>
            <p:nvPr/>
          </p:nvSpPr>
          <p:spPr bwMode="auto">
            <a:xfrm>
              <a:off x="4513" y="2669"/>
              <a:ext cx="0" cy="28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549" name="Line 140"/>
            <p:cNvSpPr>
              <a:spLocks noChangeShapeType="1"/>
            </p:cNvSpPr>
            <p:nvPr/>
          </p:nvSpPr>
          <p:spPr bwMode="auto">
            <a:xfrm>
              <a:off x="4513" y="3157"/>
              <a:ext cx="0" cy="28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550" name="Line 141"/>
            <p:cNvSpPr>
              <a:spLocks noChangeShapeType="1"/>
            </p:cNvSpPr>
            <p:nvPr/>
          </p:nvSpPr>
          <p:spPr bwMode="auto">
            <a:xfrm>
              <a:off x="3798" y="2740"/>
              <a:ext cx="0"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2551" name="Line 142"/>
            <p:cNvSpPr>
              <a:spLocks noChangeShapeType="1"/>
            </p:cNvSpPr>
            <p:nvPr/>
          </p:nvSpPr>
          <p:spPr bwMode="auto">
            <a:xfrm>
              <a:off x="3798" y="3124"/>
              <a:ext cx="0" cy="24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2552" name="Line 143"/>
            <p:cNvSpPr>
              <a:spLocks noChangeShapeType="1"/>
            </p:cNvSpPr>
            <p:nvPr/>
          </p:nvSpPr>
          <p:spPr bwMode="auto">
            <a:xfrm>
              <a:off x="3616" y="3508"/>
              <a:ext cx="403"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553" name="Line 144"/>
            <p:cNvSpPr>
              <a:spLocks noChangeShapeType="1"/>
            </p:cNvSpPr>
            <p:nvPr/>
          </p:nvSpPr>
          <p:spPr bwMode="auto">
            <a:xfrm>
              <a:off x="3366" y="2596"/>
              <a:ext cx="653"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554" name="Line 145"/>
            <p:cNvSpPr>
              <a:spLocks noChangeShapeType="1"/>
            </p:cNvSpPr>
            <p:nvPr/>
          </p:nvSpPr>
          <p:spPr bwMode="auto">
            <a:xfrm>
              <a:off x="3366" y="2980"/>
              <a:ext cx="653"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555" name="Line 146"/>
            <p:cNvSpPr>
              <a:spLocks noChangeShapeType="1"/>
            </p:cNvSpPr>
            <p:nvPr/>
          </p:nvSpPr>
          <p:spPr bwMode="auto">
            <a:xfrm>
              <a:off x="3366" y="3364"/>
              <a:ext cx="653"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556" name="Line 147"/>
            <p:cNvSpPr>
              <a:spLocks noChangeShapeType="1"/>
            </p:cNvSpPr>
            <p:nvPr/>
          </p:nvSpPr>
          <p:spPr bwMode="auto">
            <a:xfrm flipV="1">
              <a:off x="3611" y="2596"/>
              <a:ext cx="0" cy="91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2557" name="Oval 148"/>
            <p:cNvSpPr>
              <a:spLocks noChangeArrowheads="1"/>
            </p:cNvSpPr>
            <p:nvPr/>
          </p:nvSpPr>
          <p:spPr bwMode="auto">
            <a:xfrm>
              <a:off x="3778" y="3334"/>
              <a:ext cx="48" cy="48"/>
            </a:xfrm>
            <a:prstGeom prst="ellipse">
              <a:avLst/>
            </a:prstGeom>
            <a:solidFill>
              <a:schemeClr val="tx1">
                <a:alpha val="50195"/>
              </a:schemeClr>
            </a:solidFill>
            <a:ln w="28575">
              <a:solidFill>
                <a:schemeClr val="tx1"/>
              </a:solidFill>
              <a:round/>
            </a:ln>
          </p:spPr>
          <p:txBody>
            <a:bodyPr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2558" name="Oval 149"/>
            <p:cNvSpPr>
              <a:spLocks noChangeArrowheads="1"/>
            </p:cNvSpPr>
            <p:nvPr/>
          </p:nvSpPr>
          <p:spPr bwMode="auto">
            <a:xfrm>
              <a:off x="3773" y="2950"/>
              <a:ext cx="48" cy="48"/>
            </a:xfrm>
            <a:prstGeom prst="ellipse">
              <a:avLst/>
            </a:prstGeom>
            <a:solidFill>
              <a:schemeClr val="tx1">
                <a:alpha val="50195"/>
              </a:schemeClr>
            </a:solidFill>
            <a:ln w="28575">
              <a:solidFill>
                <a:schemeClr val="tx1"/>
              </a:solidFill>
              <a:round/>
            </a:ln>
          </p:spPr>
          <p:txBody>
            <a:bodyPr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2559" name="Oval 150"/>
            <p:cNvSpPr>
              <a:spLocks noChangeArrowheads="1"/>
            </p:cNvSpPr>
            <p:nvPr/>
          </p:nvSpPr>
          <p:spPr bwMode="auto">
            <a:xfrm>
              <a:off x="3588" y="2573"/>
              <a:ext cx="48" cy="48"/>
            </a:xfrm>
            <a:prstGeom prst="ellipse">
              <a:avLst/>
            </a:prstGeom>
            <a:solidFill>
              <a:schemeClr val="tx1">
                <a:alpha val="50195"/>
              </a:schemeClr>
            </a:solidFill>
            <a:ln w="28575">
              <a:solidFill>
                <a:schemeClr val="tx1"/>
              </a:solidFill>
              <a:round/>
            </a:ln>
          </p:spPr>
          <p:txBody>
            <a:bodyPr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2560" name="Text Box 151"/>
            <p:cNvSpPr txBox="1">
              <a:spLocks noChangeArrowheads="1"/>
            </p:cNvSpPr>
            <p:nvPr/>
          </p:nvSpPr>
          <p:spPr bwMode="auto">
            <a:xfrm>
              <a:off x="3084" y="243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A</a:t>
              </a:r>
              <a:endParaRPr kumimoji="1" lang="en-US" altLang="zh-CN" sz="2400">
                <a:latin typeface="Times New Roman" panose="02020603050405020304" pitchFamily="18" charset="0"/>
              </a:endParaRPr>
            </a:p>
          </p:txBody>
        </p:sp>
        <p:sp>
          <p:nvSpPr>
            <p:cNvPr id="22561" name="Text Box 152"/>
            <p:cNvSpPr txBox="1">
              <a:spLocks noChangeArrowheads="1"/>
            </p:cNvSpPr>
            <p:nvPr/>
          </p:nvSpPr>
          <p:spPr bwMode="auto">
            <a:xfrm>
              <a:off x="3084" y="2829"/>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B</a:t>
              </a:r>
              <a:endParaRPr kumimoji="1" lang="en-US" altLang="zh-CN" sz="2400">
                <a:latin typeface="Times New Roman" panose="02020603050405020304" pitchFamily="18" charset="0"/>
              </a:endParaRPr>
            </a:p>
          </p:txBody>
        </p:sp>
        <p:sp>
          <p:nvSpPr>
            <p:cNvPr id="22562" name="Text Box 153"/>
            <p:cNvSpPr txBox="1">
              <a:spLocks noChangeArrowheads="1"/>
            </p:cNvSpPr>
            <p:nvPr/>
          </p:nvSpPr>
          <p:spPr bwMode="auto">
            <a:xfrm>
              <a:off x="3084" y="322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C</a:t>
              </a:r>
              <a:endParaRPr kumimoji="1" lang="en-US" altLang="zh-CN" sz="2400">
                <a:latin typeface="Times New Roman" panose="02020603050405020304" pitchFamily="18" charset="0"/>
              </a:endParaRPr>
            </a:p>
          </p:txBody>
        </p:sp>
        <p:sp>
          <p:nvSpPr>
            <p:cNvPr id="22563" name="Text Box 154"/>
            <p:cNvSpPr txBox="1">
              <a:spLocks noChangeArrowheads="1"/>
            </p:cNvSpPr>
            <p:nvPr/>
          </p:nvSpPr>
          <p:spPr bwMode="auto">
            <a:xfrm>
              <a:off x="5085" y="277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2400">
                  <a:latin typeface="Times New Roman" panose="02020603050405020304" pitchFamily="18" charset="0"/>
                </a:rPr>
                <a:t>Y</a:t>
              </a:r>
              <a:endParaRPr kumimoji="1" lang="en-US" altLang="zh-CN" sz="2400">
                <a:latin typeface="Times New Roman" panose="02020603050405020304" pitchFamily="18" charset="0"/>
              </a:endParaRPr>
            </a:p>
          </p:txBody>
        </p:sp>
        <p:sp>
          <p:nvSpPr>
            <p:cNvPr id="22564" name="Line 155"/>
            <p:cNvSpPr>
              <a:spLocks noChangeShapeType="1"/>
            </p:cNvSpPr>
            <p:nvPr/>
          </p:nvSpPr>
          <p:spPr bwMode="auto">
            <a:xfrm>
              <a:off x="4278" y="2669"/>
              <a:ext cx="235"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565" name="Line 156"/>
            <p:cNvSpPr>
              <a:spLocks noChangeShapeType="1"/>
            </p:cNvSpPr>
            <p:nvPr/>
          </p:nvSpPr>
          <p:spPr bwMode="auto">
            <a:xfrm flipH="1">
              <a:off x="4278" y="3058"/>
              <a:ext cx="462"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566" name="Line 157"/>
            <p:cNvSpPr>
              <a:spLocks noChangeShapeType="1"/>
            </p:cNvSpPr>
            <p:nvPr/>
          </p:nvSpPr>
          <p:spPr bwMode="auto">
            <a:xfrm>
              <a:off x="4283" y="3440"/>
              <a:ext cx="230"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nchor="ctr">
              <a:spAutoFit/>
            </a:bodyPr>
            <a:lstStyle/>
            <a:p>
              <a:endParaRPr lang="zh-CN" altLang="en-US"/>
            </a:p>
          </p:txBody>
        </p:sp>
        <p:sp>
          <p:nvSpPr>
            <p:cNvPr id="22567" name="Line 158"/>
            <p:cNvSpPr>
              <a:spLocks noChangeShapeType="1"/>
            </p:cNvSpPr>
            <p:nvPr/>
          </p:nvSpPr>
          <p:spPr bwMode="auto">
            <a:xfrm>
              <a:off x="5046" y="3051"/>
              <a:ext cx="288"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2568" name="AutoShape 159"/>
            <p:cNvSpPr>
              <a:spLocks noChangeArrowheads="1"/>
            </p:cNvSpPr>
            <p:nvPr/>
          </p:nvSpPr>
          <p:spPr bwMode="auto">
            <a:xfrm>
              <a:off x="4019" y="2518"/>
              <a:ext cx="268" cy="295"/>
            </a:xfrm>
            <a:prstGeom prst="flowChartDelay">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2569" name="AutoShape 160"/>
            <p:cNvSpPr>
              <a:spLocks noChangeArrowheads="1"/>
            </p:cNvSpPr>
            <p:nvPr/>
          </p:nvSpPr>
          <p:spPr bwMode="auto">
            <a:xfrm>
              <a:off x="4019" y="2908"/>
              <a:ext cx="268" cy="295"/>
            </a:xfrm>
            <a:prstGeom prst="flowChartDelay">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2570" name="AutoShape 161"/>
            <p:cNvSpPr>
              <a:spLocks noChangeArrowheads="1"/>
            </p:cNvSpPr>
            <p:nvPr/>
          </p:nvSpPr>
          <p:spPr bwMode="auto">
            <a:xfrm>
              <a:off x="4019" y="3294"/>
              <a:ext cx="268" cy="295"/>
            </a:xfrm>
            <a:prstGeom prst="flowChartDelay">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2571" name="Oval 162"/>
            <p:cNvSpPr>
              <a:spLocks noChangeArrowheads="1"/>
            </p:cNvSpPr>
            <p:nvPr/>
          </p:nvSpPr>
          <p:spPr bwMode="auto">
            <a:xfrm>
              <a:off x="4288" y="3408"/>
              <a:ext cx="68" cy="68"/>
            </a:xfrm>
            <a:prstGeom prst="ellipse">
              <a:avLst/>
            </a:prstGeom>
            <a:solidFill>
              <a:schemeClr val="bg1"/>
            </a:solidFill>
            <a:ln w="28575">
              <a:solidFill>
                <a:schemeClr val="tx1"/>
              </a:solidFill>
              <a:rou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2572" name="Oval 163"/>
            <p:cNvSpPr>
              <a:spLocks noChangeArrowheads="1"/>
            </p:cNvSpPr>
            <p:nvPr/>
          </p:nvSpPr>
          <p:spPr bwMode="auto">
            <a:xfrm>
              <a:off x="4288" y="3027"/>
              <a:ext cx="68" cy="68"/>
            </a:xfrm>
            <a:prstGeom prst="ellipse">
              <a:avLst/>
            </a:prstGeom>
            <a:solidFill>
              <a:schemeClr val="bg1"/>
            </a:solidFill>
            <a:ln w="28575">
              <a:solidFill>
                <a:schemeClr val="tx1"/>
              </a:solidFill>
              <a:rou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2573" name="Oval 164"/>
            <p:cNvSpPr>
              <a:spLocks noChangeArrowheads="1"/>
            </p:cNvSpPr>
            <p:nvPr/>
          </p:nvSpPr>
          <p:spPr bwMode="auto">
            <a:xfrm>
              <a:off x="4290" y="2639"/>
              <a:ext cx="68" cy="68"/>
            </a:xfrm>
            <a:prstGeom prst="ellipse">
              <a:avLst/>
            </a:prstGeom>
            <a:solidFill>
              <a:schemeClr val="bg1"/>
            </a:solidFill>
            <a:ln w="28575">
              <a:solidFill>
                <a:schemeClr val="tx1"/>
              </a:solidFill>
              <a:rou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2574" name="Oval 165"/>
            <p:cNvSpPr>
              <a:spLocks noChangeArrowheads="1"/>
            </p:cNvSpPr>
            <p:nvPr/>
          </p:nvSpPr>
          <p:spPr bwMode="auto">
            <a:xfrm>
              <a:off x="5051" y="3021"/>
              <a:ext cx="68" cy="68"/>
            </a:xfrm>
            <a:prstGeom prst="ellipse">
              <a:avLst/>
            </a:prstGeom>
            <a:solidFill>
              <a:schemeClr val="bg1"/>
            </a:solidFill>
            <a:ln w="28575">
              <a:solidFill>
                <a:schemeClr val="tx1"/>
              </a:solidFill>
              <a:rou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22575" name="AutoShape 166"/>
            <p:cNvSpPr>
              <a:spLocks noChangeArrowheads="1"/>
            </p:cNvSpPr>
            <p:nvPr/>
          </p:nvSpPr>
          <p:spPr bwMode="auto">
            <a:xfrm>
              <a:off x="4743" y="2864"/>
              <a:ext cx="303" cy="366"/>
            </a:xfrm>
            <a:prstGeom prst="flowChartDelay">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sp>
        <p:nvSpPr>
          <p:cNvPr id="22542" name="Rectangle 168"/>
          <p:cNvSpPr>
            <a:spLocks noChangeArrowheads="1"/>
          </p:cNvSpPr>
          <p:nvPr/>
        </p:nvSpPr>
        <p:spPr bwMode="auto">
          <a:xfrm>
            <a:off x="1447800" y="5778500"/>
            <a:ext cx="18351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600" b="0"/>
              <a:t>与非式实现</a:t>
            </a:r>
            <a:endParaRPr lang="zh-CN" altLang="en-US" sz="2600" b="0"/>
          </a:p>
        </p:txBody>
      </p:sp>
      <p:sp>
        <p:nvSpPr>
          <p:cNvPr id="22543" name="Rectangle 170"/>
          <p:cNvSpPr>
            <a:spLocks noChangeArrowheads="1"/>
          </p:cNvSpPr>
          <p:nvPr/>
        </p:nvSpPr>
        <p:spPr bwMode="auto">
          <a:xfrm>
            <a:off x="5588000" y="5792788"/>
            <a:ext cx="183515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600" b="0"/>
              <a:t>或非式实现</a:t>
            </a:r>
            <a:endParaRPr lang="zh-CN" altLang="en-US" sz="2600" b="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a:t>作业</a:t>
            </a:r>
            <a:endParaRPr lang="zh-CN" altLang="en-US"/>
          </a:p>
        </p:txBody>
      </p:sp>
      <p:sp>
        <p:nvSpPr>
          <p:cNvPr id="23555" name="日期占位符 3"/>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AA8CAF07-C82F-461D-A89D-9C21662E60DC}" type="datetime1">
              <a:rPr lang="zh-CN" altLang="en-US" sz="1800" b="0" smtClean="0">
                <a:solidFill>
                  <a:srgbClr val="B2B2B2"/>
                </a:solidFill>
              </a:rPr>
            </a:fld>
            <a:endParaRPr lang="en-US" altLang="zh-CN" sz="1800" b="0">
              <a:solidFill>
                <a:srgbClr val="B2B2B2"/>
              </a:solidFill>
            </a:endParaRPr>
          </a:p>
        </p:txBody>
      </p:sp>
      <p:sp>
        <p:nvSpPr>
          <p:cNvPr id="23556" name="页脚占位符 4"/>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数制与代码</a:t>
            </a:r>
            <a:endParaRPr lang="en-US" altLang="zh-CN" sz="1800" b="0">
              <a:solidFill>
                <a:srgbClr val="B2B2B2"/>
              </a:solidFill>
            </a:endParaRPr>
          </a:p>
        </p:txBody>
      </p:sp>
      <p:sp>
        <p:nvSpPr>
          <p:cNvPr id="23557"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E2D0D765-2552-4693-AC96-A0094823EE5B}" type="slidenum">
              <a:rPr lang="en-US" altLang="zh-CN" sz="1800" b="0" smtClean="0">
                <a:solidFill>
                  <a:srgbClr val="B2B2B2"/>
                </a:solidFill>
              </a:rPr>
            </a:fld>
            <a:endParaRPr lang="en-US" altLang="zh-CN" sz="1800" b="0">
              <a:solidFill>
                <a:srgbClr val="B2B2B2"/>
              </a:solidFill>
            </a:endParaRPr>
          </a:p>
        </p:txBody>
      </p:sp>
      <p:sp>
        <p:nvSpPr>
          <p:cNvPr id="9" name="Rectangle 3"/>
          <p:cNvSpPr txBox="1">
            <a:spLocks noChangeArrowheads="1"/>
          </p:cNvSpPr>
          <p:nvPr/>
        </p:nvSpPr>
        <p:spPr bwMode="auto">
          <a:xfrm>
            <a:off x="457200" y="1449388"/>
            <a:ext cx="8147050"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0"/>
              </a:spcBef>
              <a:spcAft>
                <a:spcPct val="20000"/>
              </a:spcAft>
              <a:buChar char="•"/>
              <a:defRPr sz="3200" b="1">
                <a:solidFill>
                  <a:schemeClr val="tx1"/>
                </a:solidFill>
                <a:latin typeface="+mn-lt"/>
                <a:ea typeface="+mn-ea"/>
                <a:cs typeface="宋体" panose="02010600030101010101" pitchFamily="2" charset="-122"/>
              </a:defRPr>
            </a:lvl1pPr>
            <a:lvl2pPr marL="742950" indent="-285750" algn="l" rtl="0" eaLnBrk="0" fontAlgn="base" hangingPunct="0">
              <a:spcBef>
                <a:spcPct val="0"/>
              </a:spcBef>
              <a:spcAft>
                <a:spcPct val="20000"/>
              </a:spcAft>
              <a:buChar char="–"/>
              <a:defRPr sz="2800">
                <a:solidFill>
                  <a:schemeClr val="tx1"/>
                </a:solidFill>
                <a:latin typeface="+mn-lt"/>
                <a:ea typeface="+mn-ea"/>
                <a:cs typeface="宋体" panose="02010600030101010101" pitchFamily="2" charset="-122"/>
              </a:defRPr>
            </a:lvl2pPr>
            <a:lvl3pPr marL="1143000" indent="-228600" algn="l" rtl="0" eaLnBrk="0" fontAlgn="base" hangingPunct="0">
              <a:spcBef>
                <a:spcPct val="0"/>
              </a:spcBef>
              <a:spcAft>
                <a:spcPct val="20000"/>
              </a:spcAft>
              <a:buChar char="•"/>
              <a:defRPr sz="2400">
                <a:solidFill>
                  <a:schemeClr val="tx1"/>
                </a:solidFill>
                <a:latin typeface="+mn-lt"/>
                <a:ea typeface="+mn-ea"/>
                <a:cs typeface="宋体" panose="02010600030101010101" pitchFamily="2" charset="-122"/>
              </a:defRPr>
            </a:lvl3pPr>
            <a:lvl4pPr marL="1600200" indent="-228600" algn="l" rtl="0" eaLnBrk="0" fontAlgn="base" hangingPunct="0">
              <a:spcBef>
                <a:spcPct val="0"/>
              </a:spcBef>
              <a:spcAft>
                <a:spcPct val="20000"/>
              </a:spcAft>
              <a:buChar char="–"/>
              <a:defRPr sz="2000">
                <a:solidFill>
                  <a:schemeClr val="tx1"/>
                </a:solidFill>
                <a:latin typeface="+mn-lt"/>
                <a:ea typeface="+mn-ea"/>
                <a:cs typeface="宋体" panose="02010600030101010101" pitchFamily="2" charset="-122"/>
              </a:defRPr>
            </a:lvl4pPr>
            <a:lvl5pPr marL="2057400" indent="-228600" algn="l" rtl="0" eaLnBrk="0" fontAlgn="base" hangingPunct="0">
              <a:spcBef>
                <a:spcPct val="0"/>
              </a:spcBef>
              <a:spcAft>
                <a:spcPct val="20000"/>
              </a:spcAft>
              <a:buChar char="»"/>
              <a:defRPr sz="2000">
                <a:solidFill>
                  <a:schemeClr val="tx1"/>
                </a:solidFill>
                <a:latin typeface="+mn-lt"/>
                <a:ea typeface="+mn-ea"/>
                <a:cs typeface="宋体" panose="02010600030101010101" pitchFamily="2"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nSpc>
                <a:spcPct val="110000"/>
              </a:lnSpc>
              <a:spcAft>
                <a:spcPct val="30000"/>
              </a:spcAft>
              <a:defRPr/>
            </a:pPr>
            <a:r>
              <a:rPr lang="zh-CN" altLang="en-US" sz="2800" kern="0" dirty="0">
                <a:latin typeface="Times New Roman" panose="02020603050405020304" pitchFamily="18" charset="0"/>
              </a:rPr>
              <a:t>电子技术基础</a:t>
            </a:r>
            <a:r>
              <a:rPr lang="en-US" altLang="zh-CN" sz="2800" kern="0" dirty="0">
                <a:latin typeface="Times New Roman" panose="02020603050405020304" pitchFamily="18" charset="0"/>
              </a:rPr>
              <a:t>-</a:t>
            </a:r>
            <a:r>
              <a:rPr lang="zh-CN" altLang="en-US" sz="2800" kern="0" dirty="0">
                <a:latin typeface="Times New Roman" panose="02020603050405020304" pitchFamily="18" charset="0"/>
              </a:rPr>
              <a:t>数字部分</a:t>
            </a:r>
            <a:endParaRPr lang="en-US" altLang="zh-CN" sz="2800" kern="0" dirty="0">
              <a:latin typeface="Times New Roman" panose="02020603050405020304" pitchFamily="18" charset="0"/>
            </a:endParaRPr>
          </a:p>
          <a:p>
            <a:pPr>
              <a:lnSpc>
                <a:spcPct val="110000"/>
              </a:lnSpc>
              <a:spcAft>
                <a:spcPct val="30000"/>
              </a:spcAft>
              <a:defRPr/>
            </a:pPr>
            <a:r>
              <a:rPr lang="en-US" altLang="zh-CN" sz="2800" kern="0">
                <a:latin typeface="Times New Roman" panose="02020603050405020304" pitchFamily="18" charset="0"/>
              </a:rPr>
              <a:t>P218-220</a:t>
            </a:r>
            <a:r>
              <a:rPr lang="zh-CN" altLang="en-US" sz="2800" kern="0">
                <a:latin typeface="Times New Roman" panose="02020603050405020304" pitchFamily="18" charset="0"/>
              </a:rPr>
              <a:t>：</a:t>
            </a:r>
            <a:endParaRPr lang="en-US" altLang="zh-CN" sz="2800" kern="0" dirty="0">
              <a:latin typeface="Times New Roman" panose="02020603050405020304" pitchFamily="18" charset="0"/>
            </a:endParaRPr>
          </a:p>
          <a:p>
            <a:pPr lvl="1">
              <a:lnSpc>
                <a:spcPct val="110000"/>
              </a:lnSpc>
              <a:spcAft>
                <a:spcPct val="30000"/>
              </a:spcAft>
              <a:defRPr/>
            </a:pPr>
            <a:r>
              <a:rPr lang="en-US" altLang="zh-CN" sz="2400" kern="0" dirty="0">
                <a:latin typeface="Times New Roman" panose="02020603050405020304" pitchFamily="18" charset="0"/>
              </a:rPr>
              <a:t>4.1.2</a:t>
            </a:r>
            <a:r>
              <a:rPr lang="zh-CN" altLang="en-US" sz="2400" kern="0" dirty="0">
                <a:latin typeface="Times New Roman" panose="02020603050405020304" pitchFamily="18" charset="0"/>
              </a:rPr>
              <a:t>，</a:t>
            </a:r>
            <a:r>
              <a:rPr lang="en-US" altLang="zh-CN" sz="2400" kern="0" dirty="0">
                <a:latin typeface="Times New Roman" panose="02020603050405020304" pitchFamily="18" charset="0"/>
              </a:rPr>
              <a:t>4.1.5</a:t>
            </a:r>
            <a:r>
              <a:rPr lang="zh-CN" altLang="en-US" sz="2400" kern="0" dirty="0">
                <a:latin typeface="Times New Roman" panose="02020603050405020304" pitchFamily="18" charset="0"/>
              </a:rPr>
              <a:t>，</a:t>
            </a:r>
            <a:r>
              <a:rPr lang="en-US" altLang="zh-CN" sz="2400" kern="0" dirty="0">
                <a:latin typeface="Times New Roman" panose="02020603050405020304" pitchFamily="18" charset="0"/>
              </a:rPr>
              <a:t>4.1.6</a:t>
            </a:r>
            <a:endParaRPr lang="en-US" altLang="zh-CN" sz="2400" kern="0" dirty="0">
              <a:latin typeface="Times New Roman" panose="02020603050405020304" pitchFamily="18" charset="0"/>
            </a:endParaRPr>
          </a:p>
          <a:p>
            <a:pPr lvl="1">
              <a:lnSpc>
                <a:spcPct val="110000"/>
              </a:lnSpc>
              <a:spcAft>
                <a:spcPct val="30000"/>
              </a:spcAft>
              <a:defRPr/>
            </a:pPr>
            <a:r>
              <a:rPr lang="en-US" altLang="zh-CN" sz="2400" kern="0" dirty="0">
                <a:latin typeface="Times New Roman" panose="02020603050405020304" pitchFamily="18" charset="0"/>
              </a:rPr>
              <a:t>4.2.1</a:t>
            </a:r>
            <a:r>
              <a:rPr lang="zh-CN" altLang="en-US" sz="2400" kern="0" dirty="0">
                <a:latin typeface="Times New Roman" panose="02020603050405020304" pitchFamily="18" charset="0"/>
              </a:rPr>
              <a:t>，</a:t>
            </a:r>
            <a:r>
              <a:rPr lang="en-US" altLang="zh-CN" sz="2400" kern="0" dirty="0">
                <a:latin typeface="Times New Roman" panose="02020603050405020304" pitchFamily="18" charset="0"/>
              </a:rPr>
              <a:t>4.2.5</a:t>
            </a:r>
            <a:r>
              <a:rPr lang="zh-CN" altLang="en-US" sz="2400" kern="0" dirty="0">
                <a:latin typeface="Times New Roman" panose="02020603050405020304" pitchFamily="18" charset="0"/>
              </a:rPr>
              <a:t>，</a:t>
            </a:r>
            <a:r>
              <a:rPr lang="en-US" altLang="zh-CN" sz="2400" kern="0" dirty="0">
                <a:latin typeface="Times New Roman" panose="02020603050405020304" pitchFamily="18" charset="0"/>
              </a:rPr>
              <a:t>4.2.6</a:t>
            </a:r>
            <a:endParaRPr lang="en-US" altLang="zh-CN" sz="2400" kern="0" dirty="0">
              <a:latin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01B16299-E6D2-4857-97F0-34CECF1F8DFB}" type="datetime1">
              <a:rPr lang="zh-CN" altLang="en-US" sz="1800" b="0" smtClean="0">
                <a:solidFill>
                  <a:srgbClr val="B2B2B2"/>
                </a:solidFill>
              </a:rPr>
            </a:fld>
            <a:endParaRPr lang="en-US" altLang="zh-CN" sz="1800" b="0">
              <a:solidFill>
                <a:srgbClr val="B2B2B2"/>
              </a:solidFill>
            </a:endParaRPr>
          </a:p>
        </p:txBody>
      </p:sp>
      <p:sp>
        <p:nvSpPr>
          <p:cNvPr id="24579" name="Rectangle 5"/>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组合逻辑电路</a:t>
            </a:r>
            <a:r>
              <a:rPr lang="en-US" altLang="zh-CN" sz="1800" b="0">
                <a:solidFill>
                  <a:srgbClr val="B2B2B2"/>
                </a:solidFill>
              </a:rPr>
              <a:t>(1)</a:t>
            </a:r>
            <a:endParaRPr lang="en-US" altLang="zh-CN" sz="1800" b="0">
              <a:solidFill>
                <a:srgbClr val="B2B2B2"/>
              </a:solidFill>
            </a:endParaRPr>
          </a:p>
        </p:txBody>
      </p:sp>
      <p:sp>
        <p:nvSpPr>
          <p:cNvPr id="24580"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BB6EDD2B-56C7-4CEC-A5A9-242230F24197}" type="slidenum">
              <a:rPr lang="en-US" altLang="zh-CN" sz="1800" b="0" smtClean="0">
                <a:solidFill>
                  <a:srgbClr val="B2B2B2"/>
                </a:solidFill>
              </a:rPr>
            </a:fld>
            <a:endParaRPr lang="en-US" altLang="zh-CN" sz="1800" b="0">
              <a:solidFill>
                <a:srgbClr val="B2B2B2"/>
              </a:solidFill>
            </a:endParaRPr>
          </a:p>
        </p:txBody>
      </p:sp>
      <p:sp>
        <p:nvSpPr>
          <p:cNvPr id="24581" name="Rectangle 2"/>
          <p:cNvSpPr>
            <a:spLocks noGrp="1" noChangeArrowheads="1"/>
          </p:cNvSpPr>
          <p:nvPr>
            <p:ph type="title"/>
          </p:nvPr>
        </p:nvSpPr>
        <p:spPr>
          <a:xfrm>
            <a:off x="457200" y="2744788"/>
            <a:ext cx="8229600" cy="1143000"/>
          </a:xfrm>
        </p:spPr>
        <p:txBody>
          <a:bodyPr/>
          <a:lstStyle/>
          <a:p>
            <a:r>
              <a:rPr lang="en-US" altLang="zh-CN"/>
              <a:t>The End</a:t>
            </a:r>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重点回顾</a:t>
            </a:r>
            <a:endParaRPr kumimoji="1" lang="zh-CN" altLang="en-US" dirty="0"/>
          </a:p>
        </p:txBody>
      </p:sp>
      <p:sp>
        <p:nvSpPr>
          <p:cNvPr id="3" name="内容占位符 2"/>
          <p:cNvSpPr>
            <a:spLocks noGrp="1"/>
          </p:cNvSpPr>
          <p:nvPr>
            <p:ph idx="1"/>
          </p:nvPr>
        </p:nvSpPr>
        <p:spPr>
          <a:xfrm>
            <a:off x="457200" y="1268760"/>
            <a:ext cx="8229600" cy="4932362"/>
          </a:xfrm>
        </p:spPr>
        <p:txBody>
          <a:bodyPr/>
          <a:lstStyle/>
          <a:p>
            <a:pPr>
              <a:spcAft>
                <a:spcPct val="10000"/>
              </a:spcAft>
            </a:pPr>
            <a:r>
              <a:rPr lang="zh-CN" altLang="en-US" sz="2400" dirty="0"/>
              <a:t>逻辑函数的标准式表达</a:t>
            </a:r>
            <a:endParaRPr lang="en-US" altLang="zh-CN" sz="2400" dirty="0"/>
          </a:p>
          <a:p>
            <a:pPr lvl="1">
              <a:spcAft>
                <a:spcPct val="10000"/>
              </a:spcAft>
            </a:pPr>
            <a:r>
              <a:rPr lang="zh-CN" altLang="en-US" sz="2000" dirty="0"/>
              <a:t>标准与或式（最小项）、标准或与式（最大项）</a:t>
            </a:r>
            <a:endParaRPr lang="en-US" altLang="zh-CN" sz="2000" dirty="0"/>
          </a:p>
          <a:p>
            <a:pPr lvl="1">
              <a:spcAft>
                <a:spcPct val="10000"/>
              </a:spcAft>
            </a:pPr>
            <a:r>
              <a:rPr lang="zh-CN" altLang="en-US" sz="2000" dirty="0"/>
              <a:t>最大</a:t>
            </a:r>
            <a:r>
              <a:rPr lang="en-US" altLang="zh-CN" sz="2000" dirty="0"/>
              <a:t>/</a:t>
            </a:r>
            <a:r>
              <a:rPr lang="zh-CN" altLang="en-US" sz="2000" dirty="0"/>
              <a:t>小项表达</a:t>
            </a:r>
            <a:r>
              <a:rPr lang="en-US" altLang="zh-CN" sz="2000" dirty="0"/>
              <a:t>&lt;-&gt;</a:t>
            </a:r>
            <a:r>
              <a:rPr lang="zh-CN" altLang="en-US" sz="2000" dirty="0"/>
              <a:t>真值表</a:t>
            </a:r>
            <a:endParaRPr lang="en-US" altLang="zh-CN" sz="2000" dirty="0"/>
          </a:p>
          <a:p>
            <a:pPr>
              <a:spcAft>
                <a:spcPct val="10000"/>
              </a:spcAft>
            </a:pPr>
            <a:endParaRPr lang="en-US" altLang="zh-CN" sz="2400" dirty="0"/>
          </a:p>
          <a:p>
            <a:pPr>
              <a:spcAft>
                <a:spcPct val="10000"/>
              </a:spcAft>
            </a:pPr>
            <a:r>
              <a:rPr lang="zh-CN" altLang="en-US" sz="2400" dirty="0"/>
              <a:t>最简与或式</a:t>
            </a:r>
            <a:endParaRPr lang="en-US" altLang="zh-CN" sz="2400" dirty="0"/>
          </a:p>
          <a:p>
            <a:pPr lvl="1">
              <a:spcAft>
                <a:spcPct val="10000"/>
              </a:spcAft>
            </a:pPr>
            <a:r>
              <a:rPr lang="zh-CN" altLang="en-US" sz="2000" dirty="0"/>
              <a:t>代数法化简（</a:t>
            </a:r>
            <a:r>
              <a:rPr kumimoji="1" lang="zh-CN" altLang="en-US" sz="2000" dirty="0">
                <a:latin typeface="Times New Roman" panose="02020603050405020304" pitchFamily="18" charset="0"/>
              </a:rPr>
              <a:t>分配律、吸收率、反演率、常用公式牢记心中</a:t>
            </a:r>
            <a:r>
              <a:rPr lang="zh-CN" altLang="en-US" sz="2000" dirty="0"/>
              <a:t>）</a:t>
            </a:r>
            <a:endParaRPr lang="en-US" altLang="zh-CN" sz="2000" dirty="0"/>
          </a:p>
          <a:p>
            <a:pPr lvl="1">
              <a:spcAft>
                <a:spcPct val="10000"/>
              </a:spcAft>
            </a:pPr>
            <a:r>
              <a:rPr lang="zh-CN" altLang="en-US" sz="2000" dirty="0"/>
              <a:t>卡诺图</a:t>
            </a:r>
            <a:endParaRPr lang="en-US" altLang="zh-CN" sz="2000" dirty="0"/>
          </a:p>
          <a:p>
            <a:pPr lvl="2">
              <a:spcAft>
                <a:spcPct val="10000"/>
              </a:spcAft>
            </a:pPr>
            <a:r>
              <a:rPr lang="zh-CN" altLang="en-US" dirty="0"/>
              <a:t>格式一定不要错</a:t>
            </a:r>
            <a:endParaRPr lang="en-US" altLang="zh-CN" dirty="0"/>
          </a:p>
          <a:p>
            <a:pPr lvl="2">
              <a:spcAft>
                <a:spcPct val="10000"/>
              </a:spcAft>
            </a:pPr>
            <a:r>
              <a:rPr lang="zh-CN" altLang="en-US" dirty="0"/>
              <a:t>包围圈等于乘积项</a:t>
            </a:r>
            <a:endParaRPr lang="en-US" altLang="zh-CN" dirty="0"/>
          </a:p>
          <a:p>
            <a:pPr lvl="2">
              <a:spcAft>
                <a:spcPct val="10000"/>
              </a:spcAft>
            </a:pPr>
            <a:r>
              <a:rPr lang="zh-CN" altLang="en-US" dirty="0"/>
              <a:t>无关项处理</a:t>
            </a:r>
            <a:endParaRPr lang="en-US" altLang="zh-CN" dirty="0"/>
          </a:p>
          <a:p>
            <a:pPr>
              <a:spcAft>
                <a:spcPct val="10000"/>
              </a:spcAft>
            </a:pPr>
            <a:endParaRPr lang="zh-CN" altLang="en-US" sz="2000" dirty="0"/>
          </a:p>
          <a:p>
            <a:pPr>
              <a:spcAft>
                <a:spcPct val="10000"/>
              </a:spcAft>
            </a:pPr>
            <a:endParaRPr lang="zh-CN" altLang="en-US" dirty="0"/>
          </a:p>
        </p:txBody>
      </p:sp>
      <p:sp>
        <p:nvSpPr>
          <p:cNvPr id="4" name="日期占位符 3"/>
          <p:cNvSpPr>
            <a:spLocks noGrp="1"/>
          </p:cNvSpPr>
          <p:nvPr>
            <p:ph type="dt" sz="half" idx="10"/>
          </p:nvPr>
        </p:nvSpPr>
        <p:spPr/>
        <p:txBody>
          <a:bodyPr/>
          <a:lstStyle/>
          <a:p>
            <a:pPr>
              <a:defRPr/>
            </a:pPr>
            <a:fld id="{DD5182CA-7EB7-4189-8263-B963C6D7C7A2}" type="datetime1">
              <a:rPr lang="zh-CN" altLang="en-US" smtClean="0"/>
            </a:fld>
            <a:endParaRPr lang="en-US" altLang="zh-CN"/>
          </a:p>
        </p:txBody>
      </p:sp>
      <p:sp>
        <p:nvSpPr>
          <p:cNvPr id="5" name="页脚占位符 4"/>
          <p:cNvSpPr>
            <a:spLocks noGrp="1"/>
          </p:cNvSpPr>
          <p:nvPr>
            <p:ph type="ftr" sz="quarter" idx="11"/>
          </p:nvPr>
        </p:nvSpPr>
        <p:spPr/>
        <p:txBody>
          <a:bodyPr/>
          <a:lstStyle/>
          <a:p>
            <a:pPr>
              <a:defRPr/>
            </a:pPr>
            <a:r>
              <a:rPr lang="zh-CN" altLang="en-US"/>
              <a:t>模拟与数字电路 </a:t>
            </a:r>
            <a:r>
              <a:rPr lang="en-US" altLang="zh-CN"/>
              <a:t>— </a:t>
            </a:r>
            <a:r>
              <a:rPr lang="zh-CN" altLang="en-US"/>
              <a:t>逻辑代数基础</a:t>
            </a:r>
            <a:r>
              <a:rPr lang="en-US" altLang="zh-CN"/>
              <a:t>(1)</a:t>
            </a:r>
            <a:endParaRPr lang="en-US" altLang="zh-CN"/>
          </a:p>
        </p:txBody>
      </p:sp>
      <p:sp>
        <p:nvSpPr>
          <p:cNvPr id="6" name="灯片编号占位符 5"/>
          <p:cNvSpPr>
            <a:spLocks noGrp="1"/>
          </p:cNvSpPr>
          <p:nvPr>
            <p:ph type="sldNum" sz="quarter" idx="12"/>
          </p:nvPr>
        </p:nvSpPr>
        <p:spPr/>
        <p:txBody>
          <a:bodyPr/>
          <a:lstStyle/>
          <a:p>
            <a:pPr>
              <a:defRPr/>
            </a:pPr>
            <a:fld id="{186E4B9D-DE5A-4E39-8A1D-2B45E56E217D}" type="slidenum">
              <a:rPr lang="en-US" altLang="zh-CN" smtClean="0"/>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5A6ADFE4-ECB6-4F55-8807-E6F396821A13}" type="datetime1">
              <a:rPr lang="zh-CN" altLang="en-US" sz="1800" b="0" smtClean="0">
                <a:solidFill>
                  <a:srgbClr val="B2B2B2"/>
                </a:solidFill>
              </a:rPr>
            </a:fld>
            <a:endParaRPr lang="en-US" altLang="zh-CN" sz="1800" b="0">
              <a:solidFill>
                <a:srgbClr val="B2B2B2"/>
              </a:solidFill>
            </a:endParaRPr>
          </a:p>
        </p:txBody>
      </p:sp>
      <p:sp>
        <p:nvSpPr>
          <p:cNvPr id="6147" name="Rectangle 5"/>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组合逻辑电路</a:t>
            </a:r>
            <a:r>
              <a:rPr lang="en-US" altLang="zh-CN" sz="1800" b="0">
                <a:solidFill>
                  <a:srgbClr val="B2B2B2"/>
                </a:solidFill>
              </a:rPr>
              <a:t>(1)</a:t>
            </a:r>
            <a:endParaRPr lang="en-US" altLang="zh-CN" sz="1800" b="0">
              <a:solidFill>
                <a:srgbClr val="B2B2B2"/>
              </a:solidFill>
            </a:endParaRPr>
          </a:p>
        </p:txBody>
      </p:sp>
      <p:sp>
        <p:nvSpPr>
          <p:cNvPr id="6148"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DC64B554-70ED-4FC1-A897-6F853A081670}" type="slidenum">
              <a:rPr lang="en-US" altLang="zh-CN" sz="1800" b="0" smtClean="0">
                <a:solidFill>
                  <a:srgbClr val="B2B2B2"/>
                </a:solidFill>
              </a:rPr>
            </a:fld>
            <a:endParaRPr lang="en-US" altLang="zh-CN" sz="1800" b="0">
              <a:solidFill>
                <a:srgbClr val="B2B2B2"/>
              </a:solidFill>
            </a:endParaRPr>
          </a:p>
        </p:txBody>
      </p:sp>
      <p:sp>
        <p:nvSpPr>
          <p:cNvPr id="6149" name="灯片编号占位符 5"/>
          <p:cNvSpPr txBox="1">
            <a:spLocks noGrp="1"/>
          </p:cNvSpPr>
          <p:nvPr/>
        </p:nvSpPr>
        <p:spPr bwMode="auto">
          <a:xfrm>
            <a:off x="7502525" y="6453188"/>
            <a:ext cx="12192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Aft>
                <a:spcPct val="0"/>
              </a:spcAft>
              <a:buFontTx/>
              <a:buNone/>
            </a:pPr>
            <a:fld id="{C335E581-999B-4E1E-B56B-AF7249DDBD29}" type="slidenum">
              <a:rPr lang="en-US" altLang="zh-CN" sz="1800" b="0">
                <a:solidFill>
                  <a:srgbClr val="B2B2B2"/>
                </a:solidFill>
              </a:rPr>
            </a:fld>
            <a:endParaRPr lang="en-US" altLang="zh-CN" sz="1800" b="0">
              <a:solidFill>
                <a:srgbClr val="B2B2B2"/>
              </a:solidFill>
            </a:endParaRPr>
          </a:p>
        </p:txBody>
      </p:sp>
      <p:sp>
        <p:nvSpPr>
          <p:cNvPr id="6150" name="Rectangle 2"/>
          <p:cNvSpPr>
            <a:spLocks noGrp="1" noChangeArrowheads="1"/>
          </p:cNvSpPr>
          <p:nvPr>
            <p:ph type="title" idx="4294967295"/>
          </p:nvPr>
        </p:nvSpPr>
        <p:spPr>
          <a:xfrm>
            <a:off x="457200" y="341313"/>
            <a:ext cx="8229600" cy="1143000"/>
          </a:xfrm>
        </p:spPr>
        <p:txBody>
          <a:bodyPr/>
          <a:lstStyle/>
          <a:p>
            <a:pPr eaLnBrk="1" hangingPunct="1"/>
            <a:r>
              <a:rPr lang="zh-CN" altLang="en-US"/>
              <a:t>内容提纲</a:t>
            </a:r>
            <a:endParaRPr lang="zh-CN" altLang="en-US"/>
          </a:p>
        </p:txBody>
      </p:sp>
      <p:sp>
        <p:nvSpPr>
          <p:cNvPr id="6151" name="Rectangle 3"/>
          <p:cNvSpPr>
            <a:spLocks noGrp="1" noChangeArrowheads="1"/>
          </p:cNvSpPr>
          <p:nvPr>
            <p:ph type="body" idx="4294967295"/>
          </p:nvPr>
        </p:nvSpPr>
        <p:spPr>
          <a:xfrm>
            <a:off x="468313" y="1628775"/>
            <a:ext cx="8229600" cy="4525963"/>
          </a:xfrm>
        </p:spPr>
        <p:txBody>
          <a:bodyPr/>
          <a:lstStyle/>
          <a:p>
            <a:pPr>
              <a:spcAft>
                <a:spcPct val="30000"/>
              </a:spcAft>
            </a:pPr>
            <a:r>
              <a:rPr lang="zh-CN" altLang="en-US"/>
              <a:t>组合逻辑电路特点</a:t>
            </a:r>
            <a:endParaRPr lang="en-US" altLang="zh-CN"/>
          </a:p>
          <a:p>
            <a:pPr>
              <a:spcAft>
                <a:spcPct val="30000"/>
              </a:spcAft>
            </a:pPr>
            <a:r>
              <a:rPr lang="zh-CN" altLang="en-US"/>
              <a:t>组合逻辑电路分析</a:t>
            </a:r>
            <a:endParaRPr lang="en-US" altLang="zh-CN"/>
          </a:p>
          <a:p>
            <a:pPr>
              <a:spcAft>
                <a:spcPct val="30000"/>
              </a:spcAft>
            </a:pPr>
            <a:r>
              <a:rPr kumimoji="1" lang="zh-CN" altLang="en-US"/>
              <a:t>组合逻辑电路设计</a:t>
            </a:r>
            <a:endParaRPr lang="en-US" altLang="zh-CN"/>
          </a:p>
          <a:p>
            <a:pPr>
              <a:spcAft>
                <a:spcPct val="30000"/>
              </a:spcAft>
            </a:pPr>
            <a:endParaRPr kumimoji="1" lang="zh-CN" altLang="en-US">
              <a:latin typeface="Times New Roman" panose="02020603050405020304" pitchFamily="18" charset="0"/>
            </a:endParaRPr>
          </a:p>
          <a:p>
            <a:pPr>
              <a:spcAft>
                <a:spcPct val="30000"/>
              </a:spcAft>
            </a:pPr>
            <a:endParaRPr kumimoji="1" lang="zh-CN" altLang="en-US">
              <a:latin typeface="Times New Roman" panose="02020603050405020304" pitchFamily="18" charset="0"/>
            </a:endParaRPr>
          </a:p>
        </p:txBody>
      </p:sp>
      <p:sp>
        <p:nvSpPr>
          <p:cNvPr id="6152" name="文本框 1"/>
          <p:cNvSpPr txBox="1">
            <a:spLocks noChangeArrowheads="1"/>
          </p:cNvSpPr>
          <p:nvPr/>
        </p:nvSpPr>
        <p:spPr bwMode="auto">
          <a:xfrm>
            <a:off x="2411413" y="4365625"/>
            <a:ext cx="41052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P78-147</a:t>
            </a:r>
            <a:r>
              <a:rPr lang="zh-CN" altLang="en-US"/>
              <a:t>的</a:t>
            </a:r>
            <a:r>
              <a:rPr lang="en-US" altLang="zh-CN"/>
              <a:t>MOS</a:t>
            </a:r>
            <a:r>
              <a:rPr lang="zh-CN" altLang="en-US"/>
              <a:t>管和</a:t>
            </a:r>
            <a:r>
              <a:rPr lang="en-US" altLang="zh-CN"/>
              <a:t>Verilog</a:t>
            </a:r>
            <a:r>
              <a:rPr lang="zh-CN" altLang="en-US"/>
              <a:t>以后会讲，</a:t>
            </a:r>
            <a:endParaRPr lang="en-US" altLang="zh-CN"/>
          </a:p>
          <a:p>
            <a:r>
              <a:rPr lang="zh-CN" altLang="en-US"/>
              <a:t>这里的内容是</a:t>
            </a:r>
            <a:r>
              <a:rPr lang="en-US" altLang="zh-CN"/>
              <a:t>P148</a:t>
            </a:r>
            <a:r>
              <a:rPr lang="zh-CN" altLang="en-US"/>
              <a:t>页开始</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2786AB75-F463-4C61-9793-F892FF3AD5BB}" type="datetime1">
              <a:rPr lang="zh-CN" altLang="en-US" sz="1800" b="0" smtClean="0">
                <a:solidFill>
                  <a:srgbClr val="B2B2B2"/>
                </a:solidFill>
              </a:rPr>
            </a:fld>
            <a:endParaRPr lang="en-US" altLang="zh-CN" sz="1800" b="0">
              <a:solidFill>
                <a:srgbClr val="B2B2B2"/>
              </a:solidFill>
            </a:endParaRPr>
          </a:p>
        </p:txBody>
      </p:sp>
      <p:sp>
        <p:nvSpPr>
          <p:cNvPr id="8195" name="Rectangle 5"/>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组合逻辑电路</a:t>
            </a:r>
            <a:r>
              <a:rPr lang="en-US" altLang="zh-CN" sz="1800" b="0">
                <a:solidFill>
                  <a:srgbClr val="B2B2B2"/>
                </a:solidFill>
              </a:rPr>
              <a:t>(1)</a:t>
            </a:r>
            <a:endParaRPr lang="en-US" altLang="zh-CN" sz="1800" b="0">
              <a:solidFill>
                <a:srgbClr val="B2B2B2"/>
              </a:solidFill>
            </a:endParaRPr>
          </a:p>
        </p:txBody>
      </p:sp>
      <p:sp>
        <p:nvSpPr>
          <p:cNvPr id="8196"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02ECFBD8-03F9-4842-877C-51A3C6B0CEA4}" type="slidenum">
              <a:rPr lang="en-US" altLang="zh-CN" sz="1800" b="0" smtClean="0">
                <a:solidFill>
                  <a:srgbClr val="B2B2B2"/>
                </a:solidFill>
              </a:rPr>
            </a:fld>
            <a:endParaRPr lang="en-US" altLang="zh-CN" sz="1800" b="0">
              <a:solidFill>
                <a:srgbClr val="B2B2B2"/>
              </a:solidFill>
            </a:endParaRPr>
          </a:p>
        </p:txBody>
      </p:sp>
      <p:sp>
        <p:nvSpPr>
          <p:cNvPr id="8197" name="Rectangle 2"/>
          <p:cNvSpPr>
            <a:spLocks noGrp="1" noChangeArrowheads="1"/>
          </p:cNvSpPr>
          <p:nvPr>
            <p:ph type="title"/>
          </p:nvPr>
        </p:nvSpPr>
        <p:spPr/>
        <p:txBody>
          <a:bodyPr/>
          <a:lstStyle/>
          <a:p>
            <a:r>
              <a:rPr lang="en-US" altLang="zh-CN">
                <a:solidFill>
                  <a:schemeClr val="tx1"/>
                </a:solidFill>
              </a:rPr>
              <a:t>组合</a:t>
            </a:r>
            <a:r>
              <a:rPr lang="en-US" altLang="en-US">
                <a:solidFill>
                  <a:schemeClr val="tx1"/>
                </a:solidFill>
              </a:rPr>
              <a:t>逻辑</a:t>
            </a:r>
            <a:r>
              <a:rPr lang="en-US" altLang="zh-CN">
                <a:solidFill>
                  <a:schemeClr val="tx1"/>
                </a:solidFill>
              </a:rPr>
              <a:t>电路</a:t>
            </a:r>
            <a:endParaRPr lang="zh-CN" altLang="en-US">
              <a:solidFill>
                <a:schemeClr val="tx1"/>
              </a:solidFill>
            </a:endParaRPr>
          </a:p>
        </p:txBody>
      </p:sp>
      <p:sp>
        <p:nvSpPr>
          <p:cNvPr id="8198" name="Rectangle 3"/>
          <p:cNvSpPr>
            <a:spLocks noGrp="1" noChangeArrowheads="1"/>
          </p:cNvSpPr>
          <p:nvPr>
            <p:ph type="body" idx="1"/>
          </p:nvPr>
        </p:nvSpPr>
        <p:spPr>
          <a:xfrm>
            <a:off x="457200" y="1304925"/>
            <a:ext cx="8218488" cy="2916238"/>
          </a:xfrm>
        </p:spPr>
        <p:txBody>
          <a:bodyPr/>
          <a:lstStyle/>
          <a:p>
            <a:r>
              <a:rPr lang="zh-CN" altLang="en-US"/>
              <a:t>在任意时刻，电路的输出仅取决于该时刻的输入，与电路原来所处的状态无关，即输出是输入的组合，简称组合电路</a:t>
            </a:r>
            <a:endParaRPr lang="zh-CN" altLang="en-US"/>
          </a:p>
          <a:p>
            <a:r>
              <a:rPr lang="zh-CN" altLang="en-US"/>
              <a:t>组合电路结构特点</a:t>
            </a:r>
            <a:endParaRPr lang="zh-CN" altLang="en-US"/>
          </a:p>
          <a:p>
            <a:pPr lvl="1"/>
            <a:r>
              <a:rPr lang="zh-CN" altLang="en-US"/>
              <a:t>仅由逻辑门电路组成，不含记忆元件</a:t>
            </a:r>
            <a:endParaRPr lang="zh-CN" altLang="en-US"/>
          </a:p>
          <a:p>
            <a:pPr lvl="1"/>
            <a:r>
              <a:rPr lang="zh-CN" altLang="en-US"/>
              <a:t>信号单向传输，不存在从输出到输入的反馈路径</a:t>
            </a:r>
            <a:endParaRPr lang="zh-CN" altLang="en-US"/>
          </a:p>
        </p:txBody>
      </p:sp>
      <p:sp>
        <p:nvSpPr>
          <p:cNvPr id="8199" name="Rectangle 4"/>
          <p:cNvSpPr>
            <a:spLocks noChangeArrowheads="1"/>
          </p:cNvSpPr>
          <p:nvPr/>
        </p:nvSpPr>
        <p:spPr bwMode="auto">
          <a:xfrm>
            <a:off x="1920875" y="5810250"/>
            <a:ext cx="5597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a:latin typeface="Times New Roman" panose="02020603050405020304" pitchFamily="18" charset="0"/>
                <a:ea typeface="楷体_GB2312" pitchFamily="49" charset="-122"/>
              </a:rPr>
              <a:t>Y</a:t>
            </a:r>
            <a:r>
              <a:rPr lang="en-US" altLang="zh-CN" sz="2400" baseline="-10000">
                <a:latin typeface="Times New Roman" panose="02020603050405020304" pitchFamily="18" charset="0"/>
                <a:ea typeface="楷体_GB2312" pitchFamily="49" charset="-122"/>
              </a:rPr>
              <a:t>i</a:t>
            </a:r>
            <a:r>
              <a:rPr lang="en-US" altLang="zh-CN" sz="2400">
                <a:latin typeface="Times New Roman" panose="02020603050405020304" pitchFamily="18" charset="0"/>
                <a:ea typeface="楷体_GB2312" pitchFamily="49" charset="-122"/>
              </a:rPr>
              <a:t> = f</a:t>
            </a:r>
            <a:r>
              <a:rPr lang="en-US" altLang="zh-CN" sz="2400" baseline="-20000">
                <a:latin typeface="Times New Roman" panose="02020603050405020304" pitchFamily="18" charset="0"/>
                <a:ea typeface="楷体_GB2312" pitchFamily="49" charset="-122"/>
              </a:rPr>
              <a:t>i</a:t>
            </a:r>
            <a:r>
              <a:rPr lang="en-US" altLang="zh-CN" sz="2400">
                <a:latin typeface="Times New Roman" panose="02020603050405020304" pitchFamily="18" charset="0"/>
                <a:ea typeface="楷体_GB2312" pitchFamily="49" charset="-122"/>
              </a:rPr>
              <a:t> (A</a:t>
            </a:r>
            <a:r>
              <a:rPr lang="en-US" altLang="zh-CN" sz="2400" baseline="-10000">
                <a:latin typeface="Times New Roman" panose="02020603050405020304" pitchFamily="18" charset="0"/>
                <a:ea typeface="楷体_GB2312" pitchFamily="49" charset="-122"/>
              </a:rPr>
              <a:t>0</a:t>
            </a:r>
            <a:r>
              <a:rPr lang="en-US" altLang="zh-CN" sz="2400">
                <a:latin typeface="Times New Roman" panose="02020603050405020304" pitchFamily="18" charset="0"/>
                <a:ea typeface="楷体_GB2312" pitchFamily="49" charset="-122"/>
              </a:rPr>
              <a:t>, A</a:t>
            </a:r>
            <a:r>
              <a:rPr lang="en-US" altLang="zh-CN" sz="2400" baseline="-10000">
                <a:latin typeface="Times New Roman" panose="02020603050405020304" pitchFamily="18" charset="0"/>
                <a:ea typeface="楷体_GB2312" pitchFamily="49" charset="-122"/>
              </a:rPr>
              <a:t>1</a:t>
            </a:r>
            <a:r>
              <a:rPr lang="en-US" altLang="zh-CN" sz="2400" baseline="-30000">
                <a:latin typeface="Times New Roman" panose="02020603050405020304" pitchFamily="18" charset="0"/>
                <a:ea typeface="楷体_GB2312" pitchFamily="49" charset="-122"/>
              </a:rPr>
              <a:t> </a:t>
            </a:r>
            <a:r>
              <a:rPr lang="en-US" altLang="zh-CN" sz="2400">
                <a:latin typeface="Times New Roman" panose="02020603050405020304" pitchFamily="18" charset="0"/>
                <a:ea typeface="楷体_GB2312" pitchFamily="49" charset="-122"/>
              </a:rPr>
              <a:t>, …, A</a:t>
            </a:r>
            <a:r>
              <a:rPr lang="en-US" altLang="zh-CN" sz="2400" baseline="-10000">
                <a:latin typeface="Times New Roman" panose="02020603050405020304" pitchFamily="18" charset="0"/>
                <a:ea typeface="楷体_GB2312" pitchFamily="49" charset="-122"/>
              </a:rPr>
              <a:t>m-1</a:t>
            </a:r>
            <a:r>
              <a:rPr lang="en-US" altLang="zh-CN" sz="2400" baseline="-30000">
                <a:latin typeface="Times New Roman" panose="02020603050405020304" pitchFamily="18" charset="0"/>
                <a:ea typeface="楷体_GB2312" pitchFamily="49" charset="-122"/>
              </a:rPr>
              <a:t> </a:t>
            </a:r>
            <a:r>
              <a:rPr lang="en-US" altLang="zh-CN" sz="2400">
                <a:latin typeface="Times New Roman" panose="02020603050405020304" pitchFamily="18" charset="0"/>
                <a:ea typeface="楷体_GB2312" pitchFamily="49" charset="-122"/>
              </a:rPr>
              <a:t>),  (i =0, 1, …, n-1)</a:t>
            </a:r>
            <a:endParaRPr lang="en-US" altLang="zh-CN" sz="2400">
              <a:latin typeface="Times New Roman" panose="02020603050405020304" pitchFamily="18" charset="0"/>
              <a:ea typeface="楷体_GB2312" pitchFamily="49" charset="-122"/>
            </a:endParaRPr>
          </a:p>
        </p:txBody>
      </p:sp>
      <p:grpSp>
        <p:nvGrpSpPr>
          <p:cNvPr id="8200" name="Group 22"/>
          <p:cNvGrpSpPr/>
          <p:nvPr/>
        </p:nvGrpSpPr>
        <p:grpSpPr bwMode="auto">
          <a:xfrm>
            <a:off x="2417763" y="4286250"/>
            <a:ext cx="4219575" cy="1316038"/>
            <a:chOff x="1379" y="2700"/>
            <a:chExt cx="2658" cy="829"/>
          </a:xfrm>
        </p:grpSpPr>
        <p:sp>
          <p:nvSpPr>
            <p:cNvPr id="8201" name="Text Box 6"/>
            <p:cNvSpPr txBox="1">
              <a:spLocks noChangeArrowheads="1"/>
            </p:cNvSpPr>
            <p:nvPr/>
          </p:nvSpPr>
          <p:spPr bwMode="auto">
            <a:xfrm>
              <a:off x="3604" y="3229"/>
              <a:ext cx="4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a:latin typeface="Times New Roman" panose="02020603050405020304" pitchFamily="18" charset="0"/>
                </a:rPr>
                <a:t>Y</a:t>
              </a:r>
              <a:r>
                <a:rPr lang="en-US" altLang="zh-CN" sz="1600">
                  <a:latin typeface="Times New Roman" panose="02020603050405020304" pitchFamily="18" charset="0"/>
                </a:rPr>
                <a:t>n-1</a:t>
              </a:r>
              <a:endParaRPr lang="en-US" altLang="zh-CN" sz="1600">
                <a:latin typeface="Times New Roman" panose="02020603050405020304" pitchFamily="18" charset="0"/>
              </a:endParaRPr>
            </a:p>
          </p:txBody>
        </p:sp>
        <p:sp>
          <p:nvSpPr>
            <p:cNvPr id="8202" name="Text Box 8"/>
            <p:cNvSpPr txBox="1">
              <a:spLocks noChangeArrowheads="1"/>
            </p:cNvSpPr>
            <p:nvPr/>
          </p:nvSpPr>
          <p:spPr bwMode="auto">
            <a:xfrm rot="-5400000">
              <a:off x="1784" y="2937"/>
              <a:ext cx="3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4000" b="0"/>
                <a:t>…</a:t>
              </a:r>
              <a:endParaRPr lang="en-US" altLang="zh-CN" sz="4000" b="0"/>
            </a:p>
          </p:txBody>
        </p:sp>
        <p:sp>
          <p:nvSpPr>
            <p:cNvPr id="8203" name="Rectangle 9"/>
            <p:cNvSpPr>
              <a:spLocks noChangeArrowheads="1"/>
            </p:cNvSpPr>
            <p:nvPr/>
          </p:nvSpPr>
          <p:spPr bwMode="auto">
            <a:xfrm>
              <a:off x="2312" y="2712"/>
              <a:ext cx="839" cy="817"/>
            </a:xfrm>
            <a:prstGeom prst="rect">
              <a:avLst/>
            </a:prstGeom>
            <a:noFill/>
            <a:ln w="2857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nchorCtr="1"/>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2400"/>
                <a:t>组合</a:t>
              </a:r>
              <a:endParaRPr lang="en-US" altLang="zh-CN" sz="2400"/>
            </a:p>
            <a:p>
              <a:pPr algn="ctr" eaLnBrk="1" hangingPunct="1">
                <a:spcAft>
                  <a:spcPct val="0"/>
                </a:spcAft>
                <a:buFontTx/>
                <a:buNone/>
              </a:pPr>
              <a:r>
                <a:rPr lang="en-US" altLang="en-US" sz="2400"/>
                <a:t>逻辑</a:t>
              </a:r>
              <a:endParaRPr lang="en-US" altLang="zh-CN" sz="2400"/>
            </a:p>
            <a:p>
              <a:pPr algn="ctr" eaLnBrk="1" hangingPunct="1">
                <a:spcAft>
                  <a:spcPct val="0"/>
                </a:spcAft>
                <a:buFontTx/>
                <a:buNone/>
              </a:pPr>
              <a:r>
                <a:rPr lang="en-US" altLang="zh-CN" sz="2400"/>
                <a:t>电路</a:t>
              </a:r>
              <a:endParaRPr lang="zh-CN" altLang="en-US" sz="2400"/>
            </a:p>
          </p:txBody>
        </p:sp>
        <p:sp>
          <p:nvSpPr>
            <p:cNvPr id="8204" name="Line 11"/>
            <p:cNvSpPr>
              <a:spLocks noChangeShapeType="1"/>
            </p:cNvSpPr>
            <p:nvPr/>
          </p:nvSpPr>
          <p:spPr bwMode="auto">
            <a:xfrm>
              <a:off x="1859" y="2867"/>
              <a:ext cx="453" cy="0"/>
            </a:xfrm>
            <a:prstGeom prst="line">
              <a:avLst/>
            </a:prstGeom>
            <a:noFill/>
            <a:ln w="28575">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205" name="Line 12"/>
            <p:cNvSpPr>
              <a:spLocks noChangeShapeType="1"/>
            </p:cNvSpPr>
            <p:nvPr/>
          </p:nvSpPr>
          <p:spPr bwMode="auto">
            <a:xfrm>
              <a:off x="1859" y="3374"/>
              <a:ext cx="453" cy="0"/>
            </a:xfrm>
            <a:prstGeom prst="line">
              <a:avLst/>
            </a:prstGeom>
            <a:noFill/>
            <a:ln w="28575">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206" name="Text Box 13"/>
            <p:cNvSpPr txBox="1">
              <a:spLocks noChangeArrowheads="1"/>
            </p:cNvSpPr>
            <p:nvPr/>
          </p:nvSpPr>
          <p:spPr bwMode="auto">
            <a:xfrm rot="-5400000">
              <a:off x="3094" y="2935"/>
              <a:ext cx="32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4000" b="0"/>
                <a:t>…</a:t>
              </a:r>
              <a:endParaRPr lang="en-US" altLang="zh-CN" sz="4000" b="0"/>
            </a:p>
          </p:txBody>
        </p:sp>
        <p:sp>
          <p:nvSpPr>
            <p:cNvPr id="8207" name="Line 15"/>
            <p:cNvSpPr>
              <a:spLocks noChangeShapeType="1"/>
            </p:cNvSpPr>
            <p:nvPr/>
          </p:nvSpPr>
          <p:spPr bwMode="auto">
            <a:xfrm>
              <a:off x="3151" y="2865"/>
              <a:ext cx="453" cy="0"/>
            </a:xfrm>
            <a:prstGeom prst="line">
              <a:avLst/>
            </a:prstGeom>
            <a:noFill/>
            <a:ln w="28575">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208" name="Line 16"/>
            <p:cNvSpPr>
              <a:spLocks noChangeShapeType="1"/>
            </p:cNvSpPr>
            <p:nvPr/>
          </p:nvSpPr>
          <p:spPr bwMode="auto">
            <a:xfrm>
              <a:off x="3151" y="3372"/>
              <a:ext cx="453" cy="0"/>
            </a:xfrm>
            <a:prstGeom prst="line">
              <a:avLst/>
            </a:prstGeom>
            <a:noFill/>
            <a:ln w="28575">
              <a:solidFill>
                <a:schemeClr val="tx1"/>
              </a:solidFill>
              <a:rou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8209" name="Text Box 17"/>
            <p:cNvSpPr txBox="1">
              <a:spLocks noChangeArrowheads="1"/>
            </p:cNvSpPr>
            <p:nvPr/>
          </p:nvSpPr>
          <p:spPr bwMode="auto">
            <a:xfrm>
              <a:off x="3634" y="2700"/>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a:latin typeface="Times New Roman" panose="02020603050405020304" pitchFamily="18" charset="0"/>
                </a:rPr>
                <a:t>Y</a:t>
              </a:r>
              <a:r>
                <a:rPr lang="en-US" altLang="zh-CN" sz="1600">
                  <a:latin typeface="Times New Roman" panose="02020603050405020304" pitchFamily="18" charset="0"/>
                </a:rPr>
                <a:t>0</a:t>
              </a:r>
              <a:endParaRPr lang="en-US" altLang="zh-CN" sz="1600">
                <a:latin typeface="Times New Roman" panose="02020603050405020304" pitchFamily="18" charset="0"/>
              </a:endParaRPr>
            </a:p>
          </p:txBody>
        </p:sp>
        <p:sp>
          <p:nvSpPr>
            <p:cNvPr id="8210" name="Text Box 18"/>
            <p:cNvSpPr txBox="1">
              <a:spLocks noChangeArrowheads="1"/>
            </p:cNvSpPr>
            <p:nvPr/>
          </p:nvSpPr>
          <p:spPr bwMode="auto">
            <a:xfrm>
              <a:off x="1463" y="2700"/>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a:latin typeface="Times New Roman" panose="02020603050405020304" pitchFamily="18" charset="0"/>
                </a:rPr>
                <a:t>A</a:t>
              </a:r>
              <a:r>
                <a:rPr lang="en-US" altLang="zh-CN" sz="1600">
                  <a:latin typeface="Times New Roman" panose="02020603050405020304" pitchFamily="18" charset="0"/>
                </a:rPr>
                <a:t>0</a:t>
              </a:r>
              <a:endParaRPr lang="en-US" altLang="zh-CN" sz="1600">
                <a:latin typeface="Times New Roman" panose="02020603050405020304" pitchFamily="18" charset="0"/>
              </a:endParaRPr>
            </a:p>
          </p:txBody>
        </p:sp>
        <p:sp>
          <p:nvSpPr>
            <p:cNvPr id="8211" name="Text Box 20"/>
            <p:cNvSpPr txBox="1">
              <a:spLocks noChangeArrowheads="1"/>
            </p:cNvSpPr>
            <p:nvPr/>
          </p:nvSpPr>
          <p:spPr bwMode="auto">
            <a:xfrm>
              <a:off x="1379" y="3229"/>
              <a:ext cx="4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400">
                  <a:latin typeface="Times New Roman" panose="02020603050405020304" pitchFamily="18" charset="0"/>
                </a:rPr>
                <a:t>A</a:t>
              </a:r>
              <a:r>
                <a:rPr lang="en-US" altLang="zh-CN" sz="1600">
                  <a:latin typeface="Times New Roman" panose="02020603050405020304" pitchFamily="18" charset="0"/>
                </a:rPr>
                <a:t>m-1</a:t>
              </a:r>
              <a:endParaRPr lang="en-US" altLang="zh-CN" sz="1600">
                <a:latin typeface="Times New Roman" panose="02020603050405020304" pitchFamily="18" charset="0"/>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6FFDFD0E-8B86-4377-A4AA-A855D9B2B072}" type="datetime1">
              <a:rPr lang="zh-CN" altLang="en-US" sz="1800" b="0" smtClean="0">
                <a:solidFill>
                  <a:srgbClr val="B2B2B2"/>
                </a:solidFill>
              </a:rPr>
            </a:fld>
            <a:endParaRPr lang="en-US" altLang="zh-CN" sz="1800" b="0">
              <a:solidFill>
                <a:srgbClr val="B2B2B2"/>
              </a:solidFill>
            </a:endParaRPr>
          </a:p>
        </p:txBody>
      </p:sp>
      <p:sp>
        <p:nvSpPr>
          <p:cNvPr id="10243" name="Rectangle 5"/>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组合逻辑电路</a:t>
            </a:r>
            <a:r>
              <a:rPr lang="en-US" altLang="zh-CN" sz="1800" b="0">
                <a:solidFill>
                  <a:srgbClr val="B2B2B2"/>
                </a:solidFill>
              </a:rPr>
              <a:t>(1)</a:t>
            </a:r>
            <a:endParaRPr lang="en-US" altLang="zh-CN" sz="1800" b="0">
              <a:solidFill>
                <a:srgbClr val="B2B2B2"/>
              </a:solidFill>
            </a:endParaRPr>
          </a:p>
        </p:txBody>
      </p:sp>
      <p:sp>
        <p:nvSpPr>
          <p:cNvPr id="1024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E4536111-C1AA-4F31-A232-B2B28BC7B175}" type="slidenum">
              <a:rPr lang="en-US" altLang="zh-CN" sz="1800" b="0" smtClean="0">
                <a:solidFill>
                  <a:srgbClr val="B2B2B2"/>
                </a:solidFill>
              </a:rPr>
            </a:fld>
            <a:endParaRPr lang="en-US" altLang="zh-CN" sz="1800" b="0">
              <a:solidFill>
                <a:srgbClr val="B2B2B2"/>
              </a:solidFill>
            </a:endParaRPr>
          </a:p>
        </p:txBody>
      </p:sp>
      <p:sp>
        <p:nvSpPr>
          <p:cNvPr id="10245" name="Rectangle 2"/>
          <p:cNvSpPr>
            <a:spLocks noGrp="1" noChangeArrowheads="1"/>
          </p:cNvSpPr>
          <p:nvPr>
            <p:ph type="title"/>
          </p:nvPr>
        </p:nvSpPr>
        <p:spPr/>
        <p:txBody>
          <a:bodyPr/>
          <a:lstStyle/>
          <a:p>
            <a:r>
              <a:rPr lang="zh-CN" altLang="en-US"/>
              <a:t>组合逻辑电路分析</a:t>
            </a:r>
            <a:endParaRPr lang="zh-CN" altLang="en-US"/>
          </a:p>
        </p:txBody>
      </p:sp>
      <p:sp>
        <p:nvSpPr>
          <p:cNvPr id="10246" name="Rectangle 3"/>
          <p:cNvSpPr>
            <a:spLocks noGrp="1" noChangeArrowheads="1"/>
          </p:cNvSpPr>
          <p:nvPr>
            <p:ph type="body" idx="1"/>
          </p:nvPr>
        </p:nvSpPr>
        <p:spPr/>
        <p:txBody>
          <a:bodyPr/>
          <a:lstStyle/>
          <a:p>
            <a:r>
              <a:rPr lang="zh-CN" altLang="en-US"/>
              <a:t>根据已知逻辑电路图，确定其逻辑功能</a:t>
            </a:r>
            <a:endParaRPr lang="zh-CN" altLang="en-US"/>
          </a:p>
          <a:p>
            <a:endParaRPr lang="zh-CN" altLang="en-US"/>
          </a:p>
          <a:p>
            <a:endParaRPr lang="zh-CN" altLang="en-US"/>
          </a:p>
          <a:p>
            <a:r>
              <a:rPr lang="zh-CN" altLang="en-US"/>
              <a:t>一般步骤</a:t>
            </a:r>
            <a:endParaRPr kumimoji="1" lang="zh-CN" altLang="en-US"/>
          </a:p>
          <a:p>
            <a:pPr lvl="1"/>
            <a:r>
              <a:rPr kumimoji="1" lang="zh-CN" altLang="en-US"/>
              <a:t>按照逻辑图结构，写出逻辑函数式</a:t>
            </a:r>
            <a:endParaRPr kumimoji="1" lang="zh-CN" altLang="en-US"/>
          </a:p>
          <a:p>
            <a:pPr lvl="1"/>
            <a:r>
              <a:rPr lang="zh-CN" altLang="en-US"/>
              <a:t>化简和变换逻辑</a:t>
            </a:r>
            <a:r>
              <a:rPr kumimoji="1" lang="zh-CN" altLang="en-US"/>
              <a:t>函数</a:t>
            </a:r>
            <a:r>
              <a:rPr lang="zh-CN" altLang="en-US"/>
              <a:t>式</a:t>
            </a:r>
            <a:endParaRPr kumimoji="1" lang="zh-CN" altLang="en-US"/>
          </a:p>
          <a:p>
            <a:pPr lvl="1"/>
            <a:r>
              <a:rPr kumimoji="1" lang="zh-CN" altLang="en-US"/>
              <a:t>列出真值表</a:t>
            </a:r>
            <a:endParaRPr kumimoji="1" lang="zh-CN" altLang="en-US"/>
          </a:p>
          <a:p>
            <a:pPr lvl="1"/>
            <a:r>
              <a:rPr kumimoji="1" lang="zh-CN" altLang="en-US"/>
              <a:t>由真值表，概括电路的逻辑功能</a:t>
            </a:r>
            <a:endParaRPr kumimoji="1" lang="zh-CN" altLang="en-US"/>
          </a:p>
        </p:txBody>
      </p:sp>
      <p:sp>
        <p:nvSpPr>
          <p:cNvPr id="10247" name="Rectangle 4"/>
          <p:cNvSpPr>
            <a:spLocks noChangeArrowheads="1"/>
          </p:cNvSpPr>
          <p:nvPr/>
        </p:nvSpPr>
        <p:spPr bwMode="auto">
          <a:xfrm>
            <a:off x="2519363" y="2224088"/>
            <a:ext cx="1250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b="0"/>
              <a:t>逻辑图</a:t>
            </a:r>
            <a:endParaRPr lang="zh-CN" altLang="en-US" b="0"/>
          </a:p>
        </p:txBody>
      </p:sp>
      <p:sp>
        <p:nvSpPr>
          <p:cNvPr id="10248" name="Rectangle 5"/>
          <p:cNvSpPr>
            <a:spLocks noChangeArrowheads="1"/>
          </p:cNvSpPr>
          <p:nvPr/>
        </p:nvSpPr>
        <p:spPr bwMode="auto">
          <a:xfrm>
            <a:off x="5005388" y="2225675"/>
            <a:ext cx="1606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b="0"/>
              <a:t>逻辑功能</a:t>
            </a:r>
            <a:endParaRPr lang="zh-CN" altLang="en-US" b="0"/>
          </a:p>
        </p:txBody>
      </p:sp>
      <p:sp>
        <p:nvSpPr>
          <p:cNvPr id="10249" name="AutoShape 6"/>
          <p:cNvSpPr>
            <a:spLocks noChangeArrowheads="1"/>
          </p:cNvSpPr>
          <p:nvPr/>
        </p:nvSpPr>
        <p:spPr bwMode="auto">
          <a:xfrm>
            <a:off x="4103688" y="2386013"/>
            <a:ext cx="612775" cy="287337"/>
          </a:xfrm>
          <a:prstGeom prst="rightArrow">
            <a:avLst>
              <a:gd name="adj1" fmla="val 50278"/>
              <a:gd name="adj2" fmla="val 95029"/>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A08E34E8-04BB-4B0D-BA0A-16E20C8AEE84}" type="datetime1">
              <a:rPr lang="zh-CN" altLang="en-US" sz="1800" b="0" smtClean="0">
                <a:solidFill>
                  <a:srgbClr val="B2B2B2"/>
                </a:solidFill>
              </a:rPr>
            </a:fld>
            <a:endParaRPr lang="en-US" altLang="zh-CN" sz="1800" b="0">
              <a:solidFill>
                <a:srgbClr val="B2B2B2"/>
              </a:solidFill>
            </a:endParaRPr>
          </a:p>
        </p:txBody>
      </p:sp>
      <p:sp>
        <p:nvSpPr>
          <p:cNvPr id="12291" name="Rectangle 5"/>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组合逻辑电路</a:t>
            </a:r>
            <a:r>
              <a:rPr lang="en-US" altLang="zh-CN" sz="1800" b="0">
                <a:solidFill>
                  <a:srgbClr val="B2B2B2"/>
                </a:solidFill>
              </a:rPr>
              <a:t>(1)</a:t>
            </a:r>
            <a:endParaRPr lang="en-US" altLang="zh-CN" sz="1800" b="0">
              <a:solidFill>
                <a:srgbClr val="B2B2B2"/>
              </a:solidFill>
            </a:endParaRPr>
          </a:p>
        </p:txBody>
      </p:sp>
      <p:sp>
        <p:nvSpPr>
          <p:cNvPr id="12292"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51B5BE14-4A74-40D7-8502-B2B2115AC30D}" type="slidenum">
              <a:rPr lang="en-US" altLang="zh-CN" sz="1800" b="0" smtClean="0">
                <a:solidFill>
                  <a:srgbClr val="B2B2B2"/>
                </a:solidFill>
              </a:rPr>
            </a:fld>
            <a:endParaRPr lang="en-US" altLang="zh-CN" sz="1800" b="0">
              <a:solidFill>
                <a:srgbClr val="B2B2B2"/>
              </a:solidFill>
            </a:endParaRPr>
          </a:p>
        </p:txBody>
      </p:sp>
      <p:sp>
        <p:nvSpPr>
          <p:cNvPr id="12293" name="Rectangle 2"/>
          <p:cNvSpPr>
            <a:spLocks noGrp="1" noChangeArrowheads="1"/>
          </p:cNvSpPr>
          <p:nvPr>
            <p:ph type="title"/>
          </p:nvPr>
        </p:nvSpPr>
        <p:spPr/>
        <p:txBody>
          <a:bodyPr/>
          <a:lstStyle/>
          <a:p>
            <a:r>
              <a:rPr lang="zh-CN" altLang="en-US"/>
              <a:t>示例</a:t>
            </a:r>
            <a:r>
              <a:rPr lang="en-US" altLang="zh-CN"/>
              <a:t>─</a:t>
            </a:r>
            <a:r>
              <a:rPr lang="zh-CN" altLang="en-US"/>
              <a:t>给定电路分析功能</a:t>
            </a:r>
            <a:endParaRPr lang="zh-CN" altLang="en-US"/>
          </a:p>
        </p:txBody>
      </p:sp>
      <p:sp>
        <p:nvSpPr>
          <p:cNvPr id="12294" name="Rectangle 3"/>
          <p:cNvSpPr>
            <a:spLocks noGrp="1" noChangeArrowheads="1"/>
          </p:cNvSpPr>
          <p:nvPr>
            <p:ph type="body" idx="1"/>
          </p:nvPr>
        </p:nvSpPr>
        <p:spPr>
          <a:xfrm>
            <a:off x="457200" y="1449388"/>
            <a:ext cx="3214688" cy="1439862"/>
          </a:xfrm>
        </p:spPr>
        <p:txBody>
          <a:bodyPr/>
          <a:lstStyle/>
          <a:p>
            <a:r>
              <a:rPr lang="zh-CN" altLang="en-US"/>
              <a:t>写出各输出端的逻辑函数式，并进行化简</a:t>
            </a:r>
            <a:endParaRPr lang="zh-CN" altLang="en-US"/>
          </a:p>
        </p:txBody>
      </p:sp>
      <p:sp>
        <p:nvSpPr>
          <p:cNvPr id="12295" name="Rectangle 5"/>
          <p:cNvSpPr>
            <a:spLocks noChangeArrowheads="1"/>
          </p:cNvSpPr>
          <p:nvPr/>
        </p:nvSpPr>
        <p:spPr bwMode="auto">
          <a:xfrm>
            <a:off x="863600" y="3017838"/>
            <a:ext cx="10763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b="0">
                <a:latin typeface="Times New Roman" panose="02020603050405020304" pitchFamily="18" charset="0"/>
              </a:rPr>
              <a:t>X = A</a:t>
            </a:r>
            <a:endParaRPr lang="en-US" altLang="zh-CN" b="0">
              <a:latin typeface="Times New Roman" panose="02020603050405020304" pitchFamily="18" charset="0"/>
            </a:endParaRPr>
          </a:p>
        </p:txBody>
      </p:sp>
      <p:graphicFrame>
        <p:nvGraphicFramePr>
          <p:cNvPr id="12296" name="Object 6"/>
          <p:cNvGraphicFramePr>
            <a:graphicFrameLocks noChangeAspect="1"/>
          </p:cNvGraphicFramePr>
          <p:nvPr/>
        </p:nvGraphicFramePr>
        <p:xfrm>
          <a:off x="863600" y="3679825"/>
          <a:ext cx="2087563" cy="536575"/>
        </p:xfrm>
        <a:graphic>
          <a:graphicData uri="http://schemas.openxmlformats.org/presentationml/2006/ole">
            <mc:AlternateContent xmlns:mc="http://schemas.openxmlformats.org/markup-compatibility/2006">
              <mc:Choice xmlns:v="urn:schemas-microsoft-com:vml" Requires="v">
                <p:oleObj spid="_x0000_s12390" name="公式" r:id="rId1" imgW="812165" imgH="241300" progId="Equation.3">
                  <p:embed/>
                </p:oleObj>
              </mc:Choice>
              <mc:Fallback>
                <p:oleObj name="公式" r:id="rId1" imgW="812165" imgH="2413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600" y="3679825"/>
                        <a:ext cx="20875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7" name="Object 7"/>
          <p:cNvGraphicFramePr>
            <a:graphicFrameLocks noChangeAspect="1"/>
          </p:cNvGraphicFramePr>
          <p:nvPr/>
        </p:nvGraphicFramePr>
        <p:xfrm>
          <a:off x="930275" y="5624513"/>
          <a:ext cx="1804988" cy="560387"/>
        </p:xfrm>
        <a:graphic>
          <a:graphicData uri="http://schemas.openxmlformats.org/presentationml/2006/ole">
            <mc:AlternateContent xmlns:mc="http://schemas.openxmlformats.org/markup-compatibility/2006">
              <mc:Choice xmlns:v="urn:schemas-microsoft-com:vml" Requires="v">
                <p:oleObj spid="_x0000_s12391" name="公式" r:id="rId3" imgW="799465" imgH="254000" progId="Equation.3">
                  <p:embed/>
                </p:oleObj>
              </mc:Choice>
              <mc:Fallback>
                <p:oleObj name="公式" r:id="rId3" imgW="799465" imgH="2540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0275" y="5624513"/>
                        <a:ext cx="1804988"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8" name="Object 8"/>
          <p:cNvGraphicFramePr>
            <a:graphicFrameLocks noChangeAspect="1"/>
          </p:cNvGraphicFramePr>
          <p:nvPr/>
        </p:nvGraphicFramePr>
        <p:xfrm>
          <a:off x="1217613" y="4364038"/>
          <a:ext cx="1712912" cy="446087"/>
        </p:xfrm>
        <a:graphic>
          <a:graphicData uri="http://schemas.openxmlformats.org/presentationml/2006/ole">
            <mc:AlternateContent xmlns:mc="http://schemas.openxmlformats.org/markup-compatibility/2006">
              <mc:Choice xmlns:v="urn:schemas-microsoft-com:vml" Requires="v">
                <p:oleObj spid="_x0000_s12392" name="公式" r:id="rId5" imgW="723900" imgH="190500" progId="Equation.3">
                  <p:embed/>
                </p:oleObj>
              </mc:Choice>
              <mc:Fallback>
                <p:oleObj name="公式" r:id="rId5" imgW="723900" imgH="190500"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7613" y="4364038"/>
                        <a:ext cx="1712912"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9" name="Object 9"/>
          <p:cNvGraphicFramePr>
            <a:graphicFrameLocks noChangeAspect="1"/>
          </p:cNvGraphicFramePr>
          <p:nvPr/>
        </p:nvGraphicFramePr>
        <p:xfrm>
          <a:off x="2762250" y="5715000"/>
          <a:ext cx="1630363" cy="485775"/>
        </p:xfrm>
        <a:graphic>
          <a:graphicData uri="http://schemas.openxmlformats.org/presentationml/2006/ole">
            <mc:AlternateContent xmlns:mc="http://schemas.openxmlformats.org/markup-compatibility/2006">
              <mc:Choice xmlns:v="urn:schemas-microsoft-com:vml" Requires="v">
                <p:oleObj spid="_x0000_s12393" name="公式" r:id="rId7" imgW="736600" imgH="203200" progId="Equation.3">
                  <p:embed/>
                </p:oleObj>
              </mc:Choice>
              <mc:Fallback>
                <p:oleObj name="公式" r:id="rId7" imgW="736600" imgH="2032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62250" y="5715000"/>
                        <a:ext cx="1630363"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00" name="Object 10"/>
          <p:cNvGraphicFramePr>
            <a:graphicFrameLocks noChangeAspect="1"/>
          </p:cNvGraphicFramePr>
          <p:nvPr/>
        </p:nvGraphicFramePr>
        <p:xfrm>
          <a:off x="1223963" y="4991100"/>
          <a:ext cx="1292225" cy="417513"/>
        </p:xfrm>
        <a:graphic>
          <a:graphicData uri="http://schemas.openxmlformats.org/presentationml/2006/ole">
            <mc:AlternateContent xmlns:mc="http://schemas.openxmlformats.org/markup-compatibility/2006">
              <mc:Choice xmlns:v="urn:schemas-microsoft-com:vml" Requires="v">
                <p:oleObj spid="_x0000_s12394" name="公式" r:id="rId9" imgW="545465" imgH="177800" progId="Equation.3">
                  <p:embed/>
                </p:oleObj>
              </mc:Choice>
              <mc:Fallback>
                <p:oleObj name="公式" r:id="rId9" imgW="545465" imgH="1778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23963" y="4991100"/>
                        <a:ext cx="1292225"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301" name="Object 11"/>
          <p:cNvGraphicFramePr>
            <a:graphicFrameLocks noChangeAspect="1"/>
          </p:cNvGraphicFramePr>
          <p:nvPr/>
        </p:nvGraphicFramePr>
        <p:xfrm>
          <a:off x="4535488" y="5768975"/>
          <a:ext cx="1292225" cy="417513"/>
        </p:xfrm>
        <a:graphic>
          <a:graphicData uri="http://schemas.openxmlformats.org/presentationml/2006/ole">
            <mc:AlternateContent xmlns:mc="http://schemas.openxmlformats.org/markup-compatibility/2006">
              <mc:Choice xmlns:v="urn:schemas-microsoft-com:vml" Requires="v">
                <p:oleObj spid="_x0000_s12395" name="公式" r:id="rId11" imgW="545465" imgH="177800" progId="Equation.3">
                  <p:embed/>
                </p:oleObj>
              </mc:Choice>
              <mc:Fallback>
                <p:oleObj name="公式" r:id="rId11" imgW="545465" imgH="1778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35488" y="5768975"/>
                        <a:ext cx="1292225"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2302" name="Group 71"/>
          <p:cNvGrpSpPr/>
          <p:nvPr/>
        </p:nvGrpSpPr>
        <p:grpSpPr bwMode="auto">
          <a:xfrm>
            <a:off x="3777933" y="1556385"/>
            <a:ext cx="4932362" cy="3205163"/>
            <a:chOff x="2336" y="980"/>
            <a:chExt cx="3107" cy="2019"/>
          </a:xfrm>
        </p:grpSpPr>
        <p:sp>
          <p:nvSpPr>
            <p:cNvPr id="12303" name="Line 13"/>
            <p:cNvSpPr>
              <a:spLocks noChangeShapeType="1"/>
            </p:cNvSpPr>
            <p:nvPr/>
          </p:nvSpPr>
          <p:spPr bwMode="auto">
            <a:xfrm>
              <a:off x="2735" y="2863"/>
              <a:ext cx="1157"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4" name="Line 14"/>
            <p:cNvSpPr>
              <a:spLocks noChangeShapeType="1"/>
            </p:cNvSpPr>
            <p:nvPr/>
          </p:nvSpPr>
          <p:spPr bwMode="auto">
            <a:xfrm>
              <a:off x="2735" y="1341"/>
              <a:ext cx="749"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5" name="AutoShape 15"/>
            <p:cNvSpPr>
              <a:spLocks noChangeArrowheads="1"/>
            </p:cNvSpPr>
            <p:nvPr/>
          </p:nvSpPr>
          <p:spPr bwMode="auto">
            <a:xfrm rot="5400000">
              <a:off x="2885" y="1225"/>
              <a:ext cx="270" cy="234"/>
            </a:xfrm>
            <a:prstGeom prst="triangle">
              <a:avLst>
                <a:gd name="adj" fmla="val 50000"/>
              </a:avLst>
            </a:prstGeom>
            <a:solidFill>
              <a:schemeClr val="bg1"/>
            </a:solidFill>
            <a:ln w="19050">
              <a:solidFill>
                <a:schemeClr val="tx1"/>
              </a:solidFill>
              <a:miter lim="800000"/>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06" name="Oval 16"/>
            <p:cNvSpPr>
              <a:spLocks noChangeArrowheads="1"/>
            </p:cNvSpPr>
            <p:nvPr/>
          </p:nvSpPr>
          <p:spPr bwMode="auto">
            <a:xfrm>
              <a:off x="3121" y="1297"/>
              <a:ext cx="90" cy="89"/>
            </a:xfrm>
            <a:prstGeom prst="ellipse">
              <a:avLst/>
            </a:prstGeom>
            <a:solidFill>
              <a:schemeClr val="bg1"/>
            </a:solidFill>
            <a:ln w="19050">
              <a:solidFill>
                <a:schemeClr val="tx1"/>
              </a:solidFill>
              <a:rou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07" name="Line 17"/>
            <p:cNvSpPr>
              <a:spLocks noChangeShapeType="1"/>
            </p:cNvSpPr>
            <p:nvPr/>
          </p:nvSpPr>
          <p:spPr bwMode="auto">
            <a:xfrm>
              <a:off x="3643" y="1341"/>
              <a:ext cx="251" cy="0"/>
            </a:xfrm>
            <a:prstGeom prst="line">
              <a:avLst/>
            </a:prstGeom>
            <a:noFill/>
            <a:ln w="19050">
              <a:solidFill>
                <a:schemeClr val="tx1"/>
              </a:solidFill>
              <a:round/>
              <a:head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8" name="Line 18"/>
            <p:cNvSpPr>
              <a:spLocks noChangeShapeType="1"/>
            </p:cNvSpPr>
            <p:nvPr/>
          </p:nvSpPr>
          <p:spPr bwMode="auto">
            <a:xfrm>
              <a:off x="3325" y="1505"/>
              <a:ext cx="569"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9" name="AutoShape 19"/>
            <p:cNvSpPr>
              <a:spLocks noChangeArrowheads="1"/>
            </p:cNvSpPr>
            <p:nvPr/>
          </p:nvSpPr>
          <p:spPr bwMode="auto">
            <a:xfrm>
              <a:off x="3834" y="1230"/>
              <a:ext cx="340" cy="374"/>
            </a:xfrm>
            <a:prstGeom prst="flowChartDelay">
              <a:avLst/>
            </a:prstGeom>
            <a:solidFill>
              <a:schemeClr val="bg1"/>
            </a:solidFill>
            <a:ln w="19050">
              <a:solidFill>
                <a:schemeClr val="tx1"/>
              </a:solidFill>
              <a:miter lim="800000"/>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10" name="Oval 20"/>
            <p:cNvSpPr>
              <a:spLocks noChangeArrowheads="1"/>
            </p:cNvSpPr>
            <p:nvPr/>
          </p:nvSpPr>
          <p:spPr bwMode="auto">
            <a:xfrm>
              <a:off x="4176" y="1377"/>
              <a:ext cx="90" cy="90"/>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11" name="Line 21"/>
            <p:cNvSpPr>
              <a:spLocks noChangeShapeType="1"/>
            </p:cNvSpPr>
            <p:nvPr/>
          </p:nvSpPr>
          <p:spPr bwMode="auto">
            <a:xfrm>
              <a:off x="2517" y="1794"/>
              <a:ext cx="1377"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2" name="Line 22"/>
            <p:cNvSpPr>
              <a:spLocks noChangeShapeType="1"/>
            </p:cNvSpPr>
            <p:nvPr/>
          </p:nvSpPr>
          <p:spPr bwMode="auto">
            <a:xfrm>
              <a:off x="3484" y="1955"/>
              <a:ext cx="410" cy="0"/>
            </a:xfrm>
            <a:prstGeom prst="line">
              <a:avLst/>
            </a:prstGeom>
            <a:noFill/>
            <a:ln w="19050">
              <a:solidFill>
                <a:schemeClr val="tx1"/>
              </a:solidFill>
              <a:round/>
              <a:head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3" name="AutoShape 23"/>
            <p:cNvSpPr>
              <a:spLocks noChangeArrowheads="1"/>
            </p:cNvSpPr>
            <p:nvPr/>
          </p:nvSpPr>
          <p:spPr bwMode="auto">
            <a:xfrm>
              <a:off x="3834" y="1683"/>
              <a:ext cx="340" cy="374"/>
            </a:xfrm>
            <a:prstGeom prst="flowChartDelay">
              <a:avLst/>
            </a:prstGeom>
            <a:solidFill>
              <a:schemeClr val="bg1"/>
            </a:solidFill>
            <a:ln w="19050">
              <a:solidFill>
                <a:schemeClr val="tx1"/>
              </a:solidFill>
              <a:miter lim="800000"/>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14" name="Oval 24"/>
            <p:cNvSpPr>
              <a:spLocks noChangeArrowheads="1"/>
            </p:cNvSpPr>
            <p:nvPr/>
          </p:nvSpPr>
          <p:spPr bwMode="auto">
            <a:xfrm>
              <a:off x="4176" y="1830"/>
              <a:ext cx="90" cy="90"/>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15" name="Line 25"/>
            <p:cNvSpPr>
              <a:spLocks noChangeShapeType="1"/>
            </p:cNvSpPr>
            <p:nvPr/>
          </p:nvSpPr>
          <p:spPr bwMode="auto">
            <a:xfrm>
              <a:off x="3484" y="2248"/>
              <a:ext cx="410"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6" name="Line 26"/>
            <p:cNvSpPr>
              <a:spLocks noChangeShapeType="1"/>
            </p:cNvSpPr>
            <p:nvPr/>
          </p:nvSpPr>
          <p:spPr bwMode="auto">
            <a:xfrm>
              <a:off x="2517" y="2412"/>
              <a:ext cx="1377"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17" name="AutoShape 27"/>
            <p:cNvSpPr>
              <a:spLocks noChangeArrowheads="1"/>
            </p:cNvSpPr>
            <p:nvPr/>
          </p:nvSpPr>
          <p:spPr bwMode="auto">
            <a:xfrm>
              <a:off x="3834" y="2137"/>
              <a:ext cx="340" cy="374"/>
            </a:xfrm>
            <a:prstGeom prst="flowChartDelay">
              <a:avLst/>
            </a:prstGeom>
            <a:solidFill>
              <a:schemeClr val="bg1"/>
            </a:solidFill>
            <a:ln w="19050">
              <a:solidFill>
                <a:schemeClr val="tx1"/>
              </a:solidFill>
              <a:miter lim="800000"/>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18" name="Oval 28"/>
            <p:cNvSpPr>
              <a:spLocks noChangeArrowheads="1"/>
            </p:cNvSpPr>
            <p:nvPr/>
          </p:nvSpPr>
          <p:spPr bwMode="auto">
            <a:xfrm>
              <a:off x="4176" y="2284"/>
              <a:ext cx="90" cy="90"/>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19" name="Line 29"/>
            <p:cNvSpPr>
              <a:spLocks noChangeShapeType="1"/>
            </p:cNvSpPr>
            <p:nvPr/>
          </p:nvSpPr>
          <p:spPr bwMode="auto">
            <a:xfrm>
              <a:off x="3643" y="2701"/>
              <a:ext cx="251"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0" name="Line 30"/>
            <p:cNvSpPr>
              <a:spLocks noChangeShapeType="1"/>
            </p:cNvSpPr>
            <p:nvPr/>
          </p:nvSpPr>
          <p:spPr bwMode="auto">
            <a:xfrm>
              <a:off x="4266" y="1422"/>
              <a:ext cx="179"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1" name="Line 31"/>
            <p:cNvSpPr>
              <a:spLocks noChangeShapeType="1"/>
            </p:cNvSpPr>
            <p:nvPr/>
          </p:nvSpPr>
          <p:spPr bwMode="auto">
            <a:xfrm>
              <a:off x="4266" y="1875"/>
              <a:ext cx="179"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2" name="Line 32"/>
            <p:cNvSpPr>
              <a:spLocks noChangeShapeType="1"/>
            </p:cNvSpPr>
            <p:nvPr/>
          </p:nvSpPr>
          <p:spPr bwMode="auto">
            <a:xfrm>
              <a:off x="4266" y="2329"/>
              <a:ext cx="179"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3" name="Line 33"/>
            <p:cNvSpPr>
              <a:spLocks noChangeShapeType="1"/>
            </p:cNvSpPr>
            <p:nvPr/>
          </p:nvSpPr>
          <p:spPr bwMode="auto">
            <a:xfrm>
              <a:off x="4266" y="2782"/>
              <a:ext cx="179"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24" name="AutoShape 34"/>
            <p:cNvSpPr>
              <a:spLocks noChangeArrowheads="1"/>
            </p:cNvSpPr>
            <p:nvPr/>
          </p:nvSpPr>
          <p:spPr bwMode="auto">
            <a:xfrm>
              <a:off x="3834" y="2590"/>
              <a:ext cx="340" cy="374"/>
            </a:xfrm>
            <a:prstGeom prst="flowChartDelay">
              <a:avLst/>
            </a:prstGeom>
            <a:solidFill>
              <a:schemeClr val="bg1"/>
            </a:solidFill>
            <a:ln w="19050">
              <a:solidFill>
                <a:schemeClr val="tx1"/>
              </a:solidFill>
              <a:miter lim="800000"/>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25" name="Oval 35"/>
            <p:cNvSpPr>
              <a:spLocks noChangeArrowheads="1"/>
            </p:cNvSpPr>
            <p:nvPr/>
          </p:nvSpPr>
          <p:spPr bwMode="auto">
            <a:xfrm>
              <a:off x="4176" y="2737"/>
              <a:ext cx="90" cy="90"/>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26" name="AutoShape 36"/>
            <p:cNvSpPr>
              <a:spLocks noChangeArrowheads="1"/>
            </p:cNvSpPr>
            <p:nvPr/>
          </p:nvSpPr>
          <p:spPr bwMode="auto">
            <a:xfrm>
              <a:off x="4626" y="1456"/>
              <a:ext cx="340" cy="374"/>
            </a:xfrm>
            <a:prstGeom prst="flowChartDelay">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27" name="Oval 37"/>
            <p:cNvSpPr>
              <a:spLocks noChangeArrowheads="1"/>
            </p:cNvSpPr>
            <p:nvPr/>
          </p:nvSpPr>
          <p:spPr bwMode="auto">
            <a:xfrm>
              <a:off x="4968" y="1603"/>
              <a:ext cx="90" cy="90"/>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12328" name="Group 38"/>
            <p:cNvGrpSpPr/>
            <p:nvPr/>
          </p:nvGrpSpPr>
          <p:grpSpPr bwMode="auto">
            <a:xfrm>
              <a:off x="4445" y="1567"/>
              <a:ext cx="182" cy="1071"/>
              <a:chOff x="2085" y="1318"/>
              <a:chExt cx="251" cy="1071"/>
            </a:xfrm>
          </p:grpSpPr>
          <p:sp>
            <p:nvSpPr>
              <p:cNvPr id="12356" name="Line 39"/>
              <p:cNvSpPr>
                <a:spLocks noChangeShapeType="1"/>
              </p:cNvSpPr>
              <p:nvPr/>
            </p:nvSpPr>
            <p:spPr bwMode="auto">
              <a:xfrm>
                <a:off x="2085" y="1318"/>
                <a:ext cx="251"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57" name="Line 40"/>
              <p:cNvSpPr>
                <a:spLocks noChangeShapeType="1"/>
              </p:cNvSpPr>
              <p:nvPr/>
            </p:nvSpPr>
            <p:spPr bwMode="auto">
              <a:xfrm>
                <a:off x="2085" y="1482"/>
                <a:ext cx="251"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58" name="Line 41"/>
              <p:cNvSpPr>
                <a:spLocks noChangeShapeType="1"/>
              </p:cNvSpPr>
              <p:nvPr/>
            </p:nvSpPr>
            <p:spPr bwMode="auto">
              <a:xfrm>
                <a:off x="2085" y="2225"/>
                <a:ext cx="251"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59" name="Line 42"/>
              <p:cNvSpPr>
                <a:spLocks noChangeShapeType="1"/>
              </p:cNvSpPr>
              <p:nvPr/>
            </p:nvSpPr>
            <p:spPr bwMode="auto">
              <a:xfrm>
                <a:off x="2085" y="2389"/>
                <a:ext cx="251"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2329" name="Line 43"/>
            <p:cNvSpPr>
              <a:spLocks noChangeShapeType="1"/>
            </p:cNvSpPr>
            <p:nvPr/>
          </p:nvSpPr>
          <p:spPr bwMode="auto">
            <a:xfrm>
              <a:off x="5058" y="1648"/>
              <a:ext cx="181"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30" name="Line 44"/>
            <p:cNvSpPr>
              <a:spLocks noChangeShapeType="1"/>
            </p:cNvSpPr>
            <p:nvPr/>
          </p:nvSpPr>
          <p:spPr bwMode="auto">
            <a:xfrm>
              <a:off x="5058" y="2555"/>
              <a:ext cx="181"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31" name="AutoShape 45"/>
            <p:cNvSpPr>
              <a:spLocks noChangeArrowheads="1"/>
            </p:cNvSpPr>
            <p:nvPr/>
          </p:nvSpPr>
          <p:spPr bwMode="auto">
            <a:xfrm>
              <a:off x="4626" y="2363"/>
              <a:ext cx="340" cy="374"/>
            </a:xfrm>
            <a:prstGeom prst="flowChartDelay">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32" name="Oval 46"/>
            <p:cNvSpPr>
              <a:spLocks noChangeArrowheads="1"/>
            </p:cNvSpPr>
            <p:nvPr/>
          </p:nvSpPr>
          <p:spPr bwMode="auto">
            <a:xfrm>
              <a:off x="4968" y="2510"/>
              <a:ext cx="90" cy="90"/>
            </a:xfrm>
            <a:prstGeom prst="ellipse">
              <a:avLst/>
            </a:prstGeom>
            <a:noFill/>
            <a:ln w="1905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12333" name="Group 47"/>
            <p:cNvGrpSpPr/>
            <p:nvPr/>
          </p:nvGrpSpPr>
          <p:grpSpPr bwMode="auto">
            <a:xfrm>
              <a:off x="2734" y="1958"/>
              <a:ext cx="590" cy="270"/>
              <a:chOff x="816" y="3514"/>
              <a:chExt cx="590" cy="270"/>
            </a:xfrm>
          </p:grpSpPr>
          <p:sp>
            <p:nvSpPr>
              <p:cNvPr id="12353" name="Line 48"/>
              <p:cNvSpPr>
                <a:spLocks noChangeShapeType="1"/>
              </p:cNvSpPr>
              <p:nvPr/>
            </p:nvSpPr>
            <p:spPr bwMode="auto">
              <a:xfrm>
                <a:off x="816" y="3648"/>
                <a:ext cx="590"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54" name="AutoShape 49"/>
              <p:cNvSpPr>
                <a:spLocks noChangeArrowheads="1"/>
              </p:cNvSpPr>
              <p:nvPr/>
            </p:nvSpPr>
            <p:spPr bwMode="auto">
              <a:xfrm rot="5400000">
                <a:off x="966" y="3532"/>
                <a:ext cx="270" cy="234"/>
              </a:xfrm>
              <a:prstGeom prst="triangle">
                <a:avLst>
                  <a:gd name="adj" fmla="val 50000"/>
                </a:avLst>
              </a:prstGeom>
              <a:solidFill>
                <a:schemeClr val="bg1"/>
              </a:solidFill>
              <a:ln w="19050">
                <a:solidFill>
                  <a:schemeClr val="tx1"/>
                </a:solidFill>
                <a:miter lim="800000"/>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55" name="Oval 50"/>
              <p:cNvSpPr>
                <a:spLocks noChangeArrowheads="1"/>
              </p:cNvSpPr>
              <p:nvPr/>
            </p:nvSpPr>
            <p:spPr bwMode="auto">
              <a:xfrm>
                <a:off x="1202" y="3604"/>
                <a:ext cx="90" cy="89"/>
              </a:xfrm>
              <a:prstGeom prst="ellipse">
                <a:avLst/>
              </a:prstGeom>
              <a:solidFill>
                <a:schemeClr val="bg1"/>
              </a:solidFill>
              <a:ln w="19050">
                <a:solidFill>
                  <a:schemeClr val="tx1"/>
                </a:solidFill>
                <a:rou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sp>
          <p:nvSpPr>
            <p:cNvPr id="12334" name="AutoShape 51"/>
            <p:cNvSpPr>
              <a:spLocks noChangeArrowheads="1"/>
            </p:cNvSpPr>
            <p:nvPr/>
          </p:nvSpPr>
          <p:spPr bwMode="auto">
            <a:xfrm rot="5400000">
              <a:off x="2885" y="2747"/>
              <a:ext cx="270" cy="234"/>
            </a:xfrm>
            <a:prstGeom prst="triangle">
              <a:avLst>
                <a:gd name="adj" fmla="val 50000"/>
              </a:avLst>
            </a:prstGeom>
            <a:solidFill>
              <a:schemeClr val="bg1"/>
            </a:solidFill>
            <a:ln w="19050">
              <a:solidFill>
                <a:schemeClr val="tx1"/>
              </a:solidFill>
              <a:miter lim="800000"/>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35" name="Oval 52"/>
            <p:cNvSpPr>
              <a:spLocks noChangeArrowheads="1"/>
            </p:cNvSpPr>
            <p:nvPr/>
          </p:nvSpPr>
          <p:spPr bwMode="auto">
            <a:xfrm>
              <a:off x="3121" y="2819"/>
              <a:ext cx="90" cy="89"/>
            </a:xfrm>
            <a:prstGeom prst="ellipse">
              <a:avLst/>
            </a:prstGeom>
            <a:solidFill>
              <a:schemeClr val="bg1"/>
            </a:solidFill>
            <a:ln w="19050">
              <a:solidFill>
                <a:schemeClr val="tx1"/>
              </a:solidFill>
              <a:round/>
            </a:ln>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2336" name="Line 53"/>
            <p:cNvSpPr>
              <a:spLocks noChangeShapeType="1"/>
            </p:cNvSpPr>
            <p:nvPr/>
          </p:nvSpPr>
          <p:spPr bwMode="auto">
            <a:xfrm>
              <a:off x="2517" y="1094"/>
              <a:ext cx="2722"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37" name="Line 54"/>
            <p:cNvSpPr>
              <a:spLocks noChangeShapeType="1"/>
            </p:cNvSpPr>
            <p:nvPr/>
          </p:nvSpPr>
          <p:spPr bwMode="auto">
            <a:xfrm>
              <a:off x="3642" y="1094"/>
              <a:ext cx="0" cy="1610"/>
            </a:xfrm>
            <a:prstGeom prst="line">
              <a:avLst/>
            </a:prstGeom>
            <a:noFill/>
            <a:ln w="19050">
              <a:solidFill>
                <a:schemeClr val="tx1"/>
              </a:solidFill>
              <a:round/>
              <a:head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2338" name="Line 55"/>
            <p:cNvSpPr>
              <a:spLocks noChangeShapeType="1"/>
            </p:cNvSpPr>
            <p:nvPr/>
          </p:nvSpPr>
          <p:spPr bwMode="auto">
            <a:xfrm>
              <a:off x="3484" y="1343"/>
              <a:ext cx="0" cy="907"/>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39" name="Line 56"/>
            <p:cNvSpPr>
              <a:spLocks noChangeShapeType="1"/>
            </p:cNvSpPr>
            <p:nvPr/>
          </p:nvSpPr>
          <p:spPr bwMode="auto">
            <a:xfrm>
              <a:off x="3325" y="1502"/>
              <a:ext cx="0" cy="589"/>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40" name="Line 57"/>
            <p:cNvSpPr>
              <a:spLocks noChangeShapeType="1"/>
            </p:cNvSpPr>
            <p:nvPr/>
          </p:nvSpPr>
          <p:spPr bwMode="auto">
            <a:xfrm>
              <a:off x="2735" y="2409"/>
              <a:ext cx="0" cy="453"/>
            </a:xfrm>
            <a:prstGeom prst="line">
              <a:avLst/>
            </a:prstGeom>
            <a:noFill/>
            <a:ln w="19050">
              <a:solidFill>
                <a:schemeClr val="tx1"/>
              </a:solidFill>
              <a:round/>
              <a:head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2341" name="Line 58"/>
            <p:cNvSpPr>
              <a:spLocks noChangeShapeType="1"/>
            </p:cNvSpPr>
            <p:nvPr/>
          </p:nvSpPr>
          <p:spPr bwMode="auto">
            <a:xfrm>
              <a:off x="2735" y="1797"/>
              <a:ext cx="0" cy="294"/>
            </a:xfrm>
            <a:prstGeom prst="line">
              <a:avLst/>
            </a:prstGeom>
            <a:noFill/>
            <a:ln w="19050">
              <a:solidFill>
                <a:schemeClr val="tx1"/>
              </a:solidFill>
              <a:round/>
              <a:head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2342" name="Line 59"/>
            <p:cNvSpPr>
              <a:spLocks noChangeShapeType="1"/>
            </p:cNvSpPr>
            <p:nvPr/>
          </p:nvSpPr>
          <p:spPr bwMode="auto">
            <a:xfrm>
              <a:off x="2735" y="1094"/>
              <a:ext cx="0" cy="248"/>
            </a:xfrm>
            <a:prstGeom prst="line">
              <a:avLst/>
            </a:prstGeom>
            <a:noFill/>
            <a:ln w="19050">
              <a:solidFill>
                <a:schemeClr val="tx1"/>
              </a:solidFill>
              <a:round/>
              <a:head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12343" name="Line 60"/>
            <p:cNvSpPr>
              <a:spLocks noChangeShapeType="1"/>
            </p:cNvSpPr>
            <p:nvPr/>
          </p:nvSpPr>
          <p:spPr bwMode="auto">
            <a:xfrm>
              <a:off x="4445" y="2636"/>
              <a:ext cx="0" cy="153"/>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44" name="Line 61"/>
            <p:cNvSpPr>
              <a:spLocks noChangeShapeType="1"/>
            </p:cNvSpPr>
            <p:nvPr/>
          </p:nvSpPr>
          <p:spPr bwMode="auto">
            <a:xfrm>
              <a:off x="4445" y="2324"/>
              <a:ext cx="0" cy="153"/>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45" name="Line 62"/>
            <p:cNvSpPr>
              <a:spLocks noChangeShapeType="1"/>
            </p:cNvSpPr>
            <p:nvPr/>
          </p:nvSpPr>
          <p:spPr bwMode="auto">
            <a:xfrm>
              <a:off x="4445" y="1723"/>
              <a:ext cx="0" cy="153"/>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46" name="Line 63"/>
            <p:cNvSpPr>
              <a:spLocks noChangeShapeType="1"/>
            </p:cNvSpPr>
            <p:nvPr/>
          </p:nvSpPr>
          <p:spPr bwMode="auto">
            <a:xfrm>
              <a:off x="4445" y="1417"/>
              <a:ext cx="0" cy="153"/>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2347" name="Rectangle 64"/>
            <p:cNvSpPr>
              <a:spLocks noChangeArrowheads="1"/>
            </p:cNvSpPr>
            <p:nvPr/>
          </p:nvSpPr>
          <p:spPr bwMode="auto">
            <a:xfrm>
              <a:off x="2336" y="1683"/>
              <a:ext cx="11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200">
                  <a:solidFill>
                    <a:srgbClr val="000000"/>
                  </a:solidFill>
                  <a:latin typeface="Times New Roman" panose="02020603050405020304" pitchFamily="18" charset="0"/>
                </a:rPr>
                <a:t>B</a:t>
              </a:r>
              <a:endParaRPr lang="en-US" altLang="zh-CN" sz="1800" b="0"/>
            </a:p>
          </p:txBody>
        </p:sp>
        <p:sp>
          <p:nvSpPr>
            <p:cNvPr id="12348" name="Rectangle 65"/>
            <p:cNvSpPr>
              <a:spLocks noChangeArrowheads="1"/>
            </p:cNvSpPr>
            <p:nvPr/>
          </p:nvSpPr>
          <p:spPr bwMode="auto">
            <a:xfrm>
              <a:off x="2345" y="980"/>
              <a:ext cx="12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200">
                  <a:solidFill>
                    <a:srgbClr val="000000"/>
                  </a:solidFill>
                  <a:latin typeface="Times New Roman" panose="02020603050405020304" pitchFamily="18" charset="0"/>
                </a:rPr>
                <a:t>A</a:t>
              </a:r>
              <a:endParaRPr lang="en-US" altLang="zh-CN" sz="1800" b="0"/>
            </a:p>
          </p:txBody>
        </p:sp>
        <p:sp>
          <p:nvSpPr>
            <p:cNvPr id="12349" name="Rectangle 66"/>
            <p:cNvSpPr>
              <a:spLocks noChangeArrowheads="1"/>
            </p:cNvSpPr>
            <p:nvPr/>
          </p:nvSpPr>
          <p:spPr bwMode="auto">
            <a:xfrm>
              <a:off x="2345" y="2311"/>
              <a:ext cx="12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200">
                  <a:solidFill>
                    <a:srgbClr val="000000"/>
                  </a:solidFill>
                  <a:latin typeface="Times New Roman" panose="02020603050405020304" pitchFamily="18" charset="0"/>
                </a:rPr>
                <a:t>C</a:t>
              </a:r>
              <a:endParaRPr lang="en-US" altLang="zh-CN" sz="1800" b="0"/>
            </a:p>
          </p:txBody>
        </p:sp>
        <p:sp>
          <p:nvSpPr>
            <p:cNvPr id="12350" name="Rectangle 67"/>
            <p:cNvSpPr>
              <a:spLocks noChangeArrowheads="1"/>
            </p:cNvSpPr>
            <p:nvPr/>
          </p:nvSpPr>
          <p:spPr bwMode="auto">
            <a:xfrm>
              <a:off x="5293" y="1540"/>
              <a:ext cx="12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200">
                  <a:solidFill>
                    <a:srgbClr val="000000"/>
                  </a:solidFill>
                  <a:latin typeface="Times New Roman" panose="02020603050405020304" pitchFamily="18" charset="0"/>
                </a:rPr>
                <a:t>Y</a:t>
              </a:r>
              <a:endParaRPr lang="en-US" altLang="zh-CN" sz="1800" b="0"/>
            </a:p>
          </p:txBody>
        </p:sp>
        <p:sp>
          <p:nvSpPr>
            <p:cNvPr id="12351" name="Rectangle 68"/>
            <p:cNvSpPr>
              <a:spLocks noChangeArrowheads="1"/>
            </p:cNvSpPr>
            <p:nvPr/>
          </p:nvSpPr>
          <p:spPr bwMode="auto">
            <a:xfrm>
              <a:off x="5316" y="980"/>
              <a:ext cx="12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200">
                  <a:solidFill>
                    <a:srgbClr val="000000"/>
                  </a:solidFill>
                  <a:latin typeface="Times New Roman" panose="02020603050405020304" pitchFamily="18" charset="0"/>
                </a:rPr>
                <a:t>X</a:t>
              </a:r>
              <a:endParaRPr lang="en-US" altLang="zh-CN" sz="1800" b="0"/>
            </a:p>
          </p:txBody>
        </p:sp>
        <p:sp>
          <p:nvSpPr>
            <p:cNvPr id="12352" name="Rectangle 69"/>
            <p:cNvSpPr>
              <a:spLocks noChangeArrowheads="1"/>
            </p:cNvSpPr>
            <p:nvPr/>
          </p:nvSpPr>
          <p:spPr bwMode="auto">
            <a:xfrm>
              <a:off x="5290" y="2454"/>
              <a:ext cx="11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200">
                  <a:solidFill>
                    <a:srgbClr val="000000"/>
                  </a:solidFill>
                  <a:latin typeface="Times New Roman" panose="02020603050405020304" pitchFamily="18" charset="0"/>
                </a:rPr>
                <a:t>Z</a:t>
              </a:r>
              <a:endParaRPr lang="en-US" altLang="zh-CN" sz="1800" b="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C00E682-6553-44AB-AB1B-5E9F0A381A80}" type="datetime1">
              <a:rPr lang="zh-CN" altLang="en-US" sz="1800" b="0" smtClean="0">
                <a:solidFill>
                  <a:srgbClr val="B2B2B2"/>
                </a:solidFill>
              </a:rPr>
            </a:fld>
            <a:endParaRPr lang="en-US" altLang="zh-CN" sz="1800" b="0">
              <a:solidFill>
                <a:srgbClr val="B2B2B2"/>
              </a:solidFill>
            </a:endParaRPr>
          </a:p>
        </p:txBody>
      </p:sp>
      <p:sp>
        <p:nvSpPr>
          <p:cNvPr id="13315" name="Rectangle 5"/>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组合逻辑电路</a:t>
            </a:r>
            <a:r>
              <a:rPr lang="en-US" altLang="zh-CN" sz="1800" b="0">
                <a:solidFill>
                  <a:srgbClr val="B2B2B2"/>
                </a:solidFill>
              </a:rPr>
              <a:t>(1)</a:t>
            </a:r>
            <a:endParaRPr lang="en-US" altLang="zh-CN" sz="1800" b="0">
              <a:solidFill>
                <a:srgbClr val="B2B2B2"/>
              </a:solidFill>
            </a:endParaRPr>
          </a:p>
        </p:txBody>
      </p:sp>
      <p:sp>
        <p:nvSpPr>
          <p:cNvPr id="13316"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0799AD64-B78C-4365-8852-AC9E6EE47E04}" type="slidenum">
              <a:rPr lang="en-US" altLang="zh-CN" sz="1800" b="0" smtClean="0">
                <a:solidFill>
                  <a:srgbClr val="B2B2B2"/>
                </a:solidFill>
              </a:rPr>
            </a:fld>
            <a:endParaRPr lang="en-US" altLang="zh-CN" sz="1800" b="0">
              <a:solidFill>
                <a:srgbClr val="B2B2B2"/>
              </a:solidFill>
            </a:endParaRPr>
          </a:p>
        </p:txBody>
      </p:sp>
      <p:sp>
        <p:nvSpPr>
          <p:cNvPr id="13317" name="Rectangle 2"/>
          <p:cNvSpPr>
            <a:spLocks noGrp="1" noChangeArrowheads="1"/>
          </p:cNvSpPr>
          <p:nvPr>
            <p:ph type="title"/>
          </p:nvPr>
        </p:nvSpPr>
        <p:spPr/>
        <p:txBody>
          <a:bodyPr/>
          <a:lstStyle/>
          <a:p>
            <a:r>
              <a:rPr lang="zh-CN" altLang="en-US"/>
              <a:t>示例─给定电路分析功能 </a:t>
            </a:r>
            <a:r>
              <a:rPr lang="en-US" altLang="zh-CN"/>
              <a:t>(</a:t>
            </a:r>
            <a:r>
              <a:rPr lang="zh-CN" altLang="en-US"/>
              <a:t>续</a:t>
            </a:r>
            <a:r>
              <a:rPr lang="en-US" altLang="zh-CN"/>
              <a:t>)</a:t>
            </a:r>
            <a:endParaRPr lang="zh-CN" altLang="en-US"/>
          </a:p>
        </p:txBody>
      </p:sp>
      <p:sp>
        <p:nvSpPr>
          <p:cNvPr id="13318" name="Rectangle 3"/>
          <p:cNvSpPr>
            <a:spLocks noGrp="1" noChangeArrowheads="1"/>
          </p:cNvSpPr>
          <p:nvPr>
            <p:ph type="body" idx="1"/>
          </p:nvPr>
        </p:nvSpPr>
        <p:spPr>
          <a:xfrm>
            <a:off x="457200" y="3573463"/>
            <a:ext cx="3538538" cy="1150937"/>
          </a:xfrm>
        </p:spPr>
        <p:txBody>
          <a:bodyPr/>
          <a:lstStyle/>
          <a:p>
            <a:r>
              <a:rPr lang="zh-CN" altLang="en-US"/>
              <a:t>列写真值表</a:t>
            </a:r>
            <a:endParaRPr lang="zh-CN" altLang="en-US"/>
          </a:p>
          <a:p>
            <a:r>
              <a:rPr lang="zh-CN" altLang="en-US"/>
              <a:t>确定电路逻辑功能</a:t>
            </a:r>
            <a:endParaRPr lang="zh-CN" altLang="en-US"/>
          </a:p>
        </p:txBody>
      </p:sp>
      <p:graphicFrame>
        <p:nvGraphicFramePr>
          <p:cNvPr id="1251332" name="Group 4"/>
          <p:cNvGraphicFramePr>
            <a:graphicFrameLocks noGrp="1"/>
          </p:cNvGraphicFramePr>
          <p:nvPr>
            <p:custDataLst>
              <p:tags r:id="rId1"/>
            </p:custDataLst>
          </p:nvPr>
        </p:nvGraphicFramePr>
        <p:xfrm>
          <a:off x="4705350" y="2076450"/>
          <a:ext cx="3646488" cy="3929064"/>
        </p:xfrm>
        <a:graphic>
          <a:graphicData uri="http://schemas.openxmlformats.org/drawingml/2006/table">
            <a:tbl>
              <a:tblPr/>
              <a:tblGrid>
                <a:gridCol w="608330"/>
                <a:gridCol w="607695"/>
                <a:gridCol w="608330"/>
                <a:gridCol w="606108"/>
                <a:gridCol w="608012"/>
                <a:gridCol w="608013"/>
              </a:tblGrid>
              <a:tr h="504825">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A</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B</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C</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X</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Y</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Z</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7038">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389" name="Rectangle 92"/>
          <p:cNvSpPr>
            <a:spLocks noChangeArrowheads="1"/>
          </p:cNvSpPr>
          <p:nvPr/>
        </p:nvSpPr>
        <p:spPr bwMode="auto">
          <a:xfrm>
            <a:off x="6000750" y="1449388"/>
            <a:ext cx="11033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zh-CN" altLang="en-US" sz="2400">
                <a:latin typeface="Times New Roman" panose="02020603050405020304" pitchFamily="18" charset="0"/>
              </a:rPr>
              <a:t>真值表</a:t>
            </a:r>
            <a:endParaRPr lang="zh-CN" altLang="en-US" sz="2400">
              <a:latin typeface="Times New Roman" panose="02020603050405020304" pitchFamily="18" charset="0"/>
            </a:endParaRPr>
          </a:p>
        </p:txBody>
      </p:sp>
      <p:graphicFrame>
        <p:nvGraphicFramePr>
          <p:cNvPr id="1251421" name="Group 93"/>
          <p:cNvGraphicFramePr>
            <a:graphicFrameLocks noGrp="1"/>
          </p:cNvGraphicFramePr>
          <p:nvPr>
            <p:custDataLst>
              <p:tags r:id="rId2"/>
            </p:custDataLst>
          </p:nvPr>
        </p:nvGraphicFramePr>
        <p:xfrm>
          <a:off x="6551613" y="2584450"/>
          <a:ext cx="1765300" cy="3421065"/>
        </p:xfrm>
        <a:graphic>
          <a:graphicData uri="http://schemas.openxmlformats.org/drawingml/2006/table">
            <a:tbl>
              <a:tblPr/>
              <a:tblGrid>
                <a:gridCol w="587375"/>
                <a:gridCol w="588962"/>
                <a:gridCol w="588963"/>
              </a:tblGrid>
              <a:tr h="427038">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anchor="ctr" anchorCtr="1"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anchor="ctr" anchorCtr="1"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anchor="ctr" anchorCtr="1" horzOverflow="overflow">
                    <a:lnL>
                      <a:noFill/>
                    </a:lnL>
                    <a:lnR>
                      <a:noFill/>
                    </a:lnR>
                    <a:lnT>
                      <a:noFill/>
                    </a:lnT>
                    <a:lnB>
                      <a:noFill/>
                    </a:lnB>
                    <a:lnTlToBr>
                      <a:noFill/>
                    </a:lnTlToBr>
                    <a:lnBlToTr>
                      <a:noFill/>
                    </a:lnBlToTr>
                    <a:noFill/>
                  </a:tcPr>
                </a:tc>
              </a:tr>
              <a:tr h="428625">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anchor="ctr" anchorCtr="1"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anchor="ctr" anchorCtr="1"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anchor="ctr" anchorCtr="1" horzOverflow="overflow">
                    <a:lnL>
                      <a:noFill/>
                    </a:lnL>
                    <a:lnR>
                      <a:noFill/>
                    </a:lnR>
                    <a:lnT>
                      <a:noFill/>
                    </a:lnT>
                    <a:lnB>
                      <a:noFill/>
                    </a:lnB>
                    <a:lnTlToBr>
                      <a:noFill/>
                    </a:lnTlToBr>
                    <a:lnBlToTr>
                      <a:noFill/>
                    </a:lnBlToTr>
                    <a:noFill/>
                  </a:tcPr>
                </a:tc>
              </a:tr>
              <a:tr h="427038">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anchor="ctr" anchorCtr="1"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anchor="ctr" anchorCtr="1"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anchor="ctr" anchorCtr="1" horzOverflow="overflow">
                    <a:lnL>
                      <a:noFill/>
                    </a:lnL>
                    <a:lnR>
                      <a:noFill/>
                    </a:lnR>
                    <a:lnT>
                      <a:noFill/>
                    </a:lnT>
                    <a:lnB>
                      <a:noFill/>
                    </a:lnB>
                    <a:lnTlToBr>
                      <a:noFill/>
                    </a:lnTlToBr>
                    <a:lnBlToTr>
                      <a:noFill/>
                    </a:lnBlToTr>
                    <a:noFill/>
                  </a:tcPr>
                </a:tc>
              </a:tr>
              <a:tr h="428625">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anchor="ctr" anchorCtr="1"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anchor="ctr" anchorCtr="1"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anchor="ctr" anchorCtr="1" horzOverflow="overflow">
                    <a:lnL>
                      <a:noFill/>
                    </a:lnL>
                    <a:lnR>
                      <a:noFill/>
                    </a:lnR>
                    <a:lnT>
                      <a:noFill/>
                    </a:lnT>
                    <a:lnB>
                      <a:noFill/>
                    </a:lnB>
                    <a:lnTlToBr>
                      <a:noFill/>
                    </a:lnTlToBr>
                    <a:lnBlToTr>
                      <a:noFill/>
                    </a:lnBlToTr>
                    <a:noFill/>
                  </a:tcPr>
                </a:tc>
              </a:tr>
              <a:tr h="427038">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anchor="ctr" anchorCtr="1"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anchor="ctr" anchorCtr="1"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anchor="ctr" anchorCtr="1" horzOverflow="overflow">
                    <a:lnL>
                      <a:noFill/>
                    </a:lnL>
                    <a:lnR>
                      <a:noFill/>
                    </a:lnR>
                    <a:lnT>
                      <a:noFill/>
                    </a:lnT>
                    <a:lnB>
                      <a:noFill/>
                    </a:lnB>
                    <a:lnTlToBr>
                      <a:noFill/>
                    </a:lnTlToBr>
                    <a:lnBlToTr>
                      <a:noFill/>
                    </a:lnBlToTr>
                    <a:noFill/>
                  </a:tcPr>
                </a:tc>
              </a:tr>
              <a:tr h="427038">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anchor="ctr" anchorCtr="1"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anchor="ctr" anchorCtr="1"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anchor="ctr" anchorCtr="1" horzOverflow="overflow">
                    <a:lnL>
                      <a:noFill/>
                    </a:lnL>
                    <a:lnR>
                      <a:noFill/>
                    </a:lnR>
                    <a:lnT>
                      <a:noFill/>
                    </a:lnT>
                    <a:lnB>
                      <a:noFill/>
                    </a:lnB>
                    <a:lnTlToBr>
                      <a:noFill/>
                    </a:lnTlToBr>
                    <a:lnBlToTr>
                      <a:noFill/>
                    </a:lnBlToTr>
                    <a:noFill/>
                  </a:tcPr>
                </a:tc>
              </a:tr>
              <a:tr h="428625">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anchor="ctr" anchorCtr="1"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anchor="ctr" anchorCtr="1"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anchor="ctr" anchorCtr="1" horzOverflow="overflow">
                    <a:lnL>
                      <a:noFill/>
                    </a:lnL>
                    <a:lnR>
                      <a:noFill/>
                    </a:lnR>
                    <a:lnT>
                      <a:noFill/>
                    </a:lnT>
                    <a:lnB>
                      <a:noFill/>
                    </a:lnB>
                    <a:lnTlToBr>
                      <a:noFill/>
                    </a:lnTlToBr>
                    <a:lnBlToTr>
                      <a:noFill/>
                    </a:lnBlToTr>
                    <a:noFill/>
                  </a:tcPr>
                </a:tc>
              </a:tr>
              <a:tr h="427038">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anchor="ctr" anchorCtr="1"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anchor="ctr" anchorCtr="1" horzOverflow="overflow">
                    <a:lnL>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anchor="ctr" anchorCtr="1" horzOverflow="overflow">
                    <a:lnL>
                      <a:noFill/>
                    </a:lnL>
                    <a:lnR>
                      <a:noFill/>
                    </a:lnR>
                    <a:lnT>
                      <a:noFill/>
                    </a:lnT>
                    <a:lnB>
                      <a:noFill/>
                    </a:lnB>
                    <a:lnTlToBr>
                      <a:noFill/>
                    </a:lnTlToBr>
                    <a:lnBlToTr>
                      <a:noFill/>
                    </a:lnBlToTr>
                    <a:noFill/>
                  </a:tcPr>
                </a:tc>
              </a:tr>
            </a:tbl>
          </a:graphicData>
        </a:graphic>
      </p:graphicFrame>
      <p:sp>
        <p:nvSpPr>
          <p:cNvPr id="13415" name="Rectangle 140"/>
          <p:cNvSpPr>
            <a:spLocks noChangeArrowheads="1"/>
          </p:cNvSpPr>
          <p:nvPr/>
        </p:nvSpPr>
        <p:spPr bwMode="auto">
          <a:xfrm>
            <a:off x="1042988" y="1704975"/>
            <a:ext cx="1076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b="0">
                <a:latin typeface="Times New Roman" panose="02020603050405020304" pitchFamily="18" charset="0"/>
              </a:rPr>
              <a:t>X = A</a:t>
            </a:r>
            <a:endParaRPr lang="en-US" altLang="zh-CN" b="0">
              <a:latin typeface="Times New Roman" panose="02020603050405020304" pitchFamily="18" charset="0"/>
            </a:endParaRPr>
          </a:p>
        </p:txBody>
      </p:sp>
      <p:sp>
        <p:nvSpPr>
          <p:cNvPr id="13416" name="Rectangle 141"/>
          <p:cNvSpPr>
            <a:spLocks noChangeArrowheads="1"/>
          </p:cNvSpPr>
          <p:nvPr/>
        </p:nvSpPr>
        <p:spPr bwMode="auto">
          <a:xfrm>
            <a:off x="827088" y="4760913"/>
            <a:ext cx="2987675"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Aft>
                <a:spcPct val="0"/>
              </a:spcAft>
              <a:buFontTx/>
              <a:buNone/>
            </a:pPr>
            <a:r>
              <a:rPr lang="zh-CN" altLang="en-US" sz="2400" u="sng"/>
              <a:t>电路实现功能：</a:t>
            </a:r>
            <a:endParaRPr lang="en-US" altLang="zh-CN" sz="2400" u="sng"/>
          </a:p>
          <a:p>
            <a:pPr eaLnBrk="1" hangingPunct="1">
              <a:lnSpc>
                <a:spcPct val="120000"/>
              </a:lnSpc>
              <a:spcAft>
                <a:spcPct val="0"/>
              </a:spcAft>
              <a:buFontTx/>
              <a:buNone/>
            </a:pPr>
            <a:r>
              <a:rPr lang="zh-CN" altLang="en-US" sz="2400"/>
              <a:t>将三位二进制原码转换为三位二进制反码</a:t>
            </a:r>
            <a:endParaRPr lang="zh-CN" altLang="en-US" sz="2400"/>
          </a:p>
        </p:txBody>
      </p:sp>
      <p:graphicFrame>
        <p:nvGraphicFramePr>
          <p:cNvPr id="13417" name="Object 142"/>
          <p:cNvGraphicFramePr>
            <a:graphicFrameLocks noChangeAspect="1"/>
          </p:cNvGraphicFramePr>
          <p:nvPr/>
        </p:nvGraphicFramePr>
        <p:xfrm>
          <a:off x="1082675" y="2384425"/>
          <a:ext cx="1652588" cy="417513"/>
        </p:xfrm>
        <a:graphic>
          <a:graphicData uri="http://schemas.openxmlformats.org/presentationml/2006/ole">
            <mc:AlternateContent xmlns:mc="http://schemas.openxmlformats.org/markup-compatibility/2006">
              <mc:Choice xmlns:v="urn:schemas-microsoft-com:vml" Requires="v">
                <p:oleObj spid="_x0000_s13429" name="公式" r:id="rId3" imgW="698500" imgH="177800" progId="Equation.3">
                  <p:embed/>
                </p:oleObj>
              </mc:Choice>
              <mc:Fallback>
                <p:oleObj name="公式" r:id="rId3" imgW="698500" imgH="177800" progId="Equation.3">
                  <p:embed/>
                  <p:pic>
                    <p:nvPicPr>
                      <p:cNvPr id="0" name="Object 14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675" y="2384425"/>
                        <a:ext cx="1652588"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418" name="Object 143"/>
          <p:cNvGraphicFramePr>
            <a:graphicFrameLocks noChangeAspect="1"/>
          </p:cNvGraphicFramePr>
          <p:nvPr/>
        </p:nvGraphicFramePr>
        <p:xfrm>
          <a:off x="1108075" y="2960688"/>
          <a:ext cx="1592263" cy="417512"/>
        </p:xfrm>
        <a:graphic>
          <a:graphicData uri="http://schemas.openxmlformats.org/presentationml/2006/ole">
            <mc:AlternateContent xmlns:mc="http://schemas.openxmlformats.org/markup-compatibility/2006">
              <mc:Choice xmlns:v="urn:schemas-microsoft-com:vml" Requires="v">
                <p:oleObj spid="_x0000_s13430" name="公式" r:id="rId5" imgW="672465" imgH="177800" progId="Equation.3">
                  <p:embed/>
                </p:oleObj>
              </mc:Choice>
              <mc:Fallback>
                <p:oleObj name="公式" r:id="rId5" imgW="672465" imgH="177800" progId="Equation.3">
                  <p:embed/>
                  <p:pic>
                    <p:nvPicPr>
                      <p:cNvPr id="0" name="Object 1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8075" y="2960688"/>
                        <a:ext cx="1592263"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22888AB4-92B1-40B1-9CBC-946291E52A6B}" type="datetime1">
              <a:rPr lang="zh-CN" altLang="en-US" sz="1800" b="0" smtClean="0">
                <a:solidFill>
                  <a:srgbClr val="B2B2B2"/>
                </a:solidFill>
              </a:rPr>
            </a:fld>
            <a:endParaRPr lang="en-US" altLang="zh-CN" sz="1800" b="0">
              <a:solidFill>
                <a:srgbClr val="B2B2B2"/>
              </a:solidFill>
            </a:endParaRPr>
          </a:p>
        </p:txBody>
      </p:sp>
      <p:sp>
        <p:nvSpPr>
          <p:cNvPr id="15363" name="Rectangle 5"/>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组合逻辑电路</a:t>
            </a:r>
            <a:r>
              <a:rPr lang="en-US" altLang="zh-CN" sz="1800" b="0">
                <a:solidFill>
                  <a:srgbClr val="B2B2B2"/>
                </a:solidFill>
              </a:rPr>
              <a:t>(1)</a:t>
            </a:r>
            <a:endParaRPr lang="en-US" altLang="zh-CN" sz="1800" b="0">
              <a:solidFill>
                <a:srgbClr val="B2B2B2"/>
              </a:solidFill>
            </a:endParaRPr>
          </a:p>
        </p:txBody>
      </p:sp>
      <p:sp>
        <p:nvSpPr>
          <p:cNvPr id="15364"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54209E89-366B-4738-AAFF-3DE1CA5FEA1E}" type="slidenum">
              <a:rPr lang="en-US" altLang="zh-CN" sz="1800" b="0" smtClean="0">
                <a:solidFill>
                  <a:srgbClr val="B2B2B2"/>
                </a:solidFill>
              </a:rPr>
            </a:fld>
            <a:endParaRPr lang="en-US" altLang="zh-CN" sz="1800" b="0">
              <a:solidFill>
                <a:srgbClr val="B2B2B2"/>
              </a:solidFill>
            </a:endParaRPr>
          </a:p>
        </p:txBody>
      </p:sp>
      <p:sp>
        <p:nvSpPr>
          <p:cNvPr id="15365" name="Rectangle 2"/>
          <p:cNvSpPr>
            <a:spLocks noGrp="1" noChangeArrowheads="1"/>
          </p:cNvSpPr>
          <p:nvPr>
            <p:ph type="title"/>
          </p:nvPr>
        </p:nvSpPr>
        <p:spPr/>
        <p:txBody>
          <a:bodyPr/>
          <a:lstStyle/>
          <a:p>
            <a:r>
              <a:rPr kumimoji="1" lang="zh-CN" altLang="en-US">
                <a:solidFill>
                  <a:schemeClr val="tx1"/>
                </a:solidFill>
              </a:rPr>
              <a:t>组合逻辑电路设计</a:t>
            </a:r>
            <a:endParaRPr kumimoji="1" lang="zh-CN" altLang="en-US">
              <a:solidFill>
                <a:schemeClr val="tx1"/>
              </a:solidFill>
            </a:endParaRPr>
          </a:p>
        </p:txBody>
      </p:sp>
      <p:sp>
        <p:nvSpPr>
          <p:cNvPr id="15366" name="Rectangle 3"/>
          <p:cNvSpPr>
            <a:spLocks noGrp="1" noChangeArrowheads="1"/>
          </p:cNvSpPr>
          <p:nvPr>
            <p:ph type="body" idx="1"/>
          </p:nvPr>
        </p:nvSpPr>
        <p:spPr>
          <a:xfrm>
            <a:off x="457200" y="1449388"/>
            <a:ext cx="7881938" cy="4932362"/>
          </a:xfrm>
        </p:spPr>
        <p:txBody>
          <a:bodyPr/>
          <a:lstStyle/>
          <a:p>
            <a:r>
              <a:rPr lang="zh-CN" altLang="en-US"/>
              <a:t>根据实际逻辑问题，求出实现所要求逻辑功能的最简逻辑电路</a:t>
            </a:r>
            <a:endParaRPr lang="zh-CN" altLang="en-US"/>
          </a:p>
          <a:p>
            <a:endParaRPr lang="zh-CN" altLang="en-US"/>
          </a:p>
          <a:p>
            <a:endParaRPr lang="zh-CN" altLang="en-US"/>
          </a:p>
          <a:p>
            <a:r>
              <a:rPr lang="zh-CN" altLang="en-US"/>
              <a:t>设计步骤 </a:t>
            </a:r>
            <a:endParaRPr lang="zh-CN" altLang="en-US"/>
          </a:p>
          <a:p>
            <a:pPr lvl="1"/>
            <a:r>
              <a:rPr lang="zh-CN" altLang="en-US" sz="2000"/>
              <a:t>分析实际逻辑问题的因果关系，确定输入</a:t>
            </a:r>
            <a:r>
              <a:rPr lang="en-US" altLang="zh-CN" sz="2000"/>
              <a:t>/</a:t>
            </a:r>
            <a:r>
              <a:rPr lang="zh-CN" altLang="en-US" sz="2000"/>
              <a:t>输出变量，定义逻辑状态含义，列出真值表</a:t>
            </a:r>
            <a:endParaRPr lang="zh-CN" altLang="en-US" sz="2000"/>
          </a:p>
          <a:p>
            <a:pPr lvl="1"/>
            <a:r>
              <a:rPr lang="zh-CN" altLang="en-US" sz="2000"/>
              <a:t>由真值表写出逻辑</a:t>
            </a:r>
            <a:r>
              <a:rPr kumimoji="1" lang="zh-CN" altLang="en-US" sz="2000"/>
              <a:t>函数</a:t>
            </a:r>
            <a:r>
              <a:rPr lang="zh-CN" altLang="en-US" sz="2000"/>
              <a:t>式</a:t>
            </a:r>
            <a:endParaRPr lang="zh-CN" altLang="en-US" sz="2000"/>
          </a:p>
          <a:p>
            <a:pPr lvl="1"/>
            <a:r>
              <a:rPr lang="zh-CN" altLang="en-US" sz="2000"/>
              <a:t>根据选用器件类型，化简和变换逻辑</a:t>
            </a:r>
            <a:r>
              <a:rPr kumimoji="1" lang="zh-CN" altLang="en-US" sz="2000"/>
              <a:t>函数</a:t>
            </a:r>
            <a:r>
              <a:rPr lang="zh-CN" altLang="en-US" sz="2000"/>
              <a:t>式</a:t>
            </a:r>
            <a:endParaRPr lang="zh-CN" altLang="en-US" sz="2000"/>
          </a:p>
          <a:p>
            <a:pPr lvl="1"/>
            <a:r>
              <a:rPr lang="zh-CN" altLang="en-US" sz="2000"/>
              <a:t>画出逻辑电路图</a:t>
            </a:r>
            <a:endParaRPr lang="zh-CN" altLang="en-US" sz="2000"/>
          </a:p>
        </p:txBody>
      </p:sp>
      <p:sp>
        <p:nvSpPr>
          <p:cNvPr id="15367" name="Rectangle 4"/>
          <p:cNvSpPr>
            <a:spLocks noChangeArrowheads="1"/>
          </p:cNvSpPr>
          <p:nvPr/>
        </p:nvSpPr>
        <p:spPr bwMode="auto">
          <a:xfrm>
            <a:off x="5300663" y="2584450"/>
            <a:ext cx="125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b="0"/>
              <a:t>逻辑图</a:t>
            </a:r>
            <a:endParaRPr lang="zh-CN" altLang="en-US" b="0"/>
          </a:p>
        </p:txBody>
      </p:sp>
      <p:sp>
        <p:nvSpPr>
          <p:cNvPr id="15368" name="Rectangle 5"/>
          <p:cNvSpPr>
            <a:spLocks noChangeArrowheads="1"/>
          </p:cNvSpPr>
          <p:nvPr/>
        </p:nvSpPr>
        <p:spPr bwMode="auto">
          <a:xfrm>
            <a:off x="2384425" y="2586038"/>
            <a:ext cx="1606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b="0"/>
              <a:t>逻辑功能</a:t>
            </a:r>
            <a:endParaRPr lang="zh-CN" altLang="en-US" b="0"/>
          </a:p>
        </p:txBody>
      </p:sp>
      <p:sp>
        <p:nvSpPr>
          <p:cNvPr id="15369" name="AutoShape 6"/>
          <p:cNvSpPr>
            <a:spLocks noChangeArrowheads="1"/>
          </p:cNvSpPr>
          <p:nvPr/>
        </p:nvSpPr>
        <p:spPr bwMode="auto">
          <a:xfrm>
            <a:off x="4364038" y="2746375"/>
            <a:ext cx="612775" cy="287338"/>
          </a:xfrm>
          <a:prstGeom prst="rightArrow">
            <a:avLst>
              <a:gd name="adj1" fmla="val 50278"/>
              <a:gd name="adj2" fmla="val 95029"/>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EAF30941-B24D-41CB-A19D-0BB1D7F5196D}" type="datetime1">
              <a:rPr lang="zh-CN" altLang="en-US" sz="1800" b="0" smtClean="0">
                <a:solidFill>
                  <a:srgbClr val="B2B2B2"/>
                </a:solidFill>
              </a:rPr>
            </a:fld>
            <a:endParaRPr lang="en-US" altLang="zh-CN" sz="1800" b="0">
              <a:solidFill>
                <a:srgbClr val="B2B2B2"/>
              </a:solidFill>
            </a:endParaRPr>
          </a:p>
        </p:txBody>
      </p:sp>
      <p:sp>
        <p:nvSpPr>
          <p:cNvPr id="17411" name="Rectangle 5"/>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组合逻辑电路</a:t>
            </a:r>
            <a:r>
              <a:rPr lang="en-US" altLang="zh-CN" sz="1800" b="0">
                <a:solidFill>
                  <a:srgbClr val="B2B2B2"/>
                </a:solidFill>
              </a:rPr>
              <a:t>(1)</a:t>
            </a:r>
            <a:endParaRPr lang="en-US" altLang="zh-CN" sz="1800" b="0">
              <a:solidFill>
                <a:srgbClr val="B2B2B2"/>
              </a:solidFill>
            </a:endParaRPr>
          </a:p>
        </p:txBody>
      </p:sp>
      <p:sp>
        <p:nvSpPr>
          <p:cNvPr id="17412" name="Rectangle 6"/>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615F9079-967F-499D-B437-A849607D78D4}" type="slidenum">
              <a:rPr lang="en-US" altLang="zh-CN" sz="1800" b="0" smtClean="0">
                <a:solidFill>
                  <a:srgbClr val="B2B2B2"/>
                </a:solidFill>
              </a:rPr>
            </a:fld>
            <a:endParaRPr lang="en-US" altLang="zh-CN" sz="1800" b="0">
              <a:solidFill>
                <a:srgbClr val="B2B2B2"/>
              </a:solidFill>
            </a:endParaRPr>
          </a:p>
        </p:txBody>
      </p:sp>
      <p:sp>
        <p:nvSpPr>
          <p:cNvPr id="17413" name="Rectangle 2"/>
          <p:cNvSpPr>
            <a:spLocks noGrp="1" noChangeArrowheads="1"/>
          </p:cNvSpPr>
          <p:nvPr>
            <p:ph type="title"/>
          </p:nvPr>
        </p:nvSpPr>
        <p:spPr/>
        <p:txBody>
          <a:bodyPr/>
          <a:lstStyle/>
          <a:p>
            <a:r>
              <a:rPr lang="zh-CN" altLang="en-US"/>
              <a:t>示例</a:t>
            </a:r>
            <a:r>
              <a:rPr lang="en-US" altLang="zh-CN"/>
              <a:t>─</a:t>
            </a:r>
            <a:r>
              <a:rPr lang="zh-CN" altLang="en-US"/>
              <a:t>给定逻辑问题设计电路</a:t>
            </a:r>
            <a:endParaRPr lang="zh-CN" altLang="en-US"/>
          </a:p>
        </p:txBody>
      </p:sp>
      <p:sp>
        <p:nvSpPr>
          <p:cNvPr id="17414" name="Rectangle 3"/>
          <p:cNvSpPr>
            <a:spLocks noGrp="1" noChangeArrowheads="1"/>
          </p:cNvSpPr>
          <p:nvPr>
            <p:ph type="body" idx="1"/>
          </p:nvPr>
        </p:nvSpPr>
        <p:spPr>
          <a:xfrm>
            <a:off x="457200" y="1304925"/>
            <a:ext cx="4151313" cy="2374900"/>
          </a:xfrm>
        </p:spPr>
        <p:txBody>
          <a:bodyPr/>
          <a:lstStyle/>
          <a:p>
            <a:pPr>
              <a:spcAft>
                <a:spcPct val="10000"/>
              </a:spcAft>
            </a:pPr>
            <a:r>
              <a:rPr kumimoji="1" lang="zh-CN" altLang="en-US">
                <a:latin typeface="Times New Roman" panose="02020603050405020304" pitchFamily="18" charset="0"/>
              </a:rPr>
              <a:t>设计三人多数表决电路</a:t>
            </a:r>
            <a:endParaRPr kumimoji="1" lang="zh-CN" altLang="en-US">
              <a:latin typeface="Times New Roman" panose="02020603050405020304" pitchFamily="18" charset="0"/>
            </a:endParaRPr>
          </a:p>
          <a:p>
            <a:pPr>
              <a:buFontTx/>
              <a:buNone/>
            </a:pPr>
            <a:r>
              <a:rPr kumimoji="1" lang="zh-CN" altLang="en-US">
                <a:latin typeface="Times New Roman" panose="02020603050405020304" pitchFamily="18" charset="0"/>
              </a:rPr>
              <a:t>    </a:t>
            </a:r>
            <a:r>
              <a:rPr kumimoji="1" lang="zh-CN" altLang="en-US" sz="2400">
                <a:latin typeface="Times New Roman" panose="02020603050405020304" pitchFamily="18" charset="0"/>
              </a:rPr>
              <a:t>假设输入变量</a:t>
            </a:r>
            <a:r>
              <a:rPr kumimoji="1" lang="en-US" altLang="zh-CN" sz="2400">
                <a:latin typeface="Times New Roman" panose="02020603050405020304" pitchFamily="18" charset="0"/>
              </a:rPr>
              <a:t>A</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B</a:t>
            </a:r>
            <a:r>
              <a:rPr kumimoji="1" lang="zh-CN" altLang="en-US" sz="2400">
                <a:latin typeface="Times New Roman" panose="02020603050405020304" pitchFamily="18" charset="0"/>
              </a:rPr>
              <a:t>、</a:t>
            </a:r>
            <a:r>
              <a:rPr kumimoji="1" lang="en-US" altLang="zh-CN" sz="2400">
                <a:latin typeface="Times New Roman" panose="02020603050405020304" pitchFamily="18" charset="0"/>
              </a:rPr>
              <a:t>C</a:t>
            </a:r>
            <a:endParaRPr kumimoji="1" lang="en-US" altLang="zh-CN" sz="2400">
              <a:latin typeface="Times New Roman" panose="02020603050405020304" pitchFamily="18" charset="0"/>
            </a:endParaRPr>
          </a:p>
          <a:p>
            <a:pPr lvl="1">
              <a:spcAft>
                <a:spcPct val="10000"/>
              </a:spcAft>
              <a:buFontTx/>
              <a:buNone/>
            </a:pPr>
            <a:r>
              <a:rPr kumimoji="1" lang="en-US" altLang="zh-CN">
                <a:latin typeface="Times New Roman" panose="02020603050405020304" pitchFamily="18" charset="0"/>
              </a:rPr>
              <a:t>            1--</a:t>
            </a:r>
            <a:r>
              <a:rPr kumimoji="1" lang="zh-CN" altLang="en-US">
                <a:latin typeface="Times New Roman" panose="02020603050405020304" pitchFamily="18" charset="0"/>
              </a:rPr>
              <a:t>赞成，</a:t>
            </a:r>
            <a:r>
              <a:rPr kumimoji="1" lang="en-US" altLang="zh-CN">
                <a:latin typeface="Times New Roman" panose="02020603050405020304" pitchFamily="18" charset="0"/>
              </a:rPr>
              <a:t>0--</a:t>
            </a:r>
            <a:r>
              <a:rPr kumimoji="1" lang="zh-CN" altLang="en-US">
                <a:latin typeface="Times New Roman" panose="02020603050405020304" pitchFamily="18" charset="0"/>
              </a:rPr>
              <a:t>否决</a:t>
            </a:r>
            <a:endParaRPr kumimoji="1" lang="zh-CN" altLang="en-US">
              <a:latin typeface="Times New Roman" panose="02020603050405020304" pitchFamily="18" charset="0"/>
            </a:endParaRPr>
          </a:p>
          <a:p>
            <a:pPr>
              <a:spcAft>
                <a:spcPct val="10000"/>
              </a:spcAft>
              <a:buFontTx/>
              <a:buNone/>
            </a:pPr>
            <a:r>
              <a:rPr kumimoji="1" lang="zh-CN" altLang="en-US">
                <a:latin typeface="Times New Roman" panose="02020603050405020304" pitchFamily="18" charset="0"/>
              </a:rPr>
              <a:t>           </a:t>
            </a:r>
            <a:r>
              <a:rPr kumimoji="1" lang="zh-CN" altLang="en-US" sz="2400">
                <a:latin typeface="Times New Roman" panose="02020603050405020304" pitchFamily="18" charset="0"/>
              </a:rPr>
              <a:t>输出变量</a:t>
            </a:r>
            <a:r>
              <a:rPr kumimoji="1" lang="en-US" altLang="zh-CN" sz="2400">
                <a:latin typeface="Times New Roman" panose="02020603050405020304" pitchFamily="18" charset="0"/>
              </a:rPr>
              <a:t>Y</a:t>
            </a:r>
            <a:endParaRPr kumimoji="1" lang="en-US" altLang="zh-CN" sz="2400">
              <a:latin typeface="Times New Roman" panose="02020603050405020304" pitchFamily="18" charset="0"/>
            </a:endParaRPr>
          </a:p>
          <a:p>
            <a:pPr lvl="1">
              <a:spcAft>
                <a:spcPct val="10000"/>
              </a:spcAft>
              <a:buFontTx/>
              <a:buNone/>
            </a:pPr>
            <a:r>
              <a:rPr kumimoji="1" lang="en-US" altLang="zh-CN">
                <a:latin typeface="Times New Roman" panose="02020603050405020304" pitchFamily="18" charset="0"/>
              </a:rPr>
              <a:t>            1--</a:t>
            </a:r>
            <a:r>
              <a:rPr kumimoji="1" lang="zh-CN" altLang="en-US">
                <a:latin typeface="Times New Roman" panose="02020603050405020304" pitchFamily="18" charset="0"/>
              </a:rPr>
              <a:t>通过，</a:t>
            </a:r>
            <a:r>
              <a:rPr kumimoji="1" lang="en-US" altLang="zh-CN">
                <a:latin typeface="Times New Roman" panose="02020603050405020304" pitchFamily="18" charset="0"/>
              </a:rPr>
              <a:t>0--</a:t>
            </a:r>
            <a:r>
              <a:rPr kumimoji="1" lang="zh-CN" altLang="en-US">
                <a:latin typeface="Times New Roman" panose="02020603050405020304" pitchFamily="18" charset="0"/>
              </a:rPr>
              <a:t>未通过</a:t>
            </a:r>
            <a:endParaRPr lang="zh-CN" altLang="en-US">
              <a:latin typeface="Times New Roman" panose="02020603050405020304" pitchFamily="18" charset="0"/>
            </a:endParaRPr>
          </a:p>
        </p:txBody>
      </p:sp>
      <p:sp>
        <p:nvSpPr>
          <p:cNvPr id="17415" name="Text Box 4"/>
          <p:cNvSpPr txBox="1">
            <a:spLocks noChangeArrowheads="1"/>
          </p:cNvSpPr>
          <p:nvPr/>
        </p:nvSpPr>
        <p:spPr bwMode="auto">
          <a:xfrm>
            <a:off x="6048375" y="1376363"/>
            <a:ext cx="1295400"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ct val="50000"/>
              </a:spcBef>
              <a:spcAft>
                <a:spcPct val="0"/>
              </a:spcAft>
              <a:buFontTx/>
              <a:buNone/>
            </a:pPr>
            <a:r>
              <a:rPr kumimoji="1" lang="zh-CN" altLang="en-US" sz="2400">
                <a:latin typeface="宋体" panose="02010600030101010101" pitchFamily="2" charset="-122"/>
              </a:rPr>
              <a:t>真值表</a:t>
            </a:r>
            <a:endParaRPr kumimoji="1" lang="zh-CN" altLang="en-US" sz="2400">
              <a:latin typeface="宋体" panose="02010600030101010101" pitchFamily="2" charset="-122"/>
            </a:endParaRPr>
          </a:p>
        </p:txBody>
      </p:sp>
      <p:graphicFrame>
        <p:nvGraphicFramePr>
          <p:cNvPr id="1252357" name="Group 5"/>
          <p:cNvGraphicFramePr>
            <a:graphicFrameLocks noGrp="1"/>
          </p:cNvGraphicFramePr>
          <p:nvPr/>
        </p:nvGraphicFramePr>
        <p:xfrm>
          <a:off x="5076825" y="1841500"/>
          <a:ext cx="3167063" cy="3422653"/>
        </p:xfrm>
        <a:graphic>
          <a:graphicData uri="http://schemas.openxmlformats.org/drawingml/2006/table">
            <a:tbl>
              <a:tblPr/>
              <a:tblGrid>
                <a:gridCol w="719138"/>
                <a:gridCol w="720725"/>
                <a:gridCol w="792162"/>
                <a:gridCol w="935038"/>
              </a:tblGrid>
              <a:tr h="434975">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A</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90000" marR="90000" marT="46800" marB="46800" anchor="ctr" anchorCtr="1"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B</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C</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Y</a:t>
                      </a:r>
                      <a:endPar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0" marR="0" marT="0" marB="0" anchor="ctr" anchorCtr="1" horzOverflow="overflow">
                    <a:lnL>
                      <a:no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0" marR="0" marT="0" marB="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0" marR="0" marT="0" marB="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0" marR="0" marT="0" marB="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0" marR="0" marT="0" marB="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4650">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0" marR="0" marT="0" marB="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0" marR="0" marT="0" marB="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3063">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0" marR="0" marT="0" marB="0" anchor="ctr" anchorCtr="1"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20000"/>
                        </a:spcAft>
                        <a:buClrTx/>
                        <a:buSzTx/>
                        <a:buFontTx/>
                        <a:buNone/>
                      </a:pP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90000" marR="90000" marT="46800" marB="4680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252425" name="Group 73"/>
          <p:cNvGraphicFramePr>
            <a:graphicFrameLocks noGrp="1"/>
          </p:cNvGraphicFramePr>
          <p:nvPr/>
        </p:nvGraphicFramePr>
        <p:xfrm>
          <a:off x="7343775" y="2276475"/>
          <a:ext cx="935038" cy="2987678"/>
        </p:xfrm>
        <a:graphic>
          <a:graphicData uri="http://schemas.openxmlformats.org/drawingml/2006/table">
            <a:tbl>
              <a:tblPr/>
              <a:tblGrid>
                <a:gridCol w="935038"/>
              </a:tblGrid>
              <a:tr h="374650">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0" marR="0" marT="0" marB="0" anchor="ctr" anchorCtr="1" horzOverflow="overflow">
                    <a:lnL>
                      <a:noFill/>
                    </a:lnL>
                    <a:lnR>
                      <a:noFill/>
                    </a:lnR>
                    <a:lnT>
                      <a:noFill/>
                    </a:lnT>
                    <a:lnB>
                      <a:noFill/>
                    </a:lnB>
                    <a:lnTlToBr>
                      <a:noFill/>
                    </a:lnTlToBr>
                    <a:lnBlToTr>
                      <a:noFill/>
                    </a:lnBlToTr>
                    <a:noFill/>
                  </a:tcPr>
                </a:tc>
              </a:tr>
              <a:tr h="373063">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0" marR="0" marT="0" marB="0" anchor="ctr" anchorCtr="1" horzOverflow="overflow">
                    <a:lnL>
                      <a:noFill/>
                    </a:lnL>
                    <a:lnR>
                      <a:noFill/>
                    </a:lnR>
                    <a:lnT>
                      <a:noFill/>
                    </a:lnT>
                    <a:lnB>
                      <a:noFill/>
                    </a:lnB>
                    <a:lnTlToBr>
                      <a:noFill/>
                    </a:lnTlToBr>
                    <a:lnBlToTr>
                      <a:noFill/>
                    </a:lnBlToTr>
                    <a:noFill/>
                  </a:tcPr>
                </a:tc>
              </a:tr>
              <a:tr h="373063">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0" marR="0" marT="0" marB="0" anchor="ctr" anchorCtr="1" horzOverflow="overflow">
                    <a:lnL>
                      <a:noFill/>
                    </a:lnL>
                    <a:lnR>
                      <a:noFill/>
                    </a:lnR>
                    <a:lnT>
                      <a:noFill/>
                    </a:lnT>
                    <a:lnB>
                      <a:noFill/>
                    </a:lnB>
                    <a:lnTlToBr>
                      <a:noFill/>
                    </a:lnTlToBr>
                    <a:lnBlToTr>
                      <a:noFill/>
                    </a:lnBlToTr>
                    <a:noFill/>
                  </a:tcPr>
                </a:tc>
              </a:tr>
              <a:tr h="373063">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0" marR="0" marT="0" marB="0" anchor="ctr" anchorCtr="1" horzOverflow="overflow">
                    <a:lnL>
                      <a:noFill/>
                    </a:lnL>
                    <a:lnR>
                      <a:noFill/>
                    </a:lnR>
                    <a:lnT>
                      <a:noFill/>
                    </a:lnT>
                    <a:lnB>
                      <a:noFill/>
                    </a:lnB>
                    <a:lnTlToBr>
                      <a:noFill/>
                    </a:lnTlToBr>
                    <a:lnBlToTr>
                      <a:noFill/>
                    </a:lnBlToTr>
                    <a:noFill/>
                  </a:tcPr>
                </a:tc>
              </a:tr>
              <a:tr h="373063">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0" marR="0" marT="0" marB="0" anchor="ctr" anchorCtr="1" horzOverflow="overflow">
                    <a:lnL>
                      <a:noFill/>
                    </a:lnL>
                    <a:lnR>
                      <a:noFill/>
                    </a:lnR>
                    <a:lnT>
                      <a:noFill/>
                    </a:lnT>
                    <a:lnB>
                      <a:noFill/>
                    </a:lnB>
                    <a:lnTlToBr>
                      <a:noFill/>
                    </a:lnTlToBr>
                    <a:lnBlToTr>
                      <a:noFill/>
                    </a:lnBlToTr>
                    <a:noFill/>
                  </a:tcPr>
                </a:tc>
              </a:tr>
              <a:tr h="374650">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0" marR="0" marT="0" marB="0" anchor="ctr" anchorCtr="1" horzOverflow="overflow">
                    <a:lnL>
                      <a:noFill/>
                    </a:lnL>
                    <a:lnR>
                      <a:noFill/>
                    </a:lnR>
                    <a:lnT>
                      <a:noFill/>
                    </a:lnT>
                    <a:lnB>
                      <a:noFill/>
                    </a:lnB>
                    <a:lnTlToBr>
                      <a:noFill/>
                    </a:lnTlToBr>
                    <a:lnBlToTr>
                      <a:noFill/>
                    </a:lnBlToTr>
                    <a:noFill/>
                  </a:tcPr>
                </a:tc>
              </a:tr>
              <a:tr h="373063">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0" marR="0" marT="0" marB="0" anchor="ctr" anchorCtr="1" horzOverflow="overflow">
                    <a:lnL>
                      <a:noFill/>
                    </a:lnL>
                    <a:lnR>
                      <a:noFill/>
                    </a:lnR>
                    <a:lnT>
                      <a:noFill/>
                    </a:lnT>
                    <a:lnB>
                      <a:noFill/>
                    </a:lnB>
                    <a:lnTlToBr>
                      <a:noFill/>
                    </a:lnTlToBr>
                    <a:lnBlToTr>
                      <a:noFill/>
                    </a:lnBlToTr>
                    <a:noFill/>
                  </a:tcPr>
                </a:tc>
              </a:tr>
              <a:tr h="373063">
                <a:tc>
                  <a:txBody>
                    <a:bodyPr/>
                    <a:lstStyle/>
                    <a:p>
                      <a:pPr marL="0" marR="0" lvl="0" indent="0" algn="ctr" defTabSz="914400" rtl="0" eaLnBrk="0" fontAlgn="base" latinLnBrk="0" hangingPunct="0">
                        <a:lnSpc>
                          <a:spcPct val="100000"/>
                        </a:lnSpc>
                        <a:spcBef>
                          <a:spcPct val="0"/>
                        </a:spcBef>
                        <a:spcAft>
                          <a:spcPct val="20000"/>
                        </a:spcAft>
                        <a:buClrTx/>
                        <a:buSzTx/>
                        <a:buFontTx/>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宋体" panose="02010600030101010101" pitchFamily="2" charset="-122"/>
                      </a:endParaRPr>
                    </a:p>
                  </a:txBody>
                  <a:tcPr marL="0" marR="0" marT="0" marB="0" anchor="ctr" anchorCtr="1" horzOverflow="overflow">
                    <a:lnL>
                      <a:noFill/>
                    </a:lnL>
                    <a:lnR>
                      <a:noFill/>
                    </a:lnR>
                    <a:lnT>
                      <a:noFill/>
                    </a:lnT>
                    <a:lnB>
                      <a:noFill/>
                    </a:lnB>
                    <a:lnTlToBr>
                      <a:noFill/>
                    </a:lnTlToBr>
                    <a:lnBlToTr>
                      <a:noFill/>
                    </a:lnBlToTr>
                    <a:noFill/>
                  </a:tcPr>
                </a:tc>
              </a:tr>
            </a:tbl>
          </a:graphicData>
        </a:graphic>
      </p:graphicFrame>
      <p:graphicFrame>
        <p:nvGraphicFramePr>
          <p:cNvPr id="17475" name="Object 100"/>
          <p:cNvGraphicFramePr>
            <a:graphicFrameLocks noChangeAspect="1"/>
          </p:cNvGraphicFramePr>
          <p:nvPr/>
        </p:nvGraphicFramePr>
        <p:xfrm>
          <a:off x="4679950" y="5445125"/>
          <a:ext cx="3835400" cy="539750"/>
        </p:xfrm>
        <a:graphic>
          <a:graphicData uri="http://schemas.openxmlformats.org/presentationml/2006/ole">
            <mc:AlternateContent xmlns:mc="http://schemas.openxmlformats.org/markup-compatibility/2006">
              <mc:Choice xmlns:v="urn:schemas-microsoft-com:vml" Requires="v">
                <p:oleObj spid="_x0000_s17522" name="公式" r:id="rId1" imgW="1770380" imgH="226695" progId="Equation.3">
                  <p:embed/>
                </p:oleObj>
              </mc:Choice>
              <mc:Fallback>
                <p:oleObj name="公式" r:id="rId1" imgW="1770380" imgH="226695" progId="Equation.3">
                  <p:embed/>
                  <p:pic>
                    <p:nvPicPr>
                      <p:cNvPr id="0" name="Object 1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9950" y="5445125"/>
                        <a:ext cx="38354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76" name="Object 101"/>
          <p:cNvGraphicFramePr>
            <a:graphicFrameLocks noChangeAspect="1"/>
          </p:cNvGraphicFramePr>
          <p:nvPr/>
        </p:nvGraphicFramePr>
        <p:xfrm>
          <a:off x="900113" y="5445125"/>
          <a:ext cx="2801937" cy="377825"/>
        </p:xfrm>
        <a:graphic>
          <a:graphicData uri="http://schemas.openxmlformats.org/presentationml/2006/ole">
            <mc:AlternateContent xmlns:mc="http://schemas.openxmlformats.org/markup-compatibility/2006">
              <mc:Choice xmlns:v="urn:schemas-microsoft-com:vml" Requires="v">
                <p:oleObj spid="_x0000_s17523" name="公式" r:id="rId3" imgW="1275080" imgH="142875" progId="Equation.3">
                  <p:embed/>
                </p:oleObj>
              </mc:Choice>
              <mc:Fallback>
                <p:oleObj name="公式" r:id="rId3" imgW="1275080" imgH="142875" progId="Equation.3">
                  <p:embed/>
                  <p:pic>
                    <p:nvPicPr>
                      <p:cNvPr id="0" name="Object 1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5445125"/>
                        <a:ext cx="2801937"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77" name="Object 103"/>
          <p:cNvGraphicFramePr>
            <a:graphicFrameLocks noChangeAspect="1"/>
          </p:cNvGraphicFramePr>
          <p:nvPr/>
        </p:nvGraphicFramePr>
        <p:xfrm>
          <a:off x="882650" y="5984875"/>
          <a:ext cx="3833813" cy="431800"/>
        </p:xfrm>
        <a:graphic>
          <a:graphicData uri="http://schemas.openxmlformats.org/presentationml/2006/ole">
            <mc:AlternateContent xmlns:mc="http://schemas.openxmlformats.org/markup-compatibility/2006">
              <mc:Choice xmlns:v="urn:schemas-microsoft-com:vml" Requires="v">
                <p:oleObj spid="_x0000_s17524" name="公式" r:id="rId5" imgW="1770380" imgH="175895" progId="Equation.3">
                  <p:embed/>
                </p:oleObj>
              </mc:Choice>
              <mc:Fallback>
                <p:oleObj name="公式" r:id="rId5" imgW="1770380" imgH="175895" progId="Equation.3">
                  <p:embed/>
                  <p:pic>
                    <p:nvPicPr>
                      <p:cNvPr id="0" name="Object 10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2650" y="5984875"/>
                        <a:ext cx="38338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52456" name="Group 104"/>
          <p:cNvGraphicFramePr>
            <a:graphicFrameLocks noGrp="1"/>
          </p:cNvGraphicFramePr>
          <p:nvPr/>
        </p:nvGraphicFramePr>
        <p:xfrm>
          <a:off x="1223963" y="3824288"/>
          <a:ext cx="2735262" cy="1404936"/>
        </p:xfrm>
        <a:graphic>
          <a:graphicData uri="http://schemas.openxmlformats.org/drawingml/2006/table">
            <a:tbl>
              <a:tblPr/>
              <a:tblGrid>
                <a:gridCol w="547687"/>
                <a:gridCol w="546100"/>
                <a:gridCol w="547688"/>
                <a:gridCol w="546100"/>
                <a:gridCol w="547687"/>
              </a:tblGrid>
              <a:tr h="468312">
                <a:tc>
                  <a:txBody>
                    <a:bodyPr/>
                    <a:lstStyle/>
                    <a:p>
                      <a:pPr marL="0" marR="0" lvl="0" indent="0" algn="l" defTabSz="914400" rtl="0" eaLnBrk="0" fontAlgn="base" latinLnBrk="0" hangingPunct="0">
                        <a:lnSpc>
                          <a:spcPct val="100000"/>
                        </a:lnSpc>
                        <a:spcBef>
                          <a:spcPct val="0"/>
                        </a:spcBef>
                        <a:spcAft>
                          <a:spcPct val="20000"/>
                        </a:spcAft>
                        <a:buClrTx/>
                        <a:buSzTx/>
                        <a:buFontTx/>
                        <a:buNone/>
                      </a:pPr>
                      <a:endParaRPr kumimoji="0"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00</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01</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11</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10</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r>
              <a:tr h="468312">
                <a:tc>
                  <a:txBody>
                    <a:bodyPr/>
                    <a:lstStyle/>
                    <a:p>
                      <a:pPr marL="0" marR="0" lvl="0" indent="0" algn="l" defTabSz="914400" rtl="0" eaLnBrk="0" fontAlgn="base" latinLnBrk="0" hangingPunct="0">
                        <a:lnSpc>
                          <a:spcPct val="100000"/>
                        </a:lnSpc>
                        <a:spcBef>
                          <a:spcPct val="0"/>
                        </a:spcBef>
                        <a:spcAft>
                          <a:spcPct val="20000"/>
                        </a:spcAft>
                        <a:buClrTx/>
                        <a:buSzTx/>
                        <a:buFontTx/>
                        <a:buNone/>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0</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0</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0</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1</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0</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8312">
                <a:tc>
                  <a:txBody>
                    <a:bodyPr/>
                    <a:lstStyle/>
                    <a:p>
                      <a:pPr marL="0" marR="0" lvl="0" indent="0" algn="l" defTabSz="914400" rtl="0" eaLnBrk="0" fontAlgn="base" latinLnBrk="0" hangingPunct="0">
                        <a:lnSpc>
                          <a:spcPct val="100000"/>
                        </a:lnSpc>
                        <a:spcBef>
                          <a:spcPct val="0"/>
                        </a:spcBef>
                        <a:spcAft>
                          <a:spcPct val="20000"/>
                        </a:spcAft>
                        <a:buClrTx/>
                        <a:buSzTx/>
                        <a:buFontTx/>
                        <a:buNone/>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1</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0</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1</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1</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rPr>
                        <a:t>1</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7502" name="Group 138"/>
          <p:cNvGrpSpPr/>
          <p:nvPr/>
        </p:nvGrpSpPr>
        <p:grpSpPr bwMode="auto">
          <a:xfrm>
            <a:off x="827088" y="3608388"/>
            <a:ext cx="1058862" cy="815975"/>
            <a:chOff x="521" y="2273"/>
            <a:chExt cx="667" cy="514"/>
          </a:xfrm>
        </p:grpSpPr>
        <p:sp>
          <p:nvSpPr>
            <p:cNvPr id="17503" name="Line 139"/>
            <p:cNvSpPr>
              <a:spLocks noChangeShapeType="1"/>
            </p:cNvSpPr>
            <p:nvPr/>
          </p:nvSpPr>
          <p:spPr bwMode="auto">
            <a:xfrm>
              <a:off x="748" y="2453"/>
              <a:ext cx="363" cy="25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504" name="Text Box 140"/>
            <p:cNvSpPr txBox="1">
              <a:spLocks noChangeArrowheads="1"/>
            </p:cNvSpPr>
            <p:nvPr/>
          </p:nvSpPr>
          <p:spPr bwMode="auto">
            <a:xfrm>
              <a:off x="679" y="2499"/>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b="0">
                  <a:latin typeface="Times New Roman" panose="02020603050405020304" pitchFamily="18" charset="0"/>
                </a:rPr>
                <a:t>A</a:t>
              </a:r>
              <a:endParaRPr kumimoji="1" lang="en-US" altLang="zh-CN" sz="3600" b="0">
                <a:latin typeface="Times New Roman" panose="02020603050405020304" pitchFamily="18" charset="0"/>
              </a:endParaRPr>
            </a:p>
          </p:txBody>
        </p:sp>
        <p:sp>
          <p:nvSpPr>
            <p:cNvPr id="17505" name="Text Box 141"/>
            <p:cNvSpPr txBox="1">
              <a:spLocks noChangeArrowheads="1"/>
            </p:cNvSpPr>
            <p:nvPr/>
          </p:nvSpPr>
          <p:spPr bwMode="auto">
            <a:xfrm>
              <a:off x="816" y="2273"/>
              <a:ext cx="3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b="0">
                  <a:latin typeface="Times New Roman" panose="02020603050405020304" pitchFamily="18" charset="0"/>
                </a:rPr>
                <a:t>BC</a:t>
              </a:r>
              <a:endParaRPr kumimoji="1" lang="en-US" altLang="zh-CN" sz="3600" b="0">
                <a:latin typeface="Times New Roman" panose="02020603050405020304" pitchFamily="18" charset="0"/>
              </a:endParaRPr>
            </a:p>
          </p:txBody>
        </p:sp>
        <p:sp>
          <p:nvSpPr>
            <p:cNvPr id="17506" name="Text Box 142"/>
            <p:cNvSpPr txBox="1">
              <a:spLocks noChangeArrowheads="1"/>
            </p:cNvSpPr>
            <p:nvPr/>
          </p:nvSpPr>
          <p:spPr bwMode="auto">
            <a:xfrm>
              <a:off x="521" y="2273"/>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b="0">
                  <a:latin typeface="Times New Roman" panose="02020603050405020304" pitchFamily="18" charset="0"/>
                </a:rPr>
                <a:t>Y</a:t>
              </a:r>
              <a:endParaRPr kumimoji="1" lang="en-US" altLang="zh-CN" sz="3600" b="0">
                <a:latin typeface="Times New Roman" panose="02020603050405020304" pitchFamily="18" charset="0"/>
              </a:endParaRPr>
            </a:p>
          </p:txBody>
        </p:sp>
      </p:grpSp>
    </p:spTree>
  </p:cSld>
  <p:clrMapOvr>
    <a:masterClrMapping/>
  </p:clrMapOvr>
</p:sld>
</file>

<file path=ppt/tags/tag1.xml><?xml version="1.0" encoding="utf-8"?>
<p:tagLst xmlns:p="http://schemas.openxmlformats.org/presentationml/2006/main">
  <p:tag name="KSO_WM_UNIT_TABLE_BEAUTIFY" val="smartTable{e96bfe66-c210-4cc7-9b3a-5acc97fa89b4}"/>
</p:tagLst>
</file>

<file path=ppt/tags/tag2.xml><?xml version="1.0" encoding="utf-8"?>
<p:tagLst xmlns:p="http://schemas.openxmlformats.org/presentationml/2006/main">
  <p:tag name="KSO_WM_UNIT_TABLE_BEAUTIFY" val="smartTable{8c66405d-50a2-44fe-bbcc-4d81e61a78b2}"/>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0</TotalTime>
  <Words>1459</Words>
  <Application>WPS 演示</Application>
  <PresentationFormat>全屏显示(4:3)</PresentationFormat>
  <Paragraphs>545</Paragraphs>
  <Slides>15</Slides>
  <Notes>7</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15</vt:i4>
      </vt:variant>
      <vt:variant>
        <vt:lpstr>幻灯片标题</vt:lpstr>
      </vt:variant>
      <vt:variant>
        <vt:i4>15</vt:i4>
      </vt:variant>
    </vt:vector>
  </HeadingPairs>
  <TitlesOfParts>
    <vt:vector size="39" baseType="lpstr">
      <vt:lpstr>Arial</vt:lpstr>
      <vt:lpstr>宋体</vt:lpstr>
      <vt:lpstr>Wingdings</vt:lpstr>
      <vt:lpstr>Times New Roman</vt:lpstr>
      <vt:lpstr>楷体_GB2312</vt:lpstr>
      <vt:lpstr>新宋体</vt:lpstr>
      <vt:lpstr>微软雅黑</vt:lpstr>
      <vt:lpstr>Arial Unicode MS</vt:lpstr>
      <vt:lpstr>默认设计模板</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模拟与数字电路 Analog and Digital Circuits</vt:lpstr>
      <vt:lpstr>重点回顾</vt:lpstr>
      <vt:lpstr>内容提纲</vt:lpstr>
      <vt:lpstr>组合逻辑电路</vt:lpstr>
      <vt:lpstr>组合逻辑电路分析</vt:lpstr>
      <vt:lpstr>示例─给定电路分析功能</vt:lpstr>
      <vt:lpstr>示例─给定电路分析功能 (续)</vt:lpstr>
      <vt:lpstr>组合逻辑电路设计</vt:lpstr>
      <vt:lpstr>示例─给定逻辑问题设计电路</vt:lpstr>
      <vt:lpstr>示例─给定逻辑问题设计电路(续)</vt:lpstr>
      <vt:lpstr>逻辑门等效符号</vt:lpstr>
      <vt:lpstr>逻辑电路等效变换</vt:lpstr>
      <vt:lpstr>示例─给定逻辑问题设计电路(续)</vt:lpstr>
      <vt:lpstr>作业</vt:lpstr>
      <vt:lpstr>The End</vt:lpstr>
    </vt:vector>
  </TitlesOfParts>
  <Company>ustc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第1章_计算机基础知识_概述</dc:title>
  <dc:creator>张俊霞</dc:creator>
  <cp:category>16位微机原理与接口</cp:category>
  <cp:lastModifiedBy>winter-melon</cp:lastModifiedBy>
  <cp:revision>311</cp:revision>
  <cp:lastPrinted>1900-01-04T05:08:00Z</cp:lastPrinted>
  <dcterms:created xsi:type="dcterms:W3CDTF">2004-01-05T23:56:00Z</dcterms:created>
  <dcterms:modified xsi:type="dcterms:W3CDTF">2021-11-07T13:40:45Z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3AA2A519512742ED8454A4FEEA1765E6</vt:lpwstr>
  </property>
  <property fmtid="{D5CDD505-2E9C-101B-9397-08002B2CF9AE}" pid="3" name="KSOProductBuildVer">
    <vt:lpwstr>2052-11.1.0.11045</vt:lpwstr>
  </property>
</Properties>
</file>