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651" r:id="rId5"/>
    <p:sldId id="506" r:id="rId6"/>
    <p:sldId id="575" r:id="rId7"/>
    <p:sldId id="603" r:id="rId8"/>
    <p:sldId id="577" r:id="rId9"/>
    <p:sldId id="578" r:id="rId10"/>
    <p:sldId id="604" r:id="rId11"/>
    <p:sldId id="605" r:id="rId12"/>
    <p:sldId id="581" r:id="rId13"/>
    <p:sldId id="621" r:id="rId14"/>
    <p:sldId id="586" r:id="rId15"/>
    <p:sldId id="587" r:id="rId16"/>
    <p:sldId id="588" r:id="rId17"/>
    <p:sldId id="620" r:id="rId18"/>
    <p:sldId id="622" r:id="rId19"/>
    <p:sldId id="623" r:id="rId20"/>
    <p:sldId id="608" r:id="rId21"/>
    <p:sldId id="633" r:id="rId22"/>
    <p:sldId id="631" r:id="rId23"/>
    <p:sldId id="624" r:id="rId24"/>
    <p:sldId id="644" r:id="rId25"/>
    <p:sldId id="628" r:id="rId26"/>
    <p:sldId id="629" r:id="rId27"/>
    <p:sldId id="630" r:id="rId28"/>
    <p:sldId id="642" r:id="rId29"/>
    <p:sldId id="643" r:id="rId30"/>
    <p:sldId id="634" r:id="rId31"/>
    <p:sldId id="637" r:id="rId32"/>
    <p:sldId id="645" r:id="rId33"/>
    <p:sldId id="477" r:id="rId34"/>
    <p:sldId id="649" r:id="rId35"/>
    <p:sldId id="650" r:id="rId36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FFFF00"/>
    <a:srgbClr val="996633"/>
    <a:srgbClr val="9900FF"/>
    <a:srgbClr val="CC3300"/>
    <a:srgbClr val="0054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200"/>
    <p:restoredTop sz="87363" autoAdjust="0"/>
  </p:normalViewPr>
  <p:slideViewPr>
    <p:cSldViewPr>
      <p:cViewPr varScale="1">
        <p:scale>
          <a:sx n="110" d="100"/>
          <a:sy n="110" d="100"/>
        </p:scale>
        <p:origin x="2192" y="160"/>
      </p:cViewPr>
      <p:guideLst>
        <p:guide orient="horz" pos="2175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56"/>
    </p:cViewPr>
  </p:sorterViewPr>
  <p:notesViewPr>
    <p:cSldViewPr>
      <p:cViewPr varScale="1">
        <p:scale>
          <a:sx n="48" d="100"/>
          <a:sy n="48" d="100"/>
        </p:scale>
        <p:origin x="-2688" y="-108"/>
      </p:cViewPr>
      <p:guideLst>
        <p:guide orient="horz" pos="3246"/>
        <p:guide pos="22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4" Type="http://schemas.openxmlformats.org/officeDocument/2006/relationships/image" Target="../media/image24.emf"/><Relationship Id="rId13" Type="http://schemas.openxmlformats.org/officeDocument/2006/relationships/image" Target="../media/image23.emf"/><Relationship Id="rId12" Type="http://schemas.openxmlformats.org/officeDocument/2006/relationships/image" Target="../media/image22.emf"/><Relationship Id="rId11" Type="http://schemas.openxmlformats.org/officeDocument/2006/relationships/image" Target="../media/image21.emf"/><Relationship Id="rId10" Type="http://schemas.openxmlformats.org/officeDocument/2006/relationships/image" Target="../media/image20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image" Target="../media/image32.emf"/><Relationship Id="rId7" Type="http://schemas.openxmlformats.org/officeDocument/2006/relationships/image" Target="../media/image31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7" Type="http://schemas.openxmlformats.org/officeDocument/2006/relationships/image" Target="../media/image41.wmf"/><Relationship Id="rId16" Type="http://schemas.openxmlformats.org/officeDocument/2006/relationships/image" Target="../media/image40.wmf"/><Relationship Id="rId15" Type="http://schemas.openxmlformats.org/officeDocument/2006/relationships/image" Target="../media/image39.wmf"/><Relationship Id="rId14" Type="http://schemas.openxmlformats.org/officeDocument/2006/relationships/image" Target="../media/image38.emf"/><Relationship Id="rId13" Type="http://schemas.openxmlformats.org/officeDocument/2006/relationships/image" Target="../media/image37.emf"/><Relationship Id="rId12" Type="http://schemas.openxmlformats.org/officeDocument/2006/relationships/image" Target="../media/image36.emf"/><Relationship Id="rId11" Type="http://schemas.openxmlformats.org/officeDocument/2006/relationships/image" Target="../media/image35.emf"/><Relationship Id="rId10" Type="http://schemas.openxmlformats.org/officeDocument/2006/relationships/image" Target="../media/image34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9.emf"/><Relationship Id="rId7" Type="http://schemas.openxmlformats.org/officeDocument/2006/relationships/image" Target="../media/image48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5" Type="http://schemas.openxmlformats.org/officeDocument/2006/relationships/image" Target="../media/image56.emf"/><Relationship Id="rId14" Type="http://schemas.openxmlformats.org/officeDocument/2006/relationships/image" Target="../media/image55.emf"/><Relationship Id="rId13" Type="http://schemas.openxmlformats.org/officeDocument/2006/relationships/image" Target="../media/image54.emf"/><Relationship Id="rId12" Type="http://schemas.openxmlformats.org/officeDocument/2006/relationships/image" Target="../media/image53.emf"/><Relationship Id="rId11" Type="http://schemas.openxmlformats.org/officeDocument/2006/relationships/image" Target="../media/image52.emf"/><Relationship Id="rId10" Type="http://schemas.openxmlformats.org/officeDocument/2006/relationships/image" Target="../media/image51.e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emf"/><Relationship Id="rId8" Type="http://schemas.openxmlformats.org/officeDocument/2006/relationships/image" Target="../media/image64.emf"/><Relationship Id="rId7" Type="http://schemas.openxmlformats.org/officeDocument/2006/relationships/image" Target="../media/image63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8" Type="http://schemas.openxmlformats.org/officeDocument/2006/relationships/image" Target="../media/image84.emf"/><Relationship Id="rId27" Type="http://schemas.openxmlformats.org/officeDocument/2006/relationships/image" Target="../media/image83.emf"/><Relationship Id="rId26" Type="http://schemas.openxmlformats.org/officeDocument/2006/relationships/image" Target="../media/image82.emf"/><Relationship Id="rId25" Type="http://schemas.openxmlformats.org/officeDocument/2006/relationships/image" Target="../media/image81.emf"/><Relationship Id="rId24" Type="http://schemas.openxmlformats.org/officeDocument/2006/relationships/image" Target="../media/image80.emf"/><Relationship Id="rId23" Type="http://schemas.openxmlformats.org/officeDocument/2006/relationships/image" Target="../media/image79.emf"/><Relationship Id="rId22" Type="http://schemas.openxmlformats.org/officeDocument/2006/relationships/image" Target="../media/image78.emf"/><Relationship Id="rId21" Type="http://schemas.openxmlformats.org/officeDocument/2006/relationships/image" Target="../media/image77.emf"/><Relationship Id="rId20" Type="http://schemas.openxmlformats.org/officeDocument/2006/relationships/image" Target="../media/image76.emf"/><Relationship Id="rId2" Type="http://schemas.openxmlformats.org/officeDocument/2006/relationships/image" Target="../media/image58.emf"/><Relationship Id="rId19" Type="http://schemas.openxmlformats.org/officeDocument/2006/relationships/image" Target="../media/image75.emf"/><Relationship Id="rId18" Type="http://schemas.openxmlformats.org/officeDocument/2006/relationships/image" Target="../media/image74.emf"/><Relationship Id="rId17" Type="http://schemas.openxmlformats.org/officeDocument/2006/relationships/image" Target="../media/image73.emf"/><Relationship Id="rId16" Type="http://schemas.openxmlformats.org/officeDocument/2006/relationships/image" Target="../media/image72.emf"/><Relationship Id="rId15" Type="http://schemas.openxmlformats.org/officeDocument/2006/relationships/image" Target="../media/image71.emf"/><Relationship Id="rId14" Type="http://schemas.openxmlformats.org/officeDocument/2006/relationships/image" Target="../media/image70.emf"/><Relationship Id="rId13" Type="http://schemas.openxmlformats.org/officeDocument/2006/relationships/image" Target="../media/image69.emf"/><Relationship Id="rId12" Type="http://schemas.openxmlformats.org/officeDocument/2006/relationships/image" Target="../media/image68.emf"/><Relationship Id="rId11" Type="http://schemas.openxmlformats.org/officeDocument/2006/relationships/image" Target="../media/image67.emf"/><Relationship Id="rId10" Type="http://schemas.openxmlformats.org/officeDocument/2006/relationships/image" Target="../media/image66.emf"/><Relationship Id="rId1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emf"/><Relationship Id="rId8" Type="http://schemas.openxmlformats.org/officeDocument/2006/relationships/image" Target="../media/image92.emf"/><Relationship Id="rId7" Type="http://schemas.openxmlformats.org/officeDocument/2006/relationships/image" Target="../media/image91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wmf"/><Relationship Id="rId23" Type="http://schemas.openxmlformats.org/officeDocument/2006/relationships/image" Target="../media/image107.emf"/><Relationship Id="rId22" Type="http://schemas.openxmlformats.org/officeDocument/2006/relationships/image" Target="../media/image106.emf"/><Relationship Id="rId21" Type="http://schemas.openxmlformats.org/officeDocument/2006/relationships/image" Target="../media/image105.emf"/><Relationship Id="rId20" Type="http://schemas.openxmlformats.org/officeDocument/2006/relationships/image" Target="../media/image104.emf"/><Relationship Id="rId2" Type="http://schemas.openxmlformats.org/officeDocument/2006/relationships/image" Target="../media/image86.wmf"/><Relationship Id="rId19" Type="http://schemas.openxmlformats.org/officeDocument/2006/relationships/image" Target="../media/image103.emf"/><Relationship Id="rId18" Type="http://schemas.openxmlformats.org/officeDocument/2006/relationships/image" Target="../media/image102.emf"/><Relationship Id="rId17" Type="http://schemas.openxmlformats.org/officeDocument/2006/relationships/image" Target="../media/image101.emf"/><Relationship Id="rId16" Type="http://schemas.openxmlformats.org/officeDocument/2006/relationships/image" Target="../media/image100.emf"/><Relationship Id="rId15" Type="http://schemas.openxmlformats.org/officeDocument/2006/relationships/image" Target="../media/image99.wmf"/><Relationship Id="rId14" Type="http://schemas.openxmlformats.org/officeDocument/2006/relationships/image" Target="../media/image98.wmf"/><Relationship Id="rId13" Type="http://schemas.openxmlformats.org/officeDocument/2006/relationships/image" Target="../media/image97.wmf"/><Relationship Id="rId12" Type="http://schemas.openxmlformats.org/officeDocument/2006/relationships/image" Target="../media/image96.wmf"/><Relationship Id="rId11" Type="http://schemas.openxmlformats.org/officeDocument/2006/relationships/image" Target="../media/image95.wmf"/><Relationship Id="rId10" Type="http://schemas.openxmlformats.org/officeDocument/2006/relationships/image" Target="../media/image94.wmf"/><Relationship Id="rId1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wmf"/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0" Type="http://schemas.openxmlformats.org/officeDocument/2006/relationships/image" Target="../media/image119.wmf"/><Relationship Id="rId1" Type="http://schemas.openxmlformats.org/officeDocument/2006/relationships/image" Target="../media/image1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5284AC8-FDC8-46A0-847E-BE0015A465A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CF34D45-5B3F-4D4A-9A54-DFAFFEB785C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oder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709D31-87D1-4911-8781-97CBA10AC660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3 0ine to 8 0ine decoder/demu0tip0exer.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A3</a:t>
            </a:r>
            <a:r>
              <a:rPr lang="zh-CN" altLang="en-US"/>
              <a:t>为高，组合为</a:t>
            </a:r>
            <a:r>
              <a:rPr lang="en-US" altLang="zh-CN"/>
              <a:t>101</a:t>
            </a:r>
            <a:r>
              <a:rPr lang="zh-CN" altLang="en-US"/>
              <a:t>和</a:t>
            </a:r>
            <a:r>
              <a:rPr lang="en-US" altLang="zh-CN"/>
              <a:t>100</a:t>
            </a:r>
            <a:r>
              <a:rPr lang="zh-CN" altLang="en-US"/>
              <a:t>，选中下面一片；</a:t>
            </a:r>
            <a:r>
              <a:rPr lang="en-US" altLang="zh-CN"/>
              <a:t>A3</a:t>
            </a:r>
            <a:r>
              <a:rPr lang="zh-CN" altLang="en-US"/>
              <a:t>为低，组合为</a:t>
            </a:r>
            <a:r>
              <a:rPr lang="en-US" altLang="zh-CN"/>
              <a:t>100</a:t>
            </a:r>
            <a:r>
              <a:rPr lang="zh-CN" altLang="en-US"/>
              <a:t>和</a:t>
            </a:r>
            <a:r>
              <a:rPr lang="en-US" altLang="zh-CN"/>
              <a:t>000</a:t>
            </a:r>
            <a:r>
              <a:rPr lang="zh-CN" altLang="en-US"/>
              <a:t>，选中上面一片</a:t>
            </a:r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A64E0C-A0A4-4F6F-B9EE-3886F39F75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/>
              <a:t>二进制译码器能产生输入信号的全部最小项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而所有组合逻辑函数均可写成最小项之和的形式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lang="zh-CN" altLang="en-US" sz="1400" dirty="0"/>
              <a:t>将</a:t>
            </a:r>
            <a:r>
              <a:rPr lang="en-US" altLang="zh-CN" sz="1400" dirty="0"/>
              <a:t>n</a:t>
            </a:r>
            <a:r>
              <a:rPr lang="zh-CN" altLang="en-US" sz="1400" dirty="0"/>
              <a:t>位二进制译码输出的最小项组合起来，可获得任何输入变量不大于</a:t>
            </a:r>
            <a:r>
              <a:rPr lang="en-US" altLang="zh-CN" sz="1400" dirty="0"/>
              <a:t>n</a:t>
            </a:r>
            <a:r>
              <a:rPr lang="zh-CN" altLang="en-US" sz="1400" dirty="0"/>
              <a:t>的组合函数。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zh-CN" dirty="0"/>
              <a:t> 展开</a:t>
            </a:r>
            <a:r>
              <a:rPr lang="en-US" altLang="zh-CN" dirty="0"/>
              <a:t>Y(A,B,C)=/AB+A/C=/AB(C+/C)+A(B+/B)C=/ABC+/AB/C+AB/C+A/B/C</a:t>
            </a:r>
            <a:endParaRPr lang="zh-CN" altLang="zh-CN" dirty="0"/>
          </a:p>
          <a:p>
            <a:r>
              <a:rPr lang="zh-CN" altLang="zh-CN" dirty="0"/>
              <a:t>对应</a:t>
            </a:r>
            <a:r>
              <a:rPr lang="en-US" altLang="zh-CN" dirty="0"/>
              <a:t>[011],[010],[110],[100]</a:t>
            </a:r>
            <a:r>
              <a:rPr lang="zh-CN" altLang="zh-CN" dirty="0"/>
              <a:t>，对应</a:t>
            </a:r>
            <a:r>
              <a:rPr lang="en-US" altLang="zh-CN" dirty="0"/>
              <a:t>m3,m2,m6,m4</a:t>
            </a:r>
            <a:endParaRPr lang="zh-CN" altLang="zh-CN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对于</a:t>
            </a:r>
            <a:r>
              <a:rPr lang="en-US" altLang="zh-CN">
                <a:solidFill>
                  <a:srgbClr val="000099"/>
                </a:solidFill>
              </a:rPr>
              <a:t>BCD</a:t>
            </a:r>
            <a:r>
              <a:rPr lang="zh-CN" altLang="en-US">
                <a:solidFill>
                  <a:srgbClr val="000099"/>
                </a:solidFill>
              </a:rPr>
              <a:t>代码以外的伪码（</a:t>
            </a:r>
            <a:r>
              <a:rPr lang="en-US" altLang="zh-CN">
                <a:solidFill>
                  <a:srgbClr val="000099"/>
                </a:solidFill>
              </a:rPr>
              <a:t>1010</a:t>
            </a:r>
            <a:r>
              <a:rPr lang="zh-CN" altLang="en-US">
                <a:solidFill>
                  <a:srgbClr val="000099"/>
                </a:solidFill>
              </a:rPr>
              <a:t>～</a:t>
            </a:r>
            <a:r>
              <a:rPr lang="en-US" altLang="zh-CN">
                <a:solidFill>
                  <a:srgbClr val="000099"/>
                </a:solidFill>
              </a:rPr>
              <a:t>1111</a:t>
            </a:r>
            <a:r>
              <a:rPr lang="zh-CN" altLang="en-US">
                <a:solidFill>
                  <a:srgbClr val="000099"/>
                </a:solidFill>
              </a:rPr>
              <a:t>这</a:t>
            </a:r>
            <a:r>
              <a:rPr lang="en-US" altLang="zh-CN">
                <a:solidFill>
                  <a:srgbClr val="000099"/>
                </a:solidFill>
              </a:rPr>
              <a:t>6</a:t>
            </a:r>
            <a:r>
              <a:rPr lang="zh-CN" altLang="en-US">
                <a:solidFill>
                  <a:srgbClr val="000099"/>
                </a:solidFill>
              </a:rPr>
              <a:t>个代码）</a:t>
            </a:r>
            <a:r>
              <a:rPr lang="en-US" altLang="zh-CN">
                <a:solidFill>
                  <a:srgbClr val="000099"/>
                </a:solidFill>
              </a:rPr>
              <a:t>Y0 </a:t>
            </a:r>
            <a:r>
              <a:rPr lang="zh-CN" altLang="en-US">
                <a:solidFill>
                  <a:srgbClr val="000099"/>
                </a:solidFill>
              </a:rPr>
              <a:t>～</a:t>
            </a:r>
            <a:r>
              <a:rPr lang="en-US" altLang="zh-CN">
                <a:solidFill>
                  <a:srgbClr val="000099"/>
                </a:solidFill>
              </a:rPr>
              <a:t>Y9 </a:t>
            </a:r>
            <a:r>
              <a:rPr lang="zh-CN" altLang="en-US">
                <a:solidFill>
                  <a:srgbClr val="000099"/>
                </a:solidFill>
              </a:rPr>
              <a:t>均为高电平。</a:t>
            </a: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在数字系统中，常常需要将某些数字或运算的结果显示出来。 </a:t>
            </a:r>
            <a:endParaRPr kumimoji="1" lang="zh-CN" altLang="en-US">
              <a:solidFill>
                <a:srgbClr val="000000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数字显示电路通常由译码器、驱动器和显示器三部分组成。 </a:t>
            </a:r>
            <a:endParaRPr kumimoji="1" lang="zh-CN" altLang="en-US">
              <a:solidFill>
                <a:srgbClr val="000000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目前常用的显示器有半导体数码管和液晶显示器两种。</a:t>
            </a:r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F34D45-5B3F-4D4A-9A54-DFAFFEB785C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FF6F64-2AC9-4AAA-9D8F-9E30A46C90E6}" type="slidenum">
              <a:rPr lang="en-US" altLang="zh-CN" sz="1300"/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逻辑问题是层出不穷的，为解决这些逻辑问题而设计的逻辑电路也是无穷尽的。然而其中有些逻辑电路会经常、大量地出现在各种数字系统中，为了使用方便，这些逻辑电路被制作成了标准化的中规模集成电路（</a:t>
            </a:r>
            <a:r>
              <a:rPr kumimoji="1" lang="en-US" altLang="zh-CN">
                <a:solidFill>
                  <a:srgbClr val="000000"/>
                </a:solidFill>
              </a:rPr>
              <a:t>MSI</a:t>
            </a:r>
            <a:r>
              <a:rPr kumimoji="1" lang="zh-CN" altLang="en-US">
                <a:solidFill>
                  <a:srgbClr val="000000"/>
                </a:solidFill>
              </a:rPr>
              <a:t>）产品。本节将讨论数字系统中经常使用到的几种组合部件，即：编码器、译码器、数据分配器、数据选择器、数值比较器、算术运算电路和奇偶校验器，分析它们的逻辑功能和使用方法。</a:t>
            </a:r>
            <a:endParaRPr kumimoji="1"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>
                <a:solidFill>
                  <a:srgbClr val="000000"/>
                </a:solidFill>
              </a:rPr>
              <a:t>编码器是一个可以将不同的输入状态转化成二进制代码输出的器件。</a:t>
            </a:r>
            <a:endParaRPr lang="zh-CN" altLang="en-US"/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代码：</a:t>
            </a:r>
            <a:r>
              <a:rPr lang="zh-CN" altLang="en-US">
                <a:latin typeface="Times New Roman" panose="02020603050405020304" pitchFamily="18" charset="0"/>
              </a:rPr>
              <a:t>用来表示不同事物的二进制数码。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编码：以一定的规则，编制代码的过程。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译码：将代码还原成所表示事物的过程。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码制：编制代码所要遵循的规则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二进制代码的位数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，与待编码事物的个数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之间应满足：</a:t>
            </a:r>
            <a:r>
              <a:rPr kumimoji="1" lang="en-US" altLang="zh-CN" sz="14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1400" baseline="42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编码：赋予二进制代码特定含义的过程称为编码。</a:t>
            </a:r>
            <a:endParaRPr lang="zh-CN" altLang="en-US">
              <a:solidFill>
                <a:srgbClr val="000066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具有编码功能的逻辑电路称为编码器。例如，</a:t>
            </a:r>
            <a:r>
              <a:rPr lang="en-US" altLang="zh-CN">
                <a:solidFill>
                  <a:srgbClr val="000066"/>
                </a:solidFill>
              </a:rPr>
              <a:t>BCD</a:t>
            </a:r>
            <a:r>
              <a:rPr lang="zh-CN" altLang="en-US">
                <a:solidFill>
                  <a:srgbClr val="000066"/>
                </a:solidFill>
              </a:rPr>
              <a:t>编码器：将</a:t>
            </a:r>
            <a:r>
              <a:rPr lang="en-US" altLang="zh-CN">
                <a:solidFill>
                  <a:srgbClr val="000066"/>
                </a:solidFill>
              </a:rPr>
              <a:t>10</a:t>
            </a:r>
            <a:r>
              <a:rPr lang="zh-CN" altLang="en-US">
                <a:solidFill>
                  <a:srgbClr val="000066"/>
                </a:solidFill>
              </a:rPr>
              <a:t>个编码输入信号分别编成</a:t>
            </a:r>
            <a:r>
              <a:rPr lang="en-US" altLang="zh-CN">
                <a:solidFill>
                  <a:srgbClr val="000066"/>
                </a:solidFill>
              </a:rPr>
              <a:t>10</a:t>
            </a:r>
            <a:r>
              <a:rPr lang="zh-CN" altLang="en-US">
                <a:solidFill>
                  <a:srgbClr val="000066"/>
                </a:solidFill>
              </a:rPr>
              <a:t>个</a:t>
            </a:r>
            <a:r>
              <a:rPr lang="en-US" altLang="zh-CN">
                <a:solidFill>
                  <a:srgbClr val="000066"/>
                </a:solidFill>
              </a:rPr>
              <a:t>4</a:t>
            </a:r>
            <a:r>
              <a:rPr lang="zh-CN" altLang="en-US">
                <a:solidFill>
                  <a:srgbClr val="000066"/>
                </a:solidFill>
              </a:rPr>
              <a:t>位码输出。 </a:t>
            </a:r>
            <a:r>
              <a:rPr lang="en-US" altLang="zh-CN">
                <a:solidFill>
                  <a:srgbClr val="000066"/>
                </a:solidFill>
              </a:rPr>
              <a:t>8</a:t>
            </a:r>
            <a:r>
              <a:rPr lang="zh-CN" altLang="en-US">
                <a:solidFill>
                  <a:srgbClr val="000066"/>
                </a:solidFill>
              </a:rPr>
              <a:t>线</a:t>
            </a:r>
            <a:r>
              <a:rPr lang="en-US" altLang="zh-CN">
                <a:solidFill>
                  <a:srgbClr val="000066"/>
                </a:solidFill>
              </a:rPr>
              <a:t>-3</a:t>
            </a:r>
            <a:r>
              <a:rPr lang="zh-CN" altLang="en-US">
                <a:solidFill>
                  <a:srgbClr val="000066"/>
                </a:solidFill>
              </a:rPr>
              <a:t>线编码器：将</a:t>
            </a:r>
            <a:r>
              <a:rPr lang="en-US" altLang="zh-CN">
                <a:solidFill>
                  <a:srgbClr val="000066"/>
                </a:solidFill>
              </a:rPr>
              <a:t>8</a:t>
            </a:r>
            <a:r>
              <a:rPr lang="zh-CN" altLang="en-US">
                <a:solidFill>
                  <a:srgbClr val="000066"/>
                </a:solidFill>
              </a:rPr>
              <a:t>个输入的信号分别编成 </a:t>
            </a:r>
            <a:r>
              <a:rPr lang="en-US" altLang="zh-CN">
                <a:solidFill>
                  <a:srgbClr val="000066"/>
                </a:solidFill>
              </a:rPr>
              <a:t>8</a:t>
            </a:r>
            <a:r>
              <a:rPr lang="zh-CN" altLang="en-US">
                <a:solidFill>
                  <a:srgbClr val="000066"/>
                </a:solidFill>
              </a:rPr>
              <a:t>个</a:t>
            </a:r>
            <a:r>
              <a:rPr lang="en-US" altLang="zh-CN">
                <a:solidFill>
                  <a:srgbClr val="000066"/>
                </a:solidFill>
              </a:rPr>
              <a:t>3</a:t>
            </a:r>
            <a:r>
              <a:rPr lang="zh-CN" altLang="en-US">
                <a:solidFill>
                  <a:srgbClr val="000066"/>
                </a:solidFill>
              </a:rPr>
              <a:t>位二进制数码输出。</a:t>
            </a:r>
            <a:endParaRPr lang="zh-CN" altLang="en-US"/>
          </a:p>
          <a:p>
            <a:pPr eaLnBrk="1" hangingPunct="1"/>
            <a:r>
              <a:rPr lang="zh-CN" altLang="en-US"/>
              <a:t>编码是信息从一种形式或格式转换为另一种形式的过程。译码是编码的逆过程。</a:t>
            </a:r>
            <a:r>
              <a:rPr lang="en-US" altLang="zh-CN"/>
              <a:t> </a:t>
            </a:r>
            <a:endParaRPr lang="en-US" altLang="zh-CN"/>
          </a:p>
          <a:p>
            <a:pPr eaLnBrk="1" hangingPunct="1"/>
            <a:r>
              <a:rPr lang="en-US" altLang="zh-CN"/>
              <a:t>A </a:t>
            </a:r>
            <a:r>
              <a:rPr lang="en-US" altLang="zh-CN" b="1"/>
              <a:t>decoder</a:t>
            </a:r>
            <a:r>
              <a:rPr lang="en-US" altLang="zh-CN"/>
              <a:t> is a device w1ic1 does t1e reverse of an </a:t>
            </a:r>
            <a:r>
              <a:rPr lang="en-US" altLang="zh-CN">
                <a:hlinkClick r:id="rId3"/>
              </a:rPr>
              <a:t>encoder</a:t>
            </a:r>
            <a:r>
              <a:rPr lang="en-US" altLang="zh-CN"/>
              <a:t>, undoing t1e encoding so t1at t1e origina0 information can be retrieved.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输出正码</a:t>
            </a:r>
            <a:endParaRPr lang="zh-CN" altLang="en-US"/>
          </a:p>
          <a:p>
            <a:pPr eaLnBrk="1" hangingPunct="1"/>
            <a:r>
              <a:rPr lang="zh-CN" altLang="en-US"/>
              <a:t>也可对其他输入信号（非按键输入）进行编码。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当某一时刻有多个请求服务信号时，能识别请求信号优先级别，并只对其中优先级别最高者进行编码的逻辑部件称为优先编码器。</a:t>
            </a:r>
            <a:endParaRPr kumimoji="1" lang="zh-CN" altLang="en-US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/>
              <a:t>当同时输入几个有效编码信号时，优先编码器能按预先设定的优先级别，只对其中优先权最高的一个进行编码。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/S</a:t>
            </a:r>
            <a:r>
              <a:rPr lang="zh-CN" altLang="en-US"/>
              <a:t>也称为选通输入端。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选通输入</a:t>
            </a:r>
            <a:r>
              <a:rPr lang="en-US" altLang="zh-CN"/>
              <a:t>S’</a:t>
            </a:r>
            <a:r>
              <a:rPr lang="zh-CN" altLang="en-US"/>
              <a:t>无效：不管</a:t>
            </a:r>
            <a:r>
              <a:rPr lang="en-US" altLang="zh-CN"/>
              <a:t>I‘0</a:t>
            </a:r>
            <a:r>
              <a:rPr lang="zh-CN" altLang="en-US"/>
              <a:t>～</a:t>
            </a:r>
            <a:r>
              <a:rPr lang="en-US" altLang="zh-CN"/>
              <a:t>7</a:t>
            </a:r>
            <a:r>
              <a:rPr lang="zh-CN" altLang="en-US"/>
              <a:t>如何，输出均无效；</a:t>
            </a:r>
            <a:endParaRPr lang="zh-CN" altLang="en-US"/>
          </a:p>
          <a:p>
            <a:pPr eaLnBrk="1" hangingPunct="1"/>
            <a:r>
              <a:rPr lang="zh-CN" altLang="en-US"/>
              <a:t>选通输入</a:t>
            </a:r>
            <a:r>
              <a:rPr lang="en-US" altLang="zh-CN"/>
              <a:t>S’</a:t>
            </a:r>
            <a:r>
              <a:rPr lang="zh-CN" altLang="en-US"/>
              <a:t>有效：无</a:t>
            </a:r>
            <a:r>
              <a:rPr lang="en-US" altLang="zh-CN"/>
              <a:t>I’0</a:t>
            </a:r>
            <a:r>
              <a:rPr lang="zh-CN" altLang="en-US"/>
              <a:t>～</a:t>
            </a:r>
            <a:r>
              <a:rPr lang="en-US" altLang="zh-CN"/>
              <a:t>7</a:t>
            </a:r>
            <a:r>
              <a:rPr lang="zh-CN" altLang="en-US"/>
              <a:t>有效</a:t>
            </a:r>
            <a:r>
              <a:rPr lang="en-US" altLang="zh-CN">
                <a:sym typeface="Wingdings" panose="05000000000000000000" pitchFamily="2" charset="2"/>
              </a:rPr>
              <a:t>Y’0</a:t>
            </a:r>
            <a:r>
              <a:rPr lang="zh-CN" altLang="en-US">
                <a:sym typeface="Wingdings" panose="05000000000000000000" pitchFamily="2" charset="2"/>
              </a:rPr>
              <a:t>～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Yex’</a:t>
            </a:r>
            <a:r>
              <a:rPr lang="zh-CN" altLang="en-US">
                <a:sym typeface="Wingdings" panose="05000000000000000000" pitchFamily="2" charset="2"/>
              </a:rPr>
              <a:t>无效，选通输出</a:t>
            </a:r>
            <a:r>
              <a:rPr lang="en-US" altLang="zh-CN">
                <a:sym typeface="Wingdings" panose="05000000000000000000" pitchFamily="2" charset="2"/>
              </a:rPr>
              <a:t>Ys‘</a:t>
            </a:r>
            <a:r>
              <a:rPr lang="zh-CN" altLang="en-US">
                <a:sym typeface="Wingdings" panose="05000000000000000000" pitchFamily="2" charset="2"/>
              </a:rPr>
              <a:t>有效；</a:t>
            </a:r>
            <a:r>
              <a:rPr lang="en-US" altLang="zh-CN"/>
              <a:t>I’0</a:t>
            </a:r>
            <a:r>
              <a:rPr lang="zh-CN" altLang="en-US"/>
              <a:t>～</a:t>
            </a:r>
            <a:r>
              <a:rPr lang="en-US" altLang="zh-CN"/>
              <a:t>7</a:t>
            </a:r>
            <a:r>
              <a:rPr lang="zh-CN" altLang="en-US"/>
              <a:t>存在有效</a:t>
            </a:r>
            <a:r>
              <a:rPr lang="en-US" altLang="zh-CN">
                <a:sym typeface="Wingdings" panose="05000000000000000000" pitchFamily="2" charset="2"/>
              </a:rPr>
              <a:t>Y’0</a:t>
            </a:r>
            <a:r>
              <a:rPr lang="zh-CN" altLang="en-US">
                <a:sym typeface="Wingdings" panose="05000000000000000000" pitchFamily="2" charset="2"/>
              </a:rPr>
              <a:t>～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Yex’</a:t>
            </a:r>
            <a:r>
              <a:rPr lang="zh-CN" altLang="en-US">
                <a:sym typeface="Wingdings" panose="05000000000000000000" pitchFamily="2" charset="2"/>
              </a:rPr>
              <a:t>有效，选通输出</a:t>
            </a:r>
            <a:r>
              <a:rPr lang="en-US" altLang="zh-CN">
                <a:sym typeface="Wingdings" panose="05000000000000000000" pitchFamily="2" charset="2"/>
              </a:rPr>
              <a:t>Ys‘</a:t>
            </a:r>
            <a:r>
              <a:rPr lang="zh-CN" altLang="en-US">
                <a:sym typeface="Wingdings" panose="05000000000000000000" pitchFamily="2" charset="2"/>
              </a:rPr>
              <a:t>无效。</a:t>
            </a:r>
            <a:endParaRPr lang="zh-CN" altLang="en-US"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F34D45-5B3F-4D4A-9A54-DFAFFEB785C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首先看片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S=0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b="1" dirty="0"/>
              <a:t>a) </a:t>
            </a:r>
            <a:r>
              <a:rPr lang="zh-CN" altLang="zh-CN" b="1" dirty="0"/>
              <a:t>如果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15</a:t>
            </a:r>
            <a:r>
              <a:rPr lang="zh-CN" altLang="zh-CN" b="1" dirty="0"/>
              <a:t>到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8</a:t>
            </a:r>
            <a:r>
              <a:rPr lang="zh-CN" altLang="zh-CN" b="1" dirty="0"/>
              <a:t>中有有效信号（低电平），则：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Yex</a:t>
            </a:r>
            <a:r>
              <a:rPr lang="en-US" altLang="zh-CN" dirty="0"/>
              <a:t>(chip1)=0, Ys(chip1)=1,[Y2,Y1,Y0](chip1)=/(index(I(15-8))-8)</a:t>
            </a:r>
            <a:endParaRPr lang="zh-CN" altLang="zh-CN" dirty="0"/>
          </a:p>
          <a:p>
            <a:r>
              <a:rPr lang="zh-CN" altLang="zh-CN" dirty="0"/>
              <a:t>由于</a:t>
            </a:r>
            <a:r>
              <a:rPr lang="en-US" altLang="zh-CN" dirty="0"/>
              <a:t>Ys(chip1)=1,</a:t>
            </a:r>
            <a:r>
              <a:rPr lang="zh-CN" altLang="zh-CN" dirty="0"/>
              <a:t>相当于</a:t>
            </a:r>
            <a:r>
              <a:rPr lang="en-US" altLang="zh-CN" dirty="0"/>
              <a:t>chip2</a:t>
            </a:r>
            <a:r>
              <a:rPr lang="zh-CN" altLang="zh-CN" dirty="0"/>
              <a:t>的</a:t>
            </a:r>
            <a:r>
              <a:rPr lang="en-US" altLang="zh-CN" dirty="0"/>
              <a:t>S</a:t>
            </a:r>
            <a:r>
              <a:rPr lang="zh-CN" altLang="zh-CN" dirty="0"/>
              <a:t>无效，所以</a:t>
            </a:r>
            <a:r>
              <a:rPr lang="en-US" altLang="zh-CN" dirty="0"/>
              <a:t>[Y2,Y1,Y0](chip2)=[111]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因此</a:t>
            </a:r>
            <a:r>
              <a:rPr lang="en-US" altLang="zh-CN" dirty="0"/>
              <a:t>A3=/</a:t>
            </a:r>
            <a:r>
              <a:rPr lang="en-US" altLang="zh-CN" dirty="0" err="1"/>
              <a:t>Yex</a:t>
            </a:r>
            <a:r>
              <a:rPr lang="en-US" altLang="zh-CN" dirty="0"/>
              <a:t>(chip1)=1</a:t>
            </a:r>
            <a:endParaRPr lang="zh-CN" altLang="zh-CN" dirty="0"/>
          </a:p>
          <a:p>
            <a:r>
              <a:rPr lang="en-US" altLang="zh-CN" dirty="0"/>
              <a:t>[A2,A1,A0]=[/(Y2(chip1)*Y2(chip2)), /(Y1(chip1)*Y1(chip2)), /(Y1(chip1)*Y1(chip2))] =[/Y2(chip1), /Y1(chip1), /Y1(chip1)]</a:t>
            </a:r>
            <a:endParaRPr lang="zh-CN" altLang="zh-CN" dirty="0"/>
          </a:p>
          <a:p>
            <a:r>
              <a:rPr lang="en-US" altLang="zh-CN" dirty="0"/>
              <a:t>=index(I(15-8))-8  (</a:t>
            </a:r>
            <a:r>
              <a:rPr lang="zh-CN" altLang="zh-CN" dirty="0"/>
              <a:t>范围在</a:t>
            </a:r>
            <a:r>
              <a:rPr lang="en-US" altLang="zh-CN" dirty="0"/>
              <a:t>0-7</a:t>
            </a:r>
            <a:r>
              <a:rPr lang="zh-CN" altLang="zh-CN" dirty="0"/>
              <a:t>之间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而</a:t>
            </a:r>
            <a:r>
              <a:rPr lang="en-US" altLang="zh-CN" dirty="0"/>
              <a:t>[A3,A2,A1,A0]</a:t>
            </a:r>
            <a:r>
              <a:rPr lang="zh-CN" altLang="zh-CN" dirty="0"/>
              <a:t>在</a:t>
            </a:r>
            <a:r>
              <a:rPr lang="en-US" altLang="zh-CN" dirty="0"/>
              <a:t>A3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时，相当于给</a:t>
            </a:r>
            <a:r>
              <a:rPr lang="en-US" altLang="zh-CN" dirty="0"/>
              <a:t>[A2,A1,A0]+8,</a:t>
            </a:r>
            <a:r>
              <a:rPr lang="zh-CN" altLang="zh-CN" dirty="0"/>
              <a:t>故：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如</a:t>
            </a:r>
            <a:r>
              <a:rPr lang="en-US" altLang="zh-CN" dirty="0"/>
              <a:t>/I15</a:t>
            </a:r>
            <a:r>
              <a:rPr lang="zh-CN" altLang="zh-CN" dirty="0"/>
              <a:t>到</a:t>
            </a:r>
            <a:r>
              <a:rPr lang="en-US" altLang="zh-CN" dirty="0"/>
              <a:t>/I8</a:t>
            </a:r>
            <a:r>
              <a:rPr lang="zh-CN" altLang="zh-CN" dirty="0"/>
              <a:t>中有有效信号（低电平）</a:t>
            </a:r>
            <a:r>
              <a:rPr lang="en-US" altLang="zh-CN" dirty="0"/>
              <a:t>[A3,A2,A1,A0] =index(I(15-8))</a:t>
            </a:r>
            <a:r>
              <a:rPr lang="zh-CN" altLang="zh-CN" dirty="0"/>
              <a:t>（范围在</a:t>
            </a:r>
            <a:r>
              <a:rPr lang="en-US" altLang="zh-CN" dirty="0"/>
              <a:t>15-8</a:t>
            </a:r>
            <a:r>
              <a:rPr lang="zh-CN" altLang="zh-CN" dirty="0"/>
              <a:t>之间）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b) </a:t>
            </a:r>
            <a:r>
              <a:rPr lang="zh-CN" altLang="zh-CN" b="1" dirty="0"/>
              <a:t>如果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15</a:t>
            </a:r>
            <a:r>
              <a:rPr lang="zh-CN" altLang="zh-CN" b="1" dirty="0"/>
              <a:t>到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8</a:t>
            </a:r>
            <a:r>
              <a:rPr lang="zh-CN" altLang="zh-CN" b="1" dirty="0"/>
              <a:t>中没有有效信号（低电平），且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7</a:t>
            </a:r>
            <a:r>
              <a:rPr lang="zh-CN" altLang="zh-CN" b="1" dirty="0"/>
              <a:t>到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中有有效信号则：</a:t>
            </a:r>
            <a:endParaRPr lang="zh-CN" altLang="zh-CN" dirty="0"/>
          </a:p>
          <a:p>
            <a:r>
              <a:rPr lang="en-US" altLang="zh-CN" dirty="0" err="1"/>
              <a:t>Yex</a:t>
            </a:r>
            <a:r>
              <a:rPr lang="en-US" altLang="zh-CN" dirty="0"/>
              <a:t>(chip1)=1, Ys(chip1)=0, [Y2,Y1,Y0](chip1)=[111]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因此</a:t>
            </a:r>
            <a:r>
              <a:rPr lang="en-US" altLang="zh-CN" dirty="0"/>
              <a:t>A3=/</a:t>
            </a:r>
            <a:r>
              <a:rPr lang="en-US" altLang="zh-CN" dirty="0" err="1"/>
              <a:t>Yex</a:t>
            </a:r>
            <a:r>
              <a:rPr lang="en-US" altLang="zh-CN" dirty="0"/>
              <a:t>(chip1)=0,</a:t>
            </a:r>
            <a:endParaRPr lang="zh-CN" altLang="zh-CN" dirty="0"/>
          </a:p>
          <a:p>
            <a:r>
              <a:rPr lang="en-US" altLang="zh-CN" dirty="0"/>
              <a:t>[A2,A1,A0]=[/(Y2(chip1)*Y2(chip2)), /(Y1(chip1)*Y1(chip2)), /(Y1(chip1)*Y1(chip2))] =[/Y2(chip2), /Y1(chip2), /Y1(chip2)]=index(I(7-0)) (</a:t>
            </a:r>
            <a:r>
              <a:rPr lang="zh-CN" altLang="zh-CN" dirty="0"/>
              <a:t>范围在</a:t>
            </a:r>
            <a:r>
              <a:rPr lang="en-US" altLang="zh-CN" dirty="0"/>
              <a:t>7-0</a:t>
            </a:r>
            <a:r>
              <a:rPr lang="zh-CN" altLang="zh-CN" dirty="0"/>
              <a:t>之间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c) </a:t>
            </a:r>
            <a:r>
              <a:rPr lang="zh-CN" altLang="zh-CN" b="1" dirty="0"/>
              <a:t>如果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15</a:t>
            </a:r>
            <a:r>
              <a:rPr lang="zh-CN" altLang="zh-CN" b="1" dirty="0"/>
              <a:t>到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8</a:t>
            </a:r>
            <a:r>
              <a:rPr lang="zh-CN" altLang="zh-CN" b="1" dirty="0"/>
              <a:t>中没有有效信号（低电平），且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7</a:t>
            </a:r>
            <a:r>
              <a:rPr lang="zh-CN" altLang="zh-CN" b="1" dirty="0"/>
              <a:t>到</a:t>
            </a:r>
            <a:r>
              <a:rPr lang="en-US" altLang="zh-CN" b="1" dirty="0"/>
              <a:t>/I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中没有有效信号则：</a:t>
            </a:r>
            <a:endParaRPr lang="zh-CN" altLang="zh-CN" dirty="0"/>
          </a:p>
          <a:p>
            <a:r>
              <a:rPr lang="en-US" altLang="zh-CN" dirty="0" err="1"/>
              <a:t>Yex</a:t>
            </a:r>
            <a:r>
              <a:rPr lang="en-US" altLang="zh-CN" dirty="0"/>
              <a:t>(chip1)=1, Ys(chip1)=0, [Y2,Y1,Y0](chip1)=[111]</a:t>
            </a:r>
            <a:endParaRPr lang="zh-CN" altLang="zh-CN" dirty="0"/>
          </a:p>
          <a:p>
            <a:r>
              <a:rPr lang="en-US" altLang="zh-CN" dirty="0" err="1"/>
              <a:t>Yex</a:t>
            </a:r>
            <a:r>
              <a:rPr lang="en-US" altLang="zh-CN" dirty="0"/>
              <a:t>(chip2)=1, Ys(chip2)=0, [Y2,Y1,Y0](chip2)=[111]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A3=0, [A2,A1,A0]=[000]</a:t>
            </a:r>
            <a:r>
              <a:rPr lang="zh-CN" altLang="zh-CN" dirty="0"/>
              <a:t>，即与</a:t>
            </a:r>
            <a:r>
              <a:rPr lang="en-US" altLang="zh-CN" dirty="0"/>
              <a:t>/I</a:t>
            </a:r>
            <a:r>
              <a:rPr lang="en-US" altLang="zh-CN" baseline="-25000" dirty="0"/>
              <a:t>0</a:t>
            </a:r>
            <a:r>
              <a:rPr lang="zh-CN" altLang="zh-CN" dirty="0"/>
              <a:t>有效相当</a:t>
            </a:r>
            <a:endParaRPr lang="zh-CN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如果将</a:t>
            </a:r>
            <a:r>
              <a:rPr lang="en-US" altLang="zh-CN" dirty="0"/>
              <a:t>I0</a:t>
            </a:r>
            <a:r>
              <a:rPr lang="zh-CN" altLang="en-US" dirty="0"/>
              <a:t>～</a:t>
            </a:r>
            <a:r>
              <a:rPr lang="en-US" altLang="zh-CN" dirty="0"/>
              <a:t>I15</a:t>
            </a:r>
            <a:r>
              <a:rPr lang="zh-CN" altLang="en-US" dirty="0"/>
              <a:t>次序相反，结果如何？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6F7D4-AE09-4162-B565-E9142158156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0F42-092C-4F76-8053-ECBD1E7320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6B9AF-63E1-4DE0-A442-BEF8FB24AD78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CD98-25C7-40FB-AD5C-E54E999084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CC4BD-007E-441D-A917-BA1000E36A6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A5DCE-8C4F-4ADF-B8DE-3CA0C80880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764DB-F157-451D-9A61-DB6B12D2EA3A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9DC2D-DB31-45EF-A8C7-B954DE86EE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EC2E7-728A-48B3-B1E5-BA67C57BE462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78408-DDDD-445E-ADB8-0C921C3B85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8176B-B073-470C-8BE0-691454FFFA9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D501D-D6A8-4F6A-9135-336DBB894E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E669-EB8C-44BB-96D3-2F6742B3DBA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16890-E698-413E-8029-9637EEF7DF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000D1-36C0-47E9-A627-4A358BCC04B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66CC0-6356-48BE-BE03-6202232099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C864A-915C-41CA-BDD3-A5CF697AAAB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B8DFF-5C5E-4D8D-841F-54C38C2663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9AB57-9323-4EF3-B696-A701BBEF8AEB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43B0B-5535-4CA0-A4D4-702AA16528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2A80B-FA3F-48AB-A46B-C0096AE34708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696F-1556-40D8-BEC9-5FC1A77519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8698-E2CE-4387-BC9C-7E90A27756EF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04743-2F9F-4C87-AF37-71E650FA0C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8D829-E43A-4185-A003-F902AA42837C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E210F-394F-4DCF-A18C-9D591F6678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3E003-6223-479E-BB62-6D5178427F1A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6D7F4-E0A6-4D40-ABBA-B9D9B930A7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BBD3E9C4-704F-4970-ACE1-6D1384997551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245BD30A-319F-46FF-A792-D0A85C0D9DC7}" type="slidenum">
              <a:rPr lang="en-US" altLang="zh-CN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31" Type="http://schemas.openxmlformats.org/officeDocument/2006/relationships/notesSlide" Target="../notesSlides/notesSlide10.xml"/><Relationship Id="rId30" Type="http://schemas.openxmlformats.org/officeDocument/2006/relationships/vmlDrawing" Target="../drawings/vmlDrawing3.vml"/><Relationship Id="rId3" Type="http://schemas.openxmlformats.org/officeDocument/2006/relationships/oleObject" Target="../embeddings/oleObject11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24.e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3.e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2.e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1.e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0.emf"/><Relationship Id="rId2" Type="http://schemas.openxmlformats.org/officeDocument/2006/relationships/image" Target="../media/image11.e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9.e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8.e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emf"/><Relationship Id="rId36" Type="http://schemas.openxmlformats.org/officeDocument/2006/relationships/vmlDrawing" Target="../drawings/vmlDrawing4.v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41.wmf"/><Relationship Id="rId33" Type="http://schemas.openxmlformats.org/officeDocument/2006/relationships/oleObject" Target="../embeddings/oleObject40.bin"/><Relationship Id="rId32" Type="http://schemas.openxmlformats.org/officeDocument/2006/relationships/image" Target="../media/image40.wmf"/><Relationship Id="rId31" Type="http://schemas.openxmlformats.org/officeDocument/2006/relationships/oleObject" Target="../embeddings/oleObject39.bin"/><Relationship Id="rId30" Type="http://schemas.openxmlformats.org/officeDocument/2006/relationships/image" Target="../media/image39.wmf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8.bin"/><Relationship Id="rId28" Type="http://schemas.openxmlformats.org/officeDocument/2006/relationships/image" Target="../media/image38.emf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37.emf"/><Relationship Id="rId25" Type="http://schemas.openxmlformats.org/officeDocument/2006/relationships/oleObject" Target="../embeddings/oleObject36.bin"/><Relationship Id="rId24" Type="http://schemas.openxmlformats.org/officeDocument/2006/relationships/image" Target="../media/image36.emf"/><Relationship Id="rId23" Type="http://schemas.openxmlformats.org/officeDocument/2006/relationships/oleObject" Target="../embeddings/oleObject35.bin"/><Relationship Id="rId22" Type="http://schemas.openxmlformats.org/officeDocument/2006/relationships/image" Target="../media/image35.e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34.emf"/><Relationship Id="rId2" Type="http://schemas.openxmlformats.org/officeDocument/2006/relationships/image" Target="../media/image25.e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33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2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1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0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emf"/><Relationship Id="rId32" Type="http://schemas.openxmlformats.org/officeDocument/2006/relationships/vmlDrawing" Target="../drawings/vmlDrawing5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56.emf"/><Relationship Id="rId3" Type="http://schemas.openxmlformats.org/officeDocument/2006/relationships/oleObject" Target="../embeddings/oleObject42.bin"/><Relationship Id="rId29" Type="http://schemas.openxmlformats.org/officeDocument/2006/relationships/oleObject" Target="../embeddings/oleObject55.bin"/><Relationship Id="rId28" Type="http://schemas.openxmlformats.org/officeDocument/2006/relationships/image" Target="../media/image55.emf"/><Relationship Id="rId27" Type="http://schemas.openxmlformats.org/officeDocument/2006/relationships/oleObject" Target="../embeddings/oleObject54.bin"/><Relationship Id="rId26" Type="http://schemas.openxmlformats.org/officeDocument/2006/relationships/image" Target="../media/image54.emf"/><Relationship Id="rId25" Type="http://schemas.openxmlformats.org/officeDocument/2006/relationships/oleObject" Target="../embeddings/oleObject53.bin"/><Relationship Id="rId24" Type="http://schemas.openxmlformats.org/officeDocument/2006/relationships/image" Target="../media/image53.emf"/><Relationship Id="rId23" Type="http://schemas.openxmlformats.org/officeDocument/2006/relationships/oleObject" Target="../embeddings/oleObject52.bin"/><Relationship Id="rId22" Type="http://schemas.openxmlformats.org/officeDocument/2006/relationships/image" Target="../media/image52.emf"/><Relationship Id="rId21" Type="http://schemas.openxmlformats.org/officeDocument/2006/relationships/oleObject" Target="../embeddings/oleObject51.bin"/><Relationship Id="rId20" Type="http://schemas.openxmlformats.org/officeDocument/2006/relationships/image" Target="../media/image51.e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50.bin"/><Relationship Id="rId18" Type="http://schemas.openxmlformats.org/officeDocument/2006/relationships/image" Target="../media/image50.e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49.e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8.e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7.e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0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9.emf"/><Relationship Id="rId59" Type="http://schemas.openxmlformats.org/officeDocument/2006/relationships/notesSlide" Target="../notesSlides/notesSlide11.xml"/><Relationship Id="rId58" Type="http://schemas.openxmlformats.org/officeDocument/2006/relationships/vmlDrawing" Target="../drawings/vmlDrawing6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84.emf"/><Relationship Id="rId55" Type="http://schemas.openxmlformats.org/officeDocument/2006/relationships/oleObject" Target="../embeddings/oleObject83.bin"/><Relationship Id="rId54" Type="http://schemas.openxmlformats.org/officeDocument/2006/relationships/image" Target="../media/image83.emf"/><Relationship Id="rId53" Type="http://schemas.openxmlformats.org/officeDocument/2006/relationships/oleObject" Target="../embeddings/oleObject82.bin"/><Relationship Id="rId52" Type="http://schemas.openxmlformats.org/officeDocument/2006/relationships/image" Target="../media/image82.emf"/><Relationship Id="rId51" Type="http://schemas.openxmlformats.org/officeDocument/2006/relationships/oleObject" Target="../embeddings/oleObject81.bin"/><Relationship Id="rId50" Type="http://schemas.openxmlformats.org/officeDocument/2006/relationships/image" Target="../media/image81.emf"/><Relationship Id="rId5" Type="http://schemas.openxmlformats.org/officeDocument/2006/relationships/oleObject" Target="../embeddings/oleObject58.bin"/><Relationship Id="rId49" Type="http://schemas.openxmlformats.org/officeDocument/2006/relationships/oleObject" Target="../embeddings/oleObject80.bin"/><Relationship Id="rId48" Type="http://schemas.openxmlformats.org/officeDocument/2006/relationships/image" Target="../media/image80.emf"/><Relationship Id="rId47" Type="http://schemas.openxmlformats.org/officeDocument/2006/relationships/oleObject" Target="../embeddings/oleObject79.bin"/><Relationship Id="rId46" Type="http://schemas.openxmlformats.org/officeDocument/2006/relationships/image" Target="../media/image79.emf"/><Relationship Id="rId45" Type="http://schemas.openxmlformats.org/officeDocument/2006/relationships/oleObject" Target="../embeddings/oleObject78.bin"/><Relationship Id="rId44" Type="http://schemas.openxmlformats.org/officeDocument/2006/relationships/image" Target="../media/image78.emf"/><Relationship Id="rId43" Type="http://schemas.openxmlformats.org/officeDocument/2006/relationships/oleObject" Target="../embeddings/oleObject77.bin"/><Relationship Id="rId42" Type="http://schemas.openxmlformats.org/officeDocument/2006/relationships/image" Target="../media/image77.emf"/><Relationship Id="rId41" Type="http://schemas.openxmlformats.org/officeDocument/2006/relationships/oleObject" Target="../embeddings/oleObject76.bin"/><Relationship Id="rId40" Type="http://schemas.openxmlformats.org/officeDocument/2006/relationships/image" Target="../media/image76.emf"/><Relationship Id="rId4" Type="http://schemas.openxmlformats.org/officeDocument/2006/relationships/image" Target="../media/image58.emf"/><Relationship Id="rId39" Type="http://schemas.openxmlformats.org/officeDocument/2006/relationships/oleObject" Target="../embeddings/oleObject75.bin"/><Relationship Id="rId38" Type="http://schemas.openxmlformats.org/officeDocument/2006/relationships/image" Target="../media/image75.emf"/><Relationship Id="rId37" Type="http://schemas.openxmlformats.org/officeDocument/2006/relationships/oleObject" Target="../embeddings/oleObject74.bin"/><Relationship Id="rId36" Type="http://schemas.openxmlformats.org/officeDocument/2006/relationships/image" Target="../media/image74.emf"/><Relationship Id="rId35" Type="http://schemas.openxmlformats.org/officeDocument/2006/relationships/oleObject" Target="../embeddings/oleObject73.bin"/><Relationship Id="rId34" Type="http://schemas.openxmlformats.org/officeDocument/2006/relationships/image" Target="../media/image73.emf"/><Relationship Id="rId33" Type="http://schemas.openxmlformats.org/officeDocument/2006/relationships/oleObject" Target="../embeddings/oleObject72.bin"/><Relationship Id="rId32" Type="http://schemas.openxmlformats.org/officeDocument/2006/relationships/image" Target="../media/image72.emf"/><Relationship Id="rId31" Type="http://schemas.openxmlformats.org/officeDocument/2006/relationships/oleObject" Target="../embeddings/oleObject71.bin"/><Relationship Id="rId30" Type="http://schemas.openxmlformats.org/officeDocument/2006/relationships/image" Target="../media/image71.emf"/><Relationship Id="rId3" Type="http://schemas.openxmlformats.org/officeDocument/2006/relationships/oleObject" Target="../embeddings/oleObject57.bin"/><Relationship Id="rId29" Type="http://schemas.openxmlformats.org/officeDocument/2006/relationships/oleObject" Target="../embeddings/oleObject70.bin"/><Relationship Id="rId28" Type="http://schemas.openxmlformats.org/officeDocument/2006/relationships/image" Target="../media/image70.emf"/><Relationship Id="rId27" Type="http://schemas.openxmlformats.org/officeDocument/2006/relationships/oleObject" Target="../embeddings/oleObject69.bin"/><Relationship Id="rId26" Type="http://schemas.openxmlformats.org/officeDocument/2006/relationships/image" Target="../media/image69.emf"/><Relationship Id="rId25" Type="http://schemas.openxmlformats.org/officeDocument/2006/relationships/oleObject" Target="../embeddings/oleObject68.bin"/><Relationship Id="rId24" Type="http://schemas.openxmlformats.org/officeDocument/2006/relationships/image" Target="../media/image68.e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7.e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66.emf"/><Relationship Id="rId2" Type="http://schemas.openxmlformats.org/officeDocument/2006/relationships/image" Target="../media/image57.e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5.e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4.e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3.e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2.e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1.emf"/><Relationship Id="rId1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8.e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9" Type="http://schemas.openxmlformats.org/officeDocument/2006/relationships/notesSlide" Target="../notesSlides/notesSlide12.xml"/><Relationship Id="rId48" Type="http://schemas.openxmlformats.org/officeDocument/2006/relationships/vmlDrawing" Target="../drawings/vmlDrawing7.v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107.emf"/><Relationship Id="rId45" Type="http://schemas.openxmlformats.org/officeDocument/2006/relationships/oleObject" Target="../embeddings/oleObject106.bin"/><Relationship Id="rId44" Type="http://schemas.openxmlformats.org/officeDocument/2006/relationships/image" Target="../media/image106.emf"/><Relationship Id="rId43" Type="http://schemas.openxmlformats.org/officeDocument/2006/relationships/oleObject" Target="../embeddings/oleObject105.bin"/><Relationship Id="rId42" Type="http://schemas.openxmlformats.org/officeDocument/2006/relationships/image" Target="../media/image105.emf"/><Relationship Id="rId41" Type="http://schemas.openxmlformats.org/officeDocument/2006/relationships/oleObject" Target="../embeddings/oleObject104.bin"/><Relationship Id="rId40" Type="http://schemas.openxmlformats.org/officeDocument/2006/relationships/image" Target="../media/image104.emf"/><Relationship Id="rId4" Type="http://schemas.openxmlformats.org/officeDocument/2006/relationships/image" Target="../media/image86.wmf"/><Relationship Id="rId39" Type="http://schemas.openxmlformats.org/officeDocument/2006/relationships/oleObject" Target="../embeddings/oleObject103.bin"/><Relationship Id="rId38" Type="http://schemas.openxmlformats.org/officeDocument/2006/relationships/image" Target="../media/image103.emf"/><Relationship Id="rId37" Type="http://schemas.openxmlformats.org/officeDocument/2006/relationships/oleObject" Target="../embeddings/oleObject102.bin"/><Relationship Id="rId36" Type="http://schemas.openxmlformats.org/officeDocument/2006/relationships/image" Target="../media/image102.emf"/><Relationship Id="rId35" Type="http://schemas.openxmlformats.org/officeDocument/2006/relationships/oleObject" Target="../embeddings/oleObject101.bin"/><Relationship Id="rId34" Type="http://schemas.openxmlformats.org/officeDocument/2006/relationships/image" Target="../media/image101.emf"/><Relationship Id="rId33" Type="http://schemas.openxmlformats.org/officeDocument/2006/relationships/oleObject" Target="../embeddings/oleObject100.bin"/><Relationship Id="rId32" Type="http://schemas.openxmlformats.org/officeDocument/2006/relationships/image" Target="../media/image100.emf"/><Relationship Id="rId31" Type="http://schemas.openxmlformats.org/officeDocument/2006/relationships/oleObject" Target="../embeddings/oleObject99.bin"/><Relationship Id="rId30" Type="http://schemas.openxmlformats.org/officeDocument/2006/relationships/image" Target="../media/image99.wmf"/><Relationship Id="rId3" Type="http://schemas.openxmlformats.org/officeDocument/2006/relationships/oleObject" Target="../embeddings/oleObject85.bin"/><Relationship Id="rId29" Type="http://schemas.openxmlformats.org/officeDocument/2006/relationships/oleObject" Target="../embeddings/oleObject98.bin"/><Relationship Id="rId28" Type="http://schemas.openxmlformats.org/officeDocument/2006/relationships/image" Target="../media/image98.wmf"/><Relationship Id="rId27" Type="http://schemas.openxmlformats.org/officeDocument/2006/relationships/oleObject" Target="../embeddings/oleObject97.bin"/><Relationship Id="rId26" Type="http://schemas.openxmlformats.org/officeDocument/2006/relationships/image" Target="../media/image97.wmf"/><Relationship Id="rId25" Type="http://schemas.openxmlformats.org/officeDocument/2006/relationships/oleObject" Target="../embeddings/oleObject96.bin"/><Relationship Id="rId24" Type="http://schemas.openxmlformats.org/officeDocument/2006/relationships/image" Target="../media/image96.wmf"/><Relationship Id="rId23" Type="http://schemas.openxmlformats.org/officeDocument/2006/relationships/oleObject" Target="../embeddings/oleObject95.bin"/><Relationship Id="rId22" Type="http://schemas.openxmlformats.org/officeDocument/2006/relationships/image" Target="../media/image95.wmf"/><Relationship Id="rId21" Type="http://schemas.openxmlformats.org/officeDocument/2006/relationships/oleObject" Target="../embeddings/oleObject94.bin"/><Relationship Id="rId20" Type="http://schemas.openxmlformats.org/officeDocument/2006/relationships/image" Target="../media/image94.wmf"/><Relationship Id="rId2" Type="http://schemas.openxmlformats.org/officeDocument/2006/relationships/image" Target="../media/image85.wmf"/><Relationship Id="rId19" Type="http://schemas.openxmlformats.org/officeDocument/2006/relationships/oleObject" Target="../embeddings/oleObject93.bin"/><Relationship Id="rId18" Type="http://schemas.openxmlformats.org/officeDocument/2006/relationships/image" Target="../media/image93.emf"/><Relationship Id="rId17" Type="http://schemas.openxmlformats.org/officeDocument/2006/relationships/oleObject" Target="../embeddings/oleObject92.bin"/><Relationship Id="rId16" Type="http://schemas.openxmlformats.org/officeDocument/2006/relationships/image" Target="../media/image92.emf"/><Relationship Id="rId15" Type="http://schemas.openxmlformats.org/officeDocument/2006/relationships/oleObject" Target="../embeddings/oleObject91.bin"/><Relationship Id="rId14" Type="http://schemas.openxmlformats.org/officeDocument/2006/relationships/image" Target="../media/image91.e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90.e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8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08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19.wmf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118.w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0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11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1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06_</a:t>
            </a:r>
            <a:r>
              <a:rPr lang="zh-CN" altLang="en-US" sz="3200">
                <a:latin typeface="Times New Roman" panose="02020603050405020304" pitchFamily="18" charset="0"/>
              </a:rPr>
              <a:t>组合逻辑电路</a:t>
            </a:r>
            <a:r>
              <a:rPr lang="en-US" altLang="zh-CN" sz="3200">
                <a:latin typeface="Times New Roman" panose="02020603050405020304" pitchFamily="18" charset="0"/>
              </a:rPr>
              <a:t>(2)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（数电</a:t>
            </a:r>
            <a:r>
              <a:rPr lang="en-US" altLang="zh-CN" sz="2000">
                <a:latin typeface="Times New Roman" panose="02020603050405020304" pitchFamily="18" charset="0"/>
              </a:rPr>
              <a:t>P161-179</a:t>
            </a:r>
            <a:r>
              <a:rPr lang="zh-CN" altLang="en-US" sz="2000">
                <a:latin typeface="Times New Roman" panose="02020603050405020304" pitchFamily="18" charset="0"/>
              </a:rPr>
              <a:t>）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3CBBA1-88B8-4685-A6DD-DA0658C6442C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EE8283-4FCC-4D4E-85B6-2EFD94347440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线</a:t>
            </a:r>
            <a:r>
              <a:rPr lang="en-US" altLang="zh-CN">
                <a:solidFill>
                  <a:schemeClr val="tx1"/>
                </a:solidFill>
              </a:rPr>
              <a:t>-2</a:t>
            </a:r>
            <a:r>
              <a:rPr lang="zh-CN" altLang="en-US">
                <a:solidFill>
                  <a:schemeClr val="tx1"/>
                </a:solidFill>
              </a:rPr>
              <a:t>线优先编码器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7567613" y="2563813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7567613" y="3716338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159000" y="5573713"/>
            <a:ext cx="449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2159000" y="3736975"/>
            <a:ext cx="44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8" name="Text Box 14"/>
          <p:cNvSpPr txBox="1">
            <a:spLocks noChangeArrowheads="1"/>
          </p:cNvSpPr>
          <p:nvPr/>
        </p:nvSpPr>
        <p:spPr bwMode="auto">
          <a:xfrm>
            <a:off x="2159000" y="4673600"/>
            <a:ext cx="44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9" name="Text Box 58"/>
          <p:cNvSpPr txBox="1">
            <a:spLocks noChangeArrowheads="1"/>
          </p:cNvSpPr>
          <p:nvPr/>
        </p:nvSpPr>
        <p:spPr bwMode="auto">
          <a:xfrm>
            <a:off x="2159000" y="2384425"/>
            <a:ext cx="449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20" name="Text Box 59"/>
          <p:cNvSpPr txBox="1">
            <a:spLocks noChangeArrowheads="1"/>
          </p:cNvSpPr>
          <p:nvPr/>
        </p:nvSpPr>
        <p:spPr bwMode="auto">
          <a:xfrm>
            <a:off x="7604125" y="5284788"/>
            <a:ext cx="758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21" name="Text Box 76"/>
          <p:cNvSpPr txBox="1">
            <a:spLocks noChangeArrowheads="1"/>
          </p:cNvSpPr>
          <p:nvPr/>
        </p:nvSpPr>
        <p:spPr bwMode="auto">
          <a:xfrm>
            <a:off x="611188" y="152082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逻辑式：</a:t>
            </a:r>
            <a:endParaRPr lang="zh-CN" altLang="en-US"/>
          </a:p>
        </p:txBody>
      </p:sp>
      <p:sp>
        <p:nvSpPr>
          <p:cNvPr id="17422" name="Text Box 77"/>
          <p:cNvSpPr txBox="1">
            <a:spLocks noChangeArrowheads="1"/>
          </p:cNvSpPr>
          <p:nvPr/>
        </p:nvSpPr>
        <p:spPr bwMode="auto">
          <a:xfrm>
            <a:off x="619125" y="23495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逻辑图：</a:t>
            </a:r>
            <a:endParaRPr lang="zh-CN" altLang="en-US"/>
          </a:p>
        </p:txBody>
      </p:sp>
      <p:sp>
        <p:nvSpPr>
          <p:cNvPr id="17423" name="Text Box 78"/>
          <p:cNvSpPr txBox="1">
            <a:spLocks noChangeArrowheads="1"/>
          </p:cNvSpPr>
          <p:nvPr/>
        </p:nvSpPr>
        <p:spPr bwMode="auto">
          <a:xfrm>
            <a:off x="4391025" y="1546225"/>
            <a:ext cx="155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= 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7424" name="Group 79"/>
          <p:cNvGrpSpPr/>
          <p:nvPr/>
        </p:nvGrpSpPr>
        <p:grpSpPr bwMode="auto">
          <a:xfrm>
            <a:off x="6102350" y="1538288"/>
            <a:ext cx="2627313" cy="519112"/>
            <a:chOff x="681" y="3113"/>
            <a:chExt cx="1655" cy="327"/>
          </a:xfrm>
        </p:grpSpPr>
        <p:sp>
          <p:nvSpPr>
            <p:cNvPr id="17462" name="Text Box 80"/>
            <p:cNvSpPr txBox="1">
              <a:spLocks noChangeArrowheads="1"/>
            </p:cNvSpPr>
            <p:nvPr/>
          </p:nvSpPr>
          <p:spPr bwMode="auto">
            <a:xfrm>
              <a:off x="681" y="3113"/>
              <a:ext cx="16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+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63" name="Line 81"/>
            <p:cNvSpPr>
              <a:spLocks noChangeShapeType="1"/>
            </p:cNvSpPr>
            <p:nvPr/>
          </p:nvSpPr>
          <p:spPr bwMode="auto">
            <a:xfrm>
              <a:off x="1419" y="315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5" name="Text Box 82"/>
          <p:cNvSpPr txBox="1">
            <a:spLocks noChangeArrowheads="1"/>
          </p:cNvSpPr>
          <p:nvPr/>
        </p:nvSpPr>
        <p:spPr bwMode="auto">
          <a:xfrm>
            <a:off x="1935163" y="1546225"/>
            <a:ext cx="2392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EX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= 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7426" name="Group 99"/>
          <p:cNvGrpSpPr/>
          <p:nvPr/>
        </p:nvGrpSpPr>
        <p:grpSpPr bwMode="auto">
          <a:xfrm>
            <a:off x="2686050" y="2492375"/>
            <a:ext cx="4873625" cy="3492500"/>
            <a:chOff x="1692" y="1570"/>
            <a:chExt cx="3070" cy="2200"/>
          </a:xfrm>
        </p:grpSpPr>
        <p:sp>
          <p:nvSpPr>
            <p:cNvPr id="17427" name="Line 7"/>
            <p:cNvSpPr>
              <a:spLocks noChangeShapeType="1"/>
            </p:cNvSpPr>
            <p:nvPr/>
          </p:nvSpPr>
          <p:spPr bwMode="auto">
            <a:xfrm>
              <a:off x="1692" y="3096"/>
              <a:ext cx="1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Line 8"/>
            <p:cNvSpPr>
              <a:spLocks noChangeShapeType="1"/>
            </p:cNvSpPr>
            <p:nvPr/>
          </p:nvSpPr>
          <p:spPr bwMode="auto">
            <a:xfrm>
              <a:off x="4407" y="3498"/>
              <a:ext cx="3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Line 10"/>
            <p:cNvSpPr>
              <a:spLocks noChangeShapeType="1"/>
            </p:cNvSpPr>
            <p:nvPr/>
          </p:nvSpPr>
          <p:spPr bwMode="auto">
            <a:xfrm>
              <a:off x="1711" y="1661"/>
              <a:ext cx="13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11"/>
            <p:cNvSpPr>
              <a:spLocks noChangeShapeType="1"/>
            </p:cNvSpPr>
            <p:nvPr/>
          </p:nvSpPr>
          <p:spPr bwMode="auto">
            <a:xfrm>
              <a:off x="3401" y="1774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AutoShape 26"/>
            <p:cNvSpPr>
              <a:spLocks noChangeArrowheads="1"/>
            </p:cNvSpPr>
            <p:nvPr/>
          </p:nvSpPr>
          <p:spPr bwMode="auto">
            <a:xfrm>
              <a:off x="3062" y="1570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2" name="AutoShape 27"/>
            <p:cNvSpPr>
              <a:spLocks noChangeArrowheads="1"/>
            </p:cNvSpPr>
            <p:nvPr/>
          </p:nvSpPr>
          <p:spPr bwMode="auto">
            <a:xfrm>
              <a:off x="3061" y="2806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3" name="AutoShape 28"/>
            <p:cNvSpPr>
              <a:spLocks noChangeArrowheads="1"/>
            </p:cNvSpPr>
            <p:nvPr/>
          </p:nvSpPr>
          <p:spPr bwMode="auto">
            <a:xfrm>
              <a:off x="3061" y="2239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4" name="AutoShape 29"/>
            <p:cNvSpPr>
              <a:spLocks noChangeArrowheads="1"/>
            </p:cNvSpPr>
            <p:nvPr/>
          </p:nvSpPr>
          <p:spPr bwMode="auto">
            <a:xfrm>
              <a:off x="3062" y="3396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5" name="AutoShape 30"/>
            <p:cNvSpPr>
              <a:spLocks noChangeArrowheads="1"/>
            </p:cNvSpPr>
            <p:nvPr/>
          </p:nvSpPr>
          <p:spPr bwMode="auto">
            <a:xfrm>
              <a:off x="4059" y="3305"/>
              <a:ext cx="340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36" name="Line 37"/>
            <p:cNvSpPr>
              <a:spLocks noChangeShapeType="1"/>
            </p:cNvSpPr>
            <p:nvPr/>
          </p:nvSpPr>
          <p:spPr bwMode="auto">
            <a:xfrm>
              <a:off x="1692" y="3679"/>
              <a:ext cx="13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39"/>
            <p:cNvSpPr>
              <a:spLocks noChangeShapeType="1"/>
            </p:cNvSpPr>
            <p:nvPr/>
          </p:nvSpPr>
          <p:spPr bwMode="auto">
            <a:xfrm flipV="1">
              <a:off x="2630" y="1660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40"/>
            <p:cNvSpPr>
              <a:spLocks noChangeShapeType="1"/>
            </p:cNvSpPr>
            <p:nvPr/>
          </p:nvSpPr>
          <p:spPr bwMode="auto">
            <a:xfrm>
              <a:off x="2630" y="2908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42"/>
            <p:cNvSpPr>
              <a:spLocks noChangeShapeType="1"/>
            </p:cNvSpPr>
            <p:nvPr/>
          </p:nvSpPr>
          <p:spPr bwMode="auto">
            <a:xfrm>
              <a:off x="2630" y="3498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44"/>
            <p:cNvSpPr>
              <a:spLocks noChangeShapeType="1"/>
            </p:cNvSpPr>
            <p:nvPr/>
          </p:nvSpPr>
          <p:spPr bwMode="auto">
            <a:xfrm>
              <a:off x="2630" y="234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45"/>
            <p:cNvSpPr>
              <a:spLocks noChangeShapeType="1"/>
            </p:cNvSpPr>
            <p:nvPr/>
          </p:nvSpPr>
          <p:spPr bwMode="auto">
            <a:xfrm>
              <a:off x="1700" y="2523"/>
              <a:ext cx="13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47"/>
            <p:cNvSpPr>
              <a:spLocks noChangeShapeType="1"/>
            </p:cNvSpPr>
            <p:nvPr/>
          </p:nvSpPr>
          <p:spPr bwMode="auto">
            <a:xfrm>
              <a:off x="1941" y="1842"/>
              <a:ext cx="1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48"/>
            <p:cNvSpPr>
              <a:spLocks noChangeShapeType="1"/>
            </p:cNvSpPr>
            <p:nvPr/>
          </p:nvSpPr>
          <p:spPr bwMode="auto">
            <a:xfrm flipV="1">
              <a:off x="2630" y="3090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49"/>
            <p:cNvSpPr>
              <a:spLocks noChangeShapeType="1"/>
            </p:cNvSpPr>
            <p:nvPr/>
          </p:nvSpPr>
          <p:spPr bwMode="auto">
            <a:xfrm flipV="1">
              <a:off x="3628" y="1773"/>
              <a:ext cx="0" cy="1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50"/>
            <p:cNvSpPr>
              <a:spLocks noChangeShapeType="1"/>
            </p:cNvSpPr>
            <p:nvPr/>
          </p:nvSpPr>
          <p:spPr bwMode="auto">
            <a:xfrm flipV="1">
              <a:off x="3855" y="2613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51"/>
            <p:cNvSpPr>
              <a:spLocks noChangeShapeType="1"/>
            </p:cNvSpPr>
            <p:nvPr/>
          </p:nvSpPr>
          <p:spPr bwMode="auto">
            <a:xfrm>
              <a:off x="3401" y="3000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52"/>
            <p:cNvSpPr>
              <a:spLocks noChangeShapeType="1"/>
            </p:cNvSpPr>
            <p:nvPr/>
          </p:nvSpPr>
          <p:spPr bwMode="auto">
            <a:xfrm>
              <a:off x="4474" y="252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53"/>
            <p:cNvSpPr>
              <a:spLocks noChangeShapeType="1"/>
            </p:cNvSpPr>
            <p:nvPr/>
          </p:nvSpPr>
          <p:spPr bwMode="auto">
            <a:xfrm>
              <a:off x="3401" y="2431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54"/>
            <p:cNvSpPr>
              <a:spLocks noChangeShapeType="1"/>
            </p:cNvSpPr>
            <p:nvPr/>
          </p:nvSpPr>
          <p:spPr bwMode="auto">
            <a:xfrm>
              <a:off x="3855" y="261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55"/>
            <p:cNvSpPr>
              <a:spLocks noChangeShapeType="1"/>
            </p:cNvSpPr>
            <p:nvPr/>
          </p:nvSpPr>
          <p:spPr bwMode="auto">
            <a:xfrm>
              <a:off x="3628" y="340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56"/>
            <p:cNvSpPr>
              <a:spLocks noChangeShapeType="1"/>
            </p:cNvSpPr>
            <p:nvPr/>
          </p:nvSpPr>
          <p:spPr bwMode="auto">
            <a:xfrm>
              <a:off x="3401" y="3588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57"/>
            <p:cNvSpPr>
              <a:spLocks noChangeShapeType="1"/>
            </p:cNvSpPr>
            <p:nvPr/>
          </p:nvSpPr>
          <p:spPr bwMode="auto">
            <a:xfrm flipV="1">
              <a:off x="1950" y="1843"/>
              <a:ext cx="0" cy="6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53" name="Group 23"/>
            <p:cNvGrpSpPr/>
            <p:nvPr/>
          </p:nvGrpSpPr>
          <p:grpSpPr bwMode="auto">
            <a:xfrm>
              <a:off x="2139" y="2399"/>
              <a:ext cx="283" cy="248"/>
              <a:chOff x="3209" y="3283"/>
              <a:chExt cx="283" cy="248"/>
            </a:xfrm>
          </p:grpSpPr>
          <p:sp>
            <p:nvSpPr>
              <p:cNvPr id="17460" name="AutoShape 24"/>
              <p:cNvSpPr>
                <a:spLocks noChangeArrowheads="1"/>
              </p:cNvSpPr>
              <p:nvPr/>
            </p:nvSpPr>
            <p:spPr bwMode="auto">
              <a:xfrm rot="5400000">
                <a:off x="3202" y="3290"/>
                <a:ext cx="248" cy="23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7461" name="Oval 25"/>
              <p:cNvSpPr>
                <a:spLocks noChangeArrowheads="1"/>
              </p:cNvSpPr>
              <p:nvPr/>
            </p:nvSpPr>
            <p:spPr bwMode="auto">
              <a:xfrm>
                <a:off x="3402" y="3359"/>
                <a:ext cx="90" cy="8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grpSp>
          <p:nvGrpSpPr>
            <p:cNvPr id="17454" name="Group 92"/>
            <p:cNvGrpSpPr/>
            <p:nvPr/>
          </p:nvGrpSpPr>
          <p:grpSpPr bwMode="auto">
            <a:xfrm>
              <a:off x="3578" y="2327"/>
              <a:ext cx="904" cy="378"/>
              <a:chOff x="986" y="3158"/>
              <a:chExt cx="1671" cy="658"/>
            </a:xfrm>
          </p:grpSpPr>
          <p:sp>
            <p:nvSpPr>
              <p:cNvPr id="17455" name="Arc 93"/>
              <p:cNvSpPr/>
              <p:nvPr/>
            </p:nvSpPr>
            <p:spPr bwMode="auto">
              <a:xfrm>
                <a:off x="2177" y="3159"/>
                <a:ext cx="480" cy="657"/>
              </a:xfrm>
              <a:custGeom>
                <a:avLst/>
                <a:gdLst>
                  <a:gd name="T0" fmla="*/ 0 w 19012"/>
                  <a:gd name="T1" fmla="*/ 0 h 21600"/>
                  <a:gd name="T2" fmla="*/ 0 w 19012"/>
                  <a:gd name="T3" fmla="*/ 0 h 21600"/>
                  <a:gd name="T4" fmla="*/ 0 w 190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012"/>
                  <a:gd name="T10" fmla="*/ 0 h 21600"/>
                  <a:gd name="T11" fmla="*/ 19012 w 190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12" h="21600" fill="none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</a:path>
                  <a:path w="19012" h="21600" stroke="0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6" name="Arc 94"/>
              <p:cNvSpPr/>
              <p:nvPr/>
            </p:nvSpPr>
            <p:spPr bwMode="auto">
              <a:xfrm flipV="1">
                <a:off x="2183" y="3159"/>
                <a:ext cx="470" cy="657"/>
              </a:xfrm>
              <a:custGeom>
                <a:avLst/>
                <a:gdLst>
                  <a:gd name="T0" fmla="*/ 0 w 18607"/>
                  <a:gd name="T1" fmla="*/ 0 h 21600"/>
                  <a:gd name="T2" fmla="*/ 0 w 18607"/>
                  <a:gd name="T3" fmla="*/ 0 h 21600"/>
                  <a:gd name="T4" fmla="*/ 0 w 1860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607"/>
                  <a:gd name="T10" fmla="*/ 0 h 21600"/>
                  <a:gd name="T11" fmla="*/ 18607 w 1860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07" h="21600" fill="none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</a:path>
                  <a:path w="18607" h="21600" stroke="0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Arc 95"/>
              <p:cNvSpPr/>
              <p:nvPr/>
            </p:nvSpPr>
            <p:spPr bwMode="auto">
              <a:xfrm rot="5400000">
                <a:off x="1174" y="2973"/>
                <a:ext cx="655" cy="1032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Line 96"/>
              <p:cNvSpPr>
                <a:spLocks noChangeShapeType="1"/>
              </p:cNvSpPr>
              <p:nvPr/>
            </p:nvSpPr>
            <p:spPr bwMode="auto">
              <a:xfrm flipH="1">
                <a:off x="1882" y="3816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9" name="Line 97"/>
              <p:cNvSpPr>
                <a:spLocks noChangeShapeType="1"/>
              </p:cNvSpPr>
              <p:nvPr/>
            </p:nvSpPr>
            <p:spPr bwMode="auto">
              <a:xfrm flipH="1">
                <a:off x="1882" y="3158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F822DC1-3DAB-460E-B330-ED4F864856DD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4355C55-817C-4F85-8880-097446FAB072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7" name="Text Box 52"/>
          <p:cNvSpPr txBox="1">
            <a:spLocks noChangeArrowheads="1"/>
          </p:cNvSpPr>
          <p:nvPr/>
        </p:nvSpPr>
        <p:spPr bwMode="auto">
          <a:xfrm>
            <a:off x="5929313" y="46307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1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38" name="Text Box 55"/>
          <p:cNvSpPr txBox="1">
            <a:spLocks noChangeArrowheads="1"/>
          </p:cNvSpPr>
          <p:nvPr/>
        </p:nvSpPr>
        <p:spPr bwMode="auto">
          <a:xfrm>
            <a:off x="5929313" y="430688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2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39" name="Text Box 58"/>
          <p:cNvSpPr txBox="1">
            <a:spLocks noChangeArrowheads="1"/>
          </p:cNvSpPr>
          <p:nvPr/>
        </p:nvSpPr>
        <p:spPr bwMode="auto">
          <a:xfrm>
            <a:off x="5929313" y="39925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3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40" name="Text Box 61"/>
          <p:cNvSpPr txBox="1">
            <a:spLocks noChangeArrowheads="1"/>
          </p:cNvSpPr>
          <p:nvPr/>
        </p:nvSpPr>
        <p:spPr bwMode="auto">
          <a:xfrm>
            <a:off x="5938838" y="36687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4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41" name="Text Box 64"/>
          <p:cNvSpPr txBox="1">
            <a:spLocks noChangeArrowheads="1"/>
          </p:cNvSpPr>
          <p:nvPr/>
        </p:nvSpPr>
        <p:spPr bwMode="auto">
          <a:xfrm>
            <a:off x="5938838" y="33353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5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42" name="Text Box 67"/>
          <p:cNvSpPr txBox="1">
            <a:spLocks noChangeArrowheads="1"/>
          </p:cNvSpPr>
          <p:nvPr/>
        </p:nvSpPr>
        <p:spPr bwMode="auto">
          <a:xfrm>
            <a:off x="5938838" y="301148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6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43" name="Text Box 70"/>
          <p:cNvSpPr txBox="1">
            <a:spLocks noChangeArrowheads="1"/>
          </p:cNvSpPr>
          <p:nvPr/>
        </p:nvSpPr>
        <p:spPr bwMode="auto">
          <a:xfrm>
            <a:off x="5938838" y="26971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7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8</a:t>
            </a:r>
            <a:r>
              <a:rPr kumimoji="1" lang="zh-CN" altLang="en-US"/>
              <a:t>线</a:t>
            </a:r>
            <a:r>
              <a:rPr kumimoji="1" lang="en-US" altLang="zh-CN"/>
              <a:t>-3</a:t>
            </a:r>
            <a:r>
              <a:rPr kumimoji="1" lang="zh-CN" altLang="en-US"/>
              <a:t>线优先编码器</a:t>
            </a:r>
            <a:r>
              <a:rPr kumimoji="1" lang="en-US" altLang="zh-CN">
                <a:solidFill>
                  <a:schemeClr val="tx1"/>
                </a:solidFill>
              </a:rPr>
              <a:t>74x148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187450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kumimoji="1" lang="zh-CN" altLang="en-US"/>
              <a:t>对</a:t>
            </a:r>
            <a:r>
              <a:rPr kumimoji="1" lang="en-US" altLang="zh-CN"/>
              <a:t>8</a:t>
            </a:r>
            <a:r>
              <a:rPr kumimoji="1" lang="zh-CN" altLang="en-US"/>
              <a:t>个输入信号按优先级编码，输出</a:t>
            </a:r>
            <a:r>
              <a:rPr kumimoji="1" lang="en-US" altLang="zh-CN"/>
              <a:t>3</a:t>
            </a:r>
            <a:r>
              <a:rPr kumimoji="1" lang="zh-CN" altLang="en-US"/>
              <a:t>位代码</a:t>
            </a:r>
            <a:endParaRPr kumimoji="1" lang="zh-CN" altLang="en-US"/>
          </a:p>
          <a:p>
            <a:pPr>
              <a:spcAft>
                <a:spcPct val="10000"/>
              </a:spcAft>
            </a:pPr>
            <a:r>
              <a:rPr kumimoji="1" lang="zh-CN" altLang="en-US"/>
              <a:t>通过多片级联，对多于</a:t>
            </a:r>
            <a:r>
              <a:rPr kumimoji="1" lang="en-US" altLang="zh-CN"/>
              <a:t>8</a:t>
            </a:r>
            <a:r>
              <a:rPr kumimoji="1" lang="zh-CN" altLang="en-US"/>
              <a:t>个输入信号进行编码</a:t>
            </a:r>
            <a:endParaRPr kumimoji="1" lang="zh-CN" altLang="en-US"/>
          </a:p>
        </p:txBody>
      </p:sp>
      <p:sp>
        <p:nvSpPr>
          <p:cNvPr id="18446" name="Rectangle 4"/>
          <p:cNvSpPr>
            <a:spLocks noChangeArrowheads="1"/>
          </p:cNvSpPr>
          <p:nvPr/>
        </p:nvSpPr>
        <p:spPr bwMode="auto">
          <a:xfrm>
            <a:off x="457200" y="2314575"/>
            <a:ext cx="4259263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10000"/>
              </a:spcAft>
            </a:pPr>
            <a:r>
              <a:rPr kumimoji="1" lang="en-US" altLang="zh-CN" sz="2000">
                <a:latin typeface="Times New Roman" panose="02020603050405020304" pitchFamily="18" charset="0"/>
              </a:rPr>
              <a:t>I7~I0</a:t>
            </a:r>
            <a:r>
              <a:rPr kumimoji="1" lang="zh-CN" altLang="en-US" sz="2000">
                <a:latin typeface="Times New Roman" panose="02020603050405020304" pitchFamily="18" charset="0"/>
              </a:rPr>
              <a:t>：待编码输入信号，低电平有效，优先级递减，即 </a:t>
            </a:r>
            <a:r>
              <a:rPr kumimoji="1" lang="en-US" altLang="zh-CN" sz="2000">
                <a:latin typeface="Times New Roman" panose="02020603050405020304" pitchFamily="18" charset="0"/>
              </a:rPr>
              <a:t>I7</a:t>
            </a:r>
            <a:r>
              <a:rPr kumimoji="1" lang="zh-CN" altLang="en-US" sz="2000">
                <a:latin typeface="Times New Roman" panose="02020603050405020304" pitchFamily="18" charset="0"/>
              </a:rPr>
              <a:t>优先级最高，</a:t>
            </a:r>
            <a:r>
              <a:rPr kumimoji="1" lang="en-US" altLang="zh-CN" sz="2000">
                <a:latin typeface="Times New Roman" panose="02020603050405020304" pitchFamily="18" charset="0"/>
              </a:rPr>
              <a:t>I0</a:t>
            </a:r>
            <a:r>
              <a:rPr kumimoji="1" lang="zh-CN" altLang="en-US" sz="2000">
                <a:latin typeface="Times New Roman" panose="02020603050405020304" pitchFamily="18" charset="0"/>
              </a:rPr>
              <a:t>最低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>
              <a:spcAft>
                <a:spcPct val="10000"/>
              </a:spcAft>
            </a:pPr>
            <a:endParaRPr kumimoji="1" lang="zh-CN" altLang="en-US" sz="2000">
              <a:latin typeface="Times New Roman" panose="02020603050405020304" pitchFamily="18" charset="0"/>
            </a:endParaRPr>
          </a:p>
          <a:p>
            <a:pPr>
              <a:spcAft>
                <a:spcPct val="10000"/>
              </a:spcAft>
            </a:pPr>
            <a:r>
              <a:rPr kumimoji="1" lang="en-US" altLang="zh-CN" sz="2000">
                <a:latin typeface="Times New Roman" panose="02020603050405020304" pitchFamily="18" charset="0"/>
              </a:rPr>
              <a:t>Y2~Y0</a:t>
            </a:r>
            <a:r>
              <a:rPr kumimoji="1" lang="zh-CN" altLang="en-US" sz="2000">
                <a:latin typeface="Times New Roman" panose="02020603050405020304" pitchFamily="18" charset="0"/>
              </a:rPr>
              <a:t>：二进制负有效输出，</a:t>
            </a:r>
            <a:r>
              <a:rPr kumimoji="1" lang="en-US" altLang="zh-CN" sz="2000">
                <a:latin typeface="Times New Roman" panose="02020603050405020304" pitchFamily="18" charset="0"/>
              </a:rPr>
              <a:t>Y2</a:t>
            </a:r>
            <a:r>
              <a:rPr kumimoji="1" lang="zh-CN" altLang="en-US" sz="2000">
                <a:latin typeface="Times New Roman" panose="02020603050405020304" pitchFamily="18" charset="0"/>
              </a:rPr>
              <a:t>为最高位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>
              <a:spcAft>
                <a:spcPct val="10000"/>
              </a:spcAft>
            </a:pPr>
            <a:endParaRPr kumimoji="1" lang="zh-CN" altLang="en-US" sz="2000">
              <a:latin typeface="Times New Roman" panose="02020603050405020304" pitchFamily="18" charset="0"/>
            </a:endParaRPr>
          </a:p>
          <a:p>
            <a:pPr>
              <a:spcAft>
                <a:spcPct val="10000"/>
              </a:spcAft>
            </a:pPr>
            <a:r>
              <a:rPr kumimoji="1" lang="en-US" altLang="zh-CN" sz="2000">
                <a:latin typeface="Times New Roman" panose="02020603050405020304" pitchFamily="18" charset="0"/>
              </a:rPr>
              <a:t>Yex</a:t>
            </a:r>
            <a:r>
              <a:rPr kumimoji="1" lang="zh-CN" altLang="en-US" sz="2000">
                <a:latin typeface="Times New Roman" panose="02020603050405020304" pitchFamily="18" charset="0"/>
              </a:rPr>
              <a:t>：扩展输出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>
              <a:spcAft>
                <a:spcPct val="10000"/>
              </a:spcAft>
            </a:pPr>
            <a:endParaRPr kumimoji="1" lang="zh-CN" altLang="en-US" sz="2000">
              <a:latin typeface="Times New Roman" panose="02020603050405020304" pitchFamily="18" charset="0"/>
            </a:endParaRPr>
          </a:p>
          <a:p>
            <a:pPr>
              <a:spcAft>
                <a:spcPct val="10000"/>
              </a:spcAft>
            </a:pPr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</a:rPr>
              <a:t>：   使能输入</a:t>
            </a:r>
            <a:endParaRPr kumimoji="1" lang="zh-CN" altLang="en-US" sz="2000">
              <a:latin typeface="Times New Roman" panose="02020603050405020304" pitchFamily="18" charset="0"/>
            </a:endParaRPr>
          </a:p>
          <a:p>
            <a:pPr>
              <a:spcAft>
                <a:spcPct val="10000"/>
              </a:spcAft>
            </a:pPr>
            <a:r>
              <a:rPr kumimoji="1" lang="en-US" altLang="zh-CN" sz="2000">
                <a:latin typeface="Times New Roman" panose="02020603050405020304" pitchFamily="18" charset="0"/>
              </a:rPr>
              <a:t>YS</a:t>
            </a:r>
            <a:r>
              <a:rPr kumimoji="1" lang="zh-CN" altLang="en-US" sz="2000">
                <a:latin typeface="Times New Roman" panose="02020603050405020304" pitchFamily="18" charset="0"/>
              </a:rPr>
              <a:t>： 使能输出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8447" name="Group 89"/>
          <p:cNvGrpSpPr/>
          <p:nvPr/>
        </p:nvGrpSpPr>
        <p:grpSpPr bwMode="auto">
          <a:xfrm>
            <a:off x="2854325" y="4699000"/>
            <a:ext cx="1473200" cy="1187450"/>
            <a:chOff x="2063" y="3226"/>
            <a:chExt cx="928" cy="748"/>
          </a:xfrm>
        </p:grpSpPr>
        <p:sp>
          <p:nvSpPr>
            <p:cNvPr id="18524" name="Rectangle 5"/>
            <p:cNvSpPr>
              <a:spLocks noChangeArrowheads="1"/>
            </p:cNvSpPr>
            <p:nvPr/>
          </p:nvSpPr>
          <p:spPr bwMode="auto">
            <a:xfrm>
              <a:off x="2200" y="3307"/>
              <a:ext cx="79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</a:rPr>
                <a:t>低电平</a:t>
              </a:r>
              <a:endParaRPr kumimoji="1" lang="zh-CN" altLang="en-US">
                <a:latin typeface="Times New Roman" panose="02020603050405020304" pitchFamily="18" charset="0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</a:rPr>
                <a:t>有效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525" name="AutoShape 6"/>
            <p:cNvSpPr/>
            <p:nvPr/>
          </p:nvSpPr>
          <p:spPr bwMode="auto">
            <a:xfrm>
              <a:off x="2063" y="3226"/>
              <a:ext cx="137" cy="748"/>
            </a:xfrm>
            <a:prstGeom prst="rightBrace">
              <a:avLst>
                <a:gd name="adj1" fmla="val 40898"/>
                <a:gd name="adj2" fmla="val 49194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18448" name="Group 88"/>
          <p:cNvGrpSpPr/>
          <p:nvPr/>
        </p:nvGrpSpPr>
        <p:grpSpPr bwMode="auto">
          <a:xfrm>
            <a:off x="863600" y="4597400"/>
            <a:ext cx="323850" cy="1028700"/>
            <a:chOff x="544" y="3181"/>
            <a:chExt cx="204" cy="437"/>
          </a:xfrm>
        </p:grpSpPr>
        <p:sp>
          <p:nvSpPr>
            <p:cNvPr id="18521" name="Line 7"/>
            <p:cNvSpPr>
              <a:spLocks noChangeShapeType="1"/>
            </p:cNvSpPr>
            <p:nvPr/>
          </p:nvSpPr>
          <p:spPr bwMode="auto">
            <a:xfrm>
              <a:off x="544" y="361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Line 8"/>
            <p:cNvSpPr>
              <a:spLocks noChangeShapeType="1"/>
            </p:cNvSpPr>
            <p:nvPr/>
          </p:nvSpPr>
          <p:spPr bwMode="auto">
            <a:xfrm>
              <a:off x="544" y="347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Line 9"/>
            <p:cNvSpPr>
              <a:spLocks noChangeShapeType="1"/>
            </p:cNvSpPr>
            <p:nvPr/>
          </p:nvSpPr>
          <p:spPr bwMode="auto">
            <a:xfrm>
              <a:off x="544" y="318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5408613" y="55911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848350" y="2565400"/>
            <a:ext cx="1676400" cy="33131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74x148</a:t>
            </a:r>
            <a:endParaRPr lang="en-US" altLang="zh-CN" sz="2400" b="0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5697538" y="55197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7523163" y="31083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7667625" y="31781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7523163" y="36226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7667625" y="36925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7523163" y="42608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7667625" y="43307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7523163" y="47291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7667625" y="47990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7523163" y="51609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7667625" y="52308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5408613" y="38623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5697538" y="37909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5408613" y="35496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Oval 33"/>
          <p:cNvSpPr>
            <a:spLocks noChangeArrowheads="1"/>
          </p:cNvSpPr>
          <p:nvPr/>
        </p:nvSpPr>
        <p:spPr bwMode="auto">
          <a:xfrm>
            <a:off x="5697538" y="34782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408613" y="32146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5697538" y="31432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408613" y="29003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5697538" y="28289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5408613" y="51577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5697538" y="50863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5408613" y="48339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Oval 41"/>
          <p:cNvSpPr>
            <a:spLocks noChangeArrowheads="1"/>
          </p:cNvSpPr>
          <p:nvPr/>
        </p:nvSpPr>
        <p:spPr bwMode="auto">
          <a:xfrm>
            <a:off x="5697538" y="476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5408613" y="45100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Oval 43"/>
          <p:cNvSpPr>
            <a:spLocks noChangeArrowheads="1"/>
          </p:cNvSpPr>
          <p:nvPr/>
        </p:nvSpPr>
        <p:spPr bwMode="auto">
          <a:xfrm>
            <a:off x="5697538" y="44386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5408613" y="41862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Oval 45"/>
          <p:cNvSpPr>
            <a:spLocks noChangeArrowheads="1"/>
          </p:cNvSpPr>
          <p:nvPr/>
        </p:nvSpPr>
        <p:spPr bwMode="auto">
          <a:xfrm>
            <a:off x="5697538" y="41148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78" name="Text Box 47"/>
          <p:cNvSpPr txBox="1">
            <a:spLocks noChangeArrowheads="1"/>
          </p:cNvSpPr>
          <p:nvPr/>
        </p:nvSpPr>
        <p:spPr bwMode="auto">
          <a:xfrm>
            <a:off x="5911850" y="53736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S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9" name="Text Box 49"/>
          <p:cNvSpPr txBox="1">
            <a:spLocks noChangeArrowheads="1"/>
          </p:cNvSpPr>
          <p:nvPr/>
        </p:nvSpPr>
        <p:spPr bwMode="auto">
          <a:xfrm>
            <a:off x="5929313" y="49641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0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80" name="Text Box 74"/>
          <p:cNvSpPr txBox="1">
            <a:spLocks noChangeArrowheads="1"/>
          </p:cNvSpPr>
          <p:nvPr/>
        </p:nvSpPr>
        <p:spPr bwMode="auto">
          <a:xfrm>
            <a:off x="6950075" y="29765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S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81" name="Text Box 75"/>
          <p:cNvSpPr txBox="1">
            <a:spLocks noChangeArrowheads="1"/>
          </p:cNvSpPr>
          <p:nvPr/>
        </p:nvSpPr>
        <p:spPr bwMode="auto">
          <a:xfrm>
            <a:off x="6911975" y="3440113"/>
            <a:ext cx="62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800" b="0">
                <a:latin typeface="Times New Roman" panose="02020603050405020304" pitchFamily="18" charset="0"/>
              </a:rPr>
              <a:t>ex</a:t>
            </a:r>
            <a:endParaRPr kumimoji="1"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18482" name="Text Box 76"/>
          <p:cNvSpPr txBox="1">
            <a:spLocks noChangeArrowheads="1"/>
          </p:cNvSpPr>
          <p:nvPr/>
        </p:nvSpPr>
        <p:spPr bwMode="auto">
          <a:xfrm>
            <a:off x="6950075" y="412908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2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83" name="Text Box 77"/>
          <p:cNvSpPr txBox="1">
            <a:spLocks noChangeArrowheads="1"/>
          </p:cNvSpPr>
          <p:nvPr/>
        </p:nvSpPr>
        <p:spPr bwMode="auto">
          <a:xfrm>
            <a:off x="6950075" y="45974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1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84" name="Text Box 78"/>
          <p:cNvSpPr txBox="1">
            <a:spLocks noChangeArrowheads="1"/>
          </p:cNvSpPr>
          <p:nvPr/>
        </p:nvSpPr>
        <p:spPr bwMode="auto">
          <a:xfrm>
            <a:off x="6950075" y="50292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0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85" name="Text Box 84"/>
          <p:cNvSpPr txBox="1">
            <a:spLocks noChangeArrowheads="1"/>
          </p:cNvSpPr>
          <p:nvPr/>
        </p:nvSpPr>
        <p:spPr bwMode="auto">
          <a:xfrm>
            <a:off x="5903913" y="59245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逻辑符号</a:t>
            </a:r>
            <a:endParaRPr lang="zh-CN" altLang="en-US" sz="2400"/>
          </a:p>
        </p:txBody>
      </p:sp>
      <p:sp>
        <p:nvSpPr>
          <p:cNvPr id="18486" name="Text Box 90"/>
          <p:cNvSpPr txBox="1">
            <a:spLocks noChangeArrowheads="1"/>
          </p:cNvSpPr>
          <p:nvPr/>
        </p:nvSpPr>
        <p:spPr bwMode="auto">
          <a:xfrm>
            <a:off x="4987925" y="5386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S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87" name="Text Box 91"/>
          <p:cNvSpPr txBox="1">
            <a:spLocks noChangeArrowheads="1"/>
          </p:cNvSpPr>
          <p:nvPr/>
        </p:nvSpPr>
        <p:spPr bwMode="auto">
          <a:xfrm>
            <a:off x="5005388" y="49768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0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88" name="Line 92"/>
          <p:cNvSpPr>
            <a:spLocks noChangeShapeType="1"/>
          </p:cNvSpPr>
          <p:nvPr/>
        </p:nvSpPr>
        <p:spPr bwMode="auto">
          <a:xfrm>
            <a:off x="5067300" y="505142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9" name="Text Box 93"/>
          <p:cNvSpPr txBox="1">
            <a:spLocks noChangeArrowheads="1"/>
          </p:cNvSpPr>
          <p:nvPr/>
        </p:nvSpPr>
        <p:spPr bwMode="auto">
          <a:xfrm>
            <a:off x="5005388" y="46434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1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90" name="Line 94"/>
          <p:cNvSpPr>
            <a:spLocks noChangeShapeType="1"/>
          </p:cNvSpPr>
          <p:nvPr/>
        </p:nvSpPr>
        <p:spPr bwMode="auto">
          <a:xfrm>
            <a:off x="5067300" y="4718050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1" name="Text Box 95"/>
          <p:cNvSpPr txBox="1">
            <a:spLocks noChangeArrowheads="1"/>
          </p:cNvSpPr>
          <p:nvPr/>
        </p:nvSpPr>
        <p:spPr bwMode="auto">
          <a:xfrm>
            <a:off x="5005388" y="431958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2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92" name="Line 96"/>
          <p:cNvSpPr>
            <a:spLocks noChangeShapeType="1"/>
          </p:cNvSpPr>
          <p:nvPr/>
        </p:nvSpPr>
        <p:spPr bwMode="auto">
          <a:xfrm>
            <a:off x="5067300" y="4394200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3" name="Text Box 97"/>
          <p:cNvSpPr txBox="1">
            <a:spLocks noChangeArrowheads="1"/>
          </p:cNvSpPr>
          <p:nvPr/>
        </p:nvSpPr>
        <p:spPr bwMode="auto">
          <a:xfrm>
            <a:off x="5005388" y="40052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3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94" name="Line 98"/>
          <p:cNvSpPr>
            <a:spLocks noChangeShapeType="1"/>
          </p:cNvSpPr>
          <p:nvPr/>
        </p:nvSpPr>
        <p:spPr bwMode="auto">
          <a:xfrm>
            <a:off x="5067300" y="407987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5" name="Text Box 99"/>
          <p:cNvSpPr txBox="1">
            <a:spLocks noChangeArrowheads="1"/>
          </p:cNvSpPr>
          <p:nvPr/>
        </p:nvSpPr>
        <p:spPr bwMode="auto">
          <a:xfrm>
            <a:off x="5014913" y="368141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4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96" name="Line 100"/>
          <p:cNvSpPr>
            <a:spLocks noChangeShapeType="1"/>
          </p:cNvSpPr>
          <p:nvPr/>
        </p:nvSpPr>
        <p:spPr bwMode="auto">
          <a:xfrm>
            <a:off x="5076825" y="375602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7" name="Text Box 101"/>
          <p:cNvSpPr txBox="1">
            <a:spLocks noChangeArrowheads="1"/>
          </p:cNvSpPr>
          <p:nvPr/>
        </p:nvSpPr>
        <p:spPr bwMode="auto">
          <a:xfrm>
            <a:off x="5014913" y="334803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5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498" name="Line 102"/>
          <p:cNvSpPr>
            <a:spLocks noChangeShapeType="1"/>
          </p:cNvSpPr>
          <p:nvPr/>
        </p:nvSpPr>
        <p:spPr bwMode="auto">
          <a:xfrm>
            <a:off x="5076825" y="3422650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99" name="Text Box 103"/>
          <p:cNvSpPr txBox="1">
            <a:spLocks noChangeArrowheads="1"/>
          </p:cNvSpPr>
          <p:nvPr/>
        </p:nvSpPr>
        <p:spPr bwMode="auto">
          <a:xfrm>
            <a:off x="5014913" y="3024188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6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500" name="Line 104"/>
          <p:cNvSpPr>
            <a:spLocks noChangeShapeType="1"/>
          </p:cNvSpPr>
          <p:nvPr/>
        </p:nvSpPr>
        <p:spPr bwMode="auto">
          <a:xfrm>
            <a:off x="5076825" y="3098800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1" name="Text Box 105"/>
          <p:cNvSpPr txBox="1">
            <a:spLocks noChangeArrowheads="1"/>
          </p:cNvSpPr>
          <p:nvPr/>
        </p:nvSpPr>
        <p:spPr bwMode="auto">
          <a:xfrm>
            <a:off x="5014913" y="2709863"/>
            <a:ext cx="369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I</a:t>
            </a:r>
            <a:r>
              <a:rPr kumimoji="1" lang="en-US" altLang="zh-CN" sz="1600" b="0">
                <a:latin typeface="Times New Roman" panose="02020603050405020304" pitchFamily="18" charset="0"/>
              </a:rPr>
              <a:t>7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502" name="Line 106"/>
          <p:cNvSpPr>
            <a:spLocks noChangeShapeType="1"/>
          </p:cNvSpPr>
          <p:nvPr/>
        </p:nvSpPr>
        <p:spPr bwMode="auto">
          <a:xfrm>
            <a:off x="5076825" y="2784475"/>
            <a:ext cx="1476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3" name="Line 107"/>
          <p:cNvSpPr>
            <a:spLocks noChangeShapeType="1"/>
          </p:cNvSpPr>
          <p:nvPr/>
        </p:nvSpPr>
        <p:spPr bwMode="auto">
          <a:xfrm>
            <a:off x="5068888" y="5472113"/>
            <a:ext cx="185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4" name="Text Box 108"/>
          <p:cNvSpPr txBox="1">
            <a:spLocks noChangeArrowheads="1"/>
          </p:cNvSpPr>
          <p:nvPr/>
        </p:nvSpPr>
        <p:spPr bwMode="auto">
          <a:xfrm>
            <a:off x="8010525" y="29384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S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505" name="Text Box 109"/>
          <p:cNvSpPr txBox="1">
            <a:spLocks noChangeArrowheads="1"/>
          </p:cNvSpPr>
          <p:nvPr/>
        </p:nvSpPr>
        <p:spPr bwMode="auto">
          <a:xfrm>
            <a:off x="8010525" y="409098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2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506" name="Text Box 110"/>
          <p:cNvSpPr txBox="1">
            <a:spLocks noChangeArrowheads="1"/>
          </p:cNvSpPr>
          <p:nvPr/>
        </p:nvSpPr>
        <p:spPr bwMode="auto">
          <a:xfrm>
            <a:off x="8010525" y="45593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1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507" name="Text Box 111"/>
          <p:cNvSpPr txBox="1">
            <a:spLocks noChangeArrowheads="1"/>
          </p:cNvSpPr>
          <p:nvPr/>
        </p:nvSpPr>
        <p:spPr bwMode="auto">
          <a:xfrm>
            <a:off x="8010525" y="49911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600" b="0">
                <a:latin typeface="Times New Roman" panose="02020603050405020304" pitchFamily="18" charset="0"/>
              </a:rPr>
              <a:t>0</a:t>
            </a:r>
            <a:endParaRPr kumimoji="1"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8508" name="Line 112"/>
          <p:cNvSpPr>
            <a:spLocks noChangeShapeType="1"/>
          </p:cNvSpPr>
          <p:nvPr/>
        </p:nvSpPr>
        <p:spPr bwMode="auto">
          <a:xfrm>
            <a:off x="8088313" y="5065713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09" name="Line 113"/>
          <p:cNvSpPr>
            <a:spLocks noChangeShapeType="1"/>
          </p:cNvSpPr>
          <p:nvPr/>
        </p:nvSpPr>
        <p:spPr bwMode="auto">
          <a:xfrm>
            <a:off x="8097838" y="4637088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0" name="Line 114"/>
          <p:cNvSpPr>
            <a:spLocks noChangeShapeType="1"/>
          </p:cNvSpPr>
          <p:nvPr/>
        </p:nvSpPr>
        <p:spPr bwMode="auto">
          <a:xfrm>
            <a:off x="8097838" y="4170363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1" name="Line 115"/>
          <p:cNvSpPr>
            <a:spLocks noChangeShapeType="1"/>
          </p:cNvSpPr>
          <p:nvPr/>
        </p:nvSpPr>
        <p:spPr bwMode="auto">
          <a:xfrm>
            <a:off x="8088313" y="3509963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2" name="Line 116"/>
          <p:cNvSpPr>
            <a:spLocks noChangeShapeType="1"/>
          </p:cNvSpPr>
          <p:nvPr/>
        </p:nvSpPr>
        <p:spPr bwMode="auto">
          <a:xfrm>
            <a:off x="8088313" y="3008313"/>
            <a:ext cx="233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3" name="Text Box 117"/>
          <p:cNvSpPr txBox="1">
            <a:spLocks noChangeArrowheads="1"/>
          </p:cNvSpPr>
          <p:nvPr/>
        </p:nvSpPr>
        <p:spPr bwMode="auto">
          <a:xfrm>
            <a:off x="7986713" y="3452813"/>
            <a:ext cx="62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Y</a:t>
            </a:r>
            <a:r>
              <a:rPr kumimoji="1" lang="en-US" altLang="zh-CN" sz="1800" b="0">
                <a:latin typeface="Times New Roman" panose="02020603050405020304" pitchFamily="18" charset="0"/>
              </a:rPr>
              <a:t>ex</a:t>
            </a:r>
            <a:endParaRPr kumimoji="1"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18514" name="Line 15"/>
          <p:cNvSpPr>
            <a:spLocks noChangeShapeType="1"/>
          </p:cNvSpPr>
          <p:nvPr/>
        </p:nvSpPr>
        <p:spPr bwMode="auto">
          <a:xfrm>
            <a:off x="901700" y="2384425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5" name="Line 15"/>
          <p:cNvSpPr>
            <a:spLocks noChangeShapeType="1"/>
          </p:cNvSpPr>
          <p:nvPr/>
        </p:nvSpPr>
        <p:spPr bwMode="auto">
          <a:xfrm>
            <a:off x="1241425" y="2378075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6" name="Line 15"/>
          <p:cNvSpPr>
            <a:spLocks noChangeShapeType="1"/>
          </p:cNvSpPr>
          <p:nvPr/>
        </p:nvSpPr>
        <p:spPr bwMode="auto">
          <a:xfrm>
            <a:off x="3524250" y="269716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7" name="Line 15"/>
          <p:cNvSpPr>
            <a:spLocks noChangeShapeType="1"/>
          </p:cNvSpPr>
          <p:nvPr/>
        </p:nvSpPr>
        <p:spPr bwMode="auto">
          <a:xfrm>
            <a:off x="1668463" y="3008313"/>
            <a:ext cx="17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8" name="Line 11"/>
          <p:cNvSpPr>
            <a:spLocks noChangeShapeType="1"/>
          </p:cNvSpPr>
          <p:nvPr/>
        </p:nvSpPr>
        <p:spPr bwMode="auto">
          <a:xfrm>
            <a:off x="887413" y="36687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19" name="Line 11"/>
          <p:cNvSpPr>
            <a:spLocks noChangeShapeType="1"/>
          </p:cNvSpPr>
          <p:nvPr/>
        </p:nvSpPr>
        <p:spPr bwMode="auto">
          <a:xfrm>
            <a:off x="1323975" y="36687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20" name="Line 11"/>
          <p:cNvSpPr>
            <a:spLocks noChangeShapeType="1"/>
          </p:cNvSpPr>
          <p:nvPr/>
        </p:nvSpPr>
        <p:spPr bwMode="auto">
          <a:xfrm>
            <a:off x="4165600" y="365918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CBB21AD-0B9E-4E10-98DE-A55EA3468193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24E4EFA-5760-4476-AC4B-A284FADA4DE2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74x148</a:t>
            </a:r>
            <a:r>
              <a:rPr kumimoji="1" lang="zh-CN" altLang="en-US">
                <a:solidFill>
                  <a:schemeClr val="tx1"/>
                </a:solidFill>
              </a:rPr>
              <a:t>真值表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180926" name="Group 254"/>
          <p:cNvGraphicFramePr>
            <a:graphicFrameLocks noGrp="1"/>
          </p:cNvGraphicFramePr>
          <p:nvPr>
            <p:ph idx="1"/>
          </p:nvPr>
        </p:nvGraphicFramePr>
        <p:xfrm>
          <a:off x="457200" y="1566863"/>
          <a:ext cx="8229600" cy="4633913"/>
        </p:xfrm>
        <a:graphic>
          <a:graphicData uri="http://schemas.openxmlformats.org/drawingml/2006/table">
            <a:tbl>
              <a:tblPr/>
              <a:tblGrid>
                <a:gridCol w="603250"/>
                <a:gridCol w="595313"/>
                <a:gridCol w="582612"/>
                <a:gridCol w="588963"/>
                <a:gridCol w="593725"/>
                <a:gridCol w="588962"/>
                <a:gridCol w="590550"/>
                <a:gridCol w="588963"/>
                <a:gridCol w="588962"/>
                <a:gridCol w="588963"/>
                <a:gridCol w="588962"/>
                <a:gridCol w="590550"/>
                <a:gridCol w="588963"/>
                <a:gridCol w="550862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45" name="Line 255"/>
          <p:cNvSpPr>
            <a:spLocks noChangeShapeType="1"/>
          </p:cNvSpPr>
          <p:nvPr/>
        </p:nvSpPr>
        <p:spPr bwMode="auto">
          <a:xfrm>
            <a:off x="5873750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6" name="Line 258"/>
          <p:cNvSpPr>
            <a:spLocks noChangeShapeType="1"/>
          </p:cNvSpPr>
          <p:nvPr/>
        </p:nvSpPr>
        <p:spPr bwMode="auto">
          <a:xfrm>
            <a:off x="6464300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7" name="Line 259"/>
          <p:cNvSpPr>
            <a:spLocks noChangeShapeType="1"/>
          </p:cNvSpPr>
          <p:nvPr/>
        </p:nvSpPr>
        <p:spPr bwMode="auto">
          <a:xfrm>
            <a:off x="7045325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8" name="Line 260"/>
          <p:cNvSpPr>
            <a:spLocks noChangeShapeType="1"/>
          </p:cNvSpPr>
          <p:nvPr/>
        </p:nvSpPr>
        <p:spPr bwMode="auto">
          <a:xfrm>
            <a:off x="7588250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9" name="Line 261"/>
          <p:cNvSpPr>
            <a:spLocks noChangeShapeType="1"/>
          </p:cNvSpPr>
          <p:nvPr/>
        </p:nvSpPr>
        <p:spPr bwMode="auto">
          <a:xfrm>
            <a:off x="8226425" y="1671638"/>
            <a:ext cx="242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0" name="Line 262"/>
          <p:cNvSpPr>
            <a:spLocks noChangeShapeType="1"/>
          </p:cNvSpPr>
          <p:nvPr/>
        </p:nvSpPr>
        <p:spPr bwMode="auto">
          <a:xfrm>
            <a:off x="663575" y="1671638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1" name="Line 263"/>
          <p:cNvSpPr>
            <a:spLocks noChangeShapeType="1"/>
          </p:cNvSpPr>
          <p:nvPr/>
        </p:nvSpPr>
        <p:spPr bwMode="auto">
          <a:xfrm>
            <a:off x="120650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2" name="Line 264"/>
          <p:cNvSpPr>
            <a:spLocks noChangeShapeType="1"/>
          </p:cNvSpPr>
          <p:nvPr/>
        </p:nvSpPr>
        <p:spPr bwMode="auto">
          <a:xfrm>
            <a:off x="179705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3" name="Line 265"/>
          <p:cNvSpPr>
            <a:spLocks noChangeShapeType="1"/>
          </p:cNvSpPr>
          <p:nvPr/>
        </p:nvSpPr>
        <p:spPr bwMode="auto">
          <a:xfrm>
            <a:off x="236855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4" name="Line 266"/>
          <p:cNvSpPr>
            <a:spLocks noChangeShapeType="1"/>
          </p:cNvSpPr>
          <p:nvPr/>
        </p:nvSpPr>
        <p:spPr bwMode="auto">
          <a:xfrm>
            <a:off x="2968625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5" name="Line 267"/>
          <p:cNvSpPr>
            <a:spLocks noChangeShapeType="1"/>
          </p:cNvSpPr>
          <p:nvPr/>
        </p:nvSpPr>
        <p:spPr bwMode="auto">
          <a:xfrm>
            <a:off x="354965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6" name="Line 268"/>
          <p:cNvSpPr>
            <a:spLocks noChangeShapeType="1"/>
          </p:cNvSpPr>
          <p:nvPr/>
        </p:nvSpPr>
        <p:spPr bwMode="auto">
          <a:xfrm>
            <a:off x="4149725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7" name="Line 269"/>
          <p:cNvSpPr>
            <a:spLocks noChangeShapeType="1"/>
          </p:cNvSpPr>
          <p:nvPr/>
        </p:nvSpPr>
        <p:spPr bwMode="auto">
          <a:xfrm>
            <a:off x="473075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8" name="Line 270"/>
          <p:cNvSpPr>
            <a:spLocks noChangeShapeType="1"/>
          </p:cNvSpPr>
          <p:nvPr/>
        </p:nvSpPr>
        <p:spPr bwMode="auto">
          <a:xfrm>
            <a:off x="5321300" y="1662113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AFA8F9-B6BB-468E-8DE8-74F36D5640A3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9A3182C-CE44-4613-A75C-55273503775D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5413"/>
            <a:ext cx="3349625" cy="1143000"/>
          </a:xfrm>
        </p:spPr>
        <p:txBody>
          <a:bodyPr/>
          <a:lstStyle/>
          <a:p>
            <a:r>
              <a:rPr lang="en-US" altLang="zh-CN" sz="3200"/>
              <a:t>74x148</a:t>
            </a:r>
            <a:r>
              <a:rPr lang="zh-CN" altLang="en-US" sz="3200"/>
              <a:t>逻辑图</a:t>
            </a:r>
            <a:endParaRPr lang="zh-CN" altLang="en-US" sz="3200"/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338" y="1201738"/>
            <a:ext cx="2952750" cy="5214937"/>
          </a:xfrm>
          <a:noFill/>
        </p:spPr>
        <p:txBody>
          <a:bodyPr/>
          <a:lstStyle/>
          <a:p>
            <a:pPr algn="just">
              <a:lnSpc>
                <a:spcPct val="105000"/>
              </a:lnSpc>
            </a:pPr>
            <a:r>
              <a:rPr kumimoji="1" lang="zh-CN" altLang="en-US" sz="2000">
                <a:latin typeface="Times New Roman" panose="02020603050405020304" pitchFamily="18" charset="0"/>
              </a:rPr>
              <a:t>若</a:t>
            </a:r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</a:rPr>
              <a:t>无效，则所有输出均无效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endParaRPr kumimoji="1" lang="en-US" altLang="zh-CN" sz="200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000">
                <a:latin typeface="Times New Roman" panose="02020603050405020304" pitchFamily="18" charset="0"/>
              </a:rPr>
              <a:t>若</a:t>
            </a:r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</a:rPr>
              <a:t>有效且</a:t>
            </a:r>
            <a:r>
              <a:rPr kumimoji="1" lang="en-US" altLang="zh-CN" sz="2000"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latin typeface="Times New Roman" panose="02020603050405020304" pitchFamily="18" charset="0"/>
              </a:rPr>
              <a:t> ~ I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7</a:t>
            </a:r>
            <a:r>
              <a:rPr kumimoji="1" lang="zh-CN" altLang="en-US" sz="2000">
                <a:latin typeface="Times New Roman" panose="02020603050405020304" pitchFamily="18" charset="0"/>
              </a:rPr>
              <a:t>均无效，则仅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</a:rPr>
              <a:t>有效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endParaRPr kumimoji="1" lang="zh-CN" altLang="en-US" sz="200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000">
                <a:latin typeface="Times New Roman" panose="02020603050405020304" pitchFamily="18" charset="0"/>
              </a:rPr>
              <a:t>若</a:t>
            </a:r>
            <a:r>
              <a:rPr kumimoji="1" lang="en-US" altLang="zh-CN" sz="2000">
                <a:latin typeface="Times New Roman" panose="02020603050405020304" pitchFamily="18" charset="0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</a:rPr>
              <a:t>有效且</a:t>
            </a:r>
            <a:r>
              <a:rPr kumimoji="1" lang="en-US" altLang="zh-CN" sz="2000"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000">
                <a:latin typeface="Times New Roman" panose="02020603050405020304" pitchFamily="18" charset="0"/>
              </a:rPr>
              <a:t> ~ I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7</a:t>
            </a:r>
            <a:r>
              <a:rPr kumimoji="1" lang="zh-CN" altLang="en-US" sz="2000">
                <a:latin typeface="Times New Roman" panose="02020603050405020304" pitchFamily="18" charset="0"/>
              </a:rPr>
              <a:t>中存在有效，则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S</a:t>
            </a:r>
            <a:r>
              <a:rPr kumimoji="1" lang="zh-CN" altLang="en-US" sz="2000">
                <a:latin typeface="Times New Roman" panose="02020603050405020304" pitchFamily="18" charset="0"/>
              </a:rPr>
              <a:t>无效，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ex</a:t>
            </a:r>
            <a:r>
              <a:rPr kumimoji="1" lang="zh-CN" altLang="en-US" sz="2000">
                <a:latin typeface="Times New Roman" panose="02020603050405020304" pitchFamily="18" charset="0"/>
              </a:rPr>
              <a:t>和</a:t>
            </a:r>
            <a:r>
              <a:rPr kumimoji="1" lang="en-US" altLang="zh-CN" sz="2000">
                <a:latin typeface="Times New Roman" panose="02020603050405020304" pitchFamily="18" charset="0"/>
              </a:rPr>
              <a:t>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latin typeface="Times New Roman" panose="02020603050405020304" pitchFamily="18" charset="0"/>
              </a:rPr>
              <a:t> ~ Y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000">
                <a:latin typeface="Times New Roman" panose="02020603050405020304" pitchFamily="18" charset="0"/>
              </a:rPr>
              <a:t>有效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25425"/>
            <a:ext cx="5327650" cy="618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8424863" y="3716338"/>
            <a:ext cx="4683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8374063" y="2060575"/>
            <a:ext cx="5191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3400425" y="398463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3400425" y="1820863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3400425" y="1100138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3400425" y="2506663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8388350" y="1016000"/>
            <a:ext cx="68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ex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8402638" y="5384800"/>
            <a:ext cx="4905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8424863" y="549275"/>
            <a:ext cx="5175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3400425" y="3222625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3400425" y="3965575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3400425" y="4640263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8" name="Text Box 19"/>
          <p:cNvSpPr txBox="1">
            <a:spLocks noChangeArrowheads="1"/>
          </p:cNvSpPr>
          <p:nvPr/>
        </p:nvSpPr>
        <p:spPr bwMode="auto">
          <a:xfrm>
            <a:off x="3400425" y="5330825"/>
            <a:ext cx="342900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1800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3386138" y="5951538"/>
            <a:ext cx="32226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kumimoji="1"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3454400" y="5986463"/>
            <a:ext cx="185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8455025" y="5453063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8474075" y="3786188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8455025" y="2138363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8502650" y="1100138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8512175" y="623888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3425825" y="5348288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3435350" y="4662488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3435350" y="3995738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3425825" y="3252788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3425825" y="2538413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3435350" y="1852613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3435350" y="1128713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3425825" y="423863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4" name="Line 50"/>
          <p:cNvSpPr>
            <a:spLocks noChangeShapeType="1"/>
          </p:cNvSpPr>
          <p:nvPr/>
        </p:nvSpPr>
        <p:spPr bwMode="auto">
          <a:xfrm>
            <a:off x="971550" y="1300163"/>
            <a:ext cx="214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65" name="Group 55"/>
          <p:cNvGrpSpPr/>
          <p:nvPr/>
        </p:nvGrpSpPr>
        <p:grpSpPr bwMode="auto">
          <a:xfrm>
            <a:off x="944563" y="2349500"/>
            <a:ext cx="1679575" cy="323850"/>
            <a:chOff x="832" y="1767"/>
            <a:chExt cx="1058" cy="204"/>
          </a:xfrm>
        </p:grpSpPr>
        <p:sp>
          <p:nvSpPr>
            <p:cNvPr id="22574" name="Line 43"/>
            <p:cNvSpPr>
              <a:spLocks noChangeShapeType="1"/>
            </p:cNvSpPr>
            <p:nvPr/>
          </p:nvSpPr>
          <p:spPr bwMode="auto">
            <a:xfrm>
              <a:off x="1418" y="1767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48"/>
            <p:cNvSpPr>
              <a:spLocks noChangeShapeType="1"/>
            </p:cNvSpPr>
            <p:nvPr/>
          </p:nvSpPr>
          <p:spPr bwMode="auto">
            <a:xfrm>
              <a:off x="1303" y="1971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Line 49"/>
            <p:cNvSpPr>
              <a:spLocks noChangeShapeType="1"/>
            </p:cNvSpPr>
            <p:nvPr/>
          </p:nvSpPr>
          <p:spPr bwMode="auto">
            <a:xfrm>
              <a:off x="832" y="1767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52"/>
            <p:cNvSpPr>
              <a:spLocks noChangeShapeType="1"/>
            </p:cNvSpPr>
            <p:nvPr/>
          </p:nvSpPr>
          <p:spPr bwMode="auto">
            <a:xfrm>
              <a:off x="1779" y="1767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66" name="Group 56"/>
          <p:cNvGrpSpPr/>
          <p:nvPr/>
        </p:nvGrpSpPr>
        <p:grpSpPr bwMode="auto">
          <a:xfrm>
            <a:off x="719138" y="3429000"/>
            <a:ext cx="1905000" cy="647700"/>
            <a:chOff x="740" y="2645"/>
            <a:chExt cx="1200" cy="408"/>
          </a:xfrm>
        </p:grpSpPr>
        <p:sp>
          <p:nvSpPr>
            <p:cNvPr id="22567" name="Line 36"/>
            <p:cNvSpPr>
              <a:spLocks noChangeShapeType="1"/>
            </p:cNvSpPr>
            <p:nvPr/>
          </p:nvSpPr>
          <p:spPr bwMode="auto">
            <a:xfrm>
              <a:off x="740" y="305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45"/>
            <p:cNvSpPr>
              <a:spLocks noChangeShapeType="1"/>
            </p:cNvSpPr>
            <p:nvPr/>
          </p:nvSpPr>
          <p:spPr bwMode="auto">
            <a:xfrm>
              <a:off x="1443" y="305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6"/>
            <p:cNvSpPr>
              <a:spLocks noChangeShapeType="1"/>
            </p:cNvSpPr>
            <p:nvPr/>
          </p:nvSpPr>
          <p:spPr bwMode="auto">
            <a:xfrm>
              <a:off x="1103" y="305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Line 47"/>
            <p:cNvSpPr>
              <a:spLocks noChangeShapeType="1"/>
            </p:cNvSpPr>
            <p:nvPr/>
          </p:nvSpPr>
          <p:spPr bwMode="auto">
            <a:xfrm>
              <a:off x="1579" y="2849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Line 51"/>
            <p:cNvSpPr>
              <a:spLocks noChangeShapeType="1"/>
            </p:cNvSpPr>
            <p:nvPr/>
          </p:nvSpPr>
          <p:spPr bwMode="auto">
            <a:xfrm>
              <a:off x="901" y="2645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53"/>
            <p:cNvSpPr>
              <a:spLocks noChangeShapeType="1"/>
            </p:cNvSpPr>
            <p:nvPr/>
          </p:nvSpPr>
          <p:spPr bwMode="auto">
            <a:xfrm>
              <a:off x="1466" y="2645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54"/>
            <p:cNvSpPr>
              <a:spLocks noChangeShapeType="1"/>
            </p:cNvSpPr>
            <p:nvPr/>
          </p:nvSpPr>
          <p:spPr bwMode="auto">
            <a:xfrm>
              <a:off x="1829" y="2645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C9C54C6-1A0E-4C72-A459-1B831C1FB9B9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F2DEE29-0AEB-4DF2-9F61-BB50E4F1CC18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7" name="Line 108"/>
          <p:cNvSpPr>
            <a:spLocks noChangeShapeType="1"/>
          </p:cNvSpPr>
          <p:nvPr/>
        </p:nvSpPr>
        <p:spPr bwMode="auto">
          <a:xfrm>
            <a:off x="3314700" y="9525"/>
            <a:ext cx="566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74x148</a:t>
            </a:r>
            <a:r>
              <a:rPr lang="zh-CN" altLang="en-US" sz="3600"/>
              <a:t>扩展应用</a:t>
            </a:r>
            <a:endParaRPr lang="zh-CN" altLang="en-US" sz="3600"/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6363"/>
            <a:ext cx="2413000" cy="5076825"/>
          </a:xfrm>
        </p:spPr>
        <p:txBody>
          <a:bodyPr/>
          <a:lstStyle/>
          <a:p>
            <a:pPr algn="just">
              <a:lnSpc>
                <a:spcPct val="95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16</a:t>
            </a:r>
            <a:r>
              <a:rPr lang="zh-CN" altLang="en-US" sz="2000">
                <a:latin typeface="Times New Roman" panose="02020603050405020304" pitchFamily="18" charset="0"/>
              </a:rPr>
              <a:t>线</a:t>
            </a:r>
            <a:r>
              <a:rPr lang="en-US" altLang="zh-CN" sz="2000">
                <a:latin typeface="Times New Roman" panose="02020603050405020304" pitchFamily="18" charset="0"/>
              </a:rPr>
              <a:t>-4</a:t>
            </a:r>
            <a:r>
              <a:rPr lang="zh-CN" altLang="en-US" sz="2000">
                <a:latin typeface="Times New Roman" panose="02020603050405020304" pitchFamily="18" charset="0"/>
              </a:rPr>
              <a:t>线优先编码器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endParaRPr lang="zh-CN" altLang="en-US" sz="200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16</a:t>
            </a:r>
            <a:r>
              <a:rPr lang="zh-CN" altLang="en-US" sz="2000">
                <a:latin typeface="Times New Roman" panose="02020603050405020304" pitchFamily="18" charset="0"/>
              </a:rPr>
              <a:t>个输入信号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en-US" altLang="zh-CN" sz="2000" baseline="-25000">
                <a:latin typeface="Times New Roman" panose="02020603050405020304" pitchFamily="18" charset="0"/>
              </a:rPr>
              <a:t>15</a:t>
            </a:r>
            <a:r>
              <a:rPr lang="en-US" altLang="zh-CN" sz="2000">
                <a:latin typeface="Times New Roman" panose="02020603050405020304" pitchFamily="18" charset="0"/>
              </a:rPr>
              <a:t> ~ I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</a:rPr>
              <a:t>，低电平有效，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15</a:t>
            </a:r>
            <a:r>
              <a:rPr kumimoji="1" lang="zh-CN" altLang="en-US" sz="2000">
                <a:latin typeface="Times New Roman" panose="02020603050405020304" pitchFamily="18" charset="0"/>
              </a:rPr>
              <a:t>优先级最高</a:t>
            </a:r>
            <a:endParaRPr kumimoji="1" lang="zh-CN" altLang="en-US" sz="200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endParaRPr lang="en-US" altLang="zh-CN" sz="200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输出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zh-CN" altLang="en-US" sz="2000">
                <a:latin typeface="Times New Roman" panose="02020603050405020304" pitchFamily="18" charset="0"/>
              </a:rPr>
              <a:t>位二进制正码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>
                <a:latin typeface="Times New Roman" panose="02020603050405020304" pitchFamily="18" charset="0"/>
              </a:rPr>
              <a:t> ~ A</a:t>
            </a:r>
            <a:r>
              <a:rPr lang="en-US" altLang="zh-CN" sz="2000" baseline="-25000">
                <a:latin typeface="Times New Roman" panose="02020603050405020304" pitchFamily="18" charset="0"/>
              </a:rPr>
              <a:t>0</a:t>
            </a:r>
            <a:r>
              <a:rPr lang="zh-CN" altLang="en-US" sz="2000">
                <a:latin typeface="Times New Roman" panose="02020603050405020304" pitchFamily="18" charset="0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</a:rPr>
              <a:t>3</a:t>
            </a:r>
            <a:r>
              <a:rPr kumimoji="1" lang="zh-CN" altLang="en-US" sz="2000">
                <a:latin typeface="Times New Roman" panose="02020603050405020304" pitchFamily="18" charset="0"/>
              </a:rPr>
              <a:t>为最高位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560" name="Line 4"/>
          <p:cNvSpPr>
            <a:spLocks noChangeShapeType="1"/>
          </p:cNvSpPr>
          <p:nvPr/>
        </p:nvSpPr>
        <p:spPr bwMode="auto">
          <a:xfrm>
            <a:off x="4827588" y="4616450"/>
            <a:ext cx="1222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Text Box 5"/>
          <p:cNvSpPr txBox="1">
            <a:spLocks noChangeArrowheads="1"/>
          </p:cNvSpPr>
          <p:nvPr/>
        </p:nvSpPr>
        <p:spPr bwMode="auto">
          <a:xfrm>
            <a:off x="3530600" y="2365375"/>
            <a:ext cx="2160588" cy="1422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zh-CN" sz="2000"/>
              <a:t>74x148</a:t>
            </a:r>
            <a:endParaRPr lang="en-US" altLang="zh-CN" sz="2000"/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1800"/>
              <a:t>(1)</a:t>
            </a:r>
            <a:endParaRPr lang="zh-CN" altLang="en-US" sz="1800"/>
          </a:p>
        </p:txBody>
      </p:sp>
      <p:sp>
        <p:nvSpPr>
          <p:cNvPr id="23562" name="Text Box 6"/>
          <p:cNvSpPr txBox="1">
            <a:spLocks noChangeArrowheads="1"/>
          </p:cNvSpPr>
          <p:nvPr/>
        </p:nvSpPr>
        <p:spPr bwMode="auto">
          <a:xfrm>
            <a:off x="3530600" y="28209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63" name="Text Box 7"/>
          <p:cNvSpPr txBox="1">
            <a:spLocks noChangeArrowheads="1"/>
          </p:cNvSpPr>
          <p:nvPr/>
        </p:nvSpPr>
        <p:spPr bwMode="auto">
          <a:xfrm>
            <a:off x="5208588" y="28209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1600">
                <a:latin typeface="Times New Roman" panose="02020603050405020304" pitchFamily="18" charset="0"/>
              </a:rPr>
              <a:t>S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3564" name="Text Box 8"/>
          <p:cNvSpPr txBox="1">
            <a:spLocks noChangeArrowheads="1"/>
          </p:cNvSpPr>
          <p:nvPr/>
        </p:nvSpPr>
        <p:spPr bwMode="auto">
          <a:xfrm>
            <a:off x="4119563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2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565" name="Text Box 9"/>
          <p:cNvSpPr txBox="1">
            <a:spLocks noChangeArrowheads="1"/>
          </p:cNvSpPr>
          <p:nvPr/>
        </p:nvSpPr>
        <p:spPr bwMode="auto">
          <a:xfrm>
            <a:off x="4624388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566" name="Text Box 10"/>
          <p:cNvSpPr txBox="1">
            <a:spLocks noChangeArrowheads="1"/>
          </p:cNvSpPr>
          <p:nvPr/>
        </p:nvSpPr>
        <p:spPr bwMode="auto">
          <a:xfrm>
            <a:off x="5100638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567" name="Text Box 11"/>
          <p:cNvSpPr txBox="1">
            <a:spLocks noChangeArrowheads="1"/>
          </p:cNvSpPr>
          <p:nvPr/>
        </p:nvSpPr>
        <p:spPr bwMode="auto">
          <a:xfrm>
            <a:off x="3621088" y="3357563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1600">
                <a:latin typeface="Times New Roman" panose="02020603050405020304" pitchFamily="18" charset="0"/>
              </a:rPr>
              <a:t>ex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3568" name="Text Box 12"/>
          <p:cNvSpPr txBox="1">
            <a:spLocks noChangeArrowheads="1"/>
          </p:cNvSpPr>
          <p:nvPr/>
        </p:nvSpPr>
        <p:spPr bwMode="auto">
          <a:xfrm>
            <a:off x="3854450" y="2371725"/>
            <a:ext cx="49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7 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569" name="Text Box 13"/>
          <p:cNvSpPr txBox="1">
            <a:spLocks noChangeArrowheads="1"/>
          </p:cNvSpPr>
          <p:nvPr/>
        </p:nvSpPr>
        <p:spPr bwMode="auto">
          <a:xfrm>
            <a:off x="5029200" y="2371725"/>
            <a:ext cx="49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0 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570" name="Text Box 14"/>
          <p:cNvSpPr txBox="1">
            <a:spLocks noChangeArrowheads="1"/>
          </p:cNvSpPr>
          <p:nvPr/>
        </p:nvSpPr>
        <p:spPr bwMode="auto">
          <a:xfrm>
            <a:off x="4430713" y="23415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… 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571" name="Oval 15"/>
          <p:cNvSpPr>
            <a:spLocks noChangeArrowheads="1"/>
          </p:cNvSpPr>
          <p:nvPr/>
        </p:nvSpPr>
        <p:spPr bwMode="auto">
          <a:xfrm>
            <a:off x="3387725" y="30146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2" name="Oval 16"/>
          <p:cNvSpPr>
            <a:spLocks noChangeArrowheads="1"/>
          </p:cNvSpPr>
          <p:nvPr/>
        </p:nvSpPr>
        <p:spPr bwMode="auto">
          <a:xfrm>
            <a:off x="5691188" y="30146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3" name="Oval 17"/>
          <p:cNvSpPr>
            <a:spLocks noChangeArrowheads="1"/>
          </p:cNvSpPr>
          <p:nvPr/>
        </p:nvSpPr>
        <p:spPr bwMode="auto">
          <a:xfrm>
            <a:off x="3819525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4" name="Oval 18"/>
          <p:cNvSpPr>
            <a:spLocks noChangeArrowheads="1"/>
          </p:cNvSpPr>
          <p:nvPr/>
        </p:nvSpPr>
        <p:spPr bwMode="auto">
          <a:xfrm>
            <a:off x="4287838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5" name="Oval 19"/>
          <p:cNvSpPr>
            <a:spLocks noChangeArrowheads="1"/>
          </p:cNvSpPr>
          <p:nvPr/>
        </p:nvSpPr>
        <p:spPr bwMode="auto">
          <a:xfrm>
            <a:off x="4756150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6" name="Oval 20"/>
          <p:cNvSpPr>
            <a:spLocks noChangeArrowheads="1"/>
          </p:cNvSpPr>
          <p:nvPr/>
        </p:nvSpPr>
        <p:spPr bwMode="auto">
          <a:xfrm>
            <a:off x="5224463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7" name="Oval 21"/>
          <p:cNvSpPr>
            <a:spLocks noChangeArrowheads="1"/>
          </p:cNvSpPr>
          <p:nvPr/>
        </p:nvSpPr>
        <p:spPr bwMode="auto">
          <a:xfrm>
            <a:off x="3963988" y="222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8" name="Oval 22"/>
          <p:cNvSpPr>
            <a:spLocks noChangeArrowheads="1"/>
          </p:cNvSpPr>
          <p:nvPr/>
        </p:nvSpPr>
        <p:spPr bwMode="auto">
          <a:xfrm>
            <a:off x="5114925" y="222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79" name="Line 23"/>
          <p:cNvSpPr>
            <a:spLocks noChangeShapeType="1"/>
          </p:cNvSpPr>
          <p:nvPr/>
        </p:nvSpPr>
        <p:spPr bwMode="auto">
          <a:xfrm>
            <a:off x="3167063" y="3086100"/>
            <a:ext cx="220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Line 24"/>
          <p:cNvSpPr>
            <a:spLocks noChangeShapeType="1"/>
          </p:cNvSpPr>
          <p:nvPr/>
        </p:nvSpPr>
        <p:spPr bwMode="auto">
          <a:xfrm>
            <a:off x="5835650" y="3086100"/>
            <a:ext cx="430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1" name="Line 25"/>
          <p:cNvSpPr>
            <a:spLocks noChangeShapeType="1"/>
          </p:cNvSpPr>
          <p:nvPr/>
        </p:nvSpPr>
        <p:spPr bwMode="auto">
          <a:xfrm>
            <a:off x="3890963" y="3949700"/>
            <a:ext cx="0" cy="1817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2" name="Line 26"/>
          <p:cNvSpPr>
            <a:spLocks noChangeShapeType="1"/>
          </p:cNvSpPr>
          <p:nvPr/>
        </p:nvSpPr>
        <p:spPr bwMode="auto">
          <a:xfrm>
            <a:off x="4359275" y="3949700"/>
            <a:ext cx="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3" name="Line 27"/>
          <p:cNvSpPr>
            <a:spLocks noChangeShapeType="1"/>
          </p:cNvSpPr>
          <p:nvPr/>
        </p:nvSpPr>
        <p:spPr bwMode="auto">
          <a:xfrm>
            <a:off x="4827588" y="3949700"/>
            <a:ext cx="0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4" name="Line 28"/>
          <p:cNvSpPr>
            <a:spLocks noChangeShapeType="1"/>
          </p:cNvSpPr>
          <p:nvPr/>
        </p:nvSpPr>
        <p:spPr bwMode="auto">
          <a:xfrm>
            <a:off x="5295900" y="3949700"/>
            <a:ext cx="0" cy="37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5" name="Line 29"/>
          <p:cNvSpPr>
            <a:spLocks noChangeShapeType="1"/>
          </p:cNvSpPr>
          <p:nvPr/>
        </p:nvSpPr>
        <p:spPr bwMode="auto">
          <a:xfrm>
            <a:off x="4033838" y="195262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0"/>
          <p:cNvSpPr>
            <a:spLocks noChangeShapeType="1"/>
          </p:cNvSpPr>
          <p:nvPr/>
        </p:nvSpPr>
        <p:spPr bwMode="auto">
          <a:xfrm>
            <a:off x="5187950" y="195262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7" name="Text Box 31"/>
          <p:cNvSpPr txBox="1">
            <a:spLocks noChangeArrowheads="1"/>
          </p:cNvSpPr>
          <p:nvPr/>
        </p:nvSpPr>
        <p:spPr bwMode="auto">
          <a:xfrm>
            <a:off x="4430713" y="18256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588" name="Text Box 32"/>
          <p:cNvSpPr txBox="1">
            <a:spLocks noChangeArrowheads="1"/>
          </p:cNvSpPr>
          <p:nvPr/>
        </p:nvSpPr>
        <p:spPr bwMode="auto">
          <a:xfrm>
            <a:off x="6408738" y="2365375"/>
            <a:ext cx="2160587" cy="1422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/>
              <a:t>74x148</a:t>
            </a:r>
            <a:endParaRPr lang="en-US" altLang="zh-CN" sz="2000"/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1800"/>
              <a:t>(2)</a:t>
            </a:r>
            <a:endParaRPr lang="zh-CN" altLang="en-US" sz="1800"/>
          </a:p>
        </p:txBody>
      </p:sp>
      <p:sp>
        <p:nvSpPr>
          <p:cNvPr id="23589" name="Text Box 33"/>
          <p:cNvSpPr txBox="1">
            <a:spLocks noChangeArrowheads="1"/>
          </p:cNvSpPr>
          <p:nvPr/>
        </p:nvSpPr>
        <p:spPr bwMode="auto">
          <a:xfrm>
            <a:off x="6408738" y="28209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90" name="Text Box 34"/>
          <p:cNvSpPr txBox="1">
            <a:spLocks noChangeArrowheads="1"/>
          </p:cNvSpPr>
          <p:nvPr/>
        </p:nvSpPr>
        <p:spPr bwMode="auto">
          <a:xfrm>
            <a:off x="8085138" y="28209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1600">
                <a:latin typeface="Times New Roman" panose="02020603050405020304" pitchFamily="18" charset="0"/>
              </a:rPr>
              <a:t>S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6732588" y="2371725"/>
            <a:ext cx="49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7 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7907338" y="2371725"/>
            <a:ext cx="49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0 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7308850" y="23415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… 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594" name="Oval 42"/>
          <p:cNvSpPr>
            <a:spLocks noChangeArrowheads="1"/>
          </p:cNvSpPr>
          <p:nvPr/>
        </p:nvSpPr>
        <p:spPr bwMode="auto">
          <a:xfrm>
            <a:off x="6265863" y="30146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5" name="Oval 43"/>
          <p:cNvSpPr>
            <a:spLocks noChangeArrowheads="1"/>
          </p:cNvSpPr>
          <p:nvPr/>
        </p:nvSpPr>
        <p:spPr bwMode="auto">
          <a:xfrm>
            <a:off x="8569325" y="30146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6" name="Oval 44"/>
          <p:cNvSpPr>
            <a:spLocks noChangeArrowheads="1"/>
          </p:cNvSpPr>
          <p:nvPr/>
        </p:nvSpPr>
        <p:spPr bwMode="auto">
          <a:xfrm>
            <a:off x="6697663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7" name="Oval 45"/>
          <p:cNvSpPr>
            <a:spLocks noChangeArrowheads="1"/>
          </p:cNvSpPr>
          <p:nvPr/>
        </p:nvSpPr>
        <p:spPr bwMode="auto">
          <a:xfrm>
            <a:off x="7165975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8" name="Oval 46"/>
          <p:cNvSpPr>
            <a:spLocks noChangeArrowheads="1"/>
          </p:cNvSpPr>
          <p:nvPr/>
        </p:nvSpPr>
        <p:spPr bwMode="auto">
          <a:xfrm>
            <a:off x="7634288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599" name="Oval 47"/>
          <p:cNvSpPr>
            <a:spLocks noChangeArrowheads="1"/>
          </p:cNvSpPr>
          <p:nvPr/>
        </p:nvSpPr>
        <p:spPr bwMode="auto">
          <a:xfrm>
            <a:off x="8102600" y="38068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6842125" y="222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01" name="Oval 49"/>
          <p:cNvSpPr>
            <a:spLocks noChangeArrowheads="1"/>
          </p:cNvSpPr>
          <p:nvPr/>
        </p:nvSpPr>
        <p:spPr bwMode="auto">
          <a:xfrm>
            <a:off x="7993063" y="22225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02" name="Line 53"/>
          <p:cNvSpPr>
            <a:spLocks noChangeShapeType="1"/>
          </p:cNvSpPr>
          <p:nvPr/>
        </p:nvSpPr>
        <p:spPr bwMode="auto">
          <a:xfrm>
            <a:off x="7240588" y="3949700"/>
            <a:ext cx="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3" name="Line 54"/>
          <p:cNvSpPr>
            <a:spLocks noChangeShapeType="1"/>
          </p:cNvSpPr>
          <p:nvPr/>
        </p:nvSpPr>
        <p:spPr bwMode="auto">
          <a:xfrm>
            <a:off x="7708900" y="3949700"/>
            <a:ext cx="0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4" name="Line 55"/>
          <p:cNvSpPr>
            <a:spLocks noChangeShapeType="1"/>
          </p:cNvSpPr>
          <p:nvPr/>
        </p:nvSpPr>
        <p:spPr bwMode="auto">
          <a:xfrm>
            <a:off x="8177213" y="3949700"/>
            <a:ext cx="0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5" name="Line 56"/>
          <p:cNvSpPr>
            <a:spLocks noChangeShapeType="1"/>
          </p:cNvSpPr>
          <p:nvPr/>
        </p:nvSpPr>
        <p:spPr bwMode="auto">
          <a:xfrm>
            <a:off x="6911975" y="195262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6" name="Line 57"/>
          <p:cNvSpPr>
            <a:spLocks noChangeShapeType="1"/>
          </p:cNvSpPr>
          <p:nvPr/>
        </p:nvSpPr>
        <p:spPr bwMode="auto">
          <a:xfrm>
            <a:off x="8066088" y="1952625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07" name="Text Box 58"/>
          <p:cNvSpPr txBox="1">
            <a:spLocks noChangeArrowheads="1"/>
          </p:cNvSpPr>
          <p:nvPr/>
        </p:nvSpPr>
        <p:spPr bwMode="auto">
          <a:xfrm>
            <a:off x="7308850" y="18256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608" name="Text Box 59"/>
          <p:cNvSpPr txBox="1">
            <a:spLocks noChangeArrowheads="1"/>
          </p:cNvSpPr>
          <p:nvPr/>
        </p:nvSpPr>
        <p:spPr bwMode="auto">
          <a:xfrm>
            <a:off x="3962400" y="1454150"/>
            <a:ext cx="3667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15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09" name="Line 60"/>
          <p:cNvSpPr>
            <a:spLocks noChangeShapeType="1"/>
          </p:cNvSpPr>
          <p:nvPr/>
        </p:nvSpPr>
        <p:spPr bwMode="auto">
          <a:xfrm>
            <a:off x="3167063" y="3086100"/>
            <a:ext cx="0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0" name="Line 61"/>
          <p:cNvSpPr>
            <a:spLocks noChangeShapeType="1"/>
          </p:cNvSpPr>
          <p:nvPr/>
        </p:nvSpPr>
        <p:spPr bwMode="auto">
          <a:xfrm>
            <a:off x="3024188" y="3357563"/>
            <a:ext cx="2873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1" name="AutoShape 62"/>
          <p:cNvSpPr>
            <a:spLocks noChangeArrowheads="1"/>
          </p:cNvSpPr>
          <p:nvPr/>
        </p:nvSpPr>
        <p:spPr bwMode="auto">
          <a:xfrm rot="5400000">
            <a:off x="7814469" y="4799806"/>
            <a:ext cx="504825" cy="576263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2" name="Oval 63"/>
          <p:cNvSpPr>
            <a:spLocks noChangeArrowheads="1"/>
          </p:cNvSpPr>
          <p:nvPr/>
        </p:nvSpPr>
        <p:spPr bwMode="auto">
          <a:xfrm>
            <a:off x="7994650" y="53403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3" name="Line 64"/>
          <p:cNvSpPr>
            <a:spLocks noChangeShapeType="1"/>
          </p:cNvSpPr>
          <p:nvPr/>
        </p:nvSpPr>
        <p:spPr bwMode="auto">
          <a:xfrm>
            <a:off x="8067675" y="5484813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4" name="AutoShape 65"/>
          <p:cNvSpPr>
            <a:spLocks noChangeArrowheads="1"/>
          </p:cNvSpPr>
          <p:nvPr/>
        </p:nvSpPr>
        <p:spPr bwMode="auto">
          <a:xfrm rot="5400000">
            <a:off x="5906294" y="4799806"/>
            <a:ext cx="504825" cy="576263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5" name="Oval 66"/>
          <p:cNvSpPr>
            <a:spLocks noChangeArrowheads="1"/>
          </p:cNvSpPr>
          <p:nvPr/>
        </p:nvSpPr>
        <p:spPr bwMode="auto">
          <a:xfrm>
            <a:off x="6086475" y="53403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6" name="Line 67"/>
          <p:cNvSpPr>
            <a:spLocks noChangeShapeType="1"/>
          </p:cNvSpPr>
          <p:nvPr/>
        </p:nvSpPr>
        <p:spPr bwMode="auto">
          <a:xfrm>
            <a:off x="6159500" y="5484813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17" name="AutoShape 68"/>
          <p:cNvSpPr>
            <a:spLocks noChangeArrowheads="1"/>
          </p:cNvSpPr>
          <p:nvPr/>
        </p:nvSpPr>
        <p:spPr bwMode="auto">
          <a:xfrm rot="5400000">
            <a:off x="4250531" y="4795045"/>
            <a:ext cx="504825" cy="576262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8" name="Oval 69"/>
          <p:cNvSpPr>
            <a:spLocks noChangeArrowheads="1"/>
          </p:cNvSpPr>
          <p:nvPr/>
        </p:nvSpPr>
        <p:spPr bwMode="auto">
          <a:xfrm>
            <a:off x="4430713" y="533558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3619" name="Line 70"/>
          <p:cNvSpPr>
            <a:spLocks noChangeShapeType="1"/>
          </p:cNvSpPr>
          <p:nvPr/>
        </p:nvSpPr>
        <p:spPr bwMode="auto">
          <a:xfrm>
            <a:off x="4503738" y="5480050"/>
            <a:ext cx="0" cy="26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0" name="Line 71"/>
          <p:cNvSpPr>
            <a:spLocks noChangeShapeType="1"/>
          </p:cNvSpPr>
          <p:nvPr/>
        </p:nvSpPr>
        <p:spPr bwMode="auto">
          <a:xfrm>
            <a:off x="5295900" y="4327525"/>
            <a:ext cx="2625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1" name="Text Box 72"/>
          <p:cNvSpPr txBox="1">
            <a:spLocks noChangeArrowheads="1"/>
          </p:cNvSpPr>
          <p:nvPr/>
        </p:nvSpPr>
        <p:spPr bwMode="auto">
          <a:xfrm>
            <a:off x="5111750" y="1454150"/>
            <a:ext cx="3095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8 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22" name="Text Box 73"/>
          <p:cNvSpPr txBox="1">
            <a:spLocks noChangeArrowheads="1"/>
          </p:cNvSpPr>
          <p:nvPr/>
        </p:nvSpPr>
        <p:spPr bwMode="auto">
          <a:xfrm>
            <a:off x="3759200" y="5813425"/>
            <a:ext cx="384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3623" name="Text Box 74"/>
          <p:cNvSpPr txBox="1">
            <a:spLocks noChangeArrowheads="1"/>
          </p:cNvSpPr>
          <p:nvPr/>
        </p:nvSpPr>
        <p:spPr bwMode="auto">
          <a:xfrm>
            <a:off x="7986713" y="1454150"/>
            <a:ext cx="309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0 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24" name="Line 75"/>
          <p:cNvSpPr>
            <a:spLocks noChangeShapeType="1"/>
          </p:cNvSpPr>
          <p:nvPr/>
        </p:nvSpPr>
        <p:spPr bwMode="auto">
          <a:xfrm>
            <a:off x="7923213" y="43275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5" name="Line 76"/>
          <p:cNvSpPr>
            <a:spLocks noChangeShapeType="1"/>
          </p:cNvSpPr>
          <p:nvPr/>
        </p:nvSpPr>
        <p:spPr bwMode="auto">
          <a:xfrm>
            <a:off x="4611688" y="44719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6" name="Line 77"/>
          <p:cNvSpPr>
            <a:spLocks noChangeShapeType="1"/>
          </p:cNvSpPr>
          <p:nvPr/>
        </p:nvSpPr>
        <p:spPr bwMode="auto">
          <a:xfrm>
            <a:off x="4611688" y="4471988"/>
            <a:ext cx="2627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7" name="Line 78"/>
          <p:cNvSpPr>
            <a:spLocks noChangeShapeType="1"/>
          </p:cNvSpPr>
          <p:nvPr/>
        </p:nvSpPr>
        <p:spPr bwMode="auto">
          <a:xfrm>
            <a:off x="6049963" y="46164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8" name="Line 79"/>
          <p:cNvSpPr>
            <a:spLocks noChangeShapeType="1"/>
          </p:cNvSpPr>
          <p:nvPr/>
        </p:nvSpPr>
        <p:spPr bwMode="auto">
          <a:xfrm>
            <a:off x="6302375" y="46164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29" name="Line 80"/>
          <p:cNvSpPr>
            <a:spLocks noChangeShapeType="1"/>
          </p:cNvSpPr>
          <p:nvPr/>
        </p:nvSpPr>
        <p:spPr bwMode="auto">
          <a:xfrm>
            <a:off x="6303963" y="4616450"/>
            <a:ext cx="140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630" name="Group 81"/>
          <p:cNvGrpSpPr/>
          <p:nvPr/>
        </p:nvGrpSpPr>
        <p:grpSpPr bwMode="auto">
          <a:xfrm rot="5400000">
            <a:off x="3666331" y="4841082"/>
            <a:ext cx="449263" cy="431800"/>
            <a:chOff x="3209" y="3283"/>
            <a:chExt cx="283" cy="248"/>
          </a:xfrm>
        </p:grpSpPr>
        <p:sp>
          <p:nvSpPr>
            <p:cNvPr id="23649" name="AutoShape 82"/>
            <p:cNvSpPr>
              <a:spLocks noChangeArrowheads="1"/>
            </p:cNvSpPr>
            <p:nvPr/>
          </p:nvSpPr>
          <p:spPr bwMode="auto">
            <a:xfrm rot="5400000">
              <a:off x="3202" y="3290"/>
              <a:ext cx="248" cy="23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3650" name="Oval 83"/>
            <p:cNvSpPr>
              <a:spLocks noChangeArrowheads="1"/>
            </p:cNvSpPr>
            <p:nvPr/>
          </p:nvSpPr>
          <p:spPr bwMode="auto">
            <a:xfrm>
              <a:off x="3402" y="3359"/>
              <a:ext cx="90" cy="8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23631" name="Text Box 84"/>
          <p:cNvSpPr txBox="1">
            <a:spLocks noChangeArrowheads="1"/>
          </p:cNvSpPr>
          <p:nvPr/>
        </p:nvSpPr>
        <p:spPr bwMode="auto">
          <a:xfrm>
            <a:off x="4370388" y="5813425"/>
            <a:ext cx="384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632" name="Text Box 85"/>
          <p:cNvSpPr txBox="1">
            <a:spLocks noChangeArrowheads="1"/>
          </p:cNvSpPr>
          <p:nvPr/>
        </p:nvSpPr>
        <p:spPr bwMode="auto">
          <a:xfrm>
            <a:off x="6037263" y="5813425"/>
            <a:ext cx="384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633" name="Text Box 86"/>
          <p:cNvSpPr txBox="1">
            <a:spLocks noChangeArrowheads="1"/>
          </p:cNvSpPr>
          <p:nvPr/>
        </p:nvSpPr>
        <p:spPr bwMode="auto">
          <a:xfrm>
            <a:off x="7945438" y="5813425"/>
            <a:ext cx="384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3634" name="Text Box 87"/>
          <p:cNvSpPr txBox="1">
            <a:spLocks noChangeArrowheads="1"/>
          </p:cNvSpPr>
          <p:nvPr/>
        </p:nvSpPr>
        <p:spPr bwMode="auto">
          <a:xfrm>
            <a:off x="6840538" y="1454150"/>
            <a:ext cx="309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7 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35" name="Text Box 88"/>
          <p:cNvSpPr txBox="1">
            <a:spLocks noChangeArrowheads="1"/>
          </p:cNvSpPr>
          <p:nvPr/>
        </p:nvSpPr>
        <p:spPr bwMode="auto">
          <a:xfrm>
            <a:off x="4538663" y="1484313"/>
            <a:ext cx="158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~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36" name="Text Box 89"/>
          <p:cNvSpPr txBox="1">
            <a:spLocks noChangeArrowheads="1"/>
          </p:cNvSpPr>
          <p:nvPr/>
        </p:nvSpPr>
        <p:spPr bwMode="auto">
          <a:xfrm>
            <a:off x="7415213" y="1484313"/>
            <a:ext cx="158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~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37" name="Text Box 90"/>
          <p:cNvSpPr txBox="1">
            <a:spLocks noChangeArrowheads="1"/>
          </p:cNvSpPr>
          <p:nvPr/>
        </p:nvSpPr>
        <p:spPr bwMode="auto">
          <a:xfrm>
            <a:off x="6977063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2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38" name="Text Box 91"/>
          <p:cNvSpPr txBox="1">
            <a:spLocks noChangeArrowheads="1"/>
          </p:cNvSpPr>
          <p:nvPr/>
        </p:nvSpPr>
        <p:spPr bwMode="auto">
          <a:xfrm>
            <a:off x="7481888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39" name="Text Box 92"/>
          <p:cNvSpPr txBox="1">
            <a:spLocks noChangeArrowheads="1"/>
          </p:cNvSpPr>
          <p:nvPr/>
        </p:nvSpPr>
        <p:spPr bwMode="auto">
          <a:xfrm>
            <a:off x="7958138" y="335756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3640" name="Text Box 93"/>
          <p:cNvSpPr txBox="1">
            <a:spLocks noChangeArrowheads="1"/>
          </p:cNvSpPr>
          <p:nvPr/>
        </p:nvSpPr>
        <p:spPr bwMode="auto">
          <a:xfrm>
            <a:off x="6478588" y="3357563"/>
            <a:ext cx="59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Y</a:t>
            </a:r>
            <a:r>
              <a:rPr kumimoji="1" lang="en-US" altLang="zh-CN" sz="1600">
                <a:latin typeface="Times New Roman" panose="02020603050405020304" pitchFamily="18" charset="0"/>
              </a:rPr>
              <a:t>ex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grpSp>
        <p:nvGrpSpPr>
          <p:cNvPr id="23641" name="Group 125"/>
          <p:cNvGrpSpPr/>
          <p:nvPr/>
        </p:nvGrpSpPr>
        <p:grpSpPr bwMode="auto">
          <a:xfrm>
            <a:off x="1082675" y="2420938"/>
            <a:ext cx="1654175" cy="576262"/>
            <a:chOff x="783" y="1559"/>
            <a:chExt cx="1042" cy="363"/>
          </a:xfrm>
        </p:grpSpPr>
        <p:sp>
          <p:nvSpPr>
            <p:cNvPr id="23646" name="Line 96"/>
            <p:cNvSpPr>
              <a:spLocks noChangeShapeType="1"/>
            </p:cNvSpPr>
            <p:nvPr/>
          </p:nvSpPr>
          <p:spPr bwMode="auto">
            <a:xfrm>
              <a:off x="783" y="1740"/>
              <a:ext cx="1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7" name="Line 97"/>
            <p:cNvSpPr>
              <a:spLocks noChangeShapeType="1"/>
            </p:cNvSpPr>
            <p:nvPr/>
          </p:nvSpPr>
          <p:spPr bwMode="auto">
            <a:xfrm flipV="1">
              <a:off x="1646" y="1559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8" name="Line 98"/>
            <p:cNvSpPr>
              <a:spLocks noChangeShapeType="1"/>
            </p:cNvSpPr>
            <p:nvPr/>
          </p:nvSpPr>
          <p:spPr bwMode="auto">
            <a:xfrm>
              <a:off x="940" y="1922"/>
              <a:ext cx="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42" name="Line 101"/>
          <p:cNvSpPr>
            <a:spLocks noChangeShapeType="1"/>
          </p:cNvSpPr>
          <p:nvPr/>
        </p:nvSpPr>
        <p:spPr bwMode="auto">
          <a:xfrm>
            <a:off x="3940175" y="1495425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3" name="Line 102"/>
          <p:cNvSpPr>
            <a:spLocks noChangeShapeType="1"/>
          </p:cNvSpPr>
          <p:nvPr/>
        </p:nvSpPr>
        <p:spPr bwMode="auto">
          <a:xfrm>
            <a:off x="5092700" y="1504950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4" name="Line 103"/>
          <p:cNvSpPr>
            <a:spLocks noChangeShapeType="1"/>
          </p:cNvSpPr>
          <p:nvPr/>
        </p:nvSpPr>
        <p:spPr bwMode="auto">
          <a:xfrm>
            <a:off x="6816725" y="1495425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45" name="Line 104"/>
          <p:cNvSpPr>
            <a:spLocks noChangeShapeType="1"/>
          </p:cNvSpPr>
          <p:nvPr/>
        </p:nvSpPr>
        <p:spPr bwMode="auto">
          <a:xfrm>
            <a:off x="7969250" y="1495425"/>
            <a:ext cx="176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591A25-0A65-4C5A-853B-8BB6E5C70F09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D0FCDC-90F1-4942-BCC7-477874BD86D5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译码器</a:t>
            </a:r>
            <a:endParaRPr lang="zh-CN" altLang="en-US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译码是编码的逆过程，</a:t>
            </a:r>
            <a:r>
              <a:rPr kumimoji="1" lang="zh-CN" altLang="en-US"/>
              <a:t>将输入的二进制代码转换成</a:t>
            </a:r>
            <a:r>
              <a:rPr lang="zh-CN" altLang="en-US"/>
              <a:t>高、低电平组合状态输出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常见译码器</a:t>
            </a:r>
            <a:endParaRPr lang="zh-CN" altLang="en-US"/>
          </a:p>
          <a:p>
            <a:pPr lvl="1"/>
            <a:r>
              <a:rPr lang="zh-CN" altLang="en-US"/>
              <a:t>二进制译码器</a:t>
            </a:r>
            <a:r>
              <a:rPr lang="en-US" altLang="zh-CN"/>
              <a:t>74x138</a:t>
            </a:r>
            <a:r>
              <a:rPr lang="zh-CN" altLang="en-US"/>
              <a:t>、</a:t>
            </a:r>
            <a:r>
              <a:rPr lang="en-US" altLang="zh-CN"/>
              <a:t>74x139</a:t>
            </a:r>
            <a:endParaRPr lang="en-US" altLang="zh-CN"/>
          </a:p>
          <a:p>
            <a:pPr lvl="1"/>
            <a:r>
              <a:rPr lang="zh-CN" altLang="en-US"/>
              <a:t>二</a:t>
            </a:r>
            <a:r>
              <a:rPr lang="en-US" altLang="zh-CN">
                <a:latin typeface="Dotum" pitchFamily="34" charset="-127"/>
                <a:ea typeface="Dotum" pitchFamily="34" charset="-127"/>
              </a:rPr>
              <a:t>-</a:t>
            </a:r>
            <a:r>
              <a:rPr lang="zh-CN" altLang="en-US"/>
              <a:t>十进制译码器</a:t>
            </a:r>
            <a:r>
              <a:rPr lang="en-US" altLang="zh-CN"/>
              <a:t>74x42</a:t>
            </a:r>
            <a:endParaRPr lang="en-US" altLang="zh-CN"/>
          </a:p>
          <a:p>
            <a:pPr lvl="1"/>
            <a:r>
              <a:rPr lang="zh-CN" altLang="en-US"/>
              <a:t>显示译码器</a:t>
            </a:r>
            <a:r>
              <a:rPr lang="en-US" altLang="zh-CN"/>
              <a:t>74x47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25607" name="AutoShape 4"/>
          <p:cNvSpPr>
            <a:spLocks noChangeArrowheads="1"/>
          </p:cNvSpPr>
          <p:nvPr/>
        </p:nvSpPr>
        <p:spPr bwMode="auto">
          <a:xfrm>
            <a:off x="6264275" y="2781300"/>
            <a:ext cx="1944688" cy="1368425"/>
          </a:xfrm>
          <a:prstGeom prst="wedgeRoundRectCallout">
            <a:avLst>
              <a:gd name="adj1" fmla="val -49509"/>
              <a:gd name="adj2" fmla="val -1809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线</a:t>
            </a:r>
            <a:r>
              <a:rPr lang="en-US" altLang="zh-CN" sz="2000"/>
              <a:t>–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线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译码器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 n &gt; m 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5349875" y="3548063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n-1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5349875" y="28162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5610" name="Text Box 7"/>
          <p:cNvSpPr txBox="1">
            <a:spLocks noChangeArrowheads="1"/>
          </p:cNvSpPr>
          <p:nvPr/>
        </p:nvSpPr>
        <p:spPr bwMode="auto">
          <a:xfrm>
            <a:off x="2976563" y="3249613"/>
            <a:ext cx="4873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/>
              <a:t>…</a:t>
            </a:r>
            <a:endParaRPr lang="en-US" altLang="zh-CN" sz="3200" b="0"/>
          </a:p>
        </p:txBody>
      </p:sp>
      <p:sp>
        <p:nvSpPr>
          <p:cNvPr id="25611" name="Rectangle 8"/>
          <p:cNvSpPr>
            <a:spLocks noChangeArrowheads="1"/>
          </p:cNvSpPr>
          <p:nvPr/>
        </p:nvSpPr>
        <p:spPr bwMode="auto">
          <a:xfrm>
            <a:off x="3527425" y="2636838"/>
            <a:ext cx="1050925" cy="1584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译</a:t>
            </a:r>
            <a:endParaRPr lang="zh-CN" altLang="en-US"/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码</a:t>
            </a:r>
            <a:endParaRPr lang="zh-CN" altLang="en-US"/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755900" y="306863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4813300" y="3249613"/>
            <a:ext cx="4873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/>
              <a:t>…</a:t>
            </a:r>
            <a:endParaRPr lang="en-US" altLang="zh-CN" sz="3200" b="0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4578350" y="3065463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4578350" y="3795713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Text Box 14"/>
          <p:cNvSpPr txBox="1">
            <a:spLocks noChangeArrowheads="1"/>
          </p:cNvSpPr>
          <p:nvPr/>
        </p:nvSpPr>
        <p:spPr bwMode="auto">
          <a:xfrm>
            <a:off x="2138363" y="2792413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1600">
                <a:latin typeface="Times New Roman" panose="02020603050405020304" pitchFamily="18" charset="0"/>
              </a:rPr>
              <a:t>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2763838" y="379888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2012950" y="3548063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1600">
                <a:latin typeface="Times New Roman" panose="02020603050405020304" pitchFamily="18" charset="0"/>
              </a:rPr>
              <a:t>m-1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0018AC5-A77D-4370-91E0-6251818C72CA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4F35250-389F-49A5-A4D4-A683E1C1FC24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线</a:t>
            </a:r>
            <a:r>
              <a:rPr lang="en-US" altLang="zh-CN"/>
              <a:t>–4</a:t>
            </a:r>
            <a:r>
              <a:rPr lang="zh-CN" altLang="en-US"/>
              <a:t>线译码器</a:t>
            </a:r>
            <a:endParaRPr lang="zh-CN" altLang="en-US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538538" cy="574675"/>
          </a:xfrm>
        </p:spPr>
        <p:txBody>
          <a:bodyPr/>
          <a:lstStyle/>
          <a:p>
            <a:r>
              <a:rPr lang="zh-CN" altLang="en-US"/>
              <a:t>设输出高电平有效</a:t>
            </a:r>
            <a:endParaRPr lang="zh-CN" altLang="en-US"/>
          </a:p>
        </p:txBody>
      </p:sp>
      <p:sp>
        <p:nvSpPr>
          <p:cNvPr id="26631" name="AutoShape 4"/>
          <p:cNvSpPr/>
          <p:nvPr/>
        </p:nvSpPr>
        <p:spPr bwMode="auto">
          <a:xfrm>
            <a:off x="3433763" y="4489450"/>
            <a:ext cx="180975" cy="1763713"/>
          </a:xfrm>
          <a:prstGeom prst="rightBrace">
            <a:avLst>
              <a:gd name="adj1" fmla="val 8121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3686175" y="4518025"/>
            <a:ext cx="490538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最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小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项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译</a:t>
            </a:r>
            <a:endParaRPr lang="zh-CN" altLang="en-US" sz="2400"/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zh-CN" altLang="en-US" sz="2400"/>
              <a:t>码</a:t>
            </a:r>
            <a:endParaRPr lang="zh-CN" altLang="en-US" sz="2400"/>
          </a:p>
        </p:txBody>
      </p:sp>
      <p:graphicFrame>
        <p:nvGraphicFramePr>
          <p:cNvPr id="1242118" name="Group 6"/>
          <p:cNvGraphicFramePr>
            <a:graphicFrameLocks noGrp="1"/>
          </p:cNvGraphicFramePr>
          <p:nvPr/>
        </p:nvGraphicFramePr>
        <p:xfrm>
          <a:off x="828675" y="2136775"/>
          <a:ext cx="3086100" cy="2012951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0</a:t>
                      </a:r>
                      <a:endParaRPr kumimoji="1" lang="zh-CN" altLang="en-US" sz="2400" b="1" i="0" u="none" strike="noStrike" cap="none" normalizeH="0" baseline="-1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1</a:t>
                      </a:r>
                      <a:endParaRPr kumimoji="1" lang="zh-CN" altLang="en-US" sz="2400" b="1" i="0" u="none" strike="noStrike" cap="none" normalizeH="0" baseline="-1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2</a:t>
                      </a:r>
                      <a:endParaRPr kumimoji="1" lang="zh-CN" altLang="en-US" sz="2400" b="1" i="0" u="none" strike="noStrike" cap="none" normalizeH="0" baseline="-1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Y</a:t>
                      </a:r>
                      <a:r>
                        <a:rPr kumimoji="1" lang="en-US" altLang="zh-CN" sz="2400" b="1" i="0" u="none" strike="noStrike" cap="none" normalizeH="0" baseline="-1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charset="0"/>
                          <a:cs typeface="楷体_GB2312" charset="0"/>
                        </a:rPr>
                        <a:t>3</a:t>
                      </a:r>
                      <a:endParaRPr kumimoji="1" lang="zh-CN" altLang="en-US" sz="2400" b="1" i="0" u="none" strike="noStrike" cap="none" normalizeH="0" baseline="-1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charset="0"/>
                        <a:cs typeface="楷体_GB2312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75" name="Object 58"/>
          <p:cNvGraphicFramePr>
            <a:graphicFrameLocks noChangeAspect="1"/>
          </p:cNvGraphicFramePr>
          <p:nvPr/>
        </p:nvGraphicFramePr>
        <p:xfrm>
          <a:off x="854075" y="4257675"/>
          <a:ext cx="16589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6" name="公式" r:id="rId1" imgW="930910" imgH="285115" progId="Equation.3">
                  <p:embed/>
                </p:oleObj>
              </mc:Choice>
              <mc:Fallback>
                <p:oleObj name="公式" r:id="rId1" imgW="930910" imgH="285115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257675"/>
                        <a:ext cx="16589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6" name="Object 59"/>
          <p:cNvGraphicFramePr>
            <a:graphicFrameLocks noChangeAspect="1"/>
          </p:cNvGraphicFramePr>
          <p:nvPr/>
        </p:nvGraphicFramePr>
        <p:xfrm>
          <a:off x="2474913" y="4273550"/>
          <a:ext cx="925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" name="公式" r:id="rId3" imgW="410845" imgH="243205" progId="Equation.3">
                  <p:embed/>
                </p:oleObj>
              </mc:Choice>
              <mc:Fallback>
                <p:oleObj name="公式" r:id="rId3" imgW="410845" imgH="24320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273550"/>
                        <a:ext cx="9255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7" name="Object 60"/>
          <p:cNvGraphicFramePr>
            <a:graphicFrameLocks noChangeAspect="1"/>
          </p:cNvGraphicFramePr>
          <p:nvPr/>
        </p:nvGraphicFramePr>
        <p:xfrm>
          <a:off x="877888" y="4778375"/>
          <a:ext cx="1600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8" name="公式" r:id="rId5" imgW="906145" imgH="285115" progId="Equation.3">
                  <p:embed/>
                </p:oleObj>
              </mc:Choice>
              <mc:Fallback>
                <p:oleObj name="公式" r:id="rId5" imgW="906145" imgH="28511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778375"/>
                        <a:ext cx="1600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8" name="Object 61"/>
          <p:cNvGraphicFramePr>
            <a:graphicFrameLocks noChangeAspect="1"/>
          </p:cNvGraphicFramePr>
          <p:nvPr/>
        </p:nvGraphicFramePr>
        <p:xfrm>
          <a:off x="2462213" y="4814888"/>
          <a:ext cx="892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9" name="公式" r:id="rId7" imgW="402590" imgH="234950" progId="Equation.3">
                  <p:embed/>
                </p:oleObj>
              </mc:Choice>
              <mc:Fallback>
                <p:oleObj name="公式" r:id="rId7" imgW="402590" imgH="23495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814888"/>
                        <a:ext cx="8921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9" name="Object 62"/>
          <p:cNvGraphicFramePr>
            <a:graphicFrameLocks noChangeAspect="1"/>
          </p:cNvGraphicFramePr>
          <p:nvPr/>
        </p:nvGraphicFramePr>
        <p:xfrm>
          <a:off x="841375" y="5318125"/>
          <a:ext cx="16589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公式" r:id="rId9" imgW="930910" imgH="260350" progId="Equation.3">
                  <p:embed/>
                </p:oleObj>
              </mc:Choice>
              <mc:Fallback>
                <p:oleObj name="公式" r:id="rId9" imgW="930910" imgH="26035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318125"/>
                        <a:ext cx="16589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0" name="Object 63"/>
          <p:cNvGraphicFramePr>
            <a:graphicFrameLocks noChangeAspect="1"/>
          </p:cNvGraphicFramePr>
          <p:nvPr/>
        </p:nvGraphicFramePr>
        <p:xfrm>
          <a:off x="2473325" y="5340350"/>
          <a:ext cx="925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1" name="公式" r:id="rId11" imgW="410845" imgH="234950" progId="Equation.3">
                  <p:embed/>
                </p:oleObj>
              </mc:Choice>
              <mc:Fallback>
                <p:oleObj name="公式" r:id="rId11" imgW="410845" imgH="23495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5340350"/>
                        <a:ext cx="9255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1" name="Object 64"/>
          <p:cNvGraphicFramePr>
            <a:graphicFrameLocks noChangeAspect="1"/>
          </p:cNvGraphicFramePr>
          <p:nvPr/>
        </p:nvGraphicFramePr>
        <p:xfrm>
          <a:off x="869950" y="5895975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2" name="公式" r:id="rId13" imgW="906145" imgH="243205" progId="Equation.3">
                  <p:embed/>
                </p:oleObj>
              </mc:Choice>
              <mc:Fallback>
                <p:oleObj name="公式" r:id="rId13" imgW="906145" imgH="24320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5895975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2" name="Object 65"/>
          <p:cNvGraphicFramePr>
            <a:graphicFrameLocks noChangeAspect="1"/>
          </p:cNvGraphicFramePr>
          <p:nvPr/>
        </p:nvGraphicFramePr>
        <p:xfrm>
          <a:off x="2462213" y="5857875"/>
          <a:ext cx="892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3" name="公式" r:id="rId15" imgW="402590" imgH="243205" progId="Equation.3">
                  <p:embed/>
                </p:oleObj>
              </mc:Choice>
              <mc:Fallback>
                <p:oleObj name="公式" r:id="rId15" imgW="402590" imgH="243205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5857875"/>
                        <a:ext cx="892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225" name="Rectangle 113"/>
          <p:cNvSpPr>
            <a:spLocks noChangeArrowheads="1"/>
          </p:cNvSpPr>
          <p:nvPr/>
        </p:nvSpPr>
        <p:spPr bwMode="auto">
          <a:xfrm>
            <a:off x="5060950" y="5648325"/>
            <a:ext cx="3313113" cy="5746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/>
              <a:t>若输出低电平有效？</a:t>
            </a:r>
            <a:endParaRPr kumimoji="1" lang="zh-CN" altLang="en-US"/>
          </a:p>
        </p:txBody>
      </p:sp>
      <p:grpSp>
        <p:nvGrpSpPr>
          <p:cNvPr id="26684" name="Group 125"/>
          <p:cNvGrpSpPr/>
          <p:nvPr/>
        </p:nvGrpSpPr>
        <p:grpSpPr bwMode="auto">
          <a:xfrm>
            <a:off x="4392613" y="1528763"/>
            <a:ext cx="4175125" cy="3940175"/>
            <a:chOff x="2767" y="963"/>
            <a:chExt cx="2630" cy="2482"/>
          </a:xfrm>
        </p:grpSpPr>
        <p:sp>
          <p:nvSpPr>
            <p:cNvPr id="26685" name="Line 86"/>
            <p:cNvSpPr>
              <a:spLocks noChangeShapeType="1"/>
            </p:cNvSpPr>
            <p:nvPr/>
          </p:nvSpPr>
          <p:spPr bwMode="auto">
            <a:xfrm flipH="1">
              <a:off x="3083" y="1169"/>
              <a:ext cx="5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6" name="Line 87"/>
            <p:cNvSpPr>
              <a:spLocks noChangeShapeType="1"/>
            </p:cNvSpPr>
            <p:nvPr/>
          </p:nvSpPr>
          <p:spPr bwMode="auto">
            <a:xfrm flipH="1">
              <a:off x="3083" y="1561"/>
              <a:ext cx="5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88"/>
            <p:cNvSpPr>
              <a:spLocks noChangeShapeType="1"/>
            </p:cNvSpPr>
            <p:nvPr/>
          </p:nvSpPr>
          <p:spPr bwMode="auto">
            <a:xfrm>
              <a:off x="3950" y="1165"/>
              <a:ext cx="4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89"/>
            <p:cNvSpPr>
              <a:spLocks noChangeShapeType="1"/>
            </p:cNvSpPr>
            <p:nvPr/>
          </p:nvSpPr>
          <p:spPr bwMode="auto">
            <a:xfrm>
              <a:off x="3965" y="1573"/>
              <a:ext cx="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Line 90"/>
            <p:cNvSpPr>
              <a:spLocks noChangeShapeType="1"/>
            </p:cNvSpPr>
            <p:nvPr/>
          </p:nvSpPr>
          <p:spPr bwMode="auto">
            <a:xfrm flipV="1">
              <a:off x="4227" y="1417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91"/>
            <p:cNvSpPr>
              <a:spLocks noChangeShapeType="1"/>
            </p:cNvSpPr>
            <p:nvPr/>
          </p:nvSpPr>
          <p:spPr bwMode="auto">
            <a:xfrm>
              <a:off x="4227" y="141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92"/>
            <p:cNvSpPr>
              <a:spLocks noChangeShapeType="1"/>
            </p:cNvSpPr>
            <p:nvPr/>
          </p:nvSpPr>
          <p:spPr bwMode="auto">
            <a:xfrm>
              <a:off x="4227" y="1561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93"/>
            <p:cNvSpPr>
              <a:spLocks noChangeShapeType="1"/>
            </p:cNvSpPr>
            <p:nvPr/>
          </p:nvSpPr>
          <p:spPr bwMode="auto">
            <a:xfrm>
              <a:off x="4227" y="203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94"/>
            <p:cNvSpPr>
              <a:spLocks noChangeShapeType="1"/>
            </p:cNvSpPr>
            <p:nvPr/>
          </p:nvSpPr>
          <p:spPr bwMode="auto">
            <a:xfrm>
              <a:off x="4091" y="1171"/>
              <a:ext cx="0" cy="1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95"/>
            <p:cNvSpPr>
              <a:spLocks noChangeShapeType="1"/>
            </p:cNvSpPr>
            <p:nvPr/>
          </p:nvSpPr>
          <p:spPr bwMode="auto">
            <a:xfrm>
              <a:off x="4085" y="2473"/>
              <a:ext cx="2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96"/>
            <p:cNvSpPr>
              <a:spLocks noChangeShapeType="1"/>
            </p:cNvSpPr>
            <p:nvPr/>
          </p:nvSpPr>
          <p:spPr bwMode="auto">
            <a:xfrm>
              <a:off x="3467" y="1176"/>
              <a:ext cx="0" cy="19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97"/>
            <p:cNvSpPr>
              <a:spLocks noChangeShapeType="1"/>
            </p:cNvSpPr>
            <p:nvPr/>
          </p:nvSpPr>
          <p:spPr bwMode="auto">
            <a:xfrm>
              <a:off x="3467" y="3145"/>
              <a:ext cx="9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98"/>
            <p:cNvSpPr>
              <a:spLocks noChangeShapeType="1"/>
            </p:cNvSpPr>
            <p:nvPr/>
          </p:nvSpPr>
          <p:spPr bwMode="auto">
            <a:xfrm>
              <a:off x="3467" y="1829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99"/>
            <p:cNvSpPr>
              <a:spLocks noChangeShapeType="1"/>
            </p:cNvSpPr>
            <p:nvPr/>
          </p:nvSpPr>
          <p:spPr bwMode="auto">
            <a:xfrm>
              <a:off x="3311" y="1561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9" name="Line 100"/>
            <p:cNvSpPr>
              <a:spLocks noChangeShapeType="1"/>
            </p:cNvSpPr>
            <p:nvPr/>
          </p:nvSpPr>
          <p:spPr bwMode="auto">
            <a:xfrm>
              <a:off x="3311" y="2665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101"/>
            <p:cNvSpPr>
              <a:spLocks noChangeShapeType="1"/>
            </p:cNvSpPr>
            <p:nvPr/>
          </p:nvSpPr>
          <p:spPr bwMode="auto">
            <a:xfrm>
              <a:off x="3311" y="2713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102"/>
            <p:cNvSpPr>
              <a:spLocks noChangeShapeType="1"/>
            </p:cNvSpPr>
            <p:nvPr/>
          </p:nvSpPr>
          <p:spPr bwMode="auto">
            <a:xfrm>
              <a:off x="3311" y="3385"/>
              <a:ext cx="1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103"/>
            <p:cNvSpPr>
              <a:spLocks noChangeShapeType="1"/>
            </p:cNvSpPr>
            <p:nvPr/>
          </p:nvSpPr>
          <p:spPr bwMode="auto">
            <a:xfrm>
              <a:off x="4571" y="127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104"/>
            <p:cNvSpPr>
              <a:spLocks noChangeShapeType="1"/>
            </p:cNvSpPr>
            <p:nvPr/>
          </p:nvSpPr>
          <p:spPr bwMode="auto">
            <a:xfrm>
              <a:off x="4571" y="1919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105"/>
            <p:cNvSpPr>
              <a:spLocks noChangeShapeType="1"/>
            </p:cNvSpPr>
            <p:nvPr/>
          </p:nvSpPr>
          <p:spPr bwMode="auto">
            <a:xfrm>
              <a:off x="4571" y="2569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106"/>
            <p:cNvSpPr>
              <a:spLocks noChangeShapeType="1"/>
            </p:cNvSpPr>
            <p:nvPr/>
          </p:nvSpPr>
          <p:spPr bwMode="auto">
            <a:xfrm>
              <a:off x="4571" y="3241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Text Box 107"/>
            <p:cNvSpPr txBox="1">
              <a:spLocks noChangeArrowheads="1"/>
            </p:cNvSpPr>
            <p:nvPr/>
          </p:nvSpPr>
          <p:spPr bwMode="auto">
            <a:xfrm>
              <a:off x="2767" y="963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aseline="-15000">
                  <a:latin typeface="Times New Roman" panose="02020603050405020304" pitchFamily="18" charset="0"/>
                  <a:ea typeface="楷体_GB2312" pitchFamily="49" charset="-122"/>
                </a:rPr>
                <a:t> 0</a:t>
              </a:r>
              <a:endParaRPr kumimoji="1" lang="en-US" altLang="zh-CN" sz="2400" baseline="-1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07" name="Text Box 108"/>
            <p:cNvSpPr txBox="1">
              <a:spLocks noChangeArrowheads="1"/>
            </p:cNvSpPr>
            <p:nvPr/>
          </p:nvSpPr>
          <p:spPr bwMode="auto">
            <a:xfrm>
              <a:off x="2777" y="138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aseline="-15000">
                  <a:latin typeface="Times New Roman" panose="02020603050405020304" pitchFamily="18" charset="0"/>
                  <a:ea typeface="楷体_GB2312" pitchFamily="49" charset="-122"/>
                </a:rPr>
                <a:t> 1</a:t>
              </a:r>
              <a:endParaRPr kumimoji="1" lang="en-US" altLang="zh-CN" sz="2400" baseline="-1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08" name="Text Box 109"/>
            <p:cNvSpPr txBox="1">
              <a:spLocks noChangeArrowheads="1"/>
            </p:cNvSpPr>
            <p:nvPr/>
          </p:nvSpPr>
          <p:spPr bwMode="auto">
            <a:xfrm>
              <a:off x="5041" y="1138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09" name="Text Box 110"/>
            <p:cNvSpPr txBox="1">
              <a:spLocks noChangeArrowheads="1"/>
            </p:cNvSpPr>
            <p:nvPr/>
          </p:nvSpPr>
          <p:spPr bwMode="auto">
            <a:xfrm>
              <a:off x="5041" y="1775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0" name="Text Box 111"/>
            <p:cNvSpPr txBox="1">
              <a:spLocks noChangeArrowheads="1"/>
            </p:cNvSpPr>
            <p:nvPr/>
          </p:nvSpPr>
          <p:spPr bwMode="auto">
            <a:xfrm>
              <a:off x="5051" y="2425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1" name="Text Box 112"/>
            <p:cNvSpPr txBox="1">
              <a:spLocks noChangeArrowheads="1"/>
            </p:cNvSpPr>
            <p:nvPr/>
          </p:nvSpPr>
          <p:spPr bwMode="auto">
            <a:xfrm>
              <a:off x="5051" y="3145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712" name="AutoShape 115"/>
            <p:cNvSpPr>
              <a:spLocks noChangeArrowheads="1"/>
            </p:cNvSpPr>
            <p:nvPr/>
          </p:nvSpPr>
          <p:spPr bwMode="auto">
            <a:xfrm>
              <a:off x="4363" y="1086"/>
              <a:ext cx="340" cy="374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13" name="AutoShape 116"/>
            <p:cNvSpPr>
              <a:spLocks noChangeArrowheads="1"/>
            </p:cNvSpPr>
            <p:nvPr/>
          </p:nvSpPr>
          <p:spPr bwMode="auto">
            <a:xfrm>
              <a:off x="4363" y="1724"/>
              <a:ext cx="340" cy="374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14" name="AutoShape 117"/>
            <p:cNvSpPr>
              <a:spLocks noChangeArrowheads="1"/>
            </p:cNvSpPr>
            <p:nvPr/>
          </p:nvSpPr>
          <p:spPr bwMode="auto">
            <a:xfrm>
              <a:off x="4355" y="2386"/>
              <a:ext cx="340" cy="374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15" name="AutoShape 118"/>
            <p:cNvSpPr>
              <a:spLocks noChangeArrowheads="1"/>
            </p:cNvSpPr>
            <p:nvPr/>
          </p:nvSpPr>
          <p:spPr bwMode="auto">
            <a:xfrm>
              <a:off x="4355" y="3071"/>
              <a:ext cx="340" cy="374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6716" name="Group 121"/>
            <p:cNvGrpSpPr/>
            <p:nvPr/>
          </p:nvGrpSpPr>
          <p:grpSpPr bwMode="auto">
            <a:xfrm>
              <a:off x="3674" y="1032"/>
              <a:ext cx="299" cy="270"/>
              <a:chOff x="3682" y="1008"/>
              <a:chExt cx="299" cy="270"/>
            </a:xfrm>
          </p:grpSpPr>
          <p:sp>
            <p:nvSpPr>
              <p:cNvPr id="26720" name="AutoShape 119"/>
              <p:cNvSpPr>
                <a:spLocks noChangeArrowheads="1"/>
              </p:cNvSpPr>
              <p:nvPr/>
            </p:nvSpPr>
            <p:spPr bwMode="auto">
              <a:xfrm rot="5400000">
                <a:off x="3664" y="1026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6721" name="Oval 120"/>
              <p:cNvSpPr>
                <a:spLocks noChangeArrowheads="1"/>
              </p:cNvSpPr>
              <p:nvPr/>
            </p:nvSpPr>
            <p:spPr bwMode="auto">
              <a:xfrm>
                <a:off x="3909" y="110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grpSp>
          <p:nvGrpSpPr>
            <p:cNvPr id="26717" name="Group 122"/>
            <p:cNvGrpSpPr/>
            <p:nvPr/>
          </p:nvGrpSpPr>
          <p:grpSpPr bwMode="auto">
            <a:xfrm>
              <a:off x="3675" y="1436"/>
              <a:ext cx="299" cy="270"/>
              <a:chOff x="3682" y="1008"/>
              <a:chExt cx="299" cy="270"/>
            </a:xfrm>
          </p:grpSpPr>
          <p:sp>
            <p:nvSpPr>
              <p:cNvPr id="26718" name="AutoShape 123"/>
              <p:cNvSpPr>
                <a:spLocks noChangeArrowheads="1"/>
              </p:cNvSpPr>
              <p:nvPr/>
            </p:nvSpPr>
            <p:spPr bwMode="auto">
              <a:xfrm rot="5400000">
                <a:off x="3664" y="1026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6719" name="Oval 124"/>
              <p:cNvSpPr>
                <a:spLocks noChangeArrowheads="1"/>
              </p:cNvSpPr>
              <p:nvPr/>
            </p:nvSpPr>
            <p:spPr bwMode="auto">
              <a:xfrm>
                <a:off x="3909" y="110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2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5A0ABE-77E1-43CA-8868-72130015BBBD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07754E3-D9FB-4F23-BF41-3C165D9999BD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en-US" altLang="zh-CN"/>
              <a:t>2</a:t>
            </a:r>
            <a:r>
              <a:rPr lang="zh-CN" altLang="en-US"/>
              <a:t>线</a:t>
            </a:r>
            <a:r>
              <a:rPr lang="en-US" altLang="zh-CN"/>
              <a:t>–4</a:t>
            </a:r>
            <a:r>
              <a:rPr lang="zh-CN" altLang="en-US"/>
              <a:t>线译码器</a:t>
            </a:r>
            <a:r>
              <a:rPr lang="en-US" altLang="zh-CN"/>
              <a:t>74x139</a:t>
            </a:r>
            <a:endParaRPr lang="en-US" altLang="zh-CN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4625"/>
            <a:ext cx="8229600" cy="1763713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简称</a:t>
            </a:r>
            <a:r>
              <a:rPr lang="en-US" altLang="zh-CN">
                <a:latin typeface="Times New Roman" panose="02020603050405020304" pitchFamily="18" charset="0"/>
              </a:rPr>
              <a:t>2-4</a:t>
            </a:r>
            <a:r>
              <a:rPr lang="zh-CN" altLang="en-US">
                <a:latin typeface="Times New Roman" panose="02020603050405020304" pitchFamily="18" charset="0"/>
              </a:rPr>
              <a:t>译码器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zh-CN" altLang="en-US">
                <a:latin typeface="Times New Roman" panose="02020603050405020304" pitchFamily="18" charset="0"/>
              </a:rPr>
              <a:t>：使能输入，低电平有效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~Y</a:t>
            </a:r>
            <a:r>
              <a:rPr lang="en-US" altLang="zh-CN" sz="1800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：译码输出，低电平有效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7655" name="Object 4"/>
          <p:cNvGraphicFramePr>
            <a:graphicFrameLocks noChangeAspect="1"/>
          </p:cNvGraphicFramePr>
          <p:nvPr/>
        </p:nvGraphicFramePr>
        <p:xfrm>
          <a:off x="974725" y="3178175"/>
          <a:ext cx="2874963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图片" r:id="rId1" imgW="1115060" imgH="1095375" progId="Word.Picture.8">
                  <p:embed/>
                </p:oleObj>
              </mc:Choice>
              <mc:Fallback>
                <p:oleObj name="图片" r:id="rId1" imgW="1115060" imgH="109537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3178175"/>
                        <a:ext cx="2874963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7237413" y="3465513"/>
            <a:ext cx="561975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6135688" y="3465513"/>
            <a:ext cx="561975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7756525" y="57959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7197725" y="579596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0" name="Rectangle 9"/>
          <p:cNvSpPr>
            <a:spLocks noChangeArrowheads="1"/>
          </p:cNvSpPr>
          <p:nvPr/>
        </p:nvSpPr>
        <p:spPr bwMode="auto">
          <a:xfrm>
            <a:off x="6624638" y="5795963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1" name="Rectangle 10"/>
          <p:cNvSpPr>
            <a:spLocks noChangeArrowheads="1"/>
          </p:cNvSpPr>
          <p:nvPr/>
        </p:nvSpPr>
        <p:spPr bwMode="auto">
          <a:xfrm>
            <a:off x="6076950" y="5795963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5514975" y="57959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3" name="Rectangle 12"/>
          <p:cNvSpPr>
            <a:spLocks noChangeArrowheads="1"/>
          </p:cNvSpPr>
          <p:nvPr/>
        </p:nvSpPr>
        <p:spPr bwMode="auto">
          <a:xfrm>
            <a:off x="4956175" y="579596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4" name="Rectangle 13"/>
          <p:cNvSpPr>
            <a:spLocks noChangeArrowheads="1"/>
          </p:cNvSpPr>
          <p:nvPr/>
        </p:nvSpPr>
        <p:spPr bwMode="auto">
          <a:xfrm>
            <a:off x="4394200" y="57959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5" name="Rectangle 14"/>
          <p:cNvSpPr>
            <a:spLocks noChangeArrowheads="1"/>
          </p:cNvSpPr>
          <p:nvPr/>
        </p:nvSpPr>
        <p:spPr bwMode="auto">
          <a:xfrm>
            <a:off x="7756525" y="535463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6" name="Rectangle 15"/>
          <p:cNvSpPr>
            <a:spLocks noChangeArrowheads="1"/>
          </p:cNvSpPr>
          <p:nvPr/>
        </p:nvSpPr>
        <p:spPr bwMode="auto">
          <a:xfrm>
            <a:off x="7197725" y="5354638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7" name="Rectangle 16"/>
          <p:cNvSpPr>
            <a:spLocks noChangeArrowheads="1"/>
          </p:cNvSpPr>
          <p:nvPr/>
        </p:nvSpPr>
        <p:spPr bwMode="auto">
          <a:xfrm>
            <a:off x="6624638" y="5354638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8" name="Rectangle 17"/>
          <p:cNvSpPr>
            <a:spLocks noChangeArrowheads="1"/>
          </p:cNvSpPr>
          <p:nvPr/>
        </p:nvSpPr>
        <p:spPr bwMode="auto">
          <a:xfrm>
            <a:off x="6076950" y="5354638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9" name="Rectangle 18"/>
          <p:cNvSpPr>
            <a:spLocks noChangeArrowheads="1"/>
          </p:cNvSpPr>
          <p:nvPr/>
        </p:nvSpPr>
        <p:spPr bwMode="auto">
          <a:xfrm>
            <a:off x="5514975" y="535463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0" name="Rectangle 19"/>
          <p:cNvSpPr>
            <a:spLocks noChangeArrowheads="1"/>
          </p:cNvSpPr>
          <p:nvPr/>
        </p:nvSpPr>
        <p:spPr bwMode="auto">
          <a:xfrm>
            <a:off x="4956175" y="5354638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1" name="Rectangle 20"/>
          <p:cNvSpPr>
            <a:spLocks noChangeArrowheads="1"/>
          </p:cNvSpPr>
          <p:nvPr/>
        </p:nvSpPr>
        <p:spPr bwMode="auto">
          <a:xfrm>
            <a:off x="4394200" y="535463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2" name="Rectangle 21"/>
          <p:cNvSpPr>
            <a:spLocks noChangeArrowheads="1"/>
          </p:cNvSpPr>
          <p:nvPr/>
        </p:nvSpPr>
        <p:spPr bwMode="auto">
          <a:xfrm>
            <a:off x="7756525" y="49133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3" name="Rectangle 22"/>
          <p:cNvSpPr>
            <a:spLocks noChangeArrowheads="1"/>
          </p:cNvSpPr>
          <p:nvPr/>
        </p:nvSpPr>
        <p:spPr bwMode="auto">
          <a:xfrm>
            <a:off x="7197725" y="491331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4" name="Rectangle 23"/>
          <p:cNvSpPr>
            <a:spLocks noChangeArrowheads="1"/>
          </p:cNvSpPr>
          <p:nvPr/>
        </p:nvSpPr>
        <p:spPr bwMode="auto">
          <a:xfrm>
            <a:off x="6624638" y="4913313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5" name="Rectangle 24"/>
          <p:cNvSpPr>
            <a:spLocks noChangeArrowheads="1"/>
          </p:cNvSpPr>
          <p:nvPr/>
        </p:nvSpPr>
        <p:spPr bwMode="auto">
          <a:xfrm>
            <a:off x="6076950" y="4913313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6" name="Rectangle 25"/>
          <p:cNvSpPr>
            <a:spLocks noChangeArrowheads="1"/>
          </p:cNvSpPr>
          <p:nvPr/>
        </p:nvSpPr>
        <p:spPr bwMode="auto">
          <a:xfrm>
            <a:off x="5514975" y="49133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7" name="Rectangle 26"/>
          <p:cNvSpPr>
            <a:spLocks noChangeArrowheads="1"/>
          </p:cNvSpPr>
          <p:nvPr/>
        </p:nvSpPr>
        <p:spPr bwMode="auto">
          <a:xfrm>
            <a:off x="4956175" y="491331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8" name="Rectangle 27"/>
          <p:cNvSpPr>
            <a:spLocks noChangeArrowheads="1"/>
          </p:cNvSpPr>
          <p:nvPr/>
        </p:nvSpPr>
        <p:spPr bwMode="auto">
          <a:xfrm>
            <a:off x="4394200" y="49133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9" name="Rectangle 28"/>
          <p:cNvSpPr>
            <a:spLocks noChangeArrowheads="1"/>
          </p:cNvSpPr>
          <p:nvPr/>
        </p:nvSpPr>
        <p:spPr bwMode="auto">
          <a:xfrm>
            <a:off x="7756525" y="447198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0" name="Rectangle 29"/>
          <p:cNvSpPr>
            <a:spLocks noChangeArrowheads="1"/>
          </p:cNvSpPr>
          <p:nvPr/>
        </p:nvSpPr>
        <p:spPr bwMode="auto">
          <a:xfrm>
            <a:off x="7197725" y="4471988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1" name="Rectangle 30"/>
          <p:cNvSpPr>
            <a:spLocks noChangeArrowheads="1"/>
          </p:cNvSpPr>
          <p:nvPr/>
        </p:nvSpPr>
        <p:spPr bwMode="auto">
          <a:xfrm>
            <a:off x="6624638" y="4471988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2" name="Rectangle 31"/>
          <p:cNvSpPr>
            <a:spLocks noChangeArrowheads="1"/>
          </p:cNvSpPr>
          <p:nvPr/>
        </p:nvSpPr>
        <p:spPr bwMode="auto">
          <a:xfrm>
            <a:off x="6076950" y="4471988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3" name="Rectangle 32"/>
          <p:cNvSpPr>
            <a:spLocks noChangeArrowheads="1"/>
          </p:cNvSpPr>
          <p:nvPr/>
        </p:nvSpPr>
        <p:spPr bwMode="auto">
          <a:xfrm>
            <a:off x="5514975" y="447198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4" name="Rectangle 33"/>
          <p:cNvSpPr>
            <a:spLocks noChangeArrowheads="1"/>
          </p:cNvSpPr>
          <p:nvPr/>
        </p:nvSpPr>
        <p:spPr bwMode="auto">
          <a:xfrm>
            <a:off x="4956175" y="4471988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5" name="Rectangle 34"/>
          <p:cNvSpPr>
            <a:spLocks noChangeArrowheads="1"/>
          </p:cNvSpPr>
          <p:nvPr/>
        </p:nvSpPr>
        <p:spPr bwMode="auto">
          <a:xfrm>
            <a:off x="4394200" y="447198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6" name="Rectangle 35"/>
          <p:cNvSpPr>
            <a:spLocks noChangeArrowheads="1"/>
          </p:cNvSpPr>
          <p:nvPr/>
        </p:nvSpPr>
        <p:spPr bwMode="auto">
          <a:xfrm>
            <a:off x="7756525" y="40306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7" name="Rectangle 36"/>
          <p:cNvSpPr>
            <a:spLocks noChangeArrowheads="1"/>
          </p:cNvSpPr>
          <p:nvPr/>
        </p:nvSpPr>
        <p:spPr bwMode="auto">
          <a:xfrm>
            <a:off x="7197725" y="4030663"/>
            <a:ext cx="558800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8" name="Rectangle 37"/>
          <p:cNvSpPr>
            <a:spLocks noChangeArrowheads="1"/>
          </p:cNvSpPr>
          <p:nvPr/>
        </p:nvSpPr>
        <p:spPr bwMode="auto">
          <a:xfrm>
            <a:off x="6624638" y="4030663"/>
            <a:ext cx="573087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89" name="Rectangle 38"/>
          <p:cNvSpPr>
            <a:spLocks noChangeArrowheads="1"/>
          </p:cNvSpPr>
          <p:nvPr/>
        </p:nvSpPr>
        <p:spPr bwMode="auto">
          <a:xfrm>
            <a:off x="6076950" y="4030663"/>
            <a:ext cx="5476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0" name="Rectangle 39"/>
          <p:cNvSpPr>
            <a:spLocks noChangeArrowheads="1"/>
          </p:cNvSpPr>
          <p:nvPr/>
        </p:nvSpPr>
        <p:spPr bwMode="auto">
          <a:xfrm>
            <a:off x="5487988" y="4011613"/>
            <a:ext cx="561975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1" name="Rectangle 40"/>
          <p:cNvSpPr>
            <a:spLocks noChangeArrowheads="1"/>
          </p:cNvSpPr>
          <p:nvPr/>
        </p:nvSpPr>
        <p:spPr bwMode="auto">
          <a:xfrm>
            <a:off x="4951413" y="4011613"/>
            <a:ext cx="558800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2" name="Rectangle 41"/>
          <p:cNvSpPr>
            <a:spLocks noChangeArrowheads="1"/>
          </p:cNvSpPr>
          <p:nvPr/>
        </p:nvSpPr>
        <p:spPr bwMode="auto">
          <a:xfrm>
            <a:off x="4394200" y="403066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3" name="Rectangle 42"/>
          <p:cNvSpPr>
            <a:spLocks noChangeArrowheads="1"/>
          </p:cNvSpPr>
          <p:nvPr/>
        </p:nvSpPr>
        <p:spPr bwMode="auto">
          <a:xfrm>
            <a:off x="7756525" y="3468688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4" name="Rectangle 43"/>
          <p:cNvSpPr>
            <a:spLocks noChangeArrowheads="1"/>
          </p:cNvSpPr>
          <p:nvPr/>
        </p:nvSpPr>
        <p:spPr bwMode="auto">
          <a:xfrm>
            <a:off x="6664325" y="3468688"/>
            <a:ext cx="573088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5" name="Rectangle 44"/>
          <p:cNvSpPr>
            <a:spLocks noChangeArrowheads="1"/>
          </p:cNvSpPr>
          <p:nvPr/>
        </p:nvSpPr>
        <p:spPr bwMode="auto">
          <a:xfrm>
            <a:off x="5514975" y="34655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0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6" name="Rectangle 45"/>
          <p:cNvSpPr>
            <a:spLocks noChangeArrowheads="1"/>
          </p:cNvSpPr>
          <p:nvPr/>
        </p:nvSpPr>
        <p:spPr bwMode="auto">
          <a:xfrm>
            <a:off x="4394200" y="3465513"/>
            <a:ext cx="561975" cy="44132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97" name="Line 46"/>
          <p:cNvSpPr>
            <a:spLocks noChangeShapeType="1"/>
          </p:cNvSpPr>
          <p:nvPr/>
        </p:nvSpPr>
        <p:spPr bwMode="auto">
          <a:xfrm>
            <a:off x="4394200" y="6237288"/>
            <a:ext cx="39243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8" name="Line 47"/>
          <p:cNvSpPr>
            <a:spLocks noChangeShapeType="1"/>
          </p:cNvSpPr>
          <p:nvPr/>
        </p:nvSpPr>
        <p:spPr bwMode="auto">
          <a:xfrm>
            <a:off x="4425950" y="3386138"/>
            <a:ext cx="3892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9" name="Line 48"/>
          <p:cNvSpPr>
            <a:spLocks noChangeShapeType="1"/>
          </p:cNvSpPr>
          <p:nvPr/>
        </p:nvSpPr>
        <p:spPr bwMode="auto">
          <a:xfrm>
            <a:off x="6089650" y="3376613"/>
            <a:ext cx="0" cy="2871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0" name="Line 49"/>
          <p:cNvSpPr>
            <a:spLocks noChangeShapeType="1"/>
          </p:cNvSpPr>
          <p:nvPr/>
        </p:nvSpPr>
        <p:spPr bwMode="auto">
          <a:xfrm>
            <a:off x="4425950" y="4011613"/>
            <a:ext cx="3892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Rectangle 50"/>
          <p:cNvSpPr>
            <a:spLocks noChangeArrowheads="1"/>
          </p:cNvSpPr>
          <p:nvPr/>
        </p:nvSpPr>
        <p:spPr bwMode="auto">
          <a:xfrm>
            <a:off x="5005388" y="3455988"/>
            <a:ext cx="561975" cy="439737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02" name="Text Box 51"/>
          <p:cNvSpPr txBox="1">
            <a:spLocks noChangeArrowheads="1"/>
          </p:cNvSpPr>
          <p:nvPr/>
        </p:nvSpPr>
        <p:spPr bwMode="auto">
          <a:xfrm>
            <a:off x="1655763" y="59134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逻辑符号</a:t>
            </a:r>
            <a:endParaRPr lang="zh-CN" altLang="en-US" sz="2400"/>
          </a:p>
        </p:txBody>
      </p:sp>
      <p:sp>
        <p:nvSpPr>
          <p:cNvPr id="27703" name="Text Box 52"/>
          <p:cNvSpPr txBox="1">
            <a:spLocks noChangeArrowheads="1"/>
          </p:cNvSpPr>
          <p:nvPr/>
        </p:nvSpPr>
        <p:spPr bwMode="auto">
          <a:xfrm>
            <a:off x="5978525" y="27606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真值表</a:t>
            </a:r>
            <a:endParaRPr lang="zh-CN" altLang="en-US" sz="2400"/>
          </a:p>
        </p:txBody>
      </p:sp>
      <p:sp>
        <p:nvSpPr>
          <p:cNvPr id="27704" name="Line 58"/>
          <p:cNvSpPr>
            <a:spLocks noChangeShapeType="1"/>
          </p:cNvSpPr>
          <p:nvPr/>
        </p:nvSpPr>
        <p:spPr bwMode="auto">
          <a:xfrm>
            <a:off x="4575175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5" name="Line 60"/>
          <p:cNvSpPr>
            <a:spLocks noChangeShapeType="1"/>
          </p:cNvSpPr>
          <p:nvPr/>
        </p:nvSpPr>
        <p:spPr bwMode="auto">
          <a:xfrm>
            <a:off x="6267450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6" name="Line 61"/>
          <p:cNvSpPr>
            <a:spLocks noChangeShapeType="1"/>
          </p:cNvSpPr>
          <p:nvPr/>
        </p:nvSpPr>
        <p:spPr bwMode="auto">
          <a:xfrm>
            <a:off x="6770688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7" name="Line 62"/>
          <p:cNvSpPr>
            <a:spLocks noChangeShapeType="1"/>
          </p:cNvSpPr>
          <p:nvPr/>
        </p:nvSpPr>
        <p:spPr bwMode="auto">
          <a:xfrm>
            <a:off x="7346950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8" name="Line 63"/>
          <p:cNvSpPr>
            <a:spLocks noChangeShapeType="1"/>
          </p:cNvSpPr>
          <p:nvPr/>
        </p:nvSpPr>
        <p:spPr bwMode="auto">
          <a:xfrm>
            <a:off x="7886700" y="352901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64"/>
          <p:cNvSpPr>
            <a:spLocks noChangeShapeType="1"/>
          </p:cNvSpPr>
          <p:nvPr/>
        </p:nvSpPr>
        <p:spPr bwMode="auto">
          <a:xfrm>
            <a:off x="1277938" y="200183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0" name="Line 65"/>
          <p:cNvSpPr>
            <a:spLocks noChangeShapeType="1"/>
          </p:cNvSpPr>
          <p:nvPr/>
        </p:nvSpPr>
        <p:spPr bwMode="auto">
          <a:xfrm>
            <a:off x="1268413" y="245268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1" name="Line 66"/>
          <p:cNvSpPr>
            <a:spLocks noChangeShapeType="1"/>
          </p:cNvSpPr>
          <p:nvPr/>
        </p:nvSpPr>
        <p:spPr bwMode="auto">
          <a:xfrm>
            <a:off x="1771650" y="245268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21B2AF3-5C1D-4BEF-ACD6-AE320126DA6F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E060A9F-2763-4824-BDCE-0BC400D0CD43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线</a:t>
            </a:r>
            <a:r>
              <a:rPr lang="en-US" altLang="zh-CN"/>
              <a:t>–8</a:t>
            </a:r>
            <a:r>
              <a:rPr lang="zh-CN" altLang="en-US"/>
              <a:t>线译码器</a:t>
            </a:r>
            <a:r>
              <a:rPr kumimoji="1" lang="en-US" altLang="zh-CN">
                <a:solidFill>
                  <a:schemeClr val="tx1"/>
                </a:solidFill>
              </a:rPr>
              <a:t>74x138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546600" cy="4932362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简称</a:t>
            </a:r>
            <a:r>
              <a:rPr lang="en-US" altLang="zh-CN">
                <a:latin typeface="Times New Roman" panose="02020603050405020304" pitchFamily="18" charset="0"/>
              </a:rPr>
              <a:t>3-8</a:t>
            </a:r>
            <a:r>
              <a:rPr lang="zh-CN" altLang="en-US">
                <a:latin typeface="Times New Roman" panose="02020603050405020304" pitchFamily="18" charset="0"/>
              </a:rPr>
              <a:t>译码器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~A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：待译码输入信号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为最高位，</a:t>
            </a:r>
            <a:r>
              <a:rPr lang="en-US" altLang="zh-CN">
                <a:latin typeface="Times New Roman" panose="02020603050405020304" pitchFamily="18" charset="0"/>
              </a:rPr>
              <a:t>A0</a:t>
            </a:r>
            <a:r>
              <a:rPr lang="zh-CN" altLang="en-US">
                <a:latin typeface="Times New Roman" panose="02020603050405020304" pitchFamily="18" charset="0"/>
              </a:rPr>
              <a:t>为最低位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0 </a:t>
            </a:r>
            <a:r>
              <a:rPr lang="en-US" altLang="zh-CN">
                <a:latin typeface="Times New Roman" panose="02020603050405020304" pitchFamily="18" charset="0"/>
              </a:rPr>
              <a:t>~ Y</a:t>
            </a:r>
            <a:r>
              <a:rPr lang="en-US" altLang="zh-CN" sz="2000">
                <a:latin typeface="Times New Roman" panose="02020603050405020304" pitchFamily="18" charset="0"/>
              </a:rPr>
              <a:t>7</a:t>
            </a:r>
            <a:r>
              <a:rPr lang="zh-CN" altLang="en-US">
                <a:latin typeface="Times New Roman" panose="02020603050405020304" pitchFamily="18" charset="0"/>
              </a:rPr>
              <a:t>：译码输出信号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低电平有效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最多只有一个有效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latin typeface="Times New Roman" panose="02020603050405020304" pitchFamily="18" charset="0"/>
              </a:rPr>
              <a:t>3, 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latin typeface="Times New Roman" panose="02020603050405020304" pitchFamily="18" charset="0"/>
              </a:rPr>
              <a:t>2,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：使能输入信号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同时有效时才译码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1800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高电平有效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18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E</a:t>
            </a:r>
            <a:r>
              <a:rPr lang="en-US" altLang="zh-CN" sz="18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低电平有效</a:t>
            </a:r>
            <a:endParaRPr lang="zh-CN" altLang="en-US"/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863600" y="297815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1593850" y="297815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1403350" y="4381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1871663" y="43815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>
            <a:off x="1276350" y="57610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1852613" y="5761038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6121400" y="55387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逻辑符号</a:t>
            </a:r>
            <a:endParaRPr lang="zh-CN" altLang="en-US"/>
          </a:p>
        </p:txBody>
      </p:sp>
      <p:sp>
        <p:nvSpPr>
          <p:cNvPr id="28686" name="Rectangle 10"/>
          <p:cNvSpPr>
            <a:spLocks noChangeArrowheads="1"/>
          </p:cNvSpPr>
          <p:nvPr/>
        </p:nvSpPr>
        <p:spPr bwMode="auto">
          <a:xfrm>
            <a:off x="6092825" y="2352675"/>
            <a:ext cx="1625600" cy="2967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687" name="Rectangle 11"/>
          <p:cNvSpPr>
            <a:spLocks noChangeArrowheads="1"/>
          </p:cNvSpPr>
          <p:nvPr/>
        </p:nvSpPr>
        <p:spPr bwMode="auto">
          <a:xfrm>
            <a:off x="6127750" y="1989138"/>
            <a:ext cx="1590675" cy="3419475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688" name="Rectangle 12"/>
          <p:cNvSpPr>
            <a:spLocks noChangeArrowheads="1"/>
          </p:cNvSpPr>
          <p:nvPr/>
        </p:nvSpPr>
        <p:spPr bwMode="auto">
          <a:xfrm>
            <a:off x="6732588" y="3213100"/>
            <a:ext cx="38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500" b="0">
                <a:solidFill>
                  <a:srgbClr val="000000"/>
                </a:solidFill>
                <a:latin typeface="Times New Roman" panose="02020603050405020304" pitchFamily="18" charset="0"/>
              </a:rPr>
              <a:t>74x138</a:t>
            </a:r>
            <a:endParaRPr lang="en-US" altLang="zh-CN" sz="2000" b="0"/>
          </a:p>
        </p:txBody>
      </p:sp>
      <p:sp>
        <p:nvSpPr>
          <p:cNvPr id="28689" name="Oval 19"/>
          <p:cNvSpPr>
            <a:spLocks noChangeArrowheads="1"/>
          </p:cNvSpPr>
          <p:nvPr/>
        </p:nvSpPr>
        <p:spPr bwMode="auto">
          <a:xfrm>
            <a:off x="7740650" y="382428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690" name="Line 20"/>
          <p:cNvSpPr>
            <a:spLocks noChangeShapeType="1"/>
          </p:cNvSpPr>
          <p:nvPr/>
        </p:nvSpPr>
        <p:spPr bwMode="auto">
          <a:xfrm>
            <a:off x="7885113" y="38941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Oval 21"/>
          <p:cNvSpPr>
            <a:spLocks noChangeArrowheads="1"/>
          </p:cNvSpPr>
          <p:nvPr/>
        </p:nvSpPr>
        <p:spPr bwMode="auto">
          <a:xfrm>
            <a:off x="7740650" y="42211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692" name="Line 22"/>
          <p:cNvSpPr>
            <a:spLocks noChangeShapeType="1"/>
          </p:cNvSpPr>
          <p:nvPr/>
        </p:nvSpPr>
        <p:spPr bwMode="auto">
          <a:xfrm>
            <a:off x="7885113" y="42910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Oval 23"/>
          <p:cNvSpPr>
            <a:spLocks noChangeArrowheads="1"/>
          </p:cNvSpPr>
          <p:nvPr/>
        </p:nvSpPr>
        <p:spPr bwMode="auto">
          <a:xfrm>
            <a:off x="7740650" y="46164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694" name="Line 24"/>
          <p:cNvSpPr>
            <a:spLocks noChangeShapeType="1"/>
          </p:cNvSpPr>
          <p:nvPr/>
        </p:nvSpPr>
        <p:spPr bwMode="auto">
          <a:xfrm>
            <a:off x="7885113" y="46863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Oval 25"/>
          <p:cNvSpPr>
            <a:spLocks noChangeArrowheads="1"/>
          </p:cNvSpPr>
          <p:nvPr/>
        </p:nvSpPr>
        <p:spPr bwMode="auto">
          <a:xfrm>
            <a:off x="7740650" y="500538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696" name="Line 26"/>
          <p:cNvSpPr>
            <a:spLocks noChangeShapeType="1"/>
          </p:cNvSpPr>
          <p:nvPr/>
        </p:nvSpPr>
        <p:spPr bwMode="auto">
          <a:xfrm>
            <a:off x="7885113" y="50752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Oval 27"/>
          <p:cNvSpPr>
            <a:spLocks noChangeArrowheads="1"/>
          </p:cNvSpPr>
          <p:nvPr/>
        </p:nvSpPr>
        <p:spPr bwMode="auto">
          <a:xfrm>
            <a:off x="7740650" y="22415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698" name="Line 28"/>
          <p:cNvSpPr>
            <a:spLocks noChangeShapeType="1"/>
          </p:cNvSpPr>
          <p:nvPr/>
        </p:nvSpPr>
        <p:spPr bwMode="auto">
          <a:xfrm>
            <a:off x="7885113" y="23114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Oval 29"/>
          <p:cNvSpPr>
            <a:spLocks noChangeArrowheads="1"/>
          </p:cNvSpPr>
          <p:nvPr/>
        </p:nvSpPr>
        <p:spPr bwMode="auto">
          <a:xfrm>
            <a:off x="7740650" y="26384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700" name="Line 30"/>
          <p:cNvSpPr>
            <a:spLocks noChangeShapeType="1"/>
          </p:cNvSpPr>
          <p:nvPr/>
        </p:nvSpPr>
        <p:spPr bwMode="auto">
          <a:xfrm>
            <a:off x="7885113" y="27082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1" name="Oval 31"/>
          <p:cNvSpPr>
            <a:spLocks noChangeArrowheads="1"/>
          </p:cNvSpPr>
          <p:nvPr/>
        </p:nvSpPr>
        <p:spPr bwMode="auto">
          <a:xfrm>
            <a:off x="7740650" y="30337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702" name="Line 32"/>
          <p:cNvSpPr>
            <a:spLocks noChangeShapeType="1"/>
          </p:cNvSpPr>
          <p:nvPr/>
        </p:nvSpPr>
        <p:spPr bwMode="auto">
          <a:xfrm>
            <a:off x="7885113" y="31035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Oval 33"/>
          <p:cNvSpPr>
            <a:spLocks noChangeArrowheads="1"/>
          </p:cNvSpPr>
          <p:nvPr/>
        </p:nvSpPr>
        <p:spPr bwMode="auto">
          <a:xfrm>
            <a:off x="7740650" y="34226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704" name="Line 34"/>
          <p:cNvSpPr>
            <a:spLocks noChangeShapeType="1"/>
          </p:cNvSpPr>
          <p:nvPr/>
        </p:nvSpPr>
        <p:spPr bwMode="auto">
          <a:xfrm>
            <a:off x="7885113" y="34925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705" name="Object 38"/>
          <p:cNvGraphicFramePr>
            <a:graphicFrameLocks noChangeAspect="1"/>
          </p:cNvGraphicFramePr>
          <p:nvPr/>
        </p:nvGraphicFramePr>
        <p:xfrm>
          <a:off x="7278688" y="2122488"/>
          <a:ext cx="3317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公式" r:id="rId1" imgW="193040" imgH="243205" progId="Equation.3">
                  <p:embed/>
                </p:oleObj>
              </mc:Choice>
              <mc:Fallback>
                <p:oleObj name="公式" r:id="rId1" imgW="193040" imgH="24320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8" y="2122488"/>
                        <a:ext cx="3317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15"/>
          <p:cNvGraphicFramePr>
            <a:graphicFrameLocks noChangeAspect="1"/>
          </p:cNvGraphicFramePr>
          <p:nvPr/>
        </p:nvGraphicFramePr>
        <p:xfrm>
          <a:off x="6189663" y="4267200"/>
          <a:ext cx="4270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公式" r:id="rId3" imgW="243205" imgH="276860" progId="Equation.3">
                  <p:embed/>
                </p:oleObj>
              </mc:Choice>
              <mc:Fallback>
                <p:oleObj name="公式" r:id="rId3" imgW="243205" imgH="2768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4267200"/>
                        <a:ext cx="4270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Line 42"/>
          <p:cNvSpPr>
            <a:spLocks noChangeShapeType="1"/>
          </p:cNvSpPr>
          <p:nvPr/>
        </p:nvSpPr>
        <p:spPr bwMode="auto">
          <a:xfrm>
            <a:off x="5697538" y="4060825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8" name="Oval 43"/>
          <p:cNvSpPr>
            <a:spLocks noChangeArrowheads="1"/>
          </p:cNvSpPr>
          <p:nvPr/>
        </p:nvSpPr>
        <p:spPr bwMode="auto">
          <a:xfrm>
            <a:off x="5988050" y="43862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709" name="Line 44"/>
          <p:cNvSpPr>
            <a:spLocks noChangeShapeType="1"/>
          </p:cNvSpPr>
          <p:nvPr/>
        </p:nvSpPr>
        <p:spPr bwMode="auto">
          <a:xfrm>
            <a:off x="5699125" y="44561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0" name="Oval 45"/>
          <p:cNvSpPr>
            <a:spLocks noChangeArrowheads="1"/>
          </p:cNvSpPr>
          <p:nvPr/>
        </p:nvSpPr>
        <p:spPr bwMode="auto">
          <a:xfrm>
            <a:off x="5986463" y="47831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8711" name="Line 46"/>
          <p:cNvSpPr>
            <a:spLocks noChangeShapeType="1"/>
          </p:cNvSpPr>
          <p:nvPr/>
        </p:nvSpPr>
        <p:spPr bwMode="auto">
          <a:xfrm>
            <a:off x="5697538" y="485298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712" name="Object 47"/>
          <p:cNvGraphicFramePr>
            <a:graphicFrameLocks noChangeAspect="1"/>
          </p:cNvGraphicFramePr>
          <p:nvPr/>
        </p:nvGraphicFramePr>
        <p:xfrm>
          <a:off x="6172200" y="3873500"/>
          <a:ext cx="4016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公式" r:id="rId5" imgW="217805" imgH="276860" progId="Equation.3">
                  <p:embed/>
                </p:oleObj>
              </mc:Choice>
              <mc:Fallback>
                <p:oleObj name="公式" r:id="rId5" imgW="217805" imgH="2768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73500"/>
                        <a:ext cx="4016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3" name="Object 48"/>
          <p:cNvGraphicFramePr>
            <a:graphicFrameLocks noChangeAspect="1"/>
          </p:cNvGraphicFramePr>
          <p:nvPr/>
        </p:nvGraphicFramePr>
        <p:xfrm>
          <a:off x="6211888" y="4627563"/>
          <a:ext cx="3762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公式" r:id="rId7" imgW="201295" imgH="276860" progId="Equation.3">
                  <p:embed/>
                </p:oleObj>
              </mc:Choice>
              <mc:Fallback>
                <p:oleObj name="公式" r:id="rId7" imgW="201295" imgH="2768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4627563"/>
                        <a:ext cx="3762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4" name="Line 39"/>
          <p:cNvSpPr>
            <a:spLocks noChangeShapeType="1"/>
          </p:cNvSpPr>
          <p:nvPr/>
        </p:nvSpPr>
        <p:spPr bwMode="auto">
          <a:xfrm>
            <a:off x="5697538" y="3336925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5" name="Line 40"/>
          <p:cNvSpPr>
            <a:spLocks noChangeShapeType="1"/>
          </p:cNvSpPr>
          <p:nvPr/>
        </p:nvSpPr>
        <p:spPr bwMode="auto">
          <a:xfrm>
            <a:off x="5697538" y="294005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6" name="Line 41"/>
          <p:cNvSpPr>
            <a:spLocks noChangeShapeType="1"/>
          </p:cNvSpPr>
          <p:nvPr/>
        </p:nvSpPr>
        <p:spPr bwMode="auto">
          <a:xfrm>
            <a:off x="5697538" y="2544763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717" name="Object 49"/>
          <p:cNvGraphicFramePr>
            <a:graphicFrameLocks noChangeAspect="1"/>
          </p:cNvGraphicFramePr>
          <p:nvPr/>
        </p:nvGraphicFramePr>
        <p:xfrm>
          <a:off x="6199188" y="2376488"/>
          <a:ext cx="423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公式" r:id="rId9" imgW="234950" imgH="234950" progId="Equation.3">
                  <p:embed/>
                </p:oleObj>
              </mc:Choice>
              <mc:Fallback>
                <p:oleObj name="公式" r:id="rId9" imgW="234950" imgH="23495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2376488"/>
                        <a:ext cx="423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8" name="Object 50"/>
          <p:cNvGraphicFramePr>
            <a:graphicFrameLocks noChangeAspect="1"/>
          </p:cNvGraphicFramePr>
          <p:nvPr/>
        </p:nvGraphicFramePr>
        <p:xfrm>
          <a:off x="6207125" y="2771775"/>
          <a:ext cx="4000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公式" r:id="rId11" imgW="201295" imgH="234950" progId="Equation.3">
                  <p:embed/>
                </p:oleObj>
              </mc:Choice>
              <mc:Fallback>
                <p:oleObj name="公式" r:id="rId11" imgW="201295" imgH="23495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2771775"/>
                        <a:ext cx="4000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9" name="Object 51"/>
          <p:cNvGraphicFramePr>
            <a:graphicFrameLocks noChangeAspect="1"/>
          </p:cNvGraphicFramePr>
          <p:nvPr/>
        </p:nvGraphicFramePr>
        <p:xfrm>
          <a:off x="6197600" y="3159125"/>
          <a:ext cx="4238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公式" r:id="rId13" imgW="234950" imgH="243205" progId="Equation.3">
                  <p:embed/>
                </p:oleObj>
              </mc:Choice>
              <mc:Fallback>
                <p:oleObj name="公式" r:id="rId13" imgW="234950" imgH="243205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159125"/>
                        <a:ext cx="4238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0" name="Object 57"/>
          <p:cNvGraphicFramePr>
            <a:graphicFrameLocks noChangeAspect="1"/>
          </p:cNvGraphicFramePr>
          <p:nvPr/>
        </p:nvGraphicFramePr>
        <p:xfrm>
          <a:off x="7294563" y="2549525"/>
          <a:ext cx="3095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公式" r:id="rId15" imgW="175895" imgH="234950" progId="Equation.3">
                  <p:embed/>
                </p:oleObj>
              </mc:Choice>
              <mc:Fallback>
                <p:oleObj name="公式" r:id="rId15" imgW="175895" imgH="23495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3" y="2549525"/>
                        <a:ext cx="3095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1" name="Object 56"/>
          <p:cNvGraphicFramePr>
            <a:graphicFrameLocks noChangeAspect="1"/>
          </p:cNvGraphicFramePr>
          <p:nvPr/>
        </p:nvGraphicFramePr>
        <p:xfrm>
          <a:off x="7292975" y="2954338"/>
          <a:ext cx="3317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公式" r:id="rId17" imgW="193040" imgH="234950" progId="Equation.3">
                  <p:embed/>
                </p:oleObj>
              </mc:Choice>
              <mc:Fallback>
                <p:oleObj name="公式" r:id="rId17" imgW="193040" imgH="23495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2954338"/>
                        <a:ext cx="33178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2" name="Object 59"/>
          <p:cNvGraphicFramePr>
            <a:graphicFrameLocks noChangeAspect="1"/>
          </p:cNvGraphicFramePr>
          <p:nvPr/>
        </p:nvGraphicFramePr>
        <p:xfrm>
          <a:off x="7292975" y="3322638"/>
          <a:ext cx="331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公式" r:id="rId19" imgW="193040" imgH="243205" progId="Equation.3">
                  <p:embed/>
                </p:oleObj>
              </mc:Choice>
              <mc:Fallback>
                <p:oleObj name="公式" r:id="rId19" imgW="193040" imgH="24320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3322638"/>
                        <a:ext cx="3317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3" name="Object 60"/>
          <p:cNvGraphicFramePr>
            <a:graphicFrameLocks noChangeAspect="1"/>
          </p:cNvGraphicFramePr>
          <p:nvPr/>
        </p:nvGraphicFramePr>
        <p:xfrm>
          <a:off x="7304088" y="3738563"/>
          <a:ext cx="3317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公式" r:id="rId21" imgW="193040" imgH="234950" progId="Equation.3">
                  <p:embed/>
                </p:oleObj>
              </mc:Choice>
              <mc:Fallback>
                <p:oleObj name="公式" r:id="rId21" imgW="193040" imgH="23495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3738563"/>
                        <a:ext cx="3317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4" name="Object 61"/>
          <p:cNvGraphicFramePr>
            <a:graphicFrameLocks noChangeAspect="1"/>
          </p:cNvGraphicFramePr>
          <p:nvPr/>
        </p:nvGraphicFramePr>
        <p:xfrm>
          <a:off x="7308850" y="4144963"/>
          <a:ext cx="331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公式" r:id="rId23" imgW="193040" imgH="243205" progId="Equation.3">
                  <p:embed/>
                </p:oleObj>
              </mc:Choice>
              <mc:Fallback>
                <p:oleObj name="公式" r:id="rId23" imgW="193040" imgH="243205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144963"/>
                        <a:ext cx="3317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5" name="Object 62"/>
          <p:cNvGraphicFramePr>
            <a:graphicFrameLocks noChangeAspect="1"/>
          </p:cNvGraphicFramePr>
          <p:nvPr/>
        </p:nvGraphicFramePr>
        <p:xfrm>
          <a:off x="7318375" y="4548188"/>
          <a:ext cx="3317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1" name="公式" r:id="rId25" imgW="193040" imgH="243205" progId="Equation.3">
                  <p:embed/>
                </p:oleObj>
              </mc:Choice>
              <mc:Fallback>
                <p:oleObj name="公式" r:id="rId25" imgW="193040" imgH="243205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4548188"/>
                        <a:ext cx="3317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6" name="Object 63"/>
          <p:cNvGraphicFramePr>
            <a:graphicFrameLocks noChangeAspect="1"/>
          </p:cNvGraphicFramePr>
          <p:nvPr/>
        </p:nvGraphicFramePr>
        <p:xfrm>
          <a:off x="7318375" y="4927600"/>
          <a:ext cx="331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2" name="公式" r:id="rId27" imgW="193040" imgH="243205" progId="Equation.3">
                  <p:embed/>
                </p:oleObj>
              </mc:Choice>
              <mc:Fallback>
                <p:oleObj name="公式" r:id="rId27" imgW="193040" imgH="243205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4927600"/>
                        <a:ext cx="3317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3797F77-3923-4275-8CA9-EF058074FC15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6C803C7-6876-41CD-A999-106570EFD7CF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74x138</a:t>
            </a:r>
            <a:r>
              <a:rPr kumimoji="1" lang="zh-CN" altLang="en-US">
                <a:solidFill>
                  <a:schemeClr val="tx1"/>
                </a:solidFill>
              </a:rPr>
              <a:t>真值表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31127" name="Group 1303"/>
          <p:cNvGraphicFramePr>
            <a:graphicFrameLocks noGrp="1"/>
          </p:cNvGraphicFramePr>
          <p:nvPr/>
        </p:nvGraphicFramePr>
        <p:xfrm>
          <a:off x="612775" y="1484313"/>
          <a:ext cx="7920038" cy="4195763"/>
        </p:xfrm>
        <a:graphic>
          <a:graphicData uri="http://schemas.openxmlformats.org/drawingml/2006/table">
            <a:tbl>
              <a:tblPr/>
              <a:tblGrid>
                <a:gridCol w="565150"/>
                <a:gridCol w="566738"/>
                <a:gridCol w="565150"/>
                <a:gridCol w="566737"/>
                <a:gridCol w="565150"/>
                <a:gridCol w="566738"/>
                <a:gridCol w="565150"/>
                <a:gridCol w="563562"/>
                <a:gridCol w="566738"/>
                <a:gridCol w="565150"/>
                <a:gridCol w="566737"/>
                <a:gridCol w="565150"/>
                <a:gridCol w="566738"/>
                <a:gridCol w="565150"/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910" name="Object 4"/>
          <p:cNvGraphicFramePr>
            <a:graphicFrameLocks noChangeAspect="1"/>
          </p:cNvGraphicFramePr>
          <p:nvPr/>
        </p:nvGraphicFramePr>
        <p:xfrm>
          <a:off x="8083550" y="1557338"/>
          <a:ext cx="3762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公式" r:id="rId1" imgW="234950" imgH="234950" progId="Equation.3">
                  <p:embed/>
                </p:oleObj>
              </mc:Choice>
              <mc:Fallback>
                <p:oleObj name="公式" r:id="rId1" imgW="234950" imgH="2349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1557338"/>
                        <a:ext cx="3762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1" name="Object 5"/>
          <p:cNvGraphicFramePr>
            <a:graphicFrameLocks noChangeAspect="1"/>
          </p:cNvGraphicFramePr>
          <p:nvPr/>
        </p:nvGraphicFramePr>
        <p:xfrm>
          <a:off x="1268413" y="1557338"/>
          <a:ext cx="452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公式" r:id="rId3" imgW="201295" imgH="234950" progId="Equation.3">
                  <p:embed/>
                </p:oleObj>
              </mc:Choice>
              <mc:Fallback>
                <p:oleObj name="公式" r:id="rId3" imgW="201295" imgH="2349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557338"/>
                        <a:ext cx="452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2" name="Object 6"/>
          <p:cNvGraphicFramePr>
            <a:graphicFrameLocks noChangeAspect="1"/>
          </p:cNvGraphicFramePr>
          <p:nvPr/>
        </p:nvGraphicFramePr>
        <p:xfrm>
          <a:off x="7524750" y="1557338"/>
          <a:ext cx="3762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公式" r:id="rId5" imgW="234950" imgH="234950" progId="Equation.3">
                  <p:embed/>
                </p:oleObj>
              </mc:Choice>
              <mc:Fallback>
                <p:oleObj name="公式" r:id="rId5" imgW="234950" imgH="2349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557338"/>
                        <a:ext cx="3762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3" name="Object 7"/>
          <p:cNvGraphicFramePr>
            <a:graphicFrameLocks noChangeAspect="1"/>
          </p:cNvGraphicFramePr>
          <p:nvPr/>
        </p:nvGraphicFramePr>
        <p:xfrm>
          <a:off x="6948488" y="1557338"/>
          <a:ext cx="376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公式" r:id="rId7" imgW="234950" imgH="234950" progId="Equation.3">
                  <p:embed/>
                </p:oleObj>
              </mc:Choice>
              <mc:Fallback>
                <p:oleObj name="公式" r:id="rId7" imgW="234950" imgH="2349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557338"/>
                        <a:ext cx="3762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4" name="Object 8"/>
          <p:cNvGraphicFramePr>
            <a:graphicFrameLocks noChangeAspect="1"/>
          </p:cNvGraphicFramePr>
          <p:nvPr/>
        </p:nvGraphicFramePr>
        <p:xfrm>
          <a:off x="6372225" y="1557338"/>
          <a:ext cx="3762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公式" r:id="rId9" imgW="234950" imgH="234950" progId="Equation.3">
                  <p:embed/>
                </p:oleObj>
              </mc:Choice>
              <mc:Fallback>
                <p:oleObj name="公式" r:id="rId9" imgW="234950" imgH="2349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557338"/>
                        <a:ext cx="3762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5" name="Object 9"/>
          <p:cNvGraphicFramePr>
            <a:graphicFrameLocks noChangeAspect="1"/>
          </p:cNvGraphicFramePr>
          <p:nvPr/>
        </p:nvGraphicFramePr>
        <p:xfrm>
          <a:off x="5795963" y="1557338"/>
          <a:ext cx="3540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公式" r:id="rId11" imgW="201295" imgH="234950" progId="Equation.3">
                  <p:embed/>
                </p:oleObj>
              </mc:Choice>
              <mc:Fallback>
                <p:oleObj name="公式" r:id="rId11" imgW="201295" imgH="2349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557338"/>
                        <a:ext cx="3540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6" name="Object 10"/>
          <p:cNvGraphicFramePr>
            <a:graphicFrameLocks noChangeAspect="1"/>
          </p:cNvGraphicFramePr>
          <p:nvPr/>
        </p:nvGraphicFramePr>
        <p:xfrm>
          <a:off x="5240338" y="1557338"/>
          <a:ext cx="376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公式" r:id="rId13" imgW="234950" imgH="234950" progId="Equation.3">
                  <p:embed/>
                </p:oleObj>
              </mc:Choice>
              <mc:Fallback>
                <p:oleObj name="公式" r:id="rId13" imgW="234950" imgH="2349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1557338"/>
                        <a:ext cx="3762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7" name="Object 11"/>
          <p:cNvGraphicFramePr>
            <a:graphicFrameLocks noChangeAspect="1"/>
          </p:cNvGraphicFramePr>
          <p:nvPr/>
        </p:nvGraphicFramePr>
        <p:xfrm>
          <a:off x="4679950" y="1557338"/>
          <a:ext cx="3540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0" name="公式" r:id="rId15" imgW="201295" imgH="234950" progId="Equation.3">
                  <p:embed/>
                </p:oleObj>
              </mc:Choice>
              <mc:Fallback>
                <p:oleObj name="公式" r:id="rId15" imgW="201295" imgH="2349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557338"/>
                        <a:ext cx="3540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8" name="Object 12"/>
          <p:cNvGraphicFramePr>
            <a:graphicFrameLocks noChangeAspect="1"/>
          </p:cNvGraphicFramePr>
          <p:nvPr/>
        </p:nvGraphicFramePr>
        <p:xfrm>
          <a:off x="4103688" y="1557338"/>
          <a:ext cx="376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1" name="公式" r:id="rId17" imgW="234950" imgH="234950" progId="Equation.3">
                  <p:embed/>
                </p:oleObj>
              </mc:Choice>
              <mc:Fallback>
                <p:oleObj name="公式" r:id="rId17" imgW="234950" imgH="2349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557338"/>
                        <a:ext cx="3762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9" name="Object 13"/>
          <p:cNvGraphicFramePr>
            <a:graphicFrameLocks noChangeAspect="1"/>
          </p:cNvGraphicFramePr>
          <p:nvPr/>
        </p:nvGraphicFramePr>
        <p:xfrm>
          <a:off x="698500" y="1581150"/>
          <a:ext cx="4238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2" name="公式" r:id="rId19" imgW="193040" imgH="243205" progId="Equation.3">
                  <p:embed/>
                </p:oleObj>
              </mc:Choice>
              <mc:Fallback>
                <p:oleObj name="公式" r:id="rId19" imgW="193040" imgH="24320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581150"/>
                        <a:ext cx="4238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0" name="Object 14"/>
          <p:cNvGraphicFramePr>
            <a:graphicFrameLocks noChangeAspect="1"/>
          </p:cNvGraphicFramePr>
          <p:nvPr/>
        </p:nvGraphicFramePr>
        <p:xfrm>
          <a:off x="1820863" y="1557338"/>
          <a:ext cx="396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3" name="公式" r:id="rId21" imgW="175895" imgH="234950" progId="Equation.3">
                  <p:embed/>
                </p:oleObj>
              </mc:Choice>
              <mc:Fallback>
                <p:oleObj name="公式" r:id="rId21" imgW="175895" imgH="23495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557338"/>
                        <a:ext cx="396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1" name="Object 15"/>
          <p:cNvGraphicFramePr>
            <a:graphicFrameLocks noChangeAspect="1"/>
          </p:cNvGraphicFramePr>
          <p:nvPr/>
        </p:nvGraphicFramePr>
        <p:xfrm>
          <a:off x="2339975" y="1592263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4" name="公式" r:id="rId23" imgW="234950" imgH="234950" progId="Equation.3">
                  <p:embed/>
                </p:oleObj>
              </mc:Choice>
              <mc:Fallback>
                <p:oleObj name="公式" r:id="rId23" imgW="234950" imgH="2349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592263"/>
                        <a:ext cx="481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2" name="Object 16"/>
          <p:cNvGraphicFramePr>
            <a:graphicFrameLocks noChangeAspect="1"/>
          </p:cNvGraphicFramePr>
          <p:nvPr/>
        </p:nvGraphicFramePr>
        <p:xfrm>
          <a:off x="2916238" y="1592263"/>
          <a:ext cx="452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5" name="公式" r:id="rId25" imgW="201295" imgH="234950" progId="Equation.3">
                  <p:embed/>
                </p:oleObj>
              </mc:Choice>
              <mc:Fallback>
                <p:oleObj name="公式" r:id="rId25" imgW="201295" imgH="23495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592263"/>
                        <a:ext cx="452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3" name="Object 17"/>
          <p:cNvGraphicFramePr>
            <a:graphicFrameLocks noChangeAspect="1"/>
          </p:cNvGraphicFramePr>
          <p:nvPr/>
        </p:nvGraphicFramePr>
        <p:xfrm>
          <a:off x="3492500" y="1593850"/>
          <a:ext cx="4810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" name="公式" r:id="rId27" imgW="234950" imgH="243205" progId="Equation.3">
                  <p:embed/>
                </p:oleObj>
              </mc:Choice>
              <mc:Fallback>
                <p:oleObj name="公式" r:id="rId27" imgW="234950" imgH="24320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593850"/>
                        <a:ext cx="48101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4" name="Object 947"/>
          <p:cNvGraphicFramePr>
            <a:graphicFrameLocks noChangeAspect="1"/>
          </p:cNvGraphicFramePr>
          <p:nvPr/>
        </p:nvGraphicFramePr>
        <p:xfrm>
          <a:off x="1149350" y="5791200"/>
          <a:ext cx="20081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" name="公式" r:id="rId29" imgW="1040765" imgH="304800" progId="Equation.3">
                  <p:embed/>
                </p:oleObj>
              </mc:Choice>
              <mc:Fallback>
                <p:oleObj name="公式" r:id="rId29" imgW="1040765" imgH="304800" progId="Equation.3">
                  <p:embed/>
                  <p:pic>
                    <p:nvPicPr>
                      <p:cNvPr id="0" name="Object 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791200"/>
                        <a:ext cx="200818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" name="Object 948"/>
          <p:cNvGraphicFramePr>
            <a:graphicFrameLocks noChangeAspect="1"/>
          </p:cNvGraphicFramePr>
          <p:nvPr/>
        </p:nvGraphicFramePr>
        <p:xfrm>
          <a:off x="3811588" y="5864225"/>
          <a:ext cx="25971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8" name="公式" r:id="rId31" imgW="1345565" imgH="254000" progId="Equation.3">
                  <p:embed/>
                </p:oleObj>
              </mc:Choice>
              <mc:Fallback>
                <p:oleObj name="公式" r:id="rId31" imgW="1345565" imgH="254000" progId="Equation.3">
                  <p:embed/>
                  <p:pic>
                    <p:nvPicPr>
                      <p:cNvPr id="0" name="Object 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5864225"/>
                        <a:ext cx="25971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" name="Object 949"/>
          <p:cNvGraphicFramePr>
            <a:graphicFrameLocks noChangeAspect="1"/>
          </p:cNvGraphicFramePr>
          <p:nvPr/>
        </p:nvGraphicFramePr>
        <p:xfrm>
          <a:off x="7019925" y="5892800"/>
          <a:ext cx="10048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" name="公式" r:id="rId33" imgW="520700" imgH="215900" progId="Equation.3">
                  <p:embed/>
                </p:oleObj>
              </mc:Choice>
              <mc:Fallback>
                <p:oleObj name="公式" r:id="rId33" imgW="520700" imgH="215900" progId="Equation.3">
                  <p:embed/>
                  <p:pic>
                    <p:nvPicPr>
                      <p:cNvPr id="0" name="Object 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892800"/>
                        <a:ext cx="10048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32362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 sz="2400" dirty="0"/>
              <a:t>什么是组合逻辑</a:t>
            </a:r>
            <a:endParaRPr lang="en-US" altLang="zh-CN" sz="2400" dirty="0"/>
          </a:p>
          <a:p>
            <a:pPr lvl="1">
              <a:spcAft>
                <a:spcPct val="10000"/>
              </a:spcAft>
            </a:pPr>
            <a:r>
              <a:rPr lang="zh-CN" altLang="en-US" sz="2000" dirty="0"/>
              <a:t>无记忆、无反馈</a:t>
            </a:r>
            <a:endParaRPr lang="en-US" altLang="zh-CN" sz="2000" dirty="0"/>
          </a:p>
          <a:p>
            <a:pPr lvl="1">
              <a:spcAft>
                <a:spcPct val="10000"/>
              </a:spcAft>
            </a:pPr>
            <a:endParaRPr lang="en-US" altLang="zh-CN" sz="2000" dirty="0"/>
          </a:p>
          <a:p>
            <a:pPr>
              <a:spcAft>
                <a:spcPct val="10000"/>
              </a:spcAft>
            </a:pPr>
            <a:r>
              <a:rPr lang="zh-CN" altLang="en-US" sz="2400" dirty="0"/>
              <a:t>组合逻辑电路分析过程</a:t>
            </a:r>
            <a:endParaRPr lang="en-US" altLang="zh-CN" sz="2400" dirty="0"/>
          </a:p>
          <a:p>
            <a:pPr lvl="1">
              <a:spcAft>
                <a:spcPct val="10000"/>
              </a:spcAft>
            </a:pPr>
            <a:r>
              <a:rPr lang="zh-CN" altLang="en-US" sz="2000" dirty="0"/>
              <a:t>逻辑图</a:t>
            </a:r>
            <a:r>
              <a:rPr lang="en-US" altLang="zh-CN" sz="2000" dirty="0"/>
              <a:t>-&gt;</a:t>
            </a:r>
            <a:r>
              <a:rPr lang="zh-CN" altLang="en-US" sz="2000" dirty="0"/>
              <a:t>逻辑函数式（化简）</a:t>
            </a:r>
            <a:r>
              <a:rPr lang="en-US" altLang="zh-CN" sz="2000" dirty="0"/>
              <a:t>-&gt;</a:t>
            </a:r>
            <a:r>
              <a:rPr lang="zh-CN" altLang="en-US" sz="2000" dirty="0"/>
              <a:t>真值表</a:t>
            </a:r>
            <a:r>
              <a:rPr lang="en-US" altLang="zh-CN" sz="2000" dirty="0"/>
              <a:t>-&gt;</a:t>
            </a:r>
            <a:r>
              <a:rPr lang="zh-CN" altLang="en-US" sz="2000" dirty="0"/>
              <a:t>逻辑功能</a:t>
            </a:r>
            <a:endParaRPr lang="en-US" altLang="zh-CN" sz="2000" dirty="0"/>
          </a:p>
          <a:p>
            <a:pPr lvl="1">
              <a:spcAft>
                <a:spcPct val="10000"/>
              </a:spcAft>
            </a:pPr>
            <a:endParaRPr lang="en-US" altLang="zh-CN" sz="2000" dirty="0"/>
          </a:p>
          <a:p>
            <a:pPr>
              <a:spcAft>
                <a:spcPct val="10000"/>
              </a:spcAft>
            </a:pPr>
            <a:r>
              <a:rPr lang="zh-CN" altLang="en-US" sz="2400" dirty="0"/>
              <a:t>组合逻辑电路设计过程</a:t>
            </a:r>
            <a:endParaRPr lang="en-US" altLang="zh-CN" sz="2400" dirty="0"/>
          </a:p>
          <a:p>
            <a:pPr lvl="1">
              <a:spcAft>
                <a:spcPct val="10000"/>
              </a:spcAft>
            </a:pPr>
            <a:r>
              <a:rPr lang="zh-CN" altLang="en-US" sz="2000" dirty="0"/>
              <a:t>分析逻辑问题</a:t>
            </a:r>
            <a:r>
              <a:rPr lang="en-US" altLang="zh-CN" sz="2000" dirty="0"/>
              <a:t>-&gt;</a:t>
            </a:r>
            <a:r>
              <a:rPr lang="zh-CN" altLang="en-US" sz="2000" dirty="0"/>
              <a:t>真值表</a:t>
            </a:r>
            <a:r>
              <a:rPr lang="en-US" altLang="zh-CN" sz="2000" dirty="0"/>
              <a:t>/</a:t>
            </a:r>
            <a:r>
              <a:rPr lang="zh-CN" altLang="en-US" sz="2000" dirty="0"/>
              <a:t>卡诺图</a:t>
            </a:r>
            <a:r>
              <a:rPr lang="en-US" altLang="zh-CN" sz="2000" dirty="0"/>
              <a:t>-&gt;</a:t>
            </a:r>
            <a:r>
              <a:rPr lang="zh-CN" altLang="en-US" sz="2000" dirty="0"/>
              <a:t>逻辑函数式（化简）</a:t>
            </a:r>
            <a:r>
              <a:rPr lang="en-US" altLang="zh-CN" sz="2000" dirty="0"/>
              <a:t>-&gt;</a:t>
            </a:r>
            <a:r>
              <a:rPr lang="zh-CN" altLang="en-US" sz="2000" dirty="0"/>
              <a:t>逻辑图</a:t>
            </a:r>
            <a:endParaRPr lang="en-US" altLang="zh-CN" sz="2000" dirty="0"/>
          </a:p>
          <a:p>
            <a:pPr lvl="1">
              <a:spcAft>
                <a:spcPct val="10000"/>
              </a:spcAft>
            </a:pPr>
            <a:r>
              <a:rPr lang="zh-CN" altLang="en-US" sz="2000" dirty="0"/>
              <a:t>逻辑门等效</a:t>
            </a:r>
            <a:r>
              <a:rPr lang="zh-CN" altLang="en-US" sz="2000" dirty="0">
                <a:sym typeface="Wingdings" panose="05000000000000000000" pitchFamily="2" charset="2"/>
              </a:rPr>
              <a:t>：</a:t>
            </a:r>
            <a:r>
              <a:rPr lang="zh-CN" altLang="en-US" sz="2000" dirty="0"/>
              <a:t>线两端非非、变量</a:t>
            </a:r>
            <a:r>
              <a:rPr lang="en-US" altLang="zh-CN" sz="2000" dirty="0"/>
              <a:t>+</a:t>
            </a:r>
            <a:r>
              <a:rPr lang="zh-CN" altLang="en-US" sz="2000" dirty="0"/>
              <a:t>门一起非</a:t>
            </a:r>
            <a:endParaRPr lang="zh-CN" altLang="en-US" sz="2000" dirty="0"/>
          </a:p>
          <a:p>
            <a:pPr>
              <a:spcAft>
                <a:spcPct val="10000"/>
              </a:spcAft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182CA-7EB7-4189-8263-B963C6D7C7A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逻辑代数基础</a:t>
            </a:r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E4B9D-DE5A-4E39-8A1D-2B45E56E21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74x138</a:t>
            </a:r>
            <a:r>
              <a:rPr lang="zh-CN" altLang="en-US">
                <a:solidFill>
                  <a:schemeClr val="tx1"/>
                </a:solidFill>
              </a:rPr>
              <a:t>逻辑图</a:t>
            </a:r>
            <a:endParaRPr lang="zh-CN" altLang="en-US"/>
          </a:p>
        </p:txBody>
      </p:sp>
      <p:sp>
        <p:nvSpPr>
          <p:cNvPr id="3174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C51C55-63F1-4FDB-A3E9-D52C0E3DD511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83ACF4D-663A-47D1-891B-918F6EC661A0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31750" name="Object 2"/>
          <p:cNvGraphicFramePr>
            <a:graphicFrameLocks noChangeAspect="1"/>
          </p:cNvGraphicFramePr>
          <p:nvPr/>
        </p:nvGraphicFramePr>
        <p:xfrm>
          <a:off x="3216275" y="1320800"/>
          <a:ext cx="5562600" cy="498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3" name="Picture" r:id="rId1" imgW="3200400" imgH="2844800" progId="Word.Picture.8">
                  <p:embed/>
                </p:oleObj>
              </mc:Choice>
              <mc:Fallback>
                <p:oleObj name="Picture" r:id="rId1" imgW="3200400" imgH="2844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404"/>
                      <a:stretch>
                        <a:fillRect/>
                      </a:stretch>
                    </p:blipFill>
                    <p:spPr bwMode="auto">
                      <a:xfrm>
                        <a:off x="3216275" y="1320800"/>
                        <a:ext cx="5562600" cy="4986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组合 49"/>
          <p:cNvGrpSpPr/>
          <p:nvPr/>
        </p:nvGrpSpPr>
        <p:grpSpPr bwMode="auto">
          <a:xfrm>
            <a:off x="417513" y="2209800"/>
            <a:ext cx="2474912" cy="3419475"/>
            <a:chOff x="416726" y="1989138"/>
            <a:chExt cx="2475863" cy="3419475"/>
          </a:xfrm>
        </p:grpSpPr>
        <p:sp>
          <p:nvSpPr>
            <p:cNvPr id="31752" name="Rectangle 10"/>
            <p:cNvSpPr>
              <a:spLocks noChangeArrowheads="1"/>
            </p:cNvSpPr>
            <p:nvPr/>
          </p:nvSpPr>
          <p:spPr bwMode="auto">
            <a:xfrm>
              <a:off x="811376" y="2352675"/>
              <a:ext cx="1625600" cy="2967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3" name="Rectangle 11"/>
            <p:cNvSpPr>
              <a:spLocks noChangeArrowheads="1"/>
            </p:cNvSpPr>
            <p:nvPr/>
          </p:nvSpPr>
          <p:spPr bwMode="auto">
            <a:xfrm>
              <a:off x="846218" y="1989138"/>
              <a:ext cx="1590757" cy="3419475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4" name="Rectangle 12"/>
            <p:cNvSpPr>
              <a:spLocks noChangeArrowheads="1"/>
            </p:cNvSpPr>
            <p:nvPr/>
          </p:nvSpPr>
          <p:spPr bwMode="auto">
            <a:xfrm>
              <a:off x="1451139" y="3213100"/>
              <a:ext cx="381000" cy="95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5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74x138</a:t>
              </a:r>
              <a:endParaRPr lang="en-US" altLang="zh-CN" sz="2000" b="0"/>
            </a:p>
          </p:txBody>
        </p:sp>
        <p:sp>
          <p:nvSpPr>
            <p:cNvPr id="31755" name="Oval 19"/>
            <p:cNvSpPr>
              <a:spLocks noChangeArrowheads="1"/>
            </p:cNvSpPr>
            <p:nvPr/>
          </p:nvSpPr>
          <p:spPr bwMode="auto">
            <a:xfrm>
              <a:off x="2459201" y="382428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6" name="Line 20"/>
            <p:cNvSpPr>
              <a:spLocks noChangeShapeType="1"/>
            </p:cNvSpPr>
            <p:nvPr/>
          </p:nvSpPr>
          <p:spPr bwMode="auto">
            <a:xfrm>
              <a:off x="2603664" y="38941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Oval 21"/>
            <p:cNvSpPr>
              <a:spLocks noChangeArrowheads="1"/>
            </p:cNvSpPr>
            <p:nvPr/>
          </p:nvSpPr>
          <p:spPr bwMode="auto">
            <a:xfrm>
              <a:off x="2459201" y="422116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58" name="Line 22"/>
            <p:cNvSpPr>
              <a:spLocks noChangeShapeType="1"/>
            </p:cNvSpPr>
            <p:nvPr/>
          </p:nvSpPr>
          <p:spPr bwMode="auto">
            <a:xfrm>
              <a:off x="2603664" y="429101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Oval 23"/>
            <p:cNvSpPr>
              <a:spLocks noChangeArrowheads="1"/>
            </p:cNvSpPr>
            <p:nvPr/>
          </p:nvSpPr>
          <p:spPr bwMode="auto">
            <a:xfrm>
              <a:off x="2459201" y="46164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0" name="Line 24"/>
            <p:cNvSpPr>
              <a:spLocks noChangeShapeType="1"/>
            </p:cNvSpPr>
            <p:nvPr/>
          </p:nvSpPr>
          <p:spPr bwMode="auto">
            <a:xfrm>
              <a:off x="2603664" y="46863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Oval 25"/>
            <p:cNvSpPr>
              <a:spLocks noChangeArrowheads="1"/>
            </p:cNvSpPr>
            <p:nvPr/>
          </p:nvSpPr>
          <p:spPr bwMode="auto">
            <a:xfrm>
              <a:off x="2459201" y="500538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2" name="Line 26"/>
            <p:cNvSpPr>
              <a:spLocks noChangeShapeType="1"/>
            </p:cNvSpPr>
            <p:nvPr/>
          </p:nvSpPr>
          <p:spPr bwMode="auto">
            <a:xfrm>
              <a:off x="2603664" y="507523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Oval 27"/>
            <p:cNvSpPr>
              <a:spLocks noChangeArrowheads="1"/>
            </p:cNvSpPr>
            <p:nvPr/>
          </p:nvSpPr>
          <p:spPr bwMode="auto">
            <a:xfrm>
              <a:off x="2459201" y="22415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4" name="Line 28"/>
            <p:cNvSpPr>
              <a:spLocks noChangeShapeType="1"/>
            </p:cNvSpPr>
            <p:nvPr/>
          </p:nvSpPr>
          <p:spPr bwMode="auto">
            <a:xfrm>
              <a:off x="2603664" y="23114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Oval 29"/>
            <p:cNvSpPr>
              <a:spLocks noChangeArrowheads="1"/>
            </p:cNvSpPr>
            <p:nvPr/>
          </p:nvSpPr>
          <p:spPr bwMode="auto">
            <a:xfrm>
              <a:off x="2459201" y="2638425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6" name="Line 30"/>
            <p:cNvSpPr>
              <a:spLocks noChangeShapeType="1"/>
            </p:cNvSpPr>
            <p:nvPr/>
          </p:nvSpPr>
          <p:spPr bwMode="auto">
            <a:xfrm>
              <a:off x="2603664" y="2708275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Oval 31"/>
            <p:cNvSpPr>
              <a:spLocks noChangeArrowheads="1"/>
            </p:cNvSpPr>
            <p:nvPr/>
          </p:nvSpPr>
          <p:spPr bwMode="auto">
            <a:xfrm>
              <a:off x="2459201" y="303371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68" name="Line 32"/>
            <p:cNvSpPr>
              <a:spLocks noChangeShapeType="1"/>
            </p:cNvSpPr>
            <p:nvPr/>
          </p:nvSpPr>
          <p:spPr bwMode="auto">
            <a:xfrm>
              <a:off x="2603664" y="310356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Oval 33"/>
            <p:cNvSpPr>
              <a:spLocks noChangeArrowheads="1"/>
            </p:cNvSpPr>
            <p:nvPr/>
          </p:nvSpPr>
          <p:spPr bwMode="auto">
            <a:xfrm>
              <a:off x="2459201" y="3422650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70" name="Line 34"/>
            <p:cNvSpPr>
              <a:spLocks noChangeShapeType="1"/>
            </p:cNvSpPr>
            <p:nvPr/>
          </p:nvSpPr>
          <p:spPr bwMode="auto">
            <a:xfrm>
              <a:off x="2603664" y="3492500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1" name="Object 38"/>
            <p:cNvGraphicFramePr>
              <a:graphicFrameLocks noChangeAspect="1"/>
            </p:cNvGraphicFramePr>
            <p:nvPr/>
          </p:nvGraphicFramePr>
          <p:xfrm>
            <a:off x="1997239" y="2122488"/>
            <a:ext cx="331787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4" name="公式" r:id="rId3" imgW="193040" imgH="243205" progId="Equation.3">
                    <p:embed/>
                  </p:oleObj>
                </mc:Choice>
                <mc:Fallback>
                  <p:oleObj name="公式" r:id="rId3" imgW="193040" imgH="24320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239" y="2122488"/>
                          <a:ext cx="331787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15"/>
            <p:cNvGraphicFramePr>
              <a:graphicFrameLocks noChangeAspect="1"/>
            </p:cNvGraphicFramePr>
            <p:nvPr/>
          </p:nvGraphicFramePr>
          <p:xfrm>
            <a:off x="909040" y="4267201"/>
            <a:ext cx="425613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5" name="公式" r:id="rId5" imgW="243205" imgH="276860" progId="Equation.3">
                    <p:embed/>
                  </p:oleObj>
                </mc:Choice>
                <mc:Fallback>
                  <p:oleObj name="公式" r:id="rId5" imgW="243205" imgH="2768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040" y="4267201"/>
                          <a:ext cx="425613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3" name="Line 42"/>
            <p:cNvSpPr>
              <a:spLocks noChangeShapeType="1"/>
            </p:cNvSpPr>
            <p:nvPr/>
          </p:nvSpPr>
          <p:spPr bwMode="auto">
            <a:xfrm>
              <a:off x="416726" y="4060825"/>
              <a:ext cx="433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Oval 43"/>
            <p:cNvSpPr>
              <a:spLocks noChangeArrowheads="1"/>
            </p:cNvSpPr>
            <p:nvPr/>
          </p:nvSpPr>
          <p:spPr bwMode="auto">
            <a:xfrm>
              <a:off x="707239" y="4386263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75" name="Line 44"/>
            <p:cNvSpPr>
              <a:spLocks noChangeShapeType="1"/>
            </p:cNvSpPr>
            <p:nvPr/>
          </p:nvSpPr>
          <p:spPr bwMode="auto">
            <a:xfrm>
              <a:off x="418314" y="4456113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Oval 45"/>
            <p:cNvSpPr>
              <a:spLocks noChangeArrowheads="1"/>
            </p:cNvSpPr>
            <p:nvPr/>
          </p:nvSpPr>
          <p:spPr bwMode="auto">
            <a:xfrm>
              <a:off x="705651" y="4783138"/>
              <a:ext cx="142875" cy="1428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1777" name="Line 46"/>
            <p:cNvSpPr>
              <a:spLocks noChangeShapeType="1"/>
            </p:cNvSpPr>
            <p:nvPr/>
          </p:nvSpPr>
          <p:spPr bwMode="auto">
            <a:xfrm>
              <a:off x="416726" y="4852988"/>
              <a:ext cx="288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8" name="Object 47"/>
            <p:cNvGraphicFramePr>
              <a:graphicFrameLocks noChangeAspect="1"/>
            </p:cNvGraphicFramePr>
            <p:nvPr/>
          </p:nvGraphicFramePr>
          <p:xfrm>
            <a:off x="904495" y="3883507"/>
            <a:ext cx="375193" cy="370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6" name="公式" r:id="rId7" imgW="193040" imgH="243205" progId="Equation.3">
                    <p:embed/>
                  </p:oleObj>
                </mc:Choice>
                <mc:Fallback>
                  <p:oleObj name="公式" r:id="rId7" imgW="193040" imgH="243205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495" y="3883507"/>
                          <a:ext cx="375193" cy="370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9" name="Object 48"/>
            <p:cNvGraphicFramePr>
              <a:graphicFrameLocks noChangeAspect="1"/>
            </p:cNvGraphicFramePr>
            <p:nvPr/>
          </p:nvGraphicFramePr>
          <p:xfrm>
            <a:off x="932861" y="4627563"/>
            <a:ext cx="373206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7" name="公式" r:id="rId9" imgW="201295" imgH="276860" progId="Equation.3">
                    <p:embed/>
                  </p:oleObj>
                </mc:Choice>
                <mc:Fallback>
                  <p:oleObj name="公式" r:id="rId9" imgW="201295" imgH="27686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861" y="4627563"/>
                          <a:ext cx="373206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0" name="Line 39"/>
            <p:cNvSpPr>
              <a:spLocks noChangeShapeType="1"/>
            </p:cNvSpPr>
            <p:nvPr/>
          </p:nvSpPr>
          <p:spPr bwMode="auto">
            <a:xfrm>
              <a:off x="416726" y="3336925"/>
              <a:ext cx="433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40"/>
            <p:cNvSpPr>
              <a:spLocks noChangeShapeType="1"/>
            </p:cNvSpPr>
            <p:nvPr/>
          </p:nvSpPr>
          <p:spPr bwMode="auto">
            <a:xfrm>
              <a:off x="416726" y="2940050"/>
              <a:ext cx="433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41"/>
            <p:cNvSpPr>
              <a:spLocks noChangeShapeType="1"/>
            </p:cNvSpPr>
            <p:nvPr/>
          </p:nvSpPr>
          <p:spPr bwMode="auto">
            <a:xfrm>
              <a:off x="416726" y="2544763"/>
              <a:ext cx="433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3" name="Object 49"/>
            <p:cNvGraphicFramePr>
              <a:graphicFrameLocks noChangeAspect="1"/>
            </p:cNvGraphicFramePr>
            <p:nvPr/>
          </p:nvGraphicFramePr>
          <p:xfrm>
            <a:off x="917471" y="2375744"/>
            <a:ext cx="424193" cy="349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8" name="公式" r:id="rId11" imgW="234950" imgH="234950" progId="Equation.3">
                    <p:embed/>
                  </p:oleObj>
                </mc:Choice>
                <mc:Fallback>
                  <p:oleObj name="公式" r:id="rId11" imgW="234950" imgH="23495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471" y="2375744"/>
                          <a:ext cx="424193" cy="3499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50"/>
            <p:cNvGraphicFramePr>
              <a:graphicFrameLocks noChangeAspect="1"/>
            </p:cNvGraphicFramePr>
            <p:nvPr/>
          </p:nvGraphicFramePr>
          <p:xfrm>
            <a:off x="926795" y="2771032"/>
            <a:ext cx="398993" cy="349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9" name="公式" r:id="rId13" imgW="201295" imgH="234950" progId="Equation.3">
                    <p:embed/>
                  </p:oleObj>
                </mc:Choice>
                <mc:Fallback>
                  <p:oleObj name="公式" r:id="rId13" imgW="201295" imgH="23495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795" y="2771032"/>
                          <a:ext cx="398993" cy="349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5" name="Object 51"/>
            <p:cNvGraphicFramePr>
              <a:graphicFrameLocks noChangeAspect="1"/>
            </p:cNvGraphicFramePr>
            <p:nvPr/>
          </p:nvGraphicFramePr>
          <p:xfrm>
            <a:off x="915884" y="3159607"/>
            <a:ext cx="424192" cy="370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0" name="公式" r:id="rId15" imgW="234950" imgH="243205" progId="Equation.3">
                    <p:embed/>
                  </p:oleObj>
                </mc:Choice>
                <mc:Fallback>
                  <p:oleObj name="公式" r:id="rId15" imgW="234950" imgH="243205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884" y="3159607"/>
                          <a:ext cx="424192" cy="370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11"/>
            <p:cNvGraphicFramePr>
              <a:graphicFrameLocks noChangeAspect="1"/>
            </p:cNvGraphicFramePr>
            <p:nvPr/>
          </p:nvGraphicFramePr>
          <p:xfrm>
            <a:off x="2013114" y="2549525"/>
            <a:ext cx="3095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1" name="公式" r:id="rId17" imgW="175895" imgH="234950" progId="Equation.3">
                    <p:embed/>
                  </p:oleObj>
                </mc:Choice>
                <mc:Fallback>
                  <p:oleObj name="公式" r:id="rId17" imgW="175895" imgH="23495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114" y="2549525"/>
                          <a:ext cx="309562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7" name="Object 56"/>
            <p:cNvGraphicFramePr>
              <a:graphicFrameLocks noChangeAspect="1"/>
            </p:cNvGraphicFramePr>
            <p:nvPr/>
          </p:nvGraphicFramePr>
          <p:xfrm>
            <a:off x="2011526" y="2954338"/>
            <a:ext cx="331788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2" name="公式" r:id="rId19" imgW="193040" imgH="234950" progId="Equation.3">
                    <p:embed/>
                  </p:oleObj>
                </mc:Choice>
                <mc:Fallback>
                  <p:oleObj name="公式" r:id="rId19" imgW="193040" imgH="23495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526" y="2954338"/>
                          <a:ext cx="331788" cy="369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8" name="Object 13"/>
            <p:cNvGraphicFramePr>
              <a:graphicFrameLocks noChangeAspect="1"/>
            </p:cNvGraphicFramePr>
            <p:nvPr/>
          </p:nvGraphicFramePr>
          <p:xfrm>
            <a:off x="2011526" y="3322638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3" name="公式" r:id="rId21" imgW="193040" imgH="243205" progId="Equation.3">
                    <p:embed/>
                  </p:oleObj>
                </mc:Choice>
                <mc:Fallback>
                  <p:oleObj name="公式" r:id="rId21" imgW="193040" imgH="24320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526" y="3322638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14"/>
            <p:cNvGraphicFramePr>
              <a:graphicFrameLocks noChangeAspect="1"/>
            </p:cNvGraphicFramePr>
            <p:nvPr/>
          </p:nvGraphicFramePr>
          <p:xfrm>
            <a:off x="2022639" y="3738563"/>
            <a:ext cx="33178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4" name="公式" r:id="rId23" imgW="193040" imgH="234950" progId="Equation.3">
                    <p:embed/>
                  </p:oleObj>
                </mc:Choice>
                <mc:Fallback>
                  <p:oleObj name="公式" r:id="rId23" imgW="193040" imgH="23495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639" y="3738563"/>
                          <a:ext cx="331787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0" name="Object 14"/>
            <p:cNvGraphicFramePr>
              <a:graphicFrameLocks noChangeAspect="1"/>
            </p:cNvGraphicFramePr>
            <p:nvPr/>
          </p:nvGraphicFramePr>
          <p:xfrm>
            <a:off x="2027401" y="4144963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5" name="公式" r:id="rId25" imgW="193040" imgH="243205" progId="Equation.3">
                    <p:embed/>
                  </p:oleObj>
                </mc:Choice>
                <mc:Fallback>
                  <p:oleObj name="公式" r:id="rId25" imgW="193040" imgH="24320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401" y="4144963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1" name="Object 16"/>
            <p:cNvGraphicFramePr>
              <a:graphicFrameLocks noChangeAspect="1"/>
            </p:cNvGraphicFramePr>
            <p:nvPr/>
          </p:nvGraphicFramePr>
          <p:xfrm>
            <a:off x="2036926" y="4548188"/>
            <a:ext cx="331788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6" name="公式" r:id="rId27" imgW="193040" imgH="243205" progId="Equation.3">
                    <p:embed/>
                  </p:oleObj>
                </mc:Choice>
                <mc:Fallback>
                  <p:oleObj name="公式" r:id="rId27" imgW="193040" imgH="24320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926" y="4548188"/>
                          <a:ext cx="331788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2" name="Object 17"/>
            <p:cNvGraphicFramePr>
              <a:graphicFrameLocks noChangeAspect="1"/>
            </p:cNvGraphicFramePr>
            <p:nvPr/>
          </p:nvGraphicFramePr>
          <p:xfrm>
            <a:off x="2036926" y="4927600"/>
            <a:ext cx="33178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7" name="公式" r:id="rId29" imgW="193040" imgH="243205" progId="Equation.3">
                    <p:embed/>
                  </p:oleObj>
                </mc:Choice>
                <mc:Fallback>
                  <p:oleObj name="公式" r:id="rId29" imgW="193040" imgH="24320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6926" y="4927600"/>
                          <a:ext cx="33178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2393D9-75E1-45F6-9369-ED15BC34CF14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2488" y="6453188"/>
            <a:ext cx="1219200" cy="40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12EABF9-3C6B-4A2B-B02B-9FA03A18FFC6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译码器应用</a:t>
            </a:r>
            <a:endParaRPr lang="zh-CN" altLang="en-US"/>
          </a:p>
        </p:txBody>
      </p:sp>
      <p:sp>
        <p:nvSpPr>
          <p:cNvPr id="327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647700"/>
          </a:xfrm>
        </p:spPr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74x138</a:t>
            </a:r>
            <a:r>
              <a:rPr lang="zh-CN" altLang="en-US"/>
              <a:t>设计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4</a:t>
            </a:r>
            <a:r>
              <a:rPr lang="zh-CN" altLang="en-US"/>
              <a:t>线</a:t>
            </a:r>
            <a:r>
              <a:rPr lang="en-US" altLang="zh-CN"/>
              <a:t>-16</a:t>
            </a:r>
            <a:r>
              <a:rPr lang="zh-CN" altLang="en-US"/>
              <a:t>线译码器</a:t>
            </a:r>
            <a:endParaRPr lang="zh-CN" alt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2587625" y="4433888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2403475" y="3760788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2403475" y="4337050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2403475" y="5345113"/>
            <a:ext cx="649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204913" y="3286125"/>
            <a:ext cx="1198562" cy="24463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4-16</a:t>
            </a:r>
            <a:endParaRPr lang="zh-CN" altLang="en-US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译码器</a:t>
            </a:r>
            <a:endParaRPr lang="zh-CN" altLang="en-US" sz="2400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574675" y="400367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574675" y="5011738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2547938" y="3282950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2547938" y="3859213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2549525" y="4867275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15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2785" name="Text Box 16"/>
          <p:cNvSpPr txBox="1">
            <a:spLocks noChangeArrowheads="1"/>
          </p:cNvSpPr>
          <p:nvPr/>
        </p:nvSpPr>
        <p:spPr bwMode="auto">
          <a:xfrm>
            <a:off x="555625" y="3536950"/>
            <a:ext cx="51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3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32786" name="Text Box 17"/>
          <p:cNvSpPr txBox="1">
            <a:spLocks noChangeArrowheads="1"/>
          </p:cNvSpPr>
          <p:nvPr/>
        </p:nvSpPr>
        <p:spPr bwMode="auto">
          <a:xfrm>
            <a:off x="555625" y="4545013"/>
            <a:ext cx="51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630238" y="4146550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>
            <a:off x="2632075" y="4938713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9" name="Oval 20"/>
          <p:cNvSpPr>
            <a:spLocks noChangeArrowheads="1"/>
          </p:cNvSpPr>
          <p:nvPr/>
        </p:nvSpPr>
        <p:spPr bwMode="auto">
          <a:xfrm>
            <a:off x="2405063" y="3679825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2790" name="Oval 21"/>
          <p:cNvSpPr>
            <a:spLocks noChangeArrowheads="1"/>
          </p:cNvSpPr>
          <p:nvPr/>
        </p:nvSpPr>
        <p:spPr bwMode="auto">
          <a:xfrm>
            <a:off x="2403475" y="4256088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2791" name="Oval 22"/>
          <p:cNvSpPr>
            <a:spLocks noChangeArrowheads="1"/>
          </p:cNvSpPr>
          <p:nvPr/>
        </p:nvSpPr>
        <p:spPr bwMode="auto">
          <a:xfrm>
            <a:off x="2405063" y="5264150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>
            <a:off x="2632075" y="3930650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24"/>
          <p:cNvSpPr>
            <a:spLocks noChangeShapeType="1"/>
          </p:cNvSpPr>
          <p:nvPr/>
        </p:nvSpPr>
        <p:spPr bwMode="auto">
          <a:xfrm>
            <a:off x="2632075" y="3354388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94" name="组合 161"/>
          <p:cNvGrpSpPr/>
          <p:nvPr/>
        </p:nvGrpSpPr>
        <p:grpSpPr bwMode="auto">
          <a:xfrm>
            <a:off x="6156325" y="1150938"/>
            <a:ext cx="1852613" cy="5140325"/>
            <a:chOff x="6156107" y="1150883"/>
            <a:chExt cx="1853511" cy="5140606"/>
          </a:xfrm>
        </p:grpSpPr>
        <p:grpSp>
          <p:nvGrpSpPr>
            <p:cNvPr id="32831" name="组合 28"/>
            <p:cNvGrpSpPr/>
            <p:nvPr/>
          </p:nvGrpSpPr>
          <p:grpSpPr bwMode="auto">
            <a:xfrm>
              <a:off x="6156107" y="3846787"/>
              <a:ext cx="1853507" cy="2444702"/>
              <a:chOff x="416726" y="1989138"/>
              <a:chExt cx="2475863" cy="3419475"/>
            </a:xfrm>
          </p:grpSpPr>
          <p:sp>
            <p:nvSpPr>
              <p:cNvPr id="32874" name="Rectangle 10"/>
              <p:cNvSpPr>
                <a:spLocks noChangeArrowheads="1"/>
              </p:cNvSpPr>
              <p:nvPr/>
            </p:nvSpPr>
            <p:spPr bwMode="auto">
              <a:xfrm>
                <a:off x="811376" y="2352675"/>
                <a:ext cx="1625600" cy="29670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75" name="Rectangle 11"/>
              <p:cNvSpPr>
                <a:spLocks noChangeArrowheads="1"/>
              </p:cNvSpPr>
              <p:nvPr/>
            </p:nvSpPr>
            <p:spPr bwMode="auto">
              <a:xfrm>
                <a:off x="846218" y="1989138"/>
                <a:ext cx="1590757" cy="3419475"/>
              </a:xfrm>
              <a:prstGeom prst="rect">
                <a:avLst/>
              </a:prstGeom>
              <a:noFill/>
              <a:ln w="412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76" name="Rectangle 12"/>
              <p:cNvSpPr>
                <a:spLocks noChangeArrowheads="1"/>
              </p:cNvSpPr>
              <p:nvPr/>
            </p:nvSpPr>
            <p:spPr bwMode="auto">
              <a:xfrm>
                <a:off x="1451139" y="3213100"/>
                <a:ext cx="381000" cy="95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5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74x138</a:t>
                </a:r>
                <a:endParaRPr lang="en-US" altLang="zh-CN" sz="2000" b="0"/>
              </a:p>
            </p:txBody>
          </p:sp>
          <p:sp>
            <p:nvSpPr>
              <p:cNvPr id="32877" name="Oval 19"/>
              <p:cNvSpPr>
                <a:spLocks noChangeArrowheads="1"/>
              </p:cNvSpPr>
              <p:nvPr/>
            </p:nvSpPr>
            <p:spPr bwMode="auto">
              <a:xfrm>
                <a:off x="2459201" y="382428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78" name="Line 20"/>
              <p:cNvSpPr>
                <a:spLocks noChangeShapeType="1"/>
              </p:cNvSpPr>
              <p:nvPr/>
            </p:nvSpPr>
            <p:spPr bwMode="auto">
              <a:xfrm>
                <a:off x="2603664" y="389413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79" name="Oval 21"/>
              <p:cNvSpPr>
                <a:spLocks noChangeArrowheads="1"/>
              </p:cNvSpPr>
              <p:nvPr/>
            </p:nvSpPr>
            <p:spPr bwMode="auto">
              <a:xfrm>
                <a:off x="2459201" y="422116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80" name="Line 22"/>
              <p:cNvSpPr>
                <a:spLocks noChangeShapeType="1"/>
              </p:cNvSpPr>
              <p:nvPr/>
            </p:nvSpPr>
            <p:spPr bwMode="auto">
              <a:xfrm>
                <a:off x="2603664" y="429101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1" name="Oval 23"/>
              <p:cNvSpPr>
                <a:spLocks noChangeArrowheads="1"/>
              </p:cNvSpPr>
              <p:nvPr/>
            </p:nvSpPr>
            <p:spPr bwMode="auto">
              <a:xfrm>
                <a:off x="2459201" y="46164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82" name="Line 24"/>
              <p:cNvSpPr>
                <a:spLocks noChangeShapeType="1"/>
              </p:cNvSpPr>
              <p:nvPr/>
            </p:nvSpPr>
            <p:spPr bwMode="auto">
              <a:xfrm>
                <a:off x="2603664" y="46863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3" name="Oval 25"/>
              <p:cNvSpPr>
                <a:spLocks noChangeArrowheads="1"/>
              </p:cNvSpPr>
              <p:nvPr/>
            </p:nvSpPr>
            <p:spPr bwMode="auto">
              <a:xfrm>
                <a:off x="2459201" y="500538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84" name="Line 26"/>
              <p:cNvSpPr>
                <a:spLocks noChangeShapeType="1"/>
              </p:cNvSpPr>
              <p:nvPr/>
            </p:nvSpPr>
            <p:spPr bwMode="auto">
              <a:xfrm>
                <a:off x="2603664" y="507523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5" name="Oval 27"/>
              <p:cNvSpPr>
                <a:spLocks noChangeArrowheads="1"/>
              </p:cNvSpPr>
              <p:nvPr/>
            </p:nvSpPr>
            <p:spPr bwMode="auto">
              <a:xfrm>
                <a:off x="2459201" y="22415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86" name="Line 28"/>
              <p:cNvSpPr>
                <a:spLocks noChangeShapeType="1"/>
              </p:cNvSpPr>
              <p:nvPr/>
            </p:nvSpPr>
            <p:spPr bwMode="auto">
              <a:xfrm>
                <a:off x="2603664" y="23114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7" name="Oval 29"/>
              <p:cNvSpPr>
                <a:spLocks noChangeArrowheads="1"/>
              </p:cNvSpPr>
              <p:nvPr/>
            </p:nvSpPr>
            <p:spPr bwMode="auto">
              <a:xfrm>
                <a:off x="2459201" y="2638425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88" name="Line 30"/>
              <p:cNvSpPr>
                <a:spLocks noChangeShapeType="1"/>
              </p:cNvSpPr>
              <p:nvPr/>
            </p:nvSpPr>
            <p:spPr bwMode="auto">
              <a:xfrm>
                <a:off x="2603664" y="2708275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9" name="Oval 31"/>
              <p:cNvSpPr>
                <a:spLocks noChangeArrowheads="1"/>
              </p:cNvSpPr>
              <p:nvPr/>
            </p:nvSpPr>
            <p:spPr bwMode="auto">
              <a:xfrm>
                <a:off x="2459201" y="303371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90" name="Line 32"/>
              <p:cNvSpPr>
                <a:spLocks noChangeShapeType="1"/>
              </p:cNvSpPr>
              <p:nvPr/>
            </p:nvSpPr>
            <p:spPr bwMode="auto">
              <a:xfrm>
                <a:off x="2603664" y="310356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91" name="Oval 33"/>
              <p:cNvSpPr>
                <a:spLocks noChangeArrowheads="1"/>
              </p:cNvSpPr>
              <p:nvPr/>
            </p:nvSpPr>
            <p:spPr bwMode="auto">
              <a:xfrm>
                <a:off x="2459201" y="3422650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92" name="Line 34"/>
              <p:cNvSpPr>
                <a:spLocks noChangeShapeType="1"/>
              </p:cNvSpPr>
              <p:nvPr/>
            </p:nvSpPr>
            <p:spPr bwMode="auto">
              <a:xfrm>
                <a:off x="2603664" y="3492500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93" name="Object 38"/>
              <p:cNvGraphicFramePr>
                <a:graphicFrameLocks noChangeAspect="1"/>
              </p:cNvGraphicFramePr>
              <p:nvPr/>
            </p:nvGraphicFramePr>
            <p:xfrm>
              <a:off x="1997239" y="2122488"/>
              <a:ext cx="331787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39" name="公式" r:id="rId1" imgW="193040" imgH="243205" progId="Equation.3">
                      <p:embed/>
                    </p:oleObj>
                  </mc:Choice>
                  <mc:Fallback>
                    <p:oleObj name="公式" r:id="rId1" imgW="193040" imgH="243205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7239" y="2122488"/>
                            <a:ext cx="331787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94" name="Object 15"/>
              <p:cNvGraphicFramePr>
                <a:graphicFrameLocks noChangeAspect="1"/>
              </p:cNvGraphicFramePr>
              <p:nvPr/>
            </p:nvGraphicFramePr>
            <p:xfrm>
              <a:off x="908929" y="4267223"/>
              <a:ext cx="426435" cy="390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0" name="公式" r:id="rId3" imgW="243205" imgH="276860" progId="Equation.3">
                      <p:embed/>
                    </p:oleObj>
                  </mc:Choice>
                  <mc:Fallback>
                    <p:oleObj name="公式" r:id="rId3" imgW="243205" imgH="27686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929" y="4267223"/>
                            <a:ext cx="426435" cy="3908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95" name="Line 42"/>
              <p:cNvSpPr>
                <a:spLocks noChangeShapeType="1"/>
              </p:cNvSpPr>
              <p:nvPr/>
            </p:nvSpPr>
            <p:spPr bwMode="auto">
              <a:xfrm>
                <a:off x="416726" y="4060825"/>
                <a:ext cx="433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96" name="Oval 43"/>
              <p:cNvSpPr>
                <a:spLocks noChangeArrowheads="1"/>
              </p:cNvSpPr>
              <p:nvPr/>
            </p:nvSpPr>
            <p:spPr bwMode="auto">
              <a:xfrm>
                <a:off x="707239" y="4386263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97" name="Line 44"/>
              <p:cNvSpPr>
                <a:spLocks noChangeShapeType="1"/>
              </p:cNvSpPr>
              <p:nvPr/>
            </p:nvSpPr>
            <p:spPr bwMode="auto">
              <a:xfrm>
                <a:off x="418314" y="4456113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98" name="Oval 45"/>
              <p:cNvSpPr>
                <a:spLocks noChangeArrowheads="1"/>
              </p:cNvSpPr>
              <p:nvPr/>
            </p:nvSpPr>
            <p:spPr bwMode="auto">
              <a:xfrm>
                <a:off x="705651" y="4783138"/>
                <a:ext cx="142875" cy="1428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99" name="Line 46"/>
              <p:cNvSpPr>
                <a:spLocks noChangeShapeType="1"/>
              </p:cNvSpPr>
              <p:nvPr/>
            </p:nvSpPr>
            <p:spPr bwMode="auto">
              <a:xfrm>
                <a:off x="416726" y="4852988"/>
                <a:ext cx="288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900" name="Object 4"/>
              <p:cNvGraphicFramePr>
                <a:graphicFrameLocks noChangeAspect="1"/>
              </p:cNvGraphicFramePr>
              <p:nvPr/>
            </p:nvGraphicFramePr>
            <p:xfrm>
              <a:off x="904495" y="3883507"/>
              <a:ext cx="375193" cy="3709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1" name="公式" r:id="rId5" imgW="193040" imgH="243205" progId="Equation.3">
                      <p:embed/>
                    </p:oleObj>
                  </mc:Choice>
                  <mc:Fallback>
                    <p:oleObj name="公式" r:id="rId5" imgW="193040" imgH="243205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4495" y="3883507"/>
                            <a:ext cx="375193" cy="3709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01" name="Object 5"/>
              <p:cNvGraphicFramePr>
                <a:graphicFrameLocks noChangeAspect="1"/>
              </p:cNvGraphicFramePr>
              <p:nvPr/>
            </p:nvGraphicFramePr>
            <p:xfrm>
              <a:off x="932267" y="4626961"/>
              <a:ext cx="373396" cy="390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2" name="公式" r:id="rId7" imgW="201295" imgH="276860" progId="Equation.3">
                      <p:embed/>
                    </p:oleObj>
                  </mc:Choice>
                  <mc:Fallback>
                    <p:oleObj name="公式" r:id="rId7" imgW="201295" imgH="27686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2267" y="4626961"/>
                            <a:ext cx="373396" cy="3908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902" name="Line 39"/>
              <p:cNvSpPr>
                <a:spLocks noChangeShapeType="1"/>
              </p:cNvSpPr>
              <p:nvPr/>
            </p:nvSpPr>
            <p:spPr bwMode="auto">
              <a:xfrm>
                <a:off x="416726" y="3336925"/>
                <a:ext cx="433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3" name="Line 40"/>
              <p:cNvSpPr>
                <a:spLocks noChangeShapeType="1"/>
              </p:cNvSpPr>
              <p:nvPr/>
            </p:nvSpPr>
            <p:spPr bwMode="auto">
              <a:xfrm>
                <a:off x="416726" y="2940050"/>
                <a:ext cx="433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04" name="Line 41"/>
              <p:cNvSpPr>
                <a:spLocks noChangeShapeType="1"/>
              </p:cNvSpPr>
              <p:nvPr/>
            </p:nvSpPr>
            <p:spPr bwMode="auto">
              <a:xfrm>
                <a:off x="416726" y="2544763"/>
                <a:ext cx="433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905" name="Object 6"/>
              <p:cNvGraphicFramePr>
                <a:graphicFrameLocks noChangeAspect="1"/>
              </p:cNvGraphicFramePr>
              <p:nvPr/>
            </p:nvGraphicFramePr>
            <p:xfrm>
              <a:off x="917471" y="2375744"/>
              <a:ext cx="424193" cy="3499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3" name="公式" r:id="rId9" imgW="234950" imgH="234950" progId="Equation.3">
                      <p:embed/>
                    </p:oleObj>
                  </mc:Choice>
                  <mc:Fallback>
                    <p:oleObj name="公式" r:id="rId9" imgW="234950" imgH="23495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7471" y="2375744"/>
                            <a:ext cx="424193" cy="3499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06" name="Object 50"/>
              <p:cNvGraphicFramePr>
                <a:graphicFrameLocks noChangeAspect="1"/>
              </p:cNvGraphicFramePr>
              <p:nvPr/>
            </p:nvGraphicFramePr>
            <p:xfrm>
              <a:off x="926795" y="2771032"/>
              <a:ext cx="398993" cy="3499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4" name="公式" r:id="rId11" imgW="201295" imgH="234950" progId="Equation.3">
                      <p:embed/>
                    </p:oleObj>
                  </mc:Choice>
                  <mc:Fallback>
                    <p:oleObj name="公式" r:id="rId11" imgW="201295" imgH="23495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6795" y="2771032"/>
                            <a:ext cx="398993" cy="3499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07" name="Object 8"/>
              <p:cNvGraphicFramePr>
                <a:graphicFrameLocks noChangeAspect="1"/>
              </p:cNvGraphicFramePr>
              <p:nvPr/>
            </p:nvGraphicFramePr>
            <p:xfrm>
              <a:off x="915884" y="3159607"/>
              <a:ext cx="424192" cy="3709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5" name="公式" r:id="rId13" imgW="234950" imgH="243205" progId="Equation.3">
                      <p:embed/>
                    </p:oleObj>
                  </mc:Choice>
                  <mc:Fallback>
                    <p:oleObj name="公式" r:id="rId13" imgW="234950" imgH="243205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884" y="3159607"/>
                            <a:ext cx="424192" cy="3709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08" name="Object 36"/>
              <p:cNvGraphicFramePr>
                <a:graphicFrameLocks noChangeAspect="1"/>
              </p:cNvGraphicFramePr>
              <p:nvPr/>
            </p:nvGraphicFramePr>
            <p:xfrm>
              <a:off x="2013114" y="2549525"/>
              <a:ext cx="309562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6" name="公式" r:id="rId15" imgW="175895" imgH="234950" progId="Equation.3">
                      <p:embed/>
                    </p:oleObj>
                  </mc:Choice>
                  <mc:Fallback>
                    <p:oleObj name="公式" r:id="rId15" imgW="175895" imgH="23495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3114" y="2549525"/>
                            <a:ext cx="309562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09" name="Object 10"/>
              <p:cNvGraphicFramePr>
                <a:graphicFrameLocks noChangeAspect="1"/>
              </p:cNvGraphicFramePr>
              <p:nvPr/>
            </p:nvGraphicFramePr>
            <p:xfrm>
              <a:off x="2011526" y="2954338"/>
              <a:ext cx="331788" cy="369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7" name="公式" r:id="rId17" imgW="193040" imgH="234950" progId="Equation.3">
                      <p:embed/>
                    </p:oleObj>
                  </mc:Choice>
                  <mc:Fallback>
                    <p:oleObj name="公式" r:id="rId17" imgW="193040" imgH="23495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1526" y="2954338"/>
                            <a:ext cx="331788" cy="3698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0" name="Object 11"/>
              <p:cNvGraphicFramePr>
                <a:graphicFrameLocks noChangeAspect="1"/>
              </p:cNvGraphicFramePr>
              <p:nvPr/>
            </p:nvGraphicFramePr>
            <p:xfrm>
              <a:off x="2011526" y="3322638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8" name="公式" r:id="rId19" imgW="193040" imgH="243205" progId="Equation.3">
                      <p:embed/>
                    </p:oleObj>
                  </mc:Choice>
                  <mc:Fallback>
                    <p:oleObj name="公式" r:id="rId19" imgW="193040" imgH="24320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1526" y="3322638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1" name="Object 39"/>
              <p:cNvGraphicFramePr>
                <a:graphicFrameLocks noChangeAspect="1"/>
              </p:cNvGraphicFramePr>
              <p:nvPr/>
            </p:nvGraphicFramePr>
            <p:xfrm>
              <a:off x="2022639" y="3738563"/>
              <a:ext cx="331787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9" name="公式" r:id="rId21" imgW="193040" imgH="234950" progId="Equation.3">
                      <p:embed/>
                    </p:oleObj>
                  </mc:Choice>
                  <mc:Fallback>
                    <p:oleObj name="公式" r:id="rId21" imgW="193040" imgH="23495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2639" y="3738563"/>
                            <a:ext cx="331787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2" name="Object 40"/>
              <p:cNvGraphicFramePr>
                <a:graphicFrameLocks noChangeAspect="1"/>
              </p:cNvGraphicFramePr>
              <p:nvPr/>
            </p:nvGraphicFramePr>
            <p:xfrm>
              <a:off x="2027401" y="4144963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0" name="公式" r:id="rId23" imgW="193040" imgH="243205" progId="Equation.3">
                      <p:embed/>
                    </p:oleObj>
                  </mc:Choice>
                  <mc:Fallback>
                    <p:oleObj name="公式" r:id="rId23" imgW="193040" imgH="243205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7401" y="4144963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3" name="Object 41"/>
              <p:cNvGraphicFramePr>
                <a:graphicFrameLocks noChangeAspect="1"/>
              </p:cNvGraphicFramePr>
              <p:nvPr/>
            </p:nvGraphicFramePr>
            <p:xfrm>
              <a:off x="2036926" y="4548188"/>
              <a:ext cx="331788" cy="392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1" name="公式" r:id="rId25" imgW="193040" imgH="243205" progId="Equation.3">
                      <p:embed/>
                    </p:oleObj>
                  </mc:Choice>
                  <mc:Fallback>
                    <p:oleObj name="公式" r:id="rId25" imgW="193040" imgH="243205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6926" y="4548188"/>
                            <a:ext cx="331788" cy="392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914" name="Object 42"/>
              <p:cNvGraphicFramePr>
                <a:graphicFrameLocks noChangeAspect="1"/>
              </p:cNvGraphicFramePr>
              <p:nvPr/>
            </p:nvGraphicFramePr>
            <p:xfrm>
              <a:off x="2036926" y="4927600"/>
              <a:ext cx="331788" cy="392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2" name="公式" r:id="rId27" imgW="193040" imgH="243205" progId="Equation.3">
                      <p:embed/>
                    </p:oleObj>
                  </mc:Choice>
                  <mc:Fallback>
                    <p:oleObj name="公式" r:id="rId27" imgW="193040" imgH="243205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6926" y="4927600"/>
                            <a:ext cx="331788" cy="392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32" name="组合 160"/>
            <p:cNvGrpSpPr/>
            <p:nvPr/>
          </p:nvGrpSpPr>
          <p:grpSpPr bwMode="auto">
            <a:xfrm>
              <a:off x="6156111" y="1150883"/>
              <a:ext cx="1853507" cy="2444702"/>
              <a:chOff x="6156111" y="1150883"/>
              <a:chExt cx="1853507" cy="2444702"/>
            </a:xfrm>
          </p:grpSpPr>
          <p:sp>
            <p:nvSpPr>
              <p:cNvPr id="32833" name="Rectangle 10"/>
              <p:cNvSpPr>
                <a:spLocks noChangeArrowheads="1"/>
              </p:cNvSpPr>
              <p:nvPr/>
            </p:nvSpPr>
            <p:spPr bwMode="auto">
              <a:xfrm>
                <a:off x="6451558" y="1410788"/>
                <a:ext cx="1216974" cy="21212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34" name="Rectangle 11"/>
              <p:cNvSpPr>
                <a:spLocks noChangeArrowheads="1"/>
              </p:cNvSpPr>
              <p:nvPr/>
            </p:nvSpPr>
            <p:spPr bwMode="auto">
              <a:xfrm>
                <a:off x="6477642" y="1150883"/>
                <a:ext cx="1190889" cy="2444702"/>
              </a:xfrm>
              <a:prstGeom prst="rect">
                <a:avLst/>
              </a:prstGeom>
              <a:noFill/>
              <a:ln w="412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35" name="Rectangle 12"/>
              <p:cNvSpPr>
                <a:spLocks noChangeArrowheads="1"/>
              </p:cNvSpPr>
              <p:nvPr/>
            </p:nvSpPr>
            <p:spPr bwMode="auto">
              <a:xfrm>
                <a:off x="6930504" y="2025936"/>
                <a:ext cx="285228" cy="680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5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74x138</a:t>
                </a:r>
                <a:endParaRPr lang="en-US" altLang="zh-CN" sz="2000" b="0"/>
              </a:p>
            </p:txBody>
          </p:sp>
          <p:sp>
            <p:nvSpPr>
              <p:cNvPr id="32836" name="Oval 19"/>
              <p:cNvSpPr>
                <a:spLocks noChangeArrowheads="1"/>
              </p:cNvSpPr>
              <p:nvPr/>
            </p:nvSpPr>
            <p:spPr bwMode="auto">
              <a:xfrm>
                <a:off x="7685170" y="2462896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37" name="Line 20"/>
              <p:cNvSpPr>
                <a:spLocks noChangeShapeType="1"/>
              </p:cNvSpPr>
              <p:nvPr/>
            </p:nvSpPr>
            <p:spPr bwMode="auto">
              <a:xfrm>
                <a:off x="7793320" y="2512834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8" name="Oval 21"/>
              <p:cNvSpPr>
                <a:spLocks noChangeArrowheads="1"/>
              </p:cNvSpPr>
              <p:nvPr/>
            </p:nvSpPr>
            <p:spPr bwMode="auto">
              <a:xfrm>
                <a:off x="7685170" y="2746636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39" name="Line 22"/>
              <p:cNvSpPr>
                <a:spLocks noChangeShapeType="1"/>
              </p:cNvSpPr>
              <p:nvPr/>
            </p:nvSpPr>
            <p:spPr bwMode="auto">
              <a:xfrm>
                <a:off x="7793320" y="2796574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0" name="Oval 23"/>
              <p:cNvSpPr>
                <a:spLocks noChangeArrowheads="1"/>
              </p:cNvSpPr>
              <p:nvPr/>
            </p:nvSpPr>
            <p:spPr bwMode="auto">
              <a:xfrm>
                <a:off x="7685170" y="3029240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1" name="Line 24"/>
              <p:cNvSpPr>
                <a:spLocks noChangeShapeType="1"/>
              </p:cNvSpPr>
              <p:nvPr/>
            </p:nvSpPr>
            <p:spPr bwMode="auto">
              <a:xfrm>
                <a:off x="7793320" y="3079178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2" name="Oval 25"/>
              <p:cNvSpPr>
                <a:spLocks noChangeArrowheads="1"/>
              </p:cNvSpPr>
              <p:nvPr/>
            </p:nvSpPr>
            <p:spPr bwMode="auto">
              <a:xfrm>
                <a:off x="7685170" y="3307305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3" name="Line 26"/>
              <p:cNvSpPr>
                <a:spLocks noChangeShapeType="1"/>
              </p:cNvSpPr>
              <p:nvPr/>
            </p:nvSpPr>
            <p:spPr bwMode="auto">
              <a:xfrm>
                <a:off x="7793320" y="3357244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4" name="Oval 27"/>
              <p:cNvSpPr>
                <a:spLocks noChangeArrowheads="1"/>
              </p:cNvSpPr>
              <p:nvPr/>
            </p:nvSpPr>
            <p:spPr bwMode="auto">
              <a:xfrm>
                <a:off x="7685170" y="1331341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5" name="Line 28"/>
              <p:cNvSpPr>
                <a:spLocks noChangeShapeType="1"/>
              </p:cNvSpPr>
              <p:nvPr/>
            </p:nvSpPr>
            <p:spPr bwMode="auto">
              <a:xfrm>
                <a:off x="7793320" y="1381279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6" name="Oval 29"/>
              <p:cNvSpPr>
                <a:spLocks noChangeArrowheads="1"/>
              </p:cNvSpPr>
              <p:nvPr/>
            </p:nvSpPr>
            <p:spPr bwMode="auto">
              <a:xfrm>
                <a:off x="7685170" y="1615081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7" name="Line 30"/>
              <p:cNvSpPr>
                <a:spLocks noChangeShapeType="1"/>
              </p:cNvSpPr>
              <p:nvPr/>
            </p:nvSpPr>
            <p:spPr bwMode="auto">
              <a:xfrm>
                <a:off x="7793320" y="1665019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8" name="Oval 31"/>
              <p:cNvSpPr>
                <a:spLocks noChangeArrowheads="1"/>
              </p:cNvSpPr>
              <p:nvPr/>
            </p:nvSpPr>
            <p:spPr bwMode="auto">
              <a:xfrm>
                <a:off x="7685170" y="1897686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49" name="Line 32"/>
              <p:cNvSpPr>
                <a:spLocks noChangeShapeType="1"/>
              </p:cNvSpPr>
              <p:nvPr/>
            </p:nvSpPr>
            <p:spPr bwMode="auto">
              <a:xfrm>
                <a:off x="7793320" y="1947624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0" name="Oval 33"/>
              <p:cNvSpPr>
                <a:spLocks noChangeArrowheads="1"/>
              </p:cNvSpPr>
              <p:nvPr/>
            </p:nvSpPr>
            <p:spPr bwMode="auto">
              <a:xfrm>
                <a:off x="7685170" y="2175751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51" name="Line 34"/>
              <p:cNvSpPr>
                <a:spLocks noChangeShapeType="1"/>
              </p:cNvSpPr>
              <p:nvPr/>
            </p:nvSpPr>
            <p:spPr bwMode="auto">
              <a:xfrm>
                <a:off x="7793320" y="2225689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52" name="Object 43"/>
              <p:cNvGraphicFramePr>
                <a:graphicFrameLocks noChangeAspect="1"/>
              </p:cNvGraphicFramePr>
              <p:nvPr/>
            </p:nvGraphicFramePr>
            <p:xfrm>
              <a:off x="7339332" y="1246220"/>
              <a:ext cx="248386" cy="2814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3" name="公式" r:id="rId29" imgW="193040" imgH="243205" progId="Equation.3">
                      <p:embed/>
                    </p:oleObj>
                  </mc:Choice>
                  <mc:Fallback>
                    <p:oleObj name="公式" r:id="rId29" imgW="193040" imgH="243205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39332" y="1246220"/>
                            <a:ext cx="248386" cy="2814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53" name="Object 44"/>
              <p:cNvGraphicFramePr>
                <a:graphicFrameLocks noChangeAspect="1"/>
              </p:cNvGraphicFramePr>
              <p:nvPr/>
            </p:nvGraphicFramePr>
            <p:xfrm>
              <a:off x="6524586" y="2779747"/>
              <a:ext cx="319243" cy="279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4" name="公式" r:id="rId31" imgW="243205" imgH="276860" progId="Equation.3">
                      <p:embed/>
                    </p:oleObj>
                  </mc:Choice>
                  <mc:Fallback>
                    <p:oleObj name="公式" r:id="rId31" imgW="243205" imgH="27686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4586" y="2779747"/>
                            <a:ext cx="319243" cy="2794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54" name="Line 42"/>
              <p:cNvSpPr>
                <a:spLocks noChangeShapeType="1"/>
              </p:cNvSpPr>
              <p:nvPr/>
            </p:nvSpPr>
            <p:spPr bwMode="auto">
              <a:xfrm>
                <a:off x="6156111" y="2632004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5" name="Oval 43"/>
              <p:cNvSpPr>
                <a:spLocks noChangeArrowheads="1"/>
              </p:cNvSpPr>
              <p:nvPr/>
            </p:nvSpPr>
            <p:spPr bwMode="auto">
              <a:xfrm>
                <a:off x="6373598" y="2864671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56" name="Line 44"/>
              <p:cNvSpPr>
                <a:spLocks noChangeShapeType="1"/>
              </p:cNvSpPr>
              <p:nvPr/>
            </p:nvSpPr>
            <p:spPr bwMode="auto">
              <a:xfrm>
                <a:off x="6157300" y="2914610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7" name="Oval 45"/>
              <p:cNvSpPr>
                <a:spLocks noChangeArrowheads="1"/>
              </p:cNvSpPr>
              <p:nvPr/>
            </p:nvSpPr>
            <p:spPr bwMode="auto">
              <a:xfrm>
                <a:off x="6372409" y="3148411"/>
                <a:ext cx="106961" cy="1021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2858" name="Line 46"/>
              <p:cNvSpPr>
                <a:spLocks noChangeShapeType="1"/>
              </p:cNvSpPr>
              <p:nvPr/>
            </p:nvSpPr>
            <p:spPr bwMode="auto">
              <a:xfrm>
                <a:off x="6156111" y="3198349"/>
                <a:ext cx="2162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59" name="Object 45"/>
              <p:cNvGraphicFramePr>
                <a:graphicFrameLocks noChangeAspect="1"/>
              </p:cNvGraphicFramePr>
              <p:nvPr/>
            </p:nvGraphicFramePr>
            <p:xfrm>
              <a:off x="6521270" y="2505234"/>
              <a:ext cx="280881" cy="265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5" name="公式" r:id="rId33" imgW="193040" imgH="243205" progId="Equation.3">
                      <p:embed/>
                    </p:oleObj>
                  </mc:Choice>
                  <mc:Fallback>
                    <p:oleObj name="公式" r:id="rId33" imgW="193040" imgH="243205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1270" y="2505234"/>
                            <a:ext cx="280881" cy="265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0" name="Object 46"/>
              <p:cNvGraphicFramePr>
                <a:graphicFrameLocks noChangeAspect="1"/>
              </p:cNvGraphicFramePr>
              <p:nvPr/>
            </p:nvGraphicFramePr>
            <p:xfrm>
              <a:off x="6542057" y="3036936"/>
              <a:ext cx="279535" cy="2810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6" name="公式" r:id="rId35" imgW="201295" imgH="276860" progId="Equation.3">
                      <p:embed/>
                    </p:oleObj>
                  </mc:Choice>
                  <mc:Fallback>
                    <p:oleObj name="公式" r:id="rId35" imgW="201295" imgH="27686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42057" y="3036936"/>
                            <a:ext cx="279535" cy="2810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61" name="Line 39"/>
              <p:cNvSpPr>
                <a:spLocks noChangeShapeType="1"/>
              </p:cNvSpPr>
              <p:nvPr/>
            </p:nvSpPr>
            <p:spPr bwMode="auto">
              <a:xfrm>
                <a:off x="6156111" y="2114463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2" name="Line 40"/>
              <p:cNvSpPr>
                <a:spLocks noChangeShapeType="1"/>
              </p:cNvSpPr>
              <p:nvPr/>
            </p:nvSpPr>
            <p:spPr bwMode="auto">
              <a:xfrm>
                <a:off x="6156111" y="1830723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3" name="Line 41"/>
              <p:cNvSpPr>
                <a:spLocks noChangeShapeType="1"/>
              </p:cNvSpPr>
              <p:nvPr/>
            </p:nvSpPr>
            <p:spPr bwMode="auto">
              <a:xfrm>
                <a:off x="6156111" y="1548119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864" name="Object 47"/>
              <p:cNvGraphicFramePr>
                <a:graphicFrameLocks noChangeAspect="1"/>
              </p:cNvGraphicFramePr>
              <p:nvPr/>
            </p:nvGraphicFramePr>
            <p:xfrm>
              <a:off x="6530984" y="1427281"/>
              <a:ext cx="317564" cy="250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7" name="公式" r:id="rId37" imgW="234950" imgH="234950" progId="Equation.3">
                      <p:embed/>
                    </p:oleObj>
                  </mc:Choice>
                  <mc:Fallback>
                    <p:oleObj name="公式" r:id="rId37" imgW="234950" imgH="23495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0984" y="1427281"/>
                            <a:ext cx="317564" cy="250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5" name="Object 48"/>
              <p:cNvGraphicFramePr>
                <a:graphicFrameLocks noChangeAspect="1"/>
              </p:cNvGraphicFramePr>
              <p:nvPr/>
            </p:nvGraphicFramePr>
            <p:xfrm>
              <a:off x="6537964" y="1709886"/>
              <a:ext cx="298698" cy="250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8" name="公式" r:id="rId39" imgW="201295" imgH="234950" progId="Equation.3">
                      <p:embed/>
                    </p:oleObj>
                  </mc:Choice>
                  <mc:Fallback>
                    <p:oleObj name="公式" r:id="rId39" imgW="201295" imgH="23495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37964" y="1709886"/>
                            <a:ext cx="298698" cy="250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6" name="Object 49"/>
              <p:cNvGraphicFramePr>
                <a:graphicFrameLocks noChangeAspect="1"/>
              </p:cNvGraphicFramePr>
              <p:nvPr/>
            </p:nvGraphicFramePr>
            <p:xfrm>
              <a:off x="6529796" y="1987692"/>
              <a:ext cx="317563" cy="265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9" name="公式" r:id="rId41" imgW="234950" imgH="243205" progId="Equation.3">
                      <p:embed/>
                    </p:oleObj>
                  </mc:Choice>
                  <mc:Fallback>
                    <p:oleObj name="公式" r:id="rId41" imgW="234950" imgH="24320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9796" y="1987692"/>
                            <a:ext cx="317563" cy="265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7" name="Object 9"/>
              <p:cNvGraphicFramePr>
                <a:graphicFrameLocks noChangeAspect="1"/>
              </p:cNvGraphicFramePr>
              <p:nvPr/>
            </p:nvGraphicFramePr>
            <p:xfrm>
              <a:off x="7351216" y="1551523"/>
              <a:ext cx="231748" cy="265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0" name="公式" r:id="rId43" imgW="175895" imgH="234950" progId="Equation.3">
                      <p:embed/>
                    </p:oleObj>
                  </mc:Choice>
                  <mc:Fallback>
                    <p:oleObj name="公式" r:id="rId43" imgW="175895" imgH="23495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51216" y="1551523"/>
                            <a:ext cx="231748" cy="2655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8" name="Object 51"/>
              <p:cNvGraphicFramePr>
                <a:graphicFrameLocks noChangeAspect="1"/>
              </p:cNvGraphicFramePr>
              <p:nvPr/>
            </p:nvGraphicFramePr>
            <p:xfrm>
              <a:off x="7350027" y="1840938"/>
              <a:ext cx="248387" cy="264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1" name="公式" r:id="rId45" imgW="193040" imgH="234950" progId="Equation.3">
                      <p:embed/>
                    </p:oleObj>
                  </mc:Choice>
                  <mc:Fallback>
                    <p:oleObj name="公式" r:id="rId45" imgW="193040" imgH="23495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50027" y="1840938"/>
                            <a:ext cx="248387" cy="2644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69" name="Object 11"/>
              <p:cNvGraphicFramePr>
                <a:graphicFrameLocks noChangeAspect="1"/>
              </p:cNvGraphicFramePr>
              <p:nvPr/>
            </p:nvGraphicFramePr>
            <p:xfrm>
              <a:off x="7350027" y="2104249"/>
              <a:ext cx="248387" cy="280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2" name="公式" r:id="rId47" imgW="193040" imgH="243205" progId="Equation.3">
                      <p:embed/>
                    </p:oleObj>
                  </mc:Choice>
                  <mc:Fallback>
                    <p:oleObj name="公式" r:id="rId47" imgW="193040" imgH="24320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50027" y="2104249"/>
                            <a:ext cx="248387" cy="280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0" name="Object 12"/>
              <p:cNvGraphicFramePr>
                <a:graphicFrameLocks noChangeAspect="1"/>
              </p:cNvGraphicFramePr>
              <p:nvPr/>
            </p:nvGraphicFramePr>
            <p:xfrm>
              <a:off x="7358347" y="2401608"/>
              <a:ext cx="248386" cy="265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3" name="公式" r:id="rId49" imgW="193040" imgH="234950" progId="Equation.3">
                      <p:embed/>
                    </p:oleObj>
                  </mc:Choice>
                  <mc:Fallback>
                    <p:oleObj name="公式" r:id="rId49" imgW="193040" imgH="23495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58347" y="2401608"/>
                            <a:ext cx="248386" cy="2655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1" name="Object 13"/>
              <p:cNvGraphicFramePr>
                <a:graphicFrameLocks noChangeAspect="1"/>
              </p:cNvGraphicFramePr>
              <p:nvPr/>
            </p:nvGraphicFramePr>
            <p:xfrm>
              <a:off x="7361912" y="2692158"/>
              <a:ext cx="248387" cy="280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4" name="公式" r:id="rId51" imgW="193040" imgH="243205" progId="Equation.3">
                      <p:embed/>
                    </p:oleObj>
                  </mc:Choice>
                  <mc:Fallback>
                    <p:oleObj name="公式" r:id="rId51" imgW="193040" imgH="24320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61912" y="2692158"/>
                            <a:ext cx="248387" cy="280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2" name="Object 14"/>
              <p:cNvGraphicFramePr>
                <a:graphicFrameLocks noChangeAspect="1"/>
              </p:cNvGraphicFramePr>
              <p:nvPr/>
            </p:nvGraphicFramePr>
            <p:xfrm>
              <a:off x="7369042" y="2980437"/>
              <a:ext cx="248387" cy="280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5" name="公式" r:id="rId53" imgW="193040" imgH="243205" progId="Equation.3">
                      <p:embed/>
                    </p:oleObj>
                  </mc:Choice>
                  <mc:Fallback>
                    <p:oleObj name="公式" r:id="rId53" imgW="193040" imgH="24320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69042" y="2980437"/>
                            <a:ext cx="248387" cy="280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73" name="Object 56"/>
              <p:cNvGraphicFramePr>
                <a:graphicFrameLocks noChangeAspect="1"/>
              </p:cNvGraphicFramePr>
              <p:nvPr/>
            </p:nvGraphicFramePr>
            <p:xfrm>
              <a:off x="7353662" y="3243323"/>
              <a:ext cx="281124" cy="2968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6" name="公式" r:id="rId55" imgW="243205" imgH="276860" progId="Equation.3">
                      <p:embed/>
                    </p:oleObj>
                  </mc:Choice>
                  <mc:Fallback>
                    <p:oleObj name="公式" r:id="rId55" imgW="243205" imgH="27686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53662" y="3243323"/>
                            <a:ext cx="281124" cy="2968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795" name="组合 159"/>
          <p:cNvGrpSpPr/>
          <p:nvPr/>
        </p:nvGrpSpPr>
        <p:grpSpPr bwMode="auto">
          <a:xfrm>
            <a:off x="3513138" y="1108075"/>
            <a:ext cx="5240337" cy="5175250"/>
            <a:chOff x="3513123" y="1107747"/>
            <a:chExt cx="5239591" cy="5175548"/>
          </a:xfrm>
        </p:grpSpPr>
        <p:sp>
          <p:nvSpPr>
            <p:cNvPr id="32813" name="Text Box 13"/>
            <p:cNvSpPr txBox="1">
              <a:spLocks noChangeArrowheads="1"/>
            </p:cNvSpPr>
            <p:nvPr/>
          </p:nvSpPr>
          <p:spPr bwMode="auto">
            <a:xfrm>
              <a:off x="8045363" y="1107747"/>
              <a:ext cx="531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14" name="Line 24"/>
            <p:cNvSpPr>
              <a:spLocks noChangeShapeType="1"/>
            </p:cNvSpPr>
            <p:nvPr/>
          </p:nvSpPr>
          <p:spPr bwMode="auto">
            <a:xfrm>
              <a:off x="8129501" y="1194951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Text Box 13"/>
            <p:cNvSpPr txBox="1">
              <a:spLocks noChangeArrowheads="1"/>
            </p:cNvSpPr>
            <p:nvPr/>
          </p:nvSpPr>
          <p:spPr bwMode="auto">
            <a:xfrm>
              <a:off x="8076895" y="1486113"/>
              <a:ext cx="5357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16" name="Line 24"/>
            <p:cNvSpPr>
              <a:spLocks noChangeShapeType="1"/>
            </p:cNvSpPr>
            <p:nvPr/>
          </p:nvSpPr>
          <p:spPr bwMode="auto">
            <a:xfrm>
              <a:off x="8161033" y="1573317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Text Box 13"/>
            <p:cNvSpPr txBox="1">
              <a:spLocks noChangeArrowheads="1"/>
            </p:cNvSpPr>
            <p:nvPr/>
          </p:nvSpPr>
          <p:spPr bwMode="auto">
            <a:xfrm>
              <a:off x="8072984" y="3109962"/>
              <a:ext cx="5357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18" name="Line 24"/>
            <p:cNvSpPr>
              <a:spLocks noChangeShapeType="1"/>
            </p:cNvSpPr>
            <p:nvPr/>
          </p:nvSpPr>
          <p:spPr bwMode="auto">
            <a:xfrm>
              <a:off x="8157122" y="3197166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Text Box 6"/>
            <p:cNvSpPr txBox="1">
              <a:spLocks noChangeArrowheads="1"/>
            </p:cNvSpPr>
            <p:nvPr/>
          </p:nvSpPr>
          <p:spPr bwMode="auto">
            <a:xfrm>
              <a:off x="8102013" y="2206129"/>
              <a:ext cx="5539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……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20" name="Text Box 13"/>
            <p:cNvSpPr txBox="1">
              <a:spLocks noChangeArrowheads="1"/>
            </p:cNvSpPr>
            <p:nvPr/>
          </p:nvSpPr>
          <p:spPr bwMode="auto">
            <a:xfrm>
              <a:off x="8061129" y="3819415"/>
              <a:ext cx="5357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21" name="Line 24"/>
            <p:cNvSpPr>
              <a:spLocks noChangeShapeType="1"/>
            </p:cNvSpPr>
            <p:nvPr/>
          </p:nvSpPr>
          <p:spPr bwMode="auto">
            <a:xfrm>
              <a:off x="8145267" y="3906619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Text Box 13"/>
            <p:cNvSpPr txBox="1">
              <a:spLocks noChangeArrowheads="1"/>
            </p:cNvSpPr>
            <p:nvPr/>
          </p:nvSpPr>
          <p:spPr bwMode="auto">
            <a:xfrm>
              <a:off x="8092661" y="4197781"/>
              <a:ext cx="5357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23" name="Line 24"/>
            <p:cNvSpPr>
              <a:spLocks noChangeShapeType="1"/>
            </p:cNvSpPr>
            <p:nvPr/>
          </p:nvSpPr>
          <p:spPr bwMode="auto">
            <a:xfrm>
              <a:off x="8176799" y="4284985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Text Box 13"/>
            <p:cNvSpPr txBox="1">
              <a:spLocks noChangeArrowheads="1"/>
            </p:cNvSpPr>
            <p:nvPr/>
          </p:nvSpPr>
          <p:spPr bwMode="auto">
            <a:xfrm>
              <a:off x="8088750" y="5821630"/>
              <a:ext cx="6639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15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25" name="Line 24"/>
            <p:cNvSpPr>
              <a:spLocks noChangeShapeType="1"/>
            </p:cNvSpPr>
            <p:nvPr/>
          </p:nvSpPr>
          <p:spPr bwMode="auto">
            <a:xfrm>
              <a:off x="8172888" y="5908834"/>
              <a:ext cx="25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Text Box 6"/>
            <p:cNvSpPr txBox="1">
              <a:spLocks noChangeArrowheads="1"/>
            </p:cNvSpPr>
            <p:nvPr/>
          </p:nvSpPr>
          <p:spPr bwMode="auto">
            <a:xfrm>
              <a:off x="8117779" y="4917797"/>
              <a:ext cx="5539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……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827" name="Text Box 16"/>
            <p:cNvSpPr txBox="1">
              <a:spLocks noChangeArrowheads="1"/>
            </p:cNvSpPr>
            <p:nvPr/>
          </p:nvSpPr>
          <p:spPr bwMode="auto">
            <a:xfrm>
              <a:off x="3513125" y="3647760"/>
              <a:ext cx="5191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1800">
                  <a:latin typeface="Times New Roman" panose="02020603050405020304" pitchFamily="18" charset="0"/>
                </a:rPr>
                <a:t>3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3513124" y="4010363"/>
              <a:ext cx="522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2829" name="Text Box 16"/>
            <p:cNvSpPr txBox="1">
              <a:spLocks noChangeArrowheads="1"/>
            </p:cNvSpPr>
            <p:nvPr/>
          </p:nvSpPr>
          <p:spPr bwMode="auto">
            <a:xfrm>
              <a:off x="3513124" y="4309907"/>
              <a:ext cx="522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2830" name="Text Box 16"/>
            <p:cNvSpPr txBox="1">
              <a:spLocks noChangeArrowheads="1"/>
            </p:cNvSpPr>
            <p:nvPr/>
          </p:nvSpPr>
          <p:spPr bwMode="auto">
            <a:xfrm>
              <a:off x="3513123" y="4640978"/>
              <a:ext cx="522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96" name="组合 158"/>
          <p:cNvGrpSpPr/>
          <p:nvPr/>
        </p:nvGrpSpPr>
        <p:grpSpPr bwMode="auto">
          <a:xfrm>
            <a:off x="4138613" y="1528763"/>
            <a:ext cx="2200275" cy="4554537"/>
            <a:chOff x="4373866" y="1529255"/>
            <a:chExt cx="2200356" cy="4554291"/>
          </a:xfrm>
        </p:grpSpPr>
        <p:grpSp>
          <p:nvGrpSpPr>
            <p:cNvPr id="32797" name="组合 140"/>
            <p:cNvGrpSpPr/>
            <p:nvPr/>
          </p:nvGrpSpPr>
          <p:grpSpPr bwMode="auto">
            <a:xfrm>
              <a:off x="4373866" y="4244022"/>
              <a:ext cx="2042700" cy="566344"/>
              <a:chOff x="4373866" y="4275554"/>
              <a:chExt cx="324448" cy="566344"/>
            </a:xfrm>
          </p:grpSpPr>
          <p:sp>
            <p:nvSpPr>
              <p:cNvPr id="32810" name="Line 39"/>
              <p:cNvSpPr>
                <a:spLocks noChangeShapeType="1"/>
              </p:cNvSpPr>
              <p:nvPr/>
            </p:nvSpPr>
            <p:spPr bwMode="auto">
              <a:xfrm>
                <a:off x="4373866" y="4841898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1" name="Line 40"/>
              <p:cNvSpPr>
                <a:spLocks noChangeShapeType="1"/>
              </p:cNvSpPr>
              <p:nvPr/>
            </p:nvSpPr>
            <p:spPr bwMode="auto">
              <a:xfrm>
                <a:off x="4373866" y="4558158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Line 41"/>
              <p:cNvSpPr>
                <a:spLocks noChangeShapeType="1"/>
              </p:cNvSpPr>
              <p:nvPr/>
            </p:nvSpPr>
            <p:spPr bwMode="auto">
              <a:xfrm>
                <a:off x="4373866" y="4275554"/>
                <a:ext cx="3244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8" name="Line 41"/>
            <p:cNvSpPr>
              <a:spLocks noChangeShapeType="1"/>
            </p:cNvSpPr>
            <p:nvPr/>
          </p:nvSpPr>
          <p:spPr bwMode="auto">
            <a:xfrm flipV="1">
              <a:off x="4375205" y="3933418"/>
              <a:ext cx="6120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9"/>
            <p:cNvSpPr>
              <a:spLocks noChangeShapeType="1"/>
            </p:cNvSpPr>
            <p:nvPr/>
          </p:nvSpPr>
          <p:spPr bwMode="auto">
            <a:xfrm flipV="1">
              <a:off x="5923434" y="2114461"/>
              <a:ext cx="650786" cy="188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40"/>
            <p:cNvSpPr>
              <a:spLocks noChangeShapeType="1"/>
            </p:cNvSpPr>
            <p:nvPr/>
          </p:nvSpPr>
          <p:spPr bwMode="auto">
            <a:xfrm flipV="1">
              <a:off x="5599386" y="1830724"/>
              <a:ext cx="974836" cy="145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41"/>
            <p:cNvSpPr>
              <a:spLocks noChangeShapeType="1"/>
            </p:cNvSpPr>
            <p:nvPr/>
          </p:nvSpPr>
          <p:spPr bwMode="auto">
            <a:xfrm flipV="1">
              <a:off x="5311344" y="1548119"/>
              <a:ext cx="1262878" cy="91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39"/>
            <p:cNvSpPr>
              <a:spLocks noChangeShapeType="1"/>
            </p:cNvSpPr>
            <p:nvPr/>
          </p:nvSpPr>
          <p:spPr bwMode="auto">
            <a:xfrm rot="-5400000">
              <a:off x="4568998" y="3441226"/>
              <a:ext cx="2680677" cy="27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40"/>
            <p:cNvSpPr>
              <a:spLocks noChangeShapeType="1"/>
            </p:cNvSpPr>
            <p:nvPr/>
          </p:nvSpPr>
          <p:spPr bwMode="auto">
            <a:xfrm rot="-5400000">
              <a:off x="4285314" y="3159371"/>
              <a:ext cx="2664152" cy="360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41"/>
            <p:cNvSpPr>
              <a:spLocks noChangeShapeType="1"/>
            </p:cNvSpPr>
            <p:nvPr/>
          </p:nvSpPr>
          <p:spPr bwMode="auto">
            <a:xfrm rot="-5400000">
              <a:off x="3956258" y="2884343"/>
              <a:ext cx="2728182" cy="180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40"/>
            <p:cNvSpPr>
              <a:spLocks noChangeShapeType="1"/>
            </p:cNvSpPr>
            <p:nvPr/>
          </p:nvSpPr>
          <p:spPr bwMode="auto">
            <a:xfrm rot="16200000" flipV="1">
              <a:off x="3907233" y="4257437"/>
              <a:ext cx="21601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41"/>
            <p:cNvSpPr>
              <a:spLocks noChangeShapeType="1"/>
            </p:cNvSpPr>
            <p:nvPr/>
          </p:nvSpPr>
          <p:spPr bwMode="auto">
            <a:xfrm>
              <a:off x="4987296" y="3177375"/>
              <a:ext cx="1440873" cy="138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41"/>
            <p:cNvSpPr>
              <a:spLocks noChangeShapeType="1"/>
            </p:cNvSpPr>
            <p:nvPr/>
          </p:nvSpPr>
          <p:spPr bwMode="auto">
            <a:xfrm flipV="1">
              <a:off x="4987296" y="5327675"/>
              <a:ext cx="1440873" cy="9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Text Box 16"/>
            <p:cNvSpPr txBox="1">
              <a:spLocks noChangeArrowheads="1"/>
            </p:cNvSpPr>
            <p:nvPr/>
          </p:nvSpPr>
          <p:spPr bwMode="auto">
            <a:xfrm>
              <a:off x="6069033" y="5437215"/>
              <a:ext cx="30008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imes New Roman" panose="02020603050405020304" pitchFamily="18" charset="0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2809" name="Text Box 16"/>
            <p:cNvSpPr txBox="1">
              <a:spLocks noChangeArrowheads="1"/>
            </p:cNvSpPr>
            <p:nvPr/>
          </p:nvSpPr>
          <p:spPr bwMode="auto">
            <a:xfrm>
              <a:off x="6069033" y="2406636"/>
              <a:ext cx="30008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Times New Roman" panose="02020603050405020304" pitchFamily="18" charset="0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74FABF0-EA42-44A5-9C06-2C6B24DC2ECA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(3)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8BB949-219A-4CD4-8D0A-66319685D44F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译码器实现组合逻辑函数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0488"/>
            <a:ext cx="8229600" cy="61118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74x138</a:t>
            </a:r>
            <a:r>
              <a:rPr lang="zh-CN" altLang="en-US"/>
              <a:t>可以实现任意三变量的逻辑函数</a:t>
            </a:r>
            <a:endParaRPr lang="zh-CN" altLang="en-US"/>
          </a:p>
        </p:txBody>
      </p:sp>
      <p:grpSp>
        <p:nvGrpSpPr>
          <p:cNvPr id="34823" name="Group 4"/>
          <p:cNvGrpSpPr/>
          <p:nvPr/>
        </p:nvGrpSpPr>
        <p:grpSpPr bwMode="auto">
          <a:xfrm>
            <a:off x="3998913" y="2349500"/>
            <a:ext cx="925512" cy="3284538"/>
            <a:chOff x="2585" y="1362"/>
            <a:chExt cx="583" cy="2069"/>
          </a:xfrm>
        </p:grpSpPr>
        <p:sp>
          <p:nvSpPr>
            <p:cNvPr id="34883" name="Text Box 5"/>
            <p:cNvSpPr txBox="1">
              <a:spLocks noChangeArrowheads="1"/>
            </p:cNvSpPr>
            <p:nvPr/>
          </p:nvSpPr>
          <p:spPr bwMode="auto">
            <a:xfrm>
              <a:off x="2794" y="2640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84" name="Text Box 6"/>
            <p:cNvSpPr txBox="1">
              <a:spLocks noChangeArrowheads="1"/>
            </p:cNvSpPr>
            <p:nvPr/>
          </p:nvSpPr>
          <p:spPr bwMode="auto">
            <a:xfrm>
              <a:off x="2794" y="2898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85" name="Text Box 7"/>
            <p:cNvSpPr txBox="1">
              <a:spLocks noChangeArrowheads="1"/>
            </p:cNvSpPr>
            <p:nvPr/>
          </p:nvSpPr>
          <p:spPr bwMode="auto">
            <a:xfrm>
              <a:off x="2794" y="3143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86" name="Line 8"/>
            <p:cNvSpPr>
              <a:spLocks noChangeShapeType="1"/>
            </p:cNvSpPr>
            <p:nvPr/>
          </p:nvSpPr>
          <p:spPr bwMode="auto">
            <a:xfrm flipV="1">
              <a:off x="3084" y="1544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9"/>
            <p:cNvSpPr>
              <a:spLocks noChangeShapeType="1"/>
            </p:cNvSpPr>
            <p:nvPr/>
          </p:nvSpPr>
          <p:spPr bwMode="auto">
            <a:xfrm>
              <a:off x="2987" y="2500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8" name="Oval 10"/>
            <p:cNvSpPr>
              <a:spLocks noChangeArrowheads="1"/>
            </p:cNvSpPr>
            <p:nvPr/>
          </p:nvSpPr>
          <p:spPr bwMode="auto">
            <a:xfrm>
              <a:off x="3038" y="1453"/>
              <a:ext cx="90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4889" name="Line 11"/>
            <p:cNvSpPr>
              <a:spLocks noChangeShapeType="1"/>
            </p:cNvSpPr>
            <p:nvPr/>
          </p:nvSpPr>
          <p:spPr bwMode="auto">
            <a:xfrm flipV="1">
              <a:off x="3078" y="2038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0" name="Text Box 12"/>
            <p:cNvSpPr txBox="1">
              <a:spLocks noChangeArrowheads="1"/>
            </p:cNvSpPr>
            <p:nvPr/>
          </p:nvSpPr>
          <p:spPr bwMode="auto">
            <a:xfrm>
              <a:off x="2585" y="1362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Vcc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91" name="Oval 13"/>
            <p:cNvSpPr>
              <a:spLocks noChangeArrowheads="1"/>
            </p:cNvSpPr>
            <p:nvPr/>
          </p:nvSpPr>
          <p:spPr bwMode="auto">
            <a:xfrm>
              <a:off x="3034" y="224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graphicFrame>
        <p:nvGraphicFramePr>
          <p:cNvPr id="34824" name="Object 2"/>
          <p:cNvGraphicFramePr>
            <a:graphicFrameLocks noChangeAspect="1"/>
          </p:cNvGraphicFramePr>
          <p:nvPr/>
        </p:nvGraphicFramePr>
        <p:xfrm>
          <a:off x="827088" y="4656138"/>
          <a:ext cx="3060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6" name="公式" r:id="rId1" imgW="1384300" imgH="241300" progId="Equation.3">
                  <p:embed/>
                </p:oleObj>
              </mc:Choice>
              <mc:Fallback>
                <p:oleObj name="公式" r:id="rId1" imgW="13843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6138"/>
                        <a:ext cx="3060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3"/>
          <p:cNvGraphicFramePr>
            <a:graphicFrameLocks noChangeAspect="1"/>
          </p:cNvGraphicFramePr>
          <p:nvPr/>
        </p:nvGraphicFramePr>
        <p:xfrm>
          <a:off x="1042988" y="5208588"/>
          <a:ext cx="2613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7" name="公式" r:id="rId3" imgW="1308100" imgH="228600" progId="Equation.3">
                  <p:embed/>
                </p:oleObj>
              </mc:Choice>
              <mc:Fallback>
                <p:oleObj name="公式" r:id="rId3" imgW="1308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08588"/>
                        <a:ext cx="2613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4"/>
          <p:cNvGraphicFramePr>
            <a:graphicFrameLocks noChangeAspect="1"/>
          </p:cNvGraphicFramePr>
          <p:nvPr/>
        </p:nvGraphicFramePr>
        <p:xfrm>
          <a:off x="1390650" y="5734050"/>
          <a:ext cx="1776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8" name="公式" r:id="rId5" imgW="888365" imgH="241300" progId="Equation.3">
                  <p:embed/>
                </p:oleObj>
              </mc:Choice>
              <mc:Fallback>
                <p:oleObj name="公式" r:id="rId5" imgW="888365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5734050"/>
                        <a:ext cx="17764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7"/>
          <p:cNvSpPr>
            <a:spLocks noChangeArrowheads="1"/>
          </p:cNvSpPr>
          <p:nvPr/>
        </p:nvSpPr>
        <p:spPr bwMode="auto">
          <a:xfrm>
            <a:off x="5219700" y="2857500"/>
            <a:ext cx="1625600" cy="2967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28" name="Rectangle 18"/>
          <p:cNvSpPr>
            <a:spLocks noChangeArrowheads="1"/>
          </p:cNvSpPr>
          <p:nvPr/>
        </p:nvSpPr>
        <p:spPr bwMode="auto">
          <a:xfrm>
            <a:off x="5219700" y="2493963"/>
            <a:ext cx="1625600" cy="3419475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29" name="Rectangle 19"/>
          <p:cNvSpPr>
            <a:spLocks noChangeArrowheads="1"/>
          </p:cNvSpPr>
          <p:nvPr/>
        </p:nvSpPr>
        <p:spPr bwMode="auto">
          <a:xfrm>
            <a:off x="5859463" y="3717925"/>
            <a:ext cx="38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500" b="0">
                <a:solidFill>
                  <a:srgbClr val="000000"/>
                </a:solidFill>
                <a:latin typeface="Times New Roman" panose="02020603050405020304" pitchFamily="18" charset="0"/>
              </a:rPr>
              <a:t>74x138</a:t>
            </a:r>
            <a:endParaRPr lang="en-US" altLang="zh-CN" sz="2000" b="0"/>
          </a:p>
        </p:txBody>
      </p:sp>
      <p:graphicFrame>
        <p:nvGraphicFramePr>
          <p:cNvPr id="34830" name="Object 5"/>
          <p:cNvGraphicFramePr>
            <a:graphicFrameLocks noChangeAspect="1"/>
          </p:cNvGraphicFramePr>
          <p:nvPr/>
        </p:nvGraphicFramePr>
        <p:xfrm>
          <a:off x="5292725" y="3189288"/>
          <a:ext cx="481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9" name="公式" r:id="rId7" imgW="243205" imgH="276860" progId="Equation.3">
                  <p:embed/>
                </p:oleObj>
              </mc:Choice>
              <mc:Fallback>
                <p:oleObj name="公式" r:id="rId7" imgW="243205" imgH="2768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189288"/>
                        <a:ext cx="481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Oval 25"/>
          <p:cNvSpPr>
            <a:spLocks noChangeArrowheads="1"/>
          </p:cNvSpPr>
          <p:nvPr/>
        </p:nvSpPr>
        <p:spPr bwMode="auto">
          <a:xfrm>
            <a:off x="6867525" y="43291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32" name="Oval 26"/>
          <p:cNvSpPr>
            <a:spLocks noChangeArrowheads="1"/>
          </p:cNvSpPr>
          <p:nvPr/>
        </p:nvSpPr>
        <p:spPr bwMode="auto">
          <a:xfrm>
            <a:off x="6867525" y="472598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33" name="Oval 27"/>
          <p:cNvSpPr>
            <a:spLocks noChangeArrowheads="1"/>
          </p:cNvSpPr>
          <p:nvPr/>
        </p:nvSpPr>
        <p:spPr bwMode="auto">
          <a:xfrm>
            <a:off x="6867525" y="51212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34" name="Oval 28"/>
          <p:cNvSpPr>
            <a:spLocks noChangeArrowheads="1"/>
          </p:cNvSpPr>
          <p:nvPr/>
        </p:nvSpPr>
        <p:spPr bwMode="auto">
          <a:xfrm>
            <a:off x="6867525" y="55102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35" name="Oval 29"/>
          <p:cNvSpPr>
            <a:spLocks noChangeArrowheads="1"/>
          </p:cNvSpPr>
          <p:nvPr/>
        </p:nvSpPr>
        <p:spPr bwMode="auto">
          <a:xfrm>
            <a:off x="6867525" y="27463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36" name="Oval 30"/>
          <p:cNvSpPr>
            <a:spLocks noChangeArrowheads="1"/>
          </p:cNvSpPr>
          <p:nvPr/>
        </p:nvSpPr>
        <p:spPr bwMode="auto">
          <a:xfrm>
            <a:off x="6867525" y="31432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37" name="Oval 31"/>
          <p:cNvSpPr>
            <a:spLocks noChangeArrowheads="1"/>
          </p:cNvSpPr>
          <p:nvPr/>
        </p:nvSpPr>
        <p:spPr bwMode="auto">
          <a:xfrm>
            <a:off x="6867525" y="35385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38" name="Oval 32"/>
          <p:cNvSpPr>
            <a:spLocks noChangeArrowheads="1"/>
          </p:cNvSpPr>
          <p:nvPr/>
        </p:nvSpPr>
        <p:spPr bwMode="auto">
          <a:xfrm>
            <a:off x="6867525" y="39274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39" name="Line 37"/>
          <p:cNvSpPr>
            <a:spLocks noChangeShapeType="1"/>
          </p:cNvSpPr>
          <p:nvPr/>
        </p:nvSpPr>
        <p:spPr bwMode="auto">
          <a:xfrm>
            <a:off x="4778375" y="5410200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0" name="Line 38"/>
          <p:cNvSpPr>
            <a:spLocks noChangeShapeType="1"/>
          </p:cNvSpPr>
          <p:nvPr/>
        </p:nvSpPr>
        <p:spPr bwMode="auto">
          <a:xfrm>
            <a:off x="4778375" y="5013325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39"/>
          <p:cNvSpPr>
            <a:spLocks noChangeShapeType="1"/>
          </p:cNvSpPr>
          <p:nvPr/>
        </p:nvSpPr>
        <p:spPr bwMode="auto">
          <a:xfrm>
            <a:off x="4778375" y="461803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Line 40"/>
          <p:cNvSpPr>
            <a:spLocks noChangeShapeType="1"/>
          </p:cNvSpPr>
          <p:nvPr/>
        </p:nvSpPr>
        <p:spPr bwMode="auto">
          <a:xfrm>
            <a:off x="4778375" y="303371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" name="Oval 41"/>
          <p:cNvSpPr>
            <a:spLocks noChangeArrowheads="1"/>
          </p:cNvSpPr>
          <p:nvPr/>
        </p:nvSpPr>
        <p:spPr bwMode="auto">
          <a:xfrm>
            <a:off x="5068888" y="33591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44" name="Line 42"/>
          <p:cNvSpPr>
            <a:spLocks noChangeShapeType="1"/>
          </p:cNvSpPr>
          <p:nvPr/>
        </p:nvSpPr>
        <p:spPr bwMode="auto">
          <a:xfrm>
            <a:off x="4779963" y="34290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5" name="Oval 43"/>
          <p:cNvSpPr>
            <a:spLocks noChangeArrowheads="1"/>
          </p:cNvSpPr>
          <p:nvPr/>
        </p:nvSpPr>
        <p:spPr bwMode="auto">
          <a:xfrm>
            <a:off x="5067300" y="375602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4846" name="Line 44"/>
          <p:cNvSpPr>
            <a:spLocks noChangeShapeType="1"/>
          </p:cNvSpPr>
          <p:nvPr/>
        </p:nvSpPr>
        <p:spPr bwMode="auto">
          <a:xfrm>
            <a:off x="4778375" y="38258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4847" name="Object 6"/>
          <p:cNvGraphicFramePr>
            <a:graphicFrameLocks noChangeAspect="1"/>
          </p:cNvGraphicFramePr>
          <p:nvPr/>
        </p:nvGraphicFramePr>
        <p:xfrm>
          <a:off x="5287963" y="2795588"/>
          <a:ext cx="450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0" name="公式" r:id="rId9" imgW="217805" imgH="276860" progId="Equation.3">
                  <p:embed/>
                </p:oleObj>
              </mc:Choice>
              <mc:Fallback>
                <p:oleObj name="公式" r:id="rId9" imgW="217805" imgH="2768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2795588"/>
                        <a:ext cx="4508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Object 7"/>
          <p:cNvGraphicFramePr>
            <a:graphicFrameLocks noChangeAspect="1"/>
          </p:cNvGraphicFramePr>
          <p:nvPr/>
        </p:nvGraphicFramePr>
        <p:xfrm>
          <a:off x="5299075" y="3584575"/>
          <a:ext cx="425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1" name="公式" r:id="rId11" imgW="201295" imgH="276860" progId="Equation.3">
                  <p:embed/>
                </p:oleObj>
              </mc:Choice>
              <mc:Fallback>
                <p:oleObj name="公式" r:id="rId11" imgW="201295" imgH="2768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3584575"/>
                        <a:ext cx="4254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9" name="Object 8"/>
          <p:cNvGraphicFramePr>
            <a:graphicFrameLocks noChangeAspect="1"/>
          </p:cNvGraphicFramePr>
          <p:nvPr/>
        </p:nvGraphicFramePr>
        <p:xfrm>
          <a:off x="5305425" y="4402138"/>
          <a:ext cx="481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2" name="公式" r:id="rId13" imgW="234950" imgH="234950" progId="Equation.3">
                  <p:embed/>
                </p:oleObj>
              </mc:Choice>
              <mc:Fallback>
                <p:oleObj name="公式" r:id="rId13" imgW="234950" imgH="2349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402138"/>
                        <a:ext cx="481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0" name="Object 9"/>
          <p:cNvGraphicFramePr>
            <a:graphicFrameLocks noChangeAspect="1"/>
          </p:cNvGraphicFramePr>
          <p:nvPr/>
        </p:nvGraphicFramePr>
        <p:xfrm>
          <a:off x="5318125" y="4797425"/>
          <a:ext cx="4524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3" name="公式" r:id="rId15" imgW="201295" imgH="234950" progId="Equation.3">
                  <p:embed/>
                </p:oleObj>
              </mc:Choice>
              <mc:Fallback>
                <p:oleObj name="公式" r:id="rId15" imgW="201295" imgH="2349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797425"/>
                        <a:ext cx="4524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1" name="Object 10"/>
          <p:cNvGraphicFramePr>
            <a:graphicFrameLocks noChangeAspect="1"/>
          </p:cNvGraphicFramePr>
          <p:nvPr/>
        </p:nvGraphicFramePr>
        <p:xfrm>
          <a:off x="5303838" y="5183188"/>
          <a:ext cx="48101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4" name="公式" r:id="rId17" imgW="234950" imgH="243205" progId="Equation.3">
                  <p:embed/>
                </p:oleObj>
              </mc:Choice>
              <mc:Fallback>
                <p:oleObj name="公式" r:id="rId17" imgW="234950" imgH="24320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183188"/>
                        <a:ext cx="48101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2" name="Group 50"/>
          <p:cNvGrpSpPr/>
          <p:nvPr/>
        </p:nvGrpSpPr>
        <p:grpSpPr bwMode="auto">
          <a:xfrm>
            <a:off x="7008813" y="3608388"/>
            <a:ext cx="720725" cy="1585912"/>
            <a:chOff x="4481" y="2409"/>
            <a:chExt cx="454" cy="999"/>
          </a:xfrm>
        </p:grpSpPr>
        <p:sp>
          <p:nvSpPr>
            <p:cNvPr id="34873" name="Line 51"/>
            <p:cNvSpPr>
              <a:spLocks noChangeShapeType="1"/>
            </p:cNvSpPr>
            <p:nvPr/>
          </p:nvSpPr>
          <p:spPr bwMode="auto">
            <a:xfrm>
              <a:off x="4776" y="2992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4" name="Line 52"/>
            <p:cNvSpPr>
              <a:spLocks noChangeShapeType="1"/>
            </p:cNvSpPr>
            <p:nvPr/>
          </p:nvSpPr>
          <p:spPr bwMode="auto">
            <a:xfrm>
              <a:off x="4481" y="2902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5" name="Line 53"/>
            <p:cNvSpPr>
              <a:spLocks noChangeShapeType="1"/>
            </p:cNvSpPr>
            <p:nvPr/>
          </p:nvSpPr>
          <p:spPr bwMode="auto">
            <a:xfrm>
              <a:off x="4662" y="2811"/>
              <a:ext cx="2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6" name="Line 54"/>
            <p:cNvSpPr>
              <a:spLocks noChangeShapeType="1"/>
            </p:cNvSpPr>
            <p:nvPr/>
          </p:nvSpPr>
          <p:spPr bwMode="auto">
            <a:xfrm>
              <a:off x="4483" y="3406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7" name="Line 55"/>
            <p:cNvSpPr>
              <a:spLocks noChangeShapeType="1"/>
            </p:cNvSpPr>
            <p:nvPr/>
          </p:nvSpPr>
          <p:spPr bwMode="auto">
            <a:xfrm>
              <a:off x="4483" y="2409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8" name="Line 56"/>
            <p:cNvSpPr>
              <a:spLocks noChangeShapeType="1"/>
            </p:cNvSpPr>
            <p:nvPr/>
          </p:nvSpPr>
          <p:spPr bwMode="auto">
            <a:xfrm>
              <a:off x="4483" y="2654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9" name="Line 57"/>
            <p:cNvSpPr>
              <a:spLocks noChangeShapeType="1"/>
            </p:cNvSpPr>
            <p:nvPr/>
          </p:nvSpPr>
          <p:spPr bwMode="auto">
            <a:xfrm flipV="1">
              <a:off x="4662" y="2660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0" name="Line 58"/>
            <p:cNvSpPr>
              <a:spLocks noChangeShapeType="1"/>
            </p:cNvSpPr>
            <p:nvPr/>
          </p:nvSpPr>
          <p:spPr bwMode="auto">
            <a:xfrm>
              <a:off x="4776" y="272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 flipV="1">
              <a:off x="4776" y="3001"/>
              <a:ext cx="0" cy="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2" name="Line 60"/>
            <p:cNvSpPr>
              <a:spLocks noChangeShapeType="1"/>
            </p:cNvSpPr>
            <p:nvPr/>
          </p:nvSpPr>
          <p:spPr bwMode="auto">
            <a:xfrm flipV="1">
              <a:off x="4776" y="2410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53" name="Group 61"/>
          <p:cNvGrpSpPr/>
          <p:nvPr/>
        </p:nvGrpSpPr>
        <p:grpSpPr bwMode="auto">
          <a:xfrm>
            <a:off x="7726363" y="3790950"/>
            <a:ext cx="1023937" cy="828675"/>
            <a:chOff x="4933" y="2524"/>
            <a:chExt cx="645" cy="522"/>
          </a:xfrm>
        </p:grpSpPr>
        <p:sp>
          <p:nvSpPr>
            <p:cNvPr id="34868" name="Line 62"/>
            <p:cNvSpPr>
              <a:spLocks noChangeShapeType="1"/>
            </p:cNvSpPr>
            <p:nvPr/>
          </p:nvSpPr>
          <p:spPr bwMode="auto">
            <a:xfrm>
              <a:off x="5330" y="2864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69" name="Group 63"/>
            <p:cNvGrpSpPr/>
            <p:nvPr/>
          </p:nvGrpSpPr>
          <p:grpSpPr bwMode="auto">
            <a:xfrm>
              <a:off x="4933" y="2660"/>
              <a:ext cx="407" cy="386"/>
              <a:chOff x="5216" y="2718"/>
              <a:chExt cx="407" cy="386"/>
            </a:xfrm>
          </p:grpSpPr>
          <p:sp>
            <p:nvSpPr>
              <p:cNvPr id="34871" name="AutoShape 64"/>
              <p:cNvSpPr>
                <a:spLocks noChangeArrowheads="1"/>
              </p:cNvSpPr>
              <p:nvPr/>
            </p:nvSpPr>
            <p:spPr bwMode="auto">
              <a:xfrm>
                <a:off x="5216" y="2718"/>
                <a:ext cx="318" cy="386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34872" name="Oval 65"/>
              <p:cNvSpPr>
                <a:spLocks noChangeArrowheads="1"/>
              </p:cNvSpPr>
              <p:nvPr/>
            </p:nvSpPr>
            <p:spPr bwMode="auto">
              <a:xfrm>
                <a:off x="5533" y="2871"/>
                <a:ext cx="90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34870" name="Text Box 66"/>
            <p:cNvSpPr txBox="1">
              <a:spLocks noChangeArrowheads="1"/>
            </p:cNvSpPr>
            <p:nvPr/>
          </p:nvSpPr>
          <p:spPr bwMode="auto">
            <a:xfrm>
              <a:off x="5329" y="2524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4854" name="Object 11"/>
          <p:cNvGraphicFramePr>
            <a:graphicFrameLocks noChangeAspect="1"/>
          </p:cNvGraphicFramePr>
          <p:nvPr/>
        </p:nvGraphicFramePr>
        <p:xfrm>
          <a:off x="1504950" y="3063875"/>
          <a:ext cx="1282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5" name="公式" r:id="rId19" imgW="520700" imgH="215900" progId="Equation.3">
                  <p:embed/>
                </p:oleObj>
              </mc:Choice>
              <mc:Fallback>
                <p:oleObj name="公式" r:id="rId19" imgW="520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063875"/>
                        <a:ext cx="1282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5" name="Object 12"/>
          <p:cNvGraphicFramePr>
            <a:graphicFrameLocks noChangeAspect="1"/>
          </p:cNvGraphicFramePr>
          <p:nvPr/>
        </p:nvGraphicFramePr>
        <p:xfrm>
          <a:off x="876300" y="3594100"/>
          <a:ext cx="2786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6" name="公式" r:id="rId21" imgW="1129665" imgH="215900" progId="Equation.3">
                  <p:embed/>
                </p:oleObj>
              </mc:Choice>
              <mc:Fallback>
                <p:oleObj name="公式" r:id="rId21" imgW="1129665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594100"/>
                        <a:ext cx="2786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6" name="Object 13"/>
          <p:cNvGraphicFramePr>
            <a:graphicFrameLocks noChangeAspect="1"/>
          </p:cNvGraphicFramePr>
          <p:nvPr/>
        </p:nvGraphicFramePr>
        <p:xfrm>
          <a:off x="1042988" y="4089400"/>
          <a:ext cx="11890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7" name="公式" r:id="rId23" imgW="482600" imgH="254000" progId="Equation.3">
                  <p:embed/>
                </p:oleObj>
              </mc:Choice>
              <mc:Fallback>
                <p:oleObj name="公式" r:id="rId23" imgW="4826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89400"/>
                        <a:ext cx="11890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7" name="Object 14"/>
          <p:cNvGraphicFramePr>
            <a:graphicFrameLocks noChangeAspect="1"/>
          </p:cNvGraphicFramePr>
          <p:nvPr/>
        </p:nvGraphicFramePr>
        <p:xfrm>
          <a:off x="1289050" y="2016125"/>
          <a:ext cx="19796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公式" r:id="rId25" imgW="888365" imgH="254000" progId="Equation.3">
                  <p:embed/>
                </p:oleObj>
              </mc:Choice>
              <mc:Fallback>
                <p:oleObj name="公式" r:id="rId25" imgW="888365" imgH="25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016125"/>
                        <a:ext cx="19796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8" name="Object 15"/>
          <p:cNvGraphicFramePr>
            <a:graphicFrameLocks noChangeAspect="1"/>
          </p:cNvGraphicFramePr>
          <p:nvPr/>
        </p:nvGraphicFramePr>
        <p:xfrm>
          <a:off x="2232025" y="4087813"/>
          <a:ext cx="1158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9" name="公式" r:id="rId27" imgW="469900" imgH="254000" progId="Equation.3">
                  <p:embed/>
                </p:oleObj>
              </mc:Choice>
              <mc:Fallback>
                <p:oleObj name="公式" r:id="rId27" imgW="4699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087813"/>
                        <a:ext cx="1158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9" name="Object 16"/>
          <p:cNvGraphicFramePr>
            <a:graphicFrameLocks noChangeAspect="1"/>
          </p:cNvGraphicFramePr>
          <p:nvPr/>
        </p:nvGraphicFramePr>
        <p:xfrm>
          <a:off x="1157288" y="2560638"/>
          <a:ext cx="2262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0" name="公式" r:id="rId29" imgW="1016000" imgH="228600" progId="Equation.3">
                  <p:embed/>
                </p:oleObj>
              </mc:Choice>
              <mc:Fallback>
                <p:oleObj name="公式" r:id="rId29" imgW="1016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560638"/>
                        <a:ext cx="2262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0" name="Object 17"/>
          <p:cNvGraphicFramePr>
            <a:graphicFrameLocks noChangeAspect="1"/>
          </p:cNvGraphicFramePr>
          <p:nvPr/>
        </p:nvGraphicFramePr>
        <p:xfrm>
          <a:off x="6372225" y="5445125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1" name="公式" r:id="rId31" imgW="193040" imgH="243205" progId="Equation.3">
                  <p:embed/>
                </p:oleObj>
              </mc:Choice>
              <mc:Fallback>
                <p:oleObj name="公式" r:id="rId31" imgW="193040" imgH="24320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445125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1" name="Object 18"/>
          <p:cNvGraphicFramePr>
            <a:graphicFrameLocks noChangeAspect="1"/>
          </p:cNvGraphicFramePr>
          <p:nvPr/>
        </p:nvGraphicFramePr>
        <p:xfrm>
          <a:off x="6372225" y="504825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2" name="公式" r:id="rId33" imgW="193040" imgH="243205" progId="Equation.3">
                  <p:embed/>
                </p:oleObj>
              </mc:Choice>
              <mc:Fallback>
                <p:oleObj name="公式" r:id="rId33" imgW="193040" imgH="24320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048250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2" name="Object 19"/>
          <p:cNvGraphicFramePr>
            <a:graphicFrameLocks noChangeAspect="1"/>
          </p:cNvGraphicFramePr>
          <p:nvPr/>
        </p:nvGraphicFramePr>
        <p:xfrm>
          <a:off x="6372225" y="4652963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公式" r:id="rId35" imgW="193040" imgH="243205" progId="Equation.3">
                  <p:embed/>
                </p:oleObj>
              </mc:Choice>
              <mc:Fallback>
                <p:oleObj name="公式" r:id="rId35" imgW="193040" imgH="24320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652963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3" name="Object 20"/>
          <p:cNvGraphicFramePr>
            <a:graphicFrameLocks noChangeAspect="1"/>
          </p:cNvGraphicFramePr>
          <p:nvPr/>
        </p:nvGraphicFramePr>
        <p:xfrm>
          <a:off x="6372225" y="4256088"/>
          <a:ext cx="3317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4" name="公式" r:id="rId37" imgW="193040" imgH="234950" progId="Equation.3">
                  <p:embed/>
                </p:oleObj>
              </mc:Choice>
              <mc:Fallback>
                <p:oleObj name="公式" r:id="rId37" imgW="193040" imgH="2349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56088"/>
                        <a:ext cx="3317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4" name="Object 21"/>
          <p:cNvGraphicFramePr>
            <a:graphicFrameLocks noChangeAspect="1"/>
          </p:cNvGraphicFramePr>
          <p:nvPr/>
        </p:nvGraphicFramePr>
        <p:xfrm>
          <a:off x="6372225" y="388620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公式" r:id="rId39" imgW="193040" imgH="243205" progId="Equation.3">
                  <p:embed/>
                </p:oleObj>
              </mc:Choice>
              <mc:Fallback>
                <p:oleObj name="公式" r:id="rId39" imgW="193040" imgH="24320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886200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5" name="Object 22"/>
          <p:cNvGraphicFramePr>
            <a:graphicFrameLocks noChangeAspect="1"/>
          </p:cNvGraphicFramePr>
          <p:nvPr/>
        </p:nvGraphicFramePr>
        <p:xfrm>
          <a:off x="6372225" y="3463925"/>
          <a:ext cx="3317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公式" r:id="rId41" imgW="193040" imgH="234950" progId="Equation.3">
                  <p:embed/>
                </p:oleObj>
              </mc:Choice>
              <mc:Fallback>
                <p:oleObj name="公式" r:id="rId41" imgW="193040" imgH="23495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463925"/>
                        <a:ext cx="3317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6" name="Object 23"/>
          <p:cNvGraphicFramePr>
            <a:graphicFrameLocks noChangeAspect="1"/>
          </p:cNvGraphicFramePr>
          <p:nvPr/>
        </p:nvGraphicFramePr>
        <p:xfrm>
          <a:off x="6383338" y="3079750"/>
          <a:ext cx="3095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公式" r:id="rId43" imgW="175895" imgH="234950" progId="Equation.3">
                  <p:embed/>
                </p:oleObj>
              </mc:Choice>
              <mc:Fallback>
                <p:oleObj name="公式" r:id="rId43" imgW="175895" imgH="23495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079750"/>
                        <a:ext cx="3095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7" name="Object 24"/>
          <p:cNvGraphicFramePr>
            <a:graphicFrameLocks noChangeAspect="1"/>
          </p:cNvGraphicFramePr>
          <p:nvPr/>
        </p:nvGraphicFramePr>
        <p:xfrm>
          <a:off x="6372225" y="2673350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8" name="公式" r:id="rId45" imgW="193040" imgH="243205" progId="Equation.3">
                  <p:embed/>
                </p:oleObj>
              </mc:Choice>
              <mc:Fallback>
                <p:oleObj name="公式" r:id="rId45" imgW="193040" imgH="24320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73350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F75C299-1E28-4A5C-937D-5525EAACBB6D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34E6E1-EA76-40F2-8114-2BF9F0C27F6D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</a:t>
            </a:r>
            <a:r>
              <a:rPr lang="en-US" altLang="zh-CN">
                <a:latin typeface="Dotum" pitchFamily="34" charset="-127"/>
                <a:ea typeface="Dotum" pitchFamily="34" charset="-127"/>
              </a:rPr>
              <a:t>-</a:t>
            </a:r>
            <a:r>
              <a:rPr lang="zh-CN" altLang="en-US"/>
              <a:t>十进制译码器</a:t>
            </a:r>
            <a:r>
              <a:rPr lang="en-US" altLang="zh-CN"/>
              <a:t>74x42</a:t>
            </a:r>
            <a:endParaRPr lang="zh-CN" altLang="en-US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3322638" cy="5076825"/>
          </a:xfrm>
        </p:spPr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8421BCD</a:t>
            </a:r>
            <a:r>
              <a:rPr lang="zh-CN" altLang="en-US"/>
              <a:t>码译成</a:t>
            </a:r>
            <a:r>
              <a:rPr lang="en-US" altLang="zh-CN"/>
              <a:t>10</a:t>
            </a:r>
            <a:r>
              <a:rPr lang="zh-CN" altLang="en-US"/>
              <a:t>个状态输出</a:t>
            </a:r>
            <a:endParaRPr lang="zh-CN" altLang="en-US"/>
          </a:p>
        </p:txBody>
      </p: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/>
          <a:stretch>
            <a:fillRect/>
          </a:stretch>
        </p:blipFill>
        <p:spPr bwMode="auto">
          <a:xfrm>
            <a:off x="431800" y="2781300"/>
            <a:ext cx="3419475" cy="3263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196975"/>
            <a:ext cx="5124450" cy="518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B85CDD-A73F-4C3B-8C3C-A5E015B9ADC1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98136FF-093E-498C-A5A4-B5553F5E49CA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4789487"/>
          </a:xfrm>
        </p:spPr>
        <p:txBody>
          <a:bodyPr/>
          <a:lstStyle/>
          <a:p>
            <a:r>
              <a:rPr kumimoji="1" lang="zh-CN" altLang="en-US"/>
              <a:t>七段数码管：由七个发光二极管组成的显示器件</a:t>
            </a:r>
            <a:endParaRPr kumimoji="1" lang="zh-CN" altLang="en-US"/>
          </a:p>
          <a:p>
            <a:endParaRPr kumimoji="1" lang="zh-CN" altLang="en-US" b="0"/>
          </a:p>
          <a:p>
            <a:endParaRPr kumimoji="1" lang="zh-CN" altLang="en-US" b="0"/>
          </a:p>
          <a:p>
            <a:pPr lvl="1"/>
            <a:endParaRPr kumimoji="1" lang="zh-CN" altLang="en-US" b="1"/>
          </a:p>
          <a:p>
            <a:pPr lvl="1"/>
            <a:endParaRPr kumimoji="1" lang="zh-CN" altLang="en-US" b="1"/>
          </a:p>
          <a:p>
            <a:pPr lvl="1"/>
            <a:endParaRPr kumimoji="1" lang="zh-CN" altLang="en-US"/>
          </a:p>
          <a:p>
            <a:r>
              <a:rPr lang="zh-CN" altLang="en-US"/>
              <a:t>七段显示译码器</a:t>
            </a:r>
            <a:endParaRPr lang="zh-CN" altLang="en-US"/>
          </a:p>
          <a:p>
            <a:pPr lvl="1"/>
            <a:r>
              <a:rPr kumimoji="1" lang="zh-CN" altLang="en-US"/>
              <a:t>将</a:t>
            </a:r>
            <a:r>
              <a:rPr kumimoji="1" lang="en-US" altLang="zh-CN"/>
              <a:t>BCD</a:t>
            </a:r>
            <a:r>
              <a:rPr kumimoji="1" lang="zh-CN" altLang="en-US"/>
              <a:t>代码翻译成数码管所需的驱动信号</a:t>
            </a:r>
            <a:endParaRPr lang="en-US" altLang="zh-CN"/>
          </a:p>
          <a:p>
            <a:pPr lvl="1"/>
            <a:r>
              <a:rPr lang="zh-CN" altLang="en-US"/>
              <a:t>常见有</a:t>
            </a:r>
            <a:r>
              <a:rPr lang="en-US" altLang="zh-CN"/>
              <a:t>74x48</a:t>
            </a:r>
            <a:r>
              <a:rPr lang="zh-CN" altLang="en-US"/>
              <a:t>，</a:t>
            </a:r>
            <a:r>
              <a:rPr lang="en-US" altLang="zh-CN"/>
              <a:t>74x248</a:t>
            </a:r>
            <a:r>
              <a:rPr lang="zh-CN" altLang="en-US"/>
              <a:t>，</a:t>
            </a:r>
            <a:r>
              <a:rPr lang="en-US" altLang="zh-CN"/>
              <a:t>74x4511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显示译码器</a:t>
            </a:r>
            <a:endParaRPr lang="zh-CN" altLang="en-US"/>
          </a:p>
        </p:txBody>
      </p:sp>
      <p:grpSp>
        <p:nvGrpSpPr>
          <p:cNvPr id="38919" name="Group 4"/>
          <p:cNvGrpSpPr/>
          <p:nvPr/>
        </p:nvGrpSpPr>
        <p:grpSpPr bwMode="auto">
          <a:xfrm>
            <a:off x="814388" y="2060575"/>
            <a:ext cx="3233737" cy="2116138"/>
            <a:chOff x="513" y="1298"/>
            <a:chExt cx="2037" cy="1333"/>
          </a:xfrm>
        </p:grpSpPr>
        <p:sp>
          <p:nvSpPr>
            <p:cNvPr id="38997" name="Text Box 5"/>
            <p:cNvSpPr txBox="1">
              <a:spLocks noChangeArrowheads="1"/>
            </p:cNvSpPr>
            <p:nvPr/>
          </p:nvSpPr>
          <p:spPr bwMode="auto">
            <a:xfrm>
              <a:off x="513" y="2343"/>
              <a:ext cx="19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共阳极，低电平驱动</a:t>
              </a:r>
              <a:endParaRPr kumimoji="1" lang="zh-CN" altLang="en-US" sz="2400"/>
            </a:p>
          </p:txBody>
        </p:sp>
        <p:grpSp>
          <p:nvGrpSpPr>
            <p:cNvPr id="38998" name="Group 6"/>
            <p:cNvGrpSpPr/>
            <p:nvPr/>
          </p:nvGrpSpPr>
          <p:grpSpPr bwMode="auto">
            <a:xfrm>
              <a:off x="586" y="1598"/>
              <a:ext cx="150" cy="528"/>
              <a:chOff x="106" y="1933"/>
              <a:chExt cx="150" cy="528"/>
            </a:xfrm>
          </p:grpSpPr>
          <p:sp>
            <p:nvSpPr>
              <p:cNvPr id="39045" name="Line 7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046" name="Group 8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9047" name="AutoShape 9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9048" name="Line 10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99" name="Line 11"/>
            <p:cNvSpPr>
              <a:spLocks noChangeShapeType="1"/>
            </p:cNvSpPr>
            <p:nvPr/>
          </p:nvSpPr>
          <p:spPr bwMode="auto">
            <a:xfrm>
              <a:off x="665" y="1598"/>
              <a:ext cx="15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0" name="Oval 12"/>
            <p:cNvSpPr>
              <a:spLocks noChangeArrowheads="1"/>
            </p:cNvSpPr>
            <p:nvPr/>
          </p:nvSpPr>
          <p:spPr bwMode="auto">
            <a:xfrm>
              <a:off x="1079" y="157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9001" name="Oval 13"/>
            <p:cNvSpPr>
              <a:spLocks noChangeArrowheads="1"/>
            </p:cNvSpPr>
            <p:nvPr/>
          </p:nvSpPr>
          <p:spPr bwMode="auto">
            <a:xfrm>
              <a:off x="853" y="1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9002" name="Oval 14"/>
            <p:cNvSpPr>
              <a:spLocks noChangeArrowheads="1"/>
            </p:cNvSpPr>
            <p:nvPr/>
          </p:nvSpPr>
          <p:spPr bwMode="auto">
            <a:xfrm>
              <a:off x="1306" y="15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9003" name="Oval 15"/>
            <p:cNvSpPr>
              <a:spLocks noChangeArrowheads="1"/>
            </p:cNvSpPr>
            <p:nvPr/>
          </p:nvSpPr>
          <p:spPr bwMode="auto">
            <a:xfrm>
              <a:off x="1533" y="157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9004" name="Oval 16"/>
            <p:cNvSpPr>
              <a:spLocks noChangeArrowheads="1"/>
            </p:cNvSpPr>
            <p:nvPr/>
          </p:nvSpPr>
          <p:spPr bwMode="auto">
            <a:xfrm>
              <a:off x="1760" y="157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9005" name="Oval 17"/>
            <p:cNvSpPr>
              <a:spLocks noChangeArrowheads="1"/>
            </p:cNvSpPr>
            <p:nvPr/>
          </p:nvSpPr>
          <p:spPr bwMode="auto">
            <a:xfrm>
              <a:off x="1987" y="157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9006" name="Text Box 18"/>
            <p:cNvSpPr txBox="1">
              <a:spLocks noChangeArrowheads="1"/>
            </p:cNvSpPr>
            <p:nvPr/>
          </p:nvSpPr>
          <p:spPr bwMode="auto">
            <a:xfrm>
              <a:off x="2125" y="129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Vcc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9007" name="Text Box 19"/>
            <p:cNvSpPr txBox="1">
              <a:spLocks noChangeArrowheads="1"/>
            </p:cNvSpPr>
            <p:nvPr/>
          </p:nvSpPr>
          <p:spPr bwMode="auto">
            <a:xfrm>
              <a:off x="557" y="20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</a:t>
              </a:r>
              <a:endParaRPr kumimoji="1" lang="en-US" altLang="zh-CN" sz="2400" b="0"/>
            </a:p>
          </p:txBody>
        </p:sp>
        <p:sp>
          <p:nvSpPr>
            <p:cNvPr id="39008" name="Text Box 20"/>
            <p:cNvSpPr txBox="1">
              <a:spLocks noChangeArrowheads="1"/>
            </p:cNvSpPr>
            <p:nvPr/>
          </p:nvSpPr>
          <p:spPr bwMode="auto">
            <a:xfrm>
              <a:off x="773" y="20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b</a:t>
              </a:r>
              <a:endParaRPr kumimoji="1" lang="en-US" altLang="zh-CN" sz="2400" b="0"/>
            </a:p>
          </p:txBody>
        </p:sp>
        <p:sp>
          <p:nvSpPr>
            <p:cNvPr id="39009" name="Text Box 21"/>
            <p:cNvSpPr txBox="1">
              <a:spLocks noChangeArrowheads="1"/>
            </p:cNvSpPr>
            <p:nvPr/>
          </p:nvSpPr>
          <p:spPr bwMode="auto">
            <a:xfrm>
              <a:off x="1001" y="207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endParaRPr kumimoji="1" lang="en-US" altLang="zh-CN" sz="2400" b="0"/>
            </a:p>
          </p:txBody>
        </p:sp>
        <p:sp>
          <p:nvSpPr>
            <p:cNvPr id="39010" name="Text Box 22"/>
            <p:cNvSpPr txBox="1">
              <a:spLocks noChangeArrowheads="1"/>
            </p:cNvSpPr>
            <p:nvPr/>
          </p:nvSpPr>
          <p:spPr bwMode="auto">
            <a:xfrm>
              <a:off x="1229" y="20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d</a:t>
              </a:r>
              <a:endParaRPr kumimoji="1" lang="en-US" altLang="zh-CN" sz="2400" b="0"/>
            </a:p>
          </p:txBody>
        </p:sp>
        <p:sp>
          <p:nvSpPr>
            <p:cNvPr id="39011" name="Text Box 23"/>
            <p:cNvSpPr txBox="1">
              <a:spLocks noChangeArrowheads="1"/>
            </p:cNvSpPr>
            <p:nvPr/>
          </p:nvSpPr>
          <p:spPr bwMode="auto">
            <a:xfrm>
              <a:off x="1463" y="207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e</a:t>
              </a:r>
              <a:endParaRPr kumimoji="1" lang="en-US" altLang="zh-CN" sz="2400" b="0"/>
            </a:p>
          </p:txBody>
        </p:sp>
        <p:sp>
          <p:nvSpPr>
            <p:cNvPr id="39012" name="Text Box 24"/>
            <p:cNvSpPr txBox="1">
              <a:spLocks noChangeArrowheads="1"/>
            </p:cNvSpPr>
            <p:nvPr/>
          </p:nvSpPr>
          <p:spPr bwMode="auto">
            <a:xfrm>
              <a:off x="1703" y="2073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</a:t>
              </a:r>
              <a:endParaRPr kumimoji="1" lang="en-US" altLang="zh-CN" sz="2400" b="0"/>
            </a:p>
          </p:txBody>
        </p:sp>
        <p:sp>
          <p:nvSpPr>
            <p:cNvPr id="39013" name="Text Box 25"/>
            <p:cNvSpPr txBox="1">
              <a:spLocks noChangeArrowheads="1"/>
            </p:cNvSpPr>
            <p:nvPr/>
          </p:nvSpPr>
          <p:spPr bwMode="auto">
            <a:xfrm>
              <a:off x="1906" y="205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g</a:t>
              </a:r>
              <a:endParaRPr kumimoji="1" lang="en-US" altLang="zh-CN" sz="2400" b="0"/>
            </a:p>
          </p:txBody>
        </p:sp>
        <p:sp>
          <p:nvSpPr>
            <p:cNvPr id="39014" name="Oval 26"/>
            <p:cNvSpPr>
              <a:spLocks noChangeArrowheads="1"/>
            </p:cNvSpPr>
            <p:nvPr/>
          </p:nvSpPr>
          <p:spPr bwMode="auto">
            <a:xfrm>
              <a:off x="2236" y="157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39015" name="Group 27"/>
            <p:cNvGrpSpPr/>
            <p:nvPr/>
          </p:nvGrpSpPr>
          <p:grpSpPr bwMode="auto">
            <a:xfrm>
              <a:off x="801" y="1598"/>
              <a:ext cx="150" cy="528"/>
              <a:chOff x="106" y="1933"/>
              <a:chExt cx="150" cy="528"/>
            </a:xfrm>
          </p:grpSpPr>
          <p:sp>
            <p:nvSpPr>
              <p:cNvPr id="39041" name="Line 28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042" name="Group 29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9043" name="AutoShape 30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9044" name="Line 31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016" name="Group 32"/>
            <p:cNvGrpSpPr/>
            <p:nvPr/>
          </p:nvGrpSpPr>
          <p:grpSpPr bwMode="auto">
            <a:xfrm>
              <a:off x="1028" y="1598"/>
              <a:ext cx="150" cy="528"/>
              <a:chOff x="106" y="1933"/>
              <a:chExt cx="150" cy="528"/>
            </a:xfrm>
          </p:grpSpPr>
          <p:sp>
            <p:nvSpPr>
              <p:cNvPr id="39037" name="Line 33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038" name="Group 34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9039" name="AutoShape 35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9040" name="Line 36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017" name="Group 37"/>
            <p:cNvGrpSpPr/>
            <p:nvPr/>
          </p:nvGrpSpPr>
          <p:grpSpPr bwMode="auto">
            <a:xfrm>
              <a:off x="1255" y="1598"/>
              <a:ext cx="150" cy="528"/>
              <a:chOff x="106" y="1933"/>
              <a:chExt cx="150" cy="528"/>
            </a:xfrm>
          </p:grpSpPr>
          <p:sp>
            <p:nvSpPr>
              <p:cNvPr id="39033" name="Line 38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034" name="Group 39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9035" name="AutoShape 40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9036" name="Line 41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018" name="Group 42"/>
            <p:cNvGrpSpPr/>
            <p:nvPr/>
          </p:nvGrpSpPr>
          <p:grpSpPr bwMode="auto">
            <a:xfrm>
              <a:off x="1482" y="1598"/>
              <a:ext cx="150" cy="528"/>
              <a:chOff x="106" y="1933"/>
              <a:chExt cx="150" cy="528"/>
            </a:xfrm>
          </p:grpSpPr>
          <p:sp>
            <p:nvSpPr>
              <p:cNvPr id="39029" name="Line 43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030" name="Group 44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9031" name="AutoShape 45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9032" name="Line 46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019" name="Group 47"/>
            <p:cNvGrpSpPr/>
            <p:nvPr/>
          </p:nvGrpSpPr>
          <p:grpSpPr bwMode="auto">
            <a:xfrm>
              <a:off x="1708" y="1598"/>
              <a:ext cx="150" cy="528"/>
              <a:chOff x="106" y="1933"/>
              <a:chExt cx="150" cy="528"/>
            </a:xfrm>
          </p:grpSpPr>
          <p:sp>
            <p:nvSpPr>
              <p:cNvPr id="39025" name="Line 48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026" name="Group 49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9027" name="AutoShape 50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9028" name="Line 51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020" name="Group 52"/>
            <p:cNvGrpSpPr/>
            <p:nvPr/>
          </p:nvGrpSpPr>
          <p:grpSpPr bwMode="auto">
            <a:xfrm>
              <a:off x="1935" y="1598"/>
              <a:ext cx="150" cy="528"/>
              <a:chOff x="106" y="1933"/>
              <a:chExt cx="150" cy="528"/>
            </a:xfrm>
          </p:grpSpPr>
          <p:sp>
            <p:nvSpPr>
              <p:cNvPr id="39021" name="Line 53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022" name="Group 54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9023" name="AutoShape 55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9024" name="Line 56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8920" name="Group 57"/>
          <p:cNvGrpSpPr/>
          <p:nvPr/>
        </p:nvGrpSpPr>
        <p:grpSpPr bwMode="auto">
          <a:xfrm>
            <a:off x="7212013" y="2251075"/>
            <a:ext cx="1608137" cy="2149475"/>
            <a:chOff x="4558" y="1418"/>
            <a:chExt cx="1013" cy="1354"/>
          </a:xfrm>
        </p:grpSpPr>
        <p:sp>
          <p:nvSpPr>
            <p:cNvPr id="38979" name="Rectangle 58"/>
            <p:cNvSpPr>
              <a:spLocks noChangeArrowheads="1"/>
            </p:cNvSpPr>
            <p:nvPr/>
          </p:nvSpPr>
          <p:spPr bwMode="auto">
            <a:xfrm>
              <a:off x="5284" y="1777"/>
              <a:ext cx="56" cy="39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80" name="Rectangle 59"/>
            <p:cNvSpPr>
              <a:spLocks noChangeArrowheads="1"/>
            </p:cNvSpPr>
            <p:nvPr/>
          </p:nvSpPr>
          <p:spPr bwMode="auto">
            <a:xfrm>
              <a:off x="4767" y="1793"/>
              <a:ext cx="56" cy="39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81" name="Rectangle 60"/>
            <p:cNvSpPr>
              <a:spLocks noChangeArrowheads="1"/>
            </p:cNvSpPr>
            <p:nvPr/>
          </p:nvSpPr>
          <p:spPr bwMode="auto">
            <a:xfrm>
              <a:off x="4770" y="2305"/>
              <a:ext cx="57" cy="39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82" name="Rectangle 61"/>
            <p:cNvSpPr>
              <a:spLocks noChangeArrowheads="1"/>
            </p:cNvSpPr>
            <p:nvPr/>
          </p:nvSpPr>
          <p:spPr bwMode="auto">
            <a:xfrm rot="-5400000">
              <a:off x="5024" y="1532"/>
              <a:ext cx="55" cy="4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83" name="Rectangle 62"/>
            <p:cNvSpPr>
              <a:spLocks noChangeArrowheads="1"/>
            </p:cNvSpPr>
            <p:nvPr/>
          </p:nvSpPr>
          <p:spPr bwMode="auto">
            <a:xfrm rot="-5400000">
              <a:off x="5031" y="2037"/>
              <a:ext cx="55" cy="4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84" name="Text Box 63"/>
            <p:cNvSpPr txBox="1">
              <a:spLocks noChangeArrowheads="1"/>
            </p:cNvSpPr>
            <p:nvPr/>
          </p:nvSpPr>
          <p:spPr bwMode="auto">
            <a:xfrm>
              <a:off x="5336" y="2212"/>
              <a:ext cx="1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85" name="Text Box 64"/>
            <p:cNvSpPr txBox="1">
              <a:spLocks noChangeArrowheads="1"/>
            </p:cNvSpPr>
            <p:nvPr/>
          </p:nvSpPr>
          <p:spPr bwMode="auto">
            <a:xfrm>
              <a:off x="4979" y="1418"/>
              <a:ext cx="1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86" name="Rectangle 65"/>
            <p:cNvSpPr>
              <a:spLocks noChangeArrowheads="1"/>
            </p:cNvSpPr>
            <p:nvPr/>
          </p:nvSpPr>
          <p:spPr bwMode="auto">
            <a:xfrm>
              <a:off x="4767" y="2307"/>
              <a:ext cx="56" cy="3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87" name="Rectangle 66"/>
            <p:cNvSpPr>
              <a:spLocks noChangeArrowheads="1"/>
            </p:cNvSpPr>
            <p:nvPr/>
          </p:nvSpPr>
          <p:spPr bwMode="auto">
            <a:xfrm rot="-5400000">
              <a:off x="5026" y="2543"/>
              <a:ext cx="55" cy="4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88" name="Rectangle 67"/>
            <p:cNvSpPr>
              <a:spLocks noChangeArrowheads="1"/>
            </p:cNvSpPr>
            <p:nvPr/>
          </p:nvSpPr>
          <p:spPr bwMode="auto">
            <a:xfrm>
              <a:off x="5280" y="1779"/>
              <a:ext cx="56" cy="3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89" name="Text Box 68"/>
            <p:cNvSpPr txBox="1">
              <a:spLocks noChangeArrowheads="1"/>
            </p:cNvSpPr>
            <p:nvPr/>
          </p:nvSpPr>
          <p:spPr bwMode="auto">
            <a:xfrm>
              <a:off x="5360" y="1804"/>
              <a:ext cx="2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90" name="Text Box 69"/>
            <p:cNvSpPr txBox="1">
              <a:spLocks noChangeArrowheads="1"/>
            </p:cNvSpPr>
            <p:nvPr/>
          </p:nvSpPr>
          <p:spPr bwMode="auto">
            <a:xfrm>
              <a:off x="4967" y="2439"/>
              <a:ext cx="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91" name="Text Box 70"/>
            <p:cNvSpPr txBox="1">
              <a:spLocks noChangeArrowheads="1"/>
            </p:cNvSpPr>
            <p:nvPr/>
          </p:nvSpPr>
          <p:spPr bwMode="auto">
            <a:xfrm>
              <a:off x="4571" y="1849"/>
              <a:ext cx="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92" name="Text Box 71"/>
            <p:cNvSpPr txBox="1">
              <a:spLocks noChangeArrowheads="1"/>
            </p:cNvSpPr>
            <p:nvPr/>
          </p:nvSpPr>
          <p:spPr bwMode="auto">
            <a:xfrm>
              <a:off x="4987" y="1884"/>
              <a:ext cx="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8993" name="Rectangle 72"/>
            <p:cNvSpPr>
              <a:spLocks noChangeArrowheads="1"/>
            </p:cNvSpPr>
            <p:nvPr/>
          </p:nvSpPr>
          <p:spPr bwMode="auto">
            <a:xfrm>
              <a:off x="5288" y="1772"/>
              <a:ext cx="56" cy="39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94" name="Rectangle 73"/>
            <p:cNvSpPr>
              <a:spLocks noChangeArrowheads="1"/>
            </p:cNvSpPr>
            <p:nvPr/>
          </p:nvSpPr>
          <p:spPr bwMode="auto">
            <a:xfrm>
              <a:off x="5284" y="2296"/>
              <a:ext cx="56" cy="39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95" name="Rectangle 74"/>
            <p:cNvSpPr>
              <a:spLocks noChangeArrowheads="1"/>
            </p:cNvSpPr>
            <p:nvPr/>
          </p:nvSpPr>
          <p:spPr bwMode="auto">
            <a:xfrm rot="-5400000">
              <a:off x="5031" y="2540"/>
              <a:ext cx="55" cy="4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96" name="Text Box 75"/>
            <p:cNvSpPr txBox="1">
              <a:spLocks noChangeArrowheads="1"/>
            </p:cNvSpPr>
            <p:nvPr/>
          </p:nvSpPr>
          <p:spPr bwMode="auto">
            <a:xfrm>
              <a:off x="4558" y="2348"/>
              <a:ext cx="1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921" name="Group 76"/>
          <p:cNvGrpSpPr/>
          <p:nvPr/>
        </p:nvGrpSpPr>
        <p:grpSpPr bwMode="auto">
          <a:xfrm>
            <a:off x="7550150" y="2708275"/>
            <a:ext cx="909638" cy="1687513"/>
            <a:chOff x="4741" y="3061"/>
            <a:chExt cx="573" cy="1063"/>
          </a:xfrm>
        </p:grpSpPr>
        <p:sp>
          <p:nvSpPr>
            <p:cNvPr id="38974" name="Rectangle 77"/>
            <p:cNvSpPr>
              <a:spLocks noChangeArrowheads="1"/>
            </p:cNvSpPr>
            <p:nvPr/>
          </p:nvSpPr>
          <p:spPr bwMode="auto">
            <a:xfrm>
              <a:off x="4741" y="3147"/>
              <a:ext cx="56" cy="394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75" name="Rectangle 78"/>
            <p:cNvSpPr>
              <a:spLocks noChangeArrowheads="1"/>
            </p:cNvSpPr>
            <p:nvPr/>
          </p:nvSpPr>
          <p:spPr bwMode="auto">
            <a:xfrm rot="-5400000">
              <a:off x="4998" y="2886"/>
              <a:ext cx="55" cy="40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76" name="Rectangle 79"/>
            <p:cNvSpPr>
              <a:spLocks noChangeArrowheads="1"/>
            </p:cNvSpPr>
            <p:nvPr/>
          </p:nvSpPr>
          <p:spPr bwMode="auto">
            <a:xfrm rot="-5400000">
              <a:off x="5005" y="3391"/>
              <a:ext cx="55" cy="40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77" name="Rectangle 80"/>
            <p:cNvSpPr>
              <a:spLocks noChangeArrowheads="1"/>
            </p:cNvSpPr>
            <p:nvPr/>
          </p:nvSpPr>
          <p:spPr bwMode="auto">
            <a:xfrm>
              <a:off x="5258" y="3650"/>
              <a:ext cx="56" cy="39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78" name="Rectangle 81"/>
            <p:cNvSpPr>
              <a:spLocks noChangeArrowheads="1"/>
            </p:cNvSpPr>
            <p:nvPr/>
          </p:nvSpPr>
          <p:spPr bwMode="auto">
            <a:xfrm rot="-5400000">
              <a:off x="5005" y="3894"/>
              <a:ext cx="55" cy="40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38922" name="Group 82"/>
          <p:cNvGrpSpPr/>
          <p:nvPr/>
        </p:nvGrpSpPr>
        <p:grpSpPr bwMode="auto">
          <a:xfrm>
            <a:off x="4062413" y="2063750"/>
            <a:ext cx="3060700" cy="2112963"/>
            <a:chOff x="2559" y="1300"/>
            <a:chExt cx="1928" cy="1331"/>
          </a:xfrm>
        </p:grpSpPr>
        <p:sp>
          <p:nvSpPr>
            <p:cNvPr id="38923" name="Text Box 83"/>
            <p:cNvSpPr txBox="1">
              <a:spLocks noChangeArrowheads="1"/>
            </p:cNvSpPr>
            <p:nvPr/>
          </p:nvSpPr>
          <p:spPr bwMode="auto">
            <a:xfrm>
              <a:off x="2559" y="2343"/>
              <a:ext cx="1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/>
                <a:t>共阴极，高电平驱动</a:t>
              </a:r>
              <a:endParaRPr kumimoji="1" lang="zh-CN" altLang="en-US" sz="2400"/>
            </a:p>
          </p:txBody>
        </p:sp>
        <p:grpSp>
          <p:nvGrpSpPr>
            <p:cNvPr id="38924" name="Group 84"/>
            <p:cNvGrpSpPr/>
            <p:nvPr/>
          </p:nvGrpSpPr>
          <p:grpSpPr bwMode="auto">
            <a:xfrm>
              <a:off x="2687" y="1598"/>
              <a:ext cx="150" cy="528"/>
              <a:chOff x="106" y="1933"/>
              <a:chExt cx="150" cy="528"/>
            </a:xfrm>
          </p:grpSpPr>
          <p:sp>
            <p:nvSpPr>
              <p:cNvPr id="38970" name="Line 85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71" name="Group 86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972" name="AutoShape 87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973" name="Line 88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25" name="Line 89"/>
            <p:cNvSpPr>
              <a:spLocks noChangeShapeType="1"/>
            </p:cNvSpPr>
            <p:nvPr/>
          </p:nvSpPr>
          <p:spPr bwMode="auto">
            <a:xfrm>
              <a:off x="2760" y="2123"/>
              <a:ext cx="15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Oval 90"/>
            <p:cNvSpPr>
              <a:spLocks noChangeArrowheads="1"/>
            </p:cNvSpPr>
            <p:nvPr/>
          </p:nvSpPr>
          <p:spPr bwMode="auto">
            <a:xfrm>
              <a:off x="3174" y="20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27" name="Oval 91"/>
            <p:cNvSpPr>
              <a:spLocks noChangeArrowheads="1"/>
            </p:cNvSpPr>
            <p:nvPr/>
          </p:nvSpPr>
          <p:spPr bwMode="auto">
            <a:xfrm>
              <a:off x="2948" y="210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28" name="Oval 92"/>
            <p:cNvSpPr>
              <a:spLocks noChangeArrowheads="1"/>
            </p:cNvSpPr>
            <p:nvPr/>
          </p:nvSpPr>
          <p:spPr bwMode="auto">
            <a:xfrm>
              <a:off x="3401" y="210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29" name="Oval 93"/>
            <p:cNvSpPr>
              <a:spLocks noChangeArrowheads="1"/>
            </p:cNvSpPr>
            <p:nvPr/>
          </p:nvSpPr>
          <p:spPr bwMode="auto">
            <a:xfrm>
              <a:off x="3628" y="20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30" name="Oval 94"/>
            <p:cNvSpPr>
              <a:spLocks noChangeArrowheads="1"/>
            </p:cNvSpPr>
            <p:nvPr/>
          </p:nvSpPr>
          <p:spPr bwMode="auto">
            <a:xfrm>
              <a:off x="3855" y="20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31" name="Oval 95"/>
            <p:cNvSpPr>
              <a:spLocks noChangeArrowheads="1"/>
            </p:cNvSpPr>
            <p:nvPr/>
          </p:nvSpPr>
          <p:spPr bwMode="auto">
            <a:xfrm>
              <a:off x="4082" y="20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8932" name="Text Box 96"/>
            <p:cNvSpPr txBox="1">
              <a:spLocks noChangeArrowheads="1"/>
            </p:cNvSpPr>
            <p:nvPr/>
          </p:nvSpPr>
          <p:spPr bwMode="auto">
            <a:xfrm>
              <a:off x="2664" y="131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</a:t>
              </a:r>
              <a:endParaRPr kumimoji="1" lang="en-US" altLang="zh-CN" sz="2400" b="0"/>
            </a:p>
          </p:txBody>
        </p:sp>
        <p:sp>
          <p:nvSpPr>
            <p:cNvPr id="38933" name="Text Box 97"/>
            <p:cNvSpPr txBox="1">
              <a:spLocks noChangeArrowheads="1"/>
            </p:cNvSpPr>
            <p:nvPr/>
          </p:nvSpPr>
          <p:spPr bwMode="auto">
            <a:xfrm>
              <a:off x="2874" y="131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b</a:t>
              </a:r>
              <a:endParaRPr kumimoji="1" lang="en-US" altLang="zh-CN" sz="2400" b="0"/>
            </a:p>
          </p:txBody>
        </p:sp>
        <p:sp>
          <p:nvSpPr>
            <p:cNvPr id="38934" name="Text Box 98"/>
            <p:cNvSpPr txBox="1">
              <a:spLocks noChangeArrowheads="1"/>
            </p:cNvSpPr>
            <p:nvPr/>
          </p:nvSpPr>
          <p:spPr bwMode="auto">
            <a:xfrm>
              <a:off x="3102" y="13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endParaRPr kumimoji="1" lang="en-US" altLang="zh-CN" sz="2400" b="0"/>
            </a:p>
          </p:txBody>
        </p:sp>
        <p:sp>
          <p:nvSpPr>
            <p:cNvPr id="38935" name="Text Box 99"/>
            <p:cNvSpPr txBox="1">
              <a:spLocks noChangeArrowheads="1"/>
            </p:cNvSpPr>
            <p:nvPr/>
          </p:nvSpPr>
          <p:spPr bwMode="auto">
            <a:xfrm>
              <a:off x="3318" y="131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d</a:t>
              </a:r>
              <a:endParaRPr kumimoji="1" lang="en-US" altLang="zh-CN" sz="2400" b="0"/>
            </a:p>
          </p:txBody>
        </p:sp>
        <p:sp>
          <p:nvSpPr>
            <p:cNvPr id="38936" name="Text Box 100"/>
            <p:cNvSpPr txBox="1">
              <a:spLocks noChangeArrowheads="1"/>
            </p:cNvSpPr>
            <p:nvPr/>
          </p:nvSpPr>
          <p:spPr bwMode="auto">
            <a:xfrm>
              <a:off x="3552" y="131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e</a:t>
              </a:r>
              <a:endParaRPr kumimoji="1" lang="en-US" altLang="zh-CN" sz="2400" b="0"/>
            </a:p>
          </p:txBody>
        </p:sp>
        <p:sp>
          <p:nvSpPr>
            <p:cNvPr id="38937" name="Text Box 101"/>
            <p:cNvSpPr txBox="1">
              <a:spLocks noChangeArrowheads="1"/>
            </p:cNvSpPr>
            <p:nvPr/>
          </p:nvSpPr>
          <p:spPr bwMode="auto">
            <a:xfrm>
              <a:off x="3798" y="131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f</a:t>
              </a:r>
              <a:endParaRPr kumimoji="1" lang="en-US" altLang="zh-CN" sz="2400" b="0"/>
            </a:p>
          </p:txBody>
        </p:sp>
        <p:sp>
          <p:nvSpPr>
            <p:cNvPr id="38938" name="Text Box 102"/>
            <p:cNvSpPr txBox="1">
              <a:spLocks noChangeArrowheads="1"/>
            </p:cNvSpPr>
            <p:nvPr/>
          </p:nvSpPr>
          <p:spPr bwMode="auto">
            <a:xfrm>
              <a:off x="4001" y="13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g</a:t>
              </a:r>
              <a:endParaRPr kumimoji="1" lang="en-US" altLang="zh-CN" sz="2400" b="0"/>
            </a:p>
          </p:txBody>
        </p:sp>
        <p:grpSp>
          <p:nvGrpSpPr>
            <p:cNvPr id="38939" name="Group 103"/>
            <p:cNvGrpSpPr/>
            <p:nvPr/>
          </p:nvGrpSpPr>
          <p:grpSpPr bwMode="auto">
            <a:xfrm>
              <a:off x="2896" y="1598"/>
              <a:ext cx="150" cy="528"/>
              <a:chOff x="106" y="1933"/>
              <a:chExt cx="150" cy="528"/>
            </a:xfrm>
          </p:grpSpPr>
          <p:sp>
            <p:nvSpPr>
              <p:cNvPr id="38966" name="Line 104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67" name="Group 105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968" name="AutoShape 106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969" name="Line 107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40" name="Group 108"/>
            <p:cNvGrpSpPr/>
            <p:nvPr/>
          </p:nvGrpSpPr>
          <p:grpSpPr bwMode="auto">
            <a:xfrm>
              <a:off x="3123" y="1598"/>
              <a:ext cx="150" cy="528"/>
              <a:chOff x="106" y="1933"/>
              <a:chExt cx="150" cy="528"/>
            </a:xfrm>
          </p:grpSpPr>
          <p:sp>
            <p:nvSpPr>
              <p:cNvPr id="38962" name="Line 109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63" name="Group 110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964" name="AutoShape 111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965" name="Line 112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41" name="Group 113"/>
            <p:cNvGrpSpPr/>
            <p:nvPr/>
          </p:nvGrpSpPr>
          <p:grpSpPr bwMode="auto">
            <a:xfrm>
              <a:off x="3350" y="1598"/>
              <a:ext cx="150" cy="528"/>
              <a:chOff x="106" y="1933"/>
              <a:chExt cx="150" cy="528"/>
            </a:xfrm>
          </p:grpSpPr>
          <p:sp>
            <p:nvSpPr>
              <p:cNvPr id="38958" name="Line 114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59" name="Group 115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960" name="AutoShape 116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961" name="Line 117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42" name="Group 118"/>
            <p:cNvGrpSpPr/>
            <p:nvPr/>
          </p:nvGrpSpPr>
          <p:grpSpPr bwMode="auto">
            <a:xfrm>
              <a:off x="3577" y="1598"/>
              <a:ext cx="150" cy="528"/>
              <a:chOff x="106" y="1933"/>
              <a:chExt cx="150" cy="528"/>
            </a:xfrm>
          </p:grpSpPr>
          <p:sp>
            <p:nvSpPr>
              <p:cNvPr id="38954" name="Line 119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55" name="Group 120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956" name="AutoShape 121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957" name="Line 122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43" name="Group 123"/>
            <p:cNvGrpSpPr/>
            <p:nvPr/>
          </p:nvGrpSpPr>
          <p:grpSpPr bwMode="auto">
            <a:xfrm>
              <a:off x="3803" y="1598"/>
              <a:ext cx="150" cy="528"/>
              <a:chOff x="106" y="1933"/>
              <a:chExt cx="150" cy="528"/>
            </a:xfrm>
          </p:grpSpPr>
          <p:sp>
            <p:nvSpPr>
              <p:cNvPr id="38950" name="Line 124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51" name="Group 125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952" name="AutoShape 126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953" name="Line 127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44" name="Group 128"/>
            <p:cNvGrpSpPr/>
            <p:nvPr/>
          </p:nvGrpSpPr>
          <p:grpSpPr bwMode="auto">
            <a:xfrm>
              <a:off x="4030" y="1598"/>
              <a:ext cx="150" cy="528"/>
              <a:chOff x="106" y="1933"/>
              <a:chExt cx="150" cy="528"/>
            </a:xfrm>
          </p:grpSpPr>
          <p:sp>
            <p:nvSpPr>
              <p:cNvPr id="38946" name="Line 129"/>
              <p:cNvSpPr>
                <a:spLocks noChangeShapeType="1"/>
              </p:cNvSpPr>
              <p:nvPr/>
            </p:nvSpPr>
            <p:spPr bwMode="auto">
              <a:xfrm>
                <a:off x="181" y="1933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47" name="Group 130"/>
              <p:cNvGrpSpPr/>
              <p:nvPr/>
            </p:nvGrpSpPr>
            <p:grpSpPr bwMode="auto">
              <a:xfrm>
                <a:off x="106" y="2125"/>
                <a:ext cx="150" cy="126"/>
                <a:chOff x="122" y="2125"/>
                <a:chExt cx="150" cy="126"/>
              </a:xfrm>
            </p:grpSpPr>
            <p:sp>
              <p:nvSpPr>
                <p:cNvPr id="38948" name="AutoShape 131"/>
                <p:cNvSpPr>
                  <a:spLocks noChangeArrowheads="1"/>
                </p:cNvSpPr>
                <p:nvPr/>
              </p:nvSpPr>
              <p:spPr bwMode="auto">
                <a:xfrm>
                  <a:off x="122" y="2125"/>
                  <a:ext cx="150" cy="126"/>
                </a:xfrm>
                <a:prstGeom prst="flowChartMerg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38949" name="Line 132"/>
                <p:cNvSpPr>
                  <a:spLocks noChangeShapeType="1"/>
                </p:cNvSpPr>
                <p:nvPr/>
              </p:nvSpPr>
              <p:spPr bwMode="auto">
                <a:xfrm>
                  <a:off x="122" y="2251"/>
                  <a:ext cx="15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45" name="Line 133"/>
            <p:cNvSpPr>
              <a:spLocks noChangeShapeType="1"/>
            </p:cNvSpPr>
            <p:nvPr/>
          </p:nvSpPr>
          <p:spPr bwMode="auto">
            <a:xfrm>
              <a:off x="4342" y="2019"/>
              <a:ext cx="0" cy="20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D6DD406-CA14-43AE-BA73-06F5F659734C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8F6B3E9-6565-4198-B26E-BC846C75606F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七段显示译码器真值表</a:t>
            </a:r>
            <a:endParaRPr lang="zh-CN" altLang="en-US"/>
          </a:p>
        </p:txBody>
      </p:sp>
      <p:grpSp>
        <p:nvGrpSpPr>
          <p:cNvPr id="40966" name="Group 3"/>
          <p:cNvGrpSpPr/>
          <p:nvPr/>
        </p:nvGrpSpPr>
        <p:grpSpPr bwMode="auto">
          <a:xfrm>
            <a:off x="7416800" y="44450"/>
            <a:ext cx="858838" cy="1135063"/>
            <a:chOff x="4739" y="3093"/>
            <a:chExt cx="624" cy="825"/>
          </a:xfrm>
        </p:grpSpPr>
        <p:sp>
          <p:nvSpPr>
            <p:cNvPr id="41175" name="Text Box 4"/>
            <p:cNvSpPr txBox="1">
              <a:spLocks noChangeArrowheads="1"/>
            </p:cNvSpPr>
            <p:nvPr/>
          </p:nvSpPr>
          <p:spPr bwMode="auto">
            <a:xfrm>
              <a:off x="5261" y="3636"/>
              <a:ext cx="8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176" name="Text Box 5"/>
            <p:cNvSpPr txBox="1">
              <a:spLocks noChangeArrowheads="1"/>
            </p:cNvSpPr>
            <p:nvPr/>
          </p:nvSpPr>
          <p:spPr bwMode="auto">
            <a:xfrm>
              <a:off x="4989" y="3093"/>
              <a:ext cx="9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177" name="Text Box 6"/>
            <p:cNvSpPr txBox="1">
              <a:spLocks noChangeArrowheads="1"/>
            </p:cNvSpPr>
            <p:nvPr/>
          </p:nvSpPr>
          <p:spPr bwMode="auto">
            <a:xfrm>
              <a:off x="5261" y="3365"/>
              <a:ext cx="10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178" name="Text Box 7"/>
            <p:cNvSpPr txBox="1">
              <a:spLocks noChangeArrowheads="1"/>
            </p:cNvSpPr>
            <p:nvPr/>
          </p:nvSpPr>
          <p:spPr bwMode="auto">
            <a:xfrm>
              <a:off x="4989" y="3685"/>
              <a:ext cx="10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179" name="Text Box 8"/>
            <p:cNvSpPr txBox="1">
              <a:spLocks noChangeArrowheads="1"/>
            </p:cNvSpPr>
            <p:nvPr/>
          </p:nvSpPr>
          <p:spPr bwMode="auto">
            <a:xfrm>
              <a:off x="4739" y="3390"/>
              <a:ext cx="6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180" name="Text Box 9"/>
            <p:cNvSpPr txBox="1">
              <a:spLocks noChangeArrowheads="1"/>
            </p:cNvSpPr>
            <p:nvPr/>
          </p:nvSpPr>
          <p:spPr bwMode="auto">
            <a:xfrm>
              <a:off x="4989" y="3345"/>
              <a:ext cx="93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181" name="Rectangle 10"/>
            <p:cNvSpPr>
              <a:spLocks noChangeArrowheads="1"/>
            </p:cNvSpPr>
            <p:nvPr/>
          </p:nvSpPr>
          <p:spPr bwMode="auto">
            <a:xfrm>
              <a:off x="4876" y="3355"/>
              <a:ext cx="29" cy="2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1182" name="Rectangle 11"/>
            <p:cNvSpPr>
              <a:spLocks noChangeArrowheads="1"/>
            </p:cNvSpPr>
            <p:nvPr/>
          </p:nvSpPr>
          <p:spPr bwMode="auto">
            <a:xfrm rot="-5400000">
              <a:off x="5031" y="3208"/>
              <a:ext cx="28" cy="2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1183" name="Rectangle 12"/>
            <p:cNvSpPr>
              <a:spLocks noChangeArrowheads="1"/>
            </p:cNvSpPr>
            <p:nvPr/>
          </p:nvSpPr>
          <p:spPr bwMode="auto">
            <a:xfrm rot="-5400000">
              <a:off x="5035" y="3498"/>
              <a:ext cx="28" cy="2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1184" name="Rectangle 13"/>
            <p:cNvSpPr>
              <a:spLocks noChangeArrowheads="1"/>
            </p:cNvSpPr>
            <p:nvPr/>
          </p:nvSpPr>
          <p:spPr bwMode="auto">
            <a:xfrm>
              <a:off x="4876" y="3646"/>
              <a:ext cx="29" cy="2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1185" name="Rectangle 14"/>
            <p:cNvSpPr>
              <a:spLocks noChangeArrowheads="1"/>
            </p:cNvSpPr>
            <p:nvPr/>
          </p:nvSpPr>
          <p:spPr bwMode="auto">
            <a:xfrm>
              <a:off x="5188" y="3345"/>
              <a:ext cx="28" cy="2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1186" name="Rectangle 15"/>
            <p:cNvSpPr>
              <a:spLocks noChangeArrowheads="1"/>
            </p:cNvSpPr>
            <p:nvPr/>
          </p:nvSpPr>
          <p:spPr bwMode="auto">
            <a:xfrm>
              <a:off x="5187" y="3640"/>
              <a:ext cx="29" cy="20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1187" name="Rectangle 16"/>
            <p:cNvSpPr>
              <a:spLocks noChangeArrowheads="1"/>
            </p:cNvSpPr>
            <p:nvPr/>
          </p:nvSpPr>
          <p:spPr bwMode="auto">
            <a:xfrm rot="-5400000">
              <a:off x="5034" y="3799"/>
              <a:ext cx="29" cy="21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1188" name="Text Box 17"/>
            <p:cNvSpPr txBox="1">
              <a:spLocks noChangeArrowheads="1"/>
            </p:cNvSpPr>
            <p:nvPr/>
          </p:nvSpPr>
          <p:spPr bwMode="auto">
            <a:xfrm>
              <a:off x="4739" y="3640"/>
              <a:ext cx="8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260562" name="Group 18"/>
          <p:cNvGraphicFramePr>
            <a:graphicFrameLocks noGrp="1"/>
          </p:cNvGraphicFramePr>
          <p:nvPr/>
        </p:nvGraphicFramePr>
        <p:xfrm>
          <a:off x="576263" y="1304925"/>
          <a:ext cx="7920037" cy="5076828"/>
        </p:xfrm>
        <a:graphic>
          <a:graphicData uri="http://schemas.openxmlformats.org/drawingml/2006/table">
            <a:tbl>
              <a:tblPr/>
              <a:tblGrid>
                <a:gridCol w="647700"/>
                <a:gridCol w="541337"/>
                <a:gridCol w="538163"/>
                <a:gridCol w="541337"/>
                <a:gridCol w="539750"/>
                <a:gridCol w="539750"/>
                <a:gridCol w="539750"/>
                <a:gridCol w="539750"/>
                <a:gridCol w="539750"/>
                <a:gridCol w="541338"/>
                <a:gridCol w="538162"/>
                <a:gridCol w="577850"/>
                <a:gridCol w="1295400"/>
              </a:tblGrid>
              <a:tr h="5127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数字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字形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26" name="Line 199"/>
          <p:cNvSpPr>
            <a:spLocks noChangeShapeType="1"/>
          </p:cNvSpPr>
          <p:nvPr/>
        </p:nvSpPr>
        <p:spPr bwMode="auto">
          <a:xfrm>
            <a:off x="7777163" y="1881188"/>
            <a:ext cx="179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7" name="Line 200"/>
          <p:cNvSpPr>
            <a:spLocks noChangeShapeType="1"/>
          </p:cNvSpPr>
          <p:nvPr/>
        </p:nvSpPr>
        <p:spPr bwMode="auto">
          <a:xfrm>
            <a:off x="7993063" y="19145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8" name="Line 201"/>
          <p:cNvSpPr>
            <a:spLocks noChangeShapeType="1"/>
          </p:cNvSpPr>
          <p:nvPr/>
        </p:nvSpPr>
        <p:spPr bwMode="auto">
          <a:xfrm>
            <a:off x="7740650" y="19145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9" name="Line 202"/>
          <p:cNvSpPr>
            <a:spLocks noChangeShapeType="1"/>
          </p:cNvSpPr>
          <p:nvPr/>
        </p:nvSpPr>
        <p:spPr bwMode="auto">
          <a:xfrm>
            <a:off x="7993063" y="207645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0" name="Line 203"/>
          <p:cNvSpPr>
            <a:spLocks noChangeShapeType="1"/>
          </p:cNvSpPr>
          <p:nvPr/>
        </p:nvSpPr>
        <p:spPr bwMode="auto">
          <a:xfrm>
            <a:off x="7740650" y="207645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1" name="Line 204"/>
          <p:cNvSpPr>
            <a:spLocks noChangeShapeType="1"/>
          </p:cNvSpPr>
          <p:nvPr/>
        </p:nvSpPr>
        <p:spPr bwMode="auto">
          <a:xfrm>
            <a:off x="7777163" y="2206625"/>
            <a:ext cx="179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2" name="Line 205"/>
          <p:cNvSpPr>
            <a:spLocks noChangeShapeType="1"/>
          </p:cNvSpPr>
          <p:nvPr/>
        </p:nvSpPr>
        <p:spPr bwMode="auto">
          <a:xfrm>
            <a:off x="7991475" y="2349500"/>
            <a:ext cx="0" cy="9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3" name="Line 206"/>
          <p:cNvSpPr>
            <a:spLocks noChangeShapeType="1"/>
          </p:cNvSpPr>
          <p:nvPr/>
        </p:nvSpPr>
        <p:spPr bwMode="auto">
          <a:xfrm>
            <a:off x="7991475" y="25114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4" name="Line 207"/>
          <p:cNvSpPr>
            <a:spLocks noChangeShapeType="1"/>
          </p:cNvSpPr>
          <p:nvPr/>
        </p:nvSpPr>
        <p:spPr bwMode="auto">
          <a:xfrm>
            <a:off x="7775575" y="2781300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5" name="Line 208"/>
          <p:cNvSpPr>
            <a:spLocks noChangeShapeType="1"/>
          </p:cNvSpPr>
          <p:nvPr/>
        </p:nvSpPr>
        <p:spPr bwMode="auto">
          <a:xfrm>
            <a:off x="7991475" y="281305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6" name="Line 209"/>
          <p:cNvSpPr>
            <a:spLocks noChangeShapeType="1"/>
          </p:cNvSpPr>
          <p:nvPr/>
        </p:nvSpPr>
        <p:spPr bwMode="auto">
          <a:xfrm>
            <a:off x="7775575" y="29432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7" name="Line 210"/>
          <p:cNvSpPr>
            <a:spLocks noChangeShapeType="1"/>
          </p:cNvSpPr>
          <p:nvPr/>
        </p:nvSpPr>
        <p:spPr bwMode="auto">
          <a:xfrm>
            <a:off x="7739063" y="2976563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8" name="Line 211"/>
          <p:cNvSpPr>
            <a:spLocks noChangeShapeType="1"/>
          </p:cNvSpPr>
          <p:nvPr/>
        </p:nvSpPr>
        <p:spPr bwMode="auto">
          <a:xfrm>
            <a:off x="7775575" y="3106738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9" name="Line 212"/>
          <p:cNvSpPr>
            <a:spLocks noChangeShapeType="1"/>
          </p:cNvSpPr>
          <p:nvPr/>
        </p:nvSpPr>
        <p:spPr bwMode="auto">
          <a:xfrm>
            <a:off x="7775575" y="324961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0" name="Line 213"/>
          <p:cNvSpPr>
            <a:spLocks noChangeShapeType="1"/>
          </p:cNvSpPr>
          <p:nvPr/>
        </p:nvSpPr>
        <p:spPr bwMode="auto">
          <a:xfrm>
            <a:off x="7991475" y="3282950"/>
            <a:ext cx="0" cy="85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1" name="Line 214"/>
          <p:cNvSpPr>
            <a:spLocks noChangeShapeType="1"/>
          </p:cNvSpPr>
          <p:nvPr/>
        </p:nvSpPr>
        <p:spPr bwMode="auto">
          <a:xfrm>
            <a:off x="7775575" y="34131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2" name="Line 215"/>
          <p:cNvSpPr>
            <a:spLocks noChangeShapeType="1"/>
          </p:cNvSpPr>
          <p:nvPr/>
        </p:nvSpPr>
        <p:spPr bwMode="auto">
          <a:xfrm>
            <a:off x="7991475" y="3446463"/>
            <a:ext cx="0" cy="9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3" name="Line 216"/>
          <p:cNvSpPr>
            <a:spLocks noChangeShapeType="1"/>
          </p:cNvSpPr>
          <p:nvPr/>
        </p:nvSpPr>
        <p:spPr bwMode="auto">
          <a:xfrm>
            <a:off x="7775575" y="3575050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4" name="Line 217"/>
          <p:cNvSpPr>
            <a:spLocks noChangeShapeType="1"/>
          </p:cNvSpPr>
          <p:nvPr/>
        </p:nvSpPr>
        <p:spPr bwMode="auto">
          <a:xfrm>
            <a:off x="7991475" y="37719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5" name="Line 218"/>
          <p:cNvSpPr>
            <a:spLocks noChangeShapeType="1"/>
          </p:cNvSpPr>
          <p:nvPr/>
        </p:nvSpPr>
        <p:spPr bwMode="auto">
          <a:xfrm>
            <a:off x="7739063" y="37719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6" name="Line 219"/>
          <p:cNvSpPr>
            <a:spLocks noChangeShapeType="1"/>
          </p:cNvSpPr>
          <p:nvPr/>
        </p:nvSpPr>
        <p:spPr bwMode="auto">
          <a:xfrm>
            <a:off x="7775575" y="390207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7" name="Line 220"/>
          <p:cNvSpPr>
            <a:spLocks noChangeShapeType="1"/>
          </p:cNvSpPr>
          <p:nvPr/>
        </p:nvSpPr>
        <p:spPr bwMode="auto">
          <a:xfrm>
            <a:off x="7991475" y="3935413"/>
            <a:ext cx="0" cy="9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8" name="Line 221"/>
          <p:cNvSpPr>
            <a:spLocks noChangeShapeType="1"/>
          </p:cNvSpPr>
          <p:nvPr/>
        </p:nvSpPr>
        <p:spPr bwMode="auto">
          <a:xfrm>
            <a:off x="7775575" y="41497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9" name="Line 222"/>
          <p:cNvSpPr>
            <a:spLocks noChangeShapeType="1"/>
          </p:cNvSpPr>
          <p:nvPr/>
        </p:nvSpPr>
        <p:spPr bwMode="auto">
          <a:xfrm>
            <a:off x="7739063" y="4183063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0" name="Line 223"/>
          <p:cNvSpPr>
            <a:spLocks noChangeShapeType="1"/>
          </p:cNvSpPr>
          <p:nvPr/>
        </p:nvSpPr>
        <p:spPr bwMode="auto">
          <a:xfrm>
            <a:off x="7775575" y="4311650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1" name="Line 224"/>
          <p:cNvSpPr>
            <a:spLocks noChangeShapeType="1"/>
          </p:cNvSpPr>
          <p:nvPr/>
        </p:nvSpPr>
        <p:spPr bwMode="auto">
          <a:xfrm>
            <a:off x="7991475" y="4344988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2" name="Line 225"/>
          <p:cNvSpPr>
            <a:spLocks noChangeShapeType="1"/>
          </p:cNvSpPr>
          <p:nvPr/>
        </p:nvSpPr>
        <p:spPr bwMode="auto">
          <a:xfrm>
            <a:off x="7775575" y="447516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3" name="Line 226"/>
          <p:cNvSpPr>
            <a:spLocks noChangeShapeType="1"/>
          </p:cNvSpPr>
          <p:nvPr/>
        </p:nvSpPr>
        <p:spPr bwMode="auto">
          <a:xfrm>
            <a:off x="7775575" y="4630738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4" name="Line 227"/>
          <p:cNvSpPr>
            <a:spLocks noChangeShapeType="1"/>
          </p:cNvSpPr>
          <p:nvPr/>
        </p:nvSpPr>
        <p:spPr bwMode="auto">
          <a:xfrm>
            <a:off x="7739063" y="4664075"/>
            <a:ext cx="0" cy="9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5" name="Line 228"/>
          <p:cNvSpPr>
            <a:spLocks noChangeShapeType="1"/>
          </p:cNvSpPr>
          <p:nvPr/>
        </p:nvSpPr>
        <p:spPr bwMode="auto">
          <a:xfrm>
            <a:off x="7775575" y="479266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6" name="Line 229"/>
          <p:cNvSpPr>
            <a:spLocks noChangeShapeType="1"/>
          </p:cNvSpPr>
          <p:nvPr/>
        </p:nvSpPr>
        <p:spPr bwMode="auto">
          <a:xfrm>
            <a:off x="7991475" y="48260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7" name="Line 230"/>
          <p:cNvSpPr>
            <a:spLocks noChangeShapeType="1"/>
          </p:cNvSpPr>
          <p:nvPr/>
        </p:nvSpPr>
        <p:spPr bwMode="auto">
          <a:xfrm>
            <a:off x="7739063" y="48260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8" name="Line 231"/>
          <p:cNvSpPr>
            <a:spLocks noChangeShapeType="1"/>
          </p:cNvSpPr>
          <p:nvPr/>
        </p:nvSpPr>
        <p:spPr bwMode="auto">
          <a:xfrm>
            <a:off x="7775575" y="495617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9" name="Line 232"/>
          <p:cNvSpPr>
            <a:spLocks noChangeShapeType="1"/>
          </p:cNvSpPr>
          <p:nvPr/>
        </p:nvSpPr>
        <p:spPr bwMode="auto">
          <a:xfrm>
            <a:off x="7775575" y="51149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0" name="Line 233"/>
          <p:cNvSpPr>
            <a:spLocks noChangeShapeType="1"/>
          </p:cNvSpPr>
          <p:nvPr/>
        </p:nvSpPr>
        <p:spPr bwMode="auto">
          <a:xfrm>
            <a:off x="7991475" y="514667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1" name="Line 234"/>
          <p:cNvSpPr>
            <a:spLocks noChangeShapeType="1"/>
          </p:cNvSpPr>
          <p:nvPr/>
        </p:nvSpPr>
        <p:spPr bwMode="auto">
          <a:xfrm>
            <a:off x="7991475" y="5310188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2" name="Line 235"/>
          <p:cNvSpPr>
            <a:spLocks noChangeShapeType="1"/>
          </p:cNvSpPr>
          <p:nvPr/>
        </p:nvSpPr>
        <p:spPr bwMode="auto">
          <a:xfrm>
            <a:off x="7775575" y="551656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3" name="Line 236"/>
          <p:cNvSpPr>
            <a:spLocks noChangeShapeType="1"/>
          </p:cNvSpPr>
          <p:nvPr/>
        </p:nvSpPr>
        <p:spPr bwMode="auto">
          <a:xfrm>
            <a:off x="7991475" y="55499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4" name="Line 237"/>
          <p:cNvSpPr>
            <a:spLocks noChangeShapeType="1"/>
          </p:cNvSpPr>
          <p:nvPr/>
        </p:nvSpPr>
        <p:spPr bwMode="auto">
          <a:xfrm>
            <a:off x="7739063" y="554990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5" name="Line 238"/>
          <p:cNvSpPr>
            <a:spLocks noChangeShapeType="1"/>
          </p:cNvSpPr>
          <p:nvPr/>
        </p:nvSpPr>
        <p:spPr bwMode="auto">
          <a:xfrm>
            <a:off x="7775575" y="568007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6" name="Line 239"/>
          <p:cNvSpPr>
            <a:spLocks noChangeShapeType="1"/>
          </p:cNvSpPr>
          <p:nvPr/>
        </p:nvSpPr>
        <p:spPr bwMode="auto">
          <a:xfrm>
            <a:off x="7991475" y="5713413"/>
            <a:ext cx="0" cy="9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7" name="Line 240"/>
          <p:cNvSpPr>
            <a:spLocks noChangeShapeType="1"/>
          </p:cNvSpPr>
          <p:nvPr/>
        </p:nvSpPr>
        <p:spPr bwMode="auto">
          <a:xfrm>
            <a:off x="7739063" y="5713413"/>
            <a:ext cx="0" cy="9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8" name="Line 241"/>
          <p:cNvSpPr>
            <a:spLocks noChangeShapeType="1"/>
          </p:cNvSpPr>
          <p:nvPr/>
        </p:nvSpPr>
        <p:spPr bwMode="auto">
          <a:xfrm>
            <a:off x="7775575" y="5842000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9" name="Line 242"/>
          <p:cNvSpPr>
            <a:spLocks noChangeShapeType="1"/>
          </p:cNvSpPr>
          <p:nvPr/>
        </p:nvSpPr>
        <p:spPr bwMode="auto">
          <a:xfrm>
            <a:off x="7775575" y="5983288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0" name="Line 243"/>
          <p:cNvSpPr>
            <a:spLocks noChangeShapeType="1"/>
          </p:cNvSpPr>
          <p:nvPr/>
        </p:nvSpPr>
        <p:spPr bwMode="auto">
          <a:xfrm>
            <a:off x="7991475" y="60166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1" name="Line 244"/>
          <p:cNvSpPr>
            <a:spLocks noChangeShapeType="1"/>
          </p:cNvSpPr>
          <p:nvPr/>
        </p:nvSpPr>
        <p:spPr bwMode="auto">
          <a:xfrm>
            <a:off x="7739063" y="6016625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2" name="Line 245"/>
          <p:cNvSpPr>
            <a:spLocks noChangeShapeType="1"/>
          </p:cNvSpPr>
          <p:nvPr/>
        </p:nvSpPr>
        <p:spPr bwMode="auto">
          <a:xfrm>
            <a:off x="7775575" y="6145213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3" name="Line 246"/>
          <p:cNvSpPr>
            <a:spLocks noChangeShapeType="1"/>
          </p:cNvSpPr>
          <p:nvPr/>
        </p:nvSpPr>
        <p:spPr bwMode="auto">
          <a:xfrm>
            <a:off x="7991475" y="6178550"/>
            <a:ext cx="0" cy="9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4" name="Line 247"/>
          <p:cNvSpPr>
            <a:spLocks noChangeShapeType="1"/>
          </p:cNvSpPr>
          <p:nvPr/>
        </p:nvSpPr>
        <p:spPr bwMode="auto">
          <a:xfrm>
            <a:off x="7775575" y="6308725"/>
            <a:ext cx="17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426"/>
          <p:cNvGrpSpPr/>
          <p:nvPr/>
        </p:nvGrpSpPr>
        <p:grpSpPr bwMode="auto">
          <a:xfrm>
            <a:off x="346075" y="1712913"/>
            <a:ext cx="8351838" cy="4432300"/>
            <a:chOff x="205" y="845"/>
            <a:chExt cx="5261" cy="2792"/>
          </a:xfrm>
        </p:grpSpPr>
        <p:graphicFrame>
          <p:nvGraphicFramePr>
            <p:cNvPr id="41991" name="Object 2"/>
            <p:cNvGraphicFramePr>
              <a:graphicFrameLocks noChangeAspect="1"/>
            </p:cNvGraphicFramePr>
            <p:nvPr/>
          </p:nvGraphicFramePr>
          <p:xfrm>
            <a:off x="5103" y="1571"/>
            <a:ext cx="11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3" name="图片" r:id="rId1" imgW="95885" imgH="151765" progId="Word.Picture.8">
                    <p:embed/>
                  </p:oleObj>
                </mc:Choice>
                <mc:Fallback>
                  <p:oleObj name="图片" r:id="rId1" imgW="95885" imgH="151765" progId="Word.Picture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571"/>
                          <a:ext cx="11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5057" y="1752"/>
            <a:ext cx="11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4" name="图片" r:id="rId3" imgW="95885" imgH="151765" progId="Word.Picture.8">
                    <p:embed/>
                  </p:oleObj>
                </mc:Choice>
                <mc:Fallback>
                  <p:oleObj name="图片" r:id="rId3" imgW="95885" imgH="151765" progId="Word.Picture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752"/>
                          <a:ext cx="11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4"/>
            <p:cNvGraphicFramePr>
              <a:graphicFrameLocks noChangeAspect="1"/>
            </p:cNvGraphicFramePr>
            <p:nvPr/>
          </p:nvGraphicFramePr>
          <p:xfrm>
            <a:off x="5103" y="1950"/>
            <a:ext cx="1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5" name="图片" r:id="rId5" imgW="95885" imgH="151765" progId="Word.Picture.8">
                    <p:embed/>
                  </p:oleObj>
                </mc:Choice>
                <mc:Fallback>
                  <p:oleObj name="图片" r:id="rId5" imgW="95885" imgH="151765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950"/>
                          <a:ext cx="13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5"/>
            <p:cNvGraphicFramePr>
              <a:graphicFrameLocks noChangeAspect="1"/>
            </p:cNvGraphicFramePr>
            <p:nvPr/>
          </p:nvGraphicFramePr>
          <p:xfrm>
            <a:off x="5097" y="2160"/>
            <a:ext cx="14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6" name="图片" r:id="rId7" imgW="95885" imgH="151765" progId="Word.Picture.8">
                    <p:embed/>
                  </p:oleObj>
                </mc:Choice>
                <mc:Fallback>
                  <p:oleObj name="图片" r:id="rId7" imgW="95885" imgH="151765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7" y="2160"/>
                          <a:ext cx="14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5" name="Object 6"/>
            <p:cNvGraphicFramePr>
              <a:graphicFrameLocks noChangeAspect="1"/>
            </p:cNvGraphicFramePr>
            <p:nvPr/>
          </p:nvGraphicFramePr>
          <p:xfrm>
            <a:off x="5123" y="2387"/>
            <a:ext cx="11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7" name="图片" r:id="rId9" imgW="95885" imgH="151765" progId="Word.Picture.8">
                    <p:embed/>
                  </p:oleObj>
                </mc:Choice>
                <mc:Fallback>
                  <p:oleObj name="图片" r:id="rId9" imgW="95885" imgH="151765" progId="Word.Picture.8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" y="2387"/>
                          <a:ext cx="11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7"/>
            <p:cNvGraphicFramePr>
              <a:graphicFrameLocks noChangeAspect="1"/>
            </p:cNvGraphicFramePr>
            <p:nvPr/>
          </p:nvGraphicFramePr>
          <p:xfrm>
            <a:off x="5150" y="2614"/>
            <a:ext cx="11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8" name="图片" r:id="rId11" imgW="95885" imgH="151765" progId="Word.Picture.8">
                    <p:embed/>
                  </p:oleObj>
                </mc:Choice>
                <mc:Fallback>
                  <p:oleObj name="图片" r:id="rId11" imgW="95885" imgH="151765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0" y="2614"/>
                          <a:ext cx="11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7" name="Object 8"/>
            <p:cNvGraphicFramePr>
              <a:graphicFrameLocks noChangeAspect="1"/>
            </p:cNvGraphicFramePr>
            <p:nvPr/>
          </p:nvGraphicFramePr>
          <p:xfrm>
            <a:off x="5148" y="2795"/>
            <a:ext cx="11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99" name="图片" r:id="rId13" imgW="95885" imgH="151765" progId="Word.Picture.8">
                    <p:embed/>
                  </p:oleObj>
                </mc:Choice>
                <mc:Fallback>
                  <p:oleObj name="图片" r:id="rId13" imgW="95885" imgH="151765" progId="Word.Picture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795"/>
                          <a:ext cx="117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9"/>
            <p:cNvGraphicFramePr>
              <a:graphicFrameLocks noChangeAspect="1"/>
            </p:cNvGraphicFramePr>
            <p:nvPr/>
          </p:nvGraphicFramePr>
          <p:xfrm>
            <a:off x="5142" y="3022"/>
            <a:ext cx="14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0" name="图片" r:id="rId15" imgW="95885" imgH="151765" progId="Word.Picture.8">
                    <p:embed/>
                  </p:oleObj>
                </mc:Choice>
                <mc:Fallback>
                  <p:oleObj name="图片" r:id="rId15" imgW="95885" imgH="151765" progId="Word.Picture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3022"/>
                          <a:ext cx="14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0"/>
            <p:cNvGraphicFramePr>
              <a:graphicFrameLocks noChangeAspect="1"/>
            </p:cNvGraphicFramePr>
            <p:nvPr/>
          </p:nvGraphicFramePr>
          <p:xfrm>
            <a:off x="5143" y="3203"/>
            <a:ext cx="14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1" name="图片" r:id="rId17" imgW="95885" imgH="151765" progId="Word.Picture.8">
                    <p:embed/>
                  </p:oleObj>
                </mc:Choice>
                <mc:Fallback>
                  <p:oleObj name="图片" r:id="rId17" imgW="95885" imgH="151765" progId="Word.Picture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" y="3203"/>
                          <a:ext cx="14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1"/>
            <p:cNvGraphicFramePr>
              <a:graphicFrameLocks noChangeAspect="1"/>
            </p:cNvGraphicFramePr>
            <p:nvPr/>
          </p:nvGraphicFramePr>
          <p:xfrm>
            <a:off x="5148" y="3430"/>
            <a:ext cx="117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02" name="图片" r:id="rId19" imgW="95885" imgH="151765" progId="Word.Picture.8">
                    <p:embed/>
                  </p:oleObj>
                </mc:Choice>
                <mc:Fallback>
                  <p:oleObj name="图片" r:id="rId19" imgW="95885" imgH="151765" progId="Word.Picture.8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430"/>
                          <a:ext cx="117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1" name="Rectangle 385"/>
            <p:cNvSpPr>
              <a:spLocks noChangeArrowheads="1"/>
            </p:cNvSpPr>
            <p:nvPr/>
          </p:nvSpPr>
          <p:spPr bwMode="auto">
            <a:xfrm>
              <a:off x="1292" y="1117"/>
              <a:ext cx="62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LT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2" name="Rectangle 559"/>
            <p:cNvSpPr>
              <a:spLocks noChangeArrowheads="1"/>
            </p:cNvSpPr>
            <p:nvPr/>
          </p:nvSpPr>
          <p:spPr bwMode="auto">
            <a:xfrm>
              <a:off x="4964" y="3426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003" name="Rectangle 558"/>
            <p:cNvSpPr>
              <a:spLocks noChangeArrowheads="1"/>
            </p:cNvSpPr>
            <p:nvPr/>
          </p:nvSpPr>
          <p:spPr bwMode="auto">
            <a:xfrm>
              <a:off x="4667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4" name="Rectangle 557"/>
            <p:cNvSpPr>
              <a:spLocks noChangeArrowheads="1"/>
            </p:cNvSpPr>
            <p:nvPr/>
          </p:nvSpPr>
          <p:spPr bwMode="auto">
            <a:xfrm>
              <a:off x="4370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5" name="Rectangle 556"/>
            <p:cNvSpPr>
              <a:spLocks noChangeArrowheads="1"/>
            </p:cNvSpPr>
            <p:nvPr/>
          </p:nvSpPr>
          <p:spPr bwMode="auto">
            <a:xfrm>
              <a:off x="4074" y="3426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6" name="Rectangle 555"/>
            <p:cNvSpPr>
              <a:spLocks noChangeArrowheads="1"/>
            </p:cNvSpPr>
            <p:nvPr/>
          </p:nvSpPr>
          <p:spPr bwMode="auto">
            <a:xfrm>
              <a:off x="3777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7" name="Rectangle 554"/>
            <p:cNvSpPr>
              <a:spLocks noChangeArrowheads="1"/>
            </p:cNvSpPr>
            <p:nvPr/>
          </p:nvSpPr>
          <p:spPr bwMode="auto">
            <a:xfrm>
              <a:off x="3480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8" name="Rectangle 553"/>
            <p:cNvSpPr>
              <a:spLocks noChangeArrowheads="1"/>
            </p:cNvSpPr>
            <p:nvPr/>
          </p:nvSpPr>
          <p:spPr bwMode="auto">
            <a:xfrm>
              <a:off x="3183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9" name="Rectangle 552"/>
            <p:cNvSpPr>
              <a:spLocks noChangeArrowheads="1"/>
            </p:cNvSpPr>
            <p:nvPr/>
          </p:nvSpPr>
          <p:spPr bwMode="auto">
            <a:xfrm>
              <a:off x="2886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0" name="Rectangle 551"/>
            <p:cNvSpPr>
              <a:spLocks noChangeArrowheads="1"/>
            </p:cNvSpPr>
            <p:nvPr/>
          </p:nvSpPr>
          <p:spPr bwMode="auto">
            <a:xfrm>
              <a:off x="2589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1" name="Rectangle 550"/>
            <p:cNvSpPr>
              <a:spLocks noChangeArrowheads="1"/>
            </p:cNvSpPr>
            <p:nvPr/>
          </p:nvSpPr>
          <p:spPr bwMode="auto">
            <a:xfrm>
              <a:off x="2292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2" name="Rectangle 549"/>
            <p:cNvSpPr>
              <a:spLocks noChangeArrowheads="1"/>
            </p:cNvSpPr>
            <p:nvPr/>
          </p:nvSpPr>
          <p:spPr bwMode="auto">
            <a:xfrm>
              <a:off x="1995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3" name="Rectangle 548"/>
            <p:cNvSpPr>
              <a:spLocks noChangeArrowheads="1"/>
            </p:cNvSpPr>
            <p:nvPr/>
          </p:nvSpPr>
          <p:spPr bwMode="auto">
            <a:xfrm>
              <a:off x="1698" y="3426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4" name="Rectangle 547"/>
            <p:cNvSpPr>
              <a:spLocks noChangeArrowheads="1"/>
            </p:cNvSpPr>
            <p:nvPr/>
          </p:nvSpPr>
          <p:spPr bwMode="auto">
            <a:xfrm>
              <a:off x="1400" y="3426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5" name="Rectangle 546"/>
            <p:cNvSpPr>
              <a:spLocks noChangeArrowheads="1"/>
            </p:cNvSpPr>
            <p:nvPr/>
          </p:nvSpPr>
          <p:spPr bwMode="auto">
            <a:xfrm>
              <a:off x="1156" y="3426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6" name="Rectangle 545"/>
            <p:cNvSpPr>
              <a:spLocks noChangeArrowheads="1"/>
            </p:cNvSpPr>
            <p:nvPr/>
          </p:nvSpPr>
          <p:spPr bwMode="auto">
            <a:xfrm>
              <a:off x="838" y="3426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7" name="Rectangle 544"/>
            <p:cNvSpPr>
              <a:spLocks noChangeArrowheads="1"/>
            </p:cNvSpPr>
            <p:nvPr/>
          </p:nvSpPr>
          <p:spPr bwMode="auto">
            <a:xfrm>
              <a:off x="205" y="3426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9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8" name="Rectangle 543"/>
            <p:cNvSpPr>
              <a:spLocks noChangeArrowheads="1"/>
            </p:cNvSpPr>
            <p:nvPr/>
          </p:nvSpPr>
          <p:spPr bwMode="auto">
            <a:xfrm>
              <a:off x="4964" y="3215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019" name="Rectangle 542"/>
            <p:cNvSpPr>
              <a:spLocks noChangeArrowheads="1"/>
            </p:cNvSpPr>
            <p:nvPr/>
          </p:nvSpPr>
          <p:spPr bwMode="auto">
            <a:xfrm>
              <a:off x="4667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0" name="Rectangle 541"/>
            <p:cNvSpPr>
              <a:spLocks noChangeArrowheads="1"/>
            </p:cNvSpPr>
            <p:nvPr/>
          </p:nvSpPr>
          <p:spPr bwMode="auto">
            <a:xfrm>
              <a:off x="4370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1" name="Rectangle 540"/>
            <p:cNvSpPr>
              <a:spLocks noChangeArrowheads="1"/>
            </p:cNvSpPr>
            <p:nvPr/>
          </p:nvSpPr>
          <p:spPr bwMode="auto">
            <a:xfrm>
              <a:off x="4074" y="3215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2" name="Rectangle 539"/>
            <p:cNvSpPr>
              <a:spLocks noChangeArrowheads="1"/>
            </p:cNvSpPr>
            <p:nvPr/>
          </p:nvSpPr>
          <p:spPr bwMode="auto">
            <a:xfrm>
              <a:off x="3777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3" name="Rectangle 538"/>
            <p:cNvSpPr>
              <a:spLocks noChangeArrowheads="1"/>
            </p:cNvSpPr>
            <p:nvPr/>
          </p:nvSpPr>
          <p:spPr bwMode="auto">
            <a:xfrm>
              <a:off x="3480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4" name="Rectangle 537"/>
            <p:cNvSpPr>
              <a:spLocks noChangeArrowheads="1"/>
            </p:cNvSpPr>
            <p:nvPr/>
          </p:nvSpPr>
          <p:spPr bwMode="auto">
            <a:xfrm>
              <a:off x="3183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5" name="Rectangle 536"/>
            <p:cNvSpPr>
              <a:spLocks noChangeArrowheads="1"/>
            </p:cNvSpPr>
            <p:nvPr/>
          </p:nvSpPr>
          <p:spPr bwMode="auto">
            <a:xfrm>
              <a:off x="2886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6" name="Rectangle 535"/>
            <p:cNvSpPr>
              <a:spLocks noChangeArrowheads="1"/>
            </p:cNvSpPr>
            <p:nvPr/>
          </p:nvSpPr>
          <p:spPr bwMode="auto">
            <a:xfrm>
              <a:off x="2589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7" name="Rectangle 534"/>
            <p:cNvSpPr>
              <a:spLocks noChangeArrowheads="1"/>
            </p:cNvSpPr>
            <p:nvPr/>
          </p:nvSpPr>
          <p:spPr bwMode="auto">
            <a:xfrm>
              <a:off x="2292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8" name="Rectangle 533"/>
            <p:cNvSpPr>
              <a:spLocks noChangeArrowheads="1"/>
            </p:cNvSpPr>
            <p:nvPr/>
          </p:nvSpPr>
          <p:spPr bwMode="auto">
            <a:xfrm>
              <a:off x="1995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9" name="Rectangle 532"/>
            <p:cNvSpPr>
              <a:spLocks noChangeArrowheads="1"/>
            </p:cNvSpPr>
            <p:nvPr/>
          </p:nvSpPr>
          <p:spPr bwMode="auto">
            <a:xfrm>
              <a:off x="1698" y="3215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0" name="Rectangle 531"/>
            <p:cNvSpPr>
              <a:spLocks noChangeArrowheads="1"/>
            </p:cNvSpPr>
            <p:nvPr/>
          </p:nvSpPr>
          <p:spPr bwMode="auto">
            <a:xfrm>
              <a:off x="1400" y="3215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1" name="Rectangle 530"/>
            <p:cNvSpPr>
              <a:spLocks noChangeArrowheads="1"/>
            </p:cNvSpPr>
            <p:nvPr/>
          </p:nvSpPr>
          <p:spPr bwMode="auto">
            <a:xfrm>
              <a:off x="1156" y="3215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2" name="Rectangle 529"/>
            <p:cNvSpPr>
              <a:spLocks noChangeArrowheads="1"/>
            </p:cNvSpPr>
            <p:nvPr/>
          </p:nvSpPr>
          <p:spPr bwMode="auto">
            <a:xfrm>
              <a:off x="838" y="3215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3" name="Rectangle 528"/>
            <p:cNvSpPr>
              <a:spLocks noChangeArrowheads="1"/>
            </p:cNvSpPr>
            <p:nvPr/>
          </p:nvSpPr>
          <p:spPr bwMode="auto">
            <a:xfrm>
              <a:off x="205" y="3215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4" name="Rectangle 527"/>
            <p:cNvSpPr>
              <a:spLocks noChangeArrowheads="1"/>
            </p:cNvSpPr>
            <p:nvPr/>
          </p:nvSpPr>
          <p:spPr bwMode="auto">
            <a:xfrm>
              <a:off x="4964" y="3004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035" name="Rectangle 526"/>
            <p:cNvSpPr>
              <a:spLocks noChangeArrowheads="1"/>
            </p:cNvSpPr>
            <p:nvPr/>
          </p:nvSpPr>
          <p:spPr bwMode="auto">
            <a:xfrm>
              <a:off x="4667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6" name="Rectangle 525"/>
            <p:cNvSpPr>
              <a:spLocks noChangeArrowheads="1"/>
            </p:cNvSpPr>
            <p:nvPr/>
          </p:nvSpPr>
          <p:spPr bwMode="auto">
            <a:xfrm>
              <a:off x="4370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7" name="Rectangle 524"/>
            <p:cNvSpPr>
              <a:spLocks noChangeArrowheads="1"/>
            </p:cNvSpPr>
            <p:nvPr/>
          </p:nvSpPr>
          <p:spPr bwMode="auto">
            <a:xfrm>
              <a:off x="4074" y="3004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8" name="Rectangle 523"/>
            <p:cNvSpPr>
              <a:spLocks noChangeArrowheads="1"/>
            </p:cNvSpPr>
            <p:nvPr/>
          </p:nvSpPr>
          <p:spPr bwMode="auto">
            <a:xfrm>
              <a:off x="3777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9" name="Rectangle 522"/>
            <p:cNvSpPr>
              <a:spLocks noChangeArrowheads="1"/>
            </p:cNvSpPr>
            <p:nvPr/>
          </p:nvSpPr>
          <p:spPr bwMode="auto">
            <a:xfrm>
              <a:off x="3480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0" name="Rectangle 521"/>
            <p:cNvSpPr>
              <a:spLocks noChangeArrowheads="1"/>
            </p:cNvSpPr>
            <p:nvPr/>
          </p:nvSpPr>
          <p:spPr bwMode="auto">
            <a:xfrm>
              <a:off x="3183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1" name="Rectangle 520"/>
            <p:cNvSpPr>
              <a:spLocks noChangeArrowheads="1"/>
            </p:cNvSpPr>
            <p:nvPr/>
          </p:nvSpPr>
          <p:spPr bwMode="auto">
            <a:xfrm>
              <a:off x="2886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2" name="Rectangle 519"/>
            <p:cNvSpPr>
              <a:spLocks noChangeArrowheads="1"/>
            </p:cNvSpPr>
            <p:nvPr/>
          </p:nvSpPr>
          <p:spPr bwMode="auto">
            <a:xfrm>
              <a:off x="2589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3" name="Rectangle 518"/>
            <p:cNvSpPr>
              <a:spLocks noChangeArrowheads="1"/>
            </p:cNvSpPr>
            <p:nvPr/>
          </p:nvSpPr>
          <p:spPr bwMode="auto">
            <a:xfrm>
              <a:off x="2292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4" name="Rectangle 517"/>
            <p:cNvSpPr>
              <a:spLocks noChangeArrowheads="1"/>
            </p:cNvSpPr>
            <p:nvPr/>
          </p:nvSpPr>
          <p:spPr bwMode="auto">
            <a:xfrm>
              <a:off x="1995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5" name="Rectangle 516"/>
            <p:cNvSpPr>
              <a:spLocks noChangeArrowheads="1"/>
            </p:cNvSpPr>
            <p:nvPr/>
          </p:nvSpPr>
          <p:spPr bwMode="auto">
            <a:xfrm>
              <a:off x="1698" y="3004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6" name="Rectangle 515"/>
            <p:cNvSpPr>
              <a:spLocks noChangeArrowheads="1"/>
            </p:cNvSpPr>
            <p:nvPr/>
          </p:nvSpPr>
          <p:spPr bwMode="auto">
            <a:xfrm>
              <a:off x="1400" y="3004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7" name="Rectangle 514"/>
            <p:cNvSpPr>
              <a:spLocks noChangeArrowheads="1"/>
            </p:cNvSpPr>
            <p:nvPr/>
          </p:nvSpPr>
          <p:spPr bwMode="auto">
            <a:xfrm>
              <a:off x="1156" y="3004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8" name="Rectangle 513"/>
            <p:cNvSpPr>
              <a:spLocks noChangeArrowheads="1"/>
            </p:cNvSpPr>
            <p:nvPr/>
          </p:nvSpPr>
          <p:spPr bwMode="auto">
            <a:xfrm>
              <a:off x="838" y="3004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9" name="Rectangle 512"/>
            <p:cNvSpPr>
              <a:spLocks noChangeArrowheads="1"/>
            </p:cNvSpPr>
            <p:nvPr/>
          </p:nvSpPr>
          <p:spPr bwMode="auto">
            <a:xfrm>
              <a:off x="205" y="3004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7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0" name="Rectangle 511"/>
            <p:cNvSpPr>
              <a:spLocks noChangeArrowheads="1"/>
            </p:cNvSpPr>
            <p:nvPr/>
          </p:nvSpPr>
          <p:spPr bwMode="auto">
            <a:xfrm>
              <a:off x="4964" y="2793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051" name="Rectangle 510"/>
            <p:cNvSpPr>
              <a:spLocks noChangeArrowheads="1"/>
            </p:cNvSpPr>
            <p:nvPr/>
          </p:nvSpPr>
          <p:spPr bwMode="auto">
            <a:xfrm>
              <a:off x="4667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2" name="Rectangle 509"/>
            <p:cNvSpPr>
              <a:spLocks noChangeArrowheads="1"/>
            </p:cNvSpPr>
            <p:nvPr/>
          </p:nvSpPr>
          <p:spPr bwMode="auto">
            <a:xfrm>
              <a:off x="4370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3" name="Rectangle 508"/>
            <p:cNvSpPr>
              <a:spLocks noChangeArrowheads="1"/>
            </p:cNvSpPr>
            <p:nvPr/>
          </p:nvSpPr>
          <p:spPr bwMode="auto">
            <a:xfrm>
              <a:off x="4074" y="2793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4" name="Rectangle 507"/>
            <p:cNvSpPr>
              <a:spLocks noChangeArrowheads="1"/>
            </p:cNvSpPr>
            <p:nvPr/>
          </p:nvSpPr>
          <p:spPr bwMode="auto">
            <a:xfrm>
              <a:off x="3777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5" name="Rectangle 506"/>
            <p:cNvSpPr>
              <a:spLocks noChangeArrowheads="1"/>
            </p:cNvSpPr>
            <p:nvPr/>
          </p:nvSpPr>
          <p:spPr bwMode="auto">
            <a:xfrm>
              <a:off x="3480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6" name="Rectangle 505"/>
            <p:cNvSpPr>
              <a:spLocks noChangeArrowheads="1"/>
            </p:cNvSpPr>
            <p:nvPr/>
          </p:nvSpPr>
          <p:spPr bwMode="auto">
            <a:xfrm>
              <a:off x="3183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7" name="Rectangle 504"/>
            <p:cNvSpPr>
              <a:spLocks noChangeArrowheads="1"/>
            </p:cNvSpPr>
            <p:nvPr/>
          </p:nvSpPr>
          <p:spPr bwMode="auto">
            <a:xfrm>
              <a:off x="2886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8" name="Rectangle 503"/>
            <p:cNvSpPr>
              <a:spLocks noChangeArrowheads="1"/>
            </p:cNvSpPr>
            <p:nvPr/>
          </p:nvSpPr>
          <p:spPr bwMode="auto">
            <a:xfrm>
              <a:off x="2589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9" name="Rectangle 502"/>
            <p:cNvSpPr>
              <a:spLocks noChangeArrowheads="1"/>
            </p:cNvSpPr>
            <p:nvPr/>
          </p:nvSpPr>
          <p:spPr bwMode="auto">
            <a:xfrm>
              <a:off x="2292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0" name="Rectangle 501"/>
            <p:cNvSpPr>
              <a:spLocks noChangeArrowheads="1"/>
            </p:cNvSpPr>
            <p:nvPr/>
          </p:nvSpPr>
          <p:spPr bwMode="auto">
            <a:xfrm>
              <a:off x="1995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1" name="Rectangle 500"/>
            <p:cNvSpPr>
              <a:spLocks noChangeArrowheads="1"/>
            </p:cNvSpPr>
            <p:nvPr/>
          </p:nvSpPr>
          <p:spPr bwMode="auto">
            <a:xfrm>
              <a:off x="1698" y="2793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2" name="Rectangle 499"/>
            <p:cNvSpPr>
              <a:spLocks noChangeArrowheads="1"/>
            </p:cNvSpPr>
            <p:nvPr/>
          </p:nvSpPr>
          <p:spPr bwMode="auto">
            <a:xfrm>
              <a:off x="1400" y="2793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3" name="Rectangle 498"/>
            <p:cNvSpPr>
              <a:spLocks noChangeArrowheads="1"/>
            </p:cNvSpPr>
            <p:nvPr/>
          </p:nvSpPr>
          <p:spPr bwMode="auto">
            <a:xfrm>
              <a:off x="1156" y="2793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4" name="Rectangle 497"/>
            <p:cNvSpPr>
              <a:spLocks noChangeArrowheads="1"/>
            </p:cNvSpPr>
            <p:nvPr/>
          </p:nvSpPr>
          <p:spPr bwMode="auto">
            <a:xfrm>
              <a:off x="838" y="2793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5" name="Rectangle 496"/>
            <p:cNvSpPr>
              <a:spLocks noChangeArrowheads="1"/>
            </p:cNvSpPr>
            <p:nvPr/>
          </p:nvSpPr>
          <p:spPr bwMode="auto">
            <a:xfrm>
              <a:off x="205" y="2793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6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6" name="Rectangle 495"/>
            <p:cNvSpPr>
              <a:spLocks noChangeArrowheads="1"/>
            </p:cNvSpPr>
            <p:nvPr/>
          </p:nvSpPr>
          <p:spPr bwMode="auto">
            <a:xfrm>
              <a:off x="4964" y="2582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067" name="Rectangle 494"/>
            <p:cNvSpPr>
              <a:spLocks noChangeArrowheads="1"/>
            </p:cNvSpPr>
            <p:nvPr/>
          </p:nvSpPr>
          <p:spPr bwMode="auto">
            <a:xfrm>
              <a:off x="4667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8" name="Rectangle 493"/>
            <p:cNvSpPr>
              <a:spLocks noChangeArrowheads="1"/>
            </p:cNvSpPr>
            <p:nvPr/>
          </p:nvSpPr>
          <p:spPr bwMode="auto">
            <a:xfrm>
              <a:off x="4370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9" name="Rectangle 492"/>
            <p:cNvSpPr>
              <a:spLocks noChangeArrowheads="1"/>
            </p:cNvSpPr>
            <p:nvPr/>
          </p:nvSpPr>
          <p:spPr bwMode="auto">
            <a:xfrm>
              <a:off x="4074" y="2582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0" name="Rectangle 491"/>
            <p:cNvSpPr>
              <a:spLocks noChangeArrowheads="1"/>
            </p:cNvSpPr>
            <p:nvPr/>
          </p:nvSpPr>
          <p:spPr bwMode="auto">
            <a:xfrm>
              <a:off x="3777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1" name="Rectangle 490"/>
            <p:cNvSpPr>
              <a:spLocks noChangeArrowheads="1"/>
            </p:cNvSpPr>
            <p:nvPr/>
          </p:nvSpPr>
          <p:spPr bwMode="auto">
            <a:xfrm>
              <a:off x="3480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2" name="Rectangle 489"/>
            <p:cNvSpPr>
              <a:spLocks noChangeArrowheads="1"/>
            </p:cNvSpPr>
            <p:nvPr/>
          </p:nvSpPr>
          <p:spPr bwMode="auto">
            <a:xfrm>
              <a:off x="3183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3" name="Rectangle 488"/>
            <p:cNvSpPr>
              <a:spLocks noChangeArrowheads="1"/>
            </p:cNvSpPr>
            <p:nvPr/>
          </p:nvSpPr>
          <p:spPr bwMode="auto">
            <a:xfrm>
              <a:off x="2886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4" name="Rectangle 487"/>
            <p:cNvSpPr>
              <a:spLocks noChangeArrowheads="1"/>
            </p:cNvSpPr>
            <p:nvPr/>
          </p:nvSpPr>
          <p:spPr bwMode="auto">
            <a:xfrm>
              <a:off x="2589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5" name="Rectangle 486"/>
            <p:cNvSpPr>
              <a:spLocks noChangeArrowheads="1"/>
            </p:cNvSpPr>
            <p:nvPr/>
          </p:nvSpPr>
          <p:spPr bwMode="auto">
            <a:xfrm>
              <a:off x="2292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6" name="Rectangle 485"/>
            <p:cNvSpPr>
              <a:spLocks noChangeArrowheads="1"/>
            </p:cNvSpPr>
            <p:nvPr/>
          </p:nvSpPr>
          <p:spPr bwMode="auto">
            <a:xfrm>
              <a:off x="1995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7" name="Rectangle 484"/>
            <p:cNvSpPr>
              <a:spLocks noChangeArrowheads="1"/>
            </p:cNvSpPr>
            <p:nvPr/>
          </p:nvSpPr>
          <p:spPr bwMode="auto">
            <a:xfrm>
              <a:off x="1698" y="2582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8" name="Rectangle 483"/>
            <p:cNvSpPr>
              <a:spLocks noChangeArrowheads="1"/>
            </p:cNvSpPr>
            <p:nvPr/>
          </p:nvSpPr>
          <p:spPr bwMode="auto">
            <a:xfrm>
              <a:off x="1400" y="2582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9" name="Rectangle 482"/>
            <p:cNvSpPr>
              <a:spLocks noChangeArrowheads="1"/>
            </p:cNvSpPr>
            <p:nvPr/>
          </p:nvSpPr>
          <p:spPr bwMode="auto">
            <a:xfrm>
              <a:off x="1156" y="2582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0" name="Rectangle 481"/>
            <p:cNvSpPr>
              <a:spLocks noChangeArrowheads="1"/>
            </p:cNvSpPr>
            <p:nvPr/>
          </p:nvSpPr>
          <p:spPr bwMode="auto">
            <a:xfrm>
              <a:off x="838" y="2582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1" name="Rectangle 480"/>
            <p:cNvSpPr>
              <a:spLocks noChangeArrowheads="1"/>
            </p:cNvSpPr>
            <p:nvPr/>
          </p:nvSpPr>
          <p:spPr bwMode="auto">
            <a:xfrm>
              <a:off x="205" y="2582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2" name="Rectangle 479"/>
            <p:cNvSpPr>
              <a:spLocks noChangeArrowheads="1"/>
            </p:cNvSpPr>
            <p:nvPr/>
          </p:nvSpPr>
          <p:spPr bwMode="auto">
            <a:xfrm>
              <a:off x="4964" y="2371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083" name="Rectangle 478"/>
            <p:cNvSpPr>
              <a:spLocks noChangeArrowheads="1"/>
            </p:cNvSpPr>
            <p:nvPr/>
          </p:nvSpPr>
          <p:spPr bwMode="auto">
            <a:xfrm>
              <a:off x="4667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4" name="Rectangle 477"/>
            <p:cNvSpPr>
              <a:spLocks noChangeArrowheads="1"/>
            </p:cNvSpPr>
            <p:nvPr/>
          </p:nvSpPr>
          <p:spPr bwMode="auto">
            <a:xfrm>
              <a:off x="4370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5" name="Rectangle 476"/>
            <p:cNvSpPr>
              <a:spLocks noChangeArrowheads="1"/>
            </p:cNvSpPr>
            <p:nvPr/>
          </p:nvSpPr>
          <p:spPr bwMode="auto">
            <a:xfrm>
              <a:off x="4074" y="2371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6" name="Rectangle 475"/>
            <p:cNvSpPr>
              <a:spLocks noChangeArrowheads="1"/>
            </p:cNvSpPr>
            <p:nvPr/>
          </p:nvSpPr>
          <p:spPr bwMode="auto">
            <a:xfrm>
              <a:off x="3777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7" name="Rectangle 474"/>
            <p:cNvSpPr>
              <a:spLocks noChangeArrowheads="1"/>
            </p:cNvSpPr>
            <p:nvPr/>
          </p:nvSpPr>
          <p:spPr bwMode="auto">
            <a:xfrm>
              <a:off x="3480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8" name="Rectangle 473"/>
            <p:cNvSpPr>
              <a:spLocks noChangeArrowheads="1"/>
            </p:cNvSpPr>
            <p:nvPr/>
          </p:nvSpPr>
          <p:spPr bwMode="auto">
            <a:xfrm>
              <a:off x="3183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9" name="Rectangle 472"/>
            <p:cNvSpPr>
              <a:spLocks noChangeArrowheads="1"/>
            </p:cNvSpPr>
            <p:nvPr/>
          </p:nvSpPr>
          <p:spPr bwMode="auto">
            <a:xfrm>
              <a:off x="2886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0" name="Rectangle 471"/>
            <p:cNvSpPr>
              <a:spLocks noChangeArrowheads="1"/>
            </p:cNvSpPr>
            <p:nvPr/>
          </p:nvSpPr>
          <p:spPr bwMode="auto">
            <a:xfrm>
              <a:off x="2589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1" name="Rectangle 470"/>
            <p:cNvSpPr>
              <a:spLocks noChangeArrowheads="1"/>
            </p:cNvSpPr>
            <p:nvPr/>
          </p:nvSpPr>
          <p:spPr bwMode="auto">
            <a:xfrm>
              <a:off x="2292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2" name="Rectangle 469"/>
            <p:cNvSpPr>
              <a:spLocks noChangeArrowheads="1"/>
            </p:cNvSpPr>
            <p:nvPr/>
          </p:nvSpPr>
          <p:spPr bwMode="auto">
            <a:xfrm>
              <a:off x="1995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3" name="Rectangle 468"/>
            <p:cNvSpPr>
              <a:spLocks noChangeArrowheads="1"/>
            </p:cNvSpPr>
            <p:nvPr/>
          </p:nvSpPr>
          <p:spPr bwMode="auto">
            <a:xfrm>
              <a:off x="1698" y="2371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4" name="Rectangle 467"/>
            <p:cNvSpPr>
              <a:spLocks noChangeArrowheads="1"/>
            </p:cNvSpPr>
            <p:nvPr/>
          </p:nvSpPr>
          <p:spPr bwMode="auto">
            <a:xfrm>
              <a:off x="1400" y="2371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5" name="Rectangle 466"/>
            <p:cNvSpPr>
              <a:spLocks noChangeArrowheads="1"/>
            </p:cNvSpPr>
            <p:nvPr/>
          </p:nvSpPr>
          <p:spPr bwMode="auto">
            <a:xfrm>
              <a:off x="1156" y="2371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6" name="Rectangle 465"/>
            <p:cNvSpPr>
              <a:spLocks noChangeArrowheads="1"/>
            </p:cNvSpPr>
            <p:nvPr/>
          </p:nvSpPr>
          <p:spPr bwMode="auto">
            <a:xfrm>
              <a:off x="838" y="2371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7" name="Rectangle 464"/>
            <p:cNvSpPr>
              <a:spLocks noChangeArrowheads="1"/>
            </p:cNvSpPr>
            <p:nvPr/>
          </p:nvSpPr>
          <p:spPr bwMode="auto">
            <a:xfrm>
              <a:off x="205" y="2371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8" name="Rectangle 463"/>
            <p:cNvSpPr>
              <a:spLocks noChangeArrowheads="1"/>
            </p:cNvSpPr>
            <p:nvPr/>
          </p:nvSpPr>
          <p:spPr bwMode="auto">
            <a:xfrm>
              <a:off x="4964" y="2160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099" name="Rectangle 462"/>
            <p:cNvSpPr>
              <a:spLocks noChangeArrowheads="1"/>
            </p:cNvSpPr>
            <p:nvPr/>
          </p:nvSpPr>
          <p:spPr bwMode="auto">
            <a:xfrm>
              <a:off x="4667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0" name="Rectangle 461"/>
            <p:cNvSpPr>
              <a:spLocks noChangeArrowheads="1"/>
            </p:cNvSpPr>
            <p:nvPr/>
          </p:nvSpPr>
          <p:spPr bwMode="auto">
            <a:xfrm>
              <a:off x="4370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1" name="Rectangle 460"/>
            <p:cNvSpPr>
              <a:spLocks noChangeArrowheads="1"/>
            </p:cNvSpPr>
            <p:nvPr/>
          </p:nvSpPr>
          <p:spPr bwMode="auto">
            <a:xfrm>
              <a:off x="4074" y="2160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2" name="Rectangle 459"/>
            <p:cNvSpPr>
              <a:spLocks noChangeArrowheads="1"/>
            </p:cNvSpPr>
            <p:nvPr/>
          </p:nvSpPr>
          <p:spPr bwMode="auto">
            <a:xfrm>
              <a:off x="3777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3" name="Rectangle 458"/>
            <p:cNvSpPr>
              <a:spLocks noChangeArrowheads="1"/>
            </p:cNvSpPr>
            <p:nvPr/>
          </p:nvSpPr>
          <p:spPr bwMode="auto">
            <a:xfrm>
              <a:off x="3480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4" name="Rectangle 457"/>
            <p:cNvSpPr>
              <a:spLocks noChangeArrowheads="1"/>
            </p:cNvSpPr>
            <p:nvPr/>
          </p:nvSpPr>
          <p:spPr bwMode="auto">
            <a:xfrm>
              <a:off x="3183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5" name="Rectangle 456"/>
            <p:cNvSpPr>
              <a:spLocks noChangeArrowheads="1"/>
            </p:cNvSpPr>
            <p:nvPr/>
          </p:nvSpPr>
          <p:spPr bwMode="auto">
            <a:xfrm>
              <a:off x="2886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6" name="Rectangle 455"/>
            <p:cNvSpPr>
              <a:spLocks noChangeArrowheads="1"/>
            </p:cNvSpPr>
            <p:nvPr/>
          </p:nvSpPr>
          <p:spPr bwMode="auto">
            <a:xfrm>
              <a:off x="2589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7" name="Rectangle 454"/>
            <p:cNvSpPr>
              <a:spLocks noChangeArrowheads="1"/>
            </p:cNvSpPr>
            <p:nvPr/>
          </p:nvSpPr>
          <p:spPr bwMode="auto">
            <a:xfrm>
              <a:off x="2292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8" name="Rectangle 453"/>
            <p:cNvSpPr>
              <a:spLocks noChangeArrowheads="1"/>
            </p:cNvSpPr>
            <p:nvPr/>
          </p:nvSpPr>
          <p:spPr bwMode="auto">
            <a:xfrm>
              <a:off x="1995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9" name="Rectangle 452"/>
            <p:cNvSpPr>
              <a:spLocks noChangeArrowheads="1"/>
            </p:cNvSpPr>
            <p:nvPr/>
          </p:nvSpPr>
          <p:spPr bwMode="auto">
            <a:xfrm>
              <a:off x="1698" y="2160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0" name="Rectangle 451"/>
            <p:cNvSpPr>
              <a:spLocks noChangeArrowheads="1"/>
            </p:cNvSpPr>
            <p:nvPr/>
          </p:nvSpPr>
          <p:spPr bwMode="auto">
            <a:xfrm>
              <a:off x="1400" y="2160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1" name="Rectangle 450"/>
            <p:cNvSpPr>
              <a:spLocks noChangeArrowheads="1"/>
            </p:cNvSpPr>
            <p:nvPr/>
          </p:nvSpPr>
          <p:spPr bwMode="auto">
            <a:xfrm>
              <a:off x="1156" y="2160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12" name="Rectangle 449"/>
            <p:cNvSpPr>
              <a:spLocks noChangeArrowheads="1"/>
            </p:cNvSpPr>
            <p:nvPr/>
          </p:nvSpPr>
          <p:spPr bwMode="auto">
            <a:xfrm>
              <a:off x="838" y="2160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3" name="Rectangle 448"/>
            <p:cNvSpPr>
              <a:spLocks noChangeArrowheads="1"/>
            </p:cNvSpPr>
            <p:nvPr/>
          </p:nvSpPr>
          <p:spPr bwMode="auto">
            <a:xfrm>
              <a:off x="205" y="2160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4" name="Rectangle 447"/>
            <p:cNvSpPr>
              <a:spLocks noChangeArrowheads="1"/>
            </p:cNvSpPr>
            <p:nvPr/>
          </p:nvSpPr>
          <p:spPr bwMode="auto">
            <a:xfrm>
              <a:off x="4964" y="1949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115" name="Rectangle 446"/>
            <p:cNvSpPr>
              <a:spLocks noChangeArrowheads="1"/>
            </p:cNvSpPr>
            <p:nvPr/>
          </p:nvSpPr>
          <p:spPr bwMode="auto">
            <a:xfrm>
              <a:off x="4667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6" name="Rectangle 445"/>
            <p:cNvSpPr>
              <a:spLocks noChangeArrowheads="1"/>
            </p:cNvSpPr>
            <p:nvPr/>
          </p:nvSpPr>
          <p:spPr bwMode="auto">
            <a:xfrm>
              <a:off x="4370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7" name="Rectangle 444"/>
            <p:cNvSpPr>
              <a:spLocks noChangeArrowheads="1"/>
            </p:cNvSpPr>
            <p:nvPr/>
          </p:nvSpPr>
          <p:spPr bwMode="auto">
            <a:xfrm>
              <a:off x="4074" y="1949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8" name="Rectangle 443"/>
            <p:cNvSpPr>
              <a:spLocks noChangeArrowheads="1"/>
            </p:cNvSpPr>
            <p:nvPr/>
          </p:nvSpPr>
          <p:spPr bwMode="auto">
            <a:xfrm>
              <a:off x="3777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9" name="Rectangle 442"/>
            <p:cNvSpPr>
              <a:spLocks noChangeArrowheads="1"/>
            </p:cNvSpPr>
            <p:nvPr/>
          </p:nvSpPr>
          <p:spPr bwMode="auto">
            <a:xfrm>
              <a:off x="3480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0" name="Rectangle 441"/>
            <p:cNvSpPr>
              <a:spLocks noChangeArrowheads="1"/>
            </p:cNvSpPr>
            <p:nvPr/>
          </p:nvSpPr>
          <p:spPr bwMode="auto">
            <a:xfrm>
              <a:off x="3183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1" name="Rectangle 440"/>
            <p:cNvSpPr>
              <a:spLocks noChangeArrowheads="1"/>
            </p:cNvSpPr>
            <p:nvPr/>
          </p:nvSpPr>
          <p:spPr bwMode="auto">
            <a:xfrm>
              <a:off x="2886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2" name="Rectangle 439"/>
            <p:cNvSpPr>
              <a:spLocks noChangeArrowheads="1"/>
            </p:cNvSpPr>
            <p:nvPr/>
          </p:nvSpPr>
          <p:spPr bwMode="auto">
            <a:xfrm>
              <a:off x="2589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3" name="Rectangle 438"/>
            <p:cNvSpPr>
              <a:spLocks noChangeArrowheads="1"/>
            </p:cNvSpPr>
            <p:nvPr/>
          </p:nvSpPr>
          <p:spPr bwMode="auto">
            <a:xfrm>
              <a:off x="2292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4" name="Rectangle 437"/>
            <p:cNvSpPr>
              <a:spLocks noChangeArrowheads="1"/>
            </p:cNvSpPr>
            <p:nvPr/>
          </p:nvSpPr>
          <p:spPr bwMode="auto">
            <a:xfrm>
              <a:off x="1995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5" name="Rectangle 436"/>
            <p:cNvSpPr>
              <a:spLocks noChangeArrowheads="1"/>
            </p:cNvSpPr>
            <p:nvPr/>
          </p:nvSpPr>
          <p:spPr bwMode="auto">
            <a:xfrm>
              <a:off x="1698" y="1949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6" name="Rectangle 435"/>
            <p:cNvSpPr>
              <a:spLocks noChangeArrowheads="1"/>
            </p:cNvSpPr>
            <p:nvPr/>
          </p:nvSpPr>
          <p:spPr bwMode="auto">
            <a:xfrm>
              <a:off x="1400" y="1949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7" name="Rectangle 434"/>
            <p:cNvSpPr>
              <a:spLocks noChangeArrowheads="1"/>
            </p:cNvSpPr>
            <p:nvPr/>
          </p:nvSpPr>
          <p:spPr bwMode="auto">
            <a:xfrm>
              <a:off x="1134" y="1949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28" name="Rectangle 433"/>
            <p:cNvSpPr>
              <a:spLocks noChangeArrowheads="1"/>
            </p:cNvSpPr>
            <p:nvPr/>
          </p:nvSpPr>
          <p:spPr bwMode="auto">
            <a:xfrm>
              <a:off x="838" y="1949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9" name="Rectangle 432"/>
            <p:cNvSpPr>
              <a:spLocks noChangeArrowheads="1"/>
            </p:cNvSpPr>
            <p:nvPr/>
          </p:nvSpPr>
          <p:spPr bwMode="auto">
            <a:xfrm>
              <a:off x="205" y="1949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0" name="Rectangle 431"/>
            <p:cNvSpPr>
              <a:spLocks noChangeArrowheads="1"/>
            </p:cNvSpPr>
            <p:nvPr/>
          </p:nvSpPr>
          <p:spPr bwMode="auto">
            <a:xfrm>
              <a:off x="4964" y="1738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131" name="Rectangle 430"/>
            <p:cNvSpPr>
              <a:spLocks noChangeArrowheads="1"/>
            </p:cNvSpPr>
            <p:nvPr/>
          </p:nvSpPr>
          <p:spPr bwMode="auto">
            <a:xfrm>
              <a:off x="4667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2" name="Rectangle 429"/>
            <p:cNvSpPr>
              <a:spLocks noChangeArrowheads="1"/>
            </p:cNvSpPr>
            <p:nvPr/>
          </p:nvSpPr>
          <p:spPr bwMode="auto">
            <a:xfrm>
              <a:off x="4370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3" name="Rectangle 428"/>
            <p:cNvSpPr>
              <a:spLocks noChangeArrowheads="1"/>
            </p:cNvSpPr>
            <p:nvPr/>
          </p:nvSpPr>
          <p:spPr bwMode="auto">
            <a:xfrm>
              <a:off x="4074" y="1738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4" name="Rectangle 427"/>
            <p:cNvSpPr>
              <a:spLocks noChangeArrowheads="1"/>
            </p:cNvSpPr>
            <p:nvPr/>
          </p:nvSpPr>
          <p:spPr bwMode="auto">
            <a:xfrm>
              <a:off x="3777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5" name="Rectangle 426"/>
            <p:cNvSpPr>
              <a:spLocks noChangeArrowheads="1"/>
            </p:cNvSpPr>
            <p:nvPr/>
          </p:nvSpPr>
          <p:spPr bwMode="auto">
            <a:xfrm>
              <a:off x="3480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6" name="Rectangle 425"/>
            <p:cNvSpPr>
              <a:spLocks noChangeArrowheads="1"/>
            </p:cNvSpPr>
            <p:nvPr/>
          </p:nvSpPr>
          <p:spPr bwMode="auto">
            <a:xfrm>
              <a:off x="3183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7" name="Rectangle 424"/>
            <p:cNvSpPr>
              <a:spLocks noChangeArrowheads="1"/>
            </p:cNvSpPr>
            <p:nvPr/>
          </p:nvSpPr>
          <p:spPr bwMode="auto">
            <a:xfrm>
              <a:off x="2886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8" name="Rectangle 423"/>
            <p:cNvSpPr>
              <a:spLocks noChangeArrowheads="1"/>
            </p:cNvSpPr>
            <p:nvPr/>
          </p:nvSpPr>
          <p:spPr bwMode="auto">
            <a:xfrm>
              <a:off x="2589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9" name="Rectangle 422"/>
            <p:cNvSpPr>
              <a:spLocks noChangeArrowheads="1"/>
            </p:cNvSpPr>
            <p:nvPr/>
          </p:nvSpPr>
          <p:spPr bwMode="auto">
            <a:xfrm>
              <a:off x="2292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0" name="Rectangle 421"/>
            <p:cNvSpPr>
              <a:spLocks noChangeArrowheads="1"/>
            </p:cNvSpPr>
            <p:nvPr/>
          </p:nvSpPr>
          <p:spPr bwMode="auto">
            <a:xfrm>
              <a:off x="1995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1" name="Rectangle 420"/>
            <p:cNvSpPr>
              <a:spLocks noChangeArrowheads="1"/>
            </p:cNvSpPr>
            <p:nvPr/>
          </p:nvSpPr>
          <p:spPr bwMode="auto">
            <a:xfrm>
              <a:off x="1698" y="1738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2" name="Rectangle 419"/>
            <p:cNvSpPr>
              <a:spLocks noChangeArrowheads="1"/>
            </p:cNvSpPr>
            <p:nvPr/>
          </p:nvSpPr>
          <p:spPr bwMode="auto">
            <a:xfrm>
              <a:off x="1400" y="1738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3" name="Rectangle 418"/>
            <p:cNvSpPr>
              <a:spLocks noChangeArrowheads="1"/>
            </p:cNvSpPr>
            <p:nvPr/>
          </p:nvSpPr>
          <p:spPr bwMode="auto">
            <a:xfrm>
              <a:off x="1134" y="1738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44" name="Rectangle 417"/>
            <p:cNvSpPr>
              <a:spLocks noChangeArrowheads="1"/>
            </p:cNvSpPr>
            <p:nvPr/>
          </p:nvSpPr>
          <p:spPr bwMode="auto">
            <a:xfrm>
              <a:off x="860" y="1738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5" name="Rectangle 416"/>
            <p:cNvSpPr>
              <a:spLocks noChangeArrowheads="1"/>
            </p:cNvSpPr>
            <p:nvPr/>
          </p:nvSpPr>
          <p:spPr bwMode="auto">
            <a:xfrm>
              <a:off x="205" y="1738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6" name="Rectangle 415"/>
            <p:cNvSpPr>
              <a:spLocks noChangeArrowheads="1"/>
            </p:cNvSpPr>
            <p:nvPr/>
          </p:nvSpPr>
          <p:spPr bwMode="auto">
            <a:xfrm>
              <a:off x="4964" y="1527"/>
              <a:ext cx="4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147" name="Rectangle 414"/>
            <p:cNvSpPr>
              <a:spLocks noChangeArrowheads="1"/>
            </p:cNvSpPr>
            <p:nvPr/>
          </p:nvSpPr>
          <p:spPr bwMode="auto">
            <a:xfrm>
              <a:off x="4667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8" name="Rectangle 413"/>
            <p:cNvSpPr>
              <a:spLocks noChangeArrowheads="1"/>
            </p:cNvSpPr>
            <p:nvPr/>
          </p:nvSpPr>
          <p:spPr bwMode="auto">
            <a:xfrm>
              <a:off x="4370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9" name="Rectangle 412"/>
            <p:cNvSpPr>
              <a:spLocks noChangeArrowheads="1"/>
            </p:cNvSpPr>
            <p:nvPr/>
          </p:nvSpPr>
          <p:spPr bwMode="auto">
            <a:xfrm>
              <a:off x="4074" y="1527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0" name="Rectangle 411"/>
            <p:cNvSpPr>
              <a:spLocks noChangeArrowheads="1"/>
            </p:cNvSpPr>
            <p:nvPr/>
          </p:nvSpPr>
          <p:spPr bwMode="auto">
            <a:xfrm>
              <a:off x="3777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1" name="Rectangle 410"/>
            <p:cNvSpPr>
              <a:spLocks noChangeArrowheads="1"/>
            </p:cNvSpPr>
            <p:nvPr/>
          </p:nvSpPr>
          <p:spPr bwMode="auto">
            <a:xfrm>
              <a:off x="3480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2" name="Rectangle 409"/>
            <p:cNvSpPr>
              <a:spLocks noChangeArrowheads="1"/>
            </p:cNvSpPr>
            <p:nvPr/>
          </p:nvSpPr>
          <p:spPr bwMode="auto">
            <a:xfrm>
              <a:off x="3183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3" name="Rectangle 408"/>
            <p:cNvSpPr>
              <a:spLocks noChangeArrowheads="1"/>
            </p:cNvSpPr>
            <p:nvPr/>
          </p:nvSpPr>
          <p:spPr bwMode="auto">
            <a:xfrm>
              <a:off x="2886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4" name="Rectangle 407"/>
            <p:cNvSpPr>
              <a:spLocks noChangeArrowheads="1"/>
            </p:cNvSpPr>
            <p:nvPr/>
          </p:nvSpPr>
          <p:spPr bwMode="auto">
            <a:xfrm>
              <a:off x="2589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5" name="Rectangle 406"/>
            <p:cNvSpPr>
              <a:spLocks noChangeArrowheads="1"/>
            </p:cNvSpPr>
            <p:nvPr/>
          </p:nvSpPr>
          <p:spPr bwMode="auto">
            <a:xfrm>
              <a:off x="2292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6" name="Rectangle 405"/>
            <p:cNvSpPr>
              <a:spLocks noChangeArrowheads="1"/>
            </p:cNvSpPr>
            <p:nvPr/>
          </p:nvSpPr>
          <p:spPr bwMode="auto">
            <a:xfrm>
              <a:off x="1995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7" name="Rectangle 404"/>
            <p:cNvSpPr>
              <a:spLocks noChangeArrowheads="1"/>
            </p:cNvSpPr>
            <p:nvPr/>
          </p:nvSpPr>
          <p:spPr bwMode="auto">
            <a:xfrm>
              <a:off x="1698" y="1527"/>
              <a:ext cx="2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8" name="Rectangle 403"/>
            <p:cNvSpPr>
              <a:spLocks noChangeArrowheads="1"/>
            </p:cNvSpPr>
            <p:nvPr/>
          </p:nvSpPr>
          <p:spPr bwMode="auto">
            <a:xfrm>
              <a:off x="1400" y="1527"/>
              <a:ext cx="2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9" name="Rectangle 402"/>
            <p:cNvSpPr>
              <a:spLocks noChangeArrowheads="1"/>
            </p:cNvSpPr>
            <p:nvPr/>
          </p:nvSpPr>
          <p:spPr bwMode="auto">
            <a:xfrm>
              <a:off x="1132" y="1527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0" name="Rectangle 401"/>
            <p:cNvSpPr>
              <a:spLocks noChangeArrowheads="1"/>
            </p:cNvSpPr>
            <p:nvPr/>
          </p:nvSpPr>
          <p:spPr bwMode="auto">
            <a:xfrm>
              <a:off x="860" y="1527"/>
              <a:ext cx="2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1" name="Rectangle 400"/>
            <p:cNvSpPr>
              <a:spLocks noChangeArrowheads="1"/>
            </p:cNvSpPr>
            <p:nvPr/>
          </p:nvSpPr>
          <p:spPr bwMode="auto">
            <a:xfrm>
              <a:off x="205" y="1527"/>
              <a:ext cx="60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2" name="Rectangle 398"/>
            <p:cNvSpPr>
              <a:spLocks noChangeArrowheads="1"/>
            </p:cNvSpPr>
            <p:nvPr/>
          </p:nvSpPr>
          <p:spPr bwMode="auto">
            <a:xfrm>
              <a:off x="4670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3" name="Rectangle 397"/>
            <p:cNvSpPr>
              <a:spLocks noChangeArrowheads="1"/>
            </p:cNvSpPr>
            <p:nvPr/>
          </p:nvSpPr>
          <p:spPr bwMode="auto">
            <a:xfrm>
              <a:off x="4373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4" name="Rectangle 396"/>
            <p:cNvSpPr>
              <a:spLocks noChangeArrowheads="1"/>
            </p:cNvSpPr>
            <p:nvPr/>
          </p:nvSpPr>
          <p:spPr bwMode="auto">
            <a:xfrm>
              <a:off x="4077" y="1065"/>
              <a:ext cx="29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e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5" name="Rectangle 395"/>
            <p:cNvSpPr>
              <a:spLocks noChangeArrowheads="1"/>
            </p:cNvSpPr>
            <p:nvPr/>
          </p:nvSpPr>
          <p:spPr bwMode="auto">
            <a:xfrm>
              <a:off x="3780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6" name="Rectangle 394"/>
            <p:cNvSpPr>
              <a:spLocks noChangeArrowheads="1"/>
            </p:cNvSpPr>
            <p:nvPr/>
          </p:nvSpPr>
          <p:spPr bwMode="auto">
            <a:xfrm>
              <a:off x="3483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7" name="Rectangle 393"/>
            <p:cNvSpPr>
              <a:spLocks noChangeArrowheads="1"/>
            </p:cNvSpPr>
            <p:nvPr/>
          </p:nvSpPr>
          <p:spPr bwMode="auto">
            <a:xfrm>
              <a:off x="3186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8" name="Rectangle 392"/>
            <p:cNvSpPr>
              <a:spLocks noChangeArrowheads="1"/>
            </p:cNvSpPr>
            <p:nvPr/>
          </p:nvSpPr>
          <p:spPr bwMode="auto">
            <a:xfrm>
              <a:off x="2889" y="1065"/>
              <a:ext cx="29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9" name="Rectangle 386"/>
            <p:cNvSpPr>
              <a:spLocks noChangeArrowheads="1"/>
            </p:cNvSpPr>
            <p:nvPr/>
          </p:nvSpPr>
          <p:spPr bwMode="auto">
            <a:xfrm>
              <a:off x="1103" y="1065"/>
              <a:ext cx="29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2170" name="Rectangle 383"/>
            <p:cNvSpPr>
              <a:spLocks noChangeArrowheads="1"/>
            </p:cNvSpPr>
            <p:nvPr/>
          </p:nvSpPr>
          <p:spPr bwMode="auto">
            <a:xfrm>
              <a:off x="4918" y="854"/>
              <a:ext cx="548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字形</a:t>
              </a:r>
              <a:endParaRPr kumimoji="1" lang="zh-CN" altLang="en-US" sz="1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171" name="Rectangle 376"/>
            <p:cNvSpPr>
              <a:spLocks noChangeArrowheads="1"/>
            </p:cNvSpPr>
            <p:nvPr/>
          </p:nvSpPr>
          <p:spPr bwMode="auto">
            <a:xfrm>
              <a:off x="2885" y="854"/>
              <a:ext cx="20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输  出</a:t>
              </a:r>
              <a:endParaRPr kumimoji="1" lang="zh-CN" altLang="en-US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2172" name="Rectangle 369"/>
            <p:cNvSpPr>
              <a:spLocks noChangeArrowheads="1"/>
            </p:cNvSpPr>
            <p:nvPr/>
          </p:nvSpPr>
          <p:spPr bwMode="auto">
            <a:xfrm>
              <a:off x="794" y="845"/>
              <a:ext cx="20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输  入</a:t>
              </a:r>
              <a:endParaRPr kumimoji="1" lang="zh-CN" altLang="en-US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2173" name="Rectangle 368"/>
            <p:cNvSpPr>
              <a:spLocks noChangeArrowheads="1"/>
            </p:cNvSpPr>
            <p:nvPr/>
          </p:nvSpPr>
          <p:spPr bwMode="auto">
            <a:xfrm>
              <a:off x="263" y="854"/>
              <a:ext cx="603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十进制或功能</a:t>
              </a:r>
              <a:endParaRPr kumimoji="1" lang="zh-CN" altLang="en-US" sz="1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174" name="Line 560"/>
            <p:cNvSpPr>
              <a:spLocks noChangeShapeType="1"/>
            </p:cNvSpPr>
            <p:nvPr/>
          </p:nvSpPr>
          <p:spPr bwMode="auto">
            <a:xfrm>
              <a:off x="250" y="854"/>
              <a:ext cx="512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5" name="Line 561"/>
            <p:cNvSpPr>
              <a:spLocks noChangeShapeType="1"/>
            </p:cNvSpPr>
            <p:nvPr/>
          </p:nvSpPr>
          <p:spPr bwMode="auto">
            <a:xfrm>
              <a:off x="250" y="3637"/>
              <a:ext cx="513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6" name="Line 562"/>
            <p:cNvSpPr>
              <a:spLocks noChangeShapeType="1"/>
            </p:cNvSpPr>
            <p:nvPr/>
          </p:nvSpPr>
          <p:spPr bwMode="auto">
            <a:xfrm>
              <a:off x="250" y="854"/>
              <a:ext cx="0" cy="278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7" name="Line 563"/>
            <p:cNvSpPr>
              <a:spLocks noChangeShapeType="1"/>
            </p:cNvSpPr>
            <p:nvPr/>
          </p:nvSpPr>
          <p:spPr bwMode="auto">
            <a:xfrm>
              <a:off x="5379" y="854"/>
              <a:ext cx="0" cy="67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8" name="Line 566"/>
            <p:cNvSpPr>
              <a:spLocks noChangeShapeType="1"/>
            </p:cNvSpPr>
            <p:nvPr/>
          </p:nvSpPr>
          <p:spPr bwMode="auto">
            <a:xfrm>
              <a:off x="250" y="1505"/>
              <a:ext cx="5084" cy="2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79" name="Line 568"/>
            <p:cNvSpPr>
              <a:spLocks noChangeShapeType="1"/>
            </p:cNvSpPr>
            <p:nvPr/>
          </p:nvSpPr>
          <p:spPr bwMode="auto">
            <a:xfrm>
              <a:off x="853" y="854"/>
              <a:ext cx="0" cy="27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0" name="Line 570"/>
            <p:cNvSpPr>
              <a:spLocks noChangeShapeType="1"/>
            </p:cNvSpPr>
            <p:nvPr/>
          </p:nvSpPr>
          <p:spPr bwMode="auto">
            <a:xfrm>
              <a:off x="1149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1" name="Line 572"/>
            <p:cNvSpPr>
              <a:spLocks noChangeShapeType="1"/>
            </p:cNvSpPr>
            <p:nvPr/>
          </p:nvSpPr>
          <p:spPr bwMode="auto">
            <a:xfrm>
              <a:off x="856" y="1065"/>
              <a:ext cx="415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2" name="Line 585"/>
            <p:cNvSpPr>
              <a:spLocks noChangeShapeType="1"/>
            </p:cNvSpPr>
            <p:nvPr/>
          </p:nvSpPr>
          <p:spPr bwMode="auto">
            <a:xfrm>
              <a:off x="2931" y="854"/>
              <a:ext cx="0" cy="27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3" name="Line 600"/>
            <p:cNvSpPr>
              <a:spLocks noChangeShapeType="1"/>
            </p:cNvSpPr>
            <p:nvPr/>
          </p:nvSpPr>
          <p:spPr bwMode="auto">
            <a:xfrm>
              <a:off x="5009" y="854"/>
              <a:ext cx="0" cy="27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4" name="Line 602"/>
            <p:cNvSpPr>
              <a:spLocks noChangeShapeType="1"/>
            </p:cNvSpPr>
            <p:nvPr/>
          </p:nvSpPr>
          <p:spPr bwMode="auto">
            <a:xfrm>
              <a:off x="5380" y="1527"/>
              <a:ext cx="0" cy="211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5" name="Line 607"/>
            <p:cNvSpPr>
              <a:spLocks noChangeShapeType="1"/>
            </p:cNvSpPr>
            <p:nvPr/>
          </p:nvSpPr>
          <p:spPr bwMode="auto">
            <a:xfrm>
              <a:off x="1445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6" name="Line 610"/>
            <p:cNvSpPr>
              <a:spLocks noChangeShapeType="1"/>
            </p:cNvSpPr>
            <p:nvPr/>
          </p:nvSpPr>
          <p:spPr bwMode="auto">
            <a:xfrm>
              <a:off x="1743" y="1065"/>
              <a:ext cx="0" cy="25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7" name="Line 613"/>
            <p:cNvSpPr>
              <a:spLocks noChangeShapeType="1"/>
            </p:cNvSpPr>
            <p:nvPr/>
          </p:nvSpPr>
          <p:spPr bwMode="auto">
            <a:xfrm>
              <a:off x="2040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8" name="Line 616"/>
            <p:cNvSpPr>
              <a:spLocks noChangeShapeType="1"/>
            </p:cNvSpPr>
            <p:nvPr/>
          </p:nvSpPr>
          <p:spPr bwMode="auto">
            <a:xfrm>
              <a:off x="2337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89" name="Line 619"/>
            <p:cNvSpPr>
              <a:spLocks noChangeShapeType="1"/>
            </p:cNvSpPr>
            <p:nvPr/>
          </p:nvSpPr>
          <p:spPr bwMode="auto">
            <a:xfrm>
              <a:off x="2634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0" name="Line 626"/>
            <p:cNvSpPr>
              <a:spLocks noChangeShapeType="1"/>
            </p:cNvSpPr>
            <p:nvPr/>
          </p:nvSpPr>
          <p:spPr bwMode="auto">
            <a:xfrm>
              <a:off x="3228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1" name="Line 629"/>
            <p:cNvSpPr>
              <a:spLocks noChangeShapeType="1"/>
            </p:cNvSpPr>
            <p:nvPr/>
          </p:nvSpPr>
          <p:spPr bwMode="auto">
            <a:xfrm>
              <a:off x="3525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2" name="Line 632"/>
            <p:cNvSpPr>
              <a:spLocks noChangeShapeType="1"/>
            </p:cNvSpPr>
            <p:nvPr/>
          </p:nvSpPr>
          <p:spPr bwMode="auto">
            <a:xfrm>
              <a:off x="3822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3" name="Line 635"/>
            <p:cNvSpPr>
              <a:spLocks noChangeShapeType="1"/>
            </p:cNvSpPr>
            <p:nvPr/>
          </p:nvSpPr>
          <p:spPr bwMode="auto">
            <a:xfrm>
              <a:off x="4119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4" name="Line 638"/>
            <p:cNvSpPr>
              <a:spLocks noChangeShapeType="1"/>
            </p:cNvSpPr>
            <p:nvPr/>
          </p:nvSpPr>
          <p:spPr bwMode="auto">
            <a:xfrm>
              <a:off x="4415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5" name="Line 641"/>
            <p:cNvSpPr>
              <a:spLocks noChangeShapeType="1"/>
            </p:cNvSpPr>
            <p:nvPr/>
          </p:nvSpPr>
          <p:spPr bwMode="auto">
            <a:xfrm>
              <a:off x="4712" y="1065"/>
              <a:ext cx="0" cy="25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6" name="Line 644"/>
            <p:cNvSpPr>
              <a:spLocks noChangeShapeType="1"/>
            </p:cNvSpPr>
            <p:nvPr/>
          </p:nvSpPr>
          <p:spPr bwMode="auto">
            <a:xfrm>
              <a:off x="250" y="1738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7" name="Line 713"/>
            <p:cNvSpPr>
              <a:spLocks noChangeShapeType="1"/>
            </p:cNvSpPr>
            <p:nvPr/>
          </p:nvSpPr>
          <p:spPr bwMode="auto">
            <a:xfrm>
              <a:off x="250" y="1949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8" name="Line 791"/>
            <p:cNvSpPr>
              <a:spLocks noChangeShapeType="1"/>
            </p:cNvSpPr>
            <p:nvPr/>
          </p:nvSpPr>
          <p:spPr bwMode="auto">
            <a:xfrm>
              <a:off x="250" y="2160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99" name="Line 869"/>
            <p:cNvSpPr>
              <a:spLocks noChangeShapeType="1"/>
            </p:cNvSpPr>
            <p:nvPr/>
          </p:nvSpPr>
          <p:spPr bwMode="auto">
            <a:xfrm>
              <a:off x="250" y="2371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200" name="Line 947"/>
            <p:cNvSpPr>
              <a:spLocks noChangeShapeType="1"/>
            </p:cNvSpPr>
            <p:nvPr/>
          </p:nvSpPr>
          <p:spPr bwMode="auto">
            <a:xfrm>
              <a:off x="250" y="2582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201" name="Line 1025"/>
            <p:cNvSpPr>
              <a:spLocks noChangeShapeType="1"/>
            </p:cNvSpPr>
            <p:nvPr/>
          </p:nvSpPr>
          <p:spPr bwMode="auto">
            <a:xfrm>
              <a:off x="250" y="2793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202" name="Line 1103"/>
            <p:cNvSpPr>
              <a:spLocks noChangeShapeType="1"/>
            </p:cNvSpPr>
            <p:nvPr/>
          </p:nvSpPr>
          <p:spPr bwMode="auto">
            <a:xfrm>
              <a:off x="250" y="3004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203" name="Line 1181"/>
            <p:cNvSpPr>
              <a:spLocks noChangeShapeType="1"/>
            </p:cNvSpPr>
            <p:nvPr/>
          </p:nvSpPr>
          <p:spPr bwMode="auto">
            <a:xfrm>
              <a:off x="250" y="3215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204" name="Line 1259"/>
            <p:cNvSpPr>
              <a:spLocks noChangeShapeType="1"/>
            </p:cNvSpPr>
            <p:nvPr/>
          </p:nvSpPr>
          <p:spPr bwMode="auto">
            <a:xfrm>
              <a:off x="250" y="3426"/>
              <a:ext cx="513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205" name="Rectangle 1415"/>
            <p:cNvSpPr>
              <a:spLocks noChangeArrowheads="1"/>
            </p:cNvSpPr>
            <p:nvPr/>
          </p:nvSpPr>
          <p:spPr bwMode="auto">
            <a:xfrm>
              <a:off x="1656" y="1117"/>
              <a:ext cx="45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206" name="Rectangle 1416"/>
            <p:cNvSpPr>
              <a:spLocks noChangeArrowheads="1"/>
            </p:cNvSpPr>
            <p:nvPr/>
          </p:nvSpPr>
          <p:spPr bwMode="auto">
            <a:xfrm>
              <a:off x="1973" y="1108"/>
              <a:ext cx="45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207" name="Rectangle 1417"/>
            <p:cNvSpPr>
              <a:spLocks noChangeArrowheads="1"/>
            </p:cNvSpPr>
            <p:nvPr/>
          </p:nvSpPr>
          <p:spPr bwMode="auto">
            <a:xfrm>
              <a:off x="2246" y="1108"/>
              <a:ext cx="45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208" name="Rectangle 1418"/>
            <p:cNvSpPr>
              <a:spLocks noChangeArrowheads="1"/>
            </p:cNvSpPr>
            <p:nvPr/>
          </p:nvSpPr>
          <p:spPr bwMode="auto">
            <a:xfrm>
              <a:off x="2518" y="1108"/>
              <a:ext cx="453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209" name="Rectangle 1419"/>
            <p:cNvSpPr>
              <a:spLocks noChangeArrowheads="1"/>
            </p:cNvSpPr>
            <p:nvPr/>
          </p:nvSpPr>
          <p:spPr bwMode="auto">
            <a:xfrm>
              <a:off x="975" y="1117"/>
              <a:ext cx="62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BL</a:t>
              </a:r>
              <a:endParaRPr kumimoji="1" lang="en-US" altLang="zh-CN" sz="160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210" name="Rectangle 1421"/>
            <p:cNvSpPr>
              <a:spLocks noChangeArrowheads="1"/>
            </p:cNvSpPr>
            <p:nvPr/>
          </p:nvSpPr>
          <p:spPr bwMode="auto">
            <a:xfrm>
              <a:off x="670" y="1108"/>
              <a:ext cx="62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LE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2211" name="Line 1422"/>
            <p:cNvSpPr>
              <a:spLocks noChangeShapeType="1"/>
            </p:cNvSpPr>
            <p:nvPr/>
          </p:nvSpPr>
          <p:spPr bwMode="auto">
            <a:xfrm>
              <a:off x="1533" y="1253"/>
              <a:ext cx="13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212" name="Line 1423"/>
            <p:cNvSpPr>
              <a:spLocks noChangeShapeType="1"/>
            </p:cNvSpPr>
            <p:nvPr/>
          </p:nvSpPr>
          <p:spPr bwMode="auto">
            <a:xfrm>
              <a:off x="1202" y="1253"/>
              <a:ext cx="13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987" name="Rectangle 1427"/>
          <p:cNvSpPr>
            <a:spLocks noChangeArrowheads="1"/>
          </p:cNvSpPr>
          <p:nvPr/>
        </p:nvSpPr>
        <p:spPr bwMode="auto">
          <a:xfrm>
            <a:off x="1692275" y="476250"/>
            <a:ext cx="601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74x4511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功能表</a:t>
            </a:r>
            <a:endParaRPr kumimoji="1" lang="zh-CN" altLang="en-US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E8B3D73-8640-4AE5-911B-CE88E38EEB66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9A56A9A-FFCE-4808-B24B-1DBE3E7B90B2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369"/>
          <p:cNvGrpSpPr/>
          <p:nvPr/>
        </p:nvGrpSpPr>
        <p:grpSpPr bwMode="auto">
          <a:xfrm>
            <a:off x="7938" y="1268413"/>
            <a:ext cx="9094787" cy="5081587"/>
            <a:chOff x="49" y="728"/>
            <a:chExt cx="5729" cy="3201"/>
          </a:xfrm>
        </p:grpSpPr>
        <p:sp>
          <p:nvSpPr>
            <p:cNvPr id="43015" name="Rectangle 2496"/>
            <p:cNvSpPr>
              <a:spLocks noChangeArrowheads="1"/>
            </p:cNvSpPr>
            <p:nvPr/>
          </p:nvSpPr>
          <p:spPr bwMode="auto">
            <a:xfrm>
              <a:off x="654" y="752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lang="zh-CN" altLang="en-US" sz="1800"/>
            </a:p>
          </p:txBody>
        </p:sp>
        <p:sp>
          <p:nvSpPr>
            <p:cNvPr id="43016" name="Rectangle 2668"/>
            <p:cNvSpPr>
              <a:spLocks noChangeArrowheads="1"/>
            </p:cNvSpPr>
            <p:nvPr/>
          </p:nvSpPr>
          <p:spPr bwMode="auto">
            <a:xfrm>
              <a:off x="5248" y="3650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*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7" name="Rectangle 2661"/>
            <p:cNvSpPr>
              <a:spLocks noChangeArrowheads="1"/>
            </p:cNvSpPr>
            <p:nvPr/>
          </p:nvSpPr>
          <p:spPr bwMode="auto">
            <a:xfrm>
              <a:off x="2934" y="3650"/>
              <a:ext cx="231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*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8" name="Rectangle 2660"/>
            <p:cNvSpPr>
              <a:spLocks noChangeArrowheads="1"/>
            </p:cNvSpPr>
            <p:nvPr/>
          </p:nvSpPr>
          <p:spPr bwMode="auto">
            <a:xfrm>
              <a:off x="2603" y="3650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9" name="Rectangle 2659"/>
            <p:cNvSpPr>
              <a:spLocks noChangeArrowheads="1"/>
            </p:cNvSpPr>
            <p:nvPr/>
          </p:nvSpPr>
          <p:spPr bwMode="auto">
            <a:xfrm>
              <a:off x="2272" y="3650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0" name="Rectangle 2658"/>
            <p:cNvSpPr>
              <a:spLocks noChangeArrowheads="1"/>
            </p:cNvSpPr>
            <p:nvPr/>
          </p:nvSpPr>
          <p:spPr bwMode="auto">
            <a:xfrm>
              <a:off x="1942" y="3650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1" name="Rectangle 2657"/>
            <p:cNvSpPr>
              <a:spLocks noChangeArrowheads="1"/>
            </p:cNvSpPr>
            <p:nvPr/>
          </p:nvSpPr>
          <p:spPr bwMode="auto">
            <a:xfrm>
              <a:off x="1611" y="3650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2" name="Rectangle 2656"/>
            <p:cNvSpPr>
              <a:spLocks noChangeArrowheads="1"/>
            </p:cNvSpPr>
            <p:nvPr/>
          </p:nvSpPr>
          <p:spPr bwMode="auto">
            <a:xfrm>
              <a:off x="1279" y="3650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3" name="Rectangle 2655"/>
            <p:cNvSpPr>
              <a:spLocks noChangeArrowheads="1"/>
            </p:cNvSpPr>
            <p:nvPr/>
          </p:nvSpPr>
          <p:spPr bwMode="auto">
            <a:xfrm>
              <a:off x="950" y="3650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4" name="Rectangle 2654"/>
            <p:cNvSpPr>
              <a:spLocks noChangeArrowheads="1"/>
            </p:cNvSpPr>
            <p:nvPr/>
          </p:nvSpPr>
          <p:spPr bwMode="auto">
            <a:xfrm>
              <a:off x="619" y="3650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5" name="Rectangle 2653"/>
            <p:cNvSpPr>
              <a:spLocks noChangeArrowheads="1"/>
            </p:cNvSpPr>
            <p:nvPr/>
          </p:nvSpPr>
          <p:spPr bwMode="auto">
            <a:xfrm>
              <a:off x="113" y="3650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锁    存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026" name="Rectangle 2652"/>
            <p:cNvSpPr>
              <a:spLocks noChangeArrowheads="1"/>
            </p:cNvSpPr>
            <p:nvPr/>
          </p:nvSpPr>
          <p:spPr bwMode="auto">
            <a:xfrm>
              <a:off x="5248" y="3371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熄灭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027" name="Rectangle 2651"/>
            <p:cNvSpPr>
              <a:spLocks noChangeArrowheads="1"/>
            </p:cNvSpPr>
            <p:nvPr/>
          </p:nvSpPr>
          <p:spPr bwMode="auto">
            <a:xfrm>
              <a:off x="4918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8" name="Rectangle 2650"/>
            <p:cNvSpPr>
              <a:spLocks noChangeArrowheads="1"/>
            </p:cNvSpPr>
            <p:nvPr/>
          </p:nvSpPr>
          <p:spPr bwMode="auto">
            <a:xfrm>
              <a:off x="4586" y="3371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9" name="Rectangle 2649"/>
            <p:cNvSpPr>
              <a:spLocks noChangeArrowheads="1"/>
            </p:cNvSpPr>
            <p:nvPr/>
          </p:nvSpPr>
          <p:spPr bwMode="auto">
            <a:xfrm>
              <a:off x="4256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0" name="Rectangle 2648"/>
            <p:cNvSpPr>
              <a:spLocks noChangeArrowheads="1"/>
            </p:cNvSpPr>
            <p:nvPr/>
          </p:nvSpPr>
          <p:spPr bwMode="auto">
            <a:xfrm>
              <a:off x="3926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1" name="Rectangle 2647"/>
            <p:cNvSpPr>
              <a:spLocks noChangeArrowheads="1"/>
            </p:cNvSpPr>
            <p:nvPr/>
          </p:nvSpPr>
          <p:spPr bwMode="auto">
            <a:xfrm>
              <a:off x="3595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2" name="Rectangle 2646"/>
            <p:cNvSpPr>
              <a:spLocks noChangeArrowheads="1"/>
            </p:cNvSpPr>
            <p:nvPr/>
          </p:nvSpPr>
          <p:spPr bwMode="auto">
            <a:xfrm>
              <a:off x="3264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3" name="Rectangle 2645"/>
            <p:cNvSpPr>
              <a:spLocks noChangeArrowheads="1"/>
            </p:cNvSpPr>
            <p:nvPr/>
          </p:nvSpPr>
          <p:spPr bwMode="auto">
            <a:xfrm>
              <a:off x="2934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4" name="Rectangle 2644"/>
            <p:cNvSpPr>
              <a:spLocks noChangeArrowheads="1"/>
            </p:cNvSpPr>
            <p:nvPr/>
          </p:nvSpPr>
          <p:spPr bwMode="auto">
            <a:xfrm>
              <a:off x="2603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5" name="Rectangle 2643"/>
            <p:cNvSpPr>
              <a:spLocks noChangeArrowheads="1"/>
            </p:cNvSpPr>
            <p:nvPr/>
          </p:nvSpPr>
          <p:spPr bwMode="auto">
            <a:xfrm>
              <a:off x="2272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6" name="Rectangle 2642"/>
            <p:cNvSpPr>
              <a:spLocks noChangeArrowheads="1"/>
            </p:cNvSpPr>
            <p:nvPr/>
          </p:nvSpPr>
          <p:spPr bwMode="auto">
            <a:xfrm>
              <a:off x="1942" y="3371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7" name="Rectangle 2641"/>
            <p:cNvSpPr>
              <a:spLocks noChangeArrowheads="1"/>
            </p:cNvSpPr>
            <p:nvPr/>
          </p:nvSpPr>
          <p:spPr bwMode="auto">
            <a:xfrm>
              <a:off x="1611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8" name="Rectangle 2640"/>
            <p:cNvSpPr>
              <a:spLocks noChangeArrowheads="1"/>
            </p:cNvSpPr>
            <p:nvPr/>
          </p:nvSpPr>
          <p:spPr bwMode="auto">
            <a:xfrm>
              <a:off x="1279" y="3371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39" name="Rectangle 2639"/>
            <p:cNvSpPr>
              <a:spLocks noChangeArrowheads="1"/>
            </p:cNvSpPr>
            <p:nvPr/>
          </p:nvSpPr>
          <p:spPr bwMode="auto">
            <a:xfrm>
              <a:off x="950" y="3371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0" name="Rectangle 2638"/>
            <p:cNvSpPr>
              <a:spLocks noChangeArrowheads="1"/>
            </p:cNvSpPr>
            <p:nvPr/>
          </p:nvSpPr>
          <p:spPr bwMode="auto">
            <a:xfrm>
              <a:off x="619" y="3371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1" name="Rectangle 2637"/>
            <p:cNvSpPr>
              <a:spLocks noChangeArrowheads="1"/>
            </p:cNvSpPr>
            <p:nvPr/>
          </p:nvSpPr>
          <p:spPr bwMode="auto">
            <a:xfrm>
              <a:off x="113" y="3371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灭    灯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042" name="Rectangle 2636"/>
            <p:cNvSpPr>
              <a:spLocks noChangeArrowheads="1"/>
            </p:cNvSpPr>
            <p:nvPr/>
          </p:nvSpPr>
          <p:spPr bwMode="auto">
            <a:xfrm>
              <a:off x="5248" y="3044"/>
              <a:ext cx="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4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3043" name="Rectangle 2635"/>
            <p:cNvSpPr>
              <a:spLocks noChangeArrowheads="1"/>
            </p:cNvSpPr>
            <p:nvPr/>
          </p:nvSpPr>
          <p:spPr bwMode="auto">
            <a:xfrm>
              <a:off x="4918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4" name="Rectangle 2634"/>
            <p:cNvSpPr>
              <a:spLocks noChangeArrowheads="1"/>
            </p:cNvSpPr>
            <p:nvPr/>
          </p:nvSpPr>
          <p:spPr bwMode="auto">
            <a:xfrm>
              <a:off x="4586" y="3044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5" name="Rectangle 2633"/>
            <p:cNvSpPr>
              <a:spLocks noChangeArrowheads="1"/>
            </p:cNvSpPr>
            <p:nvPr/>
          </p:nvSpPr>
          <p:spPr bwMode="auto">
            <a:xfrm>
              <a:off x="4256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6" name="Rectangle 2632"/>
            <p:cNvSpPr>
              <a:spLocks noChangeArrowheads="1"/>
            </p:cNvSpPr>
            <p:nvPr/>
          </p:nvSpPr>
          <p:spPr bwMode="auto">
            <a:xfrm>
              <a:off x="3926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7" name="Rectangle 2631"/>
            <p:cNvSpPr>
              <a:spLocks noChangeArrowheads="1"/>
            </p:cNvSpPr>
            <p:nvPr/>
          </p:nvSpPr>
          <p:spPr bwMode="auto">
            <a:xfrm>
              <a:off x="3595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8" name="Rectangle 2630"/>
            <p:cNvSpPr>
              <a:spLocks noChangeArrowheads="1"/>
            </p:cNvSpPr>
            <p:nvPr/>
          </p:nvSpPr>
          <p:spPr bwMode="auto">
            <a:xfrm>
              <a:off x="3264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49" name="Rectangle 2629"/>
            <p:cNvSpPr>
              <a:spLocks noChangeArrowheads="1"/>
            </p:cNvSpPr>
            <p:nvPr/>
          </p:nvSpPr>
          <p:spPr bwMode="auto">
            <a:xfrm>
              <a:off x="2934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0" name="Rectangle 2628"/>
            <p:cNvSpPr>
              <a:spLocks noChangeArrowheads="1"/>
            </p:cNvSpPr>
            <p:nvPr/>
          </p:nvSpPr>
          <p:spPr bwMode="auto">
            <a:xfrm>
              <a:off x="2603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1" name="Rectangle 2627"/>
            <p:cNvSpPr>
              <a:spLocks noChangeArrowheads="1"/>
            </p:cNvSpPr>
            <p:nvPr/>
          </p:nvSpPr>
          <p:spPr bwMode="auto">
            <a:xfrm>
              <a:off x="2272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2" name="Rectangle 2626"/>
            <p:cNvSpPr>
              <a:spLocks noChangeArrowheads="1"/>
            </p:cNvSpPr>
            <p:nvPr/>
          </p:nvSpPr>
          <p:spPr bwMode="auto">
            <a:xfrm>
              <a:off x="1942" y="3044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3" name="Rectangle 2625"/>
            <p:cNvSpPr>
              <a:spLocks noChangeArrowheads="1"/>
            </p:cNvSpPr>
            <p:nvPr/>
          </p:nvSpPr>
          <p:spPr bwMode="auto">
            <a:xfrm>
              <a:off x="1611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4" name="Rectangle 2624"/>
            <p:cNvSpPr>
              <a:spLocks noChangeArrowheads="1"/>
            </p:cNvSpPr>
            <p:nvPr/>
          </p:nvSpPr>
          <p:spPr bwMode="auto">
            <a:xfrm>
              <a:off x="1279" y="3044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5" name="Rectangle 2623"/>
            <p:cNvSpPr>
              <a:spLocks noChangeArrowheads="1"/>
            </p:cNvSpPr>
            <p:nvPr/>
          </p:nvSpPr>
          <p:spPr bwMode="auto">
            <a:xfrm>
              <a:off x="950" y="3044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6" name="Rectangle 2622"/>
            <p:cNvSpPr>
              <a:spLocks noChangeArrowheads="1"/>
            </p:cNvSpPr>
            <p:nvPr/>
          </p:nvSpPr>
          <p:spPr bwMode="auto">
            <a:xfrm>
              <a:off x="619" y="3044"/>
              <a:ext cx="3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宋体" panose="02010600030101010101" pitchFamily="2" charset="-122"/>
                  <a:ea typeface="华康简宋" charset="-122"/>
                  <a:cs typeface="Times New Roman" panose="02020603050405020304" pitchFamily="18" charset="0"/>
                </a:rPr>
                <a:t>×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57" name="Rectangle 2621"/>
            <p:cNvSpPr>
              <a:spLocks noChangeArrowheads="1"/>
            </p:cNvSpPr>
            <p:nvPr/>
          </p:nvSpPr>
          <p:spPr bwMode="auto">
            <a:xfrm>
              <a:off x="113" y="3044"/>
              <a:ext cx="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灯 测 试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058" name="Rectangle 2620"/>
            <p:cNvSpPr>
              <a:spLocks noChangeArrowheads="1"/>
            </p:cNvSpPr>
            <p:nvPr/>
          </p:nvSpPr>
          <p:spPr bwMode="auto">
            <a:xfrm>
              <a:off x="5248" y="2765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熄灭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059" name="Rectangle 2619"/>
            <p:cNvSpPr>
              <a:spLocks noChangeArrowheads="1"/>
            </p:cNvSpPr>
            <p:nvPr/>
          </p:nvSpPr>
          <p:spPr bwMode="auto">
            <a:xfrm>
              <a:off x="4918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0" name="Rectangle 2618"/>
            <p:cNvSpPr>
              <a:spLocks noChangeArrowheads="1"/>
            </p:cNvSpPr>
            <p:nvPr/>
          </p:nvSpPr>
          <p:spPr bwMode="auto">
            <a:xfrm>
              <a:off x="4586" y="2765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1" name="Rectangle 2617"/>
            <p:cNvSpPr>
              <a:spLocks noChangeArrowheads="1"/>
            </p:cNvSpPr>
            <p:nvPr/>
          </p:nvSpPr>
          <p:spPr bwMode="auto">
            <a:xfrm>
              <a:off x="4256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2" name="Rectangle 2616"/>
            <p:cNvSpPr>
              <a:spLocks noChangeArrowheads="1"/>
            </p:cNvSpPr>
            <p:nvPr/>
          </p:nvSpPr>
          <p:spPr bwMode="auto">
            <a:xfrm>
              <a:off x="3926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3" name="Rectangle 2615"/>
            <p:cNvSpPr>
              <a:spLocks noChangeArrowheads="1"/>
            </p:cNvSpPr>
            <p:nvPr/>
          </p:nvSpPr>
          <p:spPr bwMode="auto">
            <a:xfrm>
              <a:off x="3595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4" name="Rectangle 2614"/>
            <p:cNvSpPr>
              <a:spLocks noChangeArrowheads="1"/>
            </p:cNvSpPr>
            <p:nvPr/>
          </p:nvSpPr>
          <p:spPr bwMode="auto">
            <a:xfrm>
              <a:off x="3264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5" name="Rectangle 2613"/>
            <p:cNvSpPr>
              <a:spLocks noChangeArrowheads="1"/>
            </p:cNvSpPr>
            <p:nvPr/>
          </p:nvSpPr>
          <p:spPr bwMode="auto">
            <a:xfrm>
              <a:off x="2934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6" name="Rectangle 2612"/>
            <p:cNvSpPr>
              <a:spLocks noChangeArrowheads="1"/>
            </p:cNvSpPr>
            <p:nvPr/>
          </p:nvSpPr>
          <p:spPr bwMode="auto">
            <a:xfrm>
              <a:off x="2603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7" name="Rectangle 2611"/>
            <p:cNvSpPr>
              <a:spLocks noChangeArrowheads="1"/>
            </p:cNvSpPr>
            <p:nvPr/>
          </p:nvSpPr>
          <p:spPr bwMode="auto">
            <a:xfrm>
              <a:off x="2272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8" name="Rectangle 2610"/>
            <p:cNvSpPr>
              <a:spLocks noChangeArrowheads="1"/>
            </p:cNvSpPr>
            <p:nvPr/>
          </p:nvSpPr>
          <p:spPr bwMode="auto">
            <a:xfrm>
              <a:off x="1942" y="2765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69" name="Rectangle 2609"/>
            <p:cNvSpPr>
              <a:spLocks noChangeArrowheads="1"/>
            </p:cNvSpPr>
            <p:nvPr/>
          </p:nvSpPr>
          <p:spPr bwMode="auto">
            <a:xfrm>
              <a:off x="1611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0" name="Rectangle 2608"/>
            <p:cNvSpPr>
              <a:spLocks noChangeArrowheads="1"/>
            </p:cNvSpPr>
            <p:nvPr/>
          </p:nvSpPr>
          <p:spPr bwMode="auto">
            <a:xfrm>
              <a:off x="1279" y="2765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1" name="Rectangle 2607"/>
            <p:cNvSpPr>
              <a:spLocks noChangeArrowheads="1"/>
            </p:cNvSpPr>
            <p:nvPr/>
          </p:nvSpPr>
          <p:spPr bwMode="auto">
            <a:xfrm>
              <a:off x="950" y="2765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2" name="Rectangle 2606"/>
            <p:cNvSpPr>
              <a:spLocks noChangeArrowheads="1"/>
            </p:cNvSpPr>
            <p:nvPr/>
          </p:nvSpPr>
          <p:spPr bwMode="auto">
            <a:xfrm>
              <a:off x="619" y="2765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3" name="Rectangle 2605"/>
            <p:cNvSpPr>
              <a:spLocks noChangeArrowheads="1"/>
            </p:cNvSpPr>
            <p:nvPr/>
          </p:nvSpPr>
          <p:spPr bwMode="auto">
            <a:xfrm>
              <a:off x="113" y="2765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15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4" name="Rectangle 2604"/>
            <p:cNvSpPr>
              <a:spLocks noChangeArrowheads="1"/>
            </p:cNvSpPr>
            <p:nvPr/>
          </p:nvSpPr>
          <p:spPr bwMode="auto">
            <a:xfrm>
              <a:off x="5248" y="2486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熄灭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075" name="Rectangle 2603"/>
            <p:cNvSpPr>
              <a:spLocks noChangeArrowheads="1"/>
            </p:cNvSpPr>
            <p:nvPr/>
          </p:nvSpPr>
          <p:spPr bwMode="auto">
            <a:xfrm>
              <a:off x="4918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6" name="Rectangle 2602"/>
            <p:cNvSpPr>
              <a:spLocks noChangeArrowheads="1"/>
            </p:cNvSpPr>
            <p:nvPr/>
          </p:nvSpPr>
          <p:spPr bwMode="auto">
            <a:xfrm>
              <a:off x="4586" y="2486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7" name="Rectangle 2601"/>
            <p:cNvSpPr>
              <a:spLocks noChangeArrowheads="1"/>
            </p:cNvSpPr>
            <p:nvPr/>
          </p:nvSpPr>
          <p:spPr bwMode="auto">
            <a:xfrm>
              <a:off x="4256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8" name="Rectangle 2600"/>
            <p:cNvSpPr>
              <a:spLocks noChangeArrowheads="1"/>
            </p:cNvSpPr>
            <p:nvPr/>
          </p:nvSpPr>
          <p:spPr bwMode="auto">
            <a:xfrm>
              <a:off x="3926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79" name="Rectangle 2599"/>
            <p:cNvSpPr>
              <a:spLocks noChangeArrowheads="1"/>
            </p:cNvSpPr>
            <p:nvPr/>
          </p:nvSpPr>
          <p:spPr bwMode="auto">
            <a:xfrm>
              <a:off x="3595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0" name="Rectangle 2598"/>
            <p:cNvSpPr>
              <a:spLocks noChangeArrowheads="1"/>
            </p:cNvSpPr>
            <p:nvPr/>
          </p:nvSpPr>
          <p:spPr bwMode="auto">
            <a:xfrm>
              <a:off x="3264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1" name="Rectangle 2597"/>
            <p:cNvSpPr>
              <a:spLocks noChangeArrowheads="1"/>
            </p:cNvSpPr>
            <p:nvPr/>
          </p:nvSpPr>
          <p:spPr bwMode="auto">
            <a:xfrm>
              <a:off x="2934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2" name="Rectangle 2596"/>
            <p:cNvSpPr>
              <a:spLocks noChangeArrowheads="1"/>
            </p:cNvSpPr>
            <p:nvPr/>
          </p:nvSpPr>
          <p:spPr bwMode="auto">
            <a:xfrm>
              <a:off x="2603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3" name="Rectangle 2595"/>
            <p:cNvSpPr>
              <a:spLocks noChangeArrowheads="1"/>
            </p:cNvSpPr>
            <p:nvPr/>
          </p:nvSpPr>
          <p:spPr bwMode="auto">
            <a:xfrm>
              <a:off x="2272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4" name="Rectangle 2594"/>
            <p:cNvSpPr>
              <a:spLocks noChangeArrowheads="1"/>
            </p:cNvSpPr>
            <p:nvPr/>
          </p:nvSpPr>
          <p:spPr bwMode="auto">
            <a:xfrm>
              <a:off x="1942" y="2486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5" name="Rectangle 2593"/>
            <p:cNvSpPr>
              <a:spLocks noChangeArrowheads="1"/>
            </p:cNvSpPr>
            <p:nvPr/>
          </p:nvSpPr>
          <p:spPr bwMode="auto">
            <a:xfrm>
              <a:off x="1611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6" name="Rectangle 2592"/>
            <p:cNvSpPr>
              <a:spLocks noChangeArrowheads="1"/>
            </p:cNvSpPr>
            <p:nvPr/>
          </p:nvSpPr>
          <p:spPr bwMode="auto">
            <a:xfrm>
              <a:off x="1279" y="2486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7" name="Rectangle 2591"/>
            <p:cNvSpPr>
              <a:spLocks noChangeArrowheads="1"/>
            </p:cNvSpPr>
            <p:nvPr/>
          </p:nvSpPr>
          <p:spPr bwMode="auto">
            <a:xfrm>
              <a:off x="950" y="2486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8" name="Rectangle 2590"/>
            <p:cNvSpPr>
              <a:spLocks noChangeArrowheads="1"/>
            </p:cNvSpPr>
            <p:nvPr/>
          </p:nvSpPr>
          <p:spPr bwMode="auto">
            <a:xfrm>
              <a:off x="619" y="2486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89" name="Rectangle 2589"/>
            <p:cNvSpPr>
              <a:spLocks noChangeArrowheads="1"/>
            </p:cNvSpPr>
            <p:nvPr/>
          </p:nvSpPr>
          <p:spPr bwMode="auto">
            <a:xfrm>
              <a:off x="113" y="2486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14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0" name="Rectangle 2588"/>
            <p:cNvSpPr>
              <a:spLocks noChangeArrowheads="1"/>
            </p:cNvSpPr>
            <p:nvPr/>
          </p:nvSpPr>
          <p:spPr bwMode="auto">
            <a:xfrm>
              <a:off x="5248" y="2207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熄灭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091" name="Rectangle 2587"/>
            <p:cNvSpPr>
              <a:spLocks noChangeArrowheads="1"/>
            </p:cNvSpPr>
            <p:nvPr/>
          </p:nvSpPr>
          <p:spPr bwMode="auto">
            <a:xfrm>
              <a:off x="4918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2" name="Rectangle 2586"/>
            <p:cNvSpPr>
              <a:spLocks noChangeArrowheads="1"/>
            </p:cNvSpPr>
            <p:nvPr/>
          </p:nvSpPr>
          <p:spPr bwMode="auto">
            <a:xfrm>
              <a:off x="4586" y="2207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3" name="Rectangle 2585"/>
            <p:cNvSpPr>
              <a:spLocks noChangeArrowheads="1"/>
            </p:cNvSpPr>
            <p:nvPr/>
          </p:nvSpPr>
          <p:spPr bwMode="auto">
            <a:xfrm>
              <a:off x="4256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4" name="Rectangle 2584"/>
            <p:cNvSpPr>
              <a:spLocks noChangeArrowheads="1"/>
            </p:cNvSpPr>
            <p:nvPr/>
          </p:nvSpPr>
          <p:spPr bwMode="auto">
            <a:xfrm>
              <a:off x="3926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5" name="Rectangle 2583"/>
            <p:cNvSpPr>
              <a:spLocks noChangeArrowheads="1"/>
            </p:cNvSpPr>
            <p:nvPr/>
          </p:nvSpPr>
          <p:spPr bwMode="auto">
            <a:xfrm>
              <a:off x="3595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6" name="Rectangle 2582"/>
            <p:cNvSpPr>
              <a:spLocks noChangeArrowheads="1"/>
            </p:cNvSpPr>
            <p:nvPr/>
          </p:nvSpPr>
          <p:spPr bwMode="auto">
            <a:xfrm>
              <a:off x="3264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7" name="Rectangle 2581"/>
            <p:cNvSpPr>
              <a:spLocks noChangeArrowheads="1"/>
            </p:cNvSpPr>
            <p:nvPr/>
          </p:nvSpPr>
          <p:spPr bwMode="auto">
            <a:xfrm>
              <a:off x="2934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8" name="Rectangle 2580"/>
            <p:cNvSpPr>
              <a:spLocks noChangeArrowheads="1"/>
            </p:cNvSpPr>
            <p:nvPr/>
          </p:nvSpPr>
          <p:spPr bwMode="auto">
            <a:xfrm>
              <a:off x="2603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99" name="Rectangle 2579"/>
            <p:cNvSpPr>
              <a:spLocks noChangeArrowheads="1"/>
            </p:cNvSpPr>
            <p:nvPr/>
          </p:nvSpPr>
          <p:spPr bwMode="auto">
            <a:xfrm>
              <a:off x="2272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0" name="Rectangle 2578"/>
            <p:cNvSpPr>
              <a:spLocks noChangeArrowheads="1"/>
            </p:cNvSpPr>
            <p:nvPr/>
          </p:nvSpPr>
          <p:spPr bwMode="auto">
            <a:xfrm>
              <a:off x="1942" y="2207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1" name="Rectangle 2577"/>
            <p:cNvSpPr>
              <a:spLocks noChangeArrowheads="1"/>
            </p:cNvSpPr>
            <p:nvPr/>
          </p:nvSpPr>
          <p:spPr bwMode="auto">
            <a:xfrm>
              <a:off x="1611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2" name="Rectangle 2576"/>
            <p:cNvSpPr>
              <a:spLocks noChangeArrowheads="1"/>
            </p:cNvSpPr>
            <p:nvPr/>
          </p:nvSpPr>
          <p:spPr bwMode="auto">
            <a:xfrm>
              <a:off x="1279" y="2207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3" name="Rectangle 2575"/>
            <p:cNvSpPr>
              <a:spLocks noChangeArrowheads="1"/>
            </p:cNvSpPr>
            <p:nvPr/>
          </p:nvSpPr>
          <p:spPr bwMode="auto">
            <a:xfrm>
              <a:off x="950" y="2207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4" name="Rectangle 2574"/>
            <p:cNvSpPr>
              <a:spLocks noChangeArrowheads="1"/>
            </p:cNvSpPr>
            <p:nvPr/>
          </p:nvSpPr>
          <p:spPr bwMode="auto">
            <a:xfrm>
              <a:off x="619" y="2207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5" name="Rectangle 2573"/>
            <p:cNvSpPr>
              <a:spLocks noChangeArrowheads="1"/>
            </p:cNvSpPr>
            <p:nvPr/>
          </p:nvSpPr>
          <p:spPr bwMode="auto">
            <a:xfrm>
              <a:off x="113" y="2207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13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6" name="Rectangle 2572"/>
            <p:cNvSpPr>
              <a:spLocks noChangeArrowheads="1"/>
            </p:cNvSpPr>
            <p:nvPr/>
          </p:nvSpPr>
          <p:spPr bwMode="auto">
            <a:xfrm>
              <a:off x="5248" y="1928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熄灭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107" name="Rectangle 2571"/>
            <p:cNvSpPr>
              <a:spLocks noChangeArrowheads="1"/>
            </p:cNvSpPr>
            <p:nvPr/>
          </p:nvSpPr>
          <p:spPr bwMode="auto">
            <a:xfrm>
              <a:off x="4918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8" name="Rectangle 2570"/>
            <p:cNvSpPr>
              <a:spLocks noChangeArrowheads="1"/>
            </p:cNvSpPr>
            <p:nvPr/>
          </p:nvSpPr>
          <p:spPr bwMode="auto">
            <a:xfrm>
              <a:off x="4586" y="1928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09" name="Rectangle 2569"/>
            <p:cNvSpPr>
              <a:spLocks noChangeArrowheads="1"/>
            </p:cNvSpPr>
            <p:nvPr/>
          </p:nvSpPr>
          <p:spPr bwMode="auto">
            <a:xfrm>
              <a:off x="4256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0" name="Rectangle 2568"/>
            <p:cNvSpPr>
              <a:spLocks noChangeArrowheads="1"/>
            </p:cNvSpPr>
            <p:nvPr/>
          </p:nvSpPr>
          <p:spPr bwMode="auto">
            <a:xfrm>
              <a:off x="3926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1" name="Rectangle 2567"/>
            <p:cNvSpPr>
              <a:spLocks noChangeArrowheads="1"/>
            </p:cNvSpPr>
            <p:nvPr/>
          </p:nvSpPr>
          <p:spPr bwMode="auto">
            <a:xfrm>
              <a:off x="3595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2" name="Rectangle 2566"/>
            <p:cNvSpPr>
              <a:spLocks noChangeArrowheads="1"/>
            </p:cNvSpPr>
            <p:nvPr/>
          </p:nvSpPr>
          <p:spPr bwMode="auto">
            <a:xfrm>
              <a:off x="3264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3" name="Rectangle 2565"/>
            <p:cNvSpPr>
              <a:spLocks noChangeArrowheads="1"/>
            </p:cNvSpPr>
            <p:nvPr/>
          </p:nvSpPr>
          <p:spPr bwMode="auto">
            <a:xfrm>
              <a:off x="2934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4" name="Rectangle 2564"/>
            <p:cNvSpPr>
              <a:spLocks noChangeArrowheads="1"/>
            </p:cNvSpPr>
            <p:nvPr/>
          </p:nvSpPr>
          <p:spPr bwMode="auto">
            <a:xfrm>
              <a:off x="2603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5" name="Rectangle 2563"/>
            <p:cNvSpPr>
              <a:spLocks noChangeArrowheads="1"/>
            </p:cNvSpPr>
            <p:nvPr/>
          </p:nvSpPr>
          <p:spPr bwMode="auto">
            <a:xfrm>
              <a:off x="2272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6" name="Rectangle 2562"/>
            <p:cNvSpPr>
              <a:spLocks noChangeArrowheads="1"/>
            </p:cNvSpPr>
            <p:nvPr/>
          </p:nvSpPr>
          <p:spPr bwMode="auto">
            <a:xfrm>
              <a:off x="1942" y="1928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7" name="Rectangle 2561"/>
            <p:cNvSpPr>
              <a:spLocks noChangeArrowheads="1"/>
            </p:cNvSpPr>
            <p:nvPr/>
          </p:nvSpPr>
          <p:spPr bwMode="auto">
            <a:xfrm>
              <a:off x="1611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8" name="Rectangle 2560"/>
            <p:cNvSpPr>
              <a:spLocks noChangeArrowheads="1"/>
            </p:cNvSpPr>
            <p:nvPr/>
          </p:nvSpPr>
          <p:spPr bwMode="auto">
            <a:xfrm>
              <a:off x="1279" y="1928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19" name="Rectangle 2559"/>
            <p:cNvSpPr>
              <a:spLocks noChangeArrowheads="1"/>
            </p:cNvSpPr>
            <p:nvPr/>
          </p:nvSpPr>
          <p:spPr bwMode="auto">
            <a:xfrm>
              <a:off x="950" y="1928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0" name="Rectangle 2558"/>
            <p:cNvSpPr>
              <a:spLocks noChangeArrowheads="1"/>
            </p:cNvSpPr>
            <p:nvPr/>
          </p:nvSpPr>
          <p:spPr bwMode="auto">
            <a:xfrm>
              <a:off x="619" y="1928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1" name="Rectangle 2557"/>
            <p:cNvSpPr>
              <a:spLocks noChangeArrowheads="1"/>
            </p:cNvSpPr>
            <p:nvPr/>
          </p:nvSpPr>
          <p:spPr bwMode="auto">
            <a:xfrm>
              <a:off x="113" y="1928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2" name="Rectangle 2556"/>
            <p:cNvSpPr>
              <a:spLocks noChangeArrowheads="1"/>
            </p:cNvSpPr>
            <p:nvPr/>
          </p:nvSpPr>
          <p:spPr bwMode="auto">
            <a:xfrm>
              <a:off x="5248" y="1648"/>
              <a:ext cx="46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熄灭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123" name="Rectangle 2555"/>
            <p:cNvSpPr>
              <a:spLocks noChangeArrowheads="1"/>
            </p:cNvSpPr>
            <p:nvPr/>
          </p:nvSpPr>
          <p:spPr bwMode="auto">
            <a:xfrm>
              <a:off x="4918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4" name="Rectangle 2554"/>
            <p:cNvSpPr>
              <a:spLocks noChangeArrowheads="1"/>
            </p:cNvSpPr>
            <p:nvPr/>
          </p:nvSpPr>
          <p:spPr bwMode="auto">
            <a:xfrm>
              <a:off x="4586" y="1648"/>
              <a:ext cx="33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5" name="Rectangle 2553"/>
            <p:cNvSpPr>
              <a:spLocks noChangeArrowheads="1"/>
            </p:cNvSpPr>
            <p:nvPr/>
          </p:nvSpPr>
          <p:spPr bwMode="auto">
            <a:xfrm>
              <a:off x="4256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6" name="Rectangle 2552"/>
            <p:cNvSpPr>
              <a:spLocks noChangeArrowheads="1"/>
            </p:cNvSpPr>
            <p:nvPr/>
          </p:nvSpPr>
          <p:spPr bwMode="auto">
            <a:xfrm>
              <a:off x="3926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7" name="Rectangle 2551"/>
            <p:cNvSpPr>
              <a:spLocks noChangeArrowheads="1"/>
            </p:cNvSpPr>
            <p:nvPr/>
          </p:nvSpPr>
          <p:spPr bwMode="auto">
            <a:xfrm>
              <a:off x="3595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8" name="Rectangle 2550"/>
            <p:cNvSpPr>
              <a:spLocks noChangeArrowheads="1"/>
            </p:cNvSpPr>
            <p:nvPr/>
          </p:nvSpPr>
          <p:spPr bwMode="auto">
            <a:xfrm>
              <a:off x="3264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29" name="Rectangle 2549"/>
            <p:cNvSpPr>
              <a:spLocks noChangeArrowheads="1"/>
            </p:cNvSpPr>
            <p:nvPr/>
          </p:nvSpPr>
          <p:spPr bwMode="auto">
            <a:xfrm>
              <a:off x="2934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0" name="Rectangle 2548"/>
            <p:cNvSpPr>
              <a:spLocks noChangeArrowheads="1"/>
            </p:cNvSpPr>
            <p:nvPr/>
          </p:nvSpPr>
          <p:spPr bwMode="auto">
            <a:xfrm>
              <a:off x="2603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1" name="Rectangle 2547"/>
            <p:cNvSpPr>
              <a:spLocks noChangeArrowheads="1"/>
            </p:cNvSpPr>
            <p:nvPr/>
          </p:nvSpPr>
          <p:spPr bwMode="auto">
            <a:xfrm>
              <a:off x="2272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2" name="Rectangle 2546"/>
            <p:cNvSpPr>
              <a:spLocks noChangeArrowheads="1"/>
            </p:cNvSpPr>
            <p:nvPr/>
          </p:nvSpPr>
          <p:spPr bwMode="auto">
            <a:xfrm>
              <a:off x="1942" y="1648"/>
              <a:ext cx="33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3" name="Rectangle 2545"/>
            <p:cNvSpPr>
              <a:spLocks noChangeArrowheads="1"/>
            </p:cNvSpPr>
            <p:nvPr/>
          </p:nvSpPr>
          <p:spPr bwMode="auto">
            <a:xfrm>
              <a:off x="1611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4" name="Rectangle 2544"/>
            <p:cNvSpPr>
              <a:spLocks noChangeArrowheads="1"/>
            </p:cNvSpPr>
            <p:nvPr/>
          </p:nvSpPr>
          <p:spPr bwMode="auto">
            <a:xfrm>
              <a:off x="1279" y="1648"/>
              <a:ext cx="33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5" name="Rectangle 2543"/>
            <p:cNvSpPr>
              <a:spLocks noChangeArrowheads="1"/>
            </p:cNvSpPr>
            <p:nvPr/>
          </p:nvSpPr>
          <p:spPr bwMode="auto">
            <a:xfrm>
              <a:off x="950" y="1648"/>
              <a:ext cx="32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6" name="Rectangle 2542"/>
            <p:cNvSpPr>
              <a:spLocks noChangeArrowheads="1"/>
            </p:cNvSpPr>
            <p:nvPr/>
          </p:nvSpPr>
          <p:spPr bwMode="auto">
            <a:xfrm>
              <a:off x="619" y="1648"/>
              <a:ext cx="33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7" name="Rectangle 2541"/>
            <p:cNvSpPr>
              <a:spLocks noChangeArrowheads="1"/>
            </p:cNvSpPr>
            <p:nvPr/>
          </p:nvSpPr>
          <p:spPr bwMode="auto">
            <a:xfrm>
              <a:off x="113" y="1648"/>
              <a:ext cx="50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38" name="Rectangle 2540"/>
            <p:cNvSpPr>
              <a:spLocks noChangeArrowheads="1"/>
            </p:cNvSpPr>
            <p:nvPr/>
          </p:nvSpPr>
          <p:spPr bwMode="auto">
            <a:xfrm>
              <a:off x="5248" y="1369"/>
              <a:ext cx="46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熄灭 </a:t>
              </a:r>
              <a:endParaRPr kumimoji="1" lang="zh-CN" altLang="en-US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139" name="Rectangle 2539"/>
            <p:cNvSpPr>
              <a:spLocks noChangeArrowheads="1"/>
            </p:cNvSpPr>
            <p:nvPr/>
          </p:nvSpPr>
          <p:spPr bwMode="auto">
            <a:xfrm>
              <a:off x="4918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0" name="Rectangle 2538"/>
            <p:cNvSpPr>
              <a:spLocks noChangeArrowheads="1"/>
            </p:cNvSpPr>
            <p:nvPr/>
          </p:nvSpPr>
          <p:spPr bwMode="auto">
            <a:xfrm>
              <a:off x="4586" y="1369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1" name="Rectangle 2537"/>
            <p:cNvSpPr>
              <a:spLocks noChangeArrowheads="1"/>
            </p:cNvSpPr>
            <p:nvPr/>
          </p:nvSpPr>
          <p:spPr bwMode="auto">
            <a:xfrm>
              <a:off x="4256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2" name="Rectangle 2536"/>
            <p:cNvSpPr>
              <a:spLocks noChangeArrowheads="1"/>
            </p:cNvSpPr>
            <p:nvPr/>
          </p:nvSpPr>
          <p:spPr bwMode="auto">
            <a:xfrm>
              <a:off x="3926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3" name="Rectangle 2535"/>
            <p:cNvSpPr>
              <a:spLocks noChangeArrowheads="1"/>
            </p:cNvSpPr>
            <p:nvPr/>
          </p:nvSpPr>
          <p:spPr bwMode="auto">
            <a:xfrm>
              <a:off x="3595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4" name="Rectangle 2534"/>
            <p:cNvSpPr>
              <a:spLocks noChangeArrowheads="1"/>
            </p:cNvSpPr>
            <p:nvPr/>
          </p:nvSpPr>
          <p:spPr bwMode="auto">
            <a:xfrm>
              <a:off x="3264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5" name="Rectangle 2533"/>
            <p:cNvSpPr>
              <a:spLocks noChangeArrowheads="1"/>
            </p:cNvSpPr>
            <p:nvPr/>
          </p:nvSpPr>
          <p:spPr bwMode="auto">
            <a:xfrm>
              <a:off x="2934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6" name="Rectangle 2532"/>
            <p:cNvSpPr>
              <a:spLocks noChangeArrowheads="1"/>
            </p:cNvSpPr>
            <p:nvPr/>
          </p:nvSpPr>
          <p:spPr bwMode="auto">
            <a:xfrm>
              <a:off x="2603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7" name="Rectangle 2531"/>
            <p:cNvSpPr>
              <a:spLocks noChangeArrowheads="1"/>
            </p:cNvSpPr>
            <p:nvPr/>
          </p:nvSpPr>
          <p:spPr bwMode="auto">
            <a:xfrm>
              <a:off x="2272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8" name="Rectangle 2530"/>
            <p:cNvSpPr>
              <a:spLocks noChangeArrowheads="1"/>
            </p:cNvSpPr>
            <p:nvPr/>
          </p:nvSpPr>
          <p:spPr bwMode="auto">
            <a:xfrm>
              <a:off x="1942" y="1369"/>
              <a:ext cx="33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49" name="Rectangle 2529"/>
            <p:cNvSpPr>
              <a:spLocks noChangeArrowheads="1"/>
            </p:cNvSpPr>
            <p:nvPr/>
          </p:nvSpPr>
          <p:spPr bwMode="auto">
            <a:xfrm>
              <a:off x="1611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50" name="Rectangle 2528"/>
            <p:cNvSpPr>
              <a:spLocks noChangeArrowheads="1"/>
            </p:cNvSpPr>
            <p:nvPr/>
          </p:nvSpPr>
          <p:spPr bwMode="auto">
            <a:xfrm>
              <a:off x="1279" y="1369"/>
              <a:ext cx="3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51" name="Rectangle 2527"/>
            <p:cNvSpPr>
              <a:spLocks noChangeArrowheads="1"/>
            </p:cNvSpPr>
            <p:nvPr/>
          </p:nvSpPr>
          <p:spPr bwMode="auto">
            <a:xfrm>
              <a:off x="950" y="1369"/>
              <a:ext cx="32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52" name="Rectangle 2526"/>
            <p:cNvSpPr>
              <a:spLocks noChangeArrowheads="1"/>
            </p:cNvSpPr>
            <p:nvPr/>
          </p:nvSpPr>
          <p:spPr bwMode="auto">
            <a:xfrm>
              <a:off x="619" y="1369"/>
              <a:ext cx="331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53" name="Rectangle 2525"/>
            <p:cNvSpPr>
              <a:spLocks noChangeArrowheads="1"/>
            </p:cNvSpPr>
            <p:nvPr/>
          </p:nvSpPr>
          <p:spPr bwMode="auto">
            <a:xfrm>
              <a:off x="113" y="1369"/>
              <a:ext cx="50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4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1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54" name="Line 2669"/>
            <p:cNvSpPr>
              <a:spLocks noChangeShapeType="1"/>
            </p:cNvSpPr>
            <p:nvPr/>
          </p:nvSpPr>
          <p:spPr bwMode="auto">
            <a:xfrm>
              <a:off x="113" y="1369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55" name="Line 2670"/>
            <p:cNvSpPr>
              <a:spLocks noChangeShapeType="1"/>
            </p:cNvSpPr>
            <p:nvPr/>
          </p:nvSpPr>
          <p:spPr bwMode="auto">
            <a:xfrm>
              <a:off x="113" y="3929"/>
              <a:ext cx="560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56" name="Line 2671"/>
            <p:cNvSpPr>
              <a:spLocks noChangeShapeType="1"/>
            </p:cNvSpPr>
            <p:nvPr/>
          </p:nvSpPr>
          <p:spPr bwMode="auto">
            <a:xfrm>
              <a:off x="113" y="752"/>
              <a:ext cx="0" cy="229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57" name="Line 2672"/>
            <p:cNvSpPr>
              <a:spLocks noChangeShapeType="1"/>
            </p:cNvSpPr>
            <p:nvPr/>
          </p:nvSpPr>
          <p:spPr bwMode="auto">
            <a:xfrm>
              <a:off x="5715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58" name="Line 2675"/>
            <p:cNvSpPr>
              <a:spLocks noChangeShapeType="1"/>
            </p:cNvSpPr>
            <p:nvPr/>
          </p:nvSpPr>
          <p:spPr bwMode="auto">
            <a:xfrm>
              <a:off x="113" y="1648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59" name="Line 2677"/>
            <p:cNvSpPr>
              <a:spLocks noChangeShapeType="1"/>
            </p:cNvSpPr>
            <p:nvPr/>
          </p:nvSpPr>
          <p:spPr bwMode="auto">
            <a:xfrm>
              <a:off x="619" y="752"/>
              <a:ext cx="0" cy="31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0" name="Line 2680"/>
            <p:cNvSpPr>
              <a:spLocks noChangeShapeType="1"/>
            </p:cNvSpPr>
            <p:nvPr/>
          </p:nvSpPr>
          <p:spPr bwMode="auto">
            <a:xfrm>
              <a:off x="950" y="1369"/>
              <a:ext cx="0" cy="25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1" name="Line 2683"/>
            <p:cNvSpPr>
              <a:spLocks noChangeShapeType="1"/>
            </p:cNvSpPr>
            <p:nvPr/>
          </p:nvSpPr>
          <p:spPr bwMode="auto">
            <a:xfrm>
              <a:off x="1279" y="1369"/>
              <a:ext cx="0" cy="256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2" name="Line 2686"/>
            <p:cNvSpPr>
              <a:spLocks noChangeShapeType="1"/>
            </p:cNvSpPr>
            <p:nvPr/>
          </p:nvSpPr>
          <p:spPr bwMode="auto">
            <a:xfrm flipH="1">
              <a:off x="1611" y="987"/>
              <a:ext cx="29" cy="294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3" name="Line 2689"/>
            <p:cNvSpPr>
              <a:spLocks noChangeShapeType="1"/>
            </p:cNvSpPr>
            <p:nvPr/>
          </p:nvSpPr>
          <p:spPr bwMode="auto">
            <a:xfrm>
              <a:off x="1942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4" name="Line 2692"/>
            <p:cNvSpPr>
              <a:spLocks noChangeShapeType="1"/>
            </p:cNvSpPr>
            <p:nvPr/>
          </p:nvSpPr>
          <p:spPr bwMode="auto">
            <a:xfrm>
              <a:off x="2272" y="1369"/>
              <a:ext cx="0" cy="256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5" name="Line 2695"/>
            <p:cNvSpPr>
              <a:spLocks noChangeShapeType="1"/>
            </p:cNvSpPr>
            <p:nvPr/>
          </p:nvSpPr>
          <p:spPr bwMode="auto">
            <a:xfrm>
              <a:off x="2603" y="1369"/>
              <a:ext cx="0" cy="167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6" name="Line 2698"/>
            <p:cNvSpPr>
              <a:spLocks noChangeShapeType="1"/>
            </p:cNvSpPr>
            <p:nvPr/>
          </p:nvSpPr>
          <p:spPr bwMode="auto">
            <a:xfrm>
              <a:off x="2934" y="752"/>
              <a:ext cx="0" cy="317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7" name="Line 2701"/>
            <p:cNvSpPr>
              <a:spLocks noChangeShapeType="1"/>
            </p:cNvSpPr>
            <p:nvPr/>
          </p:nvSpPr>
          <p:spPr bwMode="auto">
            <a:xfrm>
              <a:off x="3264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8" name="Line 2704"/>
            <p:cNvSpPr>
              <a:spLocks noChangeShapeType="1"/>
            </p:cNvSpPr>
            <p:nvPr/>
          </p:nvSpPr>
          <p:spPr bwMode="auto">
            <a:xfrm flipH="1">
              <a:off x="3595" y="978"/>
              <a:ext cx="9" cy="26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69" name="Line 2707"/>
            <p:cNvSpPr>
              <a:spLocks noChangeShapeType="1"/>
            </p:cNvSpPr>
            <p:nvPr/>
          </p:nvSpPr>
          <p:spPr bwMode="auto">
            <a:xfrm>
              <a:off x="392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0" name="Line 2710"/>
            <p:cNvSpPr>
              <a:spLocks noChangeShapeType="1"/>
            </p:cNvSpPr>
            <p:nvPr/>
          </p:nvSpPr>
          <p:spPr bwMode="auto">
            <a:xfrm>
              <a:off x="425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1" name="Line 2713"/>
            <p:cNvSpPr>
              <a:spLocks noChangeShapeType="1"/>
            </p:cNvSpPr>
            <p:nvPr/>
          </p:nvSpPr>
          <p:spPr bwMode="auto">
            <a:xfrm>
              <a:off x="4586" y="973"/>
              <a:ext cx="0" cy="267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2" name="Line 2716"/>
            <p:cNvSpPr>
              <a:spLocks noChangeShapeType="1"/>
            </p:cNvSpPr>
            <p:nvPr/>
          </p:nvSpPr>
          <p:spPr bwMode="auto">
            <a:xfrm flipH="1">
              <a:off x="4918" y="978"/>
              <a:ext cx="2" cy="26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3" name="Line 2719"/>
            <p:cNvSpPr>
              <a:spLocks noChangeShapeType="1"/>
            </p:cNvSpPr>
            <p:nvPr/>
          </p:nvSpPr>
          <p:spPr bwMode="auto">
            <a:xfrm>
              <a:off x="5237" y="751"/>
              <a:ext cx="11" cy="315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4" name="Line 2723"/>
            <p:cNvSpPr>
              <a:spLocks noChangeShapeType="1"/>
            </p:cNvSpPr>
            <p:nvPr/>
          </p:nvSpPr>
          <p:spPr bwMode="auto">
            <a:xfrm>
              <a:off x="113" y="1928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5" name="Line 2801"/>
            <p:cNvSpPr>
              <a:spLocks noChangeShapeType="1"/>
            </p:cNvSpPr>
            <p:nvPr/>
          </p:nvSpPr>
          <p:spPr bwMode="auto">
            <a:xfrm>
              <a:off x="113" y="2207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6" name="Line 2879"/>
            <p:cNvSpPr>
              <a:spLocks noChangeShapeType="1"/>
            </p:cNvSpPr>
            <p:nvPr/>
          </p:nvSpPr>
          <p:spPr bwMode="auto">
            <a:xfrm>
              <a:off x="113" y="2486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7" name="Line 2957"/>
            <p:cNvSpPr>
              <a:spLocks noChangeShapeType="1"/>
            </p:cNvSpPr>
            <p:nvPr/>
          </p:nvSpPr>
          <p:spPr bwMode="auto">
            <a:xfrm>
              <a:off x="113" y="2765"/>
              <a:ext cx="560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8" name="Line 3035"/>
            <p:cNvSpPr>
              <a:spLocks noChangeShapeType="1"/>
            </p:cNvSpPr>
            <p:nvPr/>
          </p:nvSpPr>
          <p:spPr bwMode="auto">
            <a:xfrm>
              <a:off x="113" y="3044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79" name="Line 3036"/>
            <p:cNvSpPr>
              <a:spLocks noChangeShapeType="1"/>
            </p:cNvSpPr>
            <p:nvPr/>
          </p:nvSpPr>
          <p:spPr bwMode="auto">
            <a:xfrm>
              <a:off x="113" y="3044"/>
              <a:ext cx="0" cy="3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80" name="Line 3113"/>
            <p:cNvSpPr>
              <a:spLocks noChangeShapeType="1"/>
            </p:cNvSpPr>
            <p:nvPr/>
          </p:nvSpPr>
          <p:spPr bwMode="auto">
            <a:xfrm>
              <a:off x="113" y="3371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81" name="Line 3114"/>
            <p:cNvSpPr>
              <a:spLocks noChangeShapeType="1"/>
            </p:cNvSpPr>
            <p:nvPr/>
          </p:nvSpPr>
          <p:spPr bwMode="auto">
            <a:xfrm>
              <a:off x="113" y="3371"/>
              <a:ext cx="0" cy="5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82" name="Line 3141"/>
            <p:cNvSpPr>
              <a:spLocks noChangeShapeType="1"/>
            </p:cNvSpPr>
            <p:nvPr/>
          </p:nvSpPr>
          <p:spPr bwMode="auto">
            <a:xfrm>
              <a:off x="2603" y="3044"/>
              <a:ext cx="0" cy="32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83" name="Line 3183"/>
            <p:cNvSpPr>
              <a:spLocks noChangeShapeType="1"/>
            </p:cNvSpPr>
            <p:nvPr/>
          </p:nvSpPr>
          <p:spPr bwMode="auto">
            <a:xfrm>
              <a:off x="113" y="3650"/>
              <a:ext cx="560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84" name="Line 3215"/>
            <p:cNvSpPr>
              <a:spLocks noChangeShapeType="1"/>
            </p:cNvSpPr>
            <p:nvPr/>
          </p:nvSpPr>
          <p:spPr bwMode="auto">
            <a:xfrm>
              <a:off x="2603" y="3371"/>
              <a:ext cx="0" cy="5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3185" name="Group 3328"/>
            <p:cNvGrpSpPr>
              <a:grpSpLocks noChangeAspect="1"/>
            </p:cNvGrpSpPr>
            <p:nvPr/>
          </p:nvGrpSpPr>
          <p:grpSpPr bwMode="auto">
            <a:xfrm>
              <a:off x="5407" y="3090"/>
              <a:ext cx="150" cy="227"/>
              <a:chOff x="5148" y="2840"/>
              <a:chExt cx="150" cy="234"/>
            </a:xfrm>
          </p:grpSpPr>
          <p:sp>
            <p:nvSpPr>
              <p:cNvPr id="43211" name="AutoShape 3327"/>
              <p:cNvSpPr>
                <a:spLocks noChangeAspect="1" noChangeArrowheads="1" noTextEdit="1"/>
              </p:cNvSpPr>
              <p:nvPr/>
            </p:nvSpPr>
            <p:spPr bwMode="auto">
              <a:xfrm>
                <a:off x="5148" y="2840"/>
                <a:ext cx="150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2" name="Line 3329"/>
              <p:cNvSpPr>
                <a:spLocks noChangeShapeType="1"/>
              </p:cNvSpPr>
              <p:nvPr/>
            </p:nvSpPr>
            <p:spPr bwMode="auto">
              <a:xfrm>
                <a:off x="5181" y="2945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3" name="Line 3330"/>
              <p:cNvSpPr>
                <a:spLocks noChangeShapeType="1"/>
              </p:cNvSpPr>
              <p:nvPr/>
            </p:nvSpPr>
            <p:spPr bwMode="auto">
              <a:xfrm>
                <a:off x="5181" y="2849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4" name="Line 3331"/>
              <p:cNvSpPr>
                <a:spLocks noChangeShapeType="1"/>
              </p:cNvSpPr>
              <p:nvPr/>
            </p:nvSpPr>
            <p:spPr bwMode="auto">
              <a:xfrm flipH="1">
                <a:off x="5165" y="2868"/>
                <a:ext cx="2" cy="6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5" name="Line 3332"/>
              <p:cNvSpPr>
                <a:spLocks noChangeShapeType="1"/>
              </p:cNvSpPr>
              <p:nvPr/>
            </p:nvSpPr>
            <p:spPr bwMode="auto">
              <a:xfrm flipH="1">
                <a:off x="5260" y="2868"/>
                <a:ext cx="2" cy="6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6" name="Line 3333"/>
              <p:cNvSpPr>
                <a:spLocks noChangeShapeType="1"/>
              </p:cNvSpPr>
              <p:nvPr/>
            </p:nvSpPr>
            <p:spPr bwMode="auto">
              <a:xfrm>
                <a:off x="5181" y="3044"/>
                <a:ext cx="62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7" name="Line 3334"/>
              <p:cNvSpPr>
                <a:spLocks noChangeShapeType="1"/>
              </p:cNvSpPr>
              <p:nvPr/>
            </p:nvSpPr>
            <p:spPr bwMode="auto">
              <a:xfrm flipH="1">
                <a:off x="5165" y="2964"/>
                <a:ext cx="2" cy="63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8" name="Line 3335"/>
              <p:cNvSpPr>
                <a:spLocks noChangeShapeType="1"/>
              </p:cNvSpPr>
              <p:nvPr/>
            </p:nvSpPr>
            <p:spPr bwMode="auto">
              <a:xfrm flipH="1">
                <a:off x="5260" y="2964"/>
                <a:ext cx="2" cy="63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86" name="Rectangle 3337"/>
            <p:cNvSpPr>
              <a:spLocks noChangeArrowheads="1"/>
            </p:cNvSpPr>
            <p:nvPr/>
          </p:nvSpPr>
          <p:spPr bwMode="auto">
            <a:xfrm>
              <a:off x="1041" y="1009"/>
              <a:ext cx="68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LT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87" name="Rectangle 3338"/>
            <p:cNvSpPr>
              <a:spLocks noChangeArrowheads="1"/>
            </p:cNvSpPr>
            <p:nvPr/>
          </p:nvSpPr>
          <p:spPr bwMode="auto">
            <a:xfrm>
              <a:off x="4895" y="958"/>
              <a:ext cx="3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g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88" name="Rectangle 3339"/>
            <p:cNvSpPr>
              <a:spLocks noChangeArrowheads="1"/>
            </p:cNvSpPr>
            <p:nvPr/>
          </p:nvSpPr>
          <p:spPr bwMode="auto">
            <a:xfrm>
              <a:off x="4566" y="958"/>
              <a:ext cx="3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f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89" name="Rectangle 3340"/>
            <p:cNvSpPr>
              <a:spLocks noChangeArrowheads="1"/>
            </p:cNvSpPr>
            <p:nvPr/>
          </p:nvSpPr>
          <p:spPr bwMode="auto">
            <a:xfrm>
              <a:off x="4238" y="958"/>
              <a:ext cx="328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e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90" name="Rectangle 3341"/>
            <p:cNvSpPr>
              <a:spLocks noChangeArrowheads="1"/>
            </p:cNvSpPr>
            <p:nvPr/>
          </p:nvSpPr>
          <p:spPr bwMode="auto">
            <a:xfrm>
              <a:off x="3908" y="958"/>
              <a:ext cx="33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91" name="Rectangle 3342"/>
            <p:cNvSpPr>
              <a:spLocks noChangeArrowheads="1"/>
            </p:cNvSpPr>
            <p:nvPr/>
          </p:nvSpPr>
          <p:spPr bwMode="auto">
            <a:xfrm>
              <a:off x="3579" y="958"/>
              <a:ext cx="3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c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92" name="Rectangle 3343"/>
            <p:cNvSpPr>
              <a:spLocks noChangeArrowheads="1"/>
            </p:cNvSpPr>
            <p:nvPr/>
          </p:nvSpPr>
          <p:spPr bwMode="auto">
            <a:xfrm>
              <a:off x="3250" y="958"/>
              <a:ext cx="32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93" name="Rectangle 3344"/>
            <p:cNvSpPr>
              <a:spLocks noChangeArrowheads="1"/>
            </p:cNvSpPr>
            <p:nvPr/>
          </p:nvSpPr>
          <p:spPr bwMode="auto">
            <a:xfrm>
              <a:off x="2920" y="958"/>
              <a:ext cx="33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a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194" name="Rectangle 3345"/>
            <p:cNvSpPr>
              <a:spLocks noChangeArrowheads="1"/>
            </p:cNvSpPr>
            <p:nvPr/>
          </p:nvSpPr>
          <p:spPr bwMode="auto">
            <a:xfrm>
              <a:off x="1259" y="958"/>
              <a:ext cx="33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3195" name="Rectangle 3346"/>
            <p:cNvSpPr>
              <a:spLocks noChangeArrowheads="1"/>
            </p:cNvSpPr>
            <p:nvPr/>
          </p:nvSpPr>
          <p:spPr bwMode="auto">
            <a:xfrm>
              <a:off x="931" y="958"/>
              <a:ext cx="328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zh-CN" altLang="zh-CN" sz="1600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  <p:sp>
          <p:nvSpPr>
            <p:cNvPr id="43196" name="Rectangle 3347"/>
            <p:cNvSpPr>
              <a:spLocks noChangeArrowheads="1"/>
            </p:cNvSpPr>
            <p:nvPr/>
          </p:nvSpPr>
          <p:spPr bwMode="auto">
            <a:xfrm>
              <a:off x="5170" y="753"/>
              <a:ext cx="608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字形</a:t>
              </a:r>
              <a:endParaRPr kumimoji="1" lang="zh-CN" altLang="en-US" sz="1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197" name="Rectangle 3348"/>
            <p:cNvSpPr>
              <a:spLocks noChangeArrowheads="1"/>
            </p:cNvSpPr>
            <p:nvPr/>
          </p:nvSpPr>
          <p:spPr bwMode="auto">
            <a:xfrm>
              <a:off x="2950" y="728"/>
              <a:ext cx="22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输  出</a:t>
              </a:r>
              <a:endParaRPr kumimoji="1" lang="zh-CN" altLang="en-US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198" name="Rectangle 3349"/>
            <p:cNvSpPr>
              <a:spLocks noChangeArrowheads="1"/>
            </p:cNvSpPr>
            <p:nvPr/>
          </p:nvSpPr>
          <p:spPr bwMode="auto">
            <a:xfrm>
              <a:off x="631" y="744"/>
              <a:ext cx="230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</a:rPr>
                <a:t>输  入</a:t>
              </a:r>
              <a:endParaRPr kumimoji="1" lang="zh-CN" altLang="en-US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</a:endParaRPr>
            </a:p>
          </p:txBody>
        </p:sp>
        <p:sp>
          <p:nvSpPr>
            <p:cNvPr id="43199" name="Rectangle 3350"/>
            <p:cNvSpPr>
              <a:spLocks noChangeArrowheads="1"/>
            </p:cNvSpPr>
            <p:nvPr/>
          </p:nvSpPr>
          <p:spPr bwMode="auto">
            <a:xfrm>
              <a:off x="49" y="754"/>
              <a:ext cx="669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十进制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16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或功能</a:t>
              </a:r>
              <a:endParaRPr kumimoji="1" lang="zh-CN" altLang="en-US" sz="16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200" name="Line 3351"/>
            <p:cNvSpPr>
              <a:spLocks noChangeShapeType="1"/>
            </p:cNvSpPr>
            <p:nvPr/>
          </p:nvSpPr>
          <p:spPr bwMode="auto">
            <a:xfrm>
              <a:off x="113" y="753"/>
              <a:ext cx="5602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201" name="Line 3352"/>
            <p:cNvSpPr>
              <a:spLocks noChangeShapeType="1"/>
            </p:cNvSpPr>
            <p:nvPr/>
          </p:nvSpPr>
          <p:spPr bwMode="auto">
            <a:xfrm>
              <a:off x="5715" y="753"/>
              <a:ext cx="0" cy="65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202" name="Line 3354"/>
            <p:cNvSpPr>
              <a:spLocks noChangeShapeType="1"/>
            </p:cNvSpPr>
            <p:nvPr/>
          </p:nvSpPr>
          <p:spPr bwMode="auto">
            <a:xfrm>
              <a:off x="629" y="958"/>
              <a:ext cx="460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203" name="Rectangle 3355"/>
            <p:cNvSpPr>
              <a:spLocks noChangeArrowheads="1"/>
            </p:cNvSpPr>
            <p:nvPr/>
          </p:nvSpPr>
          <p:spPr bwMode="auto">
            <a:xfrm>
              <a:off x="787" y="1009"/>
              <a:ext cx="69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BL</a:t>
              </a:r>
              <a:endParaRPr kumimoji="1" lang="en-US" altLang="zh-CN" sz="160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204" name="Rectangle 3356"/>
            <p:cNvSpPr>
              <a:spLocks noChangeArrowheads="1"/>
            </p:cNvSpPr>
            <p:nvPr/>
          </p:nvSpPr>
          <p:spPr bwMode="auto">
            <a:xfrm>
              <a:off x="557" y="1000"/>
              <a:ext cx="450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LE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205" name="Line 3357"/>
            <p:cNvSpPr>
              <a:spLocks noChangeShapeType="1"/>
            </p:cNvSpPr>
            <p:nvPr/>
          </p:nvSpPr>
          <p:spPr bwMode="auto">
            <a:xfrm>
              <a:off x="1342" y="1141"/>
              <a:ext cx="151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206" name="Line 3358"/>
            <p:cNvSpPr>
              <a:spLocks noChangeShapeType="1"/>
            </p:cNvSpPr>
            <p:nvPr/>
          </p:nvSpPr>
          <p:spPr bwMode="auto">
            <a:xfrm>
              <a:off x="1040" y="1141"/>
              <a:ext cx="151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207" name="Rectangle 3361"/>
            <p:cNvSpPr>
              <a:spLocks noChangeArrowheads="1"/>
            </p:cNvSpPr>
            <p:nvPr/>
          </p:nvSpPr>
          <p:spPr bwMode="auto">
            <a:xfrm>
              <a:off x="1591" y="927"/>
              <a:ext cx="45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3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208" name="Rectangle 3362"/>
            <p:cNvSpPr>
              <a:spLocks noChangeArrowheads="1"/>
            </p:cNvSpPr>
            <p:nvPr/>
          </p:nvSpPr>
          <p:spPr bwMode="auto">
            <a:xfrm>
              <a:off x="1908" y="927"/>
              <a:ext cx="45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209" name="Rectangle 3363"/>
            <p:cNvSpPr>
              <a:spLocks noChangeArrowheads="1"/>
            </p:cNvSpPr>
            <p:nvPr/>
          </p:nvSpPr>
          <p:spPr bwMode="auto">
            <a:xfrm>
              <a:off x="2227" y="927"/>
              <a:ext cx="45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  <p:sp>
          <p:nvSpPr>
            <p:cNvPr id="43210" name="Rectangle 3364"/>
            <p:cNvSpPr>
              <a:spLocks noChangeArrowheads="1"/>
            </p:cNvSpPr>
            <p:nvPr/>
          </p:nvSpPr>
          <p:spPr bwMode="auto">
            <a:xfrm>
              <a:off x="2590" y="927"/>
              <a:ext cx="453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600" i="1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1600" baseline="-30000">
                  <a:solidFill>
                    <a:srgbClr val="000066"/>
                  </a:solidFill>
                  <a:latin typeface="Times New Roman" panose="02020603050405020304" pitchFamily="18" charset="0"/>
                  <a:ea typeface="华康简宋" charset="-122"/>
                  <a:cs typeface="Times New Roman" panose="02020603050405020304" pitchFamily="18" charset="0"/>
                </a:rPr>
                <a:t>0</a:t>
              </a:r>
              <a:endParaRPr kumimoji="1" lang="en-US" altLang="zh-CN" sz="16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011" name="Rectangle 1427"/>
          <p:cNvSpPr>
            <a:spLocks noChangeArrowheads="1"/>
          </p:cNvSpPr>
          <p:nvPr/>
        </p:nvSpPr>
        <p:spPr bwMode="auto">
          <a:xfrm>
            <a:off x="1692275" y="288925"/>
            <a:ext cx="601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74x4511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功能表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续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zh-CN" altLang="en-US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E94A32C-3A5B-4947-8918-3FDB57219A50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6803B7E-0F4C-4641-BE92-E4BC22A9057F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9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44035" name="Object 2"/>
          <p:cNvGraphicFramePr>
            <a:graphicFrameLocks noChangeAspect="1"/>
          </p:cNvGraphicFramePr>
          <p:nvPr/>
        </p:nvGraphicFramePr>
        <p:xfrm>
          <a:off x="1285875" y="2370138"/>
          <a:ext cx="6000750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图片" r:id="rId1" imgW="3213100" imgH="1676400" progId="Word.Picture.8">
                  <p:embed/>
                </p:oleObj>
              </mc:Choice>
              <mc:Fallback>
                <p:oleObj name="图片" r:id="rId1" imgW="3213100" imgH="16764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077"/>
                      <a:stretch>
                        <a:fillRect/>
                      </a:stretch>
                    </p:blipFill>
                    <p:spPr bwMode="auto">
                      <a:xfrm>
                        <a:off x="1285875" y="2370138"/>
                        <a:ext cx="6000750" cy="3135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30"/>
          <p:cNvSpPr>
            <a:spLocks noChangeArrowheads="1"/>
          </p:cNvSpPr>
          <p:nvPr/>
        </p:nvSpPr>
        <p:spPr bwMode="auto">
          <a:xfrm>
            <a:off x="792163" y="1408113"/>
            <a:ext cx="644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 显示译码器与</a:t>
            </a:r>
            <a:r>
              <a:rPr kumimoji="1"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7</a:t>
            </a:r>
            <a:r>
              <a:rPr kumimoji="1"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段数码管的连接方式 </a:t>
            </a:r>
            <a:endParaRPr kumimoji="1" lang="zh-CN" altLang="en-US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4037" name="Rectangle 3"/>
          <p:cNvSpPr txBox="1">
            <a:spLocks noChangeArrowheads="1"/>
          </p:cNvSpPr>
          <p:nvPr/>
        </p:nvSpPr>
        <p:spPr bwMode="auto">
          <a:xfrm>
            <a:off x="457200" y="4445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74x4511</a:t>
            </a:r>
            <a:r>
              <a:rPr kumimoji="1" lang="zh-CN" altLang="en-US" sz="4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应用</a:t>
            </a: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zh-CN" altLang="en-US" sz="40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E98C7EA-5D14-499B-B949-773217072181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40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6015EE-4F0B-4046-93D7-61510E6F70C4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1980" y="2816932"/>
            <a:ext cx="720080" cy="2688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91780" y="572611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请在讲完模电二极管之后思考这些电阻的作用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ChangeArrowheads="1"/>
          </p:cNvSpPr>
          <p:nvPr/>
        </p:nvSpPr>
        <p:spPr bwMode="auto">
          <a:xfrm>
            <a:off x="0" y="2581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1176338" y="1071563"/>
          <a:ext cx="7137400" cy="396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Picture" r:id="rId1" imgW="4610100" imgH="2578100" progId="Word.Picture.8">
                  <p:embed/>
                </p:oleObj>
              </mc:Choice>
              <mc:Fallback>
                <p:oleObj name="Picture" r:id="rId1" imgW="4610100" imgH="25781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99"/>
                      <a:stretch>
                        <a:fillRect/>
                      </a:stretch>
                    </p:blipFill>
                    <p:spPr bwMode="auto">
                      <a:xfrm>
                        <a:off x="1176338" y="1071563"/>
                        <a:ext cx="7137400" cy="3963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" name="Group 14"/>
          <p:cNvGrpSpPr/>
          <p:nvPr/>
        </p:nvGrpSpPr>
        <p:grpSpPr bwMode="auto">
          <a:xfrm>
            <a:off x="395288" y="5024438"/>
            <a:ext cx="8497887" cy="830262"/>
            <a:chOff x="249" y="3019"/>
            <a:chExt cx="5353" cy="523"/>
          </a:xfrm>
        </p:grpSpPr>
        <p:sp>
          <p:nvSpPr>
            <p:cNvPr id="45068" name="Rectangle 9"/>
            <p:cNvSpPr>
              <a:spLocks noChangeArrowheads="1"/>
            </p:cNvSpPr>
            <p:nvPr/>
          </p:nvSpPr>
          <p:spPr bwMode="auto">
            <a:xfrm>
              <a:off x="249" y="3019"/>
              <a:ext cx="535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位选择信号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A1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A0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控制              依次产生低电平 ，使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个显示器轮流显示。利用人的视觉暂留时间，可以看到稳定的数字。</a:t>
              </a:r>
              <a:endParaRPr kumimoji="1"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5069" name="Object 4"/>
            <p:cNvGraphicFramePr>
              <a:graphicFrameLocks noChangeAspect="1"/>
            </p:cNvGraphicFramePr>
            <p:nvPr/>
          </p:nvGraphicFramePr>
          <p:xfrm>
            <a:off x="2360" y="3026"/>
            <a:ext cx="63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5" name="公式" r:id="rId3" imgW="457200" imgH="254000" progId="Equation.3">
                    <p:embed/>
                  </p:oleObj>
                </mc:Choice>
                <mc:Fallback>
                  <p:oleObj name="公式" r:id="rId3" imgW="457200" imgH="254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3026"/>
                          <a:ext cx="63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Rectangle 1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45063" name="Object 3"/>
          <p:cNvGraphicFramePr>
            <a:graphicFrameLocks noChangeAspect="1"/>
          </p:cNvGraphicFramePr>
          <p:nvPr/>
        </p:nvGraphicFramePr>
        <p:xfrm>
          <a:off x="3255963" y="5940425"/>
          <a:ext cx="26304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公式" r:id="rId5" imgW="1244600" imgH="228600" progId="Equation.3">
                  <p:embed/>
                </p:oleObj>
              </mc:Choice>
              <mc:Fallback>
                <p:oleObj name="公式" r:id="rId5" imgW="1244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5940425"/>
                        <a:ext cx="26304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AF7C292-FFC8-4101-9E14-7DED90817753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506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50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BC7D069-227A-47AC-8CBD-08B43CDAC31A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5067" name="Rectangle 3"/>
          <p:cNvSpPr txBox="1">
            <a:spLocks noChangeArrowheads="1"/>
          </p:cNvSpPr>
          <p:nvPr/>
        </p:nvSpPr>
        <p:spPr bwMode="auto">
          <a:xfrm>
            <a:off x="457200" y="2159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74x4511</a:t>
            </a:r>
            <a:r>
              <a:rPr kumimoji="1" lang="zh-CN" altLang="en-US" sz="4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应用</a:t>
            </a:r>
            <a:r>
              <a:rPr kumimoji="1" lang="en-US" altLang="zh-CN" sz="4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endParaRPr lang="zh-CN" altLang="en-US" sz="40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47964" y="2384884"/>
            <a:ext cx="288032" cy="64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47964" y="1808820"/>
            <a:ext cx="288032" cy="64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D25411C-09E2-4B88-BD6F-7133D8E06AF5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8064E42-087F-4413-9AF9-C3B255DBF440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/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94D8F257-EBCE-4F20-A79A-4A1429D0194A}" type="slidenum">
              <a:rPr lang="en-US" altLang="zh-CN" sz="1800" b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  <a:endParaRPr lang="zh-CN" altLang="en-US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en-US"/>
              <a:t>常用组合逻辑电路</a:t>
            </a:r>
            <a:endParaRPr kumimoji="1" lang="zh-CN" altLang="en-US"/>
          </a:p>
          <a:p>
            <a:pPr lvl="1">
              <a:spcAft>
                <a:spcPct val="30000"/>
              </a:spcAft>
            </a:pPr>
            <a:r>
              <a:rPr lang="zh-CN" altLang="en-US"/>
              <a:t>编码器</a:t>
            </a:r>
            <a:endParaRPr lang="zh-CN" altLang="en-US"/>
          </a:p>
          <a:p>
            <a:pPr lvl="1">
              <a:spcAft>
                <a:spcPct val="30000"/>
              </a:spcAft>
            </a:pPr>
            <a:r>
              <a:rPr lang="zh-CN" altLang="en-US"/>
              <a:t>译码器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182E9B-87DF-46D5-9D94-1326B6B6DA33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2BE71B3-1406-4CD9-9961-A78DE3654319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P222-223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4.4.3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4.4.6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4.4.8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4.4.9</a:t>
            </a: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4C8E43-4D17-458C-A47D-D5312BA257A7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002CFAB-49F7-443C-AF31-9024BD375B2D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编码器与硬件中断</a:t>
            </a:r>
            <a:endParaRPr lang="zh-CN" altLang="en-US"/>
          </a:p>
        </p:txBody>
      </p:sp>
      <p:sp>
        <p:nvSpPr>
          <p:cNvPr id="4813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E85A0A-1273-48E3-B190-62824EE2E2F8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813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81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EC7E01-1B99-4838-A190-443164BE9C12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48134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89025"/>
            <a:ext cx="6805613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0"/>
            <a:ext cx="25209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92125"/>
            <a:ext cx="1120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3311525" y="3408363"/>
            <a:ext cx="792163" cy="792162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138" name="矩形 10"/>
          <p:cNvSpPr>
            <a:spLocks noChangeArrowheads="1"/>
          </p:cNvSpPr>
          <p:nvPr/>
        </p:nvSpPr>
        <p:spPr bwMode="auto">
          <a:xfrm>
            <a:off x="7185025" y="1652588"/>
            <a:ext cx="1789113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333333"/>
                </a:solidFill>
              </a:rPr>
              <a:t>中断是指计算机运行过程中，出现某些意外情况需主机干预时，机器能自动停止正在运行的程序并转入处理新情况的程序，处理完毕后又返回原被暂停的程序继续运行。</a:t>
            </a:r>
            <a:endParaRPr lang="zh-CN" altLang="en-US" sz="1800"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彩蛋：怎样读一份</a:t>
            </a:r>
            <a:r>
              <a:rPr lang="en-US" altLang="zh-CN"/>
              <a:t>Datasheet</a:t>
            </a:r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TI SN74147/148</a:t>
            </a:r>
            <a:r>
              <a:rPr lang="zh-CN" altLang="en-US"/>
              <a:t>为例</a:t>
            </a:r>
            <a:endParaRPr lang="zh-CN" altLang="en-US"/>
          </a:p>
        </p:txBody>
      </p:sp>
      <p:sp>
        <p:nvSpPr>
          <p:cNvPr id="4915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AC629F-A38D-4C44-9EDC-627896D0C1C5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915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91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927698-11A2-401B-999A-79EDEA7A131A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6A13ED-1741-4593-9106-D63F64DC753A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E1C7153-DB97-4CFB-8FD5-87799010BE39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编码器</a:t>
            </a:r>
            <a:endParaRPr lang="en-US" altLang="zh-CN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83563" cy="5075237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编码器：将输入信号的状态，转换成二进制代码输出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编码器分类：普通编码器和优先编码器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常见编码器：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-3</a:t>
            </a:r>
            <a:r>
              <a:rPr lang="zh-CN" altLang="en-US">
                <a:latin typeface="Times New Roman" panose="02020603050405020304" pitchFamily="18" charset="0"/>
              </a:rPr>
              <a:t>线编码器</a:t>
            </a:r>
            <a:r>
              <a:rPr lang="en-US" altLang="zh-CN">
                <a:latin typeface="Times New Roman" panose="02020603050405020304" pitchFamily="18" charset="0"/>
              </a:rPr>
              <a:t>74x148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-4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(BCD)</a:t>
            </a:r>
            <a:r>
              <a:rPr lang="zh-CN" altLang="en-US">
                <a:latin typeface="Times New Roman" panose="02020603050405020304" pitchFamily="18" charset="0"/>
              </a:rPr>
              <a:t>编码器</a:t>
            </a:r>
            <a:r>
              <a:rPr lang="en-US" altLang="zh-CN">
                <a:latin typeface="Times New Roman" panose="02020603050405020304" pitchFamily="18" charset="0"/>
              </a:rPr>
              <a:t>74x147</a:t>
            </a:r>
            <a:r>
              <a:rPr lang="zh-CN" altLang="en-US">
                <a:latin typeface="Times New Roman" panose="02020603050405020304" pitchFamily="18" charset="0"/>
              </a:rPr>
              <a:t>等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9" name="AutoShape 32"/>
          <p:cNvSpPr>
            <a:spLocks noChangeArrowheads="1"/>
          </p:cNvSpPr>
          <p:nvPr/>
        </p:nvSpPr>
        <p:spPr bwMode="auto">
          <a:xfrm>
            <a:off x="5903913" y="2565400"/>
            <a:ext cx="1944687" cy="1368425"/>
          </a:xfrm>
          <a:prstGeom prst="wedgeRoundRectCallout">
            <a:avLst>
              <a:gd name="adj1" fmla="val 47880"/>
              <a:gd name="adj2" fmla="val 319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线</a:t>
            </a:r>
            <a:r>
              <a:rPr lang="en-US" altLang="zh-CN" sz="2000"/>
              <a:t>–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线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编码器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( m &gt; n 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200" name="Text Box 33"/>
          <p:cNvSpPr txBox="1">
            <a:spLocks noChangeArrowheads="1"/>
          </p:cNvSpPr>
          <p:nvPr/>
        </p:nvSpPr>
        <p:spPr bwMode="auto">
          <a:xfrm>
            <a:off x="4989513" y="3332163"/>
            <a:ext cx="68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n-1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8201" name="Text Box 34"/>
          <p:cNvSpPr txBox="1">
            <a:spLocks noChangeArrowheads="1"/>
          </p:cNvSpPr>
          <p:nvPr/>
        </p:nvSpPr>
        <p:spPr bwMode="auto">
          <a:xfrm>
            <a:off x="4989513" y="2600325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8202" name="Text Box 35"/>
          <p:cNvSpPr txBox="1">
            <a:spLocks noChangeArrowheads="1"/>
          </p:cNvSpPr>
          <p:nvPr/>
        </p:nvSpPr>
        <p:spPr bwMode="auto">
          <a:xfrm>
            <a:off x="2616200" y="3033713"/>
            <a:ext cx="4873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/>
              <a:t>…</a:t>
            </a:r>
            <a:endParaRPr lang="en-US" altLang="zh-CN" sz="3200" b="0"/>
          </a:p>
        </p:txBody>
      </p:sp>
      <p:sp>
        <p:nvSpPr>
          <p:cNvPr id="8203" name="Rectangle 36"/>
          <p:cNvSpPr>
            <a:spLocks noChangeArrowheads="1"/>
          </p:cNvSpPr>
          <p:nvPr/>
        </p:nvSpPr>
        <p:spPr bwMode="auto">
          <a:xfrm>
            <a:off x="3167063" y="2420938"/>
            <a:ext cx="1050925" cy="1584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编</a:t>
            </a:r>
            <a:endParaRPr lang="zh-CN" altLang="en-US"/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码</a:t>
            </a:r>
            <a:endParaRPr lang="zh-CN" altLang="en-US"/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8204" name="Line 37"/>
          <p:cNvSpPr>
            <a:spLocks noChangeShapeType="1"/>
          </p:cNvSpPr>
          <p:nvPr/>
        </p:nvSpPr>
        <p:spPr bwMode="auto">
          <a:xfrm>
            <a:off x="2395538" y="285273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Text Box 38"/>
          <p:cNvSpPr txBox="1">
            <a:spLocks noChangeArrowheads="1"/>
          </p:cNvSpPr>
          <p:nvPr/>
        </p:nvSpPr>
        <p:spPr bwMode="auto">
          <a:xfrm>
            <a:off x="4452938" y="3033713"/>
            <a:ext cx="48736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b="0"/>
              <a:t>…</a:t>
            </a:r>
            <a:endParaRPr lang="en-US" altLang="zh-CN" sz="3200" b="0"/>
          </a:p>
        </p:txBody>
      </p:sp>
      <p:sp>
        <p:nvSpPr>
          <p:cNvPr id="8206" name="Line 39"/>
          <p:cNvSpPr>
            <a:spLocks noChangeShapeType="1"/>
          </p:cNvSpPr>
          <p:nvPr/>
        </p:nvSpPr>
        <p:spPr bwMode="auto">
          <a:xfrm>
            <a:off x="4217988" y="2849563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40"/>
          <p:cNvSpPr>
            <a:spLocks noChangeShapeType="1"/>
          </p:cNvSpPr>
          <p:nvPr/>
        </p:nvSpPr>
        <p:spPr bwMode="auto">
          <a:xfrm>
            <a:off x="4217988" y="3579813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Text Box 41"/>
          <p:cNvSpPr txBox="1">
            <a:spLocks noChangeArrowheads="1"/>
          </p:cNvSpPr>
          <p:nvPr/>
        </p:nvSpPr>
        <p:spPr bwMode="auto">
          <a:xfrm>
            <a:off x="1778000" y="25765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1600">
                <a:latin typeface="Times New Roman" panose="02020603050405020304" pitchFamily="18" charset="0"/>
              </a:rPr>
              <a:t>0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8209" name="Line 42"/>
          <p:cNvSpPr>
            <a:spLocks noChangeShapeType="1"/>
          </p:cNvSpPr>
          <p:nvPr/>
        </p:nvSpPr>
        <p:spPr bwMode="auto">
          <a:xfrm>
            <a:off x="2403475" y="358298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Text Box 43"/>
          <p:cNvSpPr txBox="1">
            <a:spLocks noChangeArrowheads="1"/>
          </p:cNvSpPr>
          <p:nvPr/>
        </p:nvSpPr>
        <p:spPr bwMode="auto">
          <a:xfrm>
            <a:off x="1652588" y="3332163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1600">
                <a:latin typeface="Times New Roman" panose="02020603050405020304" pitchFamily="18" charset="0"/>
              </a:rPr>
              <a:t>m-1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BFA114A-1DDB-4B7E-98BC-06F4B824876A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0CB7ED-2555-4FD2-8C4B-97E6E1A0D0F4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198562"/>
          </a:xfrm>
          <a:noFill/>
        </p:spPr>
        <p:txBody>
          <a:bodyPr/>
          <a:lstStyle/>
          <a:p>
            <a:r>
              <a:rPr lang="zh-CN" altLang="en-US" sz="2000">
                <a:latin typeface="Times New Roman" panose="02020603050405020304" pitchFamily="18" charset="0"/>
              </a:rPr>
              <a:t>任何时刻只允许有一个输入信号处于有效状态</a:t>
            </a:r>
            <a:endParaRPr lang="zh-CN" altLang="en-US" sz="2000">
              <a:latin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</a:rPr>
              <a:t>设计</a:t>
            </a:r>
            <a:r>
              <a:rPr lang="en-US" altLang="zh-CN" sz="2000">
                <a:latin typeface="Times New Roman" panose="02020603050405020304" pitchFamily="18" charset="0"/>
              </a:rPr>
              <a:t>4</a:t>
            </a:r>
            <a:r>
              <a:rPr lang="zh-CN" altLang="en-US" sz="2000">
                <a:latin typeface="Times New Roman" panose="02020603050405020304" pitchFamily="18" charset="0"/>
              </a:rPr>
              <a:t>线</a:t>
            </a:r>
            <a:r>
              <a:rPr lang="en-US" altLang="zh-CN" sz="2000">
                <a:latin typeface="Times New Roman" panose="02020603050405020304" pitchFamily="18" charset="0"/>
              </a:rPr>
              <a:t>-2</a:t>
            </a:r>
            <a:r>
              <a:rPr lang="zh-CN" altLang="en-US" sz="2000">
                <a:latin typeface="Times New Roman" panose="02020603050405020304" pitchFamily="18" charset="0"/>
              </a:rPr>
              <a:t>线普通编码器（设输入采取低电平为有效状态）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普通编码器</a:t>
            </a:r>
            <a:endParaRPr lang="zh-CN" altLang="en-US"/>
          </a:p>
        </p:txBody>
      </p:sp>
      <p:grpSp>
        <p:nvGrpSpPr>
          <p:cNvPr id="10247" name="Group 77"/>
          <p:cNvGrpSpPr/>
          <p:nvPr/>
        </p:nvGrpSpPr>
        <p:grpSpPr bwMode="auto">
          <a:xfrm>
            <a:off x="811213" y="2701925"/>
            <a:ext cx="2916237" cy="3352800"/>
            <a:chOff x="511" y="1738"/>
            <a:chExt cx="1837" cy="2112"/>
          </a:xfrm>
        </p:grpSpPr>
        <p:sp>
          <p:nvSpPr>
            <p:cNvPr id="10267" name="Text Box 11"/>
            <p:cNvSpPr txBox="1">
              <a:spLocks noChangeArrowheads="1"/>
            </p:cNvSpPr>
            <p:nvPr/>
          </p:nvSpPr>
          <p:spPr bwMode="auto">
            <a:xfrm>
              <a:off x="761" y="2149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</a:t>
              </a:r>
              <a:r>
                <a:rPr lang="en-US" altLang="zh-CN" sz="1600" b="0"/>
                <a:t>3</a:t>
              </a:r>
              <a:endParaRPr lang="en-US" altLang="zh-CN" sz="1600" b="0"/>
            </a:p>
          </p:txBody>
        </p:sp>
        <p:sp>
          <p:nvSpPr>
            <p:cNvPr id="10268" name="Text Box 12"/>
            <p:cNvSpPr txBox="1">
              <a:spLocks noChangeArrowheads="1"/>
            </p:cNvSpPr>
            <p:nvPr/>
          </p:nvSpPr>
          <p:spPr bwMode="auto">
            <a:xfrm>
              <a:off x="761" y="2512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</a:t>
              </a:r>
              <a:r>
                <a:rPr lang="en-US" altLang="zh-CN" sz="1600" b="0"/>
                <a:t>2</a:t>
              </a:r>
              <a:endParaRPr lang="en-US" altLang="zh-CN" sz="1600" b="0"/>
            </a:p>
          </p:txBody>
        </p:sp>
        <p:sp>
          <p:nvSpPr>
            <p:cNvPr id="10269" name="Text Box 13"/>
            <p:cNvSpPr txBox="1">
              <a:spLocks noChangeArrowheads="1"/>
            </p:cNvSpPr>
            <p:nvPr/>
          </p:nvSpPr>
          <p:spPr bwMode="auto">
            <a:xfrm>
              <a:off x="762" y="287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</a:t>
              </a:r>
              <a:r>
                <a:rPr lang="en-US" altLang="zh-CN" sz="1600" b="0"/>
                <a:t>1</a:t>
              </a:r>
              <a:endParaRPr lang="en-US" altLang="zh-CN" sz="1600" b="0"/>
            </a:p>
          </p:txBody>
        </p:sp>
        <p:sp>
          <p:nvSpPr>
            <p:cNvPr id="10270" name="Text Box 14"/>
            <p:cNvSpPr txBox="1">
              <a:spLocks noChangeArrowheads="1"/>
            </p:cNvSpPr>
            <p:nvPr/>
          </p:nvSpPr>
          <p:spPr bwMode="auto">
            <a:xfrm>
              <a:off x="762" y="323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S</a:t>
              </a:r>
              <a:r>
                <a:rPr lang="en-US" altLang="zh-CN" sz="1600" b="0"/>
                <a:t>0</a:t>
              </a:r>
              <a:endParaRPr lang="en-US" altLang="zh-CN" sz="1600" b="0"/>
            </a:p>
          </p:txBody>
        </p:sp>
        <p:sp>
          <p:nvSpPr>
            <p:cNvPr id="10271" name="Oval 15"/>
            <p:cNvSpPr>
              <a:spLocks noChangeArrowheads="1"/>
            </p:cNvSpPr>
            <p:nvPr/>
          </p:nvSpPr>
          <p:spPr bwMode="auto">
            <a:xfrm>
              <a:off x="738" y="2491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72" name="Line 16"/>
            <p:cNvSpPr>
              <a:spLocks noChangeShapeType="1"/>
            </p:cNvSpPr>
            <p:nvPr/>
          </p:nvSpPr>
          <p:spPr bwMode="auto">
            <a:xfrm>
              <a:off x="1056" y="25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Oval 17"/>
            <p:cNvSpPr>
              <a:spLocks noChangeArrowheads="1"/>
            </p:cNvSpPr>
            <p:nvPr/>
          </p:nvSpPr>
          <p:spPr bwMode="auto">
            <a:xfrm>
              <a:off x="988" y="2491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74" name="Line 18"/>
            <p:cNvSpPr>
              <a:spLocks noChangeShapeType="1"/>
            </p:cNvSpPr>
            <p:nvPr/>
          </p:nvSpPr>
          <p:spPr bwMode="auto">
            <a:xfrm>
              <a:off x="738" y="2444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19"/>
            <p:cNvSpPr>
              <a:spLocks noChangeShapeType="1"/>
            </p:cNvSpPr>
            <p:nvPr/>
          </p:nvSpPr>
          <p:spPr bwMode="auto">
            <a:xfrm>
              <a:off x="829" y="2413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20"/>
            <p:cNvSpPr>
              <a:spLocks noChangeShapeType="1"/>
            </p:cNvSpPr>
            <p:nvPr/>
          </p:nvSpPr>
          <p:spPr bwMode="auto">
            <a:xfrm>
              <a:off x="602" y="253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77" name="Group 21"/>
            <p:cNvGrpSpPr/>
            <p:nvPr/>
          </p:nvGrpSpPr>
          <p:grpSpPr bwMode="auto">
            <a:xfrm>
              <a:off x="696" y="1738"/>
              <a:ext cx="1186" cy="1885"/>
              <a:chOff x="1149" y="1091"/>
              <a:chExt cx="1186" cy="1885"/>
            </a:xfrm>
          </p:grpSpPr>
          <p:sp>
            <p:nvSpPr>
              <p:cNvPr id="10307" name="Line 22"/>
              <p:cNvSpPr>
                <a:spLocks noChangeShapeType="1"/>
              </p:cNvSpPr>
              <p:nvPr/>
            </p:nvSpPr>
            <p:spPr bwMode="auto">
              <a:xfrm rot="-5400000">
                <a:off x="1405" y="1548"/>
                <a:ext cx="6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Rectangle 23"/>
              <p:cNvSpPr>
                <a:spLocks noChangeArrowheads="1"/>
              </p:cNvSpPr>
              <p:nvPr/>
            </p:nvSpPr>
            <p:spPr bwMode="auto">
              <a:xfrm rot="10800000">
                <a:off x="1700" y="1412"/>
                <a:ext cx="91" cy="2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09" name="Line 24"/>
              <p:cNvSpPr>
                <a:spLocks noChangeShapeType="1"/>
              </p:cNvSpPr>
              <p:nvPr/>
            </p:nvSpPr>
            <p:spPr bwMode="auto">
              <a:xfrm rot="10800000">
                <a:off x="1610" y="1211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Text Box 25"/>
              <p:cNvSpPr txBox="1">
                <a:spLocks noChangeArrowheads="1"/>
              </p:cNvSpPr>
              <p:nvPr/>
            </p:nvSpPr>
            <p:spPr bwMode="auto">
              <a:xfrm>
                <a:off x="1149" y="1091"/>
                <a:ext cx="28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华康简宋" charset="-122"/>
                  </a:rPr>
                  <a:t>V</a:t>
                </a:r>
                <a:r>
                  <a:rPr lang="en-US" altLang="zh-CN" sz="2000">
                    <a:latin typeface="Times New Roman" panose="02020603050405020304" pitchFamily="18" charset="0"/>
                    <a:ea typeface="华康简宋" charset="-122"/>
                  </a:rPr>
                  <a:t>cc</a:t>
                </a:r>
                <a:endParaRPr lang="en-US" altLang="zh-CN" sz="3600">
                  <a:latin typeface="Times New Roman" panose="02020603050405020304" pitchFamily="18" charset="0"/>
                  <a:ea typeface="华康简宋" charset="-122"/>
                </a:endParaRPr>
              </a:p>
            </p:txBody>
          </p:sp>
          <p:sp>
            <p:nvSpPr>
              <p:cNvPr id="10311" name="Oval 26"/>
              <p:cNvSpPr>
                <a:spLocks noChangeArrowheads="1"/>
              </p:cNvSpPr>
              <p:nvPr/>
            </p:nvSpPr>
            <p:spPr bwMode="auto">
              <a:xfrm>
                <a:off x="1520" y="1166"/>
                <a:ext cx="90" cy="9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12" name="Line 27"/>
              <p:cNvSpPr>
                <a:spLocks noChangeShapeType="1"/>
              </p:cNvSpPr>
              <p:nvPr/>
            </p:nvSpPr>
            <p:spPr bwMode="auto">
              <a:xfrm rot="-5400000">
                <a:off x="1405" y="1729"/>
                <a:ext cx="10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Rectangle 28"/>
              <p:cNvSpPr>
                <a:spLocks noChangeArrowheads="1"/>
              </p:cNvSpPr>
              <p:nvPr/>
            </p:nvSpPr>
            <p:spPr bwMode="auto">
              <a:xfrm rot="10800000">
                <a:off x="1881" y="1412"/>
                <a:ext cx="91" cy="2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14" name="Line 29"/>
              <p:cNvSpPr>
                <a:spLocks noChangeShapeType="1"/>
              </p:cNvSpPr>
              <p:nvPr/>
            </p:nvSpPr>
            <p:spPr bwMode="auto">
              <a:xfrm rot="-5400000">
                <a:off x="1405" y="1911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5" name="Rectangle 30"/>
              <p:cNvSpPr>
                <a:spLocks noChangeArrowheads="1"/>
              </p:cNvSpPr>
              <p:nvPr/>
            </p:nvSpPr>
            <p:spPr bwMode="auto">
              <a:xfrm rot="10800000">
                <a:off x="2063" y="1412"/>
                <a:ext cx="91" cy="2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16" name="Line 31"/>
              <p:cNvSpPr>
                <a:spLocks noChangeShapeType="1"/>
              </p:cNvSpPr>
              <p:nvPr/>
            </p:nvSpPr>
            <p:spPr bwMode="auto">
              <a:xfrm rot="-5400000">
                <a:off x="1405" y="2092"/>
                <a:ext cx="17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7" name="Rectangle 32"/>
              <p:cNvSpPr>
                <a:spLocks noChangeArrowheads="1"/>
              </p:cNvSpPr>
              <p:nvPr/>
            </p:nvSpPr>
            <p:spPr bwMode="auto">
              <a:xfrm rot="10800000">
                <a:off x="2244" y="1412"/>
                <a:ext cx="91" cy="2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grpSp>
          <p:nvGrpSpPr>
            <p:cNvPr id="10278" name="Group 33"/>
            <p:cNvGrpSpPr/>
            <p:nvPr/>
          </p:nvGrpSpPr>
          <p:grpSpPr bwMode="auto">
            <a:xfrm>
              <a:off x="1191" y="2535"/>
              <a:ext cx="1157" cy="1089"/>
              <a:chOff x="1473" y="1888"/>
              <a:chExt cx="1181" cy="1089"/>
            </a:xfrm>
          </p:grpSpPr>
          <p:sp>
            <p:nvSpPr>
              <p:cNvPr id="10303" name="Line 34"/>
              <p:cNvSpPr>
                <a:spLocks noChangeShapeType="1"/>
              </p:cNvSpPr>
              <p:nvPr/>
            </p:nvSpPr>
            <p:spPr bwMode="auto">
              <a:xfrm>
                <a:off x="1473" y="1888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4" name="Line 35"/>
              <p:cNvSpPr>
                <a:spLocks noChangeShapeType="1"/>
              </p:cNvSpPr>
              <p:nvPr/>
            </p:nvSpPr>
            <p:spPr bwMode="auto">
              <a:xfrm>
                <a:off x="1474" y="2251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5" name="Line 36"/>
              <p:cNvSpPr>
                <a:spLocks noChangeShapeType="1"/>
              </p:cNvSpPr>
              <p:nvPr/>
            </p:nvSpPr>
            <p:spPr bwMode="auto">
              <a:xfrm>
                <a:off x="1474" y="2614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6" name="Line 37"/>
              <p:cNvSpPr>
                <a:spLocks noChangeShapeType="1"/>
              </p:cNvSpPr>
              <p:nvPr/>
            </p:nvSpPr>
            <p:spPr bwMode="auto">
              <a:xfrm>
                <a:off x="1474" y="2977"/>
                <a:ext cx="11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79" name="Oval 38"/>
            <p:cNvSpPr>
              <a:spLocks noChangeArrowheads="1"/>
            </p:cNvSpPr>
            <p:nvPr/>
          </p:nvSpPr>
          <p:spPr bwMode="auto">
            <a:xfrm>
              <a:off x="738" y="2854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0" name="Line 39"/>
            <p:cNvSpPr>
              <a:spLocks noChangeShapeType="1"/>
            </p:cNvSpPr>
            <p:nvPr/>
          </p:nvSpPr>
          <p:spPr bwMode="auto">
            <a:xfrm>
              <a:off x="1056" y="289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Oval 40"/>
            <p:cNvSpPr>
              <a:spLocks noChangeArrowheads="1"/>
            </p:cNvSpPr>
            <p:nvPr/>
          </p:nvSpPr>
          <p:spPr bwMode="auto">
            <a:xfrm>
              <a:off x="988" y="2854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2" name="Line 41"/>
            <p:cNvSpPr>
              <a:spLocks noChangeShapeType="1"/>
            </p:cNvSpPr>
            <p:nvPr/>
          </p:nvSpPr>
          <p:spPr bwMode="auto">
            <a:xfrm>
              <a:off x="738" y="2807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Line 42"/>
            <p:cNvSpPr>
              <a:spLocks noChangeShapeType="1"/>
            </p:cNvSpPr>
            <p:nvPr/>
          </p:nvSpPr>
          <p:spPr bwMode="auto">
            <a:xfrm>
              <a:off x="829" y="2784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Line 43"/>
            <p:cNvSpPr>
              <a:spLocks noChangeShapeType="1"/>
            </p:cNvSpPr>
            <p:nvPr/>
          </p:nvSpPr>
          <p:spPr bwMode="auto">
            <a:xfrm>
              <a:off x="602" y="289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Line 44"/>
            <p:cNvSpPr>
              <a:spLocks noChangeShapeType="1"/>
            </p:cNvSpPr>
            <p:nvPr/>
          </p:nvSpPr>
          <p:spPr bwMode="auto">
            <a:xfrm>
              <a:off x="602" y="2535"/>
              <a:ext cx="0" cy="1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Oval 45"/>
            <p:cNvSpPr>
              <a:spLocks noChangeArrowheads="1"/>
            </p:cNvSpPr>
            <p:nvPr/>
          </p:nvSpPr>
          <p:spPr bwMode="auto">
            <a:xfrm>
              <a:off x="738" y="3217"/>
              <a:ext cx="68" cy="6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7" name="Line 46"/>
            <p:cNvSpPr>
              <a:spLocks noChangeShapeType="1"/>
            </p:cNvSpPr>
            <p:nvPr/>
          </p:nvSpPr>
          <p:spPr bwMode="auto">
            <a:xfrm>
              <a:off x="1056" y="326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Oval 47"/>
            <p:cNvSpPr>
              <a:spLocks noChangeArrowheads="1"/>
            </p:cNvSpPr>
            <p:nvPr/>
          </p:nvSpPr>
          <p:spPr bwMode="auto">
            <a:xfrm>
              <a:off x="988" y="3217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9" name="Line 48"/>
            <p:cNvSpPr>
              <a:spLocks noChangeShapeType="1"/>
            </p:cNvSpPr>
            <p:nvPr/>
          </p:nvSpPr>
          <p:spPr bwMode="auto">
            <a:xfrm>
              <a:off x="738" y="3170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Line 49"/>
            <p:cNvSpPr>
              <a:spLocks noChangeShapeType="1"/>
            </p:cNvSpPr>
            <p:nvPr/>
          </p:nvSpPr>
          <p:spPr bwMode="auto">
            <a:xfrm>
              <a:off x="829" y="3147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Line 50"/>
            <p:cNvSpPr>
              <a:spLocks noChangeShapeType="1"/>
            </p:cNvSpPr>
            <p:nvPr/>
          </p:nvSpPr>
          <p:spPr bwMode="auto">
            <a:xfrm>
              <a:off x="602" y="326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Oval 51"/>
            <p:cNvSpPr>
              <a:spLocks noChangeArrowheads="1"/>
            </p:cNvSpPr>
            <p:nvPr/>
          </p:nvSpPr>
          <p:spPr bwMode="auto">
            <a:xfrm>
              <a:off x="738" y="3580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93" name="Line 52"/>
            <p:cNvSpPr>
              <a:spLocks noChangeShapeType="1"/>
            </p:cNvSpPr>
            <p:nvPr/>
          </p:nvSpPr>
          <p:spPr bwMode="auto">
            <a:xfrm>
              <a:off x="1056" y="362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Oval 53"/>
            <p:cNvSpPr>
              <a:spLocks noChangeArrowheads="1"/>
            </p:cNvSpPr>
            <p:nvPr/>
          </p:nvSpPr>
          <p:spPr bwMode="auto">
            <a:xfrm>
              <a:off x="988" y="3580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95" name="Line 54"/>
            <p:cNvSpPr>
              <a:spLocks noChangeShapeType="1"/>
            </p:cNvSpPr>
            <p:nvPr/>
          </p:nvSpPr>
          <p:spPr bwMode="auto">
            <a:xfrm>
              <a:off x="738" y="3533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55"/>
            <p:cNvSpPr>
              <a:spLocks noChangeShapeType="1"/>
            </p:cNvSpPr>
            <p:nvPr/>
          </p:nvSpPr>
          <p:spPr bwMode="auto">
            <a:xfrm>
              <a:off x="829" y="3510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56"/>
            <p:cNvSpPr>
              <a:spLocks noChangeShapeType="1"/>
            </p:cNvSpPr>
            <p:nvPr/>
          </p:nvSpPr>
          <p:spPr bwMode="auto">
            <a:xfrm>
              <a:off x="602" y="362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8" name="Line 57"/>
            <p:cNvSpPr>
              <a:spLocks noChangeShapeType="1"/>
            </p:cNvSpPr>
            <p:nvPr/>
          </p:nvSpPr>
          <p:spPr bwMode="auto">
            <a:xfrm>
              <a:off x="511" y="3850"/>
              <a:ext cx="1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Oval 61"/>
            <p:cNvSpPr>
              <a:spLocks noChangeArrowheads="1"/>
            </p:cNvSpPr>
            <p:nvPr/>
          </p:nvSpPr>
          <p:spPr bwMode="auto">
            <a:xfrm>
              <a:off x="739" y="3217"/>
              <a:ext cx="68" cy="6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300" name="Line 62"/>
            <p:cNvSpPr>
              <a:spLocks noChangeShapeType="1"/>
            </p:cNvSpPr>
            <p:nvPr/>
          </p:nvSpPr>
          <p:spPr bwMode="auto">
            <a:xfrm>
              <a:off x="830" y="3147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63"/>
            <p:cNvSpPr>
              <a:spLocks noChangeShapeType="1"/>
            </p:cNvSpPr>
            <p:nvPr/>
          </p:nvSpPr>
          <p:spPr bwMode="auto">
            <a:xfrm>
              <a:off x="603" y="326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64"/>
            <p:cNvSpPr>
              <a:spLocks noChangeShapeType="1"/>
            </p:cNvSpPr>
            <p:nvPr/>
          </p:nvSpPr>
          <p:spPr bwMode="auto">
            <a:xfrm>
              <a:off x="830" y="3510"/>
              <a:ext cx="136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8" name="Group 80"/>
          <p:cNvGrpSpPr/>
          <p:nvPr/>
        </p:nvGrpSpPr>
        <p:grpSpPr bwMode="auto">
          <a:xfrm>
            <a:off x="3128963" y="3489325"/>
            <a:ext cx="2811462" cy="2525713"/>
            <a:chOff x="1971" y="2198"/>
            <a:chExt cx="1771" cy="1591"/>
          </a:xfrm>
        </p:grpSpPr>
        <p:sp>
          <p:nvSpPr>
            <p:cNvPr id="10258" name="Text Box 58"/>
            <p:cNvSpPr txBox="1">
              <a:spLocks noChangeArrowheads="1"/>
            </p:cNvSpPr>
            <p:nvPr/>
          </p:nvSpPr>
          <p:spPr bwMode="auto">
            <a:xfrm>
              <a:off x="2348" y="2288"/>
              <a:ext cx="953" cy="150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4</a:t>
              </a:r>
              <a:r>
                <a:rPr lang="zh-CN" altLang="en-US" sz="2400"/>
                <a:t>线</a:t>
              </a:r>
              <a:r>
                <a:rPr lang="en-US" altLang="zh-CN" sz="2400"/>
                <a:t>-2</a:t>
              </a:r>
              <a:r>
                <a:rPr lang="zh-CN" altLang="en-US" sz="2400"/>
                <a:t>线</a:t>
              </a:r>
              <a:endParaRPr lang="zh-CN" altLang="en-US" sz="2400"/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普通</a:t>
              </a:r>
              <a:endParaRPr lang="zh-CN" altLang="en-US" sz="2400"/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编码器</a:t>
              </a:r>
              <a:endParaRPr lang="zh-CN" altLang="en-US" sz="2400"/>
            </a:p>
          </p:txBody>
        </p:sp>
        <p:sp>
          <p:nvSpPr>
            <p:cNvPr id="10259" name="Line 59"/>
            <p:cNvSpPr>
              <a:spLocks noChangeShapeType="1"/>
            </p:cNvSpPr>
            <p:nvPr/>
          </p:nvSpPr>
          <p:spPr bwMode="auto">
            <a:xfrm>
              <a:off x="3301" y="2882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60"/>
            <p:cNvSpPr>
              <a:spLocks noChangeShapeType="1"/>
            </p:cNvSpPr>
            <p:nvPr/>
          </p:nvSpPr>
          <p:spPr bwMode="auto">
            <a:xfrm>
              <a:off x="3301" y="3245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Text Box 65"/>
            <p:cNvSpPr txBox="1">
              <a:spLocks noChangeArrowheads="1"/>
            </p:cNvSpPr>
            <p:nvPr/>
          </p:nvSpPr>
          <p:spPr bwMode="auto">
            <a:xfrm>
              <a:off x="1971" y="2198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3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262" name="Text Box 66"/>
            <p:cNvSpPr txBox="1">
              <a:spLocks noChangeArrowheads="1"/>
            </p:cNvSpPr>
            <p:nvPr/>
          </p:nvSpPr>
          <p:spPr bwMode="auto">
            <a:xfrm>
              <a:off x="1971" y="2561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263" name="Text Box 67"/>
            <p:cNvSpPr txBox="1">
              <a:spLocks noChangeArrowheads="1"/>
            </p:cNvSpPr>
            <p:nvPr/>
          </p:nvSpPr>
          <p:spPr bwMode="auto">
            <a:xfrm>
              <a:off x="1972" y="2924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68"/>
            <p:cNvSpPr txBox="1">
              <a:spLocks noChangeArrowheads="1"/>
            </p:cNvSpPr>
            <p:nvPr/>
          </p:nvSpPr>
          <p:spPr bwMode="auto">
            <a:xfrm>
              <a:off x="1972" y="3287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265" name="Text Box 69"/>
            <p:cNvSpPr txBox="1">
              <a:spLocks noChangeArrowheads="1"/>
            </p:cNvSpPr>
            <p:nvPr/>
          </p:nvSpPr>
          <p:spPr bwMode="auto">
            <a:xfrm>
              <a:off x="3415" y="2588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0266" name="Text Box 70"/>
            <p:cNvSpPr txBox="1">
              <a:spLocks noChangeArrowheads="1"/>
            </p:cNvSpPr>
            <p:nvPr/>
          </p:nvSpPr>
          <p:spPr bwMode="auto">
            <a:xfrm>
              <a:off x="3415" y="2951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9" name="Group 79"/>
          <p:cNvGrpSpPr/>
          <p:nvPr/>
        </p:nvGrpSpPr>
        <p:grpSpPr bwMode="auto">
          <a:xfrm>
            <a:off x="6259513" y="2543175"/>
            <a:ext cx="2038350" cy="3506788"/>
            <a:chOff x="3943" y="1638"/>
            <a:chExt cx="1284" cy="2209"/>
          </a:xfrm>
        </p:grpSpPr>
        <p:sp>
          <p:nvSpPr>
            <p:cNvPr id="10250" name="Text Box 4"/>
            <p:cNvSpPr txBox="1">
              <a:spLocks noChangeArrowheads="1"/>
            </p:cNvSpPr>
            <p:nvPr/>
          </p:nvSpPr>
          <p:spPr bwMode="auto">
            <a:xfrm>
              <a:off x="4571" y="2145"/>
              <a:ext cx="6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Y</a:t>
              </a:r>
              <a:r>
                <a:rPr kumimoji="1" lang="en-US" altLang="zh-CN" sz="2000" b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zh-CN" altLang="en-US" sz="20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1" name="Text Box 5"/>
            <p:cNvSpPr txBox="1">
              <a:spLocks noChangeArrowheads="1"/>
            </p:cNvSpPr>
            <p:nvPr/>
          </p:nvSpPr>
          <p:spPr bwMode="auto">
            <a:xfrm>
              <a:off x="4059" y="2668"/>
              <a:ext cx="1127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      0    0</a:t>
              </a:r>
              <a:endParaRPr kumimoji="1" lang="en-US" altLang="zh-CN" b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      0    1</a:t>
              </a:r>
              <a:endParaRPr kumimoji="1" lang="en-US" altLang="zh-CN" b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      1    0</a:t>
              </a:r>
              <a:endParaRPr kumimoji="1" lang="en-US" altLang="zh-CN" b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b="0">
                  <a:latin typeface="Times New Roman" panose="02020603050405020304" pitchFamily="18" charset="0"/>
                  <a:ea typeface="楷体_GB2312" pitchFamily="49" charset="-122"/>
                </a:rPr>
                <a:t>       1    1</a:t>
              </a:r>
              <a:endParaRPr kumimoji="1" lang="en-US" altLang="zh-CN" b="0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2" name="Line 6"/>
            <p:cNvSpPr>
              <a:spLocks noChangeShapeType="1"/>
            </p:cNvSpPr>
            <p:nvPr/>
          </p:nvSpPr>
          <p:spPr bwMode="auto">
            <a:xfrm>
              <a:off x="4490" y="2033"/>
              <a:ext cx="0" cy="1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7"/>
            <p:cNvSpPr>
              <a:spLocks noChangeShapeType="1"/>
            </p:cNvSpPr>
            <p:nvPr/>
          </p:nvSpPr>
          <p:spPr bwMode="auto">
            <a:xfrm>
              <a:off x="3945" y="2645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8"/>
            <p:cNvSpPr>
              <a:spLocks noChangeShapeType="1"/>
            </p:cNvSpPr>
            <p:nvPr/>
          </p:nvSpPr>
          <p:spPr bwMode="auto">
            <a:xfrm>
              <a:off x="3945" y="3847"/>
              <a:ext cx="12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9"/>
            <p:cNvSpPr>
              <a:spLocks noChangeShapeType="1"/>
            </p:cNvSpPr>
            <p:nvPr/>
          </p:nvSpPr>
          <p:spPr bwMode="auto">
            <a:xfrm>
              <a:off x="3945" y="2033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Text Box 10"/>
            <p:cNvSpPr txBox="1">
              <a:spLocks noChangeArrowheads="1"/>
            </p:cNvSpPr>
            <p:nvPr/>
          </p:nvSpPr>
          <p:spPr bwMode="auto">
            <a:xfrm>
              <a:off x="3943" y="2056"/>
              <a:ext cx="50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输入</a:t>
              </a:r>
              <a:endParaRPr lang="zh-CN" altLang="en-US" sz="2400"/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有效</a:t>
              </a:r>
              <a:endParaRPr lang="zh-CN" altLang="en-US" sz="2400"/>
            </a:p>
          </p:txBody>
        </p:sp>
        <p:sp>
          <p:nvSpPr>
            <p:cNvPr id="10257" name="Rectangle 75"/>
            <p:cNvSpPr>
              <a:spLocks noChangeArrowheads="1"/>
            </p:cNvSpPr>
            <p:nvPr/>
          </p:nvSpPr>
          <p:spPr bwMode="auto">
            <a:xfrm>
              <a:off x="4127" y="1638"/>
              <a:ext cx="9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编 码 表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5D4F7EF-64DC-4262-909A-072A711AE6EE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C10D654-BCEF-424A-A721-678FCAD97AAC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247775" y="3763963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 其  他   </a:t>
            </a:r>
            <a:r>
              <a:rPr kumimoji="1" lang="zh-CN" altLang="en-US" sz="240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>
                <a:latin typeface="Times New Roman" panose="02020603050405020304" pitchFamily="18" charset="0"/>
              </a:rPr>
              <a:t>x    x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线</a:t>
            </a:r>
            <a:r>
              <a:rPr lang="en-US" altLang="zh-CN">
                <a:solidFill>
                  <a:schemeClr val="tx1"/>
                </a:solidFill>
              </a:rPr>
              <a:t>-2</a:t>
            </a:r>
            <a:r>
              <a:rPr lang="zh-CN" altLang="en-US">
                <a:solidFill>
                  <a:schemeClr val="tx1"/>
                </a:solidFill>
              </a:rPr>
              <a:t>线普通编码器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1127125" y="2420938"/>
            <a:ext cx="29765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1    1    1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   0    0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1    1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1       0    1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    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1    1       1    0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1    1    1       1    1</a:t>
            </a:r>
            <a:endParaRPr kumimoji="1" lang="en-US" altLang="zh-CN" sz="240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1079500" y="1881188"/>
            <a:ext cx="305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</a:rPr>
              <a:t>  I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</a:rPr>
              <a:t>  I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  I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</a:rPr>
              <a:t>   Y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</a:rPr>
              <a:t> Y</a:t>
            </a: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>
            <a:off x="2987675" y="1881188"/>
            <a:ext cx="0" cy="2339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7"/>
          <p:cNvSpPr>
            <a:spLocks noChangeShapeType="1"/>
          </p:cNvSpPr>
          <p:nvPr/>
        </p:nvSpPr>
        <p:spPr bwMode="auto">
          <a:xfrm>
            <a:off x="1079500" y="2384425"/>
            <a:ext cx="3046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8"/>
          <p:cNvSpPr>
            <a:spLocks noChangeShapeType="1"/>
          </p:cNvSpPr>
          <p:nvPr/>
        </p:nvSpPr>
        <p:spPr bwMode="auto">
          <a:xfrm>
            <a:off x="1079500" y="4221163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1079500" y="1887538"/>
            <a:ext cx="3046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1908175" y="1285875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真值表</a:t>
            </a:r>
            <a:endParaRPr lang="zh-CN" altLang="en-US"/>
          </a:p>
        </p:txBody>
      </p:sp>
      <p:grpSp>
        <p:nvGrpSpPr>
          <p:cNvPr id="12302" name="Group 20"/>
          <p:cNvGrpSpPr/>
          <p:nvPr/>
        </p:nvGrpSpPr>
        <p:grpSpPr bwMode="auto">
          <a:xfrm>
            <a:off x="1450975" y="4678363"/>
            <a:ext cx="1474788" cy="519112"/>
            <a:chOff x="704" y="3057"/>
            <a:chExt cx="929" cy="327"/>
          </a:xfrm>
        </p:grpSpPr>
        <p:sp>
          <p:nvSpPr>
            <p:cNvPr id="12391" name="Text Box 21"/>
            <p:cNvSpPr txBox="1">
              <a:spLocks noChangeArrowheads="1"/>
            </p:cNvSpPr>
            <p:nvPr/>
          </p:nvSpPr>
          <p:spPr bwMode="auto">
            <a:xfrm>
              <a:off x="704" y="3057"/>
              <a:ext cx="9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+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392" name="Group 22"/>
            <p:cNvGrpSpPr/>
            <p:nvPr/>
          </p:nvGrpSpPr>
          <p:grpSpPr bwMode="auto">
            <a:xfrm>
              <a:off x="907" y="3103"/>
              <a:ext cx="569" cy="0"/>
              <a:chOff x="657" y="3194"/>
              <a:chExt cx="569" cy="0"/>
            </a:xfrm>
          </p:grpSpPr>
          <p:sp>
            <p:nvSpPr>
              <p:cNvPr id="12393" name="Line 23"/>
              <p:cNvSpPr>
                <a:spLocks noChangeShapeType="1"/>
              </p:cNvSpPr>
              <p:nvPr/>
            </p:nvSpPr>
            <p:spPr bwMode="auto">
              <a:xfrm>
                <a:off x="657" y="31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4" name="Line 24"/>
              <p:cNvSpPr>
                <a:spLocks noChangeShapeType="1"/>
              </p:cNvSpPr>
              <p:nvPr/>
            </p:nvSpPr>
            <p:spPr bwMode="auto">
              <a:xfrm>
                <a:off x="1044" y="31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303" name="Group 25"/>
          <p:cNvGrpSpPr/>
          <p:nvPr/>
        </p:nvGrpSpPr>
        <p:grpSpPr bwMode="auto">
          <a:xfrm>
            <a:off x="1485900" y="5722938"/>
            <a:ext cx="1511300" cy="519112"/>
            <a:chOff x="726" y="3715"/>
            <a:chExt cx="952" cy="327"/>
          </a:xfrm>
        </p:grpSpPr>
        <p:sp>
          <p:nvSpPr>
            <p:cNvPr id="12387" name="Text Box 26"/>
            <p:cNvSpPr txBox="1">
              <a:spLocks noChangeArrowheads="1"/>
            </p:cNvSpPr>
            <p:nvPr/>
          </p:nvSpPr>
          <p:spPr bwMode="auto">
            <a:xfrm>
              <a:off x="726" y="3715"/>
              <a:ext cx="9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+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388" name="Group 27"/>
            <p:cNvGrpSpPr/>
            <p:nvPr/>
          </p:nvGrpSpPr>
          <p:grpSpPr bwMode="auto">
            <a:xfrm>
              <a:off x="929" y="3761"/>
              <a:ext cx="569" cy="0"/>
              <a:chOff x="657" y="3194"/>
              <a:chExt cx="569" cy="0"/>
            </a:xfrm>
          </p:grpSpPr>
          <p:sp>
            <p:nvSpPr>
              <p:cNvPr id="12389" name="Line 28"/>
              <p:cNvSpPr>
                <a:spLocks noChangeShapeType="1"/>
              </p:cNvSpPr>
              <p:nvPr/>
            </p:nvSpPr>
            <p:spPr bwMode="auto">
              <a:xfrm>
                <a:off x="657" y="31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0" name="Line 29"/>
              <p:cNvSpPr>
                <a:spLocks noChangeShapeType="1"/>
              </p:cNvSpPr>
              <p:nvPr/>
            </p:nvSpPr>
            <p:spPr bwMode="auto">
              <a:xfrm>
                <a:off x="1044" y="3194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04" name="Text Box 32"/>
          <p:cNvSpPr txBox="1">
            <a:spLocks noChangeArrowheads="1"/>
          </p:cNvSpPr>
          <p:nvPr/>
        </p:nvSpPr>
        <p:spPr bwMode="auto">
          <a:xfrm>
            <a:off x="7858125" y="1916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05" name="Rectangle 33"/>
          <p:cNvSpPr>
            <a:spLocks noChangeArrowheads="1"/>
          </p:cNvSpPr>
          <p:nvPr/>
        </p:nvSpPr>
        <p:spPr bwMode="auto">
          <a:xfrm>
            <a:off x="5945188" y="1874838"/>
            <a:ext cx="2397125" cy="17922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6" name="Line 34"/>
          <p:cNvSpPr>
            <a:spLocks noChangeShapeType="1"/>
          </p:cNvSpPr>
          <p:nvPr/>
        </p:nvSpPr>
        <p:spPr bwMode="auto">
          <a:xfrm>
            <a:off x="5945188" y="2771775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Line 35"/>
          <p:cNvSpPr>
            <a:spLocks noChangeShapeType="1"/>
          </p:cNvSpPr>
          <p:nvPr/>
        </p:nvSpPr>
        <p:spPr bwMode="auto">
          <a:xfrm>
            <a:off x="7127875" y="1874838"/>
            <a:ext cx="0" cy="179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Line 36"/>
          <p:cNvSpPr>
            <a:spLocks noChangeShapeType="1"/>
          </p:cNvSpPr>
          <p:nvPr/>
        </p:nvSpPr>
        <p:spPr bwMode="auto">
          <a:xfrm>
            <a:off x="6543675" y="1874838"/>
            <a:ext cx="0" cy="179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Line 37"/>
          <p:cNvSpPr>
            <a:spLocks noChangeShapeType="1"/>
          </p:cNvSpPr>
          <p:nvPr/>
        </p:nvSpPr>
        <p:spPr bwMode="auto">
          <a:xfrm>
            <a:off x="7727950" y="1874838"/>
            <a:ext cx="0" cy="1792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Line 38"/>
          <p:cNvSpPr>
            <a:spLocks noChangeShapeType="1"/>
          </p:cNvSpPr>
          <p:nvPr/>
        </p:nvSpPr>
        <p:spPr bwMode="auto">
          <a:xfrm>
            <a:off x="5945188" y="2365375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Line 39"/>
          <p:cNvSpPr>
            <a:spLocks noChangeShapeType="1"/>
          </p:cNvSpPr>
          <p:nvPr/>
        </p:nvSpPr>
        <p:spPr bwMode="auto">
          <a:xfrm>
            <a:off x="5945188" y="3219450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Line 40"/>
          <p:cNvSpPr>
            <a:spLocks noChangeShapeType="1"/>
          </p:cNvSpPr>
          <p:nvPr/>
        </p:nvSpPr>
        <p:spPr bwMode="auto">
          <a:xfrm flipH="1" flipV="1">
            <a:off x="5453063" y="1427163"/>
            <a:ext cx="492125" cy="447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3" name="Text Box 41"/>
          <p:cNvSpPr txBox="1">
            <a:spLocks noChangeArrowheads="1"/>
          </p:cNvSpPr>
          <p:nvPr/>
        </p:nvSpPr>
        <p:spPr bwMode="auto">
          <a:xfrm>
            <a:off x="5084763" y="15001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4" name="Text Box 42"/>
          <p:cNvSpPr txBox="1">
            <a:spLocks noChangeArrowheads="1"/>
          </p:cNvSpPr>
          <p:nvPr/>
        </p:nvSpPr>
        <p:spPr bwMode="auto">
          <a:xfrm>
            <a:off x="5565775" y="1165225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5" name="Text Box 43"/>
          <p:cNvSpPr txBox="1">
            <a:spLocks noChangeArrowheads="1"/>
          </p:cNvSpPr>
          <p:nvPr/>
        </p:nvSpPr>
        <p:spPr bwMode="auto">
          <a:xfrm>
            <a:off x="5349875" y="19335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6" name="Text Box 44"/>
          <p:cNvSpPr txBox="1">
            <a:spLocks noChangeArrowheads="1"/>
          </p:cNvSpPr>
          <p:nvPr/>
        </p:nvSpPr>
        <p:spPr bwMode="auto">
          <a:xfrm>
            <a:off x="5365750" y="2357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7" name="Text Box 45"/>
          <p:cNvSpPr txBox="1">
            <a:spLocks noChangeArrowheads="1"/>
          </p:cNvSpPr>
          <p:nvPr/>
        </p:nvSpPr>
        <p:spPr bwMode="auto">
          <a:xfrm>
            <a:off x="5349875" y="2763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8" name="Text Box 46"/>
          <p:cNvSpPr txBox="1">
            <a:spLocks noChangeArrowheads="1"/>
          </p:cNvSpPr>
          <p:nvPr/>
        </p:nvSpPr>
        <p:spPr bwMode="auto">
          <a:xfrm>
            <a:off x="5349875" y="3205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19" name="Text Box 47"/>
          <p:cNvSpPr txBox="1">
            <a:spLocks noChangeArrowheads="1"/>
          </p:cNvSpPr>
          <p:nvPr/>
        </p:nvSpPr>
        <p:spPr bwMode="auto">
          <a:xfrm>
            <a:off x="6021388" y="1444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0" name="Text Box 48"/>
          <p:cNvSpPr txBox="1">
            <a:spLocks noChangeArrowheads="1"/>
          </p:cNvSpPr>
          <p:nvPr/>
        </p:nvSpPr>
        <p:spPr bwMode="auto">
          <a:xfrm>
            <a:off x="6635750" y="1444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1" name="Text Box 49"/>
          <p:cNvSpPr txBox="1">
            <a:spLocks noChangeArrowheads="1"/>
          </p:cNvSpPr>
          <p:nvPr/>
        </p:nvSpPr>
        <p:spPr bwMode="auto">
          <a:xfrm>
            <a:off x="7235825" y="1458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2" name="Text Box 50"/>
          <p:cNvSpPr txBox="1">
            <a:spLocks noChangeArrowheads="1"/>
          </p:cNvSpPr>
          <p:nvPr/>
        </p:nvSpPr>
        <p:spPr bwMode="auto">
          <a:xfrm>
            <a:off x="7835900" y="1458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3" name="Text Box 51"/>
          <p:cNvSpPr txBox="1">
            <a:spLocks noChangeArrowheads="1"/>
          </p:cNvSpPr>
          <p:nvPr/>
        </p:nvSpPr>
        <p:spPr bwMode="auto">
          <a:xfrm>
            <a:off x="6045200" y="320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4" name="Text Box 52"/>
          <p:cNvSpPr txBox="1">
            <a:spLocks noChangeArrowheads="1"/>
          </p:cNvSpPr>
          <p:nvPr/>
        </p:nvSpPr>
        <p:spPr bwMode="auto">
          <a:xfrm>
            <a:off x="6057900" y="2322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5" name="Text Box 53"/>
          <p:cNvSpPr txBox="1">
            <a:spLocks noChangeArrowheads="1"/>
          </p:cNvSpPr>
          <p:nvPr/>
        </p:nvSpPr>
        <p:spPr bwMode="auto">
          <a:xfrm>
            <a:off x="6054725" y="193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6" name="Text Box 54"/>
          <p:cNvSpPr txBox="1">
            <a:spLocks noChangeArrowheads="1"/>
          </p:cNvSpPr>
          <p:nvPr/>
        </p:nvSpPr>
        <p:spPr bwMode="auto">
          <a:xfrm>
            <a:off x="7269163" y="193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7" name="Text Box 55"/>
          <p:cNvSpPr txBox="1">
            <a:spLocks noChangeArrowheads="1"/>
          </p:cNvSpPr>
          <p:nvPr/>
        </p:nvSpPr>
        <p:spPr bwMode="auto">
          <a:xfrm>
            <a:off x="7281863" y="2341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8" name="Text Box 56"/>
          <p:cNvSpPr txBox="1">
            <a:spLocks noChangeArrowheads="1"/>
          </p:cNvSpPr>
          <p:nvPr/>
        </p:nvSpPr>
        <p:spPr bwMode="auto">
          <a:xfrm>
            <a:off x="7845425" y="2341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29" name="Text Box 57"/>
          <p:cNvSpPr txBox="1">
            <a:spLocks noChangeArrowheads="1"/>
          </p:cNvSpPr>
          <p:nvPr/>
        </p:nvSpPr>
        <p:spPr bwMode="auto">
          <a:xfrm>
            <a:off x="6656388" y="2341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0" name="Text Box 58"/>
          <p:cNvSpPr txBox="1">
            <a:spLocks noChangeArrowheads="1"/>
          </p:cNvSpPr>
          <p:nvPr/>
        </p:nvSpPr>
        <p:spPr bwMode="auto">
          <a:xfrm>
            <a:off x="6054725" y="2782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1" name="Text Box 59"/>
          <p:cNvSpPr txBox="1">
            <a:spLocks noChangeArrowheads="1"/>
          </p:cNvSpPr>
          <p:nvPr/>
        </p:nvSpPr>
        <p:spPr bwMode="auto">
          <a:xfrm>
            <a:off x="6669088" y="2782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2" name="Text Box 60"/>
          <p:cNvSpPr txBox="1">
            <a:spLocks noChangeArrowheads="1"/>
          </p:cNvSpPr>
          <p:nvPr/>
        </p:nvSpPr>
        <p:spPr bwMode="auto">
          <a:xfrm>
            <a:off x="7269163" y="2782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3" name="Text Box 61"/>
          <p:cNvSpPr txBox="1">
            <a:spLocks noChangeArrowheads="1"/>
          </p:cNvSpPr>
          <p:nvPr/>
        </p:nvSpPr>
        <p:spPr bwMode="auto">
          <a:xfrm>
            <a:off x="7799388" y="27828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4" name="Text Box 62"/>
          <p:cNvSpPr txBox="1">
            <a:spLocks noChangeArrowheads="1"/>
          </p:cNvSpPr>
          <p:nvPr/>
        </p:nvSpPr>
        <p:spPr bwMode="auto">
          <a:xfrm>
            <a:off x="7845425" y="320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5" name="Text Box 63"/>
          <p:cNvSpPr txBox="1">
            <a:spLocks noChangeArrowheads="1"/>
          </p:cNvSpPr>
          <p:nvPr/>
        </p:nvSpPr>
        <p:spPr bwMode="auto">
          <a:xfrm>
            <a:off x="7258050" y="3240088"/>
            <a:ext cx="3968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6" name="Text Box 64"/>
          <p:cNvSpPr txBox="1">
            <a:spLocks noChangeArrowheads="1"/>
          </p:cNvSpPr>
          <p:nvPr/>
        </p:nvSpPr>
        <p:spPr bwMode="auto">
          <a:xfrm>
            <a:off x="6667500" y="3216275"/>
            <a:ext cx="39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7" name="Text Box 65"/>
          <p:cNvSpPr txBox="1">
            <a:spLocks noChangeArrowheads="1"/>
          </p:cNvSpPr>
          <p:nvPr/>
        </p:nvSpPr>
        <p:spPr bwMode="auto">
          <a:xfrm>
            <a:off x="6669088" y="193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8" name="Rectangle 66"/>
          <p:cNvSpPr>
            <a:spLocks noChangeArrowheads="1"/>
          </p:cNvSpPr>
          <p:nvPr/>
        </p:nvSpPr>
        <p:spPr bwMode="auto">
          <a:xfrm>
            <a:off x="4840288" y="1084263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39" name="Text Box 68"/>
          <p:cNvSpPr txBox="1">
            <a:spLocks noChangeArrowheads="1"/>
          </p:cNvSpPr>
          <p:nvPr/>
        </p:nvSpPr>
        <p:spPr bwMode="auto">
          <a:xfrm>
            <a:off x="6057900" y="5853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40" name="Rectangle 69"/>
          <p:cNvSpPr>
            <a:spLocks noChangeArrowheads="1"/>
          </p:cNvSpPr>
          <p:nvPr/>
        </p:nvSpPr>
        <p:spPr bwMode="auto">
          <a:xfrm>
            <a:off x="5930900" y="4521200"/>
            <a:ext cx="2420938" cy="18113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41" name="Line 70"/>
          <p:cNvSpPr>
            <a:spLocks noChangeShapeType="1"/>
          </p:cNvSpPr>
          <p:nvPr/>
        </p:nvSpPr>
        <p:spPr bwMode="auto">
          <a:xfrm>
            <a:off x="5930900" y="542607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2" name="Line 71"/>
          <p:cNvSpPr>
            <a:spLocks noChangeShapeType="1"/>
          </p:cNvSpPr>
          <p:nvPr/>
        </p:nvSpPr>
        <p:spPr bwMode="auto">
          <a:xfrm>
            <a:off x="7126288" y="4521200"/>
            <a:ext cx="0" cy="1811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3" name="Line 72"/>
          <p:cNvSpPr>
            <a:spLocks noChangeShapeType="1"/>
          </p:cNvSpPr>
          <p:nvPr/>
        </p:nvSpPr>
        <p:spPr bwMode="auto">
          <a:xfrm>
            <a:off x="6537325" y="4521200"/>
            <a:ext cx="0" cy="1811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4" name="Line 73"/>
          <p:cNvSpPr>
            <a:spLocks noChangeShapeType="1"/>
          </p:cNvSpPr>
          <p:nvPr/>
        </p:nvSpPr>
        <p:spPr bwMode="auto">
          <a:xfrm>
            <a:off x="7731125" y="4521200"/>
            <a:ext cx="0" cy="1811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5" name="Line 74"/>
          <p:cNvSpPr>
            <a:spLocks noChangeShapeType="1"/>
          </p:cNvSpPr>
          <p:nvPr/>
        </p:nvSpPr>
        <p:spPr bwMode="auto">
          <a:xfrm>
            <a:off x="5930900" y="5016500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6" name="Line 75"/>
          <p:cNvSpPr>
            <a:spLocks noChangeShapeType="1"/>
          </p:cNvSpPr>
          <p:nvPr/>
        </p:nvSpPr>
        <p:spPr bwMode="auto">
          <a:xfrm>
            <a:off x="5930900" y="5878513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7" name="Line 76"/>
          <p:cNvSpPr>
            <a:spLocks noChangeShapeType="1"/>
          </p:cNvSpPr>
          <p:nvPr/>
        </p:nvSpPr>
        <p:spPr bwMode="auto">
          <a:xfrm flipH="1" flipV="1">
            <a:off x="5435600" y="4068763"/>
            <a:ext cx="495300" cy="452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48" name="Text Box 77"/>
          <p:cNvSpPr txBox="1">
            <a:spLocks noChangeArrowheads="1"/>
          </p:cNvSpPr>
          <p:nvPr/>
        </p:nvSpPr>
        <p:spPr bwMode="auto">
          <a:xfrm>
            <a:off x="5349875" y="45783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49" name="Text Box 78"/>
          <p:cNvSpPr txBox="1">
            <a:spLocks noChangeArrowheads="1"/>
          </p:cNvSpPr>
          <p:nvPr/>
        </p:nvSpPr>
        <p:spPr bwMode="auto">
          <a:xfrm>
            <a:off x="5368925" y="5005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0" name="Text Box 79"/>
          <p:cNvSpPr txBox="1">
            <a:spLocks noChangeArrowheads="1"/>
          </p:cNvSpPr>
          <p:nvPr/>
        </p:nvSpPr>
        <p:spPr bwMode="auto">
          <a:xfrm>
            <a:off x="5353050" y="54451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1" name="Text Box 80"/>
          <p:cNvSpPr txBox="1">
            <a:spLocks noChangeArrowheads="1"/>
          </p:cNvSpPr>
          <p:nvPr/>
        </p:nvSpPr>
        <p:spPr bwMode="auto">
          <a:xfrm>
            <a:off x="5353050" y="58880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2" name="Text Box 81"/>
          <p:cNvSpPr txBox="1">
            <a:spLocks noChangeArrowheads="1"/>
          </p:cNvSpPr>
          <p:nvPr/>
        </p:nvSpPr>
        <p:spPr bwMode="auto">
          <a:xfrm>
            <a:off x="6008688" y="4124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3" name="Text Box 82"/>
          <p:cNvSpPr txBox="1">
            <a:spLocks noChangeArrowheads="1"/>
          </p:cNvSpPr>
          <p:nvPr/>
        </p:nvSpPr>
        <p:spPr bwMode="auto">
          <a:xfrm>
            <a:off x="6629400" y="4124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4" name="Text Box 83"/>
          <p:cNvSpPr txBox="1">
            <a:spLocks noChangeArrowheads="1"/>
          </p:cNvSpPr>
          <p:nvPr/>
        </p:nvSpPr>
        <p:spPr bwMode="auto">
          <a:xfrm>
            <a:off x="7234238" y="4137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5" name="Text Box 84"/>
          <p:cNvSpPr txBox="1">
            <a:spLocks noChangeArrowheads="1"/>
          </p:cNvSpPr>
          <p:nvPr/>
        </p:nvSpPr>
        <p:spPr bwMode="auto">
          <a:xfrm>
            <a:off x="7839075" y="4137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6" name="Text Box 85"/>
          <p:cNvSpPr txBox="1">
            <a:spLocks noChangeArrowheads="1"/>
          </p:cNvSpPr>
          <p:nvPr/>
        </p:nvSpPr>
        <p:spPr bwMode="auto">
          <a:xfrm>
            <a:off x="6057900" y="4973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7" name="Text Box 86"/>
          <p:cNvSpPr txBox="1">
            <a:spLocks noChangeArrowheads="1"/>
          </p:cNvSpPr>
          <p:nvPr/>
        </p:nvSpPr>
        <p:spPr bwMode="auto">
          <a:xfrm>
            <a:off x="6043613" y="4584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8" name="Text Box 87"/>
          <p:cNvSpPr txBox="1">
            <a:spLocks noChangeArrowheads="1"/>
          </p:cNvSpPr>
          <p:nvPr/>
        </p:nvSpPr>
        <p:spPr bwMode="auto">
          <a:xfrm>
            <a:off x="7269163" y="4584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9" name="Text Box 88"/>
          <p:cNvSpPr txBox="1">
            <a:spLocks noChangeArrowheads="1"/>
          </p:cNvSpPr>
          <p:nvPr/>
        </p:nvSpPr>
        <p:spPr bwMode="auto">
          <a:xfrm>
            <a:off x="7269163" y="5005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0" name="Text Box 89"/>
          <p:cNvSpPr txBox="1">
            <a:spLocks noChangeArrowheads="1"/>
          </p:cNvSpPr>
          <p:nvPr/>
        </p:nvSpPr>
        <p:spPr bwMode="auto">
          <a:xfrm>
            <a:off x="7799388" y="5006975"/>
            <a:ext cx="46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1" name="Text Box 90"/>
          <p:cNvSpPr txBox="1">
            <a:spLocks noChangeArrowheads="1"/>
          </p:cNvSpPr>
          <p:nvPr/>
        </p:nvSpPr>
        <p:spPr bwMode="auto">
          <a:xfrm>
            <a:off x="6656388" y="4992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2" name="Text Box 91"/>
          <p:cNvSpPr txBox="1">
            <a:spLocks noChangeArrowheads="1"/>
          </p:cNvSpPr>
          <p:nvPr/>
        </p:nvSpPr>
        <p:spPr bwMode="auto">
          <a:xfrm>
            <a:off x="6043613" y="5422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3" name="Text Box 92"/>
          <p:cNvSpPr txBox="1">
            <a:spLocks noChangeArrowheads="1"/>
          </p:cNvSpPr>
          <p:nvPr/>
        </p:nvSpPr>
        <p:spPr bwMode="auto">
          <a:xfrm>
            <a:off x="6656388" y="5465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4" name="Text Box 93"/>
          <p:cNvSpPr txBox="1">
            <a:spLocks noChangeArrowheads="1"/>
          </p:cNvSpPr>
          <p:nvPr/>
        </p:nvSpPr>
        <p:spPr bwMode="auto">
          <a:xfrm>
            <a:off x="7269163" y="5445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5" name="Text Box 94"/>
          <p:cNvSpPr txBox="1">
            <a:spLocks noChangeArrowheads="1"/>
          </p:cNvSpPr>
          <p:nvPr/>
        </p:nvSpPr>
        <p:spPr bwMode="auto">
          <a:xfrm>
            <a:off x="7799388" y="5465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6" name="Text Box 95"/>
          <p:cNvSpPr txBox="1">
            <a:spLocks noChangeArrowheads="1"/>
          </p:cNvSpPr>
          <p:nvPr/>
        </p:nvSpPr>
        <p:spPr bwMode="auto">
          <a:xfrm>
            <a:off x="7799388" y="5884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7" name="Text Box 96"/>
          <p:cNvSpPr txBox="1">
            <a:spLocks noChangeArrowheads="1"/>
          </p:cNvSpPr>
          <p:nvPr/>
        </p:nvSpPr>
        <p:spPr bwMode="auto">
          <a:xfrm>
            <a:off x="7275513" y="589915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8" name="Text Box 97"/>
          <p:cNvSpPr txBox="1">
            <a:spLocks noChangeArrowheads="1"/>
          </p:cNvSpPr>
          <p:nvPr/>
        </p:nvSpPr>
        <p:spPr bwMode="auto">
          <a:xfrm>
            <a:off x="6664325" y="5864225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69" name="Text Box 98"/>
          <p:cNvSpPr txBox="1">
            <a:spLocks noChangeArrowheads="1"/>
          </p:cNvSpPr>
          <p:nvPr/>
        </p:nvSpPr>
        <p:spPr bwMode="auto">
          <a:xfrm>
            <a:off x="6669088" y="4579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70" name="Text Box 99"/>
          <p:cNvSpPr txBox="1">
            <a:spLocks noChangeArrowheads="1"/>
          </p:cNvSpPr>
          <p:nvPr/>
        </p:nvSpPr>
        <p:spPr bwMode="auto">
          <a:xfrm>
            <a:off x="7799388" y="4564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71" name="Text Box 100"/>
          <p:cNvSpPr txBox="1">
            <a:spLocks noChangeArrowheads="1"/>
          </p:cNvSpPr>
          <p:nvPr/>
        </p:nvSpPr>
        <p:spPr bwMode="auto">
          <a:xfrm>
            <a:off x="5084763" y="41798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72" name="Text Box 101"/>
          <p:cNvSpPr txBox="1">
            <a:spLocks noChangeArrowheads="1"/>
          </p:cNvSpPr>
          <p:nvPr/>
        </p:nvSpPr>
        <p:spPr bwMode="auto">
          <a:xfrm>
            <a:off x="5565775" y="3852863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73" name="Rectangle 102"/>
          <p:cNvSpPr>
            <a:spLocks noChangeArrowheads="1"/>
          </p:cNvSpPr>
          <p:nvPr/>
        </p:nvSpPr>
        <p:spPr bwMode="auto">
          <a:xfrm>
            <a:off x="4838700" y="3732213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374" name="Group 108"/>
          <p:cNvGrpSpPr/>
          <p:nvPr/>
        </p:nvGrpSpPr>
        <p:grpSpPr bwMode="auto">
          <a:xfrm>
            <a:off x="2781300" y="4694238"/>
            <a:ext cx="1368425" cy="519112"/>
            <a:chOff x="1565" y="3158"/>
            <a:chExt cx="862" cy="327"/>
          </a:xfrm>
        </p:grpSpPr>
        <p:sp>
          <p:nvSpPr>
            <p:cNvPr id="12385" name="Text Box 109"/>
            <p:cNvSpPr txBox="1">
              <a:spLocks noChangeArrowheads="1"/>
            </p:cNvSpPr>
            <p:nvPr/>
          </p:nvSpPr>
          <p:spPr bwMode="auto">
            <a:xfrm>
              <a:off x="1565" y="3158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86" name="Line 110"/>
            <p:cNvSpPr>
              <a:spLocks noChangeShapeType="1"/>
            </p:cNvSpPr>
            <p:nvPr/>
          </p:nvSpPr>
          <p:spPr bwMode="auto">
            <a:xfrm>
              <a:off x="1791" y="3204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5" name="Group 111"/>
          <p:cNvGrpSpPr/>
          <p:nvPr/>
        </p:nvGrpSpPr>
        <p:grpSpPr bwMode="auto">
          <a:xfrm>
            <a:off x="2817813" y="5722938"/>
            <a:ext cx="1368425" cy="519112"/>
            <a:chOff x="1565" y="3158"/>
            <a:chExt cx="862" cy="327"/>
          </a:xfrm>
        </p:grpSpPr>
        <p:sp>
          <p:nvSpPr>
            <p:cNvPr id="12383" name="Text Box 112"/>
            <p:cNvSpPr txBox="1">
              <a:spLocks noChangeArrowheads="1"/>
            </p:cNvSpPr>
            <p:nvPr/>
          </p:nvSpPr>
          <p:spPr bwMode="auto">
            <a:xfrm>
              <a:off x="1565" y="3158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84" name="Line 113"/>
            <p:cNvSpPr>
              <a:spLocks noChangeShapeType="1"/>
            </p:cNvSpPr>
            <p:nvPr/>
          </p:nvSpPr>
          <p:spPr bwMode="auto">
            <a:xfrm>
              <a:off x="1791" y="3204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76" name="AutoShape 19"/>
          <p:cNvSpPr>
            <a:spLocks noChangeArrowheads="1"/>
          </p:cNvSpPr>
          <p:nvPr/>
        </p:nvSpPr>
        <p:spPr bwMode="auto">
          <a:xfrm>
            <a:off x="6053138" y="1952625"/>
            <a:ext cx="2212975" cy="7635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2377" name="AutoShape 104"/>
          <p:cNvSpPr/>
          <p:nvPr/>
        </p:nvSpPr>
        <p:spPr bwMode="auto">
          <a:xfrm rot="5400000" flipH="1">
            <a:off x="6900069" y="2399507"/>
            <a:ext cx="501650" cy="2303462"/>
          </a:xfrm>
          <a:prstGeom prst="rightBracket">
            <a:avLst>
              <a:gd name="adj" fmla="val 38265"/>
            </a:avLst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78" name="AutoShape 105"/>
          <p:cNvSpPr/>
          <p:nvPr/>
        </p:nvSpPr>
        <p:spPr bwMode="auto">
          <a:xfrm rot="16200000" flipH="1">
            <a:off x="6878638" y="890587"/>
            <a:ext cx="541338" cy="2303463"/>
          </a:xfrm>
          <a:prstGeom prst="rightBracket">
            <a:avLst>
              <a:gd name="adj" fmla="val 35459"/>
            </a:avLst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79" name="AutoShape 106"/>
          <p:cNvSpPr>
            <a:spLocks noChangeArrowheads="1"/>
          </p:cNvSpPr>
          <p:nvPr/>
        </p:nvSpPr>
        <p:spPr bwMode="auto">
          <a:xfrm>
            <a:off x="5994400" y="4587875"/>
            <a:ext cx="2232025" cy="7635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2380" name="AutoShape 107"/>
          <p:cNvSpPr>
            <a:spLocks noChangeArrowheads="1"/>
          </p:cNvSpPr>
          <p:nvPr/>
        </p:nvSpPr>
        <p:spPr bwMode="auto">
          <a:xfrm>
            <a:off x="6065838" y="4675188"/>
            <a:ext cx="936625" cy="16065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2381" name="Rectangle 118"/>
          <p:cNvSpPr>
            <a:spLocks noChangeArrowheads="1"/>
          </p:cNvSpPr>
          <p:nvPr/>
        </p:nvSpPr>
        <p:spPr bwMode="auto">
          <a:xfrm>
            <a:off x="958850" y="4657725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82" name="Rectangle 119"/>
          <p:cNvSpPr>
            <a:spLocks noChangeArrowheads="1"/>
          </p:cNvSpPr>
          <p:nvPr/>
        </p:nvSpPr>
        <p:spPr bwMode="auto">
          <a:xfrm>
            <a:off x="942975" y="5716588"/>
            <a:ext cx="56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510FA7-FB9B-46C0-8452-63C6764C2C26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A083BF8-908E-403E-9B94-B5AD3BCA430D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629025"/>
            <a:ext cx="4389437" cy="2751138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编码器的限制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不能区分输入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有效与无输入有效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不能处理多输入同时有效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线</a:t>
            </a:r>
            <a:r>
              <a:rPr lang="en-US" altLang="zh-CN">
                <a:solidFill>
                  <a:schemeClr val="tx1"/>
                </a:solidFill>
              </a:rPr>
              <a:t>-2</a:t>
            </a:r>
            <a:r>
              <a:rPr lang="zh-CN" altLang="en-US">
                <a:solidFill>
                  <a:schemeClr val="tx1"/>
                </a:solidFill>
              </a:rPr>
              <a:t>线普通编码器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1)</a:t>
            </a:r>
            <a:endParaRPr lang="zh-CN" altLang="en-US">
              <a:latin typeface="宋体" panose="02010600030101010101" pitchFamily="2" charset="-122"/>
            </a:endParaRPr>
          </a:p>
        </p:txBody>
      </p:sp>
      <p:grpSp>
        <p:nvGrpSpPr>
          <p:cNvPr id="13319" name="Group 4"/>
          <p:cNvGrpSpPr/>
          <p:nvPr/>
        </p:nvGrpSpPr>
        <p:grpSpPr bwMode="auto">
          <a:xfrm>
            <a:off x="5688013" y="1377950"/>
            <a:ext cx="2649537" cy="4967288"/>
            <a:chOff x="372" y="868"/>
            <a:chExt cx="1669" cy="3129"/>
          </a:xfrm>
        </p:grpSpPr>
        <p:sp>
          <p:nvSpPr>
            <p:cNvPr id="13348" name="Text Box 5"/>
            <p:cNvSpPr txBox="1">
              <a:spLocks noChangeArrowheads="1"/>
            </p:cNvSpPr>
            <p:nvPr/>
          </p:nvSpPr>
          <p:spPr bwMode="auto">
            <a:xfrm>
              <a:off x="419" y="1171"/>
              <a:ext cx="1556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0    0    0    0       1    1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0    0    0    1       1    1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0    0    1    0       1    1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0    0    1    1       1    1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0    1    0    0       1    1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0    1    0    1       1    1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0    1    1    0       1    1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0    1    1    1       1    1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AutoNum type="arabicPlain"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0    0    0       1    1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1    0    0    1       1    1</a:t>
              </a:r>
              <a:endPara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AutoNum type="arabicPlain"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    0    1    0       1    0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1    0    1    1       1    0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AutoNum type="arabicPlain"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1    0    0       0    1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1    1    0    1       0    1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1    1    1    0       0    0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1    1    1    1       0    0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49" name="Rectangle 6"/>
            <p:cNvSpPr>
              <a:spLocks noChangeArrowheads="1"/>
            </p:cNvSpPr>
            <p:nvPr/>
          </p:nvSpPr>
          <p:spPr bwMode="auto">
            <a:xfrm>
              <a:off x="387" y="885"/>
              <a:ext cx="16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I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I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I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 Y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Y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0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50" name="Line 7"/>
            <p:cNvSpPr>
              <a:spLocks noChangeShapeType="1"/>
            </p:cNvSpPr>
            <p:nvPr/>
          </p:nvSpPr>
          <p:spPr bwMode="auto">
            <a:xfrm>
              <a:off x="1429" y="868"/>
              <a:ext cx="0" cy="31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Line 8"/>
            <p:cNvSpPr>
              <a:spLocks noChangeShapeType="1"/>
            </p:cNvSpPr>
            <p:nvPr/>
          </p:nvSpPr>
          <p:spPr bwMode="auto">
            <a:xfrm>
              <a:off x="372" y="1185"/>
              <a:ext cx="15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Line 9"/>
            <p:cNvSpPr>
              <a:spLocks noChangeShapeType="1"/>
            </p:cNvSpPr>
            <p:nvPr/>
          </p:nvSpPr>
          <p:spPr bwMode="auto">
            <a:xfrm>
              <a:off x="372" y="3997"/>
              <a:ext cx="1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10"/>
            <p:cNvSpPr>
              <a:spLocks noChangeShapeType="1"/>
            </p:cNvSpPr>
            <p:nvPr/>
          </p:nvSpPr>
          <p:spPr bwMode="auto">
            <a:xfrm>
              <a:off x="372" y="868"/>
              <a:ext cx="15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3221038" y="2565400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3221038" y="1701800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3322" name="Group 13"/>
          <p:cNvGrpSpPr/>
          <p:nvPr/>
        </p:nvGrpSpPr>
        <p:grpSpPr bwMode="auto">
          <a:xfrm>
            <a:off x="900113" y="1557338"/>
            <a:ext cx="2249487" cy="1708150"/>
            <a:chOff x="725" y="1412"/>
            <a:chExt cx="1417" cy="1076"/>
          </a:xfrm>
        </p:grpSpPr>
        <p:sp>
          <p:nvSpPr>
            <p:cNvPr id="13333" name="Text Box 14"/>
            <p:cNvSpPr txBox="1">
              <a:spLocks noChangeArrowheads="1"/>
            </p:cNvSpPr>
            <p:nvPr/>
          </p:nvSpPr>
          <p:spPr bwMode="auto">
            <a:xfrm>
              <a:off x="725" y="1788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34" name="Line 15"/>
            <p:cNvSpPr>
              <a:spLocks noChangeShapeType="1"/>
            </p:cNvSpPr>
            <p:nvPr/>
          </p:nvSpPr>
          <p:spPr bwMode="auto">
            <a:xfrm>
              <a:off x="1328" y="2128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6"/>
            <p:cNvSpPr>
              <a:spLocks noChangeShapeType="1"/>
            </p:cNvSpPr>
            <p:nvPr/>
          </p:nvSpPr>
          <p:spPr bwMode="auto">
            <a:xfrm>
              <a:off x="1076" y="2319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17"/>
            <p:cNvSpPr>
              <a:spLocks noChangeShapeType="1"/>
            </p:cNvSpPr>
            <p:nvPr/>
          </p:nvSpPr>
          <p:spPr bwMode="auto">
            <a:xfrm>
              <a:off x="1887" y="1684"/>
              <a:ext cx="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18"/>
            <p:cNvSpPr>
              <a:spLocks noChangeShapeType="1"/>
            </p:cNvSpPr>
            <p:nvPr/>
          </p:nvSpPr>
          <p:spPr bwMode="auto">
            <a:xfrm flipV="1">
              <a:off x="1326" y="177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19"/>
            <p:cNvSpPr>
              <a:spLocks noChangeShapeType="1"/>
            </p:cNvSpPr>
            <p:nvPr/>
          </p:nvSpPr>
          <p:spPr bwMode="auto">
            <a:xfrm>
              <a:off x="1076" y="1584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20"/>
            <p:cNvSpPr>
              <a:spLocks noChangeShapeType="1"/>
            </p:cNvSpPr>
            <p:nvPr/>
          </p:nvSpPr>
          <p:spPr bwMode="auto">
            <a:xfrm>
              <a:off x="1326" y="1775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21"/>
            <p:cNvSpPr>
              <a:spLocks noChangeShapeType="1"/>
            </p:cNvSpPr>
            <p:nvPr/>
          </p:nvSpPr>
          <p:spPr bwMode="auto">
            <a:xfrm>
              <a:off x="1076" y="1957"/>
              <a:ext cx="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Text Box 22"/>
            <p:cNvSpPr txBox="1">
              <a:spLocks noChangeArrowheads="1"/>
            </p:cNvSpPr>
            <p:nvPr/>
          </p:nvSpPr>
          <p:spPr bwMode="auto">
            <a:xfrm>
              <a:off x="725" y="1412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42" name="Text Box 23"/>
            <p:cNvSpPr txBox="1">
              <a:spLocks noChangeArrowheads="1"/>
            </p:cNvSpPr>
            <p:nvPr/>
          </p:nvSpPr>
          <p:spPr bwMode="auto">
            <a:xfrm>
              <a:off x="725" y="2161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43" name="Oval 24"/>
            <p:cNvSpPr>
              <a:spLocks noChangeArrowheads="1"/>
            </p:cNvSpPr>
            <p:nvPr/>
          </p:nvSpPr>
          <p:spPr bwMode="auto">
            <a:xfrm>
              <a:off x="1858" y="163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4" name="Line 25"/>
            <p:cNvSpPr>
              <a:spLocks noChangeShapeType="1"/>
            </p:cNvSpPr>
            <p:nvPr/>
          </p:nvSpPr>
          <p:spPr bwMode="auto">
            <a:xfrm>
              <a:off x="1886" y="2228"/>
              <a:ext cx="2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Oval 26"/>
            <p:cNvSpPr>
              <a:spLocks noChangeArrowheads="1"/>
            </p:cNvSpPr>
            <p:nvPr/>
          </p:nvSpPr>
          <p:spPr bwMode="auto">
            <a:xfrm>
              <a:off x="1858" y="218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6" name="AutoShape 27"/>
            <p:cNvSpPr>
              <a:spLocks noChangeArrowheads="1"/>
            </p:cNvSpPr>
            <p:nvPr/>
          </p:nvSpPr>
          <p:spPr bwMode="auto">
            <a:xfrm>
              <a:off x="1495" y="1502"/>
              <a:ext cx="363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7" name="AutoShape 28"/>
            <p:cNvSpPr>
              <a:spLocks noChangeArrowheads="1"/>
            </p:cNvSpPr>
            <p:nvPr/>
          </p:nvSpPr>
          <p:spPr bwMode="auto">
            <a:xfrm>
              <a:off x="1495" y="2035"/>
              <a:ext cx="363" cy="374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13323" name="Group 29"/>
          <p:cNvGrpSpPr/>
          <p:nvPr/>
        </p:nvGrpSpPr>
        <p:grpSpPr bwMode="auto">
          <a:xfrm>
            <a:off x="3744913" y="1700213"/>
            <a:ext cx="1368425" cy="519112"/>
            <a:chOff x="1565" y="3158"/>
            <a:chExt cx="862" cy="327"/>
          </a:xfrm>
        </p:grpSpPr>
        <p:sp>
          <p:nvSpPr>
            <p:cNvPr id="13331" name="Text Box 30"/>
            <p:cNvSpPr txBox="1">
              <a:spLocks noChangeArrowheads="1"/>
            </p:cNvSpPr>
            <p:nvPr/>
          </p:nvSpPr>
          <p:spPr bwMode="auto">
            <a:xfrm>
              <a:off x="1565" y="3158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32" name="Line 31"/>
            <p:cNvSpPr>
              <a:spLocks noChangeShapeType="1"/>
            </p:cNvSpPr>
            <p:nvPr/>
          </p:nvSpPr>
          <p:spPr bwMode="auto">
            <a:xfrm>
              <a:off x="1791" y="3204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4" name="Group 32"/>
          <p:cNvGrpSpPr/>
          <p:nvPr/>
        </p:nvGrpSpPr>
        <p:grpSpPr bwMode="auto">
          <a:xfrm>
            <a:off x="3781425" y="2586038"/>
            <a:ext cx="1368425" cy="519112"/>
            <a:chOff x="1565" y="3158"/>
            <a:chExt cx="862" cy="327"/>
          </a:xfrm>
        </p:grpSpPr>
        <p:sp>
          <p:nvSpPr>
            <p:cNvPr id="13329" name="Text Box 33"/>
            <p:cNvSpPr txBox="1">
              <a:spLocks noChangeArrowheads="1"/>
            </p:cNvSpPr>
            <p:nvPr/>
          </p:nvSpPr>
          <p:spPr bwMode="auto">
            <a:xfrm>
              <a:off x="1565" y="3158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30" name="Line 34"/>
            <p:cNvSpPr>
              <a:spLocks noChangeShapeType="1"/>
            </p:cNvSpPr>
            <p:nvPr/>
          </p:nvSpPr>
          <p:spPr bwMode="auto">
            <a:xfrm>
              <a:off x="1791" y="3204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5711825" y="5759450"/>
            <a:ext cx="2520950" cy="261938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711825" y="3832225"/>
            <a:ext cx="2520950" cy="261938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711825" y="5461000"/>
            <a:ext cx="2520950" cy="261938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688013" y="4906963"/>
            <a:ext cx="2520950" cy="261937"/>
          </a:xfrm>
          <a:prstGeom prst="round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432C0F-4AE1-4625-8C1D-93F259B6C4D0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81F9A78-081D-4029-8CFC-9A38A70A4ED2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2016125"/>
          </a:xfrm>
          <a:noFill/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允许两个以上输入信号同时有效，并对其中优先级最高的一个进行编码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设计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线</a:t>
            </a:r>
            <a:r>
              <a:rPr lang="en-US" altLang="zh-CN">
                <a:latin typeface="Times New Roman" panose="02020603050405020304" pitchFamily="18" charset="0"/>
              </a:rPr>
              <a:t>-2</a:t>
            </a:r>
            <a:r>
              <a:rPr lang="zh-CN" altLang="en-US">
                <a:latin typeface="Times New Roman" panose="02020603050405020304" pitchFamily="18" charset="0"/>
              </a:rPr>
              <a:t>线优先编码器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输入和输出信号均为低电平有效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优先编码器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148263" y="4113213"/>
            <a:ext cx="324008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1   1   1   1     1   x   x 0   x   x   x     0   0   0</a:t>
            </a:r>
            <a:endParaRPr kumimoji="1"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1   0   x   x     0   0   1</a:t>
            </a:r>
            <a:endParaRPr kumimoji="1"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1   1   0   x     0   1   0</a:t>
            </a:r>
            <a:endParaRPr kumimoji="1"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1   1   1   0     0   1   1</a:t>
            </a:r>
            <a:endParaRPr kumimoji="1" lang="en-US" altLang="zh-CN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344" name="Group 43"/>
          <p:cNvGrpSpPr/>
          <p:nvPr/>
        </p:nvGrpSpPr>
        <p:grpSpPr bwMode="auto">
          <a:xfrm>
            <a:off x="5183188" y="2990850"/>
            <a:ext cx="3290887" cy="3175000"/>
            <a:chOff x="3265" y="1884"/>
            <a:chExt cx="2073" cy="2000"/>
          </a:xfrm>
        </p:grpSpPr>
        <p:sp>
          <p:nvSpPr>
            <p:cNvPr id="14365" name="Text Box 5"/>
            <p:cNvSpPr txBox="1">
              <a:spLocks noChangeArrowheads="1"/>
            </p:cNvSpPr>
            <p:nvPr/>
          </p:nvSpPr>
          <p:spPr bwMode="auto">
            <a:xfrm>
              <a:off x="4409" y="2273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  <a:r>
                <a:rPr lang="en-US" altLang="zh-CN" sz="1400">
                  <a:latin typeface="Times New Roman" panose="02020603050405020304" pitchFamily="18" charset="0"/>
                </a:rPr>
                <a:t>EX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 Y</a:t>
              </a:r>
              <a:r>
                <a:rPr kumimoji="1" lang="en-US" altLang="zh-CN" sz="18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 Y</a:t>
              </a:r>
              <a:r>
                <a:rPr kumimoji="1" lang="en-US" altLang="zh-CN" sz="18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66" name="Line 7"/>
            <p:cNvSpPr>
              <a:spLocks noChangeShapeType="1"/>
            </p:cNvSpPr>
            <p:nvPr/>
          </p:nvSpPr>
          <p:spPr bwMode="auto">
            <a:xfrm>
              <a:off x="4399" y="2251"/>
              <a:ext cx="0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7" name="Group 8"/>
            <p:cNvGrpSpPr/>
            <p:nvPr/>
          </p:nvGrpSpPr>
          <p:grpSpPr bwMode="auto">
            <a:xfrm>
              <a:off x="3265" y="2251"/>
              <a:ext cx="1996" cy="1633"/>
              <a:chOff x="476" y="2024"/>
              <a:chExt cx="1384" cy="1814"/>
            </a:xfrm>
          </p:grpSpPr>
          <p:sp>
            <p:nvSpPr>
              <p:cNvPr id="14370" name="Line 9"/>
              <p:cNvSpPr>
                <a:spLocks noChangeShapeType="1"/>
              </p:cNvSpPr>
              <p:nvPr/>
            </p:nvSpPr>
            <p:spPr bwMode="auto">
              <a:xfrm>
                <a:off x="476" y="2409"/>
                <a:ext cx="1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Line 10"/>
              <p:cNvSpPr>
                <a:spLocks noChangeShapeType="1"/>
              </p:cNvSpPr>
              <p:nvPr/>
            </p:nvSpPr>
            <p:spPr bwMode="auto">
              <a:xfrm>
                <a:off x="476" y="3838"/>
                <a:ext cx="1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11"/>
              <p:cNvSpPr>
                <a:spLocks noChangeShapeType="1"/>
              </p:cNvSpPr>
              <p:nvPr/>
            </p:nvSpPr>
            <p:spPr bwMode="auto">
              <a:xfrm>
                <a:off x="476" y="2024"/>
                <a:ext cx="13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8" name="Text Box 12"/>
            <p:cNvSpPr txBox="1">
              <a:spLocks noChangeArrowheads="1"/>
            </p:cNvSpPr>
            <p:nvPr/>
          </p:nvSpPr>
          <p:spPr bwMode="auto">
            <a:xfrm>
              <a:off x="3265" y="2242"/>
              <a:ext cx="11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3    </a:t>
              </a: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   I</a:t>
              </a:r>
              <a:r>
                <a:rPr lang="en-US" altLang="zh-CN" sz="1800">
                  <a:latin typeface="Times New Roman" panose="02020603050405020304" pitchFamily="18" charset="0"/>
                </a:rPr>
                <a:t>1   </a:t>
              </a: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369" name="Text Box 13"/>
            <p:cNvSpPr txBox="1">
              <a:spLocks noChangeArrowheads="1"/>
            </p:cNvSpPr>
            <p:nvPr/>
          </p:nvSpPr>
          <p:spPr bwMode="auto">
            <a:xfrm>
              <a:off x="3944" y="188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真值表</a:t>
              </a:r>
              <a:endParaRPr lang="zh-CN" altLang="en-US" sz="2400"/>
            </a:p>
          </p:txBody>
        </p:sp>
      </p:grpSp>
      <p:grpSp>
        <p:nvGrpSpPr>
          <p:cNvPr id="14345" name="Group 14"/>
          <p:cNvGrpSpPr/>
          <p:nvPr/>
        </p:nvGrpSpPr>
        <p:grpSpPr bwMode="auto">
          <a:xfrm>
            <a:off x="2009775" y="4119563"/>
            <a:ext cx="649288" cy="1728787"/>
            <a:chOff x="1473" y="1888"/>
            <a:chExt cx="1181" cy="1089"/>
          </a:xfrm>
        </p:grpSpPr>
        <p:sp>
          <p:nvSpPr>
            <p:cNvPr id="14361" name="Line 15"/>
            <p:cNvSpPr>
              <a:spLocks noChangeShapeType="1"/>
            </p:cNvSpPr>
            <p:nvPr/>
          </p:nvSpPr>
          <p:spPr bwMode="auto">
            <a:xfrm>
              <a:off x="1473" y="1888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16"/>
            <p:cNvSpPr>
              <a:spLocks noChangeShapeType="1"/>
            </p:cNvSpPr>
            <p:nvPr/>
          </p:nvSpPr>
          <p:spPr bwMode="auto">
            <a:xfrm>
              <a:off x="1474" y="2251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17"/>
            <p:cNvSpPr>
              <a:spLocks noChangeShapeType="1"/>
            </p:cNvSpPr>
            <p:nvPr/>
          </p:nvSpPr>
          <p:spPr bwMode="auto">
            <a:xfrm>
              <a:off x="1474" y="2614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18"/>
            <p:cNvSpPr>
              <a:spLocks noChangeShapeType="1"/>
            </p:cNvSpPr>
            <p:nvPr/>
          </p:nvSpPr>
          <p:spPr bwMode="auto">
            <a:xfrm>
              <a:off x="1474" y="2977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6" name="Text Box 19"/>
          <p:cNvSpPr txBox="1">
            <a:spLocks noChangeArrowheads="1"/>
          </p:cNvSpPr>
          <p:nvPr/>
        </p:nvSpPr>
        <p:spPr bwMode="auto">
          <a:xfrm>
            <a:off x="2665413" y="3752850"/>
            <a:ext cx="1312862" cy="23828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4</a:t>
            </a:r>
            <a:r>
              <a:rPr lang="zh-CN" altLang="en-US" sz="2400"/>
              <a:t>线</a:t>
            </a:r>
            <a:r>
              <a:rPr lang="en-US" altLang="zh-CN" sz="2400"/>
              <a:t>-2</a:t>
            </a:r>
            <a:r>
              <a:rPr lang="zh-CN" altLang="en-US" sz="2400"/>
              <a:t>线</a:t>
            </a:r>
            <a:endParaRPr lang="zh-CN" altLang="en-US" sz="2400"/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优先</a:t>
            </a:r>
            <a:endParaRPr lang="zh-CN" altLang="en-US" sz="2400"/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编码器</a:t>
            </a:r>
            <a:endParaRPr lang="zh-CN" altLang="en-US" sz="2400"/>
          </a:p>
        </p:txBody>
      </p:sp>
      <p:sp>
        <p:nvSpPr>
          <p:cNvPr id="14347" name="Line 20"/>
          <p:cNvSpPr>
            <a:spLocks noChangeShapeType="1"/>
          </p:cNvSpPr>
          <p:nvPr/>
        </p:nvSpPr>
        <p:spPr bwMode="auto">
          <a:xfrm>
            <a:off x="3973513" y="497681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21"/>
          <p:cNvSpPr>
            <a:spLocks noChangeShapeType="1"/>
          </p:cNvSpPr>
          <p:nvPr/>
        </p:nvSpPr>
        <p:spPr bwMode="auto">
          <a:xfrm>
            <a:off x="3973513" y="555307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 Box 22"/>
          <p:cNvSpPr txBox="1">
            <a:spLocks noChangeArrowheads="1"/>
          </p:cNvSpPr>
          <p:nvPr/>
        </p:nvSpPr>
        <p:spPr bwMode="auto">
          <a:xfrm>
            <a:off x="2154238" y="3641725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3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4350" name="Text Box 23"/>
          <p:cNvSpPr txBox="1">
            <a:spLocks noChangeArrowheads="1"/>
          </p:cNvSpPr>
          <p:nvPr/>
        </p:nvSpPr>
        <p:spPr bwMode="auto">
          <a:xfrm>
            <a:off x="2154238" y="4217988"/>
            <a:ext cx="43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4351" name="Text Box 24"/>
          <p:cNvSpPr txBox="1">
            <a:spLocks noChangeArrowheads="1"/>
          </p:cNvSpPr>
          <p:nvPr/>
        </p:nvSpPr>
        <p:spPr bwMode="auto">
          <a:xfrm>
            <a:off x="2155825" y="4794250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4352" name="Text Box 25"/>
          <p:cNvSpPr txBox="1">
            <a:spLocks noChangeArrowheads="1"/>
          </p:cNvSpPr>
          <p:nvPr/>
        </p:nvSpPr>
        <p:spPr bwMode="auto">
          <a:xfrm>
            <a:off x="2155825" y="5370513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4353" name="Text Box 26"/>
          <p:cNvSpPr txBox="1">
            <a:spLocks noChangeArrowheads="1"/>
          </p:cNvSpPr>
          <p:nvPr/>
        </p:nvSpPr>
        <p:spPr bwMode="auto">
          <a:xfrm>
            <a:off x="4154488" y="4510088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1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4354" name="Text Box 27"/>
          <p:cNvSpPr txBox="1">
            <a:spLocks noChangeArrowheads="1"/>
          </p:cNvSpPr>
          <p:nvPr/>
        </p:nvSpPr>
        <p:spPr bwMode="auto">
          <a:xfrm>
            <a:off x="4154488" y="5086350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800">
                <a:latin typeface="Times New Roman" panose="02020603050405020304" pitchFamily="18" charset="0"/>
              </a:rPr>
              <a:t>0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4355" name="Line 28"/>
          <p:cNvSpPr>
            <a:spLocks noChangeShapeType="1"/>
          </p:cNvSpPr>
          <p:nvPr/>
        </p:nvSpPr>
        <p:spPr bwMode="auto">
          <a:xfrm>
            <a:off x="3971925" y="4292600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Text Box 29"/>
          <p:cNvSpPr txBox="1">
            <a:spLocks noChangeArrowheads="1"/>
          </p:cNvSpPr>
          <p:nvPr/>
        </p:nvSpPr>
        <p:spPr bwMode="auto">
          <a:xfrm>
            <a:off x="4051300" y="3825875"/>
            <a:ext cx="65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</a:t>
            </a:r>
            <a:r>
              <a:rPr lang="en-US" altLang="zh-CN" sz="1400">
                <a:latin typeface="Times New Roman" panose="02020603050405020304" pitchFamily="18" charset="0"/>
              </a:rPr>
              <a:t>EX</a:t>
            </a:r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14357" name="Line 30"/>
          <p:cNvSpPr>
            <a:spLocks noChangeShapeType="1"/>
          </p:cNvSpPr>
          <p:nvPr/>
        </p:nvSpPr>
        <p:spPr bwMode="auto">
          <a:xfrm flipV="1">
            <a:off x="1811338" y="4022725"/>
            <a:ext cx="0" cy="1908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Text Box 31"/>
          <p:cNvSpPr txBox="1">
            <a:spLocks noChangeArrowheads="1"/>
          </p:cNvSpPr>
          <p:nvPr/>
        </p:nvSpPr>
        <p:spPr bwMode="auto">
          <a:xfrm>
            <a:off x="931863" y="34290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优先级</a:t>
            </a:r>
            <a:endParaRPr lang="zh-CN" altLang="en-US" sz="2400"/>
          </a:p>
        </p:txBody>
      </p:sp>
      <p:sp>
        <p:nvSpPr>
          <p:cNvPr id="14359" name="Text Box 32"/>
          <p:cNvSpPr txBox="1">
            <a:spLocks noChangeArrowheads="1"/>
          </p:cNvSpPr>
          <p:nvPr/>
        </p:nvSpPr>
        <p:spPr bwMode="auto">
          <a:xfrm>
            <a:off x="1163638" y="3967163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高</a:t>
            </a:r>
            <a:endParaRPr lang="zh-CN" altLang="en-US" sz="2400"/>
          </a:p>
        </p:txBody>
      </p:sp>
      <p:sp>
        <p:nvSpPr>
          <p:cNvPr id="14360" name="Text Box 33"/>
          <p:cNvSpPr txBox="1">
            <a:spLocks noChangeArrowheads="1"/>
          </p:cNvSpPr>
          <p:nvPr/>
        </p:nvSpPr>
        <p:spPr bwMode="auto">
          <a:xfrm>
            <a:off x="1163638" y="5500688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低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E193192-17CC-4559-972B-975227C53543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309BCF-87D5-4C10-A04F-81D62B4FF0B4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线</a:t>
            </a:r>
            <a:r>
              <a:rPr lang="en-US" altLang="zh-CN">
                <a:solidFill>
                  <a:schemeClr val="tx1"/>
                </a:solidFill>
              </a:rPr>
              <a:t>-2</a:t>
            </a:r>
            <a:r>
              <a:rPr lang="zh-CN" altLang="en-US">
                <a:solidFill>
                  <a:schemeClr val="tx1"/>
                </a:solidFill>
              </a:rPr>
              <a:t>线优先编码器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90" name="AutoShape 75"/>
          <p:cNvSpPr>
            <a:spLocks noChangeArrowheads="1"/>
          </p:cNvSpPr>
          <p:nvPr/>
        </p:nvSpPr>
        <p:spPr bwMode="auto">
          <a:xfrm>
            <a:off x="6053138" y="2759075"/>
            <a:ext cx="2195512" cy="3603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057900" y="3160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930900" y="1793875"/>
            <a:ext cx="2420938" cy="18129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930900" y="2700338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7126288" y="179387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537325" y="179387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7740650" y="179387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930900" y="228917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5930900" y="315277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5435600" y="1341438"/>
            <a:ext cx="495300" cy="452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5349875" y="1851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368925" y="22796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353050" y="27209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353050" y="3162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008688" y="1360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6629400" y="1360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7234238" y="137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7839075" y="137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6057900" y="2246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6043613" y="180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269163" y="1814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7269163" y="2279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7886700" y="2281238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6656388" y="2265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6043613" y="2730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6656388" y="2740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7269163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7886700" y="2740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7886700" y="3159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7275513" y="3173413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6664325" y="3171825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6669088" y="1814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7886700" y="1814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084763" y="1414463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5565775" y="108743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5" name="Rectangle 77"/>
          <p:cNvSpPr>
            <a:spLocks noChangeArrowheads="1"/>
          </p:cNvSpPr>
          <p:nvPr/>
        </p:nvSpPr>
        <p:spPr bwMode="auto">
          <a:xfrm>
            <a:off x="4795838" y="2416175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6" name="Text Box 79"/>
          <p:cNvSpPr txBox="1">
            <a:spLocks noChangeArrowheads="1"/>
          </p:cNvSpPr>
          <p:nvPr/>
        </p:nvSpPr>
        <p:spPr bwMode="auto">
          <a:xfrm>
            <a:off x="6061075" y="5837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27" name="Rectangle 80"/>
          <p:cNvSpPr>
            <a:spLocks noChangeArrowheads="1"/>
          </p:cNvSpPr>
          <p:nvPr/>
        </p:nvSpPr>
        <p:spPr bwMode="auto">
          <a:xfrm>
            <a:off x="5934075" y="4467225"/>
            <a:ext cx="2420938" cy="18129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28" name="Line 81"/>
          <p:cNvSpPr>
            <a:spLocks noChangeShapeType="1"/>
          </p:cNvSpPr>
          <p:nvPr/>
        </p:nvSpPr>
        <p:spPr bwMode="auto">
          <a:xfrm>
            <a:off x="5934075" y="5373688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9" name="Line 82"/>
          <p:cNvSpPr>
            <a:spLocks noChangeShapeType="1"/>
          </p:cNvSpPr>
          <p:nvPr/>
        </p:nvSpPr>
        <p:spPr bwMode="auto">
          <a:xfrm>
            <a:off x="7129463" y="446722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0" name="Line 83"/>
          <p:cNvSpPr>
            <a:spLocks noChangeShapeType="1"/>
          </p:cNvSpPr>
          <p:nvPr/>
        </p:nvSpPr>
        <p:spPr bwMode="auto">
          <a:xfrm>
            <a:off x="6540500" y="446722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Line 84"/>
          <p:cNvSpPr>
            <a:spLocks noChangeShapeType="1"/>
          </p:cNvSpPr>
          <p:nvPr/>
        </p:nvSpPr>
        <p:spPr bwMode="auto">
          <a:xfrm>
            <a:off x="7743825" y="4467225"/>
            <a:ext cx="0" cy="1812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Line 85"/>
          <p:cNvSpPr>
            <a:spLocks noChangeShapeType="1"/>
          </p:cNvSpPr>
          <p:nvPr/>
        </p:nvSpPr>
        <p:spPr bwMode="auto">
          <a:xfrm>
            <a:off x="5934075" y="496252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3" name="Line 86"/>
          <p:cNvSpPr>
            <a:spLocks noChangeShapeType="1"/>
          </p:cNvSpPr>
          <p:nvPr/>
        </p:nvSpPr>
        <p:spPr bwMode="auto">
          <a:xfrm>
            <a:off x="5934075" y="5826125"/>
            <a:ext cx="24209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4" name="Line 87"/>
          <p:cNvSpPr>
            <a:spLocks noChangeShapeType="1"/>
          </p:cNvSpPr>
          <p:nvPr/>
        </p:nvSpPr>
        <p:spPr bwMode="auto">
          <a:xfrm flipH="1" flipV="1">
            <a:off x="5438775" y="4014788"/>
            <a:ext cx="495300" cy="452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5" name="Text Box 88"/>
          <p:cNvSpPr txBox="1">
            <a:spLocks noChangeArrowheads="1"/>
          </p:cNvSpPr>
          <p:nvPr/>
        </p:nvSpPr>
        <p:spPr bwMode="auto">
          <a:xfrm>
            <a:off x="5353050" y="4524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36" name="Text Box 89"/>
          <p:cNvSpPr txBox="1">
            <a:spLocks noChangeArrowheads="1"/>
          </p:cNvSpPr>
          <p:nvPr/>
        </p:nvSpPr>
        <p:spPr bwMode="auto">
          <a:xfrm>
            <a:off x="53721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37" name="Text Box 90"/>
          <p:cNvSpPr txBox="1">
            <a:spLocks noChangeArrowheads="1"/>
          </p:cNvSpPr>
          <p:nvPr/>
        </p:nvSpPr>
        <p:spPr bwMode="auto">
          <a:xfrm>
            <a:off x="5356225" y="5394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38" name="Text Box 91"/>
          <p:cNvSpPr txBox="1">
            <a:spLocks noChangeArrowheads="1"/>
          </p:cNvSpPr>
          <p:nvPr/>
        </p:nvSpPr>
        <p:spPr bwMode="auto">
          <a:xfrm>
            <a:off x="5356225" y="58356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39" name="Text Box 92"/>
          <p:cNvSpPr txBox="1">
            <a:spLocks noChangeArrowheads="1"/>
          </p:cNvSpPr>
          <p:nvPr/>
        </p:nvSpPr>
        <p:spPr bwMode="auto">
          <a:xfrm>
            <a:off x="6011863" y="4033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0" name="Text Box 93"/>
          <p:cNvSpPr txBox="1">
            <a:spLocks noChangeArrowheads="1"/>
          </p:cNvSpPr>
          <p:nvPr/>
        </p:nvSpPr>
        <p:spPr bwMode="auto">
          <a:xfrm>
            <a:off x="6632575" y="40338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1" name="Text Box 94"/>
          <p:cNvSpPr txBox="1">
            <a:spLocks noChangeArrowheads="1"/>
          </p:cNvSpPr>
          <p:nvPr/>
        </p:nvSpPr>
        <p:spPr bwMode="auto">
          <a:xfrm>
            <a:off x="7237413" y="40449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2" name="Text Box 95"/>
          <p:cNvSpPr txBox="1">
            <a:spLocks noChangeArrowheads="1"/>
          </p:cNvSpPr>
          <p:nvPr/>
        </p:nvSpPr>
        <p:spPr bwMode="auto">
          <a:xfrm>
            <a:off x="7842250" y="40449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3" name="Text Box 96"/>
          <p:cNvSpPr txBox="1">
            <a:spLocks noChangeArrowheads="1"/>
          </p:cNvSpPr>
          <p:nvPr/>
        </p:nvSpPr>
        <p:spPr bwMode="auto">
          <a:xfrm>
            <a:off x="6061075" y="4919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4" name="Text Box 97"/>
          <p:cNvSpPr txBox="1">
            <a:spLocks noChangeArrowheads="1"/>
          </p:cNvSpPr>
          <p:nvPr/>
        </p:nvSpPr>
        <p:spPr bwMode="auto">
          <a:xfrm>
            <a:off x="6046788" y="447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5" name="Text Box 98"/>
          <p:cNvSpPr txBox="1">
            <a:spLocks noChangeArrowheads="1"/>
          </p:cNvSpPr>
          <p:nvPr/>
        </p:nvSpPr>
        <p:spPr bwMode="auto">
          <a:xfrm>
            <a:off x="7272338" y="448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6" name="Text Box 99"/>
          <p:cNvSpPr txBox="1">
            <a:spLocks noChangeArrowheads="1"/>
          </p:cNvSpPr>
          <p:nvPr/>
        </p:nvSpPr>
        <p:spPr bwMode="auto">
          <a:xfrm>
            <a:off x="7272338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7" name="Text Box 100"/>
          <p:cNvSpPr txBox="1">
            <a:spLocks noChangeArrowheads="1"/>
          </p:cNvSpPr>
          <p:nvPr/>
        </p:nvSpPr>
        <p:spPr bwMode="auto">
          <a:xfrm>
            <a:off x="7889875" y="4954588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8" name="Text Box 101"/>
          <p:cNvSpPr txBox="1">
            <a:spLocks noChangeArrowheads="1"/>
          </p:cNvSpPr>
          <p:nvPr/>
        </p:nvSpPr>
        <p:spPr bwMode="auto">
          <a:xfrm>
            <a:off x="6659563" y="4938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49" name="Text Box 102"/>
          <p:cNvSpPr txBox="1">
            <a:spLocks noChangeArrowheads="1"/>
          </p:cNvSpPr>
          <p:nvPr/>
        </p:nvSpPr>
        <p:spPr bwMode="auto">
          <a:xfrm>
            <a:off x="6072188" y="5370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0" name="Text Box 103"/>
          <p:cNvSpPr txBox="1">
            <a:spLocks noChangeArrowheads="1"/>
          </p:cNvSpPr>
          <p:nvPr/>
        </p:nvSpPr>
        <p:spPr bwMode="auto">
          <a:xfrm>
            <a:off x="6659563" y="5395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1" name="Text Box 104"/>
          <p:cNvSpPr txBox="1">
            <a:spLocks noChangeArrowheads="1"/>
          </p:cNvSpPr>
          <p:nvPr/>
        </p:nvSpPr>
        <p:spPr bwMode="auto">
          <a:xfrm>
            <a:off x="7272338" y="5394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2" name="Text Box 105"/>
          <p:cNvSpPr txBox="1">
            <a:spLocks noChangeArrowheads="1"/>
          </p:cNvSpPr>
          <p:nvPr/>
        </p:nvSpPr>
        <p:spPr bwMode="auto">
          <a:xfrm>
            <a:off x="7889875" y="5413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3" name="Text Box 106"/>
          <p:cNvSpPr txBox="1">
            <a:spLocks noChangeArrowheads="1"/>
          </p:cNvSpPr>
          <p:nvPr/>
        </p:nvSpPr>
        <p:spPr bwMode="auto">
          <a:xfrm>
            <a:off x="7889875" y="583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4" name="Text Box 107"/>
          <p:cNvSpPr txBox="1">
            <a:spLocks noChangeArrowheads="1"/>
          </p:cNvSpPr>
          <p:nvPr/>
        </p:nvSpPr>
        <p:spPr bwMode="auto">
          <a:xfrm>
            <a:off x="7278688" y="5846763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5" name="Text Box 108"/>
          <p:cNvSpPr txBox="1">
            <a:spLocks noChangeArrowheads="1"/>
          </p:cNvSpPr>
          <p:nvPr/>
        </p:nvSpPr>
        <p:spPr bwMode="auto">
          <a:xfrm>
            <a:off x="6667500" y="5848350"/>
            <a:ext cx="40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6" name="Text Box 109"/>
          <p:cNvSpPr txBox="1">
            <a:spLocks noChangeArrowheads="1"/>
          </p:cNvSpPr>
          <p:nvPr/>
        </p:nvSpPr>
        <p:spPr bwMode="auto">
          <a:xfrm>
            <a:off x="6672263" y="448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7" name="Text Box 110"/>
          <p:cNvSpPr txBox="1">
            <a:spLocks noChangeArrowheads="1"/>
          </p:cNvSpPr>
          <p:nvPr/>
        </p:nvSpPr>
        <p:spPr bwMode="auto">
          <a:xfrm>
            <a:off x="7889875" y="448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8" name="Text Box 111"/>
          <p:cNvSpPr txBox="1">
            <a:spLocks noChangeArrowheads="1"/>
          </p:cNvSpPr>
          <p:nvPr/>
        </p:nvSpPr>
        <p:spPr bwMode="auto">
          <a:xfrm>
            <a:off x="5087938" y="4087813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59" name="Text Box 112"/>
          <p:cNvSpPr txBox="1">
            <a:spLocks noChangeArrowheads="1"/>
          </p:cNvSpPr>
          <p:nvPr/>
        </p:nvSpPr>
        <p:spPr bwMode="auto">
          <a:xfrm>
            <a:off x="5568950" y="376078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60" name="Rectangle 113"/>
          <p:cNvSpPr>
            <a:spLocks noChangeArrowheads="1"/>
          </p:cNvSpPr>
          <p:nvPr/>
        </p:nvSpPr>
        <p:spPr bwMode="auto">
          <a:xfrm>
            <a:off x="4799013" y="5089525"/>
            <a:ext cx="56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61" name="Text Box 69"/>
          <p:cNvSpPr txBox="1">
            <a:spLocks noChangeArrowheads="1"/>
          </p:cNvSpPr>
          <p:nvPr/>
        </p:nvSpPr>
        <p:spPr bwMode="auto">
          <a:xfrm>
            <a:off x="3121025" y="2705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62" name="Text Box 41"/>
          <p:cNvSpPr txBox="1">
            <a:spLocks noChangeArrowheads="1"/>
          </p:cNvSpPr>
          <p:nvPr/>
        </p:nvSpPr>
        <p:spPr bwMode="auto">
          <a:xfrm>
            <a:off x="3709988" y="1838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63" name="Rectangle 42"/>
          <p:cNvSpPr>
            <a:spLocks noChangeArrowheads="1"/>
          </p:cNvSpPr>
          <p:nvPr/>
        </p:nvSpPr>
        <p:spPr bwMode="auto">
          <a:xfrm>
            <a:off x="1797050" y="1797050"/>
            <a:ext cx="2397125" cy="17922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64" name="Line 43"/>
          <p:cNvSpPr>
            <a:spLocks noChangeShapeType="1"/>
          </p:cNvSpPr>
          <p:nvPr/>
        </p:nvSpPr>
        <p:spPr bwMode="auto">
          <a:xfrm>
            <a:off x="1797050" y="2693988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5" name="Line 44"/>
          <p:cNvSpPr>
            <a:spLocks noChangeShapeType="1"/>
          </p:cNvSpPr>
          <p:nvPr/>
        </p:nvSpPr>
        <p:spPr bwMode="auto">
          <a:xfrm>
            <a:off x="2979738" y="1797050"/>
            <a:ext cx="0" cy="1792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6" name="Line 45"/>
          <p:cNvSpPr>
            <a:spLocks noChangeShapeType="1"/>
          </p:cNvSpPr>
          <p:nvPr/>
        </p:nvSpPr>
        <p:spPr bwMode="auto">
          <a:xfrm>
            <a:off x="2395538" y="1797050"/>
            <a:ext cx="0" cy="1792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7" name="Line 46"/>
          <p:cNvSpPr>
            <a:spLocks noChangeShapeType="1"/>
          </p:cNvSpPr>
          <p:nvPr/>
        </p:nvSpPr>
        <p:spPr bwMode="auto">
          <a:xfrm>
            <a:off x="3579813" y="1797050"/>
            <a:ext cx="0" cy="1792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8" name="Line 47"/>
          <p:cNvSpPr>
            <a:spLocks noChangeShapeType="1"/>
          </p:cNvSpPr>
          <p:nvPr/>
        </p:nvSpPr>
        <p:spPr bwMode="auto">
          <a:xfrm>
            <a:off x="1797050" y="2287588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69" name="Line 48"/>
          <p:cNvSpPr>
            <a:spLocks noChangeShapeType="1"/>
          </p:cNvSpPr>
          <p:nvPr/>
        </p:nvSpPr>
        <p:spPr bwMode="auto">
          <a:xfrm>
            <a:off x="1797050" y="3143250"/>
            <a:ext cx="2397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0" name="Line 49"/>
          <p:cNvSpPr>
            <a:spLocks noChangeShapeType="1"/>
          </p:cNvSpPr>
          <p:nvPr/>
        </p:nvSpPr>
        <p:spPr bwMode="auto">
          <a:xfrm flipH="1" flipV="1">
            <a:off x="1304925" y="1349375"/>
            <a:ext cx="492125" cy="447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71" name="Text Box 50"/>
          <p:cNvSpPr txBox="1">
            <a:spLocks noChangeArrowheads="1"/>
          </p:cNvSpPr>
          <p:nvPr/>
        </p:nvSpPr>
        <p:spPr bwMode="auto">
          <a:xfrm>
            <a:off x="936625" y="14097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2" name="Text Box 51"/>
          <p:cNvSpPr txBox="1">
            <a:spLocks noChangeArrowheads="1"/>
          </p:cNvSpPr>
          <p:nvPr/>
        </p:nvSpPr>
        <p:spPr bwMode="auto">
          <a:xfrm>
            <a:off x="1417638" y="1087438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3" name="Text Box 52"/>
          <p:cNvSpPr txBox="1">
            <a:spLocks noChangeArrowheads="1"/>
          </p:cNvSpPr>
          <p:nvPr/>
        </p:nvSpPr>
        <p:spPr bwMode="auto">
          <a:xfrm>
            <a:off x="1201738" y="18557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4" name="Text Box 53"/>
          <p:cNvSpPr txBox="1">
            <a:spLocks noChangeArrowheads="1"/>
          </p:cNvSpPr>
          <p:nvPr/>
        </p:nvSpPr>
        <p:spPr bwMode="auto">
          <a:xfrm>
            <a:off x="1217613" y="22796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5" name="Text Box 54"/>
          <p:cNvSpPr txBox="1">
            <a:spLocks noChangeArrowheads="1"/>
          </p:cNvSpPr>
          <p:nvPr/>
        </p:nvSpPr>
        <p:spPr bwMode="auto">
          <a:xfrm>
            <a:off x="1201738" y="26860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6" name="Text Box 55"/>
          <p:cNvSpPr txBox="1">
            <a:spLocks noChangeArrowheads="1"/>
          </p:cNvSpPr>
          <p:nvPr/>
        </p:nvSpPr>
        <p:spPr bwMode="auto">
          <a:xfrm>
            <a:off x="1201738" y="3127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7" name="Text Box 56"/>
          <p:cNvSpPr txBox="1">
            <a:spLocks noChangeArrowheads="1"/>
          </p:cNvSpPr>
          <p:nvPr/>
        </p:nvSpPr>
        <p:spPr bwMode="auto">
          <a:xfrm>
            <a:off x="1873250" y="13795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8" name="Text Box 57"/>
          <p:cNvSpPr txBox="1">
            <a:spLocks noChangeArrowheads="1"/>
          </p:cNvSpPr>
          <p:nvPr/>
        </p:nvSpPr>
        <p:spPr bwMode="auto">
          <a:xfrm>
            <a:off x="2487613" y="13795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79" name="Text Box 58"/>
          <p:cNvSpPr txBox="1">
            <a:spLocks noChangeArrowheads="1"/>
          </p:cNvSpPr>
          <p:nvPr/>
        </p:nvSpPr>
        <p:spPr bwMode="auto">
          <a:xfrm>
            <a:off x="3087688" y="1393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0" name="Text Box 59"/>
          <p:cNvSpPr txBox="1">
            <a:spLocks noChangeArrowheads="1"/>
          </p:cNvSpPr>
          <p:nvPr/>
        </p:nvSpPr>
        <p:spPr bwMode="auto">
          <a:xfrm>
            <a:off x="3687763" y="1393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1" name="Text Box 60"/>
          <p:cNvSpPr txBox="1">
            <a:spLocks noChangeArrowheads="1"/>
          </p:cNvSpPr>
          <p:nvPr/>
        </p:nvSpPr>
        <p:spPr bwMode="auto">
          <a:xfrm>
            <a:off x="1897063" y="3163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2" name="Text Box 61"/>
          <p:cNvSpPr txBox="1">
            <a:spLocks noChangeArrowheads="1"/>
          </p:cNvSpPr>
          <p:nvPr/>
        </p:nvSpPr>
        <p:spPr bwMode="auto">
          <a:xfrm>
            <a:off x="1909763" y="2244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3" name="Text Box 62"/>
          <p:cNvSpPr txBox="1">
            <a:spLocks noChangeArrowheads="1"/>
          </p:cNvSpPr>
          <p:nvPr/>
        </p:nvSpPr>
        <p:spPr bwMode="auto">
          <a:xfrm>
            <a:off x="1906588" y="1857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4" name="Text Box 63"/>
          <p:cNvSpPr txBox="1">
            <a:spLocks noChangeArrowheads="1"/>
          </p:cNvSpPr>
          <p:nvPr/>
        </p:nvSpPr>
        <p:spPr bwMode="auto">
          <a:xfrm>
            <a:off x="3121025" y="1857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5" name="Text Box 64"/>
          <p:cNvSpPr txBox="1">
            <a:spLocks noChangeArrowheads="1"/>
          </p:cNvSpPr>
          <p:nvPr/>
        </p:nvSpPr>
        <p:spPr bwMode="auto">
          <a:xfrm>
            <a:off x="3133725" y="2263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6" name="Text Box 65"/>
          <p:cNvSpPr txBox="1">
            <a:spLocks noChangeArrowheads="1"/>
          </p:cNvSpPr>
          <p:nvPr/>
        </p:nvSpPr>
        <p:spPr bwMode="auto">
          <a:xfrm>
            <a:off x="3697288" y="2263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7" name="Text Box 66"/>
          <p:cNvSpPr txBox="1">
            <a:spLocks noChangeArrowheads="1"/>
          </p:cNvSpPr>
          <p:nvPr/>
        </p:nvSpPr>
        <p:spPr bwMode="auto">
          <a:xfrm>
            <a:off x="2508250" y="2263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8" name="Text Box 67"/>
          <p:cNvSpPr txBox="1">
            <a:spLocks noChangeArrowheads="1"/>
          </p:cNvSpPr>
          <p:nvPr/>
        </p:nvSpPr>
        <p:spPr bwMode="auto">
          <a:xfrm>
            <a:off x="1906588" y="2705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9" name="Text Box 68"/>
          <p:cNvSpPr txBox="1">
            <a:spLocks noChangeArrowheads="1"/>
          </p:cNvSpPr>
          <p:nvPr/>
        </p:nvSpPr>
        <p:spPr bwMode="auto">
          <a:xfrm>
            <a:off x="2520950" y="2705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0" name="Text Box 70"/>
          <p:cNvSpPr txBox="1">
            <a:spLocks noChangeArrowheads="1"/>
          </p:cNvSpPr>
          <p:nvPr/>
        </p:nvSpPr>
        <p:spPr bwMode="auto">
          <a:xfrm>
            <a:off x="3600450" y="27051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1" name="Text Box 71"/>
          <p:cNvSpPr txBox="1">
            <a:spLocks noChangeArrowheads="1"/>
          </p:cNvSpPr>
          <p:nvPr/>
        </p:nvSpPr>
        <p:spPr bwMode="auto">
          <a:xfrm>
            <a:off x="3697288" y="3171825"/>
            <a:ext cx="3365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2" name="Text Box 72"/>
          <p:cNvSpPr txBox="1">
            <a:spLocks noChangeArrowheads="1"/>
          </p:cNvSpPr>
          <p:nvPr/>
        </p:nvSpPr>
        <p:spPr bwMode="auto">
          <a:xfrm>
            <a:off x="3109913" y="3162300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3" name="Text Box 73"/>
          <p:cNvSpPr txBox="1">
            <a:spLocks noChangeArrowheads="1"/>
          </p:cNvSpPr>
          <p:nvPr/>
        </p:nvSpPr>
        <p:spPr bwMode="auto">
          <a:xfrm>
            <a:off x="2519363" y="3160713"/>
            <a:ext cx="398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4" name="Text Box 74"/>
          <p:cNvSpPr txBox="1">
            <a:spLocks noChangeArrowheads="1"/>
          </p:cNvSpPr>
          <p:nvPr/>
        </p:nvSpPr>
        <p:spPr bwMode="auto">
          <a:xfrm>
            <a:off x="2520950" y="1852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95" name="Rectangle 76"/>
          <p:cNvSpPr>
            <a:spLocks noChangeArrowheads="1"/>
          </p:cNvSpPr>
          <p:nvPr/>
        </p:nvSpPr>
        <p:spPr bwMode="auto">
          <a:xfrm>
            <a:off x="584200" y="2416175"/>
            <a:ext cx="722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Y</a:t>
            </a:r>
            <a:r>
              <a:rPr lang="en-US" altLang="zh-CN" sz="1600">
                <a:latin typeface="Times New Roman" panose="02020603050405020304" pitchFamily="18" charset="0"/>
              </a:rPr>
              <a:t>EX</a:t>
            </a:r>
            <a:endParaRPr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16496" name="Oval 114"/>
          <p:cNvSpPr>
            <a:spLocks noChangeArrowheads="1"/>
          </p:cNvSpPr>
          <p:nvPr/>
        </p:nvSpPr>
        <p:spPr bwMode="auto">
          <a:xfrm>
            <a:off x="3055938" y="2711450"/>
            <a:ext cx="430212" cy="430213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16497" name="Group 134"/>
          <p:cNvGrpSpPr/>
          <p:nvPr/>
        </p:nvGrpSpPr>
        <p:grpSpPr bwMode="auto">
          <a:xfrm>
            <a:off x="1081088" y="4103688"/>
            <a:ext cx="2627312" cy="1865312"/>
            <a:chOff x="681" y="2585"/>
            <a:chExt cx="1655" cy="1175"/>
          </a:xfrm>
        </p:grpSpPr>
        <p:sp>
          <p:nvSpPr>
            <p:cNvPr id="16500" name="Text Box 4"/>
            <p:cNvSpPr txBox="1">
              <a:spLocks noChangeArrowheads="1"/>
            </p:cNvSpPr>
            <p:nvPr/>
          </p:nvSpPr>
          <p:spPr bwMode="auto">
            <a:xfrm>
              <a:off x="681" y="3011"/>
              <a:ext cx="10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6501" name="Group 128"/>
            <p:cNvGrpSpPr/>
            <p:nvPr/>
          </p:nvGrpSpPr>
          <p:grpSpPr bwMode="auto">
            <a:xfrm>
              <a:off x="681" y="3433"/>
              <a:ext cx="1655" cy="327"/>
              <a:chOff x="681" y="3113"/>
              <a:chExt cx="1655" cy="327"/>
            </a:xfrm>
          </p:grpSpPr>
          <p:sp>
            <p:nvSpPr>
              <p:cNvPr id="16503" name="Text Box 116"/>
              <p:cNvSpPr txBox="1">
                <a:spLocks noChangeArrowheads="1"/>
              </p:cNvSpPr>
              <p:nvPr/>
            </p:nvSpPr>
            <p:spPr bwMode="auto">
              <a:xfrm>
                <a:off x="681" y="3113"/>
                <a:ext cx="165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0 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= I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 I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 + I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 I</a:t>
                </a:r>
                <a:r>
                  <a:rPr kumimoji="1" lang="en-US" altLang="zh-CN" sz="2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kumimoji="1" lang="en-US" altLang="zh-CN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504" name="Line 117"/>
              <p:cNvSpPr>
                <a:spLocks noChangeShapeType="1"/>
              </p:cNvSpPr>
              <p:nvPr/>
            </p:nvSpPr>
            <p:spPr bwMode="auto">
              <a:xfrm>
                <a:off x="1419" y="3158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02" name="Text Box 121"/>
            <p:cNvSpPr txBox="1">
              <a:spLocks noChangeArrowheads="1"/>
            </p:cNvSpPr>
            <p:nvPr/>
          </p:nvSpPr>
          <p:spPr bwMode="auto">
            <a:xfrm>
              <a:off x="681" y="2585"/>
              <a:ext cx="16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Y</a:t>
              </a:r>
              <a:r>
                <a:rPr lang="en-US" altLang="zh-CN" sz="1600">
                  <a:latin typeface="Times New Roman" panose="02020603050405020304" pitchFamily="18" charset="0"/>
                </a:rPr>
                <a:t>EX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=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498" name="AutoShape 78"/>
          <p:cNvSpPr>
            <a:spLocks noChangeArrowheads="1"/>
          </p:cNvSpPr>
          <p:nvPr/>
        </p:nvSpPr>
        <p:spPr bwMode="auto">
          <a:xfrm>
            <a:off x="7251700" y="5414963"/>
            <a:ext cx="1008063" cy="8937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0000FF"/>
              </a:solidFill>
            </a:endParaRPr>
          </a:p>
        </p:txBody>
      </p:sp>
      <p:sp>
        <p:nvSpPr>
          <p:cNvPr id="1213567" name="AutoShape 127"/>
          <p:cNvSpPr>
            <a:spLocks noChangeArrowheads="1"/>
          </p:cNvSpPr>
          <p:nvPr/>
        </p:nvSpPr>
        <p:spPr bwMode="auto">
          <a:xfrm>
            <a:off x="6030913" y="5876925"/>
            <a:ext cx="2195512" cy="3603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0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56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4997</Words>
  <Application>WPS 演示</Application>
  <PresentationFormat>全屏显示(4:3)</PresentationFormat>
  <Paragraphs>2833</Paragraphs>
  <Slides>33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120</vt:i4>
      </vt:variant>
      <vt:variant>
        <vt:lpstr>幻灯片标题</vt:lpstr>
      </vt:variant>
      <vt:variant>
        <vt:i4>33</vt:i4>
      </vt:variant>
    </vt:vector>
  </HeadingPairs>
  <TitlesOfParts>
    <vt:vector size="167" baseType="lpstr">
      <vt:lpstr>Arial</vt:lpstr>
      <vt:lpstr>宋体</vt:lpstr>
      <vt:lpstr>Wingdings</vt:lpstr>
      <vt:lpstr>Times New Roman</vt:lpstr>
      <vt:lpstr>楷体_GB2312</vt:lpstr>
      <vt:lpstr>新宋体</vt:lpstr>
      <vt:lpstr>华康简宋</vt:lpstr>
      <vt:lpstr>微软雅黑</vt:lpstr>
      <vt:lpstr>Arial Unicode MS</vt:lpstr>
      <vt:lpstr>Dotum</vt:lpstr>
      <vt:lpstr>Malgun Gothic</vt:lpstr>
      <vt:lpstr>楷体_GB2312</vt:lpstr>
      <vt:lpstr>Calibri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Word.Picture.8</vt:lpstr>
      <vt:lpstr>Word.Picture.8</vt:lpstr>
      <vt:lpstr>Equation.3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模拟与数字电路 Analog and Digital Circuits</vt:lpstr>
      <vt:lpstr>重点回顾</vt:lpstr>
      <vt:lpstr>内容提纲</vt:lpstr>
      <vt:lpstr>编码器</vt:lpstr>
      <vt:lpstr>普通编码器</vt:lpstr>
      <vt:lpstr>4线-2线普通编码器</vt:lpstr>
      <vt:lpstr>4线-2线普通编码器(续1)</vt:lpstr>
      <vt:lpstr>优先编码器</vt:lpstr>
      <vt:lpstr>4线-2线优先编码器</vt:lpstr>
      <vt:lpstr>4线-2线优先编码器(续)</vt:lpstr>
      <vt:lpstr>8线-3线优先编码器74x148</vt:lpstr>
      <vt:lpstr>74x148真值表</vt:lpstr>
      <vt:lpstr>74x148逻辑图</vt:lpstr>
      <vt:lpstr>74x148扩展应用</vt:lpstr>
      <vt:lpstr>译码器</vt:lpstr>
      <vt:lpstr>2线–4线译码器</vt:lpstr>
      <vt:lpstr>双2线–4线译码器74x139</vt:lpstr>
      <vt:lpstr>3线–8线译码器74x138</vt:lpstr>
      <vt:lpstr>74x138真值表</vt:lpstr>
      <vt:lpstr>74x138逻辑图</vt:lpstr>
      <vt:lpstr>译码器应用</vt:lpstr>
      <vt:lpstr>译码器实现组合逻辑函数</vt:lpstr>
      <vt:lpstr>二-十进制译码器74x42</vt:lpstr>
      <vt:lpstr>显示译码器</vt:lpstr>
      <vt:lpstr>七段显示译码器真值表</vt:lpstr>
      <vt:lpstr>PowerPoint 演示文稿</vt:lpstr>
      <vt:lpstr>PowerPoint 演示文稿</vt:lpstr>
      <vt:lpstr>PowerPoint 演示文稿</vt:lpstr>
      <vt:lpstr>PowerPoint 演示文稿</vt:lpstr>
      <vt:lpstr>作业</vt:lpstr>
      <vt:lpstr>The End</vt:lpstr>
      <vt:lpstr>编码器与硬件中断</vt:lpstr>
      <vt:lpstr>彩蛋：怎样读一份Datasheet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category>16位微机原理与接口</cp:category>
  <cp:lastModifiedBy>winter-melon</cp:lastModifiedBy>
  <cp:revision>361</cp:revision>
  <cp:lastPrinted>1900-01-04T05:08:00Z</cp:lastPrinted>
  <dcterms:created xsi:type="dcterms:W3CDTF">2004-01-05T23:56:00Z</dcterms:created>
  <dcterms:modified xsi:type="dcterms:W3CDTF">2021-11-07T14:05:41Z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4B752BEB233C46549AC0D31732410B45</vt:lpwstr>
  </property>
  <property fmtid="{D5CDD505-2E9C-101B-9397-08002B2CF9AE}" pid="3" name="KSOProductBuildVer">
    <vt:lpwstr>2052-11.1.0.11045</vt:lpwstr>
  </property>
</Properties>
</file>