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1"/>
  </p:handoutMasterIdLst>
  <p:sldIdLst>
    <p:sldId id="256" r:id="rId3"/>
    <p:sldId id="687" r:id="rId5"/>
    <p:sldId id="506" r:id="rId6"/>
    <p:sldId id="671" r:id="rId7"/>
    <p:sldId id="672" r:id="rId8"/>
    <p:sldId id="673" r:id="rId9"/>
    <p:sldId id="674" r:id="rId10"/>
    <p:sldId id="652" r:id="rId11"/>
    <p:sldId id="653" r:id="rId12"/>
    <p:sldId id="654" r:id="rId13"/>
    <p:sldId id="655" r:id="rId14"/>
    <p:sldId id="656" r:id="rId15"/>
    <p:sldId id="657" r:id="rId16"/>
    <p:sldId id="670" r:id="rId17"/>
    <p:sldId id="683" r:id="rId18"/>
    <p:sldId id="679" r:id="rId19"/>
    <p:sldId id="680" r:id="rId20"/>
    <p:sldId id="678" r:id="rId21"/>
    <p:sldId id="684" r:id="rId22"/>
    <p:sldId id="685" r:id="rId23"/>
    <p:sldId id="660" r:id="rId24"/>
    <p:sldId id="667" r:id="rId25"/>
    <p:sldId id="675" r:id="rId26"/>
    <p:sldId id="676" r:id="rId27"/>
    <p:sldId id="477" r:id="rId28"/>
    <p:sldId id="677" r:id="rId29"/>
    <p:sldId id="686" r:id="rId30"/>
  </p:sldIdLst>
  <p:sldSz cx="9144000" cy="6858000" type="screen4x3"/>
  <p:notesSz cx="7099300" cy="1023429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FFF00"/>
    <a:srgbClr val="996633"/>
    <a:srgbClr val="0000FF"/>
    <a:srgbClr val="9900FF"/>
    <a:srgbClr val="CC3300"/>
    <a:srgbClr val="0054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33" autoAdjust="0"/>
    <p:restoredTop sz="81884" autoAdjust="0"/>
  </p:normalViewPr>
  <p:slideViewPr>
    <p:cSldViewPr>
      <p:cViewPr varScale="1">
        <p:scale>
          <a:sx n="153" d="100"/>
          <a:sy n="153" d="100"/>
        </p:scale>
        <p:origin x="176" y="3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6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e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e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60419"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60420"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60421"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vl1pPr>
          </a:lstStyle>
          <a:p>
            <a:pPr>
              <a:defRPr/>
            </a:pPr>
            <a:fld id="{0C869C44-2BC5-49BE-8B18-814B48D41FC1}"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6246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247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6247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vl1pPr>
          </a:lstStyle>
          <a:p>
            <a:pPr>
              <a:defRPr/>
            </a:pPr>
            <a:fld id="{EC211502-7651-45AC-9DC4-B5DCFF33C65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AFBC263-EDD1-4B27-B9D2-C773F0FA4CEC}" type="slidenum">
              <a:rPr lang="en-US" altLang="zh-CN" sz="1300" smtClean="0"/>
            </a:fld>
            <a:endParaRPr lang="en-US" altLang="zh-CN" sz="1300"/>
          </a:p>
        </p:txBody>
      </p:sp>
      <p:sp>
        <p:nvSpPr>
          <p:cNvPr id="5123" name="Rectangle 2"/>
          <p:cNvSpPr>
            <a:spLocks noGrp="1" noRot="1" noChangeAspect="1" noChangeArrowheads="1" noTextEdit="1"/>
          </p:cNvSpPr>
          <p:nvPr>
            <p:ph type="sldImg"/>
          </p:nvPr>
        </p:nvSpPr>
        <p:spPr>
          <a:xfrm>
            <a:off x="992188" y="768350"/>
            <a:ext cx="5114925" cy="3836988"/>
          </a:xfrm>
        </p:spPr>
      </p:sp>
      <p:sp>
        <p:nvSpPr>
          <p:cNvPr id="5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992188" y="768350"/>
            <a:ext cx="5114925" cy="3836988"/>
          </a:xfrm>
        </p:spPr>
      </p:sp>
      <p:sp>
        <p:nvSpPr>
          <p:cNvPr id="266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6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6D35DE-9E2C-422D-9354-429A188A3F6A}"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xfrm>
            <a:off x="992188" y="768350"/>
            <a:ext cx="5114925" cy="3836988"/>
          </a:xfrm>
        </p:spPr>
      </p:sp>
      <p:sp>
        <p:nvSpPr>
          <p:cNvPr id="307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理想化每个门的延迟一致</a:t>
            </a:r>
            <a:endParaRPr lang="zh-CN" altLang="en-US" dirty="0"/>
          </a:p>
        </p:txBody>
      </p:sp>
      <p:sp>
        <p:nvSpPr>
          <p:cNvPr id="307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906113-76FF-44E1-AB0F-6AFF44F4CAE3}"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noTextEdit="1"/>
          </p:cNvSpPr>
          <p:nvPr>
            <p:ph type="sldImg"/>
          </p:nvPr>
        </p:nvSpPr>
        <p:spPr>
          <a:xfrm>
            <a:off x="992188" y="768350"/>
            <a:ext cx="5114925" cy="3836988"/>
          </a:xfrm>
        </p:spPr>
      </p:sp>
      <p:sp>
        <p:nvSpPr>
          <p:cNvPr id="35843"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异或符号，不同为</a:t>
            </a:r>
            <a:r>
              <a:rPr lang="en-US" altLang="zh-CN"/>
              <a:t>1</a:t>
            </a:r>
            <a:r>
              <a:rPr lang="zh-CN" altLang="en-US"/>
              <a:t>，相同为</a:t>
            </a:r>
            <a:r>
              <a:rPr lang="en-US" altLang="zh-CN"/>
              <a:t>0</a:t>
            </a:r>
            <a:endParaRPr lang="en-US" altLang="zh-CN"/>
          </a:p>
          <a:p>
            <a:endParaRPr lang="en-US" altLang="zh-CN"/>
          </a:p>
          <a:p>
            <a:r>
              <a:rPr lang="en-US" altLang="zh-CN"/>
              <a:t>(X-Y)</a:t>
            </a:r>
            <a:r>
              <a:rPr lang="zh-CN" altLang="en-US"/>
              <a:t>补</a:t>
            </a:r>
            <a:r>
              <a:rPr lang="en-US" altLang="zh-CN"/>
              <a:t>=X</a:t>
            </a:r>
            <a:r>
              <a:rPr lang="zh-CN" altLang="en-US"/>
              <a:t>补</a:t>
            </a:r>
            <a:r>
              <a:rPr lang="en-US" altLang="zh-CN"/>
              <a:t>+</a:t>
            </a:r>
            <a:r>
              <a:rPr lang="zh-CN" altLang="en-US"/>
              <a:t>／</a:t>
            </a:r>
            <a:r>
              <a:rPr lang="en-US" altLang="zh-CN"/>
              <a:t>Y</a:t>
            </a:r>
            <a:r>
              <a:rPr lang="zh-CN" altLang="en-US"/>
              <a:t>补</a:t>
            </a:r>
            <a:r>
              <a:rPr lang="en-US" altLang="zh-CN"/>
              <a:t>+1</a:t>
            </a:r>
            <a:endParaRPr lang="en-US" altLang="zh-CN"/>
          </a:p>
          <a:p>
            <a:endParaRPr lang="en-US" altLang="zh-CN"/>
          </a:p>
          <a:p>
            <a:r>
              <a:rPr lang="zh-CN" altLang="en-US"/>
              <a:t>补码</a:t>
            </a:r>
            <a:r>
              <a:rPr lang="en-US" altLang="zh-CN"/>
              <a:t>&lt;-&gt;</a:t>
            </a:r>
            <a:r>
              <a:rPr lang="zh-CN" altLang="en-US"/>
              <a:t>原码：当原码</a:t>
            </a:r>
            <a:r>
              <a:rPr lang="en-US" altLang="zh-CN"/>
              <a:t>&gt;=0 </a:t>
            </a:r>
            <a:r>
              <a:rPr lang="zh-CN" altLang="en-US"/>
              <a:t>相等；当原码</a:t>
            </a:r>
            <a:r>
              <a:rPr lang="en-US" altLang="zh-CN"/>
              <a:t>&lt;0</a:t>
            </a:r>
            <a:r>
              <a:rPr lang="zh-CN" altLang="en-US"/>
              <a:t>，补码以</a:t>
            </a:r>
            <a:r>
              <a:rPr lang="en-US" altLang="zh-CN"/>
              <a:t>1</a:t>
            </a:r>
            <a:r>
              <a:rPr lang="zh-CN" altLang="en-US"/>
              <a:t>开头，则</a:t>
            </a:r>
            <a:r>
              <a:rPr lang="en-US" altLang="zh-CN"/>
              <a:t>X</a:t>
            </a:r>
            <a:r>
              <a:rPr lang="zh-CN" altLang="en-US"/>
              <a:t>补</a:t>
            </a:r>
            <a:r>
              <a:rPr lang="en-US" altLang="zh-CN"/>
              <a:t>=[1](</a:t>
            </a:r>
            <a:r>
              <a:rPr lang="zh-CN" altLang="en-US"/>
              <a:t>／</a:t>
            </a:r>
            <a:r>
              <a:rPr lang="en-US" altLang="zh-CN"/>
              <a:t>X</a:t>
            </a:r>
            <a:r>
              <a:rPr lang="zh-CN" altLang="en-US"/>
              <a:t>原</a:t>
            </a:r>
            <a:r>
              <a:rPr lang="zh-CN" altLang="ja-JP"/>
              <a:t>+</a:t>
            </a:r>
            <a:r>
              <a:rPr lang="en-US" altLang="zh-CN"/>
              <a:t>1</a:t>
            </a:r>
            <a:r>
              <a:rPr lang="zh-CN" altLang="en-US"/>
              <a:t>），</a:t>
            </a:r>
            <a:r>
              <a:rPr lang="en-US" altLang="zh-CN"/>
              <a:t>X</a:t>
            </a:r>
            <a:r>
              <a:rPr lang="zh-CN" altLang="en-US"/>
              <a:t>原</a:t>
            </a:r>
            <a:r>
              <a:rPr lang="en-US" altLang="zh-CN"/>
              <a:t>=-</a:t>
            </a:r>
            <a:r>
              <a:rPr lang="zh-CN" altLang="en-US"/>
              <a:t>（／</a:t>
            </a:r>
            <a:r>
              <a:rPr lang="en-US" altLang="zh-CN"/>
              <a:t>X</a:t>
            </a:r>
            <a:r>
              <a:rPr lang="zh-CN" altLang="en-US"/>
              <a:t>补</a:t>
            </a:r>
            <a:r>
              <a:rPr lang="en-US" altLang="zh-CN"/>
              <a:t>+1</a:t>
            </a:r>
            <a:r>
              <a:rPr lang="zh-CN" altLang="en-US"/>
              <a:t>）</a:t>
            </a:r>
            <a:endParaRPr lang="en-US" altLang="zh-CN"/>
          </a:p>
          <a:p>
            <a:endParaRPr lang="en-US" altLang="zh-CN"/>
          </a:p>
          <a:p>
            <a:endParaRPr lang="en-US" altLang="zh-CN"/>
          </a:p>
          <a:p>
            <a:r>
              <a:rPr lang="zh-CN" altLang="en-US"/>
              <a:t>举例：</a:t>
            </a:r>
            <a:endParaRPr lang="en-US" altLang="zh-CN"/>
          </a:p>
          <a:p>
            <a:endParaRPr lang="en-US" altLang="zh-CN"/>
          </a:p>
          <a:p>
            <a:r>
              <a:rPr lang="en-US" altLang="zh-CN"/>
              <a:t>/Y = 2^n-Y-1  (</a:t>
            </a:r>
            <a:r>
              <a:rPr lang="zh-CN" altLang="en-US"/>
              <a:t>例如：</a:t>
            </a:r>
            <a:r>
              <a:rPr lang="en-US" altLang="zh-CN"/>
              <a:t>B=4, B=0100, /B=1011, 10000-0100-1=1011)</a:t>
            </a:r>
            <a:endParaRPr lang="en-US" altLang="zh-CN"/>
          </a:p>
          <a:p>
            <a:endParaRPr lang="en-US" altLang="zh-CN"/>
          </a:p>
          <a:p>
            <a:r>
              <a:rPr lang="en-US" altLang="zh-CN"/>
              <a:t>X+/Y+1=X+2^n-Y-1+1=X-Y+2^n</a:t>
            </a:r>
            <a:r>
              <a:rPr lang="zh-CN" altLang="en-US"/>
              <a:t>，只要</a:t>
            </a:r>
            <a:r>
              <a:rPr lang="en-US" altLang="zh-CN"/>
              <a:t> X-Y&gt;=0</a:t>
            </a:r>
            <a:r>
              <a:rPr lang="zh-CN" altLang="en-US"/>
              <a:t>就产生进位，</a:t>
            </a:r>
            <a:r>
              <a:rPr lang="en-US" altLang="zh-CN"/>
              <a:t>Co=1, V=0</a:t>
            </a:r>
            <a:r>
              <a:rPr lang="zh-CN" altLang="en-US"/>
              <a:t>；</a:t>
            </a:r>
            <a:r>
              <a:rPr lang="en-US" altLang="zh-CN"/>
              <a:t>D’=X-Y</a:t>
            </a:r>
            <a:endParaRPr lang="cs-CZ" altLang="zh-CN"/>
          </a:p>
          <a:p>
            <a:endParaRPr lang="cs-CZ" altLang="zh-CN"/>
          </a:p>
          <a:p>
            <a:r>
              <a:rPr lang="zh-CN" altLang="en-US"/>
              <a:t>此时对于</a:t>
            </a:r>
            <a:r>
              <a:rPr lang="cs-CZ" altLang="zh-CN"/>
              <a:t>74x283(1), B=D', D=0+D'+0=D' = </a:t>
            </a:r>
            <a:r>
              <a:rPr lang="en-US" altLang="zh-CN"/>
              <a:t>X-Y</a:t>
            </a:r>
            <a:r>
              <a:rPr lang="cs-CZ" altLang="zh-CN"/>
              <a:t>;</a:t>
            </a:r>
            <a:endParaRPr lang="cs-CZ" altLang="zh-CN"/>
          </a:p>
          <a:p>
            <a:endParaRPr lang="cs-CZ" altLang="zh-CN"/>
          </a:p>
          <a:p>
            <a:r>
              <a:rPr lang="zh-CN" altLang="en-US"/>
              <a:t>否则</a:t>
            </a:r>
            <a:r>
              <a:rPr lang="cs-CZ" altLang="zh-CN"/>
              <a:t>Co=0, V=1;</a:t>
            </a:r>
            <a:r>
              <a:rPr lang="en-US" altLang="zh-CN"/>
              <a:t> D’=X-Y+2^n</a:t>
            </a:r>
            <a:endParaRPr lang="en-US" altLang="zh-CN"/>
          </a:p>
          <a:p>
            <a:endParaRPr lang="cs-CZ" altLang="zh-CN"/>
          </a:p>
          <a:p>
            <a:r>
              <a:rPr lang="zh-CN" altLang="en-US"/>
              <a:t>此时对于</a:t>
            </a:r>
            <a:r>
              <a:rPr lang="cs-CZ" altLang="zh-CN"/>
              <a:t>74x283(1), B=</a:t>
            </a:r>
            <a:r>
              <a:rPr lang="en-US" altLang="zh-CN"/>
              <a:t>/</a:t>
            </a:r>
            <a:r>
              <a:rPr lang="cs-CZ" altLang="zh-CN"/>
              <a:t>D‘</a:t>
            </a:r>
            <a:r>
              <a:rPr lang="en-US" altLang="zh-CN"/>
              <a:t> = 2^n-D’-1 = -X+Y-1</a:t>
            </a:r>
            <a:r>
              <a:rPr lang="cs-CZ" altLang="zh-CN"/>
              <a:t>, D=0+</a:t>
            </a:r>
            <a:r>
              <a:rPr lang="en-US" altLang="zh-CN"/>
              <a:t>B</a:t>
            </a:r>
            <a:r>
              <a:rPr lang="cs-CZ" altLang="zh-CN"/>
              <a:t>+</a:t>
            </a:r>
            <a:r>
              <a:rPr lang="en-US" altLang="zh-CN"/>
              <a:t>1</a:t>
            </a:r>
            <a:r>
              <a:rPr lang="cs-CZ" altLang="zh-CN"/>
              <a:t>= </a:t>
            </a:r>
            <a:r>
              <a:rPr lang="en-US" altLang="zh-CN"/>
              <a:t>Y-X</a:t>
            </a:r>
            <a:r>
              <a:rPr lang="cs-CZ" altLang="zh-CN"/>
              <a:t>;</a:t>
            </a:r>
            <a:endParaRPr lang="cs-CZ" altLang="zh-CN"/>
          </a:p>
          <a:p>
            <a:endParaRPr lang="cs-CZ" altLang="zh-CN"/>
          </a:p>
          <a:p>
            <a:endParaRPr lang="cs-CZ" altLang="zh-CN"/>
          </a:p>
          <a:p>
            <a:endParaRPr lang="cs-CZ" altLang="zh-CN"/>
          </a:p>
        </p:txBody>
      </p:sp>
      <p:sp>
        <p:nvSpPr>
          <p:cNvPr id="35844"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306460B-B6AB-4B09-B561-2A582A6DC652}" type="slidenum">
              <a:rPr lang="en-US" altLang="zh-CN" sz="1300" smtClean="0"/>
            </a:fld>
            <a:endParaRPr lang="en-US" altLang="zh-CN"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lienbildplatzhalter 1"/>
          <p:cNvSpPr>
            <a:spLocks noGrp="1" noRot="1" noChangeAspect="1" noTextEdit="1"/>
          </p:cNvSpPr>
          <p:nvPr>
            <p:ph type="sldImg"/>
          </p:nvPr>
        </p:nvSpPr>
        <p:spPr>
          <a:xfrm>
            <a:off x="992188" y="768350"/>
            <a:ext cx="5114925" cy="3836988"/>
          </a:xfrm>
        </p:spPr>
      </p:sp>
      <p:sp>
        <p:nvSpPr>
          <p:cNvPr id="37891"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 </a:t>
            </a:r>
            <a:endParaRPr lang="en-US" altLang="zh-CN"/>
          </a:p>
          <a:p>
            <a:r>
              <a:rPr lang="zh-CN" altLang="en-US"/>
              <a:t>！仅在</a:t>
            </a:r>
            <a:r>
              <a:rPr lang="en-US" altLang="ja-JP"/>
              <a:t>X</a:t>
            </a:r>
            <a:r>
              <a:rPr lang="zh-CN" altLang="en-US"/>
              <a:t>和</a:t>
            </a:r>
            <a:r>
              <a:rPr lang="en-US" altLang="ja-JP"/>
              <a:t>Y</a:t>
            </a:r>
            <a:r>
              <a:rPr lang="zh-CN" altLang="en-US"/>
              <a:t>同号的时候成立</a:t>
            </a:r>
            <a:endParaRPr lang="en-US" altLang="ja-JP"/>
          </a:p>
          <a:p>
            <a:endParaRPr lang="en-US" altLang="zh-CN"/>
          </a:p>
        </p:txBody>
      </p:sp>
      <p:sp>
        <p:nvSpPr>
          <p:cNvPr id="37892"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DF7EDE5-C5C1-44A1-99E1-5E99645D0EC1}" type="slidenum">
              <a:rPr lang="en-US" altLang="zh-CN" sz="1300" smtClean="0"/>
            </a:fld>
            <a:endParaRPr lang="en-US" altLang="zh-CN"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92188" y="768350"/>
            <a:ext cx="5114925" cy="3836988"/>
          </a:xfrm>
        </p:spPr>
      </p:sp>
      <p:sp>
        <p:nvSpPr>
          <p:cNvPr id="419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9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0B142D-BF6C-44E1-99CC-4FBE709F45D0}"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7BB85B43-9FC0-4164-A6C9-EE9BA97E97EA}" type="slidenum">
              <a:rPr lang="en-US" altLang="zh-CN" sz="1300"/>
            </a:fld>
            <a:endParaRPr lang="en-US" altLang="zh-CN" sz="1300"/>
          </a:p>
        </p:txBody>
      </p:sp>
      <p:sp>
        <p:nvSpPr>
          <p:cNvPr id="7171" name="Rectangle 2"/>
          <p:cNvSpPr>
            <a:spLocks noGrp="1" noRot="1" noChangeAspect="1" noChangeArrowheads="1" noTextEdit="1"/>
          </p:cNvSpPr>
          <p:nvPr>
            <p:ph type="sldImg"/>
          </p:nvPr>
        </p:nvSpPr>
        <p:spPr>
          <a:xfrm>
            <a:off x="992188" y="768350"/>
            <a:ext cx="5114925" cy="3836988"/>
          </a:xfrm>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数字系统中的逻辑问题是层出不穷的，为解决这些逻辑问题而设计的逻辑电路也是无穷尽的。然而其中有些逻辑电路会经常、大量地出现在各种数字系统中，为了使用方便，这些逻辑电路被制成了中规模集成的标准化产品。本节将讨论数字系统中经常使用到的几种组合部件，即：编码器、译码器、数值分配器、数据选择器、数据比较器、算术运算电路和奇偶校验器，分析它们的逻辑功能和使用方法。</a:t>
            </a:r>
            <a:endParaRPr kumimoji="1" lang="en-US" altLang="zh-CN">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992188" y="768350"/>
            <a:ext cx="5114925" cy="3836988"/>
          </a:xfrm>
        </p:spPr>
      </p:sp>
      <p:sp>
        <p:nvSpPr>
          <p:cNvPr id="92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用来比较两个二进制数的数值大小；</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FA=B</a:t>
            </a:r>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的情况并没有直接用左边公式，而是，如果既不满足</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A&gt;B</a:t>
            </a:r>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，也不满足</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A&lt;B</a:t>
            </a:r>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，那么一定满足</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A=B</a:t>
            </a:r>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zh-CN" altLang="zh-CN" dirty="0">
                <a:effectLst/>
              </a:rPr>
              <a:t> </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992188" y="768350"/>
            <a:ext cx="5114925" cy="3836988"/>
          </a:xfrm>
        </p:spPr>
      </p:sp>
      <p:sp>
        <p:nvSpPr>
          <p:cNvPr id="112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原理：从高位比起，只有高位相等，才比较下一位</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992188" y="768350"/>
            <a:ext cx="5114925" cy="3836988"/>
          </a:xfrm>
        </p:spPr>
      </p:sp>
      <p:sp>
        <p:nvSpPr>
          <p:cNvPr id="143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a:t>IA&lt;B, IA=B, IA&gt;B</a:t>
            </a:r>
            <a:r>
              <a:rPr kumimoji="1" lang="zh-CN" altLang="en-US"/>
              <a:t>是来自低位的比较结果，供片间连接时用，当本片的</a:t>
            </a:r>
            <a:r>
              <a:rPr kumimoji="1" lang="en-US" altLang="zh-CN"/>
              <a:t>A=B</a:t>
            </a:r>
            <a:r>
              <a:rPr kumimoji="1" lang="zh-CN" altLang="en-US"/>
              <a:t>时，输出</a:t>
            </a:r>
            <a:r>
              <a:rPr kumimoji="1" lang="en-US" altLang="zh-CN"/>
              <a:t>F</a:t>
            </a:r>
            <a:r>
              <a:rPr kumimoji="1" lang="zh-CN" altLang="en-US"/>
              <a:t>三线等于输入</a:t>
            </a:r>
            <a:r>
              <a:rPr kumimoji="1" lang="en-US" altLang="zh-CN"/>
              <a:t>I</a:t>
            </a:r>
            <a:r>
              <a:rPr kumimoji="1" lang="zh-CN" altLang="en-US"/>
              <a:t>三线</a:t>
            </a:r>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992188" y="768350"/>
            <a:ext cx="5114925" cy="3836988"/>
          </a:xfrm>
        </p:spPr>
      </p:sp>
      <p:sp>
        <p:nvSpPr>
          <p:cNvPr id="163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没有考虑低位进位，为半加；否则为全加</a:t>
            </a:r>
            <a:endParaRPr lang="zh-CN" altLang="zh-CN"/>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A52173-FBD1-4362-BE59-7986208CCEB8}"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92188" y="768350"/>
            <a:ext cx="5114925" cy="3836988"/>
          </a:xfrm>
        </p:spPr>
      </p:sp>
      <p:sp>
        <p:nvSpPr>
          <p:cNvPr id="194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全加器中规摸集成组件</a:t>
            </a:r>
            <a:r>
              <a:rPr kumimoji="1" lang="en-US" altLang="zh-CN">
                <a:solidFill>
                  <a:srgbClr val="000000"/>
                </a:solidFill>
              </a:rPr>
              <a:t>74LS183</a:t>
            </a:r>
            <a:endParaRPr kumimoji="1" lang="en-US" altLang="zh-CN">
              <a:solidFill>
                <a:srgbClr val="000000"/>
              </a:solidFill>
            </a:endParaRPr>
          </a:p>
          <a:p>
            <a:r>
              <a:rPr lang="zh-CN" altLang="zh-CN"/>
              <a:t>【证明】</a:t>
            </a:r>
            <a:r>
              <a:rPr lang="en-US" altLang="zh-CN"/>
              <a:t>A</a:t>
            </a:r>
            <a:r>
              <a:rPr lang="zh-CN" altLang="zh-CN"/>
              <a:t>⊕</a:t>
            </a:r>
            <a:r>
              <a:rPr lang="en-US" altLang="zh-CN"/>
              <a:t>B</a:t>
            </a:r>
            <a:r>
              <a:rPr lang="zh-CN" altLang="zh-CN"/>
              <a:t>⊕</a:t>
            </a:r>
            <a:r>
              <a:rPr lang="en-US" altLang="zh-CN"/>
              <a:t>+C</a:t>
            </a:r>
            <a:r>
              <a:rPr lang="zh-CN" altLang="en-US"/>
              <a:t>展开</a:t>
            </a:r>
            <a:endParaRPr lang="zh-CN" altLang="zh-CN"/>
          </a:p>
          <a:p>
            <a:r>
              <a:rPr lang="en-US" altLang="zh-CN"/>
              <a:t>A</a:t>
            </a:r>
            <a:r>
              <a:rPr lang="zh-CN" altLang="zh-CN"/>
              <a:t>⊕</a:t>
            </a:r>
            <a:r>
              <a:rPr lang="en-US" altLang="zh-CN"/>
              <a:t>B = /A*B +A*/B</a:t>
            </a:r>
            <a:endParaRPr lang="zh-CN" altLang="zh-CN"/>
          </a:p>
          <a:p>
            <a:r>
              <a:rPr lang="en-US" altLang="zh-CN"/>
              <a:t>A</a:t>
            </a:r>
            <a:r>
              <a:rPr lang="zh-CN" altLang="zh-CN"/>
              <a:t>⊕</a:t>
            </a:r>
            <a:r>
              <a:rPr lang="en-US" altLang="zh-CN"/>
              <a:t>B</a:t>
            </a:r>
            <a:r>
              <a:rPr lang="zh-CN" altLang="zh-CN"/>
              <a:t>⊕</a:t>
            </a:r>
            <a:r>
              <a:rPr lang="en-US" altLang="zh-CN"/>
              <a:t>+C = /(A</a:t>
            </a:r>
            <a:r>
              <a:rPr lang="zh-CN" altLang="zh-CN"/>
              <a:t>⊕</a:t>
            </a:r>
            <a:r>
              <a:rPr lang="en-US" altLang="zh-CN"/>
              <a:t>B)*C + (A</a:t>
            </a:r>
            <a:r>
              <a:rPr lang="zh-CN" altLang="zh-CN"/>
              <a:t>⊕</a:t>
            </a:r>
            <a:r>
              <a:rPr lang="en-US" altLang="zh-CN"/>
              <a:t>B)*/C = (1) + </a:t>
            </a:r>
            <a:r>
              <a:rPr lang="zh-CN" altLang="zh-CN"/>
              <a:t>（</a:t>
            </a:r>
            <a:r>
              <a:rPr lang="en-US" altLang="zh-CN"/>
              <a:t>2</a:t>
            </a:r>
            <a:r>
              <a:rPr lang="zh-CN" altLang="zh-CN"/>
              <a:t>）</a:t>
            </a:r>
            <a:endParaRPr lang="zh-CN" altLang="zh-CN"/>
          </a:p>
          <a:p>
            <a:r>
              <a:rPr lang="en-US" altLang="zh-CN"/>
              <a:t>(1)=/(A</a:t>
            </a:r>
            <a:r>
              <a:rPr lang="zh-CN" altLang="zh-CN"/>
              <a:t>⊕</a:t>
            </a:r>
            <a:r>
              <a:rPr lang="en-US" altLang="zh-CN"/>
              <a:t>B)*C =/(/A*B +A*/B) *C = (/(/A*B)*/(A*/B))*C = ((A+/B)*(/A+B))*C</a:t>
            </a:r>
            <a:endParaRPr lang="zh-CN" altLang="zh-CN"/>
          </a:p>
          <a:p>
            <a:r>
              <a:rPr lang="en-US" altLang="zh-CN"/>
              <a:t>=(AB+/A/B)*C = ABC + /A/BC</a:t>
            </a:r>
            <a:endParaRPr lang="zh-CN" altLang="zh-CN"/>
          </a:p>
          <a:p>
            <a:r>
              <a:rPr lang="en-US" altLang="zh-CN"/>
              <a:t>(2)=(A</a:t>
            </a:r>
            <a:r>
              <a:rPr lang="zh-CN" altLang="zh-CN"/>
              <a:t>⊕</a:t>
            </a:r>
            <a:r>
              <a:rPr lang="en-US" altLang="zh-CN"/>
              <a:t>B)*/C =(/A*B +A*/B)*/C=/AB/C+A/B/C</a:t>
            </a:r>
            <a:endParaRPr lang="zh-CN" altLang="zh-CN"/>
          </a:p>
          <a:p>
            <a:r>
              <a:rPr lang="en-US" altLang="zh-CN"/>
              <a:t>A</a:t>
            </a:r>
            <a:r>
              <a:rPr lang="zh-CN" altLang="zh-CN"/>
              <a:t>⊕</a:t>
            </a:r>
            <a:r>
              <a:rPr lang="en-US" altLang="zh-CN"/>
              <a:t>B</a:t>
            </a:r>
            <a:r>
              <a:rPr lang="zh-CN" altLang="zh-CN"/>
              <a:t>⊕</a:t>
            </a:r>
            <a:r>
              <a:rPr lang="en-US" altLang="zh-CN"/>
              <a:t>+C =(1)+(2)= ABC + /A/BC + /AB/C + A/B/C</a:t>
            </a:r>
            <a:endParaRPr lang="zh-CN" altLang="zh-CN"/>
          </a:p>
          <a:p>
            <a:pPr eaLnBrk="1" hangingPunct="1"/>
            <a:endParaRPr kumimoji="1" lang="zh-C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92188" y="768350"/>
            <a:ext cx="5114925" cy="3836988"/>
          </a:xfrm>
        </p:spPr>
      </p:sp>
      <p:sp>
        <p:nvSpPr>
          <p:cNvPr id="235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solidFill>
                <a:srgbClr val="000066"/>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观察</a:t>
            </a:r>
            <a:r>
              <a:rPr lang="zh-CN" altLang="en-US"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结果</a:t>
            </a:r>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Ci</a:t>
            </a:r>
            <a:r>
              <a:rPr lang="zh-CN" altLang="en-US"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只</a:t>
            </a:r>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取决于</a:t>
            </a:r>
            <a:r>
              <a:rPr lang="en-US" altLang="zh-CN" sz="1200" kern="1200" dirty="0" err="1">
                <a:solidFill>
                  <a:schemeClr val="tx1"/>
                </a:solidFill>
                <a:effectLst/>
                <a:latin typeface="Arial" panose="020B0604020202020204" pitchFamily="34" charset="0"/>
                <a:ea typeface="宋体" panose="02010600030101010101" pitchFamily="2" charset="-122"/>
                <a:cs typeface="宋体" panose="02010600030101010101" pitchFamily="2" charset="-122"/>
              </a:rPr>
              <a:t>P_k</a:t>
            </a:r>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lang="en-US" altLang="zh-CN" sz="1200" kern="1200" dirty="0" err="1">
                <a:solidFill>
                  <a:schemeClr val="tx1"/>
                </a:solidFill>
                <a:effectLst/>
                <a:latin typeface="Arial" panose="020B0604020202020204" pitchFamily="34" charset="0"/>
                <a:ea typeface="宋体" panose="02010600030101010101" pitchFamily="2" charset="-122"/>
                <a:cs typeface="宋体" panose="02010600030101010101" pitchFamily="2" charset="-122"/>
              </a:rPr>
              <a:t>G_j</a:t>
            </a:r>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和</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C_(-1)</a:t>
            </a:r>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，这些都直接依赖于</a:t>
            </a:r>
            <a:r>
              <a:rPr lang="en-US" altLang="zh-CN" sz="1200" kern="1200" dirty="0" err="1">
                <a:solidFill>
                  <a:schemeClr val="tx1"/>
                </a:solidFill>
                <a:effectLst/>
                <a:latin typeface="Arial" panose="020B0604020202020204" pitchFamily="34" charset="0"/>
                <a:ea typeface="宋体" panose="02010600030101010101" pitchFamily="2" charset="-122"/>
                <a:cs typeface="宋体" panose="02010600030101010101" pitchFamily="2" charset="-122"/>
              </a:rPr>
              <a:t>A_i</a:t>
            </a:r>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和</a:t>
            </a:r>
            <a:r>
              <a:rPr lang="en-US" altLang="zh-CN" sz="1200" kern="1200" dirty="0" err="1">
                <a:solidFill>
                  <a:schemeClr val="tx1"/>
                </a:solidFill>
                <a:effectLst/>
                <a:latin typeface="Arial" panose="020B0604020202020204" pitchFamily="34" charset="0"/>
                <a:ea typeface="宋体" panose="02010600030101010101" pitchFamily="2" charset="-122"/>
                <a:cs typeface="宋体" panose="02010600030101010101" pitchFamily="2" charset="-122"/>
              </a:rPr>
              <a:t>B_i</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所以所有</a:t>
            </a:r>
            <a:r>
              <a:rPr lang="en-US"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Ci</a:t>
            </a:r>
            <a:r>
              <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几乎可以同时算出，不需要一级级等待，故称为提前进位。</a:t>
            </a:r>
            <a:endParaRPr lang="zh-CN" altLang="zh-CN" sz="120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kumimoji="1" lang="zh-CN" altLang="en-US" dirty="0"/>
          </a:p>
        </p:txBody>
      </p:sp>
      <p:sp>
        <p:nvSpPr>
          <p:cNvPr id="4" name="灯片编号占位符 3"/>
          <p:cNvSpPr>
            <a:spLocks noGrp="1"/>
          </p:cNvSpPr>
          <p:nvPr>
            <p:ph type="sldNum" sz="quarter" idx="5"/>
          </p:nvPr>
        </p:nvSpPr>
        <p:spPr/>
        <p:txBody>
          <a:bodyPr/>
          <a:lstStyle/>
          <a:p>
            <a:pPr>
              <a:defRPr/>
            </a:pPr>
            <a:fld id="{EC211502-7651-45AC-9DC4-B5DCFF33C650}"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2FA34493-B4F9-4BBB-BA1A-7DC7C57DB249}"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(4)</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5894EC0-BF9E-4B1A-81AE-9B8B50C81259}"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A1F1C48-A926-4487-BC26-F69184C6C627}"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(4)</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4AD086F-7081-43E2-92F0-23B2CE4A2739}"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9C5C1A0-6C98-459E-85E0-CC549B780F3D}"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(4)</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C05B462-D9F0-48F2-A06A-EBCCC23AAAA4}"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fld id="{9575725C-9F17-4869-8FE0-0098240B16A2}"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(4)</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80513E9-99B9-44B9-9038-B4A455D4782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C0155EE-B4D2-47E0-B774-93C2158BB280}"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(4)</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D8C16A2-F53C-4D74-96A8-2357D527C0DA}"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fld id="{4C3DC769-1F15-4721-B64D-9E162ACE6404}"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(4)</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659A957-59D0-40A6-873A-3A836EB2E25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14509D63-FBF4-4582-A26F-2F6153FED227}"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(4)</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3AD992D-4CCF-4B32-B212-F48EBD7EA478}"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1A29212-D27D-4E6B-AA4E-5586ABACA2CE}"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(4)</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AD62DAE-D330-4020-A1CE-0BEBB173770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124A0261-D1EC-432D-AB1B-A16D266071ED}"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(4)</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70878E2-4A14-4EB5-B7C1-0E3797DAB5A9}"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490FA387-8F02-4503-8158-B827C5A71DE1}"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(4)</a:t>
            </a: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EB7576C-8DEB-476C-8169-3679F2E1CA08}"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493F1528-89BF-475C-A76C-D0D6836678FE}"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(4)</a:t>
            </a: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E65692E-C17D-4E4E-894D-3954A1C8643C}"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9C168192-1299-4BA6-8743-B423B30897A3}"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(4)</a:t>
            </a: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2E56BE2C-3D2D-4DE1-8D11-40D03A3280E5}"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A17D5B1C-1D4C-4657-B68D-18D8C37558E3}"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(4)</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E18E088-DA31-48A3-BB41-7F43AA17DBE3}"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F2AE022-F32A-4AD2-A86F-A6F0555979EA}"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(4)</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6FA585A-3C10-477C-A645-96D994214E4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395288" y="6453188"/>
            <a:ext cx="1720850" cy="404812"/>
          </a:xfrm>
          <a:prstGeom prst="rect">
            <a:avLst/>
          </a:prstGeom>
          <a:noFill/>
          <a:ln w="9525">
            <a:noFill/>
            <a:miter lim="800000"/>
          </a:ln>
        </p:spPr>
        <p:txBody>
          <a:bodyPr vert="horz" wrap="square" lIns="91440" tIns="45720" rIns="91440" bIns="45720" numCol="1" anchor="t" anchorCtr="0" compatLnSpc="1"/>
          <a:lstStyle>
            <a:lvl1pPr eaLnBrk="1" hangingPunct="1">
              <a:defRPr>
                <a:solidFill>
                  <a:srgbClr val="B2B2B2"/>
                </a:solidFill>
              </a:defRPr>
            </a:lvl1pPr>
          </a:lstStyle>
          <a:p>
            <a:pPr>
              <a:defRPr/>
            </a:pPr>
            <a:fld id="{80000595-1498-4C25-959C-9F63A84A33F3}" type="datetime1">
              <a:rPr lang="zh-CN" altLang="en-US"/>
            </a:fld>
            <a:endParaRPr lang="en-US" altLang="zh-CN"/>
          </a:p>
        </p:txBody>
      </p:sp>
      <p:sp>
        <p:nvSpPr>
          <p:cNvPr id="1029" name="Rectangle 5"/>
          <p:cNvSpPr>
            <a:spLocks noGrp="1" noChangeArrowheads="1"/>
          </p:cNvSpPr>
          <p:nvPr>
            <p:ph type="ftr" sz="quarter" idx="3"/>
          </p:nvPr>
        </p:nvSpPr>
        <p:spPr bwMode="auto">
          <a:xfrm>
            <a:off x="2281238" y="6453188"/>
            <a:ext cx="4903787" cy="404812"/>
          </a:xfrm>
          <a:prstGeom prst="rect">
            <a:avLst/>
          </a:prstGeom>
          <a:noFill/>
          <a:ln w="9525">
            <a:noFill/>
            <a:miter lim="800000"/>
          </a:ln>
        </p:spPr>
        <p:txBody>
          <a:bodyPr vert="horz" wrap="square" lIns="91440" tIns="45720" rIns="91440" bIns="45720" numCol="1" anchor="t" anchorCtr="0" compatLnSpc="1"/>
          <a:lstStyle>
            <a:lvl1pPr algn="ctr" eaLnBrk="1" hangingPunct="1">
              <a:defRPr>
                <a:solidFill>
                  <a:srgbClr val="B2B2B2"/>
                </a:solidFill>
              </a:defRPr>
            </a:lvl1pPr>
          </a:lstStyle>
          <a:p>
            <a:pPr>
              <a:defRPr/>
            </a:pPr>
            <a:r>
              <a:rPr lang="zh-CN" altLang="en-US"/>
              <a:t>模拟与数字电路 </a:t>
            </a:r>
            <a:r>
              <a:rPr lang="en-US" altLang="zh-CN"/>
              <a:t>— </a:t>
            </a:r>
            <a:r>
              <a:rPr lang="zh-CN" altLang="en-US"/>
              <a:t>组合逻辑电路</a:t>
            </a:r>
            <a:r>
              <a:rPr lang="en-US" altLang="zh-CN"/>
              <a:t>(4)</a:t>
            </a:r>
            <a:endParaRPr lang="en-US" altLang="zh-CN"/>
          </a:p>
        </p:txBody>
      </p:sp>
      <p:sp>
        <p:nvSpPr>
          <p:cNvPr id="1030" name="Rectangle 6"/>
          <p:cNvSpPr>
            <a:spLocks noGrp="1" noChangeArrowheads="1"/>
          </p:cNvSpPr>
          <p:nvPr>
            <p:ph type="sldNum" sz="quarter" idx="4"/>
          </p:nvPr>
        </p:nvSpPr>
        <p:spPr bwMode="auto">
          <a:xfrm>
            <a:off x="7502525" y="6453188"/>
            <a:ext cx="1219200" cy="404812"/>
          </a:xfrm>
          <a:prstGeom prst="rect">
            <a:avLst/>
          </a:prstGeom>
          <a:noFill/>
          <a:ln w="9525">
            <a:noFill/>
            <a:miter lim="800000"/>
          </a:ln>
        </p:spPr>
        <p:txBody>
          <a:bodyPr vert="horz" wrap="square" lIns="91440" tIns="45720" rIns="91440" bIns="45720" numCol="1" anchor="t" anchorCtr="0" compatLnSpc="1"/>
          <a:lstStyle>
            <a:lvl1pPr algn="r" eaLnBrk="1" hangingPunct="1">
              <a:defRPr>
                <a:solidFill>
                  <a:srgbClr val="B2B2B2"/>
                </a:solidFill>
              </a:defRPr>
            </a:lvl1pPr>
          </a:lstStyle>
          <a:p>
            <a:pPr>
              <a:defRPr/>
            </a:pPr>
            <a:fld id="{70E37926-642D-4812-9A96-DFC6FBBF7390}" type="slidenum">
              <a:rPr lang="en-US" altLang="zh-CN"/>
            </a:fld>
            <a:endParaRPr lang="en-US" altLang="zh-CN"/>
          </a:p>
        </p:txBody>
      </p:sp>
      <p:sp>
        <p:nvSpPr>
          <p:cNvPr id="1031" name="Line 7"/>
          <p:cNvSpPr>
            <a:spLocks noChangeShapeType="1"/>
          </p:cNvSpPr>
          <p:nvPr/>
        </p:nvSpPr>
        <p:spPr bwMode="auto">
          <a:xfrm>
            <a:off x="395288" y="6453188"/>
            <a:ext cx="8353425" cy="0"/>
          </a:xfrm>
          <a:prstGeom prst="line">
            <a:avLst/>
          </a:prstGeom>
          <a:noFill/>
          <a:ln w="9525">
            <a:solidFill>
              <a:srgbClr val="B2B2B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mj-lt"/>
          <a:ea typeface="+mj-ea"/>
          <a:cs typeface="宋体" panose="02010600030101010101" pitchFamily="2" charset="-122"/>
        </a:defRPr>
      </a:lvl1pPr>
      <a:lvl2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Times New Roman" panose="02020603050405020304" pitchFamily="18" charset="0"/>
          <a:ea typeface="+mn-ea"/>
          <a:cs typeface="宋体" panose="02010600030101010101" pitchFamily="2" charset="-122"/>
        </a:defRPr>
      </a:lvl1pPr>
      <a:lvl2pPr marL="742950" indent="-285750" algn="l" rtl="0" eaLnBrk="0" fontAlgn="base" hangingPunct="0">
        <a:spcBef>
          <a:spcPct val="0"/>
        </a:spcBef>
        <a:spcAft>
          <a:spcPct val="20000"/>
        </a:spcAft>
        <a:buChar char="–"/>
        <a:defRPr sz="2400">
          <a:solidFill>
            <a:schemeClr val="tx1"/>
          </a:solidFill>
          <a:latin typeface="Times New Roman" panose="02020603050405020304" pitchFamily="18" charset="0"/>
          <a:ea typeface="+mn-ea"/>
          <a:cs typeface="宋体" panose="02010600030101010101" pitchFamily="2" charset="-122"/>
        </a:defRPr>
      </a:lvl2pPr>
      <a:lvl3pPr marL="1143000" indent="-228600" algn="l" rtl="0" eaLnBrk="0" fontAlgn="base" hangingPunct="0">
        <a:spcBef>
          <a:spcPct val="0"/>
        </a:spcBef>
        <a:spcAft>
          <a:spcPct val="20000"/>
        </a:spcAft>
        <a:buChar char="•"/>
        <a:defRPr sz="2000">
          <a:solidFill>
            <a:schemeClr val="tx1"/>
          </a:solidFill>
          <a:latin typeface="Times New Roman" panose="02020603050405020304" pitchFamily="18" charset="0"/>
          <a:ea typeface="+mn-ea"/>
          <a:cs typeface="宋体" panose="02010600030101010101" pitchFamily="2" charset="-122"/>
        </a:defRPr>
      </a:lvl3pPr>
      <a:lvl4pPr marL="1600200" indent="-228600" algn="l" rtl="0" eaLnBrk="0" fontAlgn="base" hangingPunct="0">
        <a:spcBef>
          <a:spcPct val="0"/>
        </a:spcBef>
        <a:spcAft>
          <a:spcPct val="20000"/>
        </a:spcAft>
        <a:buChar char="–"/>
        <a:defRPr sz="2000">
          <a:solidFill>
            <a:schemeClr val="tx1"/>
          </a:solidFill>
          <a:latin typeface="Times New Roman" panose="02020603050405020304" pitchFamily="18" charset="0"/>
          <a:ea typeface="+mn-ea"/>
          <a:cs typeface="宋体" panose="02010600030101010101" pitchFamily="2" charset="-122"/>
        </a:defRPr>
      </a:lvl4pPr>
      <a:lvl5pPr marL="2057400" indent="-228600" algn="l" rtl="0" eaLnBrk="0" fontAlgn="base" hangingPunct="0">
        <a:spcBef>
          <a:spcPct val="0"/>
        </a:spcBef>
        <a:spcAft>
          <a:spcPct val="20000"/>
        </a:spcAft>
        <a:buChar char="»"/>
        <a:defRPr sz="2000">
          <a:solidFill>
            <a:schemeClr val="tx1"/>
          </a:solidFill>
          <a:latin typeface="Times New Roman" panose="02020603050405020304" pitchFamily="18" charset="0"/>
          <a:ea typeface="+mn-ea"/>
          <a:cs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wmf"/><Relationship Id="rId7" Type="http://schemas.openxmlformats.org/officeDocument/2006/relationships/oleObject" Target="../embeddings/oleObject11.bin"/><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 Id="rId3" Type="http://schemas.openxmlformats.org/officeDocument/2006/relationships/oleObject" Target="../embeddings/oleObject9.bin"/><Relationship Id="rId2" Type="http://schemas.openxmlformats.org/officeDocument/2006/relationships/image" Target="../media/image8.wmf"/><Relationship Id="rId11" Type="http://schemas.openxmlformats.org/officeDocument/2006/relationships/notesSlide" Target="../notesSlides/notesSlide7.xml"/><Relationship Id="rId10" Type="http://schemas.openxmlformats.org/officeDocument/2006/relationships/vmlDrawing" Target="../drawings/vmlDrawing4.vml"/><Relationship Id="rId1"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3.wmf"/><Relationship Id="rId3" Type="http://schemas.openxmlformats.org/officeDocument/2006/relationships/oleObject" Target="../embeddings/oleObject13.bin"/><Relationship Id="rId2" Type="http://schemas.openxmlformats.org/officeDocument/2006/relationships/image" Target="../media/image12.wmf"/><Relationship Id="rId1"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wmf"/><Relationship Id="rId7" Type="http://schemas.openxmlformats.org/officeDocument/2006/relationships/oleObject" Target="../embeddings/oleObject17.bin"/><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 Id="rId3" Type="http://schemas.openxmlformats.org/officeDocument/2006/relationships/oleObject" Target="../embeddings/oleObject15.bin"/><Relationship Id="rId2" Type="http://schemas.openxmlformats.org/officeDocument/2006/relationships/image" Target="../media/image14.wmf"/><Relationship Id="rId13" Type="http://schemas.openxmlformats.org/officeDocument/2006/relationships/notesSlide" Target="../notesSlides/notesSlide9.xml"/><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19.png"/><Relationship Id="rId1"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22.wmf"/><Relationship Id="rId7" Type="http://schemas.openxmlformats.org/officeDocument/2006/relationships/oleObject" Target="../embeddings/oleObject21.bin"/><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emf"/><Relationship Id="rId3" Type="http://schemas.openxmlformats.org/officeDocument/2006/relationships/oleObject" Target="../embeddings/oleObject19.bin"/><Relationship Id="rId2" Type="http://schemas.openxmlformats.org/officeDocument/2006/relationships/image" Target="../media/image17.wmf"/><Relationship Id="rId12" Type="http://schemas.openxmlformats.org/officeDocument/2006/relationships/notesSlide" Target="../notesSlides/notesSlide10.xml"/><Relationship Id="rId11" Type="http://schemas.openxmlformats.org/officeDocument/2006/relationships/vmlDrawing" Target="../drawings/vmlDrawing7.vml"/><Relationship Id="rId10" Type="http://schemas.openxmlformats.org/officeDocument/2006/relationships/slideLayout" Target="../slideLayouts/slideLayout2.xml"/><Relationship Id="rId1"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en.wikipedia.org/wiki/Logic_gate" TargetMode="External"/><Relationship Id="rId3" Type="http://schemas.openxmlformats.org/officeDocument/2006/relationships/hyperlink" Target="https://en.wikipedia.org/wiki/Digital_electronics" TargetMode="External"/><Relationship Id="rId2" Type="http://schemas.openxmlformats.org/officeDocument/2006/relationships/hyperlink" Target="https://en.wikipedia.org/wiki/Digital_circuit" TargetMode="External"/><Relationship Id="rId1" Type="http://schemas.openxmlformats.org/officeDocument/2006/relationships/hyperlink" Target="https://en.wikipedia.org/wiki/Electronics"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hyperlink" Target="https://en.wikipedia.org/wiki/Digital_circuit" TargetMode="Externa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22.wmf"/><Relationship Id="rId7" Type="http://schemas.openxmlformats.org/officeDocument/2006/relationships/oleObject" Target="../embeddings/oleObject25.bin"/><Relationship Id="rId6" Type="http://schemas.openxmlformats.org/officeDocument/2006/relationships/image" Target="../media/image21.wmf"/><Relationship Id="rId5" Type="http://schemas.openxmlformats.org/officeDocument/2006/relationships/oleObject" Target="../embeddings/oleObject24.bin"/><Relationship Id="rId4" Type="http://schemas.openxmlformats.org/officeDocument/2006/relationships/image" Target="../media/image20.emf"/><Relationship Id="rId3" Type="http://schemas.openxmlformats.org/officeDocument/2006/relationships/oleObject" Target="../embeddings/oleObject23.bin"/><Relationship Id="rId2" Type="http://schemas.openxmlformats.org/officeDocument/2006/relationships/image" Target="../media/image17.wmf"/><Relationship Id="rId11" Type="http://schemas.openxmlformats.org/officeDocument/2006/relationships/vmlDrawing" Target="../drawings/vmlDrawing8.vml"/><Relationship Id="rId10" Type="http://schemas.openxmlformats.org/officeDocument/2006/relationships/slideLayout" Target="../slideLayouts/slideLayout2.xml"/><Relationship Id="rId1" Type="http://schemas.openxmlformats.org/officeDocument/2006/relationships/oleObject" Target="../embeddings/oleObject2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26.bin"/></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6.xml"/><Relationship Id="rId5" Type="http://schemas.openxmlformats.org/officeDocument/2006/relationships/image" Target="../media/image35.jpe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1" Type="http://schemas.openxmlformats.org/officeDocument/2006/relationships/notesSlide" Target="../notesSlides/notesSlide3.xml"/><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7.bin"/><Relationship Id="rId2" Type="http://schemas.openxmlformats.org/officeDocument/2006/relationships/image" Target="../media/image6.w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p:cNvSpPr txBox="1">
            <a:spLocks noChangeArrowheads="1"/>
          </p:cNvSpPr>
          <p:nvPr/>
        </p:nvSpPr>
        <p:spPr bwMode="auto">
          <a:xfrm>
            <a:off x="863600" y="3933825"/>
            <a:ext cx="7416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3200"/>
              <a:t>08_</a:t>
            </a:r>
            <a:r>
              <a:rPr lang="zh-CN" altLang="en-US" sz="3200"/>
              <a:t>组合逻辑电路</a:t>
            </a:r>
            <a:r>
              <a:rPr lang="en-US" altLang="zh-CN" sz="3200"/>
              <a:t>(4)</a:t>
            </a:r>
            <a:endParaRPr lang="en-US" altLang="zh-CN" sz="3200"/>
          </a:p>
          <a:p>
            <a:pPr algn="ctr" eaLnBrk="1" hangingPunct="1">
              <a:spcAft>
                <a:spcPct val="0"/>
              </a:spcAft>
              <a:buFontTx/>
              <a:buNone/>
            </a:pPr>
            <a:r>
              <a:rPr lang="zh-CN" altLang="en-US" sz="2000"/>
              <a:t>（数电</a:t>
            </a:r>
            <a:r>
              <a:rPr lang="en-US" altLang="zh-CN" sz="2000"/>
              <a:t>P186-197</a:t>
            </a:r>
            <a:r>
              <a:rPr lang="zh-CN" altLang="en-US" sz="2000"/>
              <a:t>）</a:t>
            </a:r>
            <a:endParaRPr lang="en-US" altLang="zh-CN"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836D96F-D5C3-48CF-87AC-2E6C23ADD85A}"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18435"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1843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70E7F90-2723-48D5-879D-D32DA1CBCEE7}"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18437" name="Rectangle 2"/>
          <p:cNvSpPr>
            <a:spLocks noGrp="1" noChangeArrowheads="1"/>
          </p:cNvSpPr>
          <p:nvPr>
            <p:ph type="title"/>
          </p:nvPr>
        </p:nvSpPr>
        <p:spPr/>
        <p:txBody>
          <a:bodyPr/>
          <a:lstStyle/>
          <a:p>
            <a:r>
              <a:rPr kumimoji="1" lang="en-US" altLang="zh-CN">
                <a:solidFill>
                  <a:schemeClr val="tx1"/>
                </a:solidFill>
              </a:rPr>
              <a:t>1</a:t>
            </a:r>
            <a:r>
              <a:rPr kumimoji="1" lang="zh-CN" altLang="en-US">
                <a:solidFill>
                  <a:schemeClr val="tx1"/>
                </a:solidFill>
              </a:rPr>
              <a:t>位全加器</a:t>
            </a:r>
            <a:endParaRPr kumimoji="1" lang="zh-CN" altLang="en-US">
              <a:solidFill>
                <a:schemeClr val="tx1"/>
              </a:solidFill>
            </a:endParaRPr>
          </a:p>
        </p:txBody>
      </p:sp>
      <p:sp>
        <p:nvSpPr>
          <p:cNvPr id="18438" name="Rectangle 3"/>
          <p:cNvSpPr>
            <a:spLocks noGrp="1" noChangeArrowheads="1"/>
          </p:cNvSpPr>
          <p:nvPr>
            <p:ph type="body" idx="1"/>
          </p:nvPr>
        </p:nvSpPr>
        <p:spPr>
          <a:xfrm>
            <a:off x="457200" y="1268413"/>
            <a:ext cx="8229600" cy="1728787"/>
          </a:xfrm>
        </p:spPr>
        <p:txBody>
          <a:bodyPr/>
          <a:lstStyle/>
          <a:p>
            <a:r>
              <a:rPr lang="zh-CN" altLang="en-US"/>
              <a:t>将两个</a:t>
            </a:r>
            <a:r>
              <a:rPr lang="en-US" altLang="zh-CN"/>
              <a:t>1</a:t>
            </a:r>
            <a:r>
              <a:rPr lang="zh-CN" altLang="en-US"/>
              <a:t>位数与来自低位的进位相加，产生</a:t>
            </a:r>
            <a:r>
              <a:rPr lang="en-US" altLang="zh-CN"/>
              <a:t>1</a:t>
            </a:r>
            <a:r>
              <a:rPr lang="zh-CN" altLang="en-US"/>
              <a:t>位的和，以及向高位的进位</a:t>
            </a:r>
            <a:endParaRPr lang="zh-CN" altLang="en-US"/>
          </a:p>
          <a:p>
            <a:pPr lvl="1"/>
            <a:r>
              <a:rPr lang="en-US" altLang="zh-CN" sz="2800"/>
              <a:t>{Co, S} = A + B +Ci</a:t>
            </a:r>
            <a:endParaRPr lang="zh-CN" altLang="en-US" sz="2800"/>
          </a:p>
        </p:txBody>
      </p:sp>
      <p:sp>
        <p:nvSpPr>
          <p:cNvPr id="18439" name="Rectangle 4"/>
          <p:cNvSpPr>
            <a:spLocks noChangeArrowheads="1"/>
          </p:cNvSpPr>
          <p:nvPr/>
        </p:nvSpPr>
        <p:spPr bwMode="auto">
          <a:xfrm>
            <a:off x="6408738" y="2312988"/>
            <a:ext cx="1193800" cy="154940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40" name="Line 5"/>
          <p:cNvSpPr>
            <a:spLocks noChangeShapeType="1"/>
          </p:cNvSpPr>
          <p:nvPr/>
        </p:nvSpPr>
        <p:spPr bwMode="auto">
          <a:xfrm>
            <a:off x="5951538" y="2662238"/>
            <a:ext cx="457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1" name="Line 6"/>
          <p:cNvSpPr>
            <a:spLocks noChangeShapeType="1"/>
          </p:cNvSpPr>
          <p:nvPr/>
        </p:nvSpPr>
        <p:spPr bwMode="auto">
          <a:xfrm>
            <a:off x="5951538" y="3086100"/>
            <a:ext cx="457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2" name="Line 7"/>
          <p:cNvSpPr>
            <a:spLocks noChangeShapeType="1"/>
          </p:cNvSpPr>
          <p:nvPr/>
        </p:nvSpPr>
        <p:spPr bwMode="auto">
          <a:xfrm>
            <a:off x="7612063" y="2662238"/>
            <a:ext cx="457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3" name="Line 8"/>
          <p:cNvSpPr>
            <a:spLocks noChangeShapeType="1"/>
          </p:cNvSpPr>
          <p:nvPr/>
        </p:nvSpPr>
        <p:spPr bwMode="auto">
          <a:xfrm>
            <a:off x="7612063" y="3543300"/>
            <a:ext cx="457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4" name="Text Box 9"/>
          <p:cNvSpPr txBox="1">
            <a:spLocks noChangeArrowheads="1"/>
          </p:cNvSpPr>
          <p:nvPr/>
        </p:nvSpPr>
        <p:spPr bwMode="auto">
          <a:xfrm>
            <a:off x="6403975" y="239871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A</a:t>
            </a:r>
            <a:endParaRPr kumimoji="1" lang="en-US" altLang="zh-CN" sz="2400">
              <a:ea typeface="楷体_GB2312" pitchFamily="49" charset="-122"/>
            </a:endParaRPr>
          </a:p>
        </p:txBody>
      </p:sp>
      <p:sp>
        <p:nvSpPr>
          <p:cNvPr id="18445" name="Text Box 10"/>
          <p:cNvSpPr txBox="1">
            <a:spLocks noChangeArrowheads="1"/>
          </p:cNvSpPr>
          <p:nvPr/>
        </p:nvSpPr>
        <p:spPr bwMode="auto">
          <a:xfrm>
            <a:off x="6419850" y="28321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B</a:t>
            </a:r>
            <a:endParaRPr kumimoji="1" lang="en-US" altLang="zh-CN" sz="2400">
              <a:ea typeface="楷体_GB2312" pitchFamily="49" charset="-122"/>
            </a:endParaRPr>
          </a:p>
        </p:txBody>
      </p:sp>
      <p:sp>
        <p:nvSpPr>
          <p:cNvPr id="18446" name="Text Box 11"/>
          <p:cNvSpPr txBox="1">
            <a:spLocks noChangeArrowheads="1"/>
          </p:cNvSpPr>
          <p:nvPr/>
        </p:nvSpPr>
        <p:spPr bwMode="auto">
          <a:xfrm>
            <a:off x="7205663" y="24574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S</a:t>
            </a:r>
            <a:endParaRPr kumimoji="1" lang="en-US" altLang="zh-CN" sz="2400">
              <a:ea typeface="楷体_GB2312" pitchFamily="49" charset="-122"/>
            </a:endParaRPr>
          </a:p>
        </p:txBody>
      </p:sp>
      <p:sp>
        <p:nvSpPr>
          <p:cNvPr id="18447" name="Text Box 12"/>
          <p:cNvSpPr txBox="1">
            <a:spLocks noChangeArrowheads="1"/>
          </p:cNvSpPr>
          <p:nvPr/>
        </p:nvSpPr>
        <p:spPr bwMode="auto">
          <a:xfrm>
            <a:off x="7038975" y="3321050"/>
            <a:ext cx="561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Co</a:t>
            </a:r>
            <a:endParaRPr kumimoji="1" lang="en-US" altLang="zh-CN" sz="2400">
              <a:ea typeface="楷体_GB2312" pitchFamily="49" charset="-122"/>
            </a:endParaRPr>
          </a:p>
        </p:txBody>
      </p:sp>
      <p:sp>
        <p:nvSpPr>
          <p:cNvPr id="18448" name="Text Box 13"/>
          <p:cNvSpPr txBox="1">
            <a:spLocks noChangeArrowheads="1"/>
          </p:cNvSpPr>
          <p:nvPr/>
        </p:nvSpPr>
        <p:spPr bwMode="auto">
          <a:xfrm>
            <a:off x="6792913" y="2349500"/>
            <a:ext cx="3571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t>Σ</a:t>
            </a:r>
            <a:endParaRPr kumimoji="1" lang="en-US" altLang="zh-CN"/>
          </a:p>
        </p:txBody>
      </p:sp>
      <p:sp>
        <p:nvSpPr>
          <p:cNvPr id="18449" name="Text Box 14"/>
          <p:cNvSpPr txBox="1">
            <a:spLocks noChangeArrowheads="1"/>
          </p:cNvSpPr>
          <p:nvPr/>
        </p:nvSpPr>
        <p:spPr bwMode="auto">
          <a:xfrm>
            <a:off x="6265863" y="397033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400"/>
              <a:t>逻辑符号</a:t>
            </a:r>
            <a:endParaRPr kumimoji="1" lang="zh-CN" altLang="en-US" sz="2400"/>
          </a:p>
        </p:txBody>
      </p:sp>
      <p:sp>
        <p:nvSpPr>
          <p:cNvPr id="18450" name="Line 15"/>
          <p:cNvSpPr>
            <a:spLocks noChangeShapeType="1"/>
          </p:cNvSpPr>
          <p:nvPr/>
        </p:nvSpPr>
        <p:spPr bwMode="auto">
          <a:xfrm>
            <a:off x="5940425" y="3557588"/>
            <a:ext cx="457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51" name="Text Box 16"/>
          <p:cNvSpPr txBox="1">
            <a:spLocks noChangeArrowheads="1"/>
          </p:cNvSpPr>
          <p:nvPr/>
        </p:nvSpPr>
        <p:spPr bwMode="auto">
          <a:xfrm>
            <a:off x="6408738" y="3321050"/>
            <a:ext cx="474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a:t>
            </a:r>
            <a:r>
              <a:rPr kumimoji="1" lang="en-US" altLang="zh-CN" sz="2000">
                <a:ea typeface="楷体_GB2312" pitchFamily="49" charset="-122"/>
              </a:rPr>
              <a:t>i</a:t>
            </a:r>
            <a:endParaRPr kumimoji="1" lang="en-US" altLang="zh-CN" sz="2000">
              <a:ea typeface="楷体_GB2312" pitchFamily="49" charset="-122"/>
            </a:endParaRPr>
          </a:p>
        </p:txBody>
      </p:sp>
      <p:grpSp>
        <p:nvGrpSpPr>
          <p:cNvPr id="18452" name="Group 17"/>
          <p:cNvGrpSpPr/>
          <p:nvPr/>
        </p:nvGrpSpPr>
        <p:grpSpPr bwMode="auto">
          <a:xfrm>
            <a:off x="935038" y="2889250"/>
            <a:ext cx="2916237" cy="3481388"/>
            <a:chOff x="589" y="1820"/>
            <a:chExt cx="1837" cy="2193"/>
          </a:xfrm>
        </p:grpSpPr>
        <p:sp>
          <p:nvSpPr>
            <p:cNvPr id="18461" name="Text Box 18"/>
            <p:cNvSpPr txBox="1">
              <a:spLocks noChangeArrowheads="1"/>
            </p:cNvSpPr>
            <p:nvPr/>
          </p:nvSpPr>
          <p:spPr bwMode="auto">
            <a:xfrm>
              <a:off x="994" y="2118"/>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0    0</a:t>
              </a:r>
              <a:endParaRPr kumimoji="1" lang="en-US" altLang="zh-CN" b="0"/>
            </a:p>
          </p:txBody>
        </p:sp>
        <p:sp>
          <p:nvSpPr>
            <p:cNvPr id="18462" name="Text Box 19"/>
            <p:cNvSpPr txBox="1">
              <a:spLocks noChangeArrowheads="1"/>
            </p:cNvSpPr>
            <p:nvPr/>
          </p:nvSpPr>
          <p:spPr bwMode="auto">
            <a:xfrm>
              <a:off x="983" y="1824"/>
              <a:ext cx="5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A  </a:t>
              </a:r>
              <a:r>
                <a:rPr kumimoji="1" lang="en-US" altLang="zh-CN" sz="2400" b="0"/>
                <a:t> </a:t>
              </a:r>
              <a:r>
                <a:rPr kumimoji="1" lang="en-US" altLang="zh-CN" b="0"/>
                <a:t>B</a:t>
              </a:r>
              <a:endParaRPr kumimoji="1" lang="en-US" altLang="zh-CN" b="0"/>
            </a:p>
          </p:txBody>
        </p:sp>
        <p:sp>
          <p:nvSpPr>
            <p:cNvPr id="18463" name="Line 20"/>
            <p:cNvSpPr>
              <a:spLocks noChangeShapeType="1"/>
            </p:cNvSpPr>
            <p:nvPr/>
          </p:nvSpPr>
          <p:spPr bwMode="auto">
            <a:xfrm>
              <a:off x="1641" y="1845"/>
              <a:ext cx="0" cy="215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464" name="Line 21"/>
            <p:cNvSpPr>
              <a:spLocks noChangeShapeType="1"/>
            </p:cNvSpPr>
            <p:nvPr/>
          </p:nvSpPr>
          <p:spPr bwMode="auto">
            <a:xfrm>
              <a:off x="595" y="3997"/>
              <a:ext cx="183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465" name="Line 22"/>
            <p:cNvSpPr>
              <a:spLocks noChangeShapeType="1"/>
            </p:cNvSpPr>
            <p:nvPr/>
          </p:nvSpPr>
          <p:spPr bwMode="auto">
            <a:xfrm>
              <a:off x="589" y="2137"/>
              <a:ext cx="183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466" name="Line 23"/>
            <p:cNvSpPr>
              <a:spLocks noChangeShapeType="1"/>
            </p:cNvSpPr>
            <p:nvPr/>
          </p:nvSpPr>
          <p:spPr bwMode="auto">
            <a:xfrm>
              <a:off x="589" y="1845"/>
              <a:ext cx="183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467" name="Text Box 24"/>
            <p:cNvSpPr txBox="1">
              <a:spLocks noChangeArrowheads="1"/>
            </p:cNvSpPr>
            <p:nvPr/>
          </p:nvSpPr>
          <p:spPr bwMode="auto">
            <a:xfrm>
              <a:off x="2141" y="212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a:t>
              </a:r>
              <a:endParaRPr kumimoji="1" lang="en-US" altLang="zh-CN" b="0"/>
            </a:p>
          </p:txBody>
        </p:sp>
        <p:sp>
          <p:nvSpPr>
            <p:cNvPr id="18468" name="Text Box 25"/>
            <p:cNvSpPr txBox="1">
              <a:spLocks noChangeArrowheads="1"/>
            </p:cNvSpPr>
            <p:nvPr/>
          </p:nvSpPr>
          <p:spPr bwMode="auto">
            <a:xfrm>
              <a:off x="1778" y="211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a:t>
              </a:r>
              <a:endParaRPr kumimoji="1" lang="en-US" altLang="zh-CN" b="0"/>
            </a:p>
          </p:txBody>
        </p:sp>
        <p:sp>
          <p:nvSpPr>
            <p:cNvPr id="18469" name="Text Box 26"/>
            <p:cNvSpPr txBox="1">
              <a:spLocks noChangeArrowheads="1"/>
            </p:cNvSpPr>
            <p:nvPr/>
          </p:nvSpPr>
          <p:spPr bwMode="auto">
            <a:xfrm>
              <a:off x="2117" y="182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S</a:t>
              </a:r>
              <a:endParaRPr kumimoji="1" lang="en-US" altLang="zh-CN" b="0"/>
            </a:p>
          </p:txBody>
        </p:sp>
        <p:sp>
          <p:nvSpPr>
            <p:cNvPr id="18470" name="Text Box 27"/>
            <p:cNvSpPr txBox="1">
              <a:spLocks noChangeArrowheads="1"/>
            </p:cNvSpPr>
            <p:nvPr/>
          </p:nvSpPr>
          <p:spPr bwMode="auto">
            <a:xfrm>
              <a:off x="1726" y="1823"/>
              <a:ext cx="36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C</a:t>
              </a:r>
              <a:r>
                <a:rPr kumimoji="1" lang="en-US" altLang="zh-CN" sz="1800" b="0"/>
                <a:t>O</a:t>
              </a:r>
              <a:endParaRPr kumimoji="1" lang="en-US" altLang="zh-CN" b="0"/>
            </a:p>
          </p:txBody>
        </p:sp>
        <p:sp>
          <p:nvSpPr>
            <p:cNvPr id="18471" name="Text Box 28"/>
            <p:cNvSpPr txBox="1">
              <a:spLocks noChangeArrowheads="1"/>
            </p:cNvSpPr>
            <p:nvPr/>
          </p:nvSpPr>
          <p:spPr bwMode="auto">
            <a:xfrm>
              <a:off x="664" y="211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a:t>
              </a:r>
              <a:endParaRPr kumimoji="1" lang="en-US" altLang="zh-CN" b="0"/>
            </a:p>
          </p:txBody>
        </p:sp>
        <p:sp>
          <p:nvSpPr>
            <p:cNvPr id="18472" name="Text Box 29"/>
            <p:cNvSpPr txBox="1">
              <a:spLocks noChangeArrowheads="1"/>
            </p:cNvSpPr>
            <p:nvPr/>
          </p:nvSpPr>
          <p:spPr bwMode="auto">
            <a:xfrm>
              <a:off x="612" y="1820"/>
              <a:ext cx="30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C</a:t>
              </a:r>
              <a:r>
                <a:rPr kumimoji="1" lang="en-US" altLang="zh-CN" sz="1800" b="0"/>
                <a:t>i</a:t>
              </a:r>
              <a:endParaRPr kumimoji="1" lang="en-US" altLang="zh-CN" b="0"/>
            </a:p>
          </p:txBody>
        </p:sp>
        <p:grpSp>
          <p:nvGrpSpPr>
            <p:cNvPr id="18473" name="Group 30"/>
            <p:cNvGrpSpPr/>
            <p:nvPr/>
          </p:nvGrpSpPr>
          <p:grpSpPr bwMode="auto">
            <a:xfrm>
              <a:off x="660" y="2355"/>
              <a:ext cx="1725" cy="1658"/>
              <a:chOff x="660" y="2355"/>
              <a:chExt cx="1725" cy="1832"/>
            </a:xfrm>
          </p:grpSpPr>
          <p:sp>
            <p:nvSpPr>
              <p:cNvPr id="18474" name="Text Box 31"/>
              <p:cNvSpPr txBox="1">
                <a:spLocks noChangeArrowheads="1"/>
              </p:cNvSpPr>
              <p:nvPr/>
            </p:nvSpPr>
            <p:spPr bwMode="auto">
              <a:xfrm>
                <a:off x="988" y="2854"/>
                <a:ext cx="56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1    1</a:t>
                </a:r>
                <a:endParaRPr kumimoji="1" lang="en-US" altLang="zh-CN" b="0"/>
              </a:p>
            </p:txBody>
          </p:sp>
          <p:sp>
            <p:nvSpPr>
              <p:cNvPr id="18475" name="Text Box 32"/>
              <p:cNvSpPr txBox="1">
                <a:spLocks noChangeArrowheads="1"/>
              </p:cNvSpPr>
              <p:nvPr/>
            </p:nvSpPr>
            <p:spPr bwMode="auto">
              <a:xfrm>
                <a:off x="988" y="2358"/>
                <a:ext cx="56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0    1</a:t>
                </a:r>
                <a:endParaRPr kumimoji="1" lang="en-US" altLang="zh-CN" b="0"/>
              </a:p>
            </p:txBody>
          </p:sp>
          <p:sp>
            <p:nvSpPr>
              <p:cNvPr id="18476" name="Text Box 33"/>
              <p:cNvSpPr txBox="1">
                <a:spLocks noChangeArrowheads="1"/>
              </p:cNvSpPr>
              <p:nvPr/>
            </p:nvSpPr>
            <p:spPr bwMode="auto">
              <a:xfrm>
                <a:off x="988" y="2606"/>
                <a:ext cx="56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1    0</a:t>
                </a:r>
                <a:endParaRPr kumimoji="1" lang="en-US" altLang="zh-CN" b="0"/>
              </a:p>
            </p:txBody>
          </p:sp>
          <p:sp>
            <p:nvSpPr>
              <p:cNvPr id="18477" name="Text Box 34"/>
              <p:cNvSpPr txBox="1">
                <a:spLocks noChangeArrowheads="1"/>
              </p:cNvSpPr>
              <p:nvPr/>
            </p:nvSpPr>
            <p:spPr bwMode="auto">
              <a:xfrm>
                <a:off x="2141" y="2358"/>
                <a:ext cx="2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a:t>
                </a:r>
                <a:endParaRPr kumimoji="1" lang="en-US" altLang="zh-CN" b="0"/>
              </a:p>
            </p:txBody>
          </p:sp>
          <p:sp>
            <p:nvSpPr>
              <p:cNvPr id="18478" name="Text Box 35"/>
              <p:cNvSpPr txBox="1">
                <a:spLocks noChangeArrowheads="1"/>
              </p:cNvSpPr>
              <p:nvPr/>
            </p:nvSpPr>
            <p:spPr bwMode="auto">
              <a:xfrm>
                <a:off x="1774" y="2358"/>
                <a:ext cx="2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a:t>
                </a:r>
                <a:endParaRPr kumimoji="1" lang="en-US" altLang="zh-CN" b="0"/>
              </a:p>
            </p:txBody>
          </p:sp>
          <p:sp>
            <p:nvSpPr>
              <p:cNvPr id="18479" name="Text Box 36"/>
              <p:cNvSpPr txBox="1">
                <a:spLocks noChangeArrowheads="1"/>
              </p:cNvSpPr>
              <p:nvPr/>
            </p:nvSpPr>
            <p:spPr bwMode="auto">
              <a:xfrm>
                <a:off x="2141" y="2612"/>
                <a:ext cx="2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a:t>
                </a:r>
                <a:endParaRPr kumimoji="1" lang="en-US" altLang="zh-CN" b="0"/>
              </a:p>
            </p:txBody>
          </p:sp>
          <p:sp>
            <p:nvSpPr>
              <p:cNvPr id="18480" name="Text Box 37"/>
              <p:cNvSpPr txBox="1">
                <a:spLocks noChangeArrowheads="1"/>
              </p:cNvSpPr>
              <p:nvPr/>
            </p:nvSpPr>
            <p:spPr bwMode="auto">
              <a:xfrm>
                <a:off x="1774" y="2606"/>
                <a:ext cx="22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a:t>
                </a:r>
                <a:endParaRPr kumimoji="1" lang="en-US" altLang="zh-CN" b="0"/>
              </a:p>
            </p:txBody>
          </p:sp>
          <p:sp>
            <p:nvSpPr>
              <p:cNvPr id="18481" name="Text Box 38"/>
              <p:cNvSpPr txBox="1">
                <a:spLocks noChangeArrowheads="1"/>
              </p:cNvSpPr>
              <p:nvPr/>
            </p:nvSpPr>
            <p:spPr bwMode="auto">
              <a:xfrm>
                <a:off x="2147" y="2854"/>
                <a:ext cx="2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a:t>
                </a:r>
                <a:endParaRPr kumimoji="1" lang="en-US" altLang="zh-CN" b="0"/>
              </a:p>
            </p:txBody>
          </p:sp>
          <p:sp>
            <p:nvSpPr>
              <p:cNvPr id="18482" name="Text Box 39"/>
              <p:cNvSpPr txBox="1">
                <a:spLocks noChangeArrowheads="1"/>
              </p:cNvSpPr>
              <p:nvPr/>
            </p:nvSpPr>
            <p:spPr bwMode="auto">
              <a:xfrm>
                <a:off x="1774" y="2854"/>
                <a:ext cx="2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a:t>
                </a:r>
                <a:endParaRPr kumimoji="1" lang="en-US" altLang="zh-CN" b="0"/>
              </a:p>
            </p:txBody>
          </p:sp>
          <p:sp>
            <p:nvSpPr>
              <p:cNvPr id="18483" name="Text Box 40"/>
              <p:cNvSpPr txBox="1">
                <a:spLocks noChangeArrowheads="1"/>
              </p:cNvSpPr>
              <p:nvPr/>
            </p:nvSpPr>
            <p:spPr bwMode="auto">
              <a:xfrm>
                <a:off x="660" y="2355"/>
                <a:ext cx="22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a:t>
                </a:r>
                <a:endParaRPr kumimoji="1" lang="en-US" altLang="zh-CN" b="0"/>
              </a:p>
            </p:txBody>
          </p:sp>
          <p:sp>
            <p:nvSpPr>
              <p:cNvPr id="18484" name="Text Box 41"/>
              <p:cNvSpPr txBox="1">
                <a:spLocks noChangeArrowheads="1"/>
              </p:cNvSpPr>
              <p:nvPr/>
            </p:nvSpPr>
            <p:spPr bwMode="auto">
              <a:xfrm>
                <a:off x="660" y="2603"/>
                <a:ext cx="22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a:t>
                </a:r>
                <a:endParaRPr kumimoji="1" lang="en-US" altLang="zh-CN" b="0"/>
              </a:p>
            </p:txBody>
          </p:sp>
          <p:sp>
            <p:nvSpPr>
              <p:cNvPr id="18485" name="Text Box 42"/>
              <p:cNvSpPr txBox="1">
                <a:spLocks noChangeArrowheads="1"/>
              </p:cNvSpPr>
              <p:nvPr/>
            </p:nvSpPr>
            <p:spPr bwMode="auto">
              <a:xfrm>
                <a:off x="660" y="2851"/>
                <a:ext cx="22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a:t>
                </a:r>
                <a:endParaRPr kumimoji="1" lang="en-US" altLang="zh-CN" b="0"/>
              </a:p>
            </p:txBody>
          </p:sp>
          <p:sp>
            <p:nvSpPr>
              <p:cNvPr id="18486" name="Text Box 43"/>
              <p:cNvSpPr txBox="1">
                <a:spLocks noChangeArrowheads="1"/>
              </p:cNvSpPr>
              <p:nvPr/>
            </p:nvSpPr>
            <p:spPr bwMode="auto">
              <a:xfrm>
                <a:off x="998" y="3826"/>
                <a:ext cx="56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1    1</a:t>
                </a:r>
                <a:endParaRPr kumimoji="1" lang="en-US" altLang="zh-CN" b="0"/>
              </a:p>
            </p:txBody>
          </p:sp>
          <p:sp>
            <p:nvSpPr>
              <p:cNvPr id="18487" name="Text Box 44"/>
              <p:cNvSpPr txBox="1">
                <a:spLocks noChangeArrowheads="1"/>
              </p:cNvSpPr>
              <p:nvPr/>
            </p:nvSpPr>
            <p:spPr bwMode="auto">
              <a:xfrm>
                <a:off x="1004" y="3090"/>
                <a:ext cx="56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0    0</a:t>
                </a:r>
                <a:endParaRPr kumimoji="1" lang="en-US" altLang="zh-CN" b="0"/>
              </a:p>
            </p:txBody>
          </p:sp>
          <p:sp>
            <p:nvSpPr>
              <p:cNvPr id="18488" name="Text Box 45"/>
              <p:cNvSpPr txBox="1">
                <a:spLocks noChangeArrowheads="1"/>
              </p:cNvSpPr>
              <p:nvPr/>
            </p:nvSpPr>
            <p:spPr bwMode="auto">
              <a:xfrm>
                <a:off x="998" y="3330"/>
                <a:ext cx="56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0    1</a:t>
                </a:r>
                <a:endParaRPr kumimoji="1" lang="en-US" altLang="zh-CN" b="0"/>
              </a:p>
            </p:txBody>
          </p:sp>
          <p:sp>
            <p:nvSpPr>
              <p:cNvPr id="18489" name="Text Box 46"/>
              <p:cNvSpPr txBox="1">
                <a:spLocks noChangeArrowheads="1"/>
              </p:cNvSpPr>
              <p:nvPr/>
            </p:nvSpPr>
            <p:spPr bwMode="auto">
              <a:xfrm>
                <a:off x="998" y="3578"/>
                <a:ext cx="56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1    0</a:t>
                </a:r>
                <a:endParaRPr kumimoji="1" lang="en-US" altLang="zh-CN" b="0"/>
              </a:p>
            </p:txBody>
          </p:sp>
          <p:sp>
            <p:nvSpPr>
              <p:cNvPr id="18490" name="Text Box 47"/>
              <p:cNvSpPr txBox="1">
                <a:spLocks noChangeArrowheads="1"/>
              </p:cNvSpPr>
              <p:nvPr/>
            </p:nvSpPr>
            <p:spPr bwMode="auto">
              <a:xfrm>
                <a:off x="2151" y="3098"/>
                <a:ext cx="22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a:t>
                </a:r>
                <a:endParaRPr kumimoji="1" lang="en-US" altLang="zh-CN" b="0"/>
              </a:p>
            </p:txBody>
          </p:sp>
          <p:sp>
            <p:nvSpPr>
              <p:cNvPr id="18491" name="Text Box 48"/>
              <p:cNvSpPr txBox="1">
                <a:spLocks noChangeArrowheads="1"/>
              </p:cNvSpPr>
              <p:nvPr/>
            </p:nvSpPr>
            <p:spPr bwMode="auto">
              <a:xfrm>
                <a:off x="1788" y="3090"/>
                <a:ext cx="22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a:t>
                </a:r>
                <a:endParaRPr kumimoji="1" lang="en-US" altLang="zh-CN" b="0"/>
              </a:p>
            </p:txBody>
          </p:sp>
          <p:sp>
            <p:nvSpPr>
              <p:cNvPr id="18492" name="Text Box 49"/>
              <p:cNvSpPr txBox="1">
                <a:spLocks noChangeArrowheads="1"/>
              </p:cNvSpPr>
              <p:nvPr/>
            </p:nvSpPr>
            <p:spPr bwMode="auto">
              <a:xfrm>
                <a:off x="2151" y="3330"/>
                <a:ext cx="22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a:t>
                </a:r>
                <a:endParaRPr kumimoji="1" lang="en-US" altLang="zh-CN" b="0"/>
              </a:p>
            </p:txBody>
          </p:sp>
          <p:sp>
            <p:nvSpPr>
              <p:cNvPr id="18493" name="Text Box 50"/>
              <p:cNvSpPr txBox="1">
                <a:spLocks noChangeArrowheads="1"/>
              </p:cNvSpPr>
              <p:nvPr/>
            </p:nvSpPr>
            <p:spPr bwMode="auto">
              <a:xfrm>
                <a:off x="1784" y="3330"/>
                <a:ext cx="22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a:t>
                </a:r>
                <a:endParaRPr kumimoji="1" lang="en-US" altLang="zh-CN" b="0"/>
              </a:p>
            </p:txBody>
          </p:sp>
          <p:sp>
            <p:nvSpPr>
              <p:cNvPr id="18494" name="Text Box 51"/>
              <p:cNvSpPr txBox="1">
                <a:spLocks noChangeArrowheads="1"/>
              </p:cNvSpPr>
              <p:nvPr/>
            </p:nvSpPr>
            <p:spPr bwMode="auto">
              <a:xfrm>
                <a:off x="2151" y="3584"/>
                <a:ext cx="22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a:t>
                </a:r>
                <a:endParaRPr kumimoji="1" lang="en-US" altLang="zh-CN" b="0"/>
              </a:p>
            </p:txBody>
          </p:sp>
          <p:sp>
            <p:nvSpPr>
              <p:cNvPr id="18495" name="Text Box 52"/>
              <p:cNvSpPr txBox="1">
                <a:spLocks noChangeArrowheads="1"/>
              </p:cNvSpPr>
              <p:nvPr/>
            </p:nvSpPr>
            <p:spPr bwMode="auto">
              <a:xfrm>
                <a:off x="1784" y="3578"/>
                <a:ext cx="22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a:t>
                </a:r>
                <a:endParaRPr kumimoji="1" lang="en-US" altLang="zh-CN" b="0"/>
              </a:p>
            </p:txBody>
          </p:sp>
          <p:sp>
            <p:nvSpPr>
              <p:cNvPr id="18496" name="Text Box 53"/>
              <p:cNvSpPr txBox="1">
                <a:spLocks noChangeArrowheads="1"/>
              </p:cNvSpPr>
              <p:nvPr/>
            </p:nvSpPr>
            <p:spPr bwMode="auto">
              <a:xfrm>
                <a:off x="2157" y="3826"/>
                <a:ext cx="22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a:t>
                </a:r>
                <a:endParaRPr kumimoji="1" lang="en-US" altLang="zh-CN" b="0"/>
              </a:p>
            </p:txBody>
          </p:sp>
          <p:sp>
            <p:nvSpPr>
              <p:cNvPr id="18497" name="Text Box 54"/>
              <p:cNvSpPr txBox="1">
                <a:spLocks noChangeArrowheads="1"/>
              </p:cNvSpPr>
              <p:nvPr/>
            </p:nvSpPr>
            <p:spPr bwMode="auto">
              <a:xfrm>
                <a:off x="1784" y="3826"/>
                <a:ext cx="22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a:t>
                </a:r>
                <a:endParaRPr kumimoji="1" lang="en-US" altLang="zh-CN" b="0"/>
              </a:p>
            </p:txBody>
          </p:sp>
          <p:sp>
            <p:nvSpPr>
              <p:cNvPr id="18498" name="Text Box 55"/>
              <p:cNvSpPr txBox="1">
                <a:spLocks noChangeArrowheads="1"/>
              </p:cNvSpPr>
              <p:nvPr/>
            </p:nvSpPr>
            <p:spPr bwMode="auto">
              <a:xfrm>
                <a:off x="674" y="3086"/>
                <a:ext cx="2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a:t>
                </a:r>
                <a:endParaRPr kumimoji="1" lang="en-US" altLang="zh-CN" b="0"/>
              </a:p>
            </p:txBody>
          </p:sp>
          <p:sp>
            <p:nvSpPr>
              <p:cNvPr id="18499" name="Text Box 56"/>
              <p:cNvSpPr txBox="1">
                <a:spLocks noChangeArrowheads="1"/>
              </p:cNvSpPr>
              <p:nvPr/>
            </p:nvSpPr>
            <p:spPr bwMode="auto">
              <a:xfrm>
                <a:off x="670" y="3327"/>
                <a:ext cx="2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a:t>
                </a:r>
                <a:endParaRPr kumimoji="1" lang="en-US" altLang="zh-CN" b="0"/>
              </a:p>
            </p:txBody>
          </p:sp>
          <p:sp>
            <p:nvSpPr>
              <p:cNvPr id="18500" name="Text Box 57"/>
              <p:cNvSpPr txBox="1">
                <a:spLocks noChangeArrowheads="1"/>
              </p:cNvSpPr>
              <p:nvPr/>
            </p:nvSpPr>
            <p:spPr bwMode="auto">
              <a:xfrm>
                <a:off x="670" y="3575"/>
                <a:ext cx="22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a:t>
                </a:r>
                <a:endParaRPr kumimoji="1" lang="en-US" altLang="zh-CN" b="0"/>
              </a:p>
            </p:txBody>
          </p:sp>
          <p:sp>
            <p:nvSpPr>
              <p:cNvPr id="18501" name="Text Box 58"/>
              <p:cNvSpPr txBox="1">
                <a:spLocks noChangeArrowheads="1"/>
              </p:cNvSpPr>
              <p:nvPr/>
            </p:nvSpPr>
            <p:spPr bwMode="auto">
              <a:xfrm>
                <a:off x="670" y="3823"/>
                <a:ext cx="22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a:t>
                </a:r>
                <a:endParaRPr kumimoji="1" lang="en-US" altLang="zh-CN" b="0"/>
              </a:p>
            </p:txBody>
          </p:sp>
        </p:grpSp>
      </p:grpSp>
      <p:graphicFrame>
        <p:nvGraphicFramePr>
          <p:cNvPr id="18453" name="Object 59"/>
          <p:cNvGraphicFramePr>
            <a:graphicFrameLocks noChangeAspect="1"/>
          </p:cNvGraphicFramePr>
          <p:nvPr/>
        </p:nvGraphicFramePr>
        <p:xfrm>
          <a:off x="4383088" y="4508500"/>
          <a:ext cx="4137025" cy="463550"/>
        </p:xfrm>
        <a:graphic>
          <a:graphicData uri="http://schemas.openxmlformats.org/presentationml/2006/ole">
            <mc:AlternateContent xmlns:mc="http://schemas.openxmlformats.org/markup-compatibility/2006">
              <mc:Choice xmlns:v="urn:schemas-microsoft-com:vml" Requires="v">
                <p:oleObj spid="_x0000_s18554" name="公式" r:id="rId1" imgW="2159000" imgH="241300" progId="Equation.3">
                  <p:embed/>
                </p:oleObj>
              </mc:Choice>
              <mc:Fallback>
                <p:oleObj name="公式" r:id="rId1" imgW="2159000" imgH="241300" progId="Equation.3">
                  <p:embed/>
                  <p:pic>
                    <p:nvPicPr>
                      <p:cNvPr id="0" name="Object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088" y="4508500"/>
                        <a:ext cx="41370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4" name="Object 60"/>
          <p:cNvGraphicFramePr>
            <a:graphicFrameLocks noChangeAspect="1"/>
          </p:cNvGraphicFramePr>
          <p:nvPr/>
        </p:nvGraphicFramePr>
        <p:xfrm>
          <a:off x="4319588" y="5445125"/>
          <a:ext cx="4176712" cy="508000"/>
        </p:xfrm>
        <a:graphic>
          <a:graphicData uri="http://schemas.openxmlformats.org/presentationml/2006/ole">
            <mc:AlternateContent xmlns:mc="http://schemas.openxmlformats.org/markup-compatibility/2006">
              <mc:Choice xmlns:v="urn:schemas-microsoft-com:vml" Requires="v">
                <p:oleObj spid="_x0000_s18555" name="公式" r:id="rId3" imgW="2222500" imgH="254000" progId="Equation.3">
                  <p:embed/>
                </p:oleObj>
              </mc:Choice>
              <mc:Fallback>
                <p:oleObj name="公式" r:id="rId3" imgW="2222500" imgH="254000" progId="Equation.3">
                  <p:embed/>
                  <p:pic>
                    <p:nvPicPr>
                      <p:cNvPr id="0"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588" y="5445125"/>
                        <a:ext cx="41767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5" name="Object 61"/>
          <p:cNvGraphicFramePr>
            <a:graphicFrameLocks noChangeAspect="1"/>
          </p:cNvGraphicFramePr>
          <p:nvPr/>
        </p:nvGraphicFramePr>
        <p:xfrm>
          <a:off x="5486400" y="5049838"/>
          <a:ext cx="1606550" cy="414337"/>
        </p:xfrm>
        <a:graphic>
          <a:graphicData uri="http://schemas.openxmlformats.org/presentationml/2006/ole">
            <mc:AlternateContent xmlns:mc="http://schemas.openxmlformats.org/markup-compatibility/2006">
              <mc:Choice xmlns:v="urn:schemas-microsoft-com:vml" Requires="v">
                <p:oleObj spid="_x0000_s18556" name="公式" r:id="rId5" imgW="837565" imgH="215900" progId="Equation.3">
                  <p:embed/>
                </p:oleObj>
              </mc:Choice>
              <mc:Fallback>
                <p:oleObj name="公式" r:id="rId5" imgW="837565" imgH="215900" progId="Equation.3">
                  <p:embed/>
                  <p:pic>
                    <p:nvPicPr>
                      <p:cNvPr id="0" name="Object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5049838"/>
                        <a:ext cx="160655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6" name="Object 62"/>
          <p:cNvGraphicFramePr>
            <a:graphicFrameLocks noChangeAspect="1"/>
          </p:cNvGraphicFramePr>
          <p:nvPr/>
        </p:nvGraphicFramePr>
        <p:xfrm>
          <a:off x="5256213" y="5949950"/>
          <a:ext cx="2238375" cy="431800"/>
        </p:xfrm>
        <a:graphic>
          <a:graphicData uri="http://schemas.openxmlformats.org/presentationml/2006/ole">
            <mc:AlternateContent xmlns:mc="http://schemas.openxmlformats.org/markup-compatibility/2006">
              <mc:Choice xmlns:v="urn:schemas-microsoft-com:vml" Requires="v">
                <p:oleObj spid="_x0000_s18557" name="公式" r:id="rId7" imgW="1116965" imgH="215900" progId="Equation.3">
                  <p:embed/>
                </p:oleObj>
              </mc:Choice>
              <mc:Fallback>
                <p:oleObj name="公式" r:id="rId7" imgW="1116965" imgH="215900" progId="Equation.3">
                  <p:embed/>
                  <p:pic>
                    <p:nvPicPr>
                      <p:cNvPr id="0" name="Object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6213" y="5949950"/>
                        <a:ext cx="2238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 name="直接连接符 2"/>
          <p:cNvCxnSpPr/>
          <p:nvPr/>
        </p:nvCxnSpPr>
        <p:spPr>
          <a:xfrm>
            <a:off x="5065713" y="5919788"/>
            <a:ext cx="647700" cy="0"/>
          </a:xfrm>
          <a:prstGeom prst="line">
            <a:avLst/>
          </a:prstGeom>
          <a:ln w="1905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745413" y="5949950"/>
            <a:ext cx="647700" cy="0"/>
          </a:xfrm>
          <a:prstGeom prst="line">
            <a:avLst/>
          </a:prstGeom>
          <a:ln w="1905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951538" y="5919788"/>
            <a:ext cx="6477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861175" y="5921375"/>
            <a:ext cx="6477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FDCDF6E-CD44-4F4E-80F7-8EAB1A22D7DB}"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20483"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2048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D3DC66F-A3A5-4A4F-BD69-E4D7D0FDBB1A}"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20485" name="Rectangle 2"/>
          <p:cNvSpPr>
            <a:spLocks noGrp="1" noChangeArrowheads="1"/>
          </p:cNvSpPr>
          <p:nvPr>
            <p:ph type="title"/>
          </p:nvPr>
        </p:nvSpPr>
        <p:spPr/>
        <p:txBody>
          <a:bodyPr/>
          <a:lstStyle/>
          <a:p>
            <a:r>
              <a:rPr kumimoji="1" lang="en-US" altLang="zh-CN">
                <a:solidFill>
                  <a:schemeClr val="tx1"/>
                </a:solidFill>
              </a:rPr>
              <a:t>1</a:t>
            </a:r>
            <a:r>
              <a:rPr kumimoji="1" lang="zh-CN" altLang="en-US">
                <a:solidFill>
                  <a:schemeClr val="tx1"/>
                </a:solidFill>
              </a:rPr>
              <a:t>位全加器逻辑图</a:t>
            </a:r>
            <a:endParaRPr kumimoji="1" lang="en-US" altLang="zh-CN">
              <a:solidFill>
                <a:schemeClr val="tx1"/>
              </a:solidFill>
            </a:endParaRPr>
          </a:p>
        </p:txBody>
      </p:sp>
      <p:graphicFrame>
        <p:nvGraphicFramePr>
          <p:cNvPr id="20486" name="Object 3"/>
          <p:cNvGraphicFramePr>
            <a:graphicFrameLocks noChangeAspect="1"/>
          </p:cNvGraphicFramePr>
          <p:nvPr/>
        </p:nvGraphicFramePr>
        <p:xfrm>
          <a:off x="4787900" y="1268413"/>
          <a:ext cx="2663825" cy="554037"/>
        </p:xfrm>
        <a:graphic>
          <a:graphicData uri="http://schemas.openxmlformats.org/presentationml/2006/ole">
            <mc:AlternateContent xmlns:mc="http://schemas.openxmlformats.org/markup-compatibility/2006">
              <mc:Choice xmlns:v="urn:schemas-microsoft-com:vml" Requires="v">
                <p:oleObj spid="_x0000_s20587" name="公式" r:id="rId1" imgW="951865" imgH="215900" progId="Equation.3">
                  <p:embed/>
                </p:oleObj>
              </mc:Choice>
              <mc:Fallback>
                <p:oleObj name="公式" r:id="rId1" imgW="951865" imgH="2159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268413"/>
                        <a:ext cx="26638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7" name="Object 4"/>
          <p:cNvGraphicFramePr>
            <a:graphicFrameLocks noChangeAspect="1"/>
          </p:cNvGraphicFramePr>
          <p:nvPr/>
        </p:nvGraphicFramePr>
        <p:xfrm>
          <a:off x="4421188" y="1808163"/>
          <a:ext cx="3427412" cy="609600"/>
        </p:xfrm>
        <a:graphic>
          <a:graphicData uri="http://schemas.openxmlformats.org/presentationml/2006/ole">
            <mc:AlternateContent xmlns:mc="http://schemas.openxmlformats.org/markup-compatibility/2006">
              <mc:Choice xmlns:v="urn:schemas-microsoft-com:vml" Requires="v">
                <p:oleObj spid="_x0000_s20588" name="公式" r:id="rId3" imgW="1346200" imgH="228600" progId="Equation.3">
                  <p:embed/>
                </p:oleObj>
              </mc:Choice>
              <mc:Fallback>
                <p:oleObj name="公式" r:id="rId3" imgW="13462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188" y="1808163"/>
                        <a:ext cx="34274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0488" name="Group 5"/>
          <p:cNvGrpSpPr/>
          <p:nvPr/>
        </p:nvGrpSpPr>
        <p:grpSpPr bwMode="auto">
          <a:xfrm>
            <a:off x="1116013" y="1484313"/>
            <a:ext cx="6883400" cy="4860925"/>
            <a:chOff x="703" y="935"/>
            <a:chExt cx="4336" cy="3062"/>
          </a:xfrm>
        </p:grpSpPr>
        <p:sp>
          <p:nvSpPr>
            <p:cNvPr id="20548" name="Rectangle 6"/>
            <p:cNvSpPr>
              <a:spLocks noChangeArrowheads="1"/>
            </p:cNvSpPr>
            <p:nvPr/>
          </p:nvSpPr>
          <p:spPr bwMode="auto">
            <a:xfrm>
              <a:off x="998" y="935"/>
              <a:ext cx="752" cy="976"/>
            </a:xfrm>
            <a:prstGeom prst="rect">
              <a:avLst/>
            </a:prstGeom>
            <a:noFill/>
            <a:ln w="2857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0549" name="Line 7"/>
            <p:cNvSpPr>
              <a:spLocks noChangeShapeType="1"/>
            </p:cNvSpPr>
            <p:nvPr/>
          </p:nvSpPr>
          <p:spPr bwMode="auto">
            <a:xfrm>
              <a:off x="710" y="1155"/>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50" name="Line 8"/>
            <p:cNvSpPr>
              <a:spLocks noChangeShapeType="1"/>
            </p:cNvSpPr>
            <p:nvPr/>
          </p:nvSpPr>
          <p:spPr bwMode="auto">
            <a:xfrm>
              <a:off x="710" y="1422"/>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51" name="Line 9"/>
            <p:cNvSpPr>
              <a:spLocks noChangeShapeType="1"/>
            </p:cNvSpPr>
            <p:nvPr/>
          </p:nvSpPr>
          <p:spPr bwMode="auto">
            <a:xfrm>
              <a:off x="1756" y="1155"/>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52" name="Line 10"/>
            <p:cNvSpPr>
              <a:spLocks noChangeShapeType="1"/>
            </p:cNvSpPr>
            <p:nvPr/>
          </p:nvSpPr>
          <p:spPr bwMode="auto">
            <a:xfrm>
              <a:off x="1756" y="1710"/>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53" name="Text Box 11"/>
            <p:cNvSpPr txBox="1">
              <a:spLocks noChangeArrowheads="1"/>
            </p:cNvSpPr>
            <p:nvPr/>
          </p:nvSpPr>
          <p:spPr bwMode="auto">
            <a:xfrm>
              <a:off x="995" y="98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A</a:t>
              </a:r>
              <a:endParaRPr kumimoji="1" lang="en-US" altLang="zh-CN" sz="2400">
                <a:ea typeface="楷体_GB2312" pitchFamily="49" charset="-122"/>
              </a:endParaRPr>
            </a:p>
          </p:txBody>
        </p:sp>
        <p:sp>
          <p:nvSpPr>
            <p:cNvPr id="20554" name="Text Box 12"/>
            <p:cNvSpPr txBox="1">
              <a:spLocks noChangeArrowheads="1"/>
            </p:cNvSpPr>
            <p:nvPr/>
          </p:nvSpPr>
          <p:spPr bwMode="auto">
            <a:xfrm>
              <a:off x="1005" y="126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B</a:t>
              </a:r>
              <a:endParaRPr kumimoji="1" lang="en-US" altLang="zh-CN" sz="2400">
                <a:ea typeface="楷体_GB2312" pitchFamily="49" charset="-122"/>
              </a:endParaRPr>
            </a:p>
          </p:txBody>
        </p:sp>
        <p:sp>
          <p:nvSpPr>
            <p:cNvPr id="20555" name="Text Box 13"/>
            <p:cNvSpPr txBox="1">
              <a:spLocks noChangeArrowheads="1"/>
            </p:cNvSpPr>
            <p:nvPr/>
          </p:nvSpPr>
          <p:spPr bwMode="auto">
            <a:xfrm>
              <a:off x="1500" y="102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S</a:t>
              </a:r>
              <a:endParaRPr kumimoji="1" lang="en-US" altLang="zh-CN" sz="2400">
                <a:ea typeface="楷体_GB2312" pitchFamily="49" charset="-122"/>
              </a:endParaRPr>
            </a:p>
          </p:txBody>
        </p:sp>
        <p:sp>
          <p:nvSpPr>
            <p:cNvPr id="20556" name="Text Box 14"/>
            <p:cNvSpPr txBox="1">
              <a:spLocks noChangeArrowheads="1"/>
            </p:cNvSpPr>
            <p:nvPr/>
          </p:nvSpPr>
          <p:spPr bwMode="auto">
            <a:xfrm>
              <a:off x="1395" y="1570"/>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Co</a:t>
              </a:r>
              <a:endParaRPr kumimoji="1" lang="en-US" altLang="zh-CN" sz="2400">
                <a:ea typeface="楷体_GB2312" pitchFamily="49" charset="-122"/>
              </a:endParaRPr>
            </a:p>
          </p:txBody>
        </p:sp>
        <p:sp>
          <p:nvSpPr>
            <p:cNvPr id="20557" name="Text Box 15"/>
            <p:cNvSpPr txBox="1">
              <a:spLocks noChangeArrowheads="1"/>
            </p:cNvSpPr>
            <p:nvPr/>
          </p:nvSpPr>
          <p:spPr bwMode="auto">
            <a:xfrm>
              <a:off x="1240" y="958"/>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t>Σ</a:t>
              </a:r>
              <a:endParaRPr kumimoji="1" lang="en-US" altLang="zh-CN"/>
            </a:p>
          </p:txBody>
        </p:sp>
        <p:sp>
          <p:nvSpPr>
            <p:cNvPr id="20558" name="Line 16"/>
            <p:cNvSpPr>
              <a:spLocks noChangeShapeType="1"/>
            </p:cNvSpPr>
            <p:nvPr/>
          </p:nvSpPr>
          <p:spPr bwMode="auto">
            <a:xfrm>
              <a:off x="703" y="1719"/>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59" name="Text Box 17"/>
            <p:cNvSpPr txBox="1">
              <a:spLocks noChangeArrowheads="1"/>
            </p:cNvSpPr>
            <p:nvPr/>
          </p:nvSpPr>
          <p:spPr bwMode="auto">
            <a:xfrm>
              <a:off x="998" y="1570"/>
              <a:ext cx="2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a:t>
              </a:r>
              <a:r>
                <a:rPr kumimoji="1" lang="en-US" altLang="zh-CN" sz="2000">
                  <a:ea typeface="楷体_GB2312" pitchFamily="49" charset="-122"/>
                </a:rPr>
                <a:t>i</a:t>
              </a:r>
              <a:endParaRPr kumimoji="1" lang="en-US" altLang="zh-CN" sz="2000">
                <a:ea typeface="楷体_GB2312" pitchFamily="49" charset="-122"/>
              </a:endParaRPr>
            </a:p>
          </p:txBody>
        </p:sp>
        <p:sp>
          <p:nvSpPr>
            <p:cNvPr id="20560" name="Rectangle 18"/>
            <p:cNvSpPr>
              <a:spLocks noChangeArrowheads="1"/>
            </p:cNvSpPr>
            <p:nvPr/>
          </p:nvSpPr>
          <p:spPr bwMode="auto">
            <a:xfrm>
              <a:off x="2725" y="1593"/>
              <a:ext cx="2314" cy="2404"/>
            </a:xfrm>
            <a:prstGeom prst="rect">
              <a:avLst/>
            </a:prstGeom>
            <a:noFill/>
            <a:ln w="28575">
              <a:solidFill>
                <a:srgbClr val="0000FF"/>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grpSp>
        <p:nvGrpSpPr>
          <p:cNvPr id="20489" name="Group 19"/>
          <p:cNvGrpSpPr/>
          <p:nvPr/>
        </p:nvGrpSpPr>
        <p:grpSpPr bwMode="auto">
          <a:xfrm>
            <a:off x="1122363" y="3697288"/>
            <a:ext cx="2117725" cy="2498725"/>
            <a:chOff x="707" y="2329"/>
            <a:chExt cx="1334" cy="1574"/>
          </a:xfrm>
        </p:grpSpPr>
        <p:sp>
          <p:nvSpPr>
            <p:cNvPr id="20536" name="Text Box 20"/>
            <p:cNvSpPr txBox="1">
              <a:spLocks noChangeArrowheads="1"/>
            </p:cNvSpPr>
            <p:nvPr/>
          </p:nvSpPr>
          <p:spPr bwMode="auto">
            <a:xfrm>
              <a:off x="869" y="3576"/>
              <a:ext cx="9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b="0"/>
                <a:t>C</a:t>
              </a:r>
              <a:r>
                <a:rPr kumimoji="1" lang="en-US" altLang="zh-CN" sz="1800" b="0"/>
                <a:t>O </a:t>
              </a:r>
              <a:r>
                <a:rPr kumimoji="1" lang="en-US" altLang="zh-CN" b="0"/>
                <a:t>= A B</a:t>
              </a:r>
              <a:endParaRPr kumimoji="1" lang="en-US" altLang="zh-CN" b="0"/>
            </a:p>
          </p:txBody>
        </p:sp>
        <p:sp>
          <p:nvSpPr>
            <p:cNvPr id="20537" name="Text Box 21"/>
            <p:cNvSpPr txBox="1">
              <a:spLocks noChangeArrowheads="1"/>
            </p:cNvSpPr>
            <p:nvPr/>
          </p:nvSpPr>
          <p:spPr bwMode="auto">
            <a:xfrm>
              <a:off x="891" y="3294"/>
              <a:ext cx="10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b="0"/>
                <a:t>S = A⊕B</a:t>
              </a:r>
              <a:endParaRPr kumimoji="1" lang="en-US" altLang="zh-CN" b="0"/>
            </a:p>
          </p:txBody>
        </p:sp>
        <p:sp>
          <p:nvSpPr>
            <p:cNvPr id="20538" name="Rectangle 22"/>
            <p:cNvSpPr>
              <a:spLocks noChangeArrowheads="1"/>
            </p:cNvSpPr>
            <p:nvPr/>
          </p:nvSpPr>
          <p:spPr bwMode="auto">
            <a:xfrm>
              <a:off x="995" y="2329"/>
              <a:ext cx="752" cy="884"/>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0539" name="Line 23"/>
            <p:cNvSpPr>
              <a:spLocks noChangeShapeType="1"/>
            </p:cNvSpPr>
            <p:nvPr/>
          </p:nvSpPr>
          <p:spPr bwMode="auto">
            <a:xfrm>
              <a:off x="707" y="2549"/>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40" name="Line 24"/>
            <p:cNvSpPr>
              <a:spLocks noChangeShapeType="1"/>
            </p:cNvSpPr>
            <p:nvPr/>
          </p:nvSpPr>
          <p:spPr bwMode="auto">
            <a:xfrm>
              <a:off x="707" y="3023"/>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41" name="Line 25"/>
            <p:cNvSpPr>
              <a:spLocks noChangeShapeType="1"/>
            </p:cNvSpPr>
            <p:nvPr/>
          </p:nvSpPr>
          <p:spPr bwMode="auto">
            <a:xfrm>
              <a:off x="1753" y="2549"/>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42" name="Line 26"/>
            <p:cNvSpPr>
              <a:spLocks noChangeShapeType="1"/>
            </p:cNvSpPr>
            <p:nvPr/>
          </p:nvSpPr>
          <p:spPr bwMode="auto">
            <a:xfrm>
              <a:off x="1753" y="3023"/>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43" name="Text Box 27"/>
            <p:cNvSpPr txBox="1">
              <a:spLocks noChangeArrowheads="1"/>
            </p:cNvSpPr>
            <p:nvPr/>
          </p:nvSpPr>
          <p:spPr bwMode="auto">
            <a:xfrm>
              <a:off x="992" y="241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A</a:t>
              </a:r>
              <a:endParaRPr kumimoji="1" lang="en-US" altLang="zh-CN" sz="2400">
                <a:ea typeface="楷体_GB2312" pitchFamily="49" charset="-122"/>
              </a:endParaRPr>
            </a:p>
          </p:txBody>
        </p:sp>
        <p:sp>
          <p:nvSpPr>
            <p:cNvPr id="20544" name="Text Box 28"/>
            <p:cNvSpPr txBox="1">
              <a:spLocks noChangeArrowheads="1"/>
            </p:cNvSpPr>
            <p:nvPr/>
          </p:nvSpPr>
          <p:spPr bwMode="auto">
            <a:xfrm>
              <a:off x="1002" y="288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B</a:t>
              </a:r>
              <a:endParaRPr kumimoji="1" lang="en-US" altLang="zh-CN" sz="2400">
                <a:ea typeface="楷体_GB2312" pitchFamily="49" charset="-122"/>
              </a:endParaRPr>
            </a:p>
          </p:txBody>
        </p:sp>
        <p:sp>
          <p:nvSpPr>
            <p:cNvPr id="20545" name="Text Box 29"/>
            <p:cNvSpPr txBox="1">
              <a:spLocks noChangeArrowheads="1"/>
            </p:cNvSpPr>
            <p:nvPr/>
          </p:nvSpPr>
          <p:spPr bwMode="auto">
            <a:xfrm>
              <a:off x="1474" y="242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S</a:t>
              </a:r>
              <a:endParaRPr kumimoji="1" lang="en-US" altLang="zh-CN" sz="2400">
                <a:ea typeface="楷体_GB2312" pitchFamily="49" charset="-122"/>
              </a:endParaRPr>
            </a:p>
          </p:txBody>
        </p:sp>
        <p:sp>
          <p:nvSpPr>
            <p:cNvPr id="20546" name="Text Box 30"/>
            <p:cNvSpPr txBox="1">
              <a:spLocks noChangeArrowheads="1"/>
            </p:cNvSpPr>
            <p:nvPr/>
          </p:nvSpPr>
          <p:spPr bwMode="auto">
            <a:xfrm>
              <a:off x="1361" y="2872"/>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Co</a:t>
              </a:r>
              <a:endParaRPr kumimoji="1" lang="en-US" altLang="zh-CN" sz="2400">
                <a:ea typeface="楷体_GB2312" pitchFamily="49" charset="-122"/>
              </a:endParaRPr>
            </a:p>
          </p:txBody>
        </p:sp>
        <p:sp>
          <p:nvSpPr>
            <p:cNvPr id="20547" name="Text Box 31"/>
            <p:cNvSpPr txBox="1">
              <a:spLocks noChangeArrowheads="1"/>
            </p:cNvSpPr>
            <p:nvPr/>
          </p:nvSpPr>
          <p:spPr bwMode="auto">
            <a:xfrm>
              <a:off x="1225" y="235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t>Σ</a:t>
              </a:r>
              <a:endParaRPr kumimoji="1" lang="en-US" altLang="zh-CN"/>
            </a:p>
          </p:txBody>
        </p:sp>
      </p:grpSp>
      <p:grpSp>
        <p:nvGrpSpPr>
          <p:cNvPr id="20490" name="Group 32"/>
          <p:cNvGrpSpPr/>
          <p:nvPr/>
        </p:nvGrpSpPr>
        <p:grpSpPr bwMode="auto">
          <a:xfrm>
            <a:off x="3671888" y="2706688"/>
            <a:ext cx="5119687" cy="3492500"/>
            <a:chOff x="2313" y="1705"/>
            <a:chExt cx="3225" cy="2200"/>
          </a:xfrm>
        </p:grpSpPr>
        <p:sp>
          <p:nvSpPr>
            <p:cNvPr id="20517" name="Text Box 33"/>
            <p:cNvSpPr txBox="1">
              <a:spLocks noChangeArrowheads="1"/>
            </p:cNvSpPr>
            <p:nvPr/>
          </p:nvSpPr>
          <p:spPr bwMode="auto">
            <a:xfrm>
              <a:off x="2340" y="3067"/>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t>A</a:t>
              </a:r>
              <a:endParaRPr kumimoji="1" lang="en-US" altLang="zh-CN"/>
            </a:p>
          </p:txBody>
        </p:sp>
        <p:sp>
          <p:nvSpPr>
            <p:cNvPr id="20518" name="Text Box 34"/>
            <p:cNvSpPr txBox="1">
              <a:spLocks noChangeArrowheads="1"/>
            </p:cNvSpPr>
            <p:nvPr/>
          </p:nvSpPr>
          <p:spPr bwMode="auto">
            <a:xfrm>
              <a:off x="2353" y="3535"/>
              <a:ext cx="26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t>B</a:t>
              </a:r>
              <a:endParaRPr kumimoji="1" lang="en-US" altLang="zh-CN"/>
            </a:p>
          </p:txBody>
        </p:sp>
        <p:sp>
          <p:nvSpPr>
            <p:cNvPr id="20519" name="Text Box 35"/>
            <p:cNvSpPr txBox="1">
              <a:spLocks noChangeArrowheads="1"/>
            </p:cNvSpPr>
            <p:nvPr/>
          </p:nvSpPr>
          <p:spPr bwMode="auto">
            <a:xfrm>
              <a:off x="5162" y="1752"/>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t>S</a:t>
              </a:r>
              <a:endParaRPr kumimoji="1" lang="en-US" altLang="zh-CN"/>
            </a:p>
          </p:txBody>
        </p:sp>
        <p:sp>
          <p:nvSpPr>
            <p:cNvPr id="20520" name="Text Box 36"/>
            <p:cNvSpPr txBox="1">
              <a:spLocks noChangeArrowheads="1"/>
            </p:cNvSpPr>
            <p:nvPr/>
          </p:nvSpPr>
          <p:spPr bwMode="auto">
            <a:xfrm>
              <a:off x="2313" y="1729"/>
              <a:ext cx="3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t>C</a:t>
              </a:r>
              <a:r>
                <a:rPr kumimoji="1" lang="en-US" altLang="zh-CN" sz="2000"/>
                <a:t>i</a:t>
              </a:r>
              <a:endParaRPr kumimoji="1" lang="en-US" altLang="zh-CN" sz="2400"/>
            </a:p>
          </p:txBody>
        </p:sp>
        <p:sp>
          <p:nvSpPr>
            <p:cNvPr id="20521" name="Text Box 37"/>
            <p:cNvSpPr txBox="1">
              <a:spLocks noChangeArrowheads="1"/>
            </p:cNvSpPr>
            <p:nvPr/>
          </p:nvSpPr>
          <p:spPr bwMode="auto">
            <a:xfrm>
              <a:off x="5148" y="2332"/>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t>C</a:t>
              </a:r>
              <a:r>
                <a:rPr kumimoji="1" lang="en-US" altLang="zh-CN" sz="1800"/>
                <a:t>O</a:t>
              </a:r>
              <a:endParaRPr kumimoji="1" lang="en-US" altLang="zh-CN" sz="2000"/>
            </a:p>
          </p:txBody>
        </p:sp>
        <p:grpSp>
          <p:nvGrpSpPr>
            <p:cNvPr id="20522" name="Group 38"/>
            <p:cNvGrpSpPr/>
            <p:nvPr/>
          </p:nvGrpSpPr>
          <p:grpSpPr bwMode="auto">
            <a:xfrm>
              <a:off x="3063" y="3021"/>
              <a:ext cx="755" cy="884"/>
              <a:chOff x="3063" y="3021"/>
              <a:chExt cx="755" cy="884"/>
            </a:xfrm>
          </p:grpSpPr>
          <p:sp>
            <p:nvSpPr>
              <p:cNvPr id="20530" name="Rectangle 39"/>
              <p:cNvSpPr>
                <a:spLocks noChangeArrowheads="1"/>
              </p:cNvSpPr>
              <p:nvPr/>
            </p:nvSpPr>
            <p:spPr bwMode="auto">
              <a:xfrm>
                <a:off x="3066" y="3021"/>
                <a:ext cx="752" cy="884"/>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0531" name="Text Box 40"/>
              <p:cNvSpPr txBox="1">
                <a:spLocks noChangeArrowheads="1"/>
              </p:cNvSpPr>
              <p:nvPr/>
            </p:nvSpPr>
            <p:spPr bwMode="auto">
              <a:xfrm>
                <a:off x="3063" y="311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A</a:t>
                </a:r>
                <a:endParaRPr kumimoji="1" lang="en-US" altLang="zh-CN" sz="2400">
                  <a:ea typeface="楷体_GB2312" pitchFamily="49" charset="-122"/>
                </a:endParaRPr>
              </a:p>
            </p:txBody>
          </p:sp>
          <p:sp>
            <p:nvSpPr>
              <p:cNvPr id="20532" name="Text Box 41"/>
              <p:cNvSpPr txBox="1">
                <a:spLocks noChangeArrowheads="1"/>
              </p:cNvSpPr>
              <p:nvPr/>
            </p:nvSpPr>
            <p:spPr bwMode="auto">
              <a:xfrm>
                <a:off x="3073" y="357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B</a:t>
                </a:r>
                <a:endParaRPr kumimoji="1" lang="en-US" altLang="zh-CN" sz="2400">
                  <a:ea typeface="楷体_GB2312" pitchFamily="49" charset="-122"/>
                </a:endParaRPr>
              </a:p>
            </p:txBody>
          </p:sp>
          <p:sp>
            <p:nvSpPr>
              <p:cNvPr id="20533" name="Text Box 42"/>
              <p:cNvSpPr txBox="1">
                <a:spLocks noChangeArrowheads="1"/>
              </p:cNvSpPr>
              <p:nvPr/>
            </p:nvSpPr>
            <p:spPr bwMode="auto">
              <a:xfrm>
                <a:off x="3545" y="311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S</a:t>
                </a:r>
                <a:endParaRPr kumimoji="1" lang="en-US" altLang="zh-CN" sz="2400">
                  <a:ea typeface="楷体_GB2312" pitchFamily="49" charset="-122"/>
                </a:endParaRPr>
              </a:p>
            </p:txBody>
          </p:sp>
          <p:sp>
            <p:nvSpPr>
              <p:cNvPr id="20534" name="Text Box 43"/>
              <p:cNvSpPr txBox="1">
                <a:spLocks noChangeArrowheads="1"/>
              </p:cNvSpPr>
              <p:nvPr/>
            </p:nvSpPr>
            <p:spPr bwMode="auto">
              <a:xfrm>
                <a:off x="3432" y="3564"/>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Co</a:t>
                </a:r>
                <a:endParaRPr kumimoji="1" lang="en-US" altLang="zh-CN" sz="2400">
                  <a:ea typeface="楷体_GB2312" pitchFamily="49" charset="-122"/>
                </a:endParaRPr>
              </a:p>
            </p:txBody>
          </p:sp>
          <p:sp>
            <p:nvSpPr>
              <p:cNvPr id="20535" name="Text Box 44"/>
              <p:cNvSpPr txBox="1">
                <a:spLocks noChangeArrowheads="1"/>
              </p:cNvSpPr>
              <p:nvPr/>
            </p:nvSpPr>
            <p:spPr bwMode="auto">
              <a:xfrm>
                <a:off x="3296" y="3043"/>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t>Σ</a:t>
                </a:r>
                <a:endParaRPr kumimoji="1" lang="en-US" altLang="zh-CN"/>
              </a:p>
            </p:txBody>
          </p:sp>
        </p:grpSp>
        <p:grpSp>
          <p:nvGrpSpPr>
            <p:cNvPr id="20523" name="Group 45"/>
            <p:cNvGrpSpPr/>
            <p:nvPr/>
          </p:nvGrpSpPr>
          <p:grpSpPr bwMode="auto">
            <a:xfrm>
              <a:off x="3063" y="1705"/>
              <a:ext cx="755" cy="884"/>
              <a:chOff x="3063" y="1705"/>
              <a:chExt cx="755" cy="884"/>
            </a:xfrm>
          </p:grpSpPr>
          <p:sp>
            <p:nvSpPr>
              <p:cNvPr id="20524" name="Rectangle 46"/>
              <p:cNvSpPr>
                <a:spLocks noChangeArrowheads="1"/>
              </p:cNvSpPr>
              <p:nvPr/>
            </p:nvSpPr>
            <p:spPr bwMode="auto">
              <a:xfrm>
                <a:off x="3066" y="1705"/>
                <a:ext cx="752" cy="884"/>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0525" name="Text Box 47"/>
              <p:cNvSpPr txBox="1">
                <a:spLocks noChangeArrowheads="1"/>
              </p:cNvSpPr>
              <p:nvPr/>
            </p:nvSpPr>
            <p:spPr bwMode="auto">
              <a:xfrm>
                <a:off x="3063" y="179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A</a:t>
                </a:r>
                <a:endParaRPr kumimoji="1" lang="en-US" altLang="zh-CN" sz="2400">
                  <a:ea typeface="楷体_GB2312" pitchFamily="49" charset="-122"/>
                </a:endParaRPr>
              </a:p>
            </p:txBody>
          </p:sp>
          <p:sp>
            <p:nvSpPr>
              <p:cNvPr id="20526" name="Text Box 48"/>
              <p:cNvSpPr txBox="1">
                <a:spLocks noChangeArrowheads="1"/>
              </p:cNvSpPr>
              <p:nvPr/>
            </p:nvSpPr>
            <p:spPr bwMode="auto">
              <a:xfrm>
                <a:off x="3073" y="225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B</a:t>
                </a:r>
                <a:endParaRPr kumimoji="1" lang="en-US" altLang="zh-CN" sz="2400">
                  <a:ea typeface="楷体_GB2312" pitchFamily="49" charset="-122"/>
                </a:endParaRPr>
              </a:p>
            </p:txBody>
          </p:sp>
          <p:sp>
            <p:nvSpPr>
              <p:cNvPr id="20527" name="Text Box 49"/>
              <p:cNvSpPr txBox="1">
                <a:spLocks noChangeArrowheads="1"/>
              </p:cNvSpPr>
              <p:nvPr/>
            </p:nvSpPr>
            <p:spPr bwMode="auto">
              <a:xfrm>
                <a:off x="3545" y="179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S</a:t>
                </a:r>
                <a:endParaRPr kumimoji="1" lang="en-US" altLang="zh-CN" sz="2400">
                  <a:ea typeface="楷体_GB2312" pitchFamily="49" charset="-122"/>
                </a:endParaRPr>
              </a:p>
            </p:txBody>
          </p:sp>
          <p:sp>
            <p:nvSpPr>
              <p:cNvPr id="20528" name="Text Box 50"/>
              <p:cNvSpPr txBox="1">
                <a:spLocks noChangeArrowheads="1"/>
              </p:cNvSpPr>
              <p:nvPr/>
            </p:nvSpPr>
            <p:spPr bwMode="auto">
              <a:xfrm>
                <a:off x="3432" y="2248"/>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Co</a:t>
                </a:r>
                <a:endParaRPr kumimoji="1" lang="en-US" altLang="zh-CN" sz="2400">
                  <a:ea typeface="楷体_GB2312" pitchFamily="49" charset="-122"/>
                </a:endParaRPr>
              </a:p>
            </p:txBody>
          </p:sp>
          <p:sp>
            <p:nvSpPr>
              <p:cNvPr id="20529" name="Text Box 51"/>
              <p:cNvSpPr txBox="1">
                <a:spLocks noChangeArrowheads="1"/>
              </p:cNvSpPr>
              <p:nvPr/>
            </p:nvSpPr>
            <p:spPr bwMode="auto">
              <a:xfrm>
                <a:off x="3296" y="1727"/>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t>Σ</a:t>
                </a:r>
                <a:endParaRPr kumimoji="1" lang="en-US" altLang="zh-CN"/>
              </a:p>
            </p:txBody>
          </p:sp>
        </p:grpSp>
      </p:grpSp>
      <p:grpSp>
        <p:nvGrpSpPr>
          <p:cNvPr id="20491" name="Group 52"/>
          <p:cNvGrpSpPr/>
          <p:nvPr/>
        </p:nvGrpSpPr>
        <p:grpSpPr bwMode="auto">
          <a:xfrm>
            <a:off x="4183063" y="3021013"/>
            <a:ext cx="4032250" cy="2892425"/>
            <a:chOff x="2635" y="1903"/>
            <a:chExt cx="2540" cy="1822"/>
          </a:xfrm>
        </p:grpSpPr>
        <p:sp>
          <p:nvSpPr>
            <p:cNvPr id="20496" name="Line 53"/>
            <p:cNvSpPr>
              <a:spLocks noChangeShapeType="1"/>
            </p:cNvSpPr>
            <p:nvPr/>
          </p:nvSpPr>
          <p:spPr bwMode="auto">
            <a:xfrm flipV="1">
              <a:off x="4041" y="2816"/>
              <a:ext cx="0" cy="4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97" name="Line 54"/>
            <p:cNvSpPr>
              <a:spLocks noChangeShapeType="1"/>
            </p:cNvSpPr>
            <p:nvPr/>
          </p:nvSpPr>
          <p:spPr bwMode="auto">
            <a:xfrm flipH="1">
              <a:off x="2862" y="2817"/>
              <a:ext cx="117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98" name="Line 55"/>
            <p:cNvSpPr>
              <a:spLocks noChangeShapeType="1"/>
            </p:cNvSpPr>
            <p:nvPr/>
          </p:nvSpPr>
          <p:spPr bwMode="auto">
            <a:xfrm flipV="1">
              <a:off x="2861" y="2385"/>
              <a:ext cx="0" cy="4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99" name="Line 56"/>
            <p:cNvSpPr>
              <a:spLocks noChangeShapeType="1"/>
            </p:cNvSpPr>
            <p:nvPr/>
          </p:nvSpPr>
          <p:spPr bwMode="auto">
            <a:xfrm>
              <a:off x="3824" y="3241"/>
              <a:ext cx="217"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00" name="Line 57"/>
            <p:cNvSpPr>
              <a:spLocks noChangeShapeType="1"/>
            </p:cNvSpPr>
            <p:nvPr/>
          </p:nvSpPr>
          <p:spPr bwMode="auto">
            <a:xfrm>
              <a:off x="3824" y="3715"/>
              <a:ext cx="46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0501" name="Group 58"/>
            <p:cNvGrpSpPr/>
            <p:nvPr/>
          </p:nvGrpSpPr>
          <p:grpSpPr bwMode="auto">
            <a:xfrm>
              <a:off x="2635" y="1903"/>
              <a:ext cx="431" cy="1812"/>
              <a:chOff x="2978" y="1495"/>
              <a:chExt cx="288" cy="1812"/>
            </a:xfrm>
          </p:grpSpPr>
          <p:sp>
            <p:nvSpPr>
              <p:cNvPr id="20514" name="Line 59"/>
              <p:cNvSpPr>
                <a:spLocks noChangeShapeType="1"/>
              </p:cNvSpPr>
              <p:nvPr/>
            </p:nvSpPr>
            <p:spPr bwMode="auto">
              <a:xfrm>
                <a:off x="2978" y="2833"/>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15" name="Line 60"/>
              <p:cNvSpPr>
                <a:spLocks noChangeShapeType="1"/>
              </p:cNvSpPr>
              <p:nvPr/>
            </p:nvSpPr>
            <p:spPr bwMode="auto">
              <a:xfrm>
                <a:off x="2978" y="3307"/>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16" name="Line 61"/>
              <p:cNvSpPr>
                <a:spLocks noChangeShapeType="1"/>
              </p:cNvSpPr>
              <p:nvPr/>
            </p:nvSpPr>
            <p:spPr bwMode="auto">
              <a:xfrm>
                <a:off x="2978" y="1495"/>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0502" name="Line 62"/>
            <p:cNvSpPr>
              <a:spLocks noChangeShapeType="1"/>
            </p:cNvSpPr>
            <p:nvPr/>
          </p:nvSpPr>
          <p:spPr bwMode="auto">
            <a:xfrm>
              <a:off x="2861" y="2399"/>
              <a:ext cx="20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03" name="Line 63"/>
            <p:cNvSpPr>
              <a:spLocks noChangeShapeType="1"/>
            </p:cNvSpPr>
            <p:nvPr/>
          </p:nvSpPr>
          <p:spPr bwMode="auto">
            <a:xfrm>
              <a:off x="3824" y="1925"/>
              <a:ext cx="13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04" name="Line 64"/>
            <p:cNvSpPr>
              <a:spLocks noChangeShapeType="1"/>
            </p:cNvSpPr>
            <p:nvPr/>
          </p:nvSpPr>
          <p:spPr bwMode="auto">
            <a:xfrm>
              <a:off x="3824" y="2399"/>
              <a:ext cx="68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05" name="Line 65"/>
            <p:cNvSpPr>
              <a:spLocks noChangeShapeType="1"/>
            </p:cNvSpPr>
            <p:nvPr/>
          </p:nvSpPr>
          <p:spPr bwMode="auto">
            <a:xfrm flipV="1">
              <a:off x="4297" y="2591"/>
              <a:ext cx="0" cy="113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06" name="Line 66"/>
            <p:cNvSpPr>
              <a:spLocks noChangeShapeType="1"/>
            </p:cNvSpPr>
            <p:nvPr/>
          </p:nvSpPr>
          <p:spPr bwMode="auto">
            <a:xfrm>
              <a:off x="4297" y="2590"/>
              <a:ext cx="21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07" name="Line 67"/>
            <p:cNvSpPr>
              <a:spLocks noChangeShapeType="1"/>
            </p:cNvSpPr>
            <p:nvPr/>
          </p:nvSpPr>
          <p:spPr bwMode="auto">
            <a:xfrm>
              <a:off x="4880" y="2500"/>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0508" name="Group 68"/>
            <p:cNvGrpSpPr/>
            <p:nvPr/>
          </p:nvGrpSpPr>
          <p:grpSpPr bwMode="auto">
            <a:xfrm>
              <a:off x="3972" y="2304"/>
              <a:ext cx="904" cy="378"/>
              <a:chOff x="986" y="3158"/>
              <a:chExt cx="1671" cy="658"/>
            </a:xfrm>
          </p:grpSpPr>
          <p:sp>
            <p:nvSpPr>
              <p:cNvPr id="20509" name="Arc 69"/>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10" name="Arc 70"/>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20511" name="Arc 71"/>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12" name="Line 72"/>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13" name="Line 73"/>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20492" name="文本框 1"/>
          <p:cNvSpPr txBox="1">
            <a:spLocks noChangeArrowheads="1"/>
          </p:cNvSpPr>
          <p:nvPr/>
        </p:nvSpPr>
        <p:spPr bwMode="auto">
          <a:xfrm>
            <a:off x="5184775" y="4108450"/>
            <a:ext cx="1225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a:solidFill>
                  <a:srgbClr val="0033CC"/>
                </a:solidFill>
                <a:latin typeface="宋体" panose="02010600030101010101" pitchFamily="2" charset="-122"/>
              </a:rPr>
              <a:t>A</a:t>
            </a:r>
            <a:r>
              <a:rPr lang="zh-CN" altLang="en-US" sz="1800" b="0">
                <a:solidFill>
                  <a:srgbClr val="0033CC"/>
                </a:solidFill>
                <a:latin typeface="宋体" panose="02010600030101010101" pitchFamily="2" charset="-122"/>
              </a:rPr>
              <a:t>⊕</a:t>
            </a:r>
            <a:r>
              <a:rPr lang="en-US" altLang="zh-CN" sz="1800" b="0">
                <a:solidFill>
                  <a:srgbClr val="0033CC"/>
                </a:solidFill>
                <a:latin typeface="宋体" panose="02010600030101010101" pitchFamily="2" charset="-122"/>
              </a:rPr>
              <a:t>B</a:t>
            </a:r>
            <a:endParaRPr lang="zh-CN" altLang="en-US" sz="1800" b="0">
              <a:solidFill>
                <a:srgbClr val="0033CC"/>
              </a:solidFill>
              <a:latin typeface="Arial" panose="020B0604020202020204" pitchFamily="34" charset="0"/>
            </a:endParaRPr>
          </a:p>
        </p:txBody>
      </p:sp>
      <p:sp>
        <p:nvSpPr>
          <p:cNvPr id="20493" name="文本框 77"/>
          <p:cNvSpPr txBox="1">
            <a:spLocks noChangeArrowheads="1"/>
          </p:cNvSpPr>
          <p:nvPr/>
        </p:nvSpPr>
        <p:spPr bwMode="auto">
          <a:xfrm>
            <a:off x="6011863" y="2673350"/>
            <a:ext cx="1223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a:solidFill>
                  <a:srgbClr val="0033CC"/>
                </a:solidFill>
                <a:latin typeface="宋体" panose="02010600030101010101" pitchFamily="2" charset="-122"/>
              </a:rPr>
              <a:t>A</a:t>
            </a:r>
            <a:r>
              <a:rPr lang="zh-CN" altLang="en-US" sz="1800" b="0">
                <a:solidFill>
                  <a:srgbClr val="0033CC"/>
                </a:solidFill>
                <a:latin typeface="宋体" panose="02010600030101010101" pitchFamily="2" charset="-122"/>
              </a:rPr>
              <a:t>⊕</a:t>
            </a:r>
            <a:r>
              <a:rPr lang="en-US" altLang="zh-CN" sz="1800" b="0">
                <a:solidFill>
                  <a:srgbClr val="0033CC"/>
                </a:solidFill>
                <a:latin typeface="宋体" panose="02010600030101010101" pitchFamily="2" charset="-122"/>
              </a:rPr>
              <a:t>B</a:t>
            </a:r>
            <a:r>
              <a:rPr lang="zh-CN" altLang="en-US" sz="1800" b="0">
                <a:solidFill>
                  <a:srgbClr val="0033CC"/>
                </a:solidFill>
                <a:latin typeface="宋体" panose="02010600030101010101" pitchFamily="2" charset="-122"/>
              </a:rPr>
              <a:t>⊕</a:t>
            </a:r>
            <a:r>
              <a:rPr lang="en-US" altLang="zh-CN" sz="1800" b="0">
                <a:solidFill>
                  <a:srgbClr val="0033CC"/>
                </a:solidFill>
                <a:latin typeface="宋体" panose="02010600030101010101" pitchFamily="2" charset="-122"/>
              </a:rPr>
              <a:t>C</a:t>
            </a:r>
            <a:r>
              <a:rPr lang="en-US" altLang="zh-CN" sz="1800" b="0" baseline="-25000">
                <a:solidFill>
                  <a:srgbClr val="0033CC"/>
                </a:solidFill>
                <a:latin typeface="宋体" panose="02010600030101010101" pitchFamily="2" charset="-122"/>
              </a:rPr>
              <a:t>i</a:t>
            </a:r>
            <a:endParaRPr lang="zh-CN" altLang="en-US" sz="1800" b="0" baseline="-25000">
              <a:solidFill>
                <a:srgbClr val="0033CC"/>
              </a:solidFill>
              <a:latin typeface="宋体" panose="02010600030101010101" pitchFamily="2" charset="-122"/>
            </a:endParaRPr>
          </a:p>
        </p:txBody>
      </p:sp>
      <p:sp>
        <p:nvSpPr>
          <p:cNvPr id="20494" name="文本框 78"/>
          <p:cNvSpPr txBox="1">
            <a:spLocks noChangeArrowheads="1"/>
          </p:cNvSpPr>
          <p:nvPr/>
        </p:nvSpPr>
        <p:spPr bwMode="auto">
          <a:xfrm>
            <a:off x="6011863" y="3455988"/>
            <a:ext cx="1223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a:solidFill>
                  <a:srgbClr val="0033CC"/>
                </a:solidFill>
                <a:latin typeface="宋体" panose="02010600030101010101" pitchFamily="2" charset="-122"/>
              </a:rPr>
              <a:t>(A</a:t>
            </a:r>
            <a:r>
              <a:rPr lang="zh-CN" altLang="en-US" sz="1800" b="0">
                <a:solidFill>
                  <a:srgbClr val="0033CC"/>
                </a:solidFill>
                <a:latin typeface="宋体" panose="02010600030101010101" pitchFamily="2" charset="-122"/>
              </a:rPr>
              <a:t>⊕</a:t>
            </a:r>
            <a:r>
              <a:rPr lang="en-US" altLang="zh-CN" sz="1800" b="0">
                <a:solidFill>
                  <a:srgbClr val="0033CC"/>
                </a:solidFill>
                <a:latin typeface="宋体" panose="02010600030101010101" pitchFamily="2" charset="-122"/>
              </a:rPr>
              <a:t>B)C</a:t>
            </a:r>
            <a:r>
              <a:rPr lang="en-US" altLang="zh-CN" sz="1800" b="0" baseline="-25000">
                <a:solidFill>
                  <a:srgbClr val="0033CC"/>
                </a:solidFill>
                <a:latin typeface="宋体" panose="02010600030101010101" pitchFamily="2" charset="-122"/>
              </a:rPr>
              <a:t>i</a:t>
            </a:r>
            <a:endParaRPr lang="zh-CN" altLang="en-US" sz="1800" b="0" baseline="-25000">
              <a:solidFill>
                <a:srgbClr val="0033CC"/>
              </a:solidFill>
              <a:latin typeface="宋体" panose="02010600030101010101" pitchFamily="2" charset="-122"/>
            </a:endParaRPr>
          </a:p>
        </p:txBody>
      </p:sp>
      <p:sp>
        <p:nvSpPr>
          <p:cNvPr id="20495" name="文本框 79"/>
          <p:cNvSpPr txBox="1">
            <a:spLocks noChangeArrowheads="1"/>
          </p:cNvSpPr>
          <p:nvPr/>
        </p:nvSpPr>
        <p:spPr bwMode="auto">
          <a:xfrm>
            <a:off x="6070600" y="5519738"/>
            <a:ext cx="1223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a:solidFill>
                  <a:srgbClr val="0033CC"/>
                </a:solidFill>
                <a:latin typeface="宋体" panose="02010600030101010101" pitchFamily="2" charset="-122"/>
              </a:rPr>
              <a:t>AB</a:t>
            </a:r>
            <a:endParaRPr lang="zh-CN" altLang="en-US" sz="1800" b="0">
              <a:solidFill>
                <a:srgbClr val="0033CC"/>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7350531-2613-4B26-9B41-3A2F7E60350C}"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21507"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21508"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0B761E2-E888-4689-BC5E-BF237050769D}"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21509" name="Rectangle 2"/>
          <p:cNvSpPr>
            <a:spLocks noGrp="1" noChangeArrowheads="1"/>
          </p:cNvSpPr>
          <p:nvPr>
            <p:ph type="title"/>
          </p:nvPr>
        </p:nvSpPr>
        <p:spPr/>
        <p:txBody>
          <a:bodyPr/>
          <a:lstStyle/>
          <a:p>
            <a:r>
              <a:rPr lang="zh-CN" altLang="en-US"/>
              <a:t>串行进位加法器</a:t>
            </a:r>
            <a:endParaRPr lang="zh-CN" altLang="en-US"/>
          </a:p>
        </p:txBody>
      </p:sp>
      <p:sp>
        <p:nvSpPr>
          <p:cNvPr id="21510" name="Rectangle 3"/>
          <p:cNvSpPr>
            <a:spLocks noGrp="1" noChangeArrowheads="1"/>
          </p:cNvSpPr>
          <p:nvPr>
            <p:ph type="body" idx="1"/>
          </p:nvPr>
        </p:nvSpPr>
        <p:spPr>
          <a:xfrm>
            <a:off x="457200" y="1449388"/>
            <a:ext cx="8229600" cy="715962"/>
          </a:xfrm>
        </p:spPr>
        <p:txBody>
          <a:bodyPr/>
          <a:lstStyle/>
          <a:p>
            <a:r>
              <a:rPr lang="zh-CN" altLang="en-US"/>
              <a:t>用</a:t>
            </a:r>
            <a:r>
              <a:rPr lang="en-US" altLang="zh-CN"/>
              <a:t>1</a:t>
            </a:r>
            <a:r>
              <a:rPr lang="zh-CN" altLang="en-US"/>
              <a:t>位全加器构造</a:t>
            </a:r>
            <a:r>
              <a:rPr lang="en-US" altLang="zh-CN"/>
              <a:t>4</a:t>
            </a:r>
            <a:r>
              <a:rPr lang="zh-CN" altLang="en-US"/>
              <a:t>位加法器</a:t>
            </a:r>
            <a:endParaRPr lang="zh-CN" altLang="en-US"/>
          </a:p>
        </p:txBody>
      </p:sp>
      <p:sp>
        <p:nvSpPr>
          <p:cNvPr id="21511" name="Line 4"/>
          <p:cNvSpPr>
            <a:spLocks noChangeShapeType="1"/>
          </p:cNvSpPr>
          <p:nvPr/>
        </p:nvSpPr>
        <p:spPr bwMode="auto">
          <a:xfrm>
            <a:off x="1525588" y="4373563"/>
            <a:ext cx="0" cy="4762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12" name="Line 5"/>
          <p:cNvSpPr>
            <a:spLocks noChangeShapeType="1"/>
          </p:cNvSpPr>
          <p:nvPr/>
        </p:nvSpPr>
        <p:spPr bwMode="auto">
          <a:xfrm>
            <a:off x="2103438" y="4373563"/>
            <a:ext cx="0" cy="4762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13" name="Line 6"/>
          <p:cNvSpPr>
            <a:spLocks noChangeShapeType="1"/>
          </p:cNvSpPr>
          <p:nvPr/>
        </p:nvSpPr>
        <p:spPr bwMode="auto">
          <a:xfrm>
            <a:off x="3421063" y="4373563"/>
            <a:ext cx="0" cy="4762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14" name="Line 7"/>
          <p:cNvSpPr>
            <a:spLocks noChangeShapeType="1"/>
          </p:cNvSpPr>
          <p:nvPr/>
        </p:nvSpPr>
        <p:spPr bwMode="auto">
          <a:xfrm>
            <a:off x="3976688" y="4373563"/>
            <a:ext cx="0" cy="4762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15" name="Line 8"/>
          <p:cNvSpPr>
            <a:spLocks noChangeShapeType="1"/>
          </p:cNvSpPr>
          <p:nvPr/>
        </p:nvSpPr>
        <p:spPr bwMode="auto">
          <a:xfrm>
            <a:off x="3692525" y="2651125"/>
            <a:ext cx="0" cy="4762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16" name="Line 9"/>
          <p:cNvSpPr>
            <a:spLocks noChangeShapeType="1"/>
          </p:cNvSpPr>
          <p:nvPr/>
        </p:nvSpPr>
        <p:spPr bwMode="auto">
          <a:xfrm>
            <a:off x="1857375" y="2651125"/>
            <a:ext cx="0" cy="4762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17" name="Line 10"/>
          <p:cNvSpPr>
            <a:spLocks noChangeShapeType="1"/>
          </p:cNvSpPr>
          <p:nvPr/>
        </p:nvSpPr>
        <p:spPr bwMode="auto">
          <a:xfrm>
            <a:off x="5299075" y="4389438"/>
            <a:ext cx="0" cy="4762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18" name="Line 11"/>
          <p:cNvSpPr>
            <a:spLocks noChangeShapeType="1"/>
          </p:cNvSpPr>
          <p:nvPr/>
        </p:nvSpPr>
        <p:spPr bwMode="auto">
          <a:xfrm>
            <a:off x="5853113" y="4389438"/>
            <a:ext cx="0" cy="4762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19" name="Line 12"/>
          <p:cNvSpPr>
            <a:spLocks noChangeShapeType="1"/>
          </p:cNvSpPr>
          <p:nvPr/>
        </p:nvSpPr>
        <p:spPr bwMode="auto">
          <a:xfrm>
            <a:off x="7172325" y="4389438"/>
            <a:ext cx="0" cy="4762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0" name="Line 13"/>
          <p:cNvSpPr>
            <a:spLocks noChangeShapeType="1"/>
          </p:cNvSpPr>
          <p:nvPr/>
        </p:nvSpPr>
        <p:spPr bwMode="auto">
          <a:xfrm>
            <a:off x="7726363" y="4389438"/>
            <a:ext cx="0" cy="4762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1" name="Line 14"/>
          <p:cNvSpPr>
            <a:spLocks noChangeShapeType="1"/>
          </p:cNvSpPr>
          <p:nvPr/>
        </p:nvSpPr>
        <p:spPr bwMode="auto">
          <a:xfrm>
            <a:off x="7442200" y="2667000"/>
            <a:ext cx="0" cy="4762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2" name="Line 15"/>
          <p:cNvSpPr>
            <a:spLocks noChangeShapeType="1"/>
          </p:cNvSpPr>
          <p:nvPr/>
        </p:nvSpPr>
        <p:spPr bwMode="auto">
          <a:xfrm>
            <a:off x="5607050" y="2667000"/>
            <a:ext cx="0" cy="4762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3" name="Text Box 16"/>
          <p:cNvSpPr txBox="1">
            <a:spLocks noChangeArrowheads="1"/>
          </p:cNvSpPr>
          <p:nvPr/>
        </p:nvSpPr>
        <p:spPr bwMode="auto">
          <a:xfrm>
            <a:off x="1258888" y="4813300"/>
            <a:ext cx="561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ea typeface="楷体_GB2312" pitchFamily="49" charset="-122"/>
              </a:rPr>
              <a:t>A</a:t>
            </a:r>
            <a:r>
              <a:rPr kumimoji="1" lang="en-US" altLang="zh-CN" baseline="-25000">
                <a:ea typeface="楷体_GB2312" pitchFamily="49" charset="-122"/>
              </a:rPr>
              <a:t>3</a:t>
            </a:r>
            <a:endParaRPr kumimoji="1" lang="en-US" altLang="zh-CN">
              <a:ea typeface="楷体_GB2312" pitchFamily="49" charset="-122"/>
            </a:endParaRPr>
          </a:p>
        </p:txBody>
      </p:sp>
      <p:sp>
        <p:nvSpPr>
          <p:cNvPr id="21524" name="Text Box 17"/>
          <p:cNvSpPr txBox="1">
            <a:spLocks noChangeArrowheads="1"/>
          </p:cNvSpPr>
          <p:nvPr/>
        </p:nvSpPr>
        <p:spPr bwMode="auto">
          <a:xfrm>
            <a:off x="1858963" y="4813300"/>
            <a:ext cx="541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ea typeface="楷体_GB2312" pitchFamily="49" charset="-122"/>
              </a:rPr>
              <a:t>B</a:t>
            </a:r>
            <a:r>
              <a:rPr kumimoji="1" lang="en-US" altLang="zh-CN" baseline="-25000">
                <a:ea typeface="楷体_GB2312" pitchFamily="49" charset="-122"/>
              </a:rPr>
              <a:t>3</a:t>
            </a:r>
            <a:endParaRPr kumimoji="1" lang="en-US" altLang="zh-CN">
              <a:ea typeface="楷体_GB2312" pitchFamily="49" charset="-122"/>
            </a:endParaRPr>
          </a:p>
        </p:txBody>
      </p:sp>
      <p:sp>
        <p:nvSpPr>
          <p:cNvPr id="21525" name="Text Box 18"/>
          <p:cNvSpPr txBox="1">
            <a:spLocks noChangeArrowheads="1"/>
          </p:cNvSpPr>
          <p:nvPr/>
        </p:nvSpPr>
        <p:spPr bwMode="auto">
          <a:xfrm>
            <a:off x="3167063" y="4813300"/>
            <a:ext cx="561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ea typeface="楷体_GB2312" pitchFamily="49" charset="-122"/>
              </a:rPr>
              <a:t>A</a:t>
            </a:r>
            <a:r>
              <a:rPr kumimoji="1" lang="en-US" altLang="zh-CN" baseline="-25000">
                <a:ea typeface="楷体_GB2312" pitchFamily="49" charset="-122"/>
              </a:rPr>
              <a:t>2</a:t>
            </a:r>
            <a:endParaRPr kumimoji="1" lang="en-US" altLang="zh-CN">
              <a:ea typeface="楷体_GB2312" pitchFamily="49" charset="-122"/>
            </a:endParaRPr>
          </a:p>
        </p:txBody>
      </p:sp>
      <p:sp>
        <p:nvSpPr>
          <p:cNvPr id="21526" name="Text Box 19"/>
          <p:cNvSpPr txBox="1">
            <a:spLocks noChangeArrowheads="1"/>
          </p:cNvSpPr>
          <p:nvPr/>
        </p:nvSpPr>
        <p:spPr bwMode="auto">
          <a:xfrm>
            <a:off x="3763963" y="4813300"/>
            <a:ext cx="541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ea typeface="楷体_GB2312" pitchFamily="49" charset="-122"/>
              </a:rPr>
              <a:t>B</a:t>
            </a:r>
            <a:r>
              <a:rPr kumimoji="1" lang="en-US" altLang="zh-CN" baseline="-25000">
                <a:ea typeface="楷体_GB2312" pitchFamily="49" charset="-122"/>
              </a:rPr>
              <a:t>2</a:t>
            </a:r>
            <a:endParaRPr kumimoji="1" lang="en-US" altLang="zh-CN">
              <a:ea typeface="楷体_GB2312" pitchFamily="49" charset="-122"/>
            </a:endParaRPr>
          </a:p>
        </p:txBody>
      </p:sp>
      <p:sp>
        <p:nvSpPr>
          <p:cNvPr id="21527" name="Text Box 20"/>
          <p:cNvSpPr txBox="1">
            <a:spLocks noChangeArrowheads="1"/>
          </p:cNvSpPr>
          <p:nvPr/>
        </p:nvSpPr>
        <p:spPr bwMode="auto">
          <a:xfrm>
            <a:off x="5040313" y="4813300"/>
            <a:ext cx="561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ea typeface="楷体_GB2312" pitchFamily="49" charset="-122"/>
              </a:rPr>
              <a:t>A</a:t>
            </a:r>
            <a:r>
              <a:rPr kumimoji="1" lang="en-US" altLang="zh-CN" baseline="-25000">
                <a:ea typeface="楷体_GB2312" pitchFamily="49" charset="-122"/>
              </a:rPr>
              <a:t>1</a:t>
            </a:r>
            <a:endParaRPr kumimoji="1" lang="en-US" altLang="zh-CN">
              <a:ea typeface="楷体_GB2312" pitchFamily="49" charset="-122"/>
            </a:endParaRPr>
          </a:p>
        </p:txBody>
      </p:sp>
      <p:sp>
        <p:nvSpPr>
          <p:cNvPr id="21528" name="Text Box 21"/>
          <p:cNvSpPr txBox="1">
            <a:spLocks noChangeArrowheads="1"/>
          </p:cNvSpPr>
          <p:nvPr/>
        </p:nvSpPr>
        <p:spPr bwMode="auto">
          <a:xfrm>
            <a:off x="5651500" y="4813300"/>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ea typeface="楷体_GB2312" pitchFamily="49" charset="-122"/>
              </a:rPr>
              <a:t>B</a:t>
            </a:r>
            <a:r>
              <a:rPr kumimoji="1" lang="en-US" altLang="zh-CN" baseline="-25000">
                <a:ea typeface="楷体_GB2312" pitchFamily="49" charset="-122"/>
              </a:rPr>
              <a:t>1</a:t>
            </a:r>
            <a:endParaRPr kumimoji="1" lang="en-US" altLang="zh-CN">
              <a:ea typeface="楷体_GB2312" pitchFamily="49" charset="-122"/>
            </a:endParaRPr>
          </a:p>
        </p:txBody>
      </p:sp>
      <p:sp>
        <p:nvSpPr>
          <p:cNvPr id="21529" name="Text Box 22"/>
          <p:cNvSpPr txBox="1">
            <a:spLocks noChangeArrowheads="1"/>
          </p:cNvSpPr>
          <p:nvPr/>
        </p:nvSpPr>
        <p:spPr bwMode="auto">
          <a:xfrm>
            <a:off x="6911975" y="4813300"/>
            <a:ext cx="561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ea typeface="楷体_GB2312" pitchFamily="49" charset="-122"/>
              </a:rPr>
              <a:t>A</a:t>
            </a:r>
            <a:r>
              <a:rPr kumimoji="1" lang="en-US" altLang="zh-CN" baseline="-25000">
                <a:ea typeface="楷体_GB2312" pitchFamily="49" charset="-122"/>
              </a:rPr>
              <a:t>0</a:t>
            </a:r>
            <a:endParaRPr kumimoji="1" lang="en-US" altLang="zh-CN">
              <a:ea typeface="楷体_GB2312" pitchFamily="49" charset="-122"/>
            </a:endParaRPr>
          </a:p>
        </p:txBody>
      </p:sp>
      <p:sp>
        <p:nvSpPr>
          <p:cNvPr id="21530" name="Text Box 23"/>
          <p:cNvSpPr txBox="1">
            <a:spLocks noChangeArrowheads="1"/>
          </p:cNvSpPr>
          <p:nvPr/>
        </p:nvSpPr>
        <p:spPr bwMode="auto">
          <a:xfrm>
            <a:off x="7523163" y="4813300"/>
            <a:ext cx="541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ea typeface="楷体_GB2312" pitchFamily="49" charset="-122"/>
              </a:rPr>
              <a:t>B</a:t>
            </a:r>
            <a:r>
              <a:rPr kumimoji="1" lang="en-US" altLang="zh-CN" baseline="-25000">
                <a:ea typeface="楷体_GB2312" pitchFamily="49" charset="-122"/>
              </a:rPr>
              <a:t>0</a:t>
            </a:r>
            <a:endParaRPr kumimoji="1" lang="en-US" altLang="zh-CN">
              <a:ea typeface="楷体_GB2312" pitchFamily="49" charset="-122"/>
            </a:endParaRPr>
          </a:p>
        </p:txBody>
      </p:sp>
      <p:sp>
        <p:nvSpPr>
          <p:cNvPr id="21531" name="Text Box 24"/>
          <p:cNvSpPr txBox="1">
            <a:spLocks noChangeArrowheads="1"/>
          </p:cNvSpPr>
          <p:nvPr/>
        </p:nvSpPr>
        <p:spPr bwMode="auto">
          <a:xfrm>
            <a:off x="1662113" y="2133600"/>
            <a:ext cx="503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ea typeface="楷体_GB2312" pitchFamily="49" charset="-122"/>
              </a:rPr>
              <a:t>S</a:t>
            </a:r>
            <a:r>
              <a:rPr kumimoji="1" lang="en-US" altLang="zh-CN" baseline="-25000">
                <a:ea typeface="楷体_GB2312" pitchFamily="49" charset="-122"/>
              </a:rPr>
              <a:t>3</a:t>
            </a:r>
            <a:endParaRPr kumimoji="1" lang="en-US" altLang="zh-CN">
              <a:ea typeface="楷体_GB2312" pitchFamily="49" charset="-122"/>
            </a:endParaRPr>
          </a:p>
        </p:txBody>
      </p:sp>
      <p:sp>
        <p:nvSpPr>
          <p:cNvPr id="21532" name="Text Box 25"/>
          <p:cNvSpPr txBox="1">
            <a:spLocks noChangeArrowheads="1"/>
          </p:cNvSpPr>
          <p:nvPr/>
        </p:nvSpPr>
        <p:spPr bwMode="auto">
          <a:xfrm>
            <a:off x="3492500" y="2133600"/>
            <a:ext cx="503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ea typeface="楷体_GB2312" pitchFamily="49" charset="-122"/>
              </a:rPr>
              <a:t>S</a:t>
            </a:r>
            <a:r>
              <a:rPr kumimoji="1" lang="en-US" altLang="zh-CN" baseline="-25000">
                <a:ea typeface="楷体_GB2312" pitchFamily="49" charset="-122"/>
              </a:rPr>
              <a:t>2</a:t>
            </a:r>
            <a:endParaRPr kumimoji="1" lang="en-US" altLang="zh-CN">
              <a:ea typeface="楷体_GB2312" pitchFamily="49" charset="-122"/>
            </a:endParaRPr>
          </a:p>
        </p:txBody>
      </p:sp>
      <p:sp>
        <p:nvSpPr>
          <p:cNvPr id="21533" name="Text Box 26"/>
          <p:cNvSpPr txBox="1">
            <a:spLocks noChangeArrowheads="1"/>
          </p:cNvSpPr>
          <p:nvPr/>
        </p:nvSpPr>
        <p:spPr bwMode="auto">
          <a:xfrm>
            <a:off x="5400675" y="2133600"/>
            <a:ext cx="503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ea typeface="楷体_GB2312" pitchFamily="49" charset="-122"/>
              </a:rPr>
              <a:t>S</a:t>
            </a:r>
            <a:r>
              <a:rPr kumimoji="1" lang="en-US" altLang="zh-CN" baseline="-25000">
                <a:ea typeface="楷体_GB2312" pitchFamily="49" charset="-122"/>
              </a:rPr>
              <a:t>1</a:t>
            </a:r>
            <a:endParaRPr kumimoji="1" lang="en-US" altLang="zh-CN">
              <a:ea typeface="楷体_GB2312" pitchFamily="49" charset="-122"/>
            </a:endParaRPr>
          </a:p>
        </p:txBody>
      </p:sp>
      <p:sp>
        <p:nvSpPr>
          <p:cNvPr id="21534" name="Text Box 27"/>
          <p:cNvSpPr txBox="1">
            <a:spLocks noChangeArrowheads="1"/>
          </p:cNvSpPr>
          <p:nvPr/>
        </p:nvSpPr>
        <p:spPr bwMode="auto">
          <a:xfrm>
            <a:off x="7237413" y="2133600"/>
            <a:ext cx="503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ea typeface="楷体_GB2312" pitchFamily="49" charset="-122"/>
              </a:rPr>
              <a:t>S</a:t>
            </a:r>
            <a:r>
              <a:rPr kumimoji="1" lang="en-US" altLang="zh-CN" baseline="-25000">
                <a:ea typeface="楷体_GB2312" pitchFamily="49" charset="-122"/>
              </a:rPr>
              <a:t>0</a:t>
            </a:r>
            <a:endParaRPr kumimoji="1" lang="en-US" altLang="zh-CN">
              <a:ea typeface="楷体_GB2312" pitchFamily="49" charset="-122"/>
            </a:endParaRPr>
          </a:p>
        </p:txBody>
      </p:sp>
      <p:sp>
        <p:nvSpPr>
          <p:cNvPr id="21535" name="Text Box 28"/>
          <p:cNvSpPr txBox="1">
            <a:spLocks noChangeArrowheads="1"/>
          </p:cNvSpPr>
          <p:nvPr/>
        </p:nvSpPr>
        <p:spPr bwMode="auto">
          <a:xfrm>
            <a:off x="2606675" y="3295650"/>
            <a:ext cx="322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a:t>
            </a:r>
            <a:r>
              <a:rPr kumimoji="1" lang="en-US" altLang="zh-CN" sz="2400" baseline="-25000">
                <a:ea typeface="楷体_GB2312" pitchFamily="49" charset="-122"/>
              </a:rPr>
              <a:t>2</a:t>
            </a:r>
            <a:endParaRPr kumimoji="1" lang="en-US" altLang="zh-CN" sz="2400">
              <a:ea typeface="楷体_GB2312" pitchFamily="49" charset="-122"/>
            </a:endParaRPr>
          </a:p>
        </p:txBody>
      </p:sp>
      <p:sp>
        <p:nvSpPr>
          <p:cNvPr id="21536" name="Rectangle 29"/>
          <p:cNvSpPr>
            <a:spLocks noChangeArrowheads="1"/>
          </p:cNvSpPr>
          <p:nvPr/>
        </p:nvSpPr>
        <p:spPr bwMode="auto">
          <a:xfrm>
            <a:off x="1171575" y="3141663"/>
            <a:ext cx="1327150" cy="123507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37" name="Line 30"/>
          <p:cNvSpPr>
            <a:spLocks noChangeShapeType="1"/>
          </p:cNvSpPr>
          <p:nvPr/>
        </p:nvSpPr>
        <p:spPr bwMode="auto">
          <a:xfrm>
            <a:off x="2509838" y="3762375"/>
            <a:ext cx="528637"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8" name="Text Box 31"/>
          <p:cNvSpPr txBox="1">
            <a:spLocks noChangeArrowheads="1"/>
          </p:cNvSpPr>
          <p:nvPr/>
        </p:nvSpPr>
        <p:spPr bwMode="auto">
          <a:xfrm>
            <a:off x="1331913" y="39338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A</a:t>
            </a:r>
            <a:endParaRPr kumimoji="1" lang="en-US" altLang="zh-CN" sz="2400">
              <a:ea typeface="楷体_GB2312" pitchFamily="49" charset="-122"/>
            </a:endParaRPr>
          </a:p>
        </p:txBody>
      </p:sp>
      <p:sp>
        <p:nvSpPr>
          <p:cNvPr id="21539" name="Text Box 32"/>
          <p:cNvSpPr txBox="1">
            <a:spLocks noChangeArrowheads="1"/>
          </p:cNvSpPr>
          <p:nvPr/>
        </p:nvSpPr>
        <p:spPr bwMode="auto">
          <a:xfrm>
            <a:off x="1887538" y="39338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B</a:t>
            </a:r>
            <a:endParaRPr kumimoji="1" lang="en-US" altLang="zh-CN" sz="2400">
              <a:ea typeface="楷体_GB2312" pitchFamily="49" charset="-122"/>
            </a:endParaRPr>
          </a:p>
        </p:txBody>
      </p:sp>
      <p:sp>
        <p:nvSpPr>
          <p:cNvPr id="21540" name="Text Box 33"/>
          <p:cNvSpPr txBox="1">
            <a:spLocks noChangeArrowheads="1"/>
          </p:cNvSpPr>
          <p:nvPr/>
        </p:nvSpPr>
        <p:spPr bwMode="auto">
          <a:xfrm>
            <a:off x="1635125" y="3124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S</a:t>
            </a:r>
            <a:endParaRPr kumimoji="1" lang="en-US" altLang="zh-CN" sz="2400">
              <a:ea typeface="楷体_GB2312" pitchFamily="49" charset="-122"/>
            </a:endParaRPr>
          </a:p>
        </p:txBody>
      </p:sp>
      <p:sp>
        <p:nvSpPr>
          <p:cNvPr id="21541" name="Text Box 34"/>
          <p:cNvSpPr txBox="1">
            <a:spLocks noChangeArrowheads="1"/>
          </p:cNvSpPr>
          <p:nvPr/>
        </p:nvSpPr>
        <p:spPr bwMode="auto">
          <a:xfrm>
            <a:off x="1979613" y="35782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Ci</a:t>
            </a:r>
            <a:endParaRPr kumimoji="1" lang="en-US" altLang="zh-CN" sz="2400">
              <a:ea typeface="楷体_GB2312" pitchFamily="49" charset="-122"/>
            </a:endParaRPr>
          </a:p>
        </p:txBody>
      </p:sp>
      <p:sp>
        <p:nvSpPr>
          <p:cNvPr id="21542" name="Text Box 35"/>
          <p:cNvSpPr txBox="1">
            <a:spLocks noChangeArrowheads="1"/>
          </p:cNvSpPr>
          <p:nvPr/>
        </p:nvSpPr>
        <p:spPr bwMode="auto">
          <a:xfrm>
            <a:off x="2084388" y="3105150"/>
            <a:ext cx="3571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t>Σ</a:t>
            </a:r>
            <a:endParaRPr kumimoji="1" lang="en-US" altLang="zh-CN"/>
          </a:p>
        </p:txBody>
      </p:sp>
      <p:sp>
        <p:nvSpPr>
          <p:cNvPr id="21543" name="Text Box 36"/>
          <p:cNvSpPr txBox="1">
            <a:spLocks noChangeArrowheads="1"/>
          </p:cNvSpPr>
          <p:nvPr/>
        </p:nvSpPr>
        <p:spPr bwMode="auto">
          <a:xfrm>
            <a:off x="1155700" y="3578225"/>
            <a:ext cx="60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a:t>
            </a:r>
            <a:r>
              <a:rPr kumimoji="1" lang="en-US" altLang="zh-CN" sz="2000">
                <a:ea typeface="楷体_GB2312" pitchFamily="49" charset="-122"/>
              </a:rPr>
              <a:t>O</a:t>
            </a:r>
            <a:endParaRPr kumimoji="1" lang="en-US" altLang="zh-CN" sz="2000">
              <a:ea typeface="楷体_GB2312" pitchFamily="49" charset="-122"/>
            </a:endParaRPr>
          </a:p>
        </p:txBody>
      </p:sp>
      <p:sp>
        <p:nvSpPr>
          <p:cNvPr id="21544" name="Text Box 37"/>
          <p:cNvSpPr txBox="1">
            <a:spLocks noChangeArrowheads="1"/>
          </p:cNvSpPr>
          <p:nvPr/>
        </p:nvSpPr>
        <p:spPr bwMode="auto">
          <a:xfrm>
            <a:off x="4479925" y="3295650"/>
            <a:ext cx="322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a:t>
            </a:r>
            <a:r>
              <a:rPr kumimoji="1" lang="en-US" altLang="zh-CN" sz="2400" baseline="-25000">
                <a:ea typeface="楷体_GB2312" pitchFamily="49" charset="-122"/>
              </a:rPr>
              <a:t>1</a:t>
            </a:r>
            <a:endParaRPr kumimoji="1" lang="en-US" altLang="zh-CN" sz="2400">
              <a:ea typeface="楷体_GB2312" pitchFamily="49" charset="-122"/>
            </a:endParaRPr>
          </a:p>
        </p:txBody>
      </p:sp>
      <p:sp>
        <p:nvSpPr>
          <p:cNvPr id="21545" name="Rectangle 38"/>
          <p:cNvSpPr>
            <a:spLocks noChangeArrowheads="1"/>
          </p:cNvSpPr>
          <p:nvPr/>
        </p:nvSpPr>
        <p:spPr bwMode="auto">
          <a:xfrm>
            <a:off x="3044825" y="3141663"/>
            <a:ext cx="1327150" cy="123507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46" name="Line 39"/>
          <p:cNvSpPr>
            <a:spLocks noChangeShapeType="1"/>
          </p:cNvSpPr>
          <p:nvPr/>
        </p:nvSpPr>
        <p:spPr bwMode="auto">
          <a:xfrm>
            <a:off x="4383088" y="3762375"/>
            <a:ext cx="528637"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47" name="Text Box 40"/>
          <p:cNvSpPr txBox="1">
            <a:spLocks noChangeArrowheads="1"/>
          </p:cNvSpPr>
          <p:nvPr/>
        </p:nvSpPr>
        <p:spPr bwMode="auto">
          <a:xfrm>
            <a:off x="3205163" y="39338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A</a:t>
            </a:r>
            <a:endParaRPr kumimoji="1" lang="en-US" altLang="zh-CN" sz="2400">
              <a:ea typeface="楷体_GB2312" pitchFamily="49" charset="-122"/>
            </a:endParaRPr>
          </a:p>
        </p:txBody>
      </p:sp>
      <p:sp>
        <p:nvSpPr>
          <p:cNvPr id="21548" name="Text Box 41"/>
          <p:cNvSpPr txBox="1">
            <a:spLocks noChangeArrowheads="1"/>
          </p:cNvSpPr>
          <p:nvPr/>
        </p:nvSpPr>
        <p:spPr bwMode="auto">
          <a:xfrm>
            <a:off x="3760788" y="39338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B</a:t>
            </a:r>
            <a:endParaRPr kumimoji="1" lang="en-US" altLang="zh-CN" sz="2400">
              <a:ea typeface="楷体_GB2312" pitchFamily="49" charset="-122"/>
            </a:endParaRPr>
          </a:p>
        </p:txBody>
      </p:sp>
      <p:sp>
        <p:nvSpPr>
          <p:cNvPr id="21549" name="Text Box 42"/>
          <p:cNvSpPr txBox="1">
            <a:spLocks noChangeArrowheads="1"/>
          </p:cNvSpPr>
          <p:nvPr/>
        </p:nvSpPr>
        <p:spPr bwMode="auto">
          <a:xfrm>
            <a:off x="3508375" y="3124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S</a:t>
            </a:r>
            <a:endParaRPr kumimoji="1" lang="en-US" altLang="zh-CN" sz="2400">
              <a:ea typeface="楷体_GB2312" pitchFamily="49" charset="-122"/>
            </a:endParaRPr>
          </a:p>
        </p:txBody>
      </p:sp>
      <p:sp>
        <p:nvSpPr>
          <p:cNvPr id="21550" name="Text Box 43"/>
          <p:cNvSpPr txBox="1">
            <a:spLocks noChangeArrowheads="1"/>
          </p:cNvSpPr>
          <p:nvPr/>
        </p:nvSpPr>
        <p:spPr bwMode="auto">
          <a:xfrm>
            <a:off x="3852863" y="35782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Ci</a:t>
            </a:r>
            <a:endParaRPr kumimoji="1" lang="en-US" altLang="zh-CN" sz="2400">
              <a:ea typeface="楷体_GB2312" pitchFamily="49" charset="-122"/>
            </a:endParaRPr>
          </a:p>
        </p:txBody>
      </p:sp>
      <p:sp>
        <p:nvSpPr>
          <p:cNvPr id="21551" name="Text Box 44"/>
          <p:cNvSpPr txBox="1">
            <a:spLocks noChangeArrowheads="1"/>
          </p:cNvSpPr>
          <p:nvPr/>
        </p:nvSpPr>
        <p:spPr bwMode="auto">
          <a:xfrm>
            <a:off x="3957638" y="3105150"/>
            <a:ext cx="3571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t>Σ</a:t>
            </a:r>
            <a:endParaRPr kumimoji="1" lang="en-US" altLang="zh-CN"/>
          </a:p>
        </p:txBody>
      </p:sp>
      <p:sp>
        <p:nvSpPr>
          <p:cNvPr id="21552" name="Text Box 45"/>
          <p:cNvSpPr txBox="1">
            <a:spLocks noChangeArrowheads="1"/>
          </p:cNvSpPr>
          <p:nvPr/>
        </p:nvSpPr>
        <p:spPr bwMode="auto">
          <a:xfrm>
            <a:off x="3028950" y="3578225"/>
            <a:ext cx="60166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a:t>
            </a:r>
            <a:r>
              <a:rPr kumimoji="1" lang="en-US" altLang="zh-CN" sz="2000">
                <a:ea typeface="楷体_GB2312" pitchFamily="49" charset="-122"/>
              </a:rPr>
              <a:t>O</a:t>
            </a:r>
            <a:endParaRPr kumimoji="1" lang="en-US" altLang="zh-CN" sz="2000">
              <a:ea typeface="楷体_GB2312" pitchFamily="49" charset="-122"/>
            </a:endParaRPr>
          </a:p>
        </p:txBody>
      </p:sp>
      <p:sp>
        <p:nvSpPr>
          <p:cNvPr id="21553" name="Line 46"/>
          <p:cNvSpPr>
            <a:spLocks noChangeShapeType="1"/>
          </p:cNvSpPr>
          <p:nvPr/>
        </p:nvSpPr>
        <p:spPr bwMode="auto">
          <a:xfrm>
            <a:off x="631825" y="3776663"/>
            <a:ext cx="52863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54" name="Text Box 47"/>
          <p:cNvSpPr txBox="1">
            <a:spLocks noChangeArrowheads="1"/>
          </p:cNvSpPr>
          <p:nvPr/>
        </p:nvSpPr>
        <p:spPr bwMode="auto">
          <a:xfrm>
            <a:off x="6356350" y="3308350"/>
            <a:ext cx="322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a:t>
            </a:r>
            <a:r>
              <a:rPr kumimoji="1" lang="en-US" altLang="zh-CN" sz="2400" baseline="-25000">
                <a:ea typeface="楷体_GB2312" pitchFamily="49" charset="-122"/>
              </a:rPr>
              <a:t>0</a:t>
            </a:r>
            <a:endParaRPr kumimoji="1" lang="en-US" altLang="zh-CN" sz="2400">
              <a:ea typeface="楷体_GB2312" pitchFamily="49" charset="-122"/>
            </a:endParaRPr>
          </a:p>
        </p:txBody>
      </p:sp>
      <p:sp>
        <p:nvSpPr>
          <p:cNvPr id="21555" name="Rectangle 48"/>
          <p:cNvSpPr>
            <a:spLocks noChangeArrowheads="1"/>
          </p:cNvSpPr>
          <p:nvPr/>
        </p:nvSpPr>
        <p:spPr bwMode="auto">
          <a:xfrm>
            <a:off x="4921250" y="3155950"/>
            <a:ext cx="1327150" cy="12334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56" name="Line 49"/>
          <p:cNvSpPr>
            <a:spLocks noChangeShapeType="1"/>
          </p:cNvSpPr>
          <p:nvPr/>
        </p:nvSpPr>
        <p:spPr bwMode="auto">
          <a:xfrm>
            <a:off x="6259513" y="3775075"/>
            <a:ext cx="528637"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57" name="Text Box 50"/>
          <p:cNvSpPr txBox="1">
            <a:spLocks noChangeArrowheads="1"/>
          </p:cNvSpPr>
          <p:nvPr/>
        </p:nvSpPr>
        <p:spPr bwMode="auto">
          <a:xfrm>
            <a:off x="5081588" y="39465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A</a:t>
            </a:r>
            <a:endParaRPr kumimoji="1" lang="en-US" altLang="zh-CN" sz="2400">
              <a:ea typeface="楷体_GB2312" pitchFamily="49" charset="-122"/>
            </a:endParaRPr>
          </a:p>
        </p:txBody>
      </p:sp>
      <p:sp>
        <p:nvSpPr>
          <p:cNvPr id="21558" name="Text Box 51"/>
          <p:cNvSpPr txBox="1">
            <a:spLocks noChangeArrowheads="1"/>
          </p:cNvSpPr>
          <p:nvPr/>
        </p:nvSpPr>
        <p:spPr bwMode="auto">
          <a:xfrm>
            <a:off x="5637213" y="39465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B</a:t>
            </a:r>
            <a:endParaRPr kumimoji="1" lang="en-US" altLang="zh-CN" sz="2400">
              <a:ea typeface="楷体_GB2312" pitchFamily="49" charset="-122"/>
            </a:endParaRPr>
          </a:p>
        </p:txBody>
      </p:sp>
      <p:sp>
        <p:nvSpPr>
          <p:cNvPr id="21559" name="Text Box 52"/>
          <p:cNvSpPr txBox="1">
            <a:spLocks noChangeArrowheads="1"/>
          </p:cNvSpPr>
          <p:nvPr/>
        </p:nvSpPr>
        <p:spPr bwMode="auto">
          <a:xfrm>
            <a:off x="5384800" y="31369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S</a:t>
            </a:r>
            <a:endParaRPr kumimoji="1" lang="en-US" altLang="zh-CN" sz="2400">
              <a:ea typeface="楷体_GB2312" pitchFamily="49" charset="-122"/>
            </a:endParaRPr>
          </a:p>
        </p:txBody>
      </p:sp>
      <p:sp>
        <p:nvSpPr>
          <p:cNvPr id="21560" name="Text Box 53"/>
          <p:cNvSpPr txBox="1">
            <a:spLocks noChangeArrowheads="1"/>
          </p:cNvSpPr>
          <p:nvPr/>
        </p:nvSpPr>
        <p:spPr bwMode="auto">
          <a:xfrm>
            <a:off x="5729288" y="35909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Ci</a:t>
            </a:r>
            <a:endParaRPr kumimoji="1" lang="en-US" altLang="zh-CN" sz="2400">
              <a:ea typeface="楷体_GB2312" pitchFamily="49" charset="-122"/>
            </a:endParaRPr>
          </a:p>
        </p:txBody>
      </p:sp>
      <p:sp>
        <p:nvSpPr>
          <p:cNvPr id="21561" name="Text Box 54"/>
          <p:cNvSpPr txBox="1">
            <a:spLocks noChangeArrowheads="1"/>
          </p:cNvSpPr>
          <p:nvPr/>
        </p:nvSpPr>
        <p:spPr bwMode="auto">
          <a:xfrm>
            <a:off x="5834063" y="3117850"/>
            <a:ext cx="3571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t>Σ</a:t>
            </a:r>
            <a:endParaRPr kumimoji="1" lang="en-US" altLang="zh-CN"/>
          </a:p>
        </p:txBody>
      </p:sp>
      <p:sp>
        <p:nvSpPr>
          <p:cNvPr id="21562" name="Text Box 55"/>
          <p:cNvSpPr txBox="1">
            <a:spLocks noChangeArrowheads="1"/>
          </p:cNvSpPr>
          <p:nvPr/>
        </p:nvSpPr>
        <p:spPr bwMode="auto">
          <a:xfrm>
            <a:off x="4905375" y="3590925"/>
            <a:ext cx="60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a:t>
            </a:r>
            <a:r>
              <a:rPr kumimoji="1" lang="en-US" altLang="zh-CN" sz="2000">
                <a:ea typeface="楷体_GB2312" pitchFamily="49" charset="-122"/>
              </a:rPr>
              <a:t>O</a:t>
            </a:r>
            <a:endParaRPr kumimoji="1" lang="en-US" altLang="zh-CN" sz="2000">
              <a:ea typeface="楷体_GB2312" pitchFamily="49" charset="-122"/>
            </a:endParaRPr>
          </a:p>
        </p:txBody>
      </p:sp>
      <p:sp>
        <p:nvSpPr>
          <p:cNvPr id="21563" name="Rectangle 56"/>
          <p:cNvSpPr>
            <a:spLocks noChangeArrowheads="1"/>
          </p:cNvSpPr>
          <p:nvPr/>
        </p:nvSpPr>
        <p:spPr bwMode="auto">
          <a:xfrm>
            <a:off x="6794500" y="3155950"/>
            <a:ext cx="1327150" cy="12334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64" name="Line 57"/>
          <p:cNvSpPr>
            <a:spLocks noChangeShapeType="1"/>
          </p:cNvSpPr>
          <p:nvPr/>
        </p:nvSpPr>
        <p:spPr bwMode="auto">
          <a:xfrm>
            <a:off x="8132763" y="3775075"/>
            <a:ext cx="420687"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65" name="Text Box 58"/>
          <p:cNvSpPr txBox="1">
            <a:spLocks noChangeArrowheads="1"/>
          </p:cNvSpPr>
          <p:nvPr/>
        </p:nvSpPr>
        <p:spPr bwMode="auto">
          <a:xfrm>
            <a:off x="6954838" y="39465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A</a:t>
            </a:r>
            <a:endParaRPr kumimoji="1" lang="en-US" altLang="zh-CN" sz="2400">
              <a:ea typeface="楷体_GB2312" pitchFamily="49" charset="-122"/>
            </a:endParaRPr>
          </a:p>
        </p:txBody>
      </p:sp>
      <p:sp>
        <p:nvSpPr>
          <p:cNvPr id="21566" name="Text Box 59"/>
          <p:cNvSpPr txBox="1">
            <a:spLocks noChangeArrowheads="1"/>
          </p:cNvSpPr>
          <p:nvPr/>
        </p:nvSpPr>
        <p:spPr bwMode="auto">
          <a:xfrm>
            <a:off x="7510463" y="39465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B</a:t>
            </a:r>
            <a:endParaRPr kumimoji="1" lang="en-US" altLang="zh-CN" sz="2400">
              <a:ea typeface="楷体_GB2312" pitchFamily="49" charset="-122"/>
            </a:endParaRPr>
          </a:p>
        </p:txBody>
      </p:sp>
      <p:sp>
        <p:nvSpPr>
          <p:cNvPr id="21567" name="Text Box 60"/>
          <p:cNvSpPr txBox="1">
            <a:spLocks noChangeArrowheads="1"/>
          </p:cNvSpPr>
          <p:nvPr/>
        </p:nvSpPr>
        <p:spPr bwMode="auto">
          <a:xfrm>
            <a:off x="7258050" y="31369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S</a:t>
            </a:r>
            <a:endParaRPr kumimoji="1" lang="en-US" altLang="zh-CN" sz="2400">
              <a:ea typeface="楷体_GB2312" pitchFamily="49" charset="-122"/>
            </a:endParaRPr>
          </a:p>
        </p:txBody>
      </p:sp>
      <p:sp>
        <p:nvSpPr>
          <p:cNvPr id="21568" name="Text Box 61"/>
          <p:cNvSpPr txBox="1">
            <a:spLocks noChangeArrowheads="1"/>
          </p:cNvSpPr>
          <p:nvPr/>
        </p:nvSpPr>
        <p:spPr bwMode="auto">
          <a:xfrm>
            <a:off x="7602538" y="35909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Ci</a:t>
            </a:r>
            <a:endParaRPr kumimoji="1" lang="en-US" altLang="zh-CN" sz="2400">
              <a:ea typeface="楷体_GB2312" pitchFamily="49" charset="-122"/>
            </a:endParaRPr>
          </a:p>
        </p:txBody>
      </p:sp>
      <p:sp>
        <p:nvSpPr>
          <p:cNvPr id="21569" name="Text Box 62"/>
          <p:cNvSpPr txBox="1">
            <a:spLocks noChangeArrowheads="1"/>
          </p:cNvSpPr>
          <p:nvPr/>
        </p:nvSpPr>
        <p:spPr bwMode="auto">
          <a:xfrm>
            <a:off x="7707313" y="3117850"/>
            <a:ext cx="3571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t>Σ</a:t>
            </a:r>
            <a:endParaRPr kumimoji="1" lang="en-US" altLang="zh-CN"/>
          </a:p>
        </p:txBody>
      </p:sp>
      <p:sp>
        <p:nvSpPr>
          <p:cNvPr id="21570" name="Text Box 63"/>
          <p:cNvSpPr txBox="1">
            <a:spLocks noChangeArrowheads="1"/>
          </p:cNvSpPr>
          <p:nvPr/>
        </p:nvSpPr>
        <p:spPr bwMode="auto">
          <a:xfrm>
            <a:off x="6778625" y="3589338"/>
            <a:ext cx="6016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a:t>
            </a:r>
            <a:r>
              <a:rPr kumimoji="1" lang="en-US" altLang="zh-CN" sz="2000">
                <a:ea typeface="楷体_GB2312" pitchFamily="49" charset="-122"/>
              </a:rPr>
              <a:t>O</a:t>
            </a:r>
            <a:endParaRPr kumimoji="1" lang="en-US" altLang="zh-CN" sz="2000">
              <a:ea typeface="楷体_GB2312" pitchFamily="49" charset="-122"/>
            </a:endParaRPr>
          </a:p>
        </p:txBody>
      </p:sp>
      <p:sp>
        <p:nvSpPr>
          <p:cNvPr id="21571" name="Line 64"/>
          <p:cNvSpPr>
            <a:spLocks noChangeShapeType="1"/>
          </p:cNvSpPr>
          <p:nvPr/>
        </p:nvSpPr>
        <p:spPr bwMode="auto">
          <a:xfrm>
            <a:off x="8559800" y="3776663"/>
            <a:ext cx="0" cy="3159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72" name="Line 65"/>
          <p:cNvSpPr>
            <a:spLocks noChangeShapeType="1"/>
          </p:cNvSpPr>
          <p:nvPr/>
        </p:nvSpPr>
        <p:spPr bwMode="auto">
          <a:xfrm>
            <a:off x="8372475" y="4092575"/>
            <a:ext cx="396875"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73" name="Text Box 66"/>
          <p:cNvSpPr txBox="1">
            <a:spLocks noChangeArrowheads="1"/>
          </p:cNvSpPr>
          <p:nvPr/>
        </p:nvSpPr>
        <p:spPr bwMode="auto">
          <a:xfrm>
            <a:off x="739775" y="3284538"/>
            <a:ext cx="322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a:t>
            </a:r>
            <a:r>
              <a:rPr kumimoji="1" lang="en-US" altLang="zh-CN" sz="2400" baseline="-25000">
                <a:ea typeface="楷体_GB2312" pitchFamily="49" charset="-122"/>
              </a:rPr>
              <a:t>3</a:t>
            </a:r>
            <a:endParaRPr kumimoji="1" lang="en-US" altLang="zh-CN" sz="2400">
              <a:ea typeface="楷体_GB2312" pitchFamily="49" charset="-122"/>
            </a:endParaRPr>
          </a:p>
        </p:txBody>
      </p:sp>
      <p:sp>
        <p:nvSpPr>
          <p:cNvPr id="21574" name="Rectangle 67"/>
          <p:cNvSpPr>
            <a:spLocks noChangeArrowheads="1"/>
          </p:cNvSpPr>
          <p:nvPr/>
        </p:nvSpPr>
        <p:spPr bwMode="auto">
          <a:xfrm>
            <a:off x="827088" y="5589588"/>
            <a:ext cx="7056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a:solidFill>
                  <a:srgbClr val="000000"/>
                </a:solidFill>
                <a:latin typeface="Arial" panose="020B0604020202020204" pitchFamily="34" charset="0"/>
              </a:rPr>
              <a:t>优点：简单，易于扩展；缺点：速度慢</a:t>
            </a:r>
            <a:endParaRPr lang="zh-CN" altLang="en-US">
              <a:solidFill>
                <a:srgbClr val="000000"/>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405BC63-DD66-42F2-99E5-CBB4190FD9E4}"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22531"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2253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6629E4E-8A2D-4282-9AC8-6810F93B32DC}"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22533" name="Rectangle 2"/>
          <p:cNvSpPr>
            <a:spLocks noGrp="1" noChangeArrowheads="1"/>
          </p:cNvSpPr>
          <p:nvPr>
            <p:ph type="title"/>
          </p:nvPr>
        </p:nvSpPr>
        <p:spPr/>
        <p:txBody>
          <a:bodyPr/>
          <a:lstStyle/>
          <a:p>
            <a:r>
              <a:rPr kumimoji="1" lang="zh-CN" altLang="en-US"/>
              <a:t>超前进位加法器</a:t>
            </a:r>
            <a:endParaRPr kumimoji="1" lang="zh-CN" altLang="en-US"/>
          </a:p>
        </p:txBody>
      </p:sp>
      <p:sp>
        <p:nvSpPr>
          <p:cNvPr id="22534" name="Rectangle 3"/>
          <p:cNvSpPr>
            <a:spLocks noGrp="1" noChangeArrowheads="1"/>
          </p:cNvSpPr>
          <p:nvPr>
            <p:ph type="body" idx="1"/>
          </p:nvPr>
        </p:nvSpPr>
        <p:spPr>
          <a:xfrm>
            <a:off x="457200" y="1484313"/>
            <a:ext cx="8255000" cy="2557462"/>
          </a:xfrm>
        </p:spPr>
        <p:txBody>
          <a:bodyPr/>
          <a:lstStyle/>
          <a:p>
            <a:r>
              <a:rPr kumimoji="1" lang="zh-CN" altLang="en-US"/>
              <a:t>基本原理</a:t>
            </a:r>
            <a:endParaRPr kumimoji="1" lang="zh-CN" altLang="en-US"/>
          </a:p>
          <a:p>
            <a:pPr lvl="1"/>
            <a:r>
              <a:rPr kumimoji="1" lang="en-US" altLang="zh-CN" sz="2800"/>
              <a:t>C</a:t>
            </a:r>
            <a:r>
              <a:rPr kumimoji="1" lang="en-US" altLang="zh-CN" sz="2000"/>
              <a:t>i-1</a:t>
            </a:r>
            <a:r>
              <a:rPr kumimoji="1" lang="zh-CN" altLang="en-US" sz="2800"/>
              <a:t>是</a:t>
            </a:r>
            <a:r>
              <a:rPr kumimoji="1" lang="en-US" altLang="zh-CN" sz="2800"/>
              <a:t>A</a:t>
            </a:r>
            <a:r>
              <a:rPr kumimoji="1" lang="en-US" altLang="zh-CN" sz="2000"/>
              <a:t>i-1</a:t>
            </a:r>
            <a:r>
              <a:rPr kumimoji="1" lang="en-US" altLang="zh-CN" sz="2800"/>
              <a:t>~A</a:t>
            </a:r>
            <a:r>
              <a:rPr kumimoji="1" lang="en-US" altLang="zh-CN" sz="2000"/>
              <a:t>0</a:t>
            </a:r>
            <a:r>
              <a:rPr kumimoji="1" lang="zh-CN" altLang="en-US" sz="2800"/>
              <a:t>和</a:t>
            </a:r>
            <a:r>
              <a:rPr kumimoji="1" lang="en-US" altLang="zh-CN" sz="2800"/>
              <a:t>B</a:t>
            </a:r>
            <a:r>
              <a:rPr kumimoji="1" lang="en-US" altLang="zh-CN" sz="2000"/>
              <a:t>i-1</a:t>
            </a:r>
            <a:r>
              <a:rPr kumimoji="1" lang="en-US" altLang="zh-CN" sz="2800"/>
              <a:t>~B</a:t>
            </a:r>
            <a:r>
              <a:rPr kumimoji="1" lang="en-US" altLang="zh-CN" sz="2000"/>
              <a:t>0</a:t>
            </a:r>
            <a:r>
              <a:rPr kumimoji="1" lang="zh-CN" altLang="en-US" sz="2800"/>
              <a:t>的函数</a:t>
            </a:r>
            <a:endParaRPr kumimoji="1" lang="zh-CN" altLang="en-US" sz="2800"/>
          </a:p>
          <a:p>
            <a:pPr lvl="1"/>
            <a:r>
              <a:rPr kumimoji="1" lang="zh-CN" altLang="en-US" sz="2800"/>
              <a:t>设计每位进位信号产生电路：根据输入加数和被加数，同时获得该位全加的进位信号，无需等待最低位的进位信号</a:t>
            </a:r>
            <a:endParaRPr kumimoji="1" lang="zh-CN" altLang="en-US" sz="2800"/>
          </a:p>
        </p:txBody>
      </p:sp>
      <p:sp>
        <p:nvSpPr>
          <p:cNvPr id="22535" name="Text Box 4"/>
          <p:cNvSpPr txBox="1">
            <a:spLocks noChangeArrowheads="1"/>
          </p:cNvSpPr>
          <p:nvPr/>
        </p:nvSpPr>
        <p:spPr bwMode="auto">
          <a:xfrm>
            <a:off x="6167438" y="4545013"/>
            <a:ext cx="277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a:t>
            </a:r>
            <a:r>
              <a:rPr kumimoji="1" lang="en-US" altLang="zh-CN" sz="2400" baseline="-25000">
                <a:ea typeface="楷体_GB2312" pitchFamily="49" charset="-122"/>
              </a:rPr>
              <a:t>i</a:t>
            </a:r>
            <a:endParaRPr kumimoji="1" lang="en-US" altLang="zh-CN" sz="2400">
              <a:ea typeface="楷体_GB2312" pitchFamily="49" charset="-122"/>
            </a:endParaRPr>
          </a:p>
        </p:txBody>
      </p:sp>
      <p:sp>
        <p:nvSpPr>
          <p:cNvPr id="22536" name="Line 5"/>
          <p:cNvSpPr>
            <a:spLocks noChangeShapeType="1"/>
          </p:cNvSpPr>
          <p:nvPr/>
        </p:nvSpPr>
        <p:spPr bwMode="auto">
          <a:xfrm>
            <a:off x="6048375" y="4983163"/>
            <a:ext cx="52863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37" name="Text Box 6"/>
          <p:cNvSpPr txBox="1">
            <a:spLocks noChangeArrowheads="1"/>
          </p:cNvSpPr>
          <p:nvPr/>
        </p:nvSpPr>
        <p:spPr bwMode="auto">
          <a:xfrm>
            <a:off x="7959725" y="4560888"/>
            <a:ext cx="4476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a:t>
            </a:r>
            <a:r>
              <a:rPr kumimoji="1" lang="en-US" altLang="zh-CN" sz="2400" baseline="-25000">
                <a:ea typeface="楷体_GB2312" pitchFamily="49" charset="-122"/>
              </a:rPr>
              <a:t>i-1</a:t>
            </a:r>
            <a:endParaRPr kumimoji="1" lang="en-US" altLang="zh-CN" sz="2400">
              <a:ea typeface="楷体_GB2312" pitchFamily="49" charset="-122"/>
            </a:endParaRPr>
          </a:p>
        </p:txBody>
      </p:sp>
      <p:sp>
        <p:nvSpPr>
          <p:cNvPr id="22538" name="Rectangle 7"/>
          <p:cNvSpPr>
            <a:spLocks noChangeArrowheads="1"/>
          </p:cNvSpPr>
          <p:nvPr/>
        </p:nvSpPr>
        <p:spPr bwMode="auto">
          <a:xfrm>
            <a:off x="6586538" y="4202113"/>
            <a:ext cx="1327150" cy="148907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39" name="Line 8"/>
          <p:cNvSpPr>
            <a:spLocks noChangeShapeType="1"/>
          </p:cNvSpPr>
          <p:nvPr/>
        </p:nvSpPr>
        <p:spPr bwMode="auto">
          <a:xfrm>
            <a:off x="6964363" y="5691188"/>
            <a:ext cx="0" cy="4762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0" name="Line 9"/>
          <p:cNvSpPr>
            <a:spLocks noChangeShapeType="1"/>
          </p:cNvSpPr>
          <p:nvPr/>
        </p:nvSpPr>
        <p:spPr bwMode="auto">
          <a:xfrm>
            <a:off x="7924800" y="4999038"/>
            <a:ext cx="52863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1" name="Text Box 10"/>
          <p:cNvSpPr txBox="1">
            <a:spLocks noChangeArrowheads="1"/>
          </p:cNvSpPr>
          <p:nvPr/>
        </p:nvSpPr>
        <p:spPr bwMode="auto">
          <a:xfrm>
            <a:off x="6746875" y="522446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A</a:t>
            </a:r>
            <a:endParaRPr kumimoji="1" lang="en-US" altLang="zh-CN" sz="2400">
              <a:ea typeface="楷体_GB2312" pitchFamily="49" charset="-122"/>
            </a:endParaRPr>
          </a:p>
        </p:txBody>
      </p:sp>
      <p:sp>
        <p:nvSpPr>
          <p:cNvPr id="22542" name="Text Box 11"/>
          <p:cNvSpPr txBox="1">
            <a:spLocks noChangeArrowheads="1"/>
          </p:cNvSpPr>
          <p:nvPr/>
        </p:nvSpPr>
        <p:spPr bwMode="auto">
          <a:xfrm>
            <a:off x="7302500" y="52244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B</a:t>
            </a:r>
            <a:endParaRPr kumimoji="1" lang="en-US" altLang="zh-CN" sz="2400">
              <a:ea typeface="楷体_GB2312" pitchFamily="49" charset="-122"/>
            </a:endParaRPr>
          </a:p>
        </p:txBody>
      </p:sp>
      <p:sp>
        <p:nvSpPr>
          <p:cNvPr id="22543" name="Text Box 12"/>
          <p:cNvSpPr txBox="1">
            <a:spLocks noChangeArrowheads="1"/>
          </p:cNvSpPr>
          <p:nvPr/>
        </p:nvSpPr>
        <p:spPr bwMode="auto">
          <a:xfrm>
            <a:off x="7050088" y="41798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S</a:t>
            </a:r>
            <a:endParaRPr kumimoji="1" lang="en-US" altLang="zh-CN" sz="2400">
              <a:ea typeface="楷体_GB2312" pitchFamily="49" charset="-122"/>
            </a:endParaRPr>
          </a:p>
        </p:txBody>
      </p:sp>
      <p:sp>
        <p:nvSpPr>
          <p:cNvPr id="22544" name="Text Box 13"/>
          <p:cNvSpPr txBox="1">
            <a:spLocks noChangeArrowheads="1"/>
          </p:cNvSpPr>
          <p:nvPr/>
        </p:nvSpPr>
        <p:spPr bwMode="auto">
          <a:xfrm>
            <a:off x="7394575" y="47767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Ci</a:t>
            </a:r>
            <a:endParaRPr kumimoji="1" lang="en-US" altLang="zh-CN" sz="2400">
              <a:ea typeface="楷体_GB2312" pitchFamily="49" charset="-122"/>
            </a:endParaRPr>
          </a:p>
        </p:txBody>
      </p:sp>
      <p:sp>
        <p:nvSpPr>
          <p:cNvPr id="22545" name="Text Box 14"/>
          <p:cNvSpPr txBox="1">
            <a:spLocks noChangeArrowheads="1"/>
          </p:cNvSpPr>
          <p:nvPr/>
        </p:nvSpPr>
        <p:spPr bwMode="auto">
          <a:xfrm>
            <a:off x="7499350" y="4202113"/>
            <a:ext cx="3571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t>Σ</a:t>
            </a:r>
            <a:endParaRPr kumimoji="1" lang="en-US" altLang="zh-CN"/>
          </a:p>
        </p:txBody>
      </p:sp>
      <p:sp>
        <p:nvSpPr>
          <p:cNvPr id="22546" name="Text Box 15"/>
          <p:cNvSpPr txBox="1">
            <a:spLocks noChangeArrowheads="1"/>
          </p:cNvSpPr>
          <p:nvPr/>
        </p:nvSpPr>
        <p:spPr bwMode="auto">
          <a:xfrm>
            <a:off x="6570663" y="4776788"/>
            <a:ext cx="601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a:t>
            </a:r>
            <a:r>
              <a:rPr kumimoji="1" lang="en-US" altLang="zh-CN" sz="2000">
                <a:ea typeface="楷体_GB2312" pitchFamily="49" charset="-122"/>
              </a:rPr>
              <a:t>O</a:t>
            </a:r>
            <a:endParaRPr kumimoji="1" lang="en-US" altLang="zh-CN" sz="2000">
              <a:ea typeface="楷体_GB2312" pitchFamily="49" charset="-122"/>
            </a:endParaRPr>
          </a:p>
        </p:txBody>
      </p:sp>
      <p:sp>
        <p:nvSpPr>
          <p:cNvPr id="22547" name="Line 16"/>
          <p:cNvSpPr>
            <a:spLocks noChangeShapeType="1"/>
          </p:cNvSpPr>
          <p:nvPr/>
        </p:nvSpPr>
        <p:spPr bwMode="auto">
          <a:xfrm>
            <a:off x="7518400" y="5691188"/>
            <a:ext cx="0" cy="4762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8" name="Line 17"/>
          <p:cNvSpPr>
            <a:spLocks noChangeShapeType="1"/>
          </p:cNvSpPr>
          <p:nvPr/>
        </p:nvSpPr>
        <p:spPr bwMode="auto">
          <a:xfrm>
            <a:off x="7272338" y="3733800"/>
            <a:ext cx="0" cy="4762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9" name="Text Box 18"/>
          <p:cNvSpPr txBox="1">
            <a:spLocks noChangeArrowheads="1"/>
          </p:cNvSpPr>
          <p:nvPr/>
        </p:nvSpPr>
        <p:spPr bwMode="auto">
          <a:xfrm>
            <a:off x="6407150" y="569753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ea typeface="楷体_GB2312" pitchFamily="49" charset="-122"/>
              </a:rPr>
              <a:t>A</a:t>
            </a:r>
            <a:r>
              <a:rPr kumimoji="1" lang="en-US" altLang="zh-CN" baseline="-25000">
                <a:ea typeface="楷体_GB2312" pitchFamily="49" charset="-122"/>
              </a:rPr>
              <a:t>i</a:t>
            </a:r>
            <a:endParaRPr kumimoji="1" lang="en-US" altLang="zh-CN">
              <a:ea typeface="楷体_GB2312" pitchFamily="49" charset="-122"/>
            </a:endParaRPr>
          </a:p>
        </p:txBody>
      </p:sp>
      <p:sp>
        <p:nvSpPr>
          <p:cNvPr id="22550" name="Text Box 19"/>
          <p:cNvSpPr txBox="1">
            <a:spLocks noChangeArrowheads="1"/>
          </p:cNvSpPr>
          <p:nvPr/>
        </p:nvSpPr>
        <p:spPr bwMode="auto">
          <a:xfrm>
            <a:off x="7594600" y="5734050"/>
            <a:ext cx="487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ea typeface="楷体_GB2312" pitchFamily="49" charset="-122"/>
              </a:rPr>
              <a:t>B</a:t>
            </a:r>
            <a:r>
              <a:rPr kumimoji="1" lang="en-US" altLang="zh-CN" baseline="-25000">
                <a:ea typeface="楷体_GB2312" pitchFamily="49" charset="-122"/>
              </a:rPr>
              <a:t>i</a:t>
            </a:r>
            <a:endParaRPr kumimoji="1" lang="en-US" altLang="zh-CN">
              <a:ea typeface="楷体_GB2312" pitchFamily="49" charset="-122"/>
            </a:endParaRPr>
          </a:p>
        </p:txBody>
      </p:sp>
      <p:sp>
        <p:nvSpPr>
          <p:cNvPr id="22551" name="Text Box 20"/>
          <p:cNvSpPr txBox="1">
            <a:spLocks noChangeArrowheads="1"/>
          </p:cNvSpPr>
          <p:nvPr/>
        </p:nvSpPr>
        <p:spPr bwMode="auto">
          <a:xfrm>
            <a:off x="6731000" y="3573463"/>
            <a:ext cx="449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ea typeface="楷体_GB2312" pitchFamily="49" charset="-122"/>
              </a:rPr>
              <a:t>S</a:t>
            </a:r>
            <a:r>
              <a:rPr kumimoji="1" lang="en-US" altLang="zh-CN" baseline="-25000">
                <a:ea typeface="楷体_GB2312" pitchFamily="49" charset="-122"/>
              </a:rPr>
              <a:t>i</a:t>
            </a:r>
            <a:endParaRPr kumimoji="1" lang="en-US" altLang="zh-CN">
              <a:ea typeface="楷体_GB2312" pitchFamily="49" charset="-122"/>
            </a:endParaRPr>
          </a:p>
        </p:txBody>
      </p:sp>
      <p:sp>
        <p:nvSpPr>
          <p:cNvPr id="1314837" name="Rectangle 21"/>
          <p:cNvSpPr>
            <a:spLocks noChangeArrowheads="1"/>
          </p:cNvSpPr>
          <p:nvPr/>
        </p:nvSpPr>
        <p:spPr bwMode="auto">
          <a:xfrm>
            <a:off x="431800" y="4005263"/>
            <a:ext cx="496887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kumimoji="1" lang="zh-CN" altLang="en-US"/>
              <a:t>优点：速度快</a:t>
            </a:r>
            <a:endParaRPr kumimoji="1" lang="zh-CN" altLang="en-US"/>
          </a:p>
          <a:p>
            <a:r>
              <a:rPr kumimoji="1" lang="zh-CN" altLang="en-US"/>
              <a:t>缺点：电路复杂</a:t>
            </a:r>
            <a:endParaRPr kumimoji="1" lang="zh-CN" altLang="en-US"/>
          </a:p>
          <a:p>
            <a:r>
              <a:rPr kumimoji="1" lang="en-US" altLang="zh-CN"/>
              <a:t>4</a:t>
            </a:r>
            <a:r>
              <a:rPr kumimoji="1" lang="zh-CN" altLang="en-US"/>
              <a:t>位超前进位加法器</a:t>
            </a:r>
            <a:r>
              <a:rPr kumimoji="1" lang="en-US" altLang="zh-CN"/>
              <a:t>74x283</a:t>
            </a: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48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11AEECF-F3C6-4E66-ACE6-4A53E402E5CE}"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24579"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24580"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D03421D-3BD5-4F37-A6F9-DE90C851FC11}"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24581" name="Rectangle 2"/>
          <p:cNvSpPr>
            <a:spLocks noGrp="1" noChangeArrowheads="1"/>
          </p:cNvSpPr>
          <p:nvPr>
            <p:ph type="title"/>
          </p:nvPr>
        </p:nvSpPr>
        <p:spPr/>
        <p:txBody>
          <a:bodyPr/>
          <a:lstStyle/>
          <a:p>
            <a:pPr algn="l"/>
            <a:r>
              <a:rPr lang="zh-CN" altLang="en-US"/>
              <a:t>进位信号超前产生</a:t>
            </a:r>
            <a:endParaRPr lang="zh-CN" altLang="en-US"/>
          </a:p>
        </p:txBody>
      </p:sp>
      <p:graphicFrame>
        <p:nvGraphicFramePr>
          <p:cNvPr id="24582" name="Object 3"/>
          <p:cNvGraphicFramePr>
            <a:graphicFrameLocks noChangeAspect="1"/>
          </p:cNvGraphicFramePr>
          <p:nvPr/>
        </p:nvGraphicFramePr>
        <p:xfrm>
          <a:off x="454782" y="1663700"/>
          <a:ext cx="3595688" cy="539750"/>
        </p:xfrm>
        <a:graphic>
          <a:graphicData uri="http://schemas.openxmlformats.org/presentationml/2006/ole">
            <mc:AlternateContent xmlns:mc="http://schemas.openxmlformats.org/markup-compatibility/2006">
              <mc:Choice xmlns:v="urn:schemas-microsoft-com:vml" Requires="v">
                <p:oleObj spid="_x0000_s24651" name="公式" r:id="rId1" imgW="1574165" imgH="215900" progId="Equation.3">
                  <p:embed/>
                </p:oleObj>
              </mc:Choice>
              <mc:Fallback>
                <p:oleObj name="公式" r:id="rId1" imgW="1574165" imgH="2159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782" y="1663700"/>
                        <a:ext cx="35956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3" name="Object 8"/>
          <p:cNvGraphicFramePr>
            <a:graphicFrameLocks noChangeAspect="1"/>
          </p:cNvGraphicFramePr>
          <p:nvPr/>
        </p:nvGraphicFramePr>
        <p:xfrm>
          <a:off x="359532" y="2284413"/>
          <a:ext cx="4819650" cy="525462"/>
        </p:xfrm>
        <a:graphic>
          <a:graphicData uri="http://schemas.openxmlformats.org/presentationml/2006/ole">
            <mc:AlternateContent xmlns:mc="http://schemas.openxmlformats.org/markup-compatibility/2006">
              <mc:Choice xmlns:v="urn:schemas-microsoft-com:vml" Requires="v">
                <p:oleObj spid="_x0000_s24652" name="公式" r:id="rId3" imgW="1943100" imgH="215900" progId="Equation.3">
                  <p:embed/>
                </p:oleObj>
              </mc:Choice>
              <mc:Fallback>
                <p:oleObj name="公式" r:id="rId3" imgW="1943100" imgH="2159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32" y="2284413"/>
                        <a:ext cx="481965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组合 5"/>
          <p:cNvGrpSpPr/>
          <p:nvPr/>
        </p:nvGrpSpPr>
        <p:grpSpPr bwMode="auto">
          <a:xfrm>
            <a:off x="384932" y="2889250"/>
            <a:ext cx="7869238" cy="3563938"/>
            <a:chOff x="879475" y="2889398"/>
            <a:chExt cx="7869238" cy="3563938"/>
          </a:xfrm>
        </p:grpSpPr>
        <p:sp>
          <p:nvSpPr>
            <p:cNvPr id="24591" name="Text Box 4"/>
            <p:cNvSpPr txBox="1">
              <a:spLocks noChangeArrowheads="1"/>
            </p:cNvSpPr>
            <p:nvPr/>
          </p:nvSpPr>
          <p:spPr bwMode="auto">
            <a:xfrm>
              <a:off x="935038" y="2889398"/>
              <a:ext cx="2794000" cy="531813"/>
            </a:xfrm>
            <a:prstGeom prst="rect">
              <a:avLst/>
            </a:prstGeom>
            <a:noFill/>
            <a:ln w="19050">
              <a:solidFill>
                <a:srgbClr val="000000">
                  <a:alpha val="0"/>
                </a:srgbClr>
              </a:solidFill>
              <a:miter lim="800000"/>
              <a:tailEnd type="none" w="lg" len="lg"/>
            </a:ln>
            <a:extLst>
              <a:ext uri="{909E8E84-426E-40DD-AFC4-6F175D3DCCD1}">
                <a14:hiddenFill xmlns:a14="http://schemas.microsoft.com/office/drawing/2010/main">
                  <a:solidFill>
                    <a:srgbClr val="FFFFFF"/>
                  </a:solidFill>
                </a14:hiddenFill>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Tx/>
                <a:buNone/>
              </a:pPr>
              <a:r>
                <a:rPr lang="en-US" altLang="zh-CN"/>
                <a:t>C</a:t>
              </a:r>
              <a:r>
                <a:rPr lang="en-US" altLang="zh-CN" baseline="-30000"/>
                <a:t>0</a:t>
              </a:r>
              <a:r>
                <a:rPr lang="en-US" altLang="zh-CN"/>
                <a:t>= G</a:t>
              </a:r>
              <a:r>
                <a:rPr lang="en-US" altLang="zh-CN" baseline="-30000"/>
                <a:t>0</a:t>
              </a:r>
              <a:r>
                <a:rPr lang="en-US" altLang="zh-CN">
                  <a:latin typeface="宋体" panose="02010600030101010101" pitchFamily="2" charset="-122"/>
                </a:rPr>
                <a:t>+</a:t>
              </a:r>
              <a:r>
                <a:rPr lang="en-US" altLang="zh-CN"/>
                <a:t>P</a:t>
              </a:r>
              <a:r>
                <a:rPr lang="en-US" altLang="zh-CN" baseline="-30000"/>
                <a:t>0</a:t>
              </a:r>
              <a:r>
                <a:rPr lang="en-US" altLang="zh-CN"/>
                <a:t>C</a:t>
              </a:r>
              <a:r>
                <a:rPr lang="en-US" altLang="zh-CN" baseline="-30000"/>
                <a:t>-1</a:t>
              </a:r>
              <a:r>
                <a:rPr lang="en-US" altLang="zh-CN">
                  <a:cs typeface="Times New Roman" panose="02020603050405020304" pitchFamily="18" charset="0"/>
                </a:rPr>
                <a:t> </a:t>
              </a:r>
              <a:endParaRPr lang="en-US" altLang="zh-CN">
                <a:cs typeface="Times New Roman" panose="02020603050405020304" pitchFamily="18" charset="0"/>
              </a:endParaRPr>
            </a:p>
          </p:txBody>
        </p:sp>
        <p:sp>
          <p:nvSpPr>
            <p:cNvPr id="24592" name="Text Box 5"/>
            <p:cNvSpPr txBox="1">
              <a:spLocks noChangeArrowheads="1"/>
            </p:cNvSpPr>
            <p:nvPr/>
          </p:nvSpPr>
          <p:spPr bwMode="auto">
            <a:xfrm>
              <a:off x="935038" y="3637111"/>
              <a:ext cx="6002337"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Tx/>
                <a:buNone/>
              </a:pPr>
              <a:r>
                <a:rPr lang="en-US" altLang="zh-CN" dirty="0"/>
                <a:t>C</a:t>
              </a:r>
              <a:r>
                <a:rPr lang="en-US" altLang="zh-CN" baseline="-30000" dirty="0"/>
                <a:t>1</a:t>
              </a:r>
              <a:r>
                <a:rPr lang="en-US" altLang="zh-CN" dirty="0"/>
                <a:t>= G</a:t>
              </a:r>
              <a:r>
                <a:rPr lang="en-US" altLang="zh-CN" baseline="-30000" dirty="0"/>
                <a:t>1</a:t>
              </a:r>
              <a:r>
                <a:rPr lang="en-US" altLang="zh-CN" dirty="0">
                  <a:latin typeface="宋体" panose="02010600030101010101" pitchFamily="2" charset="-122"/>
                </a:rPr>
                <a:t>+</a:t>
              </a:r>
              <a:r>
                <a:rPr lang="en-US" altLang="zh-CN" dirty="0"/>
                <a:t>P</a:t>
              </a:r>
              <a:r>
                <a:rPr lang="en-US" altLang="zh-CN" baseline="-30000" dirty="0"/>
                <a:t>1</a:t>
              </a:r>
              <a:r>
                <a:rPr lang="en-US" altLang="zh-CN" dirty="0"/>
                <a:t>C</a:t>
              </a:r>
              <a:r>
                <a:rPr lang="en-US" altLang="zh-CN" baseline="-30000" dirty="0"/>
                <a:t>0 </a:t>
              </a:r>
              <a:r>
                <a:rPr lang="en-US" altLang="zh-CN" dirty="0"/>
                <a:t>= G</a:t>
              </a:r>
              <a:r>
                <a:rPr lang="en-US" altLang="zh-CN" baseline="-30000" dirty="0"/>
                <a:t>1</a:t>
              </a:r>
              <a:r>
                <a:rPr lang="en-US" altLang="zh-CN" dirty="0">
                  <a:latin typeface="宋体" panose="02010600030101010101" pitchFamily="2" charset="-122"/>
                </a:rPr>
                <a:t>+</a:t>
              </a:r>
              <a:r>
                <a:rPr lang="en-US" altLang="zh-CN" dirty="0"/>
                <a:t>P</a:t>
              </a:r>
              <a:r>
                <a:rPr lang="en-US" altLang="zh-CN" baseline="-30000" dirty="0"/>
                <a:t>1</a:t>
              </a:r>
              <a:r>
                <a:rPr lang="en-US" altLang="zh-CN" dirty="0"/>
                <a:t>G</a:t>
              </a:r>
              <a:r>
                <a:rPr lang="en-US" altLang="zh-CN" baseline="-30000" dirty="0"/>
                <a:t>0</a:t>
              </a:r>
              <a:r>
                <a:rPr lang="en-US" altLang="zh-CN" dirty="0"/>
                <a:t>+ P</a:t>
              </a:r>
              <a:r>
                <a:rPr lang="en-US" altLang="zh-CN" baseline="-30000" dirty="0"/>
                <a:t>1</a:t>
              </a:r>
              <a:r>
                <a:rPr lang="en-US" altLang="zh-CN" dirty="0"/>
                <a:t>P</a:t>
              </a:r>
              <a:r>
                <a:rPr lang="en-US" altLang="zh-CN" baseline="-30000" dirty="0"/>
                <a:t>0</a:t>
              </a:r>
              <a:r>
                <a:rPr lang="en-US" altLang="zh-CN" dirty="0"/>
                <a:t>C</a:t>
              </a:r>
              <a:r>
                <a:rPr lang="en-US" altLang="zh-CN" baseline="-30000" dirty="0"/>
                <a:t>-1</a:t>
              </a:r>
              <a:r>
                <a:rPr lang="en-US" altLang="zh-CN" dirty="0">
                  <a:cs typeface="Times New Roman" panose="02020603050405020304" pitchFamily="18" charset="0"/>
                </a:rPr>
                <a:t> </a:t>
              </a:r>
              <a:endParaRPr lang="en-US" altLang="zh-CN" dirty="0">
                <a:cs typeface="Times New Roman" panose="02020603050405020304" pitchFamily="18" charset="0"/>
              </a:endParaRPr>
            </a:p>
          </p:txBody>
        </p:sp>
        <p:sp>
          <p:nvSpPr>
            <p:cNvPr id="24593" name="Text Box 6"/>
            <p:cNvSpPr txBox="1">
              <a:spLocks noChangeArrowheads="1"/>
            </p:cNvSpPr>
            <p:nvPr/>
          </p:nvSpPr>
          <p:spPr bwMode="auto">
            <a:xfrm>
              <a:off x="900113" y="4510236"/>
              <a:ext cx="7848600" cy="531812"/>
            </a:xfrm>
            <a:prstGeom prst="rect">
              <a:avLst/>
            </a:prstGeom>
            <a:noFill/>
            <a:ln w="19050">
              <a:solidFill>
                <a:srgbClr val="000000">
                  <a:alpha val="0"/>
                </a:srgbClr>
              </a:solidFill>
              <a:miter lim="800000"/>
              <a:tailEnd type="none" w="lg" len="lg"/>
            </a:ln>
            <a:extLst>
              <a:ext uri="{909E8E84-426E-40DD-AFC4-6F175D3DCCD1}">
                <a14:hiddenFill xmlns:a14="http://schemas.microsoft.com/office/drawing/2010/main">
                  <a:solidFill>
                    <a:srgbClr val="FFFFFF"/>
                  </a:solidFill>
                </a14:hiddenFill>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Tx/>
                <a:buNone/>
              </a:pPr>
              <a:r>
                <a:rPr lang="en-US" altLang="zh-CN"/>
                <a:t>C</a:t>
              </a:r>
              <a:r>
                <a:rPr lang="en-US" altLang="zh-CN" baseline="-30000"/>
                <a:t>2</a:t>
              </a:r>
              <a:r>
                <a:rPr lang="en-US" altLang="zh-CN"/>
                <a:t>= G</a:t>
              </a:r>
              <a:r>
                <a:rPr lang="en-US" altLang="zh-CN" baseline="-30000"/>
                <a:t>2</a:t>
              </a:r>
              <a:r>
                <a:rPr lang="en-US" altLang="zh-CN">
                  <a:latin typeface="宋体" panose="02010600030101010101" pitchFamily="2" charset="-122"/>
                </a:rPr>
                <a:t>+</a:t>
              </a:r>
              <a:r>
                <a:rPr lang="en-US" altLang="zh-CN"/>
                <a:t>P</a:t>
              </a:r>
              <a:r>
                <a:rPr lang="en-US" altLang="zh-CN" baseline="-30000"/>
                <a:t>2</a:t>
              </a:r>
              <a:r>
                <a:rPr lang="en-US" altLang="zh-CN"/>
                <a:t>C</a:t>
              </a:r>
              <a:r>
                <a:rPr lang="en-US" altLang="zh-CN" baseline="-30000"/>
                <a:t>1</a:t>
              </a:r>
              <a:r>
                <a:rPr lang="en-US" altLang="zh-CN"/>
                <a:t>= G</a:t>
              </a:r>
              <a:r>
                <a:rPr lang="en-US" altLang="zh-CN" baseline="-30000"/>
                <a:t>2</a:t>
              </a:r>
              <a:r>
                <a:rPr lang="en-US" altLang="zh-CN">
                  <a:latin typeface="宋体" panose="02010600030101010101" pitchFamily="2" charset="-122"/>
                </a:rPr>
                <a:t>+</a:t>
              </a:r>
              <a:r>
                <a:rPr lang="en-US" altLang="zh-CN"/>
                <a:t>P</a:t>
              </a:r>
              <a:r>
                <a:rPr lang="en-US" altLang="zh-CN" baseline="-30000"/>
                <a:t>2</a:t>
              </a:r>
              <a:r>
                <a:rPr lang="en-US" altLang="zh-CN"/>
                <a:t>G</a:t>
              </a:r>
              <a:r>
                <a:rPr lang="en-US" altLang="zh-CN" baseline="-30000"/>
                <a:t>1</a:t>
              </a:r>
              <a:r>
                <a:rPr lang="en-US" altLang="zh-CN"/>
                <a:t>+ P</a:t>
              </a:r>
              <a:r>
                <a:rPr lang="en-US" altLang="zh-CN" baseline="-30000"/>
                <a:t>2</a:t>
              </a:r>
              <a:r>
                <a:rPr lang="en-US" altLang="zh-CN"/>
                <a:t>P</a:t>
              </a:r>
              <a:r>
                <a:rPr lang="en-US" altLang="zh-CN" baseline="-30000"/>
                <a:t>1</a:t>
              </a:r>
              <a:r>
                <a:rPr lang="en-US" altLang="zh-CN"/>
                <a:t>G</a:t>
              </a:r>
              <a:r>
                <a:rPr lang="en-US" altLang="zh-CN" baseline="-30000"/>
                <a:t>0</a:t>
              </a:r>
              <a:r>
                <a:rPr lang="en-US" altLang="zh-CN"/>
                <a:t>+ P</a:t>
              </a:r>
              <a:r>
                <a:rPr lang="en-US" altLang="zh-CN" baseline="-30000"/>
                <a:t>2</a:t>
              </a:r>
              <a:r>
                <a:rPr lang="en-US" altLang="zh-CN"/>
                <a:t>P</a:t>
              </a:r>
              <a:r>
                <a:rPr lang="en-US" altLang="zh-CN" baseline="-30000"/>
                <a:t>1</a:t>
              </a:r>
              <a:r>
                <a:rPr lang="en-US" altLang="zh-CN"/>
                <a:t>P</a:t>
              </a:r>
              <a:r>
                <a:rPr lang="en-US" altLang="zh-CN" baseline="-30000"/>
                <a:t>0</a:t>
              </a:r>
              <a:r>
                <a:rPr lang="en-US" altLang="zh-CN"/>
                <a:t>C</a:t>
              </a:r>
              <a:r>
                <a:rPr lang="en-US" altLang="zh-CN" baseline="-30000"/>
                <a:t>-1</a:t>
              </a:r>
              <a:r>
                <a:rPr lang="en-US" altLang="zh-CN">
                  <a:cs typeface="Times New Roman" panose="02020603050405020304" pitchFamily="18" charset="0"/>
                </a:rPr>
                <a:t> </a:t>
              </a:r>
              <a:endParaRPr lang="en-US" altLang="zh-CN">
                <a:cs typeface="Times New Roman" panose="02020603050405020304" pitchFamily="18" charset="0"/>
              </a:endParaRPr>
            </a:p>
          </p:txBody>
        </p:sp>
        <p:sp>
          <p:nvSpPr>
            <p:cNvPr id="24594" name="Text Box 7"/>
            <p:cNvSpPr txBox="1">
              <a:spLocks noChangeArrowheads="1"/>
            </p:cNvSpPr>
            <p:nvPr/>
          </p:nvSpPr>
          <p:spPr bwMode="auto">
            <a:xfrm>
              <a:off x="879475" y="5229373"/>
              <a:ext cx="7364413"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Tx/>
                <a:buNone/>
              </a:pPr>
              <a:r>
                <a:rPr lang="en-US" altLang="zh-CN"/>
                <a:t>C</a:t>
              </a:r>
              <a:r>
                <a:rPr lang="en-US" altLang="zh-CN" baseline="-30000"/>
                <a:t>3</a:t>
              </a:r>
              <a:r>
                <a:rPr lang="en-US" altLang="zh-CN"/>
                <a:t>= G</a:t>
              </a:r>
              <a:r>
                <a:rPr lang="en-US" altLang="zh-CN" baseline="-30000"/>
                <a:t>3</a:t>
              </a:r>
              <a:r>
                <a:rPr lang="en-US" altLang="zh-CN">
                  <a:latin typeface="宋体" panose="02010600030101010101" pitchFamily="2" charset="-122"/>
                </a:rPr>
                <a:t>+</a:t>
              </a:r>
              <a:r>
                <a:rPr lang="en-US" altLang="zh-CN"/>
                <a:t>P</a:t>
              </a:r>
              <a:r>
                <a:rPr lang="en-US" altLang="zh-CN" baseline="-30000"/>
                <a:t>3</a:t>
              </a:r>
              <a:r>
                <a:rPr lang="en-US" altLang="zh-CN"/>
                <a:t>C</a:t>
              </a:r>
              <a:r>
                <a:rPr lang="en-US" altLang="zh-CN" baseline="-30000"/>
                <a:t>2 </a:t>
              </a:r>
              <a:r>
                <a:rPr lang="en-US" altLang="zh-CN"/>
                <a:t>= G</a:t>
              </a:r>
              <a:r>
                <a:rPr lang="en-US" altLang="zh-CN" baseline="-30000"/>
                <a:t>3</a:t>
              </a:r>
              <a:r>
                <a:rPr lang="en-US" altLang="zh-CN">
                  <a:latin typeface="宋体" panose="02010600030101010101" pitchFamily="2" charset="-122"/>
                </a:rPr>
                <a:t>+</a:t>
              </a:r>
              <a:r>
                <a:rPr lang="en-US" altLang="zh-CN"/>
                <a:t>P</a:t>
              </a:r>
              <a:r>
                <a:rPr lang="en-US" altLang="zh-CN" baseline="-30000"/>
                <a:t>3</a:t>
              </a:r>
              <a:r>
                <a:rPr lang="en-US" altLang="zh-CN"/>
                <a:t>G</a:t>
              </a:r>
              <a:r>
                <a:rPr lang="en-US" altLang="zh-CN" baseline="-30000"/>
                <a:t>2</a:t>
              </a:r>
              <a:r>
                <a:rPr lang="en-US" altLang="zh-CN"/>
                <a:t>+P</a:t>
              </a:r>
              <a:r>
                <a:rPr lang="en-US" altLang="zh-CN" baseline="-30000"/>
                <a:t>3</a:t>
              </a:r>
              <a:r>
                <a:rPr lang="en-US" altLang="zh-CN"/>
                <a:t>P</a:t>
              </a:r>
              <a:r>
                <a:rPr lang="en-US" altLang="zh-CN" baseline="-30000"/>
                <a:t>2</a:t>
              </a:r>
              <a:r>
                <a:rPr lang="en-US" altLang="zh-CN"/>
                <a:t>G</a:t>
              </a:r>
              <a:r>
                <a:rPr lang="en-US" altLang="zh-CN" baseline="-30000"/>
                <a:t>1</a:t>
              </a:r>
              <a:r>
                <a:rPr lang="en-US" altLang="zh-CN"/>
                <a:t>+ P</a:t>
              </a:r>
              <a:r>
                <a:rPr lang="en-US" altLang="zh-CN" baseline="-30000"/>
                <a:t>3</a:t>
              </a:r>
              <a:r>
                <a:rPr lang="en-US" altLang="zh-CN"/>
                <a:t>P</a:t>
              </a:r>
              <a:r>
                <a:rPr lang="en-US" altLang="zh-CN" baseline="-30000"/>
                <a:t>2</a:t>
              </a:r>
              <a:r>
                <a:rPr lang="en-US" altLang="zh-CN"/>
                <a:t>P</a:t>
              </a:r>
              <a:r>
                <a:rPr lang="en-US" altLang="zh-CN" baseline="-30000"/>
                <a:t>1</a:t>
              </a:r>
              <a:r>
                <a:rPr lang="en-US" altLang="zh-CN"/>
                <a:t>G</a:t>
              </a:r>
              <a:r>
                <a:rPr lang="en-US" altLang="zh-CN" baseline="-30000"/>
                <a:t>0</a:t>
              </a:r>
              <a:endParaRPr lang="en-US" altLang="zh-CN" baseline="-30000"/>
            </a:p>
            <a:p>
              <a:pPr eaLnBrk="1" hangingPunct="1">
                <a:lnSpc>
                  <a:spcPct val="120000"/>
                </a:lnSpc>
                <a:buFontTx/>
                <a:buNone/>
              </a:pPr>
              <a:r>
                <a:rPr lang="en-US" altLang="zh-CN" baseline="-30000"/>
                <a:t>                                      </a:t>
              </a:r>
              <a:r>
                <a:rPr lang="en-US" altLang="zh-CN"/>
                <a:t>+ P</a:t>
              </a:r>
              <a:r>
                <a:rPr lang="en-US" altLang="zh-CN" baseline="-30000"/>
                <a:t>3</a:t>
              </a:r>
              <a:r>
                <a:rPr lang="en-US" altLang="zh-CN"/>
                <a:t>P</a:t>
              </a:r>
              <a:r>
                <a:rPr lang="en-US" altLang="zh-CN" baseline="-30000"/>
                <a:t>2</a:t>
              </a:r>
              <a:r>
                <a:rPr lang="en-US" altLang="zh-CN"/>
                <a:t>P</a:t>
              </a:r>
              <a:r>
                <a:rPr lang="en-US" altLang="zh-CN" baseline="-30000"/>
                <a:t>1</a:t>
              </a:r>
              <a:r>
                <a:rPr lang="en-US" altLang="zh-CN"/>
                <a:t>P</a:t>
              </a:r>
              <a:r>
                <a:rPr lang="en-US" altLang="zh-CN" baseline="-30000"/>
                <a:t>0</a:t>
              </a:r>
              <a:r>
                <a:rPr lang="en-US" altLang="zh-CN"/>
                <a:t>C</a:t>
              </a:r>
              <a:r>
                <a:rPr lang="en-US" altLang="zh-CN" baseline="-30000"/>
                <a:t>-1</a:t>
              </a:r>
              <a:endParaRPr lang="en-US" altLang="zh-CN"/>
            </a:p>
          </p:txBody>
        </p:sp>
        <p:sp>
          <p:nvSpPr>
            <p:cNvPr id="24595" name="Line 10"/>
            <p:cNvSpPr>
              <a:spLocks noChangeShapeType="1"/>
            </p:cNvSpPr>
            <p:nvPr/>
          </p:nvSpPr>
          <p:spPr bwMode="auto">
            <a:xfrm>
              <a:off x="1631950" y="3500586"/>
              <a:ext cx="1368425"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6" name="Line 11"/>
            <p:cNvSpPr>
              <a:spLocks noChangeShapeType="1"/>
            </p:cNvSpPr>
            <p:nvPr/>
          </p:nvSpPr>
          <p:spPr bwMode="auto">
            <a:xfrm>
              <a:off x="3263900" y="4292748"/>
              <a:ext cx="2771775"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7" name="Line 12"/>
            <p:cNvSpPr>
              <a:spLocks noChangeShapeType="1"/>
            </p:cNvSpPr>
            <p:nvPr/>
          </p:nvSpPr>
          <p:spPr bwMode="auto">
            <a:xfrm>
              <a:off x="3240088" y="5084911"/>
              <a:ext cx="4392612"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8" name="Line 13"/>
            <p:cNvSpPr>
              <a:spLocks noChangeShapeType="1"/>
            </p:cNvSpPr>
            <p:nvPr/>
          </p:nvSpPr>
          <p:spPr bwMode="auto">
            <a:xfrm>
              <a:off x="3167063" y="6453336"/>
              <a:ext cx="4392612"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4585" name="组合 4"/>
          <p:cNvGrpSpPr/>
          <p:nvPr/>
        </p:nvGrpSpPr>
        <p:grpSpPr bwMode="auto">
          <a:xfrm>
            <a:off x="5404607" y="2306638"/>
            <a:ext cx="2489200" cy="1171575"/>
            <a:chOff x="5899150" y="2306786"/>
            <a:chExt cx="2489200" cy="1171575"/>
          </a:xfrm>
        </p:grpSpPr>
        <p:graphicFrame>
          <p:nvGraphicFramePr>
            <p:cNvPr id="24589" name="Object 9"/>
            <p:cNvGraphicFramePr>
              <a:graphicFrameLocks noChangeAspect="1"/>
            </p:cNvGraphicFramePr>
            <p:nvPr/>
          </p:nvGraphicFramePr>
          <p:xfrm>
            <a:off x="5899150" y="2306786"/>
            <a:ext cx="2489200" cy="525462"/>
          </p:xfrm>
          <a:graphic>
            <a:graphicData uri="http://schemas.openxmlformats.org/presentationml/2006/ole">
              <mc:AlternateContent xmlns:mc="http://schemas.openxmlformats.org/markup-compatibility/2006">
                <mc:Choice xmlns:v="urn:schemas-microsoft-com:vml" Requires="v">
                  <p:oleObj spid="_x0000_s24653" name="公式" r:id="rId5" imgW="1002665" imgH="215900" progId="Equation.3">
                    <p:embed/>
                  </p:oleObj>
                </mc:Choice>
                <mc:Fallback>
                  <p:oleObj name="公式" r:id="rId5" imgW="1002665" imgH="2159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9150" y="2306786"/>
                          <a:ext cx="24892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0" name="Object 14"/>
            <p:cNvGraphicFramePr>
              <a:graphicFrameLocks noChangeAspect="1"/>
            </p:cNvGraphicFramePr>
            <p:nvPr/>
          </p:nvGraphicFramePr>
          <p:xfrm>
            <a:off x="5954713" y="2924323"/>
            <a:ext cx="2238375" cy="554038"/>
          </p:xfrm>
          <a:graphic>
            <a:graphicData uri="http://schemas.openxmlformats.org/presentationml/2006/ole">
              <mc:AlternateContent xmlns:mc="http://schemas.openxmlformats.org/markup-compatibility/2006">
                <mc:Choice xmlns:v="urn:schemas-microsoft-com:vml" Requires="v">
                  <p:oleObj spid="_x0000_s24654" name="公式" r:id="rId7" imgW="799465" imgH="215900" progId="Equation.3">
                    <p:embed/>
                  </p:oleObj>
                </mc:Choice>
                <mc:Fallback>
                  <p:oleObj name="公式" r:id="rId7" imgW="799465" imgH="2159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4713" y="2924323"/>
                          <a:ext cx="22383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586" name="文本框 1"/>
          <p:cNvSpPr txBox="1">
            <a:spLocks noChangeArrowheads="1"/>
          </p:cNvSpPr>
          <p:nvPr/>
        </p:nvSpPr>
        <p:spPr bwMode="auto">
          <a:xfrm>
            <a:off x="2815395" y="2463800"/>
            <a:ext cx="236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a:latin typeface="Arial" panose="020B0604020202020204" pitchFamily="34" charset="0"/>
              </a:rPr>
              <a:t>i</a:t>
            </a:r>
            <a:endParaRPr lang="zh-CN" altLang="en-US" sz="1800" b="0">
              <a:latin typeface="Arial" panose="020B0604020202020204" pitchFamily="34" charset="0"/>
            </a:endParaRPr>
          </a:p>
        </p:txBody>
      </p:sp>
      <p:sp>
        <p:nvSpPr>
          <p:cNvPr id="3" name="文本框 2"/>
          <p:cNvSpPr txBox="1"/>
          <p:nvPr/>
        </p:nvSpPr>
        <p:spPr>
          <a:xfrm>
            <a:off x="4236207" y="1720850"/>
            <a:ext cx="2195513" cy="369888"/>
          </a:xfrm>
          <a:prstGeom prst="rect">
            <a:avLst/>
          </a:prstGeom>
          <a:noFill/>
        </p:spPr>
        <p:txBody>
          <a:bodyPr lIns="0" tIns="0" rIns="0" bIns="0">
            <a:spAutoFit/>
          </a:bodyPr>
          <a:lstStyle/>
          <a:p>
            <a:pPr>
              <a:defRPr/>
            </a:pPr>
            <a:r>
              <a:rPr lang="en-US" altLang="zh-CN" sz="2400" dirty="0">
                <a:latin typeface="+mj-lt"/>
              </a:rPr>
              <a:t>S</a:t>
            </a:r>
            <a:r>
              <a:rPr lang="en-US" altLang="zh-CN" sz="2400" baseline="-25000" dirty="0">
                <a:latin typeface="+mj-lt"/>
              </a:rPr>
              <a:t>i </a:t>
            </a:r>
            <a:r>
              <a:rPr lang="en-US" altLang="zh-CN" sz="2400" dirty="0">
                <a:latin typeface="+mj-lt"/>
              </a:rPr>
              <a:t>= A</a:t>
            </a:r>
            <a:r>
              <a:rPr lang="en-US" altLang="zh-CN" sz="2400" baseline="-25000" dirty="0">
                <a:latin typeface="+mj-lt"/>
              </a:rPr>
              <a:t>i</a:t>
            </a:r>
            <a:r>
              <a:rPr lang="en-US" altLang="zh-CN" sz="2400" dirty="0">
                <a:latin typeface="+mj-lt"/>
              </a:rPr>
              <a:t>⊕B</a:t>
            </a:r>
            <a:r>
              <a:rPr lang="en-US" altLang="zh-CN" sz="2400" baseline="-25000" dirty="0">
                <a:latin typeface="+mj-lt"/>
              </a:rPr>
              <a:t>i</a:t>
            </a:r>
            <a:r>
              <a:rPr lang="en-US" altLang="zh-CN" sz="2400" dirty="0">
                <a:latin typeface="+mj-lt"/>
              </a:rPr>
              <a:t>⊕C</a:t>
            </a:r>
            <a:r>
              <a:rPr lang="en-US" altLang="zh-CN" sz="2400" baseline="-25000" dirty="0">
                <a:latin typeface="+mj-lt"/>
              </a:rPr>
              <a:t>i-1</a:t>
            </a:r>
            <a:endParaRPr lang="zh-CN" altLang="en-US" sz="2400" baseline="-25000" dirty="0">
              <a:latin typeface="+mj-lt"/>
            </a:endParaRPr>
          </a:p>
        </p:txBody>
      </p:sp>
      <p:pic>
        <p:nvPicPr>
          <p:cNvPr id="24588" name="图片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970463" y="109538"/>
            <a:ext cx="404812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矩形 1"/>
              <p:cNvSpPr/>
              <p:nvPr/>
            </p:nvSpPr>
            <p:spPr>
              <a:xfrm>
                <a:off x="5824053" y="3576483"/>
                <a:ext cx="3319947" cy="912173"/>
              </a:xfrm>
              <a:prstGeom prst="rect">
                <a:avLst/>
              </a:prstGeom>
              <a:ln>
                <a:solidFill>
                  <a:srgbClr val="0033CC"/>
                </a:solidFill>
              </a:ln>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0">
                              <a:latin typeface="Cambria Math" panose="02040503050406030204" pitchFamily="18" charset="0"/>
                            </a:rPr>
                            <m:t>0</m:t>
                          </m:r>
                        </m:sub>
                        <m:sup>
                          <m:r>
                            <a:rPr lang="zh-CN" altLang="en-US" i="1">
                              <a:latin typeface="Cambria Math" panose="02040503050406030204" pitchFamily="18" charset="0"/>
                            </a:rPr>
                            <m:t>𝑖</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𝑖</m:t>
                              </m:r>
                            </m:sup>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𝑘</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𝐺</m:t>
                                  </m:r>
                                </m:e>
                                <m:sub>
                                  <m:r>
                                    <a:rPr lang="zh-CN" altLang="en-US" i="1">
                                      <a:latin typeface="Cambria Math" panose="02040503050406030204" pitchFamily="18" charset="0"/>
                                    </a:rPr>
                                    <m:t>𝑗</m:t>
                                  </m:r>
                                </m:sub>
                              </m:sSub>
                            </m:e>
                          </m:nary>
                        </m:e>
                      </m:nary>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0">
                              <a:latin typeface="Cambria Math" panose="02040503050406030204" pitchFamily="18" charset="0"/>
                            </a:rPr>
                            <m:t>0</m:t>
                          </m:r>
                        </m:sub>
                        <m:sup>
                          <m:r>
                            <a:rPr lang="zh-CN" altLang="en-US" i="1">
                              <a:latin typeface="Cambria Math" panose="02040503050406030204" pitchFamily="18" charset="0"/>
                            </a:rPr>
                            <m:t>𝑖</m:t>
                          </m:r>
                        </m:sup>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𝑗</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0">
                                  <a:latin typeface="Cambria Math" panose="02040503050406030204" pitchFamily="18" charset="0"/>
                                </a:rPr>
                                <m:t>−</m:t>
                              </m:r>
                              <m:r>
                                <a:rPr lang="zh-CN" altLang="en-US" i="0">
                                  <a:latin typeface="Cambria Math" panose="02040503050406030204" pitchFamily="18" charset="0"/>
                                </a:rPr>
                                <m:t>1</m:t>
                              </m:r>
                            </m:sub>
                          </m:sSub>
                        </m:e>
                      </m:nary>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5824053" y="3576483"/>
                <a:ext cx="3319947" cy="912173"/>
              </a:xfrm>
              <a:prstGeom prst="rect">
                <a:avLst/>
              </a:prstGeom>
              <a:blipFill rotWithShape="1">
                <a:blip r:embed="rId10"/>
                <a:stretch>
                  <a:fillRect l="-148" t="-575" r="-134" b="-505"/>
                </a:stretch>
              </a:blipFill>
              <a:ln>
                <a:solidFill>
                  <a:srgbClr val="0033CC"/>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6976C4D-9B93-4E5C-96FC-F1087284F91B}"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25603"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2560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1DC6ED6-AE32-4FD1-A090-73F52AB49FB9}"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graphicFrame>
        <p:nvGraphicFramePr>
          <p:cNvPr id="25605" name="Object 17"/>
          <p:cNvGraphicFramePr>
            <a:graphicFrameLocks noChangeAspect="1"/>
          </p:cNvGraphicFramePr>
          <p:nvPr/>
        </p:nvGraphicFramePr>
        <p:xfrm>
          <a:off x="7143938" y="5940250"/>
          <a:ext cx="1841500" cy="455613"/>
        </p:xfrm>
        <a:graphic>
          <a:graphicData uri="http://schemas.openxmlformats.org/presentationml/2006/ole">
            <mc:AlternateContent xmlns:mc="http://schemas.openxmlformats.org/markup-compatibility/2006">
              <mc:Choice xmlns:v="urn:schemas-microsoft-com:vml" Requires="v">
                <p:oleObj spid="_x0000_s25685" name="公式" r:id="rId1" imgW="799465" imgH="215900" progId="Equation.3">
                  <p:embed/>
                </p:oleObj>
              </mc:Choice>
              <mc:Fallback>
                <p:oleObj name="公式" r:id="rId1" imgW="799465" imgH="215900" progId="Equation.3">
                  <p:embed/>
                  <p:pic>
                    <p:nvPicPr>
                      <p:cNvPr id="0" name="Object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938" y="5940250"/>
                        <a:ext cx="1841500" cy="455613"/>
                      </a:xfrm>
                      <a:prstGeom prst="rect">
                        <a:avLst/>
                      </a:prstGeom>
                      <a:noFill/>
                      <a:ln>
                        <a:noFill/>
                      </a:ln>
                    </p:spPr>
                  </p:pic>
                </p:oleObj>
              </mc:Fallback>
            </mc:AlternateContent>
          </a:graphicData>
        </a:graphic>
      </p:graphicFrame>
      <p:graphicFrame>
        <p:nvGraphicFramePr>
          <p:cNvPr id="25607" name="Object 19"/>
          <p:cNvGraphicFramePr>
            <a:graphicFrameLocks noChangeAspect="1"/>
          </p:cNvGraphicFramePr>
          <p:nvPr/>
        </p:nvGraphicFramePr>
        <p:xfrm>
          <a:off x="4524375" y="15875"/>
          <a:ext cx="4197350" cy="5616575"/>
        </p:xfrm>
        <a:graphic>
          <a:graphicData uri="http://schemas.openxmlformats.org/presentationml/2006/ole">
            <mc:AlternateContent xmlns:mc="http://schemas.openxmlformats.org/markup-compatibility/2006">
              <mc:Choice xmlns:v="urn:schemas-microsoft-com:vml" Requires="v">
                <p:oleObj spid="_x0000_s25686" name="Picture" r:id="rId3" imgW="2983865" imgH="3956050" progId="Word.Picture.8">
                  <p:embed/>
                </p:oleObj>
              </mc:Choice>
              <mc:Fallback>
                <p:oleObj name="Picture" r:id="rId3" imgW="2983865" imgH="3956050" progId="Word.Picture.8">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t="-1364"/>
                      <a:stretch>
                        <a:fillRect/>
                      </a:stretch>
                    </p:blipFill>
                    <p:spPr bwMode="auto">
                      <a:xfrm>
                        <a:off x="4524375" y="15875"/>
                        <a:ext cx="4197350" cy="5616575"/>
                      </a:xfrm>
                      <a:prstGeom prst="rect">
                        <a:avLst/>
                      </a:prstGeom>
                      <a:solidFill>
                        <a:schemeClr val="bg1"/>
                      </a:solidFill>
                      <a:ln>
                        <a:noFill/>
                      </a:ln>
                    </p:spPr>
                  </p:pic>
                </p:oleObj>
              </mc:Fallback>
            </mc:AlternateContent>
          </a:graphicData>
        </a:graphic>
      </p:graphicFrame>
      <p:graphicFrame>
        <p:nvGraphicFramePr>
          <p:cNvPr id="25608" name="Object 21"/>
          <p:cNvGraphicFramePr>
            <a:graphicFrameLocks noChangeAspect="1"/>
          </p:cNvGraphicFramePr>
          <p:nvPr/>
        </p:nvGraphicFramePr>
        <p:xfrm>
          <a:off x="1541463" y="2151063"/>
          <a:ext cx="1404937" cy="2892425"/>
        </p:xfrm>
        <a:graphic>
          <a:graphicData uri="http://schemas.openxmlformats.org/presentationml/2006/ole">
            <mc:AlternateContent xmlns:mc="http://schemas.openxmlformats.org/markup-compatibility/2006">
              <mc:Choice xmlns:v="urn:schemas-microsoft-com:vml" Requires="v">
                <p:oleObj spid="_x0000_s25687" name="Picture" r:id="rId5" imgW="825500" imgH="1612900" progId="Word.Picture.8">
                  <p:embed/>
                </p:oleObj>
              </mc:Choice>
              <mc:Fallback>
                <p:oleObj name="Picture" r:id="rId5" imgW="825500" imgH="1612900" progId="Word.Picture.8">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t="-1878"/>
                      <a:stretch>
                        <a:fillRect/>
                      </a:stretch>
                    </p:blipFill>
                    <p:spPr bwMode="auto">
                      <a:xfrm>
                        <a:off x="1541463" y="2151063"/>
                        <a:ext cx="1404937" cy="2892425"/>
                      </a:xfrm>
                      <a:prstGeom prst="rect">
                        <a:avLst/>
                      </a:prstGeom>
                      <a:noFill/>
                      <a:ln>
                        <a:noFill/>
                      </a:ln>
                    </p:spPr>
                  </p:pic>
                </p:oleObj>
              </mc:Fallback>
            </mc:AlternateContent>
          </a:graphicData>
        </a:graphic>
      </p:graphicFrame>
      <p:sp>
        <p:nvSpPr>
          <p:cNvPr id="25609" name="Line 6"/>
          <p:cNvSpPr>
            <a:spLocks noChangeShapeType="1"/>
          </p:cNvSpPr>
          <p:nvPr/>
        </p:nvSpPr>
        <p:spPr bwMode="auto">
          <a:xfrm>
            <a:off x="1181100" y="2511425"/>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0" name="Line 7"/>
          <p:cNvSpPr>
            <a:spLocks noChangeShapeType="1"/>
          </p:cNvSpPr>
          <p:nvPr/>
        </p:nvSpPr>
        <p:spPr bwMode="auto">
          <a:xfrm>
            <a:off x="1181100" y="2763838"/>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1" name="Line 8"/>
          <p:cNvSpPr>
            <a:spLocks noChangeShapeType="1"/>
          </p:cNvSpPr>
          <p:nvPr/>
        </p:nvSpPr>
        <p:spPr bwMode="auto">
          <a:xfrm>
            <a:off x="1181100" y="3014663"/>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2" name="Line 9"/>
          <p:cNvSpPr>
            <a:spLocks noChangeShapeType="1"/>
          </p:cNvSpPr>
          <p:nvPr/>
        </p:nvSpPr>
        <p:spPr bwMode="auto">
          <a:xfrm>
            <a:off x="1181100" y="3267075"/>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3" name="Line 10"/>
          <p:cNvSpPr>
            <a:spLocks noChangeShapeType="1"/>
          </p:cNvSpPr>
          <p:nvPr/>
        </p:nvSpPr>
        <p:spPr bwMode="auto">
          <a:xfrm>
            <a:off x="1181100" y="3592513"/>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4" name="Line 11"/>
          <p:cNvSpPr>
            <a:spLocks noChangeShapeType="1"/>
          </p:cNvSpPr>
          <p:nvPr/>
        </p:nvSpPr>
        <p:spPr bwMode="auto">
          <a:xfrm>
            <a:off x="1181100" y="3844925"/>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5" name="Line 12"/>
          <p:cNvSpPr>
            <a:spLocks noChangeShapeType="1"/>
          </p:cNvSpPr>
          <p:nvPr/>
        </p:nvSpPr>
        <p:spPr bwMode="auto">
          <a:xfrm>
            <a:off x="1181100" y="4095750"/>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6" name="Line 13"/>
          <p:cNvSpPr>
            <a:spLocks noChangeShapeType="1"/>
          </p:cNvSpPr>
          <p:nvPr/>
        </p:nvSpPr>
        <p:spPr bwMode="auto">
          <a:xfrm>
            <a:off x="1181100" y="4348163"/>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7" name="Line 14"/>
          <p:cNvSpPr>
            <a:spLocks noChangeShapeType="1"/>
          </p:cNvSpPr>
          <p:nvPr/>
        </p:nvSpPr>
        <p:spPr bwMode="auto">
          <a:xfrm>
            <a:off x="1181100" y="4706938"/>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8" name="Line 15"/>
          <p:cNvSpPr>
            <a:spLocks noChangeShapeType="1"/>
          </p:cNvSpPr>
          <p:nvPr/>
        </p:nvSpPr>
        <p:spPr bwMode="auto">
          <a:xfrm>
            <a:off x="2909888" y="3014663"/>
            <a:ext cx="3603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9" name="Line 16"/>
          <p:cNvSpPr>
            <a:spLocks noChangeShapeType="1"/>
          </p:cNvSpPr>
          <p:nvPr/>
        </p:nvSpPr>
        <p:spPr bwMode="auto">
          <a:xfrm>
            <a:off x="2909888" y="3698875"/>
            <a:ext cx="3603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20" name="Line 17"/>
          <p:cNvSpPr>
            <a:spLocks noChangeShapeType="1"/>
          </p:cNvSpPr>
          <p:nvPr/>
        </p:nvSpPr>
        <p:spPr bwMode="auto">
          <a:xfrm>
            <a:off x="2909888" y="3951288"/>
            <a:ext cx="3603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21" name="Line 18"/>
          <p:cNvSpPr>
            <a:spLocks noChangeShapeType="1"/>
          </p:cNvSpPr>
          <p:nvPr/>
        </p:nvSpPr>
        <p:spPr bwMode="auto">
          <a:xfrm>
            <a:off x="2909888" y="4238625"/>
            <a:ext cx="3603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22" name="Line 19"/>
          <p:cNvSpPr>
            <a:spLocks noChangeShapeType="1"/>
          </p:cNvSpPr>
          <p:nvPr/>
        </p:nvSpPr>
        <p:spPr bwMode="auto">
          <a:xfrm>
            <a:off x="2909888" y="3411538"/>
            <a:ext cx="3603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23" name="Text Box 20"/>
          <p:cNvSpPr txBox="1">
            <a:spLocks noChangeArrowheads="1"/>
          </p:cNvSpPr>
          <p:nvPr/>
        </p:nvSpPr>
        <p:spPr bwMode="auto">
          <a:xfrm>
            <a:off x="1470025" y="517525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a:t>逻辑符号</a:t>
            </a:r>
            <a:endParaRPr kumimoji="1" lang="zh-CN" altLang="en-US" sz="2400"/>
          </a:p>
        </p:txBody>
      </p:sp>
      <p:graphicFrame>
        <p:nvGraphicFramePr>
          <p:cNvPr id="25624" name="Object 22"/>
          <p:cNvGraphicFramePr>
            <a:graphicFrameLocks noChangeAspect="1"/>
          </p:cNvGraphicFramePr>
          <p:nvPr/>
        </p:nvGraphicFramePr>
        <p:xfrm>
          <a:off x="287524" y="6035675"/>
          <a:ext cx="3471863" cy="431800"/>
        </p:xfrm>
        <a:graphic>
          <a:graphicData uri="http://schemas.openxmlformats.org/presentationml/2006/ole">
            <mc:AlternateContent xmlns:mc="http://schemas.openxmlformats.org/markup-compatibility/2006">
              <mc:Choice xmlns:v="urn:schemas-microsoft-com:vml" Requires="v">
                <p:oleObj spid="_x0000_s25688" name="公式" r:id="rId7" imgW="1701800" imgH="215900" progId="Equation.3">
                  <p:embed/>
                </p:oleObj>
              </mc:Choice>
              <mc:Fallback>
                <p:oleObj name="公式" r:id="rId7" imgW="1701800" imgH="21590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524" y="6035675"/>
                        <a:ext cx="3471863" cy="431800"/>
                      </a:xfrm>
                      <a:prstGeom prst="rect">
                        <a:avLst/>
                      </a:prstGeom>
                      <a:noFill/>
                      <a:ln>
                        <a:noFill/>
                      </a:ln>
                    </p:spPr>
                  </p:pic>
                </p:oleObj>
              </mc:Fallback>
            </mc:AlternateContent>
          </a:graphicData>
        </a:graphic>
      </p:graphicFrame>
      <p:sp>
        <p:nvSpPr>
          <p:cNvPr id="25625" name="Rectangle 2"/>
          <p:cNvSpPr>
            <a:spLocks noGrp="1" noChangeArrowheads="1"/>
          </p:cNvSpPr>
          <p:nvPr>
            <p:ph type="title"/>
          </p:nvPr>
        </p:nvSpPr>
        <p:spPr>
          <a:xfrm>
            <a:off x="457200" y="152400"/>
            <a:ext cx="3968750" cy="1962150"/>
          </a:xfrm>
        </p:spPr>
        <p:txBody>
          <a:bodyPr/>
          <a:lstStyle/>
          <a:p>
            <a:r>
              <a:rPr kumimoji="1" lang="en-US" altLang="zh-CN"/>
              <a:t>4</a:t>
            </a:r>
            <a:r>
              <a:rPr kumimoji="1" lang="zh-CN" altLang="en-US"/>
              <a:t>位超前进位</a:t>
            </a:r>
            <a:br>
              <a:rPr kumimoji="1" lang="en-US" altLang="zh-CN"/>
            </a:br>
            <a:r>
              <a:rPr kumimoji="1" lang="zh-CN" altLang="en-US"/>
              <a:t>加法器</a:t>
            </a:r>
            <a:r>
              <a:rPr kumimoji="1" lang="en-US" altLang="zh-CN"/>
              <a:t>74x283</a:t>
            </a:r>
            <a:endParaRPr lang="en-US" altLang="zh-CN"/>
          </a:p>
        </p:txBody>
      </p:sp>
      <p:sp>
        <p:nvSpPr>
          <p:cNvPr id="2" name="文本框 1"/>
          <p:cNvSpPr txBox="1"/>
          <p:nvPr/>
        </p:nvSpPr>
        <p:spPr>
          <a:xfrm flipH="1">
            <a:off x="415028" y="6201308"/>
            <a:ext cx="88322" cy="307777"/>
          </a:xfrm>
          <a:prstGeom prst="rect">
            <a:avLst/>
          </a:prstGeom>
          <a:noFill/>
        </p:spPr>
        <p:txBody>
          <a:bodyPr wrap="square" rtlCol="0">
            <a:spAutoFit/>
          </a:bodyPr>
          <a:lstStyle/>
          <a:p>
            <a:r>
              <a:rPr kumimoji="1" lang="en-US" altLang="zh-CN" sz="1400" dirty="0" err="1"/>
              <a:t>i</a:t>
            </a:r>
            <a:endParaRPr kumimoji="1" lang="zh-CN" altLang="en-US" sz="1400" dirty="0"/>
          </a:p>
        </p:txBody>
      </p:sp>
      <mc:AlternateContent xmlns:mc="http://schemas.openxmlformats.org/markup-compatibility/2006">
        <mc:Choice xmlns:a14="http://schemas.microsoft.com/office/drawing/2010/main" Requires="a14">
          <p:sp>
            <p:nvSpPr>
              <p:cNvPr id="27" name="矩形 26"/>
              <p:cNvSpPr/>
              <p:nvPr/>
            </p:nvSpPr>
            <p:spPr>
              <a:xfrm>
                <a:off x="3686120" y="5596912"/>
                <a:ext cx="3319947" cy="912173"/>
              </a:xfrm>
              <a:prstGeom prst="rect">
                <a:avLst/>
              </a:prstGeom>
              <a:ln>
                <a:solidFill>
                  <a:srgbClr val="0033CC"/>
                </a:solidFill>
              </a:ln>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0">
                              <a:latin typeface="Cambria Math" panose="02040503050406030204" pitchFamily="18" charset="0"/>
                            </a:rPr>
                            <m:t>0</m:t>
                          </m:r>
                        </m:sub>
                        <m:sup>
                          <m:r>
                            <a:rPr lang="zh-CN" altLang="en-US" i="1">
                              <a:latin typeface="Cambria Math" panose="02040503050406030204" pitchFamily="18" charset="0"/>
                            </a:rPr>
                            <m:t>𝑖</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𝑖</m:t>
                              </m:r>
                            </m:sup>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𝑘</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𝐺</m:t>
                                  </m:r>
                                </m:e>
                                <m:sub>
                                  <m:r>
                                    <a:rPr lang="zh-CN" altLang="en-US" i="1">
                                      <a:latin typeface="Cambria Math" panose="02040503050406030204" pitchFamily="18" charset="0"/>
                                    </a:rPr>
                                    <m:t>𝑗</m:t>
                                  </m:r>
                                </m:sub>
                              </m:sSub>
                            </m:e>
                          </m:nary>
                        </m:e>
                      </m:nary>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0">
                              <a:latin typeface="Cambria Math" panose="02040503050406030204" pitchFamily="18" charset="0"/>
                            </a:rPr>
                            <m:t>0</m:t>
                          </m:r>
                        </m:sub>
                        <m:sup>
                          <m:r>
                            <a:rPr lang="zh-CN" altLang="en-US" i="1">
                              <a:latin typeface="Cambria Math" panose="02040503050406030204" pitchFamily="18" charset="0"/>
                            </a:rPr>
                            <m:t>𝑖</m:t>
                          </m:r>
                        </m:sup>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𝑗</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0">
                                  <a:latin typeface="Cambria Math" panose="02040503050406030204" pitchFamily="18" charset="0"/>
                                </a:rPr>
                                <m:t>−</m:t>
                              </m:r>
                              <m:r>
                                <a:rPr lang="zh-CN" altLang="en-US" i="0">
                                  <a:latin typeface="Cambria Math" panose="02040503050406030204" pitchFamily="18" charset="0"/>
                                </a:rPr>
                                <m:t>1</m:t>
                              </m:r>
                            </m:sub>
                          </m:sSub>
                        </m:e>
                      </m:nary>
                    </m:oMath>
                  </m:oMathPara>
                </a14:m>
                <a:endParaRPr lang="zh-CN" altLang="en-US" dirty="0"/>
              </a:p>
            </p:txBody>
          </p:sp>
        </mc:Choice>
        <mc:Fallback>
          <p:sp>
            <p:nvSpPr>
              <p:cNvPr id="27" name="矩形 26"/>
              <p:cNvSpPr>
                <a:spLocks noRot="1" noChangeAspect="1" noMove="1" noResize="1" noEditPoints="1" noAdjustHandles="1" noChangeArrowheads="1" noChangeShapeType="1" noTextEdit="1"/>
              </p:cNvSpPr>
              <p:nvPr/>
            </p:nvSpPr>
            <p:spPr>
              <a:xfrm>
                <a:off x="3686120" y="5596912"/>
                <a:ext cx="3319947" cy="912173"/>
              </a:xfrm>
              <a:prstGeom prst="rect">
                <a:avLst/>
              </a:prstGeom>
              <a:blipFill rotWithShape="1">
                <a:blip r:embed="rId9"/>
                <a:stretch>
                  <a:fillRect l="-151" t="-559" r="-131" b="-520"/>
                </a:stretch>
              </a:blipFill>
              <a:ln>
                <a:solidFill>
                  <a:srgbClr val="0033CC"/>
                </a:solidFill>
              </a:ln>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门延迟 </a:t>
            </a:r>
            <a:r>
              <a:rPr lang="en-US" altLang="zh-CN" b="0"/>
              <a:t>(gate delay)</a:t>
            </a:r>
            <a:endParaRPr lang="zh-CN" altLang="en-US"/>
          </a:p>
        </p:txBody>
      </p:sp>
      <p:sp>
        <p:nvSpPr>
          <p:cNvPr id="27651"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047605B-0B92-49E4-AE94-5A47CF605E23}"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27652"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2765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010C9DB-C67C-4EEC-A77D-50DE7D52C277}"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27654" name="矩形 7"/>
          <p:cNvSpPr>
            <a:spLocks noChangeArrowheads="1"/>
          </p:cNvSpPr>
          <p:nvPr/>
        </p:nvSpPr>
        <p:spPr bwMode="auto">
          <a:xfrm>
            <a:off x="457200" y="1089025"/>
            <a:ext cx="81724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just">
              <a:spcAft>
                <a:spcPct val="0"/>
              </a:spcAft>
              <a:buFontTx/>
              <a:buNone/>
            </a:pPr>
            <a:r>
              <a:rPr lang="en-US" altLang="zh-CN" sz="1800" b="0">
                <a:solidFill>
                  <a:srgbClr val="222222"/>
                </a:solidFill>
                <a:latin typeface="Arial" panose="020B0604020202020204" pitchFamily="34" charset="0"/>
              </a:rPr>
              <a:t>In </a:t>
            </a:r>
            <a:r>
              <a:rPr lang="en-US" altLang="zh-CN" sz="1800" b="0">
                <a:solidFill>
                  <a:srgbClr val="0645AD"/>
                </a:solidFill>
                <a:latin typeface="Arial" panose="020B0604020202020204" pitchFamily="34" charset="0"/>
                <a:hlinkClick r:id="rId1" tooltip="Electronics"/>
              </a:rPr>
              <a:t>electronics</a:t>
            </a:r>
            <a:r>
              <a:rPr lang="en-US" altLang="zh-CN" sz="1800" b="0">
                <a:solidFill>
                  <a:srgbClr val="222222"/>
                </a:solidFill>
                <a:latin typeface="Arial" panose="020B0604020202020204" pitchFamily="34" charset="0"/>
              </a:rPr>
              <a:t>, </a:t>
            </a:r>
            <a:r>
              <a:rPr lang="en-US" altLang="zh-CN" sz="1800" b="0">
                <a:solidFill>
                  <a:srgbClr val="0645AD"/>
                </a:solidFill>
                <a:latin typeface="Arial" panose="020B0604020202020204" pitchFamily="34" charset="0"/>
                <a:hlinkClick r:id="rId2" tooltip="Digital circuit"/>
              </a:rPr>
              <a:t>digital circuits</a:t>
            </a:r>
            <a:r>
              <a:rPr lang="en-US" altLang="zh-CN" sz="1800" b="0">
                <a:solidFill>
                  <a:srgbClr val="222222"/>
                </a:solidFill>
                <a:latin typeface="Arial" panose="020B0604020202020204" pitchFamily="34" charset="0"/>
              </a:rPr>
              <a:t> and </a:t>
            </a:r>
            <a:r>
              <a:rPr lang="en-US" altLang="zh-CN" sz="1800" b="0">
                <a:solidFill>
                  <a:srgbClr val="0645AD"/>
                </a:solidFill>
                <a:latin typeface="Arial" panose="020B0604020202020204" pitchFamily="34" charset="0"/>
                <a:hlinkClick r:id="rId3" tooltip="Digital electronics"/>
              </a:rPr>
              <a:t>digital electronics</a:t>
            </a:r>
            <a:r>
              <a:rPr lang="en-US" altLang="zh-CN" sz="1800" b="0">
                <a:solidFill>
                  <a:srgbClr val="222222"/>
                </a:solidFill>
                <a:latin typeface="Arial" panose="020B0604020202020204" pitchFamily="34" charset="0"/>
              </a:rPr>
              <a:t>, the propagation delay, or </a:t>
            </a:r>
            <a:r>
              <a:rPr lang="en-US" altLang="zh-CN" sz="1800">
                <a:solidFill>
                  <a:srgbClr val="222222"/>
                </a:solidFill>
                <a:latin typeface="Arial" panose="020B0604020202020204" pitchFamily="34" charset="0"/>
              </a:rPr>
              <a:t>gate delay</a:t>
            </a:r>
            <a:r>
              <a:rPr lang="en-US" altLang="zh-CN" sz="1800" b="0">
                <a:solidFill>
                  <a:srgbClr val="222222"/>
                </a:solidFill>
                <a:latin typeface="Arial" panose="020B0604020202020204" pitchFamily="34" charset="0"/>
              </a:rPr>
              <a:t>, is the length of time which starts when the input to a </a:t>
            </a:r>
            <a:r>
              <a:rPr lang="en-US" altLang="zh-CN" sz="1800" b="0">
                <a:solidFill>
                  <a:srgbClr val="0645AD"/>
                </a:solidFill>
                <a:latin typeface="Arial" panose="020B0604020202020204" pitchFamily="34" charset="0"/>
                <a:hlinkClick r:id="rId4" tooltip="Logic gate"/>
              </a:rPr>
              <a:t>logic gate</a:t>
            </a:r>
            <a:r>
              <a:rPr lang="en-US" altLang="zh-CN" sz="1800" b="0">
                <a:solidFill>
                  <a:srgbClr val="222222"/>
                </a:solidFill>
                <a:latin typeface="Arial" panose="020B0604020202020204" pitchFamily="34" charset="0"/>
              </a:rPr>
              <a:t> becomes stable and valid to change, to the time that the output of that logic gate is stable and valid to change. Often on manufacturers' datasheets this refers to the time required for the output to reach 50% of its final output level when the input changes to 50% of its final input level. </a:t>
            </a:r>
            <a:endParaRPr lang="zh-CN" altLang="en-US" sz="1800" b="0">
              <a:latin typeface="Arial" panose="020B0604020202020204" pitchFamily="34" charset="0"/>
            </a:endParaRPr>
          </a:p>
        </p:txBody>
      </p:sp>
      <p:sp>
        <p:nvSpPr>
          <p:cNvPr id="27655" name="矩形 9"/>
          <p:cNvSpPr>
            <a:spLocks noChangeArrowheads="1"/>
          </p:cNvSpPr>
          <p:nvPr/>
        </p:nvSpPr>
        <p:spPr bwMode="auto">
          <a:xfrm>
            <a:off x="576263" y="5999163"/>
            <a:ext cx="5040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latin typeface="Arial" panose="020B0604020202020204" pitchFamily="34" charset="0"/>
              </a:rPr>
              <a:t>https://en.wikipedia.org/wiki/Propagation_delay</a:t>
            </a:r>
            <a:endParaRPr lang="zh-CN" altLang="en-US" sz="1800" b="0">
              <a:latin typeface="Arial" panose="020B0604020202020204" pitchFamily="34" charset="0"/>
            </a:endParaRPr>
          </a:p>
        </p:txBody>
      </p:sp>
      <p:pic>
        <p:nvPicPr>
          <p:cNvPr id="27656" name="图片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63" y="3014663"/>
            <a:ext cx="91440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a:t>门延迟 </a:t>
            </a:r>
            <a:r>
              <a:rPr lang="en-US" altLang="zh-CN" b="0"/>
              <a:t>(gate delay)</a:t>
            </a:r>
            <a:endParaRPr lang="zh-CN" altLang="en-US"/>
          </a:p>
        </p:txBody>
      </p:sp>
      <p:sp>
        <p:nvSpPr>
          <p:cNvPr id="28675"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17E8234-563C-4E17-9A66-035A54932B09}"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28676"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2867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F29D865-0151-45DC-BF1A-9B8CD72E3207}"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28678" name="矩形 7"/>
          <p:cNvSpPr>
            <a:spLocks noChangeArrowheads="1"/>
          </p:cNvSpPr>
          <p:nvPr/>
        </p:nvSpPr>
        <p:spPr bwMode="auto">
          <a:xfrm>
            <a:off x="457200" y="1089025"/>
            <a:ext cx="8172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just">
              <a:spcAft>
                <a:spcPct val="0"/>
              </a:spcAft>
              <a:buFontTx/>
              <a:buNone/>
            </a:pPr>
            <a:r>
              <a:rPr lang="en-US" altLang="zh-CN" sz="1800" b="0">
                <a:solidFill>
                  <a:srgbClr val="222222"/>
                </a:solidFill>
                <a:latin typeface="Arial" panose="020B0604020202020204" pitchFamily="34" charset="0"/>
              </a:rPr>
              <a:t>Reducing gate delays in </a:t>
            </a:r>
            <a:r>
              <a:rPr lang="en-US" altLang="zh-CN" sz="1800" b="0">
                <a:solidFill>
                  <a:srgbClr val="0645AD"/>
                </a:solidFill>
                <a:latin typeface="Arial" panose="020B0604020202020204" pitchFamily="34" charset="0"/>
                <a:hlinkClick r:id="rId1" tooltip="Digital circuit"/>
              </a:rPr>
              <a:t>digital circuits</a:t>
            </a:r>
            <a:r>
              <a:rPr lang="en-US" altLang="zh-CN" sz="1800" b="0">
                <a:solidFill>
                  <a:srgbClr val="222222"/>
                </a:solidFill>
                <a:latin typeface="Arial" panose="020B0604020202020204" pitchFamily="34" charset="0"/>
              </a:rPr>
              <a:t> allows them to process data at a faster rate and improve overall performance. The determination of the propagation delay of a combined circuit requires identifying the longest path of propagation delays from input to output and by adding each tpd time along this path. </a:t>
            </a:r>
            <a:endParaRPr lang="zh-CN" altLang="en-US" sz="1800" b="0">
              <a:latin typeface="Arial" panose="020B0604020202020204" pitchFamily="34" charset="0"/>
            </a:endParaRPr>
          </a:p>
        </p:txBody>
      </p:sp>
      <p:pic>
        <p:nvPicPr>
          <p:cNvPr id="28679" name="图片 8"/>
          <p:cNvPicPr>
            <a:picLocks noChangeAspect="1"/>
          </p:cNvPicPr>
          <p:nvPr/>
        </p:nvPicPr>
        <p:blipFill>
          <a:blip r:embed="rId2">
            <a:extLst>
              <a:ext uri="{28A0092B-C50C-407E-A947-70E740481C1C}">
                <a14:useLocalDpi xmlns:a14="http://schemas.microsoft.com/office/drawing/2010/main" val="0"/>
              </a:ext>
            </a:extLst>
          </a:blip>
          <a:srcRect t="3572"/>
          <a:stretch>
            <a:fillRect/>
          </a:stretch>
        </p:blipFill>
        <p:spPr bwMode="auto">
          <a:xfrm>
            <a:off x="1943100" y="2636838"/>
            <a:ext cx="5221288" cy="29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矩形 9"/>
          <p:cNvSpPr>
            <a:spLocks noChangeArrowheads="1"/>
          </p:cNvSpPr>
          <p:nvPr/>
        </p:nvSpPr>
        <p:spPr bwMode="auto">
          <a:xfrm>
            <a:off x="576263" y="5999163"/>
            <a:ext cx="5040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latin typeface="Arial" panose="020B0604020202020204" pitchFamily="34" charset="0"/>
              </a:rPr>
              <a:t>https://en.wikipedia.org/wiki/Propagation_delay</a:t>
            </a:r>
            <a:endParaRPr lang="zh-CN" altLang="en-US" sz="1800" b="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t>延迟分析</a:t>
            </a:r>
            <a:endParaRPr lang="zh-CN" altLang="en-US"/>
          </a:p>
        </p:txBody>
      </p:sp>
      <p:sp>
        <p:nvSpPr>
          <p:cNvPr id="29699" name="内容占位符 2"/>
          <p:cNvSpPr>
            <a:spLocks noGrp="1"/>
          </p:cNvSpPr>
          <p:nvPr>
            <p:ph idx="1"/>
          </p:nvPr>
        </p:nvSpPr>
        <p:spPr/>
        <p:txBody>
          <a:bodyPr/>
          <a:lstStyle/>
          <a:p>
            <a:r>
              <a:rPr lang="zh-CN" altLang="en-US"/>
              <a:t>使用</a:t>
            </a:r>
            <a:r>
              <a:rPr lang="en-US" altLang="zh-CN"/>
              <a:t>1</a:t>
            </a:r>
            <a:r>
              <a:rPr lang="zh-CN" altLang="en-US"/>
              <a:t>位全加器实现</a:t>
            </a:r>
            <a:r>
              <a:rPr lang="en-US" altLang="zh-CN"/>
              <a:t>4</a:t>
            </a:r>
            <a:r>
              <a:rPr lang="zh-CN" altLang="en-US"/>
              <a:t>位全加器</a:t>
            </a:r>
            <a:endParaRPr lang="zh-CN" altLang="en-US"/>
          </a:p>
        </p:txBody>
      </p:sp>
      <p:sp>
        <p:nvSpPr>
          <p:cNvPr id="2970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83713E1-974D-47DA-BFC2-6C8884F5376E}"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29701"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297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F76D214-BDE9-4BFB-8F3D-0AFF1E3D68DA}"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pic>
        <p:nvPicPr>
          <p:cNvPr id="29703"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16532" y="2205038"/>
            <a:ext cx="2138363" cy="12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532" y="3640138"/>
            <a:ext cx="2216150"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矩形 8"/>
          <p:cNvSpPr>
            <a:spLocks noChangeArrowheads="1"/>
          </p:cNvSpPr>
          <p:nvPr/>
        </p:nvSpPr>
        <p:spPr bwMode="auto">
          <a:xfrm>
            <a:off x="234318" y="4850023"/>
            <a:ext cx="1236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a:latin typeface="Arial" panose="020B0604020202020204" pitchFamily="34" charset="0"/>
              </a:rPr>
              <a:t>1</a:t>
            </a:r>
            <a:r>
              <a:rPr lang="zh-CN" altLang="en-US" sz="1800" b="0">
                <a:latin typeface="Arial" panose="020B0604020202020204" pitchFamily="34" charset="0"/>
              </a:rPr>
              <a:t>位半加器</a:t>
            </a:r>
            <a:endParaRPr lang="zh-CN" altLang="en-US" sz="1800" b="0">
              <a:latin typeface="Arial" panose="020B0604020202020204" pitchFamily="34" charset="0"/>
            </a:endParaRPr>
          </a:p>
        </p:txBody>
      </p:sp>
      <p:pic>
        <p:nvPicPr>
          <p:cNvPr id="29706"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1238" y="2486025"/>
            <a:ext cx="2709862"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7" name="矩形 10"/>
          <p:cNvSpPr>
            <a:spLocks noChangeArrowheads="1"/>
          </p:cNvSpPr>
          <p:nvPr/>
        </p:nvSpPr>
        <p:spPr bwMode="auto">
          <a:xfrm>
            <a:off x="2822575" y="4829386"/>
            <a:ext cx="1236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dirty="0">
                <a:latin typeface="Arial" panose="020B0604020202020204" pitchFamily="34" charset="0"/>
              </a:rPr>
              <a:t>1</a:t>
            </a:r>
            <a:r>
              <a:rPr lang="zh-CN" altLang="en-US" sz="1800" b="0" dirty="0">
                <a:latin typeface="Arial" panose="020B0604020202020204" pitchFamily="34" charset="0"/>
              </a:rPr>
              <a:t>位全加器</a:t>
            </a:r>
            <a:endParaRPr lang="zh-CN" altLang="en-US" sz="1800" b="0" dirty="0">
              <a:latin typeface="Arial" panose="020B0604020202020204" pitchFamily="34" charset="0"/>
            </a:endParaRPr>
          </a:p>
        </p:txBody>
      </p:sp>
      <p:pic>
        <p:nvPicPr>
          <p:cNvPr id="29708"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06975" y="2476500"/>
            <a:ext cx="404812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9" name="矩形 12"/>
          <p:cNvSpPr>
            <a:spLocks noChangeArrowheads="1"/>
          </p:cNvSpPr>
          <p:nvPr/>
        </p:nvSpPr>
        <p:spPr bwMode="auto">
          <a:xfrm>
            <a:off x="6267450" y="4010025"/>
            <a:ext cx="1235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a:latin typeface="Arial" panose="020B0604020202020204" pitchFamily="34" charset="0"/>
              </a:rPr>
              <a:t>4</a:t>
            </a:r>
            <a:r>
              <a:rPr lang="zh-CN" altLang="en-US" sz="1800" b="0">
                <a:latin typeface="Arial" panose="020B0604020202020204" pitchFamily="34" charset="0"/>
              </a:rPr>
              <a:t>位全加器</a:t>
            </a:r>
            <a:endParaRPr lang="zh-CN" altLang="en-US" sz="1800" b="0">
              <a:latin typeface="Arial" panose="020B0604020202020204" pitchFamily="34" charset="0"/>
            </a:endParaRPr>
          </a:p>
        </p:txBody>
      </p:sp>
      <p:sp>
        <p:nvSpPr>
          <p:cNvPr id="29710" name="文本框 13"/>
          <p:cNvSpPr txBox="1">
            <a:spLocks noChangeArrowheads="1"/>
          </p:cNvSpPr>
          <p:nvPr/>
        </p:nvSpPr>
        <p:spPr bwMode="auto">
          <a:xfrm>
            <a:off x="159706" y="5296111"/>
            <a:ext cx="15684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latin typeface="Arial" panose="020B0604020202020204" pitchFamily="34" charset="0"/>
              </a:rPr>
              <a:t>使用 </a:t>
            </a:r>
            <a:r>
              <a:rPr lang="en-US" altLang="zh-CN" sz="1800" b="0">
                <a:latin typeface="Arial" panose="020B0604020202020204" pitchFamily="34" charset="0"/>
              </a:rPr>
              <a:t>2</a:t>
            </a:r>
            <a:r>
              <a:rPr lang="zh-CN" altLang="en-US" sz="1800" b="0">
                <a:latin typeface="Arial" panose="020B0604020202020204" pitchFamily="34" charset="0"/>
              </a:rPr>
              <a:t>个门</a:t>
            </a:r>
            <a:endParaRPr lang="en-US" altLang="zh-CN" sz="1800" b="0">
              <a:latin typeface="Arial" panose="020B0604020202020204" pitchFamily="34" charset="0"/>
            </a:endParaRPr>
          </a:p>
          <a:p>
            <a:pPr>
              <a:spcAft>
                <a:spcPct val="0"/>
              </a:spcAft>
              <a:buFontTx/>
              <a:buNone/>
            </a:pPr>
            <a:r>
              <a:rPr lang="en-US" altLang="zh-CN" sz="1800" b="0">
                <a:latin typeface="Arial" panose="020B0604020202020204" pitchFamily="34" charset="0"/>
              </a:rPr>
              <a:t>S</a:t>
            </a:r>
            <a:r>
              <a:rPr lang="zh-CN" altLang="en-US" sz="1800" b="0">
                <a:latin typeface="Arial" panose="020B0604020202020204" pitchFamily="34" charset="0"/>
              </a:rPr>
              <a:t>门延迟 </a:t>
            </a:r>
            <a:r>
              <a:rPr lang="en-US" altLang="zh-CN" sz="1800" b="0">
                <a:latin typeface="Arial" panose="020B0604020202020204" pitchFamily="34" charset="0"/>
              </a:rPr>
              <a:t>	1</a:t>
            </a:r>
            <a:endParaRPr lang="en-US" altLang="zh-CN" sz="1800" b="0">
              <a:latin typeface="Arial" panose="020B0604020202020204" pitchFamily="34" charset="0"/>
            </a:endParaRPr>
          </a:p>
          <a:p>
            <a:pPr>
              <a:spcAft>
                <a:spcPct val="0"/>
              </a:spcAft>
              <a:buFontTx/>
              <a:buNone/>
            </a:pPr>
            <a:r>
              <a:rPr lang="en-US" altLang="zh-CN" sz="1800" b="0">
                <a:latin typeface="Arial" panose="020B0604020202020204" pitchFamily="34" charset="0"/>
              </a:rPr>
              <a:t>Co</a:t>
            </a:r>
            <a:r>
              <a:rPr lang="zh-CN" altLang="en-US" sz="1800" b="0">
                <a:latin typeface="Arial" panose="020B0604020202020204" pitchFamily="34" charset="0"/>
              </a:rPr>
              <a:t>门延迟 </a:t>
            </a:r>
            <a:r>
              <a:rPr lang="en-US" altLang="zh-CN" sz="1800" b="0">
                <a:latin typeface="Arial" panose="020B0604020202020204" pitchFamily="34" charset="0"/>
              </a:rPr>
              <a:t>1</a:t>
            </a:r>
            <a:endParaRPr lang="zh-CN" altLang="en-US" sz="1800" b="0">
              <a:latin typeface="Arial" panose="020B0604020202020204" pitchFamily="34" charset="0"/>
            </a:endParaRPr>
          </a:p>
        </p:txBody>
      </p:sp>
      <p:sp>
        <p:nvSpPr>
          <p:cNvPr id="29711" name="文本框 14"/>
          <p:cNvSpPr txBox="1">
            <a:spLocks noChangeArrowheads="1"/>
          </p:cNvSpPr>
          <p:nvPr/>
        </p:nvSpPr>
        <p:spPr bwMode="auto">
          <a:xfrm>
            <a:off x="1787562" y="5305437"/>
            <a:ext cx="379630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dirty="0">
                <a:latin typeface="Arial" panose="020B0604020202020204" pitchFamily="34" charset="0"/>
              </a:rPr>
              <a:t>使用 </a:t>
            </a:r>
            <a:r>
              <a:rPr lang="en-US" altLang="zh-CN" sz="1800" b="0" dirty="0">
                <a:latin typeface="Arial" panose="020B0604020202020204" pitchFamily="34" charset="0"/>
              </a:rPr>
              <a:t>2</a:t>
            </a:r>
            <a:r>
              <a:rPr lang="zh-CN" altLang="en-US" sz="1800" b="0" dirty="0">
                <a:latin typeface="Arial" panose="020B0604020202020204" pitchFamily="34" charset="0"/>
              </a:rPr>
              <a:t>*</a:t>
            </a:r>
            <a:r>
              <a:rPr lang="en-US" altLang="zh-CN" sz="1800" b="0" dirty="0">
                <a:latin typeface="Arial" panose="020B0604020202020204" pitchFamily="34" charset="0"/>
              </a:rPr>
              <a:t>2+1 = 5</a:t>
            </a:r>
            <a:r>
              <a:rPr lang="zh-CN" altLang="en-US" sz="1800" b="0" dirty="0">
                <a:latin typeface="Arial" panose="020B0604020202020204" pitchFamily="34" charset="0"/>
              </a:rPr>
              <a:t>个门</a:t>
            </a:r>
            <a:endParaRPr lang="en-US" altLang="zh-CN" sz="1800" b="0" dirty="0">
              <a:latin typeface="Arial" panose="020B0604020202020204" pitchFamily="34" charset="0"/>
            </a:endParaRPr>
          </a:p>
          <a:p>
            <a:pPr>
              <a:spcAft>
                <a:spcPct val="0"/>
              </a:spcAft>
              <a:buFontTx/>
              <a:buNone/>
            </a:pPr>
            <a:r>
              <a:rPr lang="en-US" altLang="zh-CN" sz="1800" b="0" dirty="0">
                <a:latin typeface="Arial" panose="020B0604020202020204" pitchFamily="34" charset="0"/>
              </a:rPr>
              <a:t>S</a:t>
            </a:r>
            <a:r>
              <a:rPr lang="zh-CN" altLang="en-US" sz="1800" b="0" dirty="0">
                <a:latin typeface="Arial" panose="020B0604020202020204" pitchFamily="34" charset="0"/>
              </a:rPr>
              <a:t>门延迟 </a:t>
            </a:r>
            <a:r>
              <a:rPr lang="en-US" altLang="zh-CN" sz="1800" b="0" dirty="0">
                <a:latin typeface="Arial" panose="020B0604020202020204" pitchFamily="34" charset="0"/>
              </a:rPr>
              <a:t>	  2 (Ci-&gt;S,1; A/B-&gt;S,2) </a:t>
            </a:r>
            <a:endParaRPr lang="en-US" altLang="zh-CN" sz="1800" b="0" dirty="0">
              <a:latin typeface="Arial" panose="020B0604020202020204" pitchFamily="34" charset="0"/>
            </a:endParaRPr>
          </a:p>
          <a:p>
            <a:pPr>
              <a:spcAft>
                <a:spcPct val="0"/>
              </a:spcAft>
              <a:buFontTx/>
              <a:buNone/>
            </a:pPr>
            <a:r>
              <a:rPr lang="en-US" altLang="zh-CN" sz="1800" b="0" dirty="0">
                <a:latin typeface="Arial" panose="020B0604020202020204" pitchFamily="34" charset="0"/>
              </a:rPr>
              <a:t>Co</a:t>
            </a:r>
            <a:r>
              <a:rPr lang="zh-CN" altLang="en-US" sz="1800" b="0" dirty="0">
                <a:latin typeface="Arial" panose="020B0604020202020204" pitchFamily="34" charset="0"/>
              </a:rPr>
              <a:t>门延迟 </a:t>
            </a:r>
            <a:r>
              <a:rPr lang="en-US" altLang="zh-CN" sz="1800" b="0" dirty="0">
                <a:latin typeface="Arial" panose="020B0604020202020204" pitchFamily="34" charset="0"/>
              </a:rPr>
              <a:t>3 (Ci-&gt;Co,2;A/B-&gt;Co,3)</a:t>
            </a:r>
            <a:endParaRPr lang="zh-CN" altLang="en-US" sz="1800" b="0" dirty="0">
              <a:latin typeface="Arial" panose="020B0604020202020204" pitchFamily="34" charset="0"/>
            </a:endParaRPr>
          </a:p>
        </p:txBody>
      </p:sp>
      <p:sp>
        <p:nvSpPr>
          <p:cNvPr id="29712" name="文本框 15"/>
          <p:cNvSpPr txBox="1">
            <a:spLocks noChangeArrowheads="1"/>
          </p:cNvSpPr>
          <p:nvPr/>
        </p:nvSpPr>
        <p:spPr bwMode="auto">
          <a:xfrm>
            <a:off x="5310188" y="4807161"/>
            <a:ext cx="40671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dirty="0">
                <a:solidFill>
                  <a:srgbClr val="FF0000"/>
                </a:solidFill>
                <a:latin typeface="Arial" panose="020B0604020202020204" pitchFamily="34" charset="0"/>
              </a:rPr>
              <a:t>使用 </a:t>
            </a:r>
            <a:r>
              <a:rPr lang="en-US" altLang="zh-CN" sz="1800" dirty="0">
                <a:solidFill>
                  <a:srgbClr val="FF0000"/>
                </a:solidFill>
                <a:latin typeface="Arial" panose="020B0604020202020204" pitchFamily="34" charset="0"/>
              </a:rPr>
              <a:t>5*4 = 20</a:t>
            </a:r>
            <a:r>
              <a:rPr lang="zh-CN" altLang="en-US" sz="1800" dirty="0">
                <a:solidFill>
                  <a:srgbClr val="FF0000"/>
                </a:solidFill>
                <a:latin typeface="Arial" panose="020B0604020202020204" pitchFamily="34" charset="0"/>
              </a:rPr>
              <a:t>个门</a:t>
            </a:r>
            <a:endParaRPr lang="en-US" altLang="zh-CN" sz="1800" dirty="0">
              <a:solidFill>
                <a:srgbClr val="FF0000"/>
              </a:solidFill>
              <a:latin typeface="Arial" panose="020B0604020202020204" pitchFamily="34" charset="0"/>
            </a:endParaRPr>
          </a:p>
          <a:p>
            <a:pPr>
              <a:spcAft>
                <a:spcPct val="0"/>
              </a:spcAft>
              <a:buFontTx/>
              <a:buNone/>
            </a:pPr>
            <a:r>
              <a:rPr lang="en-US" altLang="zh-CN" sz="1800" b="0" dirty="0">
                <a:latin typeface="Arial" panose="020B0604020202020204" pitchFamily="34" charset="0"/>
              </a:rPr>
              <a:t>S0</a:t>
            </a:r>
            <a:r>
              <a:rPr lang="zh-CN" altLang="en-US" sz="1800" b="0" dirty="0">
                <a:latin typeface="Arial" panose="020B0604020202020204" pitchFamily="34" charset="0"/>
              </a:rPr>
              <a:t>门延迟 </a:t>
            </a:r>
            <a:r>
              <a:rPr lang="en-US" altLang="zh-CN" sz="1800" b="0" dirty="0">
                <a:latin typeface="Arial" panose="020B0604020202020204" pitchFamily="34" charset="0"/>
              </a:rPr>
              <a:t>2,Co</a:t>
            </a:r>
            <a:r>
              <a:rPr lang="zh-CN" altLang="en-US" sz="1800" b="0" dirty="0">
                <a:latin typeface="Arial" panose="020B0604020202020204" pitchFamily="34" charset="0"/>
              </a:rPr>
              <a:t>门延迟 </a:t>
            </a:r>
            <a:r>
              <a:rPr lang="en-US" altLang="zh-CN" sz="1800" b="0" dirty="0">
                <a:latin typeface="Arial" panose="020B0604020202020204" pitchFamily="34" charset="0"/>
              </a:rPr>
              <a:t>3</a:t>
            </a:r>
            <a:endParaRPr lang="en-US" altLang="zh-CN" sz="1800" b="0" dirty="0">
              <a:latin typeface="Arial" panose="020B0604020202020204" pitchFamily="34" charset="0"/>
            </a:endParaRPr>
          </a:p>
          <a:p>
            <a:pPr>
              <a:spcAft>
                <a:spcPct val="0"/>
              </a:spcAft>
              <a:buFontTx/>
              <a:buNone/>
            </a:pPr>
            <a:r>
              <a:rPr lang="en-US" altLang="zh-CN" sz="1800" b="0" dirty="0">
                <a:latin typeface="Arial" panose="020B0604020202020204" pitchFamily="34" charset="0"/>
              </a:rPr>
              <a:t>S1</a:t>
            </a:r>
            <a:r>
              <a:rPr lang="zh-CN" altLang="en-US" sz="1800" b="0" dirty="0">
                <a:latin typeface="Arial" panose="020B0604020202020204" pitchFamily="34" charset="0"/>
              </a:rPr>
              <a:t>门延迟</a:t>
            </a:r>
            <a:r>
              <a:rPr lang="en-US" altLang="zh-CN" sz="1800" b="0" dirty="0">
                <a:latin typeface="Arial" panose="020B0604020202020204" pitchFamily="34" charset="0"/>
              </a:rPr>
              <a:t>3+1=4, C1</a:t>
            </a:r>
            <a:r>
              <a:rPr lang="zh-CN" altLang="en-US" sz="1800" b="0" dirty="0">
                <a:latin typeface="Arial" panose="020B0604020202020204" pitchFamily="34" charset="0"/>
              </a:rPr>
              <a:t>门延迟</a:t>
            </a:r>
            <a:r>
              <a:rPr lang="en-US" altLang="zh-CN" sz="1800" b="0" dirty="0">
                <a:latin typeface="Arial" panose="020B0604020202020204" pitchFamily="34" charset="0"/>
              </a:rPr>
              <a:t>3+2=5</a:t>
            </a:r>
            <a:endParaRPr lang="en-US" altLang="zh-CN" sz="1800" b="0" dirty="0">
              <a:latin typeface="Arial" panose="020B0604020202020204" pitchFamily="34" charset="0"/>
            </a:endParaRPr>
          </a:p>
          <a:p>
            <a:pPr>
              <a:spcAft>
                <a:spcPct val="0"/>
              </a:spcAft>
              <a:buFontTx/>
              <a:buNone/>
            </a:pPr>
            <a:r>
              <a:rPr lang="en-US" altLang="zh-CN" sz="1800" b="0" dirty="0">
                <a:latin typeface="Arial" panose="020B0604020202020204" pitchFamily="34" charset="0"/>
              </a:rPr>
              <a:t>S2</a:t>
            </a:r>
            <a:r>
              <a:rPr lang="zh-CN" altLang="en-US" sz="1800" b="0" dirty="0">
                <a:latin typeface="Arial" panose="020B0604020202020204" pitchFamily="34" charset="0"/>
              </a:rPr>
              <a:t>门延迟</a:t>
            </a:r>
            <a:r>
              <a:rPr lang="en-US" altLang="zh-CN" sz="1800" b="0" dirty="0">
                <a:latin typeface="Arial" panose="020B0604020202020204" pitchFamily="34" charset="0"/>
              </a:rPr>
              <a:t>5+1=6,C2</a:t>
            </a:r>
            <a:r>
              <a:rPr lang="zh-CN" altLang="en-US" sz="1800" b="0" dirty="0">
                <a:latin typeface="Arial" panose="020B0604020202020204" pitchFamily="34" charset="0"/>
              </a:rPr>
              <a:t>门延迟 </a:t>
            </a:r>
            <a:r>
              <a:rPr lang="en-US" altLang="zh-CN" sz="1800" b="0" dirty="0">
                <a:latin typeface="Arial" panose="020B0604020202020204" pitchFamily="34" charset="0"/>
              </a:rPr>
              <a:t>5+2=7</a:t>
            </a:r>
            <a:endParaRPr lang="en-US" altLang="zh-CN" sz="1800" b="0" dirty="0">
              <a:latin typeface="Arial" panose="020B0604020202020204" pitchFamily="34" charset="0"/>
            </a:endParaRPr>
          </a:p>
          <a:p>
            <a:pPr>
              <a:spcAft>
                <a:spcPct val="0"/>
              </a:spcAft>
              <a:buFontTx/>
              <a:buNone/>
            </a:pPr>
            <a:r>
              <a:rPr lang="en-US" altLang="zh-CN" sz="1800" b="0" dirty="0">
                <a:latin typeface="Arial" panose="020B0604020202020204" pitchFamily="34" charset="0"/>
              </a:rPr>
              <a:t>S3</a:t>
            </a:r>
            <a:r>
              <a:rPr lang="zh-CN" altLang="en-US" sz="1800" b="0" dirty="0">
                <a:latin typeface="Arial" panose="020B0604020202020204" pitchFamily="34" charset="0"/>
              </a:rPr>
              <a:t>门延迟</a:t>
            </a:r>
            <a:r>
              <a:rPr lang="en-US" altLang="zh-CN" sz="1800" b="0" dirty="0">
                <a:latin typeface="Arial" panose="020B0604020202020204" pitchFamily="34" charset="0"/>
              </a:rPr>
              <a:t>7+1=8, </a:t>
            </a:r>
            <a:r>
              <a:rPr lang="en-US" altLang="zh-CN" sz="1800" dirty="0">
                <a:solidFill>
                  <a:srgbClr val="FF0000"/>
                </a:solidFill>
                <a:latin typeface="Arial" panose="020B0604020202020204" pitchFamily="34" charset="0"/>
              </a:rPr>
              <a:t>C3</a:t>
            </a:r>
            <a:r>
              <a:rPr lang="zh-CN" altLang="en-US" sz="1800" dirty="0">
                <a:solidFill>
                  <a:srgbClr val="FF0000"/>
                </a:solidFill>
                <a:latin typeface="Arial" panose="020B0604020202020204" pitchFamily="34" charset="0"/>
              </a:rPr>
              <a:t>门延迟</a:t>
            </a:r>
            <a:r>
              <a:rPr lang="en-US" altLang="zh-CN" sz="1800" dirty="0">
                <a:solidFill>
                  <a:srgbClr val="FF0000"/>
                </a:solidFill>
                <a:latin typeface="Arial" panose="020B0604020202020204" pitchFamily="34" charset="0"/>
              </a:rPr>
              <a:t>7+2=9</a:t>
            </a:r>
            <a:endParaRPr lang="zh-CN" altLang="en-US" sz="1800" dirty="0">
              <a:solidFill>
                <a:srgbClr val="FF0000"/>
              </a:solidFill>
              <a:latin typeface="Arial" panose="020B0604020202020204" pitchFamily="34" charset="0"/>
            </a:endParaRPr>
          </a:p>
          <a:p>
            <a:pPr>
              <a:spcAft>
                <a:spcPct val="0"/>
              </a:spcAft>
              <a:buFontTx/>
              <a:buNone/>
            </a:pPr>
            <a:endParaRPr lang="zh-CN" altLang="en-US" sz="1800" b="0" dirty="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EA9D1EA-B86F-426C-9B82-E2C59488F46B}"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31747"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31748"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774A1C4-8220-4F50-B03B-815A9500E7B1}"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31749" name="Rectangle 2"/>
          <p:cNvSpPr>
            <a:spLocks noGrp="1" noChangeArrowheads="1"/>
          </p:cNvSpPr>
          <p:nvPr>
            <p:ph type="title"/>
          </p:nvPr>
        </p:nvSpPr>
        <p:spPr>
          <a:xfrm>
            <a:off x="457200" y="152400"/>
            <a:ext cx="3968750" cy="1962150"/>
          </a:xfrm>
        </p:spPr>
        <p:txBody>
          <a:bodyPr/>
          <a:lstStyle/>
          <a:p>
            <a:r>
              <a:rPr lang="zh-CN" altLang="en-US"/>
              <a:t>总共</a:t>
            </a:r>
            <a:r>
              <a:rPr lang="zh-CN" altLang="en-US">
                <a:solidFill>
                  <a:srgbClr val="FF0000"/>
                </a:solidFill>
              </a:rPr>
              <a:t>使用门数</a:t>
            </a:r>
            <a:br>
              <a:rPr lang="en-US" altLang="zh-CN"/>
            </a:br>
            <a:r>
              <a:rPr lang="en-US" altLang="zh-CN"/>
              <a:t>4+4+14+4=</a:t>
            </a:r>
            <a:r>
              <a:rPr lang="en-US" altLang="zh-CN">
                <a:solidFill>
                  <a:srgbClr val="FF0000"/>
                </a:solidFill>
              </a:rPr>
              <a:t>30</a:t>
            </a:r>
            <a:endParaRPr lang="en-US" altLang="zh-CN">
              <a:solidFill>
                <a:srgbClr val="FF0000"/>
              </a:solidFill>
            </a:endParaRPr>
          </a:p>
        </p:txBody>
      </p:sp>
      <p:graphicFrame>
        <p:nvGraphicFramePr>
          <p:cNvPr id="31750" name="Object 17"/>
          <p:cNvGraphicFramePr>
            <a:graphicFrameLocks noChangeAspect="1"/>
          </p:cNvGraphicFramePr>
          <p:nvPr/>
        </p:nvGraphicFramePr>
        <p:xfrm>
          <a:off x="7035800" y="4982118"/>
          <a:ext cx="1841500" cy="455612"/>
        </p:xfrm>
        <a:graphic>
          <a:graphicData uri="http://schemas.openxmlformats.org/presentationml/2006/ole">
            <mc:AlternateContent xmlns:mc="http://schemas.openxmlformats.org/markup-compatibility/2006">
              <mc:Choice xmlns:v="urn:schemas-microsoft-com:vml" Requires="v">
                <p:oleObj spid="_x0000_s31833" name="公式" r:id="rId1" imgW="799465" imgH="215900" progId="Equation.3">
                  <p:embed/>
                </p:oleObj>
              </mc:Choice>
              <mc:Fallback>
                <p:oleObj name="公式" r:id="rId1" imgW="799465" imgH="215900" progId="Equation.3">
                  <p:embed/>
                  <p:pic>
                    <p:nvPicPr>
                      <p:cNvPr id="0" name="Object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4982118"/>
                        <a:ext cx="18415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2" name="Object 19"/>
          <p:cNvGraphicFramePr>
            <a:graphicFrameLocks noChangeAspect="1"/>
          </p:cNvGraphicFramePr>
          <p:nvPr/>
        </p:nvGraphicFramePr>
        <p:xfrm>
          <a:off x="4561497" y="140366"/>
          <a:ext cx="3421062" cy="4578350"/>
        </p:xfrm>
        <a:graphic>
          <a:graphicData uri="http://schemas.openxmlformats.org/presentationml/2006/ole">
            <mc:AlternateContent xmlns:mc="http://schemas.openxmlformats.org/markup-compatibility/2006">
              <mc:Choice xmlns:v="urn:schemas-microsoft-com:vml" Requires="v">
                <p:oleObj spid="_x0000_s31834" name="Picture" r:id="rId3" imgW="2983865" imgH="3956050" progId="Word.Picture.8">
                  <p:embed/>
                </p:oleObj>
              </mc:Choice>
              <mc:Fallback>
                <p:oleObj name="Picture" r:id="rId3" imgW="2983865" imgH="3956050" progId="Word.Picture.8">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t="-1364"/>
                      <a:stretch>
                        <a:fillRect/>
                      </a:stretch>
                    </p:blipFill>
                    <p:spPr bwMode="auto">
                      <a:xfrm>
                        <a:off x="4561497" y="140366"/>
                        <a:ext cx="3421062" cy="4578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3" name="Object 21"/>
          <p:cNvGraphicFramePr>
            <a:graphicFrameLocks noChangeAspect="1"/>
          </p:cNvGraphicFramePr>
          <p:nvPr/>
        </p:nvGraphicFramePr>
        <p:xfrm>
          <a:off x="1541463" y="2151063"/>
          <a:ext cx="1404937" cy="2892425"/>
        </p:xfrm>
        <a:graphic>
          <a:graphicData uri="http://schemas.openxmlformats.org/presentationml/2006/ole">
            <mc:AlternateContent xmlns:mc="http://schemas.openxmlformats.org/markup-compatibility/2006">
              <mc:Choice xmlns:v="urn:schemas-microsoft-com:vml" Requires="v">
                <p:oleObj spid="_x0000_s31835" name="Picture" r:id="rId5" imgW="825500" imgH="1612900" progId="Word.Picture.8">
                  <p:embed/>
                </p:oleObj>
              </mc:Choice>
              <mc:Fallback>
                <p:oleObj name="Picture" r:id="rId5" imgW="825500" imgH="1612900" progId="Word.Picture.8">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t="-1878"/>
                      <a:stretch>
                        <a:fillRect/>
                      </a:stretch>
                    </p:blipFill>
                    <p:spPr bwMode="auto">
                      <a:xfrm>
                        <a:off x="1541463" y="2151063"/>
                        <a:ext cx="1404937"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4" name="Line 6"/>
          <p:cNvSpPr>
            <a:spLocks noChangeShapeType="1"/>
          </p:cNvSpPr>
          <p:nvPr/>
        </p:nvSpPr>
        <p:spPr bwMode="auto">
          <a:xfrm>
            <a:off x="1181100" y="2511425"/>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5" name="Line 7"/>
          <p:cNvSpPr>
            <a:spLocks noChangeShapeType="1"/>
          </p:cNvSpPr>
          <p:nvPr/>
        </p:nvSpPr>
        <p:spPr bwMode="auto">
          <a:xfrm>
            <a:off x="1181100" y="2763838"/>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6" name="Line 8"/>
          <p:cNvSpPr>
            <a:spLocks noChangeShapeType="1"/>
          </p:cNvSpPr>
          <p:nvPr/>
        </p:nvSpPr>
        <p:spPr bwMode="auto">
          <a:xfrm>
            <a:off x="1181100" y="3014663"/>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7" name="Line 9"/>
          <p:cNvSpPr>
            <a:spLocks noChangeShapeType="1"/>
          </p:cNvSpPr>
          <p:nvPr/>
        </p:nvSpPr>
        <p:spPr bwMode="auto">
          <a:xfrm>
            <a:off x="1181100" y="3267075"/>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8" name="Line 10"/>
          <p:cNvSpPr>
            <a:spLocks noChangeShapeType="1"/>
          </p:cNvSpPr>
          <p:nvPr/>
        </p:nvSpPr>
        <p:spPr bwMode="auto">
          <a:xfrm>
            <a:off x="1181100" y="3592513"/>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9" name="Line 11"/>
          <p:cNvSpPr>
            <a:spLocks noChangeShapeType="1"/>
          </p:cNvSpPr>
          <p:nvPr/>
        </p:nvSpPr>
        <p:spPr bwMode="auto">
          <a:xfrm>
            <a:off x="1181100" y="3844925"/>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0" name="Line 12"/>
          <p:cNvSpPr>
            <a:spLocks noChangeShapeType="1"/>
          </p:cNvSpPr>
          <p:nvPr/>
        </p:nvSpPr>
        <p:spPr bwMode="auto">
          <a:xfrm>
            <a:off x="1181100" y="4095750"/>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1" name="Line 13"/>
          <p:cNvSpPr>
            <a:spLocks noChangeShapeType="1"/>
          </p:cNvSpPr>
          <p:nvPr/>
        </p:nvSpPr>
        <p:spPr bwMode="auto">
          <a:xfrm>
            <a:off x="1181100" y="4348163"/>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2" name="Line 14"/>
          <p:cNvSpPr>
            <a:spLocks noChangeShapeType="1"/>
          </p:cNvSpPr>
          <p:nvPr/>
        </p:nvSpPr>
        <p:spPr bwMode="auto">
          <a:xfrm>
            <a:off x="1181100" y="4706938"/>
            <a:ext cx="3603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3" name="Line 15"/>
          <p:cNvSpPr>
            <a:spLocks noChangeShapeType="1"/>
          </p:cNvSpPr>
          <p:nvPr/>
        </p:nvSpPr>
        <p:spPr bwMode="auto">
          <a:xfrm>
            <a:off x="2909888" y="3014663"/>
            <a:ext cx="3603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4" name="Line 16"/>
          <p:cNvSpPr>
            <a:spLocks noChangeShapeType="1"/>
          </p:cNvSpPr>
          <p:nvPr/>
        </p:nvSpPr>
        <p:spPr bwMode="auto">
          <a:xfrm>
            <a:off x="2909888" y="3698875"/>
            <a:ext cx="3603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5" name="Line 17"/>
          <p:cNvSpPr>
            <a:spLocks noChangeShapeType="1"/>
          </p:cNvSpPr>
          <p:nvPr/>
        </p:nvSpPr>
        <p:spPr bwMode="auto">
          <a:xfrm>
            <a:off x="2909888" y="3951288"/>
            <a:ext cx="3603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6" name="Line 18"/>
          <p:cNvSpPr>
            <a:spLocks noChangeShapeType="1"/>
          </p:cNvSpPr>
          <p:nvPr/>
        </p:nvSpPr>
        <p:spPr bwMode="auto">
          <a:xfrm>
            <a:off x="2909888" y="4238625"/>
            <a:ext cx="3603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7" name="Line 19"/>
          <p:cNvSpPr>
            <a:spLocks noChangeShapeType="1"/>
          </p:cNvSpPr>
          <p:nvPr/>
        </p:nvSpPr>
        <p:spPr bwMode="auto">
          <a:xfrm>
            <a:off x="2909888" y="3411538"/>
            <a:ext cx="3603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768" name="Object 22"/>
          <p:cNvGraphicFramePr>
            <a:graphicFrameLocks noChangeAspect="1"/>
          </p:cNvGraphicFramePr>
          <p:nvPr/>
        </p:nvGraphicFramePr>
        <p:xfrm>
          <a:off x="457200" y="5111750"/>
          <a:ext cx="3471863" cy="431800"/>
        </p:xfrm>
        <a:graphic>
          <a:graphicData uri="http://schemas.openxmlformats.org/presentationml/2006/ole">
            <mc:AlternateContent xmlns:mc="http://schemas.openxmlformats.org/markup-compatibility/2006">
              <mc:Choice xmlns:v="urn:schemas-microsoft-com:vml" Requires="v">
                <p:oleObj spid="_x0000_s31836" name="公式" r:id="rId7" imgW="1701800" imgH="215900" progId="Equation.3">
                  <p:embed/>
                </p:oleObj>
              </mc:Choice>
              <mc:Fallback>
                <p:oleObj name="公式" r:id="rId7" imgW="1701800" imgH="21590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5111750"/>
                        <a:ext cx="34718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69" name="文本框 1"/>
          <p:cNvSpPr txBox="1">
            <a:spLocks noChangeArrowheads="1"/>
          </p:cNvSpPr>
          <p:nvPr/>
        </p:nvSpPr>
        <p:spPr bwMode="auto">
          <a:xfrm>
            <a:off x="576263" y="5243513"/>
            <a:ext cx="234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a:latin typeface="Arial" panose="020B0604020202020204" pitchFamily="34" charset="0"/>
              </a:rPr>
              <a:t>i</a:t>
            </a:r>
            <a:endParaRPr lang="zh-CN" altLang="en-US" sz="1800" b="0">
              <a:latin typeface="Arial" panose="020B0604020202020204" pitchFamily="34" charset="0"/>
            </a:endParaRPr>
          </a:p>
        </p:txBody>
      </p:sp>
      <p:sp>
        <p:nvSpPr>
          <p:cNvPr id="31770" name="文本框 2"/>
          <p:cNvSpPr txBox="1">
            <a:spLocks noChangeArrowheads="1"/>
          </p:cNvSpPr>
          <p:nvPr/>
        </p:nvSpPr>
        <p:spPr bwMode="auto">
          <a:xfrm>
            <a:off x="431800" y="5675313"/>
            <a:ext cx="28384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a:latin typeface="Arial" panose="020B0604020202020204" pitchFamily="34" charset="0"/>
              </a:rPr>
              <a:t>P</a:t>
            </a:r>
            <a:r>
              <a:rPr lang="en-US" altLang="zh-CN" sz="1800" b="0" baseline="-25000">
                <a:latin typeface="Arial" panose="020B0604020202020204" pitchFamily="34" charset="0"/>
              </a:rPr>
              <a:t>0</a:t>
            </a:r>
            <a:r>
              <a:rPr lang="en-US" altLang="zh-CN" sz="1800" b="0">
                <a:latin typeface="Arial" panose="020B0604020202020204" pitchFamily="34" charset="0"/>
              </a:rPr>
              <a:t>,P</a:t>
            </a:r>
            <a:r>
              <a:rPr lang="en-US" altLang="zh-CN" sz="1800" b="0" baseline="-25000">
                <a:latin typeface="Arial" panose="020B0604020202020204" pitchFamily="34" charset="0"/>
              </a:rPr>
              <a:t>1</a:t>
            </a:r>
            <a:r>
              <a:rPr lang="en-US" altLang="zh-CN" sz="1800" b="0">
                <a:latin typeface="Arial" panose="020B0604020202020204" pitchFamily="34" charset="0"/>
              </a:rPr>
              <a:t>,P</a:t>
            </a:r>
            <a:r>
              <a:rPr lang="en-US" altLang="zh-CN" sz="1800" b="0" baseline="-25000">
                <a:latin typeface="Arial" panose="020B0604020202020204" pitchFamily="34" charset="0"/>
              </a:rPr>
              <a:t>2</a:t>
            </a:r>
            <a:r>
              <a:rPr lang="en-US" altLang="zh-CN" sz="1800" b="0">
                <a:latin typeface="Arial" panose="020B0604020202020204" pitchFamily="34" charset="0"/>
              </a:rPr>
              <a:t>,P</a:t>
            </a:r>
            <a:r>
              <a:rPr lang="en-US" altLang="zh-CN" sz="1800" b="0" baseline="-25000">
                <a:latin typeface="Arial" panose="020B0604020202020204" pitchFamily="34" charset="0"/>
              </a:rPr>
              <a:t>3 </a:t>
            </a:r>
            <a:r>
              <a:rPr lang="zh-CN" altLang="en-US" sz="1800" b="0">
                <a:latin typeface="Arial" panose="020B0604020202020204" pitchFamily="34" charset="0"/>
              </a:rPr>
              <a:t>门延迟均为</a:t>
            </a:r>
            <a:r>
              <a:rPr lang="en-US" altLang="zh-CN" sz="1800" b="0">
                <a:latin typeface="Arial" panose="020B0604020202020204" pitchFamily="34" charset="0"/>
              </a:rPr>
              <a:t>1</a:t>
            </a:r>
            <a:endParaRPr lang="en-US" altLang="zh-CN" sz="1800" b="0">
              <a:latin typeface="Arial" panose="020B0604020202020204" pitchFamily="34" charset="0"/>
            </a:endParaRPr>
          </a:p>
          <a:p>
            <a:pPr>
              <a:spcAft>
                <a:spcPct val="0"/>
              </a:spcAft>
              <a:buFontTx/>
              <a:buNone/>
            </a:pPr>
            <a:r>
              <a:rPr lang="en-US" altLang="zh-CN" sz="1800" b="0">
                <a:latin typeface="Arial" panose="020B0604020202020204" pitchFamily="34" charset="0"/>
              </a:rPr>
              <a:t>G</a:t>
            </a:r>
            <a:r>
              <a:rPr lang="en-US" altLang="zh-CN" sz="1800" b="0" baseline="-25000">
                <a:latin typeface="Arial" panose="020B0604020202020204" pitchFamily="34" charset="0"/>
              </a:rPr>
              <a:t>0</a:t>
            </a:r>
            <a:r>
              <a:rPr lang="en-US" altLang="zh-CN" sz="1800" b="0">
                <a:latin typeface="Arial" panose="020B0604020202020204" pitchFamily="34" charset="0"/>
              </a:rPr>
              <a:t>,G</a:t>
            </a:r>
            <a:r>
              <a:rPr lang="en-US" altLang="zh-CN" sz="1800" b="0" baseline="-25000">
                <a:latin typeface="Arial" panose="020B0604020202020204" pitchFamily="34" charset="0"/>
              </a:rPr>
              <a:t>1</a:t>
            </a:r>
            <a:r>
              <a:rPr lang="en-US" altLang="zh-CN" sz="1800" b="0">
                <a:latin typeface="Arial" panose="020B0604020202020204" pitchFamily="34" charset="0"/>
              </a:rPr>
              <a:t>,G</a:t>
            </a:r>
            <a:r>
              <a:rPr lang="en-US" altLang="zh-CN" sz="1800" b="0" baseline="-25000">
                <a:latin typeface="Arial" panose="020B0604020202020204" pitchFamily="34" charset="0"/>
              </a:rPr>
              <a:t>2</a:t>
            </a:r>
            <a:r>
              <a:rPr lang="en-US" altLang="zh-CN" sz="1800" b="0">
                <a:latin typeface="Arial" panose="020B0604020202020204" pitchFamily="34" charset="0"/>
              </a:rPr>
              <a:t>,G</a:t>
            </a:r>
            <a:r>
              <a:rPr lang="en-US" altLang="zh-CN" sz="1800" b="0" baseline="-25000">
                <a:latin typeface="Arial" panose="020B0604020202020204" pitchFamily="34" charset="0"/>
              </a:rPr>
              <a:t>3 </a:t>
            </a:r>
            <a:r>
              <a:rPr lang="zh-CN" altLang="en-US" sz="1800" b="0">
                <a:latin typeface="Arial" panose="020B0604020202020204" pitchFamily="34" charset="0"/>
              </a:rPr>
              <a:t>门延迟均为</a:t>
            </a:r>
            <a:r>
              <a:rPr lang="en-US" altLang="zh-CN" sz="1800" b="0">
                <a:latin typeface="Arial" panose="020B0604020202020204" pitchFamily="34" charset="0"/>
              </a:rPr>
              <a:t>1</a:t>
            </a:r>
            <a:endParaRPr lang="en-US" altLang="zh-CN" sz="1800" b="0">
              <a:latin typeface="Arial" panose="020B0604020202020204" pitchFamily="34" charset="0"/>
            </a:endParaRPr>
          </a:p>
          <a:p>
            <a:pPr>
              <a:spcAft>
                <a:spcPct val="0"/>
              </a:spcAft>
              <a:buFontTx/>
              <a:buNone/>
            </a:pPr>
            <a:endParaRPr lang="zh-CN" altLang="en-US" sz="1800" b="0">
              <a:latin typeface="Arial" panose="020B0604020202020204" pitchFamily="34" charset="0"/>
            </a:endParaRPr>
          </a:p>
        </p:txBody>
      </p:sp>
      <p:sp>
        <p:nvSpPr>
          <p:cNvPr id="31771" name="文本框 26"/>
          <p:cNvSpPr txBox="1">
            <a:spLocks noChangeArrowheads="1"/>
          </p:cNvSpPr>
          <p:nvPr/>
        </p:nvSpPr>
        <p:spPr bwMode="auto">
          <a:xfrm>
            <a:off x="4305300" y="5625244"/>
            <a:ext cx="45466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dirty="0">
                <a:latin typeface="Arial" panose="020B0604020202020204" pitchFamily="34" charset="0"/>
              </a:rPr>
              <a:t>C</a:t>
            </a:r>
            <a:r>
              <a:rPr lang="en-US" altLang="zh-CN" sz="1800" b="0" baseline="-25000" dirty="0">
                <a:latin typeface="Arial" panose="020B0604020202020204" pitchFamily="34" charset="0"/>
              </a:rPr>
              <a:t>0</a:t>
            </a:r>
            <a:r>
              <a:rPr lang="en-US" altLang="zh-CN" sz="1800" b="0" dirty="0">
                <a:latin typeface="Arial" panose="020B0604020202020204" pitchFamily="34" charset="0"/>
              </a:rPr>
              <a:t>,C</a:t>
            </a:r>
            <a:r>
              <a:rPr lang="en-US" altLang="zh-CN" sz="1800" b="0" baseline="-25000" dirty="0">
                <a:latin typeface="Arial" panose="020B0604020202020204" pitchFamily="34" charset="0"/>
              </a:rPr>
              <a:t>1</a:t>
            </a:r>
            <a:r>
              <a:rPr lang="en-US" altLang="zh-CN" sz="1800" b="0" dirty="0">
                <a:latin typeface="Arial" panose="020B0604020202020204" pitchFamily="34" charset="0"/>
              </a:rPr>
              <a:t>,C</a:t>
            </a:r>
            <a:r>
              <a:rPr lang="en-US" altLang="zh-CN" sz="1800" b="0" baseline="-25000" dirty="0">
                <a:latin typeface="Arial" panose="020B0604020202020204" pitchFamily="34" charset="0"/>
              </a:rPr>
              <a:t>2</a:t>
            </a:r>
            <a:r>
              <a:rPr lang="en-US" altLang="zh-CN" sz="1800" b="0" dirty="0">
                <a:latin typeface="Arial" panose="020B0604020202020204" pitchFamily="34" charset="0"/>
              </a:rPr>
              <a:t>,C</a:t>
            </a:r>
            <a:r>
              <a:rPr lang="en-US" altLang="zh-CN" sz="1800" b="0" baseline="-25000" dirty="0">
                <a:latin typeface="Arial" panose="020B0604020202020204" pitchFamily="34" charset="0"/>
              </a:rPr>
              <a:t>3 </a:t>
            </a:r>
            <a:r>
              <a:rPr lang="zh-CN" altLang="en-US" sz="1800" b="0" dirty="0">
                <a:latin typeface="Arial" panose="020B0604020202020204" pitchFamily="34" charset="0"/>
              </a:rPr>
              <a:t>门延迟均为</a:t>
            </a:r>
            <a:r>
              <a:rPr lang="en-US" altLang="zh-CN" sz="1800" b="0" dirty="0">
                <a:latin typeface="Arial" panose="020B0604020202020204" pitchFamily="34" charset="0"/>
              </a:rPr>
              <a:t>1+2=3</a:t>
            </a:r>
            <a:endParaRPr lang="en-US" altLang="zh-CN" sz="1800" b="0" dirty="0">
              <a:latin typeface="Arial" panose="020B0604020202020204" pitchFamily="34" charset="0"/>
            </a:endParaRPr>
          </a:p>
          <a:p>
            <a:pPr>
              <a:spcAft>
                <a:spcPct val="0"/>
              </a:spcAft>
              <a:buFontTx/>
              <a:buNone/>
            </a:pPr>
            <a:r>
              <a:rPr lang="en-US" altLang="zh-CN" sz="1800" dirty="0">
                <a:solidFill>
                  <a:srgbClr val="FF0000"/>
                </a:solidFill>
                <a:latin typeface="Arial" panose="020B0604020202020204" pitchFamily="34" charset="0"/>
              </a:rPr>
              <a:t>S</a:t>
            </a:r>
            <a:r>
              <a:rPr lang="en-US" altLang="zh-CN" sz="1800" baseline="-25000" dirty="0">
                <a:solidFill>
                  <a:srgbClr val="FF0000"/>
                </a:solidFill>
                <a:latin typeface="Arial" panose="020B0604020202020204" pitchFamily="34" charset="0"/>
              </a:rPr>
              <a:t>0</a:t>
            </a:r>
            <a:r>
              <a:rPr lang="en-US" altLang="zh-CN" sz="1800" dirty="0">
                <a:solidFill>
                  <a:srgbClr val="FF0000"/>
                </a:solidFill>
                <a:latin typeface="Arial" panose="020B0604020202020204" pitchFamily="34" charset="0"/>
              </a:rPr>
              <a:t>,S</a:t>
            </a:r>
            <a:r>
              <a:rPr lang="en-US" altLang="zh-CN" sz="1800" baseline="-25000" dirty="0">
                <a:solidFill>
                  <a:srgbClr val="FF0000"/>
                </a:solidFill>
                <a:latin typeface="Arial" panose="020B0604020202020204" pitchFamily="34" charset="0"/>
              </a:rPr>
              <a:t>1</a:t>
            </a:r>
            <a:r>
              <a:rPr lang="en-US" altLang="zh-CN" sz="1800" dirty="0">
                <a:solidFill>
                  <a:srgbClr val="FF0000"/>
                </a:solidFill>
                <a:latin typeface="Arial" panose="020B0604020202020204" pitchFamily="34" charset="0"/>
              </a:rPr>
              <a:t>,S</a:t>
            </a:r>
            <a:r>
              <a:rPr lang="en-US" altLang="zh-CN" sz="1800" baseline="-25000" dirty="0">
                <a:solidFill>
                  <a:srgbClr val="FF0000"/>
                </a:solidFill>
                <a:latin typeface="Arial" panose="020B0604020202020204" pitchFamily="34" charset="0"/>
              </a:rPr>
              <a:t>2</a:t>
            </a:r>
            <a:r>
              <a:rPr lang="en-US" altLang="zh-CN" sz="1800" dirty="0">
                <a:solidFill>
                  <a:srgbClr val="FF0000"/>
                </a:solidFill>
                <a:latin typeface="Arial" panose="020B0604020202020204" pitchFamily="34" charset="0"/>
              </a:rPr>
              <a:t>,S</a:t>
            </a:r>
            <a:r>
              <a:rPr lang="en-US" altLang="zh-CN" sz="1800" baseline="-25000" dirty="0">
                <a:solidFill>
                  <a:srgbClr val="FF0000"/>
                </a:solidFill>
                <a:latin typeface="Arial" panose="020B0604020202020204" pitchFamily="34" charset="0"/>
              </a:rPr>
              <a:t>3 </a:t>
            </a:r>
            <a:r>
              <a:rPr lang="zh-CN" altLang="en-US" sz="1800" dirty="0">
                <a:solidFill>
                  <a:srgbClr val="FF0000"/>
                </a:solidFill>
                <a:latin typeface="Arial" panose="020B0604020202020204" pitchFamily="34" charset="0"/>
              </a:rPr>
              <a:t>门延迟均为 </a:t>
            </a:r>
            <a:r>
              <a:rPr lang="en-US" altLang="zh-CN" sz="1800" dirty="0">
                <a:solidFill>
                  <a:srgbClr val="FF0000"/>
                </a:solidFill>
                <a:latin typeface="Arial" panose="020B0604020202020204" pitchFamily="34" charset="0"/>
              </a:rPr>
              <a:t>3+1=4</a:t>
            </a:r>
            <a:endParaRPr lang="en-US" altLang="zh-CN" sz="1800" dirty="0">
              <a:solidFill>
                <a:srgbClr val="FF0000"/>
              </a:solidFill>
              <a:latin typeface="Arial" panose="020B0604020202020204" pitchFamily="34" charset="0"/>
            </a:endParaRPr>
          </a:p>
          <a:p>
            <a:pPr>
              <a:spcAft>
                <a:spcPct val="0"/>
              </a:spcAft>
              <a:buFontTx/>
              <a:buNone/>
            </a:pPr>
            <a:r>
              <a:rPr lang="zh-CN" altLang="en-US" sz="1800" b="0" dirty="0">
                <a:latin typeface="Arial" panose="020B0604020202020204" pitchFamily="34" charset="0"/>
              </a:rPr>
              <a:t>且不随着位数增加而增加！</a:t>
            </a:r>
            <a:endParaRPr lang="en-US" altLang="zh-CN" sz="1800" b="0" dirty="0">
              <a:latin typeface="Arial" panose="020B0604020202020204" pitchFamily="34" charset="0"/>
            </a:endParaRPr>
          </a:p>
          <a:p>
            <a:pPr>
              <a:spcAft>
                <a:spcPct val="0"/>
              </a:spcAft>
              <a:buFontTx/>
              <a:buNone/>
            </a:pPr>
            <a:endParaRPr lang="zh-CN" altLang="en-US" sz="1800" b="0" dirty="0">
              <a:latin typeface="Arial" panose="020B0604020202020204" pitchFamily="34" charset="0"/>
            </a:endParaRPr>
          </a:p>
        </p:txBody>
      </p:sp>
      <p:sp>
        <p:nvSpPr>
          <p:cNvPr id="31772" name="文本框 1"/>
          <p:cNvSpPr txBox="1">
            <a:spLocks noChangeArrowheads="1"/>
          </p:cNvSpPr>
          <p:nvPr/>
        </p:nvSpPr>
        <p:spPr bwMode="auto">
          <a:xfrm>
            <a:off x="811213" y="1657350"/>
            <a:ext cx="2454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a:latin typeface="Arial" panose="020B0604020202020204" pitchFamily="34" charset="0"/>
              </a:rPr>
              <a:t>Pi      Gi         Ci       Si</a:t>
            </a:r>
            <a:endParaRPr lang="zh-CN" altLang="en-US" sz="1800" b="0">
              <a:latin typeface="Arial" panose="020B0604020202020204" pitchFamily="34" charset="0"/>
            </a:endParaRPr>
          </a:p>
        </p:txBody>
      </p:sp>
      <mc:AlternateContent xmlns:mc="http://schemas.openxmlformats.org/markup-compatibility/2006">
        <mc:Choice xmlns:a14="http://schemas.microsoft.com/office/drawing/2010/main" Requires="a14">
          <p:sp>
            <p:nvSpPr>
              <p:cNvPr id="29" name="矩形 28"/>
              <p:cNvSpPr/>
              <p:nvPr/>
            </p:nvSpPr>
            <p:spPr>
              <a:xfrm>
                <a:off x="3661084" y="4753699"/>
                <a:ext cx="3319947" cy="912173"/>
              </a:xfrm>
              <a:prstGeom prst="rect">
                <a:avLst/>
              </a:prstGeom>
              <a:ln>
                <a:solidFill>
                  <a:srgbClr val="0033CC"/>
                </a:solidFill>
              </a:ln>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0">
                              <a:latin typeface="Cambria Math" panose="02040503050406030204" pitchFamily="18" charset="0"/>
                            </a:rPr>
                            <m:t>0</m:t>
                          </m:r>
                        </m:sub>
                        <m:sup>
                          <m:r>
                            <a:rPr lang="zh-CN" altLang="en-US" i="1">
                              <a:latin typeface="Cambria Math" panose="02040503050406030204" pitchFamily="18" charset="0"/>
                            </a:rPr>
                            <m:t>𝑖</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𝑖</m:t>
                              </m:r>
                            </m:sup>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𝑘</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𝐺</m:t>
                                  </m:r>
                                </m:e>
                                <m:sub>
                                  <m:r>
                                    <a:rPr lang="zh-CN" altLang="en-US" i="1">
                                      <a:latin typeface="Cambria Math" panose="02040503050406030204" pitchFamily="18" charset="0"/>
                                    </a:rPr>
                                    <m:t>𝑗</m:t>
                                  </m:r>
                                </m:sub>
                              </m:sSub>
                            </m:e>
                          </m:nary>
                        </m:e>
                      </m:nary>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0">
                              <a:latin typeface="Cambria Math" panose="02040503050406030204" pitchFamily="18" charset="0"/>
                            </a:rPr>
                            <m:t>0</m:t>
                          </m:r>
                        </m:sub>
                        <m:sup>
                          <m:r>
                            <a:rPr lang="zh-CN" altLang="en-US" i="1">
                              <a:latin typeface="Cambria Math" panose="02040503050406030204" pitchFamily="18" charset="0"/>
                            </a:rPr>
                            <m:t>𝑖</m:t>
                          </m:r>
                        </m:sup>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𝑗</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0">
                                  <a:latin typeface="Cambria Math" panose="02040503050406030204" pitchFamily="18" charset="0"/>
                                </a:rPr>
                                <m:t>−</m:t>
                              </m:r>
                              <m:r>
                                <a:rPr lang="zh-CN" altLang="en-US" i="0">
                                  <a:latin typeface="Cambria Math" panose="02040503050406030204" pitchFamily="18" charset="0"/>
                                </a:rPr>
                                <m:t>1</m:t>
                              </m:r>
                            </m:sub>
                          </m:sSub>
                        </m:e>
                      </m:nary>
                    </m:oMath>
                  </m:oMathPara>
                </a14:m>
                <a:endParaRPr lang="zh-CN" altLang="en-US" dirty="0"/>
              </a:p>
            </p:txBody>
          </p:sp>
        </mc:Choice>
        <mc:Fallback>
          <p:sp>
            <p:nvSpPr>
              <p:cNvPr id="29" name="矩形 28"/>
              <p:cNvSpPr>
                <a:spLocks noRot="1" noChangeAspect="1" noMove="1" noResize="1" noEditPoints="1" noAdjustHandles="1" noChangeArrowheads="1" noChangeShapeType="1" noTextEdit="1"/>
              </p:cNvSpPr>
              <p:nvPr/>
            </p:nvSpPr>
            <p:spPr>
              <a:xfrm>
                <a:off x="3661084" y="4753699"/>
                <a:ext cx="3319947" cy="912173"/>
              </a:xfrm>
              <a:prstGeom prst="rect">
                <a:avLst/>
              </a:prstGeom>
              <a:blipFill rotWithShape="1">
                <a:blip r:embed="rId9"/>
                <a:stretch>
                  <a:fillRect l="-162" t="-567" r="-139" b="-513"/>
                </a:stretch>
              </a:blipFill>
              <a:ln>
                <a:solidFill>
                  <a:srgbClr val="0033CC"/>
                </a:solidFill>
              </a:ln>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重点回顾</a:t>
            </a:r>
            <a:endParaRPr kumimoji="1" lang="zh-CN" altLang="en-US" dirty="0"/>
          </a:p>
        </p:txBody>
      </p:sp>
      <p:sp>
        <p:nvSpPr>
          <p:cNvPr id="3" name="内容占位符 2"/>
          <p:cNvSpPr>
            <a:spLocks noGrp="1"/>
          </p:cNvSpPr>
          <p:nvPr>
            <p:ph idx="1"/>
          </p:nvPr>
        </p:nvSpPr>
        <p:spPr>
          <a:xfrm>
            <a:off x="457200" y="1268760"/>
            <a:ext cx="8229600" cy="4932362"/>
          </a:xfrm>
        </p:spPr>
        <p:txBody>
          <a:bodyPr/>
          <a:lstStyle/>
          <a:p>
            <a:pPr>
              <a:spcAft>
                <a:spcPct val="10000"/>
              </a:spcAft>
            </a:pPr>
            <a:r>
              <a:rPr lang="zh-CN" altLang="en-US" sz="2000" dirty="0"/>
              <a:t>数据分配器</a:t>
            </a:r>
            <a:endParaRPr lang="en-US" altLang="zh-CN" sz="2000" dirty="0"/>
          </a:p>
          <a:p>
            <a:pPr lvl="1">
              <a:spcAft>
                <a:spcPct val="10000"/>
              </a:spcAft>
            </a:pPr>
            <a:r>
              <a:rPr lang="zh-CN" altLang="en-US" sz="2000" dirty="0"/>
              <a:t>按照地址线，将输入送到指定道上输出</a:t>
            </a:r>
            <a:endParaRPr lang="en-US" altLang="zh-CN" sz="2000" dirty="0"/>
          </a:p>
          <a:p>
            <a:pPr lvl="1">
              <a:spcAft>
                <a:spcPct val="10000"/>
              </a:spcAft>
            </a:pPr>
            <a:r>
              <a:rPr lang="zh-CN" altLang="en-US" sz="2000" dirty="0"/>
              <a:t>可用译码器</a:t>
            </a:r>
            <a:r>
              <a:rPr lang="en-US" altLang="zh-CN" sz="2000" dirty="0"/>
              <a:t>74x138</a:t>
            </a:r>
            <a:r>
              <a:rPr lang="zh-CN" altLang="en-US" sz="2000" dirty="0"/>
              <a:t>实现</a:t>
            </a:r>
            <a:endParaRPr lang="en-US" altLang="zh-CN" sz="2000" dirty="0"/>
          </a:p>
          <a:p>
            <a:pPr lvl="1">
              <a:spcAft>
                <a:spcPct val="10000"/>
              </a:spcAft>
            </a:pPr>
            <a:endParaRPr lang="en-US" altLang="zh-CN" sz="2000" dirty="0"/>
          </a:p>
          <a:p>
            <a:pPr>
              <a:spcAft>
                <a:spcPct val="10000"/>
              </a:spcAft>
            </a:pPr>
            <a:r>
              <a:rPr lang="zh-CN" altLang="en-US" sz="2400" dirty="0"/>
              <a:t>数据选择器</a:t>
            </a:r>
            <a:endParaRPr lang="en-US" altLang="zh-CN" sz="2400" dirty="0"/>
          </a:p>
          <a:p>
            <a:pPr lvl="1">
              <a:spcAft>
                <a:spcPct val="10000"/>
              </a:spcAft>
            </a:pPr>
            <a:r>
              <a:rPr lang="zh-CN" altLang="en-US" sz="2000" dirty="0"/>
              <a:t>按照地址线，将指定道上的输入送到输出</a:t>
            </a:r>
            <a:endParaRPr lang="en-US" altLang="zh-CN" sz="2000" dirty="0"/>
          </a:p>
          <a:p>
            <a:pPr lvl="1">
              <a:spcAft>
                <a:spcPct val="10000"/>
              </a:spcAft>
            </a:pPr>
            <a:r>
              <a:rPr lang="zh-CN" altLang="en-US" sz="2000" dirty="0"/>
              <a:t>扩展方法（字扩展，位扩展）</a:t>
            </a:r>
            <a:endParaRPr lang="en-US" altLang="zh-CN" sz="2000" dirty="0"/>
          </a:p>
          <a:p>
            <a:pPr lvl="1">
              <a:spcAft>
                <a:spcPct val="10000"/>
              </a:spcAft>
            </a:pPr>
            <a:r>
              <a:rPr lang="zh-CN" altLang="en-US" sz="2000" dirty="0"/>
              <a:t>数据选择器实现组合逻辑</a:t>
            </a:r>
            <a:endParaRPr lang="en-US" altLang="zh-CN" sz="2000" dirty="0"/>
          </a:p>
          <a:p>
            <a:pPr lvl="1">
              <a:spcAft>
                <a:spcPct val="10000"/>
              </a:spcAft>
            </a:pPr>
            <a:endParaRPr lang="en-US" altLang="zh-CN" sz="2000" dirty="0"/>
          </a:p>
        </p:txBody>
      </p:sp>
      <p:sp>
        <p:nvSpPr>
          <p:cNvPr id="4" name="日期占位符 3"/>
          <p:cNvSpPr>
            <a:spLocks noGrp="1"/>
          </p:cNvSpPr>
          <p:nvPr>
            <p:ph type="dt" sz="half" idx="10"/>
          </p:nvPr>
        </p:nvSpPr>
        <p:spPr/>
        <p:txBody>
          <a:bodyPr/>
          <a:lstStyle/>
          <a:p>
            <a:pPr>
              <a:defRPr/>
            </a:pPr>
            <a:fld id="{DD5182CA-7EB7-4189-8263-B963C6D7C7A2}"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 </a:t>
            </a:r>
            <a:r>
              <a:rPr lang="en-US" altLang="zh-CN"/>
              <a:t>— </a:t>
            </a:r>
            <a:r>
              <a:rPr lang="zh-CN" altLang="en-US"/>
              <a:t>逻辑代数基础</a:t>
            </a:r>
            <a:r>
              <a:rPr lang="en-US" altLang="zh-CN"/>
              <a:t>(1)</a:t>
            </a:r>
            <a:endParaRPr lang="en-US" altLang="zh-CN"/>
          </a:p>
        </p:txBody>
      </p:sp>
      <p:sp>
        <p:nvSpPr>
          <p:cNvPr id="6" name="灯片编号占位符 5"/>
          <p:cNvSpPr>
            <a:spLocks noGrp="1"/>
          </p:cNvSpPr>
          <p:nvPr>
            <p:ph type="sldNum" sz="quarter" idx="12"/>
          </p:nvPr>
        </p:nvSpPr>
        <p:spPr/>
        <p:txBody>
          <a:bodyPr/>
          <a:lstStyle/>
          <a:p>
            <a:pPr>
              <a:defRPr/>
            </a:pPr>
            <a:fld id="{186E4B9D-DE5A-4E39-8A1D-2B45E56E217D}" type="slidenum">
              <a:rPr lang="en-US" altLang="zh-CN"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延迟分析</a:t>
            </a:r>
            <a:endParaRPr lang="zh-CN" altLang="en-US"/>
          </a:p>
        </p:txBody>
      </p:sp>
      <p:sp>
        <p:nvSpPr>
          <p:cNvPr id="32771" name="内容占位符 2"/>
          <p:cNvSpPr>
            <a:spLocks noGrp="1"/>
          </p:cNvSpPr>
          <p:nvPr>
            <p:ph idx="1"/>
          </p:nvPr>
        </p:nvSpPr>
        <p:spPr/>
        <p:txBody>
          <a:bodyPr/>
          <a:lstStyle/>
          <a:p>
            <a:r>
              <a:rPr lang="en-US" altLang="zh-CN" dirty="0"/>
              <a:t>4</a:t>
            </a:r>
            <a:r>
              <a:rPr lang="zh-CN" altLang="en-US" dirty="0"/>
              <a:t>位全加器</a:t>
            </a:r>
            <a:endParaRPr lang="en-US" altLang="zh-CN" dirty="0"/>
          </a:p>
          <a:p>
            <a:pPr lvl="1"/>
            <a:r>
              <a:rPr lang="en-US" altLang="zh-CN" dirty="0"/>
              <a:t>1</a:t>
            </a:r>
            <a:r>
              <a:rPr lang="zh-CN" altLang="en-US" dirty="0"/>
              <a:t>位全加器串联：</a:t>
            </a:r>
            <a:endParaRPr lang="en-US" altLang="zh-CN" dirty="0"/>
          </a:p>
          <a:p>
            <a:pPr lvl="2"/>
            <a:r>
              <a:rPr lang="zh-CN" altLang="en-US" dirty="0"/>
              <a:t>使用</a:t>
            </a:r>
            <a:r>
              <a:rPr lang="en-US" altLang="zh-CN" dirty="0"/>
              <a:t>20</a:t>
            </a:r>
            <a:r>
              <a:rPr lang="zh-CN" altLang="en-US" dirty="0"/>
              <a:t>个门，最大门延迟 </a:t>
            </a:r>
            <a:r>
              <a:rPr lang="en-US" altLang="zh-CN" dirty="0"/>
              <a:t>3+2</a:t>
            </a:r>
            <a:r>
              <a:rPr lang="zh-CN" altLang="en-US" dirty="0"/>
              <a:t>*</a:t>
            </a:r>
            <a:r>
              <a:rPr lang="en-US" altLang="zh-CN" dirty="0"/>
              <a:t>3=9</a:t>
            </a:r>
            <a:endParaRPr lang="en-US" altLang="zh-CN" dirty="0"/>
          </a:p>
          <a:p>
            <a:pPr lvl="1"/>
            <a:r>
              <a:rPr lang="zh-CN" altLang="en-US" dirty="0"/>
              <a:t>超前进位：</a:t>
            </a:r>
            <a:endParaRPr lang="en-US" altLang="zh-CN" dirty="0"/>
          </a:p>
          <a:p>
            <a:pPr lvl="2"/>
            <a:r>
              <a:rPr lang="zh-CN" altLang="en-US" dirty="0"/>
              <a:t>使用</a:t>
            </a:r>
            <a:r>
              <a:rPr lang="en-US" altLang="zh-CN" dirty="0"/>
              <a:t>30</a:t>
            </a:r>
            <a:r>
              <a:rPr lang="zh-CN" altLang="en-US" dirty="0"/>
              <a:t>个门，最大门延迟</a:t>
            </a:r>
            <a:r>
              <a:rPr lang="en-US" altLang="zh-CN" dirty="0"/>
              <a:t>4</a:t>
            </a:r>
            <a:endParaRPr lang="en-US" altLang="zh-CN" dirty="0"/>
          </a:p>
          <a:p>
            <a:r>
              <a:rPr lang="en-US" altLang="zh-CN" dirty="0"/>
              <a:t>8</a:t>
            </a:r>
            <a:r>
              <a:rPr lang="zh-CN" altLang="en-US" dirty="0"/>
              <a:t>位全加器</a:t>
            </a:r>
            <a:endParaRPr lang="en-US" altLang="zh-CN" dirty="0"/>
          </a:p>
          <a:p>
            <a:pPr lvl="1"/>
            <a:r>
              <a:rPr lang="en-US" altLang="zh-CN" dirty="0"/>
              <a:t>1</a:t>
            </a:r>
            <a:r>
              <a:rPr lang="zh-CN" altLang="en-US" dirty="0"/>
              <a:t>位全加器串联：</a:t>
            </a:r>
            <a:endParaRPr lang="en-US" altLang="zh-CN" dirty="0"/>
          </a:p>
          <a:p>
            <a:pPr lvl="2"/>
            <a:r>
              <a:rPr lang="zh-CN" altLang="en-US" dirty="0"/>
              <a:t>使用</a:t>
            </a:r>
            <a:r>
              <a:rPr lang="en-US" altLang="zh-CN" dirty="0"/>
              <a:t>40</a:t>
            </a:r>
            <a:r>
              <a:rPr lang="zh-CN" altLang="en-US" dirty="0"/>
              <a:t>个门，最大门延迟 </a:t>
            </a:r>
            <a:r>
              <a:rPr lang="en-US" altLang="zh-CN" dirty="0"/>
              <a:t>3+</a:t>
            </a:r>
            <a:r>
              <a:rPr lang="zh-CN" altLang="en-US" dirty="0"/>
              <a:t>（</a:t>
            </a:r>
            <a:r>
              <a:rPr lang="en-US" altLang="zh-CN" dirty="0"/>
              <a:t>2</a:t>
            </a:r>
            <a:r>
              <a:rPr lang="zh-CN" altLang="en-US" dirty="0"/>
              <a:t>*</a:t>
            </a:r>
            <a:r>
              <a:rPr lang="en-US" altLang="zh-CN" dirty="0"/>
              <a:t>7</a:t>
            </a:r>
            <a:r>
              <a:rPr lang="zh-CN" altLang="en-US" dirty="0"/>
              <a:t>）</a:t>
            </a:r>
            <a:r>
              <a:rPr lang="en-US" altLang="zh-CN" dirty="0"/>
              <a:t>=17</a:t>
            </a:r>
            <a:endParaRPr lang="en-US" altLang="zh-CN" dirty="0"/>
          </a:p>
          <a:p>
            <a:pPr lvl="1"/>
            <a:r>
              <a:rPr lang="zh-CN" altLang="en-US" dirty="0"/>
              <a:t>超前进位：</a:t>
            </a:r>
            <a:endParaRPr lang="en-US" altLang="zh-CN" dirty="0"/>
          </a:p>
          <a:p>
            <a:pPr lvl="2"/>
            <a:r>
              <a:rPr lang="zh-CN" altLang="en-US" dirty="0"/>
              <a:t>使用</a:t>
            </a:r>
            <a:r>
              <a:rPr lang="en-US" altLang="zh-CN" dirty="0"/>
              <a:t>60</a:t>
            </a:r>
            <a:r>
              <a:rPr lang="zh-CN" altLang="en-US" dirty="0"/>
              <a:t>个门，最大门延迟</a:t>
            </a:r>
            <a:r>
              <a:rPr lang="en-US" altLang="zh-CN" dirty="0"/>
              <a:t>4</a:t>
            </a:r>
            <a:endParaRPr lang="zh-CN" altLang="en-US" dirty="0"/>
          </a:p>
          <a:p>
            <a:pPr lvl="2"/>
            <a:endParaRPr lang="zh-CN" altLang="en-US" dirty="0"/>
          </a:p>
        </p:txBody>
      </p:sp>
      <p:sp>
        <p:nvSpPr>
          <p:cNvPr id="3277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38D44A2-E84E-4848-8520-5D4875453747}"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32773"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327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D1A01D3-F179-4BC2-8FC8-79221F0DAE94}"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7" name="矩形 6"/>
          <p:cNvSpPr/>
          <p:nvPr/>
        </p:nvSpPr>
        <p:spPr>
          <a:xfrm>
            <a:off x="6796088" y="3222625"/>
            <a:ext cx="1925637" cy="646113"/>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defRPr/>
            </a:pPr>
            <a:r>
              <a:rPr kumimoji="1" lang="zh-CN" altLang="en-US" dirty="0"/>
              <a:t>优点：速度快</a:t>
            </a:r>
            <a:endParaRPr kumimoji="1" lang="zh-CN" altLang="en-US" dirty="0"/>
          </a:p>
          <a:p>
            <a:pPr>
              <a:defRPr/>
            </a:pPr>
            <a:r>
              <a:rPr kumimoji="1" lang="zh-CN" altLang="en-US" dirty="0"/>
              <a:t>缺点：电路复杂</a:t>
            </a:r>
            <a:endParaRPr kumimoji="1"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837ABDA-F540-4274-928D-652A2B15723F}"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33795"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3379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C14363D-976B-4E1F-B6FC-3B0E4A39A012}"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33797" name="Rectangle 2"/>
          <p:cNvSpPr>
            <a:spLocks noGrp="1" noChangeArrowheads="1"/>
          </p:cNvSpPr>
          <p:nvPr>
            <p:ph type="title"/>
          </p:nvPr>
        </p:nvSpPr>
        <p:spPr/>
        <p:txBody>
          <a:bodyPr/>
          <a:lstStyle/>
          <a:p>
            <a:r>
              <a:rPr lang="en-US" altLang="zh-CN">
                <a:latin typeface="Times New Roman" panose="02020603050405020304" pitchFamily="18" charset="0"/>
                <a:cs typeface="Times New Roman" panose="02020603050405020304" pitchFamily="18" charset="0"/>
              </a:rPr>
              <a:t>74x283</a:t>
            </a:r>
            <a:r>
              <a:rPr lang="zh-CN" altLang="en-US">
                <a:latin typeface="Times New Roman" panose="02020603050405020304" pitchFamily="18" charset="0"/>
                <a:cs typeface="Times New Roman" panose="02020603050405020304" pitchFamily="18" charset="0"/>
              </a:rPr>
              <a:t>应用 </a:t>
            </a:r>
            <a:r>
              <a:rPr lang="en-US" altLang="zh-CN">
                <a:latin typeface="Times New Roman" panose="02020603050405020304" pitchFamily="18" charset="0"/>
                <a:cs typeface="Times New Roman" panose="02020603050405020304" pitchFamily="18" charset="0"/>
              </a:rPr>
              <a:t>(1)</a:t>
            </a:r>
            <a:endParaRPr lang="en-US" altLang="zh-CN">
              <a:latin typeface="Times New Roman" panose="02020603050405020304" pitchFamily="18" charset="0"/>
              <a:cs typeface="Times New Roman" panose="02020603050405020304" pitchFamily="18" charset="0"/>
            </a:endParaRPr>
          </a:p>
        </p:txBody>
      </p:sp>
      <p:sp>
        <p:nvSpPr>
          <p:cNvPr id="33798" name="Rectangle 3"/>
          <p:cNvSpPr>
            <a:spLocks noGrp="1" noChangeArrowheads="1"/>
          </p:cNvSpPr>
          <p:nvPr>
            <p:ph type="body" idx="1"/>
          </p:nvPr>
        </p:nvSpPr>
        <p:spPr>
          <a:xfrm>
            <a:off x="457200" y="1449388"/>
            <a:ext cx="8229600" cy="1358900"/>
          </a:xfrm>
        </p:spPr>
        <p:txBody>
          <a:bodyPr/>
          <a:lstStyle/>
          <a:p>
            <a:r>
              <a:rPr lang="en-US" altLang="zh-CN"/>
              <a:t>8</a:t>
            </a:r>
            <a:r>
              <a:rPr lang="zh-CN" altLang="en-US"/>
              <a:t>位二进制数加法器</a:t>
            </a:r>
            <a:endParaRPr lang="zh-CN" altLang="en-US"/>
          </a:p>
          <a:p>
            <a:pPr lvl="1"/>
            <a:r>
              <a:rPr lang="zh-CN" altLang="en-US"/>
              <a:t>片内超前进位，片间串行进位</a:t>
            </a:r>
            <a:endParaRPr lang="zh-CN" altLang="en-US"/>
          </a:p>
        </p:txBody>
      </p:sp>
      <p:sp>
        <p:nvSpPr>
          <p:cNvPr id="33799" name="AutoShape 4"/>
          <p:cNvSpPr>
            <a:spLocks noChangeArrowheads="1"/>
          </p:cNvSpPr>
          <p:nvPr/>
        </p:nvSpPr>
        <p:spPr bwMode="auto">
          <a:xfrm>
            <a:off x="1258888" y="2779713"/>
            <a:ext cx="6481762" cy="2881312"/>
          </a:xfrm>
          <a:prstGeom prst="roundRect">
            <a:avLst>
              <a:gd name="adj" fmla="val 16667"/>
            </a:avLst>
          </a:prstGeom>
          <a:solidFill>
            <a:schemeClr val="bg1"/>
          </a:solidFill>
          <a:ln>
            <a:noFill/>
          </a:ln>
          <a:extLst>
            <a:ext uri="{91240B29-F687-4F45-9708-019B960494DF}">
              <a14:hiddenLine xmlns:a14="http://schemas.microsoft.com/office/drawing/2010/main" w="28575">
                <a:solidFill>
                  <a:srgbClr val="000000"/>
                </a:solidFill>
                <a:round/>
                <a:tailEnd type="none" w="lg" len="lg"/>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aphicFrame>
        <p:nvGraphicFramePr>
          <p:cNvPr id="33800" name="Object 5"/>
          <p:cNvGraphicFramePr>
            <a:graphicFrameLocks noChangeAspect="1"/>
          </p:cNvGraphicFramePr>
          <p:nvPr/>
        </p:nvGraphicFramePr>
        <p:xfrm>
          <a:off x="1116013" y="2740025"/>
          <a:ext cx="7218362" cy="2873375"/>
        </p:xfrm>
        <a:graphic>
          <a:graphicData uri="http://schemas.openxmlformats.org/presentationml/2006/ole">
            <mc:AlternateContent xmlns:mc="http://schemas.openxmlformats.org/markup-compatibility/2006">
              <mc:Choice xmlns:v="urn:schemas-microsoft-com:vml" Requires="v">
                <p:oleObj spid="_x0000_s33814" name="图片" r:id="rId1" imgW="3122930" imgH="1249680" progId="Word.Picture.8">
                  <p:embed/>
                </p:oleObj>
              </mc:Choice>
              <mc:Fallback>
                <p:oleObj name="图片" r:id="rId1" imgW="3122930" imgH="124968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740025"/>
                        <a:ext cx="7218362"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15"/>
          <p:cNvGraphicFramePr>
            <a:graphicFrameLocks noChangeAspect="1"/>
          </p:cNvGraphicFramePr>
          <p:nvPr/>
        </p:nvGraphicFramePr>
        <p:xfrm>
          <a:off x="4181475" y="431800"/>
          <a:ext cx="4378325" cy="5862638"/>
        </p:xfrm>
        <a:graphic>
          <a:graphicData uri="http://schemas.openxmlformats.org/presentationml/2006/ole">
            <mc:AlternateContent xmlns:mc="http://schemas.openxmlformats.org/markup-compatibility/2006">
              <mc:Choice xmlns:v="urn:schemas-microsoft-com:vml" Requires="v">
                <p:oleObj spid="_x0000_s34839" name="Bild" r:id="rId1" imgW="2788920" imgH="3757930" progId="Word.Picture.8">
                  <p:embed/>
                </p:oleObj>
              </mc:Choice>
              <mc:Fallback>
                <p:oleObj name="Bild" r:id="rId1" imgW="2788920" imgH="3757930" progId="Word.Picture.8">
                  <p:embed/>
                  <p:pic>
                    <p:nvPicPr>
                      <p:cNvPr id="0" name="Object 15"/>
                      <p:cNvPicPr>
                        <a:picLocks noChangeAspect="1" noChangeArrowheads="1"/>
                      </p:cNvPicPr>
                      <p:nvPr/>
                    </p:nvPicPr>
                    <p:blipFill>
                      <a:blip r:embed="rId2">
                        <a:extLst>
                          <a:ext uri="{28A0092B-C50C-407E-A947-70E740481C1C}">
                            <a14:useLocalDpi xmlns:a14="http://schemas.microsoft.com/office/drawing/2010/main" val="0"/>
                          </a:ext>
                        </a:extLst>
                      </a:blip>
                      <a:srcRect t="-1344"/>
                      <a:stretch>
                        <a:fillRect/>
                      </a:stretch>
                    </p:blipFill>
                    <p:spPr bwMode="auto">
                      <a:xfrm>
                        <a:off x="4181475" y="431800"/>
                        <a:ext cx="4378325" cy="5862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19"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1907898-B70A-4633-8C5F-836C19A47589}"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34820"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34821"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E736541-77FD-4E95-9737-FDEE3139B9B3}"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34822" name="Rectangle 10"/>
          <p:cNvSpPr>
            <a:spLocks noGrp="1" noChangeArrowheads="1"/>
          </p:cNvSpPr>
          <p:nvPr>
            <p:ph type="body" idx="1"/>
          </p:nvPr>
        </p:nvSpPr>
        <p:spPr>
          <a:xfrm>
            <a:off x="457200" y="1449388"/>
            <a:ext cx="4294188" cy="3816350"/>
          </a:xfrm>
        </p:spPr>
        <p:txBody>
          <a:bodyPr/>
          <a:lstStyle/>
          <a:p>
            <a:r>
              <a:rPr kumimoji="1" lang="en-US" altLang="zh-CN"/>
              <a:t>74x283(0)</a:t>
            </a:r>
            <a:endParaRPr kumimoji="1" lang="en-US" altLang="zh-CN"/>
          </a:p>
          <a:p>
            <a:pPr lvl="1"/>
            <a:r>
              <a:rPr kumimoji="1" lang="zh-CN" altLang="en-US"/>
              <a:t>按补码执行</a:t>
            </a:r>
            <a:r>
              <a:rPr kumimoji="1" lang="en-US" altLang="zh-CN"/>
              <a:t>D’=X-Y</a:t>
            </a:r>
            <a:r>
              <a:rPr kumimoji="1" lang="zh-CN" altLang="en-US"/>
              <a:t>运算</a:t>
            </a:r>
            <a:endParaRPr kumimoji="1" lang="zh-CN" altLang="en-US"/>
          </a:p>
          <a:p>
            <a:pPr lvl="1"/>
            <a:r>
              <a:rPr kumimoji="1" lang="en-US" altLang="zh-CN">
                <a:cs typeface="Times New Roman" panose="02020603050405020304" pitchFamily="18" charset="0"/>
              </a:rPr>
              <a:t>X ≥ Y</a:t>
            </a:r>
            <a:r>
              <a:rPr kumimoji="1" lang="zh-CN" altLang="en-US">
                <a:ea typeface="MS PGothic" panose="020B0600070205080204" pitchFamily="34" charset="-128"/>
              </a:rPr>
              <a:t>：无借位，</a:t>
            </a:r>
            <a:r>
              <a:rPr kumimoji="1" lang="en-US" altLang="zh-CN">
                <a:ea typeface="MS PGothic" panose="020B0600070205080204" pitchFamily="34" charset="-128"/>
                <a:cs typeface="Times New Roman" panose="02020603050405020304" pitchFamily="18" charset="0"/>
              </a:rPr>
              <a:t>V = 0</a:t>
            </a:r>
            <a:endParaRPr kumimoji="1" lang="en-US" altLang="zh-CN">
              <a:ea typeface="MS PGothic" panose="020B0600070205080204" pitchFamily="34" charset="-128"/>
              <a:cs typeface="Times New Roman" panose="02020603050405020304" pitchFamily="18" charset="0"/>
            </a:endParaRPr>
          </a:p>
          <a:p>
            <a:pPr lvl="1"/>
            <a:r>
              <a:rPr kumimoji="1" lang="en-US" altLang="zh-CN">
                <a:ea typeface="MS PGothic" panose="020B0600070205080204" pitchFamily="34" charset="-128"/>
                <a:cs typeface="Times New Roman" panose="02020603050405020304" pitchFamily="18" charset="0"/>
              </a:rPr>
              <a:t>X &lt; Y</a:t>
            </a:r>
            <a:r>
              <a:rPr kumimoji="1" lang="zh-CN" altLang="en-US">
                <a:ea typeface="MS PGothic" panose="020B0600070205080204" pitchFamily="34" charset="-128"/>
              </a:rPr>
              <a:t>：有借位，</a:t>
            </a:r>
            <a:r>
              <a:rPr kumimoji="1" lang="en-US" altLang="zh-CN">
                <a:cs typeface="Times New Roman" panose="02020603050405020304" pitchFamily="18" charset="0"/>
              </a:rPr>
              <a:t>V = 1</a:t>
            </a:r>
            <a:endParaRPr kumimoji="1" lang="en-US" altLang="zh-CN">
              <a:cs typeface="Times New Roman" panose="02020603050405020304" pitchFamily="18" charset="0"/>
            </a:endParaRPr>
          </a:p>
          <a:p>
            <a:pPr lvl="1"/>
            <a:endParaRPr kumimoji="1" lang="en-US" altLang="zh-CN" sz="1200">
              <a:cs typeface="Times New Roman" panose="02020603050405020304" pitchFamily="18" charset="0"/>
            </a:endParaRPr>
          </a:p>
          <a:p>
            <a:r>
              <a:rPr kumimoji="1" lang="en-US" altLang="zh-CN"/>
              <a:t>74x283(1)</a:t>
            </a:r>
            <a:endParaRPr kumimoji="1" lang="en-US" altLang="zh-CN"/>
          </a:p>
          <a:p>
            <a:pPr lvl="1"/>
            <a:r>
              <a:rPr kumimoji="1" lang="en-US" altLang="zh-CN">
                <a:cs typeface="Times New Roman" panose="02020603050405020304" pitchFamily="18" charset="0"/>
              </a:rPr>
              <a:t>V = 0</a:t>
            </a:r>
            <a:r>
              <a:rPr kumimoji="1" lang="zh-CN" altLang="en-US">
                <a:ea typeface="MS PGothic" panose="020B0600070205080204" pitchFamily="34" charset="-128"/>
              </a:rPr>
              <a:t>：</a:t>
            </a:r>
            <a:r>
              <a:rPr kumimoji="1" lang="en-US" altLang="zh-CN">
                <a:cs typeface="Times New Roman" panose="02020603050405020304" pitchFamily="18" charset="0"/>
              </a:rPr>
              <a:t>D = 0+D’ = D</a:t>
            </a:r>
            <a:endParaRPr kumimoji="1" lang="en-US" altLang="zh-CN">
              <a:cs typeface="Times New Roman" panose="02020603050405020304" pitchFamily="18" charset="0"/>
            </a:endParaRPr>
          </a:p>
          <a:p>
            <a:pPr lvl="1"/>
            <a:r>
              <a:rPr kumimoji="1" lang="en-US" altLang="zh-CN">
                <a:cs typeface="Times New Roman" panose="02020603050405020304" pitchFamily="18" charset="0"/>
              </a:rPr>
              <a:t>V = 1</a:t>
            </a:r>
            <a:r>
              <a:rPr kumimoji="1" lang="zh-CN" altLang="en-US">
                <a:ea typeface="MS PGothic" panose="020B0600070205080204" pitchFamily="34" charset="-128"/>
              </a:rPr>
              <a:t>：</a:t>
            </a:r>
            <a:r>
              <a:rPr kumimoji="1" lang="en-US" altLang="zh-CN">
                <a:cs typeface="Times New Roman" panose="02020603050405020304" pitchFamily="18" charset="0"/>
              </a:rPr>
              <a:t>D = 0−D’ = −D</a:t>
            </a:r>
            <a:endParaRPr kumimoji="1" lang="zh-CN" altLang="en-US"/>
          </a:p>
        </p:txBody>
      </p:sp>
      <p:sp>
        <p:nvSpPr>
          <p:cNvPr id="34823" name="Rectangle 2"/>
          <p:cNvSpPr>
            <a:spLocks noGrp="1" noChangeArrowheads="1"/>
          </p:cNvSpPr>
          <p:nvPr>
            <p:ph type="title"/>
          </p:nvPr>
        </p:nvSpPr>
        <p:spPr>
          <a:xfrm>
            <a:off x="457200" y="152400"/>
            <a:ext cx="4475163" cy="1143000"/>
          </a:xfrm>
        </p:spPr>
        <p:txBody>
          <a:bodyPr/>
          <a:lstStyle/>
          <a:p>
            <a:r>
              <a:rPr lang="en-US" altLang="zh-CN">
                <a:latin typeface="Times New Roman" panose="02020603050405020304" pitchFamily="18" charset="0"/>
                <a:cs typeface="Times New Roman" panose="02020603050405020304" pitchFamily="18" charset="0"/>
              </a:rPr>
              <a:t>74x283</a:t>
            </a:r>
            <a:r>
              <a:rPr lang="zh-CN" altLang="en-US">
                <a:latin typeface="Times New Roman" panose="02020603050405020304" pitchFamily="18" charset="0"/>
                <a:cs typeface="Times New Roman" panose="02020603050405020304" pitchFamily="18" charset="0"/>
              </a:rPr>
              <a:t>应用</a:t>
            </a:r>
            <a:r>
              <a:rPr lang="en-US" altLang="zh-CN">
                <a:latin typeface="Times New Roman" panose="02020603050405020304" pitchFamily="18" charset="0"/>
                <a:cs typeface="Times New Roman" panose="02020603050405020304" pitchFamily="18" charset="0"/>
              </a:rPr>
              <a:t> (2)</a:t>
            </a:r>
            <a:endParaRPr lang="en-US" altLang="zh-CN">
              <a:latin typeface="Times New Roman" panose="02020603050405020304" pitchFamily="18" charset="0"/>
              <a:cs typeface="Times New Roman" panose="02020603050405020304" pitchFamily="18" charset="0"/>
            </a:endParaRPr>
          </a:p>
        </p:txBody>
      </p:sp>
      <p:sp>
        <p:nvSpPr>
          <p:cNvPr id="34824" name="Text Box 14"/>
          <p:cNvSpPr txBox="1">
            <a:spLocks noChangeArrowheads="1"/>
          </p:cNvSpPr>
          <p:nvPr/>
        </p:nvSpPr>
        <p:spPr bwMode="auto">
          <a:xfrm>
            <a:off x="1008063" y="5373688"/>
            <a:ext cx="222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a:t>即  </a:t>
            </a:r>
            <a:r>
              <a:rPr lang="en-US" altLang="zh-CN"/>
              <a:t>D = </a:t>
            </a:r>
            <a:r>
              <a:rPr kumimoji="1" lang="en-US" altLang="zh-CN"/>
              <a:t>|X</a:t>
            </a:r>
            <a:r>
              <a:rPr kumimoji="1" lang="en-US" altLang="zh-CN" sz="2400">
                <a:latin typeface="Arial" panose="020B0604020202020204" pitchFamily="34" charset="0"/>
              </a:rPr>
              <a:t>−</a:t>
            </a:r>
            <a:r>
              <a:rPr kumimoji="1" lang="en-US" altLang="zh-CN"/>
              <a:t>Y|</a:t>
            </a:r>
            <a:endParaRPr kumimoji="1" lang="en-US" altLang="zh-CN"/>
          </a:p>
        </p:txBody>
      </p:sp>
      <p:sp>
        <p:nvSpPr>
          <p:cNvPr id="34825" name="Textfeld 1"/>
          <p:cNvSpPr txBox="1">
            <a:spLocks noChangeArrowheads="1"/>
          </p:cNvSpPr>
          <p:nvPr/>
        </p:nvSpPr>
        <p:spPr bwMode="auto">
          <a:xfrm>
            <a:off x="9513888" y="548481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en-US" altLang="zh-CN" sz="1800" b="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p:cNvSpPr>
            <a:spLocks noGrp="1"/>
          </p:cNvSpPr>
          <p:nvPr>
            <p:ph type="title"/>
          </p:nvPr>
        </p:nvSpPr>
        <p:spPr/>
        <p:txBody>
          <a:bodyPr/>
          <a:lstStyle/>
          <a:p>
            <a:r>
              <a:rPr lang="zh-CN" altLang="en-US"/>
              <a:t>隐藏条件</a:t>
            </a:r>
            <a:endParaRPr lang="en-US" altLang="zh-CN"/>
          </a:p>
        </p:txBody>
      </p:sp>
      <p:sp>
        <p:nvSpPr>
          <p:cNvPr id="36867"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A29644A-8C26-49C0-8A96-07F75030C940}"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36868"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36869"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64D42BF-9E49-468E-A9C7-7E4E7EFA13F8}"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pic>
        <p:nvPicPr>
          <p:cNvPr id="36870" name="Bild 9" descr="Screen Shot 2018-08-07 at 14.50.58.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2179638"/>
            <a:ext cx="91440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95288" y="1698625"/>
            <a:ext cx="5832475" cy="461963"/>
          </a:xfrm>
          <a:prstGeom prst="rect">
            <a:avLst/>
          </a:prstGeom>
          <a:noFill/>
        </p:spPr>
        <p:txBody>
          <a:bodyPr>
            <a:spAutoFit/>
          </a:bodyPr>
          <a:lstStyle/>
          <a:p>
            <a:pPr>
              <a:defRPr/>
            </a:pPr>
            <a:r>
              <a:rPr lang="en-US" altLang="zh-CN" sz="2400" dirty="0">
                <a:latin typeface="+mj-ea"/>
                <a:ea typeface="+mj-ea"/>
              </a:rPr>
              <a:t>X</a:t>
            </a:r>
            <a:r>
              <a:rPr lang="zh-CN" altLang="zh-CN" sz="2400" dirty="0">
                <a:latin typeface="+mj-ea"/>
                <a:ea typeface="+mj-ea"/>
              </a:rPr>
              <a:t>和</a:t>
            </a:r>
            <a:r>
              <a:rPr lang="en-US" altLang="zh-CN" sz="2400" dirty="0">
                <a:latin typeface="+mj-ea"/>
                <a:ea typeface="+mj-ea"/>
              </a:rPr>
              <a:t>Y</a:t>
            </a:r>
            <a:r>
              <a:rPr lang="zh-CN" altLang="zh-CN" sz="2400" dirty="0">
                <a:latin typeface="+mj-ea"/>
                <a:ea typeface="+mj-ea"/>
              </a:rPr>
              <a:t>都大于零或者都小于零时才成立</a:t>
            </a:r>
            <a:endParaRPr lang="zh-CN" altLang="zh-CN" sz="2400" dirty="0">
              <a:latin typeface="+mj-ea"/>
              <a:ea typeface="+mj-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t>作业</a:t>
            </a:r>
            <a:endParaRPr lang="zh-CN" altLang="en-US"/>
          </a:p>
        </p:txBody>
      </p:sp>
      <p:sp>
        <p:nvSpPr>
          <p:cNvPr id="38915"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7D1759A-5837-4EE2-93D7-A95F6DFC91C7}"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38916"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数制与代码</a:t>
            </a:r>
            <a:endParaRPr lang="en-US" altLang="zh-CN" sz="1800" b="0">
              <a:solidFill>
                <a:srgbClr val="B2B2B2"/>
              </a:solidFill>
              <a:latin typeface="Arial" panose="020B0604020202020204" pitchFamily="34" charset="0"/>
            </a:endParaRPr>
          </a:p>
        </p:txBody>
      </p:sp>
      <p:sp>
        <p:nvSpPr>
          <p:cNvPr id="3891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78AF332-75FE-4B32-8288-C524D39753DC}"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9" name="Rectangle 3"/>
          <p:cNvSpPr txBox="1">
            <a:spLocks noChangeArrowheads="1"/>
          </p:cNvSpPr>
          <p:nvPr/>
        </p:nvSpPr>
        <p:spPr bwMode="auto">
          <a:xfrm>
            <a:off x="457200" y="1449388"/>
            <a:ext cx="814705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0"/>
              </a:spcBef>
              <a:spcAft>
                <a:spcPct val="20000"/>
              </a:spcAft>
              <a:buChar char="•"/>
              <a:defRPr sz="3200" b="1">
                <a:solidFill>
                  <a:schemeClr val="tx1"/>
                </a:solidFill>
                <a:latin typeface="+mn-lt"/>
                <a:ea typeface="+mn-ea"/>
                <a:cs typeface="宋体" panose="02010600030101010101" pitchFamily="2" charset="-122"/>
              </a:defRPr>
            </a:lvl1pPr>
            <a:lvl2pPr marL="742950" indent="-285750" algn="l" rtl="0" eaLnBrk="0" fontAlgn="base" hangingPunct="0">
              <a:spcBef>
                <a:spcPct val="0"/>
              </a:spcBef>
              <a:spcAft>
                <a:spcPct val="20000"/>
              </a:spcAft>
              <a:buChar char="–"/>
              <a:defRPr sz="2800">
                <a:solidFill>
                  <a:schemeClr val="tx1"/>
                </a:solidFill>
                <a:latin typeface="+mn-lt"/>
                <a:ea typeface="+mn-ea"/>
                <a:cs typeface="宋体" panose="02010600030101010101" pitchFamily="2" charset="-122"/>
              </a:defRPr>
            </a:lvl2pPr>
            <a:lvl3pPr marL="1143000" indent="-228600" algn="l" rtl="0" eaLnBrk="0" fontAlgn="base" hangingPunct="0">
              <a:spcBef>
                <a:spcPct val="0"/>
              </a:spcBef>
              <a:spcAft>
                <a:spcPct val="20000"/>
              </a:spcAft>
              <a:buChar char="•"/>
              <a:defRPr sz="2400">
                <a:solidFill>
                  <a:schemeClr val="tx1"/>
                </a:solidFill>
                <a:latin typeface="+mn-lt"/>
                <a:ea typeface="+mn-ea"/>
                <a:cs typeface="宋体" panose="02010600030101010101" pitchFamily="2" charset="-122"/>
              </a:defRPr>
            </a:lvl3pPr>
            <a:lvl4pPr marL="1600200" indent="-228600" algn="l" rtl="0" eaLnBrk="0" fontAlgn="base" hangingPunct="0">
              <a:spcBef>
                <a:spcPct val="0"/>
              </a:spcBef>
              <a:spcAft>
                <a:spcPct val="20000"/>
              </a:spcAft>
              <a:buChar char="–"/>
              <a:defRPr sz="2000">
                <a:solidFill>
                  <a:schemeClr val="tx1"/>
                </a:solidFill>
                <a:latin typeface="+mn-lt"/>
                <a:ea typeface="+mn-ea"/>
                <a:cs typeface="宋体" panose="02010600030101010101" pitchFamily="2" charset="-122"/>
              </a:defRPr>
            </a:lvl4pPr>
            <a:lvl5pPr marL="2057400" indent="-228600" algn="l" rtl="0" eaLnBrk="0" fontAlgn="base" hangingPunct="0">
              <a:spcBef>
                <a:spcPct val="0"/>
              </a:spcBef>
              <a:spcAft>
                <a:spcPct val="20000"/>
              </a:spcAft>
              <a:buChar char="»"/>
              <a:defRPr sz="2000">
                <a:solidFill>
                  <a:schemeClr val="tx1"/>
                </a:solidFill>
                <a:latin typeface="+mn-lt"/>
                <a:ea typeface="+mn-ea"/>
                <a:cs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10000"/>
              </a:lnSpc>
              <a:spcAft>
                <a:spcPct val="30000"/>
              </a:spcAft>
              <a:defRPr/>
            </a:pPr>
            <a:r>
              <a:rPr lang="zh-CN" altLang="en-US" sz="2800" kern="0" dirty="0">
                <a:latin typeface="Times New Roman" panose="02020603050405020304" pitchFamily="18" charset="0"/>
              </a:rPr>
              <a:t>电子技术基础</a:t>
            </a:r>
            <a:r>
              <a:rPr lang="en-US" altLang="zh-CN" sz="2800" kern="0" dirty="0">
                <a:latin typeface="Times New Roman" panose="02020603050405020304" pitchFamily="18" charset="0"/>
              </a:rPr>
              <a:t>-</a:t>
            </a:r>
            <a:r>
              <a:rPr lang="zh-CN" altLang="en-US" sz="2800" kern="0" dirty="0">
                <a:latin typeface="Times New Roman" panose="02020603050405020304" pitchFamily="18" charset="0"/>
              </a:rPr>
              <a:t>数字部分</a:t>
            </a:r>
            <a:endParaRPr lang="en-US" altLang="zh-CN" sz="2800" kern="0" dirty="0">
              <a:latin typeface="Times New Roman" panose="02020603050405020304" pitchFamily="18" charset="0"/>
            </a:endParaRPr>
          </a:p>
          <a:p>
            <a:pPr>
              <a:lnSpc>
                <a:spcPct val="110000"/>
              </a:lnSpc>
              <a:spcAft>
                <a:spcPct val="30000"/>
              </a:spcAft>
              <a:defRPr/>
            </a:pPr>
            <a:r>
              <a:rPr lang="en-US" altLang="zh-CN" sz="2800" kern="0">
                <a:latin typeface="Times New Roman" panose="02020603050405020304" pitchFamily="18" charset="0"/>
              </a:rPr>
              <a:t>P226</a:t>
            </a:r>
            <a:r>
              <a:rPr lang="zh-CN" altLang="en-US" sz="2800" kern="0">
                <a:latin typeface="Times New Roman" panose="02020603050405020304" pitchFamily="18" charset="0"/>
              </a:rPr>
              <a:t>：</a:t>
            </a:r>
            <a:endParaRPr lang="en-US" altLang="zh-CN" sz="2800" kern="0" dirty="0">
              <a:latin typeface="Times New Roman" panose="02020603050405020304" pitchFamily="18" charset="0"/>
            </a:endParaRPr>
          </a:p>
          <a:p>
            <a:pPr lvl="1">
              <a:lnSpc>
                <a:spcPct val="110000"/>
              </a:lnSpc>
              <a:spcAft>
                <a:spcPct val="30000"/>
              </a:spcAft>
              <a:defRPr/>
            </a:pPr>
            <a:r>
              <a:rPr lang="en-US" altLang="zh-CN" sz="2400" kern="0" dirty="0">
                <a:latin typeface="Times New Roman" panose="02020603050405020304" pitchFamily="18" charset="0"/>
              </a:rPr>
              <a:t>4.4.37</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4.4.38</a:t>
            </a:r>
            <a:endParaRPr lang="en-US" altLang="zh-CN" sz="2400" kern="0" dirty="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E5059F9-0D28-4506-A733-4FAD034A7166}"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39939"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39940"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437865A-F3D5-42D1-8E0E-9B3FDEE4671C}"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39941" name="Rectangle 2"/>
          <p:cNvSpPr>
            <a:spLocks noGrp="1" noChangeArrowheads="1"/>
          </p:cNvSpPr>
          <p:nvPr>
            <p:ph type="title"/>
          </p:nvPr>
        </p:nvSpPr>
        <p:spPr>
          <a:xfrm>
            <a:off x="457200" y="2744788"/>
            <a:ext cx="8229600" cy="1143000"/>
          </a:xfrm>
        </p:spPr>
        <p:txBody>
          <a:bodyPr/>
          <a:lstStyle/>
          <a:p>
            <a:r>
              <a:rPr lang="en-US" altLang="zh-CN"/>
              <a:t>The End</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z="3600"/>
              <a:t>彩蛋时间：你不知道的</a:t>
            </a:r>
            <a:r>
              <a:rPr lang="en-US" altLang="zh-CN" sz="3600"/>
              <a:t>Nexys4 (</a:t>
            </a:r>
            <a:r>
              <a:rPr lang="zh-CN" altLang="en-US" sz="3600"/>
              <a:t>续）</a:t>
            </a:r>
            <a:endParaRPr lang="zh-CN" altLang="en-US" sz="3600"/>
          </a:p>
        </p:txBody>
      </p:sp>
      <p:sp>
        <p:nvSpPr>
          <p:cNvPr id="40963" name="日期占位符 2"/>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E38FBAE-B4B4-4890-92AB-79D74A8C31C5}"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4096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40965"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D843587-5E78-4C4E-AAEF-CE3B08E45944}"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pic>
        <p:nvPicPr>
          <p:cNvPr id="40966"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50825" y="3824288"/>
            <a:ext cx="3421063"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矩形 7"/>
          <p:cNvSpPr>
            <a:spLocks noChangeArrowheads="1"/>
          </p:cNvSpPr>
          <p:nvPr/>
        </p:nvSpPr>
        <p:spPr bwMode="auto">
          <a:xfrm>
            <a:off x="1698625" y="2532063"/>
            <a:ext cx="51022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b="0">
                <a:solidFill>
                  <a:srgbClr val="333333"/>
                </a:solidFill>
                <a:latin typeface="Arial" panose="020B0604020202020204" pitchFamily="34" charset="0"/>
              </a:rPr>
              <a:t>CE</a:t>
            </a:r>
            <a:r>
              <a:rPr lang="zh-CN" altLang="en-US" sz="1600" b="0">
                <a:solidFill>
                  <a:srgbClr val="333333"/>
                </a:solidFill>
                <a:latin typeface="Arial" panose="020B0604020202020204" pitchFamily="34" charset="0"/>
              </a:rPr>
              <a:t>认证，即只限于产品不危及</a:t>
            </a:r>
            <a:r>
              <a:rPr lang="zh-CN" altLang="en-US" sz="1600" b="0">
                <a:latin typeface="Arial" panose="020B0604020202020204" pitchFamily="34" charset="0"/>
              </a:rPr>
              <a:t>人类、动物和货品的安全方面的基本安全要求。“</a:t>
            </a:r>
            <a:r>
              <a:rPr lang="en-US" altLang="zh-CN" sz="1600" b="0">
                <a:latin typeface="Arial" panose="020B0604020202020204" pitchFamily="34" charset="0"/>
              </a:rPr>
              <a:t>CE</a:t>
            </a:r>
            <a:r>
              <a:rPr lang="zh-CN" altLang="en-US" sz="1600" b="0">
                <a:latin typeface="Arial" panose="020B0604020202020204" pitchFamily="34" charset="0"/>
              </a:rPr>
              <a:t>”标志是一种安全认证标志，被视为制造商打开并进入欧洲市场的护照。</a:t>
            </a:r>
            <a:endParaRPr lang="en-US" altLang="zh-CN" sz="1600" b="0">
              <a:latin typeface="Arial" panose="020B0604020202020204" pitchFamily="34" charset="0"/>
            </a:endParaRPr>
          </a:p>
          <a:p>
            <a:pPr>
              <a:spcAft>
                <a:spcPct val="0"/>
              </a:spcAft>
              <a:buFontTx/>
              <a:buNone/>
            </a:pPr>
            <a:r>
              <a:rPr lang="en-US" altLang="zh-CN" sz="1600" b="0">
                <a:latin typeface="Arial" panose="020B0604020202020204" pitchFamily="34" charset="0"/>
              </a:rPr>
              <a:t>CE</a:t>
            </a:r>
            <a:r>
              <a:rPr lang="zh-CN" altLang="en-US" sz="1600" b="0">
                <a:latin typeface="Arial" panose="020B0604020202020204" pitchFamily="34" charset="0"/>
              </a:rPr>
              <a:t>代表欧洲统一（</a:t>
            </a:r>
            <a:r>
              <a:rPr lang="en-US" altLang="zh-CN" sz="1600" b="0">
                <a:latin typeface="Arial" panose="020B0604020202020204" pitchFamily="34" charset="0"/>
              </a:rPr>
              <a:t>CONFORMITE EUROPEENNE</a:t>
            </a:r>
            <a:r>
              <a:rPr lang="zh-CN" altLang="en-US" sz="1600" b="0">
                <a:latin typeface="Arial" panose="020B0604020202020204" pitchFamily="34" charset="0"/>
              </a:rPr>
              <a:t>）</a:t>
            </a:r>
            <a:endParaRPr lang="zh-CN" altLang="en-US" sz="1600" b="0">
              <a:latin typeface="Arial" panose="020B0604020202020204" pitchFamily="34" charset="0"/>
            </a:endParaRPr>
          </a:p>
        </p:txBody>
      </p:sp>
      <p:pic>
        <p:nvPicPr>
          <p:cNvPr id="40968"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3238" y="1095375"/>
            <a:ext cx="81915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633663"/>
            <a:ext cx="906462"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0" name="矩形 11"/>
          <p:cNvSpPr>
            <a:spLocks noChangeArrowheads="1"/>
          </p:cNvSpPr>
          <p:nvPr/>
        </p:nvSpPr>
        <p:spPr bwMode="auto">
          <a:xfrm>
            <a:off x="1698625" y="1700213"/>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333333"/>
                </a:solidFill>
                <a:latin typeface="Arial" panose="020B0604020202020204" pitchFamily="34" charset="0"/>
              </a:rPr>
              <a:t>禁止扔垃圾桶，需要通过特殊渠道回收</a:t>
            </a:r>
            <a:endParaRPr lang="zh-CN" altLang="en-US" sz="1800" b="0">
              <a:latin typeface="Arial" panose="020B0604020202020204" pitchFamily="34" charset="0"/>
            </a:endParaRPr>
          </a:p>
        </p:txBody>
      </p:sp>
      <p:pic>
        <p:nvPicPr>
          <p:cNvPr id="40971"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3686175"/>
            <a:ext cx="571500" cy="6381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2" name="圆角矩形 11"/>
          <p:cNvSpPr/>
          <p:nvPr/>
        </p:nvSpPr>
        <p:spPr>
          <a:xfrm>
            <a:off x="2116138" y="3929063"/>
            <a:ext cx="936625" cy="11906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973" name="矩形 14"/>
          <p:cNvSpPr>
            <a:spLocks noChangeArrowheads="1"/>
          </p:cNvSpPr>
          <p:nvPr/>
        </p:nvSpPr>
        <p:spPr bwMode="auto">
          <a:xfrm>
            <a:off x="3790950" y="4391025"/>
            <a:ext cx="50292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just">
              <a:spcAft>
                <a:spcPct val="0"/>
              </a:spcAft>
              <a:buFontTx/>
              <a:buNone/>
            </a:pPr>
            <a:r>
              <a:rPr lang="en-US" altLang="zh-CN" sz="1600" b="0">
                <a:solidFill>
                  <a:srgbClr val="333333"/>
                </a:solidFill>
                <a:latin typeface="Arial" panose="020B0604020202020204" pitchFamily="34" charset="0"/>
              </a:rPr>
              <a:t>RoHS</a:t>
            </a:r>
            <a:r>
              <a:rPr lang="zh-CN" altLang="en-US" sz="1600" b="0">
                <a:solidFill>
                  <a:srgbClr val="333333"/>
                </a:solidFill>
                <a:latin typeface="Arial" panose="020B0604020202020204" pitchFamily="34" charset="0"/>
              </a:rPr>
              <a:t>是由欧盟立法制定的一项强制性标准，它的全称是</a:t>
            </a:r>
            <a:r>
              <a:rPr lang="en-US" altLang="zh-CN" sz="1600" b="0">
                <a:solidFill>
                  <a:srgbClr val="333333"/>
                </a:solidFill>
                <a:latin typeface="Arial" panose="020B0604020202020204" pitchFamily="34" charset="0"/>
              </a:rPr>
              <a:t>《</a:t>
            </a:r>
            <a:r>
              <a:rPr lang="zh-CN" altLang="en-US" sz="1600" b="0">
                <a:solidFill>
                  <a:srgbClr val="333333"/>
                </a:solidFill>
                <a:latin typeface="Arial" panose="020B0604020202020204" pitchFamily="34" charset="0"/>
              </a:rPr>
              <a:t>关于限制在电子电器设备中使用某些有害成分的指令</a:t>
            </a:r>
            <a:r>
              <a:rPr lang="en-US" altLang="zh-CN" sz="1600" b="0">
                <a:solidFill>
                  <a:srgbClr val="333333"/>
                </a:solidFill>
                <a:latin typeface="Arial" panose="020B0604020202020204" pitchFamily="34" charset="0"/>
              </a:rPr>
              <a:t>》(Restriction of Hazardous Substances)</a:t>
            </a:r>
            <a:r>
              <a:rPr lang="zh-CN" altLang="en-US" sz="1600" b="0">
                <a:solidFill>
                  <a:srgbClr val="333333"/>
                </a:solidFill>
                <a:latin typeface="Arial" panose="020B0604020202020204" pitchFamily="34" charset="0"/>
              </a:rPr>
              <a:t>。该标准已于</a:t>
            </a:r>
            <a:r>
              <a:rPr lang="en-US" altLang="zh-CN" sz="1600" b="0">
                <a:solidFill>
                  <a:srgbClr val="333333"/>
                </a:solidFill>
                <a:latin typeface="Arial" panose="020B0604020202020204" pitchFamily="34" charset="0"/>
              </a:rPr>
              <a:t>2006</a:t>
            </a:r>
            <a:r>
              <a:rPr lang="zh-CN" altLang="en-US" sz="1600" b="0">
                <a:solidFill>
                  <a:srgbClr val="333333"/>
                </a:solidFill>
                <a:latin typeface="Arial" panose="020B0604020202020204" pitchFamily="34" charset="0"/>
              </a:rPr>
              <a:t>年</a:t>
            </a:r>
            <a:r>
              <a:rPr lang="en-US" altLang="zh-CN" sz="1600" b="0">
                <a:solidFill>
                  <a:srgbClr val="333333"/>
                </a:solidFill>
                <a:latin typeface="Arial" panose="020B0604020202020204" pitchFamily="34" charset="0"/>
              </a:rPr>
              <a:t>7</a:t>
            </a:r>
            <a:r>
              <a:rPr lang="zh-CN" altLang="en-US" sz="1600" b="0">
                <a:solidFill>
                  <a:srgbClr val="333333"/>
                </a:solidFill>
                <a:latin typeface="Arial" panose="020B0604020202020204" pitchFamily="34" charset="0"/>
              </a:rPr>
              <a:t>月</a:t>
            </a:r>
            <a:r>
              <a:rPr lang="en-US" altLang="zh-CN" sz="1600" b="0">
                <a:solidFill>
                  <a:srgbClr val="333333"/>
                </a:solidFill>
                <a:latin typeface="Arial" panose="020B0604020202020204" pitchFamily="34" charset="0"/>
              </a:rPr>
              <a:t>1</a:t>
            </a:r>
            <a:r>
              <a:rPr lang="zh-CN" altLang="en-US" sz="1600" b="0">
                <a:solidFill>
                  <a:srgbClr val="333333"/>
                </a:solidFill>
                <a:latin typeface="Arial" panose="020B0604020202020204" pitchFamily="34" charset="0"/>
              </a:rPr>
              <a:t>日开始正式实施，主要用于规范电子电气产品的材料及工艺标准，使之更加有利于人体健康及环境保护。该标准的目的在于消除电器电子产品中的铅、汞、镉、六价铬、多溴联苯和多溴二苯醚共</a:t>
            </a:r>
            <a:r>
              <a:rPr lang="en-US" altLang="zh-CN" sz="1600" b="0">
                <a:solidFill>
                  <a:srgbClr val="333333"/>
                </a:solidFill>
                <a:latin typeface="Arial" panose="020B0604020202020204" pitchFamily="34" charset="0"/>
              </a:rPr>
              <a:t>6</a:t>
            </a:r>
            <a:r>
              <a:rPr lang="zh-CN" altLang="en-US" sz="1600" b="0">
                <a:solidFill>
                  <a:srgbClr val="333333"/>
                </a:solidFill>
                <a:latin typeface="Arial" panose="020B0604020202020204" pitchFamily="34" charset="0"/>
              </a:rPr>
              <a:t>项物质，并重点规定了铅的含量不能超过</a:t>
            </a:r>
            <a:r>
              <a:rPr lang="en-US" altLang="zh-CN" sz="1600" b="0">
                <a:solidFill>
                  <a:srgbClr val="333333"/>
                </a:solidFill>
                <a:latin typeface="Arial" panose="020B0604020202020204" pitchFamily="34" charset="0"/>
              </a:rPr>
              <a:t>0.1%</a:t>
            </a:r>
            <a:r>
              <a:rPr lang="zh-CN" altLang="en-US" sz="1600" b="0">
                <a:solidFill>
                  <a:srgbClr val="333333"/>
                </a:solidFill>
                <a:latin typeface="Arial" panose="020B0604020202020204" pitchFamily="34" charset="0"/>
              </a:rPr>
              <a:t>。</a:t>
            </a:r>
            <a:endParaRPr lang="zh-CN" altLang="en-US" sz="1600" b="0">
              <a:latin typeface="Arial" panose="020B0604020202020204" pitchFamily="34" charset="0"/>
            </a:endParaRPr>
          </a:p>
        </p:txBody>
      </p:sp>
      <p:pic>
        <p:nvPicPr>
          <p:cNvPr id="40974" name="图片 16"/>
          <p:cNvPicPr>
            <a:picLocks noChangeAspect="1"/>
          </p:cNvPicPr>
          <p:nvPr/>
        </p:nvPicPr>
        <p:blipFill>
          <a:blip r:embed="rId5">
            <a:extLst>
              <a:ext uri="{28A0092B-C50C-407E-A947-70E740481C1C}">
                <a14:useLocalDpi xmlns:a14="http://schemas.microsoft.com/office/drawing/2010/main" val="0"/>
              </a:ext>
            </a:extLst>
          </a:blip>
          <a:srcRect t="31653" r="78960" b="34549"/>
          <a:stretch>
            <a:fillRect/>
          </a:stretch>
        </p:blipFill>
        <p:spPr bwMode="auto">
          <a:xfrm>
            <a:off x="6800850" y="1277938"/>
            <a:ext cx="1974850" cy="287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2"/>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C651F24-F73C-445B-A8C3-D6D19D53B786}"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43011"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4301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C86BBD9-F023-46A8-86EF-2E99E8E5D6E4}"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43013" name="矩形 5"/>
          <p:cNvSpPr>
            <a:spLocks noChangeArrowheads="1"/>
          </p:cNvSpPr>
          <p:nvPr/>
        </p:nvSpPr>
        <p:spPr bwMode="auto">
          <a:xfrm>
            <a:off x="1282700" y="5927725"/>
            <a:ext cx="671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latin typeface="Arial" panose="020B0604020202020204" pitchFamily="34" charset="0"/>
              </a:rPr>
              <a:t>https://baike.baidu.com/item/WEEE/7625598?fr=aladdin</a:t>
            </a:r>
            <a:endParaRPr lang="zh-CN" altLang="en-US" sz="1800" b="0">
              <a:latin typeface="Arial" panose="020B0604020202020204" pitchFamily="34" charset="0"/>
            </a:endParaRPr>
          </a:p>
        </p:txBody>
      </p:sp>
      <p:sp>
        <p:nvSpPr>
          <p:cNvPr id="43014" name="矩形 6"/>
          <p:cNvSpPr>
            <a:spLocks noChangeArrowheads="1"/>
          </p:cNvSpPr>
          <p:nvPr/>
        </p:nvSpPr>
        <p:spPr bwMode="auto">
          <a:xfrm>
            <a:off x="122238" y="4294188"/>
            <a:ext cx="90360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dirty="0">
                <a:solidFill>
                  <a:srgbClr val="333333"/>
                </a:solidFill>
                <a:latin typeface="Arial" panose="020B0604020202020204" pitchFamily="34" charset="0"/>
              </a:rPr>
              <a:t>WEEE</a:t>
            </a:r>
            <a:r>
              <a:rPr lang="zh-CN" altLang="en-US" sz="1800" b="0" dirty="0">
                <a:solidFill>
                  <a:srgbClr val="333333"/>
                </a:solidFill>
                <a:latin typeface="Arial" panose="020B0604020202020204" pitchFamily="34" charset="0"/>
              </a:rPr>
              <a:t>即</a:t>
            </a:r>
            <a:r>
              <a:rPr lang="en-US" altLang="zh-CN" sz="1800" b="0" dirty="0">
                <a:solidFill>
                  <a:srgbClr val="333333"/>
                </a:solidFill>
                <a:latin typeface="Arial" panose="020B0604020202020204" pitchFamily="34" charset="0"/>
              </a:rPr>
              <a:t>Waste Electrical and Electronic Equipment (WEEE) Directive (2002/96/EC)</a:t>
            </a:r>
            <a:endParaRPr lang="en-US" altLang="zh-CN" sz="1800" b="0" dirty="0">
              <a:solidFill>
                <a:srgbClr val="333333"/>
              </a:solidFill>
              <a:latin typeface="Arial" panose="020B0604020202020204" pitchFamily="34" charset="0"/>
            </a:endParaRPr>
          </a:p>
          <a:p>
            <a:pPr>
              <a:spcAft>
                <a:spcPct val="0"/>
              </a:spcAft>
              <a:buFontTx/>
              <a:buNone/>
            </a:pPr>
            <a:endParaRPr lang="en-US" altLang="zh-CN" sz="1800" b="0" dirty="0">
              <a:solidFill>
                <a:srgbClr val="333333"/>
              </a:solidFill>
              <a:latin typeface="Arial" panose="020B0604020202020204" pitchFamily="34" charset="0"/>
            </a:endParaRPr>
          </a:p>
          <a:p>
            <a:pPr algn="just">
              <a:spcAft>
                <a:spcPct val="0"/>
              </a:spcAft>
              <a:buFontTx/>
              <a:buNone/>
            </a:pPr>
            <a:r>
              <a:rPr lang="zh-CN" altLang="en-US" sz="1800" b="0" dirty="0">
                <a:solidFill>
                  <a:srgbClr val="333333"/>
                </a:solidFill>
                <a:latin typeface="Arial" panose="020B0604020202020204" pitchFamily="34" charset="0"/>
              </a:rPr>
              <a:t>报废的电子电气设备，在指令</a:t>
            </a:r>
            <a:r>
              <a:rPr lang="en-US" altLang="zh-CN" sz="1800" b="0" dirty="0">
                <a:solidFill>
                  <a:srgbClr val="333333"/>
                </a:solidFill>
                <a:latin typeface="Arial" panose="020B0604020202020204" pitchFamily="34" charset="0"/>
              </a:rPr>
              <a:t>75/442/EEC</a:t>
            </a:r>
            <a:r>
              <a:rPr lang="zh-CN" altLang="en-US" sz="1800" b="0" dirty="0">
                <a:solidFill>
                  <a:srgbClr val="333333"/>
                </a:solidFill>
                <a:latin typeface="Arial" panose="020B0604020202020204" pitchFamily="34" charset="0"/>
              </a:rPr>
              <a:t>中对</a:t>
            </a:r>
            <a:r>
              <a:rPr lang="en-US" altLang="zh-CN" sz="1800" b="0" dirty="0">
                <a:solidFill>
                  <a:srgbClr val="333333"/>
                </a:solidFill>
                <a:latin typeface="Arial" panose="020B0604020202020204" pitchFamily="34" charset="0"/>
              </a:rPr>
              <a:t>"waste"</a:t>
            </a:r>
            <a:r>
              <a:rPr lang="zh-CN" altLang="en-US" sz="1800" b="0" dirty="0">
                <a:solidFill>
                  <a:srgbClr val="333333"/>
                </a:solidFill>
                <a:latin typeface="Arial" panose="020B0604020202020204" pitchFamily="34" charset="0"/>
              </a:rPr>
              <a:t>作出了详细的定义，在指令</a:t>
            </a:r>
            <a:r>
              <a:rPr lang="en-US" altLang="zh-CN" sz="1800" b="0" dirty="0">
                <a:solidFill>
                  <a:srgbClr val="333333"/>
                </a:solidFill>
                <a:latin typeface="Arial" panose="020B0604020202020204" pitchFamily="34" charset="0"/>
              </a:rPr>
              <a:t>91/156/EEC</a:t>
            </a:r>
            <a:r>
              <a:rPr lang="zh-CN" altLang="en-US" sz="1800" b="0" dirty="0">
                <a:solidFill>
                  <a:srgbClr val="333333"/>
                </a:solidFill>
                <a:latin typeface="Arial" panose="020B0604020202020204" pitchFamily="34" charset="0"/>
              </a:rPr>
              <a:t>中对其进行了修改。报废实际上是针对</a:t>
            </a:r>
            <a:r>
              <a:rPr lang="en-US" altLang="zh-CN" sz="1800" b="0" dirty="0">
                <a:solidFill>
                  <a:srgbClr val="333333"/>
                </a:solidFill>
                <a:latin typeface="Arial" panose="020B0604020202020204" pitchFamily="34" charset="0"/>
              </a:rPr>
              <a:t>WEEE</a:t>
            </a:r>
            <a:r>
              <a:rPr lang="zh-CN" altLang="en-US" sz="1800" b="0" dirty="0">
                <a:solidFill>
                  <a:srgbClr val="333333"/>
                </a:solidFill>
                <a:latin typeface="Arial" panose="020B0604020202020204" pitchFamily="34" charset="0"/>
              </a:rPr>
              <a:t>指令中附件</a:t>
            </a:r>
            <a:r>
              <a:rPr lang="en-US" altLang="zh-CN" sz="1800" b="0" dirty="0">
                <a:solidFill>
                  <a:srgbClr val="333333"/>
                </a:solidFill>
                <a:latin typeface="Arial" panose="020B0604020202020204" pitchFamily="34" charset="0"/>
              </a:rPr>
              <a:t>Ⅰ</a:t>
            </a:r>
            <a:r>
              <a:rPr lang="zh-CN" altLang="en-US" sz="1800" b="0" dirty="0">
                <a:solidFill>
                  <a:srgbClr val="333333"/>
                </a:solidFill>
                <a:latin typeface="Arial" panose="020B0604020202020204" pitchFamily="34" charset="0"/>
              </a:rPr>
              <a:t>中所有类别的产品，即使该产品并无达到使用寿命结束的阶段，只要被消费者丢弃都视为废弃物。</a:t>
            </a:r>
            <a:endParaRPr lang="zh-CN" altLang="en-US" sz="1800" b="0" dirty="0">
              <a:solidFill>
                <a:srgbClr val="333333"/>
              </a:solidFill>
              <a:latin typeface="Arial" panose="020B0604020202020204" pitchFamily="34" charset="0"/>
            </a:endParaRPr>
          </a:p>
        </p:txBody>
      </p:sp>
      <p:pic>
        <p:nvPicPr>
          <p:cNvPr id="43015" name="图片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27200" y="6350"/>
            <a:ext cx="5262563" cy="425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886FE55-718E-4894-B3DB-1FEB50BDA292}"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6147"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6148"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6167AF5-BE9E-4757-8F56-6D25D4F5D70A}"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6149" name="灯片编号占位符 5"/>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Aft>
                <a:spcPct val="0"/>
              </a:spcAft>
              <a:buFontTx/>
              <a:buNone/>
            </a:pPr>
            <a:fld id="{8D720795-235E-4302-A437-B2E46954B145}" type="slidenum">
              <a:rPr lang="en-US" altLang="zh-CN" sz="1800" b="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6150" name="Rectangle 2"/>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endParaRPr lang="zh-CN" altLang="en-US"/>
          </a:p>
        </p:txBody>
      </p:sp>
      <p:sp>
        <p:nvSpPr>
          <p:cNvPr id="6151" name="Rectangle 3"/>
          <p:cNvSpPr>
            <a:spLocks noGrp="1" noChangeArrowheads="1"/>
          </p:cNvSpPr>
          <p:nvPr>
            <p:ph type="body" idx="4294967295"/>
          </p:nvPr>
        </p:nvSpPr>
        <p:spPr>
          <a:xfrm>
            <a:off x="468313" y="1628775"/>
            <a:ext cx="8229600" cy="4525963"/>
          </a:xfrm>
        </p:spPr>
        <p:txBody>
          <a:bodyPr/>
          <a:lstStyle/>
          <a:p>
            <a:pPr>
              <a:spcAft>
                <a:spcPct val="30000"/>
              </a:spcAft>
            </a:pPr>
            <a:r>
              <a:rPr lang="zh-CN" altLang="en-US"/>
              <a:t>比较器</a:t>
            </a:r>
            <a:endParaRPr lang="zh-CN" altLang="en-US"/>
          </a:p>
          <a:p>
            <a:pPr>
              <a:spcAft>
                <a:spcPct val="30000"/>
              </a:spcAft>
            </a:pPr>
            <a:r>
              <a:rPr lang="zh-CN" altLang="en-US"/>
              <a:t>加法器</a:t>
            </a:r>
            <a:endParaRPr lang="zh-CN" altLang="en-US"/>
          </a:p>
          <a:p>
            <a:pPr>
              <a:spcAft>
                <a:spcPct val="30000"/>
              </a:spcAft>
            </a:pPr>
            <a:endParaRPr kumimoji="1"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1C8CF7F-9E78-4929-BE05-39B528816A39}"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8195"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819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F28109B-B7CA-4C20-BB50-16B7562557CD}"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8197" name="Rectangle 2"/>
          <p:cNvSpPr>
            <a:spLocks noGrp="1" noChangeArrowheads="1"/>
          </p:cNvSpPr>
          <p:nvPr>
            <p:ph type="title"/>
          </p:nvPr>
        </p:nvSpPr>
        <p:spPr>
          <a:xfrm>
            <a:off x="457200" y="152400"/>
            <a:ext cx="8229600" cy="1143000"/>
          </a:xfrm>
        </p:spPr>
        <p:txBody>
          <a:bodyPr/>
          <a:lstStyle/>
          <a:p>
            <a:r>
              <a:rPr lang="zh-CN" altLang="en-US"/>
              <a:t>数值比较器</a:t>
            </a:r>
            <a:endParaRPr lang="zh-CN" altLang="en-US"/>
          </a:p>
        </p:txBody>
      </p:sp>
      <p:sp>
        <p:nvSpPr>
          <p:cNvPr id="8198" name="Rectangle 3"/>
          <p:cNvSpPr>
            <a:spLocks noGrp="1" noChangeArrowheads="1"/>
          </p:cNvSpPr>
          <p:nvPr>
            <p:ph type="body" sz="half" idx="1"/>
          </p:nvPr>
        </p:nvSpPr>
        <p:spPr>
          <a:xfrm>
            <a:off x="457200" y="1520825"/>
            <a:ext cx="3862388" cy="2752725"/>
          </a:xfrm>
        </p:spPr>
        <p:txBody>
          <a:bodyPr/>
          <a:lstStyle/>
          <a:p>
            <a:r>
              <a:rPr lang="zh-CN" altLang="en-US"/>
              <a:t>判断两个二进制数大小关系的逻辑电路</a:t>
            </a:r>
            <a:endParaRPr lang="zh-CN" altLang="en-US"/>
          </a:p>
          <a:p>
            <a:r>
              <a:rPr lang="zh-CN" altLang="en-US"/>
              <a:t>设计一位数值比较器</a:t>
            </a:r>
            <a:endParaRPr lang="zh-CN" altLang="en-US"/>
          </a:p>
          <a:p>
            <a:pPr lvl="1"/>
            <a:r>
              <a:rPr lang="zh-CN" altLang="en-US"/>
              <a:t>输入：</a:t>
            </a:r>
            <a:r>
              <a:rPr lang="en-US" altLang="zh-CN"/>
              <a:t>2</a:t>
            </a:r>
            <a:r>
              <a:rPr lang="zh-CN" altLang="en-US"/>
              <a:t>个</a:t>
            </a:r>
            <a:r>
              <a:rPr lang="en-US" altLang="zh-CN"/>
              <a:t>1</a:t>
            </a:r>
            <a:r>
              <a:rPr lang="zh-CN" altLang="en-US"/>
              <a:t>位数</a:t>
            </a:r>
            <a:r>
              <a:rPr lang="en-US" altLang="zh-CN"/>
              <a:t>A</a:t>
            </a:r>
            <a:r>
              <a:rPr lang="zh-CN" altLang="en-US"/>
              <a:t>和</a:t>
            </a:r>
            <a:r>
              <a:rPr lang="en-US" altLang="zh-CN"/>
              <a:t>B</a:t>
            </a:r>
            <a:endParaRPr lang="en-US" altLang="zh-CN"/>
          </a:p>
          <a:p>
            <a:pPr lvl="1"/>
            <a:r>
              <a:rPr lang="zh-CN" altLang="en-US"/>
              <a:t>输出：</a:t>
            </a:r>
            <a:r>
              <a:rPr lang="en-US" altLang="zh-CN"/>
              <a:t>F</a:t>
            </a:r>
            <a:r>
              <a:rPr lang="en-US" altLang="zh-CN" sz="1800"/>
              <a:t>A&gt;B </a:t>
            </a:r>
            <a:r>
              <a:rPr lang="zh-CN" altLang="en-US"/>
              <a:t>、</a:t>
            </a:r>
            <a:r>
              <a:rPr lang="en-US" altLang="zh-CN"/>
              <a:t>F</a:t>
            </a:r>
            <a:r>
              <a:rPr lang="en-US" altLang="zh-CN" sz="1800"/>
              <a:t>A&lt;B </a:t>
            </a:r>
            <a:r>
              <a:rPr lang="zh-CN" altLang="en-US"/>
              <a:t>、</a:t>
            </a:r>
            <a:r>
              <a:rPr lang="en-US" altLang="zh-CN"/>
              <a:t>F</a:t>
            </a:r>
            <a:r>
              <a:rPr lang="en-US" altLang="zh-CN" sz="1800"/>
              <a:t>A=B</a:t>
            </a:r>
            <a:endParaRPr lang="en-US" altLang="zh-CN" sz="1800"/>
          </a:p>
        </p:txBody>
      </p:sp>
      <p:sp>
        <p:nvSpPr>
          <p:cNvPr id="8199" name="Text Box 4"/>
          <p:cNvSpPr txBox="1">
            <a:spLocks noChangeArrowheads="1"/>
          </p:cNvSpPr>
          <p:nvPr/>
        </p:nvSpPr>
        <p:spPr bwMode="auto">
          <a:xfrm>
            <a:off x="6027738" y="1449388"/>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真值表</a:t>
            </a:r>
            <a:endParaRPr lang="zh-CN" altLang="en-US" sz="2400">
              <a:latin typeface="Arial" panose="020B0604020202020204" pitchFamily="34" charset="0"/>
            </a:endParaRPr>
          </a:p>
        </p:txBody>
      </p:sp>
      <p:graphicFrame>
        <p:nvGraphicFramePr>
          <p:cNvPr id="1319941" name="Group 5"/>
          <p:cNvGraphicFramePr>
            <a:graphicFrameLocks noGrp="1"/>
          </p:cNvGraphicFramePr>
          <p:nvPr/>
        </p:nvGraphicFramePr>
        <p:xfrm>
          <a:off x="5003800" y="1989138"/>
          <a:ext cx="3455988" cy="1682750"/>
        </p:xfrm>
        <a:graphic>
          <a:graphicData uri="http://schemas.openxmlformats.org/drawingml/2006/table">
            <a:tbl>
              <a:tblPr/>
              <a:tblGrid>
                <a:gridCol w="563563"/>
                <a:gridCol w="600075"/>
                <a:gridCol w="852487"/>
                <a:gridCol w="719138"/>
                <a:gridCol w="720725"/>
              </a:tblGrid>
              <a:tr h="539750">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F</a:t>
                      </a:r>
                      <a:r>
                        <a:rPr kumimoji="1" lang="en-US" altLang="zh-CN"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A&gt;B</a:t>
                      </a:r>
                      <a:endParaRPr kumimoji="1" lang="en-US" altLang="zh-CN"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endParaRPr>
                    </a:p>
                  </a:txBody>
                  <a:tcPr marL="0" marR="0" marT="0" marB="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F</a:t>
                      </a:r>
                      <a:r>
                        <a:rPr kumimoji="1" lang="en-US" altLang="zh-CN"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A&lt;B</a:t>
                      </a:r>
                      <a:endParaRPr kumimoji="1" lang="zh-CN" altLang="en-US"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F</a:t>
                      </a:r>
                      <a:r>
                        <a:rPr kumimoji="1" lang="en-US" altLang="zh-CN"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A=B</a:t>
                      </a:r>
                      <a:endParaRPr kumimoji="1" lang="zh-CN" altLang="en-US"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w="12700" cap="flat" cmpd="sng" algn="ctr">
                      <a:solidFill>
                        <a:schemeClr val="tx1"/>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238" name="Object 2"/>
          <p:cNvGraphicFramePr>
            <a:graphicFrameLocks noGrp="1" noChangeAspect="1"/>
          </p:cNvGraphicFramePr>
          <p:nvPr>
            <p:ph sz="half" idx="2"/>
          </p:nvPr>
        </p:nvGraphicFramePr>
        <p:xfrm>
          <a:off x="935038" y="4379913"/>
          <a:ext cx="1547812" cy="541337"/>
        </p:xfrm>
        <a:graphic>
          <a:graphicData uri="http://schemas.openxmlformats.org/presentationml/2006/ole">
            <mc:AlternateContent xmlns:mc="http://schemas.openxmlformats.org/markup-compatibility/2006">
              <mc:Choice xmlns:v="urn:schemas-microsoft-com:vml" Requires="v">
                <p:oleObj spid="_x0000_s8295" name="公式" r:id="rId1" imgW="685800" imgH="241300" progId="Equation.3">
                  <p:embed/>
                </p:oleObj>
              </mc:Choice>
              <mc:Fallback>
                <p:oleObj name="公式" r:id="rId1" imgW="685800" imgH="241300" progId="Equation.3">
                  <p:embed/>
                  <p:pic>
                    <p:nvPicPr>
                      <p:cNvPr id="0" name="Object 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4379913"/>
                        <a:ext cx="1547812"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39" name="Object 3"/>
          <p:cNvGraphicFramePr>
            <a:graphicFrameLocks noChangeAspect="1"/>
          </p:cNvGraphicFramePr>
          <p:nvPr/>
        </p:nvGraphicFramePr>
        <p:xfrm>
          <a:off x="935038" y="4981575"/>
          <a:ext cx="1519237" cy="544513"/>
        </p:xfrm>
        <a:graphic>
          <a:graphicData uri="http://schemas.openxmlformats.org/presentationml/2006/ole">
            <mc:AlternateContent xmlns:mc="http://schemas.openxmlformats.org/markup-compatibility/2006">
              <mc:Choice xmlns:v="urn:schemas-microsoft-com:vml" Requires="v">
                <p:oleObj spid="_x0000_s8296" name="公式" r:id="rId3" imgW="673100" imgH="241300" progId="Equation.3">
                  <p:embed/>
                </p:oleObj>
              </mc:Choice>
              <mc:Fallback>
                <p:oleObj name="公式" r:id="rId3" imgW="673100" imgH="241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8" y="4981575"/>
                        <a:ext cx="1519237"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240" name="Object 4"/>
          <p:cNvGraphicFramePr>
            <a:graphicFrameLocks noChangeAspect="1"/>
          </p:cNvGraphicFramePr>
          <p:nvPr/>
        </p:nvGraphicFramePr>
        <p:xfrm>
          <a:off x="863600" y="5626100"/>
          <a:ext cx="2579688" cy="576263"/>
        </p:xfrm>
        <a:graphic>
          <a:graphicData uri="http://schemas.openxmlformats.org/presentationml/2006/ole">
            <mc:AlternateContent xmlns:mc="http://schemas.openxmlformats.org/markup-compatibility/2006">
              <mc:Choice xmlns:v="urn:schemas-microsoft-com:vml" Requires="v">
                <p:oleObj spid="_x0000_s8297" name="公式" r:id="rId5" imgW="1193165" imgH="266700" progId="Equation.3">
                  <p:embed/>
                </p:oleObj>
              </mc:Choice>
              <mc:Fallback>
                <p:oleObj name="公式" r:id="rId5" imgW="1193165" imgH="266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0" y="5626100"/>
                        <a:ext cx="25796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41" name="Text Box 58"/>
          <p:cNvSpPr txBox="1">
            <a:spLocks noChangeArrowheads="1"/>
          </p:cNvSpPr>
          <p:nvPr/>
        </p:nvSpPr>
        <p:spPr bwMode="auto">
          <a:xfrm>
            <a:off x="6142038" y="5949950"/>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逻辑图</a:t>
            </a:r>
            <a:endParaRPr lang="zh-CN" altLang="en-US" sz="2400">
              <a:latin typeface="Arial" panose="020B0604020202020204" pitchFamily="34" charset="0"/>
            </a:endParaRPr>
          </a:p>
        </p:txBody>
      </p:sp>
      <p:graphicFrame>
        <p:nvGraphicFramePr>
          <p:cNvPr id="8242" name="Object 6"/>
          <p:cNvGraphicFramePr>
            <a:graphicFrameLocks noChangeAspect="1"/>
          </p:cNvGraphicFramePr>
          <p:nvPr/>
        </p:nvGraphicFramePr>
        <p:xfrm>
          <a:off x="3954463" y="4083050"/>
          <a:ext cx="4494212" cy="1927225"/>
        </p:xfrm>
        <a:graphic>
          <a:graphicData uri="http://schemas.openxmlformats.org/presentationml/2006/ole">
            <mc:AlternateContent xmlns:mc="http://schemas.openxmlformats.org/markup-compatibility/2006">
              <mc:Choice xmlns:v="urn:schemas-microsoft-com:vml" Requires="v">
                <p:oleObj spid="_x0000_s8298" name="Picture" r:id="rId7" imgW="2288540" imgH="970915" progId="Word.Picture.8">
                  <p:embed/>
                </p:oleObj>
              </mc:Choice>
              <mc:Fallback>
                <p:oleObj name="Picture" r:id="rId7" imgW="2288540" imgH="970915" progId="Word.Picture.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t="-1486"/>
                      <a:stretch>
                        <a:fillRect/>
                      </a:stretch>
                    </p:blipFill>
                    <p:spPr bwMode="auto">
                      <a:xfrm>
                        <a:off x="3954463" y="4083050"/>
                        <a:ext cx="4494212" cy="19272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8F8F8"/>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B28C213-2301-46E9-9A53-A6B11AFE1023}"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10243"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1024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C5AE977-AD3E-42C3-875E-45ED9BDE8BAB}"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10245" name="Rectangle 2"/>
          <p:cNvSpPr>
            <a:spLocks noGrp="1" noChangeArrowheads="1"/>
          </p:cNvSpPr>
          <p:nvPr>
            <p:ph type="title"/>
          </p:nvPr>
        </p:nvSpPr>
        <p:spPr/>
        <p:txBody>
          <a:bodyPr/>
          <a:lstStyle/>
          <a:p>
            <a:r>
              <a:rPr lang="zh-CN" altLang="en-US"/>
              <a:t>两位数值比较器</a:t>
            </a:r>
            <a:endParaRPr lang="zh-CN" altLang="en-US"/>
          </a:p>
        </p:txBody>
      </p:sp>
      <p:sp>
        <p:nvSpPr>
          <p:cNvPr id="10246" name="Rectangle 3"/>
          <p:cNvSpPr>
            <a:spLocks noGrp="1" noChangeArrowheads="1"/>
          </p:cNvSpPr>
          <p:nvPr>
            <p:ph type="body" idx="1"/>
          </p:nvPr>
        </p:nvSpPr>
        <p:spPr/>
        <p:txBody>
          <a:bodyPr/>
          <a:lstStyle/>
          <a:p>
            <a:r>
              <a:rPr lang="zh-CN" altLang="en-US"/>
              <a:t>利用一位数值比较器设计两位数值比较器</a:t>
            </a:r>
            <a:endParaRPr lang="zh-CN" altLang="en-US"/>
          </a:p>
          <a:p>
            <a:r>
              <a:rPr lang="zh-CN" altLang="en-US"/>
              <a:t>待比较的两个</a:t>
            </a:r>
            <a:r>
              <a:rPr lang="en-US" altLang="zh-CN"/>
              <a:t>2</a:t>
            </a:r>
            <a:r>
              <a:rPr lang="zh-CN" altLang="en-US"/>
              <a:t>位二进制数：</a:t>
            </a:r>
            <a:r>
              <a:rPr lang="en-US" altLang="zh-CN"/>
              <a:t>A = A</a:t>
            </a:r>
            <a:r>
              <a:rPr lang="en-US" altLang="zh-CN" sz="2000"/>
              <a:t>1</a:t>
            </a:r>
            <a:r>
              <a:rPr lang="en-US" altLang="zh-CN"/>
              <a:t>A</a:t>
            </a:r>
            <a:r>
              <a:rPr lang="en-US" altLang="zh-CN" sz="2000"/>
              <a:t>0</a:t>
            </a:r>
            <a:r>
              <a:rPr lang="zh-CN" altLang="en-US"/>
              <a:t>，</a:t>
            </a:r>
            <a:r>
              <a:rPr lang="en-US" altLang="zh-CN"/>
              <a:t>B = B</a:t>
            </a:r>
            <a:r>
              <a:rPr lang="en-US" altLang="zh-CN" sz="2000"/>
              <a:t>1</a:t>
            </a:r>
            <a:r>
              <a:rPr lang="en-US" altLang="zh-CN"/>
              <a:t>B</a:t>
            </a:r>
            <a:r>
              <a:rPr lang="en-US" altLang="zh-CN" sz="2000"/>
              <a:t>0</a:t>
            </a:r>
            <a:endParaRPr lang="zh-CN" altLang="en-US"/>
          </a:p>
        </p:txBody>
      </p:sp>
      <p:sp>
        <p:nvSpPr>
          <p:cNvPr id="10247" name="Text Box 4"/>
          <p:cNvSpPr txBox="1">
            <a:spLocks noChangeArrowheads="1"/>
          </p:cNvSpPr>
          <p:nvPr/>
        </p:nvSpPr>
        <p:spPr bwMode="auto">
          <a:xfrm>
            <a:off x="5795963" y="2611438"/>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真值表</a:t>
            </a:r>
            <a:endParaRPr lang="zh-CN" altLang="en-US" sz="2400">
              <a:latin typeface="Arial" panose="020B0604020202020204" pitchFamily="34" charset="0"/>
            </a:endParaRPr>
          </a:p>
        </p:txBody>
      </p:sp>
      <p:graphicFrame>
        <p:nvGraphicFramePr>
          <p:cNvPr id="1321989" name="Group 5"/>
          <p:cNvGraphicFramePr>
            <a:graphicFrameLocks noGrp="1"/>
          </p:cNvGraphicFramePr>
          <p:nvPr/>
        </p:nvGraphicFramePr>
        <p:xfrm>
          <a:off x="4392613" y="3151188"/>
          <a:ext cx="4032250" cy="3122613"/>
        </p:xfrm>
        <a:graphic>
          <a:graphicData uri="http://schemas.openxmlformats.org/drawingml/2006/table">
            <a:tbl>
              <a:tblPr/>
              <a:tblGrid>
                <a:gridCol w="793750"/>
                <a:gridCol w="998537"/>
                <a:gridCol w="828675"/>
                <a:gridCol w="755650"/>
                <a:gridCol w="655638"/>
              </a:tblGrid>
              <a:tr h="633413">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A</a:t>
                      </a:r>
                      <a:r>
                        <a:rPr kumimoji="1" lang="en-US" altLang="zh-CN"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1</a:t>
                      </a:r>
                      <a:r>
                        <a:rPr kumimoji="1" lang="en-US" altLang="zh-CN" sz="18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  B</a:t>
                      </a:r>
                      <a:r>
                        <a:rPr kumimoji="1" lang="en-US" altLang="zh-CN"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1</a:t>
                      </a:r>
                      <a:endParaRPr kumimoji="1" lang="en-US" altLang="zh-CN"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endParaRPr>
                    </a:p>
                  </a:txBody>
                  <a:tcPr marL="0" marR="0" marT="0" marB="0" anchor="ctr" anchorCtr="1" horzOverflow="overflow">
                    <a:lnL>
                      <a:noFill/>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A</a:t>
                      </a:r>
                      <a:r>
                        <a:rPr kumimoji="1" lang="en-US" altLang="zh-CN"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0</a:t>
                      </a:r>
                      <a:r>
                        <a:rPr kumimoji="1" lang="en-US" altLang="zh-CN" sz="18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  B</a:t>
                      </a:r>
                      <a:r>
                        <a:rPr kumimoji="1" lang="en-US" altLang="zh-CN"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0</a:t>
                      </a:r>
                      <a:endParaRPr kumimoji="1" lang="en-US" altLang="zh-CN"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F</a:t>
                      </a:r>
                      <a:r>
                        <a:rPr kumimoji="1" lang="en-US" altLang="zh-CN"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A&gt;B</a:t>
                      </a:r>
                      <a:endParaRPr kumimoji="1" lang="en-US" altLang="zh-CN"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endParaRPr>
                    </a:p>
                  </a:txBody>
                  <a:tcPr marL="0" marR="0" marT="0" marB="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F</a:t>
                      </a:r>
                      <a:r>
                        <a:rPr kumimoji="1" lang="en-US" altLang="zh-CN"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A&lt;B</a:t>
                      </a:r>
                      <a:endParaRPr kumimoji="1" lang="zh-CN" altLang="en-US"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F</a:t>
                      </a:r>
                      <a:r>
                        <a:rPr kumimoji="1" lang="en-US" altLang="zh-CN"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A=B</a:t>
                      </a:r>
                      <a:endParaRPr kumimoji="1" lang="zh-CN" altLang="en-US" sz="18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498475">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A</a:t>
                      </a:r>
                      <a:r>
                        <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1</a:t>
                      </a:r>
                      <a:r>
                        <a:rPr kumimoji="1" lang="en-US" altLang="zh-CN" sz="16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&gt;B</a:t>
                      </a:r>
                      <a:r>
                        <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1</a:t>
                      </a:r>
                      <a:endPar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endParaRPr>
                    </a:p>
                  </a:txBody>
                  <a:tcPr marL="0" marR="0" marT="0" marB="0" anchor="ctr" anchorCtr="1" horzOverflow="overflow">
                    <a:lnL>
                      <a:noFill/>
                    </a:lnL>
                    <a:lnR w="12700" cap="flat" cmpd="sng" algn="ctr">
                      <a:solidFill>
                        <a:schemeClr val="tx1"/>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8475">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A</a:t>
                      </a:r>
                      <a:r>
                        <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1</a:t>
                      </a:r>
                      <a:r>
                        <a:rPr kumimoji="1" lang="en-US" altLang="zh-CN" sz="16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&lt;B</a:t>
                      </a:r>
                      <a:r>
                        <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1</a:t>
                      </a:r>
                      <a:endPar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endParaRP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5300">
                <a:tc rowSpan="3">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A</a:t>
                      </a:r>
                      <a:r>
                        <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1</a:t>
                      </a:r>
                      <a:r>
                        <a:rPr kumimoji="1" lang="en-US" altLang="zh-CN" sz="16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=B</a:t>
                      </a:r>
                      <a:r>
                        <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1</a:t>
                      </a:r>
                      <a:endPar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endParaRP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A</a:t>
                      </a:r>
                      <a:r>
                        <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0</a:t>
                      </a:r>
                      <a:r>
                        <a:rPr kumimoji="1" lang="en-US" altLang="zh-CN" sz="16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&gt;B</a:t>
                      </a:r>
                      <a:r>
                        <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0</a:t>
                      </a:r>
                      <a:endPar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8475">
                <a:tc vMerge="1">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A</a:t>
                      </a:r>
                      <a:r>
                        <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0</a:t>
                      </a:r>
                      <a:r>
                        <a:rPr kumimoji="1" lang="en-US" altLang="zh-CN" sz="16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&lt;B</a:t>
                      </a:r>
                      <a:r>
                        <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0</a:t>
                      </a:r>
                      <a:endPar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8475">
                <a:tc vMerge="1">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1" lang="en-US" altLang="zh-CN" sz="16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A</a:t>
                      </a:r>
                      <a:r>
                        <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0</a:t>
                      </a:r>
                      <a:r>
                        <a:rPr kumimoji="1" lang="en-US" altLang="zh-CN" sz="1600" b="1" i="0" u="none" strike="noStrike" cap="none" normalizeH="0" baseline="0">
                          <a:ln>
                            <a:noFill/>
                          </a:ln>
                          <a:solidFill>
                            <a:schemeClr val="tx1"/>
                          </a:solidFill>
                          <a:effectLst/>
                          <a:latin typeface="Times New Roman" panose="02020603050405020304" pitchFamily="18" charset="0"/>
                          <a:ea typeface="楷体_GB2312" charset="0"/>
                          <a:cs typeface="Times New Roman" panose="02020603050405020304" pitchFamily="18" charset="0"/>
                        </a:rPr>
                        <a:t>=B</a:t>
                      </a:r>
                      <a:r>
                        <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rPr>
                        <a:t>0</a:t>
                      </a:r>
                      <a:endParaRPr kumimoji="1" lang="en-US" altLang="zh-CN" sz="1600" b="1" i="0" u="none" strike="noStrike" cap="none" normalizeH="0" baseline="-30000">
                        <a:ln>
                          <a:noFill/>
                        </a:ln>
                        <a:solidFill>
                          <a:schemeClr val="tx1"/>
                        </a:solidFill>
                        <a:effectLst/>
                        <a:latin typeface="Times New Roman" panose="02020603050405020304" pitchFamily="18" charset="0"/>
                        <a:ea typeface="楷体_GB2312" charset="0"/>
                        <a:cs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290" name="Rectangle 56"/>
          <p:cNvSpPr>
            <a:spLocks noChangeArrowheads="1"/>
          </p:cNvSpPr>
          <p:nvPr/>
        </p:nvSpPr>
        <p:spPr bwMode="auto">
          <a:xfrm>
            <a:off x="828675" y="3933825"/>
            <a:ext cx="3240088" cy="822325"/>
          </a:xfrm>
          <a:prstGeom prst="rect">
            <a:avLst/>
          </a:prstGeom>
          <a:solidFill>
            <a:srgbClr val="FFFFCC">
              <a:alpha val="0"/>
            </a:srgbClr>
          </a:solidFill>
          <a:ln>
            <a:noFill/>
          </a:ln>
          <a:extLs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a:t>F</a:t>
            </a:r>
            <a:r>
              <a:rPr lang="en-US" altLang="zh-CN" sz="2400" baseline="-25000"/>
              <a:t>A&gt;B </a:t>
            </a:r>
            <a:r>
              <a:rPr lang="en-US" altLang="zh-CN" sz="2400"/>
              <a:t>= (A</a:t>
            </a:r>
            <a:r>
              <a:rPr lang="en-US" altLang="zh-CN" sz="2400" baseline="-25000"/>
              <a:t>1</a:t>
            </a:r>
            <a:r>
              <a:rPr lang="en-US" altLang="zh-CN" sz="2400"/>
              <a:t>&gt;B</a:t>
            </a:r>
            <a:r>
              <a:rPr lang="en-US" altLang="zh-CN" sz="2400" baseline="-25000"/>
              <a:t>1</a:t>
            </a:r>
            <a:r>
              <a:rPr lang="en-US" altLang="zh-CN" sz="2400"/>
              <a:t>) + </a:t>
            </a:r>
            <a:endParaRPr lang="en-US" altLang="zh-CN" sz="2400"/>
          </a:p>
          <a:p>
            <a:pPr eaLnBrk="1" hangingPunct="1">
              <a:spcAft>
                <a:spcPct val="0"/>
              </a:spcAft>
              <a:buFontTx/>
              <a:buNone/>
            </a:pPr>
            <a:r>
              <a:rPr lang="en-US" altLang="zh-CN" sz="2400"/>
              <a:t>           (A</a:t>
            </a:r>
            <a:r>
              <a:rPr lang="en-US" altLang="zh-CN" sz="2400" baseline="-25000"/>
              <a:t>1</a:t>
            </a:r>
            <a:r>
              <a:rPr lang="en-US" altLang="zh-CN" sz="2400"/>
              <a:t>=B</a:t>
            </a:r>
            <a:r>
              <a:rPr lang="en-US" altLang="zh-CN" sz="2400" baseline="-25000"/>
              <a:t>1</a:t>
            </a:r>
            <a:r>
              <a:rPr lang="en-US" altLang="zh-CN" sz="2400"/>
              <a:t>)(A</a:t>
            </a:r>
            <a:r>
              <a:rPr lang="en-US" altLang="zh-CN" sz="2400" baseline="-25000"/>
              <a:t>0</a:t>
            </a:r>
            <a:r>
              <a:rPr lang="en-US" altLang="zh-CN" sz="2400"/>
              <a:t>&gt;B</a:t>
            </a:r>
            <a:r>
              <a:rPr lang="en-US" altLang="zh-CN" sz="2400" baseline="-25000"/>
              <a:t>0</a:t>
            </a:r>
            <a:r>
              <a:rPr lang="en-US" altLang="zh-CN" sz="2400"/>
              <a:t>)</a:t>
            </a:r>
            <a:endParaRPr lang="en-US" altLang="zh-CN" sz="2400"/>
          </a:p>
        </p:txBody>
      </p:sp>
      <p:sp>
        <p:nvSpPr>
          <p:cNvPr id="10291" name="Rectangle 57"/>
          <p:cNvSpPr>
            <a:spLocks noChangeArrowheads="1"/>
          </p:cNvSpPr>
          <p:nvPr/>
        </p:nvSpPr>
        <p:spPr bwMode="auto">
          <a:xfrm>
            <a:off x="828675" y="5842000"/>
            <a:ext cx="3073400" cy="457200"/>
          </a:xfrm>
          <a:prstGeom prst="rect">
            <a:avLst/>
          </a:prstGeom>
          <a:solidFill>
            <a:srgbClr val="FFFFCC">
              <a:alpha val="0"/>
            </a:srgbClr>
          </a:solidFill>
          <a:ln>
            <a:noFill/>
          </a:ln>
          <a:extLst>
            <a:ext uri="{91240B29-F687-4F45-9708-019B960494DF}">
              <a14:hiddenLine xmlns:a14="http://schemas.microsoft.com/office/drawing/2010/main" w="28575">
                <a:solidFill>
                  <a:srgbClr val="000000"/>
                </a:solidFill>
                <a:miter lim="800000"/>
                <a:headEnd/>
                <a:tailEnd type="none" w="lg" len="lg"/>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a:t>F</a:t>
            </a:r>
            <a:r>
              <a:rPr lang="en-US" altLang="zh-CN" sz="2400" baseline="-25000"/>
              <a:t>A=B </a:t>
            </a:r>
            <a:r>
              <a:rPr lang="en-US" altLang="zh-CN" sz="2400"/>
              <a:t>= (A</a:t>
            </a:r>
            <a:r>
              <a:rPr lang="en-US" altLang="zh-CN" sz="2400" baseline="-25000"/>
              <a:t>1</a:t>
            </a:r>
            <a:r>
              <a:rPr lang="en-US" altLang="zh-CN" sz="2400"/>
              <a:t>=B</a:t>
            </a:r>
            <a:r>
              <a:rPr lang="en-US" altLang="zh-CN" sz="2400" baseline="-25000"/>
              <a:t>1</a:t>
            </a:r>
            <a:r>
              <a:rPr lang="en-US" altLang="zh-CN" sz="2400"/>
              <a:t>)(A</a:t>
            </a:r>
            <a:r>
              <a:rPr lang="en-US" altLang="zh-CN" sz="2400" baseline="-25000"/>
              <a:t>0</a:t>
            </a:r>
            <a:r>
              <a:rPr lang="en-US" altLang="zh-CN" sz="2400"/>
              <a:t>=B</a:t>
            </a:r>
            <a:r>
              <a:rPr lang="en-US" altLang="zh-CN" sz="2400" baseline="-25000"/>
              <a:t>0</a:t>
            </a:r>
            <a:r>
              <a:rPr lang="en-US" altLang="zh-CN" sz="2400"/>
              <a:t>)</a:t>
            </a:r>
            <a:endParaRPr lang="en-US" altLang="zh-CN" sz="2400"/>
          </a:p>
        </p:txBody>
      </p:sp>
      <p:sp>
        <p:nvSpPr>
          <p:cNvPr id="10292" name="Rectangle 58"/>
          <p:cNvSpPr>
            <a:spLocks noChangeArrowheads="1"/>
          </p:cNvSpPr>
          <p:nvPr/>
        </p:nvSpPr>
        <p:spPr bwMode="auto">
          <a:xfrm>
            <a:off x="827088" y="4905375"/>
            <a:ext cx="3276600" cy="822325"/>
          </a:xfrm>
          <a:prstGeom prst="rect">
            <a:avLst/>
          </a:prstGeom>
          <a:solidFill>
            <a:srgbClr val="FFFFCC">
              <a:alpha val="0"/>
            </a:srgbClr>
          </a:solidFill>
          <a:ln>
            <a:noFill/>
          </a:ln>
          <a:extLs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a:t>F</a:t>
            </a:r>
            <a:r>
              <a:rPr lang="en-US" altLang="zh-CN" sz="2400" baseline="-25000"/>
              <a:t>A&lt;B </a:t>
            </a:r>
            <a:r>
              <a:rPr lang="en-US" altLang="zh-CN" sz="2400"/>
              <a:t>= (A</a:t>
            </a:r>
            <a:r>
              <a:rPr lang="en-US" altLang="zh-CN" sz="2400" baseline="-25000"/>
              <a:t>1</a:t>
            </a:r>
            <a:r>
              <a:rPr lang="en-US" altLang="zh-CN" sz="2400"/>
              <a:t>&lt;B</a:t>
            </a:r>
            <a:r>
              <a:rPr lang="en-US" altLang="zh-CN" sz="2400" baseline="-25000"/>
              <a:t>1</a:t>
            </a:r>
            <a:r>
              <a:rPr lang="en-US" altLang="zh-CN" sz="2400"/>
              <a:t>) + </a:t>
            </a:r>
            <a:endParaRPr lang="en-US" altLang="zh-CN" sz="2400"/>
          </a:p>
          <a:p>
            <a:pPr eaLnBrk="1" hangingPunct="1">
              <a:spcAft>
                <a:spcPct val="0"/>
              </a:spcAft>
              <a:buFontTx/>
              <a:buNone/>
            </a:pPr>
            <a:r>
              <a:rPr lang="en-US" altLang="zh-CN" sz="2400"/>
              <a:t>           (A</a:t>
            </a:r>
            <a:r>
              <a:rPr lang="en-US" altLang="zh-CN" sz="2400" baseline="-25000"/>
              <a:t>1</a:t>
            </a:r>
            <a:r>
              <a:rPr lang="en-US" altLang="zh-CN" sz="2400"/>
              <a:t>=B</a:t>
            </a:r>
            <a:r>
              <a:rPr lang="en-US" altLang="zh-CN" sz="2400" baseline="-25000"/>
              <a:t>1</a:t>
            </a:r>
            <a:r>
              <a:rPr lang="en-US" altLang="zh-CN" sz="2400"/>
              <a:t>)(A</a:t>
            </a:r>
            <a:r>
              <a:rPr lang="en-US" altLang="zh-CN" sz="2400" baseline="-25000"/>
              <a:t>0</a:t>
            </a:r>
            <a:r>
              <a:rPr lang="en-US" altLang="zh-CN" sz="2400"/>
              <a:t>&lt;B</a:t>
            </a:r>
            <a:r>
              <a:rPr lang="en-US" altLang="zh-CN" sz="2400" baseline="-25000"/>
              <a:t>0</a:t>
            </a:r>
            <a:r>
              <a:rPr lang="en-US" altLang="zh-CN" sz="2400"/>
              <a:t>)</a:t>
            </a:r>
            <a:endParaRPr lang="en-US" altLang="zh-CN" sz="2400"/>
          </a:p>
        </p:txBody>
      </p:sp>
      <p:sp>
        <p:nvSpPr>
          <p:cNvPr id="10293" name="Rectangle 59"/>
          <p:cNvSpPr>
            <a:spLocks noChangeArrowheads="1"/>
          </p:cNvSpPr>
          <p:nvPr/>
        </p:nvSpPr>
        <p:spPr bwMode="auto">
          <a:xfrm>
            <a:off x="446088" y="2492375"/>
            <a:ext cx="34417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r>
              <a:rPr lang="zh-CN" altLang="en-US"/>
              <a:t>先比较高位</a:t>
            </a:r>
            <a:r>
              <a:rPr lang="en-US" altLang="zh-CN"/>
              <a:t>A</a:t>
            </a:r>
            <a:r>
              <a:rPr lang="en-US" altLang="zh-CN" sz="1800"/>
              <a:t>1</a:t>
            </a:r>
            <a:r>
              <a:rPr lang="zh-CN" altLang="en-US"/>
              <a:t>和</a:t>
            </a:r>
            <a:r>
              <a:rPr lang="en-US" altLang="zh-CN"/>
              <a:t>B</a:t>
            </a:r>
            <a:r>
              <a:rPr lang="en-US" altLang="zh-CN" sz="1800"/>
              <a:t>1</a:t>
            </a:r>
            <a:endParaRPr lang="en-US" altLang="zh-CN"/>
          </a:p>
          <a:p>
            <a:pPr lvl="1"/>
            <a:r>
              <a:rPr lang="zh-CN" altLang="en-US"/>
              <a:t>只有高位相等，才比较低位</a:t>
            </a:r>
            <a:r>
              <a:rPr lang="en-US" altLang="zh-CN"/>
              <a:t>A</a:t>
            </a:r>
            <a:r>
              <a:rPr lang="en-US" altLang="zh-CN" sz="1800"/>
              <a:t>0</a:t>
            </a:r>
            <a:r>
              <a:rPr lang="zh-CN" altLang="en-US"/>
              <a:t>和</a:t>
            </a:r>
            <a:r>
              <a:rPr lang="en-US" altLang="zh-CN"/>
              <a:t>B</a:t>
            </a:r>
            <a:r>
              <a:rPr lang="en-US" altLang="zh-CN" sz="1800"/>
              <a:t>0</a:t>
            </a:r>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7071208-D8E7-45C4-A926-8301C7EE8595}"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12291"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1229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9DF11D0-0C1E-4F6E-9159-A4389879594B}"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12293" name="Rectangle 2"/>
          <p:cNvSpPr>
            <a:spLocks noGrp="1" noChangeArrowheads="1"/>
          </p:cNvSpPr>
          <p:nvPr>
            <p:ph type="title"/>
          </p:nvPr>
        </p:nvSpPr>
        <p:spPr/>
        <p:txBody>
          <a:bodyPr/>
          <a:lstStyle/>
          <a:p>
            <a:r>
              <a:rPr lang="zh-CN" altLang="en-US"/>
              <a:t>两位数值比较器</a:t>
            </a:r>
            <a:r>
              <a:rPr lang="en-US" altLang="zh-CN">
                <a:latin typeface="宋体" panose="02010600030101010101" pitchFamily="2" charset="-122"/>
              </a:rPr>
              <a:t>(</a:t>
            </a:r>
            <a:r>
              <a:rPr lang="zh-CN" altLang="en-US">
                <a:latin typeface="宋体" panose="02010600030101010101" pitchFamily="2" charset="-122"/>
              </a:rPr>
              <a:t>续</a:t>
            </a:r>
            <a:r>
              <a:rPr lang="en-US" altLang="zh-CN">
                <a:latin typeface="宋体" panose="02010600030101010101" pitchFamily="2" charset="-122"/>
              </a:rPr>
              <a:t>)</a:t>
            </a:r>
            <a:endParaRPr lang="zh-CN" altLang="en-US">
              <a:latin typeface="宋体" panose="02010600030101010101" pitchFamily="2" charset="-122"/>
            </a:endParaRPr>
          </a:p>
        </p:txBody>
      </p:sp>
      <p:sp>
        <p:nvSpPr>
          <p:cNvPr id="12294" name="Rectangle 3"/>
          <p:cNvSpPr>
            <a:spLocks noGrp="1" noChangeArrowheads="1"/>
          </p:cNvSpPr>
          <p:nvPr>
            <p:ph type="body" idx="1"/>
          </p:nvPr>
        </p:nvSpPr>
        <p:spPr>
          <a:xfrm>
            <a:off x="457200" y="1449388"/>
            <a:ext cx="2206625" cy="857250"/>
          </a:xfrm>
        </p:spPr>
        <p:txBody>
          <a:bodyPr/>
          <a:lstStyle/>
          <a:p>
            <a:r>
              <a:rPr lang="zh-CN" altLang="en-US"/>
              <a:t>逻辑图</a:t>
            </a:r>
            <a:endParaRPr lang="zh-CN" altLang="en-US"/>
          </a:p>
        </p:txBody>
      </p:sp>
      <p:sp>
        <p:nvSpPr>
          <p:cNvPr id="12295" name="Rectangle 5"/>
          <p:cNvSpPr>
            <a:spLocks noChangeArrowheads="1"/>
          </p:cNvSpPr>
          <p:nvPr/>
        </p:nvSpPr>
        <p:spPr bwMode="auto">
          <a:xfrm>
            <a:off x="684213" y="5276850"/>
            <a:ext cx="5183187" cy="457200"/>
          </a:xfrm>
          <a:prstGeom prst="rect">
            <a:avLst/>
          </a:prstGeom>
          <a:solidFill>
            <a:srgbClr val="FFFFCC">
              <a:alpha val="0"/>
            </a:srgbClr>
          </a:solidFill>
          <a:ln>
            <a:noFill/>
          </a:ln>
          <a:extLs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a:t>F</a:t>
            </a:r>
            <a:r>
              <a:rPr lang="en-US" altLang="zh-CN" sz="2400" baseline="-25000"/>
              <a:t>A&gt;B </a:t>
            </a:r>
            <a:r>
              <a:rPr lang="en-US" altLang="zh-CN" sz="2400"/>
              <a:t>= (A</a:t>
            </a:r>
            <a:r>
              <a:rPr lang="en-US" altLang="zh-CN" sz="2400" baseline="-25000"/>
              <a:t>1</a:t>
            </a:r>
            <a:r>
              <a:rPr lang="en-US" altLang="zh-CN" sz="2400"/>
              <a:t>&gt;B</a:t>
            </a:r>
            <a:r>
              <a:rPr lang="en-US" altLang="zh-CN" sz="2400" baseline="-25000"/>
              <a:t>1</a:t>
            </a:r>
            <a:r>
              <a:rPr lang="en-US" altLang="zh-CN" sz="2400"/>
              <a:t>) + (A</a:t>
            </a:r>
            <a:r>
              <a:rPr lang="en-US" altLang="zh-CN" sz="2400" baseline="-25000"/>
              <a:t>1</a:t>
            </a:r>
            <a:r>
              <a:rPr lang="en-US" altLang="zh-CN" sz="2400"/>
              <a:t>=B</a:t>
            </a:r>
            <a:r>
              <a:rPr lang="en-US" altLang="zh-CN" sz="2400" baseline="-25000"/>
              <a:t>1</a:t>
            </a:r>
            <a:r>
              <a:rPr lang="en-US" altLang="zh-CN" sz="2400"/>
              <a:t>)(A</a:t>
            </a:r>
            <a:r>
              <a:rPr lang="en-US" altLang="zh-CN" sz="2400" baseline="-25000"/>
              <a:t>0</a:t>
            </a:r>
            <a:r>
              <a:rPr lang="en-US" altLang="zh-CN" sz="2400"/>
              <a:t>&gt;B</a:t>
            </a:r>
            <a:r>
              <a:rPr lang="en-US" altLang="zh-CN" sz="2400" baseline="-25000"/>
              <a:t>0</a:t>
            </a:r>
            <a:r>
              <a:rPr lang="en-US" altLang="zh-CN" sz="2400"/>
              <a:t>)</a:t>
            </a:r>
            <a:endParaRPr lang="en-US" altLang="zh-CN" sz="2400"/>
          </a:p>
        </p:txBody>
      </p:sp>
      <p:sp>
        <p:nvSpPr>
          <p:cNvPr id="12296" name="Rectangle 6"/>
          <p:cNvSpPr>
            <a:spLocks noChangeArrowheads="1"/>
          </p:cNvSpPr>
          <p:nvPr/>
        </p:nvSpPr>
        <p:spPr bwMode="auto">
          <a:xfrm>
            <a:off x="682625" y="4664075"/>
            <a:ext cx="3073400" cy="457200"/>
          </a:xfrm>
          <a:prstGeom prst="rect">
            <a:avLst/>
          </a:prstGeom>
          <a:solidFill>
            <a:srgbClr val="FFFFCC">
              <a:alpha val="0"/>
            </a:srgbClr>
          </a:solidFill>
          <a:ln>
            <a:noFill/>
          </a:ln>
          <a:extLst>
            <a:ext uri="{91240B29-F687-4F45-9708-019B960494DF}">
              <a14:hiddenLine xmlns:a14="http://schemas.microsoft.com/office/drawing/2010/main" w="28575">
                <a:solidFill>
                  <a:srgbClr val="000000"/>
                </a:solidFill>
                <a:miter lim="800000"/>
                <a:headEnd/>
                <a:tailEnd type="none" w="lg" len="lg"/>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a:t>F</a:t>
            </a:r>
            <a:r>
              <a:rPr lang="en-US" altLang="zh-CN" sz="2400" baseline="-25000"/>
              <a:t>A=B </a:t>
            </a:r>
            <a:r>
              <a:rPr lang="en-US" altLang="zh-CN" sz="2400"/>
              <a:t>= (A</a:t>
            </a:r>
            <a:r>
              <a:rPr lang="en-US" altLang="zh-CN" sz="2400" baseline="-25000"/>
              <a:t>1</a:t>
            </a:r>
            <a:r>
              <a:rPr lang="en-US" altLang="zh-CN" sz="2400"/>
              <a:t>=B</a:t>
            </a:r>
            <a:r>
              <a:rPr lang="en-US" altLang="zh-CN" sz="2400" baseline="-25000"/>
              <a:t>1</a:t>
            </a:r>
            <a:r>
              <a:rPr lang="en-US" altLang="zh-CN" sz="2400"/>
              <a:t>)(A</a:t>
            </a:r>
            <a:r>
              <a:rPr lang="en-US" altLang="zh-CN" sz="2400" baseline="-25000"/>
              <a:t>0</a:t>
            </a:r>
            <a:r>
              <a:rPr lang="en-US" altLang="zh-CN" sz="2400"/>
              <a:t>=B</a:t>
            </a:r>
            <a:r>
              <a:rPr lang="en-US" altLang="zh-CN" sz="2400" baseline="-25000"/>
              <a:t>0</a:t>
            </a:r>
            <a:r>
              <a:rPr lang="en-US" altLang="zh-CN" sz="2400"/>
              <a:t>)</a:t>
            </a:r>
            <a:endParaRPr lang="en-US" altLang="zh-CN" sz="2400"/>
          </a:p>
        </p:txBody>
      </p:sp>
      <p:sp>
        <p:nvSpPr>
          <p:cNvPr id="12297" name="Rectangle 7"/>
          <p:cNvSpPr>
            <a:spLocks noChangeArrowheads="1"/>
          </p:cNvSpPr>
          <p:nvPr/>
        </p:nvSpPr>
        <p:spPr bwMode="auto">
          <a:xfrm>
            <a:off x="682625" y="5876925"/>
            <a:ext cx="4967288" cy="457200"/>
          </a:xfrm>
          <a:prstGeom prst="rect">
            <a:avLst/>
          </a:prstGeom>
          <a:solidFill>
            <a:srgbClr val="FFFFCC">
              <a:alpha val="0"/>
            </a:srgbClr>
          </a:solidFill>
          <a:ln>
            <a:noFill/>
          </a:ln>
          <a:extLst>
            <a:ext uri="{91240B29-F687-4F45-9708-019B960494DF}">
              <a14:hiddenLine xmlns:a14="http://schemas.microsoft.com/office/drawing/2010/main" w="28575">
                <a:solidFill>
                  <a:srgbClr val="000000"/>
                </a:solidFill>
                <a:miter lim="800000"/>
                <a:headEnd/>
                <a:tailEnd type="none" w="lg" len="lg"/>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a:t>F</a:t>
            </a:r>
            <a:r>
              <a:rPr lang="en-US" altLang="zh-CN" sz="2400" baseline="-25000"/>
              <a:t>A&lt;B </a:t>
            </a:r>
            <a:r>
              <a:rPr lang="en-US" altLang="zh-CN" sz="2400"/>
              <a:t>= (A</a:t>
            </a:r>
            <a:r>
              <a:rPr lang="en-US" altLang="zh-CN" sz="2400" baseline="-25000"/>
              <a:t>1</a:t>
            </a:r>
            <a:r>
              <a:rPr lang="en-US" altLang="zh-CN" sz="2400"/>
              <a:t>&lt;B</a:t>
            </a:r>
            <a:r>
              <a:rPr lang="en-US" altLang="zh-CN" sz="2400" baseline="-25000"/>
              <a:t>1</a:t>
            </a:r>
            <a:r>
              <a:rPr lang="en-US" altLang="zh-CN" sz="2400"/>
              <a:t>) + (A</a:t>
            </a:r>
            <a:r>
              <a:rPr lang="en-US" altLang="zh-CN" sz="2400" baseline="-25000"/>
              <a:t>1</a:t>
            </a:r>
            <a:r>
              <a:rPr lang="en-US" altLang="zh-CN" sz="2400"/>
              <a:t>=B</a:t>
            </a:r>
            <a:r>
              <a:rPr lang="en-US" altLang="zh-CN" sz="2400" baseline="-25000"/>
              <a:t>1</a:t>
            </a:r>
            <a:r>
              <a:rPr lang="en-US" altLang="zh-CN" sz="2400"/>
              <a:t>)(A</a:t>
            </a:r>
            <a:r>
              <a:rPr lang="en-US" altLang="zh-CN" sz="2400" baseline="-25000"/>
              <a:t>0</a:t>
            </a:r>
            <a:r>
              <a:rPr lang="en-US" altLang="zh-CN" sz="2400"/>
              <a:t>&lt;B</a:t>
            </a:r>
            <a:r>
              <a:rPr lang="en-US" altLang="zh-CN" sz="2400" baseline="-25000"/>
              <a:t>0</a:t>
            </a:r>
            <a:r>
              <a:rPr lang="en-US" altLang="zh-CN" sz="2400"/>
              <a:t>)</a:t>
            </a:r>
            <a:endParaRPr lang="en-US" altLang="zh-CN" sz="2400"/>
          </a:p>
        </p:txBody>
      </p:sp>
      <p:graphicFrame>
        <p:nvGraphicFramePr>
          <p:cNvPr id="12298" name="Object 3"/>
          <p:cNvGraphicFramePr>
            <a:graphicFrameLocks noChangeAspect="1"/>
          </p:cNvGraphicFramePr>
          <p:nvPr/>
        </p:nvGraphicFramePr>
        <p:xfrm>
          <a:off x="2490788" y="1457325"/>
          <a:ext cx="6545262" cy="3614738"/>
        </p:xfrm>
        <a:graphic>
          <a:graphicData uri="http://schemas.openxmlformats.org/presentationml/2006/ole">
            <mc:AlternateContent xmlns:mc="http://schemas.openxmlformats.org/markup-compatibility/2006">
              <mc:Choice xmlns:v="urn:schemas-microsoft-com:vml" Requires="v">
                <p:oleObj spid="_x0000_s12313" name="Picture" r:id="rId1" imgW="3124200" imgH="1752600" progId="Word.Picture.8">
                  <p:embed/>
                </p:oleObj>
              </mc:Choice>
              <mc:Fallback>
                <p:oleObj name="Picture" r:id="rId1" imgW="3124200" imgH="1752600" progId="Word.Picture.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t="-1437"/>
                      <a:stretch>
                        <a:fillRect/>
                      </a:stretch>
                    </p:blipFill>
                    <p:spPr bwMode="auto">
                      <a:xfrm>
                        <a:off x="2490788" y="1457325"/>
                        <a:ext cx="6545262" cy="361473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15" name="任意多边形 14"/>
          <p:cNvSpPr/>
          <p:nvPr/>
        </p:nvSpPr>
        <p:spPr>
          <a:xfrm>
            <a:off x="3189288" y="1457325"/>
            <a:ext cx="4803775" cy="3779838"/>
          </a:xfrm>
          <a:custGeom>
            <a:avLst/>
            <a:gdLst>
              <a:gd name="connsiteX0" fmla="*/ 13855 w 5749637"/>
              <a:gd name="connsiteY0" fmla="*/ 0 h 3782291"/>
              <a:gd name="connsiteX1" fmla="*/ 0 w 5749637"/>
              <a:gd name="connsiteY1" fmla="*/ 1579418 h 3782291"/>
              <a:gd name="connsiteX2" fmla="*/ 1884219 w 5749637"/>
              <a:gd name="connsiteY2" fmla="*/ 1579418 h 3782291"/>
              <a:gd name="connsiteX3" fmla="*/ 1884219 w 5749637"/>
              <a:gd name="connsiteY3" fmla="*/ 3782291 h 3782291"/>
              <a:gd name="connsiteX4" fmla="*/ 5749637 w 5749637"/>
              <a:gd name="connsiteY4" fmla="*/ 3782291 h 3782291"/>
              <a:gd name="connsiteX5" fmla="*/ 5749637 w 5749637"/>
              <a:gd name="connsiteY5" fmla="*/ 193964 h 3782291"/>
              <a:gd name="connsiteX6" fmla="*/ 5749637 w 5749637"/>
              <a:gd name="connsiteY6" fmla="*/ 55418 h 3782291"/>
              <a:gd name="connsiteX7" fmla="*/ 83128 w 5749637"/>
              <a:gd name="connsiteY7" fmla="*/ 55418 h 3782291"/>
              <a:gd name="connsiteX0-1" fmla="*/ 13855 w 5749637"/>
              <a:gd name="connsiteY0-2" fmla="*/ 0 h 3782291"/>
              <a:gd name="connsiteX1-3" fmla="*/ 0 w 5749637"/>
              <a:gd name="connsiteY1-4" fmla="*/ 1579418 h 3782291"/>
              <a:gd name="connsiteX2-5" fmla="*/ 1884219 w 5749637"/>
              <a:gd name="connsiteY2-6" fmla="*/ 1579418 h 3782291"/>
              <a:gd name="connsiteX3-7" fmla="*/ 1884219 w 5749637"/>
              <a:gd name="connsiteY3-8" fmla="*/ 3782291 h 3782291"/>
              <a:gd name="connsiteX4-9" fmla="*/ 5749637 w 5749637"/>
              <a:gd name="connsiteY4-10" fmla="*/ 3782291 h 3782291"/>
              <a:gd name="connsiteX5-11" fmla="*/ 5749637 w 5749637"/>
              <a:gd name="connsiteY5-12" fmla="*/ 193964 h 3782291"/>
              <a:gd name="connsiteX6-13" fmla="*/ 5740615 w 5749637"/>
              <a:gd name="connsiteY6-14" fmla="*/ 44046 h 3782291"/>
              <a:gd name="connsiteX7-15" fmla="*/ 5749637 w 5749637"/>
              <a:gd name="connsiteY7-16" fmla="*/ 55418 h 3782291"/>
              <a:gd name="connsiteX8" fmla="*/ 83128 w 5749637"/>
              <a:gd name="connsiteY8" fmla="*/ 55418 h 3782291"/>
              <a:gd name="connsiteX0-17" fmla="*/ 13855 w 5749637"/>
              <a:gd name="connsiteY0-18" fmla="*/ 0 h 3782291"/>
              <a:gd name="connsiteX1-19" fmla="*/ 9666 w 5749637"/>
              <a:gd name="connsiteY1-20" fmla="*/ 1933 h 3782291"/>
              <a:gd name="connsiteX2-21" fmla="*/ 0 w 5749637"/>
              <a:gd name="connsiteY2-22" fmla="*/ 1579418 h 3782291"/>
              <a:gd name="connsiteX3-23" fmla="*/ 1884219 w 5749637"/>
              <a:gd name="connsiteY3-24" fmla="*/ 1579418 h 3782291"/>
              <a:gd name="connsiteX4-25" fmla="*/ 1884219 w 5749637"/>
              <a:gd name="connsiteY4-26" fmla="*/ 3782291 h 3782291"/>
              <a:gd name="connsiteX5-27" fmla="*/ 5749637 w 5749637"/>
              <a:gd name="connsiteY5-28" fmla="*/ 3782291 h 3782291"/>
              <a:gd name="connsiteX6-29" fmla="*/ 5749637 w 5749637"/>
              <a:gd name="connsiteY6-30" fmla="*/ 193964 h 3782291"/>
              <a:gd name="connsiteX7-31" fmla="*/ 5740615 w 5749637"/>
              <a:gd name="connsiteY7-32" fmla="*/ 44046 h 3782291"/>
              <a:gd name="connsiteX8-33" fmla="*/ 5749637 w 5749637"/>
              <a:gd name="connsiteY8-34" fmla="*/ 55418 h 3782291"/>
              <a:gd name="connsiteX9" fmla="*/ 83128 w 5749637"/>
              <a:gd name="connsiteY9" fmla="*/ 55418 h 3782291"/>
              <a:gd name="connsiteX0-35" fmla="*/ 18797 w 5754579"/>
              <a:gd name="connsiteY0-36" fmla="*/ 0 h 3782291"/>
              <a:gd name="connsiteX1-37" fmla="*/ 14608 w 5754579"/>
              <a:gd name="connsiteY1-38" fmla="*/ 1933 h 3782291"/>
              <a:gd name="connsiteX2-39" fmla="*/ 4942 w 5754579"/>
              <a:gd name="connsiteY2-40" fmla="*/ 1579418 h 3782291"/>
              <a:gd name="connsiteX3-41" fmla="*/ 1889161 w 5754579"/>
              <a:gd name="connsiteY3-42" fmla="*/ 1579418 h 3782291"/>
              <a:gd name="connsiteX4-43" fmla="*/ 1889161 w 5754579"/>
              <a:gd name="connsiteY4-44" fmla="*/ 3782291 h 3782291"/>
              <a:gd name="connsiteX5-45" fmla="*/ 5754579 w 5754579"/>
              <a:gd name="connsiteY5-46" fmla="*/ 3782291 h 3782291"/>
              <a:gd name="connsiteX6-47" fmla="*/ 5754579 w 5754579"/>
              <a:gd name="connsiteY6-48" fmla="*/ 193964 h 3782291"/>
              <a:gd name="connsiteX7-49" fmla="*/ 5745557 w 5754579"/>
              <a:gd name="connsiteY7-50" fmla="*/ 44046 h 3782291"/>
              <a:gd name="connsiteX8-51" fmla="*/ 5754579 w 5754579"/>
              <a:gd name="connsiteY8-52" fmla="*/ 55418 h 3782291"/>
              <a:gd name="connsiteX9-53" fmla="*/ 88070 w 5754579"/>
              <a:gd name="connsiteY9-54" fmla="*/ 55418 h 3782291"/>
              <a:gd name="connsiteX0-55" fmla="*/ 18797 w 5754579"/>
              <a:gd name="connsiteY0-56" fmla="*/ 0 h 3782291"/>
              <a:gd name="connsiteX1-57" fmla="*/ 14608 w 5754579"/>
              <a:gd name="connsiteY1-58" fmla="*/ 1933 h 3782291"/>
              <a:gd name="connsiteX2-59" fmla="*/ 4942 w 5754579"/>
              <a:gd name="connsiteY2-60" fmla="*/ 1579418 h 3782291"/>
              <a:gd name="connsiteX3-61" fmla="*/ 1889161 w 5754579"/>
              <a:gd name="connsiteY3-62" fmla="*/ 1579418 h 3782291"/>
              <a:gd name="connsiteX4-63" fmla="*/ 1889161 w 5754579"/>
              <a:gd name="connsiteY4-64" fmla="*/ 3782291 h 3782291"/>
              <a:gd name="connsiteX5-65" fmla="*/ 5754579 w 5754579"/>
              <a:gd name="connsiteY5-66" fmla="*/ 3782291 h 3782291"/>
              <a:gd name="connsiteX6-67" fmla="*/ 5754579 w 5754579"/>
              <a:gd name="connsiteY6-68" fmla="*/ 193964 h 3782291"/>
              <a:gd name="connsiteX7-69" fmla="*/ 5745557 w 5754579"/>
              <a:gd name="connsiteY7-70" fmla="*/ 44046 h 3782291"/>
              <a:gd name="connsiteX8-71" fmla="*/ 5754579 w 5754579"/>
              <a:gd name="connsiteY8-72" fmla="*/ 55418 h 3782291"/>
              <a:gd name="connsiteX9-73" fmla="*/ 88070 w 5754579"/>
              <a:gd name="connsiteY9-74" fmla="*/ 55418 h 3782291"/>
              <a:gd name="connsiteX0-75" fmla="*/ 18797 w 5754579"/>
              <a:gd name="connsiteY0-76" fmla="*/ 0 h 3782291"/>
              <a:gd name="connsiteX1-77" fmla="*/ 14608 w 5754579"/>
              <a:gd name="connsiteY1-78" fmla="*/ 1933 h 3782291"/>
              <a:gd name="connsiteX2-79" fmla="*/ 4942 w 5754579"/>
              <a:gd name="connsiteY2-80" fmla="*/ 1579418 h 3782291"/>
              <a:gd name="connsiteX3-81" fmla="*/ 1889161 w 5754579"/>
              <a:gd name="connsiteY3-82" fmla="*/ 1579418 h 3782291"/>
              <a:gd name="connsiteX4-83" fmla="*/ 1889161 w 5754579"/>
              <a:gd name="connsiteY4-84" fmla="*/ 3782291 h 3782291"/>
              <a:gd name="connsiteX5-85" fmla="*/ 5754579 w 5754579"/>
              <a:gd name="connsiteY5-86" fmla="*/ 3782291 h 3782291"/>
              <a:gd name="connsiteX6-87" fmla="*/ 5754579 w 5754579"/>
              <a:gd name="connsiteY6-88" fmla="*/ 193964 h 3782291"/>
              <a:gd name="connsiteX7-89" fmla="*/ 5745557 w 5754579"/>
              <a:gd name="connsiteY7-90" fmla="*/ 44046 h 3782291"/>
              <a:gd name="connsiteX8-91" fmla="*/ 5754579 w 5754579"/>
              <a:gd name="connsiteY8-92" fmla="*/ 55418 h 3782291"/>
              <a:gd name="connsiteX9-93" fmla="*/ 88070 w 5754579"/>
              <a:gd name="connsiteY9-94" fmla="*/ 55418 h 3782291"/>
              <a:gd name="connsiteX0-95" fmla="*/ 18797 w 5754579"/>
              <a:gd name="connsiteY0-96" fmla="*/ 0 h 3782291"/>
              <a:gd name="connsiteX1-97" fmla="*/ 14608 w 5754579"/>
              <a:gd name="connsiteY1-98" fmla="*/ 1933 h 3782291"/>
              <a:gd name="connsiteX2-99" fmla="*/ 4942 w 5754579"/>
              <a:gd name="connsiteY2-100" fmla="*/ 1579418 h 3782291"/>
              <a:gd name="connsiteX3-101" fmla="*/ 1889161 w 5754579"/>
              <a:gd name="connsiteY3-102" fmla="*/ 1579418 h 3782291"/>
              <a:gd name="connsiteX4-103" fmla="*/ 1889161 w 5754579"/>
              <a:gd name="connsiteY4-104" fmla="*/ 3782291 h 3782291"/>
              <a:gd name="connsiteX5-105" fmla="*/ 5754579 w 5754579"/>
              <a:gd name="connsiteY5-106" fmla="*/ 3782291 h 3782291"/>
              <a:gd name="connsiteX6-107" fmla="*/ 5754579 w 5754579"/>
              <a:gd name="connsiteY6-108" fmla="*/ 193964 h 3782291"/>
              <a:gd name="connsiteX7-109" fmla="*/ 5745557 w 5754579"/>
              <a:gd name="connsiteY7-110" fmla="*/ 44046 h 3782291"/>
              <a:gd name="connsiteX8-111" fmla="*/ 5754579 w 5754579"/>
              <a:gd name="connsiteY8-112" fmla="*/ 55418 h 3782291"/>
              <a:gd name="connsiteX9-113" fmla="*/ 88070 w 5754579"/>
              <a:gd name="connsiteY9-114" fmla="*/ 55418 h 3782291"/>
              <a:gd name="connsiteX0-115" fmla="*/ 18797 w 5754579"/>
              <a:gd name="connsiteY0-116" fmla="*/ 0 h 3782291"/>
              <a:gd name="connsiteX1-117" fmla="*/ 14608 w 5754579"/>
              <a:gd name="connsiteY1-118" fmla="*/ 1933 h 3782291"/>
              <a:gd name="connsiteX2-119" fmla="*/ 4942 w 5754579"/>
              <a:gd name="connsiteY2-120" fmla="*/ 1579418 h 3782291"/>
              <a:gd name="connsiteX3-121" fmla="*/ 1889161 w 5754579"/>
              <a:gd name="connsiteY3-122" fmla="*/ 1579418 h 3782291"/>
              <a:gd name="connsiteX4-123" fmla="*/ 1889161 w 5754579"/>
              <a:gd name="connsiteY4-124" fmla="*/ 3782291 h 3782291"/>
              <a:gd name="connsiteX5-125" fmla="*/ 5754579 w 5754579"/>
              <a:gd name="connsiteY5-126" fmla="*/ 3782291 h 3782291"/>
              <a:gd name="connsiteX6-127" fmla="*/ 5754579 w 5754579"/>
              <a:gd name="connsiteY6-128" fmla="*/ 193964 h 3782291"/>
              <a:gd name="connsiteX7-129" fmla="*/ 5745557 w 5754579"/>
              <a:gd name="connsiteY7-130" fmla="*/ 44046 h 3782291"/>
              <a:gd name="connsiteX8-131" fmla="*/ 5754579 w 5754579"/>
              <a:gd name="connsiteY8-132" fmla="*/ 55418 h 3782291"/>
              <a:gd name="connsiteX9-133" fmla="*/ 88070 w 5754579"/>
              <a:gd name="connsiteY9-134" fmla="*/ 55418 h 3782291"/>
              <a:gd name="connsiteX0-135" fmla="*/ 18797 w 5754579"/>
              <a:gd name="connsiteY0-136" fmla="*/ 0 h 3782291"/>
              <a:gd name="connsiteX1-137" fmla="*/ 14608 w 5754579"/>
              <a:gd name="connsiteY1-138" fmla="*/ 1933 h 3782291"/>
              <a:gd name="connsiteX2-139" fmla="*/ 4942 w 5754579"/>
              <a:gd name="connsiteY2-140" fmla="*/ 1579418 h 3782291"/>
              <a:gd name="connsiteX3-141" fmla="*/ 1889161 w 5754579"/>
              <a:gd name="connsiteY3-142" fmla="*/ 1579418 h 3782291"/>
              <a:gd name="connsiteX4-143" fmla="*/ 1889161 w 5754579"/>
              <a:gd name="connsiteY4-144" fmla="*/ 3782291 h 3782291"/>
              <a:gd name="connsiteX5-145" fmla="*/ 5754579 w 5754579"/>
              <a:gd name="connsiteY5-146" fmla="*/ 3782291 h 3782291"/>
              <a:gd name="connsiteX6-147" fmla="*/ 5754579 w 5754579"/>
              <a:gd name="connsiteY6-148" fmla="*/ 193964 h 3782291"/>
              <a:gd name="connsiteX7-149" fmla="*/ 5745557 w 5754579"/>
              <a:gd name="connsiteY7-150" fmla="*/ 44046 h 3782291"/>
              <a:gd name="connsiteX8-151" fmla="*/ 5754579 w 5754579"/>
              <a:gd name="connsiteY8-152" fmla="*/ 55418 h 3782291"/>
              <a:gd name="connsiteX9-153" fmla="*/ 88070 w 5754579"/>
              <a:gd name="connsiteY9-154" fmla="*/ 55418 h 3782291"/>
              <a:gd name="connsiteX10" fmla="*/ 18797 w 5754579"/>
              <a:gd name="connsiteY10" fmla="*/ 0 h 3782291"/>
              <a:gd name="connsiteX0-155" fmla="*/ 18797 w 5754579"/>
              <a:gd name="connsiteY0-156" fmla="*/ 0 h 3782291"/>
              <a:gd name="connsiteX1-157" fmla="*/ 14608 w 5754579"/>
              <a:gd name="connsiteY1-158" fmla="*/ 1933 h 3782291"/>
              <a:gd name="connsiteX2-159" fmla="*/ 4942 w 5754579"/>
              <a:gd name="connsiteY2-160" fmla="*/ 1579418 h 3782291"/>
              <a:gd name="connsiteX3-161" fmla="*/ 1889161 w 5754579"/>
              <a:gd name="connsiteY3-162" fmla="*/ 1579418 h 3782291"/>
              <a:gd name="connsiteX4-163" fmla="*/ 1889161 w 5754579"/>
              <a:gd name="connsiteY4-164" fmla="*/ 3782291 h 3782291"/>
              <a:gd name="connsiteX5-165" fmla="*/ 5754579 w 5754579"/>
              <a:gd name="connsiteY5-166" fmla="*/ 3782291 h 3782291"/>
              <a:gd name="connsiteX6-167" fmla="*/ 5754579 w 5754579"/>
              <a:gd name="connsiteY6-168" fmla="*/ 193964 h 3782291"/>
              <a:gd name="connsiteX7-169" fmla="*/ 5745557 w 5754579"/>
              <a:gd name="connsiteY7-170" fmla="*/ 44046 h 3782291"/>
              <a:gd name="connsiteX8-171" fmla="*/ 5754579 w 5754579"/>
              <a:gd name="connsiteY8-172" fmla="*/ 55418 h 3782291"/>
              <a:gd name="connsiteX9-173" fmla="*/ 88070 w 5754579"/>
              <a:gd name="connsiteY9-174" fmla="*/ 55418 h 3782291"/>
              <a:gd name="connsiteX10-175" fmla="*/ 18797 w 5754579"/>
              <a:gd name="connsiteY10-176" fmla="*/ 0 h 3782291"/>
              <a:gd name="connsiteX0-177" fmla="*/ 18797 w 5754579"/>
              <a:gd name="connsiteY0-178" fmla="*/ 0 h 3782291"/>
              <a:gd name="connsiteX1-179" fmla="*/ 14608 w 5754579"/>
              <a:gd name="connsiteY1-180" fmla="*/ 1933 h 3782291"/>
              <a:gd name="connsiteX2-181" fmla="*/ 4942 w 5754579"/>
              <a:gd name="connsiteY2-182" fmla="*/ 1579418 h 3782291"/>
              <a:gd name="connsiteX3-183" fmla="*/ 1889161 w 5754579"/>
              <a:gd name="connsiteY3-184" fmla="*/ 1579418 h 3782291"/>
              <a:gd name="connsiteX4-185" fmla="*/ 1889161 w 5754579"/>
              <a:gd name="connsiteY4-186" fmla="*/ 3782291 h 3782291"/>
              <a:gd name="connsiteX5-187" fmla="*/ 5754579 w 5754579"/>
              <a:gd name="connsiteY5-188" fmla="*/ 3782291 h 3782291"/>
              <a:gd name="connsiteX6-189" fmla="*/ 5745557 w 5754579"/>
              <a:gd name="connsiteY6-190" fmla="*/ 44046 h 3782291"/>
              <a:gd name="connsiteX7-191" fmla="*/ 5754579 w 5754579"/>
              <a:gd name="connsiteY7-192" fmla="*/ 55418 h 3782291"/>
              <a:gd name="connsiteX8-193" fmla="*/ 88070 w 5754579"/>
              <a:gd name="connsiteY8-194" fmla="*/ 55418 h 3782291"/>
              <a:gd name="connsiteX9-195" fmla="*/ 18797 w 5754579"/>
              <a:gd name="connsiteY9-196" fmla="*/ 0 h 3782291"/>
              <a:gd name="connsiteX0-197" fmla="*/ 18797 w 5754579"/>
              <a:gd name="connsiteY0-198" fmla="*/ 0 h 3782291"/>
              <a:gd name="connsiteX1-199" fmla="*/ 14608 w 5754579"/>
              <a:gd name="connsiteY1-200" fmla="*/ 1933 h 3782291"/>
              <a:gd name="connsiteX2-201" fmla="*/ 4942 w 5754579"/>
              <a:gd name="connsiteY2-202" fmla="*/ 1579418 h 3782291"/>
              <a:gd name="connsiteX3-203" fmla="*/ 1889161 w 5754579"/>
              <a:gd name="connsiteY3-204" fmla="*/ 1579418 h 3782291"/>
              <a:gd name="connsiteX4-205" fmla="*/ 1889161 w 5754579"/>
              <a:gd name="connsiteY4-206" fmla="*/ 3782291 h 3782291"/>
              <a:gd name="connsiteX5-207" fmla="*/ 5754579 w 5754579"/>
              <a:gd name="connsiteY5-208" fmla="*/ 3782291 h 3782291"/>
              <a:gd name="connsiteX6-209" fmla="*/ 5745557 w 5754579"/>
              <a:gd name="connsiteY6-210" fmla="*/ 44046 h 3782291"/>
              <a:gd name="connsiteX7-211" fmla="*/ 5754579 w 5754579"/>
              <a:gd name="connsiteY7-212" fmla="*/ 55418 h 3782291"/>
              <a:gd name="connsiteX8-213" fmla="*/ 18797 w 5754579"/>
              <a:gd name="connsiteY8-214" fmla="*/ 0 h 3782291"/>
              <a:gd name="connsiteX0-215" fmla="*/ 18797 w 5754579"/>
              <a:gd name="connsiteY0-216" fmla="*/ 0 h 3782291"/>
              <a:gd name="connsiteX1-217" fmla="*/ 14608 w 5754579"/>
              <a:gd name="connsiteY1-218" fmla="*/ 1933 h 3782291"/>
              <a:gd name="connsiteX2-219" fmla="*/ 4942 w 5754579"/>
              <a:gd name="connsiteY2-220" fmla="*/ 1579418 h 3782291"/>
              <a:gd name="connsiteX3-221" fmla="*/ 1889161 w 5754579"/>
              <a:gd name="connsiteY3-222" fmla="*/ 1579418 h 3782291"/>
              <a:gd name="connsiteX4-223" fmla="*/ 1889161 w 5754579"/>
              <a:gd name="connsiteY4-224" fmla="*/ 3782291 h 3782291"/>
              <a:gd name="connsiteX5-225" fmla="*/ 5754579 w 5754579"/>
              <a:gd name="connsiteY5-226" fmla="*/ 3782291 h 3782291"/>
              <a:gd name="connsiteX6-227" fmla="*/ 5745557 w 5754579"/>
              <a:gd name="connsiteY6-228" fmla="*/ 44046 h 3782291"/>
              <a:gd name="connsiteX7-229" fmla="*/ 5754579 w 5754579"/>
              <a:gd name="connsiteY7-230" fmla="*/ 55418 h 3782291"/>
              <a:gd name="connsiteX8-231" fmla="*/ 18797 w 5754579"/>
              <a:gd name="connsiteY8-232" fmla="*/ 0 h 3782291"/>
              <a:gd name="connsiteX0-233" fmla="*/ 18797 w 5754579"/>
              <a:gd name="connsiteY0-234" fmla="*/ 0 h 3782291"/>
              <a:gd name="connsiteX1-235" fmla="*/ 14608 w 5754579"/>
              <a:gd name="connsiteY1-236" fmla="*/ 1933 h 3782291"/>
              <a:gd name="connsiteX2-237" fmla="*/ 4942 w 5754579"/>
              <a:gd name="connsiteY2-238" fmla="*/ 1579418 h 3782291"/>
              <a:gd name="connsiteX3-239" fmla="*/ 1889161 w 5754579"/>
              <a:gd name="connsiteY3-240" fmla="*/ 1579418 h 3782291"/>
              <a:gd name="connsiteX4-241" fmla="*/ 1889161 w 5754579"/>
              <a:gd name="connsiteY4-242" fmla="*/ 3782291 h 3782291"/>
              <a:gd name="connsiteX5-243" fmla="*/ 5754579 w 5754579"/>
              <a:gd name="connsiteY5-244" fmla="*/ 3782291 h 3782291"/>
              <a:gd name="connsiteX6-245" fmla="*/ 5745557 w 5754579"/>
              <a:gd name="connsiteY6-246" fmla="*/ 44046 h 3782291"/>
              <a:gd name="connsiteX7-247" fmla="*/ 18797 w 5754579"/>
              <a:gd name="connsiteY7-248" fmla="*/ 0 h 3782291"/>
              <a:gd name="connsiteX0-249" fmla="*/ 18797 w 5754579"/>
              <a:gd name="connsiteY0-250" fmla="*/ 0 h 3782291"/>
              <a:gd name="connsiteX1-251" fmla="*/ 14608 w 5754579"/>
              <a:gd name="connsiteY1-252" fmla="*/ 1933 h 3782291"/>
              <a:gd name="connsiteX2-253" fmla="*/ 4942 w 5754579"/>
              <a:gd name="connsiteY2-254" fmla="*/ 1579418 h 3782291"/>
              <a:gd name="connsiteX3-255" fmla="*/ 1889161 w 5754579"/>
              <a:gd name="connsiteY3-256" fmla="*/ 1579418 h 3782291"/>
              <a:gd name="connsiteX4-257" fmla="*/ 1889161 w 5754579"/>
              <a:gd name="connsiteY4-258" fmla="*/ 3782291 h 3782291"/>
              <a:gd name="connsiteX5-259" fmla="*/ 5754579 w 5754579"/>
              <a:gd name="connsiteY5-260" fmla="*/ 3782291 h 3782291"/>
              <a:gd name="connsiteX6-261" fmla="*/ 5745557 w 5754579"/>
              <a:gd name="connsiteY6-262" fmla="*/ 44046 h 3782291"/>
              <a:gd name="connsiteX7-263" fmla="*/ 18797 w 5754579"/>
              <a:gd name="connsiteY7-264" fmla="*/ 0 h 3782291"/>
              <a:gd name="connsiteX0-265" fmla="*/ 5740615 w 5749637"/>
              <a:gd name="connsiteY0-266" fmla="*/ 42113 h 3780358"/>
              <a:gd name="connsiteX1-267" fmla="*/ 9666 w 5749637"/>
              <a:gd name="connsiteY1-268" fmla="*/ 0 h 3780358"/>
              <a:gd name="connsiteX2-269" fmla="*/ 0 w 5749637"/>
              <a:gd name="connsiteY2-270" fmla="*/ 1577485 h 3780358"/>
              <a:gd name="connsiteX3-271" fmla="*/ 1884219 w 5749637"/>
              <a:gd name="connsiteY3-272" fmla="*/ 1577485 h 3780358"/>
              <a:gd name="connsiteX4-273" fmla="*/ 1884219 w 5749637"/>
              <a:gd name="connsiteY4-274" fmla="*/ 3780358 h 3780358"/>
              <a:gd name="connsiteX5-275" fmla="*/ 5749637 w 5749637"/>
              <a:gd name="connsiteY5-276" fmla="*/ 3780358 h 3780358"/>
              <a:gd name="connsiteX6-277" fmla="*/ 5740615 w 5749637"/>
              <a:gd name="connsiteY6-278" fmla="*/ 42113 h 3780358"/>
              <a:gd name="connsiteX0-279" fmla="*/ 5740615 w 5749637"/>
              <a:gd name="connsiteY0-280" fmla="*/ 42113 h 3780358"/>
              <a:gd name="connsiteX1-281" fmla="*/ 9666 w 5749637"/>
              <a:gd name="connsiteY1-282" fmla="*/ 0 h 3780358"/>
              <a:gd name="connsiteX2-283" fmla="*/ 0 w 5749637"/>
              <a:gd name="connsiteY2-284" fmla="*/ 1577485 h 3780358"/>
              <a:gd name="connsiteX3-285" fmla="*/ 2255970 w 5749637"/>
              <a:gd name="connsiteY3-286" fmla="*/ 1577485 h 3780358"/>
              <a:gd name="connsiteX4-287" fmla="*/ 1884219 w 5749637"/>
              <a:gd name="connsiteY4-288" fmla="*/ 3780358 h 3780358"/>
              <a:gd name="connsiteX5-289" fmla="*/ 5749637 w 5749637"/>
              <a:gd name="connsiteY5-290" fmla="*/ 3780358 h 3780358"/>
              <a:gd name="connsiteX6-291" fmla="*/ 5740615 w 5749637"/>
              <a:gd name="connsiteY6-292" fmla="*/ 42113 h 3780358"/>
              <a:gd name="connsiteX0-293" fmla="*/ 5740615 w 5749637"/>
              <a:gd name="connsiteY0-294" fmla="*/ 42113 h 3780358"/>
              <a:gd name="connsiteX1-295" fmla="*/ 9666 w 5749637"/>
              <a:gd name="connsiteY1-296" fmla="*/ 0 h 3780358"/>
              <a:gd name="connsiteX2-297" fmla="*/ 0 w 5749637"/>
              <a:gd name="connsiteY2-298" fmla="*/ 1577485 h 3780358"/>
              <a:gd name="connsiteX3-299" fmla="*/ 2255970 w 5749637"/>
              <a:gd name="connsiteY3-300" fmla="*/ 1577485 h 3780358"/>
              <a:gd name="connsiteX4-301" fmla="*/ 1884219 w 5749637"/>
              <a:gd name="connsiteY4-302" fmla="*/ 3780358 h 3780358"/>
              <a:gd name="connsiteX5-303" fmla="*/ 5749637 w 5749637"/>
              <a:gd name="connsiteY5-304" fmla="*/ 3780358 h 3780358"/>
              <a:gd name="connsiteX6-305" fmla="*/ 5740615 w 5749637"/>
              <a:gd name="connsiteY6-306" fmla="*/ 42113 h 3780358"/>
              <a:gd name="connsiteX0-307" fmla="*/ 5740615 w 5749637"/>
              <a:gd name="connsiteY0-308" fmla="*/ 42113 h 3780358"/>
              <a:gd name="connsiteX1-309" fmla="*/ 9666 w 5749637"/>
              <a:gd name="connsiteY1-310" fmla="*/ 0 h 3780358"/>
              <a:gd name="connsiteX2-311" fmla="*/ 0 w 5749637"/>
              <a:gd name="connsiteY2-312" fmla="*/ 1577485 h 3780358"/>
              <a:gd name="connsiteX3-313" fmla="*/ 2255970 w 5749637"/>
              <a:gd name="connsiteY3-314" fmla="*/ 1577485 h 3780358"/>
              <a:gd name="connsiteX4-315" fmla="*/ 2173359 w 5749637"/>
              <a:gd name="connsiteY4-316" fmla="*/ 3763103 h 3780358"/>
              <a:gd name="connsiteX5-317" fmla="*/ 5749637 w 5749637"/>
              <a:gd name="connsiteY5-318" fmla="*/ 3780358 h 3780358"/>
              <a:gd name="connsiteX6-319" fmla="*/ 5740615 w 5749637"/>
              <a:gd name="connsiteY6-320" fmla="*/ 42113 h 3780358"/>
              <a:gd name="connsiteX0-321" fmla="*/ 5740615 w 5749637"/>
              <a:gd name="connsiteY0-322" fmla="*/ 42113 h 3780358"/>
              <a:gd name="connsiteX1-323" fmla="*/ 9666 w 5749637"/>
              <a:gd name="connsiteY1-324" fmla="*/ 0 h 3780358"/>
              <a:gd name="connsiteX2-325" fmla="*/ 0 w 5749637"/>
              <a:gd name="connsiteY2-326" fmla="*/ 1577485 h 3780358"/>
              <a:gd name="connsiteX3-327" fmla="*/ 2255970 w 5749637"/>
              <a:gd name="connsiteY3-328" fmla="*/ 1577485 h 3780358"/>
              <a:gd name="connsiteX4-329" fmla="*/ 2173359 w 5749637"/>
              <a:gd name="connsiteY4-330" fmla="*/ 3763103 h 3780358"/>
              <a:gd name="connsiteX5-331" fmla="*/ 5749637 w 5749637"/>
              <a:gd name="connsiteY5-332" fmla="*/ 3780358 h 3780358"/>
              <a:gd name="connsiteX6-333" fmla="*/ 5740615 w 5749637"/>
              <a:gd name="connsiteY6-334" fmla="*/ 42113 h 3780358"/>
              <a:gd name="connsiteX0-335" fmla="*/ 5740615 w 5749637"/>
              <a:gd name="connsiteY0-336" fmla="*/ 42113 h 3780358"/>
              <a:gd name="connsiteX1-337" fmla="*/ 9666 w 5749637"/>
              <a:gd name="connsiteY1-338" fmla="*/ 0 h 3780358"/>
              <a:gd name="connsiteX2-339" fmla="*/ 0 w 5749637"/>
              <a:gd name="connsiteY2-340" fmla="*/ 1577485 h 3780358"/>
              <a:gd name="connsiteX3-341" fmla="*/ 2255970 w 5749637"/>
              <a:gd name="connsiteY3-342" fmla="*/ 1577485 h 3780358"/>
              <a:gd name="connsiteX4-343" fmla="*/ 2173359 w 5749637"/>
              <a:gd name="connsiteY4-344" fmla="*/ 3771730 h 3780358"/>
              <a:gd name="connsiteX5-345" fmla="*/ 5749637 w 5749637"/>
              <a:gd name="connsiteY5-346" fmla="*/ 3780358 h 3780358"/>
              <a:gd name="connsiteX6-347" fmla="*/ 5740615 w 5749637"/>
              <a:gd name="connsiteY6-348" fmla="*/ 42113 h 3780358"/>
              <a:gd name="connsiteX0-349" fmla="*/ 5740615 w 5749637"/>
              <a:gd name="connsiteY0-350" fmla="*/ 42113 h 3780358"/>
              <a:gd name="connsiteX1-351" fmla="*/ 9666 w 5749637"/>
              <a:gd name="connsiteY1-352" fmla="*/ 0 h 3780358"/>
              <a:gd name="connsiteX2-353" fmla="*/ 0 w 5749637"/>
              <a:gd name="connsiteY2-354" fmla="*/ 1577485 h 3780358"/>
              <a:gd name="connsiteX3-355" fmla="*/ 2255970 w 5749637"/>
              <a:gd name="connsiteY3-356" fmla="*/ 1577485 h 3780358"/>
              <a:gd name="connsiteX4-357" fmla="*/ 2194013 w 5749637"/>
              <a:gd name="connsiteY4-358" fmla="*/ 3763103 h 3780358"/>
              <a:gd name="connsiteX5-359" fmla="*/ 5749637 w 5749637"/>
              <a:gd name="connsiteY5-360" fmla="*/ 3780358 h 3780358"/>
              <a:gd name="connsiteX6-361" fmla="*/ 5740615 w 5749637"/>
              <a:gd name="connsiteY6-362" fmla="*/ 42113 h 3780358"/>
              <a:gd name="connsiteX0-363" fmla="*/ 5740615 w 5749637"/>
              <a:gd name="connsiteY0-364" fmla="*/ 42113 h 3780358"/>
              <a:gd name="connsiteX1-365" fmla="*/ 9666 w 5749637"/>
              <a:gd name="connsiteY1-366" fmla="*/ 0 h 3780358"/>
              <a:gd name="connsiteX2-367" fmla="*/ 0 w 5749637"/>
              <a:gd name="connsiteY2-368" fmla="*/ 1577485 h 3780358"/>
              <a:gd name="connsiteX3-369" fmla="*/ 2255970 w 5749637"/>
              <a:gd name="connsiteY3-370" fmla="*/ 1577485 h 3780358"/>
              <a:gd name="connsiteX4-371" fmla="*/ 2194013 w 5749637"/>
              <a:gd name="connsiteY4-372" fmla="*/ 3763103 h 3780358"/>
              <a:gd name="connsiteX5-373" fmla="*/ 5749637 w 5749637"/>
              <a:gd name="connsiteY5-374" fmla="*/ 3780358 h 3780358"/>
              <a:gd name="connsiteX6-375" fmla="*/ 5740615 w 5749637"/>
              <a:gd name="connsiteY6-376" fmla="*/ 42113 h 3780358"/>
              <a:gd name="connsiteX0-377" fmla="*/ 5740615 w 5749637"/>
              <a:gd name="connsiteY0-378" fmla="*/ 42113 h 3780358"/>
              <a:gd name="connsiteX1-379" fmla="*/ 9666 w 5749637"/>
              <a:gd name="connsiteY1-380" fmla="*/ 0 h 3780358"/>
              <a:gd name="connsiteX2-381" fmla="*/ 0 w 5749637"/>
              <a:gd name="connsiteY2-382" fmla="*/ 1577485 h 3780358"/>
              <a:gd name="connsiteX3-383" fmla="*/ 2255970 w 5749637"/>
              <a:gd name="connsiteY3-384" fmla="*/ 1577485 h 3780358"/>
              <a:gd name="connsiteX4-385" fmla="*/ 2297278 w 5749637"/>
              <a:gd name="connsiteY4-386" fmla="*/ 3771730 h 3780358"/>
              <a:gd name="connsiteX5-387" fmla="*/ 5749637 w 5749637"/>
              <a:gd name="connsiteY5-388" fmla="*/ 3780358 h 3780358"/>
              <a:gd name="connsiteX6-389" fmla="*/ 5740615 w 5749637"/>
              <a:gd name="connsiteY6-390" fmla="*/ 42113 h 3780358"/>
              <a:gd name="connsiteX0-391" fmla="*/ 5740615 w 5749637"/>
              <a:gd name="connsiteY0-392" fmla="*/ 42113 h 3780358"/>
              <a:gd name="connsiteX1-393" fmla="*/ 9666 w 5749637"/>
              <a:gd name="connsiteY1-394" fmla="*/ 0 h 3780358"/>
              <a:gd name="connsiteX2-395" fmla="*/ 0 w 5749637"/>
              <a:gd name="connsiteY2-396" fmla="*/ 1577485 h 3780358"/>
              <a:gd name="connsiteX3-397" fmla="*/ 2255970 w 5749637"/>
              <a:gd name="connsiteY3-398" fmla="*/ 1577485 h 3780358"/>
              <a:gd name="connsiteX4-399" fmla="*/ 2297278 w 5749637"/>
              <a:gd name="connsiteY4-400" fmla="*/ 3771730 h 3780358"/>
              <a:gd name="connsiteX5-401" fmla="*/ 5749637 w 5749637"/>
              <a:gd name="connsiteY5-402" fmla="*/ 3780358 h 3780358"/>
              <a:gd name="connsiteX6-403" fmla="*/ 5740615 w 5749637"/>
              <a:gd name="connsiteY6-404" fmla="*/ 42113 h 37803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749637" h="3780358">
                <a:moveTo>
                  <a:pt x="5740615" y="42113"/>
                </a:moveTo>
                <a:lnTo>
                  <a:pt x="9666" y="0"/>
                </a:lnTo>
                <a:lnTo>
                  <a:pt x="0" y="1577485"/>
                </a:lnTo>
                <a:lnTo>
                  <a:pt x="2255970" y="1577485"/>
                </a:lnTo>
                <a:cubicBezTo>
                  <a:pt x="2286949" y="3795723"/>
                  <a:pt x="2297279" y="3770785"/>
                  <a:pt x="2297278" y="3771730"/>
                </a:cubicBezTo>
                <a:cubicBezTo>
                  <a:pt x="2274294" y="3777482"/>
                  <a:pt x="4564429" y="3774606"/>
                  <a:pt x="5749637" y="3780358"/>
                </a:cubicBezTo>
                <a:cubicBezTo>
                  <a:pt x="5746630" y="2534276"/>
                  <a:pt x="5743622" y="1288195"/>
                  <a:pt x="5740615" y="42113"/>
                </a:cubicBezTo>
                <a:close/>
              </a:path>
            </a:pathLst>
          </a:custGeom>
          <a:ln w="19050">
            <a:solidFill>
              <a:srgbClr val="0033CC"/>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6A0BE5F-C529-4536-8581-BADCED13A893}"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13315"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1331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4AAE110-F48F-4FE2-A699-CA3C511E6D82}"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13317" name="Rectangle 2"/>
          <p:cNvSpPr>
            <a:spLocks noGrp="1" noChangeArrowheads="1"/>
          </p:cNvSpPr>
          <p:nvPr>
            <p:ph type="title"/>
          </p:nvPr>
        </p:nvSpPr>
        <p:spPr/>
        <p:txBody>
          <a:bodyPr/>
          <a:lstStyle/>
          <a:p>
            <a:pPr algn="l"/>
            <a:r>
              <a:rPr lang="zh-CN" altLang="en-US" dirty="0"/>
              <a:t>四位数值比较器</a:t>
            </a:r>
            <a:r>
              <a:rPr lang="en-US" altLang="zh-CN" dirty="0"/>
              <a:t>74x85 </a:t>
            </a:r>
            <a:endParaRPr lang="en-US" altLang="zh-CN" dirty="0"/>
          </a:p>
        </p:txBody>
      </p:sp>
      <p:sp>
        <p:nvSpPr>
          <p:cNvPr id="13318" name="Rectangle 3"/>
          <p:cNvSpPr>
            <a:spLocks noGrp="1" noChangeArrowheads="1"/>
          </p:cNvSpPr>
          <p:nvPr>
            <p:ph type="body" idx="1"/>
          </p:nvPr>
        </p:nvSpPr>
        <p:spPr>
          <a:xfrm>
            <a:off x="457200" y="1341438"/>
            <a:ext cx="8229600" cy="2051050"/>
          </a:xfrm>
        </p:spPr>
        <p:txBody>
          <a:bodyPr/>
          <a:lstStyle/>
          <a:p>
            <a:r>
              <a:rPr lang="zh-CN" altLang="en-US"/>
              <a:t>工作原理和两位数值比较器相同</a:t>
            </a:r>
            <a:endParaRPr lang="zh-CN" altLang="en-US"/>
          </a:p>
          <a:p>
            <a:r>
              <a:rPr lang="zh-CN" altLang="en-US"/>
              <a:t>提供附加输入端</a:t>
            </a:r>
            <a:r>
              <a:rPr lang="en-US" altLang="zh-CN"/>
              <a:t>I</a:t>
            </a:r>
            <a:r>
              <a:rPr lang="en-US" altLang="zh-CN" sz="1800"/>
              <a:t>A&lt;B</a:t>
            </a:r>
            <a:r>
              <a:rPr lang="zh-CN" altLang="en-US"/>
              <a:t>、</a:t>
            </a:r>
            <a:r>
              <a:rPr lang="en-US" altLang="zh-CN"/>
              <a:t>I</a:t>
            </a:r>
            <a:r>
              <a:rPr lang="en-US" altLang="zh-CN" sz="1800"/>
              <a:t>A=B</a:t>
            </a:r>
            <a:r>
              <a:rPr lang="zh-CN" altLang="en-US"/>
              <a:t>和</a:t>
            </a:r>
            <a:r>
              <a:rPr lang="en-US" altLang="zh-CN"/>
              <a:t>I</a:t>
            </a:r>
            <a:r>
              <a:rPr lang="en-US" altLang="zh-CN" sz="1800"/>
              <a:t>A&gt;B</a:t>
            </a:r>
            <a:r>
              <a:rPr lang="zh-CN" altLang="en-US"/>
              <a:t>，便于扩展应用</a:t>
            </a:r>
            <a:endParaRPr lang="zh-CN" altLang="en-US"/>
          </a:p>
          <a:p>
            <a:pPr lvl="1"/>
            <a:r>
              <a:rPr lang="zh-CN" altLang="en-US"/>
              <a:t>从高位组比起，若不等，出结果，否则还需比较次高位组</a:t>
            </a:r>
            <a:endParaRPr lang="zh-CN" altLang="en-US"/>
          </a:p>
        </p:txBody>
      </p:sp>
      <p:graphicFrame>
        <p:nvGraphicFramePr>
          <p:cNvPr id="13319" name="Object 2"/>
          <p:cNvGraphicFramePr>
            <a:graphicFrameLocks noChangeAspect="1"/>
          </p:cNvGraphicFramePr>
          <p:nvPr/>
        </p:nvGraphicFramePr>
        <p:xfrm>
          <a:off x="5940425" y="3105150"/>
          <a:ext cx="2657475" cy="2620963"/>
        </p:xfrm>
        <a:graphic>
          <a:graphicData uri="http://schemas.openxmlformats.org/presentationml/2006/ole">
            <mc:AlternateContent xmlns:mc="http://schemas.openxmlformats.org/markup-compatibility/2006">
              <mc:Choice xmlns:v="urn:schemas-microsoft-com:vml" Requires="v">
                <p:oleObj spid="_x0000_s13350" name="Bild" r:id="rId1" imgW="1591310" imgH="1944370" progId="Word.Picture.8">
                  <p:embed/>
                </p:oleObj>
              </mc:Choice>
              <mc:Fallback>
                <p:oleObj name="Bild" r:id="rId1" imgW="1591310" imgH="1944370" progId="Word.Picture.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t="10631"/>
                      <a:stretch>
                        <a:fillRect/>
                      </a:stretch>
                    </p:blipFill>
                    <p:spPr bwMode="auto">
                      <a:xfrm>
                        <a:off x="5940425" y="3105150"/>
                        <a:ext cx="2657475" cy="2620963"/>
                      </a:xfrm>
                      <a:prstGeom prst="rect">
                        <a:avLst/>
                      </a:prstGeom>
                      <a:noFill/>
                      <a:ln>
                        <a:noFill/>
                      </a:ln>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320" name="Group 5"/>
          <p:cNvGrpSpPr/>
          <p:nvPr/>
        </p:nvGrpSpPr>
        <p:grpSpPr bwMode="auto">
          <a:xfrm>
            <a:off x="576263" y="3354388"/>
            <a:ext cx="5184775" cy="2811462"/>
            <a:chOff x="363" y="2249"/>
            <a:chExt cx="3266" cy="1771"/>
          </a:xfrm>
        </p:grpSpPr>
        <p:graphicFrame>
          <p:nvGraphicFramePr>
            <p:cNvPr id="13322" name="Object 3"/>
            <p:cNvGraphicFramePr>
              <a:graphicFrameLocks noChangeAspect="1"/>
            </p:cNvGraphicFramePr>
            <p:nvPr/>
          </p:nvGraphicFramePr>
          <p:xfrm>
            <a:off x="363" y="2249"/>
            <a:ext cx="3266" cy="1431"/>
          </p:xfrm>
          <a:graphic>
            <a:graphicData uri="http://schemas.openxmlformats.org/presentationml/2006/ole">
              <mc:AlternateContent xmlns:mc="http://schemas.openxmlformats.org/markup-compatibility/2006">
                <mc:Choice xmlns:v="urn:schemas-microsoft-com:vml" Requires="v">
                  <p:oleObj spid="_x0000_s13351" name="图片" r:id="rId3" imgW="5262880" imgH="2205990" progId="Word.Picture.8">
                    <p:embed/>
                  </p:oleObj>
                </mc:Choice>
                <mc:Fallback>
                  <p:oleObj name="图片" r:id="rId3" imgW="5262880" imgH="220599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 y="2249"/>
                          <a:ext cx="3266"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3" name="Rectangle 7"/>
            <p:cNvSpPr>
              <a:spLocks noChangeArrowheads="1"/>
            </p:cNvSpPr>
            <p:nvPr/>
          </p:nvSpPr>
          <p:spPr bwMode="auto">
            <a:xfrm>
              <a:off x="1451" y="3770"/>
              <a:ext cx="15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000"/>
                <a:t>八位串联数值比较器</a:t>
              </a:r>
              <a:endParaRPr lang="zh-CN" altLang="en-US" sz="2000"/>
            </a:p>
          </p:txBody>
        </p:sp>
      </p:grpSp>
      <p:sp>
        <p:nvSpPr>
          <p:cNvPr id="13321" name="Rectangle 8"/>
          <p:cNvSpPr>
            <a:spLocks noChangeArrowheads="1"/>
          </p:cNvSpPr>
          <p:nvPr/>
        </p:nvSpPr>
        <p:spPr bwMode="auto">
          <a:xfrm>
            <a:off x="6840538" y="57689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000"/>
              <a:t>引脚图</a:t>
            </a:r>
            <a:endParaRPr lang="zh-CN" altLang="en-US" sz="2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686FD95-0E31-4F99-BC7A-D03033C18133}"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15363"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1536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3BD1358-B463-49EB-912D-8E21B06435BE}"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15365" name="Rectangle 2"/>
          <p:cNvSpPr>
            <a:spLocks noGrp="1" noChangeArrowheads="1"/>
          </p:cNvSpPr>
          <p:nvPr>
            <p:ph type="title"/>
          </p:nvPr>
        </p:nvSpPr>
        <p:spPr/>
        <p:txBody>
          <a:bodyPr/>
          <a:lstStyle/>
          <a:p>
            <a:r>
              <a:rPr lang="zh-CN" altLang="en-US"/>
              <a:t>加法器</a:t>
            </a:r>
            <a:endParaRPr lang="zh-CN" altLang="en-US"/>
          </a:p>
        </p:txBody>
      </p:sp>
      <p:sp>
        <p:nvSpPr>
          <p:cNvPr id="15366" name="Rectangle 3"/>
          <p:cNvSpPr>
            <a:spLocks noGrp="1" noChangeArrowheads="1"/>
          </p:cNvSpPr>
          <p:nvPr>
            <p:ph type="body" idx="1"/>
          </p:nvPr>
        </p:nvSpPr>
        <p:spPr/>
        <p:txBody>
          <a:bodyPr/>
          <a:lstStyle/>
          <a:p>
            <a:r>
              <a:rPr kumimoji="1" lang="zh-CN" altLang="en-US"/>
              <a:t>加法器是算术运算</a:t>
            </a:r>
            <a:r>
              <a:rPr kumimoji="1" lang="en-US" altLang="zh-CN"/>
              <a:t>(</a:t>
            </a:r>
            <a:r>
              <a:rPr kumimoji="1" lang="zh-CN" altLang="en-US"/>
              <a:t>加、减、乘、除</a:t>
            </a:r>
            <a:r>
              <a:rPr kumimoji="1" lang="en-US" altLang="zh-CN"/>
              <a:t>)</a:t>
            </a:r>
            <a:r>
              <a:rPr kumimoji="1" lang="zh-CN" altLang="en-US"/>
              <a:t>电路的基本单元</a:t>
            </a:r>
            <a:endParaRPr kumimoji="1" lang="en-US" altLang="zh-CN"/>
          </a:p>
          <a:p>
            <a:r>
              <a:rPr kumimoji="1" lang="en-US" altLang="zh-CN"/>
              <a:t>1</a:t>
            </a:r>
            <a:r>
              <a:rPr kumimoji="1" lang="zh-CN" altLang="en-US"/>
              <a:t>位加法器</a:t>
            </a:r>
            <a:endParaRPr kumimoji="1" lang="zh-CN" altLang="en-US"/>
          </a:p>
          <a:p>
            <a:pPr lvl="1"/>
            <a:r>
              <a:rPr kumimoji="1" lang="en-US" altLang="zh-CN"/>
              <a:t>1</a:t>
            </a:r>
            <a:r>
              <a:rPr kumimoji="1" lang="zh-CN" altLang="en-US"/>
              <a:t>位半加器</a:t>
            </a:r>
            <a:endParaRPr kumimoji="1" lang="zh-CN" altLang="en-US"/>
          </a:p>
          <a:p>
            <a:pPr lvl="1"/>
            <a:r>
              <a:rPr kumimoji="1" lang="en-US" altLang="zh-CN"/>
              <a:t>1</a:t>
            </a:r>
            <a:r>
              <a:rPr kumimoji="1" lang="zh-CN" altLang="en-US"/>
              <a:t>位全加器</a:t>
            </a:r>
            <a:endParaRPr kumimoji="1" lang="zh-CN" altLang="en-US"/>
          </a:p>
          <a:p>
            <a:r>
              <a:rPr kumimoji="1" lang="zh-CN" altLang="en-US"/>
              <a:t>由</a:t>
            </a:r>
            <a:r>
              <a:rPr kumimoji="1" lang="en-US" altLang="ja-JP"/>
              <a:t>1</a:t>
            </a:r>
            <a:r>
              <a:rPr kumimoji="1" lang="en-US" altLang="en-US"/>
              <a:t>位加法器</a:t>
            </a:r>
            <a:r>
              <a:rPr kumimoji="1" lang="en-US" altLang="zh-CN"/>
              <a:t>构成多位</a:t>
            </a:r>
            <a:r>
              <a:rPr kumimoji="1" lang="zh-CN" altLang="en-US"/>
              <a:t>加法器</a:t>
            </a:r>
            <a:endParaRPr kumimoji="1" lang="en-US" altLang="zh-CN"/>
          </a:p>
          <a:p>
            <a:pPr lvl="1"/>
            <a:r>
              <a:rPr kumimoji="1" lang="zh-CN" altLang="en-US"/>
              <a:t>串行进位加法器</a:t>
            </a:r>
            <a:endParaRPr kumimoji="1" lang="zh-CN" altLang="en-US"/>
          </a:p>
          <a:p>
            <a:pPr lvl="1"/>
            <a:r>
              <a:rPr kumimoji="1" lang="zh-CN" altLang="en-US"/>
              <a:t>超前进位加法器</a:t>
            </a:r>
            <a:endParaRPr kumimoji="1"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D0198DD-B10E-4D83-94DA-2B63404B9568}" type="datetime1">
              <a:rPr lang="zh-CN" altLang="en-US"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17411"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组合逻辑电路</a:t>
            </a:r>
            <a:r>
              <a:rPr lang="en-US" altLang="zh-CN" sz="1800" b="0">
                <a:solidFill>
                  <a:srgbClr val="B2B2B2"/>
                </a:solidFill>
                <a:latin typeface="Arial" panose="020B0604020202020204" pitchFamily="34" charset="0"/>
              </a:rPr>
              <a:t>(4)</a:t>
            </a:r>
            <a:endParaRPr lang="en-US" altLang="zh-CN" sz="1800" b="0">
              <a:solidFill>
                <a:srgbClr val="B2B2B2"/>
              </a:solidFill>
              <a:latin typeface="Arial" panose="020B0604020202020204" pitchFamily="34" charset="0"/>
            </a:endParaRPr>
          </a:p>
        </p:txBody>
      </p:sp>
      <p:sp>
        <p:nvSpPr>
          <p:cNvPr id="1741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B35331A-2304-4FF1-AE2C-A4A00FB76FE7}" type="slidenum">
              <a:rPr lang="en-US" altLang="zh-CN" sz="1800" b="0" smtClean="0">
                <a:solidFill>
                  <a:srgbClr val="B2B2B2"/>
                </a:solidFill>
                <a:latin typeface="Arial" panose="020B0604020202020204" pitchFamily="34" charset="0"/>
              </a:rPr>
            </a:fld>
            <a:endParaRPr lang="en-US" altLang="zh-CN" sz="1800" b="0">
              <a:solidFill>
                <a:srgbClr val="B2B2B2"/>
              </a:solidFill>
              <a:latin typeface="Arial" panose="020B0604020202020204" pitchFamily="34" charset="0"/>
            </a:endParaRPr>
          </a:p>
        </p:txBody>
      </p:sp>
      <p:sp>
        <p:nvSpPr>
          <p:cNvPr id="17413" name="Rectangle 2"/>
          <p:cNvSpPr>
            <a:spLocks noGrp="1" noChangeArrowheads="1"/>
          </p:cNvSpPr>
          <p:nvPr>
            <p:ph type="title"/>
          </p:nvPr>
        </p:nvSpPr>
        <p:spPr/>
        <p:txBody>
          <a:bodyPr/>
          <a:lstStyle/>
          <a:p>
            <a:r>
              <a:rPr kumimoji="1" lang="en-US" altLang="zh-CN"/>
              <a:t>1</a:t>
            </a:r>
            <a:r>
              <a:rPr kumimoji="1" lang="zh-CN" altLang="en-US"/>
              <a:t>位半加器</a:t>
            </a:r>
            <a:endParaRPr kumimoji="1" lang="zh-CN" altLang="en-US"/>
          </a:p>
        </p:txBody>
      </p:sp>
      <p:sp>
        <p:nvSpPr>
          <p:cNvPr id="17414" name="Rectangle 3"/>
          <p:cNvSpPr>
            <a:spLocks noGrp="1" noChangeArrowheads="1"/>
          </p:cNvSpPr>
          <p:nvPr>
            <p:ph type="body" idx="1"/>
          </p:nvPr>
        </p:nvSpPr>
        <p:spPr>
          <a:xfrm>
            <a:off x="457200" y="1449388"/>
            <a:ext cx="8229600" cy="1322387"/>
          </a:xfrm>
        </p:spPr>
        <p:txBody>
          <a:bodyPr/>
          <a:lstStyle/>
          <a:p>
            <a:r>
              <a:rPr lang="zh-CN" altLang="en-US"/>
              <a:t>将两个</a:t>
            </a:r>
            <a:r>
              <a:rPr lang="en-US" altLang="zh-CN"/>
              <a:t>1</a:t>
            </a:r>
            <a:r>
              <a:rPr lang="zh-CN" altLang="en-US"/>
              <a:t>位数相加，产生</a:t>
            </a:r>
            <a:r>
              <a:rPr lang="en-US" altLang="zh-CN"/>
              <a:t>1</a:t>
            </a:r>
            <a:r>
              <a:rPr lang="zh-CN" altLang="en-US"/>
              <a:t>位和、 </a:t>
            </a:r>
            <a:r>
              <a:rPr lang="en-US" altLang="zh-CN"/>
              <a:t>1</a:t>
            </a:r>
            <a:r>
              <a:rPr lang="zh-CN" altLang="en-US"/>
              <a:t>位进位</a:t>
            </a:r>
            <a:endParaRPr lang="zh-CN" altLang="en-US"/>
          </a:p>
          <a:p>
            <a:pPr lvl="1"/>
            <a:r>
              <a:rPr lang="en-US" altLang="zh-CN" sz="2800"/>
              <a:t>{Co, S} = A + B</a:t>
            </a:r>
            <a:endParaRPr lang="en-US" altLang="zh-CN" sz="2800"/>
          </a:p>
        </p:txBody>
      </p:sp>
      <p:sp>
        <p:nvSpPr>
          <p:cNvPr id="17415" name="Text Box 4"/>
          <p:cNvSpPr txBox="1">
            <a:spLocks noChangeArrowheads="1"/>
          </p:cNvSpPr>
          <p:nvPr/>
        </p:nvSpPr>
        <p:spPr bwMode="auto">
          <a:xfrm>
            <a:off x="5864225" y="3876675"/>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400"/>
              <a:t>逻辑符号</a:t>
            </a:r>
            <a:endParaRPr kumimoji="1" lang="zh-CN" altLang="en-US" sz="2400"/>
          </a:p>
        </p:txBody>
      </p:sp>
      <p:grpSp>
        <p:nvGrpSpPr>
          <p:cNvPr id="17416" name="Group 5"/>
          <p:cNvGrpSpPr/>
          <p:nvPr/>
        </p:nvGrpSpPr>
        <p:grpSpPr bwMode="auto">
          <a:xfrm>
            <a:off x="963613" y="2708275"/>
            <a:ext cx="2370137" cy="2233613"/>
            <a:chOff x="607" y="1706"/>
            <a:chExt cx="1493" cy="1407"/>
          </a:xfrm>
        </p:grpSpPr>
        <p:sp>
          <p:nvSpPr>
            <p:cNvPr id="17454" name="Line 6"/>
            <p:cNvSpPr>
              <a:spLocks noChangeShapeType="1"/>
            </p:cNvSpPr>
            <p:nvPr/>
          </p:nvSpPr>
          <p:spPr bwMode="auto">
            <a:xfrm>
              <a:off x="607" y="2047"/>
              <a:ext cx="14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55" name="Line 7"/>
            <p:cNvSpPr>
              <a:spLocks noChangeShapeType="1"/>
            </p:cNvSpPr>
            <p:nvPr/>
          </p:nvSpPr>
          <p:spPr bwMode="auto">
            <a:xfrm>
              <a:off x="1315" y="1706"/>
              <a:ext cx="0" cy="140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56" name="Line 8"/>
            <p:cNvSpPr>
              <a:spLocks noChangeShapeType="1"/>
            </p:cNvSpPr>
            <p:nvPr/>
          </p:nvSpPr>
          <p:spPr bwMode="auto">
            <a:xfrm>
              <a:off x="607" y="1706"/>
              <a:ext cx="14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457" name="Text Box 9"/>
            <p:cNvSpPr txBox="1">
              <a:spLocks noChangeArrowheads="1"/>
            </p:cNvSpPr>
            <p:nvPr/>
          </p:nvSpPr>
          <p:spPr bwMode="auto">
            <a:xfrm>
              <a:off x="668" y="2031"/>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0    0</a:t>
              </a:r>
              <a:endParaRPr kumimoji="1" lang="en-US" altLang="zh-CN" b="0"/>
            </a:p>
          </p:txBody>
        </p:sp>
        <p:sp>
          <p:nvSpPr>
            <p:cNvPr id="17458" name="Text Box 10"/>
            <p:cNvSpPr txBox="1">
              <a:spLocks noChangeArrowheads="1"/>
            </p:cNvSpPr>
            <p:nvPr/>
          </p:nvSpPr>
          <p:spPr bwMode="auto">
            <a:xfrm>
              <a:off x="662" y="2271"/>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0    1</a:t>
              </a:r>
              <a:endParaRPr kumimoji="1" lang="en-US" altLang="zh-CN" b="0"/>
            </a:p>
          </p:txBody>
        </p:sp>
        <p:sp>
          <p:nvSpPr>
            <p:cNvPr id="17459" name="Text Box 11"/>
            <p:cNvSpPr txBox="1">
              <a:spLocks noChangeArrowheads="1"/>
            </p:cNvSpPr>
            <p:nvPr/>
          </p:nvSpPr>
          <p:spPr bwMode="auto">
            <a:xfrm>
              <a:off x="662" y="2519"/>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1    0</a:t>
              </a:r>
              <a:endParaRPr kumimoji="1" lang="en-US" altLang="zh-CN" b="0"/>
            </a:p>
          </p:txBody>
        </p:sp>
        <p:sp>
          <p:nvSpPr>
            <p:cNvPr id="17460" name="Text Box 12"/>
            <p:cNvSpPr txBox="1">
              <a:spLocks noChangeArrowheads="1"/>
            </p:cNvSpPr>
            <p:nvPr/>
          </p:nvSpPr>
          <p:spPr bwMode="auto">
            <a:xfrm>
              <a:off x="662" y="2767"/>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1    1</a:t>
              </a:r>
              <a:endParaRPr kumimoji="1" lang="en-US" altLang="zh-CN" b="0"/>
            </a:p>
          </p:txBody>
        </p:sp>
        <p:sp>
          <p:nvSpPr>
            <p:cNvPr id="17461" name="Text Box 13"/>
            <p:cNvSpPr txBox="1">
              <a:spLocks noChangeArrowheads="1"/>
            </p:cNvSpPr>
            <p:nvPr/>
          </p:nvSpPr>
          <p:spPr bwMode="auto">
            <a:xfrm>
              <a:off x="1815" y="203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a:t>
              </a:r>
              <a:endParaRPr kumimoji="1" lang="en-US" altLang="zh-CN" b="0"/>
            </a:p>
          </p:txBody>
        </p:sp>
        <p:sp>
          <p:nvSpPr>
            <p:cNvPr id="17462" name="Text Box 14"/>
            <p:cNvSpPr txBox="1">
              <a:spLocks noChangeArrowheads="1"/>
            </p:cNvSpPr>
            <p:nvPr/>
          </p:nvSpPr>
          <p:spPr bwMode="auto">
            <a:xfrm>
              <a:off x="1452" y="203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a:t>
              </a:r>
              <a:endParaRPr kumimoji="1" lang="en-US" altLang="zh-CN" b="0"/>
            </a:p>
          </p:txBody>
        </p:sp>
        <p:sp>
          <p:nvSpPr>
            <p:cNvPr id="17463" name="Text Box 15"/>
            <p:cNvSpPr txBox="1">
              <a:spLocks noChangeArrowheads="1"/>
            </p:cNvSpPr>
            <p:nvPr/>
          </p:nvSpPr>
          <p:spPr bwMode="auto">
            <a:xfrm>
              <a:off x="1815" y="227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a:t>
              </a:r>
              <a:endParaRPr kumimoji="1" lang="en-US" altLang="zh-CN" b="0"/>
            </a:p>
          </p:txBody>
        </p:sp>
        <p:sp>
          <p:nvSpPr>
            <p:cNvPr id="17464" name="Text Box 16"/>
            <p:cNvSpPr txBox="1">
              <a:spLocks noChangeArrowheads="1"/>
            </p:cNvSpPr>
            <p:nvPr/>
          </p:nvSpPr>
          <p:spPr bwMode="auto">
            <a:xfrm>
              <a:off x="1448" y="227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a:t>
              </a:r>
              <a:endParaRPr kumimoji="1" lang="en-US" altLang="zh-CN" b="0"/>
            </a:p>
          </p:txBody>
        </p:sp>
        <p:sp>
          <p:nvSpPr>
            <p:cNvPr id="17465" name="Text Box 17"/>
            <p:cNvSpPr txBox="1">
              <a:spLocks noChangeArrowheads="1"/>
            </p:cNvSpPr>
            <p:nvPr/>
          </p:nvSpPr>
          <p:spPr bwMode="auto">
            <a:xfrm>
              <a:off x="1815" y="252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a:t>
              </a:r>
              <a:endParaRPr kumimoji="1" lang="en-US" altLang="zh-CN" b="0"/>
            </a:p>
          </p:txBody>
        </p:sp>
        <p:sp>
          <p:nvSpPr>
            <p:cNvPr id="17466" name="Text Box 18"/>
            <p:cNvSpPr txBox="1">
              <a:spLocks noChangeArrowheads="1"/>
            </p:cNvSpPr>
            <p:nvPr/>
          </p:nvSpPr>
          <p:spPr bwMode="auto">
            <a:xfrm>
              <a:off x="1448" y="251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a:t>
              </a:r>
              <a:endParaRPr kumimoji="1" lang="en-US" altLang="zh-CN" b="0"/>
            </a:p>
          </p:txBody>
        </p:sp>
        <p:sp>
          <p:nvSpPr>
            <p:cNvPr id="17467" name="Text Box 19"/>
            <p:cNvSpPr txBox="1">
              <a:spLocks noChangeArrowheads="1"/>
            </p:cNvSpPr>
            <p:nvPr/>
          </p:nvSpPr>
          <p:spPr bwMode="auto">
            <a:xfrm>
              <a:off x="1821" y="276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0</a:t>
              </a:r>
              <a:endParaRPr kumimoji="1" lang="en-US" altLang="zh-CN" b="0"/>
            </a:p>
          </p:txBody>
        </p:sp>
        <p:sp>
          <p:nvSpPr>
            <p:cNvPr id="17468" name="Text Box 20"/>
            <p:cNvSpPr txBox="1">
              <a:spLocks noChangeArrowheads="1"/>
            </p:cNvSpPr>
            <p:nvPr/>
          </p:nvSpPr>
          <p:spPr bwMode="auto">
            <a:xfrm>
              <a:off x="1448" y="276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1</a:t>
              </a:r>
              <a:endParaRPr kumimoji="1" lang="en-US" altLang="zh-CN" b="0"/>
            </a:p>
          </p:txBody>
        </p:sp>
        <p:sp>
          <p:nvSpPr>
            <p:cNvPr id="17469" name="Text Box 21"/>
            <p:cNvSpPr txBox="1">
              <a:spLocks noChangeArrowheads="1"/>
            </p:cNvSpPr>
            <p:nvPr/>
          </p:nvSpPr>
          <p:spPr bwMode="auto">
            <a:xfrm>
              <a:off x="657" y="1707"/>
              <a:ext cx="5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A  </a:t>
              </a:r>
              <a:r>
                <a:rPr kumimoji="1" lang="en-US" altLang="zh-CN" sz="2400" b="0"/>
                <a:t> </a:t>
              </a:r>
              <a:r>
                <a:rPr kumimoji="1" lang="en-US" altLang="zh-CN" b="0"/>
                <a:t>B</a:t>
              </a:r>
              <a:endParaRPr kumimoji="1" lang="en-US" altLang="zh-CN" b="0"/>
            </a:p>
          </p:txBody>
        </p:sp>
        <p:sp>
          <p:nvSpPr>
            <p:cNvPr id="17470" name="Text Box 22"/>
            <p:cNvSpPr txBox="1">
              <a:spLocks noChangeArrowheads="1"/>
            </p:cNvSpPr>
            <p:nvPr/>
          </p:nvSpPr>
          <p:spPr bwMode="auto">
            <a:xfrm>
              <a:off x="1791" y="1707"/>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S</a:t>
              </a:r>
              <a:endParaRPr kumimoji="1" lang="en-US" altLang="zh-CN" b="0"/>
            </a:p>
          </p:txBody>
        </p:sp>
        <p:sp>
          <p:nvSpPr>
            <p:cNvPr id="17471" name="Text Box 23"/>
            <p:cNvSpPr txBox="1">
              <a:spLocks noChangeArrowheads="1"/>
            </p:cNvSpPr>
            <p:nvPr/>
          </p:nvSpPr>
          <p:spPr bwMode="auto">
            <a:xfrm>
              <a:off x="1400" y="1706"/>
              <a:ext cx="3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Co</a:t>
              </a:r>
              <a:endParaRPr kumimoji="1" lang="en-US" altLang="zh-CN" b="0"/>
            </a:p>
          </p:txBody>
        </p:sp>
        <p:sp>
          <p:nvSpPr>
            <p:cNvPr id="17472" name="Line 24"/>
            <p:cNvSpPr>
              <a:spLocks noChangeShapeType="1"/>
            </p:cNvSpPr>
            <p:nvPr/>
          </p:nvSpPr>
          <p:spPr bwMode="auto">
            <a:xfrm>
              <a:off x="612" y="3113"/>
              <a:ext cx="14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7417" name="Text Box 25"/>
          <p:cNvSpPr txBox="1">
            <a:spLocks noChangeArrowheads="1"/>
          </p:cNvSpPr>
          <p:nvPr/>
        </p:nvSpPr>
        <p:spPr bwMode="auto">
          <a:xfrm>
            <a:off x="977900" y="5741988"/>
            <a:ext cx="1292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b="0"/>
              <a:t>Co=AB</a:t>
            </a:r>
            <a:endParaRPr kumimoji="1" lang="en-US" altLang="zh-CN" b="0"/>
          </a:p>
        </p:txBody>
      </p:sp>
      <p:grpSp>
        <p:nvGrpSpPr>
          <p:cNvPr id="17418" name="Group 26"/>
          <p:cNvGrpSpPr/>
          <p:nvPr/>
        </p:nvGrpSpPr>
        <p:grpSpPr bwMode="auto">
          <a:xfrm>
            <a:off x="971550" y="5110163"/>
            <a:ext cx="2870200" cy="579437"/>
            <a:chOff x="612" y="3219"/>
            <a:chExt cx="1808" cy="365"/>
          </a:xfrm>
        </p:grpSpPr>
        <p:sp>
          <p:nvSpPr>
            <p:cNvPr id="17451" name="Text Box 27"/>
            <p:cNvSpPr txBox="1">
              <a:spLocks noChangeArrowheads="1"/>
            </p:cNvSpPr>
            <p:nvPr/>
          </p:nvSpPr>
          <p:spPr bwMode="auto">
            <a:xfrm>
              <a:off x="612" y="3219"/>
              <a:ext cx="180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b="0"/>
                <a:t>S=AB+AB=A</a:t>
              </a:r>
              <a:r>
                <a:rPr kumimoji="1" lang="en-US" altLang="zh-CN" sz="3200" b="0"/>
                <a:t>⊕</a:t>
              </a:r>
              <a:r>
                <a:rPr kumimoji="1" lang="en-US" altLang="zh-CN" b="0"/>
                <a:t>B</a:t>
              </a:r>
              <a:endParaRPr kumimoji="1" lang="en-US" altLang="zh-CN" b="0"/>
            </a:p>
          </p:txBody>
        </p:sp>
        <p:sp>
          <p:nvSpPr>
            <p:cNvPr id="17452" name="Line 28"/>
            <p:cNvSpPr>
              <a:spLocks noChangeShapeType="1"/>
            </p:cNvSpPr>
            <p:nvPr/>
          </p:nvSpPr>
          <p:spPr bwMode="auto">
            <a:xfrm>
              <a:off x="930" y="3294"/>
              <a:ext cx="1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53" name="Line 29"/>
            <p:cNvSpPr>
              <a:spLocks noChangeShapeType="1"/>
            </p:cNvSpPr>
            <p:nvPr/>
          </p:nvSpPr>
          <p:spPr bwMode="auto">
            <a:xfrm>
              <a:off x="1519" y="3294"/>
              <a:ext cx="1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7419" name="Rectangle 45"/>
          <p:cNvSpPr>
            <a:spLocks noChangeArrowheads="1"/>
          </p:cNvSpPr>
          <p:nvPr/>
        </p:nvSpPr>
        <p:spPr bwMode="auto">
          <a:xfrm>
            <a:off x="6007100" y="2241550"/>
            <a:ext cx="1193800" cy="140335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7420" name="Line 46"/>
          <p:cNvSpPr>
            <a:spLocks noChangeShapeType="1"/>
          </p:cNvSpPr>
          <p:nvPr/>
        </p:nvSpPr>
        <p:spPr bwMode="auto">
          <a:xfrm>
            <a:off x="5549900" y="2590800"/>
            <a:ext cx="457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21" name="Line 47"/>
          <p:cNvSpPr>
            <a:spLocks noChangeShapeType="1"/>
          </p:cNvSpPr>
          <p:nvPr/>
        </p:nvSpPr>
        <p:spPr bwMode="auto">
          <a:xfrm>
            <a:off x="5549900" y="3343275"/>
            <a:ext cx="457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22" name="Line 48"/>
          <p:cNvSpPr>
            <a:spLocks noChangeShapeType="1"/>
          </p:cNvSpPr>
          <p:nvPr/>
        </p:nvSpPr>
        <p:spPr bwMode="auto">
          <a:xfrm>
            <a:off x="7210425" y="2590800"/>
            <a:ext cx="457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23" name="Line 49"/>
          <p:cNvSpPr>
            <a:spLocks noChangeShapeType="1"/>
          </p:cNvSpPr>
          <p:nvPr/>
        </p:nvSpPr>
        <p:spPr bwMode="auto">
          <a:xfrm>
            <a:off x="7210425" y="3343275"/>
            <a:ext cx="457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24" name="Text Box 50"/>
          <p:cNvSpPr txBox="1">
            <a:spLocks noChangeArrowheads="1"/>
          </p:cNvSpPr>
          <p:nvPr/>
        </p:nvSpPr>
        <p:spPr bwMode="auto">
          <a:xfrm>
            <a:off x="6002338" y="23844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A</a:t>
            </a:r>
            <a:endParaRPr kumimoji="1" lang="en-US" altLang="zh-CN" sz="2400">
              <a:ea typeface="楷体_GB2312" pitchFamily="49" charset="-122"/>
            </a:endParaRPr>
          </a:p>
        </p:txBody>
      </p:sp>
      <p:sp>
        <p:nvSpPr>
          <p:cNvPr id="17425" name="Text Box 51"/>
          <p:cNvSpPr txBox="1">
            <a:spLocks noChangeArrowheads="1"/>
          </p:cNvSpPr>
          <p:nvPr/>
        </p:nvSpPr>
        <p:spPr bwMode="auto">
          <a:xfrm>
            <a:off x="6018213" y="31194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B</a:t>
            </a:r>
            <a:endParaRPr kumimoji="1" lang="en-US" altLang="zh-CN" sz="2400">
              <a:ea typeface="楷体_GB2312" pitchFamily="49" charset="-122"/>
            </a:endParaRPr>
          </a:p>
        </p:txBody>
      </p:sp>
      <p:sp>
        <p:nvSpPr>
          <p:cNvPr id="17426" name="Text Box 52"/>
          <p:cNvSpPr txBox="1">
            <a:spLocks noChangeArrowheads="1"/>
          </p:cNvSpPr>
          <p:nvPr/>
        </p:nvSpPr>
        <p:spPr bwMode="auto">
          <a:xfrm>
            <a:off x="6767513" y="23860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S</a:t>
            </a:r>
            <a:endParaRPr kumimoji="1" lang="en-US" altLang="zh-CN" sz="2400">
              <a:ea typeface="楷体_GB2312" pitchFamily="49" charset="-122"/>
            </a:endParaRPr>
          </a:p>
        </p:txBody>
      </p:sp>
      <p:sp>
        <p:nvSpPr>
          <p:cNvPr id="17427" name="Text Box 53"/>
          <p:cNvSpPr txBox="1">
            <a:spLocks noChangeArrowheads="1"/>
          </p:cNvSpPr>
          <p:nvPr/>
        </p:nvSpPr>
        <p:spPr bwMode="auto">
          <a:xfrm>
            <a:off x="6588125" y="3103563"/>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Co</a:t>
            </a:r>
            <a:endParaRPr kumimoji="1" lang="en-US" altLang="zh-CN" sz="2400">
              <a:ea typeface="楷体_GB2312" pitchFamily="49" charset="-122"/>
            </a:endParaRPr>
          </a:p>
        </p:txBody>
      </p:sp>
      <p:sp>
        <p:nvSpPr>
          <p:cNvPr id="17428" name="Text Box 54"/>
          <p:cNvSpPr txBox="1">
            <a:spLocks noChangeArrowheads="1"/>
          </p:cNvSpPr>
          <p:nvPr/>
        </p:nvSpPr>
        <p:spPr bwMode="auto">
          <a:xfrm>
            <a:off x="6372225" y="2276475"/>
            <a:ext cx="3571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t>Σ</a:t>
            </a:r>
            <a:endParaRPr kumimoji="1" lang="en-US" altLang="zh-CN"/>
          </a:p>
        </p:txBody>
      </p:sp>
      <p:grpSp>
        <p:nvGrpSpPr>
          <p:cNvPr id="17429" name="Group 88"/>
          <p:cNvGrpSpPr/>
          <p:nvPr/>
        </p:nvGrpSpPr>
        <p:grpSpPr bwMode="auto">
          <a:xfrm>
            <a:off x="4895850" y="4581525"/>
            <a:ext cx="3195638" cy="1584325"/>
            <a:chOff x="3084" y="2886"/>
            <a:chExt cx="2013" cy="998"/>
          </a:xfrm>
        </p:grpSpPr>
        <p:sp>
          <p:nvSpPr>
            <p:cNvPr id="17430" name="Text Box 31"/>
            <p:cNvSpPr txBox="1">
              <a:spLocks noChangeArrowheads="1"/>
            </p:cNvSpPr>
            <p:nvPr/>
          </p:nvSpPr>
          <p:spPr bwMode="auto">
            <a:xfrm>
              <a:off x="3084" y="2886"/>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A</a:t>
              </a:r>
              <a:endParaRPr kumimoji="1" lang="en-US" altLang="zh-CN" b="0"/>
            </a:p>
          </p:txBody>
        </p:sp>
        <p:sp>
          <p:nvSpPr>
            <p:cNvPr id="17431" name="Text Box 32"/>
            <p:cNvSpPr txBox="1">
              <a:spLocks noChangeArrowheads="1"/>
            </p:cNvSpPr>
            <p:nvPr/>
          </p:nvSpPr>
          <p:spPr bwMode="auto">
            <a:xfrm>
              <a:off x="3097" y="3125"/>
              <a:ext cx="26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B</a:t>
              </a:r>
              <a:endParaRPr kumimoji="1" lang="en-US" altLang="zh-CN" b="0"/>
            </a:p>
          </p:txBody>
        </p:sp>
        <p:sp>
          <p:nvSpPr>
            <p:cNvPr id="17432" name="Line 33"/>
            <p:cNvSpPr>
              <a:spLocks noChangeShapeType="1"/>
            </p:cNvSpPr>
            <p:nvPr/>
          </p:nvSpPr>
          <p:spPr bwMode="auto">
            <a:xfrm>
              <a:off x="3855" y="3099"/>
              <a:ext cx="0" cy="521"/>
            </a:xfrm>
            <a:prstGeom prst="line">
              <a:avLst/>
            </a:prstGeom>
            <a:noFill/>
            <a:ln w="28575">
              <a:solidFill>
                <a:schemeClr val="tx1"/>
              </a:solidFill>
              <a:round/>
              <a:head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3" name="Line 34"/>
            <p:cNvSpPr>
              <a:spLocks noChangeShapeType="1"/>
            </p:cNvSpPr>
            <p:nvPr/>
          </p:nvSpPr>
          <p:spPr bwMode="auto">
            <a:xfrm>
              <a:off x="3851" y="3620"/>
              <a:ext cx="27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4" name="Line 35"/>
            <p:cNvSpPr>
              <a:spLocks noChangeShapeType="1"/>
            </p:cNvSpPr>
            <p:nvPr/>
          </p:nvSpPr>
          <p:spPr bwMode="auto">
            <a:xfrm>
              <a:off x="3381" y="3099"/>
              <a:ext cx="76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5" name="Line 36"/>
            <p:cNvSpPr>
              <a:spLocks noChangeShapeType="1"/>
            </p:cNvSpPr>
            <p:nvPr/>
          </p:nvSpPr>
          <p:spPr bwMode="auto">
            <a:xfrm>
              <a:off x="3632" y="3280"/>
              <a:ext cx="0" cy="522"/>
            </a:xfrm>
            <a:prstGeom prst="line">
              <a:avLst/>
            </a:prstGeom>
            <a:noFill/>
            <a:ln w="28575">
              <a:solidFill>
                <a:schemeClr val="tx1"/>
              </a:solidFill>
              <a:round/>
              <a:head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6" name="Line 37"/>
            <p:cNvSpPr>
              <a:spLocks noChangeShapeType="1"/>
            </p:cNvSpPr>
            <p:nvPr/>
          </p:nvSpPr>
          <p:spPr bwMode="auto">
            <a:xfrm>
              <a:off x="3632" y="3802"/>
              <a:ext cx="49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7" name="Line 38"/>
            <p:cNvSpPr>
              <a:spLocks noChangeShapeType="1"/>
            </p:cNvSpPr>
            <p:nvPr/>
          </p:nvSpPr>
          <p:spPr bwMode="auto">
            <a:xfrm>
              <a:off x="3378" y="3280"/>
              <a:ext cx="76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8" name="Line 39"/>
            <p:cNvSpPr>
              <a:spLocks noChangeShapeType="1"/>
            </p:cNvSpPr>
            <p:nvPr/>
          </p:nvSpPr>
          <p:spPr bwMode="auto">
            <a:xfrm>
              <a:off x="4513" y="3181"/>
              <a:ext cx="21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9" name="Line 40"/>
            <p:cNvSpPr>
              <a:spLocks noChangeShapeType="1"/>
            </p:cNvSpPr>
            <p:nvPr/>
          </p:nvSpPr>
          <p:spPr bwMode="auto">
            <a:xfrm>
              <a:off x="4397" y="3715"/>
              <a:ext cx="33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0" name="Text Box 41"/>
            <p:cNvSpPr txBox="1">
              <a:spLocks noChangeArrowheads="1"/>
            </p:cNvSpPr>
            <p:nvPr/>
          </p:nvSpPr>
          <p:spPr bwMode="auto">
            <a:xfrm>
              <a:off x="4728" y="2998"/>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S</a:t>
              </a:r>
              <a:endParaRPr kumimoji="1" lang="en-US" altLang="zh-CN" b="0"/>
            </a:p>
          </p:txBody>
        </p:sp>
        <p:sp>
          <p:nvSpPr>
            <p:cNvPr id="17441" name="Text Box 42"/>
            <p:cNvSpPr txBox="1">
              <a:spLocks noChangeArrowheads="1"/>
            </p:cNvSpPr>
            <p:nvPr/>
          </p:nvSpPr>
          <p:spPr bwMode="auto">
            <a:xfrm>
              <a:off x="4720" y="3543"/>
              <a:ext cx="3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Co</a:t>
              </a:r>
              <a:endParaRPr kumimoji="1" lang="en-US" altLang="zh-CN" sz="2400" b="0"/>
            </a:p>
          </p:txBody>
        </p:sp>
        <p:grpSp>
          <p:nvGrpSpPr>
            <p:cNvPr id="17442" name="Group 79"/>
            <p:cNvGrpSpPr/>
            <p:nvPr/>
          </p:nvGrpSpPr>
          <p:grpSpPr bwMode="auto">
            <a:xfrm>
              <a:off x="3515" y="2999"/>
              <a:ext cx="998" cy="363"/>
              <a:chOff x="3334" y="2976"/>
              <a:chExt cx="1269" cy="454"/>
            </a:xfrm>
          </p:grpSpPr>
          <p:grpSp>
            <p:nvGrpSpPr>
              <p:cNvPr id="17444" name="Group 80"/>
              <p:cNvGrpSpPr/>
              <p:nvPr/>
            </p:nvGrpSpPr>
            <p:grpSpPr bwMode="auto">
              <a:xfrm>
                <a:off x="3447" y="2976"/>
                <a:ext cx="1156" cy="454"/>
                <a:chOff x="986" y="3158"/>
                <a:chExt cx="1671" cy="658"/>
              </a:xfrm>
            </p:grpSpPr>
            <p:sp>
              <p:nvSpPr>
                <p:cNvPr id="17446" name="Arc 81"/>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47" name="Arc 82"/>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48" name="Arc 83"/>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49" name="Line 84"/>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50" name="Line 85"/>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7445" name="Arc 86"/>
              <p:cNvSpPr/>
              <p:nvPr/>
            </p:nvSpPr>
            <p:spPr bwMode="auto">
              <a:xfrm rot="5400000">
                <a:off x="3465" y="2845"/>
                <a:ext cx="452" cy="714"/>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7443" name="AutoShape 87"/>
            <p:cNvSpPr>
              <a:spLocks noChangeArrowheads="1"/>
            </p:cNvSpPr>
            <p:nvPr/>
          </p:nvSpPr>
          <p:spPr bwMode="auto">
            <a:xfrm>
              <a:off x="4114" y="3521"/>
              <a:ext cx="354" cy="363"/>
            </a:xfrm>
            <a:prstGeom prst="flowChartDelay">
              <a:avLst/>
            </a:prstGeom>
            <a:solidFill>
              <a:schemeClr val="bg1"/>
            </a:solidFill>
            <a:ln w="28575">
              <a:solidFill>
                <a:schemeClr val="tx1"/>
              </a:solidFill>
              <a:miter lim="800000"/>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4512</Words>
  <Application>WPS 演示</Application>
  <PresentationFormat>全屏显示(4:3)</PresentationFormat>
  <Paragraphs>825</Paragraphs>
  <Slides>27</Slides>
  <Notes>14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27</vt:i4>
      </vt:variant>
      <vt:variant>
        <vt:lpstr>幻灯片标题</vt:lpstr>
      </vt:variant>
      <vt:variant>
        <vt:i4>27</vt:i4>
      </vt:variant>
    </vt:vector>
  </HeadingPairs>
  <TitlesOfParts>
    <vt:vector size="66" baseType="lpstr">
      <vt:lpstr>Arial</vt:lpstr>
      <vt:lpstr>宋体</vt:lpstr>
      <vt:lpstr>Wingdings</vt:lpstr>
      <vt:lpstr>Times New Roman</vt:lpstr>
      <vt:lpstr>楷体_GB2312</vt:lpstr>
      <vt:lpstr>新宋体</vt:lpstr>
      <vt:lpstr>楷体_GB2312</vt:lpstr>
      <vt:lpstr>微软雅黑</vt:lpstr>
      <vt:lpstr>Arial Unicode MS</vt:lpstr>
      <vt:lpstr>Cambria Math</vt:lpstr>
      <vt:lpstr>MS PGothic</vt:lpstr>
      <vt:lpstr>默认设计模板</vt:lpstr>
      <vt:lpstr>Equation.3</vt:lpstr>
      <vt:lpstr>Equation.3</vt:lpstr>
      <vt:lpstr>Equation.3</vt:lpstr>
      <vt:lpstr>Equation.3</vt:lpstr>
      <vt:lpstr>Equation.3</vt:lpstr>
      <vt:lpstr>Equation.3</vt:lpstr>
      <vt:lpstr>Equation.3</vt:lpstr>
      <vt:lpstr>Equation.3</vt:lpstr>
      <vt:lpstr>Equation.3</vt:lpstr>
      <vt:lpstr>Equation.3</vt:lpstr>
      <vt:lpstr>Word.Picture.8</vt:lpstr>
      <vt:lpstr>Equation.3</vt:lpstr>
      <vt:lpstr>Word.Picture.8</vt:lpstr>
      <vt:lpstr>Equation.3</vt:lpstr>
      <vt:lpstr>Equation.3</vt:lpstr>
      <vt:lpstr>Word.Picture.8</vt:lpstr>
      <vt:lpstr>Word.Picture.8</vt:lpstr>
      <vt:lpstr>Equation.3</vt:lpstr>
      <vt:lpstr>Word.Picture.8</vt:lpstr>
      <vt:lpstr>Word.Picture.8</vt:lpstr>
      <vt:lpstr>Equation.3</vt:lpstr>
      <vt:lpstr>Word.Picture.8</vt:lpstr>
      <vt:lpstr>Word.Picture.8</vt:lpstr>
      <vt:lpstr>Word.Picture.8</vt:lpstr>
      <vt:lpstr>Word.Picture.8</vt:lpstr>
      <vt:lpstr>Equation.3</vt:lpstr>
      <vt:lpstr>Equation.3</vt:lpstr>
      <vt:lpstr>模拟与数字电路 Analog and Digital Circuits</vt:lpstr>
      <vt:lpstr>重点回顾</vt:lpstr>
      <vt:lpstr>内容提纲</vt:lpstr>
      <vt:lpstr>数值比较器</vt:lpstr>
      <vt:lpstr>两位数值比较器</vt:lpstr>
      <vt:lpstr>两位数值比较器(续)</vt:lpstr>
      <vt:lpstr>四位数值比较器74x85 </vt:lpstr>
      <vt:lpstr>加法器</vt:lpstr>
      <vt:lpstr>1位半加器</vt:lpstr>
      <vt:lpstr>1位全加器</vt:lpstr>
      <vt:lpstr>1位全加器逻辑图</vt:lpstr>
      <vt:lpstr>串行进位加法器</vt:lpstr>
      <vt:lpstr>超前进位加法器</vt:lpstr>
      <vt:lpstr>进位信号超前产生</vt:lpstr>
      <vt:lpstr>4位超前进位 加法器74x283</vt:lpstr>
      <vt:lpstr>门延迟 (gate delay)</vt:lpstr>
      <vt:lpstr>门延迟 (gate delay)</vt:lpstr>
      <vt:lpstr>延迟分析</vt:lpstr>
      <vt:lpstr>总共使用门数 4+4+14+4=30</vt:lpstr>
      <vt:lpstr>延迟分析</vt:lpstr>
      <vt:lpstr>74x283应用 (1)</vt:lpstr>
      <vt:lpstr>74x283应用 (2)</vt:lpstr>
      <vt:lpstr>隐藏条件</vt:lpstr>
      <vt:lpstr>作业</vt:lpstr>
      <vt:lpstr>The End</vt:lpstr>
      <vt:lpstr>彩蛋时间：你不知道的Nexys4 (续）</vt:lpstr>
      <vt:lpstr>PowerPoint 演示文稿</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category>16位微机原理与接口</cp:category>
  <cp:lastModifiedBy>winter-melon</cp:lastModifiedBy>
  <cp:revision>390</cp:revision>
  <cp:lastPrinted>1900-01-04T05:08:00Z</cp:lastPrinted>
  <dcterms:created xsi:type="dcterms:W3CDTF">2004-01-05T23:56:00Z</dcterms:created>
  <dcterms:modified xsi:type="dcterms:W3CDTF">2021-11-08T14:19:36Z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12DDA014BBA84DB9920167FC1EEE9220</vt:lpwstr>
  </property>
  <property fmtid="{D5CDD505-2E9C-101B-9397-08002B2CF9AE}" pid="3" name="KSOProductBuildVer">
    <vt:lpwstr>2052-11.1.0.11045</vt:lpwstr>
  </property>
</Properties>
</file>