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572" r:id="rId3"/>
    <p:sldId id="573" r:id="rId4"/>
    <p:sldId id="574" r:id="rId5"/>
    <p:sldId id="575" r:id="rId6"/>
    <p:sldId id="576" r:id="rId7"/>
    <p:sldId id="579" r:id="rId8"/>
    <p:sldId id="580" r:id="rId9"/>
    <p:sldId id="581" r:id="rId10"/>
    <p:sldId id="582" r:id="rId11"/>
    <p:sldId id="477" r:id="rId12"/>
    <p:sldId id="584" r:id="rId13"/>
    <p:sldId id="583" r:id="rId14"/>
    <p:sldId id="585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327" autoAdjust="0"/>
  </p:normalViewPr>
  <p:slideViewPr>
    <p:cSldViewPr snapToGrid="0">
      <p:cViewPr varScale="1">
        <p:scale>
          <a:sx n="66" d="100"/>
          <a:sy n="66" d="100"/>
        </p:scale>
        <p:origin x="110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8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AD3F561-3F8C-45AA-8593-76348C6F2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4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2261804-B272-4F09-9C93-30E9F6705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67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A7E99B-09DB-4EA5-9C12-1089F2BB4C2B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941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3787913-7456-4861-A771-ECDF18CA504F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3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en-US" altLang="zh-CN" smtClean="0"/>
              <a:t>PLD</a:t>
            </a:r>
            <a:r>
              <a:rPr kumimoji="1" lang="zh-CN" altLang="en-US" smtClean="0"/>
              <a:t>是</a:t>
            </a:r>
            <a:r>
              <a:rPr kumimoji="1" lang="en-US" altLang="zh-CN" smtClean="0"/>
              <a:t>70</a:t>
            </a:r>
            <a:r>
              <a:rPr kumimoji="1" lang="zh-CN" altLang="en-US" smtClean="0"/>
              <a:t>年代发展起来的新型逻辑器件，相继出现了</a:t>
            </a:r>
            <a:r>
              <a:rPr kumimoji="1" lang="en-US" altLang="zh-CN" smtClean="0"/>
              <a:t>PROM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PLA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PAL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GAL</a:t>
            </a:r>
            <a:r>
              <a:rPr kumimoji="1" lang="zh-CN" altLang="en-US" smtClean="0"/>
              <a:t>、</a:t>
            </a:r>
            <a:r>
              <a:rPr kumimoji="1" lang="en-US" altLang="zh-CN" smtClean="0"/>
              <a:t>CPLD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FPGA</a:t>
            </a:r>
            <a:r>
              <a:rPr kumimoji="1" lang="zh-CN" altLang="en-US" smtClean="0"/>
              <a:t>等。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70</a:t>
            </a:r>
            <a:r>
              <a:rPr lang="zh-CN" altLang="en-US" smtClean="0">
                <a:solidFill>
                  <a:srgbClr val="0000FF"/>
                </a:solidFill>
              </a:rPr>
              <a:t>年代初期</a:t>
            </a:r>
            <a:r>
              <a:rPr lang="zh-CN" altLang="en-US" smtClean="0"/>
              <a:t>主要是可编程只读存储器</a:t>
            </a:r>
            <a:r>
              <a:rPr lang="en-US" altLang="zh-CN" smtClean="0"/>
              <a:t>(PROM)</a:t>
            </a:r>
            <a:r>
              <a:rPr lang="zh-CN" altLang="en-US" smtClean="0"/>
              <a:t>和可编程逻辑阵列</a:t>
            </a:r>
            <a:r>
              <a:rPr lang="en-US" altLang="zh-CN" smtClean="0"/>
              <a:t>(PLA)</a:t>
            </a:r>
            <a:r>
              <a:rPr lang="zh-CN" altLang="en-US" smtClean="0"/>
              <a:t>。在</a:t>
            </a:r>
            <a:r>
              <a:rPr lang="en-US" altLang="zh-CN" smtClean="0"/>
              <a:t>PROM</a:t>
            </a:r>
            <a:r>
              <a:rPr lang="zh-CN" altLang="en-US" smtClean="0"/>
              <a:t>中，与门阵列是固定的，或门阵列是可编程的；器件采用熔断丝工艺，一次性编程使用。</a:t>
            </a: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70</a:t>
            </a:r>
            <a:r>
              <a:rPr lang="zh-CN" altLang="en-US" smtClean="0">
                <a:solidFill>
                  <a:srgbClr val="0000FF"/>
                </a:solidFill>
              </a:rPr>
              <a:t>年代末期</a:t>
            </a:r>
            <a:r>
              <a:rPr lang="zh-CN" altLang="en-US" smtClean="0"/>
              <a:t>出现了可编程阵列逻辑</a:t>
            </a:r>
            <a:r>
              <a:rPr lang="en-US" altLang="zh-CN" smtClean="0"/>
              <a:t>(PAL)</a:t>
            </a:r>
            <a:r>
              <a:rPr lang="zh-CN" altLang="en-US" smtClean="0"/>
              <a:t>器件。在</a:t>
            </a:r>
            <a:r>
              <a:rPr lang="en-US" altLang="zh-CN" smtClean="0"/>
              <a:t>PAL</a:t>
            </a:r>
            <a:r>
              <a:rPr lang="zh-CN" altLang="en-US" smtClean="0"/>
              <a:t>器件中，与门阵列是可编程的，或门阵列是固定连接的，它有多种输出和反馈结构，为数字逻辑设计带来了一定的灵活性。但</a:t>
            </a:r>
            <a:r>
              <a:rPr lang="en-US" altLang="zh-CN" smtClean="0"/>
              <a:t>PAL</a:t>
            </a:r>
            <a:r>
              <a:rPr lang="zh-CN" altLang="en-US" smtClean="0"/>
              <a:t>仍采用熔断丝工艺，一次性编程使用。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0000FF"/>
                </a:solidFill>
              </a:rPr>
              <a:t>80</a:t>
            </a:r>
            <a:r>
              <a:rPr lang="zh-CN" altLang="en-US" smtClean="0">
                <a:solidFill>
                  <a:srgbClr val="0000FF"/>
                </a:solidFill>
              </a:rPr>
              <a:t>年代中期</a:t>
            </a:r>
            <a:r>
              <a:rPr lang="zh-CN" altLang="en-US" smtClean="0"/>
              <a:t>通用阵列逻辑</a:t>
            </a:r>
            <a:r>
              <a:rPr lang="en-US" altLang="zh-CN" smtClean="0"/>
              <a:t>(GAL)</a:t>
            </a:r>
            <a:r>
              <a:rPr lang="zh-CN" altLang="en-US" smtClean="0"/>
              <a:t>器件问世，并取代了</a:t>
            </a:r>
            <a:r>
              <a:rPr lang="en-US" altLang="zh-CN" smtClean="0"/>
              <a:t>PAL</a:t>
            </a:r>
            <a:r>
              <a:rPr lang="zh-CN" altLang="en-US" smtClean="0"/>
              <a:t>。</a:t>
            </a:r>
            <a:r>
              <a:rPr lang="en-US" altLang="zh-CN" smtClean="0"/>
              <a:t>GAL</a:t>
            </a:r>
            <a:r>
              <a:rPr lang="zh-CN" altLang="en-US" smtClean="0"/>
              <a:t>器件是在</a:t>
            </a:r>
            <a:r>
              <a:rPr lang="en-US" altLang="zh-CN" smtClean="0"/>
              <a:t>PAL</a:t>
            </a:r>
            <a:r>
              <a:rPr lang="zh-CN" altLang="en-US" smtClean="0"/>
              <a:t>器件基础上发展起来的新一代器件。和</a:t>
            </a:r>
            <a:r>
              <a:rPr lang="en-US" altLang="zh-CN" smtClean="0"/>
              <a:t>PAL</a:t>
            </a:r>
            <a:r>
              <a:rPr lang="zh-CN" altLang="en-US" smtClean="0"/>
              <a:t>一样，它的与门阵列是可编程的，或门阵列是固定的。但由于采用了高速电可擦</a:t>
            </a:r>
            <a:r>
              <a:rPr lang="en-US" altLang="zh-CN" smtClean="0"/>
              <a:t>CMOS</a:t>
            </a:r>
            <a:r>
              <a:rPr lang="zh-CN" altLang="en-US" smtClean="0"/>
              <a:t>工艺，可以反复擦除和改写，很适宜于样机的研制。它具有</a:t>
            </a:r>
            <a:r>
              <a:rPr lang="en-US" altLang="zh-CN" smtClean="0"/>
              <a:t>CMOS</a:t>
            </a:r>
            <a:r>
              <a:rPr lang="zh-CN" altLang="en-US" smtClean="0"/>
              <a:t>低功耗特性，且速度可以与</a:t>
            </a:r>
            <a:r>
              <a:rPr lang="en-US" altLang="zh-CN" smtClean="0"/>
              <a:t>TTL</a:t>
            </a:r>
            <a:r>
              <a:rPr lang="zh-CN" altLang="en-US" smtClean="0"/>
              <a:t>可编程器件相比。特别是在结构上采用了“输出逻辑宏单元”电路，为用户提供了逻辑设计和使用上的较大灵活性。</a:t>
            </a:r>
          </a:p>
          <a:p>
            <a:pPr eaLnBrk="1" hangingPunct="1"/>
            <a:r>
              <a:rPr lang="en-US" altLang="zh-CN" smtClean="0"/>
              <a:t>80</a:t>
            </a:r>
            <a:r>
              <a:rPr lang="zh-CN" altLang="en-US" smtClean="0"/>
              <a:t>年代后期问世的</a:t>
            </a:r>
            <a:r>
              <a:rPr lang="en-US" altLang="zh-CN" smtClean="0"/>
              <a:t>CPLD</a:t>
            </a:r>
            <a:r>
              <a:rPr lang="zh-CN" altLang="en-US" smtClean="0"/>
              <a:t>（复杂可编程逻辑器件）和</a:t>
            </a:r>
            <a:r>
              <a:rPr lang="en-US" altLang="zh-CN" smtClean="0"/>
              <a:t>FPGA(</a:t>
            </a:r>
            <a:r>
              <a:rPr lang="zh-CN" altLang="en-US" smtClean="0"/>
              <a:t>现场可编程门阵列</a:t>
            </a:r>
            <a:r>
              <a:rPr lang="en-US" altLang="zh-CN" smtClean="0"/>
              <a:t>)</a:t>
            </a:r>
            <a:r>
              <a:rPr lang="zh-CN" altLang="en-US" smtClean="0"/>
              <a:t>器件属于较高密度的</a:t>
            </a:r>
            <a:r>
              <a:rPr lang="en-US" altLang="zh-CN" smtClean="0"/>
              <a:t>PLD</a:t>
            </a:r>
            <a:r>
              <a:rPr lang="zh-CN" altLang="en-US" smtClean="0"/>
              <a:t>器件。</a:t>
            </a:r>
            <a:endParaRPr lang="zh-CN" altLang="en-US" b="1" smtClean="0">
              <a:solidFill>
                <a:srgbClr val="FFFF00"/>
              </a:solidFill>
            </a:endParaRP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集成度在</a:t>
            </a:r>
            <a:r>
              <a:rPr lang="en-US" altLang="zh-CN" smtClean="0"/>
              <a:t>1000</a:t>
            </a:r>
            <a:r>
              <a:rPr lang="zh-CN" altLang="en-US" smtClean="0"/>
              <a:t>门</a:t>
            </a:r>
            <a:r>
              <a:rPr lang="en-US" altLang="zh-CN" smtClean="0"/>
              <a:t>/</a:t>
            </a:r>
            <a:r>
              <a:rPr lang="zh-CN" altLang="en-US" smtClean="0"/>
              <a:t>片以下的</a:t>
            </a:r>
            <a:r>
              <a:rPr lang="en-US" altLang="zh-CN" smtClean="0"/>
              <a:t>PLD</a:t>
            </a:r>
            <a:r>
              <a:rPr lang="zh-CN" altLang="en-US" smtClean="0"/>
              <a:t>称为低密度</a:t>
            </a:r>
            <a:r>
              <a:rPr lang="en-US" altLang="zh-CN" smtClean="0"/>
              <a:t>PLD</a:t>
            </a:r>
            <a:r>
              <a:rPr lang="zh-CN" altLang="en-US" smtClean="0"/>
              <a:t>，如</a:t>
            </a:r>
            <a:r>
              <a:rPr lang="en-US" altLang="zh-CN" smtClean="0"/>
              <a:t>PROM</a:t>
            </a:r>
            <a:r>
              <a:rPr lang="zh-CN" altLang="en-US" smtClean="0"/>
              <a:t>、</a:t>
            </a:r>
            <a:r>
              <a:rPr lang="en-US" altLang="zh-CN" smtClean="0"/>
              <a:t>PLA</a:t>
            </a:r>
            <a:r>
              <a:rPr lang="zh-CN" altLang="en-US" smtClean="0"/>
              <a:t>、</a:t>
            </a:r>
            <a:r>
              <a:rPr lang="en-US" altLang="zh-CN" smtClean="0"/>
              <a:t>PAL</a:t>
            </a:r>
            <a:r>
              <a:rPr lang="zh-CN" altLang="en-US" smtClean="0"/>
              <a:t>和</a:t>
            </a:r>
            <a:r>
              <a:rPr lang="en-US" altLang="zh-CN" smtClean="0"/>
              <a:t>GAL</a:t>
            </a:r>
            <a:r>
              <a:rPr lang="zh-CN" altLang="en-US" smtClean="0"/>
              <a:t>等。</a:t>
            </a:r>
          </a:p>
          <a:p>
            <a:pPr eaLnBrk="1" hangingPunct="1"/>
            <a:r>
              <a:rPr lang="zh-CN" altLang="en-US" smtClean="0"/>
              <a:t>高密度</a:t>
            </a:r>
            <a:r>
              <a:rPr lang="en-US" altLang="zh-CN" smtClean="0"/>
              <a:t>PLD</a:t>
            </a:r>
            <a:r>
              <a:rPr lang="zh-CN" altLang="en-US" smtClean="0"/>
              <a:t>是指集成度在</a:t>
            </a:r>
            <a:r>
              <a:rPr lang="en-US" altLang="zh-CN" smtClean="0"/>
              <a:t>1000</a:t>
            </a:r>
            <a:r>
              <a:rPr lang="zh-CN" altLang="en-US" smtClean="0"/>
              <a:t>门</a:t>
            </a:r>
            <a:r>
              <a:rPr lang="en-US" altLang="zh-CN" smtClean="0"/>
              <a:t>/</a:t>
            </a:r>
            <a:r>
              <a:rPr lang="zh-CN" altLang="en-US" smtClean="0"/>
              <a:t>片以上的</a:t>
            </a:r>
            <a:r>
              <a:rPr lang="en-US" altLang="zh-CN" smtClean="0"/>
              <a:t>PLD</a:t>
            </a:r>
            <a:r>
              <a:rPr lang="zh-CN" altLang="en-US" smtClean="0"/>
              <a:t>，如</a:t>
            </a:r>
            <a:r>
              <a:rPr lang="en-US" altLang="zh-CN" smtClean="0"/>
              <a:t>EPLD</a:t>
            </a:r>
            <a:r>
              <a:rPr lang="zh-CN" altLang="en-US" smtClean="0"/>
              <a:t>、</a:t>
            </a:r>
            <a:r>
              <a:rPr lang="en-US" altLang="zh-CN" smtClean="0"/>
              <a:t>CPLD</a:t>
            </a:r>
            <a:r>
              <a:rPr lang="zh-CN" altLang="en-US" smtClean="0"/>
              <a:t>和</a:t>
            </a:r>
            <a:r>
              <a:rPr lang="en-US" altLang="zh-CN" smtClean="0"/>
              <a:t>FPGA</a:t>
            </a:r>
            <a:r>
              <a:rPr lang="zh-CN" altLang="en-US" smtClean="0"/>
              <a:t>等。</a:t>
            </a:r>
          </a:p>
          <a:p>
            <a:pPr eaLnBrk="1" hangingPunct="1"/>
            <a:endParaRPr lang="zh-CN" altLang="en-US" b="1" smtClean="0">
              <a:solidFill>
                <a:srgbClr val="66FF33"/>
              </a:solidFill>
            </a:endParaRP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659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rgbClr val="000066"/>
                </a:solidFill>
              </a:rPr>
              <a:t>可由或阵列直接输出，构成组合输出；通过寄存器输出，构成时序方式输出。</a:t>
            </a:r>
          </a:p>
        </p:txBody>
      </p:sp>
    </p:spTree>
    <p:extLst>
      <p:ext uri="{BB962C8B-B14F-4D97-AF65-F5344CB8AC3E}">
        <p14:creationId xmlns:p14="http://schemas.microsoft.com/office/powerpoint/2010/main" val="338390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05000"/>
              </a:lnSpc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43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000" smtClean="0"/>
              <a:t>Programmable Read Only Memory</a:t>
            </a:r>
            <a:r>
              <a:rPr lang="zh-CN" altLang="en-US" sz="1000" smtClean="0"/>
              <a:t>，可编程只读存储器</a:t>
            </a:r>
          </a:p>
          <a:p>
            <a:pPr eaLnBrk="1" hangingPunct="1"/>
            <a:r>
              <a:rPr lang="zh-CN" altLang="en-US" sz="1000" smtClean="0"/>
              <a:t>固定的全译码的与阵列，可编程的或阵列</a:t>
            </a:r>
          </a:p>
          <a:p>
            <a:pPr eaLnBrk="1" hangingPunct="1"/>
            <a:r>
              <a:rPr lang="zh-CN" altLang="en-US" sz="1000" smtClean="0"/>
              <a:t>器件规模将随着输入信号数量增加成指数级增长</a:t>
            </a:r>
          </a:p>
          <a:p>
            <a:pPr eaLnBrk="1" hangingPunct="1"/>
            <a:endParaRPr lang="zh-CN" altLang="en-US" sz="1000" smtClean="0"/>
          </a:p>
          <a:p>
            <a:pPr eaLnBrk="1" hangingPunct="1"/>
            <a:r>
              <a:rPr lang="en-US" altLang="zh-CN" sz="1000" smtClean="0"/>
              <a:t>Programmable Logic Array，</a:t>
            </a:r>
            <a:r>
              <a:rPr lang="zh-CN" altLang="en-US" sz="1000" smtClean="0"/>
              <a:t>可编程逻辑阵列</a:t>
            </a:r>
          </a:p>
          <a:p>
            <a:pPr eaLnBrk="1" hangingPunct="1"/>
            <a:r>
              <a:rPr lang="zh-CN" altLang="en-US" smtClean="0">
                <a:solidFill>
                  <a:srgbClr val="FFFF00"/>
                </a:solidFill>
              </a:rPr>
              <a:t>由</a:t>
            </a:r>
            <a:r>
              <a:rPr lang="zh-CN" altLang="en-US" smtClean="0"/>
              <a:t>可编程</a:t>
            </a:r>
            <a:r>
              <a:rPr lang="zh-CN" altLang="en-US" smtClean="0">
                <a:solidFill>
                  <a:srgbClr val="FFFF00"/>
                </a:solidFill>
              </a:rPr>
              <a:t>的与阵列和</a:t>
            </a:r>
            <a:r>
              <a:rPr lang="zh-CN" altLang="en-US" smtClean="0"/>
              <a:t>可编程</a:t>
            </a:r>
            <a:r>
              <a:rPr lang="zh-CN" altLang="en-US" smtClean="0">
                <a:solidFill>
                  <a:srgbClr val="FFFF00"/>
                </a:solidFill>
              </a:rPr>
              <a:t>的或阵列组成。与</a:t>
            </a:r>
            <a:r>
              <a:rPr lang="en-US" altLang="zh-CN" smtClean="0">
                <a:solidFill>
                  <a:srgbClr val="FFFF00"/>
                </a:solidFill>
              </a:rPr>
              <a:t>PROM</a:t>
            </a:r>
            <a:r>
              <a:rPr lang="zh-CN" altLang="en-US" smtClean="0">
                <a:solidFill>
                  <a:srgbClr val="FFFF00"/>
                </a:solidFill>
              </a:rPr>
              <a:t>相比，阵列规模有了很大的减小，提高了芯片的利用率。</a:t>
            </a:r>
          </a:p>
          <a:p>
            <a:pPr eaLnBrk="1" hangingPunct="1"/>
            <a:r>
              <a:rPr lang="zh-CN" altLang="en-US" smtClean="0">
                <a:solidFill>
                  <a:srgbClr val="FF9900"/>
                </a:solidFill>
              </a:rPr>
              <a:t>由于编程复杂，支持</a:t>
            </a:r>
            <a:r>
              <a:rPr lang="en-US" altLang="zh-CN" smtClean="0">
                <a:solidFill>
                  <a:srgbClr val="FF9900"/>
                </a:solidFill>
              </a:rPr>
              <a:t>PLA</a:t>
            </a:r>
            <a:r>
              <a:rPr lang="zh-CN" altLang="en-US" smtClean="0">
                <a:solidFill>
                  <a:srgbClr val="FF9900"/>
                </a:solidFill>
              </a:rPr>
              <a:t>的开发软件存在一定的难度，因此这种器件没有得到广泛的应用。</a:t>
            </a:r>
          </a:p>
          <a:p>
            <a:pPr eaLnBrk="1" hangingPunct="1"/>
            <a:endParaRPr lang="zh-CN" altLang="en-US" sz="1000" smtClean="0"/>
          </a:p>
          <a:p>
            <a:pPr eaLnBrk="1" hangingPunct="1"/>
            <a:r>
              <a:rPr lang="en-US" altLang="zh-CN" sz="1000" smtClean="0"/>
              <a:t>Programmable Array Logic</a:t>
            </a:r>
            <a:r>
              <a:rPr lang="zh-CN" altLang="en-US" sz="1000" smtClean="0"/>
              <a:t>，可编程阵列逻辑</a:t>
            </a:r>
          </a:p>
          <a:p>
            <a:pPr eaLnBrk="1" hangingPunct="1"/>
            <a:r>
              <a:rPr lang="zh-CN" altLang="en-US" sz="1000" smtClean="0"/>
              <a:t>与阵列可编程使输入项选择灵活（相对于</a:t>
            </a:r>
            <a:r>
              <a:rPr lang="en-US" altLang="zh-CN" sz="1000" smtClean="0"/>
              <a:t>PROM</a:t>
            </a:r>
            <a:r>
              <a:rPr lang="zh-CN" altLang="en-US" sz="1000" smtClean="0"/>
              <a:t>），或阵列固定使器件简化（相对于</a:t>
            </a:r>
            <a:r>
              <a:rPr lang="en-US" altLang="zh-CN" sz="1000" smtClean="0"/>
              <a:t>PLA</a:t>
            </a:r>
            <a:r>
              <a:rPr lang="zh-CN" altLang="en-US" sz="1000" smtClean="0"/>
              <a:t>）</a:t>
            </a:r>
          </a:p>
          <a:p>
            <a:pPr eaLnBrk="1" hangingPunct="1"/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87172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mtClean="0"/>
              <a:t>【证明】</a:t>
            </a:r>
            <a:r>
              <a:rPr lang="en-US" altLang="zh-CN" smtClean="0"/>
              <a:t>Co=AB+ (A</a:t>
            </a:r>
            <a:r>
              <a:rPr lang="zh-CN" altLang="zh-CN" smtClean="0"/>
              <a:t>⊕</a:t>
            </a:r>
            <a:r>
              <a:rPr lang="en-US" altLang="zh-CN" smtClean="0"/>
              <a:t>B)Ci = AB+ACi+BCi</a:t>
            </a:r>
            <a:endParaRPr lang="zh-CN" altLang="zh-CN" smtClean="0"/>
          </a:p>
          <a:p>
            <a:r>
              <a:rPr lang="en-US" altLang="zh-CN" smtClean="0"/>
              <a:t>Co=AB+ (A</a:t>
            </a:r>
            <a:r>
              <a:rPr lang="zh-CN" altLang="zh-CN" smtClean="0"/>
              <a:t>⊕</a:t>
            </a:r>
            <a:r>
              <a:rPr lang="en-US" altLang="zh-CN" smtClean="0"/>
              <a:t>B)Ci = AB+ABCi+ABCi (</a:t>
            </a:r>
            <a:r>
              <a:rPr lang="zh-CN" altLang="zh-CN" smtClean="0"/>
              <a:t>吸收率，加入两项</a:t>
            </a:r>
            <a:r>
              <a:rPr lang="en-US" altLang="zh-CN" smtClean="0"/>
              <a:t>ABCi)+ (/AB+A/B)*Ci (</a:t>
            </a:r>
            <a:r>
              <a:rPr lang="zh-CN" altLang="zh-CN" smtClean="0"/>
              <a:t>展开</a:t>
            </a:r>
            <a:r>
              <a:rPr lang="en-US" altLang="zh-CN" smtClean="0"/>
              <a:t>)</a:t>
            </a:r>
            <a:endParaRPr lang="zh-CN" altLang="zh-CN" smtClean="0"/>
          </a:p>
          <a:p>
            <a:r>
              <a:rPr lang="en-US" altLang="zh-CN" smtClean="0"/>
              <a:t>  = AB + (ABCi + /ABCi) + (ABC + A/BCi) = AB + BCi + ACi </a:t>
            </a:r>
            <a:r>
              <a:rPr lang="zh-CN" altLang="zh-CN" smtClean="0"/>
              <a:t>（</a:t>
            </a:r>
            <a:r>
              <a:rPr lang="en-US" altLang="zh-CN" smtClean="0"/>
              <a:t>A+/A=1,</a:t>
            </a:r>
            <a:r>
              <a:rPr lang="zh-CN" altLang="zh-CN" smtClean="0"/>
              <a:t>证毕）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S</a:t>
            </a:r>
            <a:r>
              <a:rPr lang="zh-CN" altLang="en-US" smtClean="0"/>
              <a:t>的证明参见</a:t>
            </a:r>
            <a:r>
              <a:rPr lang="en-US" altLang="zh-CN" smtClean="0"/>
              <a:t>PPT08 page9</a:t>
            </a:r>
            <a:endParaRPr lang="zh-CN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0B4D75-E8DD-46B6-A858-2632069AC64A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7140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04A2F-0349-46B2-AC20-57352ACFBA6D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624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08581-A533-482A-B263-D1B1CD9F6F9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9FD80-AFE5-45AE-A843-639A0E991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11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84A6C-5105-4407-A7A3-A52983B600DA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ECDCF-CE48-48A0-9030-2FE39271E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2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E900D-1254-4645-A483-086C95BBA46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D0644-2487-4B0D-8635-34F68B16E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76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087FB-5D7E-4F0C-AD54-D6801A3B3F0D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D5C49-5720-4969-AF44-1B116E96E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99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F84C-A1CA-4A43-AE2B-D7F36DCEBDB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86F95-B3A3-4CE6-B600-04ECB7A7F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90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ABC3-D17F-4680-95C2-60095C190D2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FD7C-D3D1-4C92-AEAC-87BBF54BA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0C689-FACA-4AD4-91B2-7BF92B0EBAE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785-D7F9-4786-B073-B2DE7E084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99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77B75-F63B-4883-A97B-B50EB1B9B058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0235-8EB8-4055-BB03-5E09A5755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0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EEC2-2173-4DC0-B054-A1036897F4C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1F0F-42A2-4653-A8F2-8BCF14FB7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53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A50F-BF12-4E63-B0B3-917770A26C29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F7DE-70E4-4E65-9D8E-2F166B5CD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71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37AC9-BAEB-480B-BFBE-429251DCC30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F9A99-795F-42FA-984D-8143F25D9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03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D62A8-D760-4D2F-B024-654D923D271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9B256-FB96-48E1-9E5C-000AF7780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4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ACE7-96D4-4A20-806F-3E245BC5947D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DC01-0CE2-426B-B8A9-4AFA51BAB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16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C770-014F-4439-9034-0888C1B8656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0FB41-483C-44D7-99EA-AB5153976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5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1EACE00-EE9F-44E9-9BF8-BD2C70B0E0C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PLD(1)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76B9B1B9-6AD4-4E0D-A813-ABEFBC4DF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模拟与数字电路</a:t>
            </a:r>
            <a:br>
              <a:rPr lang="zh-CN" altLang="en-US" smtClean="0"/>
            </a:br>
            <a:r>
              <a:rPr lang="en-US" altLang="zh-CN" sz="2400" b="0" smtClean="0"/>
              <a:t>Analog and Digital Circuits</a:t>
            </a:r>
            <a:endParaRPr lang="zh-CN" altLang="en-US" sz="2400" b="0" smtClean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10_PLD(1)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（数电</a:t>
            </a:r>
            <a:r>
              <a:rPr lang="en-US" altLang="zh-CN" sz="2000"/>
              <a:t>P197-P206</a:t>
            </a:r>
            <a:r>
              <a:rPr lang="zh-CN" altLang="en-US" sz="2000"/>
              <a:t>）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</a:p>
        </p:txBody>
      </p:sp>
      <p:sp>
        <p:nvSpPr>
          <p:cNvPr id="204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1B63BB-5CCE-4C34-8B37-15FD5E6BCB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433170-2C5E-4BFB-BC90-988EB23178F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技术基础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P227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：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 smtClean="0">
                <a:latin typeface="Times New Roman" panose="02020603050405020304" pitchFamily="18" charset="0"/>
              </a:rPr>
              <a:t>4.5.1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4.5.4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C4E0C9-FDD4-4D54-B67D-016DDBE643E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84A24E-6EE6-45A2-8753-A6ADA491162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 smtClean="0"/>
              <a:t>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彩蛋时间：</a:t>
            </a:r>
            <a:r>
              <a:rPr lang="en-US" altLang="zh-CN" smtClean="0"/>
              <a:t>FPGA</a:t>
            </a:r>
            <a:r>
              <a:rPr lang="zh-CN" altLang="en-US" smtClean="0"/>
              <a:t>能用在哪？</a:t>
            </a:r>
          </a:p>
        </p:txBody>
      </p: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3EFD36-BC24-4478-898C-84CE370B02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86EB5F4-7455-4491-977C-132D170DAA9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文本框 1"/>
          <p:cNvSpPr txBox="1">
            <a:spLocks noChangeArrowheads="1"/>
          </p:cNvSpPr>
          <p:nvPr/>
        </p:nvSpPr>
        <p:spPr bwMode="auto">
          <a:xfrm>
            <a:off x="395288" y="2593975"/>
            <a:ext cx="21161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FPGA</a:t>
            </a:r>
            <a:r>
              <a:rPr lang="zh-CN" altLang="en-US" sz="1800" b="0">
                <a:latin typeface="Arial" panose="020B0604020202020204" pitchFamily="34" charset="0"/>
              </a:rPr>
              <a:t>特点：</a:t>
            </a: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并行处理</a:t>
            </a: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灵活架构</a:t>
            </a: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大量处理资源</a:t>
            </a:r>
            <a:endParaRPr lang="en-US" altLang="zh-CN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大量接口资源</a:t>
            </a:r>
          </a:p>
        </p:txBody>
      </p:sp>
      <p:sp>
        <p:nvSpPr>
          <p:cNvPr id="4" name="右箭头 3"/>
          <p:cNvSpPr/>
          <p:nvPr/>
        </p:nvSpPr>
        <p:spPr>
          <a:xfrm>
            <a:off x="2574925" y="3308350"/>
            <a:ext cx="574675" cy="37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253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28800"/>
            <a:ext cx="5913438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彩蛋时间：</a:t>
            </a:r>
            <a:r>
              <a:rPr lang="en-US" altLang="zh-CN" smtClean="0"/>
              <a:t>FPGA</a:t>
            </a:r>
            <a:r>
              <a:rPr lang="zh-CN" altLang="en-US" smtClean="0"/>
              <a:t>能用在哪？</a:t>
            </a:r>
          </a:p>
        </p:txBody>
      </p:sp>
      <p:sp>
        <p:nvSpPr>
          <p:cNvPr id="2355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FB2098-5B6D-471B-9FBE-854CAEA820A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21B543-0F02-42C2-AABC-E12533E3B50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355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0313"/>
            <a:ext cx="91440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95513" y="3881438"/>
            <a:ext cx="1962150" cy="319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95513" y="2416175"/>
            <a:ext cx="1962150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如果</a:t>
            </a:r>
            <a:r>
              <a:rPr lang="en-US" altLang="zh-CN" smtClean="0"/>
              <a:t>FPGA</a:t>
            </a:r>
            <a:r>
              <a:rPr lang="zh-CN" altLang="en-US" smtClean="0"/>
              <a:t>禁运了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  <p:sp>
        <p:nvSpPr>
          <p:cNvPr id="2560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B7ECDA3-202D-4DAF-94F8-A8536B1FF70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256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0899F01-F72D-4997-B1CB-EBE34EEDF08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347788"/>
            <a:ext cx="86963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文本框 7"/>
          <p:cNvSpPr txBox="1">
            <a:spLocks noChangeArrowheads="1"/>
          </p:cNvSpPr>
          <p:nvPr/>
        </p:nvSpPr>
        <p:spPr bwMode="auto">
          <a:xfrm>
            <a:off x="5859463" y="5797550"/>
            <a:ext cx="3286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</a:rPr>
              <a:t>你以为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FPGA</a:t>
            </a:r>
            <a:r>
              <a:rPr lang="zh-CN" altLang="en-US" sz="1800">
                <a:solidFill>
                  <a:srgbClr val="0000FF"/>
                </a:solidFill>
                <a:latin typeface="Arial" panose="020B0604020202020204" pitchFamily="34" charset="0"/>
              </a:rPr>
              <a:t>没有被禁运吗</a:t>
            </a:r>
            <a:r>
              <a:rPr lang="en-US" altLang="zh-CN" sz="1800">
                <a:solidFill>
                  <a:srgbClr val="0000FF"/>
                </a:solidFill>
                <a:latin typeface="Arial" panose="020B0604020202020204" pitchFamily="34" charset="0"/>
              </a:rPr>
              <a:t>?</a:t>
            </a:r>
            <a:endParaRPr lang="zh-CN" altLang="en-US" sz="1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5D225F-EEA5-4702-A48C-679B134C41A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274EF5D-02E6-4155-89A5-CCAF63BD12E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zh-CN" altLang="en-US" smtClean="0"/>
              <a:t>内容提纲</a:t>
            </a:r>
          </a:p>
        </p:txBody>
      </p:sp>
      <p:sp>
        <p:nvSpPr>
          <p:cNvPr id="6150" name="Rectangle 3"/>
          <p:cNvSpPr>
            <a:spLocks noChangeArrowheads="1"/>
          </p:cNvSpPr>
          <p:nvPr>
            <p:ph type="body" idx="4294967295"/>
          </p:nvPr>
        </p:nvSpPr>
        <p:spPr>
          <a:xfrm>
            <a:off x="468313" y="1628775"/>
            <a:ext cx="8229600" cy="4787900"/>
          </a:xfrm>
        </p:spPr>
        <p:txBody>
          <a:bodyPr/>
          <a:lstStyle/>
          <a:p>
            <a:r>
              <a:rPr lang="en-US" altLang="zh-CN" smtClean="0"/>
              <a:t>PLD</a:t>
            </a:r>
          </a:p>
          <a:p>
            <a:pPr lvl="1"/>
            <a:r>
              <a:rPr lang="zh-CN" altLang="en-US" smtClean="0"/>
              <a:t>基本结构</a:t>
            </a:r>
          </a:p>
          <a:p>
            <a:pPr lvl="1"/>
            <a:r>
              <a:rPr lang="zh-CN" altLang="en-US" smtClean="0"/>
              <a:t>实现组合逻辑电路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6B731B-13D7-4D2F-8FB2-1C32A639051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2E2373-E727-4DA1-81BB-F1727F5619F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可编程逻辑器件</a:t>
            </a:r>
          </a:p>
        </p:txBody>
      </p:sp>
      <p:sp>
        <p:nvSpPr>
          <p:cNvPr id="8198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mtClean="0"/>
              <a:t>可编程逻辑器件（</a:t>
            </a:r>
            <a:r>
              <a:rPr lang="en-US" altLang="zh-CN" smtClean="0"/>
              <a:t>Programmable Logic Device</a:t>
            </a:r>
            <a:r>
              <a:rPr lang="zh-CN" altLang="en-US" smtClean="0"/>
              <a:t>，简称</a:t>
            </a:r>
            <a:r>
              <a:rPr lang="en-US" altLang="zh-CN" smtClean="0"/>
              <a:t>PLD</a:t>
            </a:r>
            <a:r>
              <a:rPr lang="zh-CN" altLang="en-US" smtClean="0"/>
              <a:t>）是一种可以由用户定义和设置逻辑功能的器件</a:t>
            </a:r>
          </a:p>
          <a:p>
            <a:pPr lvl="1">
              <a:lnSpc>
                <a:spcPct val="105000"/>
              </a:lnSpc>
            </a:pPr>
            <a:r>
              <a:rPr lang="zh-CN" altLang="en-US" smtClean="0"/>
              <a:t>与中小规模通用逻辑器件相比，具有集成度高、速度快、功耗低、可靠性高等优点</a:t>
            </a:r>
          </a:p>
          <a:p>
            <a:pPr lvl="1">
              <a:lnSpc>
                <a:spcPct val="105000"/>
              </a:lnSpc>
            </a:pPr>
            <a:r>
              <a:rPr lang="zh-CN" altLang="en-US" smtClean="0"/>
              <a:t>与其他专用集成电路相比，具有产品开发周期短、用户投资风险小、小批量生产成本低等优势</a:t>
            </a:r>
          </a:p>
          <a:p>
            <a:pPr>
              <a:lnSpc>
                <a:spcPct val="105000"/>
              </a:lnSpc>
            </a:pPr>
            <a:r>
              <a:rPr lang="zh-CN" altLang="en-US" smtClean="0"/>
              <a:t>按集成度</a:t>
            </a:r>
            <a:r>
              <a:rPr lang="en-US" altLang="zh-CN" smtClean="0"/>
              <a:t>PLD</a:t>
            </a:r>
            <a:r>
              <a:rPr lang="zh-CN" altLang="en-US" smtClean="0"/>
              <a:t>可分为</a:t>
            </a:r>
          </a:p>
          <a:p>
            <a:pPr lvl="1">
              <a:lnSpc>
                <a:spcPct val="105000"/>
              </a:lnSpc>
            </a:pPr>
            <a:r>
              <a:rPr lang="zh-CN" altLang="en-US" smtClean="0"/>
              <a:t>低密度</a:t>
            </a:r>
            <a:r>
              <a:rPr lang="en-US" altLang="zh-CN" smtClean="0"/>
              <a:t>PLD</a:t>
            </a:r>
            <a:r>
              <a:rPr lang="zh-CN" altLang="en-US" smtClean="0"/>
              <a:t>：</a:t>
            </a:r>
            <a:r>
              <a:rPr lang="en-US" altLang="zh-CN" smtClean="0"/>
              <a:t>PROM</a:t>
            </a:r>
            <a:r>
              <a:rPr lang="zh-CN" altLang="en-US" smtClean="0"/>
              <a:t>、</a:t>
            </a:r>
            <a:r>
              <a:rPr lang="en-US" altLang="zh-CN" smtClean="0"/>
              <a:t>PLA</a:t>
            </a:r>
            <a:r>
              <a:rPr lang="zh-CN" altLang="en-US" smtClean="0"/>
              <a:t>、</a:t>
            </a:r>
            <a:r>
              <a:rPr lang="en-US" altLang="zh-CN" smtClean="0"/>
              <a:t>PAL</a:t>
            </a:r>
            <a:r>
              <a:rPr lang="zh-CN" altLang="en-US" smtClean="0"/>
              <a:t>、</a:t>
            </a:r>
            <a:r>
              <a:rPr lang="en-US" altLang="zh-CN" smtClean="0"/>
              <a:t>GAL</a:t>
            </a:r>
            <a:endParaRPr lang="zh-CN" altLang="en-US" smtClean="0"/>
          </a:p>
          <a:p>
            <a:pPr lvl="1">
              <a:lnSpc>
                <a:spcPct val="105000"/>
              </a:lnSpc>
            </a:pPr>
            <a:r>
              <a:rPr lang="zh-CN" altLang="en-US" smtClean="0"/>
              <a:t>高密度</a:t>
            </a:r>
            <a:r>
              <a:rPr lang="en-US" altLang="zh-CN" smtClean="0"/>
              <a:t>PLD</a:t>
            </a:r>
            <a:r>
              <a:rPr lang="zh-CN" altLang="en-US" smtClean="0"/>
              <a:t>：</a:t>
            </a:r>
            <a:r>
              <a:rPr lang="en-US" altLang="zh-CN" smtClean="0"/>
              <a:t>CPLD</a:t>
            </a:r>
            <a:r>
              <a:rPr lang="zh-CN" altLang="en-US" smtClean="0"/>
              <a:t>、</a:t>
            </a:r>
            <a:r>
              <a:rPr lang="en-US" altLang="zh-CN" smtClean="0"/>
              <a:t>FPGA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3214E6D-7658-48EB-8CE7-C8003D4872C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FC0C603-29BA-4C3F-859E-93AE40EB1B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PLD</a:t>
            </a:r>
            <a:r>
              <a:rPr lang="zh-CN" altLang="en-US" smtClean="0"/>
              <a:t>基本结构</a:t>
            </a:r>
          </a:p>
        </p:txBody>
      </p:sp>
      <p:sp>
        <p:nvSpPr>
          <p:cNvPr id="10246" name="Rectangle 3"/>
          <p:cNvSpPr>
            <a:spLocks noChangeArrowheads="1"/>
          </p:cNvSpPr>
          <p:nvPr>
            <p:ph type="body" idx="1"/>
          </p:nvPr>
        </p:nvSpPr>
        <p:spPr>
          <a:xfrm>
            <a:off x="600075" y="3630613"/>
            <a:ext cx="3465513" cy="2714625"/>
          </a:xfrm>
          <a:noFill/>
        </p:spPr>
        <p:txBody>
          <a:bodyPr/>
          <a:lstStyle/>
          <a:p>
            <a:r>
              <a:rPr lang="zh-CN" altLang="en-US" smtClean="0"/>
              <a:t>输入电路</a:t>
            </a:r>
          </a:p>
          <a:p>
            <a:pPr lvl="1"/>
            <a:r>
              <a:rPr lang="zh-CN" altLang="en-US" smtClean="0"/>
              <a:t>提供互补输入变量</a:t>
            </a:r>
            <a:r>
              <a:rPr lang="en-US" altLang="zh-CN" smtClean="0"/>
              <a:t>(</a:t>
            </a:r>
            <a:r>
              <a:rPr lang="zh-CN" altLang="en-US" smtClean="0"/>
              <a:t>原变量和反变量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与阵列</a:t>
            </a:r>
          </a:p>
          <a:p>
            <a:pPr lvl="1"/>
            <a:r>
              <a:rPr lang="zh-CN" altLang="en-US" smtClean="0"/>
              <a:t>产生逻辑函数所需的乘积项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4679950" y="3608388"/>
            <a:ext cx="3816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或阵列</a:t>
            </a:r>
          </a:p>
          <a:p>
            <a:pPr lvl="1"/>
            <a:r>
              <a:rPr lang="zh-CN" altLang="en-US"/>
              <a:t>选择乘积项，形成与或式，实现逻辑函数</a:t>
            </a:r>
          </a:p>
          <a:p>
            <a:r>
              <a:rPr lang="zh-CN" altLang="en-US"/>
              <a:t>输出电路</a:t>
            </a:r>
          </a:p>
          <a:p>
            <a:pPr lvl="1"/>
            <a:r>
              <a:rPr lang="zh-CN" altLang="en-US"/>
              <a:t>提供不同的输出方式</a:t>
            </a:r>
          </a:p>
        </p:txBody>
      </p:sp>
      <p:grpSp>
        <p:nvGrpSpPr>
          <p:cNvPr id="10248" name="Group 5"/>
          <p:cNvGrpSpPr>
            <a:grpSpLocks/>
          </p:cNvGrpSpPr>
          <p:nvPr/>
        </p:nvGrpSpPr>
        <p:grpSpPr bwMode="auto">
          <a:xfrm>
            <a:off x="904875" y="1665288"/>
            <a:ext cx="7483475" cy="1547812"/>
            <a:chOff x="570" y="2863"/>
            <a:chExt cx="4714" cy="975"/>
          </a:xfrm>
        </p:grpSpPr>
        <p:sp>
          <p:nvSpPr>
            <p:cNvPr id="10249" name="Line 6"/>
            <p:cNvSpPr>
              <a:spLocks noChangeShapeType="1"/>
            </p:cNvSpPr>
            <p:nvPr/>
          </p:nvSpPr>
          <p:spPr bwMode="auto">
            <a:xfrm>
              <a:off x="1046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570" y="295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</p:txBody>
        </p:sp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4834" y="295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</p:txBody>
        </p:sp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2226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与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3088" y="2865"/>
              <a:ext cx="544" cy="7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或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阵列</a:t>
              </a: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1364" y="2863"/>
              <a:ext cx="544" cy="7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输入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5" name="Text Box 12"/>
            <p:cNvSpPr txBox="1">
              <a:spLocks noChangeArrowheads="1"/>
            </p:cNvSpPr>
            <p:nvPr/>
          </p:nvSpPr>
          <p:spPr bwMode="auto">
            <a:xfrm>
              <a:off x="3949" y="2864"/>
              <a:ext cx="544" cy="7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输出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1908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>
              <a:off x="2770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3632" y="324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>
              <a:off x="4494" y="308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>
              <a:off x="1134" y="3835"/>
              <a:ext cx="3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1" name="Group 18"/>
            <p:cNvGrpSpPr>
              <a:grpSpLocks/>
            </p:cNvGrpSpPr>
            <p:nvPr/>
          </p:nvGrpSpPr>
          <p:grpSpPr bwMode="auto">
            <a:xfrm>
              <a:off x="1133" y="3430"/>
              <a:ext cx="3571" cy="408"/>
              <a:chOff x="1133" y="3498"/>
              <a:chExt cx="3571" cy="340"/>
            </a:xfrm>
          </p:grpSpPr>
          <p:sp>
            <p:nvSpPr>
              <p:cNvPr id="10262" name="Line 19"/>
              <p:cNvSpPr>
                <a:spLocks noChangeShapeType="1"/>
              </p:cNvSpPr>
              <p:nvPr/>
            </p:nvSpPr>
            <p:spPr bwMode="auto">
              <a:xfrm flipV="1">
                <a:off x="4704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20"/>
              <p:cNvSpPr>
                <a:spLocks noChangeShapeType="1"/>
              </p:cNvSpPr>
              <p:nvPr/>
            </p:nvSpPr>
            <p:spPr bwMode="auto">
              <a:xfrm>
                <a:off x="4490" y="3498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Line 21"/>
              <p:cNvSpPr>
                <a:spLocks noChangeShapeType="1"/>
              </p:cNvSpPr>
              <p:nvPr/>
            </p:nvSpPr>
            <p:spPr bwMode="auto">
              <a:xfrm flipV="1">
                <a:off x="1133" y="3498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22"/>
              <p:cNvSpPr>
                <a:spLocks noChangeShapeType="1"/>
              </p:cNvSpPr>
              <p:nvPr/>
            </p:nvSpPr>
            <p:spPr bwMode="auto">
              <a:xfrm>
                <a:off x="1134" y="3498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CF2FECE-7E27-49F9-9DA3-EDD7CB9EC60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F36F49-800E-4906-8F86-E9F9A187A67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>
            <p:ph type="body" idx="1"/>
          </p:nvPr>
        </p:nvSpPr>
        <p:spPr>
          <a:xfrm>
            <a:off x="457200" y="1593850"/>
            <a:ext cx="1990725" cy="714375"/>
          </a:xfrm>
          <a:noFill/>
        </p:spPr>
        <p:txBody>
          <a:bodyPr/>
          <a:lstStyle/>
          <a:p>
            <a:r>
              <a:rPr lang="zh-CN" altLang="en-US" smtClean="0"/>
              <a:t>与门：</a:t>
            </a:r>
            <a:endParaRPr kumimoji="1" lang="zh-CN" altLang="en-US" smtClean="0"/>
          </a:p>
        </p:txBody>
      </p:sp>
      <p:sp>
        <p:nvSpPr>
          <p:cNvPr id="12294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PLD</a:t>
            </a:r>
            <a:r>
              <a:rPr lang="zh-CN" altLang="en-US" smtClean="0"/>
              <a:t>中逻辑符号表示</a:t>
            </a:r>
          </a:p>
        </p:txBody>
      </p:sp>
      <p:grpSp>
        <p:nvGrpSpPr>
          <p:cNvPr id="12295" name="Group 4"/>
          <p:cNvGrpSpPr>
            <a:grpSpLocks/>
          </p:cNvGrpSpPr>
          <p:nvPr/>
        </p:nvGrpSpPr>
        <p:grpSpPr bwMode="auto">
          <a:xfrm>
            <a:off x="2482850" y="5373688"/>
            <a:ext cx="2376488" cy="862012"/>
            <a:chOff x="611" y="2989"/>
            <a:chExt cx="1906" cy="692"/>
          </a:xfrm>
        </p:grpSpPr>
        <p:sp>
          <p:nvSpPr>
            <p:cNvPr id="12388" name="Line 5"/>
            <p:cNvSpPr>
              <a:spLocks noChangeShapeType="1"/>
            </p:cNvSpPr>
            <p:nvPr/>
          </p:nvSpPr>
          <p:spPr bwMode="auto">
            <a:xfrm flipH="1">
              <a:off x="848" y="3283"/>
              <a:ext cx="42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89" name="Line 6"/>
            <p:cNvSpPr>
              <a:spLocks noChangeShapeType="1"/>
            </p:cNvSpPr>
            <p:nvPr/>
          </p:nvSpPr>
          <p:spPr bwMode="auto">
            <a:xfrm>
              <a:off x="1404" y="3122"/>
              <a:ext cx="60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0" name="Line 7"/>
            <p:cNvSpPr>
              <a:spLocks noChangeShapeType="1"/>
            </p:cNvSpPr>
            <p:nvPr/>
          </p:nvSpPr>
          <p:spPr bwMode="auto">
            <a:xfrm>
              <a:off x="1560" y="3469"/>
              <a:ext cx="43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" name="Oval 8"/>
            <p:cNvSpPr>
              <a:spLocks noChangeArrowheads="1"/>
            </p:cNvSpPr>
            <p:nvPr/>
          </p:nvSpPr>
          <p:spPr bwMode="auto">
            <a:xfrm>
              <a:off x="1442" y="3406"/>
              <a:ext cx="112" cy="113"/>
            </a:xfrm>
            <a:prstGeom prst="ellips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2" name="AutoShape 9"/>
            <p:cNvSpPr>
              <a:spLocks noChangeArrowheads="1"/>
            </p:cNvSpPr>
            <p:nvPr/>
          </p:nvSpPr>
          <p:spPr bwMode="auto">
            <a:xfrm rot="5400000">
              <a:off x="1246" y="3086"/>
              <a:ext cx="459" cy="400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93" name="Rectangle 10"/>
            <p:cNvSpPr>
              <a:spLocks noChangeArrowheads="1"/>
            </p:cNvSpPr>
            <p:nvPr/>
          </p:nvSpPr>
          <p:spPr bwMode="auto">
            <a:xfrm>
              <a:off x="611" y="3171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4" name="Rectangle 11"/>
            <p:cNvSpPr>
              <a:spLocks noChangeArrowheads="1"/>
            </p:cNvSpPr>
            <p:nvPr/>
          </p:nvSpPr>
          <p:spPr bwMode="auto">
            <a:xfrm>
              <a:off x="2328" y="3494"/>
              <a:ext cx="18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en-US" altLang="zh-CN" sz="2400"/>
            </a:p>
          </p:txBody>
        </p:sp>
        <p:sp>
          <p:nvSpPr>
            <p:cNvPr id="12395" name="Rectangle 12"/>
            <p:cNvSpPr>
              <a:spLocks noChangeArrowheads="1"/>
            </p:cNvSpPr>
            <p:nvPr/>
          </p:nvSpPr>
          <p:spPr bwMode="auto">
            <a:xfrm>
              <a:off x="2077" y="2989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6" name="Rectangle 13"/>
            <p:cNvSpPr>
              <a:spLocks noChangeArrowheads="1"/>
            </p:cNvSpPr>
            <p:nvPr/>
          </p:nvSpPr>
          <p:spPr bwMode="auto">
            <a:xfrm>
              <a:off x="2085" y="3352"/>
              <a:ext cx="18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97" name="Line 14"/>
            <p:cNvSpPr>
              <a:spLocks noChangeShapeType="1"/>
            </p:cNvSpPr>
            <p:nvPr/>
          </p:nvSpPr>
          <p:spPr bwMode="auto">
            <a:xfrm>
              <a:off x="2107" y="337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5857875" y="5562600"/>
            <a:ext cx="209550" cy="206375"/>
            <a:chOff x="927" y="1713"/>
            <a:chExt cx="84" cy="82"/>
          </a:xfrm>
        </p:grpSpPr>
        <p:sp>
          <p:nvSpPr>
            <p:cNvPr id="12386" name="Line 16"/>
            <p:cNvSpPr>
              <a:spLocks noChangeShapeType="1"/>
            </p:cNvSpPr>
            <p:nvPr/>
          </p:nvSpPr>
          <p:spPr bwMode="auto">
            <a:xfrm flipH="1">
              <a:off x="927" y="1713"/>
              <a:ext cx="79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Line 17"/>
            <p:cNvSpPr>
              <a:spLocks noChangeShapeType="1"/>
            </p:cNvSpPr>
            <p:nvPr/>
          </p:nvSpPr>
          <p:spPr bwMode="auto">
            <a:xfrm>
              <a:off x="931" y="1715"/>
              <a:ext cx="8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7" name="Oval 18"/>
          <p:cNvSpPr>
            <a:spLocks noChangeArrowheads="1"/>
          </p:cNvSpPr>
          <p:nvPr/>
        </p:nvSpPr>
        <p:spPr bwMode="auto">
          <a:xfrm>
            <a:off x="5892800" y="5173663"/>
            <a:ext cx="127000" cy="127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8" name="Rectangle 19"/>
          <p:cNvSpPr>
            <a:spLocks noChangeArrowheads="1"/>
          </p:cNvSpPr>
          <p:nvPr/>
        </p:nvSpPr>
        <p:spPr bwMode="auto">
          <a:xfrm>
            <a:off x="5621338" y="4560888"/>
            <a:ext cx="2443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标记     连接方式</a:t>
            </a:r>
          </a:p>
        </p:txBody>
      </p:sp>
      <p:sp>
        <p:nvSpPr>
          <p:cNvPr id="12299" name="Rectangle 20"/>
          <p:cNvSpPr>
            <a:spLocks noChangeArrowheads="1"/>
          </p:cNvSpPr>
          <p:nvPr/>
        </p:nvSpPr>
        <p:spPr bwMode="auto">
          <a:xfrm>
            <a:off x="6677025" y="54197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编程连接</a:t>
            </a:r>
          </a:p>
        </p:txBody>
      </p:sp>
      <p:sp>
        <p:nvSpPr>
          <p:cNvPr id="12300" name="Rectangle 21"/>
          <p:cNvSpPr>
            <a:spLocks noChangeArrowheads="1"/>
          </p:cNvSpPr>
          <p:nvPr/>
        </p:nvSpPr>
        <p:spPr bwMode="auto">
          <a:xfrm>
            <a:off x="6664325" y="49879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固定连接</a:t>
            </a:r>
          </a:p>
        </p:txBody>
      </p:sp>
      <p:sp>
        <p:nvSpPr>
          <p:cNvPr id="12301" name="Rectangle 22"/>
          <p:cNvSpPr>
            <a:spLocks noChangeArrowheads="1"/>
          </p:cNvSpPr>
          <p:nvPr/>
        </p:nvSpPr>
        <p:spPr bwMode="auto">
          <a:xfrm>
            <a:off x="6780213" y="58658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未连接</a:t>
            </a:r>
          </a:p>
        </p:txBody>
      </p:sp>
      <p:sp>
        <p:nvSpPr>
          <p:cNvPr id="12302" name="Rectangle 23"/>
          <p:cNvSpPr>
            <a:spLocks noChangeArrowheads="1"/>
          </p:cNvSpPr>
          <p:nvPr/>
        </p:nvSpPr>
        <p:spPr bwMode="auto">
          <a:xfrm>
            <a:off x="5734050" y="58483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空</a:t>
            </a:r>
          </a:p>
        </p:txBody>
      </p:sp>
      <p:sp>
        <p:nvSpPr>
          <p:cNvPr id="12303" name="Line 24"/>
          <p:cNvSpPr>
            <a:spLocks noChangeShapeType="1"/>
          </p:cNvSpPr>
          <p:nvPr/>
        </p:nvSpPr>
        <p:spPr bwMode="auto">
          <a:xfrm>
            <a:off x="5543550" y="4545013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5"/>
          <p:cNvSpPr>
            <a:spLocks noChangeShapeType="1"/>
          </p:cNvSpPr>
          <p:nvPr/>
        </p:nvSpPr>
        <p:spPr bwMode="auto">
          <a:xfrm>
            <a:off x="5543550" y="5026025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26"/>
          <p:cNvSpPr>
            <a:spLocks noChangeShapeType="1"/>
          </p:cNvSpPr>
          <p:nvPr/>
        </p:nvSpPr>
        <p:spPr bwMode="auto">
          <a:xfrm>
            <a:off x="5543550" y="6345238"/>
            <a:ext cx="2665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Line 27"/>
          <p:cNvSpPr>
            <a:spLocks noChangeShapeType="1"/>
          </p:cNvSpPr>
          <p:nvPr/>
        </p:nvSpPr>
        <p:spPr bwMode="auto">
          <a:xfrm>
            <a:off x="6500813" y="454501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8"/>
          <p:cNvSpPr>
            <a:spLocks noChangeShapeType="1"/>
          </p:cNvSpPr>
          <p:nvPr/>
        </p:nvSpPr>
        <p:spPr bwMode="auto">
          <a:xfrm>
            <a:off x="5543550" y="5470525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9"/>
          <p:cNvSpPr>
            <a:spLocks noChangeShapeType="1"/>
          </p:cNvSpPr>
          <p:nvPr/>
        </p:nvSpPr>
        <p:spPr bwMode="auto">
          <a:xfrm>
            <a:off x="5543550" y="5881688"/>
            <a:ext cx="2665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09" name="Group 30"/>
          <p:cNvGrpSpPr>
            <a:grpSpLocks/>
          </p:cNvGrpSpPr>
          <p:nvPr/>
        </p:nvGrpSpPr>
        <p:grpSpPr bwMode="auto">
          <a:xfrm>
            <a:off x="2540000" y="3643313"/>
            <a:ext cx="2414588" cy="757237"/>
            <a:chOff x="1406" y="2183"/>
            <a:chExt cx="1521" cy="477"/>
          </a:xfrm>
        </p:grpSpPr>
        <p:grpSp>
          <p:nvGrpSpPr>
            <p:cNvPr id="12372" name="Group 31"/>
            <p:cNvGrpSpPr>
              <a:grpSpLocks/>
            </p:cNvGrpSpPr>
            <p:nvPr/>
          </p:nvGrpSpPr>
          <p:grpSpPr bwMode="auto">
            <a:xfrm>
              <a:off x="1575" y="2183"/>
              <a:ext cx="403" cy="348"/>
              <a:chOff x="711" y="1321"/>
              <a:chExt cx="526" cy="816"/>
            </a:xfrm>
          </p:grpSpPr>
          <p:sp>
            <p:nvSpPr>
              <p:cNvPr id="12383" name="Line 32"/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4" name="Line 33"/>
              <p:cNvSpPr>
                <a:spLocks noChangeShapeType="1"/>
              </p:cNvSpPr>
              <p:nvPr/>
            </p:nvSpPr>
            <p:spPr bwMode="auto">
              <a:xfrm>
                <a:off x="969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85" name="Line 34"/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73" name="Oval 35"/>
            <p:cNvSpPr>
              <a:spLocks noChangeArrowheads="1"/>
            </p:cNvSpPr>
            <p:nvPr/>
          </p:nvSpPr>
          <p:spPr bwMode="auto">
            <a:xfrm>
              <a:off x="1945" y="2323"/>
              <a:ext cx="64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74" name="Group 36"/>
            <p:cNvGrpSpPr>
              <a:grpSpLocks/>
            </p:cNvGrpSpPr>
            <p:nvPr/>
          </p:nvGrpSpPr>
          <p:grpSpPr bwMode="auto">
            <a:xfrm>
              <a:off x="1522" y="2311"/>
              <a:ext cx="107" cy="104"/>
              <a:chOff x="927" y="1713"/>
              <a:chExt cx="84" cy="82"/>
            </a:xfrm>
          </p:grpSpPr>
          <p:sp>
            <p:nvSpPr>
              <p:cNvPr id="12381" name="Line 37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2" name="Line 38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75" name="Rectangle 39"/>
            <p:cNvSpPr>
              <a:spLocks noChangeArrowheads="1"/>
            </p:cNvSpPr>
            <p:nvPr/>
          </p:nvSpPr>
          <p:spPr bwMode="auto">
            <a:xfrm>
              <a:off x="1513" y="2500"/>
              <a:ext cx="17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76" name="Rectangle 40"/>
            <p:cNvSpPr>
              <a:spLocks noChangeArrowheads="1"/>
            </p:cNvSpPr>
            <p:nvPr/>
          </p:nvSpPr>
          <p:spPr bwMode="auto">
            <a:xfrm>
              <a:off x="1711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12377" name="Rectangle 41"/>
            <p:cNvSpPr>
              <a:spLocks noChangeArrowheads="1"/>
            </p:cNvSpPr>
            <p:nvPr/>
          </p:nvSpPr>
          <p:spPr bwMode="auto">
            <a:xfrm>
              <a:off x="1910" y="2513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78" name="Rectangle 42"/>
            <p:cNvSpPr>
              <a:spLocks noChangeArrowheads="1"/>
            </p:cNvSpPr>
            <p:nvPr/>
          </p:nvSpPr>
          <p:spPr bwMode="auto">
            <a:xfrm>
              <a:off x="2789" y="2270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79" name="Line 43"/>
            <p:cNvSpPr>
              <a:spLocks noChangeShapeType="1"/>
            </p:cNvSpPr>
            <p:nvPr/>
          </p:nvSpPr>
          <p:spPr bwMode="auto">
            <a:xfrm flipH="1">
              <a:off x="1406" y="2365"/>
              <a:ext cx="1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AutoShape 44"/>
            <p:cNvSpPr>
              <a:spLocks noChangeArrowheads="1"/>
            </p:cNvSpPr>
            <p:nvPr/>
          </p:nvSpPr>
          <p:spPr bwMode="auto">
            <a:xfrm flipH="1">
              <a:off x="2143" y="2195"/>
              <a:ext cx="332" cy="331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2310" name="Group 45"/>
          <p:cNvGrpSpPr>
            <a:grpSpLocks/>
          </p:cNvGrpSpPr>
          <p:nvPr/>
        </p:nvGrpSpPr>
        <p:grpSpPr bwMode="auto">
          <a:xfrm>
            <a:off x="2576513" y="1557338"/>
            <a:ext cx="2378075" cy="758825"/>
            <a:chOff x="1429" y="867"/>
            <a:chExt cx="1498" cy="478"/>
          </a:xfrm>
        </p:grpSpPr>
        <p:grpSp>
          <p:nvGrpSpPr>
            <p:cNvPr id="12358" name="Group 46"/>
            <p:cNvGrpSpPr>
              <a:grpSpLocks/>
            </p:cNvGrpSpPr>
            <p:nvPr/>
          </p:nvGrpSpPr>
          <p:grpSpPr bwMode="auto">
            <a:xfrm>
              <a:off x="1573" y="867"/>
              <a:ext cx="404" cy="348"/>
              <a:chOff x="711" y="1321"/>
              <a:chExt cx="526" cy="816"/>
            </a:xfrm>
          </p:grpSpPr>
          <p:sp>
            <p:nvSpPr>
              <p:cNvPr id="12369" name="Line 47"/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0" name="Line 48"/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71" name="Line 49"/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59" name="Oval 50"/>
            <p:cNvSpPr>
              <a:spLocks noChangeArrowheads="1"/>
            </p:cNvSpPr>
            <p:nvPr/>
          </p:nvSpPr>
          <p:spPr bwMode="auto">
            <a:xfrm>
              <a:off x="1540" y="1010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2360" name="Group 51"/>
            <p:cNvGrpSpPr>
              <a:grpSpLocks/>
            </p:cNvGrpSpPr>
            <p:nvPr/>
          </p:nvGrpSpPr>
          <p:grpSpPr bwMode="auto">
            <a:xfrm>
              <a:off x="1721" y="989"/>
              <a:ext cx="107" cy="104"/>
              <a:chOff x="927" y="1713"/>
              <a:chExt cx="84" cy="82"/>
            </a:xfrm>
          </p:grpSpPr>
          <p:sp>
            <p:nvSpPr>
              <p:cNvPr id="12367" name="Line 52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Line 53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61" name="Rectangle 54"/>
            <p:cNvSpPr>
              <a:spLocks noChangeArrowheads="1"/>
            </p:cNvSpPr>
            <p:nvPr/>
          </p:nvSpPr>
          <p:spPr bwMode="auto">
            <a:xfrm>
              <a:off x="1512" y="1185"/>
              <a:ext cx="17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62" name="Rectangle 55"/>
            <p:cNvSpPr>
              <a:spLocks noChangeArrowheads="1"/>
            </p:cNvSpPr>
            <p:nvPr/>
          </p:nvSpPr>
          <p:spPr bwMode="auto">
            <a:xfrm>
              <a:off x="1709" y="1198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63" name="Rectangle 56"/>
            <p:cNvSpPr>
              <a:spLocks noChangeArrowheads="1"/>
            </p:cNvSpPr>
            <p:nvPr/>
          </p:nvSpPr>
          <p:spPr bwMode="auto">
            <a:xfrm>
              <a:off x="1908" y="1198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2364" name="Rectangle 57"/>
            <p:cNvSpPr>
              <a:spLocks noChangeArrowheads="1"/>
            </p:cNvSpPr>
            <p:nvPr/>
          </p:nvSpPr>
          <p:spPr bwMode="auto">
            <a:xfrm>
              <a:off x="2789" y="935"/>
              <a:ext cx="138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65" name="Line 58"/>
            <p:cNvSpPr>
              <a:spLocks noChangeShapeType="1"/>
            </p:cNvSpPr>
            <p:nvPr/>
          </p:nvSpPr>
          <p:spPr bwMode="auto">
            <a:xfrm flipH="1">
              <a:off x="1429" y="103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AutoShape 59"/>
            <p:cNvSpPr>
              <a:spLocks noChangeArrowheads="1"/>
            </p:cNvSpPr>
            <p:nvPr/>
          </p:nvSpPr>
          <p:spPr bwMode="auto">
            <a:xfrm>
              <a:off x="2177" y="89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</p:grpSp>
      <p:sp>
        <p:nvSpPr>
          <p:cNvPr id="12311" name="Rectangle 60"/>
          <p:cNvSpPr>
            <a:spLocks noChangeArrowheads="1"/>
          </p:cNvSpPr>
          <p:nvPr/>
        </p:nvSpPr>
        <p:spPr bwMode="auto">
          <a:xfrm>
            <a:off x="5456238" y="1485900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2312" name="Rectangle 61"/>
          <p:cNvSpPr>
            <a:spLocks noChangeArrowheads="1"/>
          </p:cNvSpPr>
          <p:nvPr/>
        </p:nvSpPr>
        <p:spPr bwMode="auto">
          <a:xfrm>
            <a:off x="5456238" y="3570288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grpSp>
        <p:nvGrpSpPr>
          <p:cNvPr id="12313" name="Group 62"/>
          <p:cNvGrpSpPr>
            <a:grpSpLocks/>
          </p:cNvGrpSpPr>
          <p:nvPr/>
        </p:nvGrpSpPr>
        <p:grpSpPr bwMode="auto">
          <a:xfrm>
            <a:off x="6392863" y="1449388"/>
            <a:ext cx="1887537" cy="622300"/>
            <a:chOff x="3833" y="799"/>
            <a:chExt cx="1189" cy="392"/>
          </a:xfrm>
        </p:grpSpPr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3836" y="799"/>
              <a:ext cx="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2352" name="Rectangle 64"/>
            <p:cNvSpPr>
              <a:spLocks noChangeArrowheads="1"/>
            </p:cNvSpPr>
            <p:nvPr/>
          </p:nvSpPr>
          <p:spPr bwMode="auto">
            <a:xfrm>
              <a:off x="3833" y="990"/>
              <a:ext cx="12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4883" y="949"/>
              <a:ext cx="13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12354" name="AutoShape 66"/>
            <p:cNvSpPr>
              <a:spLocks noChangeArrowheads="1"/>
            </p:cNvSpPr>
            <p:nvPr/>
          </p:nvSpPr>
          <p:spPr bwMode="auto">
            <a:xfrm>
              <a:off x="4257" y="862"/>
              <a:ext cx="311" cy="329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 flipH="1">
              <a:off x="4570" y="1037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flipH="1">
              <a:off x="4032" y="949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 flipH="1">
              <a:off x="4032" y="110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4" name="Group 70"/>
          <p:cNvGrpSpPr>
            <a:grpSpLocks/>
          </p:cNvGrpSpPr>
          <p:nvPr/>
        </p:nvGrpSpPr>
        <p:grpSpPr bwMode="auto">
          <a:xfrm>
            <a:off x="6427788" y="3575050"/>
            <a:ext cx="1847850" cy="608013"/>
            <a:chOff x="3855" y="2137"/>
            <a:chExt cx="1164" cy="383"/>
          </a:xfrm>
        </p:grpSpPr>
        <p:sp>
          <p:nvSpPr>
            <p:cNvPr id="12344" name="Rectangle 71"/>
            <p:cNvSpPr>
              <a:spLocks noChangeArrowheads="1"/>
            </p:cNvSpPr>
            <p:nvPr/>
          </p:nvSpPr>
          <p:spPr bwMode="auto">
            <a:xfrm>
              <a:off x="3858" y="2137"/>
              <a:ext cx="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12345" name="Rectangle 72"/>
            <p:cNvSpPr>
              <a:spLocks noChangeArrowheads="1"/>
            </p:cNvSpPr>
            <p:nvPr/>
          </p:nvSpPr>
          <p:spPr bwMode="auto">
            <a:xfrm>
              <a:off x="3855" y="2328"/>
              <a:ext cx="1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12346" name="Rectangle 73"/>
            <p:cNvSpPr>
              <a:spLocks noChangeArrowheads="1"/>
            </p:cNvSpPr>
            <p:nvPr/>
          </p:nvSpPr>
          <p:spPr bwMode="auto">
            <a:xfrm>
              <a:off x="4872" y="2250"/>
              <a:ext cx="14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12347" name="AutoShape 74"/>
            <p:cNvSpPr>
              <a:spLocks noChangeArrowheads="1"/>
            </p:cNvSpPr>
            <p:nvPr/>
          </p:nvSpPr>
          <p:spPr bwMode="auto">
            <a:xfrm flipH="1">
              <a:off x="4218" y="2183"/>
              <a:ext cx="333" cy="331"/>
            </a:xfrm>
            <a:prstGeom prst="moon">
              <a:avLst>
                <a:gd name="adj" fmla="val 875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348" name="Line 75"/>
            <p:cNvSpPr>
              <a:spLocks noChangeShapeType="1"/>
            </p:cNvSpPr>
            <p:nvPr/>
          </p:nvSpPr>
          <p:spPr bwMode="auto">
            <a:xfrm flipH="1">
              <a:off x="4549" y="235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Line 76"/>
            <p:cNvSpPr>
              <a:spLocks noChangeShapeType="1"/>
            </p:cNvSpPr>
            <p:nvPr/>
          </p:nvSpPr>
          <p:spPr bwMode="auto">
            <a:xfrm flipH="1">
              <a:off x="4028" y="2268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Line 77"/>
            <p:cNvSpPr>
              <a:spLocks noChangeShapeType="1"/>
            </p:cNvSpPr>
            <p:nvPr/>
          </p:nvSpPr>
          <p:spPr bwMode="auto">
            <a:xfrm flipH="1">
              <a:off x="4028" y="2425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5" name="Group 78"/>
          <p:cNvGrpSpPr>
            <a:grpSpLocks/>
          </p:cNvGrpSpPr>
          <p:nvPr/>
        </p:nvGrpSpPr>
        <p:grpSpPr bwMode="auto">
          <a:xfrm>
            <a:off x="6211888" y="2709863"/>
            <a:ext cx="2043112" cy="552450"/>
            <a:chOff x="3719" y="1571"/>
            <a:chExt cx="1287" cy="348"/>
          </a:xfrm>
        </p:grpSpPr>
        <p:sp>
          <p:nvSpPr>
            <p:cNvPr id="12329" name="Line 79"/>
            <p:cNvSpPr>
              <a:spLocks noChangeShapeType="1"/>
            </p:cNvSpPr>
            <p:nvPr/>
          </p:nvSpPr>
          <p:spPr bwMode="auto">
            <a:xfrm flipH="1">
              <a:off x="3719" y="1740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0" name="Group 80"/>
            <p:cNvGrpSpPr>
              <a:grpSpLocks/>
            </p:cNvGrpSpPr>
            <p:nvPr/>
          </p:nvGrpSpPr>
          <p:grpSpPr bwMode="auto">
            <a:xfrm>
              <a:off x="3892" y="1571"/>
              <a:ext cx="404" cy="348"/>
              <a:chOff x="711" y="1321"/>
              <a:chExt cx="526" cy="816"/>
            </a:xfrm>
          </p:grpSpPr>
          <p:sp>
            <p:nvSpPr>
              <p:cNvPr id="12341" name="Line 81"/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2" name="Line 82"/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3" name="Line 83"/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331" name="Group 84"/>
            <p:cNvGrpSpPr>
              <a:grpSpLocks/>
            </p:cNvGrpSpPr>
            <p:nvPr/>
          </p:nvGrpSpPr>
          <p:grpSpPr bwMode="auto">
            <a:xfrm>
              <a:off x="3839" y="1693"/>
              <a:ext cx="107" cy="104"/>
              <a:chOff x="927" y="1713"/>
              <a:chExt cx="84" cy="82"/>
            </a:xfrm>
          </p:grpSpPr>
          <p:sp>
            <p:nvSpPr>
              <p:cNvPr id="12339" name="Line 85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0" name="Line 86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32" name="AutoShape 87"/>
            <p:cNvSpPr>
              <a:spLocks noChangeArrowheads="1"/>
            </p:cNvSpPr>
            <p:nvPr/>
          </p:nvSpPr>
          <p:spPr bwMode="auto">
            <a:xfrm>
              <a:off x="4496" y="1600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33" name="Group 88"/>
            <p:cNvGrpSpPr>
              <a:grpSpLocks/>
            </p:cNvGrpSpPr>
            <p:nvPr/>
          </p:nvGrpSpPr>
          <p:grpSpPr bwMode="auto">
            <a:xfrm>
              <a:off x="4043" y="1684"/>
              <a:ext cx="107" cy="104"/>
              <a:chOff x="927" y="1713"/>
              <a:chExt cx="84" cy="82"/>
            </a:xfrm>
          </p:grpSpPr>
          <p:sp>
            <p:nvSpPr>
              <p:cNvPr id="12337" name="Line 89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Line 90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4" name="Group 91"/>
            <p:cNvGrpSpPr>
              <a:grpSpLocks/>
            </p:cNvGrpSpPr>
            <p:nvPr/>
          </p:nvGrpSpPr>
          <p:grpSpPr bwMode="auto">
            <a:xfrm>
              <a:off x="4247" y="1684"/>
              <a:ext cx="107" cy="104"/>
              <a:chOff x="927" y="1713"/>
              <a:chExt cx="84" cy="82"/>
            </a:xfrm>
          </p:grpSpPr>
          <p:sp>
            <p:nvSpPr>
              <p:cNvPr id="12335" name="Line 92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93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316" name="Group 94"/>
          <p:cNvGrpSpPr>
            <a:grpSpLocks/>
          </p:cNvGrpSpPr>
          <p:nvPr/>
        </p:nvGrpSpPr>
        <p:grpSpPr bwMode="auto">
          <a:xfrm>
            <a:off x="2576513" y="2687638"/>
            <a:ext cx="2043112" cy="552450"/>
            <a:chOff x="1429" y="1557"/>
            <a:chExt cx="1287" cy="348"/>
          </a:xfrm>
        </p:grpSpPr>
        <p:sp>
          <p:nvSpPr>
            <p:cNvPr id="12320" name="Line 95"/>
            <p:cNvSpPr>
              <a:spLocks noChangeShapeType="1"/>
            </p:cNvSpPr>
            <p:nvPr/>
          </p:nvSpPr>
          <p:spPr bwMode="auto">
            <a:xfrm flipH="1">
              <a:off x="1429" y="1726"/>
              <a:ext cx="1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21" name="Group 96"/>
            <p:cNvGrpSpPr>
              <a:grpSpLocks/>
            </p:cNvGrpSpPr>
            <p:nvPr/>
          </p:nvGrpSpPr>
          <p:grpSpPr bwMode="auto">
            <a:xfrm>
              <a:off x="1573" y="1557"/>
              <a:ext cx="404" cy="348"/>
              <a:chOff x="711" y="1321"/>
              <a:chExt cx="526" cy="816"/>
            </a:xfrm>
          </p:grpSpPr>
          <p:sp>
            <p:nvSpPr>
              <p:cNvPr id="12326" name="Line 97"/>
              <p:cNvSpPr>
                <a:spLocks noChangeShapeType="1"/>
              </p:cNvSpPr>
              <p:nvPr/>
            </p:nvSpPr>
            <p:spPr bwMode="auto">
              <a:xfrm>
                <a:off x="1237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7" name="Line 98"/>
              <p:cNvSpPr>
                <a:spLocks noChangeShapeType="1"/>
              </p:cNvSpPr>
              <p:nvPr/>
            </p:nvSpPr>
            <p:spPr bwMode="auto">
              <a:xfrm>
                <a:off x="970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8" name="Line 99"/>
              <p:cNvSpPr>
                <a:spLocks noChangeShapeType="1"/>
              </p:cNvSpPr>
              <p:nvPr/>
            </p:nvSpPr>
            <p:spPr bwMode="auto">
              <a:xfrm>
                <a:off x="711" y="1321"/>
                <a:ext cx="0" cy="816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22" name="AutoShape 100"/>
            <p:cNvSpPr>
              <a:spLocks noChangeArrowheads="1"/>
            </p:cNvSpPr>
            <p:nvPr/>
          </p:nvSpPr>
          <p:spPr bwMode="auto">
            <a:xfrm>
              <a:off x="2177" y="1586"/>
              <a:ext cx="312" cy="295"/>
            </a:xfrm>
            <a:prstGeom prst="flowChartDelay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9900FF"/>
                </a:solidFill>
              </a:endParaRPr>
            </a:p>
          </p:txBody>
        </p:sp>
        <p:grpSp>
          <p:nvGrpSpPr>
            <p:cNvPr id="12323" name="Group 101"/>
            <p:cNvGrpSpPr>
              <a:grpSpLocks/>
            </p:cNvGrpSpPr>
            <p:nvPr/>
          </p:nvGrpSpPr>
          <p:grpSpPr bwMode="auto">
            <a:xfrm>
              <a:off x="2200" y="1630"/>
              <a:ext cx="204" cy="198"/>
              <a:chOff x="927" y="1713"/>
              <a:chExt cx="84" cy="82"/>
            </a:xfrm>
          </p:grpSpPr>
          <p:sp>
            <p:nvSpPr>
              <p:cNvPr id="12324" name="Line 102"/>
              <p:cNvSpPr>
                <a:spLocks noChangeShapeType="1"/>
              </p:cNvSpPr>
              <p:nvPr/>
            </p:nvSpPr>
            <p:spPr bwMode="auto">
              <a:xfrm flipH="1">
                <a:off x="927" y="1713"/>
                <a:ext cx="79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103"/>
              <p:cNvSpPr>
                <a:spLocks noChangeShapeType="1"/>
              </p:cNvSpPr>
              <p:nvPr/>
            </p:nvSpPr>
            <p:spPr bwMode="auto">
              <a:xfrm>
                <a:off x="931" y="1715"/>
                <a:ext cx="80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17" name="Rectangle 104"/>
          <p:cNvSpPr>
            <a:spLocks noChangeArrowheads="1"/>
          </p:cNvSpPr>
          <p:nvPr/>
        </p:nvSpPr>
        <p:spPr bwMode="auto">
          <a:xfrm>
            <a:off x="5456238" y="2614613"/>
            <a:ext cx="3190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4400"/>
              <a:t>=</a:t>
            </a:r>
          </a:p>
        </p:txBody>
      </p:sp>
      <p:sp>
        <p:nvSpPr>
          <p:cNvPr id="12318" name="Rectangle 105"/>
          <p:cNvSpPr>
            <a:spLocks noChangeArrowheads="1"/>
          </p:cNvSpPr>
          <p:nvPr/>
        </p:nvSpPr>
        <p:spPr bwMode="auto">
          <a:xfrm>
            <a:off x="431800" y="3606800"/>
            <a:ext cx="18002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或门：</a:t>
            </a:r>
            <a:endParaRPr kumimoji="1" lang="zh-CN" altLang="en-US"/>
          </a:p>
        </p:txBody>
      </p:sp>
      <p:sp>
        <p:nvSpPr>
          <p:cNvPr id="12319" name="Rectangle 106"/>
          <p:cNvSpPr>
            <a:spLocks noChangeArrowheads="1"/>
          </p:cNvSpPr>
          <p:nvPr/>
        </p:nvSpPr>
        <p:spPr bwMode="auto">
          <a:xfrm>
            <a:off x="431800" y="4652963"/>
            <a:ext cx="446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互补输入缓冲器：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ECD0C2F-9B9C-424C-9CBE-893CFE17086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263450-65BD-45E8-9B96-85E5262D4B2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>
            <p:ph type="title"/>
          </p:nvPr>
        </p:nvSpPr>
        <p:spPr>
          <a:xfrm>
            <a:off x="457200" y="152400"/>
            <a:ext cx="8229600" cy="890588"/>
          </a:xfrm>
        </p:spPr>
        <p:txBody>
          <a:bodyPr/>
          <a:lstStyle/>
          <a:p>
            <a:r>
              <a:rPr lang="zh-CN" altLang="en-US" sz="3600" smtClean="0"/>
              <a:t>低密度</a:t>
            </a:r>
            <a:r>
              <a:rPr lang="en-US" altLang="zh-CN" sz="3600" smtClean="0"/>
              <a:t>PLD</a:t>
            </a:r>
            <a:r>
              <a:rPr lang="zh-CN" altLang="en-US" sz="3600" smtClean="0"/>
              <a:t>的与、或阵列结构</a:t>
            </a:r>
          </a:p>
        </p:txBody>
      </p:sp>
      <p:graphicFrame>
        <p:nvGraphicFramePr>
          <p:cNvPr id="1315871" name="Group 31"/>
          <p:cNvGraphicFramePr>
            <a:graphicFrameLocks noGrp="1"/>
          </p:cNvGraphicFramePr>
          <p:nvPr>
            <p:ph idx="1"/>
          </p:nvPr>
        </p:nvGraphicFramePr>
        <p:xfrm>
          <a:off x="468313" y="2744788"/>
          <a:ext cx="8229600" cy="3697287"/>
        </p:xfrm>
        <a:graphic>
          <a:graphicData uri="http://schemas.openxmlformats.org/drawingml/2006/table">
            <a:tbl>
              <a:tblPr/>
              <a:tblGrid>
                <a:gridCol w="2698750"/>
                <a:gridCol w="2809875"/>
                <a:gridCol w="27209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PROM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PLA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PAL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宋体" charset="0"/>
                        </a:rPr>
                        <a:t>GAL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0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457200" y="981075"/>
            <a:ext cx="82296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PROM: Programmable Read Only Memory, </a:t>
            </a:r>
            <a:r>
              <a:rPr lang="zh-CN" altLang="en-US" sz="2400">
                <a:latin typeface="Arial Narrow" panose="020B0606020202030204" pitchFamily="34" charset="0"/>
              </a:rPr>
              <a:t>可编程只读存储器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PLA: Programmable Logic Array, </a:t>
            </a:r>
            <a:r>
              <a:rPr lang="zh-CN" altLang="en-US" sz="2400">
                <a:latin typeface="Arial Narrow" panose="020B0606020202030204" pitchFamily="34" charset="0"/>
              </a:rPr>
              <a:t>可编程逻辑阵列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PAL: Programmable Array Logic, </a:t>
            </a:r>
            <a:r>
              <a:rPr lang="zh-CN" altLang="en-US" sz="2400">
                <a:latin typeface="Arial Narrow" panose="020B0606020202030204" pitchFamily="34" charset="0"/>
              </a:rPr>
              <a:t>可编程阵列逻辑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latin typeface="Arial Narrow" panose="020B0606020202030204" pitchFamily="34" charset="0"/>
              </a:rPr>
              <a:t>GAL: Gate Array Logic, </a:t>
            </a:r>
            <a:r>
              <a:rPr lang="zh-CN" altLang="en-US" sz="2400">
                <a:latin typeface="Arial Narrow" panose="020B0606020202030204" pitchFamily="34" charset="0"/>
              </a:rPr>
              <a:t>门阵列逻辑</a:t>
            </a:r>
            <a:endParaRPr lang="en-US" altLang="zh-CN" sz="2400">
              <a:latin typeface="Arial Narrow" panose="020B0606020202030204" pitchFamily="34" charset="0"/>
            </a:endParaRPr>
          </a:p>
        </p:txBody>
      </p:sp>
      <p:graphicFrame>
        <p:nvGraphicFramePr>
          <p:cNvPr id="14355" name="Object 20"/>
          <p:cNvGraphicFramePr>
            <a:graphicFrameLocks noChangeAspect="1"/>
          </p:cNvGraphicFramePr>
          <p:nvPr/>
        </p:nvGraphicFramePr>
        <p:xfrm>
          <a:off x="323850" y="3168650"/>
          <a:ext cx="2884488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图片" r:id="rId4" imgW="1430176" imgH="1924652" progId="Word.Picture.8">
                  <p:embed/>
                </p:oleObj>
              </mc:Choice>
              <mc:Fallback>
                <p:oleObj name="图片" r:id="rId4" imgW="1430176" imgH="1924652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68650"/>
                        <a:ext cx="2884488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1"/>
          <p:cNvGraphicFramePr>
            <a:graphicFrameLocks noChangeAspect="1"/>
          </p:cNvGraphicFramePr>
          <p:nvPr/>
        </p:nvGraphicFramePr>
        <p:xfrm>
          <a:off x="31321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图片" r:id="rId6" imgW="1430176" imgH="1924652" progId="Word.Picture.8">
                  <p:embed/>
                </p:oleObj>
              </mc:Choice>
              <mc:Fallback>
                <p:oleObj name="图片" r:id="rId6" imgW="1430176" imgH="1924652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2"/>
          <p:cNvGraphicFramePr>
            <a:graphicFrameLocks noChangeAspect="1"/>
          </p:cNvGraphicFramePr>
          <p:nvPr/>
        </p:nvGraphicFramePr>
        <p:xfrm>
          <a:off x="5976938" y="3168650"/>
          <a:ext cx="2884487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图片" r:id="rId8" imgW="1430176" imgH="1924652" progId="Word.Picture.8">
                  <p:embed/>
                </p:oleObj>
              </mc:Choice>
              <mc:Fallback>
                <p:oleObj name="图片" r:id="rId8" imgW="1430176" imgH="1924652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3168650"/>
                        <a:ext cx="2884487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432EA1-09AE-48F8-8A4C-68C44447698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3A36965-E292-4183-887F-B65DF9B0769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952625"/>
            <a:ext cx="3959225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r>
              <a:rPr lang="zh-CN" altLang="en-US" smtClean="0">
                <a:latin typeface="宋体" panose="02010600030101010101" pitchFamily="2" charset="-122"/>
              </a:rPr>
              <a:t>─</a:t>
            </a:r>
            <a:r>
              <a:rPr lang="en-US" altLang="zh-CN" smtClean="0"/>
              <a:t>PROM</a:t>
            </a:r>
            <a:r>
              <a:rPr lang="zh-CN" altLang="en-US" smtClean="0"/>
              <a:t>实现组合逻辑</a:t>
            </a:r>
          </a:p>
        </p:txBody>
      </p:sp>
      <p:grpSp>
        <p:nvGrpSpPr>
          <p:cNvPr id="16391" name="Group 4"/>
          <p:cNvGrpSpPr>
            <a:grpSpLocks/>
          </p:cNvGrpSpPr>
          <p:nvPr/>
        </p:nvGrpSpPr>
        <p:grpSpPr bwMode="auto">
          <a:xfrm>
            <a:off x="1046163" y="1376363"/>
            <a:ext cx="2447925" cy="427037"/>
            <a:chOff x="340" y="3612"/>
            <a:chExt cx="1542" cy="269"/>
          </a:xfrm>
        </p:grpSpPr>
        <p:sp>
          <p:nvSpPr>
            <p:cNvPr id="16405" name="Text Box 5"/>
            <p:cNvSpPr txBox="1">
              <a:spLocks noChangeArrowheads="1"/>
            </p:cNvSpPr>
            <p:nvPr/>
          </p:nvSpPr>
          <p:spPr bwMode="auto">
            <a:xfrm>
              <a:off x="340" y="3612"/>
              <a:ext cx="154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F1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>
              <a:off x="83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1609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518275" y="1376363"/>
            <a:ext cx="14747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/>
              <a:t>F3 = A·B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3746500" y="1376363"/>
            <a:ext cx="2447925" cy="427037"/>
            <a:chOff x="2245" y="3612"/>
            <a:chExt cx="1542" cy="269"/>
          </a:xfrm>
        </p:grpSpPr>
        <p:sp>
          <p:nvSpPr>
            <p:cNvPr id="16402" name="Text Box 10"/>
            <p:cNvSpPr txBox="1">
              <a:spLocks noChangeArrowheads="1"/>
            </p:cNvSpPr>
            <p:nvPr/>
          </p:nvSpPr>
          <p:spPr bwMode="auto">
            <a:xfrm>
              <a:off x="2245" y="3612"/>
              <a:ext cx="154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F2 = A·B +A</a:t>
              </a:r>
              <a:r>
                <a:rPr kumimoji="1" lang="en-US" altLang="zh-CN">
                  <a:latin typeface="Arial" panose="020B0604020202020204" pitchFamily="34" charset="0"/>
                </a:rPr>
                <a:t>·</a:t>
              </a:r>
              <a:r>
                <a:rPr kumimoji="1" lang="en-US" altLang="zh-CN"/>
                <a:t>B</a:t>
              </a:r>
            </a:p>
          </p:txBody>
        </p:sp>
        <p:sp>
          <p:nvSpPr>
            <p:cNvPr id="16403" name="Line 11"/>
            <p:cNvSpPr>
              <a:spLocks noChangeShapeType="1"/>
            </p:cNvSpPr>
            <p:nvPr/>
          </p:nvSpPr>
          <p:spPr bwMode="auto">
            <a:xfrm>
              <a:off x="2744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4" name="Line 12"/>
            <p:cNvSpPr>
              <a:spLocks noChangeShapeType="1"/>
            </p:cNvSpPr>
            <p:nvPr/>
          </p:nvSpPr>
          <p:spPr bwMode="auto">
            <a:xfrm>
              <a:off x="2947" y="3634"/>
              <a:ext cx="13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2087563" y="576897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逻辑图</a:t>
            </a:r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1187450" y="50847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6396" name="Text Box 15"/>
          <p:cNvSpPr txBox="1">
            <a:spLocks noChangeArrowheads="1"/>
          </p:cNvSpPr>
          <p:nvPr/>
        </p:nvSpPr>
        <p:spPr bwMode="auto">
          <a:xfrm>
            <a:off x="3289300" y="23129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pSp>
        <p:nvGrpSpPr>
          <p:cNvPr id="16397" name="Group 16"/>
          <p:cNvGrpSpPr>
            <a:grpSpLocks/>
          </p:cNvGrpSpPr>
          <p:nvPr/>
        </p:nvGrpSpPr>
        <p:grpSpPr bwMode="auto">
          <a:xfrm>
            <a:off x="5435600" y="2312988"/>
            <a:ext cx="2916238" cy="3913187"/>
            <a:chOff x="3424" y="1457"/>
            <a:chExt cx="1837" cy="2465"/>
          </a:xfrm>
        </p:grpSpPr>
        <p:sp>
          <p:nvSpPr>
            <p:cNvPr id="16398" name="Rectangle 17"/>
            <p:cNvSpPr>
              <a:spLocks noChangeArrowheads="1"/>
            </p:cNvSpPr>
            <p:nvPr/>
          </p:nvSpPr>
          <p:spPr bwMode="auto">
            <a:xfrm>
              <a:off x="3860" y="3634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简化逻辑图</a:t>
              </a:r>
            </a:p>
          </p:txBody>
        </p:sp>
        <p:pic>
          <p:nvPicPr>
            <p:cNvPr id="16399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891"/>
              <a:ext cx="1837" cy="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0" name="Text Box 19"/>
            <p:cNvSpPr txBox="1">
              <a:spLocks noChangeArrowheads="1"/>
            </p:cNvSpPr>
            <p:nvPr/>
          </p:nvSpPr>
          <p:spPr bwMode="auto">
            <a:xfrm>
              <a:off x="3583" y="145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与阵列</a:t>
              </a:r>
            </a:p>
          </p:txBody>
        </p:sp>
        <p:sp>
          <p:nvSpPr>
            <p:cNvPr id="16401" name="Text Box 20"/>
            <p:cNvSpPr txBox="1">
              <a:spLocks noChangeArrowheads="1"/>
            </p:cNvSpPr>
            <p:nvPr/>
          </p:nvSpPr>
          <p:spPr bwMode="auto">
            <a:xfrm>
              <a:off x="4513" y="145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或阵列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03E1929-4F57-4DBE-BE8B-DAB949C0C01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546309-469C-4A23-BD33-A9D6D2DC83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r>
              <a:rPr lang="zh-CN" altLang="en-US" smtClean="0">
                <a:latin typeface="宋体" panose="02010600030101010101" pitchFamily="2" charset="-122"/>
              </a:rPr>
              <a:t>─</a:t>
            </a:r>
            <a:r>
              <a:rPr lang="en-US" altLang="zh-CN" smtClean="0"/>
              <a:t>PLA</a:t>
            </a:r>
            <a:r>
              <a:rPr lang="zh-CN" altLang="en-US" smtClean="0"/>
              <a:t>实现一位全加器</a:t>
            </a:r>
          </a:p>
        </p:txBody>
      </p:sp>
      <p:graphicFrame>
        <p:nvGraphicFramePr>
          <p:cNvPr id="17414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222375" y="4895850"/>
          <a:ext cx="2643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公式" r:id="rId4" imgW="1167893" imgH="215806" progId="Equation.3">
                  <p:embed/>
                </p:oleObj>
              </mc:Choice>
              <mc:Fallback>
                <p:oleObj name="公式" r:id="rId4" imgW="116789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895850"/>
                        <a:ext cx="26431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5246688" y="136683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与阵列</a:t>
            </a: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7213600" y="13874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或阵列</a:t>
            </a:r>
          </a:p>
        </p:txBody>
      </p:sp>
      <p:graphicFrame>
        <p:nvGraphicFramePr>
          <p:cNvPr id="1323014" name="Group 6"/>
          <p:cNvGraphicFramePr>
            <a:graphicFrameLocks noGrp="1"/>
          </p:cNvGraphicFramePr>
          <p:nvPr>
            <p:ph sz="half" idx="2"/>
          </p:nvPr>
        </p:nvGraphicFramePr>
        <p:xfrm>
          <a:off x="4643438" y="2019300"/>
          <a:ext cx="3565525" cy="2520950"/>
        </p:xfrm>
        <a:graphic>
          <a:graphicData uri="http://schemas.openxmlformats.org/drawingml/2006/table">
            <a:tbl>
              <a:tblPr/>
              <a:tblGrid>
                <a:gridCol w="266700"/>
                <a:gridCol w="360362"/>
                <a:gridCol w="358775"/>
                <a:gridCol w="360363"/>
                <a:gridCol w="360362"/>
                <a:gridCol w="395288"/>
                <a:gridCol w="792162"/>
                <a:gridCol w="433388"/>
                <a:gridCol w="238125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505" name="Rectangle 128"/>
          <p:cNvSpPr>
            <a:spLocks noChangeArrowheads="1"/>
          </p:cNvSpPr>
          <p:nvPr/>
        </p:nvSpPr>
        <p:spPr bwMode="auto">
          <a:xfrm>
            <a:off x="48069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6" name="Rectangle 129"/>
          <p:cNvSpPr>
            <a:spLocks noChangeArrowheads="1"/>
          </p:cNvSpPr>
          <p:nvPr/>
        </p:nvSpPr>
        <p:spPr bwMode="auto">
          <a:xfrm>
            <a:off x="5162550" y="4637088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A</a:t>
            </a:r>
            <a:endParaRPr lang="en-US" altLang="zh-CN" sz="2400" baseline="-15000"/>
          </a:p>
        </p:txBody>
      </p:sp>
      <p:sp>
        <p:nvSpPr>
          <p:cNvPr id="17507" name="Line 130"/>
          <p:cNvSpPr>
            <a:spLocks noChangeShapeType="1"/>
          </p:cNvSpPr>
          <p:nvPr/>
        </p:nvSpPr>
        <p:spPr bwMode="auto">
          <a:xfrm>
            <a:off x="5162550" y="46529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08" name="Rectangle 131"/>
          <p:cNvSpPr>
            <a:spLocks noChangeArrowheads="1"/>
          </p:cNvSpPr>
          <p:nvPr/>
        </p:nvSpPr>
        <p:spPr bwMode="auto">
          <a:xfrm>
            <a:off x="5527675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09" name="Rectangle 132"/>
          <p:cNvSpPr>
            <a:spLocks noChangeArrowheads="1"/>
          </p:cNvSpPr>
          <p:nvPr/>
        </p:nvSpPr>
        <p:spPr bwMode="auto">
          <a:xfrm>
            <a:off x="5873750" y="4652963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B</a:t>
            </a:r>
            <a:endParaRPr lang="en-US" altLang="zh-CN" sz="2400" baseline="-15000"/>
          </a:p>
        </p:txBody>
      </p:sp>
      <p:sp>
        <p:nvSpPr>
          <p:cNvPr id="17510" name="Line 133"/>
          <p:cNvSpPr>
            <a:spLocks noChangeShapeType="1"/>
          </p:cNvSpPr>
          <p:nvPr/>
        </p:nvSpPr>
        <p:spPr bwMode="auto">
          <a:xfrm>
            <a:off x="58674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" name="Rectangle 134"/>
          <p:cNvSpPr>
            <a:spLocks noChangeArrowheads="1"/>
          </p:cNvSpPr>
          <p:nvPr/>
        </p:nvSpPr>
        <p:spPr bwMode="auto">
          <a:xfrm>
            <a:off x="6245225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2" name="Rectangle 135"/>
          <p:cNvSpPr>
            <a:spLocks noChangeArrowheads="1"/>
          </p:cNvSpPr>
          <p:nvPr/>
        </p:nvSpPr>
        <p:spPr bwMode="auto">
          <a:xfrm>
            <a:off x="6648450" y="4652963"/>
            <a:ext cx="2873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  <a:r>
              <a:rPr lang="en-US" altLang="zh-CN" baseline="-15000"/>
              <a:t>i</a:t>
            </a:r>
          </a:p>
        </p:txBody>
      </p:sp>
      <p:sp>
        <p:nvSpPr>
          <p:cNvPr id="17513" name="Line 136"/>
          <p:cNvSpPr>
            <a:spLocks noChangeShapeType="1"/>
          </p:cNvSpPr>
          <p:nvPr/>
        </p:nvSpPr>
        <p:spPr bwMode="auto">
          <a:xfrm>
            <a:off x="6654800" y="4668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4" name="Line 137"/>
          <p:cNvSpPr>
            <a:spLocks noChangeShapeType="1"/>
          </p:cNvSpPr>
          <p:nvPr/>
        </p:nvSpPr>
        <p:spPr bwMode="auto">
          <a:xfrm flipV="1">
            <a:off x="7105650" y="1952625"/>
            <a:ext cx="0" cy="25558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515" name="Object 138"/>
          <p:cNvGraphicFramePr>
            <a:graphicFrameLocks noChangeAspect="1"/>
          </p:cNvGraphicFramePr>
          <p:nvPr/>
        </p:nvGraphicFramePr>
        <p:xfrm>
          <a:off x="654050" y="5664200"/>
          <a:ext cx="2159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公式" r:id="rId6" imgW="1015559" imgH="215806" progId="Equation.3">
                  <p:embed/>
                </p:oleObj>
              </mc:Choice>
              <mc:Fallback>
                <p:oleObj name="公式" r:id="rId6" imgW="1015559" imgH="215806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664200"/>
                        <a:ext cx="2159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6" name="Object 139"/>
          <p:cNvGraphicFramePr>
            <a:graphicFrameLocks noChangeAspect="1"/>
          </p:cNvGraphicFramePr>
          <p:nvPr/>
        </p:nvGraphicFramePr>
        <p:xfrm>
          <a:off x="684213" y="4298950"/>
          <a:ext cx="32400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公式" r:id="rId8" imgW="1346200" imgH="228600" progId="Equation.3">
                  <p:embed/>
                </p:oleObj>
              </mc:Choice>
              <mc:Fallback>
                <p:oleObj name="公式" r:id="rId8" imgW="1346200" imgH="2286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8950"/>
                        <a:ext cx="32400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7" name="Rectangle 141"/>
          <p:cNvSpPr>
            <a:spLocks noChangeArrowheads="1"/>
          </p:cNvSpPr>
          <p:nvPr/>
        </p:nvSpPr>
        <p:spPr bwMode="auto">
          <a:xfrm>
            <a:off x="1687513" y="2166938"/>
            <a:ext cx="1193800" cy="1549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518" name="Line 142"/>
          <p:cNvSpPr>
            <a:spLocks noChangeShapeType="1"/>
          </p:cNvSpPr>
          <p:nvPr/>
        </p:nvSpPr>
        <p:spPr bwMode="auto">
          <a:xfrm>
            <a:off x="1230313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9" name="Line 143"/>
          <p:cNvSpPr>
            <a:spLocks noChangeShapeType="1"/>
          </p:cNvSpPr>
          <p:nvPr/>
        </p:nvSpPr>
        <p:spPr bwMode="auto">
          <a:xfrm>
            <a:off x="1230313" y="29400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0" name="Line 144"/>
          <p:cNvSpPr>
            <a:spLocks noChangeShapeType="1"/>
          </p:cNvSpPr>
          <p:nvPr/>
        </p:nvSpPr>
        <p:spPr bwMode="auto">
          <a:xfrm>
            <a:off x="2890838" y="25161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1" name="Line 145"/>
          <p:cNvSpPr>
            <a:spLocks noChangeShapeType="1"/>
          </p:cNvSpPr>
          <p:nvPr/>
        </p:nvSpPr>
        <p:spPr bwMode="auto">
          <a:xfrm>
            <a:off x="2890838" y="3397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2" name="Text Box 146"/>
          <p:cNvSpPr txBox="1">
            <a:spLocks noChangeArrowheads="1"/>
          </p:cNvSpPr>
          <p:nvPr/>
        </p:nvSpPr>
        <p:spPr bwMode="auto">
          <a:xfrm>
            <a:off x="1682750" y="22526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17523" name="Text Box 147"/>
          <p:cNvSpPr txBox="1">
            <a:spLocks noChangeArrowheads="1"/>
          </p:cNvSpPr>
          <p:nvPr/>
        </p:nvSpPr>
        <p:spPr bwMode="auto">
          <a:xfrm>
            <a:off x="1698625" y="26860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17524" name="Text Box 148"/>
          <p:cNvSpPr txBox="1">
            <a:spLocks noChangeArrowheads="1"/>
          </p:cNvSpPr>
          <p:nvPr/>
        </p:nvSpPr>
        <p:spPr bwMode="auto">
          <a:xfrm>
            <a:off x="2484438" y="23114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7525" name="Text Box 149"/>
          <p:cNvSpPr txBox="1">
            <a:spLocks noChangeArrowheads="1"/>
          </p:cNvSpPr>
          <p:nvPr/>
        </p:nvSpPr>
        <p:spPr bwMode="auto">
          <a:xfrm>
            <a:off x="2317750" y="31750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Co</a:t>
            </a:r>
          </a:p>
        </p:txBody>
      </p:sp>
      <p:sp>
        <p:nvSpPr>
          <p:cNvPr id="17526" name="Text Box 150"/>
          <p:cNvSpPr txBox="1">
            <a:spLocks noChangeArrowheads="1"/>
          </p:cNvSpPr>
          <p:nvPr/>
        </p:nvSpPr>
        <p:spPr bwMode="auto">
          <a:xfrm>
            <a:off x="2071688" y="2203450"/>
            <a:ext cx="3571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Σ</a:t>
            </a:r>
          </a:p>
        </p:txBody>
      </p:sp>
      <p:sp>
        <p:nvSpPr>
          <p:cNvPr id="17527" name="Line 151"/>
          <p:cNvSpPr>
            <a:spLocks noChangeShapeType="1"/>
          </p:cNvSpPr>
          <p:nvPr/>
        </p:nvSpPr>
        <p:spPr bwMode="auto">
          <a:xfrm>
            <a:off x="1219200" y="3411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28" name="Text Box 152"/>
          <p:cNvSpPr txBox="1">
            <a:spLocks noChangeArrowheads="1"/>
          </p:cNvSpPr>
          <p:nvPr/>
        </p:nvSpPr>
        <p:spPr bwMode="auto">
          <a:xfrm>
            <a:off x="1687513" y="3175000"/>
            <a:ext cx="474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r>
              <a:rPr kumimoji="1" lang="en-US" altLang="zh-CN" sz="2000">
                <a:ea typeface="楷体_GB2312" pitchFamily="49" charset="-122"/>
              </a:rPr>
              <a:t>i</a:t>
            </a:r>
          </a:p>
        </p:txBody>
      </p:sp>
      <p:graphicFrame>
        <p:nvGraphicFramePr>
          <p:cNvPr id="17529" name="Object 154"/>
          <p:cNvGraphicFramePr>
            <a:graphicFrameLocks noChangeAspect="1"/>
          </p:cNvGraphicFramePr>
          <p:nvPr/>
        </p:nvGraphicFramePr>
        <p:xfrm>
          <a:off x="2881313" y="5626100"/>
          <a:ext cx="45704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公式" r:id="rId10" imgW="2057400" imgH="241300" progId="Equation.3">
                  <p:embed/>
                </p:oleObj>
              </mc:Choice>
              <mc:Fallback>
                <p:oleObj name="公式" r:id="rId10" imgW="2057400" imgH="2413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26100"/>
                        <a:ext cx="45704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30" name="Group 155"/>
          <p:cNvGrpSpPr>
            <a:grpSpLocks/>
          </p:cNvGrpSpPr>
          <p:nvPr/>
        </p:nvGrpSpPr>
        <p:grpSpPr bwMode="auto">
          <a:xfrm>
            <a:off x="4837113" y="2130425"/>
            <a:ext cx="2778125" cy="2906713"/>
            <a:chOff x="3047" y="1342"/>
            <a:chExt cx="1750" cy="1831"/>
          </a:xfrm>
        </p:grpSpPr>
        <p:sp>
          <p:nvSpPr>
            <p:cNvPr id="17560" name="Rectangle 156"/>
            <p:cNvSpPr>
              <a:spLocks noChangeArrowheads="1"/>
            </p:cNvSpPr>
            <p:nvPr/>
          </p:nvSpPr>
          <p:spPr bwMode="auto">
            <a:xfrm>
              <a:off x="4685" y="294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aseline="-15000"/>
            </a:p>
          </p:txBody>
        </p:sp>
        <p:grpSp>
          <p:nvGrpSpPr>
            <p:cNvPr id="17561" name="Group 157"/>
            <p:cNvGrpSpPr>
              <a:grpSpLocks/>
            </p:cNvGrpSpPr>
            <p:nvPr/>
          </p:nvGrpSpPr>
          <p:grpSpPr bwMode="auto">
            <a:xfrm>
              <a:off x="3047" y="1342"/>
              <a:ext cx="1750" cy="732"/>
              <a:chOff x="3047" y="1342"/>
              <a:chExt cx="1750" cy="732"/>
            </a:xfrm>
          </p:grpSpPr>
          <p:grpSp>
            <p:nvGrpSpPr>
              <p:cNvPr id="17562" name="Group 158"/>
              <p:cNvGrpSpPr>
                <a:grpSpLocks/>
              </p:cNvGrpSpPr>
              <p:nvPr/>
            </p:nvGrpSpPr>
            <p:grpSpPr bwMode="auto">
              <a:xfrm>
                <a:off x="3274" y="1342"/>
                <a:ext cx="91" cy="91"/>
                <a:chOff x="2358" y="3475"/>
                <a:chExt cx="182" cy="182"/>
              </a:xfrm>
            </p:grpSpPr>
            <p:sp>
              <p:nvSpPr>
                <p:cNvPr id="17608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9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3" name="Group 161"/>
              <p:cNvGrpSpPr>
                <a:grpSpLocks/>
              </p:cNvGrpSpPr>
              <p:nvPr/>
            </p:nvGrpSpPr>
            <p:grpSpPr bwMode="auto">
              <a:xfrm>
                <a:off x="3728" y="1342"/>
                <a:ext cx="91" cy="91"/>
                <a:chOff x="2358" y="3475"/>
                <a:chExt cx="182" cy="182"/>
              </a:xfrm>
            </p:grpSpPr>
            <p:sp>
              <p:nvSpPr>
                <p:cNvPr id="17606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7" name="Line 163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4" name="Group 164"/>
              <p:cNvGrpSpPr>
                <a:grpSpLocks/>
              </p:cNvGrpSpPr>
              <p:nvPr/>
            </p:nvGrpSpPr>
            <p:grpSpPr bwMode="auto">
              <a:xfrm>
                <a:off x="3955" y="1342"/>
                <a:ext cx="91" cy="91"/>
                <a:chOff x="2358" y="3475"/>
                <a:chExt cx="182" cy="182"/>
              </a:xfrm>
            </p:grpSpPr>
            <p:sp>
              <p:nvSpPr>
                <p:cNvPr id="17604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5" name="Line 166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5" name="Group 167"/>
              <p:cNvGrpSpPr>
                <a:grpSpLocks/>
              </p:cNvGrpSpPr>
              <p:nvPr/>
            </p:nvGrpSpPr>
            <p:grpSpPr bwMode="auto">
              <a:xfrm>
                <a:off x="3274" y="1546"/>
                <a:ext cx="91" cy="91"/>
                <a:chOff x="2358" y="3475"/>
                <a:chExt cx="182" cy="182"/>
              </a:xfrm>
            </p:grpSpPr>
            <p:sp>
              <p:nvSpPr>
                <p:cNvPr id="17602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3" name="Line 169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6" name="Group 170"/>
              <p:cNvGrpSpPr>
                <a:grpSpLocks/>
              </p:cNvGrpSpPr>
              <p:nvPr/>
            </p:nvGrpSpPr>
            <p:grpSpPr bwMode="auto">
              <a:xfrm>
                <a:off x="3501" y="1546"/>
                <a:ext cx="91" cy="91"/>
                <a:chOff x="2358" y="3475"/>
                <a:chExt cx="182" cy="182"/>
              </a:xfrm>
            </p:grpSpPr>
            <p:sp>
              <p:nvSpPr>
                <p:cNvPr id="17600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1" name="Line 172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7" name="Group 173"/>
              <p:cNvGrpSpPr>
                <a:grpSpLocks/>
              </p:cNvGrpSpPr>
              <p:nvPr/>
            </p:nvGrpSpPr>
            <p:grpSpPr bwMode="auto">
              <a:xfrm>
                <a:off x="4204" y="1546"/>
                <a:ext cx="91" cy="91"/>
                <a:chOff x="2358" y="3475"/>
                <a:chExt cx="182" cy="182"/>
              </a:xfrm>
            </p:grpSpPr>
            <p:sp>
              <p:nvSpPr>
                <p:cNvPr id="17598" name="Line 174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9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8" name="Group 176"/>
              <p:cNvGrpSpPr>
                <a:grpSpLocks/>
              </p:cNvGrpSpPr>
              <p:nvPr/>
            </p:nvGrpSpPr>
            <p:grpSpPr bwMode="auto">
              <a:xfrm>
                <a:off x="3047" y="1773"/>
                <a:ext cx="91" cy="91"/>
                <a:chOff x="2358" y="3475"/>
                <a:chExt cx="182" cy="182"/>
              </a:xfrm>
            </p:grpSpPr>
            <p:sp>
              <p:nvSpPr>
                <p:cNvPr id="17596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7" name="Line 178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69" name="Group 179"/>
              <p:cNvGrpSpPr>
                <a:grpSpLocks/>
              </p:cNvGrpSpPr>
              <p:nvPr/>
            </p:nvGrpSpPr>
            <p:grpSpPr bwMode="auto">
              <a:xfrm>
                <a:off x="3728" y="1773"/>
                <a:ext cx="91" cy="91"/>
                <a:chOff x="2358" y="3475"/>
                <a:chExt cx="182" cy="182"/>
              </a:xfrm>
            </p:grpSpPr>
            <p:sp>
              <p:nvSpPr>
                <p:cNvPr id="17594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5" name="Line 181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0" name="Group 182"/>
              <p:cNvGrpSpPr>
                <a:grpSpLocks/>
              </p:cNvGrpSpPr>
              <p:nvPr/>
            </p:nvGrpSpPr>
            <p:grpSpPr bwMode="auto">
              <a:xfrm>
                <a:off x="4204" y="1773"/>
                <a:ext cx="91" cy="91"/>
                <a:chOff x="2358" y="3475"/>
                <a:chExt cx="182" cy="182"/>
              </a:xfrm>
            </p:grpSpPr>
            <p:sp>
              <p:nvSpPr>
                <p:cNvPr id="17592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3" name="Line 184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1" name="Group 185"/>
              <p:cNvGrpSpPr>
                <a:grpSpLocks/>
              </p:cNvGrpSpPr>
              <p:nvPr/>
            </p:nvGrpSpPr>
            <p:grpSpPr bwMode="auto">
              <a:xfrm>
                <a:off x="3047" y="1977"/>
                <a:ext cx="91" cy="91"/>
                <a:chOff x="2358" y="3475"/>
                <a:chExt cx="182" cy="182"/>
              </a:xfrm>
            </p:grpSpPr>
            <p:sp>
              <p:nvSpPr>
                <p:cNvPr id="17590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1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2" name="Group 188"/>
              <p:cNvGrpSpPr>
                <a:grpSpLocks/>
              </p:cNvGrpSpPr>
              <p:nvPr/>
            </p:nvGrpSpPr>
            <p:grpSpPr bwMode="auto">
              <a:xfrm>
                <a:off x="3501" y="1977"/>
                <a:ext cx="91" cy="91"/>
                <a:chOff x="2358" y="3475"/>
                <a:chExt cx="182" cy="182"/>
              </a:xfrm>
            </p:grpSpPr>
            <p:sp>
              <p:nvSpPr>
                <p:cNvPr id="17588" name="Line 189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3" name="Group 191"/>
              <p:cNvGrpSpPr>
                <a:grpSpLocks/>
              </p:cNvGrpSpPr>
              <p:nvPr/>
            </p:nvGrpSpPr>
            <p:grpSpPr bwMode="auto">
              <a:xfrm>
                <a:off x="3955" y="1977"/>
                <a:ext cx="91" cy="91"/>
                <a:chOff x="2358" y="3475"/>
                <a:chExt cx="182" cy="182"/>
              </a:xfrm>
            </p:grpSpPr>
            <p:sp>
              <p:nvSpPr>
                <p:cNvPr id="17586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7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4" name="Group 194"/>
              <p:cNvGrpSpPr>
                <a:grpSpLocks/>
              </p:cNvGrpSpPr>
              <p:nvPr/>
            </p:nvGrpSpPr>
            <p:grpSpPr bwMode="auto">
              <a:xfrm>
                <a:off x="4706" y="1344"/>
                <a:ext cx="91" cy="91"/>
                <a:chOff x="2358" y="3475"/>
                <a:chExt cx="182" cy="182"/>
              </a:xfrm>
            </p:grpSpPr>
            <p:sp>
              <p:nvSpPr>
                <p:cNvPr id="1758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5" name="Line 196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5" name="Group 197"/>
              <p:cNvGrpSpPr>
                <a:grpSpLocks/>
              </p:cNvGrpSpPr>
              <p:nvPr/>
            </p:nvGrpSpPr>
            <p:grpSpPr bwMode="auto">
              <a:xfrm>
                <a:off x="4706" y="1553"/>
                <a:ext cx="91" cy="91"/>
                <a:chOff x="2358" y="3475"/>
                <a:chExt cx="182" cy="182"/>
              </a:xfrm>
            </p:grpSpPr>
            <p:sp>
              <p:nvSpPr>
                <p:cNvPr id="1758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3" name="Line 199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6" name="Group 200"/>
              <p:cNvGrpSpPr>
                <a:grpSpLocks/>
              </p:cNvGrpSpPr>
              <p:nvPr/>
            </p:nvGrpSpPr>
            <p:grpSpPr bwMode="auto">
              <a:xfrm>
                <a:off x="4706" y="1768"/>
                <a:ext cx="91" cy="91"/>
                <a:chOff x="2358" y="3475"/>
                <a:chExt cx="182" cy="182"/>
              </a:xfrm>
            </p:grpSpPr>
            <p:sp>
              <p:nvSpPr>
                <p:cNvPr id="1758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1" name="Line 202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77" name="Group 203"/>
              <p:cNvGrpSpPr>
                <a:grpSpLocks/>
              </p:cNvGrpSpPr>
              <p:nvPr/>
            </p:nvGrpSpPr>
            <p:grpSpPr bwMode="auto">
              <a:xfrm>
                <a:off x="4706" y="1983"/>
                <a:ext cx="91" cy="91"/>
                <a:chOff x="2358" y="3475"/>
                <a:chExt cx="182" cy="182"/>
              </a:xfrm>
            </p:grpSpPr>
            <p:sp>
              <p:nvSpPr>
                <p:cNvPr id="1757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9" name="Line 205"/>
                <p:cNvSpPr>
                  <a:spLocks noChangeShapeType="1"/>
                </p:cNvSpPr>
                <p:nvPr/>
              </p:nvSpPr>
              <p:spPr bwMode="auto">
                <a:xfrm flipH="1" flipV="1">
                  <a:off x="2358" y="3475"/>
                  <a:ext cx="182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7531" name="Group 206"/>
          <p:cNvGrpSpPr>
            <a:grpSpLocks/>
          </p:cNvGrpSpPr>
          <p:nvPr/>
        </p:nvGrpSpPr>
        <p:grpSpPr bwMode="auto">
          <a:xfrm>
            <a:off x="4837113" y="3498850"/>
            <a:ext cx="3365500" cy="1538288"/>
            <a:chOff x="3047" y="2204"/>
            <a:chExt cx="2120" cy="969"/>
          </a:xfrm>
        </p:grpSpPr>
        <p:sp>
          <p:nvSpPr>
            <p:cNvPr id="17532" name="Rectangle 207"/>
            <p:cNvSpPr>
              <a:spLocks noChangeArrowheads="1"/>
            </p:cNvSpPr>
            <p:nvPr/>
          </p:nvSpPr>
          <p:spPr bwMode="auto">
            <a:xfrm>
              <a:off x="4952" y="2943"/>
              <a:ext cx="2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C</a:t>
              </a:r>
              <a:r>
                <a:rPr lang="en-US" altLang="zh-CN" baseline="-15000"/>
                <a:t>o</a:t>
              </a:r>
            </a:p>
          </p:txBody>
        </p:sp>
        <p:grpSp>
          <p:nvGrpSpPr>
            <p:cNvPr id="17533" name="Group 208"/>
            <p:cNvGrpSpPr>
              <a:grpSpLocks/>
            </p:cNvGrpSpPr>
            <p:nvPr/>
          </p:nvGrpSpPr>
          <p:grpSpPr bwMode="auto">
            <a:xfrm>
              <a:off x="3047" y="2204"/>
              <a:ext cx="91" cy="91"/>
              <a:chOff x="2358" y="3475"/>
              <a:chExt cx="182" cy="182"/>
            </a:xfrm>
          </p:grpSpPr>
          <p:sp>
            <p:nvSpPr>
              <p:cNvPr id="17558" name="Line 209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9" name="Line 210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4" name="Group 211"/>
            <p:cNvGrpSpPr>
              <a:grpSpLocks/>
            </p:cNvGrpSpPr>
            <p:nvPr/>
          </p:nvGrpSpPr>
          <p:grpSpPr bwMode="auto">
            <a:xfrm>
              <a:off x="3501" y="2204"/>
              <a:ext cx="91" cy="91"/>
              <a:chOff x="2358" y="3475"/>
              <a:chExt cx="182" cy="182"/>
            </a:xfrm>
          </p:grpSpPr>
          <p:sp>
            <p:nvSpPr>
              <p:cNvPr id="17556" name="Line 212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7" name="Line 213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5" name="Group 214"/>
            <p:cNvGrpSpPr>
              <a:grpSpLocks/>
            </p:cNvGrpSpPr>
            <p:nvPr/>
          </p:nvGrpSpPr>
          <p:grpSpPr bwMode="auto">
            <a:xfrm>
              <a:off x="3047" y="2409"/>
              <a:ext cx="91" cy="91"/>
              <a:chOff x="2358" y="3475"/>
              <a:chExt cx="182" cy="182"/>
            </a:xfrm>
          </p:grpSpPr>
          <p:sp>
            <p:nvSpPr>
              <p:cNvPr id="17554" name="Line 215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5" name="Line 216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6" name="Group 217"/>
            <p:cNvGrpSpPr>
              <a:grpSpLocks/>
            </p:cNvGrpSpPr>
            <p:nvPr/>
          </p:nvGrpSpPr>
          <p:grpSpPr bwMode="auto">
            <a:xfrm>
              <a:off x="3954" y="2409"/>
              <a:ext cx="91" cy="91"/>
              <a:chOff x="2358" y="3475"/>
              <a:chExt cx="182" cy="182"/>
            </a:xfrm>
          </p:grpSpPr>
          <p:sp>
            <p:nvSpPr>
              <p:cNvPr id="17552" name="Line 218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3" name="Line 219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7" name="Group 220"/>
            <p:cNvGrpSpPr>
              <a:grpSpLocks/>
            </p:cNvGrpSpPr>
            <p:nvPr/>
          </p:nvGrpSpPr>
          <p:grpSpPr bwMode="auto">
            <a:xfrm>
              <a:off x="3501" y="2636"/>
              <a:ext cx="91" cy="91"/>
              <a:chOff x="2358" y="3475"/>
              <a:chExt cx="182" cy="182"/>
            </a:xfrm>
          </p:grpSpPr>
          <p:sp>
            <p:nvSpPr>
              <p:cNvPr id="17550" name="Line 221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51" name="Line 222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8" name="Group 223"/>
            <p:cNvGrpSpPr>
              <a:grpSpLocks/>
            </p:cNvGrpSpPr>
            <p:nvPr/>
          </p:nvGrpSpPr>
          <p:grpSpPr bwMode="auto">
            <a:xfrm>
              <a:off x="3955" y="2636"/>
              <a:ext cx="91" cy="91"/>
              <a:chOff x="2358" y="3475"/>
              <a:chExt cx="182" cy="182"/>
            </a:xfrm>
          </p:grpSpPr>
          <p:sp>
            <p:nvSpPr>
              <p:cNvPr id="17548" name="Line 224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9" name="Line 225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39" name="Group 226"/>
            <p:cNvGrpSpPr>
              <a:grpSpLocks/>
            </p:cNvGrpSpPr>
            <p:nvPr/>
          </p:nvGrpSpPr>
          <p:grpSpPr bwMode="auto">
            <a:xfrm>
              <a:off x="4973" y="2420"/>
              <a:ext cx="91" cy="91"/>
              <a:chOff x="2358" y="3475"/>
              <a:chExt cx="182" cy="182"/>
            </a:xfrm>
          </p:grpSpPr>
          <p:sp>
            <p:nvSpPr>
              <p:cNvPr id="17546" name="Line 227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7" name="Line 228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0" name="Group 229"/>
            <p:cNvGrpSpPr>
              <a:grpSpLocks/>
            </p:cNvGrpSpPr>
            <p:nvPr/>
          </p:nvGrpSpPr>
          <p:grpSpPr bwMode="auto">
            <a:xfrm>
              <a:off x="4974" y="2635"/>
              <a:ext cx="91" cy="91"/>
              <a:chOff x="2358" y="3475"/>
              <a:chExt cx="182" cy="182"/>
            </a:xfrm>
          </p:grpSpPr>
          <p:sp>
            <p:nvSpPr>
              <p:cNvPr id="17544" name="Line 230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5" name="Line 231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41" name="Group 232"/>
            <p:cNvGrpSpPr>
              <a:grpSpLocks/>
            </p:cNvGrpSpPr>
            <p:nvPr/>
          </p:nvGrpSpPr>
          <p:grpSpPr bwMode="auto">
            <a:xfrm>
              <a:off x="4973" y="2205"/>
              <a:ext cx="91" cy="91"/>
              <a:chOff x="2358" y="3475"/>
              <a:chExt cx="182" cy="182"/>
            </a:xfrm>
          </p:grpSpPr>
          <p:sp>
            <p:nvSpPr>
              <p:cNvPr id="17542" name="Line 233"/>
              <p:cNvSpPr>
                <a:spLocks noChangeShapeType="1"/>
              </p:cNvSpPr>
              <p:nvPr/>
            </p:nvSpPr>
            <p:spPr bwMode="auto">
              <a:xfrm flipH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3" name="Line 234"/>
              <p:cNvSpPr>
                <a:spLocks noChangeShapeType="1"/>
              </p:cNvSpPr>
              <p:nvPr/>
            </p:nvSpPr>
            <p:spPr bwMode="auto">
              <a:xfrm flipH="1" flipV="1">
                <a:off x="2358" y="3475"/>
                <a:ext cx="182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7EF6D8-4959-46E4-8D6F-0CA583B8EBE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2018/12/12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 smtClean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58A00A-4D02-493F-9941-F994788532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 smtClean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r>
              <a:rPr lang="zh-CN" altLang="en-US" smtClean="0">
                <a:latin typeface="宋体" panose="02010600030101010101" pitchFamily="2" charset="-122"/>
              </a:rPr>
              <a:t>─</a:t>
            </a:r>
            <a:r>
              <a:rPr lang="en-US" altLang="zh-CN" smtClean="0"/>
              <a:t>PAL</a:t>
            </a:r>
            <a:r>
              <a:rPr lang="zh-CN" altLang="en-US" smtClean="0"/>
              <a:t>实现组合逻辑</a:t>
            </a: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4135438" y="1166813"/>
          <a:ext cx="4792662" cy="521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Picture" r:id="rId3" imgW="2401824" imgH="2779776" progId="Word.Picture.8">
                  <p:embed/>
                </p:oleObj>
              </mc:Choice>
              <mc:Fallback>
                <p:oleObj name="Picture" r:id="rId3" imgW="2401824" imgH="277977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24" r="-543"/>
                      <a:stretch>
                        <a:fillRect/>
                      </a:stretch>
                    </p:blipFill>
                    <p:spPr bwMode="auto">
                      <a:xfrm>
                        <a:off x="4135438" y="1166813"/>
                        <a:ext cx="4792662" cy="521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395288" y="1700213"/>
          <a:ext cx="30654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5" imgW="1129810" imgH="253890" progId="Equation.3">
                  <p:embed/>
                </p:oleObj>
              </mc:Choice>
              <mc:Fallback>
                <p:oleObj name="公式" r:id="rId5" imgW="112981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30654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395288" y="3486150"/>
          <a:ext cx="2619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7" imgW="1117600" imgH="241300" progId="Equation.3">
                  <p:embed/>
                </p:oleObj>
              </mc:Choice>
              <mc:Fallback>
                <p:oleObj name="公式" r:id="rId7" imgW="1117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86150"/>
                        <a:ext cx="2619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/>
          <p:cNvGraphicFramePr>
            <a:graphicFrameLocks noChangeAspect="1"/>
          </p:cNvGraphicFramePr>
          <p:nvPr/>
        </p:nvGraphicFramePr>
        <p:xfrm>
          <a:off x="395288" y="4318000"/>
          <a:ext cx="33115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9" imgW="1409088" imgH="253890" progId="Equation.3">
                  <p:embed/>
                </p:oleObj>
              </mc:Choice>
              <mc:Fallback>
                <p:oleObj name="公式" r:id="rId9" imgW="1409088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18000"/>
                        <a:ext cx="33115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7"/>
          <p:cNvGraphicFramePr>
            <a:graphicFrameLocks noChangeAspect="1"/>
          </p:cNvGraphicFramePr>
          <p:nvPr/>
        </p:nvGraphicFramePr>
        <p:xfrm>
          <a:off x="395288" y="2595563"/>
          <a:ext cx="34210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11" imgW="1574800" imgH="241300" progId="Equation.3">
                  <p:embed/>
                </p:oleObj>
              </mc:Choice>
              <mc:Fallback>
                <p:oleObj name="公式" r:id="rId11" imgW="1574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95563"/>
                        <a:ext cx="34210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8"/>
          <p:cNvGraphicFramePr>
            <a:graphicFrameLocks noChangeAspect="1"/>
          </p:cNvGraphicFramePr>
          <p:nvPr/>
        </p:nvGraphicFramePr>
        <p:xfrm>
          <a:off x="431800" y="5000625"/>
          <a:ext cx="35639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13" imgW="1828800" imgH="215900" progId="Equation.3">
                  <p:embed/>
                </p:oleObj>
              </mc:Choice>
              <mc:Fallback>
                <p:oleObj name="公式" r:id="rId13" imgW="18288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000625"/>
                        <a:ext cx="35639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92</TotalTime>
  <Pages>0</Pages>
  <Words>968</Words>
  <Characters>0</Characters>
  <Application>Microsoft Office PowerPoint</Application>
  <DocSecurity>0</DocSecurity>
  <PresentationFormat>全屏显示(4:3)</PresentationFormat>
  <Lines>0</Lines>
  <Paragraphs>180</Paragraphs>
  <Slides>14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Times New Roman</vt:lpstr>
      <vt:lpstr>Arial Narrow</vt:lpstr>
      <vt:lpstr>楷体_GB2312</vt:lpstr>
      <vt:lpstr>黑体</vt:lpstr>
      <vt:lpstr>默认设计模板</vt:lpstr>
      <vt:lpstr>Microsoft Word 图片</vt:lpstr>
      <vt:lpstr>Microsoft 公式 3.0</vt:lpstr>
      <vt:lpstr>Microsoft Word Picture</vt:lpstr>
      <vt:lpstr>模拟与数字电路 Analog and Digital Circuits</vt:lpstr>
      <vt:lpstr>内容提纲</vt:lpstr>
      <vt:lpstr>可编程逻辑器件</vt:lpstr>
      <vt:lpstr>PLD基本结构</vt:lpstr>
      <vt:lpstr>PLD中逻辑符号表示</vt:lpstr>
      <vt:lpstr>低密度PLD的与、或阵列结构</vt:lpstr>
      <vt:lpstr>示例─PROM实现组合逻辑</vt:lpstr>
      <vt:lpstr>示例─PLA实现一位全加器</vt:lpstr>
      <vt:lpstr>示例─PAL实现组合逻辑</vt:lpstr>
      <vt:lpstr>作业</vt:lpstr>
      <vt:lpstr>The End</vt:lpstr>
      <vt:lpstr>彩蛋时间：FPGA能用在哪？</vt:lpstr>
      <vt:lpstr>彩蛋时间：FPGA能用在哪？</vt:lpstr>
      <vt:lpstr>如果FPGA禁运了……</vt:lpstr>
    </vt:vector>
  </TitlesOfParts>
  <Manager/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subject/>
  <dc:creator>张俊霞</dc:creator>
  <cp:keywords/>
  <dc:description/>
  <cp:lastModifiedBy>Jingyuan Cheng</cp:lastModifiedBy>
  <cp:revision>321</cp:revision>
  <cp:lastPrinted>1900-01-04T05:08:28Z</cp:lastPrinted>
  <dcterms:created xsi:type="dcterms:W3CDTF">2004-01-05T23:56:53Z</dcterms:created>
  <dcterms:modified xsi:type="dcterms:W3CDTF">2018-12-12T08:37:03Z</dcterms:modified>
  <cp:category>16位微机原理与接口</cp:category>
</cp:coreProperties>
</file>