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4"/>
  </p:notesMasterIdLst>
  <p:handoutMasterIdLst>
    <p:handoutMasterId r:id="rId25"/>
  </p:handoutMasterIdLst>
  <p:sldIdLst>
    <p:sldId id="256" r:id="rId2"/>
    <p:sldId id="610" r:id="rId3"/>
    <p:sldId id="628" r:id="rId4"/>
    <p:sldId id="613" r:id="rId5"/>
    <p:sldId id="612" r:id="rId6"/>
    <p:sldId id="614" r:id="rId7"/>
    <p:sldId id="615" r:id="rId8"/>
    <p:sldId id="616" r:id="rId9"/>
    <p:sldId id="617" r:id="rId10"/>
    <p:sldId id="618" r:id="rId11"/>
    <p:sldId id="619" r:id="rId12"/>
    <p:sldId id="620" r:id="rId13"/>
    <p:sldId id="621" r:id="rId14"/>
    <p:sldId id="622" r:id="rId15"/>
    <p:sldId id="623" r:id="rId16"/>
    <p:sldId id="624" r:id="rId17"/>
    <p:sldId id="625" r:id="rId18"/>
    <p:sldId id="626" r:id="rId19"/>
    <p:sldId id="641" r:id="rId20"/>
    <p:sldId id="643" r:id="rId21"/>
    <p:sldId id="642" r:id="rId22"/>
    <p:sldId id="644" r:id="rId23"/>
  </p:sldIdLst>
  <p:sldSz cx="9144000" cy="6858000" type="screen4x3"/>
  <p:notesSz cx="7099300" cy="10234613"/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3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 useTimings="0">
    <p:present/>
    <p:sldAll/>
    <p:penClr>
      <a:srgbClr val="00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00FF"/>
    <a:srgbClr val="FFFF00"/>
    <a:srgbClr val="996633"/>
    <a:srgbClr val="9900FF"/>
    <a:srgbClr val="CC3300"/>
    <a:srgbClr val="005400"/>
    <a:srgbClr val="3333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260"/>
    <p:restoredTop sz="94708"/>
  </p:normalViewPr>
  <p:slideViewPr>
    <p:cSldViewPr snapToGrid="0">
      <p:cViewPr varScale="1">
        <p:scale>
          <a:sx n="130" d="100"/>
          <a:sy n="130" d="100"/>
        </p:scale>
        <p:origin x="192" y="7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4140"/>
    </p:cViewPr>
  </p:sorterViewPr>
  <p:notesViewPr>
    <p:cSldViewPr snapToGrid="0">
      <p:cViewPr varScale="1">
        <p:scale>
          <a:sx n="60" d="100"/>
          <a:sy n="60" d="100"/>
        </p:scale>
        <p:origin x="-2268" y="-90"/>
      </p:cViewPr>
      <p:guideLst>
        <p:guide orient="horz" pos="3223"/>
        <p:guide pos="2236"/>
      </p:guideLst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1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042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AB0C90B3-D5B8-42D4-B6DE-4B370FCC8B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2912689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6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0600" y="768350"/>
            <a:ext cx="5118100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6246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6247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  <a:ea typeface="宋体" charset="0"/>
                <a:cs typeface="宋体" charset="0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247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9048" tIns="49524" rIns="99048" bIns="49524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D04E1E10-DC75-481E-856B-BF1BD2E3DB6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029578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宋体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4E7DF50-AB1A-41FE-B483-09B873B1FF6C}" type="slidenum">
              <a:rPr lang="en-US" altLang="zh-CN" sz="1300" smtClean="0"/>
              <a:pPr>
                <a:spcBef>
                  <a:spcPct val="0"/>
                </a:spcBef>
              </a:pPr>
              <a:t>1</a:t>
            </a:fld>
            <a:endParaRPr lang="en-US" altLang="zh-CN" sz="1300"/>
          </a:p>
        </p:txBody>
      </p:sp>
      <p:sp>
        <p:nvSpPr>
          <p:cNvPr id="5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816919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669956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867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kumimoji="1" lang="zh-CN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7046933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Folienbildplatzhalter 1"/>
          <p:cNvSpPr>
            <a:spLocks noGrp="1" noRot="1" noChangeAspect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34819" name="Notizenplatzhalt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zh-CN" altLang="en-US"/>
              <a:t>最下方图，对</a:t>
            </a:r>
            <a:r>
              <a:rPr lang="en-US" altLang="ja-JP"/>
              <a:t>C</a:t>
            </a:r>
            <a:r>
              <a:rPr lang="zh-CN" altLang="en-US"/>
              <a:t>进行两次求反的目的是，保证不依靠</a:t>
            </a:r>
            <a:r>
              <a:rPr lang="en-US" altLang="ja-JP"/>
              <a:t>E</a:t>
            </a:r>
            <a:r>
              <a:rPr lang="zh-CN" altLang="en-US"/>
              <a:t>的驱动能力满足所有片内</a:t>
            </a:r>
            <a:r>
              <a:rPr lang="en-US" altLang="zh-CN"/>
              <a:t>C,/C</a:t>
            </a:r>
            <a:r>
              <a:rPr lang="zh-CN" altLang="en-US"/>
              <a:t>电流要求。因为</a:t>
            </a:r>
            <a:r>
              <a:rPr lang="en-US" altLang="zh-CN"/>
              <a:t>E</a:t>
            </a:r>
            <a:r>
              <a:rPr lang="zh-CN" altLang="en-US"/>
              <a:t>为外部输入信号，可能带多个芯片而带不动</a:t>
            </a:r>
            <a:endParaRPr lang="en-US" altLang="ja-JP"/>
          </a:p>
          <a:p>
            <a:r>
              <a:rPr lang="en-US" altLang="zh-CN"/>
              <a:t> </a:t>
            </a:r>
          </a:p>
          <a:p>
            <a:endParaRPr lang="en-US" altLang="zh-CN"/>
          </a:p>
        </p:txBody>
      </p:sp>
      <p:sp>
        <p:nvSpPr>
          <p:cNvPr id="34820" name="Foliennummernplatzhalt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0"/>
              </a:spcBef>
            </a:pPr>
            <a:fld id="{809C4ECE-91C8-4C25-B4B9-DA47CFD190D5}" type="slidenum">
              <a:rPr lang="en-US" altLang="zh-CN" sz="1300" smtClean="0"/>
              <a:pPr>
                <a:spcBef>
                  <a:spcPct val="0"/>
                </a:spcBef>
              </a:pPr>
              <a:t>19</a:t>
            </a:fld>
            <a:endParaRPr lang="en-US" altLang="zh-CN" sz="1300"/>
          </a:p>
        </p:txBody>
      </p:sp>
    </p:spTree>
    <p:extLst>
      <p:ext uri="{BB962C8B-B14F-4D97-AF65-F5344CB8AC3E}">
        <p14:creationId xmlns:p14="http://schemas.microsoft.com/office/powerpoint/2010/main" val="1828134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7"/>
          <p:cNvSpPr txBox="1">
            <a:spLocks noGrp="1" noChangeArrowheads="1"/>
          </p:cNvSpPr>
          <p:nvPr/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9048" tIns="49524" rIns="99048" bIns="49524" anchor="b"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r" eaLnBrk="1" hangingPunct="1">
              <a:spcBef>
                <a:spcPct val="0"/>
              </a:spcBef>
            </a:pPr>
            <a:fld id="{7E5B9099-CC05-4B82-A50D-B6428C5CB6FD}" type="slidenum">
              <a:rPr lang="en-US" altLang="zh-CN" sz="1300"/>
              <a:pPr algn="r" eaLnBrk="1" hangingPunct="1">
                <a:spcBef>
                  <a:spcPct val="0"/>
                </a:spcBef>
              </a:pPr>
              <a:t>2</a:t>
            </a:fld>
            <a:endParaRPr lang="en-US" altLang="zh-CN" sz="1300"/>
          </a:p>
        </p:txBody>
      </p:sp>
      <p:sp>
        <p:nvSpPr>
          <p:cNvPr id="7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7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 sz="900">
                <a:solidFill>
                  <a:schemeClr val="accent2"/>
                </a:solidFill>
                <a:latin typeface="楷体_GB2312" pitchFamily="49" charset="-122"/>
              </a:rPr>
              <a:t>教学基本要求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1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、掌握锁存器、触发器的电路结构和工作原理</a:t>
            </a: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2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、熟练掌握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SR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JK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触发器、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D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触发器及</a:t>
            </a:r>
            <a:r>
              <a:rPr lang="en-US" altLang="zh-CN" sz="900" i="1">
                <a:solidFill>
                  <a:srgbClr val="000066"/>
                </a:solidFill>
                <a:latin typeface="Times New Roman" panose="02020603050405020304" pitchFamily="18" charset="0"/>
              </a:rPr>
              <a:t>T 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触发器的逻辑功能</a:t>
            </a:r>
            <a:endParaRPr lang="en-US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  <a:p>
            <a:pPr eaLnBrk="1" hangingPunct="1"/>
            <a:r>
              <a:rPr lang="en-US" altLang="zh-CN" sz="900">
                <a:solidFill>
                  <a:srgbClr val="000066"/>
                </a:solidFill>
                <a:latin typeface="Times New Roman" panose="02020603050405020304" pitchFamily="18" charset="0"/>
              </a:rPr>
              <a:t>3</a:t>
            </a:r>
            <a:r>
              <a:rPr lang="zh-CN" altLang="en-US" sz="900">
                <a:solidFill>
                  <a:srgbClr val="000066"/>
                </a:solidFill>
                <a:latin typeface="Times New Roman" panose="02020603050405020304" pitchFamily="18" charset="0"/>
              </a:rPr>
              <a:t>、正确理解锁存器、触发器的动态特性</a:t>
            </a:r>
            <a:endParaRPr lang="en-US" altLang="zh-CN" sz="900">
              <a:solidFill>
                <a:srgbClr val="000066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401868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其特点为：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① 逻辑电路通常包括组合电路和记忆电路两部分，记忆电路是必不可少的； </a:t>
            </a:r>
          </a:p>
          <a:p>
            <a:pPr eaLnBrk="1" hangingPunct="1"/>
            <a:r>
              <a:rPr kumimoji="1" lang="zh-CN" altLang="en-US">
                <a:solidFill>
                  <a:srgbClr val="000000"/>
                </a:solidFill>
              </a:rPr>
              <a:t>    ② 电路的输出不仅决定于当时的输入，而且与过去的输入有关，有记忆能力。</a:t>
            </a:r>
            <a:endParaRPr kumimoji="1" lang="en-US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41246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12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8257480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331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锁存器和触发器都是具有存储功能的逻辑电路，是构成时序电路的基本逻辑单元。每个锁存器或触发器都能存储</a:t>
            </a:r>
            <a:r>
              <a:rPr lang="en-US" altLang="zh-CN">
                <a:solidFill>
                  <a:srgbClr val="000066"/>
                </a:solidFill>
              </a:rPr>
              <a:t>1</a:t>
            </a:r>
            <a:r>
              <a:rPr lang="zh-CN" altLang="en-US">
                <a:solidFill>
                  <a:srgbClr val="000066"/>
                </a:solidFill>
              </a:rPr>
              <a:t>位二值信息。 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锁存器是对脉冲电平敏感的电路，它们在一定电平作用下改变状态。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触发器是对时钟脉冲边沿敏感的电路，它们在时钟脉冲的上升沿或下降沿作用下改变状态。</a:t>
            </a:r>
          </a:p>
          <a:p>
            <a:pPr marL="228600" indent="-228600" eaLnBrk="1" hangingPunct="1"/>
            <a:r>
              <a:rPr lang="zh-CN" altLang="en-US">
                <a:solidFill>
                  <a:srgbClr val="000066"/>
                </a:solidFill>
              </a:rPr>
              <a:t>触发器按逻辑功能分类有</a:t>
            </a:r>
            <a:r>
              <a:rPr lang="en-US" altLang="zh-CN">
                <a:solidFill>
                  <a:srgbClr val="000066"/>
                </a:solidFill>
              </a:rPr>
              <a:t>D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JK</a:t>
            </a:r>
            <a:r>
              <a:rPr lang="zh-CN" altLang="en-US">
                <a:solidFill>
                  <a:srgbClr val="000066"/>
                </a:solidFill>
              </a:rPr>
              <a:t>触发器、</a:t>
            </a:r>
            <a:r>
              <a:rPr lang="en-US" altLang="zh-CN">
                <a:solidFill>
                  <a:srgbClr val="000066"/>
                </a:solidFill>
              </a:rPr>
              <a:t>T</a:t>
            </a:r>
            <a:r>
              <a:rPr lang="zh-CN" altLang="en-US">
                <a:solidFill>
                  <a:srgbClr val="000066"/>
                </a:solidFill>
              </a:rPr>
              <a:t>（</a:t>
            </a:r>
            <a:r>
              <a:rPr lang="en-US" altLang="zh-CN">
                <a:solidFill>
                  <a:srgbClr val="000066"/>
                </a:solidFill>
              </a:rPr>
              <a:t>T‘</a:t>
            </a:r>
            <a:r>
              <a:rPr lang="zh-CN" altLang="en-US">
                <a:solidFill>
                  <a:srgbClr val="000066"/>
                </a:solidFill>
              </a:rPr>
              <a:t>）触发器和</a:t>
            </a:r>
            <a:r>
              <a:rPr lang="en-US" altLang="zh-CN">
                <a:solidFill>
                  <a:srgbClr val="000066"/>
                </a:solidFill>
              </a:rPr>
              <a:t>SR</a:t>
            </a:r>
            <a:r>
              <a:rPr lang="zh-CN" altLang="en-US">
                <a:solidFill>
                  <a:srgbClr val="000066"/>
                </a:solidFill>
              </a:rPr>
              <a:t>触发器。它们的功能可用特性表、特性方程和状态图来描述。触发器的电路结构与逻辑功能没有必然联系。</a:t>
            </a:r>
          </a:p>
          <a:p>
            <a:pPr marL="228600" indent="-228600" eaLnBrk="1" hangingPunct="1"/>
            <a:endParaRPr lang="zh-CN" altLang="en-US">
              <a:solidFill>
                <a:srgbClr val="00006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1524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536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lvl="1"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139703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18435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108567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987019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2188" y="768350"/>
            <a:ext cx="5114925" cy="3836988"/>
          </a:xfrm>
          <a:ln/>
        </p:spPr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r>
              <a:rPr lang="zh-CN" altLang="en-US"/>
              <a:t>下面一组图中，中图没有标</a:t>
            </a:r>
            <a:r>
              <a:rPr lang="en-US" altLang="zh-CN"/>
              <a:t>/S,/R</a:t>
            </a:r>
            <a:r>
              <a:rPr lang="zh-CN" altLang="en-US"/>
              <a:t>，但是由于外面加了圈表示求反，因此还是低电平有效</a:t>
            </a:r>
          </a:p>
          <a:p>
            <a:pPr eaLnBrk="1" hangingPunct="1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082001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7ACB3BB-E3C5-4610-919A-530A27153A93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6DD7C69-316F-4CAF-BC20-33AF773FC36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06583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49A0633-0D46-44CD-84CE-FBA0F06CE1DE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F27249B-5C10-4D6C-AE97-529AB000C7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867499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6107112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6107112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AD67FB5-7DFF-4F61-8569-A0917CB20303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8269779-C0F3-4730-8C76-6905306539FE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9115213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chart" preserve="1">
  <p:cSld name="标题和图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表占位符 2"/>
          <p:cNvSpPr>
            <a:spLocks noGrp="1"/>
          </p:cNvSpPr>
          <p:nvPr>
            <p:ph type="chart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73E5D77-8477-49ED-8F83-F2B1C12EC352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88698BB-0983-49CB-836D-1F9205EF04A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324295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7F162E9-D507-48E2-8C36-375A77CCF0E5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3BE0DEC-9E2C-483E-944F-F1217DC05F1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9950629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781550"/>
          </a:xfrm>
        </p:spPr>
        <p:txBody>
          <a:bodyPr/>
          <a:lstStyle/>
          <a:p>
            <a:pPr lvl="0"/>
            <a:endParaRPr lang="zh-CN" altLang="en-US" noProof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F00ADA-1977-41D0-8196-9B38E683A5F9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4FE60CA-91C8-483C-AE6A-12497CDAB32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962718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标题，文本与两项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49388"/>
            <a:ext cx="4038600" cy="493236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49388"/>
            <a:ext cx="4038600" cy="238918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3"/>
          </p:nvPr>
        </p:nvSpPr>
        <p:spPr>
          <a:xfrm>
            <a:off x="4648200" y="3990975"/>
            <a:ext cx="4038600" cy="2390775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B78721-5DA5-42AC-A683-73C0CB4C7D0E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CC267A2-1307-4D70-87FB-ABCFBB76ABB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43547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604965-35A2-4E9C-A11F-CFC76C327696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EECC623-1C67-49D2-A9DC-C7DB5A5B5EA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984304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1E70934-5957-4914-A0B3-84A8EE6C0B24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C6F7DE-888C-4026-9AFF-55539D95321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98091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7815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28E7FF4-C9E7-4400-AB3A-1867463431DF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0B3EAE-0BE1-4F0F-BEA1-DDB5EEB6184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06573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1342C66-A65D-4488-B5B2-D78B5F16141A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D6C4B6D-18F1-4D53-844C-DA0FC6BCF19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7003994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5FF5B37-CC7B-4972-A4FD-3282C6E27604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4FF9FF5-9DAC-4A93-BC47-F67DDE73F083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237255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6FB58EB-F7D6-4259-83B7-FA3E2B7E4894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E2A8B00-CAB4-4042-9815-E8F38FE9B6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720761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A950C1C-FCAF-43AB-863A-37D3A2BE8B68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21C0B17-D501-41FD-964D-312A58709EB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3798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F3DF163-A8E5-419B-9065-734118B8C6F8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F7EEEDF-B1A3-48F0-81B5-47E52BAA311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044178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auto"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152400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449388"/>
            <a:ext cx="822960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395288" y="6453188"/>
            <a:ext cx="172085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42891730-DBCE-41EC-8427-9AAA755CF5CF}" type="datetime1">
              <a:rPr lang="zh-CN" altLang="en-US"/>
              <a:pPr>
                <a:defRPr/>
              </a:pPr>
              <a:t>2021/10/11</a:t>
            </a:fld>
            <a:endParaRPr lang="en-US" altLang="zh-CN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195513" y="6453188"/>
            <a:ext cx="5148262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>
                <a:solidFill>
                  <a:srgbClr val="B2B2B2"/>
                </a:solidFill>
                <a:latin typeface="宋体" panose="02010600030101010101" pitchFamily="2" charset="-122"/>
              </a:defRPr>
            </a:lvl1pPr>
          </a:lstStyle>
          <a:p>
            <a:pPr>
              <a:defRPr/>
            </a:pPr>
            <a:r>
              <a:rPr lang="zh-CN" altLang="en-US"/>
              <a:t>模拟与数字电路 </a:t>
            </a:r>
            <a:r>
              <a:rPr lang="en-US" altLang="zh-CN"/>
              <a:t>— </a:t>
            </a:r>
            <a:r>
              <a:rPr kumimoji="1" lang="zh-CN" altLang="en-US"/>
              <a:t>锁存器和触发器</a:t>
            </a:r>
            <a:r>
              <a:rPr kumimoji="1" lang="en-US" altLang="zh-CN"/>
              <a:t>(1)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502525" y="6453188"/>
            <a:ext cx="1219200" cy="4048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>
                <a:solidFill>
                  <a:srgbClr val="B2B2B2"/>
                </a:solidFill>
              </a:defRPr>
            </a:lvl1pPr>
          </a:lstStyle>
          <a:p>
            <a:pPr>
              <a:defRPr/>
            </a:pPr>
            <a:fld id="{61446831-4843-4CE4-831D-C844996A2E6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  <p:sp>
        <p:nvSpPr>
          <p:cNvPr id="1031" name="Line 7"/>
          <p:cNvSpPr>
            <a:spLocks noChangeShapeType="1"/>
          </p:cNvSpPr>
          <p:nvPr/>
        </p:nvSpPr>
        <p:spPr bwMode="auto">
          <a:xfrm>
            <a:off x="395288" y="6453188"/>
            <a:ext cx="8353425" cy="0"/>
          </a:xfrm>
          <a:prstGeom prst="line">
            <a:avLst/>
          </a:prstGeom>
          <a:noFill/>
          <a:ln w="9525">
            <a:solidFill>
              <a:srgbClr val="B2B2B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hf hdr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+mj-ea"/>
          <a:cs typeface="宋体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2"/>
          </a:solidFill>
          <a:latin typeface="Times New Roman" pitchFamily="18" charset="0"/>
          <a:ea typeface="宋体" pitchFamily="2" charset="-122"/>
          <a:cs typeface="宋体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Arial" pitchFamily="34" charset="0"/>
          <a:ea typeface="宋体" pitchFamily="2" charset="-122"/>
        </a:defRPr>
      </a:lvl9pPr>
    </p:titleStyle>
    <p:bodyStyle>
      <a:lvl1pPr marL="342900" indent="-342900" algn="l" rtl="0" eaLnBrk="0" fontAlgn="base" hangingPunct="0">
        <a:spcBef>
          <a:spcPct val="0"/>
        </a:spcBef>
        <a:spcAft>
          <a:spcPct val="20000"/>
        </a:spcAft>
        <a:buChar char="•"/>
        <a:defRPr sz="2800" b="1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1pPr>
      <a:lvl2pPr marL="742950" indent="-285750" algn="l" rtl="0" eaLnBrk="0" fontAlgn="base" hangingPunct="0">
        <a:spcBef>
          <a:spcPct val="0"/>
        </a:spcBef>
        <a:spcAft>
          <a:spcPct val="20000"/>
        </a:spcAft>
        <a:buChar char="–"/>
        <a:defRPr sz="24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2pPr>
      <a:lvl3pPr marL="1143000" indent="-228600" algn="l" rtl="0" eaLnBrk="0" fontAlgn="base" hangingPunct="0">
        <a:spcBef>
          <a:spcPct val="0"/>
        </a:spcBef>
        <a:spcAft>
          <a:spcPct val="20000"/>
        </a:spcAft>
        <a:buChar char="•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3pPr>
      <a:lvl4pPr marL="1600200" indent="-228600" algn="l" rtl="0" eaLnBrk="0" fontAlgn="base" hangingPunct="0">
        <a:spcBef>
          <a:spcPct val="0"/>
        </a:spcBef>
        <a:spcAft>
          <a:spcPct val="20000"/>
        </a:spcAft>
        <a:buChar char="–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4pPr>
      <a:lvl5pPr marL="2057400" indent="-228600" algn="l" rtl="0" eaLnBrk="0" fontAlgn="base" hangingPunct="0">
        <a:spcBef>
          <a:spcPct val="0"/>
        </a:spcBef>
        <a:spcAft>
          <a:spcPct val="20000"/>
        </a:spcAft>
        <a:buChar char="»"/>
        <a:defRPr sz="2000">
          <a:solidFill>
            <a:schemeClr val="tx1"/>
          </a:solidFill>
          <a:latin typeface="Times New Roman" pitchFamily="18" charset="0"/>
          <a:ea typeface="+mn-ea"/>
          <a:cs typeface="宋体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.bin"/><Relationship Id="rId3" Type="http://schemas.openxmlformats.org/officeDocument/2006/relationships/notesSlide" Target="../notesSlides/notesSlide12.xml"/><Relationship Id="rId7" Type="http://schemas.openxmlformats.org/officeDocument/2006/relationships/image" Target="../media/image5.wmf"/><Relationship Id="rId2" Type="http://schemas.openxmlformats.org/officeDocument/2006/relationships/slideLayout" Target="../slideLayouts/slideLayout15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4.bin"/><Relationship Id="rId5" Type="http://schemas.openxmlformats.org/officeDocument/2006/relationships/image" Target="../media/image4.wmf"/><Relationship Id="rId4" Type="http://schemas.openxmlformats.org/officeDocument/2006/relationships/oleObject" Target="../embeddings/oleObject3.bin"/><Relationship Id="rId9" Type="http://schemas.openxmlformats.org/officeDocument/2006/relationships/image" Target="../media/image6.wm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7" Type="http://schemas.openxmlformats.org/officeDocument/2006/relationships/image" Target="../media/image2.wmf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1.wmf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00113" y="1628775"/>
            <a:ext cx="7335837" cy="1728788"/>
          </a:xfrm>
        </p:spPr>
        <p:txBody>
          <a:bodyPr/>
          <a:lstStyle/>
          <a:p>
            <a:pPr eaLnBrk="1" hangingPunct="1">
              <a:lnSpc>
                <a:spcPct val="120000"/>
              </a:lnSpc>
            </a:pPr>
            <a:r>
              <a:rPr lang="zh-CN" altLang="en-US"/>
              <a:t>模拟与数字电路</a:t>
            </a:r>
            <a:br>
              <a:rPr lang="zh-CN" altLang="en-US"/>
            </a:br>
            <a:r>
              <a:rPr lang="en-US" altLang="zh-CN" sz="2400" b="0"/>
              <a:t>Analog and Digital Circuits</a:t>
            </a:r>
            <a:endParaRPr lang="zh-CN" altLang="en-US" sz="2400" b="0"/>
          </a:p>
        </p:txBody>
      </p:sp>
      <p:sp>
        <p:nvSpPr>
          <p:cNvPr id="4099" name="Text Box 4"/>
          <p:cNvSpPr txBox="1">
            <a:spLocks noChangeArrowheads="1"/>
          </p:cNvSpPr>
          <p:nvPr/>
        </p:nvSpPr>
        <p:spPr bwMode="auto">
          <a:xfrm>
            <a:off x="863600" y="3933825"/>
            <a:ext cx="7416800" cy="892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en-US" altLang="zh-CN" sz="3200"/>
              <a:t>11_</a:t>
            </a:r>
            <a:r>
              <a:rPr kumimoji="1" lang="zh-CN" altLang="en-US" sz="3200"/>
              <a:t>锁存器和触发器 </a:t>
            </a:r>
            <a:r>
              <a:rPr kumimoji="1" lang="en-US" altLang="zh-CN" sz="3200"/>
              <a:t>(1)</a:t>
            </a:r>
          </a:p>
          <a:p>
            <a:pPr algn="ctr" eaLnBrk="1" hangingPunct="1">
              <a:spcAft>
                <a:spcPct val="0"/>
              </a:spcAft>
              <a:buFontTx/>
              <a:buNone/>
            </a:pPr>
            <a:r>
              <a:rPr kumimoji="1" lang="zh-CN" altLang="en-US" sz="2000"/>
              <a:t>（数电</a:t>
            </a:r>
            <a:r>
              <a:rPr kumimoji="1" lang="en-US" altLang="zh-CN" sz="2000"/>
              <a:t>P231-P245</a:t>
            </a:r>
            <a:r>
              <a:rPr kumimoji="1" lang="zh-CN" altLang="en-US" sz="2000"/>
              <a:t>）</a:t>
            </a:r>
            <a:endParaRPr kumimoji="1" lang="en-US" altLang="zh-CN" sz="20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D26B8F7-67FE-43BF-81DD-0E8C1E48F60B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150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A43628D-8BC4-4B98-98FB-F50621225A0B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150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</a:p>
        </p:txBody>
      </p:sp>
      <p:grpSp>
        <p:nvGrpSpPr>
          <p:cNvPr id="21510" name="Group 3"/>
          <p:cNvGrpSpPr>
            <a:grpSpLocks/>
          </p:cNvGrpSpPr>
          <p:nvPr/>
        </p:nvGrpSpPr>
        <p:grpSpPr bwMode="auto">
          <a:xfrm>
            <a:off x="827088" y="1881188"/>
            <a:ext cx="1876425" cy="1062037"/>
            <a:chOff x="3989" y="1049"/>
            <a:chExt cx="1182" cy="669"/>
          </a:xfrm>
        </p:grpSpPr>
        <p:sp>
          <p:nvSpPr>
            <p:cNvPr id="21656" name="Rectangle 4"/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57" name="Group 5"/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1667" name="Line 6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8" name="Line 7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658" name="Group 8"/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1665" name="Line 9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66" name="Line 10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659" name="Text Box 11"/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0" name="Text Box 12"/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661" name="Text Box 13"/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2" name="Text Box 14"/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663" name="Line 15"/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64" name="Oval 16"/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1511" name="Group 17"/>
          <p:cNvGrpSpPr>
            <a:grpSpLocks/>
          </p:cNvGrpSpPr>
          <p:nvPr/>
        </p:nvGrpSpPr>
        <p:grpSpPr bwMode="auto">
          <a:xfrm>
            <a:off x="3024188" y="1773238"/>
            <a:ext cx="1871662" cy="1336675"/>
            <a:chOff x="3981" y="2003"/>
            <a:chExt cx="1179" cy="842"/>
          </a:xfrm>
        </p:grpSpPr>
        <p:sp>
          <p:nvSpPr>
            <p:cNvPr id="21626" name="Line 18"/>
            <p:cNvSpPr>
              <a:spLocks noChangeShapeType="1"/>
            </p:cNvSpPr>
            <p:nvPr/>
          </p:nvSpPr>
          <p:spPr bwMode="auto">
            <a:xfrm rot="5400000">
              <a:off x="4782" y="22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27" name="Line 19"/>
            <p:cNvSpPr>
              <a:spLocks noChangeShapeType="1"/>
            </p:cNvSpPr>
            <p:nvPr/>
          </p:nvSpPr>
          <p:spPr bwMode="auto">
            <a:xfrm rot="5400000" flipV="1">
              <a:off x="4443" y="2152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21628" name="Group 20"/>
            <p:cNvGrpSpPr>
              <a:grpSpLocks/>
            </p:cNvGrpSpPr>
            <p:nvPr/>
          </p:nvGrpSpPr>
          <p:grpSpPr bwMode="auto">
            <a:xfrm>
              <a:off x="4400" y="2003"/>
              <a:ext cx="284" cy="294"/>
              <a:chOff x="4173" y="2976"/>
              <a:chExt cx="431" cy="431"/>
            </a:xfrm>
          </p:grpSpPr>
          <p:grpSp>
            <p:nvGrpSpPr>
              <p:cNvPr id="21652" name="Group 21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54" name="Arc 22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55" name="Arc 23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53" name="Arc 24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29" name="Line 25"/>
            <p:cNvSpPr>
              <a:spLocks noChangeShapeType="1"/>
            </p:cNvSpPr>
            <p:nvPr/>
          </p:nvSpPr>
          <p:spPr bwMode="auto">
            <a:xfrm>
              <a:off x="4150" y="2092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0" name="Line 26"/>
            <p:cNvSpPr>
              <a:spLocks noChangeShapeType="1"/>
            </p:cNvSpPr>
            <p:nvPr/>
          </p:nvSpPr>
          <p:spPr bwMode="auto">
            <a:xfrm>
              <a:off x="4251" y="2222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1" name="Line 27"/>
            <p:cNvSpPr>
              <a:spLocks noChangeShapeType="1"/>
            </p:cNvSpPr>
            <p:nvPr/>
          </p:nvSpPr>
          <p:spPr bwMode="auto">
            <a:xfrm>
              <a:off x="4747" y="2160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2" name="Line 28"/>
            <p:cNvSpPr>
              <a:spLocks noChangeShapeType="1"/>
            </p:cNvSpPr>
            <p:nvPr/>
          </p:nvSpPr>
          <p:spPr bwMode="auto">
            <a:xfrm>
              <a:off x="4251" y="2631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3" name="Line 29"/>
            <p:cNvSpPr>
              <a:spLocks noChangeShapeType="1"/>
            </p:cNvSpPr>
            <p:nvPr/>
          </p:nvSpPr>
          <p:spPr bwMode="auto">
            <a:xfrm>
              <a:off x="4150" y="2760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4" name="Line 30"/>
            <p:cNvSpPr>
              <a:spLocks noChangeShapeType="1"/>
            </p:cNvSpPr>
            <p:nvPr/>
          </p:nvSpPr>
          <p:spPr bwMode="auto">
            <a:xfrm>
              <a:off x="4747" y="2699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5" name="Line 31"/>
            <p:cNvSpPr>
              <a:spLocks noChangeShapeType="1"/>
            </p:cNvSpPr>
            <p:nvPr/>
          </p:nvSpPr>
          <p:spPr bwMode="auto">
            <a:xfrm rot="5400000">
              <a:off x="4782" y="2630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6" name="Line 32"/>
            <p:cNvSpPr>
              <a:spLocks noChangeShapeType="1"/>
            </p:cNvSpPr>
            <p:nvPr/>
          </p:nvSpPr>
          <p:spPr bwMode="auto">
            <a:xfrm rot="5400000">
              <a:off x="4188" y="2284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7" name="Line 33"/>
            <p:cNvSpPr>
              <a:spLocks noChangeShapeType="1"/>
            </p:cNvSpPr>
            <p:nvPr/>
          </p:nvSpPr>
          <p:spPr bwMode="auto">
            <a:xfrm rot="5400000">
              <a:off x="4443" y="210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8" name="Line 34"/>
            <p:cNvSpPr>
              <a:spLocks noChangeShapeType="1"/>
            </p:cNvSpPr>
            <p:nvPr/>
          </p:nvSpPr>
          <p:spPr bwMode="auto">
            <a:xfrm rot="5400000">
              <a:off x="4188" y="2576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1639" name="Text Box 35"/>
            <p:cNvSpPr txBox="1">
              <a:spLocks noChangeArrowheads="1"/>
            </p:cNvSpPr>
            <p:nvPr/>
          </p:nvSpPr>
          <p:spPr bwMode="auto">
            <a:xfrm>
              <a:off x="3981" y="2003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0" name="Text Box 36"/>
            <p:cNvSpPr txBox="1">
              <a:spLocks noChangeArrowheads="1"/>
            </p:cNvSpPr>
            <p:nvPr/>
          </p:nvSpPr>
          <p:spPr bwMode="auto">
            <a:xfrm>
              <a:off x="3981" y="2638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21641" name="Group 37"/>
            <p:cNvGrpSpPr>
              <a:grpSpLocks/>
            </p:cNvGrpSpPr>
            <p:nvPr/>
          </p:nvGrpSpPr>
          <p:grpSpPr bwMode="auto">
            <a:xfrm rot="-5400000">
              <a:off x="4988" y="2630"/>
              <a:ext cx="209" cy="134"/>
              <a:chOff x="4582" y="3884"/>
              <a:chExt cx="308" cy="171"/>
            </a:xfrm>
          </p:grpSpPr>
          <p:sp>
            <p:nvSpPr>
              <p:cNvPr id="21650" name="Text Box 38"/>
              <p:cNvSpPr txBox="1">
                <a:spLocks noChangeArrowheads="1"/>
              </p:cNvSpPr>
              <p:nvPr/>
            </p:nvSpPr>
            <p:spPr bwMode="auto">
              <a:xfrm rot="5400000">
                <a:off x="4649" y="3817"/>
                <a:ext cx="171" cy="30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51" name="Line 39"/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1642" name="Text Box 40"/>
            <p:cNvSpPr txBox="1">
              <a:spLocks noChangeArrowheads="1"/>
            </p:cNvSpPr>
            <p:nvPr/>
          </p:nvSpPr>
          <p:spPr bwMode="auto">
            <a:xfrm>
              <a:off x="5026" y="2071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21643" name="Oval 41"/>
            <p:cNvSpPr>
              <a:spLocks noChangeArrowheads="1"/>
            </p:cNvSpPr>
            <p:nvPr/>
          </p:nvSpPr>
          <p:spPr bwMode="auto">
            <a:xfrm>
              <a:off x="4684" y="26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644" name="Oval 42"/>
            <p:cNvSpPr>
              <a:spLocks noChangeArrowheads="1"/>
            </p:cNvSpPr>
            <p:nvPr/>
          </p:nvSpPr>
          <p:spPr bwMode="auto">
            <a:xfrm>
              <a:off x="4684" y="21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645" name="Group 43"/>
            <p:cNvGrpSpPr>
              <a:grpSpLocks/>
            </p:cNvGrpSpPr>
            <p:nvPr/>
          </p:nvGrpSpPr>
          <p:grpSpPr bwMode="auto">
            <a:xfrm>
              <a:off x="4400" y="2548"/>
              <a:ext cx="284" cy="294"/>
              <a:chOff x="4173" y="2976"/>
              <a:chExt cx="431" cy="431"/>
            </a:xfrm>
          </p:grpSpPr>
          <p:grpSp>
            <p:nvGrpSpPr>
              <p:cNvPr id="21646" name="Group 44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21648" name="Arc 45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21649" name="Arc 46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47" name="Arc 47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aphicFrame>
        <p:nvGraphicFramePr>
          <p:cNvPr id="1391664" name="Group 48"/>
          <p:cNvGraphicFramePr>
            <a:graphicFrameLocks noGrp="1"/>
          </p:cNvGraphicFramePr>
          <p:nvPr/>
        </p:nvGraphicFramePr>
        <p:xfrm>
          <a:off x="827088" y="4076700"/>
          <a:ext cx="2989262" cy="2195514"/>
        </p:xfrm>
        <a:graphic>
          <a:graphicData uri="http://schemas.openxmlformats.org/drawingml/2006/table">
            <a:tbl>
              <a:tblPr/>
              <a:tblGrid>
                <a:gridCol w="56356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7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1*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aphicFrame>
        <p:nvGraphicFramePr>
          <p:cNvPr id="1391746" name="Group 130"/>
          <p:cNvGraphicFramePr>
            <a:graphicFrameLocks noGrp="1"/>
          </p:cNvGraphicFramePr>
          <p:nvPr/>
        </p:nvGraphicFramePr>
        <p:xfrm>
          <a:off x="5400675" y="2097088"/>
          <a:ext cx="2989263" cy="2195511"/>
        </p:xfrm>
        <a:graphic>
          <a:graphicData uri="http://schemas.openxmlformats.org/drawingml/2006/table">
            <a:tbl>
              <a:tblPr/>
              <a:tblGrid>
                <a:gridCol w="56356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524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7313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5603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7987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07987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11162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07987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0*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禁止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21576" name="Rectangle 172"/>
          <p:cNvSpPr>
            <a:spLocks noChangeArrowheads="1"/>
          </p:cNvSpPr>
          <p:nvPr/>
        </p:nvSpPr>
        <p:spPr bwMode="auto">
          <a:xfrm>
            <a:off x="6192838" y="1520825"/>
            <a:ext cx="125571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1577" name="Rectangle 173"/>
          <p:cNvSpPr>
            <a:spLocks noChangeArrowheads="1"/>
          </p:cNvSpPr>
          <p:nvPr/>
        </p:nvSpPr>
        <p:spPr bwMode="auto">
          <a:xfrm>
            <a:off x="1547813" y="34655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grpSp>
        <p:nvGrpSpPr>
          <p:cNvPr id="21578" name="Group 174"/>
          <p:cNvGrpSpPr>
            <a:grpSpLocks/>
          </p:cNvGrpSpPr>
          <p:nvPr/>
        </p:nvGrpSpPr>
        <p:grpSpPr bwMode="auto">
          <a:xfrm>
            <a:off x="792163" y="3392488"/>
            <a:ext cx="7704137" cy="1152525"/>
            <a:chOff x="499" y="2137"/>
            <a:chExt cx="4853" cy="726"/>
          </a:xfrm>
        </p:grpSpPr>
        <p:sp>
          <p:nvSpPr>
            <p:cNvPr id="21623" name="Line 175"/>
            <p:cNvSpPr>
              <a:spLocks noChangeShapeType="1"/>
            </p:cNvSpPr>
            <p:nvPr/>
          </p:nvSpPr>
          <p:spPr bwMode="auto">
            <a:xfrm>
              <a:off x="499" y="2137"/>
              <a:ext cx="2494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4" name="Line 176"/>
            <p:cNvSpPr>
              <a:spLocks noChangeShapeType="1"/>
            </p:cNvSpPr>
            <p:nvPr/>
          </p:nvSpPr>
          <p:spPr bwMode="auto">
            <a:xfrm>
              <a:off x="2993" y="2137"/>
              <a:ext cx="0" cy="72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625" name="Line 177"/>
            <p:cNvSpPr>
              <a:spLocks noChangeShapeType="1"/>
            </p:cNvSpPr>
            <p:nvPr/>
          </p:nvSpPr>
          <p:spPr bwMode="auto">
            <a:xfrm>
              <a:off x="2993" y="2863"/>
              <a:ext cx="2359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79" name="Group 186"/>
          <p:cNvGrpSpPr>
            <a:grpSpLocks/>
          </p:cNvGrpSpPr>
          <p:nvPr/>
        </p:nvGrpSpPr>
        <p:grpSpPr bwMode="auto">
          <a:xfrm>
            <a:off x="4354513" y="4905375"/>
            <a:ext cx="3997325" cy="1341438"/>
            <a:chOff x="2743" y="3090"/>
            <a:chExt cx="2518" cy="845"/>
          </a:xfrm>
        </p:grpSpPr>
        <p:grpSp>
          <p:nvGrpSpPr>
            <p:cNvPr id="21583" name="Group 91"/>
            <p:cNvGrpSpPr>
              <a:grpSpLocks/>
            </p:cNvGrpSpPr>
            <p:nvPr/>
          </p:nvGrpSpPr>
          <p:grpSpPr bwMode="auto">
            <a:xfrm>
              <a:off x="4082" y="3090"/>
              <a:ext cx="1179" cy="845"/>
              <a:chOff x="1948" y="1341"/>
              <a:chExt cx="1179" cy="845"/>
            </a:xfrm>
          </p:grpSpPr>
          <p:sp>
            <p:nvSpPr>
              <p:cNvPr id="21601" name="Line 92"/>
              <p:cNvSpPr>
                <a:spLocks noChangeShapeType="1"/>
              </p:cNvSpPr>
              <p:nvPr/>
            </p:nvSpPr>
            <p:spPr bwMode="auto">
              <a:xfrm rot="5400000">
                <a:off x="2749" y="15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2" name="Line 93"/>
              <p:cNvSpPr>
                <a:spLocks noChangeShapeType="1"/>
              </p:cNvSpPr>
              <p:nvPr/>
            </p:nvSpPr>
            <p:spPr bwMode="auto">
              <a:xfrm rot="5400000" flipV="1">
                <a:off x="2410" y="1497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3" name="Line 94"/>
              <p:cNvSpPr>
                <a:spLocks noChangeShapeType="1"/>
              </p:cNvSpPr>
              <p:nvPr/>
            </p:nvSpPr>
            <p:spPr bwMode="auto">
              <a:xfrm>
                <a:off x="2117" y="1437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4" name="Line 95"/>
              <p:cNvSpPr>
                <a:spLocks noChangeShapeType="1"/>
              </p:cNvSpPr>
              <p:nvPr/>
            </p:nvSpPr>
            <p:spPr bwMode="auto">
              <a:xfrm>
                <a:off x="2218" y="1567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5" name="Line 96"/>
              <p:cNvSpPr>
                <a:spLocks noChangeShapeType="1"/>
              </p:cNvSpPr>
              <p:nvPr/>
            </p:nvSpPr>
            <p:spPr bwMode="auto">
              <a:xfrm>
                <a:off x="2714" y="1505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6" name="Line 97"/>
              <p:cNvSpPr>
                <a:spLocks noChangeShapeType="1"/>
              </p:cNvSpPr>
              <p:nvPr/>
            </p:nvSpPr>
            <p:spPr bwMode="auto">
              <a:xfrm>
                <a:off x="2218" y="1976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7" name="Line 98"/>
              <p:cNvSpPr>
                <a:spLocks noChangeShapeType="1"/>
              </p:cNvSpPr>
              <p:nvPr/>
            </p:nvSpPr>
            <p:spPr bwMode="auto">
              <a:xfrm>
                <a:off x="2117" y="2105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8" name="Line 99"/>
              <p:cNvSpPr>
                <a:spLocks noChangeShapeType="1"/>
              </p:cNvSpPr>
              <p:nvPr/>
            </p:nvSpPr>
            <p:spPr bwMode="auto">
              <a:xfrm>
                <a:off x="2714" y="2044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09" name="Line 100"/>
              <p:cNvSpPr>
                <a:spLocks noChangeShapeType="1"/>
              </p:cNvSpPr>
              <p:nvPr/>
            </p:nvSpPr>
            <p:spPr bwMode="auto">
              <a:xfrm rot="5400000">
                <a:off x="2749" y="1975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0" name="Line 101"/>
              <p:cNvSpPr>
                <a:spLocks noChangeShapeType="1"/>
              </p:cNvSpPr>
              <p:nvPr/>
            </p:nvSpPr>
            <p:spPr bwMode="auto">
              <a:xfrm rot="5400000">
                <a:off x="2155" y="1629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1" name="Line 102"/>
              <p:cNvSpPr>
                <a:spLocks noChangeShapeType="1"/>
              </p:cNvSpPr>
              <p:nvPr/>
            </p:nvSpPr>
            <p:spPr bwMode="auto">
              <a:xfrm rot="5400000">
                <a:off x="2410" y="1451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2" name="Line 103"/>
              <p:cNvSpPr>
                <a:spLocks noChangeShapeType="1"/>
              </p:cNvSpPr>
              <p:nvPr/>
            </p:nvSpPr>
            <p:spPr bwMode="auto">
              <a:xfrm rot="5400000">
                <a:off x="2155" y="1921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1613" name="Text Box 104"/>
              <p:cNvSpPr txBox="1">
                <a:spLocks noChangeArrowheads="1"/>
              </p:cNvSpPr>
              <p:nvPr/>
            </p:nvSpPr>
            <p:spPr bwMode="auto">
              <a:xfrm>
                <a:off x="1948" y="1341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4" name="Text Box 105"/>
              <p:cNvSpPr txBox="1">
                <a:spLocks noChangeArrowheads="1"/>
              </p:cNvSpPr>
              <p:nvPr/>
            </p:nvSpPr>
            <p:spPr bwMode="auto">
              <a:xfrm>
                <a:off x="1948" y="1979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21615" name="Group 106"/>
              <p:cNvGrpSpPr>
                <a:grpSpLocks/>
              </p:cNvGrpSpPr>
              <p:nvPr/>
            </p:nvGrpSpPr>
            <p:grpSpPr bwMode="auto">
              <a:xfrm rot="-5400000">
                <a:off x="2955" y="1972"/>
                <a:ext cx="209" cy="134"/>
                <a:chOff x="4582" y="3884"/>
                <a:chExt cx="308" cy="171"/>
              </a:xfrm>
            </p:grpSpPr>
            <p:sp>
              <p:nvSpPr>
                <p:cNvPr id="21621" name="Text Box 107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3817"/>
                  <a:ext cx="171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21622" name="Line 108"/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21616" name="Text Box 109"/>
              <p:cNvSpPr txBox="1">
                <a:spLocks noChangeArrowheads="1"/>
              </p:cNvSpPr>
              <p:nvPr/>
            </p:nvSpPr>
            <p:spPr bwMode="auto">
              <a:xfrm>
                <a:off x="2993" y="1412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21617" name="Oval 110"/>
              <p:cNvSpPr>
                <a:spLocks noChangeArrowheads="1"/>
              </p:cNvSpPr>
              <p:nvPr/>
            </p:nvSpPr>
            <p:spPr bwMode="auto">
              <a:xfrm>
                <a:off x="2651" y="2005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8" name="Oval 111"/>
              <p:cNvSpPr>
                <a:spLocks noChangeArrowheads="1"/>
              </p:cNvSpPr>
              <p:nvPr/>
            </p:nvSpPr>
            <p:spPr bwMode="auto">
              <a:xfrm>
                <a:off x="2651" y="1461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19" name="AutoShape 112"/>
              <p:cNvSpPr>
                <a:spLocks noChangeArrowheads="1"/>
              </p:cNvSpPr>
              <p:nvPr/>
            </p:nvSpPr>
            <p:spPr bwMode="auto">
              <a:xfrm>
                <a:off x="2406" y="1355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1620" name="AutoShape 113"/>
              <p:cNvSpPr>
                <a:spLocks noChangeArrowheads="1"/>
              </p:cNvSpPr>
              <p:nvPr/>
            </p:nvSpPr>
            <p:spPr bwMode="auto">
              <a:xfrm>
                <a:off x="2406" y="1888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21584" name="Rectangle 115"/>
            <p:cNvSpPr>
              <a:spLocks noChangeArrowheads="1"/>
            </p:cNvSpPr>
            <p:nvPr/>
          </p:nvSpPr>
          <p:spPr bwMode="auto">
            <a:xfrm>
              <a:off x="2972" y="3141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1585" name="Group 116"/>
            <p:cNvGrpSpPr>
              <a:grpSpLocks/>
            </p:cNvGrpSpPr>
            <p:nvPr/>
          </p:nvGrpSpPr>
          <p:grpSpPr bwMode="auto">
            <a:xfrm>
              <a:off x="2743" y="3323"/>
              <a:ext cx="222" cy="305"/>
              <a:chOff x="365" y="2319"/>
              <a:chExt cx="288" cy="305"/>
            </a:xfrm>
          </p:grpSpPr>
          <p:sp>
            <p:nvSpPr>
              <p:cNvPr id="21599" name="Line 117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600" name="Line 118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1586" name="Group 119"/>
            <p:cNvGrpSpPr>
              <a:grpSpLocks/>
            </p:cNvGrpSpPr>
            <p:nvPr/>
          </p:nvGrpSpPr>
          <p:grpSpPr bwMode="auto">
            <a:xfrm>
              <a:off x="3402" y="3323"/>
              <a:ext cx="225" cy="305"/>
              <a:chOff x="1090" y="2319"/>
              <a:chExt cx="288" cy="305"/>
            </a:xfrm>
          </p:grpSpPr>
          <p:sp>
            <p:nvSpPr>
              <p:cNvPr id="21597" name="Line 120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598" name="Line 121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1587" name="Text Box 122"/>
            <p:cNvSpPr txBox="1">
              <a:spLocks noChangeArrowheads="1"/>
            </p:cNvSpPr>
            <p:nvPr/>
          </p:nvSpPr>
          <p:spPr bwMode="auto">
            <a:xfrm>
              <a:off x="2955" y="3168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8" name="Text Box 123"/>
            <p:cNvSpPr txBox="1">
              <a:spLocks noChangeArrowheads="1"/>
            </p:cNvSpPr>
            <p:nvPr/>
          </p:nvSpPr>
          <p:spPr bwMode="auto">
            <a:xfrm>
              <a:off x="2955" y="3512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1589" name="Text Box 124"/>
            <p:cNvSpPr txBox="1">
              <a:spLocks noChangeArrowheads="1"/>
            </p:cNvSpPr>
            <p:nvPr/>
          </p:nvSpPr>
          <p:spPr bwMode="auto">
            <a:xfrm>
              <a:off x="3650" y="316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0" name="Text Box 125"/>
            <p:cNvSpPr txBox="1">
              <a:spLocks noChangeArrowheads="1"/>
            </p:cNvSpPr>
            <p:nvPr/>
          </p:nvSpPr>
          <p:spPr bwMode="auto">
            <a:xfrm>
              <a:off x="3660" y="3504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1591" name="Line 126"/>
            <p:cNvSpPr>
              <a:spLocks noChangeShapeType="1"/>
            </p:cNvSpPr>
            <p:nvPr/>
          </p:nvSpPr>
          <p:spPr bwMode="auto">
            <a:xfrm>
              <a:off x="3708" y="3550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2" name="Oval 127"/>
            <p:cNvSpPr>
              <a:spLocks noChangeArrowheads="1"/>
            </p:cNvSpPr>
            <p:nvPr/>
          </p:nvSpPr>
          <p:spPr bwMode="auto">
            <a:xfrm>
              <a:off x="3400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3" name="Oval 128"/>
            <p:cNvSpPr>
              <a:spLocks noChangeArrowheads="1"/>
            </p:cNvSpPr>
            <p:nvPr/>
          </p:nvSpPr>
          <p:spPr bwMode="auto">
            <a:xfrm>
              <a:off x="2904" y="330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4" name="Oval 129"/>
            <p:cNvSpPr>
              <a:spLocks noChangeArrowheads="1"/>
            </p:cNvSpPr>
            <p:nvPr/>
          </p:nvSpPr>
          <p:spPr bwMode="auto">
            <a:xfrm>
              <a:off x="2904" y="3595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1595" name="Line 178"/>
            <p:cNvSpPr>
              <a:spLocks noChangeShapeType="1"/>
            </p:cNvSpPr>
            <p:nvPr/>
          </p:nvSpPr>
          <p:spPr bwMode="auto">
            <a:xfrm>
              <a:off x="4092" y="3092"/>
              <a:ext cx="11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96" name="Line 181"/>
            <p:cNvSpPr>
              <a:spLocks noChangeShapeType="1"/>
            </p:cNvSpPr>
            <p:nvPr/>
          </p:nvSpPr>
          <p:spPr bwMode="auto">
            <a:xfrm>
              <a:off x="4085" y="3721"/>
              <a:ext cx="13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1580" name="Group 185"/>
          <p:cNvGrpSpPr>
            <a:grpSpLocks/>
          </p:cNvGrpSpPr>
          <p:nvPr/>
        </p:nvGrpSpPr>
        <p:grpSpPr bwMode="auto">
          <a:xfrm>
            <a:off x="1011238" y="4198938"/>
            <a:ext cx="769937" cy="0"/>
            <a:chOff x="637" y="2645"/>
            <a:chExt cx="485" cy="0"/>
          </a:xfrm>
        </p:grpSpPr>
        <p:sp>
          <p:nvSpPr>
            <p:cNvPr id="21581" name="Line 183"/>
            <p:cNvSpPr>
              <a:spLocks noChangeShapeType="1"/>
            </p:cNvSpPr>
            <p:nvPr/>
          </p:nvSpPr>
          <p:spPr bwMode="auto">
            <a:xfrm>
              <a:off x="637" y="2645"/>
              <a:ext cx="1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1582" name="Line 184"/>
            <p:cNvSpPr>
              <a:spLocks noChangeShapeType="1"/>
            </p:cNvSpPr>
            <p:nvPr/>
          </p:nvSpPr>
          <p:spPr bwMode="auto">
            <a:xfrm>
              <a:off x="986" y="2645"/>
              <a:ext cx="1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680AC38-32D4-457B-87A8-C7EE2C33F7D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355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0EB9A25-FE50-4938-BC9D-BCB64F02A4E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355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锁存器特性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)</a:t>
            </a:r>
          </a:p>
        </p:txBody>
      </p:sp>
      <p:sp>
        <p:nvSpPr>
          <p:cNvPr id="2355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2814638"/>
            <a:ext cx="5267325" cy="3567112"/>
          </a:xfrm>
        </p:spPr>
        <p:txBody>
          <a:bodyPr/>
          <a:lstStyle/>
          <a:p>
            <a:pPr lvl="1"/>
            <a:r>
              <a:rPr lang="zh-CN" altLang="en-US"/>
              <a:t>存在约束条件，要求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不能同时有效</a:t>
            </a:r>
            <a:endParaRPr lang="en-US" altLang="zh-CN"/>
          </a:p>
          <a:p>
            <a:pPr lvl="1"/>
            <a:r>
              <a:rPr lang="zh-CN" altLang="en-US"/>
              <a:t>对于或非门实现的</a:t>
            </a:r>
            <a:r>
              <a:rPr lang="en-US" altLang="zh-CN"/>
              <a:t>SR</a:t>
            </a:r>
            <a:r>
              <a:rPr lang="zh-CN" altLang="en-US"/>
              <a:t>锁存器，高电平有效，</a:t>
            </a:r>
            <a:r>
              <a:rPr lang="en-US" altLang="zh-CN"/>
              <a:t>SR = 0</a:t>
            </a:r>
            <a:endParaRPr lang="zh-CN" altLang="en-US"/>
          </a:p>
          <a:p>
            <a:pPr lvl="1"/>
            <a:r>
              <a:rPr lang="zh-CN" altLang="en-US"/>
              <a:t>对于与非门实现的</a:t>
            </a:r>
            <a:r>
              <a:rPr lang="en-US" altLang="zh-CN"/>
              <a:t>SR</a:t>
            </a:r>
            <a:r>
              <a:rPr lang="zh-CN" altLang="en-US"/>
              <a:t>锁存器，低电平有效的，</a:t>
            </a:r>
            <a:r>
              <a:rPr lang="en-US" altLang="zh-CN"/>
              <a:t>R+S = 1</a:t>
            </a:r>
          </a:p>
          <a:p>
            <a:r>
              <a:rPr lang="zh-CN" altLang="en-US"/>
              <a:t>锁存器状态更新不受时间控制</a:t>
            </a:r>
          </a:p>
          <a:p>
            <a:pPr lvl="1"/>
            <a:r>
              <a:rPr lang="zh-CN" altLang="en-US"/>
              <a:t>激励输入可以随时更新状态</a:t>
            </a:r>
          </a:p>
        </p:txBody>
      </p:sp>
      <p:grpSp>
        <p:nvGrpSpPr>
          <p:cNvPr id="23559" name="Group 4"/>
          <p:cNvGrpSpPr>
            <a:grpSpLocks/>
          </p:cNvGrpSpPr>
          <p:nvPr/>
        </p:nvGrpSpPr>
        <p:grpSpPr bwMode="auto">
          <a:xfrm>
            <a:off x="6372225" y="3340100"/>
            <a:ext cx="1876425" cy="1062038"/>
            <a:chOff x="3989" y="1049"/>
            <a:chExt cx="1182" cy="669"/>
          </a:xfrm>
        </p:grpSpPr>
        <p:sp>
          <p:nvSpPr>
            <p:cNvPr id="23581" name="Rectangle 5"/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3582" name="Group 6"/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3592" name="Line 7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3" name="Line 8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3583" name="Group 9"/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3590" name="Line 10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3591" name="Line 11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3584" name="Text Box 12"/>
            <p:cNvSpPr txBox="1">
              <a:spLocks noChangeArrowheads="1"/>
            </p:cNvSpPr>
            <p:nvPr/>
          </p:nvSpPr>
          <p:spPr bwMode="auto">
            <a:xfrm>
              <a:off x="4201" y="1076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5" name="Text Box 13"/>
            <p:cNvSpPr txBox="1">
              <a:spLocks noChangeArrowheads="1"/>
            </p:cNvSpPr>
            <p:nvPr/>
          </p:nvSpPr>
          <p:spPr bwMode="auto">
            <a:xfrm>
              <a:off x="4201" y="1420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3586" name="Text Box 14"/>
            <p:cNvSpPr txBox="1">
              <a:spLocks noChangeArrowheads="1"/>
            </p:cNvSpPr>
            <p:nvPr/>
          </p:nvSpPr>
          <p:spPr bwMode="auto">
            <a:xfrm>
              <a:off x="4896" y="107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7" name="Text Box 15"/>
            <p:cNvSpPr txBox="1">
              <a:spLocks noChangeArrowheads="1"/>
            </p:cNvSpPr>
            <p:nvPr/>
          </p:nvSpPr>
          <p:spPr bwMode="auto">
            <a:xfrm>
              <a:off x="4906" y="141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3588" name="Line 16"/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9" name="Oval 17"/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23560" name="Rectangle 19"/>
          <p:cNvSpPr>
            <a:spLocks noChangeArrowheads="1"/>
          </p:cNvSpPr>
          <p:nvPr/>
        </p:nvSpPr>
        <p:spPr bwMode="auto">
          <a:xfrm>
            <a:off x="6772275" y="4995863"/>
            <a:ext cx="682625" cy="106203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3561" name="Group 20"/>
          <p:cNvGrpSpPr>
            <a:grpSpLocks/>
          </p:cNvGrpSpPr>
          <p:nvPr/>
        </p:nvGrpSpPr>
        <p:grpSpPr bwMode="auto">
          <a:xfrm>
            <a:off x="6408738" y="5284788"/>
            <a:ext cx="352425" cy="484187"/>
            <a:chOff x="365" y="2319"/>
            <a:chExt cx="288" cy="305"/>
          </a:xfrm>
        </p:grpSpPr>
        <p:sp>
          <p:nvSpPr>
            <p:cNvPr id="23579" name="Line 21"/>
            <p:cNvSpPr>
              <a:spLocks noChangeShapeType="1"/>
            </p:cNvSpPr>
            <p:nvPr/>
          </p:nvSpPr>
          <p:spPr bwMode="auto">
            <a:xfrm>
              <a:off x="365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80" name="Line 22"/>
            <p:cNvSpPr>
              <a:spLocks noChangeShapeType="1"/>
            </p:cNvSpPr>
            <p:nvPr/>
          </p:nvSpPr>
          <p:spPr bwMode="auto">
            <a:xfrm>
              <a:off x="365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3562" name="Group 23"/>
          <p:cNvGrpSpPr>
            <a:grpSpLocks/>
          </p:cNvGrpSpPr>
          <p:nvPr/>
        </p:nvGrpSpPr>
        <p:grpSpPr bwMode="auto">
          <a:xfrm>
            <a:off x="7454900" y="5284788"/>
            <a:ext cx="357188" cy="484187"/>
            <a:chOff x="1090" y="2319"/>
            <a:chExt cx="288" cy="305"/>
          </a:xfrm>
        </p:grpSpPr>
        <p:sp>
          <p:nvSpPr>
            <p:cNvPr id="23577" name="Line 24"/>
            <p:cNvSpPr>
              <a:spLocks noChangeShapeType="1"/>
            </p:cNvSpPr>
            <p:nvPr/>
          </p:nvSpPr>
          <p:spPr bwMode="auto">
            <a:xfrm>
              <a:off x="1090" y="231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8" name="Line 25"/>
            <p:cNvSpPr>
              <a:spLocks noChangeShapeType="1"/>
            </p:cNvSpPr>
            <p:nvPr/>
          </p:nvSpPr>
          <p:spPr bwMode="auto">
            <a:xfrm>
              <a:off x="1090" y="262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3563" name="Text Box 26"/>
          <p:cNvSpPr txBox="1">
            <a:spLocks noChangeArrowheads="1"/>
          </p:cNvSpPr>
          <p:nvPr/>
        </p:nvSpPr>
        <p:spPr bwMode="auto">
          <a:xfrm>
            <a:off x="6745288" y="5038725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4" name="Text Box 27"/>
          <p:cNvSpPr txBox="1">
            <a:spLocks noChangeArrowheads="1"/>
          </p:cNvSpPr>
          <p:nvPr/>
        </p:nvSpPr>
        <p:spPr bwMode="auto">
          <a:xfrm>
            <a:off x="6745288" y="558482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23565" name="Text Box 28"/>
          <p:cNvSpPr txBox="1">
            <a:spLocks noChangeArrowheads="1"/>
          </p:cNvSpPr>
          <p:nvPr/>
        </p:nvSpPr>
        <p:spPr bwMode="auto">
          <a:xfrm>
            <a:off x="7848600" y="50387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6" name="Text Box 29"/>
          <p:cNvSpPr txBox="1">
            <a:spLocks noChangeArrowheads="1"/>
          </p:cNvSpPr>
          <p:nvPr/>
        </p:nvSpPr>
        <p:spPr bwMode="auto">
          <a:xfrm>
            <a:off x="7864475" y="55721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3567" name="Line 30"/>
          <p:cNvSpPr>
            <a:spLocks noChangeShapeType="1"/>
          </p:cNvSpPr>
          <p:nvPr/>
        </p:nvSpPr>
        <p:spPr bwMode="auto">
          <a:xfrm>
            <a:off x="7940675" y="564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68" name="Oval 31"/>
          <p:cNvSpPr>
            <a:spLocks noChangeArrowheads="1"/>
          </p:cNvSpPr>
          <p:nvPr/>
        </p:nvSpPr>
        <p:spPr bwMode="auto">
          <a:xfrm>
            <a:off x="74517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69" name="Oval 32"/>
          <p:cNvSpPr>
            <a:spLocks noChangeArrowheads="1"/>
          </p:cNvSpPr>
          <p:nvPr/>
        </p:nvSpPr>
        <p:spPr bwMode="auto">
          <a:xfrm>
            <a:off x="6664325" y="5248275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0" name="Oval 33"/>
          <p:cNvSpPr>
            <a:spLocks noChangeArrowheads="1"/>
          </p:cNvSpPr>
          <p:nvPr/>
        </p:nvSpPr>
        <p:spPr bwMode="auto">
          <a:xfrm>
            <a:off x="6664325" y="5716588"/>
            <a:ext cx="107950" cy="107950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3571" name="Rectangle 34"/>
          <p:cNvSpPr>
            <a:spLocks noChangeArrowheads="1"/>
          </p:cNvSpPr>
          <p:nvPr/>
        </p:nvSpPr>
        <p:spPr bwMode="auto">
          <a:xfrm>
            <a:off x="457200" y="1484313"/>
            <a:ext cx="8147050" cy="1476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/>
              <a:t>两个激励输入端</a:t>
            </a:r>
          </a:p>
          <a:p>
            <a:pPr lvl="1"/>
            <a:r>
              <a:rPr lang="en-US" altLang="zh-CN"/>
              <a:t>R</a:t>
            </a:r>
            <a:r>
              <a:rPr lang="zh-CN" altLang="en-US"/>
              <a:t>：</a:t>
            </a:r>
            <a:r>
              <a:rPr lang="en-US" altLang="zh-CN"/>
              <a:t>Reset</a:t>
            </a:r>
            <a:r>
              <a:rPr lang="zh-CN" altLang="en-US"/>
              <a:t>，复位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0/</a:t>
            </a:r>
            <a:r>
              <a:rPr lang="zh-CN" altLang="en-US"/>
              <a:t>清</a:t>
            </a:r>
            <a:r>
              <a:rPr lang="en-US" altLang="zh-CN"/>
              <a:t>0</a:t>
            </a:r>
            <a:r>
              <a:rPr lang="zh-CN" altLang="en-US"/>
              <a:t>，有效时，</a:t>
            </a:r>
            <a:r>
              <a:rPr lang="en-US" altLang="zh-CN"/>
              <a:t>Q=0</a:t>
            </a:r>
            <a:r>
              <a:rPr lang="zh-CN" altLang="en-US"/>
              <a:t>，</a:t>
            </a:r>
            <a:r>
              <a:rPr lang="en-US" altLang="zh-CN"/>
              <a:t>Q=1</a:t>
            </a:r>
            <a:endParaRPr lang="zh-CN" altLang="en-US"/>
          </a:p>
          <a:p>
            <a:pPr lvl="1"/>
            <a:r>
              <a:rPr lang="en-US" altLang="zh-CN"/>
              <a:t>S</a:t>
            </a:r>
            <a:r>
              <a:rPr lang="zh-CN" altLang="en-US"/>
              <a:t>：</a:t>
            </a:r>
            <a:r>
              <a:rPr lang="en-US" altLang="zh-CN"/>
              <a:t>Set</a:t>
            </a:r>
            <a:r>
              <a:rPr lang="zh-CN" altLang="en-US"/>
              <a:t>，置位</a:t>
            </a:r>
            <a:r>
              <a:rPr lang="en-US" altLang="zh-CN"/>
              <a:t>/</a:t>
            </a:r>
            <a:r>
              <a:rPr lang="zh-CN" altLang="en-US"/>
              <a:t>置</a:t>
            </a:r>
            <a:r>
              <a:rPr lang="en-US" altLang="zh-CN"/>
              <a:t>1</a:t>
            </a:r>
            <a:r>
              <a:rPr lang="zh-CN" altLang="en-US"/>
              <a:t>，有效时，</a:t>
            </a:r>
            <a:r>
              <a:rPr lang="en-US" altLang="zh-CN"/>
              <a:t>Q=1</a:t>
            </a:r>
            <a:r>
              <a:rPr lang="zh-CN" altLang="en-US"/>
              <a:t>，</a:t>
            </a:r>
            <a:r>
              <a:rPr lang="en-US" altLang="zh-CN"/>
              <a:t>Q=0</a:t>
            </a:r>
          </a:p>
        </p:txBody>
      </p:sp>
      <p:sp>
        <p:nvSpPr>
          <p:cNvPr id="23572" name="Line 35"/>
          <p:cNvSpPr>
            <a:spLocks noChangeShapeType="1"/>
          </p:cNvSpPr>
          <p:nvPr/>
        </p:nvSpPr>
        <p:spPr bwMode="auto">
          <a:xfrm>
            <a:off x="6816725" y="2076450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3573" name="Line 36"/>
          <p:cNvSpPr>
            <a:spLocks noChangeShapeType="1"/>
          </p:cNvSpPr>
          <p:nvPr/>
        </p:nvSpPr>
        <p:spPr bwMode="auto">
          <a:xfrm>
            <a:off x="5953125" y="25241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3574" name="Group 42"/>
          <p:cNvGrpSpPr>
            <a:grpSpLocks/>
          </p:cNvGrpSpPr>
          <p:nvPr/>
        </p:nvGrpSpPr>
        <p:grpSpPr bwMode="auto">
          <a:xfrm>
            <a:off x="3109913" y="4859338"/>
            <a:ext cx="554037" cy="3175"/>
            <a:chOff x="1959" y="3061"/>
            <a:chExt cx="349" cy="2"/>
          </a:xfrm>
        </p:grpSpPr>
        <p:sp>
          <p:nvSpPr>
            <p:cNvPr id="23575" name="Line 40"/>
            <p:cNvSpPr>
              <a:spLocks noChangeShapeType="1"/>
            </p:cNvSpPr>
            <p:nvPr/>
          </p:nvSpPr>
          <p:spPr bwMode="auto">
            <a:xfrm>
              <a:off x="2187" y="3061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3576" name="Line 41"/>
            <p:cNvSpPr>
              <a:spLocks noChangeShapeType="1"/>
            </p:cNvSpPr>
            <p:nvPr/>
          </p:nvSpPr>
          <p:spPr bwMode="auto">
            <a:xfrm>
              <a:off x="1959" y="3063"/>
              <a:ext cx="121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3BFF86-35B8-4D9E-966B-5E677EB444B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560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CE4A937-34A4-4374-AB0E-30AC0C3F86DD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560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  <a:r>
              <a:rPr lang="zh-CN" altLang="en-US"/>
              <a:t>波形图</a:t>
            </a:r>
          </a:p>
        </p:txBody>
      </p:sp>
      <p:sp>
        <p:nvSpPr>
          <p:cNvPr id="25606" name="Rectangle 3"/>
          <p:cNvSpPr>
            <a:spLocks noChangeArrowheads="1"/>
          </p:cNvSpPr>
          <p:nvPr/>
        </p:nvSpPr>
        <p:spPr bwMode="auto">
          <a:xfrm>
            <a:off x="858838" y="4962525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7" name="Rectangle 4"/>
          <p:cNvSpPr>
            <a:spLocks noChangeArrowheads="1"/>
          </p:cNvSpPr>
          <p:nvPr/>
        </p:nvSpPr>
        <p:spPr bwMode="auto">
          <a:xfrm>
            <a:off x="874713" y="5681663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Q</a:t>
            </a:r>
            <a:endParaRPr lang="en-US" altLang="zh-CN" sz="2400"/>
          </a:p>
        </p:txBody>
      </p:sp>
      <p:sp>
        <p:nvSpPr>
          <p:cNvPr id="25608" name="Line 5"/>
          <p:cNvSpPr>
            <a:spLocks noChangeShapeType="1"/>
          </p:cNvSpPr>
          <p:nvPr/>
        </p:nvSpPr>
        <p:spPr bwMode="auto">
          <a:xfrm>
            <a:off x="855663" y="5700713"/>
            <a:ext cx="252412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09" name="Rectangle 6"/>
          <p:cNvSpPr>
            <a:spLocks noChangeArrowheads="1"/>
          </p:cNvSpPr>
          <p:nvPr/>
        </p:nvSpPr>
        <p:spPr bwMode="auto">
          <a:xfrm>
            <a:off x="857250" y="4171950"/>
            <a:ext cx="2206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R</a:t>
            </a:r>
            <a:endParaRPr lang="en-US" altLang="zh-CN" sz="2400"/>
          </a:p>
        </p:txBody>
      </p:sp>
      <p:sp>
        <p:nvSpPr>
          <p:cNvPr id="25610" name="Rectangle 7"/>
          <p:cNvSpPr>
            <a:spLocks noChangeArrowheads="1"/>
          </p:cNvSpPr>
          <p:nvPr/>
        </p:nvSpPr>
        <p:spPr bwMode="auto">
          <a:xfrm>
            <a:off x="869950" y="3495675"/>
            <a:ext cx="169863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00"/>
                </a:solidFill>
              </a:rPr>
              <a:t>S</a:t>
            </a:r>
            <a:endParaRPr lang="en-US" altLang="zh-CN" sz="2400"/>
          </a:p>
        </p:txBody>
      </p:sp>
      <p:sp>
        <p:nvSpPr>
          <p:cNvPr id="25611" name="Line 8"/>
          <p:cNvSpPr>
            <a:spLocks noChangeShapeType="1"/>
          </p:cNvSpPr>
          <p:nvPr/>
        </p:nvSpPr>
        <p:spPr bwMode="auto">
          <a:xfrm>
            <a:off x="1217613" y="3475038"/>
            <a:ext cx="65722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2" name="Line 9"/>
          <p:cNvSpPr>
            <a:spLocks noChangeShapeType="1"/>
          </p:cNvSpPr>
          <p:nvPr/>
        </p:nvSpPr>
        <p:spPr bwMode="auto">
          <a:xfrm flipV="1">
            <a:off x="18748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3" name="Line 10"/>
          <p:cNvSpPr>
            <a:spLocks noChangeShapeType="1"/>
          </p:cNvSpPr>
          <p:nvPr/>
        </p:nvSpPr>
        <p:spPr bwMode="auto">
          <a:xfrm>
            <a:off x="1874838" y="3871913"/>
            <a:ext cx="158115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4" name="Line 11"/>
          <p:cNvSpPr>
            <a:spLocks noChangeShapeType="1"/>
          </p:cNvSpPr>
          <p:nvPr/>
        </p:nvSpPr>
        <p:spPr bwMode="auto">
          <a:xfrm flipV="1">
            <a:off x="345598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5" name="Line 12"/>
          <p:cNvSpPr>
            <a:spLocks noChangeShapeType="1"/>
          </p:cNvSpPr>
          <p:nvPr/>
        </p:nvSpPr>
        <p:spPr bwMode="auto">
          <a:xfrm>
            <a:off x="3455988" y="3475038"/>
            <a:ext cx="1574800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6" name="Line 13"/>
          <p:cNvSpPr>
            <a:spLocks noChangeShapeType="1"/>
          </p:cNvSpPr>
          <p:nvPr/>
        </p:nvSpPr>
        <p:spPr bwMode="auto">
          <a:xfrm flipV="1">
            <a:off x="5030788" y="3467100"/>
            <a:ext cx="3175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7" name="Line 14"/>
          <p:cNvSpPr>
            <a:spLocks noChangeShapeType="1"/>
          </p:cNvSpPr>
          <p:nvPr/>
        </p:nvSpPr>
        <p:spPr bwMode="auto">
          <a:xfrm>
            <a:off x="5030788" y="3870325"/>
            <a:ext cx="158115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8" name="Line 15"/>
          <p:cNvSpPr>
            <a:spLocks noChangeShapeType="1"/>
          </p:cNvSpPr>
          <p:nvPr/>
        </p:nvSpPr>
        <p:spPr bwMode="auto">
          <a:xfrm flipV="1">
            <a:off x="6611938" y="3467100"/>
            <a:ext cx="1587" cy="4111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19" name="Line 16"/>
          <p:cNvSpPr>
            <a:spLocks noChangeShapeType="1"/>
          </p:cNvSpPr>
          <p:nvPr/>
        </p:nvSpPr>
        <p:spPr bwMode="auto">
          <a:xfrm>
            <a:off x="6611938" y="3475038"/>
            <a:ext cx="15763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0" name="Line 17"/>
          <p:cNvSpPr>
            <a:spLocks noChangeShapeType="1"/>
          </p:cNvSpPr>
          <p:nvPr/>
        </p:nvSpPr>
        <p:spPr bwMode="auto">
          <a:xfrm>
            <a:off x="1217613" y="4560888"/>
            <a:ext cx="1843087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1" name="Line 18"/>
          <p:cNvSpPr>
            <a:spLocks noChangeShapeType="1"/>
          </p:cNvSpPr>
          <p:nvPr/>
        </p:nvSpPr>
        <p:spPr bwMode="auto">
          <a:xfrm flipV="1">
            <a:off x="306070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2" name="Line 19"/>
          <p:cNvSpPr>
            <a:spLocks noChangeShapeType="1"/>
          </p:cNvSpPr>
          <p:nvPr/>
        </p:nvSpPr>
        <p:spPr bwMode="auto">
          <a:xfrm>
            <a:off x="30607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3" name="Line 20"/>
          <p:cNvSpPr>
            <a:spLocks noChangeShapeType="1"/>
          </p:cNvSpPr>
          <p:nvPr/>
        </p:nvSpPr>
        <p:spPr bwMode="auto">
          <a:xfrm flipV="1">
            <a:off x="3455988" y="4151313"/>
            <a:ext cx="1587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4" name="Line 21"/>
          <p:cNvSpPr>
            <a:spLocks noChangeShapeType="1"/>
          </p:cNvSpPr>
          <p:nvPr/>
        </p:nvSpPr>
        <p:spPr bwMode="auto">
          <a:xfrm>
            <a:off x="3455988" y="4559300"/>
            <a:ext cx="1179512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5" name="Line 22"/>
          <p:cNvSpPr>
            <a:spLocks noChangeShapeType="1"/>
          </p:cNvSpPr>
          <p:nvPr/>
        </p:nvSpPr>
        <p:spPr bwMode="auto">
          <a:xfrm flipV="1">
            <a:off x="4635500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6" name="Line 23"/>
          <p:cNvSpPr>
            <a:spLocks noChangeShapeType="1"/>
          </p:cNvSpPr>
          <p:nvPr/>
        </p:nvSpPr>
        <p:spPr bwMode="auto">
          <a:xfrm>
            <a:off x="4635500" y="4149725"/>
            <a:ext cx="395288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7" name="Line 24"/>
          <p:cNvSpPr>
            <a:spLocks noChangeShapeType="1"/>
          </p:cNvSpPr>
          <p:nvPr/>
        </p:nvSpPr>
        <p:spPr bwMode="auto">
          <a:xfrm flipV="1">
            <a:off x="5030788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8" name="Line 25"/>
          <p:cNvSpPr>
            <a:spLocks noChangeShapeType="1"/>
          </p:cNvSpPr>
          <p:nvPr/>
        </p:nvSpPr>
        <p:spPr bwMode="auto">
          <a:xfrm flipV="1">
            <a:off x="5821363" y="4151313"/>
            <a:ext cx="3175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29" name="Line 26"/>
          <p:cNvSpPr>
            <a:spLocks noChangeShapeType="1"/>
          </p:cNvSpPr>
          <p:nvPr/>
        </p:nvSpPr>
        <p:spPr bwMode="auto">
          <a:xfrm>
            <a:off x="5821363" y="4149725"/>
            <a:ext cx="1576387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0" name="Line 27"/>
          <p:cNvSpPr>
            <a:spLocks noChangeShapeType="1"/>
          </p:cNvSpPr>
          <p:nvPr/>
        </p:nvSpPr>
        <p:spPr bwMode="auto">
          <a:xfrm flipV="1">
            <a:off x="7397750" y="4151313"/>
            <a:ext cx="1588" cy="4111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1" name="Line 28"/>
          <p:cNvSpPr>
            <a:spLocks noChangeShapeType="1"/>
          </p:cNvSpPr>
          <p:nvPr/>
        </p:nvSpPr>
        <p:spPr bwMode="auto">
          <a:xfrm>
            <a:off x="7397750" y="4559300"/>
            <a:ext cx="790575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2" name="Line 29"/>
          <p:cNvSpPr>
            <a:spLocks noChangeShapeType="1"/>
          </p:cNvSpPr>
          <p:nvPr/>
        </p:nvSpPr>
        <p:spPr bwMode="auto">
          <a:xfrm>
            <a:off x="5026025" y="4560888"/>
            <a:ext cx="790575" cy="158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5633" name="Rectangle 30"/>
          <p:cNvSpPr>
            <a:spLocks noGrp="1" noChangeArrowheads="1"/>
          </p:cNvSpPr>
          <p:nvPr>
            <p:ph type="body" idx="1"/>
          </p:nvPr>
        </p:nvSpPr>
        <p:spPr>
          <a:xfrm>
            <a:off x="468313" y="1592263"/>
            <a:ext cx="8229600" cy="828675"/>
          </a:xfrm>
          <a:noFill/>
        </p:spPr>
        <p:txBody>
          <a:bodyPr/>
          <a:lstStyle/>
          <a:p>
            <a:r>
              <a:rPr lang="zh-CN" altLang="en-US"/>
              <a:t>已知激励输入，作出输出波形</a:t>
            </a:r>
          </a:p>
        </p:txBody>
      </p:sp>
      <p:grpSp>
        <p:nvGrpSpPr>
          <p:cNvPr id="25634" name="Group 31"/>
          <p:cNvGrpSpPr>
            <a:grpSpLocks/>
          </p:cNvGrpSpPr>
          <p:nvPr/>
        </p:nvGrpSpPr>
        <p:grpSpPr bwMode="auto">
          <a:xfrm>
            <a:off x="6134100" y="1773238"/>
            <a:ext cx="2182813" cy="1284287"/>
            <a:chOff x="3989" y="1049"/>
            <a:chExt cx="1137" cy="669"/>
          </a:xfrm>
        </p:grpSpPr>
        <p:sp>
          <p:nvSpPr>
            <p:cNvPr id="25670" name="Rectangle 32"/>
            <p:cNvSpPr>
              <a:spLocks noChangeArrowheads="1"/>
            </p:cNvSpPr>
            <p:nvPr/>
          </p:nvSpPr>
          <p:spPr bwMode="auto">
            <a:xfrm>
              <a:off x="4218" y="1049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25671" name="Group 33"/>
            <p:cNvGrpSpPr>
              <a:grpSpLocks/>
            </p:cNvGrpSpPr>
            <p:nvPr/>
          </p:nvGrpSpPr>
          <p:grpSpPr bwMode="auto">
            <a:xfrm>
              <a:off x="3989" y="1231"/>
              <a:ext cx="222" cy="305"/>
              <a:chOff x="365" y="2319"/>
              <a:chExt cx="288" cy="305"/>
            </a:xfrm>
          </p:grpSpPr>
          <p:sp>
            <p:nvSpPr>
              <p:cNvPr id="25681" name="Line 34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2" name="Line 35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25672" name="Group 36"/>
            <p:cNvGrpSpPr>
              <a:grpSpLocks/>
            </p:cNvGrpSpPr>
            <p:nvPr/>
          </p:nvGrpSpPr>
          <p:grpSpPr bwMode="auto">
            <a:xfrm>
              <a:off x="4648" y="1231"/>
              <a:ext cx="225" cy="305"/>
              <a:chOff x="1090" y="2319"/>
              <a:chExt cx="288" cy="305"/>
            </a:xfrm>
          </p:grpSpPr>
          <p:sp>
            <p:nvSpPr>
              <p:cNvPr id="25679" name="Line 37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5680" name="Line 38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25673" name="Text Box 39"/>
            <p:cNvSpPr txBox="1">
              <a:spLocks noChangeArrowheads="1"/>
            </p:cNvSpPr>
            <p:nvPr/>
          </p:nvSpPr>
          <p:spPr bwMode="auto">
            <a:xfrm>
              <a:off x="4201" y="1076"/>
              <a:ext cx="184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4" name="Text Box 40"/>
            <p:cNvSpPr txBox="1">
              <a:spLocks noChangeArrowheads="1"/>
            </p:cNvSpPr>
            <p:nvPr/>
          </p:nvSpPr>
          <p:spPr bwMode="auto">
            <a:xfrm>
              <a:off x="4201" y="1420"/>
              <a:ext cx="211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25675" name="Text Box 41"/>
            <p:cNvSpPr txBox="1">
              <a:spLocks noChangeArrowheads="1"/>
            </p:cNvSpPr>
            <p:nvPr/>
          </p:nvSpPr>
          <p:spPr bwMode="auto">
            <a:xfrm>
              <a:off x="4896" y="1076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6" name="Text Box 42"/>
            <p:cNvSpPr txBox="1">
              <a:spLocks noChangeArrowheads="1"/>
            </p:cNvSpPr>
            <p:nvPr/>
          </p:nvSpPr>
          <p:spPr bwMode="auto">
            <a:xfrm>
              <a:off x="4906" y="1412"/>
              <a:ext cx="220" cy="2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5677" name="Line 43"/>
            <p:cNvSpPr>
              <a:spLocks noChangeShapeType="1"/>
            </p:cNvSpPr>
            <p:nvPr/>
          </p:nvSpPr>
          <p:spPr bwMode="auto">
            <a:xfrm>
              <a:off x="4954" y="1458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78" name="Oval 44"/>
            <p:cNvSpPr>
              <a:spLocks noChangeArrowheads="1"/>
            </p:cNvSpPr>
            <p:nvPr/>
          </p:nvSpPr>
          <p:spPr bwMode="auto">
            <a:xfrm>
              <a:off x="4646" y="1503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25635" name="Group 45"/>
          <p:cNvGrpSpPr>
            <a:grpSpLocks/>
          </p:cNvGrpSpPr>
          <p:nvPr/>
        </p:nvGrpSpPr>
        <p:grpSpPr bwMode="auto">
          <a:xfrm>
            <a:off x="1217613" y="4941888"/>
            <a:ext cx="6991350" cy="1150937"/>
            <a:chOff x="767" y="3113"/>
            <a:chExt cx="4404" cy="725"/>
          </a:xfrm>
        </p:grpSpPr>
        <p:sp>
          <p:nvSpPr>
            <p:cNvPr id="25650" name="Line 46"/>
            <p:cNvSpPr>
              <a:spLocks noChangeShapeType="1"/>
            </p:cNvSpPr>
            <p:nvPr/>
          </p:nvSpPr>
          <p:spPr bwMode="auto">
            <a:xfrm>
              <a:off x="767" y="3119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1" name="Line 47"/>
            <p:cNvSpPr>
              <a:spLocks noChangeShapeType="1"/>
            </p:cNvSpPr>
            <p:nvPr/>
          </p:nvSpPr>
          <p:spPr bwMode="auto">
            <a:xfrm flipV="1">
              <a:off x="1928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2" name="Line 48"/>
            <p:cNvSpPr>
              <a:spLocks noChangeShapeType="1"/>
            </p:cNvSpPr>
            <p:nvPr/>
          </p:nvSpPr>
          <p:spPr bwMode="auto">
            <a:xfrm>
              <a:off x="1928" y="337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3" name="Line 49"/>
            <p:cNvSpPr>
              <a:spLocks noChangeShapeType="1"/>
            </p:cNvSpPr>
            <p:nvPr/>
          </p:nvSpPr>
          <p:spPr bwMode="auto">
            <a:xfrm flipV="1">
              <a:off x="2177" y="3119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4" name="Line 50"/>
            <p:cNvSpPr>
              <a:spLocks noChangeShapeType="1"/>
            </p:cNvSpPr>
            <p:nvPr/>
          </p:nvSpPr>
          <p:spPr bwMode="auto">
            <a:xfrm>
              <a:off x="2177" y="3119"/>
              <a:ext cx="743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5" name="Line 51"/>
            <p:cNvSpPr>
              <a:spLocks noChangeShapeType="1"/>
            </p:cNvSpPr>
            <p:nvPr/>
          </p:nvSpPr>
          <p:spPr bwMode="auto">
            <a:xfrm flipV="1">
              <a:off x="4165" y="3578"/>
              <a:ext cx="1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6" name="Line 52"/>
            <p:cNvSpPr>
              <a:spLocks noChangeShapeType="1"/>
            </p:cNvSpPr>
            <p:nvPr/>
          </p:nvSpPr>
          <p:spPr bwMode="auto">
            <a:xfrm>
              <a:off x="4660" y="3119"/>
              <a:ext cx="51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7" name="Line 53"/>
            <p:cNvSpPr>
              <a:spLocks noChangeShapeType="1"/>
            </p:cNvSpPr>
            <p:nvPr/>
          </p:nvSpPr>
          <p:spPr bwMode="auto">
            <a:xfrm>
              <a:off x="767" y="3837"/>
              <a:ext cx="1161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8" name="Line 54"/>
            <p:cNvSpPr>
              <a:spLocks noChangeShapeType="1"/>
            </p:cNvSpPr>
            <p:nvPr/>
          </p:nvSpPr>
          <p:spPr bwMode="auto">
            <a:xfrm>
              <a:off x="1928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59" name="Line 55"/>
            <p:cNvSpPr>
              <a:spLocks noChangeShapeType="1"/>
            </p:cNvSpPr>
            <p:nvPr/>
          </p:nvSpPr>
          <p:spPr bwMode="auto">
            <a:xfrm>
              <a:off x="1928" y="3588"/>
              <a:ext cx="249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0" name="Line 56"/>
            <p:cNvSpPr>
              <a:spLocks noChangeShapeType="1"/>
            </p:cNvSpPr>
            <p:nvPr/>
          </p:nvSpPr>
          <p:spPr bwMode="auto">
            <a:xfrm>
              <a:off x="2177" y="3579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1" name="Line 57"/>
            <p:cNvSpPr>
              <a:spLocks noChangeShapeType="1"/>
            </p:cNvSpPr>
            <p:nvPr/>
          </p:nvSpPr>
          <p:spPr bwMode="auto">
            <a:xfrm>
              <a:off x="2177" y="3837"/>
              <a:ext cx="1010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2" name="Line 58"/>
            <p:cNvSpPr>
              <a:spLocks noChangeShapeType="1"/>
            </p:cNvSpPr>
            <p:nvPr/>
          </p:nvSpPr>
          <p:spPr bwMode="auto">
            <a:xfrm>
              <a:off x="3667" y="3588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3" name="Line 59"/>
            <p:cNvSpPr>
              <a:spLocks noChangeShapeType="1"/>
            </p:cNvSpPr>
            <p:nvPr/>
          </p:nvSpPr>
          <p:spPr bwMode="auto">
            <a:xfrm flipV="1">
              <a:off x="4660" y="3120"/>
              <a:ext cx="1" cy="25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4" name="Line 60"/>
            <p:cNvSpPr>
              <a:spLocks noChangeShapeType="1"/>
            </p:cNvSpPr>
            <p:nvPr/>
          </p:nvSpPr>
          <p:spPr bwMode="auto">
            <a:xfrm>
              <a:off x="4660" y="3837"/>
              <a:ext cx="498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5" name="Line 61"/>
            <p:cNvSpPr>
              <a:spLocks noChangeShapeType="1"/>
            </p:cNvSpPr>
            <p:nvPr/>
          </p:nvSpPr>
          <p:spPr bwMode="auto">
            <a:xfrm flipV="1">
              <a:off x="2920" y="3113"/>
              <a:ext cx="2" cy="259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6" name="Line 62"/>
            <p:cNvSpPr>
              <a:spLocks noChangeShapeType="1"/>
            </p:cNvSpPr>
            <p:nvPr/>
          </p:nvSpPr>
          <p:spPr bwMode="auto">
            <a:xfrm>
              <a:off x="4161" y="3836"/>
              <a:ext cx="497" cy="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67" name="Rectangle 63" descr="宽上对角线"/>
            <p:cNvSpPr>
              <a:spLocks noChangeArrowheads="1"/>
            </p:cNvSpPr>
            <p:nvPr/>
          </p:nvSpPr>
          <p:spPr bwMode="auto">
            <a:xfrm>
              <a:off x="3175" y="3129"/>
              <a:ext cx="499" cy="24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8" name="Rectangle 64" descr="宽上对角线"/>
            <p:cNvSpPr>
              <a:spLocks noChangeArrowheads="1"/>
            </p:cNvSpPr>
            <p:nvPr/>
          </p:nvSpPr>
          <p:spPr bwMode="auto">
            <a:xfrm>
              <a:off x="3175" y="3589"/>
              <a:ext cx="499" cy="249"/>
            </a:xfrm>
            <a:prstGeom prst="rect">
              <a:avLst/>
            </a:prstGeom>
            <a:pattFill prst="wdUpDiag">
              <a:fgClr>
                <a:schemeClr val="tx1"/>
              </a:fgClr>
              <a:bgClr>
                <a:schemeClr val="bg1"/>
              </a:bgClr>
            </a:patt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5669" name="Line 65"/>
            <p:cNvSpPr>
              <a:spLocks noChangeShapeType="1"/>
            </p:cNvSpPr>
            <p:nvPr/>
          </p:nvSpPr>
          <p:spPr bwMode="auto">
            <a:xfrm flipH="1">
              <a:off x="2926" y="3378"/>
              <a:ext cx="17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25636" name="Group 79"/>
          <p:cNvGrpSpPr>
            <a:grpSpLocks/>
          </p:cNvGrpSpPr>
          <p:nvPr/>
        </p:nvGrpSpPr>
        <p:grpSpPr bwMode="auto">
          <a:xfrm>
            <a:off x="1871663" y="3335338"/>
            <a:ext cx="5532437" cy="2749550"/>
            <a:chOff x="1179" y="2069"/>
            <a:chExt cx="3485" cy="1860"/>
          </a:xfrm>
        </p:grpSpPr>
        <p:sp>
          <p:nvSpPr>
            <p:cNvPr id="25642" name="Line 66"/>
            <p:cNvSpPr>
              <a:spLocks noChangeShapeType="1"/>
            </p:cNvSpPr>
            <p:nvPr/>
          </p:nvSpPr>
          <p:spPr bwMode="auto">
            <a:xfrm>
              <a:off x="1179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3" name="Line 67"/>
            <p:cNvSpPr>
              <a:spLocks noChangeShapeType="1"/>
            </p:cNvSpPr>
            <p:nvPr/>
          </p:nvSpPr>
          <p:spPr bwMode="auto">
            <a:xfrm>
              <a:off x="192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4" name="Line 68"/>
            <p:cNvSpPr>
              <a:spLocks noChangeShapeType="1"/>
            </p:cNvSpPr>
            <p:nvPr/>
          </p:nvSpPr>
          <p:spPr bwMode="auto">
            <a:xfrm>
              <a:off x="2177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5" name="Line 69"/>
            <p:cNvSpPr>
              <a:spLocks noChangeShapeType="1"/>
            </p:cNvSpPr>
            <p:nvPr/>
          </p:nvSpPr>
          <p:spPr bwMode="auto">
            <a:xfrm>
              <a:off x="292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6" name="Line 70"/>
            <p:cNvSpPr>
              <a:spLocks noChangeShapeType="1"/>
            </p:cNvSpPr>
            <p:nvPr/>
          </p:nvSpPr>
          <p:spPr bwMode="auto">
            <a:xfrm>
              <a:off x="3175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7" name="Line 71"/>
            <p:cNvSpPr>
              <a:spLocks noChangeShapeType="1"/>
            </p:cNvSpPr>
            <p:nvPr/>
          </p:nvSpPr>
          <p:spPr bwMode="auto">
            <a:xfrm>
              <a:off x="367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8" name="Line 72"/>
            <p:cNvSpPr>
              <a:spLocks noChangeShapeType="1"/>
            </p:cNvSpPr>
            <p:nvPr/>
          </p:nvSpPr>
          <p:spPr bwMode="auto">
            <a:xfrm>
              <a:off x="4173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5649" name="Line 73"/>
            <p:cNvSpPr>
              <a:spLocks noChangeShapeType="1"/>
            </p:cNvSpPr>
            <p:nvPr/>
          </p:nvSpPr>
          <p:spPr bwMode="auto">
            <a:xfrm>
              <a:off x="4664" y="2069"/>
              <a:ext cx="0" cy="1860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prstDash val="dash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5637" name="Rectangle 74"/>
          <p:cNvSpPr>
            <a:spLocks noChangeArrowheads="1"/>
          </p:cNvSpPr>
          <p:nvPr/>
        </p:nvSpPr>
        <p:spPr bwMode="auto">
          <a:xfrm>
            <a:off x="11906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  <p:sp>
        <p:nvSpPr>
          <p:cNvPr id="25638" name="Rectangle 75"/>
          <p:cNvSpPr>
            <a:spLocks noChangeArrowheads="1"/>
          </p:cNvSpPr>
          <p:nvPr/>
        </p:nvSpPr>
        <p:spPr bwMode="auto">
          <a:xfrm>
            <a:off x="2051050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保持</a:t>
            </a:r>
          </a:p>
        </p:txBody>
      </p:sp>
      <p:sp>
        <p:nvSpPr>
          <p:cNvPr id="25639" name="Rectangle 76"/>
          <p:cNvSpPr>
            <a:spLocks noChangeArrowheads="1"/>
          </p:cNvSpPr>
          <p:nvPr/>
        </p:nvSpPr>
        <p:spPr bwMode="auto">
          <a:xfrm>
            <a:off x="4932363" y="2833688"/>
            <a:ext cx="793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不定</a:t>
            </a:r>
          </a:p>
        </p:txBody>
      </p:sp>
      <p:sp>
        <p:nvSpPr>
          <p:cNvPr id="25640" name="Rectangle 77"/>
          <p:cNvSpPr>
            <a:spLocks noChangeArrowheads="1"/>
          </p:cNvSpPr>
          <p:nvPr/>
        </p:nvSpPr>
        <p:spPr bwMode="auto">
          <a:xfrm>
            <a:off x="2955925" y="2832100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清</a:t>
            </a:r>
            <a:r>
              <a:rPr lang="en-US" altLang="zh-CN" sz="2400" b="0">
                <a:latin typeface="Arial" panose="020B0604020202020204" pitchFamily="34" charset="0"/>
              </a:rPr>
              <a:t>0</a:t>
            </a:r>
          </a:p>
        </p:txBody>
      </p:sp>
      <p:sp>
        <p:nvSpPr>
          <p:cNvPr id="25641" name="Rectangle 78"/>
          <p:cNvSpPr>
            <a:spLocks noChangeArrowheads="1"/>
          </p:cNvSpPr>
          <p:nvPr/>
        </p:nvSpPr>
        <p:spPr bwMode="auto">
          <a:xfrm>
            <a:off x="3768725" y="2852738"/>
            <a:ext cx="658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 sz="2400" b="0">
                <a:latin typeface="Arial" panose="020B0604020202020204" pitchFamily="34" charset="0"/>
              </a:rPr>
              <a:t>置</a:t>
            </a:r>
            <a:r>
              <a:rPr lang="en-US" altLang="zh-CN" sz="2400" b="0">
                <a:latin typeface="Arial" panose="020B0604020202020204" pitchFamily="34" charset="0"/>
              </a:rPr>
              <a:t>1</a:t>
            </a:r>
            <a:endParaRPr lang="zh-CN" altLang="en-US" sz="24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7B21B09-0FAD-418F-811C-8093F5C7FC4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662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989C05D-8B41-4487-BD97-B277E1D1992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6629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  <a:r>
              <a:rPr kumimoji="1" lang="zh-CN" altLang="en-US">
                <a:solidFill>
                  <a:schemeClr val="tx1"/>
                </a:solidFill>
              </a:rPr>
              <a:t>应用</a:t>
            </a:r>
            <a:endParaRPr kumimoji="1" lang="en-US" altLang="zh-CN">
              <a:solidFill>
                <a:schemeClr val="tx1"/>
              </a:solidFill>
            </a:endParaRPr>
          </a:p>
        </p:txBody>
      </p:sp>
      <p:sp>
        <p:nvSpPr>
          <p:cNvPr id="26630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4532313" cy="2182812"/>
          </a:xfrm>
        </p:spPr>
        <p:txBody>
          <a:bodyPr/>
          <a:lstStyle/>
          <a:p>
            <a:r>
              <a:rPr lang="zh-CN" altLang="en-US"/>
              <a:t>开关去抖动电路</a:t>
            </a:r>
          </a:p>
          <a:p>
            <a:pPr lvl="1"/>
            <a:r>
              <a:rPr lang="zh-CN" altLang="en-US"/>
              <a:t>运用基本</a:t>
            </a:r>
            <a:r>
              <a:rPr lang="en-US" altLang="zh-CN"/>
              <a:t>SR</a:t>
            </a:r>
            <a:r>
              <a:rPr lang="zh-CN" altLang="en-US"/>
              <a:t>锁存器，消除因机械开关触点抖动所引起的干扰脉冲的输出</a:t>
            </a:r>
          </a:p>
        </p:txBody>
      </p:sp>
      <p:sp>
        <p:nvSpPr>
          <p:cNvPr id="26631" name="Text Box 5"/>
          <p:cNvSpPr txBox="1">
            <a:spLocks noChangeArrowheads="1"/>
          </p:cNvSpPr>
          <p:nvPr/>
        </p:nvSpPr>
        <p:spPr bwMode="auto">
          <a:xfrm>
            <a:off x="6942138" y="5227638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32" name="Line 9"/>
          <p:cNvSpPr>
            <a:spLocks noChangeShapeType="1"/>
          </p:cNvSpPr>
          <p:nvPr/>
        </p:nvSpPr>
        <p:spPr bwMode="auto">
          <a:xfrm>
            <a:off x="7704138" y="3095625"/>
            <a:ext cx="623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3" name="Line 10"/>
          <p:cNvSpPr>
            <a:spLocks noChangeShapeType="1"/>
          </p:cNvSpPr>
          <p:nvPr/>
        </p:nvSpPr>
        <p:spPr bwMode="auto">
          <a:xfrm>
            <a:off x="8008938" y="30956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4" name="Line 11"/>
          <p:cNvSpPr>
            <a:spLocks noChangeShapeType="1"/>
          </p:cNvSpPr>
          <p:nvPr/>
        </p:nvSpPr>
        <p:spPr bwMode="auto">
          <a:xfrm flipH="1">
            <a:off x="7094538" y="3400425"/>
            <a:ext cx="91440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5" name="Line 12"/>
          <p:cNvSpPr>
            <a:spLocks noChangeShapeType="1"/>
          </p:cNvSpPr>
          <p:nvPr/>
        </p:nvSpPr>
        <p:spPr bwMode="auto">
          <a:xfrm>
            <a:off x="7094538" y="37814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6" name="Line 13"/>
          <p:cNvSpPr>
            <a:spLocks noChangeShapeType="1"/>
          </p:cNvSpPr>
          <p:nvPr/>
        </p:nvSpPr>
        <p:spPr bwMode="auto">
          <a:xfrm>
            <a:off x="7094538" y="4010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7" name="Line 14"/>
          <p:cNvSpPr>
            <a:spLocks noChangeShapeType="1"/>
          </p:cNvSpPr>
          <p:nvPr/>
        </p:nvSpPr>
        <p:spPr bwMode="auto">
          <a:xfrm>
            <a:off x="7704138" y="4152900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8" name="Line 15"/>
          <p:cNvSpPr>
            <a:spLocks noChangeShapeType="1"/>
          </p:cNvSpPr>
          <p:nvPr/>
        </p:nvSpPr>
        <p:spPr bwMode="auto">
          <a:xfrm flipV="1">
            <a:off x="8008938" y="3781425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39" name="Line 16"/>
          <p:cNvSpPr>
            <a:spLocks noChangeShapeType="1"/>
          </p:cNvSpPr>
          <p:nvPr/>
        </p:nvSpPr>
        <p:spPr bwMode="auto">
          <a:xfrm flipH="1" flipV="1">
            <a:off x="7094538" y="3476625"/>
            <a:ext cx="9144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0" name="Line 17"/>
          <p:cNvSpPr>
            <a:spLocks noChangeShapeType="1"/>
          </p:cNvSpPr>
          <p:nvPr/>
        </p:nvSpPr>
        <p:spPr bwMode="auto">
          <a:xfrm flipV="1">
            <a:off x="7094538" y="3248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1" name="Line 18"/>
          <p:cNvSpPr>
            <a:spLocks noChangeShapeType="1"/>
          </p:cNvSpPr>
          <p:nvPr/>
        </p:nvSpPr>
        <p:spPr bwMode="auto">
          <a:xfrm>
            <a:off x="7094538" y="3248025"/>
            <a:ext cx="152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2" name="Line 19"/>
          <p:cNvSpPr>
            <a:spLocks noChangeShapeType="1"/>
          </p:cNvSpPr>
          <p:nvPr/>
        </p:nvSpPr>
        <p:spPr bwMode="auto">
          <a:xfrm flipH="1">
            <a:off x="6484938" y="29432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3" name="Line 20"/>
          <p:cNvSpPr>
            <a:spLocks noChangeShapeType="1"/>
          </p:cNvSpPr>
          <p:nvPr/>
        </p:nvSpPr>
        <p:spPr bwMode="auto">
          <a:xfrm>
            <a:off x="6484938" y="29432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4" name="Line 21"/>
          <p:cNvSpPr>
            <a:spLocks noChangeShapeType="1"/>
          </p:cNvSpPr>
          <p:nvPr/>
        </p:nvSpPr>
        <p:spPr bwMode="auto">
          <a:xfrm>
            <a:off x="6484938" y="3857625"/>
            <a:ext cx="0" cy="457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lg" len="lg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5" name="Line 22"/>
          <p:cNvSpPr>
            <a:spLocks noChangeShapeType="1"/>
          </p:cNvSpPr>
          <p:nvPr/>
        </p:nvSpPr>
        <p:spPr bwMode="auto">
          <a:xfrm>
            <a:off x="6484938" y="431482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6" name="Line 23"/>
          <p:cNvSpPr>
            <a:spLocks noChangeShapeType="1"/>
          </p:cNvSpPr>
          <p:nvPr/>
        </p:nvSpPr>
        <p:spPr bwMode="auto">
          <a:xfrm>
            <a:off x="6027738" y="3629025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7" name="Line 24"/>
          <p:cNvSpPr>
            <a:spLocks noChangeShapeType="1"/>
          </p:cNvSpPr>
          <p:nvPr/>
        </p:nvSpPr>
        <p:spPr bwMode="auto">
          <a:xfrm>
            <a:off x="6027738" y="362902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8" name="Line 25"/>
          <p:cNvSpPr>
            <a:spLocks noChangeShapeType="1"/>
          </p:cNvSpPr>
          <p:nvPr/>
        </p:nvSpPr>
        <p:spPr bwMode="auto">
          <a:xfrm>
            <a:off x="5878513" y="3857625"/>
            <a:ext cx="288925" cy="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49" name="Line 26"/>
          <p:cNvSpPr>
            <a:spLocks noChangeShapeType="1"/>
          </p:cNvSpPr>
          <p:nvPr/>
        </p:nvSpPr>
        <p:spPr bwMode="auto">
          <a:xfrm>
            <a:off x="6865938" y="43148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0" name="Rectangle 27"/>
          <p:cNvSpPr>
            <a:spLocks noChangeArrowheads="1"/>
          </p:cNvSpPr>
          <p:nvPr/>
        </p:nvSpPr>
        <p:spPr bwMode="auto">
          <a:xfrm>
            <a:off x="6789738" y="46196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1" name="Line 28"/>
          <p:cNvSpPr>
            <a:spLocks noChangeShapeType="1"/>
          </p:cNvSpPr>
          <p:nvPr/>
        </p:nvSpPr>
        <p:spPr bwMode="auto">
          <a:xfrm>
            <a:off x="6865938" y="51530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2" name="Line 29"/>
          <p:cNvSpPr>
            <a:spLocks noChangeShapeType="1"/>
          </p:cNvSpPr>
          <p:nvPr/>
        </p:nvSpPr>
        <p:spPr bwMode="auto">
          <a:xfrm>
            <a:off x="6865938" y="26384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3" name="Rectangle 30"/>
          <p:cNvSpPr>
            <a:spLocks noChangeArrowheads="1"/>
          </p:cNvSpPr>
          <p:nvPr/>
        </p:nvSpPr>
        <p:spPr bwMode="auto">
          <a:xfrm>
            <a:off x="6789738" y="2105025"/>
            <a:ext cx="152400" cy="533400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654" name="Line 31"/>
          <p:cNvSpPr>
            <a:spLocks noChangeShapeType="1"/>
          </p:cNvSpPr>
          <p:nvPr/>
        </p:nvSpPr>
        <p:spPr bwMode="auto">
          <a:xfrm>
            <a:off x="6865938" y="180022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55" name="Text Box 32"/>
          <p:cNvSpPr txBox="1">
            <a:spLocks noChangeArrowheads="1"/>
          </p:cNvSpPr>
          <p:nvPr/>
        </p:nvSpPr>
        <p:spPr bwMode="auto">
          <a:xfrm>
            <a:off x="6926263" y="1585913"/>
            <a:ext cx="6254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V</a:t>
            </a:r>
            <a:r>
              <a:rPr kumimoji="1" lang="en-US" altLang="zh-CN" sz="1400">
                <a:ea typeface="楷体_GB2312" pitchFamily="49" charset="-122"/>
              </a:rPr>
              <a:t>CC</a:t>
            </a:r>
          </a:p>
        </p:txBody>
      </p:sp>
      <p:sp>
        <p:nvSpPr>
          <p:cNvPr id="26656" name="Text Box 33"/>
          <p:cNvSpPr txBox="1">
            <a:spLocks noChangeArrowheads="1"/>
          </p:cNvSpPr>
          <p:nvPr/>
        </p:nvSpPr>
        <p:spPr bwMode="auto">
          <a:xfrm>
            <a:off x="6926263" y="21050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7" name="Text Box 34"/>
          <p:cNvSpPr txBox="1">
            <a:spLocks noChangeArrowheads="1"/>
          </p:cNvSpPr>
          <p:nvPr/>
        </p:nvSpPr>
        <p:spPr bwMode="auto">
          <a:xfrm>
            <a:off x="6932613" y="4619625"/>
            <a:ext cx="517525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  <a:r>
              <a:rPr kumimoji="1" lang="en-US" altLang="zh-CN" sz="2000">
                <a:ea typeface="楷体_GB2312" pitchFamily="49" charset="-122"/>
              </a:rPr>
              <a:t>c</a:t>
            </a:r>
          </a:p>
        </p:txBody>
      </p:sp>
      <p:sp>
        <p:nvSpPr>
          <p:cNvPr id="26658" name="Text Box 35"/>
          <p:cNvSpPr txBox="1">
            <a:spLocks noChangeArrowheads="1"/>
          </p:cNvSpPr>
          <p:nvPr/>
        </p:nvSpPr>
        <p:spPr bwMode="auto">
          <a:xfrm>
            <a:off x="8328025" y="28670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659" name="Text Box 36"/>
          <p:cNvSpPr txBox="1">
            <a:spLocks noChangeArrowheads="1"/>
          </p:cNvSpPr>
          <p:nvPr/>
        </p:nvSpPr>
        <p:spPr bwMode="auto">
          <a:xfrm>
            <a:off x="6670675" y="3890963"/>
            <a:ext cx="3683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R</a:t>
            </a:r>
          </a:p>
        </p:txBody>
      </p:sp>
      <p:sp>
        <p:nvSpPr>
          <p:cNvPr id="26660" name="Text Box 37"/>
          <p:cNvSpPr txBox="1">
            <a:spLocks noChangeArrowheads="1"/>
          </p:cNvSpPr>
          <p:nvPr/>
        </p:nvSpPr>
        <p:spPr bwMode="auto">
          <a:xfrm>
            <a:off x="6705600" y="3005138"/>
            <a:ext cx="325438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000">
                <a:ea typeface="楷体_GB2312" pitchFamily="49" charset="-122"/>
              </a:rPr>
              <a:t>S</a:t>
            </a:r>
          </a:p>
        </p:txBody>
      </p:sp>
      <p:sp>
        <p:nvSpPr>
          <p:cNvPr id="26661" name="Line 38"/>
          <p:cNvSpPr>
            <a:spLocks noChangeShapeType="1"/>
          </p:cNvSpPr>
          <p:nvPr/>
        </p:nvSpPr>
        <p:spPr bwMode="auto">
          <a:xfrm>
            <a:off x="6299200" y="3625850"/>
            <a:ext cx="323850" cy="227013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2" name="Line 39"/>
          <p:cNvSpPr>
            <a:spLocks noChangeShapeType="1"/>
          </p:cNvSpPr>
          <p:nvPr/>
        </p:nvSpPr>
        <p:spPr bwMode="auto">
          <a:xfrm>
            <a:off x="1090613" y="3884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3" name="Line 40"/>
          <p:cNvSpPr>
            <a:spLocks noChangeShapeType="1"/>
          </p:cNvSpPr>
          <p:nvPr/>
        </p:nvSpPr>
        <p:spPr bwMode="auto">
          <a:xfrm>
            <a:off x="20812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4" name="Line 41"/>
          <p:cNvSpPr>
            <a:spLocks noChangeShapeType="1"/>
          </p:cNvSpPr>
          <p:nvPr/>
        </p:nvSpPr>
        <p:spPr bwMode="auto">
          <a:xfrm>
            <a:off x="20812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5" name="Line 42"/>
          <p:cNvSpPr>
            <a:spLocks noChangeShapeType="1"/>
          </p:cNvSpPr>
          <p:nvPr/>
        </p:nvSpPr>
        <p:spPr bwMode="auto">
          <a:xfrm flipV="1">
            <a:off x="21574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6" name="Line 43"/>
          <p:cNvSpPr>
            <a:spLocks noChangeShapeType="1"/>
          </p:cNvSpPr>
          <p:nvPr/>
        </p:nvSpPr>
        <p:spPr bwMode="auto">
          <a:xfrm>
            <a:off x="21574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7" name="Line 44"/>
          <p:cNvSpPr>
            <a:spLocks noChangeShapeType="1"/>
          </p:cNvSpPr>
          <p:nvPr/>
        </p:nvSpPr>
        <p:spPr bwMode="auto">
          <a:xfrm>
            <a:off x="22336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8" name="Line 45"/>
          <p:cNvSpPr>
            <a:spLocks noChangeShapeType="1"/>
          </p:cNvSpPr>
          <p:nvPr/>
        </p:nvSpPr>
        <p:spPr bwMode="auto">
          <a:xfrm>
            <a:off x="2233613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69" name="Line 46"/>
          <p:cNvSpPr>
            <a:spLocks noChangeShapeType="1"/>
          </p:cNvSpPr>
          <p:nvPr/>
        </p:nvSpPr>
        <p:spPr bwMode="auto">
          <a:xfrm flipV="1">
            <a:off x="23098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0" name="Line 47"/>
          <p:cNvSpPr>
            <a:spLocks noChangeShapeType="1"/>
          </p:cNvSpPr>
          <p:nvPr/>
        </p:nvSpPr>
        <p:spPr bwMode="auto">
          <a:xfrm>
            <a:off x="2309813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1" name="Line 48"/>
          <p:cNvSpPr>
            <a:spLocks noChangeShapeType="1"/>
          </p:cNvSpPr>
          <p:nvPr/>
        </p:nvSpPr>
        <p:spPr bwMode="auto">
          <a:xfrm>
            <a:off x="2386013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2" name="Line 49"/>
          <p:cNvSpPr>
            <a:spLocks noChangeShapeType="1"/>
          </p:cNvSpPr>
          <p:nvPr/>
        </p:nvSpPr>
        <p:spPr bwMode="auto">
          <a:xfrm>
            <a:off x="2386013" y="4189413"/>
            <a:ext cx="146843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3" name="Line 50"/>
          <p:cNvSpPr>
            <a:spLocks noChangeShapeType="1"/>
          </p:cNvSpPr>
          <p:nvPr/>
        </p:nvSpPr>
        <p:spPr bwMode="auto">
          <a:xfrm flipV="1">
            <a:off x="38544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4" name="Line 51"/>
          <p:cNvSpPr>
            <a:spLocks noChangeShapeType="1"/>
          </p:cNvSpPr>
          <p:nvPr/>
        </p:nvSpPr>
        <p:spPr bwMode="auto">
          <a:xfrm>
            <a:off x="38544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5" name="Line 52"/>
          <p:cNvSpPr>
            <a:spLocks noChangeShapeType="1"/>
          </p:cNvSpPr>
          <p:nvPr/>
        </p:nvSpPr>
        <p:spPr bwMode="auto">
          <a:xfrm>
            <a:off x="39306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6" name="Line 53"/>
          <p:cNvSpPr>
            <a:spLocks noChangeShapeType="1"/>
          </p:cNvSpPr>
          <p:nvPr/>
        </p:nvSpPr>
        <p:spPr bwMode="auto">
          <a:xfrm>
            <a:off x="3930650" y="4189413"/>
            <a:ext cx="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7" name="Line 54"/>
          <p:cNvSpPr>
            <a:spLocks noChangeShapeType="1"/>
          </p:cNvSpPr>
          <p:nvPr/>
        </p:nvSpPr>
        <p:spPr bwMode="auto">
          <a:xfrm>
            <a:off x="39306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8" name="Line 55"/>
          <p:cNvSpPr>
            <a:spLocks noChangeShapeType="1"/>
          </p:cNvSpPr>
          <p:nvPr/>
        </p:nvSpPr>
        <p:spPr bwMode="auto">
          <a:xfrm flipV="1">
            <a:off x="40068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79" name="Line 56"/>
          <p:cNvSpPr>
            <a:spLocks noChangeShapeType="1"/>
          </p:cNvSpPr>
          <p:nvPr/>
        </p:nvSpPr>
        <p:spPr bwMode="auto">
          <a:xfrm>
            <a:off x="4006850" y="38846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0" name="Line 57"/>
          <p:cNvSpPr>
            <a:spLocks noChangeShapeType="1"/>
          </p:cNvSpPr>
          <p:nvPr/>
        </p:nvSpPr>
        <p:spPr bwMode="auto">
          <a:xfrm>
            <a:off x="40830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1" name="Line 58"/>
          <p:cNvSpPr>
            <a:spLocks noChangeShapeType="1"/>
          </p:cNvSpPr>
          <p:nvPr/>
        </p:nvSpPr>
        <p:spPr bwMode="auto">
          <a:xfrm>
            <a:off x="4083050" y="418941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2" name="Line 59"/>
          <p:cNvSpPr>
            <a:spLocks noChangeShapeType="1"/>
          </p:cNvSpPr>
          <p:nvPr/>
        </p:nvSpPr>
        <p:spPr bwMode="auto">
          <a:xfrm flipV="1">
            <a:off x="4159250" y="388461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3" name="Line 60"/>
          <p:cNvSpPr>
            <a:spLocks noChangeShapeType="1"/>
          </p:cNvSpPr>
          <p:nvPr/>
        </p:nvSpPr>
        <p:spPr bwMode="auto">
          <a:xfrm>
            <a:off x="4159250" y="3884613"/>
            <a:ext cx="13525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4" name="Line 61"/>
          <p:cNvSpPr>
            <a:spLocks noChangeShapeType="1"/>
          </p:cNvSpPr>
          <p:nvPr/>
        </p:nvSpPr>
        <p:spPr bwMode="auto">
          <a:xfrm>
            <a:off x="1090613" y="4919663"/>
            <a:ext cx="3048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5" name="Line 62"/>
          <p:cNvSpPr>
            <a:spLocks noChangeShapeType="1"/>
          </p:cNvSpPr>
          <p:nvPr/>
        </p:nvSpPr>
        <p:spPr bwMode="auto">
          <a:xfrm flipV="1">
            <a:off x="13954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6" name="Line 63"/>
          <p:cNvSpPr>
            <a:spLocks noChangeShapeType="1"/>
          </p:cNvSpPr>
          <p:nvPr/>
        </p:nvSpPr>
        <p:spPr bwMode="auto">
          <a:xfrm>
            <a:off x="13954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7" name="Line 64"/>
          <p:cNvSpPr>
            <a:spLocks noChangeShapeType="1"/>
          </p:cNvSpPr>
          <p:nvPr/>
        </p:nvSpPr>
        <p:spPr bwMode="auto">
          <a:xfrm>
            <a:off x="14716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8" name="Line 65"/>
          <p:cNvSpPr>
            <a:spLocks noChangeShapeType="1"/>
          </p:cNvSpPr>
          <p:nvPr/>
        </p:nvSpPr>
        <p:spPr bwMode="auto">
          <a:xfrm>
            <a:off x="14716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89" name="Line 66"/>
          <p:cNvSpPr>
            <a:spLocks noChangeShapeType="1"/>
          </p:cNvSpPr>
          <p:nvPr/>
        </p:nvSpPr>
        <p:spPr bwMode="auto">
          <a:xfrm flipV="1">
            <a:off x="15478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0" name="Line 67"/>
          <p:cNvSpPr>
            <a:spLocks noChangeShapeType="1"/>
          </p:cNvSpPr>
          <p:nvPr/>
        </p:nvSpPr>
        <p:spPr bwMode="auto">
          <a:xfrm>
            <a:off x="1547813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1" name="Line 68"/>
          <p:cNvSpPr>
            <a:spLocks noChangeShapeType="1"/>
          </p:cNvSpPr>
          <p:nvPr/>
        </p:nvSpPr>
        <p:spPr bwMode="auto">
          <a:xfrm>
            <a:off x="16240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2" name="Line 69"/>
          <p:cNvSpPr>
            <a:spLocks noChangeShapeType="1"/>
          </p:cNvSpPr>
          <p:nvPr/>
        </p:nvSpPr>
        <p:spPr bwMode="auto">
          <a:xfrm>
            <a:off x="1624013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3" name="Line 70"/>
          <p:cNvSpPr>
            <a:spLocks noChangeShapeType="1"/>
          </p:cNvSpPr>
          <p:nvPr/>
        </p:nvSpPr>
        <p:spPr bwMode="auto">
          <a:xfrm flipV="1">
            <a:off x="1700213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4" name="Line 71"/>
          <p:cNvSpPr>
            <a:spLocks noChangeShapeType="1"/>
          </p:cNvSpPr>
          <p:nvPr/>
        </p:nvSpPr>
        <p:spPr bwMode="auto">
          <a:xfrm>
            <a:off x="1700213" y="4614863"/>
            <a:ext cx="298291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5" name="Line 72"/>
          <p:cNvSpPr>
            <a:spLocks noChangeShapeType="1"/>
          </p:cNvSpPr>
          <p:nvPr/>
        </p:nvSpPr>
        <p:spPr bwMode="auto">
          <a:xfrm>
            <a:off x="46831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6" name="Line 73"/>
          <p:cNvSpPr>
            <a:spLocks noChangeShapeType="1"/>
          </p:cNvSpPr>
          <p:nvPr/>
        </p:nvSpPr>
        <p:spPr bwMode="auto">
          <a:xfrm>
            <a:off x="46831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7" name="Line 74"/>
          <p:cNvSpPr>
            <a:spLocks noChangeShapeType="1"/>
          </p:cNvSpPr>
          <p:nvPr/>
        </p:nvSpPr>
        <p:spPr bwMode="auto">
          <a:xfrm flipV="1">
            <a:off x="47593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8" name="Line 75"/>
          <p:cNvSpPr>
            <a:spLocks noChangeShapeType="1"/>
          </p:cNvSpPr>
          <p:nvPr/>
        </p:nvSpPr>
        <p:spPr bwMode="auto">
          <a:xfrm>
            <a:off x="47593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699" name="Line 76"/>
          <p:cNvSpPr>
            <a:spLocks noChangeShapeType="1"/>
          </p:cNvSpPr>
          <p:nvPr/>
        </p:nvSpPr>
        <p:spPr bwMode="auto">
          <a:xfrm>
            <a:off x="48355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0" name="Line 77"/>
          <p:cNvSpPr>
            <a:spLocks noChangeShapeType="1"/>
          </p:cNvSpPr>
          <p:nvPr/>
        </p:nvSpPr>
        <p:spPr bwMode="auto">
          <a:xfrm>
            <a:off x="4835525" y="49196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1" name="Line 78"/>
          <p:cNvSpPr>
            <a:spLocks noChangeShapeType="1"/>
          </p:cNvSpPr>
          <p:nvPr/>
        </p:nvSpPr>
        <p:spPr bwMode="auto">
          <a:xfrm flipV="1">
            <a:off x="49117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2" name="Line 79"/>
          <p:cNvSpPr>
            <a:spLocks noChangeShapeType="1"/>
          </p:cNvSpPr>
          <p:nvPr/>
        </p:nvSpPr>
        <p:spPr bwMode="auto">
          <a:xfrm>
            <a:off x="4911725" y="4614863"/>
            <a:ext cx="76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3" name="Line 80"/>
          <p:cNvSpPr>
            <a:spLocks noChangeShapeType="1"/>
          </p:cNvSpPr>
          <p:nvPr/>
        </p:nvSpPr>
        <p:spPr bwMode="auto">
          <a:xfrm>
            <a:off x="4987925" y="4614863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04" name="Line 81"/>
          <p:cNvSpPr>
            <a:spLocks noChangeShapeType="1"/>
          </p:cNvSpPr>
          <p:nvPr/>
        </p:nvSpPr>
        <p:spPr bwMode="auto">
          <a:xfrm>
            <a:off x="4987925" y="4919663"/>
            <a:ext cx="5238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26705" name="Group 82"/>
          <p:cNvGrpSpPr>
            <a:grpSpLocks/>
          </p:cNvGrpSpPr>
          <p:nvPr/>
        </p:nvGrpSpPr>
        <p:grpSpPr bwMode="auto">
          <a:xfrm>
            <a:off x="1090613" y="5214938"/>
            <a:ext cx="4421187" cy="381000"/>
            <a:chOff x="775" y="3477"/>
            <a:chExt cx="2785" cy="240"/>
          </a:xfrm>
        </p:grpSpPr>
        <p:sp>
          <p:nvSpPr>
            <p:cNvPr id="26721" name="Line 83"/>
            <p:cNvSpPr>
              <a:spLocks noChangeShapeType="1"/>
            </p:cNvSpPr>
            <p:nvPr/>
          </p:nvSpPr>
          <p:spPr bwMode="auto">
            <a:xfrm>
              <a:off x="775" y="3717"/>
              <a:ext cx="62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2" name="Line 84"/>
            <p:cNvSpPr>
              <a:spLocks noChangeShapeType="1"/>
            </p:cNvSpPr>
            <p:nvPr/>
          </p:nvSpPr>
          <p:spPr bwMode="auto">
            <a:xfrm flipV="1">
              <a:off x="1399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3" name="Line 85"/>
            <p:cNvSpPr>
              <a:spLocks noChangeShapeType="1"/>
            </p:cNvSpPr>
            <p:nvPr/>
          </p:nvSpPr>
          <p:spPr bwMode="auto">
            <a:xfrm>
              <a:off x="1399" y="3477"/>
              <a:ext cx="16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4" name="Line 86"/>
            <p:cNvSpPr>
              <a:spLocks noChangeShapeType="1"/>
            </p:cNvSpPr>
            <p:nvPr/>
          </p:nvSpPr>
          <p:spPr bwMode="auto">
            <a:xfrm>
              <a:off x="3038" y="3477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6725" name="Line 87"/>
            <p:cNvSpPr>
              <a:spLocks noChangeShapeType="1"/>
            </p:cNvSpPr>
            <p:nvPr/>
          </p:nvSpPr>
          <p:spPr bwMode="auto">
            <a:xfrm>
              <a:off x="3038" y="3717"/>
              <a:ext cx="5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26706" name="Text Box 88"/>
          <p:cNvSpPr txBox="1">
            <a:spLocks noChangeArrowheads="1"/>
          </p:cNvSpPr>
          <p:nvPr/>
        </p:nvSpPr>
        <p:spPr bwMode="auto">
          <a:xfrm>
            <a:off x="604838" y="3808413"/>
            <a:ext cx="3540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6707" name="Text Box 89"/>
          <p:cNvSpPr txBox="1">
            <a:spLocks noChangeArrowheads="1"/>
          </p:cNvSpPr>
          <p:nvPr/>
        </p:nvSpPr>
        <p:spPr bwMode="auto">
          <a:xfrm>
            <a:off x="596900" y="45386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6708" name="Text Box 90"/>
          <p:cNvSpPr txBox="1">
            <a:spLocks noChangeArrowheads="1"/>
          </p:cNvSpPr>
          <p:nvPr/>
        </p:nvSpPr>
        <p:spPr bwMode="auto">
          <a:xfrm>
            <a:off x="561975" y="5187950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6709" name="Oval 92"/>
          <p:cNvSpPr>
            <a:spLocks noChangeArrowheads="1"/>
          </p:cNvSpPr>
          <p:nvPr/>
        </p:nvSpPr>
        <p:spPr bwMode="auto">
          <a:xfrm>
            <a:off x="7691438" y="3025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0" name="Oval 93"/>
          <p:cNvSpPr>
            <a:spLocks noChangeArrowheads="1"/>
          </p:cNvSpPr>
          <p:nvPr/>
        </p:nvSpPr>
        <p:spPr bwMode="auto">
          <a:xfrm>
            <a:off x="6799263" y="540226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1" name="Oval 94"/>
          <p:cNvSpPr>
            <a:spLocks noChangeArrowheads="1"/>
          </p:cNvSpPr>
          <p:nvPr/>
        </p:nvSpPr>
        <p:spPr bwMode="auto">
          <a:xfrm>
            <a:off x="6815138" y="17303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2" name="Line 97"/>
          <p:cNvSpPr>
            <a:spLocks noChangeShapeType="1"/>
          </p:cNvSpPr>
          <p:nvPr/>
        </p:nvSpPr>
        <p:spPr bwMode="auto">
          <a:xfrm>
            <a:off x="2092325" y="3663950"/>
            <a:ext cx="0" cy="2125663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3" name="Line 98"/>
          <p:cNvSpPr>
            <a:spLocks noChangeShapeType="1"/>
          </p:cNvSpPr>
          <p:nvPr/>
        </p:nvSpPr>
        <p:spPr bwMode="auto">
          <a:xfrm>
            <a:off x="4684713" y="3700463"/>
            <a:ext cx="0" cy="2125662"/>
          </a:xfrm>
          <a:prstGeom prst="line">
            <a:avLst/>
          </a:prstGeom>
          <a:noFill/>
          <a:ln w="127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4" name="AutoShape 99"/>
          <p:cNvSpPr>
            <a:spLocks noChangeArrowheads="1"/>
          </p:cNvSpPr>
          <p:nvPr/>
        </p:nvSpPr>
        <p:spPr bwMode="auto">
          <a:xfrm>
            <a:off x="7256463" y="28098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5" name="Oval 100"/>
          <p:cNvSpPr>
            <a:spLocks noChangeArrowheads="1"/>
          </p:cNvSpPr>
          <p:nvPr/>
        </p:nvSpPr>
        <p:spPr bwMode="auto">
          <a:xfrm>
            <a:off x="7686675" y="40925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6" name="AutoShape 101"/>
          <p:cNvSpPr>
            <a:spLocks noChangeArrowheads="1"/>
          </p:cNvSpPr>
          <p:nvPr/>
        </p:nvSpPr>
        <p:spPr bwMode="auto">
          <a:xfrm>
            <a:off x="7251700" y="3876675"/>
            <a:ext cx="428625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6717" name="Line 102"/>
          <p:cNvSpPr>
            <a:spLocks noChangeShapeType="1"/>
          </p:cNvSpPr>
          <p:nvPr/>
        </p:nvSpPr>
        <p:spPr bwMode="auto">
          <a:xfrm>
            <a:off x="6765925" y="3068638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8" name="Line 103"/>
          <p:cNvSpPr>
            <a:spLocks noChangeShapeType="1"/>
          </p:cNvSpPr>
          <p:nvPr/>
        </p:nvSpPr>
        <p:spPr bwMode="auto">
          <a:xfrm>
            <a:off x="657225" y="3887788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19" name="Line 104"/>
          <p:cNvSpPr>
            <a:spLocks noChangeShapeType="1"/>
          </p:cNvSpPr>
          <p:nvPr/>
        </p:nvSpPr>
        <p:spPr bwMode="auto">
          <a:xfrm>
            <a:off x="657225" y="4606925"/>
            <a:ext cx="2524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6720" name="Line 105"/>
          <p:cNvSpPr>
            <a:spLocks noChangeShapeType="1"/>
          </p:cNvSpPr>
          <p:nvPr/>
        </p:nvSpPr>
        <p:spPr bwMode="auto">
          <a:xfrm>
            <a:off x="6740525" y="3943350"/>
            <a:ext cx="18732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D40ECA9-D7AE-4EB4-86A7-9F6708552FD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765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3C5CD23-AD60-4BBB-89F4-EF3DC7FDBD7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765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</a:t>
            </a:r>
          </a:p>
        </p:txBody>
      </p:sp>
      <p:sp>
        <p:nvSpPr>
          <p:cNvPr id="2765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20825"/>
            <a:ext cx="8229600" cy="1187450"/>
          </a:xfrm>
        </p:spPr>
        <p:txBody>
          <a:bodyPr/>
          <a:lstStyle/>
          <a:p>
            <a:r>
              <a:rPr lang="zh-CN" altLang="en-US"/>
              <a:t>增加门控</a:t>
            </a:r>
            <a:r>
              <a:rPr lang="en-US" altLang="zh-CN"/>
              <a:t>(Gated)</a:t>
            </a:r>
            <a:r>
              <a:rPr lang="zh-CN" altLang="en-US"/>
              <a:t>信号，使得激励输入信号更新锁存器状态的时机可以受控</a:t>
            </a:r>
          </a:p>
        </p:txBody>
      </p:sp>
      <p:sp>
        <p:nvSpPr>
          <p:cNvPr id="27655" name="Line 7"/>
          <p:cNvSpPr>
            <a:spLocks noChangeShapeType="1"/>
          </p:cNvSpPr>
          <p:nvPr/>
        </p:nvSpPr>
        <p:spPr bwMode="auto">
          <a:xfrm>
            <a:off x="4037013" y="33115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6" name="Line 11"/>
          <p:cNvSpPr>
            <a:spLocks noChangeShapeType="1"/>
          </p:cNvSpPr>
          <p:nvPr/>
        </p:nvSpPr>
        <p:spPr bwMode="auto">
          <a:xfrm>
            <a:off x="4037013" y="45450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7" name="Line 16"/>
          <p:cNvSpPr>
            <a:spLocks noChangeShapeType="1"/>
          </p:cNvSpPr>
          <p:nvPr/>
        </p:nvSpPr>
        <p:spPr bwMode="auto">
          <a:xfrm flipH="1">
            <a:off x="1835150" y="3322638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8" name="Line 17"/>
          <p:cNvSpPr>
            <a:spLocks noChangeShapeType="1"/>
          </p:cNvSpPr>
          <p:nvPr/>
        </p:nvSpPr>
        <p:spPr bwMode="auto">
          <a:xfrm>
            <a:off x="1835150" y="3322638"/>
            <a:ext cx="0" cy="12033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59" name="Line 18"/>
          <p:cNvSpPr>
            <a:spLocks noChangeShapeType="1"/>
          </p:cNvSpPr>
          <p:nvPr/>
        </p:nvSpPr>
        <p:spPr bwMode="auto">
          <a:xfrm>
            <a:off x="1835150" y="4525963"/>
            <a:ext cx="355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0" name="Line 19"/>
          <p:cNvSpPr>
            <a:spLocks noChangeShapeType="1"/>
          </p:cNvSpPr>
          <p:nvPr/>
        </p:nvSpPr>
        <p:spPr bwMode="auto">
          <a:xfrm flipH="1">
            <a:off x="1352550" y="30226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1" name="Line 20"/>
          <p:cNvSpPr>
            <a:spLocks noChangeShapeType="1"/>
          </p:cNvSpPr>
          <p:nvPr/>
        </p:nvSpPr>
        <p:spPr bwMode="auto">
          <a:xfrm flipH="1">
            <a:off x="1352550" y="4813300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2" name="Line 21"/>
          <p:cNvSpPr>
            <a:spLocks noChangeShapeType="1"/>
          </p:cNvSpPr>
          <p:nvPr/>
        </p:nvSpPr>
        <p:spPr bwMode="auto">
          <a:xfrm flipH="1">
            <a:off x="1352550" y="3924300"/>
            <a:ext cx="48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3" name="Line 22"/>
          <p:cNvSpPr>
            <a:spLocks noChangeShapeType="1"/>
          </p:cNvSpPr>
          <p:nvPr/>
        </p:nvSpPr>
        <p:spPr bwMode="auto">
          <a:xfrm>
            <a:off x="2647950" y="317182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4" name="Line 23"/>
          <p:cNvSpPr>
            <a:spLocks noChangeShapeType="1"/>
          </p:cNvSpPr>
          <p:nvPr/>
        </p:nvSpPr>
        <p:spPr bwMode="auto">
          <a:xfrm>
            <a:off x="2647950" y="46767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5" name="Line 24"/>
          <p:cNvSpPr>
            <a:spLocks noChangeShapeType="1"/>
          </p:cNvSpPr>
          <p:nvPr/>
        </p:nvSpPr>
        <p:spPr bwMode="auto">
          <a:xfrm>
            <a:off x="4400550" y="3313113"/>
            <a:ext cx="0" cy="3111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6" name="Line 25"/>
          <p:cNvSpPr>
            <a:spLocks noChangeShapeType="1"/>
          </p:cNvSpPr>
          <p:nvPr/>
        </p:nvSpPr>
        <p:spPr bwMode="auto">
          <a:xfrm flipH="1">
            <a:off x="3257550" y="3624263"/>
            <a:ext cx="1143000" cy="5254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7" name="Line 26"/>
          <p:cNvSpPr>
            <a:spLocks noChangeShapeType="1"/>
          </p:cNvSpPr>
          <p:nvPr/>
        </p:nvSpPr>
        <p:spPr bwMode="auto">
          <a:xfrm>
            <a:off x="3257550" y="4149725"/>
            <a:ext cx="0" cy="2254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8" name="Line 27"/>
          <p:cNvSpPr>
            <a:spLocks noChangeShapeType="1"/>
          </p:cNvSpPr>
          <p:nvPr/>
        </p:nvSpPr>
        <p:spPr bwMode="auto">
          <a:xfrm>
            <a:off x="3257550" y="43751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69" name="Line 28"/>
          <p:cNvSpPr>
            <a:spLocks noChangeShapeType="1"/>
          </p:cNvSpPr>
          <p:nvPr/>
        </p:nvSpPr>
        <p:spPr bwMode="auto">
          <a:xfrm flipV="1">
            <a:off x="4400550" y="4075113"/>
            <a:ext cx="0" cy="4699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0" name="Line 29"/>
          <p:cNvSpPr>
            <a:spLocks noChangeShapeType="1"/>
          </p:cNvSpPr>
          <p:nvPr/>
        </p:nvSpPr>
        <p:spPr bwMode="auto">
          <a:xfrm flipH="1" flipV="1">
            <a:off x="3257550" y="3773488"/>
            <a:ext cx="1143000" cy="30162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1" name="Line 30"/>
          <p:cNvSpPr>
            <a:spLocks noChangeShapeType="1"/>
          </p:cNvSpPr>
          <p:nvPr/>
        </p:nvSpPr>
        <p:spPr bwMode="auto">
          <a:xfrm flipV="1">
            <a:off x="3257550" y="3473450"/>
            <a:ext cx="0" cy="30003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2" name="Line 31"/>
          <p:cNvSpPr>
            <a:spLocks noChangeShapeType="1"/>
          </p:cNvSpPr>
          <p:nvPr/>
        </p:nvSpPr>
        <p:spPr bwMode="auto">
          <a:xfrm>
            <a:off x="3257550" y="3473450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73" name="Text Box 32"/>
          <p:cNvSpPr txBox="1">
            <a:spLocks noChangeArrowheads="1"/>
          </p:cNvSpPr>
          <p:nvPr/>
        </p:nvSpPr>
        <p:spPr bwMode="auto">
          <a:xfrm>
            <a:off x="4013200" y="4557713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2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74" name="Text Box 33"/>
          <p:cNvSpPr txBox="1">
            <a:spLocks noChangeArrowheads="1"/>
          </p:cNvSpPr>
          <p:nvPr/>
        </p:nvSpPr>
        <p:spPr bwMode="auto">
          <a:xfrm>
            <a:off x="971550" y="2797175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R</a:t>
            </a:r>
          </a:p>
        </p:txBody>
      </p:sp>
      <p:sp>
        <p:nvSpPr>
          <p:cNvPr id="27675" name="Text Box 34"/>
          <p:cNvSpPr txBox="1">
            <a:spLocks noChangeArrowheads="1"/>
          </p:cNvSpPr>
          <p:nvPr/>
        </p:nvSpPr>
        <p:spPr bwMode="auto">
          <a:xfrm>
            <a:off x="971550" y="4587875"/>
            <a:ext cx="3540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S</a:t>
            </a:r>
          </a:p>
        </p:txBody>
      </p:sp>
      <p:sp>
        <p:nvSpPr>
          <p:cNvPr id="27676" name="Text Box 35"/>
          <p:cNvSpPr txBox="1">
            <a:spLocks noChangeArrowheads="1"/>
          </p:cNvSpPr>
          <p:nvPr/>
        </p:nvSpPr>
        <p:spPr bwMode="auto">
          <a:xfrm>
            <a:off x="971550" y="369887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E</a:t>
            </a:r>
          </a:p>
        </p:txBody>
      </p:sp>
      <p:sp>
        <p:nvSpPr>
          <p:cNvPr id="27677" name="Text Box 36"/>
          <p:cNvSpPr txBox="1">
            <a:spLocks noChangeArrowheads="1"/>
          </p:cNvSpPr>
          <p:nvPr/>
        </p:nvSpPr>
        <p:spPr bwMode="auto">
          <a:xfrm>
            <a:off x="4833938" y="302260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8" name="Text Box 37"/>
          <p:cNvSpPr txBox="1">
            <a:spLocks noChangeArrowheads="1"/>
          </p:cNvSpPr>
          <p:nvPr/>
        </p:nvSpPr>
        <p:spPr bwMode="auto">
          <a:xfrm>
            <a:off x="4857750" y="422592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27679" name="Line 38"/>
          <p:cNvSpPr>
            <a:spLocks noChangeShapeType="1"/>
          </p:cNvSpPr>
          <p:nvPr/>
        </p:nvSpPr>
        <p:spPr bwMode="auto">
          <a:xfrm>
            <a:off x="4933950" y="4300538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27680" name="Rectangle 39"/>
          <p:cNvSpPr>
            <a:spLocks noChangeArrowheads="1"/>
          </p:cNvSpPr>
          <p:nvPr/>
        </p:nvSpPr>
        <p:spPr bwMode="auto">
          <a:xfrm>
            <a:off x="684213" y="5265738"/>
            <a:ext cx="7920037" cy="1031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E=0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锁存器状态保持不变，不受</a:t>
            </a:r>
            <a:r>
              <a:rPr kumimoji="1" lang="en-US" altLang="zh-CN"/>
              <a:t>R</a:t>
            </a:r>
            <a:r>
              <a:rPr kumimoji="1" lang="zh-CN" altLang="en-US"/>
              <a:t>、</a:t>
            </a:r>
            <a:r>
              <a:rPr kumimoji="1" lang="en-US" altLang="zh-CN"/>
              <a:t>S</a:t>
            </a:r>
            <a:r>
              <a:rPr kumimoji="1" lang="zh-CN" altLang="en-US"/>
              <a:t>影响</a:t>
            </a:r>
          </a:p>
          <a:p>
            <a:pPr eaLnBrk="1" hangingPunct="1">
              <a:lnSpc>
                <a:spcPct val="110000"/>
              </a:lnSpc>
              <a:spcAft>
                <a:spcPct val="0"/>
              </a:spcAft>
              <a:buFontTx/>
              <a:buNone/>
            </a:pPr>
            <a:r>
              <a:rPr kumimoji="1" lang="zh-CN" altLang="en-US"/>
              <a:t>当</a:t>
            </a:r>
            <a:r>
              <a:rPr kumimoji="1" lang="en-US" altLang="zh-CN"/>
              <a:t>E=1</a:t>
            </a:r>
            <a:r>
              <a:rPr kumimoji="1" lang="zh-CN" altLang="en-US"/>
              <a:t>时</a:t>
            </a:r>
            <a:r>
              <a:rPr kumimoji="1" lang="en-US" altLang="zh-CN"/>
              <a:t>: </a:t>
            </a:r>
            <a:r>
              <a:rPr kumimoji="1" lang="zh-CN" altLang="en-US"/>
              <a:t>与基本</a:t>
            </a:r>
            <a:r>
              <a:rPr kumimoji="1" lang="en-US" altLang="zh-CN"/>
              <a:t>SR</a:t>
            </a:r>
            <a:r>
              <a:rPr kumimoji="1" lang="zh-CN" altLang="en-US"/>
              <a:t>锁存器功能相同</a:t>
            </a:r>
            <a:endParaRPr kumimoji="1" lang="en-US" altLang="zh-CN"/>
          </a:p>
        </p:txBody>
      </p:sp>
      <p:sp>
        <p:nvSpPr>
          <p:cNvPr id="27681" name="Text Box 42"/>
          <p:cNvSpPr txBox="1">
            <a:spLocks noChangeArrowheads="1"/>
          </p:cNvSpPr>
          <p:nvPr/>
        </p:nvSpPr>
        <p:spPr bwMode="auto">
          <a:xfrm>
            <a:off x="4013200" y="2720975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1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2" name="Text Box 43"/>
          <p:cNvSpPr txBox="1">
            <a:spLocks noChangeArrowheads="1"/>
          </p:cNvSpPr>
          <p:nvPr/>
        </p:nvSpPr>
        <p:spPr bwMode="auto">
          <a:xfrm>
            <a:off x="2663825" y="2649538"/>
            <a:ext cx="5222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3</a:t>
            </a:r>
            <a:endParaRPr kumimoji="1" lang="en-US" altLang="zh-CN" sz="2400">
              <a:ea typeface="楷体_GB2312" pitchFamily="49" charset="-122"/>
            </a:endParaRPr>
          </a:p>
        </p:txBody>
      </p:sp>
      <p:sp>
        <p:nvSpPr>
          <p:cNvPr id="27683" name="Text Box 44"/>
          <p:cNvSpPr txBox="1">
            <a:spLocks noChangeArrowheads="1"/>
          </p:cNvSpPr>
          <p:nvPr/>
        </p:nvSpPr>
        <p:spPr bwMode="auto">
          <a:xfrm>
            <a:off x="2700338" y="4700588"/>
            <a:ext cx="5222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G</a:t>
            </a:r>
            <a:r>
              <a:rPr kumimoji="1" lang="en-US" altLang="zh-CN" sz="2400" baseline="-25000">
                <a:ea typeface="楷体_GB2312" pitchFamily="49" charset="-122"/>
              </a:rPr>
              <a:t>4</a:t>
            </a:r>
            <a:endParaRPr kumimoji="1" lang="en-US" altLang="zh-CN" sz="2400">
              <a:ea typeface="楷体_GB2312" pitchFamily="49" charset="-122"/>
            </a:endParaRPr>
          </a:p>
        </p:txBody>
      </p:sp>
      <p:grpSp>
        <p:nvGrpSpPr>
          <p:cNvPr id="27684" name="Group 45"/>
          <p:cNvGrpSpPr>
            <a:grpSpLocks/>
          </p:cNvGrpSpPr>
          <p:nvPr/>
        </p:nvGrpSpPr>
        <p:grpSpPr bwMode="auto">
          <a:xfrm>
            <a:off x="6192838" y="2754313"/>
            <a:ext cx="2235200" cy="2112962"/>
            <a:chOff x="3901" y="1879"/>
            <a:chExt cx="1408" cy="1331"/>
          </a:xfrm>
        </p:grpSpPr>
        <p:sp>
          <p:nvSpPr>
            <p:cNvPr id="27699" name="Text Box 46"/>
            <p:cNvSpPr txBox="1">
              <a:spLocks noChangeArrowheads="1"/>
            </p:cNvSpPr>
            <p:nvPr/>
          </p:nvSpPr>
          <p:spPr bwMode="auto">
            <a:xfrm>
              <a:off x="4020" y="2922"/>
              <a:ext cx="117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逻辑符号</a:t>
              </a:r>
            </a:p>
          </p:txBody>
        </p:sp>
        <p:grpSp>
          <p:nvGrpSpPr>
            <p:cNvPr id="27700" name="Group 47"/>
            <p:cNvGrpSpPr>
              <a:grpSpLocks/>
            </p:cNvGrpSpPr>
            <p:nvPr/>
          </p:nvGrpSpPr>
          <p:grpSpPr bwMode="auto">
            <a:xfrm>
              <a:off x="3901" y="1879"/>
              <a:ext cx="1408" cy="960"/>
              <a:chOff x="3901" y="1879"/>
              <a:chExt cx="1408" cy="960"/>
            </a:xfrm>
          </p:grpSpPr>
          <p:sp>
            <p:nvSpPr>
              <p:cNvPr id="27701" name="Rectangle 48"/>
              <p:cNvSpPr>
                <a:spLocks noChangeArrowheads="1"/>
              </p:cNvSpPr>
              <p:nvPr/>
            </p:nvSpPr>
            <p:spPr bwMode="auto">
              <a:xfrm>
                <a:off x="4189" y="1879"/>
                <a:ext cx="576" cy="960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spcAft>
                    <a:spcPct val="0"/>
                  </a:spcAft>
                  <a:buFontTx/>
                  <a:buNone/>
                </a:pPr>
                <a:endParaRPr kumimoji="1" lang="zh-CN" altLang="en-US">
                  <a:ea typeface="楷体_GB2312" pitchFamily="49" charset="-122"/>
                </a:endParaRPr>
              </a:p>
            </p:txBody>
          </p:sp>
          <p:sp>
            <p:nvSpPr>
              <p:cNvPr id="27702" name="Line 49"/>
              <p:cNvSpPr>
                <a:spLocks noChangeShapeType="1"/>
              </p:cNvSpPr>
              <p:nvPr/>
            </p:nvSpPr>
            <p:spPr bwMode="auto">
              <a:xfrm flipH="1">
                <a:off x="3901" y="2071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3" name="Line 50"/>
              <p:cNvSpPr>
                <a:spLocks noChangeShapeType="1"/>
              </p:cNvSpPr>
              <p:nvPr/>
            </p:nvSpPr>
            <p:spPr bwMode="auto">
              <a:xfrm flipH="1">
                <a:off x="3901" y="235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4" name="Line 51"/>
              <p:cNvSpPr>
                <a:spLocks noChangeShapeType="1"/>
              </p:cNvSpPr>
              <p:nvPr/>
            </p:nvSpPr>
            <p:spPr bwMode="auto">
              <a:xfrm flipH="1">
                <a:off x="3901" y="2647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5" name="Text Box 52"/>
              <p:cNvSpPr txBox="1">
                <a:spLocks noChangeArrowheads="1"/>
              </p:cNvSpPr>
              <p:nvPr/>
            </p:nvSpPr>
            <p:spPr bwMode="auto">
              <a:xfrm>
                <a:off x="4195" y="1933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</a:p>
            </p:txBody>
          </p:sp>
          <p:sp>
            <p:nvSpPr>
              <p:cNvPr id="27706" name="Text Box 53"/>
              <p:cNvSpPr txBox="1">
                <a:spLocks noChangeArrowheads="1"/>
              </p:cNvSpPr>
              <p:nvPr/>
            </p:nvSpPr>
            <p:spPr bwMode="auto">
              <a:xfrm>
                <a:off x="4178" y="2211"/>
                <a:ext cx="246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E</a:t>
                </a:r>
              </a:p>
            </p:txBody>
          </p:sp>
          <p:sp>
            <p:nvSpPr>
              <p:cNvPr id="27707" name="Text Box 54"/>
              <p:cNvSpPr txBox="1">
                <a:spLocks noChangeArrowheads="1"/>
              </p:cNvSpPr>
              <p:nvPr/>
            </p:nvSpPr>
            <p:spPr bwMode="auto">
              <a:xfrm>
                <a:off x="4190" y="2499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</a:p>
            </p:txBody>
          </p:sp>
          <p:sp>
            <p:nvSpPr>
              <p:cNvPr id="27708" name="Line 55"/>
              <p:cNvSpPr>
                <a:spLocks noChangeShapeType="1"/>
              </p:cNvSpPr>
              <p:nvPr/>
            </p:nvSpPr>
            <p:spPr bwMode="auto">
              <a:xfrm>
                <a:off x="4765" y="2071"/>
                <a:ext cx="27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09" name="Line 56"/>
              <p:cNvSpPr>
                <a:spLocks noChangeShapeType="1"/>
              </p:cNvSpPr>
              <p:nvPr/>
            </p:nvSpPr>
            <p:spPr bwMode="auto">
              <a:xfrm>
                <a:off x="4813" y="2647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7710" name="Text Box 57"/>
              <p:cNvSpPr txBox="1">
                <a:spLocks noChangeArrowheads="1"/>
              </p:cNvSpPr>
              <p:nvPr/>
            </p:nvSpPr>
            <p:spPr bwMode="auto">
              <a:xfrm>
                <a:off x="5032" y="1933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1" name="Text Box 58"/>
              <p:cNvSpPr txBox="1">
                <a:spLocks noChangeArrowheads="1"/>
              </p:cNvSpPr>
              <p:nvPr/>
            </p:nvSpPr>
            <p:spPr bwMode="auto">
              <a:xfrm>
                <a:off x="5044" y="2488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27712" name="Oval 59"/>
              <p:cNvSpPr>
                <a:spLocks noChangeArrowheads="1"/>
              </p:cNvSpPr>
              <p:nvPr/>
            </p:nvSpPr>
            <p:spPr bwMode="auto">
              <a:xfrm>
                <a:off x="4765" y="2621"/>
                <a:ext cx="48" cy="4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3" name="Oval 60"/>
              <p:cNvSpPr>
                <a:spLocks noChangeArrowheads="1"/>
              </p:cNvSpPr>
              <p:nvPr/>
            </p:nvSpPr>
            <p:spPr bwMode="auto">
              <a:xfrm>
                <a:off x="4762" y="2614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27714" name="Line 61"/>
              <p:cNvSpPr>
                <a:spLocks noChangeShapeType="1"/>
              </p:cNvSpPr>
              <p:nvPr/>
            </p:nvSpPr>
            <p:spPr bwMode="auto">
              <a:xfrm>
                <a:off x="5095" y="2537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  <p:sp>
        <p:nvSpPr>
          <p:cNvPr id="27685" name="AutoShape 64"/>
          <p:cNvSpPr>
            <a:spLocks noChangeArrowheads="1"/>
          </p:cNvSpPr>
          <p:nvPr/>
        </p:nvSpPr>
        <p:spPr bwMode="auto">
          <a:xfrm>
            <a:off x="2189163" y="2887663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6" name="AutoShape 65"/>
          <p:cNvSpPr>
            <a:spLocks noChangeArrowheads="1"/>
          </p:cNvSpPr>
          <p:nvPr/>
        </p:nvSpPr>
        <p:spPr bwMode="auto">
          <a:xfrm>
            <a:off x="2189163" y="4402138"/>
            <a:ext cx="454025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27687" name="Oval 66"/>
          <p:cNvSpPr>
            <a:spLocks noChangeArrowheads="1"/>
          </p:cNvSpPr>
          <p:nvPr/>
        </p:nvSpPr>
        <p:spPr bwMode="auto">
          <a:xfrm>
            <a:off x="4010025" y="3246438"/>
            <a:ext cx="144463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88" name="Group 67"/>
          <p:cNvGrpSpPr>
            <a:grpSpLocks/>
          </p:cNvGrpSpPr>
          <p:nvPr/>
        </p:nvGrpSpPr>
        <p:grpSpPr bwMode="auto">
          <a:xfrm>
            <a:off x="3389313" y="2998788"/>
            <a:ext cx="606425" cy="627062"/>
            <a:chOff x="4173" y="2976"/>
            <a:chExt cx="431" cy="431"/>
          </a:xfrm>
        </p:grpSpPr>
        <p:grpSp>
          <p:nvGrpSpPr>
            <p:cNvPr id="27695" name="Group 68"/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7" name="Arc 69"/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8" name="Arc 70"/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6" name="Arc 71"/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27689" name="Oval 72"/>
          <p:cNvSpPr>
            <a:spLocks noChangeArrowheads="1"/>
          </p:cNvSpPr>
          <p:nvPr/>
        </p:nvSpPr>
        <p:spPr bwMode="auto">
          <a:xfrm>
            <a:off x="4008438" y="4471988"/>
            <a:ext cx="144462" cy="144462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grpSp>
        <p:nvGrpSpPr>
          <p:cNvPr id="27690" name="Group 73"/>
          <p:cNvGrpSpPr>
            <a:grpSpLocks/>
          </p:cNvGrpSpPr>
          <p:nvPr/>
        </p:nvGrpSpPr>
        <p:grpSpPr bwMode="auto">
          <a:xfrm>
            <a:off x="3387725" y="4224338"/>
            <a:ext cx="606425" cy="627062"/>
            <a:chOff x="4173" y="2976"/>
            <a:chExt cx="431" cy="431"/>
          </a:xfrm>
        </p:grpSpPr>
        <p:grpSp>
          <p:nvGrpSpPr>
            <p:cNvPr id="27691" name="Group 74"/>
            <p:cNvGrpSpPr>
              <a:grpSpLocks/>
            </p:cNvGrpSpPr>
            <p:nvPr/>
          </p:nvGrpSpPr>
          <p:grpSpPr bwMode="auto">
            <a:xfrm>
              <a:off x="4173" y="2976"/>
              <a:ext cx="431" cy="431"/>
              <a:chOff x="4445" y="2999"/>
              <a:chExt cx="295" cy="318"/>
            </a:xfrm>
          </p:grpSpPr>
          <p:sp>
            <p:nvSpPr>
              <p:cNvPr id="27693" name="Arc 75"/>
              <p:cNvSpPr>
                <a:spLocks/>
              </p:cNvSpPr>
              <p:nvPr/>
            </p:nvSpPr>
            <p:spPr bwMode="auto">
              <a:xfrm>
                <a:off x="4445" y="2999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27694" name="Arc 76"/>
              <p:cNvSpPr>
                <a:spLocks/>
              </p:cNvSpPr>
              <p:nvPr/>
            </p:nvSpPr>
            <p:spPr bwMode="auto">
              <a:xfrm rot="10800000" flipH="1">
                <a:off x="4445" y="3158"/>
                <a:ext cx="295" cy="159"/>
              </a:xfrm>
              <a:custGeom>
                <a:avLst/>
                <a:gdLst>
                  <a:gd name="T0" fmla="*/ 0 w 21600"/>
                  <a:gd name="T1" fmla="*/ 0 h 21600"/>
                  <a:gd name="T2" fmla="*/ 0 w 21600"/>
                  <a:gd name="T3" fmla="*/ 0 h 21600"/>
                  <a:gd name="T4" fmla="*/ 0 w 21600"/>
                  <a:gd name="T5" fmla="*/ 0 h 21600"/>
                  <a:gd name="T6" fmla="*/ 0 60000 65536"/>
                  <a:gd name="T7" fmla="*/ 0 60000 65536"/>
                  <a:gd name="T8" fmla="*/ 0 60000 65536"/>
                  <a:gd name="T9" fmla="*/ 0 w 21600"/>
                  <a:gd name="T10" fmla="*/ 0 h 21600"/>
                  <a:gd name="T11" fmla="*/ 21600 w 21600"/>
                  <a:gd name="T12" fmla="*/ 21600 h 216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600" h="21600" fill="none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</a:path>
                  <a:path w="21600" h="21600" stroke="0" extrusionOk="0">
                    <a:moveTo>
                      <a:pt x="-1" y="0"/>
                    </a:moveTo>
                    <a:cubicBezTo>
                      <a:pt x="11929" y="0"/>
                      <a:pt x="21600" y="9670"/>
                      <a:pt x="21600" y="21600"/>
                    </a:cubicBezTo>
                    <a:lnTo>
                      <a:pt x="0" y="21600"/>
                    </a:lnTo>
                    <a:lnTo>
                      <a:pt x="-1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27692" name="Arc 77"/>
            <p:cNvSpPr>
              <a:spLocks/>
            </p:cNvSpPr>
            <p:nvPr/>
          </p:nvSpPr>
          <p:spPr bwMode="auto">
            <a:xfrm>
              <a:off x="4173" y="2976"/>
              <a:ext cx="90" cy="430"/>
            </a:xfrm>
            <a:custGeom>
              <a:avLst/>
              <a:gdLst>
                <a:gd name="T0" fmla="*/ 0 w 21838"/>
                <a:gd name="T1" fmla="*/ 0 h 43200"/>
                <a:gd name="T2" fmla="*/ 0 w 21838"/>
                <a:gd name="T3" fmla="*/ 0 h 43200"/>
                <a:gd name="T4" fmla="*/ 0 w 21838"/>
                <a:gd name="T5" fmla="*/ 0 h 43200"/>
                <a:gd name="T6" fmla="*/ 0 60000 65536"/>
                <a:gd name="T7" fmla="*/ 0 60000 65536"/>
                <a:gd name="T8" fmla="*/ 0 60000 65536"/>
                <a:gd name="T9" fmla="*/ 0 w 21838"/>
                <a:gd name="T10" fmla="*/ 0 h 43200"/>
                <a:gd name="T11" fmla="*/ 21838 w 21838"/>
                <a:gd name="T12" fmla="*/ 43200 h 43200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1838" h="43200" fill="none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</a:path>
                <a:path w="21838" h="43200" stroke="0" extrusionOk="0">
                  <a:moveTo>
                    <a:pt x="237" y="0"/>
                  </a:moveTo>
                  <a:cubicBezTo>
                    <a:pt x="12167" y="0"/>
                    <a:pt x="21838" y="9670"/>
                    <a:pt x="21838" y="21600"/>
                  </a:cubicBezTo>
                  <a:cubicBezTo>
                    <a:pt x="21838" y="33529"/>
                    <a:pt x="12167" y="43200"/>
                    <a:pt x="238" y="43200"/>
                  </a:cubicBezTo>
                  <a:cubicBezTo>
                    <a:pt x="158" y="43200"/>
                    <a:pt x="79" y="43199"/>
                    <a:pt x="0" y="43198"/>
                  </a:cubicBezTo>
                  <a:lnTo>
                    <a:pt x="238" y="21600"/>
                  </a:lnTo>
                  <a:lnTo>
                    <a:pt x="237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16FD5E9-D762-4DC5-84CE-5C13F9C9CA5D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69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2970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B2AE54F-E309-4FB0-BC9C-1A0C2F282936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2970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锁存器特性</a:t>
            </a:r>
          </a:p>
        </p:txBody>
      </p:sp>
      <p:sp>
        <p:nvSpPr>
          <p:cNvPr id="29702" name="Rectangle 3"/>
          <p:cNvSpPr>
            <a:spLocks noChangeArrowheads="1"/>
          </p:cNvSpPr>
          <p:nvPr/>
        </p:nvSpPr>
        <p:spPr bwMode="auto">
          <a:xfrm>
            <a:off x="2303463" y="1573213"/>
            <a:ext cx="1255712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特性表</a:t>
            </a:r>
          </a:p>
        </p:txBody>
      </p:sp>
      <p:sp>
        <p:nvSpPr>
          <p:cNvPr id="29703" name="Rectangle 4"/>
          <p:cNvSpPr>
            <a:spLocks noGrp="1" noChangeArrowheads="1"/>
          </p:cNvSpPr>
          <p:nvPr>
            <p:ph type="body" idx="1"/>
          </p:nvPr>
        </p:nvSpPr>
        <p:spPr>
          <a:xfrm>
            <a:off x="647700" y="5788025"/>
            <a:ext cx="7885113" cy="593725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sz="2400"/>
              <a:t>激励输入约束条件</a:t>
            </a:r>
            <a:r>
              <a:rPr lang="en-US" altLang="zh-CN" sz="2400"/>
              <a:t>(SR = 0)</a:t>
            </a:r>
            <a:r>
              <a:rPr lang="zh-CN" altLang="en-US" sz="2400"/>
              <a:t>仍然存在</a:t>
            </a:r>
          </a:p>
        </p:txBody>
      </p:sp>
      <p:grpSp>
        <p:nvGrpSpPr>
          <p:cNvPr id="29704" name="Group 5"/>
          <p:cNvGrpSpPr>
            <a:grpSpLocks/>
          </p:cNvGrpSpPr>
          <p:nvPr/>
        </p:nvGrpSpPr>
        <p:grpSpPr bwMode="auto">
          <a:xfrm>
            <a:off x="6084888" y="1773238"/>
            <a:ext cx="2235200" cy="1368425"/>
            <a:chOff x="3901" y="1879"/>
            <a:chExt cx="1408" cy="960"/>
          </a:xfrm>
        </p:grpSpPr>
        <p:sp>
          <p:nvSpPr>
            <p:cNvPr id="29750" name="Rectangle 6"/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29751" name="Line 7"/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2" name="Line 8"/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3" name="Line 9"/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4" name="Text Box 10"/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29755" name="Text Box 11"/>
            <p:cNvSpPr txBox="1">
              <a:spLocks noChangeArrowheads="1"/>
            </p:cNvSpPr>
            <p:nvPr/>
          </p:nvSpPr>
          <p:spPr bwMode="auto">
            <a:xfrm>
              <a:off x="4178" y="2211"/>
              <a:ext cx="24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29756" name="Text Box 12"/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29757" name="Line 13"/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8" name="Line 14"/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29759" name="Text Box 15"/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0" name="Text Box 16"/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29761" name="Oval 17"/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2" name="Oval 18"/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29763" name="Line 19"/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aphicFrame>
        <p:nvGraphicFramePr>
          <p:cNvPr id="1399828" name="Group 20"/>
          <p:cNvGraphicFramePr>
            <a:graphicFrameLocks noGrp="1"/>
          </p:cNvGraphicFramePr>
          <p:nvPr/>
        </p:nvGraphicFramePr>
        <p:xfrm>
          <a:off x="900113" y="2276475"/>
          <a:ext cx="3779837" cy="3024189"/>
        </p:xfrm>
        <a:graphic>
          <a:graphicData uri="http://schemas.openxmlformats.org/drawingml/2006/table">
            <a:tbl>
              <a:tblPr/>
              <a:tblGrid>
                <a:gridCol w="53975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762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7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00113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160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508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S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R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466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73075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466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清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762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0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置</a:t>
                      </a:r>
                      <a:r>
                        <a:rPr kumimoji="0" lang="en-US" altLang="zh-CN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74663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1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1" lang="en-US" altLang="zh-CN" sz="2400" b="1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禁止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29749" name="Rectangle 74"/>
          <p:cNvSpPr>
            <a:spLocks noChangeArrowheads="1"/>
          </p:cNvSpPr>
          <p:nvPr/>
        </p:nvSpPr>
        <p:spPr bwMode="auto">
          <a:xfrm>
            <a:off x="5040313" y="3608388"/>
            <a:ext cx="3671887" cy="2160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锁存器状态可以随激励输入变化发生多次翻转</a:t>
            </a:r>
          </a:p>
          <a:p>
            <a:pPr lvl="1"/>
            <a:r>
              <a:rPr lang="zh-CN" altLang="en-US" sz="2000"/>
              <a:t>在</a:t>
            </a:r>
            <a:r>
              <a:rPr lang="en-US" altLang="zh-CN" sz="2000"/>
              <a:t>E</a:t>
            </a:r>
            <a:r>
              <a:rPr lang="zh-CN" altLang="en-US" sz="2000"/>
              <a:t>有效</a:t>
            </a:r>
            <a:r>
              <a:rPr lang="en-US" altLang="zh-CN" sz="2000"/>
              <a:t>(</a:t>
            </a:r>
            <a:r>
              <a:rPr lang="zh-CN" altLang="en-US" sz="2000"/>
              <a:t>高电平</a:t>
            </a:r>
            <a:r>
              <a:rPr lang="en-US" altLang="zh-CN" sz="2000"/>
              <a:t>)</a:t>
            </a:r>
            <a:r>
              <a:rPr lang="zh-CN" altLang="en-US" sz="2000"/>
              <a:t>期间，</a:t>
            </a:r>
            <a:r>
              <a:rPr lang="en-US" altLang="zh-CN" sz="2000"/>
              <a:t>R</a:t>
            </a:r>
            <a:r>
              <a:rPr lang="zh-CN" altLang="en-US" sz="2000"/>
              <a:t>和</a:t>
            </a:r>
            <a:r>
              <a:rPr lang="en-US" altLang="zh-CN" sz="2000"/>
              <a:t>S</a:t>
            </a:r>
            <a:r>
              <a:rPr lang="zh-CN" altLang="en-US" sz="2000"/>
              <a:t>的变化将引起输出状态的变化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ADD92F1-6818-455B-89B4-13B403AF1545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3072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C9CE050-59B1-4D07-80F9-2FFC349409D0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07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zh-CN" altLang="en-US">
                <a:solidFill>
                  <a:schemeClr val="tx1"/>
                </a:solidFill>
              </a:rPr>
              <a:t>门控</a:t>
            </a:r>
            <a:r>
              <a:rPr kumimoji="1" lang="en-US" altLang="zh-CN">
                <a:solidFill>
                  <a:schemeClr val="tx1"/>
                </a:solidFill>
              </a:rPr>
              <a:t>SR</a:t>
            </a:r>
            <a:r>
              <a:rPr kumimoji="1" lang="zh-CN" altLang="en-US">
                <a:solidFill>
                  <a:schemeClr val="tx1"/>
                </a:solidFill>
              </a:rPr>
              <a:t>锁存器波形图</a:t>
            </a:r>
          </a:p>
        </p:txBody>
      </p:sp>
      <p:sp>
        <p:nvSpPr>
          <p:cNvPr id="3072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662613" cy="4932362"/>
          </a:xfrm>
        </p:spPr>
        <p:txBody>
          <a:bodyPr/>
          <a:lstStyle/>
          <a:p>
            <a:r>
              <a:rPr lang="zh-CN" altLang="en-US"/>
              <a:t>已知激励和控制输入，作出相应的输出波形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</a:p>
        </p:txBody>
      </p:sp>
      <p:sp>
        <p:nvSpPr>
          <p:cNvPr id="30727" name="Line 5"/>
          <p:cNvSpPr>
            <a:spLocks noChangeShapeType="1"/>
          </p:cNvSpPr>
          <p:nvPr/>
        </p:nvSpPr>
        <p:spPr bwMode="auto">
          <a:xfrm>
            <a:off x="1381125" y="3427413"/>
            <a:ext cx="1143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8" name="Line 6"/>
          <p:cNvSpPr>
            <a:spLocks noChangeShapeType="1"/>
          </p:cNvSpPr>
          <p:nvPr/>
        </p:nvSpPr>
        <p:spPr bwMode="auto">
          <a:xfrm flipV="1">
            <a:off x="2524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29" name="Line 7"/>
          <p:cNvSpPr>
            <a:spLocks noChangeShapeType="1"/>
          </p:cNvSpPr>
          <p:nvPr/>
        </p:nvSpPr>
        <p:spPr bwMode="auto">
          <a:xfrm>
            <a:off x="2524125" y="3046413"/>
            <a:ext cx="2667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0" name="Line 8"/>
          <p:cNvSpPr>
            <a:spLocks noChangeShapeType="1"/>
          </p:cNvSpPr>
          <p:nvPr/>
        </p:nvSpPr>
        <p:spPr bwMode="auto">
          <a:xfrm>
            <a:off x="5191125" y="30464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1" name="Line 9"/>
          <p:cNvSpPr>
            <a:spLocks noChangeShapeType="1"/>
          </p:cNvSpPr>
          <p:nvPr/>
        </p:nvSpPr>
        <p:spPr bwMode="auto">
          <a:xfrm>
            <a:off x="5191125" y="3427413"/>
            <a:ext cx="1219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2" name="Line 10"/>
          <p:cNvSpPr>
            <a:spLocks noChangeShapeType="1"/>
          </p:cNvSpPr>
          <p:nvPr/>
        </p:nvSpPr>
        <p:spPr bwMode="auto">
          <a:xfrm>
            <a:off x="1381125" y="40370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3" name="Line 11"/>
          <p:cNvSpPr>
            <a:spLocks noChangeShapeType="1"/>
          </p:cNvSpPr>
          <p:nvPr/>
        </p:nvSpPr>
        <p:spPr bwMode="auto">
          <a:xfrm flipV="1">
            <a:off x="19907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4" name="Line 12"/>
          <p:cNvSpPr>
            <a:spLocks noChangeShapeType="1"/>
          </p:cNvSpPr>
          <p:nvPr/>
        </p:nvSpPr>
        <p:spPr bwMode="auto">
          <a:xfrm>
            <a:off x="1990725" y="36560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5" name="Line 13"/>
          <p:cNvSpPr>
            <a:spLocks noChangeShapeType="1"/>
          </p:cNvSpPr>
          <p:nvPr/>
        </p:nvSpPr>
        <p:spPr bwMode="auto">
          <a:xfrm>
            <a:off x="2981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6" name="Line 14"/>
          <p:cNvSpPr>
            <a:spLocks noChangeShapeType="1"/>
          </p:cNvSpPr>
          <p:nvPr/>
        </p:nvSpPr>
        <p:spPr bwMode="auto">
          <a:xfrm>
            <a:off x="2981325" y="40370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7" name="Line 15"/>
          <p:cNvSpPr>
            <a:spLocks noChangeShapeType="1"/>
          </p:cNvSpPr>
          <p:nvPr/>
        </p:nvSpPr>
        <p:spPr bwMode="auto">
          <a:xfrm flipV="1">
            <a:off x="37433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8" name="Line 16"/>
          <p:cNvSpPr>
            <a:spLocks noChangeShapeType="1"/>
          </p:cNvSpPr>
          <p:nvPr/>
        </p:nvSpPr>
        <p:spPr bwMode="auto">
          <a:xfrm>
            <a:off x="3743325" y="36560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39" name="Line 17"/>
          <p:cNvSpPr>
            <a:spLocks noChangeShapeType="1"/>
          </p:cNvSpPr>
          <p:nvPr/>
        </p:nvSpPr>
        <p:spPr bwMode="auto">
          <a:xfrm>
            <a:off x="5495925" y="36560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0" name="Line 18"/>
          <p:cNvSpPr>
            <a:spLocks noChangeShapeType="1"/>
          </p:cNvSpPr>
          <p:nvPr/>
        </p:nvSpPr>
        <p:spPr bwMode="auto">
          <a:xfrm>
            <a:off x="5495925" y="40370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1" name="Line 19"/>
          <p:cNvSpPr>
            <a:spLocks noChangeShapeType="1"/>
          </p:cNvSpPr>
          <p:nvPr/>
        </p:nvSpPr>
        <p:spPr bwMode="auto">
          <a:xfrm>
            <a:off x="1381125" y="4265613"/>
            <a:ext cx="609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2" name="Line 20"/>
          <p:cNvSpPr>
            <a:spLocks noChangeShapeType="1"/>
          </p:cNvSpPr>
          <p:nvPr/>
        </p:nvSpPr>
        <p:spPr bwMode="auto">
          <a:xfrm>
            <a:off x="19907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3" name="Line 21"/>
          <p:cNvSpPr>
            <a:spLocks noChangeShapeType="1"/>
          </p:cNvSpPr>
          <p:nvPr/>
        </p:nvSpPr>
        <p:spPr bwMode="auto">
          <a:xfrm>
            <a:off x="1990725" y="4646613"/>
            <a:ext cx="990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4" name="Line 22"/>
          <p:cNvSpPr>
            <a:spLocks noChangeShapeType="1"/>
          </p:cNvSpPr>
          <p:nvPr/>
        </p:nvSpPr>
        <p:spPr bwMode="auto">
          <a:xfrm flipV="1">
            <a:off x="2981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5" name="Line 23"/>
          <p:cNvSpPr>
            <a:spLocks noChangeShapeType="1"/>
          </p:cNvSpPr>
          <p:nvPr/>
        </p:nvSpPr>
        <p:spPr bwMode="auto">
          <a:xfrm>
            <a:off x="2981325" y="4265613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6" name="Line 24"/>
          <p:cNvSpPr>
            <a:spLocks noChangeShapeType="1"/>
          </p:cNvSpPr>
          <p:nvPr/>
        </p:nvSpPr>
        <p:spPr bwMode="auto">
          <a:xfrm>
            <a:off x="37433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7" name="Line 25"/>
          <p:cNvSpPr>
            <a:spLocks noChangeShapeType="1"/>
          </p:cNvSpPr>
          <p:nvPr/>
        </p:nvSpPr>
        <p:spPr bwMode="auto">
          <a:xfrm>
            <a:off x="3743325" y="4646613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8" name="Line 26"/>
          <p:cNvSpPr>
            <a:spLocks noChangeShapeType="1"/>
          </p:cNvSpPr>
          <p:nvPr/>
        </p:nvSpPr>
        <p:spPr bwMode="auto">
          <a:xfrm flipV="1">
            <a:off x="5495925" y="4265613"/>
            <a:ext cx="0" cy="3810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49" name="Line 27"/>
          <p:cNvSpPr>
            <a:spLocks noChangeShapeType="1"/>
          </p:cNvSpPr>
          <p:nvPr/>
        </p:nvSpPr>
        <p:spPr bwMode="auto">
          <a:xfrm>
            <a:off x="5495925" y="4265613"/>
            <a:ext cx="9144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0" name="Line 28"/>
          <p:cNvSpPr>
            <a:spLocks noChangeShapeType="1"/>
          </p:cNvSpPr>
          <p:nvPr/>
        </p:nvSpPr>
        <p:spPr bwMode="auto">
          <a:xfrm>
            <a:off x="2524125" y="3427413"/>
            <a:ext cx="0" cy="1981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1" name="Line 29"/>
          <p:cNvSpPr>
            <a:spLocks noChangeShapeType="1"/>
          </p:cNvSpPr>
          <p:nvPr/>
        </p:nvSpPr>
        <p:spPr bwMode="auto">
          <a:xfrm>
            <a:off x="2981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2" name="Line 30"/>
          <p:cNvSpPr>
            <a:spLocks noChangeShapeType="1"/>
          </p:cNvSpPr>
          <p:nvPr/>
        </p:nvSpPr>
        <p:spPr bwMode="auto">
          <a:xfrm>
            <a:off x="3743325" y="3046413"/>
            <a:ext cx="0" cy="23622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0753" name="Text Box 31"/>
          <p:cNvSpPr txBox="1">
            <a:spLocks noChangeArrowheads="1"/>
          </p:cNvSpPr>
          <p:nvPr/>
        </p:nvSpPr>
        <p:spPr bwMode="auto">
          <a:xfrm>
            <a:off x="863600" y="3036888"/>
            <a:ext cx="423863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E</a:t>
            </a:r>
          </a:p>
        </p:txBody>
      </p:sp>
      <p:sp>
        <p:nvSpPr>
          <p:cNvPr id="30754" name="Text Box 32"/>
          <p:cNvSpPr txBox="1">
            <a:spLocks noChangeArrowheads="1"/>
          </p:cNvSpPr>
          <p:nvPr/>
        </p:nvSpPr>
        <p:spPr bwMode="auto">
          <a:xfrm>
            <a:off x="831850" y="3570288"/>
            <a:ext cx="3825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S</a:t>
            </a:r>
          </a:p>
        </p:txBody>
      </p:sp>
      <p:sp>
        <p:nvSpPr>
          <p:cNvPr id="30755" name="Text Box 33"/>
          <p:cNvSpPr txBox="1">
            <a:spLocks noChangeArrowheads="1"/>
          </p:cNvSpPr>
          <p:nvPr/>
        </p:nvSpPr>
        <p:spPr bwMode="auto">
          <a:xfrm>
            <a:off x="847725" y="41132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R</a:t>
            </a:r>
          </a:p>
        </p:txBody>
      </p:sp>
      <p:grpSp>
        <p:nvGrpSpPr>
          <p:cNvPr id="30756" name="Group 34"/>
          <p:cNvGrpSpPr>
            <a:grpSpLocks/>
          </p:cNvGrpSpPr>
          <p:nvPr/>
        </p:nvGrpSpPr>
        <p:grpSpPr bwMode="auto">
          <a:xfrm>
            <a:off x="1381125" y="5026025"/>
            <a:ext cx="5029200" cy="381000"/>
            <a:chOff x="870" y="3086"/>
            <a:chExt cx="3168" cy="240"/>
          </a:xfrm>
        </p:grpSpPr>
        <p:sp>
          <p:nvSpPr>
            <p:cNvPr id="30773" name="Line 35"/>
            <p:cNvSpPr>
              <a:spLocks noChangeShapeType="1"/>
            </p:cNvSpPr>
            <p:nvPr/>
          </p:nvSpPr>
          <p:spPr bwMode="auto">
            <a:xfrm>
              <a:off x="870" y="3326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4" name="Line 36"/>
            <p:cNvSpPr>
              <a:spLocks noChangeShapeType="1"/>
            </p:cNvSpPr>
            <p:nvPr/>
          </p:nvSpPr>
          <p:spPr bwMode="auto">
            <a:xfrm flipV="1">
              <a:off x="1590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5" name="Line 37"/>
            <p:cNvSpPr>
              <a:spLocks noChangeShapeType="1"/>
            </p:cNvSpPr>
            <p:nvPr/>
          </p:nvSpPr>
          <p:spPr bwMode="auto">
            <a:xfrm>
              <a:off x="1590" y="3086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6" name="Line 38"/>
            <p:cNvSpPr>
              <a:spLocks noChangeShapeType="1"/>
            </p:cNvSpPr>
            <p:nvPr/>
          </p:nvSpPr>
          <p:spPr bwMode="auto">
            <a:xfrm>
              <a:off x="187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7" name="Line 39"/>
            <p:cNvSpPr>
              <a:spLocks noChangeShapeType="1"/>
            </p:cNvSpPr>
            <p:nvPr/>
          </p:nvSpPr>
          <p:spPr bwMode="auto">
            <a:xfrm>
              <a:off x="1878" y="3326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8" name="Line 40"/>
            <p:cNvSpPr>
              <a:spLocks noChangeShapeType="1"/>
            </p:cNvSpPr>
            <p:nvPr/>
          </p:nvSpPr>
          <p:spPr bwMode="auto">
            <a:xfrm flipV="1">
              <a:off x="2358" y="3086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79" name="Line 41"/>
            <p:cNvSpPr>
              <a:spLocks noChangeShapeType="1"/>
            </p:cNvSpPr>
            <p:nvPr/>
          </p:nvSpPr>
          <p:spPr bwMode="auto">
            <a:xfrm>
              <a:off x="2358" y="3086"/>
              <a:ext cx="16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0757" name="Text Box 42"/>
          <p:cNvSpPr txBox="1">
            <a:spLocks noChangeArrowheads="1"/>
          </p:cNvSpPr>
          <p:nvPr/>
        </p:nvSpPr>
        <p:spPr bwMode="auto">
          <a:xfrm>
            <a:off x="755650" y="5016500"/>
            <a:ext cx="4603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30758" name="Group 43"/>
          <p:cNvGrpSpPr>
            <a:grpSpLocks/>
          </p:cNvGrpSpPr>
          <p:nvPr/>
        </p:nvGrpSpPr>
        <p:grpSpPr bwMode="auto">
          <a:xfrm>
            <a:off x="6369050" y="1773238"/>
            <a:ext cx="2235200" cy="1368425"/>
            <a:chOff x="3901" y="1879"/>
            <a:chExt cx="1408" cy="960"/>
          </a:xfrm>
        </p:grpSpPr>
        <p:sp>
          <p:nvSpPr>
            <p:cNvPr id="30759" name="Rectangle 44"/>
            <p:cNvSpPr>
              <a:spLocks noChangeArrowheads="1"/>
            </p:cNvSpPr>
            <p:nvPr/>
          </p:nvSpPr>
          <p:spPr bwMode="auto">
            <a:xfrm>
              <a:off x="4189" y="1879"/>
              <a:ext cx="576" cy="96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0760" name="Line 45"/>
            <p:cNvSpPr>
              <a:spLocks noChangeShapeType="1"/>
            </p:cNvSpPr>
            <p:nvPr/>
          </p:nvSpPr>
          <p:spPr bwMode="auto">
            <a:xfrm flipH="1">
              <a:off x="3901" y="2071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1" name="Line 46"/>
            <p:cNvSpPr>
              <a:spLocks noChangeShapeType="1"/>
            </p:cNvSpPr>
            <p:nvPr/>
          </p:nvSpPr>
          <p:spPr bwMode="auto">
            <a:xfrm flipH="1">
              <a:off x="3901" y="2359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2" name="Line 47"/>
            <p:cNvSpPr>
              <a:spLocks noChangeShapeType="1"/>
            </p:cNvSpPr>
            <p:nvPr/>
          </p:nvSpPr>
          <p:spPr bwMode="auto">
            <a:xfrm flipH="1">
              <a:off x="3901" y="2647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3" name="Text Box 48"/>
            <p:cNvSpPr txBox="1">
              <a:spLocks noChangeArrowheads="1"/>
            </p:cNvSpPr>
            <p:nvPr/>
          </p:nvSpPr>
          <p:spPr bwMode="auto">
            <a:xfrm>
              <a:off x="4195" y="1932"/>
              <a:ext cx="223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</a:p>
          </p:txBody>
        </p:sp>
        <p:sp>
          <p:nvSpPr>
            <p:cNvPr id="30764" name="Text Box 49"/>
            <p:cNvSpPr txBox="1">
              <a:spLocks noChangeArrowheads="1"/>
            </p:cNvSpPr>
            <p:nvPr/>
          </p:nvSpPr>
          <p:spPr bwMode="auto">
            <a:xfrm>
              <a:off x="4178" y="2211"/>
              <a:ext cx="246" cy="32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30765" name="Text Box 50"/>
            <p:cNvSpPr txBox="1">
              <a:spLocks noChangeArrowheads="1"/>
            </p:cNvSpPr>
            <p:nvPr/>
          </p:nvSpPr>
          <p:spPr bwMode="auto">
            <a:xfrm>
              <a:off x="4190" y="2499"/>
              <a:ext cx="25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</a:p>
          </p:txBody>
        </p:sp>
        <p:sp>
          <p:nvSpPr>
            <p:cNvPr id="30766" name="Line 51"/>
            <p:cNvSpPr>
              <a:spLocks noChangeShapeType="1"/>
            </p:cNvSpPr>
            <p:nvPr/>
          </p:nvSpPr>
          <p:spPr bwMode="auto">
            <a:xfrm>
              <a:off x="4765" y="2071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7" name="Line 52"/>
            <p:cNvSpPr>
              <a:spLocks noChangeShapeType="1"/>
            </p:cNvSpPr>
            <p:nvPr/>
          </p:nvSpPr>
          <p:spPr bwMode="auto">
            <a:xfrm>
              <a:off x="4813" y="2647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0768" name="Text Box 53"/>
            <p:cNvSpPr txBox="1">
              <a:spLocks noChangeArrowheads="1"/>
            </p:cNvSpPr>
            <p:nvPr/>
          </p:nvSpPr>
          <p:spPr bwMode="auto">
            <a:xfrm>
              <a:off x="5032" y="1932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69" name="Text Box 54"/>
            <p:cNvSpPr txBox="1">
              <a:spLocks noChangeArrowheads="1"/>
            </p:cNvSpPr>
            <p:nvPr/>
          </p:nvSpPr>
          <p:spPr bwMode="auto">
            <a:xfrm>
              <a:off x="5044" y="2488"/>
              <a:ext cx="265" cy="3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0770" name="Oval 55"/>
            <p:cNvSpPr>
              <a:spLocks noChangeArrowheads="1"/>
            </p:cNvSpPr>
            <p:nvPr/>
          </p:nvSpPr>
          <p:spPr bwMode="auto">
            <a:xfrm>
              <a:off x="4765" y="2621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1" name="Oval 56"/>
            <p:cNvSpPr>
              <a:spLocks noChangeArrowheads="1"/>
            </p:cNvSpPr>
            <p:nvPr/>
          </p:nvSpPr>
          <p:spPr bwMode="auto">
            <a:xfrm>
              <a:off x="4762" y="2614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0772" name="Line 57"/>
            <p:cNvSpPr>
              <a:spLocks noChangeShapeType="1"/>
            </p:cNvSpPr>
            <p:nvPr/>
          </p:nvSpPr>
          <p:spPr bwMode="auto">
            <a:xfrm>
              <a:off x="5095" y="2537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3AF8B67-FA8A-4DD6-A31A-53660AB633B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317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18F1046-EAF2-4174-9778-73DF07403E5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1749" name="Rectangle 3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kumimoji="1" lang="en-US" altLang="zh-CN">
                <a:solidFill>
                  <a:schemeClr val="tx1"/>
                </a:solidFill>
              </a:rPr>
              <a:t>D</a:t>
            </a:r>
            <a:r>
              <a:rPr kumimoji="1" lang="en-US" altLang="en-US">
                <a:solidFill>
                  <a:schemeClr val="tx1"/>
                </a:solidFill>
              </a:rPr>
              <a:t>锁存器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1750" name="Line 6"/>
          <p:cNvSpPr>
            <a:spLocks noChangeShapeType="1"/>
          </p:cNvSpPr>
          <p:nvPr/>
        </p:nvSpPr>
        <p:spPr bwMode="auto">
          <a:xfrm>
            <a:off x="4062413" y="2200275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1" name="Line 9"/>
          <p:cNvSpPr>
            <a:spLocks noChangeShapeType="1"/>
          </p:cNvSpPr>
          <p:nvPr/>
        </p:nvSpPr>
        <p:spPr bwMode="auto">
          <a:xfrm>
            <a:off x="4062413" y="3414713"/>
            <a:ext cx="838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2" name="Line 13"/>
          <p:cNvSpPr>
            <a:spLocks noChangeShapeType="1"/>
          </p:cNvSpPr>
          <p:nvPr/>
        </p:nvSpPr>
        <p:spPr bwMode="auto">
          <a:xfrm flipH="1">
            <a:off x="2184400" y="2200275"/>
            <a:ext cx="2444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3" name="Line 14"/>
          <p:cNvSpPr>
            <a:spLocks noChangeShapeType="1"/>
          </p:cNvSpPr>
          <p:nvPr/>
        </p:nvSpPr>
        <p:spPr bwMode="auto">
          <a:xfrm>
            <a:off x="2184400" y="2200275"/>
            <a:ext cx="0" cy="12192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4" name="Line 15"/>
          <p:cNvSpPr>
            <a:spLocks noChangeShapeType="1"/>
          </p:cNvSpPr>
          <p:nvPr/>
        </p:nvSpPr>
        <p:spPr bwMode="auto">
          <a:xfrm>
            <a:off x="2184400" y="3419475"/>
            <a:ext cx="2571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5" name="Line 16"/>
          <p:cNvSpPr>
            <a:spLocks noChangeShapeType="1"/>
          </p:cNvSpPr>
          <p:nvPr/>
        </p:nvSpPr>
        <p:spPr bwMode="auto">
          <a:xfrm flipH="1">
            <a:off x="1141413" y="3686175"/>
            <a:ext cx="12985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6" name="Line 17"/>
          <p:cNvSpPr>
            <a:spLocks noChangeShapeType="1"/>
          </p:cNvSpPr>
          <p:nvPr/>
        </p:nvSpPr>
        <p:spPr bwMode="auto">
          <a:xfrm flipH="1">
            <a:off x="1089025" y="2809875"/>
            <a:ext cx="1095375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7" name="Line 18"/>
          <p:cNvSpPr>
            <a:spLocks noChangeShapeType="1"/>
          </p:cNvSpPr>
          <p:nvPr/>
        </p:nvSpPr>
        <p:spPr bwMode="auto">
          <a:xfrm>
            <a:off x="2768600" y="20605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8" name="Line 19"/>
          <p:cNvSpPr>
            <a:spLocks noChangeShapeType="1"/>
          </p:cNvSpPr>
          <p:nvPr/>
        </p:nvSpPr>
        <p:spPr bwMode="auto">
          <a:xfrm>
            <a:off x="4445000" y="2201863"/>
            <a:ext cx="0" cy="32861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59" name="Line 20"/>
          <p:cNvSpPr>
            <a:spLocks noChangeShapeType="1"/>
          </p:cNvSpPr>
          <p:nvPr/>
        </p:nvSpPr>
        <p:spPr bwMode="auto">
          <a:xfrm flipH="1">
            <a:off x="3302000" y="2517775"/>
            <a:ext cx="1143000" cy="5334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0" name="Line 21"/>
          <p:cNvSpPr>
            <a:spLocks noChangeShapeType="1"/>
          </p:cNvSpPr>
          <p:nvPr/>
        </p:nvSpPr>
        <p:spPr bwMode="auto">
          <a:xfrm>
            <a:off x="3302000" y="3051175"/>
            <a:ext cx="0" cy="2286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1" name="Line 22"/>
          <p:cNvSpPr>
            <a:spLocks noChangeShapeType="1"/>
          </p:cNvSpPr>
          <p:nvPr/>
        </p:nvSpPr>
        <p:spPr bwMode="auto">
          <a:xfrm>
            <a:off x="3302000" y="32797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2" name="Line 23"/>
          <p:cNvSpPr>
            <a:spLocks noChangeShapeType="1"/>
          </p:cNvSpPr>
          <p:nvPr/>
        </p:nvSpPr>
        <p:spPr bwMode="auto">
          <a:xfrm flipV="1">
            <a:off x="4445000" y="2974975"/>
            <a:ext cx="0" cy="4333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3" name="Line 24"/>
          <p:cNvSpPr>
            <a:spLocks noChangeShapeType="1"/>
          </p:cNvSpPr>
          <p:nvPr/>
        </p:nvSpPr>
        <p:spPr bwMode="auto">
          <a:xfrm flipH="1" flipV="1">
            <a:off x="3302000" y="2670175"/>
            <a:ext cx="114300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4" name="Line 25"/>
          <p:cNvSpPr>
            <a:spLocks noChangeShapeType="1"/>
          </p:cNvSpPr>
          <p:nvPr/>
        </p:nvSpPr>
        <p:spPr bwMode="auto">
          <a:xfrm flipV="1">
            <a:off x="3302000" y="2365375"/>
            <a:ext cx="0" cy="30480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5" name="Line 26"/>
          <p:cNvSpPr>
            <a:spLocks noChangeShapeType="1"/>
          </p:cNvSpPr>
          <p:nvPr/>
        </p:nvSpPr>
        <p:spPr bwMode="auto">
          <a:xfrm>
            <a:off x="3302000" y="2365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66" name="Text Box 27"/>
          <p:cNvSpPr txBox="1">
            <a:spLocks noChangeArrowheads="1"/>
          </p:cNvSpPr>
          <p:nvPr/>
        </p:nvSpPr>
        <p:spPr bwMode="auto">
          <a:xfrm>
            <a:off x="674688" y="3457575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</a:p>
        </p:txBody>
      </p:sp>
      <p:sp>
        <p:nvSpPr>
          <p:cNvPr id="31767" name="Text Box 28"/>
          <p:cNvSpPr txBox="1">
            <a:spLocks noChangeArrowheads="1"/>
          </p:cNvSpPr>
          <p:nvPr/>
        </p:nvSpPr>
        <p:spPr bwMode="auto">
          <a:xfrm>
            <a:off x="674688" y="258127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E</a:t>
            </a:r>
          </a:p>
        </p:txBody>
      </p:sp>
      <p:sp>
        <p:nvSpPr>
          <p:cNvPr id="31768" name="Text Box 29"/>
          <p:cNvSpPr txBox="1">
            <a:spLocks noChangeArrowheads="1"/>
          </p:cNvSpPr>
          <p:nvPr/>
        </p:nvSpPr>
        <p:spPr bwMode="auto">
          <a:xfrm>
            <a:off x="4878388" y="190817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69" name="Text Box 30"/>
          <p:cNvSpPr txBox="1">
            <a:spLocks noChangeArrowheads="1"/>
          </p:cNvSpPr>
          <p:nvPr/>
        </p:nvSpPr>
        <p:spPr bwMode="auto">
          <a:xfrm>
            <a:off x="4902200" y="3127375"/>
            <a:ext cx="420688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31770" name="Line 31"/>
          <p:cNvSpPr>
            <a:spLocks noChangeShapeType="1"/>
          </p:cNvSpPr>
          <p:nvPr/>
        </p:nvSpPr>
        <p:spPr bwMode="auto">
          <a:xfrm>
            <a:off x="4959350" y="1984375"/>
            <a:ext cx="228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1" name="Line 33"/>
          <p:cNvSpPr>
            <a:spLocks noChangeShapeType="1"/>
          </p:cNvSpPr>
          <p:nvPr/>
        </p:nvSpPr>
        <p:spPr bwMode="auto">
          <a:xfrm>
            <a:off x="2768600" y="3546475"/>
            <a:ext cx="7620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2" name="Line 40"/>
          <p:cNvSpPr>
            <a:spLocks noChangeShapeType="1"/>
          </p:cNvSpPr>
          <p:nvPr/>
        </p:nvSpPr>
        <p:spPr bwMode="auto">
          <a:xfrm flipH="1">
            <a:off x="1485900" y="1908175"/>
            <a:ext cx="989013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3" name="Line 41"/>
          <p:cNvSpPr>
            <a:spLocks noChangeShapeType="1"/>
          </p:cNvSpPr>
          <p:nvPr/>
        </p:nvSpPr>
        <p:spPr bwMode="auto">
          <a:xfrm>
            <a:off x="1485900" y="1909763"/>
            <a:ext cx="0" cy="1785937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oval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1774" name="Text Box 42"/>
          <p:cNvSpPr txBox="1">
            <a:spLocks noChangeArrowheads="1"/>
          </p:cNvSpPr>
          <p:nvPr/>
        </p:nvSpPr>
        <p:spPr bwMode="auto">
          <a:xfrm>
            <a:off x="6302375" y="3852863"/>
            <a:ext cx="1250950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zh-CN" altLang="en-US"/>
              <a:t>特性表</a:t>
            </a:r>
            <a:endParaRPr kumimoji="1" lang="en-US" altLang="zh-CN"/>
          </a:p>
        </p:txBody>
      </p:sp>
      <p:graphicFrame>
        <p:nvGraphicFramePr>
          <p:cNvPr id="1401943" name="Group 87"/>
          <p:cNvGraphicFramePr>
            <a:graphicFrameLocks noGrp="1"/>
          </p:cNvGraphicFramePr>
          <p:nvPr>
            <p:ph idx="1"/>
          </p:nvPr>
        </p:nvGraphicFramePr>
        <p:xfrm>
          <a:off x="5472113" y="4410075"/>
          <a:ext cx="2911475" cy="1762126"/>
        </p:xfrm>
        <a:graphic>
          <a:graphicData uri="http://schemas.openxmlformats.org/drawingml/2006/table">
            <a:tbl>
              <a:tblPr/>
              <a:tblGrid>
                <a:gridCol w="5556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000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31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39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717550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E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0" lang="en-US" altLang="zh-CN" sz="24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1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n+1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zh-CN" altLang="en-US" sz="240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说明</a:t>
                      </a:r>
                      <a:endParaRPr kumimoji="1" lang="zh-CN" altLang="en-US" sz="2400" b="1" i="0" u="none" strike="noStrike" cap="none" normalizeH="0" baseline="-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222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0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x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Q</a:t>
                      </a:r>
                      <a:r>
                        <a:rPr kumimoji="1" lang="en-US" altLang="zh-CN" sz="2400" b="0" i="0" u="none" strike="noStrike" cap="none" normalizeH="0" baseline="3000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n</a:t>
                      </a: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保持</a:t>
                      </a:r>
                      <a:endParaRPr kumimoji="0" lang="en-US" altLang="zh-CN" sz="22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22288"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1</a:t>
                      </a:r>
                    </a:p>
                  </a:txBody>
                  <a:tcPr marL="0" marR="0" marT="0" marB="0" anchor="ctr" anchorCtr="1" horzOverflow="overflow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x</a:t>
                      </a:r>
                      <a:endParaRPr kumimoji="0" lang="en-US" altLang="zh-CN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</a:endParaRP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marL="342900" indent="-342900"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342900" marR="0" lvl="0" indent="-34290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1" lang="en-US" altLang="zh-CN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  <a:cs typeface="Times New Roman" panose="02020603050405020304" pitchFamily="18" charset="0"/>
                        </a:rPr>
                        <a:t>D</a:t>
                      </a:r>
                      <a:endParaRPr kumimoji="1" lang="en-US" altLang="zh-CN" sz="2400" b="0" i="0" u="none" strike="noStrike" cap="none" normalizeH="0" baseline="3000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 anchorCtr="1" horzOverflow="overflow">
                    <a:lnL w="2857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eaLnBrk="0" hangingPunct="0">
                        <a:spcAft>
                          <a:spcPct val="20000"/>
                        </a:spcAft>
                        <a:defRPr sz="2400" b="1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1pPr>
                      <a:lvl2pPr marL="742950" indent="-285750" eaLnBrk="0" hangingPunct="0">
                        <a:spcAft>
                          <a:spcPct val="20000"/>
                        </a:spcAft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2pPr>
                      <a:lvl3pPr marL="11430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3pPr>
                      <a:lvl4pPr marL="16002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4pPr>
                      <a:lvl5pPr marL="2057400" indent="-228600" eaLnBrk="0" hangingPunct="0"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0"/>
                        </a:spcBef>
                        <a:spcAft>
                          <a:spcPct val="2000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0" fontAlgn="base" latinLnBrk="0" hangingPunct="0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宋体" panose="02010600030101010101" pitchFamily="2" charset="-122"/>
                        </a:rPr>
                        <a:t>跟随</a:t>
                      </a:r>
                    </a:p>
                  </a:txBody>
                  <a:tcPr marL="0" marR="0" marT="0" marB="0" anchor="ctr" anchorCtr="1" horzOverflow="overflow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1799" name="Text Box 72"/>
          <p:cNvSpPr txBox="1">
            <a:spLocks noChangeArrowheads="1"/>
          </p:cNvSpPr>
          <p:nvPr/>
        </p:nvSpPr>
        <p:spPr bwMode="auto">
          <a:xfrm>
            <a:off x="6094413" y="3051175"/>
            <a:ext cx="1706562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>
                <a:latin typeface="Arial" panose="020B0604020202020204" pitchFamily="34" charset="0"/>
              </a:rPr>
              <a:t>逻辑符号</a:t>
            </a:r>
          </a:p>
        </p:txBody>
      </p:sp>
      <p:grpSp>
        <p:nvGrpSpPr>
          <p:cNvPr id="31800" name="Group 73"/>
          <p:cNvGrpSpPr>
            <a:grpSpLocks/>
          </p:cNvGrpSpPr>
          <p:nvPr/>
        </p:nvGrpSpPr>
        <p:grpSpPr bwMode="auto">
          <a:xfrm>
            <a:off x="5940425" y="1574800"/>
            <a:ext cx="2235200" cy="1295400"/>
            <a:chOff x="3742" y="992"/>
            <a:chExt cx="1408" cy="816"/>
          </a:xfrm>
        </p:grpSpPr>
        <p:sp>
          <p:nvSpPr>
            <p:cNvPr id="31815" name="Rectangle 74"/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1816" name="Line 75"/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7" name="Line 76"/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18" name="Text Box 77"/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1819" name="Text Box 78"/>
            <p:cNvSpPr txBox="1">
              <a:spLocks noChangeArrowheads="1"/>
            </p:cNvSpPr>
            <p:nvPr/>
          </p:nvSpPr>
          <p:spPr bwMode="auto">
            <a:xfrm>
              <a:off x="4031" y="14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31820" name="Line 79"/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1" name="Line 80"/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1822" name="Text Box 81"/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3" name="Text Box 82"/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1824" name="Oval 83"/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5" name="Oval 84"/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1826" name="Line 85"/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1801" name="Rectangle 86"/>
          <p:cNvSpPr>
            <a:spLocks noChangeArrowheads="1"/>
          </p:cNvSpPr>
          <p:nvPr/>
        </p:nvSpPr>
        <p:spPr bwMode="auto">
          <a:xfrm>
            <a:off x="539750" y="4797425"/>
            <a:ext cx="4356100" cy="1512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/>
              <a:t>在</a:t>
            </a:r>
            <a:r>
              <a:rPr lang="en-US" altLang="zh-CN" sz="2400"/>
              <a:t>E</a:t>
            </a:r>
            <a:r>
              <a:rPr lang="zh-CN" altLang="en-US" sz="2400"/>
              <a:t>有效</a:t>
            </a:r>
            <a:r>
              <a:rPr lang="en-US" altLang="zh-CN" sz="2400"/>
              <a:t>(</a:t>
            </a:r>
            <a:r>
              <a:rPr lang="zh-CN" altLang="en-US" sz="2400"/>
              <a:t>电平有效</a:t>
            </a:r>
            <a:r>
              <a:rPr lang="en-US" altLang="zh-CN" sz="2400"/>
              <a:t>)</a:t>
            </a:r>
            <a:r>
              <a:rPr lang="zh-CN" altLang="en-US" sz="2400"/>
              <a:t>期间，</a:t>
            </a:r>
            <a:r>
              <a:rPr lang="en-US" altLang="zh-CN" sz="2400"/>
              <a:t>D</a:t>
            </a:r>
            <a:r>
              <a:rPr lang="zh-CN" altLang="en-US" sz="2400"/>
              <a:t>的变化将引起锁存器状态多次翻转</a:t>
            </a:r>
          </a:p>
        </p:txBody>
      </p:sp>
      <p:sp>
        <p:nvSpPr>
          <p:cNvPr id="31802" name="Oval 88"/>
          <p:cNvSpPr>
            <a:spLocks noChangeArrowheads="1"/>
          </p:cNvSpPr>
          <p:nvPr/>
        </p:nvSpPr>
        <p:spPr bwMode="auto">
          <a:xfrm>
            <a:off x="4044950" y="21367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3" name="AutoShape 89"/>
          <p:cNvSpPr>
            <a:spLocks noChangeArrowheads="1"/>
          </p:cNvSpPr>
          <p:nvPr/>
        </p:nvSpPr>
        <p:spPr bwMode="auto">
          <a:xfrm>
            <a:off x="3546475" y="1920875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4" name="Oval 90"/>
          <p:cNvSpPr>
            <a:spLocks noChangeArrowheads="1"/>
          </p:cNvSpPr>
          <p:nvPr/>
        </p:nvSpPr>
        <p:spPr bwMode="auto">
          <a:xfrm>
            <a:off x="4044950" y="3352800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5" name="AutoShape 91"/>
          <p:cNvSpPr>
            <a:spLocks noChangeArrowheads="1"/>
          </p:cNvSpPr>
          <p:nvPr/>
        </p:nvSpPr>
        <p:spPr bwMode="auto">
          <a:xfrm>
            <a:off x="3546475" y="3136900"/>
            <a:ext cx="493713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6" name="Oval 92"/>
          <p:cNvSpPr>
            <a:spLocks noChangeArrowheads="1"/>
          </p:cNvSpPr>
          <p:nvPr/>
        </p:nvSpPr>
        <p:spPr bwMode="auto">
          <a:xfrm>
            <a:off x="2921000" y="2005013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7" name="AutoShape 93"/>
          <p:cNvSpPr>
            <a:spLocks noChangeArrowheads="1"/>
          </p:cNvSpPr>
          <p:nvPr/>
        </p:nvSpPr>
        <p:spPr bwMode="auto">
          <a:xfrm>
            <a:off x="2422525" y="1789113"/>
            <a:ext cx="493713" cy="550862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8" name="Oval 94"/>
          <p:cNvSpPr>
            <a:spLocks noChangeArrowheads="1"/>
          </p:cNvSpPr>
          <p:nvPr/>
        </p:nvSpPr>
        <p:spPr bwMode="auto">
          <a:xfrm>
            <a:off x="2932113" y="34829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09" name="AutoShape 95"/>
          <p:cNvSpPr>
            <a:spLocks noChangeArrowheads="1"/>
          </p:cNvSpPr>
          <p:nvPr/>
        </p:nvSpPr>
        <p:spPr bwMode="auto">
          <a:xfrm>
            <a:off x="2433638" y="3267075"/>
            <a:ext cx="493712" cy="550863"/>
          </a:xfrm>
          <a:prstGeom prst="flowChartDelay">
            <a:avLst/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0" name="AutoShape 96"/>
          <p:cNvSpPr>
            <a:spLocks noChangeArrowheads="1"/>
          </p:cNvSpPr>
          <p:nvPr/>
        </p:nvSpPr>
        <p:spPr bwMode="auto">
          <a:xfrm rot="5400000">
            <a:off x="1670051" y="1714500"/>
            <a:ext cx="417512" cy="376237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1811" name="Oval 97"/>
          <p:cNvSpPr>
            <a:spLocks noChangeArrowheads="1"/>
          </p:cNvSpPr>
          <p:nvPr/>
        </p:nvSpPr>
        <p:spPr bwMode="auto">
          <a:xfrm>
            <a:off x="2032000" y="1844675"/>
            <a:ext cx="123825" cy="12382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pic>
        <p:nvPicPr>
          <p:cNvPr id="31812" name="图片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700" y="127000"/>
            <a:ext cx="2300288" cy="796925"/>
          </a:xfrm>
          <a:prstGeom prst="rect">
            <a:avLst/>
          </a:prstGeom>
          <a:noFill/>
          <a:ln w="9525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813" name="文本框 3"/>
          <p:cNvSpPr txBox="1">
            <a:spLocks noChangeArrowheads="1"/>
          </p:cNvSpPr>
          <p:nvPr/>
        </p:nvSpPr>
        <p:spPr bwMode="auto">
          <a:xfrm>
            <a:off x="3138488" y="3522663"/>
            <a:ext cx="403225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0000FF"/>
                </a:solidFill>
                <a:latin typeface="Arial" panose="020B0604020202020204" pitchFamily="34" charset="0"/>
              </a:rPr>
              <a:t>/S</a:t>
            </a:r>
            <a:endParaRPr lang="zh-CN" altLang="en-US" sz="18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  <p:sp>
        <p:nvSpPr>
          <p:cNvPr id="31814" name="文本框 99"/>
          <p:cNvSpPr txBox="1">
            <a:spLocks noChangeArrowheads="1"/>
          </p:cNvSpPr>
          <p:nvPr/>
        </p:nvSpPr>
        <p:spPr bwMode="auto">
          <a:xfrm>
            <a:off x="3127375" y="1704975"/>
            <a:ext cx="415925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solidFill>
                  <a:srgbClr val="0000FF"/>
                </a:solidFill>
                <a:latin typeface="Arial" panose="020B0604020202020204" pitchFamily="34" charset="0"/>
              </a:rPr>
              <a:t>/R</a:t>
            </a:r>
            <a:endParaRPr lang="zh-CN" altLang="en-US" sz="1800" b="0">
              <a:solidFill>
                <a:srgbClr val="0000FF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2A05D5F-BB60-4187-A947-5BCC4B6B82F2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3277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06BF0F69-7A80-463B-A58C-F518E3EFB24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27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示例</a:t>
            </a:r>
            <a:r>
              <a:rPr lang="en-US" altLang="zh-CN"/>
              <a:t>─</a:t>
            </a:r>
            <a:r>
              <a:rPr kumimoji="1" lang="en-US" altLang="ja-JP">
                <a:solidFill>
                  <a:schemeClr val="tx1"/>
                </a:solidFill>
              </a:rPr>
              <a:t>D</a:t>
            </a:r>
            <a:r>
              <a:rPr kumimoji="1" lang="en-US" altLang="en-US">
                <a:solidFill>
                  <a:schemeClr val="tx1"/>
                </a:solidFill>
              </a:rPr>
              <a:t>锁存器</a:t>
            </a:r>
            <a:r>
              <a:rPr kumimoji="1" lang="en-US" altLang="zh-CN">
                <a:solidFill>
                  <a:schemeClr val="tx1"/>
                </a:solidFill>
              </a:rPr>
              <a:t>波形图</a:t>
            </a:r>
            <a:endParaRPr kumimoji="1" lang="zh-CN" altLang="en-US">
              <a:solidFill>
                <a:schemeClr val="tx1"/>
              </a:solidFill>
            </a:endParaRPr>
          </a:p>
        </p:txBody>
      </p:sp>
      <p:sp>
        <p:nvSpPr>
          <p:cNvPr id="3277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5051425" cy="1179512"/>
          </a:xfrm>
        </p:spPr>
        <p:txBody>
          <a:bodyPr/>
          <a:lstStyle/>
          <a:p>
            <a:r>
              <a:rPr lang="zh-CN" altLang="en-US"/>
              <a:t>已知激励和控制输入，作出相应输出波形 </a:t>
            </a:r>
            <a:r>
              <a:rPr lang="en-US" altLang="zh-CN"/>
              <a:t>(</a:t>
            </a:r>
            <a:r>
              <a:rPr lang="zh-CN" altLang="en-US"/>
              <a:t>设初态为</a:t>
            </a:r>
            <a:r>
              <a:rPr lang="en-US" altLang="zh-CN"/>
              <a:t>0)</a:t>
            </a:r>
            <a:endParaRPr lang="zh-CN" altLang="en-US"/>
          </a:p>
        </p:txBody>
      </p:sp>
      <p:grpSp>
        <p:nvGrpSpPr>
          <p:cNvPr id="32775" name="Group 4"/>
          <p:cNvGrpSpPr>
            <a:grpSpLocks/>
          </p:cNvGrpSpPr>
          <p:nvPr/>
        </p:nvGrpSpPr>
        <p:grpSpPr bwMode="auto">
          <a:xfrm>
            <a:off x="1449388" y="3557588"/>
            <a:ext cx="6477000" cy="401637"/>
            <a:chOff x="913" y="2102"/>
            <a:chExt cx="4080" cy="288"/>
          </a:xfrm>
        </p:grpSpPr>
        <p:sp>
          <p:nvSpPr>
            <p:cNvPr id="32819" name="Line 5"/>
            <p:cNvSpPr>
              <a:spLocks noChangeShapeType="1"/>
            </p:cNvSpPr>
            <p:nvPr/>
          </p:nvSpPr>
          <p:spPr bwMode="auto">
            <a:xfrm>
              <a:off x="913" y="2390"/>
              <a:ext cx="43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0" name="Line 6"/>
            <p:cNvSpPr>
              <a:spLocks noChangeShapeType="1"/>
            </p:cNvSpPr>
            <p:nvPr/>
          </p:nvSpPr>
          <p:spPr bwMode="auto">
            <a:xfrm flipV="1">
              <a:off x="134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1" name="Line 7"/>
            <p:cNvSpPr>
              <a:spLocks noChangeShapeType="1"/>
            </p:cNvSpPr>
            <p:nvPr/>
          </p:nvSpPr>
          <p:spPr bwMode="auto">
            <a:xfrm>
              <a:off x="134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2" name="Line 8"/>
            <p:cNvSpPr>
              <a:spLocks noChangeShapeType="1"/>
            </p:cNvSpPr>
            <p:nvPr/>
          </p:nvSpPr>
          <p:spPr bwMode="auto">
            <a:xfrm>
              <a:off x="182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3" name="Line 9"/>
            <p:cNvSpPr>
              <a:spLocks noChangeShapeType="1"/>
            </p:cNvSpPr>
            <p:nvPr/>
          </p:nvSpPr>
          <p:spPr bwMode="auto">
            <a:xfrm>
              <a:off x="1825" y="2390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4" name="Line 10"/>
            <p:cNvSpPr>
              <a:spLocks noChangeShapeType="1"/>
            </p:cNvSpPr>
            <p:nvPr/>
          </p:nvSpPr>
          <p:spPr bwMode="auto">
            <a:xfrm flipV="1">
              <a:off x="230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5" name="Line 11"/>
            <p:cNvSpPr>
              <a:spLocks noChangeShapeType="1"/>
            </p:cNvSpPr>
            <p:nvPr/>
          </p:nvSpPr>
          <p:spPr bwMode="auto">
            <a:xfrm>
              <a:off x="2305" y="2102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6" name="Line 12"/>
            <p:cNvSpPr>
              <a:spLocks noChangeShapeType="1"/>
            </p:cNvSpPr>
            <p:nvPr/>
          </p:nvSpPr>
          <p:spPr bwMode="auto">
            <a:xfrm>
              <a:off x="2785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7" name="Line 13"/>
            <p:cNvSpPr>
              <a:spLocks noChangeShapeType="1"/>
            </p:cNvSpPr>
            <p:nvPr/>
          </p:nvSpPr>
          <p:spPr bwMode="auto">
            <a:xfrm>
              <a:off x="2785" y="2390"/>
              <a:ext cx="67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8" name="Line 14"/>
            <p:cNvSpPr>
              <a:spLocks noChangeShapeType="1"/>
            </p:cNvSpPr>
            <p:nvPr/>
          </p:nvSpPr>
          <p:spPr bwMode="auto">
            <a:xfrm flipV="1">
              <a:off x="345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29" name="Line 15"/>
            <p:cNvSpPr>
              <a:spLocks noChangeShapeType="1"/>
            </p:cNvSpPr>
            <p:nvPr/>
          </p:nvSpPr>
          <p:spPr bwMode="auto">
            <a:xfrm>
              <a:off x="3457" y="2102"/>
              <a:ext cx="38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0" name="Line 16"/>
            <p:cNvSpPr>
              <a:spLocks noChangeShapeType="1"/>
            </p:cNvSpPr>
            <p:nvPr/>
          </p:nvSpPr>
          <p:spPr bwMode="auto">
            <a:xfrm>
              <a:off x="3841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1" name="Line 17"/>
            <p:cNvSpPr>
              <a:spLocks noChangeShapeType="1"/>
            </p:cNvSpPr>
            <p:nvPr/>
          </p:nvSpPr>
          <p:spPr bwMode="auto">
            <a:xfrm>
              <a:off x="3841" y="2390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2" name="Line 18"/>
            <p:cNvSpPr>
              <a:spLocks noChangeShapeType="1"/>
            </p:cNvSpPr>
            <p:nvPr/>
          </p:nvSpPr>
          <p:spPr bwMode="auto">
            <a:xfrm flipV="1">
              <a:off x="4177" y="2102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33" name="Line 19"/>
            <p:cNvSpPr>
              <a:spLocks noChangeShapeType="1"/>
            </p:cNvSpPr>
            <p:nvPr/>
          </p:nvSpPr>
          <p:spPr bwMode="auto">
            <a:xfrm>
              <a:off x="4177" y="2102"/>
              <a:ext cx="81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32776" name="Group 20"/>
          <p:cNvGrpSpPr>
            <a:grpSpLocks/>
          </p:cNvGrpSpPr>
          <p:nvPr/>
        </p:nvGrpSpPr>
        <p:grpSpPr bwMode="auto">
          <a:xfrm>
            <a:off x="1449388" y="4386263"/>
            <a:ext cx="6400800" cy="431800"/>
            <a:chOff x="913" y="2630"/>
            <a:chExt cx="4032" cy="301"/>
          </a:xfrm>
        </p:grpSpPr>
        <p:sp>
          <p:nvSpPr>
            <p:cNvPr id="32810" name="Line 21"/>
            <p:cNvSpPr>
              <a:spLocks noChangeShapeType="1"/>
            </p:cNvSpPr>
            <p:nvPr/>
          </p:nvSpPr>
          <p:spPr bwMode="auto">
            <a:xfrm>
              <a:off x="913" y="2918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1" name="Line 22"/>
            <p:cNvSpPr>
              <a:spLocks noChangeShapeType="1"/>
            </p:cNvSpPr>
            <p:nvPr/>
          </p:nvSpPr>
          <p:spPr bwMode="auto">
            <a:xfrm flipV="1">
              <a:off x="2065" y="2630"/>
              <a:ext cx="0" cy="301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2" name="Line 23"/>
            <p:cNvSpPr>
              <a:spLocks noChangeShapeType="1"/>
            </p:cNvSpPr>
            <p:nvPr/>
          </p:nvSpPr>
          <p:spPr bwMode="auto">
            <a:xfrm>
              <a:off x="2065" y="2630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3" name="Line 24"/>
            <p:cNvSpPr>
              <a:spLocks noChangeShapeType="1"/>
            </p:cNvSpPr>
            <p:nvPr/>
          </p:nvSpPr>
          <p:spPr bwMode="auto">
            <a:xfrm>
              <a:off x="292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4" name="Line 25"/>
            <p:cNvSpPr>
              <a:spLocks noChangeShapeType="1"/>
            </p:cNvSpPr>
            <p:nvPr/>
          </p:nvSpPr>
          <p:spPr bwMode="auto">
            <a:xfrm>
              <a:off x="2929" y="2918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5" name="Line 26"/>
            <p:cNvSpPr>
              <a:spLocks noChangeShapeType="1"/>
            </p:cNvSpPr>
            <p:nvPr/>
          </p:nvSpPr>
          <p:spPr bwMode="auto">
            <a:xfrm flipV="1">
              <a:off x="364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6" name="Line 27"/>
            <p:cNvSpPr>
              <a:spLocks noChangeShapeType="1"/>
            </p:cNvSpPr>
            <p:nvPr/>
          </p:nvSpPr>
          <p:spPr bwMode="auto">
            <a:xfrm>
              <a:off x="3649" y="2630"/>
              <a:ext cx="72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7" name="Line 28"/>
            <p:cNvSpPr>
              <a:spLocks noChangeShapeType="1"/>
            </p:cNvSpPr>
            <p:nvPr/>
          </p:nvSpPr>
          <p:spPr bwMode="auto">
            <a:xfrm>
              <a:off x="4369" y="2630"/>
              <a:ext cx="0" cy="2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18" name="Line 29"/>
            <p:cNvSpPr>
              <a:spLocks noChangeShapeType="1"/>
            </p:cNvSpPr>
            <p:nvPr/>
          </p:nvSpPr>
          <p:spPr bwMode="auto">
            <a:xfrm>
              <a:off x="4369" y="2918"/>
              <a:ext cx="5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32777" name="Line 30"/>
          <p:cNvSpPr>
            <a:spLocks noChangeShapeType="1"/>
          </p:cNvSpPr>
          <p:nvPr/>
        </p:nvSpPr>
        <p:spPr bwMode="auto">
          <a:xfrm>
            <a:off x="3276600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8" name="Line 31"/>
          <p:cNvSpPr>
            <a:spLocks noChangeShapeType="1"/>
          </p:cNvSpPr>
          <p:nvPr/>
        </p:nvSpPr>
        <p:spPr bwMode="auto">
          <a:xfrm>
            <a:off x="4649788" y="3449638"/>
            <a:ext cx="0" cy="2566987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79" name="Line 32"/>
          <p:cNvSpPr>
            <a:spLocks noChangeShapeType="1"/>
          </p:cNvSpPr>
          <p:nvPr/>
        </p:nvSpPr>
        <p:spPr bwMode="auto">
          <a:xfrm>
            <a:off x="5792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0" name="Line 33"/>
          <p:cNvSpPr>
            <a:spLocks noChangeShapeType="1"/>
          </p:cNvSpPr>
          <p:nvPr/>
        </p:nvSpPr>
        <p:spPr bwMode="auto">
          <a:xfrm>
            <a:off x="6935788" y="3502025"/>
            <a:ext cx="0" cy="2590800"/>
          </a:xfrm>
          <a:prstGeom prst="line">
            <a:avLst/>
          </a:prstGeom>
          <a:noFill/>
          <a:ln w="1905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32781" name="Text Box 34"/>
          <p:cNvSpPr txBox="1">
            <a:spLocks noChangeArrowheads="1"/>
          </p:cNvSpPr>
          <p:nvPr/>
        </p:nvSpPr>
        <p:spPr bwMode="auto">
          <a:xfrm>
            <a:off x="900113" y="3592513"/>
            <a:ext cx="44132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D</a:t>
            </a:r>
          </a:p>
        </p:txBody>
      </p:sp>
      <p:sp>
        <p:nvSpPr>
          <p:cNvPr id="32782" name="Text Box 35"/>
          <p:cNvSpPr txBox="1">
            <a:spLocks noChangeArrowheads="1"/>
          </p:cNvSpPr>
          <p:nvPr/>
        </p:nvSpPr>
        <p:spPr bwMode="auto">
          <a:xfrm>
            <a:off x="915988" y="4506913"/>
            <a:ext cx="423862" cy="523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E</a:t>
            </a:r>
          </a:p>
        </p:txBody>
      </p:sp>
      <p:sp>
        <p:nvSpPr>
          <p:cNvPr id="32783" name="Text Box 36"/>
          <p:cNvSpPr txBox="1">
            <a:spLocks noChangeArrowheads="1"/>
          </p:cNvSpPr>
          <p:nvPr/>
        </p:nvSpPr>
        <p:spPr bwMode="auto">
          <a:xfrm>
            <a:off x="915988" y="5268913"/>
            <a:ext cx="460375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>
                <a:ea typeface="楷体_GB2312" pitchFamily="49" charset="-122"/>
              </a:rPr>
              <a:t>Q</a:t>
            </a:r>
          </a:p>
        </p:txBody>
      </p:sp>
      <p:grpSp>
        <p:nvGrpSpPr>
          <p:cNvPr id="32784" name="Group 37"/>
          <p:cNvGrpSpPr>
            <a:grpSpLocks/>
          </p:cNvGrpSpPr>
          <p:nvPr/>
        </p:nvGrpSpPr>
        <p:grpSpPr bwMode="auto">
          <a:xfrm>
            <a:off x="1449388" y="5178425"/>
            <a:ext cx="6453187" cy="858838"/>
            <a:chOff x="913" y="3158"/>
            <a:chExt cx="4065" cy="541"/>
          </a:xfrm>
        </p:grpSpPr>
        <p:sp>
          <p:nvSpPr>
            <p:cNvPr id="32798" name="Line 38"/>
            <p:cNvSpPr>
              <a:spLocks noChangeShapeType="1"/>
            </p:cNvSpPr>
            <p:nvPr/>
          </p:nvSpPr>
          <p:spPr bwMode="auto">
            <a:xfrm>
              <a:off x="913" y="3398"/>
              <a:ext cx="13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9" name="Line 39"/>
            <p:cNvSpPr>
              <a:spLocks noChangeShapeType="1"/>
            </p:cNvSpPr>
            <p:nvPr/>
          </p:nvSpPr>
          <p:spPr bwMode="auto">
            <a:xfrm flipV="1">
              <a:off x="230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0" name="Line 40"/>
            <p:cNvSpPr>
              <a:spLocks noChangeShapeType="1"/>
            </p:cNvSpPr>
            <p:nvPr/>
          </p:nvSpPr>
          <p:spPr bwMode="auto">
            <a:xfrm>
              <a:off x="2305" y="3158"/>
              <a:ext cx="4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1" name="Line 41"/>
            <p:cNvSpPr>
              <a:spLocks noChangeShapeType="1"/>
            </p:cNvSpPr>
            <p:nvPr/>
          </p:nvSpPr>
          <p:spPr bwMode="auto">
            <a:xfrm>
              <a:off x="2785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2" name="Line 42"/>
            <p:cNvSpPr>
              <a:spLocks noChangeShapeType="1"/>
            </p:cNvSpPr>
            <p:nvPr/>
          </p:nvSpPr>
          <p:spPr bwMode="auto">
            <a:xfrm>
              <a:off x="2785" y="3398"/>
              <a:ext cx="86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3" name="Line 43"/>
            <p:cNvSpPr>
              <a:spLocks noChangeShapeType="1"/>
            </p:cNvSpPr>
            <p:nvPr/>
          </p:nvSpPr>
          <p:spPr bwMode="auto">
            <a:xfrm flipV="1">
              <a:off x="3649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4" name="Line 44"/>
            <p:cNvSpPr>
              <a:spLocks noChangeShapeType="1"/>
            </p:cNvSpPr>
            <p:nvPr/>
          </p:nvSpPr>
          <p:spPr bwMode="auto">
            <a:xfrm>
              <a:off x="3649" y="3158"/>
              <a:ext cx="19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5" name="Line 45"/>
            <p:cNvSpPr>
              <a:spLocks noChangeShapeType="1"/>
            </p:cNvSpPr>
            <p:nvPr/>
          </p:nvSpPr>
          <p:spPr bwMode="auto">
            <a:xfrm>
              <a:off x="3841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6" name="Line 46"/>
            <p:cNvSpPr>
              <a:spLocks noChangeShapeType="1"/>
            </p:cNvSpPr>
            <p:nvPr/>
          </p:nvSpPr>
          <p:spPr bwMode="auto">
            <a:xfrm>
              <a:off x="3841" y="3398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7" name="Line 47"/>
            <p:cNvSpPr>
              <a:spLocks noChangeShapeType="1"/>
            </p:cNvSpPr>
            <p:nvPr/>
          </p:nvSpPr>
          <p:spPr bwMode="auto">
            <a:xfrm flipV="1">
              <a:off x="4177" y="3158"/>
              <a:ext cx="0" cy="24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8" name="Line 48"/>
            <p:cNvSpPr>
              <a:spLocks noChangeShapeType="1"/>
            </p:cNvSpPr>
            <p:nvPr/>
          </p:nvSpPr>
          <p:spPr bwMode="auto">
            <a:xfrm>
              <a:off x="4177" y="3158"/>
              <a:ext cx="76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809" name="Text Box 49"/>
            <p:cNvSpPr txBox="1">
              <a:spLocks noChangeArrowheads="1"/>
            </p:cNvSpPr>
            <p:nvPr/>
          </p:nvSpPr>
          <p:spPr bwMode="auto">
            <a:xfrm>
              <a:off x="1214" y="3411"/>
              <a:ext cx="376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zh-CN" altLang="en-US" sz="2400">
                  <a:latin typeface="宋体" panose="02010600030101010101" pitchFamily="2" charset="-122"/>
                </a:rPr>
                <a:t>保持   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   跟随</a:t>
              </a:r>
              <a:r>
                <a:rPr kumimoji="1" lang="en-US" altLang="zh-CN" sz="2400">
                  <a:latin typeface="宋体" panose="02010600030101010101" pitchFamily="2" charset="-122"/>
                </a:rPr>
                <a:t>    </a:t>
              </a:r>
              <a:r>
                <a:rPr kumimoji="1" lang="zh-CN" altLang="en-US" sz="2400">
                  <a:latin typeface="宋体" panose="02010600030101010101" pitchFamily="2" charset="-122"/>
                </a:rPr>
                <a:t>保持</a:t>
              </a:r>
            </a:p>
          </p:txBody>
        </p:sp>
      </p:grpSp>
      <p:grpSp>
        <p:nvGrpSpPr>
          <p:cNvPr id="32785" name="Group 50"/>
          <p:cNvGrpSpPr>
            <a:grpSpLocks/>
          </p:cNvGrpSpPr>
          <p:nvPr/>
        </p:nvGrpSpPr>
        <p:grpSpPr bwMode="auto">
          <a:xfrm>
            <a:off x="6192838" y="1592263"/>
            <a:ext cx="2235200" cy="1295400"/>
            <a:chOff x="3742" y="992"/>
            <a:chExt cx="1408" cy="816"/>
          </a:xfrm>
        </p:grpSpPr>
        <p:sp>
          <p:nvSpPr>
            <p:cNvPr id="32786" name="Rectangle 51"/>
            <p:cNvSpPr>
              <a:spLocks noChangeArrowheads="1"/>
            </p:cNvSpPr>
            <p:nvPr/>
          </p:nvSpPr>
          <p:spPr bwMode="auto">
            <a:xfrm>
              <a:off x="4030" y="992"/>
              <a:ext cx="576" cy="8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>
                <a:ea typeface="楷体_GB2312" pitchFamily="49" charset="-122"/>
              </a:endParaRPr>
            </a:p>
          </p:txBody>
        </p:sp>
        <p:sp>
          <p:nvSpPr>
            <p:cNvPr id="32787" name="Line 52"/>
            <p:cNvSpPr>
              <a:spLocks noChangeShapeType="1"/>
            </p:cNvSpPr>
            <p:nvPr/>
          </p:nvSpPr>
          <p:spPr bwMode="auto">
            <a:xfrm flipH="1">
              <a:off x="3742" y="1184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8" name="Line 53"/>
            <p:cNvSpPr>
              <a:spLocks noChangeShapeType="1"/>
            </p:cNvSpPr>
            <p:nvPr/>
          </p:nvSpPr>
          <p:spPr bwMode="auto">
            <a:xfrm flipH="1">
              <a:off x="3742" y="1632"/>
              <a:ext cx="28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89" name="Text Box 54"/>
            <p:cNvSpPr txBox="1">
              <a:spLocks noChangeArrowheads="1"/>
            </p:cNvSpPr>
            <p:nvPr/>
          </p:nvSpPr>
          <p:spPr bwMode="auto">
            <a:xfrm>
              <a:off x="4036" y="104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2790" name="Text Box 55"/>
            <p:cNvSpPr txBox="1">
              <a:spLocks noChangeArrowheads="1"/>
            </p:cNvSpPr>
            <p:nvPr/>
          </p:nvSpPr>
          <p:spPr bwMode="auto">
            <a:xfrm>
              <a:off x="4031" y="1484"/>
              <a:ext cx="246" cy="2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32791" name="Line 56"/>
            <p:cNvSpPr>
              <a:spLocks noChangeShapeType="1"/>
            </p:cNvSpPr>
            <p:nvPr/>
          </p:nvSpPr>
          <p:spPr bwMode="auto">
            <a:xfrm>
              <a:off x="4606" y="1184"/>
              <a:ext cx="27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2" name="Line 57"/>
            <p:cNvSpPr>
              <a:spLocks noChangeShapeType="1"/>
            </p:cNvSpPr>
            <p:nvPr/>
          </p:nvSpPr>
          <p:spPr bwMode="auto">
            <a:xfrm>
              <a:off x="4654" y="163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2793" name="Text Box 58"/>
            <p:cNvSpPr txBox="1">
              <a:spLocks noChangeArrowheads="1"/>
            </p:cNvSpPr>
            <p:nvPr/>
          </p:nvSpPr>
          <p:spPr bwMode="auto">
            <a:xfrm>
              <a:off x="4873" y="1046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4" name="Text Box 59"/>
            <p:cNvSpPr txBox="1">
              <a:spLocks noChangeArrowheads="1"/>
            </p:cNvSpPr>
            <p:nvPr/>
          </p:nvSpPr>
          <p:spPr bwMode="auto">
            <a:xfrm>
              <a:off x="4885" y="146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2795" name="Oval 60"/>
            <p:cNvSpPr>
              <a:spLocks noChangeArrowheads="1"/>
            </p:cNvSpPr>
            <p:nvPr/>
          </p:nvSpPr>
          <p:spPr bwMode="auto">
            <a:xfrm>
              <a:off x="4606" y="1598"/>
              <a:ext cx="48" cy="4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6" name="Oval 61"/>
            <p:cNvSpPr>
              <a:spLocks noChangeArrowheads="1"/>
            </p:cNvSpPr>
            <p:nvPr/>
          </p:nvSpPr>
          <p:spPr bwMode="auto">
            <a:xfrm>
              <a:off x="4603" y="1591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2797" name="Line 62"/>
            <p:cNvSpPr>
              <a:spLocks noChangeShapeType="1"/>
            </p:cNvSpPr>
            <p:nvPr/>
          </p:nvSpPr>
          <p:spPr bwMode="auto">
            <a:xfrm>
              <a:off x="4936" y="151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日期占位符 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8F3A32F-8F0B-456B-BAA6-7FB85AD28429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5" name="页脚占位符 6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33796" name="灯片编号占位符 7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8746671-AB4B-4419-AB6E-F0877B8BEB5C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19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37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indent="357188" algn="l"/>
            <a:r>
              <a:rPr kumimoji="1" lang="en-US" altLang="zh-CN">
                <a:solidFill>
                  <a:schemeClr val="tx1"/>
                </a:solidFill>
              </a:rPr>
              <a:t>D</a:t>
            </a:r>
            <a:r>
              <a:rPr kumimoji="1" lang="en-US" altLang="en-US">
                <a:solidFill>
                  <a:schemeClr val="tx1"/>
                </a:solidFill>
              </a:rPr>
              <a:t>锁存器</a:t>
            </a:r>
            <a:r>
              <a:rPr kumimoji="1" lang="en-US" altLang="zh-CN">
                <a:solidFill>
                  <a:schemeClr val="tx1"/>
                </a:solidFill>
              </a:rPr>
              <a:t>的</a:t>
            </a:r>
            <a:r>
              <a:rPr kumimoji="1" lang="zh-CN" altLang="en-US">
                <a:solidFill>
                  <a:schemeClr val="tx1"/>
                </a:solidFill>
              </a:rPr>
              <a:t>传输门实现</a:t>
            </a:r>
          </a:p>
        </p:txBody>
      </p:sp>
      <p:sp>
        <p:nvSpPr>
          <p:cNvPr id="33798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449388"/>
            <a:ext cx="3990975" cy="4932362"/>
          </a:xfrm>
          <a:noFill/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 sz="2000"/>
              <a:t>当</a:t>
            </a:r>
            <a:r>
              <a:rPr lang="en-US" altLang="zh-CN" sz="2000"/>
              <a:t>S1</a:t>
            </a:r>
            <a:r>
              <a:rPr lang="zh-CN" altLang="en-US" sz="2000"/>
              <a:t>合上，</a:t>
            </a:r>
            <a:r>
              <a:rPr lang="en-US" altLang="zh-CN" sz="2000"/>
              <a:t>S2</a:t>
            </a:r>
            <a:r>
              <a:rPr lang="zh-CN" altLang="en-US" sz="2000"/>
              <a:t>断开时，</a:t>
            </a:r>
            <a:r>
              <a:rPr lang="en-US" altLang="zh-CN" sz="2000"/>
              <a:t>Q=D</a:t>
            </a:r>
            <a:r>
              <a:rPr lang="zh-CN" altLang="en-US" sz="2000"/>
              <a:t>，跟随</a:t>
            </a:r>
          </a:p>
          <a:p>
            <a:pPr>
              <a:lnSpc>
                <a:spcPct val="110000"/>
              </a:lnSpc>
            </a:pPr>
            <a:r>
              <a:rPr lang="zh-CN" altLang="en-US" sz="2000"/>
              <a:t>当</a:t>
            </a:r>
            <a:r>
              <a:rPr lang="en-US" altLang="zh-CN" sz="2000"/>
              <a:t>S2</a:t>
            </a:r>
            <a:r>
              <a:rPr lang="zh-CN" altLang="en-US" sz="2000"/>
              <a:t>合上，</a:t>
            </a:r>
            <a:r>
              <a:rPr lang="en-US" altLang="zh-CN" sz="2000"/>
              <a:t>S1</a:t>
            </a:r>
            <a:r>
              <a:rPr lang="zh-CN" altLang="en-US" sz="2000"/>
              <a:t>断开时，</a:t>
            </a:r>
            <a:r>
              <a:rPr lang="en-US" altLang="zh-CN" sz="2000"/>
              <a:t>Q</a:t>
            </a:r>
            <a:r>
              <a:rPr lang="zh-CN" altLang="en-US" sz="2000"/>
              <a:t>保持</a:t>
            </a:r>
          </a:p>
          <a:p>
            <a:pPr>
              <a:lnSpc>
                <a:spcPct val="110000"/>
              </a:lnSpc>
            </a:pPr>
            <a:endParaRPr lang="en-US" altLang="zh-CN" sz="2000"/>
          </a:p>
          <a:p>
            <a:pPr>
              <a:lnSpc>
                <a:spcPct val="110000"/>
              </a:lnSpc>
            </a:pPr>
            <a:r>
              <a:rPr lang="zh-CN" altLang="en-US" sz="2000"/>
              <a:t>传输门相当于受控的双向开关</a:t>
            </a:r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>
              <a:lnSpc>
                <a:spcPct val="110000"/>
              </a:lnSpc>
            </a:pPr>
            <a:endParaRPr lang="zh-CN" altLang="en-US" sz="2400"/>
          </a:p>
          <a:p>
            <a:pPr lvl="1">
              <a:lnSpc>
                <a:spcPct val="110000"/>
              </a:lnSpc>
            </a:pPr>
            <a:r>
              <a:rPr lang="zh-CN" altLang="en-US" sz="2000"/>
              <a:t>当</a:t>
            </a:r>
            <a:r>
              <a:rPr lang="en-US" altLang="zh-CN" sz="2000"/>
              <a:t>C=1</a:t>
            </a:r>
            <a:r>
              <a:rPr lang="zh-CN" altLang="en-US" sz="2000"/>
              <a:t>，   </a:t>
            </a:r>
            <a:r>
              <a:rPr lang="en-US" altLang="zh-CN" sz="2000"/>
              <a:t>=0</a:t>
            </a:r>
            <a:r>
              <a:rPr lang="zh-CN" altLang="en-US" sz="2000"/>
              <a:t>：</a:t>
            </a:r>
            <a:r>
              <a:rPr lang="en-US" altLang="zh-CN" sz="2000"/>
              <a:t>Y</a:t>
            </a:r>
            <a:r>
              <a:rPr lang="zh-CN" altLang="en-US" sz="2000"/>
              <a:t>与</a:t>
            </a:r>
            <a:r>
              <a:rPr lang="en-US" altLang="zh-CN" sz="2000"/>
              <a:t>X</a:t>
            </a:r>
            <a:r>
              <a:rPr lang="zh-CN" altLang="en-US" sz="2000"/>
              <a:t>连通</a:t>
            </a:r>
            <a:endParaRPr lang="en-US" altLang="zh-CN" sz="2000"/>
          </a:p>
          <a:p>
            <a:pPr lvl="1">
              <a:lnSpc>
                <a:spcPct val="110000"/>
              </a:lnSpc>
            </a:pPr>
            <a:r>
              <a:rPr lang="zh-CN" altLang="en-US" sz="2000"/>
              <a:t>当</a:t>
            </a:r>
            <a:r>
              <a:rPr lang="en-US" altLang="zh-CN" sz="2000"/>
              <a:t>C=0</a:t>
            </a:r>
            <a:r>
              <a:rPr lang="zh-CN" altLang="en-US" sz="2000"/>
              <a:t>，   </a:t>
            </a:r>
            <a:r>
              <a:rPr lang="en-US" altLang="zh-CN" sz="2000"/>
              <a:t>=1</a:t>
            </a:r>
            <a:r>
              <a:rPr lang="zh-CN" altLang="en-US" sz="2000"/>
              <a:t>：</a:t>
            </a:r>
            <a:r>
              <a:rPr lang="en-US" altLang="zh-CN" sz="2000"/>
              <a:t>Y</a:t>
            </a:r>
            <a:r>
              <a:rPr lang="zh-CN" altLang="en-US" sz="2000"/>
              <a:t>与</a:t>
            </a:r>
            <a:r>
              <a:rPr lang="en-US" altLang="zh-CN" sz="2000"/>
              <a:t>X</a:t>
            </a:r>
            <a:r>
              <a:rPr lang="zh-CN" altLang="en-US" sz="2000"/>
              <a:t>断开</a:t>
            </a:r>
          </a:p>
        </p:txBody>
      </p:sp>
      <p:graphicFrame>
        <p:nvGraphicFramePr>
          <p:cNvPr id="33799" name="Object 4"/>
          <p:cNvGraphicFramePr>
            <a:graphicFrameLocks noChangeAspect="1"/>
          </p:cNvGraphicFramePr>
          <p:nvPr/>
        </p:nvGraphicFramePr>
        <p:xfrm>
          <a:off x="4932363" y="3033713"/>
          <a:ext cx="3492500" cy="330993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69" name="Picture" r:id="rId4" imgW="2362200" imgH="2108200" progId="Word.Picture.8">
                  <p:embed/>
                </p:oleObj>
              </mc:Choice>
              <mc:Fallback>
                <p:oleObj name="Picture" r:id="rId4" imgW="2362200" imgH="2108200" progId="Word.Picture.8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32363" y="3033713"/>
                        <a:ext cx="3492500" cy="330993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3399FF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0" name="Group 5"/>
          <p:cNvGrpSpPr>
            <a:grpSpLocks/>
          </p:cNvGrpSpPr>
          <p:nvPr/>
        </p:nvGrpSpPr>
        <p:grpSpPr bwMode="auto">
          <a:xfrm>
            <a:off x="4567238" y="1484313"/>
            <a:ext cx="4144962" cy="1425575"/>
            <a:chOff x="2877" y="845"/>
            <a:chExt cx="2611" cy="898"/>
          </a:xfrm>
        </p:grpSpPr>
        <p:sp>
          <p:nvSpPr>
            <p:cNvPr id="33840" name="Line 6"/>
            <p:cNvSpPr>
              <a:spLocks noChangeShapeType="1"/>
            </p:cNvSpPr>
            <p:nvPr/>
          </p:nvSpPr>
          <p:spPr bwMode="auto">
            <a:xfrm>
              <a:off x="3538" y="1574"/>
              <a:ext cx="17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33841" name="Group 7"/>
            <p:cNvGrpSpPr>
              <a:grpSpLocks/>
            </p:cNvGrpSpPr>
            <p:nvPr/>
          </p:nvGrpSpPr>
          <p:grpSpPr bwMode="auto">
            <a:xfrm>
              <a:off x="4561" y="1413"/>
              <a:ext cx="321" cy="330"/>
              <a:chOff x="4422" y="1277"/>
              <a:chExt cx="364" cy="330"/>
            </a:xfrm>
          </p:grpSpPr>
          <p:sp>
            <p:nvSpPr>
              <p:cNvPr id="33858" name="AutoShape 8"/>
              <p:cNvSpPr>
                <a:spLocks noChangeArrowheads="1"/>
              </p:cNvSpPr>
              <p:nvPr/>
            </p:nvSpPr>
            <p:spPr bwMode="auto">
              <a:xfrm rot="5400000">
                <a:off x="4413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9" name="Oval 9"/>
              <p:cNvSpPr>
                <a:spLocks noChangeArrowheads="1"/>
              </p:cNvSpPr>
              <p:nvPr/>
            </p:nvSpPr>
            <p:spPr bwMode="auto">
              <a:xfrm>
                <a:off x="4704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842" name="Line 10"/>
            <p:cNvSpPr>
              <a:spLocks noChangeShapeType="1"/>
            </p:cNvSpPr>
            <p:nvPr/>
          </p:nvSpPr>
          <p:spPr bwMode="auto">
            <a:xfrm flipV="1">
              <a:off x="3765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3" name="Line 11"/>
            <p:cNvSpPr>
              <a:spLocks noChangeShapeType="1"/>
            </p:cNvSpPr>
            <p:nvPr/>
          </p:nvSpPr>
          <p:spPr bwMode="auto">
            <a:xfrm>
              <a:off x="3765" y="1208"/>
              <a:ext cx="5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44" name="Line 12"/>
            <p:cNvSpPr>
              <a:spLocks noChangeShapeType="1"/>
            </p:cNvSpPr>
            <p:nvPr/>
          </p:nvSpPr>
          <p:spPr bwMode="auto">
            <a:xfrm flipV="1">
              <a:off x="5103" y="1208"/>
              <a:ext cx="0" cy="36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45" name="Text Box 13"/>
            <p:cNvSpPr txBox="1">
              <a:spLocks noChangeArrowheads="1"/>
            </p:cNvSpPr>
            <p:nvPr/>
          </p:nvSpPr>
          <p:spPr bwMode="auto">
            <a:xfrm>
              <a:off x="5339" y="1457"/>
              <a:ext cx="14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grpSp>
          <p:nvGrpSpPr>
            <p:cNvPr id="33846" name="Group 14"/>
            <p:cNvGrpSpPr>
              <a:grpSpLocks/>
            </p:cNvGrpSpPr>
            <p:nvPr/>
          </p:nvGrpSpPr>
          <p:grpSpPr bwMode="auto">
            <a:xfrm>
              <a:off x="3987" y="1413"/>
              <a:ext cx="322" cy="330"/>
              <a:chOff x="3651" y="1277"/>
              <a:chExt cx="364" cy="330"/>
            </a:xfrm>
          </p:grpSpPr>
          <p:sp>
            <p:nvSpPr>
              <p:cNvPr id="33856" name="AutoShape 15"/>
              <p:cNvSpPr>
                <a:spLocks noChangeArrowheads="1"/>
              </p:cNvSpPr>
              <p:nvPr/>
            </p:nvSpPr>
            <p:spPr bwMode="auto">
              <a:xfrm rot="5400000">
                <a:off x="3642" y="1286"/>
                <a:ext cx="330" cy="311"/>
              </a:xfrm>
              <a:prstGeom prst="triangle">
                <a:avLst>
                  <a:gd name="adj" fmla="val 50000"/>
                </a:avLst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33857" name="Oval 16"/>
              <p:cNvSpPr>
                <a:spLocks noChangeArrowheads="1"/>
              </p:cNvSpPr>
              <p:nvPr/>
            </p:nvSpPr>
            <p:spPr bwMode="auto">
              <a:xfrm>
                <a:off x="3933" y="1397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sp>
          <p:nvSpPr>
            <p:cNvPr id="33847" name="Oval 17"/>
            <p:cNvSpPr>
              <a:spLocks noChangeArrowheads="1"/>
            </p:cNvSpPr>
            <p:nvPr/>
          </p:nvSpPr>
          <p:spPr bwMode="auto">
            <a:xfrm>
              <a:off x="3516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48" name="Oval 18"/>
            <p:cNvSpPr>
              <a:spLocks noChangeArrowheads="1"/>
            </p:cNvSpPr>
            <p:nvPr/>
          </p:nvSpPr>
          <p:spPr bwMode="auto">
            <a:xfrm>
              <a:off x="3289" y="1548"/>
              <a:ext cx="45" cy="45"/>
            </a:xfrm>
            <a:prstGeom prst="ellipse">
              <a:avLst/>
            </a:prstGeom>
            <a:solidFill>
              <a:schemeClr val="tx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49" name="Line 19"/>
            <p:cNvSpPr>
              <a:spLocks noChangeShapeType="1"/>
            </p:cNvSpPr>
            <p:nvPr/>
          </p:nvSpPr>
          <p:spPr bwMode="auto">
            <a:xfrm flipV="1">
              <a:off x="3311" y="1453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0" name="Line 20"/>
            <p:cNvSpPr>
              <a:spLocks noChangeShapeType="1"/>
            </p:cNvSpPr>
            <p:nvPr/>
          </p:nvSpPr>
          <p:spPr bwMode="auto">
            <a:xfrm flipV="1">
              <a:off x="3084" y="1571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1" name="Line 21"/>
            <p:cNvSpPr>
              <a:spLocks noChangeShapeType="1"/>
            </p:cNvSpPr>
            <p:nvPr/>
          </p:nvSpPr>
          <p:spPr bwMode="auto">
            <a:xfrm>
              <a:off x="4513" y="1208"/>
              <a:ext cx="59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52" name="Line 22"/>
            <p:cNvSpPr>
              <a:spLocks noChangeShapeType="1"/>
            </p:cNvSpPr>
            <p:nvPr/>
          </p:nvSpPr>
          <p:spPr bwMode="auto">
            <a:xfrm flipV="1">
              <a:off x="4309" y="1094"/>
              <a:ext cx="204" cy="11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53" name="Text Box 23"/>
            <p:cNvSpPr txBox="1">
              <a:spLocks noChangeArrowheads="1"/>
            </p:cNvSpPr>
            <p:nvPr/>
          </p:nvSpPr>
          <p:spPr bwMode="auto">
            <a:xfrm>
              <a:off x="2877" y="1454"/>
              <a:ext cx="139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D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33854" name="Text Box 24"/>
            <p:cNvSpPr txBox="1">
              <a:spLocks noChangeArrowheads="1"/>
            </p:cNvSpPr>
            <p:nvPr/>
          </p:nvSpPr>
          <p:spPr bwMode="auto">
            <a:xfrm>
              <a:off x="3366" y="1159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000">
                  <a:ea typeface="楷体_GB2312" pitchFamily="49" charset="-122"/>
                </a:rPr>
                <a:t>1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  <p:sp>
          <p:nvSpPr>
            <p:cNvPr id="33855" name="Text Box 25"/>
            <p:cNvSpPr txBox="1">
              <a:spLocks noChangeArrowheads="1"/>
            </p:cNvSpPr>
            <p:nvPr/>
          </p:nvSpPr>
          <p:spPr bwMode="auto">
            <a:xfrm>
              <a:off x="4340" y="845"/>
              <a:ext cx="187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r>
                <a:rPr kumimoji="1" lang="en-US" altLang="zh-CN" sz="2000">
                  <a:ea typeface="楷体_GB2312" pitchFamily="49" charset="-122"/>
                </a:rPr>
                <a:t>2</a:t>
              </a:r>
              <a:endParaRPr kumimoji="1" lang="en-US" altLang="zh-CN" sz="1400">
                <a:ea typeface="楷体_GB2312" pitchFamily="49" charset="-122"/>
              </a:endParaRPr>
            </a:p>
          </p:txBody>
        </p:sp>
      </p:grpSp>
      <p:grpSp>
        <p:nvGrpSpPr>
          <p:cNvPr id="33801" name="Group 26"/>
          <p:cNvGrpSpPr>
            <a:grpSpLocks/>
          </p:cNvGrpSpPr>
          <p:nvPr/>
        </p:nvGrpSpPr>
        <p:grpSpPr bwMode="auto">
          <a:xfrm>
            <a:off x="792163" y="3513138"/>
            <a:ext cx="1708150" cy="1136650"/>
            <a:chOff x="1531" y="1993"/>
            <a:chExt cx="1337" cy="889"/>
          </a:xfrm>
        </p:grpSpPr>
        <p:sp>
          <p:nvSpPr>
            <p:cNvPr id="33829" name="Text Box 27"/>
            <p:cNvSpPr txBox="1">
              <a:spLocks noChangeArrowheads="1"/>
            </p:cNvSpPr>
            <p:nvPr/>
          </p:nvSpPr>
          <p:spPr bwMode="auto">
            <a:xfrm>
              <a:off x="1987" y="2667"/>
              <a:ext cx="1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25000">
                <a:ea typeface="楷体_GB2312" pitchFamily="49" charset="-122"/>
              </a:endParaRPr>
            </a:p>
          </p:txBody>
        </p:sp>
        <p:sp>
          <p:nvSpPr>
            <p:cNvPr id="33830" name="Line 28"/>
            <p:cNvSpPr>
              <a:spLocks noChangeShapeType="1"/>
            </p:cNvSpPr>
            <p:nvPr/>
          </p:nvSpPr>
          <p:spPr bwMode="auto">
            <a:xfrm>
              <a:off x="2393" y="2398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1" name="Line 29"/>
            <p:cNvSpPr>
              <a:spLocks noChangeShapeType="1"/>
            </p:cNvSpPr>
            <p:nvPr/>
          </p:nvSpPr>
          <p:spPr bwMode="auto">
            <a:xfrm>
              <a:off x="1792" y="2415"/>
              <a:ext cx="18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2" name="Line 30"/>
            <p:cNvSpPr>
              <a:spLocks noChangeShapeType="1"/>
            </p:cNvSpPr>
            <p:nvPr/>
          </p:nvSpPr>
          <p:spPr bwMode="auto">
            <a:xfrm>
              <a:off x="1988" y="1993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33" name="Oval 31"/>
            <p:cNvSpPr>
              <a:spLocks noChangeArrowheads="1"/>
            </p:cNvSpPr>
            <p:nvPr/>
          </p:nvSpPr>
          <p:spPr bwMode="auto">
            <a:xfrm>
              <a:off x="2140" y="2180"/>
              <a:ext cx="82" cy="82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34" name="Text Box 32"/>
            <p:cNvSpPr txBox="1">
              <a:spLocks noChangeArrowheads="1"/>
            </p:cNvSpPr>
            <p:nvPr/>
          </p:nvSpPr>
          <p:spPr bwMode="auto">
            <a:xfrm>
              <a:off x="1971" y="2263"/>
              <a:ext cx="422" cy="316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000"/>
                <a:t>TG</a:t>
              </a:r>
            </a:p>
          </p:txBody>
        </p:sp>
        <p:sp>
          <p:nvSpPr>
            <p:cNvPr id="33835" name="Line 33"/>
            <p:cNvSpPr>
              <a:spLocks noChangeShapeType="1"/>
            </p:cNvSpPr>
            <p:nvPr/>
          </p:nvSpPr>
          <p:spPr bwMode="auto">
            <a:xfrm>
              <a:off x="2174" y="2582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6" name="Line 34"/>
            <p:cNvSpPr>
              <a:spLocks noChangeShapeType="1"/>
            </p:cNvSpPr>
            <p:nvPr/>
          </p:nvSpPr>
          <p:spPr bwMode="auto">
            <a:xfrm>
              <a:off x="2177" y="1998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37" name="Text Box 35"/>
            <p:cNvSpPr txBox="1">
              <a:spLocks noChangeArrowheads="1"/>
            </p:cNvSpPr>
            <p:nvPr/>
          </p:nvSpPr>
          <p:spPr bwMode="auto">
            <a:xfrm>
              <a:off x="1987" y="2010"/>
              <a:ext cx="1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25000">
                <a:ea typeface="楷体_GB2312" pitchFamily="49" charset="-122"/>
              </a:endParaRPr>
            </a:p>
          </p:txBody>
        </p:sp>
        <p:sp>
          <p:nvSpPr>
            <p:cNvPr id="33838" name="Text Box 36"/>
            <p:cNvSpPr txBox="1">
              <a:spLocks noChangeArrowheads="1"/>
            </p:cNvSpPr>
            <p:nvPr/>
          </p:nvSpPr>
          <p:spPr bwMode="auto">
            <a:xfrm>
              <a:off x="1531" y="2301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X</a:t>
              </a:r>
              <a:r>
                <a:rPr kumimoji="1" lang="en-US" altLang="zh-CN" sz="1200"/>
                <a:t> </a:t>
              </a:r>
              <a:endParaRPr kumimoji="1" lang="en-US" altLang="zh-CN" sz="1600"/>
            </a:p>
          </p:txBody>
        </p:sp>
        <p:sp>
          <p:nvSpPr>
            <p:cNvPr id="33839" name="Text Box 37"/>
            <p:cNvSpPr txBox="1">
              <a:spLocks noChangeArrowheads="1"/>
            </p:cNvSpPr>
            <p:nvPr/>
          </p:nvSpPr>
          <p:spPr bwMode="auto">
            <a:xfrm>
              <a:off x="2580" y="2272"/>
              <a:ext cx="28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Y</a:t>
              </a:r>
            </a:p>
          </p:txBody>
        </p:sp>
      </p:grpSp>
      <p:grpSp>
        <p:nvGrpSpPr>
          <p:cNvPr id="33802" name="Group 38"/>
          <p:cNvGrpSpPr>
            <a:grpSpLocks/>
          </p:cNvGrpSpPr>
          <p:nvPr/>
        </p:nvGrpSpPr>
        <p:grpSpPr bwMode="auto">
          <a:xfrm>
            <a:off x="2700338" y="3513138"/>
            <a:ext cx="1708150" cy="1136650"/>
            <a:chOff x="1531" y="3001"/>
            <a:chExt cx="1337" cy="889"/>
          </a:xfrm>
        </p:grpSpPr>
        <p:sp>
          <p:nvSpPr>
            <p:cNvPr id="33817" name="Text Box 39"/>
            <p:cNvSpPr txBox="1">
              <a:spLocks noChangeArrowheads="1"/>
            </p:cNvSpPr>
            <p:nvPr/>
          </p:nvSpPr>
          <p:spPr bwMode="auto">
            <a:xfrm>
              <a:off x="1987" y="3675"/>
              <a:ext cx="1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25000">
                <a:ea typeface="楷体_GB2312" pitchFamily="49" charset="-122"/>
              </a:endParaRPr>
            </a:p>
          </p:txBody>
        </p:sp>
        <p:sp>
          <p:nvSpPr>
            <p:cNvPr id="33818" name="Line 40"/>
            <p:cNvSpPr>
              <a:spLocks noChangeShapeType="1"/>
            </p:cNvSpPr>
            <p:nvPr/>
          </p:nvSpPr>
          <p:spPr bwMode="auto">
            <a:xfrm>
              <a:off x="2334" y="3423"/>
              <a:ext cx="22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19" name="Line 41"/>
            <p:cNvSpPr>
              <a:spLocks noChangeShapeType="1"/>
            </p:cNvSpPr>
            <p:nvPr/>
          </p:nvSpPr>
          <p:spPr bwMode="auto">
            <a:xfrm>
              <a:off x="1789" y="3423"/>
              <a:ext cx="2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0" name="Line 42"/>
            <p:cNvSpPr>
              <a:spLocks noChangeShapeType="1"/>
            </p:cNvSpPr>
            <p:nvPr/>
          </p:nvSpPr>
          <p:spPr bwMode="auto">
            <a:xfrm>
              <a:off x="1988" y="3001"/>
              <a:ext cx="11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33821" name="Oval 43"/>
            <p:cNvSpPr>
              <a:spLocks noChangeArrowheads="1"/>
            </p:cNvSpPr>
            <p:nvPr/>
          </p:nvSpPr>
          <p:spPr bwMode="auto">
            <a:xfrm>
              <a:off x="2130" y="3249"/>
              <a:ext cx="90" cy="90"/>
            </a:xfrm>
            <a:prstGeom prst="ellips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2" name="Line 44"/>
            <p:cNvSpPr>
              <a:spLocks noChangeShapeType="1"/>
            </p:cNvSpPr>
            <p:nvPr/>
          </p:nvSpPr>
          <p:spPr bwMode="auto">
            <a:xfrm>
              <a:off x="2174" y="3507"/>
              <a:ext cx="0" cy="23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3" name="Line 45"/>
            <p:cNvSpPr>
              <a:spLocks noChangeShapeType="1"/>
            </p:cNvSpPr>
            <p:nvPr/>
          </p:nvSpPr>
          <p:spPr bwMode="auto">
            <a:xfrm>
              <a:off x="2175" y="3067"/>
              <a:ext cx="0" cy="18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24" name="Text Box 46"/>
            <p:cNvSpPr txBox="1">
              <a:spLocks noChangeArrowheads="1"/>
            </p:cNvSpPr>
            <p:nvPr/>
          </p:nvSpPr>
          <p:spPr bwMode="auto">
            <a:xfrm>
              <a:off x="1987" y="3018"/>
              <a:ext cx="128" cy="21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C</a:t>
              </a:r>
              <a:endParaRPr kumimoji="1" lang="en-US" altLang="zh-CN" sz="2000" baseline="-25000">
                <a:ea typeface="楷体_GB2312" pitchFamily="49" charset="-122"/>
              </a:endParaRPr>
            </a:p>
          </p:txBody>
        </p:sp>
        <p:sp>
          <p:nvSpPr>
            <p:cNvPr id="33825" name="Text Box 47"/>
            <p:cNvSpPr txBox="1">
              <a:spLocks noChangeArrowheads="1"/>
            </p:cNvSpPr>
            <p:nvPr/>
          </p:nvSpPr>
          <p:spPr bwMode="auto">
            <a:xfrm>
              <a:off x="1531" y="3309"/>
              <a:ext cx="318" cy="31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X</a:t>
              </a:r>
              <a:r>
                <a:rPr kumimoji="1" lang="en-US" altLang="zh-CN" sz="1200"/>
                <a:t> </a:t>
              </a:r>
              <a:endParaRPr kumimoji="1" lang="en-US" altLang="zh-CN" sz="1600"/>
            </a:p>
          </p:txBody>
        </p:sp>
        <p:sp>
          <p:nvSpPr>
            <p:cNvPr id="33826" name="Text Box 48"/>
            <p:cNvSpPr txBox="1">
              <a:spLocks noChangeArrowheads="1"/>
            </p:cNvSpPr>
            <p:nvPr/>
          </p:nvSpPr>
          <p:spPr bwMode="auto">
            <a:xfrm>
              <a:off x="2580" y="3280"/>
              <a:ext cx="288" cy="31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/>
                <a:t>Y</a:t>
              </a:r>
            </a:p>
          </p:txBody>
        </p:sp>
        <p:sp>
          <p:nvSpPr>
            <p:cNvPr id="33827" name="AutoShape 49"/>
            <p:cNvSpPr>
              <a:spLocks noChangeArrowheads="1"/>
            </p:cNvSpPr>
            <p:nvPr/>
          </p:nvSpPr>
          <p:spPr bwMode="auto">
            <a:xfrm rot="5400000">
              <a:off x="1999" y="3231"/>
              <a:ext cx="330" cy="385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28" name="AutoShape 50"/>
            <p:cNvSpPr>
              <a:spLocks noChangeArrowheads="1"/>
            </p:cNvSpPr>
            <p:nvPr/>
          </p:nvSpPr>
          <p:spPr bwMode="auto">
            <a:xfrm rot="-5400000">
              <a:off x="2022" y="3231"/>
              <a:ext cx="330" cy="385"/>
            </a:xfrm>
            <a:prstGeom prst="triangle">
              <a:avLst>
                <a:gd name="adj" fmla="val 50000"/>
              </a:avLst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aphicFrame>
        <p:nvGraphicFramePr>
          <p:cNvPr id="33803" name="Object 51"/>
          <p:cNvGraphicFramePr>
            <a:graphicFrameLocks noGrp="1" noChangeAspect="1"/>
          </p:cNvGraphicFramePr>
          <p:nvPr>
            <p:ph sz="quarter" idx="3"/>
          </p:nvPr>
        </p:nvGraphicFramePr>
        <p:xfrm>
          <a:off x="2159000" y="4802188"/>
          <a:ext cx="266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0" name="公式" r:id="rId6" imgW="152268" imgH="215713" progId="Equation.3">
                  <p:embed/>
                </p:oleObj>
              </mc:Choice>
              <mc:Fallback>
                <p:oleObj name="公式" r:id="rId6" imgW="152268" imgH="215713" progId="Equation.3">
                  <p:embed/>
                  <p:pic>
                    <p:nvPicPr>
                      <p:cNvPr id="0" name="Object 5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59000" y="4802188"/>
                        <a:ext cx="266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33804" name="Object 52"/>
          <p:cNvGraphicFramePr>
            <a:graphicFrameLocks noChangeAspect="1"/>
          </p:cNvGraphicFramePr>
          <p:nvPr/>
        </p:nvGraphicFramePr>
        <p:xfrm>
          <a:off x="2144713" y="5197475"/>
          <a:ext cx="266700" cy="3746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3871" name="公式" r:id="rId8" imgW="152268" imgH="215713" progId="Equation.3">
                  <p:embed/>
                </p:oleObj>
              </mc:Choice>
              <mc:Fallback>
                <p:oleObj name="公式" r:id="rId8" imgW="152268" imgH="215713" progId="Equation.3">
                  <p:embed/>
                  <p:pic>
                    <p:nvPicPr>
                      <p:cNvPr id="0" name="Object 5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44713" y="5197475"/>
                        <a:ext cx="266700" cy="3746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3805" name="Group 53"/>
          <p:cNvGrpSpPr>
            <a:grpSpLocks/>
          </p:cNvGrpSpPr>
          <p:nvPr/>
        </p:nvGrpSpPr>
        <p:grpSpPr bwMode="auto">
          <a:xfrm>
            <a:off x="6721475" y="404813"/>
            <a:ext cx="1558925" cy="863600"/>
            <a:chOff x="4508" y="255"/>
            <a:chExt cx="982" cy="544"/>
          </a:xfrm>
        </p:grpSpPr>
        <p:sp>
          <p:nvSpPr>
            <p:cNvPr id="33806" name="Rectangle 54"/>
            <p:cNvSpPr>
              <a:spLocks noChangeArrowheads="1"/>
            </p:cNvSpPr>
            <p:nvPr/>
          </p:nvSpPr>
          <p:spPr bwMode="auto">
            <a:xfrm>
              <a:off x="4695" y="268"/>
              <a:ext cx="374" cy="530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spcAft>
                  <a:spcPct val="0"/>
                </a:spcAft>
                <a:buFontTx/>
                <a:buNone/>
              </a:pPr>
              <a:endParaRPr kumimoji="1" lang="zh-CN" altLang="en-US" sz="2400">
                <a:ea typeface="楷体_GB2312" pitchFamily="49" charset="-122"/>
              </a:endParaRPr>
            </a:p>
          </p:txBody>
        </p:sp>
        <p:sp>
          <p:nvSpPr>
            <p:cNvPr id="33807" name="Line 55"/>
            <p:cNvSpPr>
              <a:spLocks noChangeShapeType="1"/>
            </p:cNvSpPr>
            <p:nvPr/>
          </p:nvSpPr>
          <p:spPr bwMode="auto">
            <a:xfrm flipH="1">
              <a:off x="4508" y="39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8" name="Line 56"/>
            <p:cNvSpPr>
              <a:spLocks noChangeShapeType="1"/>
            </p:cNvSpPr>
            <p:nvPr/>
          </p:nvSpPr>
          <p:spPr bwMode="auto">
            <a:xfrm flipH="1">
              <a:off x="4508" y="663"/>
              <a:ext cx="18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09" name="Text Box 57"/>
            <p:cNvSpPr txBox="1">
              <a:spLocks noChangeArrowheads="1"/>
            </p:cNvSpPr>
            <p:nvPr/>
          </p:nvSpPr>
          <p:spPr bwMode="auto">
            <a:xfrm>
              <a:off x="4693" y="278"/>
              <a:ext cx="232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D</a:t>
              </a:r>
            </a:p>
          </p:txBody>
        </p:sp>
        <p:sp>
          <p:nvSpPr>
            <p:cNvPr id="33810" name="Text Box 58"/>
            <p:cNvSpPr txBox="1">
              <a:spLocks noChangeArrowheads="1"/>
            </p:cNvSpPr>
            <p:nvPr/>
          </p:nvSpPr>
          <p:spPr bwMode="auto">
            <a:xfrm>
              <a:off x="4689" y="527"/>
              <a:ext cx="203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E</a:t>
              </a:r>
            </a:p>
          </p:txBody>
        </p:sp>
        <p:sp>
          <p:nvSpPr>
            <p:cNvPr id="33811" name="Line 59"/>
            <p:cNvSpPr>
              <a:spLocks noChangeShapeType="1"/>
            </p:cNvSpPr>
            <p:nvPr/>
          </p:nvSpPr>
          <p:spPr bwMode="auto">
            <a:xfrm>
              <a:off x="5069" y="393"/>
              <a:ext cx="17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2" name="Line 60"/>
            <p:cNvSpPr>
              <a:spLocks noChangeShapeType="1"/>
            </p:cNvSpPr>
            <p:nvPr/>
          </p:nvSpPr>
          <p:spPr bwMode="auto">
            <a:xfrm>
              <a:off x="5111" y="656"/>
              <a:ext cx="14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33813" name="Text Box 61"/>
            <p:cNvSpPr txBox="1">
              <a:spLocks noChangeArrowheads="1"/>
            </p:cNvSpPr>
            <p:nvPr/>
          </p:nvSpPr>
          <p:spPr bwMode="auto">
            <a:xfrm>
              <a:off x="5243" y="255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14" name="Text Box 62"/>
            <p:cNvSpPr txBox="1">
              <a:spLocks noChangeArrowheads="1"/>
            </p:cNvSpPr>
            <p:nvPr/>
          </p:nvSpPr>
          <p:spPr bwMode="auto">
            <a:xfrm>
              <a:off x="5250" y="549"/>
              <a:ext cx="24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33815" name="Oval 63"/>
            <p:cNvSpPr>
              <a:spLocks noChangeArrowheads="1"/>
            </p:cNvSpPr>
            <p:nvPr/>
          </p:nvSpPr>
          <p:spPr bwMode="auto">
            <a:xfrm>
              <a:off x="5075" y="618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33816" name="Line 64"/>
            <p:cNvSpPr>
              <a:spLocks noChangeShapeType="1"/>
            </p:cNvSpPr>
            <p:nvPr/>
          </p:nvSpPr>
          <p:spPr bwMode="auto">
            <a:xfrm>
              <a:off x="5298" y="593"/>
              <a:ext cx="140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F2F403F9-7171-4BC9-96B7-FBA10E9BCB67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614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E1E1FFF-CDA5-49F9-96A4-102802B5028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6149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457200" y="341313"/>
            <a:ext cx="8229600" cy="1143000"/>
          </a:xfrm>
        </p:spPr>
        <p:txBody>
          <a:bodyPr/>
          <a:lstStyle/>
          <a:p>
            <a:pPr eaLnBrk="1" hangingPunct="1"/>
            <a:r>
              <a:rPr lang="zh-CN" altLang="en-US"/>
              <a:t>内容提纲</a:t>
            </a:r>
          </a:p>
        </p:txBody>
      </p:sp>
      <p:sp>
        <p:nvSpPr>
          <p:cNvPr id="6150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468313" y="1489075"/>
            <a:ext cx="8135937" cy="4927600"/>
          </a:xfrm>
        </p:spPr>
        <p:txBody>
          <a:bodyPr/>
          <a:lstStyle/>
          <a:p>
            <a:pPr>
              <a:lnSpc>
                <a:spcPct val="110000"/>
              </a:lnSpc>
            </a:pPr>
            <a:r>
              <a:rPr lang="zh-CN" altLang="en-US"/>
              <a:t>时序逻辑电路特点</a:t>
            </a:r>
            <a:endParaRPr lang="en-US" altLang="zh-CN"/>
          </a:p>
          <a:p>
            <a:pPr>
              <a:lnSpc>
                <a:spcPct val="110000"/>
              </a:lnSpc>
            </a:pPr>
            <a:r>
              <a:rPr lang="zh-CN" altLang="en-US"/>
              <a:t>锁存器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</a:p>
          <a:p>
            <a:pPr lvl="1">
              <a:lnSpc>
                <a:spcPct val="110000"/>
              </a:lnSpc>
            </a:pPr>
            <a:r>
              <a:rPr lang="zh-CN" altLang="en-US"/>
              <a:t>门控</a:t>
            </a:r>
            <a:r>
              <a:rPr lang="en-US" altLang="zh-CN"/>
              <a:t>SR</a:t>
            </a:r>
            <a:r>
              <a:rPr lang="zh-CN" altLang="en-US"/>
              <a:t>锁存器</a:t>
            </a:r>
          </a:p>
          <a:p>
            <a:pPr lvl="1">
              <a:lnSpc>
                <a:spcPct val="110000"/>
              </a:lnSpc>
            </a:pPr>
            <a:r>
              <a:rPr kumimoji="1" lang="en-US" altLang="zh-CN"/>
              <a:t>D</a:t>
            </a:r>
            <a:r>
              <a:rPr kumimoji="1" lang="zh-CN" altLang="en-US"/>
              <a:t>锁存器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作业</a:t>
            </a:r>
          </a:p>
        </p:txBody>
      </p:sp>
      <p:sp>
        <p:nvSpPr>
          <p:cNvPr id="35843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0156CBA-6C18-4950-8973-0330A1BD2C8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4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Arial" panose="020B0604020202020204" pitchFamily="34" charset="0"/>
              </a:rPr>
              <a:t>— </a:t>
            </a:r>
            <a:r>
              <a:rPr lang="zh-CN" altLang="en-US" sz="1800" b="0">
                <a:solidFill>
                  <a:srgbClr val="B2B2B2"/>
                </a:solidFill>
                <a:latin typeface="Arial" panose="020B0604020202020204" pitchFamily="34" charset="0"/>
              </a:rPr>
              <a:t>数制与代码</a:t>
            </a:r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5845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87C5F889-CD2E-4789-A328-6CF3B65D02FF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9" name="Rectangle 3"/>
          <p:cNvSpPr txBox="1">
            <a:spLocks noChangeArrowheads="1"/>
          </p:cNvSpPr>
          <p:nvPr/>
        </p:nvSpPr>
        <p:spPr bwMode="auto">
          <a:xfrm>
            <a:off x="457200" y="1449388"/>
            <a:ext cx="8147050" cy="49323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3200" b="1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1pPr>
            <a:lvl2pPr marL="742950" indent="-28575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8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2pPr>
            <a:lvl3pPr marL="11430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3pPr>
            <a:lvl4pPr marL="16002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4pPr>
            <a:lvl5pPr marL="2057400" indent="-228600" algn="l" rtl="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  <a:cs typeface="宋体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zh-CN" altLang="en-US" sz="2800" kern="0" dirty="0">
                <a:latin typeface="Times New Roman" panose="02020603050405020304" pitchFamily="18" charset="0"/>
              </a:rPr>
              <a:t>电子技术基础</a:t>
            </a:r>
            <a:r>
              <a:rPr lang="en-US" altLang="zh-CN" sz="2800" kern="0" dirty="0">
                <a:latin typeface="Times New Roman" panose="02020603050405020304" pitchFamily="18" charset="0"/>
              </a:rPr>
              <a:t>-</a:t>
            </a:r>
            <a:r>
              <a:rPr lang="zh-CN" altLang="en-US" sz="2800" kern="0" dirty="0">
                <a:latin typeface="Times New Roman" panose="02020603050405020304" pitchFamily="18" charset="0"/>
              </a:rPr>
              <a:t>数字部分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800" kern="0" dirty="0">
                <a:latin typeface="Times New Roman" panose="02020603050405020304" pitchFamily="18" charset="0"/>
              </a:rPr>
              <a:t>P266-267</a:t>
            </a:r>
            <a:r>
              <a:rPr lang="zh-CN" altLang="en-US" sz="2800" kern="0" dirty="0">
                <a:latin typeface="Times New Roman" panose="02020603050405020304" pitchFamily="18" charset="0"/>
              </a:rPr>
              <a:t>：</a:t>
            </a:r>
            <a:endParaRPr lang="en-US" altLang="zh-CN" sz="2800" kern="0" dirty="0">
              <a:latin typeface="Times New Roman" panose="02020603050405020304" pitchFamily="18" charset="0"/>
            </a:endParaRPr>
          </a:p>
          <a:p>
            <a:pPr lvl="1">
              <a:lnSpc>
                <a:spcPct val="110000"/>
              </a:lnSpc>
              <a:spcAft>
                <a:spcPct val="30000"/>
              </a:spcAft>
              <a:defRPr/>
            </a:pPr>
            <a:r>
              <a:rPr lang="en-US" altLang="zh-CN" sz="2400" kern="0" dirty="0">
                <a:latin typeface="Times New Roman" panose="02020603050405020304" pitchFamily="18" charset="0"/>
              </a:rPr>
              <a:t>5.2.1</a:t>
            </a:r>
            <a:r>
              <a:rPr lang="zh-CN" altLang="en-US" sz="2400" kern="0" dirty="0">
                <a:latin typeface="Times New Roman" panose="02020603050405020304" pitchFamily="18" charset="0"/>
              </a:rPr>
              <a:t>，</a:t>
            </a:r>
            <a:r>
              <a:rPr lang="en-US" altLang="zh-CN" sz="2400" kern="0" dirty="0">
                <a:latin typeface="Times New Roman" panose="02020603050405020304" pitchFamily="18" charset="0"/>
              </a:rPr>
              <a:t>5.2.3-6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DF66A7-2A7C-41A7-BB0C-38DCFB468C91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3686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4AF772B-6E6F-4265-A76D-ABCC540BB6D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686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4788"/>
            <a:ext cx="8229600" cy="1143000"/>
          </a:xfrm>
        </p:spPr>
        <p:txBody>
          <a:bodyPr/>
          <a:lstStyle/>
          <a:p>
            <a:r>
              <a:rPr lang="en-US" altLang="zh-CN"/>
              <a:t>The End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彩蛋时间：延迟</a:t>
            </a:r>
          </a:p>
        </p:txBody>
      </p:sp>
      <p:sp>
        <p:nvSpPr>
          <p:cNvPr id="37891" name="日期占位符 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3A86C56D-D837-4435-A687-7CA7F7F5E293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2" name="页脚占位符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PLD(1)</a:t>
            </a:r>
          </a:p>
        </p:txBody>
      </p:sp>
      <p:sp>
        <p:nvSpPr>
          <p:cNvPr id="37893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1DA6891-F108-4588-9D57-7E06A010B6F7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22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37894" name="文本框 1"/>
          <p:cNvSpPr txBox="1">
            <a:spLocks noChangeArrowheads="1"/>
          </p:cNvSpPr>
          <p:nvPr/>
        </p:nvSpPr>
        <p:spPr bwMode="auto">
          <a:xfrm>
            <a:off x="1055688" y="2055813"/>
            <a:ext cx="2978150" cy="369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</a:t>
            </a:r>
            <a:r>
              <a:rPr lang="zh-CN" altLang="en-US" sz="1800" b="0">
                <a:latin typeface="Arial" panose="020B0604020202020204" pitchFamily="34" charset="0"/>
              </a:rPr>
              <a:t>光年</a:t>
            </a:r>
            <a:r>
              <a:rPr lang="en-US" altLang="zh-CN" sz="1800" b="0">
                <a:latin typeface="Arial" panose="020B0604020202020204" pitchFamily="34" charset="0"/>
              </a:rPr>
              <a:t>=9.5</a:t>
            </a:r>
            <a:r>
              <a:rPr lang="zh-CN" altLang="en-US" sz="1800" b="0">
                <a:latin typeface="Arial" panose="020B0604020202020204" pitchFamily="34" charset="0"/>
              </a:rPr>
              <a:t>*</a:t>
            </a:r>
            <a:r>
              <a:rPr lang="en-US" altLang="zh-CN" sz="1800" b="0">
                <a:latin typeface="Arial" panose="020B0604020202020204" pitchFamily="34" charset="0"/>
              </a:rPr>
              <a:t>10</a:t>
            </a:r>
            <a:r>
              <a:rPr lang="en-US" altLang="zh-CN" sz="1800" b="0" baseline="30000">
                <a:latin typeface="Arial" panose="020B0604020202020204" pitchFamily="34" charset="0"/>
              </a:rPr>
              <a:t>15</a:t>
            </a:r>
            <a:r>
              <a:rPr lang="en-US" altLang="zh-CN" sz="1800" b="0">
                <a:latin typeface="Arial" panose="020B0604020202020204" pitchFamily="34" charset="0"/>
              </a:rPr>
              <a:t>m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5" name="文本框 2"/>
          <p:cNvSpPr txBox="1">
            <a:spLocks noChangeArrowheads="1"/>
          </p:cNvSpPr>
          <p:nvPr/>
        </p:nvSpPr>
        <p:spPr bwMode="auto">
          <a:xfrm>
            <a:off x="1055688" y="2671763"/>
            <a:ext cx="183673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1ns 	= ?m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</a:t>
            </a:r>
            <a:r>
              <a:rPr lang="el-GR" altLang="zh-CN" sz="1800" b="0">
                <a:latin typeface="Arial" panose="020B0604020202020204" pitchFamily="34" charset="0"/>
              </a:rPr>
              <a:t>μ</a:t>
            </a:r>
            <a:r>
              <a:rPr lang="en-US" altLang="zh-CN" sz="1800" b="0">
                <a:latin typeface="Arial" panose="020B0604020202020204" pitchFamily="34" charset="0"/>
              </a:rPr>
              <a:t>s	= ?m</a:t>
            </a:r>
          </a:p>
          <a:p>
            <a:pPr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1ms	= ?m</a:t>
            </a:r>
            <a:endParaRPr lang="zh-CN" altLang="en-US" sz="1800" b="0">
              <a:latin typeface="Arial" panose="020B0604020202020204" pitchFamily="34" charset="0"/>
            </a:endParaRPr>
          </a:p>
          <a:p>
            <a:pPr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37896" name="文本框 5"/>
          <p:cNvSpPr txBox="1">
            <a:spLocks noChangeArrowheads="1"/>
          </p:cNvSpPr>
          <p:nvPr/>
        </p:nvSpPr>
        <p:spPr bwMode="auto">
          <a:xfrm>
            <a:off x="1009650" y="4257675"/>
            <a:ext cx="7102475" cy="1201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just">
              <a:spcAft>
                <a:spcPct val="0"/>
              </a:spcAft>
              <a:buFontTx/>
              <a:buNone/>
            </a:pPr>
            <a:r>
              <a:rPr lang="en-US" altLang="zh-CN" sz="1800" b="0">
                <a:latin typeface="Arial" panose="020B0604020202020204" pitchFamily="34" charset="0"/>
              </a:rPr>
              <a:t>Grace Hopper: Understanding the profligate ways of programmers, she suggests that every programmer wear a necklace of a microseconds worth of wire so they know what they are wasting when they throw away microseconds. </a:t>
            </a:r>
            <a:endParaRPr lang="zh-CN" altLang="en-US" sz="1800" b="0"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DEFF39DA-B415-49FB-B83F-721F131DCD54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5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8196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5632C14D-4C03-44D6-B958-CF929C4A7B29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3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819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时序</a:t>
            </a:r>
            <a:r>
              <a:rPr lang="en-US" altLang="en-US">
                <a:solidFill>
                  <a:schemeClr val="tx1"/>
                </a:solidFill>
              </a:rPr>
              <a:t>逻辑</a:t>
            </a:r>
            <a:r>
              <a:rPr lang="en-US" altLang="zh-CN">
                <a:solidFill>
                  <a:schemeClr val="tx1"/>
                </a:solidFill>
              </a:rPr>
              <a:t>电路</a:t>
            </a:r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819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04925"/>
            <a:ext cx="8218488" cy="5076825"/>
          </a:xfrm>
        </p:spPr>
        <p:txBody>
          <a:bodyPr/>
          <a:lstStyle/>
          <a:p>
            <a:r>
              <a:rPr lang="zh-CN" altLang="en-US"/>
              <a:t>任意时刻电路的输出不仅与该时刻的输入有关，还与之前的输入有关</a:t>
            </a:r>
          </a:p>
          <a:p>
            <a:r>
              <a:rPr lang="zh-CN" altLang="en-US"/>
              <a:t>时序电路结构特点：含有记忆电路和反馈路径</a:t>
            </a:r>
          </a:p>
          <a:p>
            <a:endParaRPr lang="zh-CN" altLang="en-US" sz="2400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endParaRPr lang="zh-CN" altLang="en-US"/>
          </a:p>
          <a:p>
            <a:r>
              <a:rPr lang="zh-CN" altLang="en-US"/>
              <a:t>记忆单元电路：锁存器和触发器</a:t>
            </a:r>
            <a:endParaRPr lang="en-US" altLang="zh-CN"/>
          </a:p>
        </p:txBody>
      </p:sp>
      <p:grpSp>
        <p:nvGrpSpPr>
          <p:cNvPr id="8199" name="Group 36"/>
          <p:cNvGrpSpPr>
            <a:grpSpLocks/>
          </p:cNvGrpSpPr>
          <p:nvPr/>
        </p:nvGrpSpPr>
        <p:grpSpPr bwMode="auto">
          <a:xfrm>
            <a:off x="4249738" y="3827463"/>
            <a:ext cx="2413000" cy="676275"/>
            <a:chOff x="2677" y="2705"/>
            <a:chExt cx="1520" cy="426"/>
          </a:xfrm>
        </p:grpSpPr>
        <p:sp>
          <p:nvSpPr>
            <p:cNvPr id="8215" name="Text Box 23"/>
            <p:cNvSpPr txBox="1">
              <a:spLocks noChangeArrowheads="1"/>
            </p:cNvSpPr>
            <p:nvPr/>
          </p:nvSpPr>
          <p:spPr bwMode="auto">
            <a:xfrm>
              <a:off x="3039" y="2705"/>
              <a:ext cx="1158" cy="426"/>
            </a:xfrm>
            <a:prstGeom prst="rect">
              <a:avLst/>
            </a:prstGeom>
            <a:noFill/>
            <a:ln w="28575">
              <a:solidFill>
                <a:srgbClr val="0000FF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记忆电路</a:t>
              </a:r>
            </a:p>
          </p:txBody>
        </p:sp>
        <p:sp>
          <p:nvSpPr>
            <p:cNvPr id="8216" name="Line 24"/>
            <p:cNvSpPr>
              <a:spLocks noChangeShapeType="1"/>
            </p:cNvSpPr>
            <p:nvPr/>
          </p:nvSpPr>
          <p:spPr bwMode="auto">
            <a:xfrm>
              <a:off x="2677" y="2906"/>
              <a:ext cx="36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0" name="Group 37"/>
          <p:cNvGrpSpPr>
            <a:grpSpLocks/>
          </p:cNvGrpSpPr>
          <p:nvPr/>
        </p:nvGrpSpPr>
        <p:grpSpPr bwMode="auto">
          <a:xfrm>
            <a:off x="2703513" y="4170363"/>
            <a:ext cx="4281487" cy="885825"/>
            <a:chOff x="1703" y="2921"/>
            <a:chExt cx="2697" cy="558"/>
          </a:xfrm>
        </p:grpSpPr>
        <p:sp>
          <p:nvSpPr>
            <p:cNvPr id="8210" name="Line 20"/>
            <p:cNvSpPr>
              <a:spLocks noChangeShapeType="1"/>
            </p:cNvSpPr>
            <p:nvPr/>
          </p:nvSpPr>
          <p:spPr bwMode="auto">
            <a:xfrm flipH="1">
              <a:off x="4196" y="2921"/>
              <a:ext cx="20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none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1" name="Line 25"/>
            <p:cNvSpPr>
              <a:spLocks noChangeShapeType="1"/>
            </p:cNvSpPr>
            <p:nvPr/>
          </p:nvSpPr>
          <p:spPr bwMode="auto">
            <a:xfrm>
              <a:off x="1703" y="3472"/>
              <a:ext cx="2697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2" name="Line 28"/>
            <p:cNvSpPr>
              <a:spLocks noChangeShapeType="1"/>
            </p:cNvSpPr>
            <p:nvPr/>
          </p:nvSpPr>
          <p:spPr bwMode="auto">
            <a:xfrm>
              <a:off x="1703" y="2928"/>
              <a:ext cx="27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3" name="Line 29"/>
            <p:cNvSpPr>
              <a:spLocks noChangeShapeType="1"/>
            </p:cNvSpPr>
            <p:nvPr/>
          </p:nvSpPr>
          <p:spPr bwMode="auto">
            <a:xfrm>
              <a:off x="4399" y="2921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14" name="Line 31"/>
            <p:cNvSpPr>
              <a:spLocks noChangeShapeType="1"/>
            </p:cNvSpPr>
            <p:nvPr/>
          </p:nvSpPr>
          <p:spPr bwMode="auto">
            <a:xfrm>
              <a:off x="1703" y="2928"/>
              <a:ext cx="0" cy="551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1" name="Group 39"/>
          <p:cNvGrpSpPr>
            <a:grpSpLocks/>
          </p:cNvGrpSpPr>
          <p:nvPr/>
        </p:nvGrpSpPr>
        <p:grpSpPr bwMode="auto">
          <a:xfrm>
            <a:off x="1447800" y="2998788"/>
            <a:ext cx="4492625" cy="1506537"/>
            <a:chOff x="912" y="2183"/>
            <a:chExt cx="2830" cy="949"/>
          </a:xfrm>
        </p:grpSpPr>
        <p:sp>
          <p:nvSpPr>
            <p:cNvPr id="8205" name="Text Box 21"/>
            <p:cNvSpPr txBox="1">
              <a:spLocks noChangeArrowheads="1"/>
            </p:cNvSpPr>
            <p:nvPr/>
          </p:nvSpPr>
          <p:spPr bwMode="auto">
            <a:xfrm>
              <a:off x="1973" y="2183"/>
              <a:ext cx="705" cy="94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0" tIns="0" rIns="0" bIns="0" anchor="ctr" anchorCtr="1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组合</a:t>
              </a:r>
            </a:p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latin typeface="Arial" panose="020B0604020202020204" pitchFamily="34" charset="0"/>
                </a:rPr>
                <a:t>电路</a:t>
              </a:r>
            </a:p>
          </p:txBody>
        </p:sp>
        <p:sp>
          <p:nvSpPr>
            <p:cNvPr id="8206" name="Line 22"/>
            <p:cNvSpPr>
              <a:spLocks noChangeShapeType="1"/>
            </p:cNvSpPr>
            <p:nvPr/>
          </p:nvSpPr>
          <p:spPr bwMode="auto">
            <a:xfrm>
              <a:off x="1633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7" name="Text Box 26"/>
            <p:cNvSpPr txBox="1">
              <a:spLocks noChangeArrowheads="1"/>
            </p:cNvSpPr>
            <p:nvPr/>
          </p:nvSpPr>
          <p:spPr bwMode="auto">
            <a:xfrm>
              <a:off x="912" y="2309"/>
              <a:ext cx="746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输入</a:t>
              </a:r>
            </a:p>
          </p:txBody>
        </p:sp>
        <p:sp>
          <p:nvSpPr>
            <p:cNvPr id="8208" name="Text Box 27"/>
            <p:cNvSpPr txBox="1">
              <a:spLocks noChangeArrowheads="1"/>
            </p:cNvSpPr>
            <p:nvPr/>
          </p:nvSpPr>
          <p:spPr bwMode="auto">
            <a:xfrm>
              <a:off x="3017" y="2296"/>
              <a:ext cx="725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/>
                <a:t>输出</a:t>
              </a:r>
            </a:p>
          </p:txBody>
        </p:sp>
        <p:sp>
          <p:nvSpPr>
            <p:cNvPr id="8209" name="Line 33"/>
            <p:cNvSpPr>
              <a:spLocks noChangeShapeType="1"/>
            </p:cNvSpPr>
            <p:nvPr/>
          </p:nvSpPr>
          <p:spPr bwMode="auto">
            <a:xfrm>
              <a:off x="2679" y="2424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grpSp>
        <p:nvGrpSpPr>
          <p:cNvPr id="8202" name="Group 38"/>
          <p:cNvGrpSpPr>
            <a:grpSpLocks/>
          </p:cNvGrpSpPr>
          <p:nvPr/>
        </p:nvGrpSpPr>
        <p:grpSpPr bwMode="auto">
          <a:xfrm>
            <a:off x="4718050" y="4510088"/>
            <a:ext cx="1041400" cy="431800"/>
            <a:chOff x="2972" y="3135"/>
            <a:chExt cx="656" cy="272"/>
          </a:xfrm>
        </p:grpSpPr>
        <p:sp>
          <p:nvSpPr>
            <p:cNvPr id="8203" name="Line 34"/>
            <p:cNvSpPr>
              <a:spLocks noChangeShapeType="1"/>
            </p:cNvSpPr>
            <p:nvPr/>
          </p:nvSpPr>
          <p:spPr bwMode="auto">
            <a:xfrm flipV="1">
              <a:off x="3628" y="3135"/>
              <a:ext cx="0" cy="272"/>
            </a:xfrm>
            <a:prstGeom prst="line">
              <a:avLst/>
            </a:prstGeom>
            <a:noFill/>
            <a:ln w="28575">
              <a:solidFill>
                <a:srgbClr val="9900FF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8204" name="Text Box 35"/>
            <p:cNvSpPr txBox="1">
              <a:spLocks noChangeArrowheads="1"/>
            </p:cNvSpPr>
            <p:nvPr/>
          </p:nvSpPr>
          <p:spPr bwMode="auto">
            <a:xfrm>
              <a:off x="2972" y="3177"/>
              <a:ext cx="611" cy="23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 anchor="ctr" anchorCtr="1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9900FF"/>
                  </a:solidFill>
                </a:rPr>
                <a:t>时钟</a:t>
              </a: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D2027F6-E32E-4CC0-897A-341A987D54AF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3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0244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F17EAB2-E4D6-42E4-A672-31024F5E097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4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0245" name="Rectangle 4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zh-CN" altLang="en-US"/>
              <a:t>时钟信号</a:t>
            </a:r>
          </a:p>
        </p:txBody>
      </p:sp>
      <p:sp>
        <p:nvSpPr>
          <p:cNvPr id="10246" name="Rectangle 5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520825"/>
            <a:ext cx="8183563" cy="4860925"/>
          </a:xfrm>
        </p:spPr>
        <p:txBody>
          <a:bodyPr/>
          <a:lstStyle/>
          <a:p>
            <a:pPr>
              <a:spcAft>
                <a:spcPct val="30000"/>
              </a:spcAft>
            </a:pPr>
            <a:r>
              <a:rPr lang="zh-CN" altLang="en-US"/>
              <a:t>周期性的脉冲信号，也称时钟脉冲</a:t>
            </a:r>
            <a:r>
              <a:rPr lang="en-US" altLang="zh-CN"/>
              <a:t>(CP)</a:t>
            </a:r>
            <a:r>
              <a:rPr lang="zh-CN" altLang="en-US"/>
              <a:t>，简称时钟，用于控制记忆单元状态更新的时机</a:t>
            </a:r>
          </a:p>
          <a:p>
            <a:pPr lvl="1">
              <a:spcAft>
                <a:spcPct val="30000"/>
              </a:spcAft>
            </a:pPr>
            <a:r>
              <a:rPr lang="zh-CN" altLang="en-US"/>
              <a:t>参数：周期</a:t>
            </a:r>
            <a:r>
              <a:rPr lang="en-US" altLang="zh-CN"/>
              <a:t>T</a:t>
            </a:r>
            <a:r>
              <a:rPr lang="zh-CN" altLang="en-US"/>
              <a:t>，频率 </a:t>
            </a:r>
            <a:r>
              <a:rPr lang="en-US" altLang="zh-CN"/>
              <a:t>f </a:t>
            </a:r>
            <a:r>
              <a:rPr lang="zh-CN" altLang="en-US"/>
              <a:t>，脉冲宽度</a:t>
            </a:r>
            <a:r>
              <a:rPr lang="en-US" altLang="zh-CN"/>
              <a:t>t</a:t>
            </a:r>
            <a:r>
              <a:rPr lang="en-US" altLang="zh-CN" baseline="-15000"/>
              <a:t>W </a:t>
            </a:r>
            <a:r>
              <a:rPr lang="zh-CN" altLang="en-US"/>
              <a:t>，占空比</a:t>
            </a:r>
            <a:r>
              <a:rPr lang="en-US" altLang="zh-CN"/>
              <a:t>q</a:t>
            </a:r>
          </a:p>
          <a:p>
            <a:pPr lvl="1">
              <a:spcAft>
                <a:spcPct val="30000"/>
              </a:spcAft>
            </a:pPr>
            <a:endParaRPr lang="en-US" altLang="zh-CN" sz="2000"/>
          </a:p>
          <a:p>
            <a:pPr lvl="1">
              <a:spcAft>
                <a:spcPct val="30000"/>
              </a:spcAft>
            </a:pPr>
            <a:endParaRPr lang="en-US" altLang="zh-CN" sz="1800"/>
          </a:p>
          <a:p>
            <a:pPr lvl="1">
              <a:spcAft>
                <a:spcPct val="30000"/>
              </a:spcAft>
            </a:pPr>
            <a:r>
              <a:rPr lang="zh-CN" altLang="en-US"/>
              <a:t>有效时机：高电平、低电平、上升沿或下降沿</a:t>
            </a:r>
          </a:p>
          <a:p>
            <a:pPr lvl="1">
              <a:spcAft>
                <a:spcPct val="30000"/>
              </a:spcAft>
              <a:buFontTx/>
              <a:buNone/>
            </a:pPr>
            <a:r>
              <a:rPr lang="zh-CN" altLang="en-US"/>
              <a:t>			</a:t>
            </a:r>
          </a:p>
        </p:txBody>
      </p:sp>
      <p:graphicFrame>
        <p:nvGraphicFramePr>
          <p:cNvPr id="10247" name="Object 71"/>
          <p:cNvGraphicFramePr>
            <a:graphicFrameLocks noGrp="1" noChangeAspect="1"/>
          </p:cNvGraphicFramePr>
          <p:nvPr>
            <p:ph sz="half" idx="2"/>
          </p:nvPr>
        </p:nvGraphicFramePr>
        <p:xfrm>
          <a:off x="4716463" y="2924175"/>
          <a:ext cx="1908175" cy="8413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9" name="公式" r:id="rId4" imgW="952087" imgH="406224" progId="Equation.3">
                  <p:embed/>
                </p:oleObj>
              </mc:Choice>
              <mc:Fallback>
                <p:oleObj name="公式" r:id="rId4" imgW="952087" imgH="406224" progId="Equation.3">
                  <p:embed/>
                  <p:pic>
                    <p:nvPicPr>
                      <p:cNvPr id="0" name="Object 7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716463" y="2924175"/>
                        <a:ext cx="1908175" cy="8413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8" name="Text Box 6"/>
          <p:cNvSpPr txBox="1">
            <a:spLocks noChangeArrowheads="1"/>
          </p:cNvSpPr>
          <p:nvPr/>
        </p:nvSpPr>
        <p:spPr bwMode="auto">
          <a:xfrm>
            <a:off x="1101725" y="5038725"/>
            <a:ext cx="590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CP</a:t>
            </a:r>
          </a:p>
        </p:txBody>
      </p:sp>
      <p:sp>
        <p:nvSpPr>
          <p:cNvPr id="10249" name="Line 7"/>
          <p:cNvSpPr>
            <a:spLocks noChangeShapeType="1"/>
          </p:cNvSpPr>
          <p:nvPr/>
        </p:nvSpPr>
        <p:spPr bwMode="auto">
          <a:xfrm>
            <a:off x="1800225" y="5576888"/>
            <a:ext cx="863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0" name="Line 9"/>
          <p:cNvSpPr>
            <a:spLocks noChangeShapeType="1"/>
          </p:cNvSpPr>
          <p:nvPr/>
        </p:nvSpPr>
        <p:spPr bwMode="auto">
          <a:xfrm>
            <a:off x="6191250" y="5078413"/>
            <a:ext cx="8651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1" name="Line 11"/>
          <p:cNvSpPr>
            <a:spLocks noChangeShapeType="1"/>
          </p:cNvSpPr>
          <p:nvPr/>
        </p:nvSpPr>
        <p:spPr bwMode="auto">
          <a:xfrm flipV="1">
            <a:off x="6178550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2" name="Line 12"/>
          <p:cNvSpPr>
            <a:spLocks noChangeShapeType="1"/>
          </p:cNvSpPr>
          <p:nvPr/>
        </p:nvSpPr>
        <p:spPr bwMode="auto">
          <a:xfrm>
            <a:off x="70564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3" name="Line 13"/>
          <p:cNvSpPr>
            <a:spLocks noChangeShapeType="1"/>
          </p:cNvSpPr>
          <p:nvPr/>
        </p:nvSpPr>
        <p:spPr bwMode="auto">
          <a:xfrm flipV="1">
            <a:off x="2663825" y="50657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4" name="Line 14"/>
          <p:cNvSpPr>
            <a:spLocks noChangeShapeType="1"/>
          </p:cNvSpPr>
          <p:nvPr/>
        </p:nvSpPr>
        <p:spPr bwMode="auto">
          <a:xfrm>
            <a:off x="35274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55" name="Group 87"/>
          <p:cNvGrpSpPr>
            <a:grpSpLocks/>
          </p:cNvGrpSpPr>
          <p:nvPr/>
        </p:nvGrpSpPr>
        <p:grpSpPr bwMode="auto">
          <a:xfrm>
            <a:off x="5605463" y="4437063"/>
            <a:ext cx="1985962" cy="1663700"/>
            <a:chOff x="3531" y="2795"/>
            <a:chExt cx="1251" cy="1048"/>
          </a:xfrm>
        </p:grpSpPr>
        <p:sp>
          <p:nvSpPr>
            <p:cNvPr id="10279" name="Line 8"/>
            <p:cNvSpPr>
              <a:spLocks noChangeShapeType="1"/>
            </p:cNvSpPr>
            <p:nvPr/>
          </p:nvSpPr>
          <p:spPr bwMode="auto">
            <a:xfrm flipV="1">
              <a:off x="3891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0" name="Line 10"/>
            <p:cNvSpPr>
              <a:spLocks noChangeShapeType="1"/>
            </p:cNvSpPr>
            <p:nvPr/>
          </p:nvSpPr>
          <p:spPr bwMode="auto">
            <a:xfrm>
              <a:off x="4443" y="3187"/>
              <a:ext cx="0" cy="322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 type="none" w="lg" len="lg"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81" name="Text Box 15"/>
            <p:cNvSpPr txBox="1">
              <a:spLocks noChangeArrowheads="1"/>
            </p:cNvSpPr>
            <p:nvPr/>
          </p:nvSpPr>
          <p:spPr bwMode="auto">
            <a:xfrm>
              <a:off x="3531" y="2795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上升沿</a:t>
              </a:r>
            </a:p>
          </p:txBody>
        </p:sp>
        <p:sp>
          <p:nvSpPr>
            <p:cNvPr id="10282" name="Text Box 16"/>
            <p:cNvSpPr txBox="1">
              <a:spLocks noChangeArrowheads="1"/>
            </p:cNvSpPr>
            <p:nvPr/>
          </p:nvSpPr>
          <p:spPr bwMode="auto">
            <a:xfrm>
              <a:off x="4090" y="3555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FF0000"/>
                  </a:solidFill>
                  <a:latin typeface="Arial" panose="020B0604020202020204" pitchFamily="34" charset="0"/>
                </a:rPr>
                <a:t>下升沿</a:t>
              </a:r>
            </a:p>
          </p:txBody>
        </p:sp>
      </p:grpSp>
      <p:grpSp>
        <p:nvGrpSpPr>
          <p:cNvPr id="10256" name="Group 80"/>
          <p:cNvGrpSpPr>
            <a:grpSpLocks/>
          </p:cNvGrpSpPr>
          <p:nvPr/>
        </p:nvGrpSpPr>
        <p:grpSpPr bwMode="auto">
          <a:xfrm>
            <a:off x="4427538" y="5672138"/>
            <a:ext cx="1736725" cy="601662"/>
            <a:chOff x="2789" y="3573"/>
            <a:chExt cx="1094" cy="379"/>
          </a:xfrm>
        </p:grpSpPr>
        <p:sp>
          <p:nvSpPr>
            <p:cNvPr id="10275" name="Line 18"/>
            <p:cNvSpPr>
              <a:spLocks noChangeShapeType="1"/>
            </p:cNvSpPr>
            <p:nvPr/>
          </p:nvSpPr>
          <p:spPr bwMode="auto">
            <a:xfrm>
              <a:off x="2789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6" name="Line 19"/>
            <p:cNvSpPr>
              <a:spLocks noChangeShapeType="1"/>
            </p:cNvSpPr>
            <p:nvPr/>
          </p:nvSpPr>
          <p:spPr bwMode="auto">
            <a:xfrm>
              <a:off x="3883" y="3622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7" name="Line 20"/>
            <p:cNvSpPr>
              <a:spLocks noChangeShapeType="1"/>
            </p:cNvSpPr>
            <p:nvPr/>
          </p:nvSpPr>
          <p:spPr bwMode="auto">
            <a:xfrm>
              <a:off x="2789" y="3861"/>
              <a:ext cx="108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8" name="Text Box 21"/>
            <p:cNvSpPr txBox="1">
              <a:spLocks noChangeArrowheads="1"/>
            </p:cNvSpPr>
            <p:nvPr/>
          </p:nvSpPr>
          <p:spPr bwMode="auto">
            <a:xfrm>
              <a:off x="3227" y="3573"/>
              <a:ext cx="24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</a:p>
          </p:txBody>
        </p:sp>
      </p:grpSp>
      <p:grpSp>
        <p:nvGrpSpPr>
          <p:cNvPr id="10257" name="Group 79"/>
          <p:cNvGrpSpPr>
            <a:grpSpLocks/>
          </p:cNvGrpSpPr>
          <p:nvPr/>
        </p:nvGrpSpPr>
        <p:grpSpPr bwMode="auto">
          <a:xfrm>
            <a:off x="4392613" y="4257675"/>
            <a:ext cx="893762" cy="696913"/>
            <a:chOff x="2767" y="2682"/>
            <a:chExt cx="563" cy="439"/>
          </a:xfrm>
        </p:grpSpPr>
        <p:sp>
          <p:nvSpPr>
            <p:cNvPr id="10271" name="Text Box 3"/>
            <p:cNvSpPr txBox="1">
              <a:spLocks noChangeArrowheads="1"/>
            </p:cNvSpPr>
            <p:nvPr/>
          </p:nvSpPr>
          <p:spPr bwMode="auto">
            <a:xfrm>
              <a:off x="2912" y="2682"/>
              <a:ext cx="308" cy="28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t</a:t>
              </a:r>
              <a:r>
                <a:rPr lang="en-US" altLang="zh-CN" sz="2400" baseline="-15000"/>
                <a:t>W</a:t>
              </a:r>
            </a:p>
          </p:txBody>
        </p:sp>
        <p:sp>
          <p:nvSpPr>
            <p:cNvPr id="10272" name="Line 22"/>
            <p:cNvSpPr>
              <a:spLocks noChangeShapeType="1"/>
            </p:cNvSpPr>
            <p:nvPr/>
          </p:nvSpPr>
          <p:spPr bwMode="auto">
            <a:xfrm>
              <a:off x="2777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3" name="Line 23"/>
            <p:cNvSpPr>
              <a:spLocks noChangeShapeType="1"/>
            </p:cNvSpPr>
            <p:nvPr/>
          </p:nvSpPr>
          <p:spPr bwMode="auto">
            <a:xfrm>
              <a:off x="3330" y="2791"/>
              <a:ext cx="0" cy="33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4" name="Line 24"/>
            <p:cNvSpPr>
              <a:spLocks noChangeShapeType="1"/>
            </p:cNvSpPr>
            <p:nvPr/>
          </p:nvSpPr>
          <p:spPr bwMode="auto">
            <a:xfrm>
              <a:off x="2767" y="3017"/>
              <a:ext cx="563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 type="triangle" w="med" len="lg"/>
              <a:tailEnd type="triangle" w="med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  <p:sp>
        <p:nvSpPr>
          <p:cNvPr id="10258" name="Line 72"/>
          <p:cNvSpPr>
            <a:spLocks noChangeShapeType="1"/>
          </p:cNvSpPr>
          <p:nvPr/>
        </p:nvSpPr>
        <p:spPr bwMode="auto">
          <a:xfrm>
            <a:off x="5286375" y="5576888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59" name="Line 73"/>
          <p:cNvSpPr>
            <a:spLocks noChangeShapeType="1"/>
          </p:cNvSpPr>
          <p:nvPr/>
        </p:nvSpPr>
        <p:spPr bwMode="auto">
          <a:xfrm>
            <a:off x="4414838" y="5078413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0" name="Line 74"/>
          <p:cNvSpPr>
            <a:spLocks noChangeShapeType="1"/>
          </p:cNvSpPr>
          <p:nvPr/>
        </p:nvSpPr>
        <p:spPr bwMode="auto">
          <a:xfrm>
            <a:off x="7037388" y="5576888"/>
            <a:ext cx="881062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aphicFrame>
        <p:nvGraphicFramePr>
          <p:cNvPr id="10261" name="Object 78"/>
          <p:cNvGraphicFramePr>
            <a:graphicFrameLocks noChangeAspect="1"/>
          </p:cNvGraphicFramePr>
          <p:nvPr/>
        </p:nvGraphicFramePr>
        <p:xfrm>
          <a:off x="2771775" y="2960688"/>
          <a:ext cx="788988" cy="814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90" name="公式" r:id="rId6" imgW="393529" imgH="393529" progId="Equation.3">
                  <p:embed/>
                </p:oleObj>
              </mc:Choice>
              <mc:Fallback>
                <p:oleObj name="公式" r:id="rId6" imgW="393529" imgH="393529" progId="Equation.3">
                  <p:embed/>
                  <p:pic>
                    <p:nvPicPr>
                      <p:cNvPr id="0" name="Object 7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71775" y="2960688"/>
                        <a:ext cx="788988" cy="814387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>
                                  <a:alpha val="74997"/>
                                </a:srgb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62" name="Line 82"/>
          <p:cNvSpPr>
            <a:spLocks noChangeShapeType="1"/>
          </p:cNvSpPr>
          <p:nvPr/>
        </p:nvSpPr>
        <p:spPr bwMode="auto">
          <a:xfrm>
            <a:off x="3541713" y="5589588"/>
            <a:ext cx="877887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3" name="Line 83"/>
          <p:cNvSpPr>
            <a:spLocks noChangeShapeType="1"/>
          </p:cNvSpPr>
          <p:nvPr/>
        </p:nvSpPr>
        <p:spPr bwMode="auto">
          <a:xfrm>
            <a:off x="2663825" y="5084763"/>
            <a:ext cx="8778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4" name="Line 85"/>
          <p:cNvSpPr>
            <a:spLocks noChangeShapeType="1"/>
          </p:cNvSpPr>
          <p:nvPr/>
        </p:nvSpPr>
        <p:spPr bwMode="auto">
          <a:xfrm flipV="1">
            <a:off x="4427538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0265" name="Line 86"/>
          <p:cNvSpPr>
            <a:spLocks noChangeShapeType="1"/>
          </p:cNvSpPr>
          <p:nvPr/>
        </p:nvSpPr>
        <p:spPr bwMode="auto">
          <a:xfrm>
            <a:off x="5292725" y="5078413"/>
            <a:ext cx="0" cy="511175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0266" name="Group 81"/>
          <p:cNvGrpSpPr>
            <a:grpSpLocks/>
          </p:cNvGrpSpPr>
          <p:nvPr/>
        </p:nvGrpSpPr>
        <p:grpSpPr bwMode="auto">
          <a:xfrm>
            <a:off x="2509838" y="4456113"/>
            <a:ext cx="1905000" cy="1662112"/>
            <a:chOff x="1581" y="2807"/>
            <a:chExt cx="1200" cy="1047"/>
          </a:xfrm>
        </p:grpSpPr>
        <p:sp>
          <p:nvSpPr>
            <p:cNvPr id="10267" name="Text Box 2"/>
            <p:cNvSpPr txBox="1">
              <a:spLocks noChangeArrowheads="1"/>
            </p:cNvSpPr>
            <p:nvPr/>
          </p:nvSpPr>
          <p:spPr bwMode="auto">
            <a:xfrm>
              <a:off x="2086" y="3566"/>
              <a:ext cx="69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低电平</a:t>
              </a:r>
            </a:p>
          </p:txBody>
        </p:sp>
        <p:sp>
          <p:nvSpPr>
            <p:cNvPr id="10268" name="Text Box 17"/>
            <p:cNvSpPr txBox="1">
              <a:spLocks noChangeArrowheads="1"/>
            </p:cNvSpPr>
            <p:nvPr/>
          </p:nvSpPr>
          <p:spPr bwMode="auto">
            <a:xfrm>
              <a:off x="1581" y="2807"/>
              <a:ext cx="69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zh-CN" altLang="en-US" sz="2400">
                  <a:solidFill>
                    <a:srgbClr val="0000FF"/>
                  </a:solidFill>
                  <a:latin typeface="Arial" panose="020B0604020202020204" pitchFamily="34" charset="0"/>
                </a:rPr>
                <a:t>高电平</a:t>
              </a:r>
            </a:p>
          </p:txBody>
        </p:sp>
        <p:sp>
          <p:nvSpPr>
            <p:cNvPr id="10269" name="Line 75"/>
            <p:cNvSpPr>
              <a:spLocks noChangeShapeType="1"/>
            </p:cNvSpPr>
            <p:nvPr/>
          </p:nvSpPr>
          <p:spPr bwMode="auto">
            <a:xfrm>
              <a:off x="2222" y="3513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0270" name="Line 76"/>
            <p:cNvSpPr>
              <a:spLocks noChangeShapeType="1"/>
            </p:cNvSpPr>
            <p:nvPr/>
          </p:nvSpPr>
          <p:spPr bwMode="auto">
            <a:xfrm>
              <a:off x="1669" y="3199"/>
              <a:ext cx="553" cy="0"/>
            </a:xfrm>
            <a:prstGeom prst="line">
              <a:avLst/>
            </a:prstGeom>
            <a:noFill/>
            <a:ln w="57150">
              <a:solidFill>
                <a:srgbClr val="0000FF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C169B045-8DDA-44F4-8049-63E8C77FE30A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229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A651F89A-7C27-4A73-B6FE-1A5D4C684DC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5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229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锁存器和触发器</a:t>
            </a:r>
          </a:p>
        </p:txBody>
      </p:sp>
      <p:sp>
        <p:nvSpPr>
          <p:cNvPr id="1229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84313"/>
            <a:ext cx="8255000" cy="4897437"/>
          </a:xfrm>
        </p:spPr>
        <p:txBody>
          <a:bodyPr/>
          <a:lstStyle/>
          <a:p>
            <a:pPr algn="just"/>
            <a:r>
              <a:rPr lang="zh-CN" altLang="en-US" sz="2400"/>
              <a:t>具有记忆功能的逻辑单元电路，是构成时序电路的基石，又称为记忆单元、存储单元或状态单元</a:t>
            </a:r>
          </a:p>
        </p:txBody>
      </p:sp>
      <p:sp>
        <p:nvSpPr>
          <p:cNvPr id="12295" name="Rectangle 4"/>
          <p:cNvSpPr>
            <a:spLocks noChangeArrowheads="1"/>
          </p:cNvSpPr>
          <p:nvPr/>
        </p:nvSpPr>
        <p:spPr bwMode="auto">
          <a:xfrm>
            <a:off x="457200" y="2457450"/>
            <a:ext cx="5086350" cy="392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Arial" panose="020B0604020202020204" pitchFamily="34" charset="0"/>
              </a:rPr>
              <a:t>两者共同点：</a:t>
            </a:r>
            <a:r>
              <a:rPr lang="zh-CN" altLang="en-US"/>
              <a:t>记忆</a:t>
            </a:r>
            <a:r>
              <a:rPr lang="zh-CN" altLang="en-US">
                <a:latin typeface="Arial" panose="020B0604020202020204" pitchFamily="34" charset="0"/>
              </a:rPr>
              <a:t>功能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具有两个能自行保持的稳定状态，可用来存储一位二值信息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在输入信号作用下可更新状态</a:t>
            </a:r>
            <a:endParaRPr lang="en-US" altLang="zh-CN">
              <a:latin typeface="Arial" panose="020B0604020202020204" pitchFamily="34" charset="0"/>
            </a:endParaRPr>
          </a:p>
          <a:p>
            <a:pPr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两者不同点：更新时机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锁存器对时钟的电平敏感，在有效电平期间更新状态</a:t>
            </a:r>
          </a:p>
          <a:p>
            <a:pPr lvl="1">
              <a:spcAft>
                <a:spcPct val="15000"/>
              </a:spcAft>
            </a:pPr>
            <a:r>
              <a:rPr lang="zh-CN" altLang="en-US">
                <a:latin typeface="Arial" panose="020B0604020202020204" pitchFamily="34" charset="0"/>
              </a:rPr>
              <a:t>触发器对时钟的边沿敏感，在有效边沿瞬间更新状态</a:t>
            </a:r>
          </a:p>
        </p:txBody>
      </p:sp>
      <p:sp>
        <p:nvSpPr>
          <p:cNvPr id="12296" name="Rectangle 5"/>
          <p:cNvSpPr>
            <a:spLocks noChangeArrowheads="1"/>
          </p:cNvSpPr>
          <p:nvPr/>
        </p:nvSpPr>
        <p:spPr bwMode="auto">
          <a:xfrm>
            <a:off x="6486525" y="2678113"/>
            <a:ext cx="982663" cy="1106487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297" name="Line 6"/>
          <p:cNvSpPr>
            <a:spLocks noChangeShapeType="1"/>
          </p:cNvSpPr>
          <p:nvPr/>
        </p:nvSpPr>
        <p:spPr bwMode="auto">
          <a:xfrm>
            <a:off x="602932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8" name="Line 7"/>
          <p:cNvSpPr>
            <a:spLocks noChangeShapeType="1"/>
          </p:cNvSpPr>
          <p:nvPr/>
        </p:nvSpPr>
        <p:spPr bwMode="auto">
          <a:xfrm>
            <a:off x="602932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299" name="Line 8"/>
          <p:cNvSpPr>
            <a:spLocks noChangeShapeType="1"/>
          </p:cNvSpPr>
          <p:nvPr/>
        </p:nvSpPr>
        <p:spPr bwMode="auto">
          <a:xfrm>
            <a:off x="7470775" y="297973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0" name="Line 9"/>
          <p:cNvSpPr>
            <a:spLocks noChangeShapeType="1"/>
          </p:cNvSpPr>
          <p:nvPr/>
        </p:nvSpPr>
        <p:spPr bwMode="auto">
          <a:xfrm>
            <a:off x="7470775" y="3482975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1" name="Text Box 10"/>
          <p:cNvSpPr txBox="1">
            <a:spLocks noChangeArrowheads="1"/>
          </p:cNvSpPr>
          <p:nvPr/>
        </p:nvSpPr>
        <p:spPr bwMode="auto">
          <a:xfrm>
            <a:off x="6513513" y="2776538"/>
            <a:ext cx="404812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2" name="Text Box 11"/>
          <p:cNvSpPr txBox="1">
            <a:spLocks noChangeArrowheads="1"/>
          </p:cNvSpPr>
          <p:nvPr/>
        </p:nvSpPr>
        <p:spPr bwMode="auto">
          <a:xfrm>
            <a:off x="6505575" y="3254375"/>
            <a:ext cx="390525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E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03" name="Text Box 12"/>
          <p:cNvSpPr txBox="1">
            <a:spLocks noChangeArrowheads="1"/>
          </p:cNvSpPr>
          <p:nvPr/>
        </p:nvSpPr>
        <p:spPr bwMode="auto">
          <a:xfrm>
            <a:off x="7964488" y="2698750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4" name="Text Box 13"/>
          <p:cNvSpPr txBox="1">
            <a:spLocks noChangeArrowheads="1"/>
          </p:cNvSpPr>
          <p:nvPr/>
        </p:nvSpPr>
        <p:spPr bwMode="auto">
          <a:xfrm>
            <a:off x="7980363" y="3224213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05" name="Rectangle 15"/>
          <p:cNvSpPr>
            <a:spLocks noChangeArrowheads="1"/>
          </p:cNvSpPr>
          <p:nvPr/>
        </p:nvSpPr>
        <p:spPr bwMode="auto">
          <a:xfrm>
            <a:off x="6496050" y="4657725"/>
            <a:ext cx="973138" cy="1106488"/>
          </a:xfrm>
          <a:prstGeom prst="rect">
            <a:avLst/>
          </a:prstGeom>
          <a:noFill/>
          <a:ln w="28575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06" name="Line 16"/>
          <p:cNvSpPr>
            <a:spLocks noChangeShapeType="1"/>
          </p:cNvSpPr>
          <p:nvPr/>
        </p:nvSpPr>
        <p:spPr bwMode="auto">
          <a:xfrm>
            <a:off x="603885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17"/>
          <p:cNvSpPr>
            <a:spLocks noChangeShapeType="1"/>
          </p:cNvSpPr>
          <p:nvPr/>
        </p:nvSpPr>
        <p:spPr bwMode="auto">
          <a:xfrm>
            <a:off x="603885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18"/>
          <p:cNvSpPr>
            <a:spLocks noChangeShapeType="1"/>
          </p:cNvSpPr>
          <p:nvPr/>
        </p:nvSpPr>
        <p:spPr bwMode="auto">
          <a:xfrm>
            <a:off x="7480300" y="4959350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19"/>
          <p:cNvSpPr>
            <a:spLocks noChangeShapeType="1"/>
          </p:cNvSpPr>
          <p:nvPr/>
        </p:nvSpPr>
        <p:spPr bwMode="auto">
          <a:xfrm>
            <a:off x="7480300" y="5462588"/>
            <a:ext cx="4572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0"/>
          <p:cNvSpPr txBox="1">
            <a:spLocks noChangeArrowheads="1"/>
          </p:cNvSpPr>
          <p:nvPr/>
        </p:nvSpPr>
        <p:spPr bwMode="auto">
          <a:xfrm>
            <a:off x="6550025" y="4757738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D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1" name="Text Box 21"/>
          <p:cNvSpPr txBox="1">
            <a:spLocks noChangeArrowheads="1"/>
          </p:cNvSpPr>
          <p:nvPr/>
        </p:nvSpPr>
        <p:spPr bwMode="auto">
          <a:xfrm>
            <a:off x="6629400" y="5224463"/>
            <a:ext cx="404813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C</a:t>
            </a:r>
            <a:endParaRPr kumimoji="1" lang="en-US" altLang="zh-CN" sz="1600">
              <a:ea typeface="楷体_GB2312" pitchFamily="49" charset="-122"/>
            </a:endParaRPr>
          </a:p>
        </p:txBody>
      </p:sp>
      <p:sp>
        <p:nvSpPr>
          <p:cNvPr id="12312" name="Text Box 22"/>
          <p:cNvSpPr txBox="1">
            <a:spLocks noChangeArrowheads="1"/>
          </p:cNvSpPr>
          <p:nvPr/>
        </p:nvSpPr>
        <p:spPr bwMode="auto">
          <a:xfrm>
            <a:off x="7974013" y="47212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3" name="Text Box 23"/>
          <p:cNvSpPr txBox="1">
            <a:spLocks noChangeArrowheads="1"/>
          </p:cNvSpPr>
          <p:nvPr/>
        </p:nvSpPr>
        <p:spPr bwMode="auto">
          <a:xfrm>
            <a:off x="7964488" y="5254625"/>
            <a:ext cx="420687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</a:p>
        </p:txBody>
      </p:sp>
      <p:sp>
        <p:nvSpPr>
          <p:cNvPr id="12314" name="Oval 25"/>
          <p:cNvSpPr>
            <a:spLocks noChangeArrowheads="1"/>
          </p:cNvSpPr>
          <p:nvPr/>
        </p:nvSpPr>
        <p:spPr bwMode="auto">
          <a:xfrm>
            <a:off x="7481888" y="5387975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15" name="Line 26"/>
          <p:cNvSpPr>
            <a:spLocks noChangeShapeType="1"/>
          </p:cNvSpPr>
          <p:nvPr/>
        </p:nvSpPr>
        <p:spPr bwMode="auto">
          <a:xfrm>
            <a:off x="6496050" y="5340350"/>
            <a:ext cx="144463" cy="119063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27"/>
          <p:cNvSpPr>
            <a:spLocks noChangeShapeType="1"/>
          </p:cNvSpPr>
          <p:nvPr/>
        </p:nvSpPr>
        <p:spPr bwMode="auto">
          <a:xfrm flipV="1">
            <a:off x="6496050" y="5459413"/>
            <a:ext cx="144463" cy="119062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2317" name="Text Box 28"/>
          <p:cNvSpPr txBox="1">
            <a:spLocks noChangeArrowheads="1"/>
          </p:cNvSpPr>
          <p:nvPr/>
        </p:nvSpPr>
        <p:spPr bwMode="auto">
          <a:xfrm>
            <a:off x="6386513" y="4010025"/>
            <a:ext cx="129857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锁存器</a:t>
            </a:r>
            <a:endParaRPr lang="en-US" altLang="zh-CN" sz="2400" b="0"/>
          </a:p>
        </p:txBody>
      </p:sp>
      <p:sp>
        <p:nvSpPr>
          <p:cNvPr id="12318" name="Text Box 29"/>
          <p:cNvSpPr txBox="1">
            <a:spLocks noChangeArrowheads="1"/>
          </p:cNvSpPr>
          <p:nvPr/>
        </p:nvSpPr>
        <p:spPr bwMode="auto">
          <a:xfrm>
            <a:off x="6389688" y="5945188"/>
            <a:ext cx="1298575" cy="3286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lnSpc>
                <a:spcPct val="90000"/>
              </a:lnSpc>
              <a:spcAft>
                <a:spcPct val="0"/>
              </a:spcAft>
              <a:buFontTx/>
              <a:buNone/>
            </a:pPr>
            <a:r>
              <a:rPr lang="en-US" altLang="zh-CN" sz="2400" b="0"/>
              <a:t>D</a:t>
            </a:r>
            <a:r>
              <a:rPr lang="zh-CN" altLang="en-US" sz="2400" b="0"/>
              <a:t>触发器</a:t>
            </a:r>
            <a:endParaRPr lang="en-US" altLang="zh-CN" sz="2400" b="0"/>
          </a:p>
        </p:txBody>
      </p:sp>
      <p:sp>
        <p:nvSpPr>
          <p:cNvPr id="12319" name="Oval 30"/>
          <p:cNvSpPr>
            <a:spLocks noChangeArrowheads="1"/>
          </p:cNvSpPr>
          <p:nvPr/>
        </p:nvSpPr>
        <p:spPr bwMode="auto">
          <a:xfrm>
            <a:off x="7469188" y="3398838"/>
            <a:ext cx="131762" cy="142875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endParaRPr lang="zh-CN" altLang="en-US" sz="1800" b="0">
              <a:latin typeface="Arial" panose="020B0604020202020204" pitchFamily="34" charset="0"/>
            </a:endParaRPr>
          </a:p>
        </p:txBody>
      </p:sp>
      <p:sp>
        <p:nvSpPr>
          <p:cNvPr id="12320" name="Line 31"/>
          <p:cNvSpPr>
            <a:spLocks noChangeShapeType="1"/>
          </p:cNvSpPr>
          <p:nvPr/>
        </p:nvSpPr>
        <p:spPr bwMode="auto">
          <a:xfrm>
            <a:off x="8075613" y="3311525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21" name="Line 32"/>
          <p:cNvSpPr>
            <a:spLocks noChangeShapeType="1"/>
          </p:cNvSpPr>
          <p:nvPr/>
        </p:nvSpPr>
        <p:spPr bwMode="auto">
          <a:xfrm>
            <a:off x="8050213" y="534828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6A2BB32-F7DD-401A-86EA-21C213652C20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3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434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183A88B-34D5-4941-BD03-B0A182C96E22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6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434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</a:t>
            </a:r>
            <a:r>
              <a:rPr lang="en-US" altLang="zh-CN"/>
              <a:t>(Latch)</a:t>
            </a:r>
            <a:endParaRPr lang="zh-CN" altLang="en-US"/>
          </a:p>
        </p:txBody>
      </p:sp>
      <p:sp>
        <p:nvSpPr>
          <p:cNvPr id="1434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449388"/>
            <a:ext cx="3827463" cy="1943100"/>
          </a:xfrm>
        </p:spPr>
        <p:txBody>
          <a:bodyPr/>
          <a:lstStyle/>
          <a:p>
            <a:r>
              <a:rPr lang="zh-CN" altLang="en-US"/>
              <a:t>电路结构</a:t>
            </a:r>
            <a:endParaRPr lang="en-US" altLang="zh-CN"/>
          </a:p>
          <a:p>
            <a:pPr lvl="1"/>
            <a:r>
              <a:rPr lang="zh-CN" altLang="en-US"/>
              <a:t>利用反馈实现记忆</a:t>
            </a:r>
          </a:p>
          <a:p>
            <a:pPr lvl="1"/>
            <a:r>
              <a:rPr lang="zh-CN" altLang="en-US"/>
              <a:t>利用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更新状态</a:t>
            </a:r>
          </a:p>
          <a:p>
            <a:r>
              <a:rPr lang="zh-CN" altLang="en-US"/>
              <a:t>逻辑符号</a:t>
            </a:r>
          </a:p>
        </p:txBody>
      </p:sp>
      <p:grpSp>
        <p:nvGrpSpPr>
          <p:cNvPr id="14343" name="Group 4"/>
          <p:cNvGrpSpPr>
            <a:grpSpLocks/>
          </p:cNvGrpSpPr>
          <p:nvPr/>
        </p:nvGrpSpPr>
        <p:grpSpPr bwMode="auto">
          <a:xfrm>
            <a:off x="5713413" y="2384425"/>
            <a:ext cx="2578100" cy="309563"/>
            <a:chOff x="3343" y="1443"/>
            <a:chExt cx="1841" cy="195"/>
          </a:xfrm>
        </p:grpSpPr>
        <p:sp>
          <p:nvSpPr>
            <p:cNvPr id="14493" name="Text Box 5"/>
            <p:cNvSpPr txBox="1">
              <a:spLocks noChangeArrowheads="1"/>
            </p:cNvSpPr>
            <p:nvPr/>
          </p:nvSpPr>
          <p:spPr bwMode="auto">
            <a:xfrm>
              <a:off x="3343" y="1443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4" name="Text Box 6"/>
            <p:cNvSpPr txBox="1">
              <a:spLocks noChangeArrowheads="1"/>
            </p:cNvSpPr>
            <p:nvPr/>
          </p:nvSpPr>
          <p:spPr bwMode="auto">
            <a:xfrm>
              <a:off x="4160" y="1465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  <p:sp>
          <p:nvSpPr>
            <p:cNvPr id="14495" name="Text Box 7"/>
            <p:cNvSpPr txBox="1">
              <a:spLocks noChangeArrowheads="1"/>
            </p:cNvSpPr>
            <p:nvPr/>
          </p:nvSpPr>
          <p:spPr bwMode="auto">
            <a:xfrm>
              <a:off x="5012" y="1457"/>
              <a:ext cx="172" cy="17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0000FF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0000FF"/>
                </a:solidFill>
                <a:ea typeface="楷体_GB2312" pitchFamily="49" charset="-122"/>
              </a:endParaRPr>
            </a:p>
          </p:txBody>
        </p:sp>
      </p:grpSp>
      <p:grpSp>
        <p:nvGrpSpPr>
          <p:cNvPr id="14344" name="Group 8"/>
          <p:cNvGrpSpPr>
            <a:grpSpLocks/>
          </p:cNvGrpSpPr>
          <p:nvPr/>
        </p:nvGrpSpPr>
        <p:grpSpPr bwMode="auto">
          <a:xfrm>
            <a:off x="5726113" y="2700338"/>
            <a:ext cx="2578100" cy="296862"/>
            <a:chOff x="3334" y="1457"/>
            <a:chExt cx="1841" cy="187"/>
          </a:xfrm>
        </p:grpSpPr>
        <p:sp>
          <p:nvSpPr>
            <p:cNvPr id="14490" name="Text Box 9"/>
            <p:cNvSpPr txBox="1">
              <a:spLocks noChangeArrowheads="1"/>
            </p:cNvSpPr>
            <p:nvPr/>
          </p:nvSpPr>
          <p:spPr bwMode="auto">
            <a:xfrm>
              <a:off x="3334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1" name="Text Box 10"/>
            <p:cNvSpPr txBox="1">
              <a:spLocks noChangeArrowheads="1"/>
            </p:cNvSpPr>
            <p:nvPr/>
          </p:nvSpPr>
          <p:spPr bwMode="auto">
            <a:xfrm>
              <a:off x="4151" y="1457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0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  <p:sp>
          <p:nvSpPr>
            <p:cNvPr id="14492" name="Text Box 11"/>
            <p:cNvSpPr txBox="1">
              <a:spLocks noChangeArrowheads="1"/>
            </p:cNvSpPr>
            <p:nvPr/>
          </p:nvSpPr>
          <p:spPr bwMode="auto">
            <a:xfrm>
              <a:off x="5003" y="1471"/>
              <a:ext cx="172" cy="173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000">
                  <a:solidFill>
                    <a:srgbClr val="FF0000"/>
                  </a:solidFill>
                  <a:ea typeface="楷体_GB2312" pitchFamily="49" charset="-122"/>
                </a:rPr>
                <a:t>1</a:t>
              </a:r>
              <a:endParaRPr kumimoji="1" lang="en-US" altLang="zh-CN" sz="2000" baseline="-25000">
                <a:solidFill>
                  <a:srgbClr val="FF0000"/>
                </a:solidFill>
                <a:ea typeface="楷体_GB2312" pitchFamily="49" charset="-122"/>
              </a:endParaRPr>
            </a:p>
          </p:txBody>
        </p:sp>
      </p:grpSp>
      <p:sp>
        <p:nvSpPr>
          <p:cNvPr id="14345" name="Line 12"/>
          <p:cNvSpPr>
            <a:spLocks noChangeShapeType="1"/>
          </p:cNvSpPr>
          <p:nvPr/>
        </p:nvSpPr>
        <p:spPr bwMode="auto">
          <a:xfrm>
            <a:off x="5826125" y="2282825"/>
            <a:ext cx="266858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46" name="Group 13"/>
          <p:cNvGrpSpPr>
            <a:grpSpLocks/>
          </p:cNvGrpSpPr>
          <p:nvPr/>
        </p:nvGrpSpPr>
        <p:grpSpPr bwMode="auto">
          <a:xfrm>
            <a:off x="7350125" y="2027238"/>
            <a:ext cx="509588" cy="523875"/>
            <a:chOff x="4422" y="1277"/>
            <a:chExt cx="364" cy="330"/>
          </a:xfrm>
        </p:grpSpPr>
        <p:sp>
          <p:nvSpPr>
            <p:cNvPr id="14488" name="AutoShape 14"/>
            <p:cNvSpPr>
              <a:spLocks noChangeArrowheads="1"/>
            </p:cNvSpPr>
            <p:nvPr/>
          </p:nvSpPr>
          <p:spPr bwMode="auto">
            <a:xfrm rot="5400000">
              <a:off x="4413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89" name="Oval 15"/>
            <p:cNvSpPr>
              <a:spLocks noChangeArrowheads="1"/>
            </p:cNvSpPr>
            <p:nvPr/>
          </p:nvSpPr>
          <p:spPr bwMode="auto">
            <a:xfrm>
              <a:off x="4704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47" name="Line 16"/>
          <p:cNvSpPr>
            <a:spLocks noChangeShapeType="1"/>
          </p:cNvSpPr>
          <p:nvPr/>
        </p:nvSpPr>
        <p:spPr bwMode="auto">
          <a:xfrm flipV="1">
            <a:off x="5827713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4348" name="Line 17"/>
          <p:cNvSpPr>
            <a:spLocks noChangeShapeType="1"/>
          </p:cNvSpPr>
          <p:nvPr/>
        </p:nvSpPr>
        <p:spPr bwMode="auto">
          <a:xfrm>
            <a:off x="5826125" y="1701800"/>
            <a:ext cx="2382838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9" name="Line 18"/>
          <p:cNvSpPr>
            <a:spLocks noChangeShapeType="1"/>
          </p:cNvSpPr>
          <p:nvPr/>
        </p:nvSpPr>
        <p:spPr bwMode="auto">
          <a:xfrm flipV="1">
            <a:off x="8210550" y="1701800"/>
            <a:ext cx="0" cy="57785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oval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grpSp>
        <p:nvGrpSpPr>
          <p:cNvPr id="14350" name="Group 19"/>
          <p:cNvGrpSpPr>
            <a:grpSpLocks/>
          </p:cNvGrpSpPr>
          <p:nvPr/>
        </p:nvGrpSpPr>
        <p:grpSpPr bwMode="auto">
          <a:xfrm>
            <a:off x="5413375" y="3454400"/>
            <a:ext cx="3303588" cy="1157288"/>
            <a:chOff x="3410" y="2176"/>
            <a:chExt cx="2081" cy="729"/>
          </a:xfrm>
        </p:grpSpPr>
        <p:sp>
          <p:nvSpPr>
            <p:cNvPr id="14463" name="Text Box 20"/>
            <p:cNvSpPr txBox="1">
              <a:spLocks noChangeArrowheads="1"/>
            </p:cNvSpPr>
            <p:nvPr/>
          </p:nvSpPr>
          <p:spPr bwMode="auto">
            <a:xfrm>
              <a:off x="5340" y="2516"/>
              <a:ext cx="15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64" name="Text Box 21"/>
            <p:cNvSpPr txBox="1">
              <a:spLocks noChangeArrowheads="1"/>
            </p:cNvSpPr>
            <p:nvPr/>
          </p:nvSpPr>
          <p:spPr bwMode="auto">
            <a:xfrm>
              <a:off x="4311" y="2312"/>
              <a:ext cx="15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4465" name="Group 22"/>
            <p:cNvGrpSpPr>
              <a:grpSpLocks/>
            </p:cNvGrpSpPr>
            <p:nvPr/>
          </p:nvGrpSpPr>
          <p:grpSpPr bwMode="auto">
            <a:xfrm>
              <a:off x="4591" y="2449"/>
              <a:ext cx="320" cy="385"/>
              <a:chOff x="4173" y="2976"/>
              <a:chExt cx="431" cy="431"/>
            </a:xfrm>
          </p:grpSpPr>
          <p:grpSp>
            <p:nvGrpSpPr>
              <p:cNvPr id="14484" name="Group 23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6" name="Arc 24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7" name="Arc 25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5" name="Arc 26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66" name="Line 27"/>
            <p:cNvSpPr>
              <a:spLocks noChangeShapeType="1"/>
            </p:cNvSpPr>
            <p:nvPr/>
          </p:nvSpPr>
          <p:spPr bwMode="auto">
            <a:xfrm>
              <a:off x="4431" y="2744"/>
              <a:ext cx="22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67" name="Text Box 28"/>
            <p:cNvSpPr txBox="1">
              <a:spLocks noChangeArrowheads="1"/>
            </p:cNvSpPr>
            <p:nvPr/>
          </p:nvSpPr>
          <p:spPr bwMode="auto">
            <a:xfrm>
              <a:off x="3410" y="2584"/>
              <a:ext cx="280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  <p:sp>
          <p:nvSpPr>
            <p:cNvPr id="14468" name="Line 29"/>
            <p:cNvSpPr>
              <a:spLocks noChangeShapeType="1"/>
            </p:cNvSpPr>
            <p:nvPr/>
          </p:nvSpPr>
          <p:spPr bwMode="auto">
            <a:xfrm>
              <a:off x="4311" y="2315"/>
              <a:ext cx="1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69" name="Group 30"/>
            <p:cNvGrpSpPr>
              <a:grpSpLocks/>
            </p:cNvGrpSpPr>
            <p:nvPr/>
          </p:nvGrpSpPr>
          <p:grpSpPr bwMode="auto">
            <a:xfrm>
              <a:off x="3830" y="2358"/>
              <a:ext cx="320" cy="385"/>
              <a:chOff x="4173" y="2976"/>
              <a:chExt cx="431" cy="431"/>
            </a:xfrm>
          </p:grpSpPr>
          <p:grpSp>
            <p:nvGrpSpPr>
              <p:cNvPr id="14480" name="Group 31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82" name="Arc 32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83" name="Arc 33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81" name="Arc 34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70" name="Line 35"/>
            <p:cNvSpPr>
              <a:spLocks noChangeShapeType="1"/>
            </p:cNvSpPr>
            <p:nvPr/>
          </p:nvSpPr>
          <p:spPr bwMode="auto">
            <a:xfrm>
              <a:off x="3669" y="2462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1" name="Line 36"/>
            <p:cNvSpPr>
              <a:spLocks noChangeShapeType="1"/>
            </p:cNvSpPr>
            <p:nvPr/>
          </p:nvSpPr>
          <p:spPr bwMode="auto">
            <a:xfrm>
              <a:off x="3669" y="2653"/>
              <a:ext cx="22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2" name="Line 37"/>
            <p:cNvSpPr>
              <a:spLocks noChangeShapeType="1"/>
            </p:cNvSpPr>
            <p:nvPr/>
          </p:nvSpPr>
          <p:spPr bwMode="auto">
            <a:xfrm>
              <a:off x="4971" y="2630"/>
              <a:ext cx="34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3" name="Oval 38"/>
            <p:cNvSpPr>
              <a:spLocks noChangeArrowheads="1"/>
            </p:cNvSpPr>
            <p:nvPr/>
          </p:nvSpPr>
          <p:spPr bwMode="auto">
            <a:xfrm>
              <a:off x="4918" y="2589"/>
              <a:ext cx="73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4" name="Line 39"/>
            <p:cNvSpPr>
              <a:spLocks noChangeShapeType="1"/>
            </p:cNvSpPr>
            <p:nvPr/>
          </p:nvSpPr>
          <p:spPr bwMode="auto">
            <a:xfrm>
              <a:off x="4212" y="2558"/>
              <a:ext cx="43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5" name="Oval 40"/>
            <p:cNvSpPr>
              <a:spLocks noChangeArrowheads="1"/>
            </p:cNvSpPr>
            <p:nvPr/>
          </p:nvSpPr>
          <p:spPr bwMode="auto">
            <a:xfrm>
              <a:off x="4158" y="2517"/>
              <a:ext cx="7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76" name="Line 41"/>
            <p:cNvSpPr>
              <a:spLocks noChangeShapeType="1"/>
            </p:cNvSpPr>
            <p:nvPr/>
          </p:nvSpPr>
          <p:spPr bwMode="auto">
            <a:xfrm>
              <a:off x="3670" y="2176"/>
              <a:ext cx="150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77" name="Line 42"/>
            <p:cNvSpPr>
              <a:spLocks noChangeShapeType="1"/>
            </p:cNvSpPr>
            <p:nvPr/>
          </p:nvSpPr>
          <p:spPr bwMode="auto">
            <a:xfrm flipV="1">
              <a:off x="5172" y="2176"/>
              <a:ext cx="0" cy="4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8" name="Line 43"/>
            <p:cNvSpPr>
              <a:spLocks noChangeShapeType="1"/>
            </p:cNvSpPr>
            <p:nvPr/>
          </p:nvSpPr>
          <p:spPr bwMode="auto">
            <a:xfrm flipV="1">
              <a:off x="3670" y="2176"/>
              <a:ext cx="0" cy="295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79" name="Text Box 44"/>
            <p:cNvSpPr txBox="1">
              <a:spLocks noChangeArrowheads="1"/>
            </p:cNvSpPr>
            <p:nvPr/>
          </p:nvSpPr>
          <p:spPr bwMode="auto">
            <a:xfrm>
              <a:off x="4178" y="2698"/>
              <a:ext cx="23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 baseline="-25000">
                <a:ea typeface="楷体_GB2312" pitchFamily="49" charset="-122"/>
              </a:endParaRPr>
            </a:p>
          </p:txBody>
        </p:sp>
      </p:grpSp>
      <p:sp>
        <p:nvSpPr>
          <p:cNvPr id="14351" name="Text Box 45"/>
          <p:cNvSpPr txBox="1">
            <a:spLocks noChangeArrowheads="1"/>
          </p:cNvSpPr>
          <p:nvPr/>
        </p:nvSpPr>
        <p:spPr bwMode="auto">
          <a:xfrm>
            <a:off x="8526463" y="2097088"/>
            <a:ext cx="236537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 anchor="ctr" anchorCtr="1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1600">
              <a:ea typeface="楷体_GB2312" pitchFamily="49" charset="-122"/>
            </a:endParaRPr>
          </a:p>
        </p:txBody>
      </p:sp>
      <p:grpSp>
        <p:nvGrpSpPr>
          <p:cNvPr id="14352" name="Group 46"/>
          <p:cNvGrpSpPr>
            <a:grpSpLocks/>
          </p:cNvGrpSpPr>
          <p:nvPr/>
        </p:nvGrpSpPr>
        <p:grpSpPr bwMode="auto">
          <a:xfrm>
            <a:off x="6143625" y="2027238"/>
            <a:ext cx="511175" cy="523875"/>
            <a:chOff x="3651" y="1277"/>
            <a:chExt cx="364" cy="330"/>
          </a:xfrm>
        </p:grpSpPr>
        <p:sp>
          <p:nvSpPr>
            <p:cNvPr id="14461" name="AutoShape 47"/>
            <p:cNvSpPr>
              <a:spLocks noChangeArrowheads="1"/>
            </p:cNvSpPr>
            <p:nvPr/>
          </p:nvSpPr>
          <p:spPr bwMode="auto">
            <a:xfrm rot="5400000">
              <a:off x="3642" y="1286"/>
              <a:ext cx="330" cy="311"/>
            </a:xfrm>
            <a:prstGeom prst="triangle">
              <a:avLst>
                <a:gd name="adj" fmla="val 50000"/>
              </a:avLst>
            </a:prstGeom>
            <a:solidFill>
              <a:schemeClr val="bg1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62" name="Oval 48"/>
            <p:cNvSpPr>
              <a:spLocks noChangeArrowheads="1"/>
            </p:cNvSpPr>
            <p:nvPr/>
          </p:nvSpPr>
          <p:spPr bwMode="auto">
            <a:xfrm>
              <a:off x="3933" y="1397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sp>
        <p:nvSpPr>
          <p:cNvPr id="14353" name="Text Box 49"/>
          <p:cNvSpPr txBox="1">
            <a:spLocks noChangeArrowheads="1"/>
          </p:cNvSpPr>
          <p:nvPr/>
        </p:nvSpPr>
        <p:spPr bwMode="auto">
          <a:xfrm>
            <a:off x="6843713" y="1844675"/>
            <a:ext cx="238125" cy="328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FontTx/>
              <a:buNone/>
            </a:pPr>
            <a:r>
              <a:rPr kumimoji="1" lang="en-US" altLang="zh-CN" sz="2400">
                <a:ea typeface="楷体_GB2312" pitchFamily="49" charset="-122"/>
              </a:rPr>
              <a:t>Q</a:t>
            </a:r>
            <a:endParaRPr kumimoji="1" lang="en-US" altLang="zh-CN" sz="2400" baseline="-25000">
              <a:ea typeface="楷体_GB2312" pitchFamily="49" charset="-122"/>
            </a:endParaRPr>
          </a:p>
        </p:txBody>
      </p:sp>
      <p:sp>
        <p:nvSpPr>
          <p:cNvPr id="14354" name="Line 50"/>
          <p:cNvSpPr>
            <a:spLocks noChangeShapeType="1"/>
          </p:cNvSpPr>
          <p:nvPr/>
        </p:nvSpPr>
        <p:spPr bwMode="auto">
          <a:xfrm>
            <a:off x="6843713" y="1849438"/>
            <a:ext cx="2222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grpSp>
        <p:nvGrpSpPr>
          <p:cNvPr id="14355" name="Group 51"/>
          <p:cNvGrpSpPr>
            <a:grpSpLocks/>
          </p:cNvGrpSpPr>
          <p:nvPr/>
        </p:nvGrpSpPr>
        <p:grpSpPr bwMode="auto">
          <a:xfrm>
            <a:off x="858838" y="3590925"/>
            <a:ext cx="1876425" cy="1062038"/>
            <a:chOff x="541" y="2262"/>
            <a:chExt cx="1182" cy="669"/>
          </a:xfrm>
        </p:grpSpPr>
        <p:sp>
          <p:nvSpPr>
            <p:cNvPr id="14448" name="Rectangle 52"/>
            <p:cNvSpPr>
              <a:spLocks noChangeArrowheads="1"/>
            </p:cNvSpPr>
            <p:nvPr/>
          </p:nvSpPr>
          <p:spPr bwMode="auto">
            <a:xfrm>
              <a:off x="770" y="2262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49" name="Group 53"/>
            <p:cNvGrpSpPr>
              <a:grpSpLocks/>
            </p:cNvGrpSpPr>
            <p:nvPr/>
          </p:nvGrpSpPr>
          <p:grpSpPr bwMode="auto">
            <a:xfrm>
              <a:off x="541" y="2444"/>
              <a:ext cx="222" cy="305"/>
              <a:chOff x="365" y="2319"/>
              <a:chExt cx="288" cy="305"/>
            </a:xfrm>
          </p:grpSpPr>
          <p:sp>
            <p:nvSpPr>
              <p:cNvPr id="14459" name="Line 54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60" name="Line 55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4450" name="Group 56"/>
            <p:cNvGrpSpPr>
              <a:grpSpLocks/>
            </p:cNvGrpSpPr>
            <p:nvPr/>
          </p:nvGrpSpPr>
          <p:grpSpPr bwMode="auto">
            <a:xfrm>
              <a:off x="1200" y="2444"/>
              <a:ext cx="225" cy="305"/>
              <a:chOff x="1090" y="2319"/>
              <a:chExt cx="288" cy="305"/>
            </a:xfrm>
          </p:grpSpPr>
          <p:sp>
            <p:nvSpPr>
              <p:cNvPr id="14457" name="Line 57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58" name="Line 58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4451" name="Text Box 59"/>
            <p:cNvSpPr txBox="1">
              <a:spLocks noChangeArrowheads="1"/>
            </p:cNvSpPr>
            <p:nvPr/>
          </p:nvSpPr>
          <p:spPr bwMode="auto">
            <a:xfrm>
              <a:off x="753" y="2289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2" name="Text Box 60"/>
            <p:cNvSpPr txBox="1">
              <a:spLocks noChangeArrowheads="1"/>
            </p:cNvSpPr>
            <p:nvPr/>
          </p:nvSpPr>
          <p:spPr bwMode="auto">
            <a:xfrm>
              <a:off x="753" y="2633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4453" name="Text Box 61"/>
            <p:cNvSpPr txBox="1">
              <a:spLocks noChangeArrowheads="1"/>
            </p:cNvSpPr>
            <p:nvPr/>
          </p:nvSpPr>
          <p:spPr bwMode="auto">
            <a:xfrm>
              <a:off x="1448" y="2289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4" name="Text Box 62"/>
            <p:cNvSpPr txBox="1">
              <a:spLocks noChangeArrowheads="1"/>
            </p:cNvSpPr>
            <p:nvPr/>
          </p:nvSpPr>
          <p:spPr bwMode="auto">
            <a:xfrm>
              <a:off x="1458" y="2625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4455" name="Line 63"/>
            <p:cNvSpPr>
              <a:spLocks noChangeShapeType="1"/>
            </p:cNvSpPr>
            <p:nvPr/>
          </p:nvSpPr>
          <p:spPr bwMode="auto">
            <a:xfrm>
              <a:off x="1506" y="2671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4456" name="Oval 64"/>
            <p:cNvSpPr>
              <a:spLocks noChangeArrowheads="1"/>
            </p:cNvSpPr>
            <p:nvPr/>
          </p:nvSpPr>
          <p:spPr bwMode="auto">
            <a:xfrm>
              <a:off x="1198" y="2716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4356" name="Group 159"/>
          <p:cNvGrpSpPr>
            <a:grpSpLocks/>
          </p:cNvGrpSpPr>
          <p:nvPr/>
        </p:nvGrpSpPr>
        <p:grpSpPr bwMode="auto">
          <a:xfrm>
            <a:off x="3132138" y="3249613"/>
            <a:ext cx="1957387" cy="1336675"/>
            <a:chOff x="1973" y="2047"/>
            <a:chExt cx="1233" cy="842"/>
          </a:xfrm>
        </p:grpSpPr>
        <p:sp>
          <p:nvSpPr>
            <p:cNvPr id="14419" name="Line 66"/>
            <p:cNvSpPr>
              <a:spLocks noChangeShapeType="1"/>
            </p:cNvSpPr>
            <p:nvPr/>
          </p:nvSpPr>
          <p:spPr bwMode="auto">
            <a:xfrm rot="5400000">
              <a:off x="2774" y="22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0" name="Line 67"/>
            <p:cNvSpPr>
              <a:spLocks noChangeShapeType="1"/>
            </p:cNvSpPr>
            <p:nvPr/>
          </p:nvSpPr>
          <p:spPr bwMode="auto">
            <a:xfrm rot="5400000" flipV="1">
              <a:off x="2435" y="2196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4421" name="Group 68"/>
            <p:cNvGrpSpPr>
              <a:grpSpLocks/>
            </p:cNvGrpSpPr>
            <p:nvPr/>
          </p:nvGrpSpPr>
          <p:grpSpPr bwMode="auto">
            <a:xfrm>
              <a:off x="2392" y="2047"/>
              <a:ext cx="284" cy="294"/>
              <a:chOff x="4173" y="2976"/>
              <a:chExt cx="431" cy="431"/>
            </a:xfrm>
          </p:grpSpPr>
          <p:grpSp>
            <p:nvGrpSpPr>
              <p:cNvPr id="14444" name="Group 69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6" name="Arc 70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7" name="Arc 71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5" name="Arc 72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4422" name="Line 73"/>
            <p:cNvSpPr>
              <a:spLocks noChangeShapeType="1"/>
            </p:cNvSpPr>
            <p:nvPr/>
          </p:nvSpPr>
          <p:spPr bwMode="auto">
            <a:xfrm>
              <a:off x="2142" y="2136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3" name="Line 74"/>
            <p:cNvSpPr>
              <a:spLocks noChangeShapeType="1"/>
            </p:cNvSpPr>
            <p:nvPr/>
          </p:nvSpPr>
          <p:spPr bwMode="auto">
            <a:xfrm>
              <a:off x="2243" y="2266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4" name="Line 75"/>
            <p:cNvSpPr>
              <a:spLocks noChangeShapeType="1"/>
            </p:cNvSpPr>
            <p:nvPr/>
          </p:nvSpPr>
          <p:spPr bwMode="auto">
            <a:xfrm>
              <a:off x="2739" y="2204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5" name="Line 76"/>
            <p:cNvSpPr>
              <a:spLocks noChangeShapeType="1"/>
            </p:cNvSpPr>
            <p:nvPr/>
          </p:nvSpPr>
          <p:spPr bwMode="auto">
            <a:xfrm>
              <a:off x="2243" y="2675"/>
              <a:ext cx="19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6" name="Line 77"/>
            <p:cNvSpPr>
              <a:spLocks noChangeShapeType="1"/>
            </p:cNvSpPr>
            <p:nvPr/>
          </p:nvSpPr>
          <p:spPr bwMode="auto">
            <a:xfrm>
              <a:off x="2142" y="2804"/>
              <a:ext cx="297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7" name="Line 78"/>
            <p:cNvSpPr>
              <a:spLocks noChangeShapeType="1"/>
            </p:cNvSpPr>
            <p:nvPr/>
          </p:nvSpPr>
          <p:spPr bwMode="auto">
            <a:xfrm>
              <a:off x="2739" y="2743"/>
              <a:ext cx="2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8" name="Line 79"/>
            <p:cNvSpPr>
              <a:spLocks noChangeShapeType="1"/>
            </p:cNvSpPr>
            <p:nvPr/>
          </p:nvSpPr>
          <p:spPr bwMode="auto">
            <a:xfrm rot="5400000">
              <a:off x="2774" y="2674"/>
              <a:ext cx="139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29" name="Line 80"/>
            <p:cNvSpPr>
              <a:spLocks noChangeShapeType="1"/>
            </p:cNvSpPr>
            <p:nvPr/>
          </p:nvSpPr>
          <p:spPr bwMode="auto">
            <a:xfrm rot="5400000">
              <a:off x="2180" y="2328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0" name="Line 81"/>
            <p:cNvSpPr>
              <a:spLocks noChangeShapeType="1"/>
            </p:cNvSpPr>
            <p:nvPr/>
          </p:nvSpPr>
          <p:spPr bwMode="auto">
            <a:xfrm rot="5400000">
              <a:off x="2435" y="2150"/>
              <a:ext cx="215" cy="60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1" name="Line 82"/>
            <p:cNvSpPr>
              <a:spLocks noChangeShapeType="1"/>
            </p:cNvSpPr>
            <p:nvPr/>
          </p:nvSpPr>
          <p:spPr bwMode="auto">
            <a:xfrm rot="5400000">
              <a:off x="2180" y="2620"/>
              <a:ext cx="123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2" name="Text Box 83"/>
            <p:cNvSpPr txBox="1">
              <a:spLocks noChangeArrowheads="1"/>
            </p:cNvSpPr>
            <p:nvPr/>
          </p:nvSpPr>
          <p:spPr bwMode="auto">
            <a:xfrm>
              <a:off x="1973" y="2047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3" name="Text Box 84"/>
            <p:cNvSpPr txBox="1">
              <a:spLocks noChangeArrowheads="1"/>
            </p:cNvSpPr>
            <p:nvPr/>
          </p:nvSpPr>
          <p:spPr bwMode="auto">
            <a:xfrm>
              <a:off x="1973" y="2682"/>
              <a:ext cx="134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4" name="Text Box 86"/>
            <p:cNvSpPr txBox="1">
              <a:spLocks noChangeArrowheads="1"/>
            </p:cNvSpPr>
            <p:nvPr/>
          </p:nvSpPr>
          <p:spPr bwMode="auto">
            <a:xfrm>
              <a:off x="3018" y="2638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5" name="Line 87"/>
            <p:cNvSpPr>
              <a:spLocks noChangeShapeType="1"/>
            </p:cNvSpPr>
            <p:nvPr/>
          </p:nvSpPr>
          <p:spPr bwMode="auto">
            <a:xfrm>
              <a:off x="3026" y="2629"/>
              <a:ext cx="125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4436" name="Text Box 88"/>
            <p:cNvSpPr txBox="1">
              <a:spLocks noChangeArrowheads="1"/>
            </p:cNvSpPr>
            <p:nvPr/>
          </p:nvSpPr>
          <p:spPr bwMode="auto">
            <a:xfrm>
              <a:off x="3018" y="2115"/>
              <a:ext cx="188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4437" name="Oval 89"/>
            <p:cNvSpPr>
              <a:spLocks noChangeArrowheads="1"/>
            </p:cNvSpPr>
            <p:nvPr/>
          </p:nvSpPr>
          <p:spPr bwMode="auto">
            <a:xfrm>
              <a:off x="2676" y="2704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4438" name="Oval 90"/>
            <p:cNvSpPr>
              <a:spLocks noChangeArrowheads="1"/>
            </p:cNvSpPr>
            <p:nvPr/>
          </p:nvSpPr>
          <p:spPr bwMode="auto">
            <a:xfrm>
              <a:off x="2676" y="2160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4439" name="Group 91"/>
            <p:cNvGrpSpPr>
              <a:grpSpLocks/>
            </p:cNvGrpSpPr>
            <p:nvPr/>
          </p:nvGrpSpPr>
          <p:grpSpPr bwMode="auto">
            <a:xfrm>
              <a:off x="2392" y="2592"/>
              <a:ext cx="284" cy="294"/>
              <a:chOff x="4173" y="2976"/>
              <a:chExt cx="431" cy="431"/>
            </a:xfrm>
          </p:grpSpPr>
          <p:grpSp>
            <p:nvGrpSpPr>
              <p:cNvPr id="14440" name="Group 92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4442" name="Arc 93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4443" name="Arc 94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441" name="Arc 95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</p:grpSp>
      <p:grpSp>
        <p:nvGrpSpPr>
          <p:cNvPr id="4" name="组合 3"/>
          <p:cNvGrpSpPr>
            <a:grpSpLocks/>
          </p:cNvGrpSpPr>
          <p:nvPr/>
        </p:nvGrpSpPr>
        <p:grpSpPr bwMode="auto">
          <a:xfrm>
            <a:off x="819150" y="4797425"/>
            <a:ext cx="7966075" cy="1506538"/>
            <a:chOff x="819150" y="4797425"/>
            <a:chExt cx="7966075" cy="1506538"/>
          </a:xfrm>
        </p:grpSpPr>
        <p:grpSp>
          <p:nvGrpSpPr>
            <p:cNvPr id="14358" name="Group 161"/>
            <p:cNvGrpSpPr>
              <a:grpSpLocks/>
            </p:cNvGrpSpPr>
            <p:nvPr/>
          </p:nvGrpSpPr>
          <p:grpSpPr bwMode="auto">
            <a:xfrm>
              <a:off x="819150" y="5067300"/>
              <a:ext cx="1876425" cy="1062038"/>
              <a:chOff x="516" y="3192"/>
              <a:chExt cx="1182" cy="669"/>
            </a:xfrm>
          </p:grpSpPr>
          <p:sp>
            <p:nvSpPr>
              <p:cNvPr id="14404" name="Rectangle 136"/>
              <p:cNvSpPr>
                <a:spLocks noChangeArrowheads="1"/>
              </p:cNvSpPr>
              <p:nvPr/>
            </p:nvSpPr>
            <p:spPr bwMode="auto">
              <a:xfrm>
                <a:off x="745" y="3192"/>
                <a:ext cx="430" cy="6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  <a:miter lim="800000"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grpSp>
            <p:nvGrpSpPr>
              <p:cNvPr id="14405" name="Group 137"/>
              <p:cNvGrpSpPr>
                <a:grpSpLocks/>
              </p:cNvGrpSpPr>
              <p:nvPr/>
            </p:nvGrpSpPr>
            <p:grpSpPr bwMode="auto">
              <a:xfrm>
                <a:off x="516" y="3374"/>
                <a:ext cx="222" cy="305"/>
                <a:chOff x="365" y="2319"/>
                <a:chExt cx="288" cy="305"/>
              </a:xfrm>
            </p:grpSpPr>
            <p:sp>
              <p:nvSpPr>
                <p:cNvPr id="14417" name="Line 138"/>
                <p:cNvSpPr>
                  <a:spLocks noChangeShapeType="1"/>
                </p:cNvSpPr>
                <p:nvPr/>
              </p:nvSpPr>
              <p:spPr bwMode="auto">
                <a:xfrm>
                  <a:off x="365" y="231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8" name="Line 139"/>
                <p:cNvSpPr>
                  <a:spLocks noChangeShapeType="1"/>
                </p:cNvSpPr>
                <p:nvPr/>
              </p:nvSpPr>
              <p:spPr bwMode="auto">
                <a:xfrm>
                  <a:off x="365" y="262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grpSp>
            <p:nvGrpSpPr>
              <p:cNvPr id="14406" name="Group 140"/>
              <p:cNvGrpSpPr>
                <a:grpSpLocks/>
              </p:cNvGrpSpPr>
              <p:nvPr/>
            </p:nvGrpSpPr>
            <p:grpSpPr bwMode="auto">
              <a:xfrm>
                <a:off x="1175" y="3374"/>
                <a:ext cx="225" cy="305"/>
                <a:chOff x="1090" y="2319"/>
                <a:chExt cx="288" cy="305"/>
              </a:xfrm>
            </p:grpSpPr>
            <p:sp>
              <p:nvSpPr>
                <p:cNvPr id="14415" name="Line 141"/>
                <p:cNvSpPr>
                  <a:spLocks noChangeShapeType="1"/>
                </p:cNvSpPr>
                <p:nvPr/>
              </p:nvSpPr>
              <p:spPr bwMode="auto">
                <a:xfrm>
                  <a:off x="1090" y="2319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  <p:sp>
              <p:nvSpPr>
                <p:cNvPr id="14416" name="Line 142"/>
                <p:cNvSpPr>
                  <a:spLocks noChangeShapeType="1"/>
                </p:cNvSpPr>
                <p:nvPr/>
              </p:nvSpPr>
              <p:spPr bwMode="auto">
                <a:xfrm>
                  <a:off x="1090" y="2624"/>
                  <a:ext cx="288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/>
                <a:lstStyle/>
                <a:p>
                  <a:endParaRPr lang="zh-CN" altLang="en-US"/>
                </a:p>
              </p:txBody>
            </p:sp>
          </p:grpSp>
          <p:sp>
            <p:nvSpPr>
              <p:cNvPr id="14407" name="Text Box 143"/>
              <p:cNvSpPr txBox="1">
                <a:spLocks noChangeArrowheads="1"/>
              </p:cNvSpPr>
              <p:nvPr/>
            </p:nvSpPr>
            <p:spPr bwMode="auto">
              <a:xfrm>
                <a:off x="728" y="3219"/>
                <a:ext cx="223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1600">
                  <a:ea typeface="楷体_GB2312" pitchFamily="49" charset="-122"/>
                </a:endParaRPr>
              </a:p>
            </p:txBody>
          </p:sp>
          <p:sp>
            <p:nvSpPr>
              <p:cNvPr id="14408" name="Text Box 144"/>
              <p:cNvSpPr txBox="1">
                <a:spLocks noChangeArrowheads="1"/>
              </p:cNvSpPr>
              <p:nvPr/>
            </p:nvSpPr>
            <p:spPr bwMode="auto">
              <a:xfrm>
                <a:off x="728" y="3563"/>
                <a:ext cx="25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1600">
                  <a:ea typeface="楷体_GB2312" pitchFamily="49" charset="-122"/>
                </a:endParaRPr>
              </a:p>
            </p:txBody>
          </p:sp>
          <p:sp>
            <p:nvSpPr>
              <p:cNvPr id="14409" name="Text Box 145"/>
              <p:cNvSpPr txBox="1">
                <a:spLocks noChangeArrowheads="1"/>
              </p:cNvSpPr>
              <p:nvPr/>
            </p:nvSpPr>
            <p:spPr bwMode="auto">
              <a:xfrm>
                <a:off x="1423" y="3219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14410" name="Text Box 146"/>
              <p:cNvSpPr txBox="1">
                <a:spLocks noChangeArrowheads="1"/>
              </p:cNvSpPr>
              <p:nvPr/>
            </p:nvSpPr>
            <p:spPr bwMode="auto">
              <a:xfrm>
                <a:off x="1433" y="3555"/>
                <a:ext cx="265" cy="28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</a:p>
            </p:txBody>
          </p:sp>
          <p:sp>
            <p:nvSpPr>
              <p:cNvPr id="14411" name="Line 147"/>
              <p:cNvSpPr>
                <a:spLocks noChangeShapeType="1"/>
              </p:cNvSpPr>
              <p:nvPr/>
            </p:nvSpPr>
            <p:spPr bwMode="auto">
              <a:xfrm>
                <a:off x="1481" y="3601"/>
                <a:ext cx="14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12" name="Oval 148"/>
              <p:cNvSpPr>
                <a:spLocks noChangeArrowheads="1"/>
              </p:cNvSpPr>
              <p:nvPr/>
            </p:nvSpPr>
            <p:spPr bwMode="auto">
              <a:xfrm>
                <a:off x="1173" y="364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13" name="Oval 149"/>
              <p:cNvSpPr>
                <a:spLocks noChangeArrowheads="1"/>
              </p:cNvSpPr>
              <p:nvPr/>
            </p:nvSpPr>
            <p:spPr bwMode="auto">
              <a:xfrm>
                <a:off x="677" y="3351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414" name="Oval 150"/>
              <p:cNvSpPr>
                <a:spLocks noChangeArrowheads="1"/>
              </p:cNvSpPr>
              <p:nvPr/>
            </p:nvSpPr>
            <p:spPr bwMode="auto">
              <a:xfrm>
                <a:off x="677" y="3646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</p:grpSp>
        <p:grpSp>
          <p:nvGrpSpPr>
            <p:cNvPr id="14359" name="Group 160"/>
            <p:cNvGrpSpPr>
              <a:grpSpLocks/>
            </p:cNvGrpSpPr>
            <p:nvPr/>
          </p:nvGrpSpPr>
          <p:grpSpPr bwMode="auto">
            <a:xfrm>
              <a:off x="3059113" y="4797425"/>
              <a:ext cx="5726112" cy="1506538"/>
              <a:chOff x="1927" y="3022"/>
              <a:chExt cx="3607" cy="949"/>
            </a:xfrm>
          </p:grpSpPr>
          <p:sp>
            <p:nvSpPr>
              <p:cNvPr id="14360" name="Text Box 97"/>
              <p:cNvSpPr txBox="1">
                <a:spLocks noChangeArrowheads="1"/>
              </p:cNvSpPr>
              <p:nvPr/>
            </p:nvSpPr>
            <p:spPr bwMode="auto">
              <a:xfrm>
                <a:off x="5337" y="3582"/>
                <a:ext cx="15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361" name="Text Box 98"/>
              <p:cNvSpPr txBox="1">
                <a:spLocks noChangeArrowheads="1"/>
              </p:cNvSpPr>
              <p:nvPr/>
            </p:nvSpPr>
            <p:spPr bwMode="auto">
              <a:xfrm>
                <a:off x="4303" y="3378"/>
                <a:ext cx="15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362" name="Line 99"/>
              <p:cNvSpPr>
                <a:spLocks noChangeShapeType="1"/>
              </p:cNvSpPr>
              <p:nvPr/>
            </p:nvSpPr>
            <p:spPr bwMode="auto">
              <a:xfrm>
                <a:off x="4423" y="3810"/>
                <a:ext cx="22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3" name="Text Box 100"/>
              <p:cNvSpPr txBox="1">
                <a:spLocks noChangeArrowheads="1"/>
              </p:cNvSpPr>
              <p:nvPr/>
            </p:nvSpPr>
            <p:spPr bwMode="auto">
              <a:xfrm>
                <a:off x="3402" y="3650"/>
                <a:ext cx="28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1600" baseline="-25000">
                  <a:ea typeface="楷体_GB2312" pitchFamily="49" charset="-122"/>
                </a:endParaRPr>
              </a:p>
            </p:txBody>
          </p:sp>
          <p:sp>
            <p:nvSpPr>
              <p:cNvPr id="14364" name="Line 101"/>
              <p:cNvSpPr>
                <a:spLocks noChangeShapeType="1"/>
              </p:cNvSpPr>
              <p:nvPr/>
            </p:nvSpPr>
            <p:spPr bwMode="auto">
              <a:xfrm>
                <a:off x="4309" y="3382"/>
                <a:ext cx="14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5" name="Line 102"/>
              <p:cNvSpPr>
                <a:spLocks noChangeShapeType="1"/>
              </p:cNvSpPr>
              <p:nvPr/>
            </p:nvSpPr>
            <p:spPr bwMode="auto">
              <a:xfrm>
                <a:off x="3661" y="3528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6" name="Line 103"/>
              <p:cNvSpPr>
                <a:spLocks noChangeShapeType="1"/>
              </p:cNvSpPr>
              <p:nvPr/>
            </p:nvSpPr>
            <p:spPr bwMode="auto">
              <a:xfrm>
                <a:off x="3661" y="3719"/>
                <a:ext cx="22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7" name="Line 104"/>
              <p:cNvSpPr>
                <a:spLocks noChangeShapeType="1"/>
              </p:cNvSpPr>
              <p:nvPr/>
            </p:nvSpPr>
            <p:spPr bwMode="auto">
              <a:xfrm>
                <a:off x="4964" y="3696"/>
                <a:ext cx="34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68" name="Oval 105"/>
              <p:cNvSpPr>
                <a:spLocks noChangeArrowheads="1"/>
              </p:cNvSpPr>
              <p:nvPr/>
            </p:nvSpPr>
            <p:spPr bwMode="auto">
              <a:xfrm>
                <a:off x="4911" y="3655"/>
                <a:ext cx="7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69" name="Line 106"/>
              <p:cNvSpPr>
                <a:spLocks noChangeShapeType="1"/>
              </p:cNvSpPr>
              <p:nvPr/>
            </p:nvSpPr>
            <p:spPr bwMode="auto">
              <a:xfrm>
                <a:off x="4204" y="3624"/>
                <a:ext cx="4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0" name="Oval 107"/>
              <p:cNvSpPr>
                <a:spLocks noChangeArrowheads="1"/>
              </p:cNvSpPr>
              <p:nvPr/>
            </p:nvSpPr>
            <p:spPr bwMode="auto">
              <a:xfrm>
                <a:off x="4150" y="3583"/>
                <a:ext cx="73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71" name="Line 108"/>
              <p:cNvSpPr>
                <a:spLocks noChangeShapeType="1"/>
              </p:cNvSpPr>
              <p:nvPr/>
            </p:nvSpPr>
            <p:spPr bwMode="auto">
              <a:xfrm>
                <a:off x="3662" y="3242"/>
                <a:ext cx="150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2" name="Line 109"/>
              <p:cNvSpPr>
                <a:spLocks noChangeShapeType="1"/>
              </p:cNvSpPr>
              <p:nvPr/>
            </p:nvSpPr>
            <p:spPr bwMode="auto">
              <a:xfrm flipV="1">
                <a:off x="5164" y="3242"/>
                <a:ext cx="0" cy="454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3" name="Line 110"/>
              <p:cNvSpPr>
                <a:spLocks noChangeShapeType="1"/>
              </p:cNvSpPr>
              <p:nvPr/>
            </p:nvSpPr>
            <p:spPr bwMode="auto">
              <a:xfrm flipV="1">
                <a:off x="3662" y="3242"/>
                <a:ext cx="0" cy="295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74" name="Text Box 111"/>
              <p:cNvSpPr txBox="1">
                <a:spLocks noChangeArrowheads="1"/>
              </p:cNvSpPr>
              <p:nvPr/>
            </p:nvSpPr>
            <p:spPr bwMode="auto">
              <a:xfrm>
                <a:off x="4171" y="3764"/>
                <a:ext cx="23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1600" baseline="-25000">
                  <a:ea typeface="楷体_GB2312" pitchFamily="49" charset="-122"/>
                </a:endParaRPr>
              </a:p>
            </p:txBody>
          </p:sp>
          <p:sp>
            <p:nvSpPr>
              <p:cNvPr id="14375" name="AutoShape 112"/>
              <p:cNvSpPr>
                <a:spLocks noChangeArrowheads="1"/>
              </p:cNvSpPr>
              <p:nvPr/>
            </p:nvSpPr>
            <p:spPr bwMode="auto">
              <a:xfrm>
                <a:off x="3850" y="3435"/>
                <a:ext cx="300" cy="37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76" name="AutoShape 113"/>
              <p:cNvSpPr>
                <a:spLocks noChangeArrowheads="1"/>
              </p:cNvSpPr>
              <p:nvPr/>
            </p:nvSpPr>
            <p:spPr bwMode="auto">
              <a:xfrm>
                <a:off x="4611" y="3515"/>
                <a:ext cx="300" cy="37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77" name="Line 114"/>
              <p:cNvSpPr>
                <a:spLocks noChangeShapeType="1"/>
              </p:cNvSpPr>
              <p:nvPr/>
            </p:nvSpPr>
            <p:spPr bwMode="auto">
              <a:xfrm rot="5400000">
                <a:off x="2770" y="3344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8" name="Line 115"/>
              <p:cNvSpPr>
                <a:spLocks noChangeShapeType="1"/>
              </p:cNvSpPr>
              <p:nvPr/>
            </p:nvSpPr>
            <p:spPr bwMode="auto">
              <a:xfrm rot="5400000" flipV="1">
                <a:off x="2431" y="3266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79" name="Line 116"/>
              <p:cNvSpPr>
                <a:spLocks noChangeShapeType="1"/>
              </p:cNvSpPr>
              <p:nvPr/>
            </p:nvSpPr>
            <p:spPr bwMode="auto">
              <a:xfrm>
                <a:off x="2138" y="3206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0" name="Line 117"/>
              <p:cNvSpPr>
                <a:spLocks noChangeShapeType="1"/>
              </p:cNvSpPr>
              <p:nvPr/>
            </p:nvSpPr>
            <p:spPr bwMode="auto">
              <a:xfrm>
                <a:off x="2239" y="3336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1" name="Line 118"/>
              <p:cNvSpPr>
                <a:spLocks noChangeShapeType="1"/>
              </p:cNvSpPr>
              <p:nvPr/>
            </p:nvSpPr>
            <p:spPr bwMode="auto">
              <a:xfrm>
                <a:off x="2735" y="3274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2" name="Line 119"/>
              <p:cNvSpPr>
                <a:spLocks noChangeShapeType="1"/>
              </p:cNvSpPr>
              <p:nvPr/>
            </p:nvSpPr>
            <p:spPr bwMode="auto">
              <a:xfrm>
                <a:off x="2239" y="3745"/>
                <a:ext cx="19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3" name="Line 120"/>
              <p:cNvSpPr>
                <a:spLocks noChangeShapeType="1"/>
              </p:cNvSpPr>
              <p:nvPr/>
            </p:nvSpPr>
            <p:spPr bwMode="auto">
              <a:xfrm>
                <a:off x="2138" y="3874"/>
                <a:ext cx="29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4" name="Line 121"/>
              <p:cNvSpPr>
                <a:spLocks noChangeShapeType="1"/>
              </p:cNvSpPr>
              <p:nvPr/>
            </p:nvSpPr>
            <p:spPr bwMode="auto">
              <a:xfrm>
                <a:off x="2735" y="3813"/>
                <a:ext cx="2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5" name="Line 122"/>
              <p:cNvSpPr>
                <a:spLocks noChangeShapeType="1"/>
              </p:cNvSpPr>
              <p:nvPr/>
            </p:nvSpPr>
            <p:spPr bwMode="auto">
              <a:xfrm rot="5400000">
                <a:off x="2770" y="3744"/>
                <a:ext cx="13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6" name="Line 123"/>
              <p:cNvSpPr>
                <a:spLocks noChangeShapeType="1"/>
              </p:cNvSpPr>
              <p:nvPr/>
            </p:nvSpPr>
            <p:spPr bwMode="auto">
              <a:xfrm rot="5400000">
                <a:off x="2176" y="3398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7" name="Line 124"/>
              <p:cNvSpPr>
                <a:spLocks noChangeShapeType="1"/>
              </p:cNvSpPr>
              <p:nvPr/>
            </p:nvSpPr>
            <p:spPr bwMode="auto">
              <a:xfrm rot="5400000">
                <a:off x="2431" y="3220"/>
                <a:ext cx="215" cy="60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8" name="Line 125"/>
              <p:cNvSpPr>
                <a:spLocks noChangeShapeType="1"/>
              </p:cNvSpPr>
              <p:nvPr/>
            </p:nvSpPr>
            <p:spPr bwMode="auto">
              <a:xfrm rot="5400000">
                <a:off x="2176" y="3690"/>
                <a:ext cx="123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4389" name="Text Box 126"/>
              <p:cNvSpPr txBox="1">
                <a:spLocks noChangeArrowheads="1"/>
              </p:cNvSpPr>
              <p:nvPr/>
            </p:nvSpPr>
            <p:spPr bwMode="auto">
              <a:xfrm>
                <a:off x="1969" y="3110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390" name="Text Box 127"/>
              <p:cNvSpPr txBox="1">
                <a:spLocks noChangeArrowheads="1"/>
              </p:cNvSpPr>
              <p:nvPr/>
            </p:nvSpPr>
            <p:spPr bwMode="auto">
              <a:xfrm>
                <a:off x="1969" y="3748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4391" name="Group 128"/>
              <p:cNvGrpSpPr>
                <a:grpSpLocks/>
              </p:cNvGrpSpPr>
              <p:nvPr/>
            </p:nvGrpSpPr>
            <p:grpSpPr bwMode="auto">
              <a:xfrm rot="-5400000">
                <a:off x="2976" y="3741"/>
                <a:ext cx="209" cy="134"/>
                <a:chOff x="4582" y="3884"/>
                <a:chExt cx="308" cy="171"/>
              </a:xfrm>
            </p:grpSpPr>
            <p:sp>
              <p:nvSpPr>
                <p:cNvPr id="14402" name="Text Box 129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649" y="3817"/>
                  <a:ext cx="171" cy="30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4403" name="Line 130"/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4392" name="Text Box 131"/>
              <p:cNvSpPr txBox="1">
                <a:spLocks noChangeArrowheads="1"/>
              </p:cNvSpPr>
              <p:nvPr/>
            </p:nvSpPr>
            <p:spPr bwMode="auto">
              <a:xfrm>
                <a:off x="3014" y="3181"/>
                <a:ext cx="134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4393" name="Oval 132"/>
              <p:cNvSpPr>
                <a:spLocks noChangeArrowheads="1"/>
              </p:cNvSpPr>
              <p:nvPr/>
            </p:nvSpPr>
            <p:spPr bwMode="auto">
              <a:xfrm>
                <a:off x="2672" y="3774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94" name="Oval 133"/>
              <p:cNvSpPr>
                <a:spLocks noChangeArrowheads="1"/>
              </p:cNvSpPr>
              <p:nvPr/>
            </p:nvSpPr>
            <p:spPr bwMode="auto">
              <a:xfrm>
                <a:off x="2672" y="3230"/>
                <a:ext cx="68" cy="68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95" name="AutoShape 134"/>
              <p:cNvSpPr>
                <a:spLocks noChangeArrowheads="1"/>
              </p:cNvSpPr>
              <p:nvPr/>
            </p:nvSpPr>
            <p:spPr bwMode="auto">
              <a:xfrm>
                <a:off x="2427" y="3124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96" name="AutoShape 135"/>
              <p:cNvSpPr>
                <a:spLocks noChangeArrowheads="1"/>
              </p:cNvSpPr>
              <p:nvPr/>
            </p:nvSpPr>
            <p:spPr bwMode="auto">
              <a:xfrm>
                <a:off x="2427" y="3657"/>
                <a:ext cx="245" cy="284"/>
              </a:xfrm>
              <a:prstGeom prst="flowChartDelay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4397" name="Line 151"/>
              <p:cNvSpPr>
                <a:spLocks noChangeShapeType="1"/>
              </p:cNvSpPr>
              <p:nvPr/>
            </p:nvSpPr>
            <p:spPr bwMode="auto">
              <a:xfrm>
                <a:off x="1927" y="3022"/>
                <a:ext cx="3607" cy="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prstDash val="dash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8" name="Line 154"/>
              <p:cNvSpPr>
                <a:spLocks noChangeShapeType="1"/>
              </p:cNvSpPr>
              <p:nvPr/>
            </p:nvSpPr>
            <p:spPr bwMode="auto">
              <a:xfrm>
                <a:off x="1975" y="3112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399" name="Line 155"/>
              <p:cNvSpPr>
                <a:spLocks noChangeShapeType="1"/>
              </p:cNvSpPr>
              <p:nvPr/>
            </p:nvSpPr>
            <p:spPr bwMode="auto">
              <a:xfrm>
                <a:off x="1967" y="3749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0" name="Line 156"/>
              <p:cNvSpPr>
                <a:spLocks noChangeShapeType="1"/>
              </p:cNvSpPr>
              <p:nvPr/>
            </p:nvSpPr>
            <p:spPr bwMode="auto">
              <a:xfrm>
                <a:off x="4226" y="3764"/>
                <a:ext cx="10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4401" name="Line 157"/>
              <p:cNvSpPr>
                <a:spLocks noChangeShapeType="1"/>
              </p:cNvSpPr>
              <p:nvPr/>
            </p:nvSpPr>
            <p:spPr bwMode="auto">
              <a:xfrm>
                <a:off x="3469" y="3650"/>
                <a:ext cx="12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46F047AB-2BE8-4519-A67D-7D662776391C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7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6388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B42B5BEA-882E-4681-9FF0-6D7E761A09F5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7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638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</a:t>
            </a:r>
          </a:p>
        </p:txBody>
      </p:sp>
      <p:sp>
        <p:nvSpPr>
          <p:cNvPr id="1639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557338"/>
            <a:ext cx="8291513" cy="1152525"/>
          </a:xfrm>
        </p:spPr>
        <p:txBody>
          <a:bodyPr/>
          <a:lstStyle/>
          <a:p>
            <a:pPr>
              <a:spcBef>
                <a:spcPct val="10000"/>
              </a:spcBef>
            </a:pPr>
            <a:r>
              <a:rPr lang="zh-CN" altLang="en-US"/>
              <a:t>现态：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作用前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</a:t>
            </a:r>
          </a:p>
          <a:p>
            <a:pPr>
              <a:spcBef>
                <a:spcPct val="10000"/>
              </a:spcBef>
            </a:pPr>
            <a:r>
              <a:rPr lang="zh-CN" altLang="en-US"/>
              <a:t>次态：</a:t>
            </a:r>
            <a:r>
              <a:rPr lang="en-US" altLang="zh-CN"/>
              <a:t>R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作用后</a:t>
            </a:r>
            <a:r>
              <a:rPr lang="en-US" altLang="zh-CN"/>
              <a:t>Q</a:t>
            </a:r>
            <a:r>
              <a:rPr lang="zh-CN" altLang="en-US"/>
              <a:t>端的状态，记为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</a:p>
        </p:txBody>
      </p:sp>
      <p:grpSp>
        <p:nvGrpSpPr>
          <p:cNvPr id="16391" name="Group 4"/>
          <p:cNvGrpSpPr>
            <a:grpSpLocks/>
          </p:cNvGrpSpPr>
          <p:nvPr/>
        </p:nvGrpSpPr>
        <p:grpSpPr bwMode="auto">
          <a:xfrm>
            <a:off x="825500" y="3492500"/>
            <a:ext cx="2397125" cy="1924050"/>
            <a:chOff x="3804" y="867"/>
            <a:chExt cx="1510" cy="1212"/>
          </a:xfrm>
        </p:grpSpPr>
        <p:sp>
          <p:nvSpPr>
            <p:cNvPr id="16456" name="Line 5"/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57" name="Line 6"/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58" name="Group 7"/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6482" name="Group 8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4" name="Arc 9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5" name="Arc 10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83" name="Arc 11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59" name="Line 12"/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0" name="Line 13"/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1" name="Oval 14"/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2" name="Line 15"/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6463" name="Group 16"/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6478" name="Group 17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6480" name="Arc 18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6481" name="Arc 19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79" name="Arc 20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64" name="Line 21"/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5" name="Line 22"/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6" name="Oval 23"/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6467" name="Line 24"/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8" name="Line 25"/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69" name="Line 26"/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0" name="Line 27"/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1" name="Line 28"/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6472" name="Text Box 29"/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6473" name="Text Box 30"/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6474" name="Group 31"/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6476" name="Text Box 32"/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77" name="Line 33"/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6475" name="Text Box 34"/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6392" name="Text Box 35"/>
          <p:cNvSpPr txBox="1">
            <a:spLocks noChangeArrowheads="1"/>
          </p:cNvSpPr>
          <p:nvPr/>
        </p:nvSpPr>
        <p:spPr bwMode="auto">
          <a:xfrm>
            <a:off x="1228725" y="31353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3" name="Text Box 36"/>
          <p:cNvSpPr txBox="1">
            <a:spLocks noChangeArrowheads="1"/>
          </p:cNvSpPr>
          <p:nvPr/>
        </p:nvSpPr>
        <p:spPr bwMode="auto">
          <a:xfrm>
            <a:off x="2524125" y="32893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4" name="Text Box 37"/>
          <p:cNvSpPr txBox="1">
            <a:spLocks noChangeArrowheads="1"/>
          </p:cNvSpPr>
          <p:nvPr/>
        </p:nvSpPr>
        <p:spPr bwMode="auto">
          <a:xfrm>
            <a:off x="969963" y="45497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6395" name="Text Box 38"/>
          <p:cNvSpPr txBox="1">
            <a:spLocks noChangeArrowheads="1"/>
          </p:cNvSpPr>
          <p:nvPr/>
        </p:nvSpPr>
        <p:spPr bwMode="auto">
          <a:xfrm>
            <a:off x="1228725" y="52593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6396" name="Text Box 39"/>
          <p:cNvSpPr txBox="1">
            <a:spLocks noChangeArrowheads="1"/>
          </p:cNvSpPr>
          <p:nvPr/>
        </p:nvSpPr>
        <p:spPr bwMode="auto">
          <a:xfrm>
            <a:off x="2560638" y="51260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7" name="Text Box 40"/>
          <p:cNvSpPr txBox="1">
            <a:spLocks noChangeArrowheads="1"/>
          </p:cNvSpPr>
          <p:nvPr/>
        </p:nvSpPr>
        <p:spPr bwMode="auto">
          <a:xfrm>
            <a:off x="969963" y="3854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6398" name="Rectangle 41"/>
          <p:cNvSpPr>
            <a:spLocks noChangeArrowheads="1"/>
          </p:cNvSpPr>
          <p:nvPr/>
        </p:nvSpPr>
        <p:spPr bwMode="auto">
          <a:xfrm>
            <a:off x="790575" y="5768975"/>
            <a:ext cx="1384300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</a:t>
            </a:r>
            <a:r>
              <a:rPr lang="en-US" altLang="zh-CN" b="0"/>
              <a:t> =0</a:t>
            </a:r>
            <a:r>
              <a:rPr lang="zh-CN" altLang="en-US" b="0"/>
              <a:t>，</a:t>
            </a:r>
          </a:p>
        </p:txBody>
      </p:sp>
      <p:sp>
        <p:nvSpPr>
          <p:cNvPr id="16399" name="Rectangle 42"/>
          <p:cNvSpPr>
            <a:spLocks noChangeArrowheads="1"/>
          </p:cNvSpPr>
          <p:nvPr/>
        </p:nvSpPr>
        <p:spPr bwMode="auto">
          <a:xfrm>
            <a:off x="1871663" y="5772150"/>
            <a:ext cx="128587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b="0"/>
              <a:t>Q</a:t>
            </a:r>
            <a:r>
              <a:rPr lang="en-US" altLang="zh-CN" b="0" baseline="30000"/>
              <a:t>n+1</a:t>
            </a:r>
            <a:r>
              <a:rPr lang="en-US" altLang="zh-CN" b="0"/>
              <a:t> =0</a:t>
            </a:r>
            <a:endParaRPr lang="zh-CN" altLang="en-US" b="0"/>
          </a:p>
        </p:txBody>
      </p:sp>
      <p:sp>
        <p:nvSpPr>
          <p:cNvPr id="16400" name="Rectangle 43"/>
          <p:cNvSpPr>
            <a:spLocks noChangeArrowheads="1"/>
          </p:cNvSpPr>
          <p:nvPr/>
        </p:nvSpPr>
        <p:spPr bwMode="auto">
          <a:xfrm>
            <a:off x="719138" y="2600325"/>
            <a:ext cx="30956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r>
              <a:rPr lang="en-US" altLang="zh-CN"/>
              <a:t>,</a:t>
            </a:r>
          </a:p>
        </p:txBody>
      </p:sp>
      <p:sp>
        <p:nvSpPr>
          <p:cNvPr id="16401" name="Rectangle 44"/>
          <p:cNvSpPr>
            <a:spLocks noChangeArrowheads="1"/>
          </p:cNvSpPr>
          <p:nvPr/>
        </p:nvSpPr>
        <p:spPr bwMode="auto">
          <a:xfrm>
            <a:off x="3419475" y="2600325"/>
            <a:ext cx="374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  </a:t>
            </a:r>
            <a:r>
              <a:rPr lang="en-US" altLang="zh-CN"/>
              <a:t>(</a:t>
            </a:r>
            <a:r>
              <a:rPr lang="zh-CN" altLang="en-US"/>
              <a:t>状态不变</a:t>
            </a:r>
            <a:r>
              <a:rPr lang="en-US" altLang="zh-CN"/>
              <a:t>)</a:t>
            </a:r>
            <a:endParaRPr lang="en-US" altLang="zh-CN" baseline="30000"/>
          </a:p>
        </p:txBody>
      </p:sp>
      <p:grpSp>
        <p:nvGrpSpPr>
          <p:cNvPr id="16402" name="Group 45"/>
          <p:cNvGrpSpPr>
            <a:grpSpLocks/>
          </p:cNvGrpSpPr>
          <p:nvPr/>
        </p:nvGrpSpPr>
        <p:grpSpPr bwMode="auto">
          <a:xfrm>
            <a:off x="6877050" y="3962400"/>
            <a:ext cx="1876425" cy="1062038"/>
            <a:chOff x="4505" y="1135"/>
            <a:chExt cx="1182" cy="669"/>
          </a:xfrm>
        </p:grpSpPr>
        <p:sp>
          <p:nvSpPr>
            <p:cNvPr id="16443" name="Rectangle 46"/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6444" name="Group 47"/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6454" name="Line 48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5" name="Line 49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6445" name="Group 50"/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6452" name="Line 51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6453" name="Line 52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6446" name="Text Box 53"/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7" name="Text Box 54"/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6448" name="Text Box 55"/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49" name="Text Box 56"/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6450" name="Line 57"/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6451" name="Oval 58"/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  <p:grpSp>
        <p:nvGrpSpPr>
          <p:cNvPr id="16403" name="Group 59"/>
          <p:cNvGrpSpPr>
            <a:grpSpLocks/>
          </p:cNvGrpSpPr>
          <p:nvPr/>
        </p:nvGrpSpPr>
        <p:grpSpPr bwMode="auto">
          <a:xfrm>
            <a:off x="3995738" y="3135313"/>
            <a:ext cx="2433637" cy="3173412"/>
            <a:chOff x="2517" y="1975"/>
            <a:chExt cx="1533" cy="1999"/>
          </a:xfrm>
        </p:grpSpPr>
        <p:grpSp>
          <p:nvGrpSpPr>
            <p:cNvPr id="16404" name="Group 60"/>
            <p:cNvGrpSpPr>
              <a:grpSpLocks/>
            </p:cNvGrpSpPr>
            <p:nvPr/>
          </p:nvGrpSpPr>
          <p:grpSpPr bwMode="auto">
            <a:xfrm>
              <a:off x="2540" y="2200"/>
              <a:ext cx="1510" cy="1212"/>
              <a:chOff x="3804" y="867"/>
              <a:chExt cx="1510" cy="1212"/>
            </a:xfrm>
          </p:grpSpPr>
          <p:sp>
            <p:nvSpPr>
              <p:cNvPr id="16413" name="Line 61"/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4" name="Line 62"/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15" name="Group 63"/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6439" name="Group 64"/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41" name="Arc 65"/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42" name="Arc 66"/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40" name="Arc 67"/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16" name="Line 68"/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7" name="Line 69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18" name="Oval 70"/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19" name="Line 71"/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6420" name="Group 72"/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6435" name="Group 73"/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6437" name="Arc 74"/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6438" name="Arc 75"/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6436" name="Arc 76"/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21" name="Line 77"/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2" name="Line 78"/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3" name="Oval 79"/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6424" name="Line 80"/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5" name="Line 81"/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6" name="Line 82"/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7" name="Line 83"/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8" name="Line 84"/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6429" name="Text Box 85"/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6430" name="Text Box 86"/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6431" name="Group 87"/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6433" name="Text Box 88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6434" name="Line 89"/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6432" name="Text Box 90"/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6405" name="Text Box 91"/>
            <p:cNvSpPr txBox="1">
              <a:spLocks noChangeArrowheads="1"/>
            </p:cNvSpPr>
            <p:nvPr/>
          </p:nvSpPr>
          <p:spPr bwMode="auto">
            <a:xfrm>
              <a:off x="2794" y="1975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6" name="Text Box 92"/>
            <p:cNvSpPr txBox="1">
              <a:spLocks noChangeArrowheads="1"/>
            </p:cNvSpPr>
            <p:nvPr/>
          </p:nvSpPr>
          <p:spPr bwMode="auto">
            <a:xfrm>
              <a:off x="3610" y="2072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7" name="Text Box 93"/>
            <p:cNvSpPr txBox="1">
              <a:spLocks noChangeArrowheads="1"/>
            </p:cNvSpPr>
            <p:nvPr/>
          </p:nvSpPr>
          <p:spPr bwMode="auto">
            <a:xfrm>
              <a:off x="2631" y="2866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1</a:t>
              </a:r>
            </a:p>
          </p:txBody>
        </p:sp>
        <p:sp>
          <p:nvSpPr>
            <p:cNvPr id="16408" name="Text Box 94"/>
            <p:cNvSpPr txBox="1">
              <a:spLocks noChangeArrowheads="1"/>
            </p:cNvSpPr>
            <p:nvPr/>
          </p:nvSpPr>
          <p:spPr bwMode="auto">
            <a:xfrm>
              <a:off x="2794" y="331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6409" name="Text Box 95"/>
            <p:cNvSpPr txBox="1">
              <a:spLocks noChangeArrowheads="1"/>
            </p:cNvSpPr>
            <p:nvPr/>
          </p:nvSpPr>
          <p:spPr bwMode="auto">
            <a:xfrm>
              <a:off x="3633" y="3229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0" name="Text Box 96"/>
            <p:cNvSpPr txBox="1">
              <a:spLocks noChangeArrowheads="1"/>
            </p:cNvSpPr>
            <p:nvPr/>
          </p:nvSpPr>
          <p:spPr bwMode="auto">
            <a:xfrm>
              <a:off x="2631" y="242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6411" name="Rectangle 97"/>
            <p:cNvSpPr>
              <a:spLocks noChangeArrowheads="1"/>
            </p:cNvSpPr>
            <p:nvPr/>
          </p:nvSpPr>
          <p:spPr bwMode="auto">
            <a:xfrm>
              <a:off x="2517" y="3645"/>
              <a:ext cx="872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</a:t>
              </a:r>
              <a:r>
                <a:rPr lang="en-US" altLang="zh-CN" b="0"/>
                <a:t> =1</a:t>
              </a:r>
              <a:r>
                <a:rPr lang="zh-CN" altLang="en-US" b="0"/>
                <a:t>，</a:t>
              </a:r>
            </a:p>
          </p:txBody>
        </p:sp>
        <p:sp>
          <p:nvSpPr>
            <p:cNvPr id="16412" name="Rectangle 98"/>
            <p:cNvSpPr>
              <a:spLocks noChangeArrowheads="1"/>
            </p:cNvSpPr>
            <p:nvPr/>
          </p:nvSpPr>
          <p:spPr bwMode="auto">
            <a:xfrm>
              <a:off x="3198" y="3647"/>
              <a:ext cx="810" cy="32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b="0"/>
                <a:t>Q</a:t>
              </a:r>
              <a:r>
                <a:rPr lang="en-US" altLang="zh-CN" b="0" baseline="30000"/>
                <a:t>n+1</a:t>
              </a:r>
              <a:r>
                <a:rPr lang="en-US" altLang="zh-CN" b="0"/>
                <a:t> =1</a:t>
              </a:r>
              <a:endParaRPr lang="zh-CN" altLang="en-US" b="0"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72A5AEB9-7222-40F6-86C1-BDDDF7479CA8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1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7412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91810CF3-1EFE-47A8-A108-032E0DE237E3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8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741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1)</a:t>
            </a:r>
            <a:endParaRPr lang="zh-CN" altLang="en-US"/>
          </a:p>
        </p:txBody>
      </p:sp>
      <p:sp>
        <p:nvSpPr>
          <p:cNvPr id="17414" name="Rectangle 3"/>
          <p:cNvSpPr>
            <a:spLocks noChangeArrowheads="1"/>
          </p:cNvSpPr>
          <p:nvPr/>
        </p:nvSpPr>
        <p:spPr bwMode="auto">
          <a:xfrm>
            <a:off x="541338" y="1592263"/>
            <a:ext cx="320198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S=0</a:t>
            </a:r>
            <a:r>
              <a:rPr lang="zh-CN" altLang="en-US"/>
              <a:t>时</a:t>
            </a:r>
            <a:endParaRPr lang="en-US" altLang="zh-CN"/>
          </a:p>
        </p:txBody>
      </p:sp>
      <p:grpSp>
        <p:nvGrpSpPr>
          <p:cNvPr id="17415" name="Group 4"/>
          <p:cNvGrpSpPr>
            <a:grpSpLocks/>
          </p:cNvGrpSpPr>
          <p:nvPr/>
        </p:nvGrpSpPr>
        <p:grpSpPr bwMode="auto">
          <a:xfrm>
            <a:off x="4102100" y="3151188"/>
            <a:ext cx="2397125" cy="1924050"/>
            <a:chOff x="3804" y="867"/>
            <a:chExt cx="1510" cy="1212"/>
          </a:xfrm>
        </p:grpSpPr>
        <p:sp>
          <p:nvSpPr>
            <p:cNvPr id="17477" name="Line 5"/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78" name="Line 6"/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79" name="Group 7"/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503" name="Group 8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5" name="Arc 9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6" name="Arc 10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4" name="Arc 11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0" name="Line 12"/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1" name="Line 13"/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2" name="Oval 14"/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3" name="Line 15"/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84" name="Group 16"/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99" name="Group 17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501" name="Arc 18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502" name="Arc 19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500" name="Arc 20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85" name="Line 21"/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6" name="Line 22"/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7" name="Oval 23"/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88" name="Line 24"/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89" name="Line 25"/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0" name="Line 26"/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1" name="Line 27"/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2" name="Line 28"/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93" name="Text Box 29"/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94" name="Text Box 30"/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95" name="Group 31"/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97" name="Text Box 32"/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98" name="Line 33"/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96" name="Text Box 34"/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16" name="Rectangle 35"/>
          <p:cNvSpPr>
            <a:spLocks noChangeArrowheads="1"/>
          </p:cNvSpPr>
          <p:nvPr/>
        </p:nvSpPr>
        <p:spPr bwMode="auto">
          <a:xfrm>
            <a:off x="3708400" y="1592263"/>
            <a:ext cx="3201988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R=0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</a:t>
            </a:r>
            <a:endParaRPr lang="en-US" altLang="zh-CN"/>
          </a:p>
        </p:txBody>
      </p:sp>
      <p:sp>
        <p:nvSpPr>
          <p:cNvPr id="17417" name="Text Box 36"/>
          <p:cNvSpPr txBox="1">
            <a:spLocks noChangeArrowheads="1"/>
          </p:cNvSpPr>
          <p:nvPr/>
        </p:nvSpPr>
        <p:spPr bwMode="auto">
          <a:xfrm>
            <a:off x="4505325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18" name="Text Box 37"/>
          <p:cNvSpPr txBox="1">
            <a:spLocks noChangeArrowheads="1"/>
          </p:cNvSpPr>
          <p:nvPr/>
        </p:nvSpPr>
        <p:spPr bwMode="auto">
          <a:xfrm>
            <a:off x="5800725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7419" name="Text Box 38"/>
          <p:cNvSpPr txBox="1">
            <a:spLocks noChangeArrowheads="1"/>
          </p:cNvSpPr>
          <p:nvPr/>
        </p:nvSpPr>
        <p:spPr bwMode="auto">
          <a:xfrm>
            <a:off x="4246563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0" name="Text Box 39"/>
          <p:cNvSpPr txBox="1">
            <a:spLocks noChangeArrowheads="1"/>
          </p:cNvSpPr>
          <p:nvPr/>
        </p:nvSpPr>
        <p:spPr bwMode="auto">
          <a:xfrm>
            <a:off x="4505325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1" name="Text Box 40"/>
          <p:cNvSpPr txBox="1">
            <a:spLocks noChangeArrowheads="1"/>
          </p:cNvSpPr>
          <p:nvPr/>
        </p:nvSpPr>
        <p:spPr bwMode="auto">
          <a:xfrm>
            <a:off x="5837238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7422" name="Text Box 41"/>
          <p:cNvSpPr txBox="1">
            <a:spLocks noChangeArrowheads="1"/>
          </p:cNvSpPr>
          <p:nvPr/>
        </p:nvSpPr>
        <p:spPr bwMode="auto">
          <a:xfrm>
            <a:off x="4246563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3" name="Rectangle 42"/>
          <p:cNvSpPr>
            <a:spLocks noChangeArrowheads="1"/>
          </p:cNvSpPr>
          <p:nvPr/>
        </p:nvSpPr>
        <p:spPr bwMode="auto">
          <a:xfrm>
            <a:off x="95408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=0</a:t>
            </a:r>
            <a:r>
              <a:rPr lang="zh-CN" altLang="en-US"/>
              <a:t>（清</a:t>
            </a:r>
            <a:r>
              <a:rPr lang="en-US" altLang="zh-CN"/>
              <a:t>0</a:t>
            </a:r>
            <a:r>
              <a:rPr lang="zh-CN" altLang="en-US"/>
              <a:t>）</a:t>
            </a:r>
          </a:p>
        </p:txBody>
      </p:sp>
      <p:sp>
        <p:nvSpPr>
          <p:cNvPr id="17424" name="Rectangle 43"/>
          <p:cNvSpPr>
            <a:spLocks noChangeArrowheads="1"/>
          </p:cNvSpPr>
          <p:nvPr/>
        </p:nvSpPr>
        <p:spPr bwMode="auto">
          <a:xfrm>
            <a:off x="4084638" y="2154238"/>
            <a:ext cx="2573337" cy="519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=1</a:t>
            </a:r>
            <a:r>
              <a:rPr lang="zh-CN" altLang="en-US"/>
              <a:t>（置</a:t>
            </a:r>
            <a:r>
              <a:rPr lang="en-US" altLang="zh-CN"/>
              <a:t>1</a:t>
            </a:r>
            <a:r>
              <a:rPr lang="zh-CN" altLang="en-US"/>
              <a:t>）</a:t>
            </a:r>
          </a:p>
        </p:txBody>
      </p:sp>
      <p:grpSp>
        <p:nvGrpSpPr>
          <p:cNvPr id="17425" name="Group 44"/>
          <p:cNvGrpSpPr>
            <a:grpSpLocks/>
          </p:cNvGrpSpPr>
          <p:nvPr/>
        </p:nvGrpSpPr>
        <p:grpSpPr bwMode="auto">
          <a:xfrm>
            <a:off x="1006475" y="3151188"/>
            <a:ext cx="2397125" cy="1924050"/>
            <a:chOff x="3804" y="867"/>
            <a:chExt cx="1510" cy="1212"/>
          </a:xfrm>
        </p:grpSpPr>
        <p:sp>
          <p:nvSpPr>
            <p:cNvPr id="17447" name="Line 45"/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48" name="Line 46"/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49" name="Group 47"/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7473" name="Group 48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5" name="Arc 49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6" name="Arc 50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4" name="Arc 51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0" name="Line 52"/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1" name="Line 53"/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2" name="Oval 54"/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3" name="Line 55"/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7454" name="Group 56"/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7469" name="Group 57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7471" name="Arc 58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7472" name="Arc 59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7470" name="Arc 60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55" name="Line 61"/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6" name="Line 62"/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7" name="Oval 63"/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7458" name="Line 64"/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59" name="Line 65"/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0" name="Line 66"/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1" name="Line 67"/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2" name="Line 68"/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7463" name="Text Box 69"/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7464" name="Text Box 70"/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7465" name="Group 71"/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7467" name="Text Box 72"/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7468" name="Line 73"/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7466" name="Text Box 74"/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7426" name="Text Box 75"/>
          <p:cNvSpPr txBox="1">
            <a:spLocks noChangeArrowheads="1"/>
          </p:cNvSpPr>
          <p:nvPr/>
        </p:nvSpPr>
        <p:spPr bwMode="auto">
          <a:xfrm>
            <a:off x="1409700" y="2794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7427" name="Text Box 76"/>
          <p:cNvSpPr txBox="1">
            <a:spLocks noChangeArrowheads="1"/>
          </p:cNvSpPr>
          <p:nvPr/>
        </p:nvSpPr>
        <p:spPr bwMode="auto">
          <a:xfrm>
            <a:off x="2705100" y="294798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FF0000"/>
                </a:solidFill>
              </a:rPr>
              <a:t>0</a:t>
            </a:r>
          </a:p>
        </p:txBody>
      </p:sp>
      <p:sp>
        <p:nvSpPr>
          <p:cNvPr id="17428" name="Text Box 77"/>
          <p:cNvSpPr txBox="1">
            <a:spLocks noChangeArrowheads="1"/>
          </p:cNvSpPr>
          <p:nvPr/>
        </p:nvSpPr>
        <p:spPr bwMode="auto">
          <a:xfrm>
            <a:off x="1150938" y="42084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29" name="Text Box 78"/>
          <p:cNvSpPr txBox="1">
            <a:spLocks noChangeArrowheads="1"/>
          </p:cNvSpPr>
          <p:nvPr/>
        </p:nvSpPr>
        <p:spPr bwMode="auto">
          <a:xfrm>
            <a:off x="1409700" y="49180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0</a:t>
            </a:r>
          </a:p>
        </p:txBody>
      </p:sp>
      <p:sp>
        <p:nvSpPr>
          <p:cNvPr id="17430" name="Text Box 79"/>
          <p:cNvSpPr txBox="1">
            <a:spLocks noChangeArrowheads="1"/>
          </p:cNvSpPr>
          <p:nvPr/>
        </p:nvSpPr>
        <p:spPr bwMode="auto">
          <a:xfrm>
            <a:off x="2741613" y="478472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1</a:t>
            </a:r>
          </a:p>
        </p:txBody>
      </p:sp>
      <p:sp>
        <p:nvSpPr>
          <p:cNvPr id="17431" name="Text Box 80"/>
          <p:cNvSpPr txBox="1">
            <a:spLocks noChangeArrowheads="1"/>
          </p:cNvSpPr>
          <p:nvPr/>
        </p:nvSpPr>
        <p:spPr bwMode="auto">
          <a:xfrm>
            <a:off x="1150938" y="35131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7432" name="Rectangle 81"/>
          <p:cNvSpPr>
            <a:spLocks noChangeArrowheads="1"/>
          </p:cNvSpPr>
          <p:nvPr/>
        </p:nvSpPr>
        <p:spPr bwMode="auto">
          <a:xfrm>
            <a:off x="684213" y="5591175"/>
            <a:ext cx="75533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 b="0"/>
              <a:t>当</a:t>
            </a:r>
            <a:r>
              <a:rPr lang="en-US" altLang="zh-CN" b="0"/>
              <a:t>R</a:t>
            </a:r>
            <a:r>
              <a:rPr lang="zh-CN" altLang="en-US" b="0"/>
              <a:t>、</a:t>
            </a:r>
            <a:r>
              <a:rPr lang="en-US" altLang="zh-CN" b="0"/>
              <a:t>S</a:t>
            </a:r>
            <a:r>
              <a:rPr lang="zh-CN" altLang="en-US" b="0"/>
              <a:t>都恢复到</a:t>
            </a:r>
            <a:r>
              <a:rPr lang="en-US" altLang="zh-CN" b="0"/>
              <a:t>0</a:t>
            </a:r>
            <a:r>
              <a:rPr lang="zh-CN" altLang="en-US" b="0"/>
              <a:t>后，锁存器新的状态保持不变</a:t>
            </a:r>
          </a:p>
        </p:txBody>
      </p:sp>
      <p:grpSp>
        <p:nvGrpSpPr>
          <p:cNvPr id="17433" name="Group 82"/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7434" name="Rectangle 83"/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7435" name="Group 84"/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7445" name="Line 85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6" name="Line 86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7436" name="Group 87"/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7443" name="Line 88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7444" name="Line 89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7437" name="Text Box 90"/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8" name="Text Box 91"/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7439" name="Text Box 92"/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0" name="Text Box 93"/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7441" name="Line 94"/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7442" name="Oval 95"/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4"/>
          <p:cNvSpPr>
            <a:spLocks noGrp="1" noChangeArrowheads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2D2F1718-18A2-4460-B59B-B86A0EB89ABE}" type="datetime1">
              <a:rPr lang="zh-CN" altLang="en-US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2021/10/11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59" name="Rectangle 5"/>
          <p:cNvSpPr>
            <a:spLocks noGrp="1" noChangeArrowheads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r>
              <a:rPr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模拟与数字电路 </a:t>
            </a:r>
            <a:r>
              <a:rPr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— </a:t>
            </a:r>
            <a:r>
              <a:rPr kumimoji="1" lang="zh-CN" altLang="en-US" sz="1800" b="0">
                <a:solidFill>
                  <a:srgbClr val="B2B2B2"/>
                </a:solidFill>
                <a:latin typeface="宋体" panose="02010600030101010101" pitchFamily="2" charset="-122"/>
              </a:rPr>
              <a:t>锁存器和触发器</a:t>
            </a:r>
            <a:r>
              <a:rPr kumimoji="1" lang="en-US" altLang="zh-CN" sz="1800" b="0">
                <a:solidFill>
                  <a:srgbClr val="B2B2B2"/>
                </a:solidFill>
                <a:latin typeface="宋体" panose="02010600030101010101" pitchFamily="2" charset="-122"/>
              </a:rPr>
              <a:t>(1)</a:t>
            </a:r>
          </a:p>
        </p:txBody>
      </p:sp>
      <p:sp>
        <p:nvSpPr>
          <p:cNvPr id="19460" name="Rectangle 6"/>
          <p:cNvSpPr>
            <a:spLocks noGrp="1" noChangeArrowheads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>
              <a:spcAft>
                <a:spcPct val="0"/>
              </a:spcAft>
              <a:buFontTx/>
              <a:buNone/>
            </a:pPr>
            <a:fld id="{EA49FE8A-6798-49CD-A554-39269CAA3A4E}" type="slidenum">
              <a:rPr lang="en-US" altLang="zh-CN" sz="1800" b="0" smtClean="0">
                <a:solidFill>
                  <a:srgbClr val="B2B2B2"/>
                </a:solidFill>
                <a:latin typeface="Arial" panose="020B0604020202020204" pitchFamily="34" charset="0"/>
              </a:rPr>
              <a:pPr>
                <a:spcAft>
                  <a:spcPct val="0"/>
                </a:spcAft>
                <a:buFontTx/>
                <a:buNone/>
              </a:pPr>
              <a:t>9</a:t>
            </a:fld>
            <a:endParaRPr lang="en-US" altLang="zh-CN" sz="1800" b="0">
              <a:solidFill>
                <a:srgbClr val="B2B2B2"/>
              </a:solidFill>
              <a:latin typeface="Arial" panose="020B0604020202020204" pitchFamily="34" charset="0"/>
            </a:endParaRPr>
          </a:p>
        </p:txBody>
      </p:sp>
      <p:sp>
        <p:nvSpPr>
          <p:cNvPr id="1946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基本</a:t>
            </a:r>
            <a:r>
              <a:rPr lang="en-US" altLang="zh-CN"/>
              <a:t>SR</a:t>
            </a:r>
            <a:r>
              <a:rPr lang="zh-CN" altLang="en-US"/>
              <a:t>锁存器工作原理 </a:t>
            </a:r>
            <a:r>
              <a:rPr lang="en-US" altLang="zh-CN"/>
              <a:t>(</a:t>
            </a:r>
            <a:r>
              <a:rPr lang="zh-CN" altLang="en-US"/>
              <a:t>续</a:t>
            </a:r>
            <a:r>
              <a:rPr lang="en-US" altLang="zh-CN"/>
              <a:t>2)</a:t>
            </a:r>
          </a:p>
        </p:txBody>
      </p:sp>
      <p:grpSp>
        <p:nvGrpSpPr>
          <p:cNvPr id="19462" name="Group 3"/>
          <p:cNvGrpSpPr>
            <a:grpSpLocks/>
          </p:cNvGrpSpPr>
          <p:nvPr/>
        </p:nvGrpSpPr>
        <p:grpSpPr bwMode="auto">
          <a:xfrm>
            <a:off x="1042988" y="3103563"/>
            <a:ext cx="2397125" cy="1924050"/>
            <a:chOff x="3804" y="867"/>
            <a:chExt cx="1510" cy="1212"/>
          </a:xfrm>
        </p:grpSpPr>
        <p:sp>
          <p:nvSpPr>
            <p:cNvPr id="19525" name="Line 4"/>
            <p:cNvSpPr>
              <a:spLocks noChangeShapeType="1"/>
            </p:cNvSpPr>
            <p:nvPr/>
          </p:nvSpPr>
          <p:spPr bwMode="auto">
            <a:xfrm rot="5400000">
              <a:off x="4818" y="117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oval" w="med" len="med"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6" name="Line 5"/>
            <p:cNvSpPr>
              <a:spLocks noChangeShapeType="1"/>
            </p:cNvSpPr>
            <p:nvPr/>
          </p:nvSpPr>
          <p:spPr bwMode="auto">
            <a:xfrm rot="5400000" flipV="1">
              <a:off x="4375" y="1116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27" name="Group 6"/>
            <p:cNvGrpSpPr>
              <a:grpSpLocks/>
            </p:cNvGrpSpPr>
            <p:nvPr/>
          </p:nvGrpSpPr>
          <p:grpSpPr bwMode="auto">
            <a:xfrm>
              <a:off x="4332" y="867"/>
              <a:ext cx="363" cy="385"/>
              <a:chOff x="4173" y="2976"/>
              <a:chExt cx="431" cy="431"/>
            </a:xfrm>
          </p:grpSpPr>
          <p:grpSp>
            <p:nvGrpSpPr>
              <p:cNvPr id="19551" name="Group 7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53" name="Arc 8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4" name="Arc 9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52" name="Arc 10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28" name="Line 11"/>
            <p:cNvSpPr>
              <a:spLocks noChangeShapeType="1"/>
            </p:cNvSpPr>
            <p:nvPr/>
          </p:nvSpPr>
          <p:spPr bwMode="auto">
            <a:xfrm>
              <a:off x="4021" y="971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29" name="Line 12"/>
            <p:cNvSpPr>
              <a:spLocks noChangeShapeType="1"/>
            </p:cNvSpPr>
            <p:nvPr/>
          </p:nvSpPr>
          <p:spPr bwMode="auto">
            <a:xfrm>
              <a:off x="4150" y="1162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0" name="Oval 13"/>
            <p:cNvSpPr>
              <a:spLocks noChangeArrowheads="1"/>
            </p:cNvSpPr>
            <p:nvPr/>
          </p:nvSpPr>
          <p:spPr bwMode="auto">
            <a:xfrm>
              <a:off x="4703" y="1026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1" name="Line 14"/>
            <p:cNvSpPr>
              <a:spLocks noChangeShapeType="1"/>
            </p:cNvSpPr>
            <p:nvPr/>
          </p:nvSpPr>
          <p:spPr bwMode="auto">
            <a:xfrm>
              <a:off x="4785" y="1071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grpSp>
          <p:nvGrpSpPr>
            <p:cNvPr id="19532" name="Group 15"/>
            <p:cNvGrpSpPr>
              <a:grpSpLocks/>
            </p:cNvGrpSpPr>
            <p:nvPr/>
          </p:nvGrpSpPr>
          <p:grpSpPr bwMode="auto">
            <a:xfrm>
              <a:off x="4332" y="1661"/>
              <a:ext cx="363" cy="385"/>
              <a:chOff x="4173" y="2976"/>
              <a:chExt cx="431" cy="431"/>
            </a:xfrm>
          </p:grpSpPr>
          <p:grpSp>
            <p:nvGrpSpPr>
              <p:cNvPr id="19547" name="Group 16"/>
              <p:cNvGrpSpPr>
                <a:grpSpLocks/>
              </p:cNvGrpSpPr>
              <p:nvPr/>
            </p:nvGrpSpPr>
            <p:grpSpPr bwMode="auto">
              <a:xfrm>
                <a:off x="4173" y="2976"/>
                <a:ext cx="431" cy="431"/>
                <a:chOff x="4445" y="2999"/>
                <a:chExt cx="295" cy="318"/>
              </a:xfrm>
            </p:grpSpPr>
            <p:sp>
              <p:nvSpPr>
                <p:cNvPr id="19549" name="Arc 17"/>
                <p:cNvSpPr>
                  <a:spLocks/>
                </p:cNvSpPr>
                <p:nvPr/>
              </p:nvSpPr>
              <p:spPr bwMode="auto">
                <a:xfrm>
                  <a:off x="4445" y="2999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  <p:sp>
              <p:nvSpPr>
                <p:cNvPr id="19550" name="Arc 18"/>
                <p:cNvSpPr>
                  <a:spLocks/>
                </p:cNvSpPr>
                <p:nvPr/>
              </p:nvSpPr>
              <p:spPr bwMode="auto">
                <a:xfrm rot="10800000" flipH="1">
                  <a:off x="4445" y="3158"/>
                  <a:ext cx="295" cy="159"/>
                </a:xfrm>
                <a:custGeom>
                  <a:avLst/>
                  <a:gdLst>
                    <a:gd name="T0" fmla="*/ 0 w 21600"/>
                    <a:gd name="T1" fmla="*/ 0 h 21600"/>
                    <a:gd name="T2" fmla="*/ 0 w 21600"/>
                    <a:gd name="T3" fmla="*/ 0 h 21600"/>
                    <a:gd name="T4" fmla="*/ 0 w 21600"/>
                    <a:gd name="T5" fmla="*/ 0 h 21600"/>
                    <a:gd name="T6" fmla="*/ 0 60000 65536"/>
                    <a:gd name="T7" fmla="*/ 0 60000 65536"/>
                    <a:gd name="T8" fmla="*/ 0 60000 65536"/>
                    <a:gd name="T9" fmla="*/ 0 w 21600"/>
                    <a:gd name="T10" fmla="*/ 0 h 21600"/>
                    <a:gd name="T11" fmla="*/ 21600 w 21600"/>
                    <a:gd name="T12" fmla="*/ 21600 h 216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600" h="21600" fill="none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</a:path>
                    <a:path w="21600" h="21600" stroke="0" extrusionOk="0">
                      <a:moveTo>
                        <a:pt x="-1" y="0"/>
                      </a:moveTo>
                      <a:cubicBezTo>
                        <a:pt x="11929" y="0"/>
                        <a:pt x="21600" y="9670"/>
                        <a:pt x="21600" y="21600"/>
                      </a:cubicBezTo>
                      <a:lnTo>
                        <a:pt x="0" y="21600"/>
                      </a:lnTo>
                      <a:lnTo>
                        <a:pt x="-1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48" name="Arc 19"/>
              <p:cNvSpPr>
                <a:spLocks/>
              </p:cNvSpPr>
              <p:nvPr/>
            </p:nvSpPr>
            <p:spPr bwMode="auto">
              <a:xfrm>
                <a:off x="4173" y="2976"/>
                <a:ext cx="90" cy="430"/>
              </a:xfrm>
              <a:custGeom>
                <a:avLst/>
                <a:gdLst>
                  <a:gd name="T0" fmla="*/ 0 w 21838"/>
                  <a:gd name="T1" fmla="*/ 0 h 43200"/>
                  <a:gd name="T2" fmla="*/ 0 w 21838"/>
                  <a:gd name="T3" fmla="*/ 0 h 43200"/>
                  <a:gd name="T4" fmla="*/ 0 w 21838"/>
                  <a:gd name="T5" fmla="*/ 0 h 43200"/>
                  <a:gd name="T6" fmla="*/ 0 60000 65536"/>
                  <a:gd name="T7" fmla="*/ 0 60000 65536"/>
                  <a:gd name="T8" fmla="*/ 0 60000 65536"/>
                  <a:gd name="T9" fmla="*/ 0 w 21838"/>
                  <a:gd name="T10" fmla="*/ 0 h 43200"/>
                  <a:gd name="T11" fmla="*/ 21838 w 21838"/>
                  <a:gd name="T12" fmla="*/ 43200 h 43200"/>
                </a:gdLst>
                <a:ahLst/>
                <a:cxnLst>
                  <a:cxn ang="T6">
                    <a:pos x="T0" y="T1"/>
                  </a:cxn>
                  <a:cxn ang="T7">
                    <a:pos x="T2" y="T3"/>
                  </a:cxn>
                  <a:cxn ang="T8">
                    <a:pos x="T4" y="T5"/>
                  </a:cxn>
                </a:cxnLst>
                <a:rect l="T9" t="T10" r="T11" b="T12"/>
                <a:pathLst>
                  <a:path w="21838" h="43200" fill="none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</a:path>
                  <a:path w="21838" h="43200" stroke="0" extrusionOk="0">
                    <a:moveTo>
                      <a:pt x="237" y="0"/>
                    </a:moveTo>
                    <a:cubicBezTo>
                      <a:pt x="12167" y="0"/>
                      <a:pt x="21838" y="9670"/>
                      <a:pt x="21838" y="21600"/>
                    </a:cubicBezTo>
                    <a:cubicBezTo>
                      <a:pt x="21838" y="33529"/>
                      <a:pt x="12167" y="43200"/>
                      <a:pt x="238" y="43200"/>
                    </a:cubicBezTo>
                    <a:cubicBezTo>
                      <a:pt x="158" y="43200"/>
                      <a:pt x="79" y="43199"/>
                      <a:pt x="0" y="43198"/>
                    </a:cubicBezTo>
                    <a:lnTo>
                      <a:pt x="238" y="21600"/>
                    </a:lnTo>
                    <a:lnTo>
                      <a:pt x="237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33" name="Line 20"/>
            <p:cNvSpPr>
              <a:spLocks noChangeShapeType="1"/>
            </p:cNvSpPr>
            <p:nvPr/>
          </p:nvSpPr>
          <p:spPr bwMode="auto">
            <a:xfrm>
              <a:off x="4150" y="1765"/>
              <a:ext cx="25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4" name="Line 21"/>
            <p:cNvSpPr>
              <a:spLocks noChangeShapeType="1"/>
            </p:cNvSpPr>
            <p:nvPr/>
          </p:nvSpPr>
          <p:spPr bwMode="auto">
            <a:xfrm>
              <a:off x="4021" y="1956"/>
              <a:ext cx="380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5" name="Oval 22"/>
            <p:cNvSpPr>
              <a:spLocks noChangeArrowheads="1"/>
            </p:cNvSpPr>
            <p:nvPr/>
          </p:nvSpPr>
          <p:spPr bwMode="auto">
            <a:xfrm>
              <a:off x="4703" y="1820"/>
              <a:ext cx="82" cy="82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sp>
          <p:nvSpPr>
            <p:cNvPr id="19536" name="Line 23"/>
            <p:cNvSpPr>
              <a:spLocks noChangeShapeType="1"/>
            </p:cNvSpPr>
            <p:nvPr/>
          </p:nvSpPr>
          <p:spPr bwMode="auto">
            <a:xfrm>
              <a:off x="4785" y="1865"/>
              <a:ext cx="30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7" name="Line 24"/>
            <p:cNvSpPr>
              <a:spLocks noChangeShapeType="1"/>
            </p:cNvSpPr>
            <p:nvPr/>
          </p:nvSpPr>
          <p:spPr bwMode="auto">
            <a:xfrm rot="5400000">
              <a:off x="4818" y="1763"/>
              <a:ext cx="20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oval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8" name="Line 25"/>
            <p:cNvSpPr>
              <a:spLocks noChangeShapeType="1"/>
            </p:cNvSpPr>
            <p:nvPr/>
          </p:nvSpPr>
          <p:spPr bwMode="auto">
            <a:xfrm rot="5400000">
              <a:off x="4057" y="1253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39" name="Line 26"/>
            <p:cNvSpPr>
              <a:spLocks noChangeShapeType="1"/>
            </p:cNvSpPr>
            <p:nvPr/>
          </p:nvSpPr>
          <p:spPr bwMode="auto">
            <a:xfrm rot="5400000">
              <a:off x="4375" y="1048"/>
              <a:ext cx="318" cy="77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0" name="Line 27"/>
            <p:cNvSpPr>
              <a:spLocks noChangeShapeType="1"/>
            </p:cNvSpPr>
            <p:nvPr/>
          </p:nvSpPr>
          <p:spPr bwMode="auto">
            <a:xfrm rot="5400000">
              <a:off x="4057" y="1684"/>
              <a:ext cx="181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9541" name="Text Box 28"/>
            <p:cNvSpPr txBox="1">
              <a:spLocks noChangeArrowheads="1"/>
            </p:cNvSpPr>
            <p:nvPr/>
          </p:nvSpPr>
          <p:spPr bwMode="auto">
            <a:xfrm>
              <a:off x="3804" y="889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sp>
          <p:nvSpPr>
            <p:cNvPr id="19542" name="Text Box 29"/>
            <p:cNvSpPr txBox="1">
              <a:spLocks noChangeArrowheads="1"/>
            </p:cNvSpPr>
            <p:nvPr/>
          </p:nvSpPr>
          <p:spPr bwMode="auto">
            <a:xfrm>
              <a:off x="3804" y="1872"/>
              <a:ext cx="172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  <p:grpSp>
          <p:nvGrpSpPr>
            <p:cNvPr id="19543" name="Group 30"/>
            <p:cNvGrpSpPr>
              <a:grpSpLocks/>
            </p:cNvGrpSpPr>
            <p:nvPr/>
          </p:nvGrpSpPr>
          <p:grpSpPr bwMode="auto">
            <a:xfrm rot="-5400000">
              <a:off x="5125" y="1791"/>
              <a:ext cx="208" cy="171"/>
              <a:chOff x="4682" y="3884"/>
              <a:chExt cx="208" cy="171"/>
            </a:xfrm>
          </p:grpSpPr>
          <p:sp>
            <p:nvSpPr>
              <p:cNvPr id="19545" name="Text Box 31"/>
              <p:cNvSpPr txBox="1">
                <a:spLocks noChangeArrowheads="1"/>
              </p:cNvSpPr>
              <p:nvPr/>
            </p:nvSpPr>
            <p:spPr bwMode="auto">
              <a:xfrm rot="5400000">
                <a:off x="4700" y="3866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46" name="Line 32"/>
              <p:cNvSpPr>
                <a:spLocks noChangeShapeType="1"/>
              </p:cNvSpPr>
              <p:nvPr/>
            </p:nvSpPr>
            <p:spPr bwMode="auto">
              <a:xfrm rot="5400000">
                <a:off x="4810" y="3964"/>
                <a:ext cx="159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</p:grpSp>
        <p:sp>
          <p:nvSpPr>
            <p:cNvPr id="19544" name="Text Box 33"/>
            <p:cNvSpPr txBox="1">
              <a:spLocks noChangeArrowheads="1"/>
            </p:cNvSpPr>
            <p:nvPr/>
          </p:nvSpPr>
          <p:spPr bwMode="auto">
            <a:xfrm>
              <a:off x="5143" y="1002"/>
              <a:ext cx="171" cy="2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 tIns="0" rIns="0" bIns="0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algn="ctr" eaLnBrk="1" hangingPunct="1">
                <a:lnSpc>
                  <a:spcPct val="90000"/>
                </a:lnSpc>
                <a:spcBef>
                  <a:spcPct val="50000"/>
                </a:spcBef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  <a:endParaRPr kumimoji="1" lang="en-US" altLang="zh-CN" sz="2400" baseline="-25000">
                <a:ea typeface="楷体_GB2312" pitchFamily="49" charset="-122"/>
              </a:endParaRPr>
            </a:p>
          </p:txBody>
        </p:sp>
      </p:grpSp>
      <p:sp>
        <p:nvSpPr>
          <p:cNvPr id="19463" name="Rectangle 34"/>
          <p:cNvSpPr>
            <a:spLocks noChangeArrowheads="1"/>
          </p:cNvSpPr>
          <p:nvPr/>
        </p:nvSpPr>
        <p:spPr bwMode="auto">
          <a:xfrm>
            <a:off x="863600" y="1577975"/>
            <a:ext cx="6948488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R=1</a:t>
            </a:r>
            <a:r>
              <a:rPr lang="zh-CN" altLang="en-US"/>
              <a:t>，</a:t>
            </a:r>
            <a:r>
              <a:rPr lang="en-US" altLang="zh-CN"/>
              <a:t>S=1</a:t>
            </a:r>
            <a:r>
              <a:rPr lang="zh-CN" altLang="en-US"/>
              <a:t>时，</a:t>
            </a:r>
            <a:r>
              <a:rPr lang="en-US" altLang="zh-CN"/>
              <a:t>Q</a:t>
            </a:r>
            <a:r>
              <a:rPr lang="en-US" altLang="zh-CN" baseline="30000"/>
              <a:t>n+1</a:t>
            </a:r>
            <a:r>
              <a:rPr lang="en-US" altLang="zh-CN"/>
              <a:t> = Q</a:t>
            </a:r>
            <a:r>
              <a:rPr lang="en-US" altLang="zh-CN" baseline="30000"/>
              <a:t>n+1</a:t>
            </a:r>
            <a:r>
              <a:rPr lang="en-US" altLang="zh-CN"/>
              <a:t> = 0</a:t>
            </a:r>
            <a:endParaRPr lang="zh-CN" altLang="en-US"/>
          </a:p>
        </p:txBody>
      </p:sp>
      <p:sp>
        <p:nvSpPr>
          <p:cNvPr id="19464" name="Text Box 35"/>
          <p:cNvSpPr txBox="1">
            <a:spLocks noChangeArrowheads="1"/>
          </p:cNvSpPr>
          <p:nvPr/>
        </p:nvSpPr>
        <p:spPr bwMode="auto">
          <a:xfrm>
            <a:off x="1446213" y="2746375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5" name="Text Box 36"/>
          <p:cNvSpPr txBox="1">
            <a:spLocks noChangeArrowheads="1"/>
          </p:cNvSpPr>
          <p:nvPr/>
        </p:nvSpPr>
        <p:spPr bwMode="auto">
          <a:xfrm>
            <a:off x="2741613" y="290036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6" name="Text Box 37"/>
          <p:cNvSpPr txBox="1">
            <a:spLocks noChangeArrowheads="1"/>
          </p:cNvSpPr>
          <p:nvPr/>
        </p:nvSpPr>
        <p:spPr bwMode="auto">
          <a:xfrm>
            <a:off x="1187450" y="4160838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67" name="Text Box 38"/>
          <p:cNvSpPr txBox="1">
            <a:spLocks noChangeArrowheads="1"/>
          </p:cNvSpPr>
          <p:nvPr/>
        </p:nvSpPr>
        <p:spPr bwMode="auto">
          <a:xfrm>
            <a:off x="1446213" y="487045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>
                <a:solidFill>
                  <a:srgbClr val="0000FF"/>
                </a:solidFill>
              </a:rPr>
              <a:t>1</a:t>
            </a:r>
          </a:p>
        </p:txBody>
      </p:sp>
      <p:sp>
        <p:nvSpPr>
          <p:cNvPr id="19468" name="Text Box 39"/>
          <p:cNvSpPr txBox="1">
            <a:spLocks noChangeArrowheads="1"/>
          </p:cNvSpPr>
          <p:nvPr/>
        </p:nvSpPr>
        <p:spPr bwMode="auto">
          <a:xfrm>
            <a:off x="2778125" y="47371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0</a:t>
            </a:r>
          </a:p>
        </p:txBody>
      </p:sp>
      <p:sp>
        <p:nvSpPr>
          <p:cNvPr id="19469" name="Text Box 40"/>
          <p:cNvSpPr txBox="1">
            <a:spLocks noChangeArrowheads="1"/>
          </p:cNvSpPr>
          <p:nvPr/>
        </p:nvSpPr>
        <p:spPr bwMode="auto">
          <a:xfrm>
            <a:off x="1187450" y="3465513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en-US" altLang="zh-CN" sz="2400"/>
              <a:t>x</a:t>
            </a:r>
          </a:p>
        </p:txBody>
      </p:sp>
      <p:sp>
        <p:nvSpPr>
          <p:cNvPr id="19470" name="Line 41"/>
          <p:cNvSpPr>
            <a:spLocks noChangeShapeType="1"/>
          </p:cNvSpPr>
          <p:nvPr/>
        </p:nvSpPr>
        <p:spPr bwMode="auto">
          <a:xfrm>
            <a:off x="4643438" y="1649413"/>
            <a:ext cx="323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/>
          </a:p>
        </p:txBody>
      </p:sp>
      <p:sp>
        <p:nvSpPr>
          <p:cNvPr id="19471" name="Rectangle 42"/>
          <p:cNvSpPr>
            <a:spLocks noChangeArrowheads="1"/>
          </p:cNvSpPr>
          <p:nvPr/>
        </p:nvSpPr>
        <p:spPr bwMode="auto">
          <a:xfrm>
            <a:off x="863600" y="2155825"/>
            <a:ext cx="7693025" cy="519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当</a:t>
            </a:r>
            <a:r>
              <a:rPr lang="en-US" altLang="zh-CN"/>
              <a:t>R </a:t>
            </a:r>
            <a:r>
              <a:rPr lang="zh-CN" altLang="en-US"/>
              <a:t>、</a:t>
            </a:r>
            <a:r>
              <a:rPr lang="en-US" altLang="zh-CN"/>
              <a:t>S</a:t>
            </a:r>
            <a:r>
              <a:rPr lang="zh-CN" altLang="en-US"/>
              <a:t>同时回到</a:t>
            </a:r>
            <a:r>
              <a:rPr lang="en-US" altLang="zh-CN"/>
              <a:t>0</a:t>
            </a:r>
            <a:r>
              <a:rPr lang="zh-CN" altLang="en-US"/>
              <a:t>后，锁存器最终状态不能确定</a:t>
            </a:r>
          </a:p>
        </p:txBody>
      </p:sp>
      <p:sp>
        <p:nvSpPr>
          <p:cNvPr id="19472" name="Rectangle 43"/>
          <p:cNvSpPr>
            <a:spLocks noChangeArrowheads="1"/>
          </p:cNvSpPr>
          <p:nvPr/>
        </p:nvSpPr>
        <p:spPr bwMode="auto">
          <a:xfrm>
            <a:off x="900113" y="5373688"/>
            <a:ext cx="7596187" cy="946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Aft>
                <a:spcPct val="20000"/>
              </a:spcAft>
              <a:buChar char="•"/>
              <a:defRPr sz="2800" b="1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Aft>
                <a:spcPct val="20000"/>
              </a:spcAft>
              <a:buChar char="–"/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Aft>
                <a:spcPct val="20000"/>
              </a:spcAft>
              <a:buChar char="•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Aft>
                <a:spcPct val="20000"/>
              </a:spcAft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2000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Aft>
                <a:spcPct val="0"/>
              </a:spcAft>
              <a:buFontTx/>
              <a:buNone/>
            </a:pPr>
            <a:r>
              <a:rPr lang="zh-CN" altLang="en-US"/>
              <a:t>在实际应用中，应避免</a:t>
            </a:r>
            <a:r>
              <a:rPr lang="en-US" altLang="zh-CN"/>
              <a:t>R</a:t>
            </a:r>
            <a:r>
              <a:rPr lang="zh-CN" altLang="en-US"/>
              <a:t>和</a:t>
            </a:r>
            <a:r>
              <a:rPr lang="en-US" altLang="zh-CN"/>
              <a:t>S</a:t>
            </a:r>
            <a:r>
              <a:rPr lang="zh-CN" altLang="en-US"/>
              <a:t>同时为</a:t>
            </a:r>
            <a:r>
              <a:rPr lang="en-US" altLang="zh-CN"/>
              <a:t>1</a:t>
            </a:r>
            <a:r>
              <a:rPr lang="zh-CN" altLang="en-US"/>
              <a:t>，即要求满足约束条件：</a:t>
            </a:r>
            <a:r>
              <a:rPr lang="en-US" altLang="zh-CN"/>
              <a:t>SR = 0</a:t>
            </a:r>
            <a:endParaRPr lang="zh-CN" altLang="en-US"/>
          </a:p>
        </p:txBody>
      </p:sp>
      <p:grpSp>
        <p:nvGrpSpPr>
          <p:cNvPr id="19473" name="Group 44"/>
          <p:cNvGrpSpPr>
            <a:grpSpLocks/>
          </p:cNvGrpSpPr>
          <p:nvPr/>
        </p:nvGrpSpPr>
        <p:grpSpPr bwMode="auto">
          <a:xfrm>
            <a:off x="4067175" y="2746375"/>
            <a:ext cx="2397125" cy="2581275"/>
            <a:chOff x="2562" y="1730"/>
            <a:chExt cx="1510" cy="1626"/>
          </a:xfrm>
        </p:grpSpPr>
        <p:grpSp>
          <p:nvGrpSpPr>
            <p:cNvPr id="19488" name="Group 45"/>
            <p:cNvGrpSpPr>
              <a:grpSpLocks/>
            </p:cNvGrpSpPr>
            <p:nvPr/>
          </p:nvGrpSpPr>
          <p:grpSpPr bwMode="auto">
            <a:xfrm>
              <a:off x="2562" y="1955"/>
              <a:ext cx="1510" cy="1212"/>
              <a:chOff x="3804" y="867"/>
              <a:chExt cx="1510" cy="1212"/>
            </a:xfrm>
          </p:grpSpPr>
          <p:sp>
            <p:nvSpPr>
              <p:cNvPr id="19495" name="Line 46"/>
              <p:cNvSpPr>
                <a:spLocks noChangeShapeType="1"/>
              </p:cNvSpPr>
              <p:nvPr/>
            </p:nvSpPr>
            <p:spPr bwMode="auto">
              <a:xfrm rot="5400000">
                <a:off x="4818" y="117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oval" w="med" len="med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6" name="Line 47"/>
              <p:cNvSpPr>
                <a:spLocks noChangeShapeType="1"/>
              </p:cNvSpPr>
              <p:nvPr/>
            </p:nvSpPr>
            <p:spPr bwMode="auto">
              <a:xfrm rot="5400000" flipV="1">
                <a:off x="4375" y="1116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497" name="Group 48"/>
              <p:cNvGrpSpPr>
                <a:grpSpLocks/>
              </p:cNvGrpSpPr>
              <p:nvPr/>
            </p:nvGrpSpPr>
            <p:grpSpPr bwMode="auto">
              <a:xfrm>
                <a:off x="4332" y="867"/>
                <a:ext cx="363" cy="385"/>
                <a:chOff x="4173" y="2976"/>
                <a:chExt cx="431" cy="431"/>
              </a:xfrm>
            </p:grpSpPr>
            <p:grpSp>
              <p:nvGrpSpPr>
                <p:cNvPr id="19521" name="Group 49"/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23" name="Arc 50"/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4" name="Arc 51"/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22" name="Arc 52"/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498" name="Line 53"/>
              <p:cNvSpPr>
                <a:spLocks noChangeShapeType="1"/>
              </p:cNvSpPr>
              <p:nvPr/>
            </p:nvSpPr>
            <p:spPr bwMode="auto">
              <a:xfrm>
                <a:off x="4021" y="971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499" name="Line 54"/>
              <p:cNvSpPr>
                <a:spLocks noChangeShapeType="1"/>
              </p:cNvSpPr>
              <p:nvPr/>
            </p:nvSpPr>
            <p:spPr bwMode="auto">
              <a:xfrm>
                <a:off x="4150" y="1162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0" name="Oval 55"/>
              <p:cNvSpPr>
                <a:spLocks noChangeArrowheads="1"/>
              </p:cNvSpPr>
              <p:nvPr/>
            </p:nvSpPr>
            <p:spPr bwMode="auto">
              <a:xfrm>
                <a:off x="4703" y="1026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1" name="Line 56"/>
              <p:cNvSpPr>
                <a:spLocks noChangeShapeType="1"/>
              </p:cNvSpPr>
              <p:nvPr/>
            </p:nvSpPr>
            <p:spPr bwMode="auto">
              <a:xfrm>
                <a:off x="4785" y="1071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grpSp>
            <p:nvGrpSpPr>
              <p:cNvPr id="19502" name="Group 57"/>
              <p:cNvGrpSpPr>
                <a:grpSpLocks/>
              </p:cNvGrpSpPr>
              <p:nvPr/>
            </p:nvGrpSpPr>
            <p:grpSpPr bwMode="auto">
              <a:xfrm>
                <a:off x="4332" y="1661"/>
                <a:ext cx="363" cy="385"/>
                <a:chOff x="4173" y="2976"/>
                <a:chExt cx="431" cy="431"/>
              </a:xfrm>
            </p:grpSpPr>
            <p:grpSp>
              <p:nvGrpSpPr>
                <p:cNvPr id="19517" name="Group 58"/>
                <p:cNvGrpSpPr>
                  <a:grpSpLocks/>
                </p:cNvGrpSpPr>
                <p:nvPr/>
              </p:nvGrpSpPr>
              <p:grpSpPr bwMode="auto">
                <a:xfrm>
                  <a:off x="4173" y="2976"/>
                  <a:ext cx="431" cy="431"/>
                  <a:chOff x="4445" y="2999"/>
                  <a:chExt cx="295" cy="318"/>
                </a:xfrm>
              </p:grpSpPr>
              <p:sp>
                <p:nvSpPr>
                  <p:cNvPr id="19519" name="Arc 59"/>
                  <p:cNvSpPr>
                    <a:spLocks/>
                  </p:cNvSpPr>
                  <p:nvPr/>
                </p:nvSpPr>
                <p:spPr bwMode="auto">
                  <a:xfrm>
                    <a:off x="4445" y="2999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  <p:sp>
                <p:nvSpPr>
                  <p:cNvPr id="19520" name="Arc 60"/>
                  <p:cNvSpPr>
                    <a:spLocks/>
                  </p:cNvSpPr>
                  <p:nvPr/>
                </p:nvSpPr>
                <p:spPr bwMode="auto">
                  <a:xfrm rot="10800000" flipH="1">
                    <a:off x="4445" y="3158"/>
                    <a:ext cx="295" cy="159"/>
                  </a:xfrm>
                  <a:custGeom>
                    <a:avLst/>
                    <a:gdLst>
                      <a:gd name="T0" fmla="*/ 0 w 21600"/>
                      <a:gd name="T1" fmla="*/ 0 h 21600"/>
                      <a:gd name="T2" fmla="*/ 0 w 21600"/>
                      <a:gd name="T3" fmla="*/ 0 h 21600"/>
                      <a:gd name="T4" fmla="*/ 0 w 21600"/>
                      <a:gd name="T5" fmla="*/ 0 h 21600"/>
                      <a:gd name="T6" fmla="*/ 0 60000 65536"/>
                      <a:gd name="T7" fmla="*/ 0 60000 65536"/>
                      <a:gd name="T8" fmla="*/ 0 60000 65536"/>
                      <a:gd name="T9" fmla="*/ 0 w 21600"/>
                      <a:gd name="T10" fmla="*/ 0 h 21600"/>
                      <a:gd name="T11" fmla="*/ 21600 w 21600"/>
                      <a:gd name="T12" fmla="*/ 21600 h 21600"/>
                    </a:gdLst>
                    <a:ahLst/>
                    <a:cxnLst>
                      <a:cxn ang="T6">
                        <a:pos x="T0" y="T1"/>
                      </a:cxn>
                      <a:cxn ang="T7">
                        <a:pos x="T2" y="T3"/>
                      </a:cxn>
                      <a:cxn ang="T8">
                        <a:pos x="T4" y="T5"/>
                      </a:cxn>
                    </a:cxnLst>
                    <a:rect l="T9" t="T10" r="T11" b="T12"/>
                    <a:pathLst>
                      <a:path w="21600" h="21600" fill="none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</a:path>
                      <a:path w="21600" h="21600" stroke="0" extrusionOk="0">
                        <a:moveTo>
                          <a:pt x="-1" y="0"/>
                        </a:moveTo>
                        <a:cubicBezTo>
                          <a:pt x="11929" y="0"/>
                          <a:pt x="21600" y="9670"/>
                          <a:pt x="21600" y="21600"/>
                        </a:cubicBezTo>
                        <a:lnTo>
                          <a:pt x="0" y="21600"/>
                        </a:lnTo>
                        <a:lnTo>
                          <a:pt x="-1" y="0"/>
                        </a:lnTo>
                        <a:close/>
                      </a:path>
                    </a:pathLst>
                  </a:custGeom>
                  <a:noFill/>
                  <a:ln w="28575">
                    <a:solidFill>
                      <a:schemeClr val="tx1"/>
                    </a:solidFill>
                    <a:round/>
                    <a:headEnd/>
                    <a:tailEnd/>
                  </a:ln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</a:extLst>
                </p:spPr>
                <p:txBody>
                  <a:bodyPr wrap="none" anchor="ctr"/>
                  <a:lstStyle/>
                  <a:p>
                    <a:endParaRPr lang="zh-CN" altLang="en-US"/>
                  </a:p>
                </p:txBody>
              </p:sp>
            </p:grpSp>
            <p:sp>
              <p:nvSpPr>
                <p:cNvPr id="19518" name="Arc 61"/>
                <p:cNvSpPr>
                  <a:spLocks/>
                </p:cNvSpPr>
                <p:nvPr/>
              </p:nvSpPr>
              <p:spPr bwMode="auto">
                <a:xfrm>
                  <a:off x="4173" y="2976"/>
                  <a:ext cx="90" cy="430"/>
                </a:xfrm>
                <a:custGeom>
                  <a:avLst/>
                  <a:gdLst>
                    <a:gd name="T0" fmla="*/ 0 w 21838"/>
                    <a:gd name="T1" fmla="*/ 0 h 43200"/>
                    <a:gd name="T2" fmla="*/ 0 w 21838"/>
                    <a:gd name="T3" fmla="*/ 0 h 43200"/>
                    <a:gd name="T4" fmla="*/ 0 w 21838"/>
                    <a:gd name="T5" fmla="*/ 0 h 43200"/>
                    <a:gd name="T6" fmla="*/ 0 60000 65536"/>
                    <a:gd name="T7" fmla="*/ 0 60000 65536"/>
                    <a:gd name="T8" fmla="*/ 0 60000 65536"/>
                    <a:gd name="T9" fmla="*/ 0 w 21838"/>
                    <a:gd name="T10" fmla="*/ 0 h 43200"/>
                    <a:gd name="T11" fmla="*/ 21838 w 21838"/>
                    <a:gd name="T12" fmla="*/ 43200 h 43200"/>
                  </a:gdLst>
                  <a:ahLst/>
                  <a:cxnLst>
                    <a:cxn ang="T6">
                      <a:pos x="T0" y="T1"/>
                    </a:cxn>
                    <a:cxn ang="T7">
                      <a:pos x="T2" y="T3"/>
                    </a:cxn>
                    <a:cxn ang="T8">
                      <a:pos x="T4" y="T5"/>
                    </a:cxn>
                  </a:cxnLst>
                  <a:rect l="T9" t="T10" r="T11" b="T12"/>
                  <a:pathLst>
                    <a:path w="21838" h="43200" fill="none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</a:path>
                    <a:path w="21838" h="43200" stroke="0" extrusionOk="0">
                      <a:moveTo>
                        <a:pt x="237" y="0"/>
                      </a:moveTo>
                      <a:cubicBezTo>
                        <a:pt x="12167" y="0"/>
                        <a:pt x="21838" y="9670"/>
                        <a:pt x="21838" y="21600"/>
                      </a:cubicBezTo>
                      <a:cubicBezTo>
                        <a:pt x="21838" y="33529"/>
                        <a:pt x="12167" y="43200"/>
                        <a:pt x="238" y="43200"/>
                      </a:cubicBezTo>
                      <a:cubicBezTo>
                        <a:pt x="158" y="43200"/>
                        <a:pt x="79" y="43199"/>
                        <a:pt x="0" y="43198"/>
                      </a:cubicBezTo>
                      <a:lnTo>
                        <a:pt x="238" y="21600"/>
                      </a:lnTo>
                      <a:lnTo>
                        <a:pt x="237" y="0"/>
                      </a:lnTo>
                      <a:close/>
                    </a:path>
                  </a:pathLst>
                </a:cu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03" name="Line 62"/>
              <p:cNvSpPr>
                <a:spLocks noChangeShapeType="1"/>
              </p:cNvSpPr>
              <p:nvPr/>
            </p:nvSpPr>
            <p:spPr bwMode="auto">
              <a:xfrm>
                <a:off x="4150" y="1765"/>
                <a:ext cx="25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4" name="Line 63"/>
              <p:cNvSpPr>
                <a:spLocks noChangeShapeType="1"/>
              </p:cNvSpPr>
              <p:nvPr/>
            </p:nvSpPr>
            <p:spPr bwMode="auto">
              <a:xfrm>
                <a:off x="4021" y="1956"/>
                <a:ext cx="380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5" name="Oval 64"/>
              <p:cNvSpPr>
                <a:spLocks noChangeArrowheads="1"/>
              </p:cNvSpPr>
              <p:nvPr/>
            </p:nvSpPr>
            <p:spPr bwMode="auto">
              <a:xfrm>
                <a:off x="4703" y="1820"/>
                <a:ext cx="82" cy="82"/>
              </a:xfrm>
              <a:prstGeom prst="ellipse">
                <a:avLst/>
              </a:prstGeom>
              <a:solidFill>
                <a:schemeClr val="bg1"/>
              </a:solidFill>
              <a:ln w="28575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Aft>
                    <a:spcPct val="0"/>
                  </a:spcAft>
                  <a:buFontTx/>
                  <a:buNone/>
                </a:pPr>
                <a:endParaRPr lang="zh-CN" altLang="en-US" sz="1800" b="0">
                  <a:latin typeface="Arial" panose="020B0604020202020204" pitchFamily="34" charset="0"/>
                </a:endParaRPr>
              </a:p>
            </p:txBody>
          </p:sp>
          <p:sp>
            <p:nvSpPr>
              <p:cNvPr id="19506" name="Line 65"/>
              <p:cNvSpPr>
                <a:spLocks noChangeShapeType="1"/>
              </p:cNvSpPr>
              <p:nvPr/>
            </p:nvSpPr>
            <p:spPr bwMode="auto">
              <a:xfrm>
                <a:off x="4785" y="1865"/>
                <a:ext cx="30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7" name="Line 66"/>
              <p:cNvSpPr>
                <a:spLocks noChangeShapeType="1"/>
              </p:cNvSpPr>
              <p:nvPr/>
            </p:nvSpPr>
            <p:spPr bwMode="auto">
              <a:xfrm rot="5400000">
                <a:off x="4818" y="1763"/>
                <a:ext cx="20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oval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8" name="Line 67"/>
              <p:cNvSpPr>
                <a:spLocks noChangeShapeType="1"/>
              </p:cNvSpPr>
              <p:nvPr/>
            </p:nvSpPr>
            <p:spPr bwMode="auto">
              <a:xfrm rot="5400000">
                <a:off x="4057" y="1253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09" name="Line 68"/>
              <p:cNvSpPr>
                <a:spLocks noChangeShapeType="1"/>
              </p:cNvSpPr>
              <p:nvPr/>
            </p:nvSpPr>
            <p:spPr bwMode="auto">
              <a:xfrm rot="5400000">
                <a:off x="4375" y="1048"/>
                <a:ext cx="318" cy="772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0" name="Line 69"/>
              <p:cNvSpPr>
                <a:spLocks noChangeShapeType="1"/>
              </p:cNvSpPr>
              <p:nvPr/>
            </p:nvSpPr>
            <p:spPr bwMode="auto">
              <a:xfrm rot="5400000">
                <a:off x="4057" y="1684"/>
                <a:ext cx="181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 anchor="ctr"/>
              <a:lstStyle/>
              <a:p>
                <a:endParaRPr lang="zh-CN" altLang="en-US"/>
              </a:p>
            </p:txBody>
          </p:sp>
          <p:sp>
            <p:nvSpPr>
              <p:cNvPr id="19511" name="Text Box 70"/>
              <p:cNvSpPr txBox="1">
                <a:spLocks noChangeArrowheads="1"/>
              </p:cNvSpPr>
              <p:nvPr/>
            </p:nvSpPr>
            <p:spPr bwMode="auto">
              <a:xfrm>
                <a:off x="3804" y="889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R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sp>
            <p:nvSpPr>
              <p:cNvPr id="19512" name="Text Box 71"/>
              <p:cNvSpPr txBox="1">
                <a:spLocks noChangeArrowheads="1"/>
              </p:cNvSpPr>
              <p:nvPr/>
            </p:nvSpPr>
            <p:spPr bwMode="auto">
              <a:xfrm>
                <a:off x="3804" y="1872"/>
                <a:ext cx="172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S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  <p:grpSp>
            <p:nvGrpSpPr>
              <p:cNvPr id="19513" name="Group 72"/>
              <p:cNvGrpSpPr>
                <a:grpSpLocks/>
              </p:cNvGrpSpPr>
              <p:nvPr/>
            </p:nvGrpSpPr>
            <p:grpSpPr bwMode="auto">
              <a:xfrm rot="-5400000">
                <a:off x="5125" y="1791"/>
                <a:ext cx="208" cy="171"/>
                <a:chOff x="4682" y="3884"/>
                <a:chExt cx="208" cy="171"/>
              </a:xfrm>
            </p:grpSpPr>
            <p:sp>
              <p:nvSpPr>
                <p:cNvPr id="19515" name="Text Box 73"/>
                <p:cNvSpPr txBox="1">
                  <a:spLocks noChangeArrowheads="1"/>
                </p:cNvSpPr>
                <p:nvPr/>
              </p:nvSpPr>
              <p:spPr bwMode="auto">
                <a:xfrm rot="5400000">
                  <a:off x="4700" y="3866"/>
                  <a:ext cx="171" cy="207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19050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lIns="0" tIns="0" rIns="0" bIns="0">
                  <a:spAutoFit/>
                </a:bodyPr>
                <a:lstStyle>
                  <a:lvl1pPr>
                    <a:spcAft>
                      <a:spcPct val="20000"/>
                    </a:spcAft>
                    <a:buChar char="•"/>
                    <a:defRPr sz="2800" b="1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1pPr>
                  <a:lvl2pPr marL="742950" indent="-285750">
                    <a:spcAft>
                      <a:spcPct val="20000"/>
                    </a:spcAft>
                    <a:buChar char="–"/>
                    <a:defRPr sz="24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2pPr>
                  <a:lvl3pPr marL="1143000" indent="-228600">
                    <a:spcAft>
                      <a:spcPct val="20000"/>
                    </a:spcAft>
                    <a:buChar char="•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3pPr>
                  <a:lvl4pPr marL="1600200" indent="-228600">
                    <a:spcAft>
                      <a:spcPct val="20000"/>
                    </a:spcAft>
                    <a:buChar char="–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4pPr>
                  <a:lvl5pPr marL="2057400" indent="-228600"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20000"/>
                    </a:spcAft>
                    <a:buChar char="»"/>
                    <a:defRPr sz="2000">
                      <a:solidFill>
                        <a:schemeClr val="tx1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defRPr>
                  </a:lvl9pPr>
                </a:lstStyle>
                <a:p>
                  <a:pPr algn="ctr" eaLnBrk="1" hangingPunct="1">
                    <a:lnSpc>
                      <a:spcPct val="90000"/>
                    </a:lnSpc>
                    <a:spcBef>
                      <a:spcPct val="50000"/>
                    </a:spcBef>
                    <a:spcAft>
                      <a:spcPct val="0"/>
                    </a:spcAft>
                    <a:buFontTx/>
                    <a:buNone/>
                  </a:pPr>
                  <a:r>
                    <a:rPr kumimoji="1" lang="en-US" altLang="zh-CN" sz="2400">
                      <a:ea typeface="楷体_GB2312" pitchFamily="49" charset="-122"/>
                    </a:rPr>
                    <a:t>Q</a:t>
                  </a:r>
                  <a:endParaRPr kumimoji="1" lang="en-US" altLang="zh-CN" sz="2400" baseline="-25000">
                    <a:ea typeface="楷体_GB2312" pitchFamily="49" charset="-122"/>
                  </a:endParaRPr>
                </a:p>
              </p:txBody>
            </p:sp>
            <p:sp>
              <p:nvSpPr>
                <p:cNvPr id="19516" name="Line 74"/>
                <p:cNvSpPr>
                  <a:spLocks noChangeShapeType="1"/>
                </p:cNvSpPr>
                <p:nvPr/>
              </p:nvSpPr>
              <p:spPr bwMode="auto">
                <a:xfrm rot="5400000">
                  <a:off x="4810" y="3964"/>
                  <a:ext cx="15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 anchor="ctr"/>
                <a:lstStyle/>
                <a:p>
                  <a:endParaRPr lang="zh-CN" altLang="en-US"/>
                </a:p>
              </p:txBody>
            </p:sp>
          </p:grpSp>
          <p:sp>
            <p:nvSpPr>
              <p:cNvPr id="19514" name="Text Box 75"/>
              <p:cNvSpPr txBox="1">
                <a:spLocks noChangeArrowheads="1"/>
              </p:cNvSpPr>
              <p:nvPr/>
            </p:nvSpPr>
            <p:spPr bwMode="auto">
              <a:xfrm>
                <a:off x="5143" y="1002"/>
                <a:ext cx="171" cy="2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19050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 tIns="0" rIns="0" bIns="0">
                <a:spAutoFit/>
              </a:bodyPr>
              <a:lstStyle>
                <a:lvl1pPr>
                  <a:spcAft>
                    <a:spcPct val="20000"/>
                  </a:spcAft>
                  <a:buChar char="•"/>
                  <a:defRPr sz="2800" b="1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Aft>
                    <a:spcPct val="20000"/>
                  </a:spcAft>
                  <a:buChar char="–"/>
                  <a:defRPr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Aft>
                    <a:spcPct val="20000"/>
                  </a:spcAft>
                  <a:buChar char="•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Aft>
                    <a:spcPct val="20000"/>
                  </a:spcAft>
                  <a:buChar char="–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20000"/>
                  </a:spcAft>
                  <a:buChar char="»"/>
                  <a:defRPr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algn="ctr" eaLnBrk="1" hangingPunct="1">
                  <a:lnSpc>
                    <a:spcPct val="90000"/>
                  </a:lnSpc>
                  <a:spcBef>
                    <a:spcPct val="50000"/>
                  </a:spcBef>
                  <a:spcAft>
                    <a:spcPct val="0"/>
                  </a:spcAft>
                  <a:buFontTx/>
                  <a:buNone/>
                </a:pPr>
                <a:r>
                  <a:rPr kumimoji="1" lang="en-US" altLang="zh-CN" sz="2400">
                    <a:ea typeface="楷体_GB2312" pitchFamily="49" charset="-122"/>
                  </a:rPr>
                  <a:t>Q</a:t>
                </a:r>
                <a:endParaRPr kumimoji="1" lang="en-US" altLang="zh-CN" sz="2400" baseline="-25000">
                  <a:ea typeface="楷体_GB2312" pitchFamily="49" charset="-122"/>
                </a:endParaRPr>
              </a:p>
            </p:txBody>
          </p:sp>
        </p:grpSp>
        <p:sp>
          <p:nvSpPr>
            <p:cNvPr id="19489" name="Text Box 76"/>
            <p:cNvSpPr txBox="1">
              <a:spLocks noChangeArrowheads="1"/>
            </p:cNvSpPr>
            <p:nvPr/>
          </p:nvSpPr>
          <p:spPr bwMode="auto">
            <a:xfrm>
              <a:off x="2816" y="1730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0" name="Text Box 77"/>
            <p:cNvSpPr txBox="1">
              <a:spLocks noChangeArrowheads="1"/>
            </p:cNvSpPr>
            <p:nvPr/>
          </p:nvSpPr>
          <p:spPr bwMode="auto">
            <a:xfrm>
              <a:off x="3632" y="1827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1" name="Text Box 78"/>
            <p:cNvSpPr txBox="1">
              <a:spLocks noChangeArrowheads="1"/>
            </p:cNvSpPr>
            <p:nvPr/>
          </p:nvSpPr>
          <p:spPr bwMode="auto">
            <a:xfrm>
              <a:off x="2816" y="3068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0000FF"/>
                  </a:solidFill>
                </a:rPr>
                <a:t>0</a:t>
              </a:r>
            </a:p>
          </p:txBody>
        </p:sp>
        <p:sp>
          <p:nvSpPr>
            <p:cNvPr id="19492" name="Text Box 79"/>
            <p:cNvSpPr txBox="1">
              <a:spLocks noChangeArrowheads="1"/>
            </p:cNvSpPr>
            <p:nvPr/>
          </p:nvSpPr>
          <p:spPr bwMode="auto">
            <a:xfrm>
              <a:off x="3655" y="298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>
                  <a:solidFill>
                    <a:srgbClr val="FF0000"/>
                  </a:solidFill>
                </a:rPr>
                <a:t>?</a:t>
              </a:r>
            </a:p>
          </p:txBody>
        </p:sp>
        <p:sp>
          <p:nvSpPr>
            <p:cNvPr id="19493" name="Text Box 80"/>
            <p:cNvSpPr txBox="1">
              <a:spLocks noChangeArrowheads="1"/>
            </p:cNvSpPr>
            <p:nvPr/>
          </p:nvSpPr>
          <p:spPr bwMode="auto">
            <a:xfrm>
              <a:off x="2656" y="2614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  <p:sp>
          <p:nvSpPr>
            <p:cNvPr id="19494" name="Text Box 81"/>
            <p:cNvSpPr txBox="1">
              <a:spLocks noChangeArrowheads="1"/>
            </p:cNvSpPr>
            <p:nvPr/>
          </p:nvSpPr>
          <p:spPr bwMode="auto">
            <a:xfrm>
              <a:off x="2656" y="2183"/>
              <a:ext cx="212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lang="en-US" altLang="zh-CN" sz="2400"/>
                <a:t>0</a:t>
              </a:r>
            </a:p>
          </p:txBody>
        </p:sp>
      </p:grpSp>
      <p:grpSp>
        <p:nvGrpSpPr>
          <p:cNvPr id="19474" name="Group 82"/>
          <p:cNvGrpSpPr>
            <a:grpSpLocks/>
          </p:cNvGrpSpPr>
          <p:nvPr/>
        </p:nvGrpSpPr>
        <p:grpSpPr bwMode="auto">
          <a:xfrm>
            <a:off x="6877050" y="3644900"/>
            <a:ext cx="1876425" cy="1062038"/>
            <a:chOff x="4505" y="1135"/>
            <a:chExt cx="1182" cy="669"/>
          </a:xfrm>
        </p:grpSpPr>
        <p:sp>
          <p:nvSpPr>
            <p:cNvPr id="19475" name="Rectangle 83"/>
            <p:cNvSpPr>
              <a:spLocks noChangeArrowheads="1"/>
            </p:cNvSpPr>
            <p:nvPr/>
          </p:nvSpPr>
          <p:spPr bwMode="auto">
            <a:xfrm>
              <a:off x="4734" y="1135"/>
              <a:ext cx="430" cy="669"/>
            </a:xfrm>
            <a:prstGeom prst="rect">
              <a:avLst/>
            </a:prstGeom>
            <a:noFill/>
            <a:ln w="28575">
              <a:solidFill>
                <a:schemeClr val="tx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  <p:grpSp>
          <p:nvGrpSpPr>
            <p:cNvPr id="19476" name="Group 84"/>
            <p:cNvGrpSpPr>
              <a:grpSpLocks/>
            </p:cNvGrpSpPr>
            <p:nvPr/>
          </p:nvGrpSpPr>
          <p:grpSpPr bwMode="auto">
            <a:xfrm>
              <a:off x="4505" y="1317"/>
              <a:ext cx="222" cy="305"/>
              <a:chOff x="365" y="2319"/>
              <a:chExt cx="288" cy="305"/>
            </a:xfrm>
          </p:grpSpPr>
          <p:sp>
            <p:nvSpPr>
              <p:cNvPr id="19486" name="Line 85"/>
              <p:cNvSpPr>
                <a:spLocks noChangeShapeType="1"/>
              </p:cNvSpPr>
              <p:nvPr/>
            </p:nvSpPr>
            <p:spPr bwMode="auto">
              <a:xfrm>
                <a:off x="365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7" name="Line 86"/>
              <p:cNvSpPr>
                <a:spLocks noChangeShapeType="1"/>
              </p:cNvSpPr>
              <p:nvPr/>
            </p:nvSpPr>
            <p:spPr bwMode="auto">
              <a:xfrm>
                <a:off x="365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grpSp>
          <p:nvGrpSpPr>
            <p:cNvPr id="19477" name="Group 87"/>
            <p:cNvGrpSpPr>
              <a:grpSpLocks/>
            </p:cNvGrpSpPr>
            <p:nvPr/>
          </p:nvGrpSpPr>
          <p:grpSpPr bwMode="auto">
            <a:xfrm>
              <a:off x="5164" y="1317"/>
              <a:ext cx="225" cy="305"/>
              <a:chOff x="1090" y="2319"/>
              <a:chExt cx="288" cy="305"/>
            </a:xfrm>
          </p:grpSpPr>
          <p:sp>
            <p:nvSpPr>
              <p:cNvPr id="19484" name="Line 88"/>
              <p:cNvSpPr>
                <a:spLocks noChangeShapeType="1"/>
              </p:cNvSpPr>
              <p:nvPr/>
            </p:nvSpPr>
            <p:spPr bwMode="auto">
              <a:xfrm>
                <a:off x="1090" y="2319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485" name="Line 89"/>
              <p:cNvSpPr>
                <a:spLocks noChangeShapeType="1"/>
              </p:cNvSpPr>
              <p:nvPr/>
            </p:nvSpPr>
            <p:spPr bwMode="auto">
              <a:xfrm>
                <a:off x="1090" y="2624"/>
                <a:ext cx="288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9478" name="Text Box 90"/>
            <p:cNvSpPr txBox="1">
              <a:spLocks noChangeArrowheads="1"/>
            </p:cNvSpPr>
            <p:nvPr/>
          </p:nvSpPr>
          <p:spPr bwMode="auto">
            <a:xfrm>
              <a:off x="4717" y="1162"/>
              <a:ext cx="223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S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79" name="Text Box 91"/>
            <p:cNvSpPr txBox="1">
              <a:spLocks noChangeArrowheads="1"/>
            </p:cNvSpPr>
            <p:nvPr/>
          </p:nvSpPr>
          <p:spPr bwMode="auto">
            <a:xfrm>
              <a:off x="4717" y="1506"/>
              <a:ext cx="25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R</a:t>
              </a:r>
              <a:endParaRPr kumimoji="1" lang="en-US" altLang="zh-CN" sz="1600">
                <a:ea typeface="楷体_GB2312" pitchFamily="49" charset="-122"/>
              </a:endParaRPr>
            </a:p>
          </p:txBody>
        </p:sp>
        <p:sp>
          <p:nvSpPr>
            <p:cNvPr id="19480" name="Text Box 92"/>
            <p:cNvSpPr txBox="1">
              <a:spLocks noChangeArrowheads="1"/>
            </p:cNvSpPr>
            <p:nvPr/>
          </p:nvSpPr>
          <p:spPr bwMode="auto">
            <a:xfrm>
              <a:off x="5412" y="1162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1" name="Text Box 93"/>
            <p:cNvSpPr txBox="1">
              <a:spLocks noChangeArrowheads="1"/>
            </p:cNvSpPr>
            <p:nvPr/>
          </p:nvSpPr>
          <p:spPr bwMode="auto">
            <a:xfrm>
              <a:off x="5422" y="1498"/>
              <a:ext cx="265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9050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r>
                <a:rPr kumimoji="1" lang="en-US" altLang="zh-CN" sz="2400">
                  <a:ea typeface="楷体_GB2312" pitchFamily="49" charset="-122"/>
                </a:rPr>
                <a:t>Q</a:t>
              </a:r>
            </a:p>
          </p:txBody>
        </p:sp>
        <p:sp>
          <p:nvSpPr>
            <p:cNvPr id="19482" name="Line 94"/>
            <p:cNvSpPr>
              <a:spLocks noChangeShapeType="1"/>
            </p:cNvSpPr>
            <p:nvPr/>
          </p:nvSpPr>
          <p:spPr bwMode="auto">
            <a:xfrm>
              <a:off x="5470" y="1544"/>
              <a:ext cx="144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9483" name="Oval 95"/>
            <p:cNvSpPr>
              <a:spLocks noChangeArrowheads="1"/>
            </p:cNvSpPr>
            <p:nvPr/>
          </p:nvSpPr>
          <p:spPr bwMode="auto">
            <a:xfrm>
              <a:off x="5162" y="1589"/>
              <a:ext cx="68" cy="68"/>
            </a:xfrm>
            <a:prstGeom prst="ellipse">
              <a:avLst/>
            </a:prstGeom>
            <a:solidFill>
              <a:schemeClr val="bg1"/>
            </a:solidFill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>
              <a:lvl1pPr>
                <a:spcAft>
                  <a:spcPct val="20000"/>
                </a:spcAft>
                <a:buChar char="•"/>
                <a:defRPr sz="2800" b="1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Aft>
                  <a:spcPct val="20000"/>
                </a:spcAft>
                <a:buChar char="–"/>
                <a:defRPr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Aft>
                  <a:spcPct val="20000"/>
                </a:spcAft>
                <a:buChar char="•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Aft>
                  <a:spcPct val="20000"/>
                </a:spcAft>
                <a:buChar char="–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20000"/>
                </a:spcAft>
                <a:buChar char="»"/>
                <a:defRPr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Aft>
                  <a:spcPct val="0"/>
                </a:spcAft>
                <a:buFontTx/>
                <a:buNone/>
              </a:pPr>
              <a:endParaRPr lang="zh-CN" altLang="en-US" sz="1800" b="0">
                <a:latin typeface="Arial" panose="020B0604020202020204" pitchFamily="34" charset="0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Edge</Template>
  <TotalTime>550</TotalTime>
  <Pages>0</Pages>
  <Words>1984</Words>
  <Characters>0</Characters>
  <Application>Microsoft Macintosh PowerPoint</Application>
  <DocSecurity>0</DocSecurity>
  <PresentationFormat>全屏显示(4:3)</PresentationFormat>
  <Lines>0</Lines>
  <Paragraphs>512</Paragraphs>
  <Slides>22</Slides>
  <Notes>12</Notes>
  <HiddenSlides>0</HiddenSlides>
  <MMClips>0</MMClips>
  <ScaleCrop>false</ScaleCrop>
  <HeadingPairs>
    <vt:vector size="8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2</vt:i4>
      </vt:variant>
      <vt:variant>
        <vt:lpstr>幻灯片标题</vt:lpstr>
      </vt:variant>
      <vt:variant>
        <vt:i4>22</vt:i4>
      </vt:variant>
    </vt:vector>
  </HeadingPairs>
  <TitlesOfParts>
    <vt:vector size="29" baseType="lpstr">
      <vt:lpstr>楷体_GB2312</vt:lpstr>
      <vt:lpstr>宋体</vt:lpstr>
      <vt:lpstr>Arial</vt:lpstr>
      <vt:lpstr>Times New Roman</vt:lpstr>
      <vt:lpstr>默认设计模板</vt:lpstr>
      <vt:lpstr>公式</vt:lpstr>
      <vt:lpstr>Picture</vt:lpstr>
      <vt:lpstr>模拟与数字电路 Analog and Digital Circuits</vt:lpstr>
      <vt:lpstr>内容提纲</vt:lpstr>
      <vt:lpstr>时序逻辑电路</vt:lpstr>
      <vt:lpstr>时钟信号</vt:lpstr>
      <vt:lpstr>锁存器和触发器</vt:lpstr>
      <vt:lpstr>基本SR锁存器(Latch)</vt:lpstr>
      <vt:lpstr>基本SR锁存器工作原理</vt:lpstr>
      <vt:lpstr>基本SR锁存器工作原理 (续1)</vt:lpstr>
      <vt:lpstr>基本SR锁存器工作原理 (续2)</vt:lpstr>
      <vt:lpstr>基本SR锁存器特性</vt:lpstr>
      <vt:lpstr>基本SR锁存器特性(续)</vt:lpstr>
      <vt:lpstr>示例─基本SR锁存器波形图</vt:lpstr>
      <vt:lpstr>示例─基本SR锁存器应用</vt:lpstr>
      <vt:lpstr>门控SR锁存器</vt:lpstr>
      <vt:lpstr>门控SR锁存器特性</vt:lpstr>
      <vt:lpstr>示例─门控SR锁存器波形图</vt:lpstr>
      <vt:lpstr>D锁存器</vt:lpstr>
      <vt:lpstr>示例─D锁存器波形图</vt:lpstr>
      <vt:lpstr>D锁存器的传输门实现</vt:lpstr>
      <vt:lpstr>作业</vt:lpstr>
      <vt:lpstr>The End</vt:lpstr>
      <vt:lpstr>彩蛋时间：延迟</vt:lpstr>
    </vt:vector>
  </TitlesOfParts>
  <Company>ustc</Company>
  <LinksUpToDate>false</LinksUpToDate>
  <CharactersWithSpaces>0</CharactersWithSpaces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第1章_计算机基础知识_概述</dc:title>
  <dc:creator>张俊霞</dc:creator>
  <cp:lastModifiedBy>Microsoft Office User</cp:lastModifiedBy>
  <cp:revision>348</cp:revision>
  <cp:lastPrinted>1900-01-04T05:08:28Z</cp:lastPrinted>
  <dcterms:created xsi:type="dcterms:W3CDTF">2004-01-05T23:56:53Z</dcterms:created>
  <dcterms:modified xsi:type="dcterms:W3CDTF">2021-10-11T03:54:39Z</dcterms:modified>
  <cp:category>16位微机原理与接口</cp:category>
</cp:coreProperties>
</file>