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10" r:id="rId3"/>
    <p:sldId id="673" r:id="rId4"/>
    <p:sldId id="674" r:id="rId5"/>
    <p:sldId id="675" r:id="rId6"/>
    <p:sldId id="668" r:id="rId7"/>
    <p:sldId id="669" r:id="rId8"/>
    <p:sldId id="670" r:id="rId9"/>
    <p:sldId id="671" r:id="rId10"/>
    <p:sldId id="672" r:id="rId11"/>
    <p:sldId id="677" r:id="rId12"/>
    <p:sldId id="642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64" r:id="rId23"/>
    <p:sldId id="665" r:id="rId24"/>
    <p:sldId id="666" r:id="rId25"/>
    <p:sldId id="667" r:id="rId26"/>
    <p:sldId id="676" r:id="rId27"/>
    <p:sldId id="477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/>
    <p:restoredTop sz="94624"/>
  </p:normalViewPr>
  <p:slideViewPr>
    <p:cSldViewPr>
      <p:cViewPr varScale="1">
        <p:scale>
          <a:sx n="135" d="100"/>
          <a:sy n="135" d="100"/>
        </p:scale>
        <p:origin x="17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26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932C41-B596-4C73-8174-71D76EC6BE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602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7A77AFA-5625-47FE-8BF7-1AC782CF6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629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8608F7-D971-4FF3-97E7-296A8F9ADF11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724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除包含类似门电路的直流参数，如输入</a:t>
            </a:r>
            <a:r>
              <a:rPr lang="en-US" altLang="zh-CN"/>
              <a:t>/</a:t>
            </a:r>
            <a:r>
              <a:rPr lang="zh-CN" altLang="en-US"/>
              <a:t>输出电平、输入</a:t>
            </a:r>
            <a:r>
              <a:rPr lang="en-US" altLang="zh-CN"/>
              <a:t>/</a:t>
            </a:r>
            <a:r>
              <a:rPr lang="zh-CN" altLang="en-US"/>
              <a:t>输出电流外，还有与定时有关的动态参数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为使触发器做好触发准备，要求输入信号在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触发沿来到之前，提前一段时间来到，这段提前时间称为建立时间</a:t>
            </a:r>
            <a:r>
              <a:rPr kumimoji="1" lang="en-US" altLang="zh-CN">
                <a:solidFill>
                  <a:srgbClr val="000000"/>
                </a:solidFill>
              </a:rPr>
              <a:t>tset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触发沿到达后，为保证触发器正确翻转，需要输入信号再保持一段时间，这段时间称为保持时间</a:t>
            </a:r>
            <a:r>
              <a:rPr kumimoji="1" lang="en-US" altLang="zh-CN">
                <a:solidFill>
                  <a:srgbClr val="000000"/>
                </a:solidFill>
              </a:rPr>
              <a:t>tH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49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位触发器芯片</a:t>
            </a:r>
            <a:r>
              <a:rPr lang="en-US" altLang="zh-CN"/>
              <a:t>SN74ALVCH374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=1.8</a:t>
            </a:r>
            <a:r>
              <a:rPr lang="zh-CN" altLang="en-US"/>
              <a:t>， </a:t>
            </a:r>
            <a:r>
              <a:rPr lang="en-US" altLang="zh-CN"/>
              <a:t>th =0.5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tpd=1.1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90267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twh=tpd</a:t>
            </a:r>
            <a:r>
              <a:rPr lang="zh-CN" altLang="en-US"/>
              <a:t>，</a:t>
            </a:r>
            <a:r>
              <a:rPr lang="en-US" altLang="zh-CN"/>
              <a:t>twl=tset+td</a:t>
            </a:r>
            <a:r>
              <a:rPr lang="zh-CN" altLang="en-US"/>
              <a:t>，最高时钟频率：</a:t>
            </a:r>
            <a:r>
              <a:rPr lang="en-US" altLang="zh-CN"/>
              <a:t>f = 1/6tpd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为什么</a:t>
            </a:r>
            <a:r>
              <a:rPr lang="en-US" altLang="ja-JP"/>
              <a:t>tpd</a:t>
            </a:r>
            <a:r>
              <a:rPr lang="zh-CN" altLang="en-US"/>
              <a:t>是</a:t>
            </a:r>
            <a:r>
              <a:rPr lang="en-US" altLang="ja-JP"/>
              <a:t>3td</a:t>
            </a:r>
            <a:r>
              <a:rPr lang="zh-CN" altLang="en-US"/>
              <a:t>而不是</a:t>
            </a:r>
            <a:r>
              <a:rPr lang="en-US" altLang="ja-JP"/>
              <a:t>2td?</a:t>
            </a:r>
          </a:p>
          <a:p>
            <a:pPr eaLnBrk="1" hangingPunct="1"/>
            <a:r>
              <a:rPr lang="zh-CN" altLang="en-US"/>
              <a:t>参见</a:t>
            </a:r>
            <a:r>
              <a:rPr lang="en-US" altLang="zh-CN"/>
              <a:t>P9,P10 </a:t>
            </a:r>
            <a:r>
              <a:rPr lang="zh-CN" altLang="en-US"/>
              <a:t>工作原理，</a:t>
            </a:r>
            <a:endParaRPr lang="en-US" altLang="zh-CN"/>
          </a:p>
          <a:p>
            <a:pPr eaLnBrk="1" hangingPunct="1"/>
            <a:endParaRPr lang="en-US" altLang="zh-CN"/>
          </a:p>
          <a:p>
            <a:r>
              <a:rPr lang="zh-CN" altLang="en-US"/>
              <a:t>当</a:t>
            </a:r>
            <a:r>
              <a:rPr lang="en-US" altLang="ja-JP"/>
              <a:t>C  0-&gt;1</a:t>
            </a:r>
            <a:r>
              <a:rPr lang="zh-CN" altLang="en-US"/>
              <a:t>，</a:t>
            </a:r>
            <a:endParaRPr lang="en-US" altLang="ja-JP"/>
          </a:p>
          <a:p>
            <a:endParaRPr lang="en-US" altLang="zh-CN"/>
          </a:p>
          <a:p>
            <a:r>
              <a:rPr lang="zh-CN" altLang="en-US"/>
              <a:t>如果</a:t>
            </a:r>
            <a:r>
              <a:rPr lang="cs-CZ" altLang="ja-JP"/>
              <a:t>Q</a:t>
            </a:r>
            <a:r>
              <a:rPr lang="en-US" altLang="ja-JP"/>
              <a:t>4=1, Q1=0, </a:t>
            </a:r>
            <a:r>
              <a:rPr lang="zh-CN" altLang="en-US"/>
              <a:t>则需要经过以下三步</a:t>
            </a:r>
            <a:endParaRPr lang="en-US" altLang="ja-JP"/>
          </a:p>
          <a:p>
            <a:r>
              <a:rPr lang="en-US" altLang="zh-CN"/>
              <a:t>1. C</a:t>
            </a:r>
            <a:r>
              <a:rPr lang="zh-CN" altLang="en-US"/>
              <a:t>通过</a:t>
            </a:r>
            <a:r>
              <a:rPr lang="en-US" altLang="ja-JP"/>
              <a:t>G3, Q3</a:t>
            </a:r>
            <a:r>
              <a:rPr lang="zh-CN" altLang="en-US"/>
              <a:t>更新；</a:t>
            </a:r>
            <a:r>
              <a:rPr lang="en-US" altLang="ja-JP"/>
              <a:t>C</a:t>
            </a:r>
            <a:r>
              <a:rPr lang="zh-CN" altLang="en-US"/>
              <a:t>通过</a:t>
            </a:r>
            <a:r>
              <a:rPr lang="en-US" altLang="ja-JP"/>
              <a:t>G2</a:t>
            </a:r>
            <a:r>
              <a:rPr lang="zh-CN" altLang="en-US"/>
              <a:t>，</a:t>
            </a:r>
            <a:r>
              <a:rPr lang="en-US" altLang="ja-JP"/>
              <a:t>Q2</a:t>
            </a:r>
            <a:r>
              <a:rPr lang="zh-CN" altLang="en-US"/>
              <a:t>更新</a:t>
            </a:r>
            <a:endParaRPr lang="en-US" altLang="ja-JP"/>
          </a:p>
          <a:p>
            <a:r>
              <a:rPr lang="en-US" altLang="zh-CN"/>
              <a:t>2. Q3</a:t>
            </a:r>
            <a:r>
              <a:rPr lang="zh-CN" altLang="en-US"/>
              <a:t>通过</a:t>
            </a:r>
            <a:r>
              <a:rPr lang="en-US" altLang="ja-JP"/>
              <a:t>G6, /Q</a:t>
            </a:r>
            <a:r>
              <a:rPr lang="zh-CN" altLang="en-US"/>
              <a:t>更新，</a:t>
            </a:r>
            <a:endParaRPr lang="en-US" altLang="ja-JP"/>
          </a:p>
          <a:p>
            <a:r>
              <a:rPr lang="en-US" altLang="zh-CN"/>
              <a:t>3. /Q</a:t>
            </a:r>
            <a:r>
              <a:rPr lang="zh-CN" altLang="en-US"/>
              <a:t>通过</a:t>
            </a:r>
            <a:r>
              <a:rPr lang="en-US" altLang="ja-JP"/>
              <a:t>G5, Q</a:t>
            </a:r>
            <a:r>
              <a:rPr lang="zh-CN" altLang="en-US"/>
              <a:t>更新</a:t>
            </a:r>
            <a:endParaRPr lang="en-US" altLang="ja-JP"/>
          </a:p>
          <a:p>
            <a:endParaRPr lang="en-US" altLang="zh-CN"/>
          </a:p>
          <a:p>
            <a:r>
              <a:rPr lang="zh-CN" altLang="en-US"/>
              <a:t>如果</a:t>
            </a:r>
            <a:r>
              <a:rPr lang="cs-CZ" altLang="ja-JP"/>
              <a:t>Q</a:t>
            </a:r>
            <a:r>
              <a:rPr lang="en-US" altLang="ja-JP"/>
              <a:t>4=0, Q1=1, </a:t>
            </a:r>
            <a:r>
              <a:rPr lang="zh-CN" altLang="en-US"/>
              <a:t>则需要经过以下三步</a:t>
            </a:r>
            <a:endParaRPr lang="en-US" altLang="ja-JP"/>
          </a:p>
          <a:p>
            <a:r>
              <a:rPr lang="en-US" altLang="zh-CN"/>
              <a:t>1. C</a:t>
            </a:r>
            <a:r>
              <a:rPr lang="zh-CN" altLang="en-US"/>
              <a:t>通</a:t>
            </a:r>
            <a:r>
              <a:rPr lang="en-US" altLang="ja-JP"/>
              <a:t>G2, Q2</a:t>
            </a:r>
            <a:r>
              <a:rPr lang="zh-CN" altLang="en-US"/>
              <a:t>更新，</a:t>
            </a:r>
            <a:endParaRPr lang="en-US" altLang="ja-JP"/>
          </a:p>
          <a:p>
            <a:r>
              <a:rPr lang="en-US" altLang="zh-CN"/>
              <a:t>2. Q2</a:t>
            </a:r>
            <a:r>
              <a:rPr lang="zh-CN" altLang="en-US"/>
              <a:t>通过</a:t>
            </a:r>
            <a:r>
              <a:rPr lang="en-US" altLang="ja-JP"/>
              <a:t>G3, Q3</a:t>
            </a:r>
            <a:r>
              <a:rPr lang="zh-CN" altLang="en-US"/>
              <a:t>更新；</a:t>
            </a:r>
            <a:r>
              <a:rPr lang="en-US" altLang="ja-JP"/>
              <a:t>Q2</a:t>
            </a:r>
            <a:r>
              <a:rPr lang="zh-CN" altLang="en-US"/>
              <a:t>通过</a:t>
            </a:r>
            <a:r>
              <a:rPr lang="en-US" altLang="ja-JP"/>
              <a:t>G5, Q</a:t>
            </a:r>
            <a:r>
              <a:rPr lang="zh-CN" altLang="en-US"/>
              <a:t>更新</a:t>
            </a:r>
            <a:endParaRPr lang="en-US" altLang="ja-JP"/>
          </a:p>
          <a:p>
            <a:r>
              <a:rPr lang="en-US" altLang="zh-CN"/>
              <a:t>3. Q3, Q</a:t>
            </a:r>
            <a:r>
              <a:rPr lang="zh-CN" altLang="en-US"/>
              <a:t>通过</a:t>
            </a:r>
            <a:r>
              <a:rPr lang="en-US" altLang="ja-JP"/>
              <a:t>G5, /Q</a:t>
            </a:r>
            <a:r>
              <a:rPr lang="zh-CN" altLang="en-US"/>
              <a:t>更新</a:t>
            </a:r>
            <a:endParaRPr lang="en-US" altLang="ja-JP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每个门更新需要</a:t>
            </a:r>
            <a:r>
              <a:rPr lang="en-US" altLang="zh-CN"/>
              <a:t>td, </a:t>
            </a:r>
            <a:r>
              <a:rPr lang="zh-CN" altLang="en-US"/>
              <a:t>所以是</a:t>
            </a:r>
            <a:r>
              <a:rPr lang="en-US" altLang="zh-CN"/>
              <a:t>3td</a:t>
            </a:r>
          </a:p>
        </p:txBody>
      </p:sp>
    </p:spTree>
    <p:extLst>
      <p:ext uri="{BB962C8B-B14F-4D97-AF65-F5344CB8AC3E}">
        <p14:creationId xmlns:p14="http://schemas.microsoft.com/office/powerpoint/2010/main" val="589737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位锁存器芯片</a:t>
            </a:r>
            <a:r>
              <a:rPr lang="en-US" altLang="zh-CN"/>
              <a:t>SN74ALVCH373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=0.5</a:t>
            </a:r>
            <a:r>
              <a:rPr lang="zh-CN" altLang="en-US"/>
              <a:t>， </a:t>
            </a:r>
            <a:r>
              <a:rPr lang="en-US" altLang="zh-CN"/>
              <a:t>th =1.2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tcp-q=1.0</a:t>
            </a:r>
            <a:r>
              <a:rPr lang="zh-CN" altLang="en-US"/>
              <a:t>～</a:t>
            </a:r>
            <a:r>
              <a:rPr lang="en-US" altLang="zh-CN"/>
              <a:t>3.3</a:t>
            </a:r>
            <a:r>
              <a:rPr lang="zh-CN" altLang="en-US"/>
              <a:t>，</a:t>
            </a:r>
            <a:r>
              <a:rPr lang="en-US" altLang="zh-CN"/>
              <a:t>td-q=1.0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3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13B538E-40E6-431E-8F49-EABA11D720B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/>
              <a:t>1</a:t>
            </a:r>
            <a:r>
              <a:rPr lang="zh-CN" altLang="en-US" sz="900"/>
              <a:t>、熟练掌握时序逻辑电路的描述方式及其相互转换。</a:t>
            </a:r>
          </a:p>
          <a:p>
            <a:pPr eaLnBrk="1" hangingPunct="1"/>
            <a:r>
              <a:rPr lang="en-US" altLang="zh-CN" sz="900"/>
              <a:t>2</a:t>
            </a:r>
            <a:r>
              <a:rPr lang="zh-CN" altLang="en-US" sz="900"/>
              <a:t>、熟练掌握时序逻辑电路的分析方法</a:t>
            </a:r>
          </a:p>
          <a:p>
            <a:pPr eaLnBrk="1" hangingPunct="1"/>
            <a:r>
              <a:rPr lang="en-US" altLang="zh-CN" sz="900"/>
              <a:t>3</a:t>
            </a:r>
            <a:r>
              <a:rPr lang="zh-CN" altLang="en-US" sz="900"/>
              <a:t>、熟练掌握时序逻辑电路的设计方法</a:t>
            </a:r>
          </a:p>
          <a:p>
            <a:pPr eaLnBrk="1" hangingPunct="1"/>
            <a:r>
              <a:rPr lang="en-US" altLang="zh-CN" sz="900"/>
              <a:t>4</a:t>
            </a:r>
            <a:r>
              <a:rPr lang="zh-CN" altLang="en-US" sz="900"/>
              <a:t>、熟练掌握典型时序逻辑电路寄存器、移位寄存器、计数器的逻辑功能及其应用</a:t>
            </a:r>
          </a:p>
          <a:p>
            <a:pPr eaLnBrk="1" hangingPunct="1"/>
            <a:r>
              <a:rPr lang="en-US" altLang="zh-CN" sz="900"/>
              <a:t>5</a:t>
            </a:r>
            <a:r>
              <a:rPr lang="zh-CN" altLang="en-US" sz="900"/>
              <a:t>、理解时序可编程逻辑器件的原理及其应用</a:t>
            </a:r>
          </a:p>
          <a:p>
            <a:pPr eaLnBrk="1" hangingPunct="1"/>
            <a:r>
              <a:rPr lang="en-US" altLang="zh-CN" sz="900"/>
              <a:t>6</a:t>
            </a:r>
            <a:r>
              <a:rPr lang="zh-CN" altLang="en-US" sz="900"/>
              <a:t>、学会用</a:t>
            </a:r>
            <a:r>
              <a:rPr lang="en-US" altLang="zh-CN" sz="900"/>
              <a:t>Verilog HDL</a:t>
            </a:r>
            <a:r>
              <a:rPr lang="zh-CN" altLang="en-US" sz="900"/>
              <a:t>设计时序逻辑电路的方法</a:t>
            </a:r>
          </a:p>
          <a:p>
            <a:pPr eaLnBrk="1" hangingPunct="1"/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98177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33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8" tIns="48134" rIns="97988" bIns="48134"/>
          <a:lstStyle/>
          <a:p>
            <a:pPr eaLnBrk="1" hangingPunct="1"/>
            <a:endParaRPr lang="zh-CN" altLang="en-US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74700"/>
            <a:ext cx="5165725" cy="38735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140585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为了克服门控（或称同步）锁存器的空翻现象，希望在每个时钟周期里输出端的状态只能改变一次，这样就在同步锁存器的基础上发展了主从结构的触发器。</a:t>
            </a:r>
          </a:p>
        </p:txBody>
      </p:sp>
    </p:spTree>
    <p:extLst>
      <p:ext uri="{BB962C8B-B14F-4D97-AF65-F5344CB8AC3E}">
        <p14:creationId xmlns:p14="http://schemas.microsoft.com/office/powerpoint/2010/main" val="86810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39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6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2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703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B0D16-AF00-4D97-A9AC-91D7A7B79D5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7CC47-C7BE-45E5-9A61-3F8CDEB82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000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CBBF3-2067-4D50-AAEA-7FE13FC54A3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67782-FDDD-4EED-A286-8DC23330AC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5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45622-2C00-4FB3-80FA-2911479324C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569BE-ED9E-4825-811C-3775D2C6B0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4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39FA-5A52-464B-B088-20D3FCA4B4E7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B34E5-E0BC-41E3-846E-A5CB43D79E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785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B51CB-8B5F-4FFD-8446-DDF3B73038F4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887CE-11B9-422D-8A6F-090E406A4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77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2008A-ED1B-4A1B-A671-540F66BDCDBA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A66E7-2FD7-4472-8B0C-646AD64764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7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FD45D-8E3B-4512-8CC4-AB065CD277A0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A1BD01-05B9-4491-A206-FE6BA0D34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2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CFA11-CDA3-4E45-8CD9-5DF2D672F0C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1EDC0-9A97-42E1-8298-5EBCBBAD85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DE669-7B0B-42C6-BD00-AF41C6B0E9BD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C6EDB-8E7A-4FFE-95ED-BF2A25AE5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3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D497F-DBB8-4485-867C-C00E1C8B45D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9A40B-056F-4E6B-85F6-30653EB0A6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5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BBF3-4E27-48A5-A269-338AD27D4CD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9D1A70-9B43-4AD9-BED1-F012436CA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0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1BE54-F41D-4B94-82ED-F0290CA5D35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F2CFC-8141-439E-8328-3815802897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D2A78D-DE01-48E5-B2CA-576C5B9534A9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BC24A-17F1-4264-96B5-B0BE1421A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6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7F113-92AF-45DB-812F-8A289E47DD2F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C114B-706F-4878-B097-7599800FDE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88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B65F9FA8-C348-4B34-B048-78B0A6627B6C}" type="datetime1">
              <a:rPr lang="zh-CN" altLang="en-US"/>
              <a:pPr>
                <a:defRPr/>
              </a:pPr>
              <a:t>2021/10/13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触发器(</a:t>
            </a:r>
            <a:r>
              <a:rPr kumimoji="1" lang="en-US" altLang="zh-CN"/>
              <a:t>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162F78B7-865A-455F-BA6C-294F584666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12_</a:t>
            </a:r>
            <a:r>
              <a:rPr kumimoji="1" lang="zh-CN" altLang="en-US" sz="3200" dirty="0"/>
              <a:t>锁存器和触发器(</a:t>
            </a:r>
            <a:r>
              <a:rPr kumimoji="1" lang="en-US" altLang="zh-CN" sz="3200" dirty="0"/>
              <a:t>2)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 dirty="0"/>
              <a:t>（数电</a:t>
            </a:r>
            <a:r>
              <a:rPr kumimoji="1" lang="en-US" altLang="zh-CN" sz="2000" dirty="0"/>
              <a:t>P245-260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2CC838-FD29-4D98-835B-E5BFFEC5831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DC9AA85-123F-4692-B047-79A28DAF8B8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2"/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635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由</a:t>
            </a:r>
            <a:r>
              <a:rPr lang="en-US" altLang="zh-CN"/>
              <a:t>0</a:t>
            </a:r>
            <a:r>
              <a:rPr lang="zh-CN" altLang="en-US"/>
              <a:t>变为</a:t>
            </a:r>
            <a:r>
              <a:rPr lang="en-US" altLang="zh-CN"/>
              <a:t>1</a:t>
            </a:r>
            <a:r>
              <a:rPr lang="zh-CN" altLang="en-US"/>
              <a:t>时</a:t>
            </a:r>
          </a:p>
          <a:p>
            <a:r>
              <a:rPr lang="zh-CN" altLang="en-US"/>
              <a:t>若</a:t>
            </a:r>
            <a:r>
              <a:rPr lang="en-US" altLang="zh-CN"/>
              <a:t>Q4=0</a:t>
            </a:r>
            <a:r>
              <a:rPr lang="zh-CN" altLang="en-US"/>
              <a:t>，</a:t>
            </a:r>
            <a:r>
              <a:rPr lang="en-US" altLang="zh-CN"/>
              <a:t>Q1=1</a:t>
            </a:r>
            <a:r>
              <a:rPr lang="zh-CN" altLang="en-US"/>
              <a:t>，即</a:t>
            </a:r>
            <a:r>
              <a:rPr lang="en-US" altLang="zh-CN"/>
              <a:t>D=1</a:t>
            </a:r>
            <a:r>
              <a:rPr lang="zh-CN" altLang="en-US"/>
              <a:t>，则</a:t>
            </a:r>
          </a:p>
          <a:p>
            <a:pPr lvl="1"/>
            <a:r>
              <a:rPr lang="en-US" altLang="zh-CN"/>
              <a:t>Q3=1, Q2=0</a:t>
            </a:r>
          </a:p>
          <a:p>
            <a:pPr lvl="1"/>
            <a:r>
              <a:rPr lang="en-US" altLang="zh-CN"/>
              <a:t>Q2=0, </a:t>
            </a:r>
            <a:r>
              <a:rPr lang="zh-CN" altLang="en-US"/>
              <a:t>将</a:t>
            </a:r>
            <a:r>
              <a:rPr lang="en-US" altLang="zh-CN"/>
              <a:t>Q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，封锁</a:t>
            </a:r>
            <a:r>
              <a:rPr lang="en-US" altLang="zh-CN"/>
              <a:t>G1</a:t>
            </a:r>
            <a:r>
              <a:rPr lang="zh-CN" altLang="en-US"/>
              <a:t>、</a:t>
            </a:r>
            <a:r>
              <a:rPr lang="en-US" altLang="zh-CN"/>
              <a:t>G3 </a:t>
            </a:r>
            <a:r>
              <a:rPr lang="zh-CN" altLang="en-US"/>
              <a:t>，维持</a:t>
            </a:r>
            <a:r>
              <a:rPr lang="en-US" altLang="zh-CN"/>
              <a:t>Q</a:t>
            </a:r>
            <a:r>
              <a:rPr lang="zh-CN" altLang="en-US"/>
              <a:t>，阻止随后</a:t>
            </a:r>
            <a:r>
              <a:rPr lang="en-US" altLang="zh-CN"/>
              <a:t>D</a:t>
            </a:r>
            <a:r>
              <a:rPr lang="zh-CN" altLang="en-US"/>
              <a:t>的变化影响</a:t>
            </a:r>
            <a:r>
              <a:rPr lang="en-US" altLang="zh-CN"/>
              <a:t>Q</a:t>
            </a:r>
          </a:p>
        </p:txBody>
      </p:sp>
      <p:sp>
        <p:nvSpPr>
          <p:cNvPr id="1635333" name="Text Box 5"/>
          <p:cNvSpPr txBox="1">
            <a:spLocks noChangeArrowheads="1"/>
          </p:cNvSpPr>
          <p:nvPr/>
        </p:nvSpPr>
        <p:spPr bwMode="auto">
          <a:xfrm>
            <a:off x="6084888" y="3608388"/>
            <a:ext cx="3540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03800" y="3533775"/>
            <a:ext cx="936625" cy="1155700"/>
            <a:chOff x="453" y="2341"/>
            <a:chExt cx="748" cy="862"/>
          </a:xfrm>
        </p:grpSpPr>
        <p:sp>
          <p:nvSpPr>
            <p:cNvPr id="20521" name="Line 9"/>
            <p:cNvSpPr>
              <a:spLocks noChangeShapeType="1"/>
            </p:cNvSpPr>
            <p:nvPr/>
          </p:nvSpPr>
          <p:spPr bwMode="auto">
            <a:xfrm>
              <a:off x="1201" y="2341"/>
              <a:ext cx="0" cy="295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10"/>
            <p:cNvSpPr>
              <a:spLocks noChangeShapeType="1"/>
            </p:cNvSpPr>
            <p:nvPr/>
          </p:nvSpPr>
          <p:spPr bwMode="auto">
            <a:xfrm flipH="1">
              <a:off x="453" y="2635"/>
              <a:ext cx="748" cy="318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11"/>
            <p:cNvSpPr>
              <a:spLocks noChangeShapeType="1"/>
            </p:cNvSpPr>
            <p:nvPr/>
          </p:nvSpPr>
          <p:spPr bwMode="auto">
            <a:xfrm>
              <a:off x="453" y="2931"/>
              <a:ext cx="0" cy="272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12"/>
            <p:cNvSpPr>
              <a:spLocks noChangeShapeType="1"/>
            </p:cNvSpPr>
            <p:nvPr/>
          </p:nvSpPr>
          <p:spPr bwMode="auto">
            <a:xfrm>
              <a:off x="453" y="3203"/>
              <a:ext cx="204" cy="0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003800" y="2708275"/>
            <a:ext cx="936625" cy="828675"/>
            <a:chOff x="453" y="1411"/>
            <a:chExt cx="748" cy="590"/>
          </a:xfrm>
        </p:grpSpPr>
        <p:sp>
          <p:nvSpPr>
            <p:cNvPr id="20517" name="Line 14"/>
            <p:cNvSpPr>
              <a:spLocks noChangeShapeType="1"/>
            </p:cNvSpPr>
            <p:nvPr/>
          </p:nvSpPr>
          <p:spPr bwMode="auto">
            <a:xfrm flipV="1">
              <a:off x="1201" y="1774"/>
              <a:ext cx="0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5"/>
            <p:cNvSpPr>
              <a:spLocks noChangeShapeType="1"/>
            </p:cNvSpPr>
            <p:nvPr/>
          </p:nvSpPr>
          <p:spPr bwMode="auto">
            <a:xfrm flipH="1" flipV="1">
              <a:off x="453" y="1547"/>
              <a:ext cx="748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16"/>
            <p:cNvSpPr>
              <a:spLocks noChangeShapeType="1"/>
            </p:cNvSpPr>
            <p:nvPr/>
          </p:nvSpPr>
          <p:spPr bwMode="auto">
            <a:xfrm>
              <a:off x="453" y="1411"/>
              <a:ext cx="250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17"/>
            <p:cNvSpPr>
              <a:spLocks noChangeShapeType="1"/>
            </p:cNvSpPr>
            <p:nvPr/>
          </p:nvSpPr>
          <p:spPr bwMode="auto">
            <a:xfrm>
              <a:off x="453" y="1412"/>
              <a:ext cx="0" cy="13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2" name="Text Box 18"/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93" name="Text Box 19"/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5348" name="AutoShape 20"/>
          <p:cNvSpPr>
            <a:spLocks noChangeArrowheads="1"/>
          </p:cNvSpPr>
          <p:nvPr/>
        </p:nvSpPr>
        <p:spPr bwMode="auto">
          <a:xfrm>
            <a:off x="6732588" y="2600325"/>
            <a:ext cx="1476375" cy="503238"/>
          </a:xfrm>
          <a:prstGeom prst="wedgeRoundRectCallout">
            <a:avLst>
              <a:gd name="adj1" fmla="val -108065"/>
              <a:gd name="adj2" fmla="val 723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</a:p>
        </p:txBody>
      </p:sp>
      <p:sp>
        <p:nvSpPr>
          <p:cNvPr id="1635349" name="Text Box 21"/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5350" name="AutoShape 22"/>
          <p:cNvSpPr>
            <a:spLocks noChangeArrowheads="1"/>
          </p:cNvSpPr>
          <p:nvPr/>
        </p:nvSpPr>
        <p:spPr bwMode="auto">
          <a:xfrm>
            <a:off x="3851275" y="2024063"/>
            <a:ext cx="576263" cy="1441450"/>
          </a:xfrm>
          <a:prstGeom prst="wedgeRoundRectCallout">
            <a:avLst>
              <a:gd name="adj1" fmla="val 158815"/>
              <a:gd name="adj2" fmla="val 1090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阻塞线</a:t>
            </a:r>
          </a:p>
        </p:txBody>
      </p:sp>
      <p:grpSp>
        <p:nvGrpSpPr>
          <p:cNvPr id="20497" name="Group 23"/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6"/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20502" name="Rectangle 39"/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03" name="Line 40"/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500" name="Object 2"/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3" grpId="0" animBg="1"/>
      <p:bldP spid="1635348" grpId="0" animBg="1"/>
      <p:bldP spid="1635349" grpId="0"/>
      <p:bldP spid="16353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9388"/>
            <a:ext cx="3246438" cy="49323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综合：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</a:t>
            </a:r>
            <a:r>
              <a:rPr lang="en-US" altLang="zh-CN" dirty="0"/>
              <a:t>C=0</a:t>
            </a:r>
            <a:r>
              <a:rPr lang="zh-CN" altLang="en-US" dirty="0"/>
              <a:t>时：</a:t>
            </a:r>
            <a:endParaRPr lang="en-US" altLang="zh-CN" dirty="0"/>
          </a:p>
          <a:p>
            <a:pPr lvl="2">
              <a:defRPr/>
            </a:pPr>
            <a:r>
              <a:rPr lang="zh-CN" altLang="en-US" dirty="0"/>
              <a:t>触发器保持原先状态，为更新做好准备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当</a:t>
            </a:r>
            <a:r>
              <a:rPr lang="en-US" altLang="zh-CN" dirty="0"/>
              <a:t>C</a:t>
            </a:r>
            <a:r>
              <a:rPr lang="zh-CN" altLang="en-US" dirty="0"/>
              <a:t>从</a:t>
            </a:r>
            <a:r>
              <a:rPr lang="en-US" altLang="zh-CN" dirty="0"/>
              <a:t>0</a:t>
            </a:r>
            <a:r>
              <a:rPr lang="zh-CN" altLang="en-US" dirty="0"/>
              <a:t>变</a:t>
            </a:r>
            <a:r>
              <a:rPr lang="en-US" altLang="zh-CN" dirty="0"/>
              <a:t>1</a:t>
            </a:r>
            <a:r>
              <a:rPr lang="zh-CN" altLang="en-US" dirty="0"/>
              <a:t>时：</a:t>
            </a:r>
            <a:endParaRPr lang="en-US" altLang="zh-CN" dirty="0"/>
          </a:p>
          <a:p>
            <a:pPr lvl="2">
              <a:defRPr/>
            </a:pPr>
            <a:r>
              <a:rPr lang="en-US" altLang="zh-CN" dirty="0"/>
              <a:t>Q</a:t>
            </a:r>
            <a:r>
              <a:rPr lang="zh-CN" altLang="en-US" dirty="0"/>
              <a:t>变为</a:t>
            </a:r>
            <a:r>
              <a:rPr lang="en-US" altLang="zh-CN" dirty="0"/>
              <a:t>D</a:t>
            </a:r>
            <a:r>
              <a:rPr lang="zh-CN" altLang="en-US" dirty="0"/>
              <a:t>值，且随后封锁输入端的更新，保持这个</a:t>
            </a:r>
            <a:r>
              <a:rPr lang="en-US" altLang="zh-CN" dirty="0"/>
              <a:t>D</a:t>
            </a:r>
            <a:r>
              <a:rPr lang="zh-CN" altLang="en-US" dirty="0"/>
              <a:t>值不变</a:t>
            </a:r>
            <a:endParaRPr lang="en-US" altLang="zh-CN" dirty="0"/>
          </a:p>
          <a:p>
            <a:pPr lvl="2">
              <a:defRPr/>
            </a:pP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r>
              <a:rPr lang="zh-CN" altLang="en-US" sz="2400" dirty="0"/>
              <a:t>上升沿有效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2532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D9900AE-92E0-4058-ACA6-F6AADFA403A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4021412-7225-4A6A-90F8-5F08960F0A0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5" name="Object 2"/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图片" r:id="rId3" imgW="2250246" imgH="2058541" progId="Word.Picture.8">
                  <p:embed/>
                </p:oleObj>
              </mc:Choice>
              <mc:Fallback>
                <p:oleObj name="图片" r:id="rId3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26"/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22537" name="Rectangle 27"/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2538" name="Line 28"/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29"/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31"/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Text Box 32"/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2543" name="Text Box 33"/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2544" name="Text Box 34"/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2545" name="Text Box 35"/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2546" name="Line 36"/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Oval 37"/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2548" name="Line 38"/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39"/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CB8E4E-DCF9-4087-83BA-36D31EAAAA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A065203-D162-4830-AB09-0190D496DAA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触发器逻辑功能描述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在时钟信号有效边沿</a:t>
            </a:r>
            <a:r>
              <a:rPr lang="en-US" altLang="zh-CN"/>
              <a:t>(</a:t>
            </a:r>
            <a:r>
              <a:rPr lang="zh-CN" altLang="en-US"/>
              <a:t>上升沿或下降沿</a:t>
            </a:r>
            <a:r>
              <a:rPr lang="en-US" altLang="zh-CN"/>
              <a:t>)</a:t>
            </a:r>
            <a:r>
              <a:rPr lang="zh-CN" altLang="en-US"/>
              <a:t>，触发器根据输入信号更新状态</a:t>
            </a:r>
          </a:p>
          <a:p>
            <a:pPr lvl="1"/>
            <a:r>
              <a:rPr lang="zh-CN" altLang="en-US"/>
              <a:t>现态：时钟信号有效边沿前触发器的状态，记为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</a:t>
            </a:r>
          </a:p>
          <a:p>
            <a:pPr lvl="1"/>
            <a:r>
              <a:rPr lang="zh-CN" altLang="en-US"/>
              <a:t>次态：时钟信号有效边沿后触发器的状态，记为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n+1</a:t>
            </a:r>
            <a:endParaRPr lang="zh-CN" altLang="en-US"/>
          </a:p>
          <a:p>
            <a:r>
              <a:rPr lang="zh-CN" altLang="en-US"/>
              <a:t>触发器的逻辑功能是指次态与现态和输入信号之间的逻辑关系</a:t>
            </a:r>
          </a:p>
          <a:p>
            <a:pPr lvl="1"/>
            <a:r>
              <a:rPr lang="zh-CN" altLang="en-US"/>
              <a:t>描述方法：特性表</a:t>
            </a:r>
            <a:r>
              <a:rPr lang="en-US" altLang="zh-CN"/>
              <a:t>(</a:t>
            </a:r>
            <a:r>
              <a:rPr lang="zh-CN" altLang="en-US"/>
              <a:t>真值表</a:t>
            </a:r>
            <a:r>
              <a:rPr lang="en-US" altLang="zh-CN"/>
              <a:t>)</a:t>
            </a:r>
            <a:r>
              <a:rPr lang="zh-CN" altLang="en-US"/>
              <a:t>、特性方程</a:t>
            </a:r>
            <a:r>
              <a:rPr lang="en-US" altLang="zh-CN"/>
              <a:t>(</a:t>
            </a:r>
            <a:r>
              <a:rPr lang="zh-CN" altLang="en-US"/>
              <a:t>逻辑表达式</a:t>
            </a:r>
            <a:r>
              <a:rPr lang="en-US" altLang="zh-CN"/>
              <a:t>)</a:t>
            </a:r>
            <a:r>
              <a:rPr lang="zh-CN" altLang="en-US"/>
              <a:t> 、状态图</a:t>
            </a:r>
            <a:r>
              <a:rPr lang="en-US" altLang="zh-CN"/>
              <a:t>(</a:t>
            </a:r>
            <a:r>
              <a:rPr lang="zh-CN" altLang="en-US"/>
              <a:t>状态转换图</a:t>
            </a:r>
            <a:r>
              <a:rPr lang="en-US" altLang="zh-CN"/>
              <a:t>)</a:t>
            </a:r>
            <a:r>
              <a:rPr lang="zh-CN" altLang="en-US"/>
              <a:t> 、硬件描述语言（</a:t>
            </a:r>
            <a:r>
              <a:rPr lang="en-US" altLang="zh-CN"/>
              <a:t>HDL</a:t>
            </a:r>
            <a:r>
              <a:rPr lang="zh-CN" altLang="en-US"/>
              <a:t>）</a:t>
            </a:r>
          </a:p>
          <a:p>
            <a:r>
              <a:rPr lang="zh-CN" altLang="en-US"/>
              <a:t>触发器按逻辑功能分类：</a:t>
            </a:r>
            <a:r>
              <a:rPr lang="en-US" altLang="zh-CN"/>
              <a:t>D</a:t>
            </a:r>
            <a:r>
              <a:rPr lang="zh-CN" altLang="en-US"/>
              <a:t>触发器、</a:t>
            </a:r>
            <a:r>
              <a:rPr lang="en-US" altLang="zh-CN"/>
              <a:t>SR</a:t>
            </a:r>
            <a:r>
              <a:rPr lang="zh-CN" altLang="en-US"/>
              <a:t>触发器、</a:t>
            </a:r>
            <a:r>
              <a:rPr lang="en-US" altLang="zh-CN"/>
              <a:t>T</a:t>
            </a:r>
            <a:r>
              <a:rPr lang="zh-CN" altLang="en-US"/>
              <a:t>触发器、</a:t>
            </a:r>
            <a:r>
              <a:rPr lang="en-US" altLang="zh-CN"/>
              <a:t>JK</a:t>
            </a:r>
            <a:r>
              <a:rPr lang="zh-CN" altLang="en-US"/>
              <a:t>触发器</a:t>
            </a:r>
            <a:endParaRPr lang="en-US" altLang="zh-CN"/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B2F528-4F5D-4778-AD45-A6E9B8D0C1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A1B144A-34AB-47E4-B651-0F4C4F4D58F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D</a:t>
            </a:r>
            <a:r>
              <a:rPr kumimoji="1" lang="zh-CN" altLang="en-US">
                <a:solidFill>
                  <a:schemeClr val="tx1"/>
                </a:solidFill>
              </a:rPr>
              <a:t>触发器</a:t>
            </a:r>
          </a:p>
        </p:txBody>
      </p:sp>
      <p:graphicFrame>
        <p:nvGraphicFramePr>
          <p:cNvPr id="1571843" name="Group 3"/>
          <p:cNvGraphicFramePr>
            <a:graphicFrameLocks noGrp="1"/>
          </p:cNvGraphicFramePr>
          <p:nvPr/>
        </p:nvGraphicFramePr>
        <p:xfrm>
          <a:off x="827088" y="2241550"/>
          <a:ext cx="2952750" cy="21336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tabLst>
                          <a:tab pos="51308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1881" name="Rectangle 41"/>
          <p:cNvSpPr>
            <a:spLocks noChangeArrowheads="1"/>
          </p:cNvSpPr>
          <p:nvPr/>
        </p:nvSpPr>
        <p:spPr bwMode="auto">
          <a:xfrm>
            <a:off x="2303463" y="5229225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Q</a:t>
            </a:r>
            <a:r>
              <a:rPr kumimoji="1" lang="en-US" altLang="zh-CN" baseline="30000"/>
              <a:t>n+1</a:t>
            </a:r>
            <a:r>
              <a:rPr kumimoji="1" lang="en-US" altLang="zh-CN"/>
              <a:t> = D </a:t>
            </a:r>
          </a:p>
        </p:txBody>
      </p:sp>
      <p:sp>
        <p:nvSpPr>
          <p:cNvPr id="1571882" name="Arc 42"/>
          <p:cNvSpPr>
            <a:spLocks/>
          </p:cNvSpPr>
          <p:nvPr/>
        </p:nvSpPr>
        <p:spPr bwMode="auto">
          <a:xfrm flipV="1">
            <a:off x="5716588" y="4222750"/>
            <a:ext cx="1490662" cy="1152525"/>
          </a:xfrm>
          <a:custGeom>
            <a:avLst/>
            <a:gdLst>
              <a:gd name="T0" fmla="*/ 0 w 28437"/>
              <a:gd name="T1" fmla="*/ 2147483646 h 21600"/>
              <a:gd name="T2" fmla="*/ 2147483646 w 28437"/>
              <a:gd name="T3" fmla="*/ 2147483646 h 21600"/>
              <a:gd name="T4" fmla="*/ 2147483646 w 28437"/>
              <a:gd name="T5" fmla="*/ 2147483646 h 21600"/>
              <a:gd name="T6" fmla="*/ 0 60000 65536"/>
              <a:gd name="T7" fmla="*/ 0 60000 65536"/>
              <a:gd name="T8" fmla="*/ 0 60000 65536"/>
              <a:gd name="T9" fmla="*/ 0 w 28437"/>
              <a:gd name="T10" fmla="*/ 0 h 21600"/>
              <a:gd name="T11" fmla="*/ 28437 w 2843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37" h="21600" fill="none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</a:path>
              <a:path w="28437" h="21600" stroke="0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  <a:lnTo>
                  <a:pt x="14601" y="21600"/>
                </a:lnTo>
                <a:lnTo>
                  <a:pt x="-1" y="568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3" name="Arc 43"/>
          <p:cNvSpPr>
            <a:spLocks/>
          </p:cNvSpPr>
          <p:nvPr/>
        </p:nvSpPr>
        <p:spPr bwMode="auto">
          <a:xfrm flipH="1">
            <a:off x="5673725" y="4298950"/>
            <a:ext cx="1544638" cy="1146175"/>
          </a:xfrm>
          <a:custGeom>
            <a:avLst/>
            <a:gdLst>
              <a:gd name="T0" fmla="*/ 0 w 29086"/>
              <a:gd name="T1" fmla="*/ 2147483646 h 21600"/>
              <a:gd name="T2" fmla="*/ 2147483646 w 29086"/>
              <a:gd name="T3" fmla="*/ 2147483646 h 21600"/>
              <a:gd name="T4" fmla="*/ 2147483646 w 29086"/>
              <a:gd name="T5" fmla="*/ 2147483646 h 21600"/>
              <a:gd name="T6" fmla="*/ 0 60000 65536"/>
              <a:gd name="T7" fmla="*/ 0 60000 65536"/>
              <a:gd name="T8" fmla="*/ 0 60000 65536"/>
              <a:gd name="T9" fmla="*/ 0 w 29086"/>
              <a:gd name="T10" fmla="*/ 0 h 21600"/>
              <a:gd name="T11" fmla="*/ 29086 w 2908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86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</a:path>
              <a:path w="29086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4" name="Arc 44"/>
          <p:cNvSpPr>
            <a:spLocks/>
          </p:cNvSpPr>
          <p:nvPr/>
        </p:nvSpPr>
        <p:spPr bwMode="auto">
          <a:xfrm>
            <a:off x="7470775" y="4532313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5" name="Arc 45"/>
          <p:cNvSpPr>
            <a:spLocks/>
          </p:cNvSpPr>
          <p:nvPr/>
        </p:nvSpPr>
        <p:spPr bwMode="auto">
          <a:xfrm rot="10800000">
            <a:off x="4837113" y="4532313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6" name="Text Box 46"/>
          <p:cNvSpPr txBox="1">
            <a:spLocks noChangeArrowheads="1"/>
          </p:cNvSpPr>
          <p:nvPr/>
        </p:nvSpPr>
        <p:spPr bwMode="auto">
          <a:xfrm>
            <a:off x="6091238" y="3824288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7" name="Text Box 47"/>
          <p:cNvSpPr txBox="1">
            <a:spLocks noChangeArrowheads="1"/>
          </p:cNvSpPr>
          <p:nvPr/>
        </p:nvSpPr>
        <p:spPr bwMode="auto">
          <a:xfrm>
            <a:off x="6084888" y="5408613"/>
            <a:ext cx="887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 </a:t>
            </a:r>
          </a:p>
        </p:txBody>
      </p:sp>
      <p:sp>
        <p:nvSpPr>
          <p:cNvPr id="1571888" name="Text Box 48"/>
          <p:cNvSpPr txBox="1">
            <a:spLocks noChangeArrowheads="1"/>
          </p:cNvSpPr>
          <p:nvPr/>
        </p:nvSpPr>
        <p:spPr bwMode="auto">
          <a:xfrm>
            <a:off x="8001000" y="46783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9" name="Text Box 49"/>
          <p:cNvSpPr txBox="1">
            <a:spLocks noChangeArrowheads="1"/>
          </p:cNvSpPr>
          <p:nvPr/>
        </p:nvSpPr>
        <p:spPr bwMode="auto">
          <a:xfrm>
            <a:off x="4103688" y="4667250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318125" y="4581525"/>
            <a:ext cx="2181225" cy="533400"/>
            <a:chOff x="3350" y="2886"/>
            <a:chExt cx="1374" cy="336"/>
          </a:xfrm>
        </p:grpSpPr>
        <p:sp>
          <p:nvSpPr>
            <p:cNvPr id="25674" name="Oval 51"/>
            <p:cNvSpPr>
              <a:spLocks noChangeArrowheads="1"/>
            </p:cNvSpPr>
            <p:nvPr/>
          </p:nvSpPr>
          <p:spPr bwMode="auto">
            <a:xfrm>
              <a:off x="3350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75" name="Oval 52"/>
            <p:cNvSpPr>
              <a:spLocks noChangeArrowheads="1"/>
            </p:cNvSpPr>
            <p:nvPr/>
          </p:nvSpPr>
          <p:spPr bwMode="auto">
            <a:xfrm>
              <a:off x="4388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76" name="Text Box 53"/>
            <p:cNvSpPr txBox="1">
              <a:spLocks noChangeArrowheads="1"/>
            </p:cNvSpPr>
            <p:nvPr/>
          </p:nvSpPr>
          <p:spPr bwMode="auto">
            <a:xfrm>
              <a:off x="3402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5677" name="Text Box 54"/>
            <p:cNvSpPr txBox="1">
              <a:spLocks noChangeArrowheads="1"/>
            </p:cNvSpPr>
            <p:nvPr/>
          </p:nvSpPr>
          <p:spPr bwMode="auto">
            <a:xfrm>
              <a:off x="4454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5642" name="Rectangle 55"/>
          <p:cNvSpPr>
            <a:spLocks noChangeArrowheads="1"/>
          </p:cNvSpPr>
          <p:nvPr/>
        </p:nvSpPr>
        <p:spPr bwMode="auto">
          <a:xfrm>
            <a:off x="5938838" y="585787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25643" name="Rectangle 56"/>
          <p:cNvSpPr>
            <a:spLocks noChangeArrowheads="1"/>
          </p:cNvSpPr>
          <p:nvPr/>
        </p:nvSpPr>
        <p:spPr bwMode="auto">
          <a:xfrm>
            <a:off x="684213" y="5229225"/>
            <a:ext cx="15113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25644" name="Text Box 57"/>
          <p:cNvSpPr txBox="1">
            <a:spLocks noChangeArrowheads="1"/>
          </p:cNvSpPr>
          <p:nvPr/>
        </p:nvSpPr>
        <p:spPr bwMode="auto">
          <a:xfrm>
            <a:off x="1547813" y="1639888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5645" name="Text Box 58"/>
          <p:cNvSpPr txBox="1">
            <a:spLocks noChangeArrowheads="1"/>
          </p:cNvSpPr>
          <p:nvPr/>
        </p:nvSpPr>
        <p:spPr bwMode="auto">
          <a:xfrm>
            <a:off x="5654675" y="314166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5646" name="Group 59"/>
          <p:cNvGrpSpPr>
            <a:grpSpLocks/>
          </p:cNvGrpSpPr>
          <p:nvPr/>
        </p:nvGrpSpPr>
        <p:grpSpPr bwMode="auto">
          <a:xfrm>
            <a:off x="4359275" y="1989138"/>
            <a:ext cx="1946275" cy="976312"/>
            <a:chOff x="2676" y="1253"/>
            <a:chExt cx="1226" cy="615"/>
          </a:xfrm>
        </p:grpSpPr>
        <p:sp>
          <p:nvSpPr>
            <p:cNvPr id="25662" name="Rectangle 60"/>
            <p:cNvSpPr>
              <a:spLocks noChangeArrowheads="1"/>
            </p:cNvSpPr>
            <p:nvPr/>
          </p:nvSpPr>
          <p:spPr bwMode="auto">
            <a:xfrm>
              <a:off x="2929" y="1253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3" name="Line 61"/>
            <p:cNvSpPr>
              <a:spLocks noChangeShapeType="1"/>
            </p:cNvSpPr>
            <p:nvPr/>
          </p:nvSpPr>
          <p:spPr bwMode="auto">
            <a:xfrm>
              <a:off x="2676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2"/>
            <p:cNvSpPr>
              <a:spLocks noChangeShapeType="1"/>
            </p:cNvSpPr>
            <p:nvPr/>
          </p:nvSpPr>
          <p:spPr bwMode="auto">
            <a:xfrm>
              <a:off x="2676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3"/>
            <p:cNvSpPr>
              <a:spLocks noChangeShapeType="1"/>
            </p:cNvSpPr>
            <p:nvPr/>
          </p:nvSpPr>
          <p:spPr bwMode="auto">
            <a:xfrm>
              <a:off x="3379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64"/>
            <p:cNvSpPr>
              <a:spLocks noChangeShapeType="1"/>
            </p:cNvSpPr>
            <p:nvPr/>
          </p:nvSpPr>
          <p:spPr bwMode="auto">
            <a:xfrm>
              <a:off x="3395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Text Box 65"/>
            <p:cNvSpPr txBox="1">
              <a:spLocks noChangeArrowheads="1"/>
            </p:cNvSpPr>
            <p:nvPr/>
          </p:nvSpPr>
          <p:spPr bwMode="auto">
            <a:xfrm>
              <a:off x="2920" y="1277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68" name="Text Box 66"/>
            <p:cNvSpPr txBox="1">
              <a:spLocks noChangeArrowheads="1"/>
            </p:cNvSpPr>
            <p:nvPr/>
          </p:nvSpPr>
          <p:spPr bwMode="auto">
            <a:xfrm>
              <a:off x="3628" y="12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69" name="Text Box 67"/>
            <p:cNvSpPr txBox="1">
              <a:spLocks noChangeArrowheads="1"/>
            </p:cNvSpPr>
            <p:nvPr/>
          </p:nvSpPr>
          <p:spPr bwMode="auto">
            <a:xfrm>
              <a:off x="3637" y="155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0" name="Line 68"/>
            <p:cNvSpPr>
              <a:spLocks noChangeShapeType="1"/>
            </p:cNvSpPr>
            <p:nvPr/>
          </p:nvSpPr>
          <p:spPr bwMode="auto">
            <a:xfrm>
              <a:off x="3696" y="1614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Line 69"/>
            <p:cNvSpPr>
              <a:spLocks noChangeShapeType="1"/>
            </p:cNvSpPr>
            <p:nvPr/>
          </p:nvSpPr>
          <p:spPr bwMode="auto">
            <a:xfrm>
              <a:off x="2929" y="163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2" name="Line 70"/>
            <p:cNvSpPr>
              <a:spLocks noChangeShapeType="1"/>
            </p:cNvSpPr>
            <p:nvPr/>
          </p:nvSpPr>
          <p:spPr bwMode="auto">
            <a:xfrm flipV="1">
              <a:off x="2929" y="170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Oval 71"/>
            <p:cNvSpPr>
              <a:spLocks noChangeArrowheads="1"/>
            </p:cNvSpPr>
            <p:nvPr/>
          </p:nvSpPr>
          <p:spPr bwMode="auto">
            <a:xfrm>
              <a:off x="3380" y="1661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5647" name="Group 72"/>
          <p:cNvGrpSpPr>
            <a:grpSpLocks/>
          </p:cNvGrpSpPr>
          <p:nvPr/>
        </p:nvGrpSpPr>
        <p:grpSpPr bwMode="auto">
          <a:xfrm>
            <a:off x="6694488" y="2024063"/>
            <a:ext cx="1946275" cy="976312"/>
            <a:chOff x="4147" y="1275"/>
            <a:chExt cx="1226" cy="615"/>
          </a:xfrm>
        </p:grpSpPr>
        <p:sp>
          <p:nvSpPr>
            <p:cNvPr id="25649" name="Rectangle 73"/>
            <p:cNvSpPr>
              <a:spLocks noChangeArrowheads="1"/>
            </p:cNvSpPr>
            <p:nvPr/>
          </p:nvSpPr>
          <p:spPr bwMode="auto">
            <a:xfrm>
              <a:off x="4400" y="1275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50" name="Line 74"/>
            <p:cNvSpPr>
              <a:spLocks noChangeShapeType="1"/>
            </p:cNvSpPr>
            <p:nvPr/>
          </p:nvSpPr>
          <p:spPr bwMode="auto">
            <a:xfrm>
              <a:off x="4147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75"/>
            <p:cNvSpPr>
              <a:spLocks noChangeShapeType="1"/>
            </p:cNvSpPr>
            <p:nvPr/>
          </p:nvSpPr>
          <p:spPr bwMode="auto">
            <a:xfrm>
              <a:off x="4147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76"/>
            <p:cNvSpPr>
              <a:spLocks noChangeShapeType="1"/>
            </p:cNvSpPr>
            <p:nvPr/>
          </p:nvSpPr>
          <p:spPr bwMode="auto">
            <a:xfrm>
              <a:off x="4850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77"/>
            <p:cNvSpPr>
              <a:spLocks noChangeShapeType="1"/>
            </p:cNvSpPr>
            <p:nvPr/>
          </p:nvSpPr>
          <p:spPr bwMode="auto">
            <a:xfrm>
              <a:off x="4866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Text Box 78"/>
            <p:cNvSpPr txBox="1">
              <a:spLocks noChangeArrowheads="1"/>
            </p:cNvSpPr>
            <p:nvPr/>
          </p:nvSpPr>
          <p:spPr bwMode="auto">
            <a:xfrm>
              <a:off x="4391" y="129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55" name="Text Box 79"/>
            <p:cNvSpPr txBox="1">
              <a:spLocks noChangeArrowheads="1"/>
            </p:cNvSpPr>
            <p:nvPr/>
          </p:nvSpPr>
          <p:spPr bwMode="auto">
            <a:xfrm>
              <a:off x="5099" y="12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56" name="Text Box 80"/>
            <p:cNvSpPr txBox="1">
              <a:spLocks noChangeArrowheads="1"/>
            </p:cNvSpPr>
            <p:nvPr/>
          </p:nvSpPr>
          <p:spPr bwMode="auto">
            <a:xfrm>
              <a:off x="5108" y="15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57" name="Line 81"/>
            <p:cNvSpPr>
              <a:spLocks noChangeShapeType="1"/>
            </p:cNvSpPr>
            <p:nvPr/>
          </p:nvSpPr>
          <p:spPr bwMode="auto">
            <a:xfrm>
              <a:off x="5167" y="163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82"/>
            <p:cNvSpPr>
              <a:spLocks noChangeShapeType="1"/>
            </p:cNvSpPr>
            <p:nvPr/>
          </p:nvSpPr>
          <p:spPr bwMode="auto">
            <a:xfrm>
              <a:off x="4400" y="165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83"/>
            <p:cNvSpPr>
              <a:spLocks noChangeShapeType="1"/>
            </p:cNvSpPr>
            <p:nvPr/>
          </p:nvSpPr>
          <p:spPr bwMode="auto">
            <a:xfrm flipV="1">
              <a:off x="4400" y="172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Oval 84"/>
            <p:cNvSpPr>
              <a:spLocks noChangeArrowheads="1"/>
            </p:cNvSpPr>
            <p:nvPr/>
          </p:nvSpPr>
          <p:spPr bwMode="auto">
            <a:xfrm>
              <a:off x="4851" y="168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1" name="Oval 85"/>
            <p:cNvSpPr>
              <a:spLocks noChangeArrowheads="1"/>
            </p:cNvSpPr>
            <p:nvPr/>
          </p:nvSpPr>
          <p:spPr bwMode="auto">
            <a:xfrm>
              <a:off x="4309" y="1684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564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81" grpId="0"/>
      <p:bldP spid="1571882" grpId="0" animBg="1"/>
      <p:bldP spid="1571883" grpId="0" animBg="1"/>
      <p:bldP spid="1571884" grpId="0" animBg="1"/>
      <p:bldP spid="1571885" grpId="0" animBg="1"/>
      <p:bldP spid="1571886" grpId="0"/>
      <p:bldP spid="1571887" grpId="0"/>
      <p:bldP spid="1571888" grpId="0"/>
      <p:bldP spid="15718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84820C-BE08-4CD0-903D-F3648B60945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AE21BC-CFD4-46DA-80A7-64D4FCBCD1A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T</a:t>
            </a:r>
            <a:r>
              <a:rPr lang="zh-CN" altLang="en-US"/>
              <a:t>触发器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4602163"/>
            <a:ext cx="1584325" cy="51911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26630" name="Arc 4"/>
          <p:cNvSpPr>
            <a:spLocks/>
          </p:cNvSpPr>
          <p:nvPr/>
        </p:nvSpPr>
        <p:spPr bwMode="auto">
          <a:xfrm flipH="1">
            <a:off x="5697538" y="4333875"/>
            <a:ext cx="1519237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Arc 5"/>
          <p:cNvSpPr>
            <a:spLocks/>
          </p:cNvSpPr>
          <p:nvPr/>
        </p:nvSpPr>
        <p:spPr bwMode="auto">
          <a:xfrm>
            <a:off x="7469188" y="4568825"/>
            <a:ext cx="503237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Arc 6"/>
          <p:cNvSpPr>
            <a:spLocks/>
          </p:cNvSpPr>
          <p:nvPr/>
        </p:nvSpPr>
        <p:spPr bwMode="auto">
          <a:xfrm rot="10800000">
            <a:off x="4835525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6089650" y="38608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T=1</a:t>
            </a:r>
          </a:p>
        </p:txBody>
      </p:sp>
      <p:grpSp>
        <p:nvGrpSpPr>
          <p:cNvPr id="26634" name="Group 8"/>
          <p:cNvGrpSpPr>
            <a:grpSpLocks/>
          </p:cNvGrpSpPr>
          <p:nvPr/>
        </p:nvGrpSpPr>
        <p:grpSpPr bwMode="auto">
          <a:xfrm>
            <a:off x="5740400" y="4256088"/>
            <a:ext cx="1476375" cy="1646237"/>
            <a:chOff x="3616" y="2681"/>
            <a:chExt cx="930" cy="1037"/>
          </a:xfrm>
        </p:grpSpPr>
        <p:sp>
          <p:nvSpPr>
            <p:cNvPr id="26701" name="Arc 9"/>
            <p:cNvSpPr>
              <a:spLocks/>
            </p:cNvSpPr>
            <p:nvPr/>
          </p:nvSpPr>
          <p:spPr bwMode="auto">
            <a:xfrm flipV="1">
              <a:off x="3616" y="2681"/>
              <a:ext cx="930" cy="726"/>
            </a:xfrm>
            <a:custGeom>
              <a:avLst/>
              <a:gdLst>
                <a:gd name="T0" fmla="*/ 0 w 28187"/>
                <a:gd name="T1" fmla="*/ 0 h 21600"/>
                <a:gd name="T2" fmla="*/ 0 w 28187"/>
                <a:gd name="T3" fmla="*/ 0 h 21600"/>
                <a:gd name="T4" fmla="*/ 0 w 281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8187"/>
                <a:gd name="T10" fmla="*/ 0 h 21600"/>
                <a:gd name="T11" fmla="*/ 28187 w 281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87" h="21600" fill="none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</a:path>
                <a:path w="28187" h="21600" stroke="0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  <a:lnTo>
                    <a:pt x="14126" y="21600"/>
                  </a:lnTo>
                  <a:lnTo>
                    <a:pt x="-1" y="525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02" name="Text Box 10"/>
            <p:cNvSpPr txBox="1">
              <a:spLocks noChangeArrowheads="1"/>
            </p:cNvSpPr>
            <p:nvPr/>
          </p:nvSpPr>
          <p:spPr bwMode="auto">
            <a:xfrm>
              <a:off x="3832" y="3430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T=1 </a:t>
              </a:r>
            </a:p>
          </p:txBody>
        </p:sp>
      </p:grp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7999413" y="4714875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102100" y="4703763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grpSp>
        <p:nvGrpSpPr>
          <p:cNvPr id="26637" name="Group 13"/>
          <p:cNvGrpSpPr>
            <a:grpSpLocks/>
          </p:cNvGrpSpPr>
          <p:nvPr/>
        </p:nvGrpSpPr>
        <p:grpSpPr bwMode="auto">
          <a:xfrm>
            <a:off x="5316538" y="4618038"/>
            <a:ext cx="2181225" cy="542925"/>
            <a:chOff x="3349" y="2909"/>
            <a:chExt cx="1374" cy="342"/>
          </a:xfrm>
        </p:grpSpPr>
        <p:sp>
          <p:nvSpPr>
            <p:cNvPr id="26697" name="Oval 14"/>
            <p:cNvSpPr>
              <a:spLocks noChangeArrowheads="1"/>
            </p:cNvSpPr>
            <p:nvPr/>
          </p:nvSpPr>
          <p:spPr bwMode="auto">
            <a:xfrm>
              <a:off x="3349" y="2915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698" name="Oval 15"/>
            <p:cNvSpPr>
              <a:spLocks noChangeArrowheads="1"/>
            </p:cNvSpPr>
            <p:nvPr/>
          </p:nvSpPr>
          <p:spPr bwMode="auto">
            <a:xfrm>
              <a:off x="4387" y="2909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699" name="Text Box 16"/>
            <p:cNvSpPr txBox="1">
              <a:spLocks noChangeArrowheads="1"/>
            </p:cNvSpPr>
            <p:nvPr/>
          </p:nvSpPr>
          <p:spPr bwMode="auto">
            <a:xfrm>
              <a:off x="3402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6700" name="Text Box 17"/>
            <p:cNvSpPr txBox="1">
              <a:spLocks noChangeArrowheads="1"/>
            </p:cNvSpPr>
            <p:nvPr/>
          </p:nvSpPr>
          <p:spPr bwMode="auto">
            <a:xfrm>
              <a:off x="4453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6638" name="Rectangle 18"/>
          <p:cNvSpPr>
            <a:spLocks noChangeArrowheads="1"/>
          </p:cNvSpPr>
          <p:nvPr/>
        </p:nvSpPr>
        <p:spPr bwMode="auto">
          <a:xfrm>
            <a:off x="5937250" y="58943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2883" name="Group 19"/>
          <p:cNvGraphicFramePr>
            <a:graphicFrameLocks noGrp="1"/>
          </p:cNvGraphicFramePr>
          <p:nvPr/>
        </p:nvGraphicFramePr>
        <p:xfrm>
          <a:off x="841375" y="2205038"/>
          <a:ext cx="2830513" cy="2212975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翻转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66" name="Text Box 54"/>
          <p:cNvSpPr txBox="1">
            <a:spLocks noChangeArrowheads="1"/>
          </p:cNvSpPr>
          <p:nvPr/>
        </p:nvSpPr>
        <p:spPr bwMode="auto">
          <a:xfrm>
            <a:off x="1511300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6667" name="Text Box 55"/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6668" name="Group 56"/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809" y="1094"/>
            <a:chExt cx="1228" cy="726"/>
          </a:xfrm>
        </p:grpSpPr>
        <p:sp>
          <p:nvSpPr>
            <p:cNvPr id="26685" name="Rectangle 57"/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686" name="Line 58"/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7" name="Line 59"/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8" name="Line 60"/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9" name="Text Box 61"/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6690" name="Text Box 62"/>
            <p:cNvSpPr txBox="1">
              <a:spLocks noChangeArrowheads="1"/>
            </p:cNvSpPr>
            <p:nvPr/>
          </p:nvSpPr>
          <p:spPr bwMode="auto">
            <a:xfrm>
              <a:off x="3763" y="11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6691" name="Text Box 63"/>
            <p:cNvSpPr txBox="1">
              <a:spLocks noChangeArrowheads="1"/>
            </p:cNvSpPr>
            <p:nvPr/>
          </p:nvSpPr>
          <p:spPr bwMode="auto">
            <a:xfrm>
              <a:off x="3772" y="15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6692" name="Line 64"/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3" name="Line 65"/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4" name="Line 66"/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95" name="Oval 67"/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6696" name="Line 68"/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9" name="Rectangle 69"/>
          <p:cNvSpPr>
            <a:spLocks noChangeArrowheads="1"/>
          </p:cNvSpPr>
          <p:nvPr/>
        </p:nvSpPr>
        <p:spPr bwMode="auto">
          <a:xfrm>
            <a:off x="7167563" y="1736725"/>
            <a:ext cx="714375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70" name="Line 70"/>
          <p:cNvSpPr>
            <a:spLocks noChangeShapeType="1"/>
          </p:cNvSpPr>
          <p:nvPr/>
        </p:nvSpPr>
        <p:spPr bwMode="auto">
          <a:xfrm>
            <a:off x="6765925" y="197961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71"/>
          <p:cNvSpPr>
            <a:spLocks noChangeShapeType="1"/>
          </p:cNvSpPr>
          <p:nvPr/>
        </p:nvSpPr>
        <p:spPr bwMode="auto">
          <a:xfrm>
            <a:off x="6765925" y="263366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72"/>
          <p:cNvSpPr>
            <a:spLocks noChangeShapeType="1"/>
          </p:cNvSpPr>
          <p:nvPr/>
        </p:nvSpPr>
        <p:spPr bwMode="auto">
          <a:xfrm>
            <a:off x="7881938" y="1979613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73"/>
          <p:cNvSpPr>
            <a:spLocks noChangeShapeType="1"/>
          </p:cNvSpPr>
          <p:nvPr/>
        </p:nvSpPr>
        <p:spPr bwMode="auto">
          <a:xfrm>
            <a:off x="7907338" y="2635250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Text Box 74"/>
          <p:cNvSpPr txBox="1">
            <a:spLocks noChangeArrowheads="1"/>
          </p:cNvSpPr>
          <p:nvPr/>
        </p:nvSpPr>
        <p:spPr bwMode="auto">
          <a:xfrm>
            <a:off x="7153275" y="17478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6675" name="Text Box 75"/>
          <p:cNvSpPr txBox="1">
            <a:spLocks noChangeArrowheads="1"/>
          </p:cNvSpPr>
          <p:nvPr/>
        </p:nvSpPr>
        <p:spPr bwMode="auto">
          <a:xfrm>
            <a:off x="8277225" y="174783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676" name="Text Box 76"/>
          <p:cNvSpPr txBox="1">
            <a:spLocks noChangeArrowheads="1"/>
          </p:cNvSpPr>
          <p:nvPr/>
        </p:nvSpPr>
        <p:spPr bwMode="auto">
          <a:xfrm>
            <a:off x="8291513" y="23971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677" name="Line 77"/>
          <p:cNvSpPr>
            <a:spLocks noChangeShapeType="1"/>
          </p:cNvSpPr>
          <p:nvPr/>
        </p:nvSpPr>
        <p:spPr bwMode="auto">
          <a:xfrm>
            <a:off x="8385175" y="249237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78"/>
          <p:cNvSpPr>
            <a:spLocks noChangeShapeType="1"/>
          </p:cNvSpPr>
          <p:nvPr/>
        </p:nvSpPr>
        <p:spPr bwMode="auto">
          <a:xfrm>
            <a:off x="7167563" y="2516188"/>
            <a:ext cx="12700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79"/>
          <p:cNvSpPr>
            <a:spLocks noChangeShapeType="1"/>
          </p:cNvSpPr>
          <p:nvPr/>
        </p:nvSpPr>
        <p:spPr bwMode="auto">
          <a:xfrm flipV="1">
            <a:off x="7167563" y="2628900"/>
            <a:ext cx="127000" cy="115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Oval 80"/>
          <p:cNvSpPr>
            <a:spLocks noChangeArrowheads="1"/>
          </p:cNvSpPr>
          <p:nvPr/>
        </p:nvSpPr>
        <p:spPr bwMode="auto">
          <a:xfrm>
            <a:off x="7883525" y="2566988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81" name="Oval 81"/>
          <p:cNvSpPr>
            <a:spLocks noChangeArrowheads="1"/>
          </p:cNvSpPr>
          <p:nvPr/>
        </p:nvSpPr>
        <p:spPr bwMode="auto">
          <a:xfrm>
            <a:off x="7023100" y="2565400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6682" name="Object 82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5119688"/>
          <a:ext cx="28082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公式" r:id="rId3" imgW="1193800" imgH="254000" progId="Equation.3">
                  <p:embed/>
                </p:oleObj>
              </mc:Choice>
              <mc:Fallback>
                <p:oleObj name="公式" r:id="rId3" imgW="11938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19688"/>
                        <a:ext cx="28082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83" name="Object 83"/>
          <p:cNvGraphicFramePr>
            <a:graphicFrameLocks noChangeAspect="1"/>
          </p:cNvGraphicFramePr>
          <p:nvPr/>
        </p:nvGraphicFramePr>
        <p:xfrm>
          <a:off x="1582738" y="5805488"/>
          <a:ext cx="1435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0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805488"/>
                        <a:ext cx="1435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4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FFF1FF-6225-46ED-B8DF-4D46240576C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30A112-4565-4CBC-91C7-C31213B58B1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graphicFrame>
        <p:nvGraphicFramePr>
          <p:cNvPr id="1573891" name="Group 3"/>
          <p:cNvGraphicFramePr>
            <a:graphicFrameLocks noGrp="1"/>
          </p:cNvGraphicFramePr>
          <p:nvPr>
            <p:ph idx="1"/>
          </p:nvPr>
        </p:nvGraphicFramePr>
        <p:xfrm>
          <a:off x="574675" y="2185988"/>
          <a:ext cx="3313113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708" name="Rectangle 74"/>
          <p:cNvSpPr>
            <a:spLocks noChangeArrowheads="1"/>
          </p:cNvSpPr>
          <p:nvPr/>
        </p:nvSpPr>
        <p:spPr bwMode="auto">
          <a:xfrm>
            <a:off x="4103688" y="5734050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616575" y="5697538"/>
            <a:ext cx="2987675" cy="519112"/>
            <a:chOff x="3538" y="3589"/>
            <a:chExt cx="1882" cy="327"/>
          </a:xfrm>
        </p:grpSpPr>
        <p:sp>
          <p:nvSpPr>
            <p:cNvPr id="27780" name="Text Box 76"/>
            <p:cNvSpPr txBox="1">
              <a:spLocks noChangeArrowheads="1"/>
            </p:cNvSpPr>
            <p:nvPr/>
          </p:nvSpPr>
          <p:spPr bwMode="auto">
            <a:xfrm>
              <a:off x="3538" y="3589"/>
              <a:ext cx="18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4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40000"/>
                <a:t>n</a:t>
              </a:r>
              <a:r>
                <a:rPr kumimoji="1" lang="en-US" altLang="zh-CN"/>
                <a:t> + KQ</a:t>
              </a:r>
              <a:r>
                <a:rPr kumimoji="1" lang="en-US" altLang="zh-CN" baseline="40000"/>
                <a:t>n</a:t>
              </a:r>
            </a:p>
          </p:txBody>
        </p:sp>
        <p:sp>
          <p:nvSpPr>
            <p:cNvPr id="27781" name="Line 77"/>
            <p:cNvSpPr>
              <a:spLocks noChangeShapeType="1"/>
            </p:cNvSpPr>
            <p:nvPr/>
          </p:nvSpPr>
          <p:spPr bwMode="auto">
            <a:xfrm>
              <a:off x="4422" y="3629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2" name="Line 78"/>
            <p:cNvSpPr>
              <a:spLocks noChangeShapeType="1"/>
            </p:cNvSpPr>
            <p:nvPr/>
          </p:nvSpPr>
          <p:spPr bwMode="auto">
            <a:xfrm>
              <a:off x="4898" y="3629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710" name="Text Box 79"/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7711" name="Group 80"/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27766" name="Rectangle 81"/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767" name="Line 82"/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8" name="Line 83"/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9" name="Line 84"/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0" name="Line 85"/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1" name="Text Box 86"/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7772" name="Text Box 87"/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7773" name="Text Box 88"/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7774" name="Line 89"/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5" name="Line 90"/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6" name="Line 91"/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7" name="Oval 92"/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778" name="Line 93"/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9" name="Text Box 94"/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27712" name="Group 95"/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27751" name="Rectangle 96"/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752" name="Line 97"/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" name="Line 98"/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" name="Line 99"/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5" name="Line 100"/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6" name="Text Box 101"/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7757" name="Text Box 102"/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7758" name="Text Box 103"/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7759" name="Line 104"/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0" name="Line 105"/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1" name="Line 106"/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2" name="Oval 107"/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763" name="Line 108"/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4" name="Text Box 109"/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7765" name="Oval 110"/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4252913" y="3500438"/>
            <a:ext cx="3552825" cy="1908175"/>
            <a:chOff x="2679" y="2205"/>
            <a:chExt cx="2238" cy="1202"/>
          </a:xfrm>
        </p:grpSpPr>
        <p:grpSp>
          <p:nvGrpSpPr>
            <p:cNvPr id="27720" name="Group 112"/>
            <p:cNvGrpSpPr>
              <a:grpSpLocks/>
            </p:cNvGrpSpPr>
            <p:nvPr/>
          </p:nvGrpSpPr>
          <p:grpSpPr bwMode="auto">
            <a:xfrm>
              <a:off x="2903" y="2273"/>
              <a:ext cx="2014" cy="1134"/>
              <a:chOff x="2905" y="2165"/>
              <a:chExt cx="2014" cy="1134"/>
            </a:xfrm>
          </p:grpSpPr>
          <p:sp>
            <p:nvSpPr>
              <p:cNvPr id="27722" name="Text Box 113"/>
              <p:cNvSpPr txBox="1">
                <a:spLocks noChangeArrowheads="1"/>
              </p:cNvSpPr>
              <p:nvPr/>
            </p:nvSpPr>
            <p:spPr bwMode="auto">
              <a:xfrm>
                <a:off x="3446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27723" name="Text Box 114"/>
              <p:cNvSpPr txBox="1">
                <a:spLocks noChangeArrowheads="1"/>
              </p:cNvSpPr>
              <p:nvPr/>
            </p:nvSpPr>
            <p:spPr bwMode="auto">
              <a:xfrm>
                <a:off x="3850" y="26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27724" name="Text Box 115"/>
              <p:cNvSpPr txBox="1">
                <a:spLocks noChangeArrowheads="1"/>
              </p:cNvSpPr>
              <p:nvPr/>
            </p:nvSpPr>
            <p:spPr bwMode="auto">
              <a:xfrm>
                <a:off x="4594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27725" name="Text Box 116"/>
              <p:cNvSpPr txBox="1">
                <a:spLocks noChangeArrowheads="1"/>
              </p:cNvSpPr>
              <p:nvPr/>
            </p:nvSpPr>
            <p:spPr bwMode="auto">
              <a:xfrm>
                <a:off x="4211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27726" name="Text Box 117"/>
              <p:cNvSpPr txBox="1">
                <a:spLocks noChangeArrowheads="1"/>
              </p:cNvSpPr>
              <p:nvPr/>
            </p:nvSpPr>
            <p:spPr bwMode="auto">
              <a:xfrm>
                <a:off x="344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27727" name="Text Box 118"/>
              <p:cNvSpPr txBox="1">
                <a:spLocks noChangeArrowheads="1"/>
              </p:cNvSpPr>
              <p:nvPr/>
            </p:nvSpPr>
            <p:spPr bwMode="auto">
              <a:xfrm>
                <a:off x="382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27728" name="Text Box 119"/>
              <p:cNvSpPr txBox="1">
                <a:spLocks noChangeArrowheads="1"/>
              </p:cNvSpPr>
              <p:nvPr/>
            </p:nvSpPr>
            <p:spPr bwMode="auto">
              <a:xfrm>
                <a:off x="459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27729" name="Text Box 120"/>
              <p:cNvSpPr txBox="1">
                <a:spLocks noChangeArrowheads="1"/>
              </p:cNvSpPr>
              <p:nvPr/>
            </p:nvSpPr>
            <p:spPr bwMode="auto">
              <a:xfrm>
                <a:off x="421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27730" name="Text Box 121"/>
              <p:cNvSpPr txBox="1">
                <a:spLocks noChangeArrowheads="1"/>
              </p:cNvSpPr>
              <p:nvPr/>
            </p:nvSpPr>
            <p:spPr bwMode="auto">
              <a:xfrm>
                <a:off x="3109" y="29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</a:t>
                </a:r>
                <a:endParaRPr kumimoji="1" lang="en-US" altLang="zh-CN" sz="3600"/>
              </a:p>
            </p:txBody>
          </p:sp>
          <p:grpSp>
            <p:nvGrpSpPr>
              <p:cNvPr id="27731" name="Group 122"/>
              <p:cNvGrpSpPr>
                <a:grpSpLocks/>
              </p:cNvGrpSpPr>
              <p:nvPr/>
            </p:nvGrpSpPr>
            <p:grpSpPr bwMode="auto">
              <a:xfrm>
                <a:off x="3383" y="2627"/>
                <a:ext cx="1536" cy="672"/>
                <a:chOff x="3216" y="1248"/>
                <a:chExt cx="1536" cy="672"/>
              </a:xfrm>
            </p:grpSpPr>
            <p:sp>
              <p:nvSpPr>
                <p:cNvPr id="27745" name="Line 123"/>
                <p:cNvSpPr>
                  <a:spLocks noChangeShapeType="1"/>
                </p:cNvSpPr>
                <p:nvPr/>
              </p:nvSpPr>
              <p:spPr bwMode="auto">
                <a:xfrm>
                  <a:off x="3216" y="1584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7746" name="Group 124"/>
                <p:cNvGrpSpPr>
                  <a:grpSpLocks/>
                </p:cNvGrpSpPr>
                <p:nvPr/>
              </p:nvGrpSpPr>
              <p:grpSpPr bwMode="auto">
                <a:xfrm>
                  <a:off x="3216" y="1248"/>
                  <a:ext cx="1536" cy="672"/>
                  <a:chOff x="3243" y="1248"/>
                  <a:chExt cx="1536" cy="672"/>
                </a:xfrm>
              </p:grpSpPr>
              <p:sp>
                <p:nvSpPr>
                  <p:cNvPr id="27747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1248"/>
                    <a:ext cx="1536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748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3627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49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4011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750" name="Line 128"/>
                  <p:cNvSpPr>
                    <a:spLocks noChangeShapeType="1"/>
                  </p:cNvSpPr>
                  <p:nvPr/>
                </p:nvSpPr>
                <p:spPr bwMode="auto">
                  <a:xfrm>
                    <a:off x="4395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7732" name="Text Box 129"/>
              <p:cNvSpPr txBox="1">
                <a:spLocks noChangeArrowheads="1"/>
              </p:cNvSpPr>
              <p:nvPr/>
            </p:nvSpPr>
            <p:spPr bwMode="auto">
              <a:xfrm>
                <a:off x="3109" y="26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</a:t>
                </a:r>
                <a:endParaRPr kumimoji="1" lang="en-US" altLang="zh-CN" sz="3600"/>
              </a:p>
            </p:txBody>
          </p:sp>
          <p:sp>
            <p:nvSpPr>
              <p:cNvPr id="27733" name="Text Box 130"/>
              <p:cNvSpPr txBox="1">
                <a:spLocks noChangeArrowheads="1"/>
              </p:cNvSpPr>
              <p:nvPr/>
            </p:nvSpPr>
            <p:spPr bwMode="auto">
              <a:xfrm>
                <a:off x="3410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00</a:t>
                </a:r>
                <a:endParaRPr kumimoji="1" lang="en-US" altLang="zh-CN" sz="3600"/>
              </a:p>
            </p:txBody>
          </p:sp>
          <p:sp>
            <p:nvSpPr>
              <p:cNvPr id="27734" name="Text Box 131"/>
              <p:cNvSpPr txBox="1">
                <a:spLocks noChangeArrowheads="1"/>
              </p:cNvSpPr>
              <p:nvPr/>
            </p:nvSpPr>
            <p:spPr bwMode="auto">
              <a:xfrm>
                <a:off x="3794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01</a:t>
                </a:r>
                <a:endParaRPr kumimoji="1" lang="en-US" altLang="zh-CN" sz="3600"/>
              </a:p>
            </p:txBody>
          </p:sp>
          <p:sp>
            <p:nvSpPr>
              <p:cNvPr id="27735" name="Text Box 132"/>
              <p:cNvSpPr txBox="1">
                <a:spLocks noChangeArrowheads="1"/>
              </p:cNvSpPr>
              <p:nvPr/>
            </p:nvSpPr>
            <p:spPr bwMode="auto">
              <a:xfrm>
                <a:off x="4178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11</a:t>
                </a:r>
                <a:endParaRPr kumimoji="1" lang="en-US" altLang="zh-CN" sz="3600"/>
              </a:p>
            </p:txBody>
          </p:sp>
          <p:sp>
            <p:nvSpPr>
              <p:cNvPr id="27736" name="Text Box 133"/>
              <p:cNvSpPr txBox="1">
                <a:spLocks noChangeArrowheads="1"/>
              </p:cNvSpPr>
              <p:nvPr/>
            </p:nvSpPr>
            <p:spPr bwMode="auto">
              <a:xfrm>
                <a:off x="4562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10</a:t>
                </a:r>
                <a:endParaRPr kumimoji="1" lang="en-US" altLang="zh-CN" sz="3600"/>
              </a:p>
            </p:txBody>
          </p:sp>
          <p:sp>
            <p:nvSpPr>
              <p:cNvPr id="27737" name="Line 134"/>
              <p:cNvSpPr>
                <a:spLocks noChangeShapeType="1"/>
              </p:cNvSpPr>
              <p:nvPr/>
            </p:nvSpPr>
            <p:spPr bwMode="auto">
              <a:xfrm>
                <a:off x="3004" y="2361"/>
                <a:ext cx="368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38" name="Text Box 135"/>
              <p:cNvSpPr txBox="1">
                <a:spLocks noChangeArrowheads="1"/>
              </p:cNvSpPr>
              <p:nvPr/>
            </p:nvSpPr>
            <p:spPr bwMode="auto">
              <a:xfrm>
                <a:off x="3106" y="2165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JK</a:t>
                </a:r>
                <a:endParaRPr kumimoji="1" lang="en-US" altLang="zh-CN" sz="3600"/>
              </a:p>
            </p:txBody>
          </p:sp>
          <p:sp>
            <p:nvSpPr>
              <p:cNvPr id="27739" name="Text Box 136"/>
              <p:cNvSpPr txBox="1">
                <a:spLocks noChangeArrowheads="1"/>
              </p:cNvSpPr>
              <p:nvPr/>
            </p:nvSpPr>
            <p:spPr bwMode="auto">
              <a:xfrm>
                <a:off x="2905" y="24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300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7740" name="Rectangle 137"/>
              <p:cNvSpPr>
                <a:spLocks noChangeArrowheads="1"/>
              </p:cNvSpPr>
              <p:nvPr/>
            </p:nvSpPr>
            <p:spPr bwMode="auto">
              <a:xfrm>
                <a:off x="3383" y="2627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41" name="Line 138"/>
              <p:cNvSpPr>
                <a:spLocks noChangeShapeType="1"/>
              </p:cNvSpPr>
              <p:nvPr/>
            </p:nvSpPr>
            <p:spPr bwMode="auto">
              <a:xfrm>
                <a:off x="3767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2" name="Line 139"/>
              <p:cNvSpPr>
                <a:spLocks noChangeShapeType="1"/>
              </p:cNvSpPr>
              <p:nvPr/>
            </p:nvSpPr>
            <p:spPr bwMode="auto">
              <a:xfrm>
                <a:off x="4151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3" name="Line 140"/>
              <p:cNvSpPr>
                <a:spLocks noChangeShapeType="1"/>
              </p:cNvSpPr>
              <p:nvPr/>
            </p:nvSpPr>
            <p:spPr bwMode="auto">
              <a:xfrm>
                <a:off x="4535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44" name="Line 141"/>
              <p:cNvSpPr>
                <a:spLocks noChangeShapeType="1"/>
              </p:cNvSpPr>
              <p:nvPr/>
            </p:nvSpPr>
            <p:spPr bwMode="auto">
              <a:xfrm>
                <a:off x="3383" y="296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721" name="Rectangle 142"/>
            <p:cNvSpPr>
              <a:spLocks noChangeArrowheads="1"/>
            </p:cNvSpPr>
            <p:nvPr/>
          </p:nvSpPr>
          <p:spPr bwMode="auto">
            <a:xfrm>
              <a:off x="2679" y="2205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 baseline="30000">
                <a:ea typeface="楷体_GB2312" pitchFamily="49" charset="-122"/>
              </a:endParaRPr>
            </a:p>
          </p:txBody>
        </p:sp>
      </p:grpSp>
      <p:sp>
        <p:nvSpPr>
          <p:cNvPr id="1574031" name="AutoShape 143"/>
          <p:cNvSpPr>
            <a:spLocks noChangeArrowheads="1"/>
          </p:cNvSpPr>
          <p:nvPr/>
        </p:nvSpPr>
        <p:spPr bwMode="auto">
          <a:xfrm>
            <a:off x="6696075" y="4437063"/>
            <a:ext cx="1008063" cy="3238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9" name="Group 144"/>
          <p:cNvGrpSpPr>
            <a:grpSpLocks/>
          </p:cNvGrpSpPr>
          <p:nvPr/>
        </p:nvGrpSpPr>
        <p:grpSpPr bwMode="auto">
          <a:xfrm>
            <a:off x="5254625" y="4976813"/>
            <a:ext cx="2701925" cy="323850"/>
            <a:chOff x="3310" y="3135"/>
            <a:chExt cx="1702" cy="204"/>
          </a:xfrm>
        </p:grpSpPr>
        <p:sp>
          <p:nvSpPr>
            <p:cNvPr id="27718" name="AutoShape 145"/>
            <p:cNvSpPr>
              <a:spLocks/>
            </p:cNvSpPr>
            <p:nvPr/>
          </p:nvSpPr>
          <p:spPr bwMode="auto">
            <a:xfrm>
              <a:off x="3310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7719" name="AutoShape 146"/>
            <p:cNvSpPr>
              <a:spLocks/>
            </p:cNvSpPr>
            <p:nvPr/>
          </p:nvSpPr>
          <p:spPr bwMode="auto">
            <a:xfrm rot="10800000">
              <a:off x="4626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7716" name="Text Box 147"/>
          <p:cNvSpPr txBox="1">
            <a:spLocks noChangeArrowheads="1"/>
          </p:cNvSpPr>
          <p:nvPr/>
        </p:nvSpPr>
        <p:spPr bwMode="auto">
          <a:xfrm>
            <a:off x="1571625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771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0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04E4F7-0875-4174-A302-48920853D7A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EA6EA71-574A-4F6E-89CC-11E7FED01EC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8678" name="Group 4"/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28765" name="Rectangle 5"/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66" name="Line 6"/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7" name="Line 7"/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8" name="Line 8"/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9" name="Line 9"/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0" name="Text Box 10"/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8771" name="Text Box 11"/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772" name="Text Box 12"/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773" name="Line 13"/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4"/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5"/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Oval 16"/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77" name="Line 17"/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Text Box 18"/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28679" name="Group 19"/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28750" name="Rectangle 20"/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51" name="Line 21"/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2" name="Line 22"/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3" name="Line 23"/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4" name="Line 24"/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5" name="Text Box 25"/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8756" name="Text Box 26"/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757" name="Text Box 27"/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758" name="Line 28"/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59" name="Line 29"/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0" name="Line 30"/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1" name="Oval 31"/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8762" name="Line 32"/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63" name="Text Box 33"/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8764" name="Oval 34"/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8680" name="Oval 35"/>
          <p:cNvSpPr>
            <a:spLocks noChangeArrowheads="1"/>
          </p:cNvSpPr>
          <p:nvPr/>
        </p:nvSpPr>
        <p:spPr bwMode="auto">
          <a:xfrm>
            <a:off x="5318125" y="46275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Oval 36"/>
          <p:cNvSpPr>
            <a:spLocks noChangeArrowheads="1"/>
          </p:cNvSpPr>
          <p:nvPr/>
        </p:nvSpPr>
        <p:spPr bwMode="auto">
          <a:xfrm>
            <a:off x="6965950" y="46180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74949" name="Arc 37"/>
          <p:cNvSpPr>
            <a:spLocks/>
          </p:cNvSpPr>
          <p:nvPr/>
        </p:nvSpPr>
        <p:spPr bwMode="auto">
          <a:xfrm flipV="1">
            <a:off x="5743575" y="4257675"/>
            <a:ext cx="1457325" cy="1152525"/>
          </a:xfrm>
          <a:custGeom>
            <a:avLst/>
            <a:gdLst>
              <a:gd name="T0" fmla="*/ 0 w 27828"/>
              <a:gd name="T1" fmla="*/ 2147483646 h 21600"/>
              <a:gd name="T2" fmla="*/ 2147483646 w 27828"/>
              <a:gd name="T3" fmla="*/ 2147483646 h 21600"/>
              <a:gd name="T4" fmla="*/ 2147483646 w 27828"/>
              <a:gd name="T5" fmla="*/ 2147483646 h 21600"/>
              <a:gd name="T6" fmla="*/ 0 60000 65536"/>
              <a:gd name="T7" fmla="*/ 0 60000 65536"/>
              <a:gd name="T8" fmla="*/ 0 60000 65536"/>
              <a:gd name="T9" fmla="*/ 0 w 27828"/>
              <a:gd name="T10" fmla="*/ 0 h 21600"/>
              <a:gd name="T11" fmla="*/ 27828 w 278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28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</a:path>
              <a:path w="27828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0" name="Arc 38"/>
          <p:cNvSpPr>
            <a:spLocks/>
          </p:cNvSpPr>
          <p:nvPr/>
        </p:nvSpPr>
        <p:spPr bwMode="auto">
          <a:xfrm flipH="1">
            <a:off x="5699125" y="4333875"/>
            <a:ext cx="1519238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1" name="Arc 39"/>
          <p:cNvSpPr>
            <a:spLocks/>
          </p:cNvSpPr>
          <p:nvPr/>
        </p:nvSpPr>
        <p:spPr bwMode="auto">
          <a:xfrm>
            <a:off x="7470775" y="4568825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2" name="Arc 40"/>
          <p:cNvSpPr>
            <a:spLocks/>
          </p:cNvSpPr>
          <p:nvPr/>
        </p:nvSpPr>
        <p:spPr bwMode="auto">
          <a:xfrm rot="10800000">
            <a:off x="4837113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3" name="Text Box 41"/>
          <p:cNvSpPr txBox="1">
            <a:spLocks noChangeArrowheads="1"/>
          </p:cNvSpPr>
          <p:nvPr/>
        </p:nvSpPr>
        <p:spPr bwMode="auto">
          <a:xfrm>
            <a:off x="5768975" y="3860800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J=1, K=x</a:t>
            </a:r>
          </a:p>
        </p:txBody>
      </p:sp>
      <p:sp>
        <p:nvSpPr>
          <p:cNvPr id="1574954" name="Text Box 42"/>
          <p:cNvSpPr txBox="1">
            <a:spLocks noChangeArrowheads="1"/>
          </p:cNvSpPr>
          <p:nvPr/>
        </p:nvSpPr>
        <p:spPr bwMode="auto">
          <a:xfrm>
            <a:off x="5741988" y="54451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J=x, K=1 </a:t>
            </a:r>
          </a:p>
        </p:txBody>
      </p:sp>
      <p:sp>
        <p:nvSpPr>
          <p:cNvPr id="1574955" name="Text Box 43"/>
          <p:cNvSpPr txBox="1">
            <a:spLocks noChangeArrowheads="1"/>
          </p:cNvSpPr>
          <p:nvPr/>
        </p:nvSpPr>
        <p:spPr bwMode="auto">
          <a:xfrm>
            <a:off x="8001000" y="45085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K=0</a:t>
            </a:r>
          </a:p>
        </p:txBody>
      </p:sp>
      <p:sp>
        <p:nvSpPr>
          <p:cNvPr id="1574956" name="Text Box 44"/>
          <p:cNvSpPr txBox="1">
            <a:spLocks noChangeArrowheads="1"/>
          </p:cNvSpPr>
          <p:nvPr/>
        </p:nvSpPr>
        <p:spPr bwMode="auto">
          <a:xfrm>
            <a:off x="4086225" y="44958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K=x</a:t>
            </a:r>
          </a:p>
        </p:txBody>
      </p:sp>
      <p:sp>
        <p:nvSpPr>
          <p:cNvPr id="28690" name="Text Box 45"/>
          <p:cNvSpPr txBox="1">
            <a:spLocks noChangeArrowheads="1"/>
          </p:cNvSpPr>
          <p:nvPr/>
        </p:nvSpPr>
        <p:spPr bwMode="auto">
          <a:xfrm>
            <a:off x="5400675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</a:t>
            </a:r>
          </a:p>
        </p:txBody>
      </p:sp>
      <p:sp>
        <p:nvSpPr>
          <p:cNvPr id="28691" name="Text Box 46"/>
          <p:cNvSpPr txBox="1">
            <a:spLocks noChangeArrowheads="1"/>
          </p:cNvSpPr>
          <p:nvPr/>
        </p:nvSpPr>
        <p:spPr bwMode="auto">
          <a:xfrm>
            <a:off x="7056438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28692" name="Rectangle 47"/>
          <p:cNvSpPr>
            <a:spLocks noChangeArrowheads="1"/>
          </p:cNvSpPr>
          <p:nvPr/>
        </p:nvSpPr>
        <p:spPr bwMode="auto">
          <a:xfrm>
            <a:off x="5830888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4960" name="Group 48"/>
          <p:cNvGraphicFramePr>
            <a:graphicFrameLocks noGrp="1"/>
          </p:cNvGraphicFramePr>
          <p:nvPr/>
        </p:nvGraphicFramePr>
        <p:xfrm>
          <a:off x="576263" y="2174875"/>
          <a:ext cx="3313112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48" name="Text Box 119"/>
          <p:cNvSpPr txBox="1">
            <a:spLocks noChangeArrowheads="1"/>
          </p:cNvSpPr>
          <p:nvPr/>
        </p:nvSpPr>
        <p:spPr bwMode="auto">
          <a:xfrm>
            <a:off x="1573213" y="1592263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874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49" grpId="0" animBg="1"/>
      <p:bldP spid="1574950" grpId="0" animBg="1"/>
      <p:bldP spid="1574951" grpId="0" animBg="1"/>
      <p:bldP spid="1574952" grpId="0" animBg="1"/>
      <p:bldP spid="1574953" grpId="0"/>
      <p:bldP spid="1574954" grpId="0"/>
      <p:bldP spid="1574955" grpId="0"/>
      <p:bldP spid="15749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12582DC-1B90-45EC-9A12-23B12B39E05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87C93B-F17C-42A3-9A42-C0CDA5AD235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727075" y="3060700"/>
          <a:ext cx="70405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图片" r:id="rId3" imgW="3221736" imgH="1068324" progId="Word.Picture.8">
                  <p:embed/>
                </p:oleObj>
              </mc:Choice>
              <mc:Fallback>
                <p:oleObj name="图片" r:id="rId3" imgW="3221736" imgH="106832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60700"/>
                        <a:ext cx="70405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─JK</a:t>
            </a:r>
            <a:r>
              <a:rPr lang="zh-CN" altLang="en-US"/>
              <a:t>触发器波形图</a:t>
            </a:r>
            <a:endParaRPr lang="en-US" altLang="zh-CN"/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画出输出波形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aphicFrame>
        <p:nvGraphicFramePr>
          <p:cNvPr id="1575941" name="Object 5"/>
          <p:cNvGraphicFramePr>
            <a:graphicFrameLocks noChangeAspect="1"/>
          </p:cNvGraphicFramePr>
          <p:nvPr/>
        </p:nvGraphicFramePr>
        <p:xfrm>
          <a:off x="719138" y="5429250"/>
          <a:ext cx="7019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图片" r:id="rId5" imgW="3211033" imgH="288598" progId="Word.Picture.8">
                  <p:embed/>
                </p:oleObj>
              </mc:Choice>
              <mc:Fallback>
                <p:oleObj name="图片" r:id="rId5" imgW="3211033" imgH="28859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29250"/>
                        <a:ext cx="70199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6"/>
          <p:cNvGrpSpPr>
            <a:grpSpLocks/>
          </p:cNvGrpSpPr>
          <p:nvPr/>
        </p:nvGrpSpPr>
        <p:grpSpPr bwMode="auto">
          <a:xfrm>
            <a:off x="6762750" y="1592263"/>
            <a:ext cx="1949450" cy="1152525"/>
            <a:chOff x="4077" y="1185"/>
            <a:chExt cx="1228" cy="726"/>
          </a:xfrm>
        </p:grpSpPr>
        <p:sp>
          <p:nvSpPr>
            <p:cNvPr id="29713" name="Rectangle 7"/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14" name="Line 8"/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Line 9"/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10"/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Line 11"/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Text Box 12"/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9719" name="Text Box 13"/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20" name="Text Box 14"/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21" name="Line 15"/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Line 16"/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3" name="Line 17"/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Oval 18"/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25" name="Line 19"/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Text Box 20"/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9727" name="Oval 21"/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9705" name="Line 22"/>
          <p:cNvSpPr>
            <a:spLocks noChangeShapeType="1"/>
          </p:cNvSpPr>
          <p:nvPr/>
        </p:nvSpPr>
        <p:spPr bwMode="auto">
          <a:xfrm>
            <a:off x="212407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23"/>
          <p:cNvSpPr>
            <a:spLocks noChangeShapeType="1"/>
          </p:cNvSpPr>
          <p:nvPr/>
        </p:nvSpPr>
        <p:spPr bwMode="auto">
          <a:xfrm>
            <a:off x="2973388" y="3106738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24"/>
          <p:cNvSpPr>
            <a:spLocks noChangeShapeType="1"/>
          </p:cNvSpPr>
          <p:nvPr/>
        </p:nvSpPr>
        <p:spPr bwMode="auto">
          <a:xfrm>
            <a:off x="3816350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25"/>
          <p:cNvSpPr>
            <a:spLocks noChangeShapeType="1"/>
          </p:cNvSpPr>
          <p:nvPr/>
        </p:nvSpPr>
        <p:spPr bwMode="auto">
          <a:xfrm>
            <a:off x="4643438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26"/>
          <p:cNvSpPr>
            <a:spLocks noChangeShapeType="1"/>
          </p:cNvSpPr>
          <p:nvPr/>
        </p:nvSpPr>
        <p:spPr bwMode="auto">
          <a:xfrm>
            <a:off x="55086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27"/>
          <p:cNvSpPr>
            <a:spLocks noChangeShapeType="1"/>
          </p:cNvSpPr>
          <p:nvPr/>
        </p:nvSpPr>
        <p:spPr bwMode="auto">
          <a:xfrm>
            <a:off x="63722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28"/>
          <p:cNvSpPr>
            <a:spLocks noChangeShapeType="1"/>
          </p:cNvSpPr>
          <p:nvPr/>
        </p:nvSpPr>
        <p:spPr bwMode="auto">
          <a:xfrm>
            <a:off x="723582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6FDC566-F7E7-4668-B704-0701B5F85DD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68EC1C-A219-47E0-8D5A-65CC4F4B1B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触发器逻辑功能转换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94638" cy="1625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利用某种功能触发器来构造不同功能的触发器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根据两种触发器的特性方程，求解转换电路的逻辑函数式</a:t>
            </a:r>
          </a:p>
        </p:txBody>
      </p:sp>
      <p:grpSp>
        <p:nvGrpSpPr>
          <p:cNvPr id="30726" name="Group 4"/>
          <p:cNvGrpSpPr>
            <a:grpSpLocks/>
          </p:cNvGrpSpPr>
          <p:nvPr/>
        </p:nvGrpSpPr>
        <p:grpSpPr bwMode="auto">
          <a:xfrm>
            <a:off x="1579563" y="3530600"/>
            <a:ext cx="5476875" cy="2562225"/>
            <a:chOff x="995" y="2224"/>
            <a:chExt cx="3450" cy="1614"/>
          </a:xfrm>
        </p:grpSpPr>
        <p:sp>
          <p:nvSpPr>
            <p:cNvPr id="30728" name="Rectangle 5"/>
            <p:cNvSpPr>
              <a:spLocks noChangeArrowheads="1"/>
            </p:cNvSpPr>
            <p:nvPr/>
          </p:nvSpPr>
          <p:spPr bwMode="auto">
            <a:xfrm>
              <a:off x="2925" y="2523"/>
              <a:ext cx="862" cy="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触发器</a:t>
              </a:r>
            </a:p>
          </p:txBody>
        </p:sp>
        <p:sp>
          <p:nvSpPr>
            <p:cNvPr id="30729" name="Rectangle 6"/>
            <p:cNvSpPr>
              <a:spLocks noChangeArrowheads="1"/>
            </p:cNvSpPr>
            <p:nvPr/>
          </p:nvSpPr>
          <p:spPr bwMode="auto">
            <a:xfrm>
              <a:off x="1629" y="2512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30" name="Line 7"/>
            <p:cNvSpPr>
              <a:spLocks noChangeShapeType="1"/>
            </p:cNvSpPr>
            <p:nvPr/>
          </p:nvSpPr>
          <p:spPr bwMode="auto">
            <a:xfrm>
              <a:off x="2349" y="27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8"/>
            <p:cNvSpPr>
              <a:spLocks noChangeShapeType="1"/>
            </p:cNvSpPr>
            <p:nvPr/>
          </p:nvSpPr>
          <p:spPr bwMode="auto">
            <a:xfrm>
              <a:off x="2349" y="308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9"/>
            <p:cNvSpPr>
              <a:spLocks noChangeShapeType="1"/>
            </p:cNvSpPr>
            <p:nvPr/>
          </p:nvSpPr>
          <p:spPr bwMode="auto">
            <a:xfrm>
              <a:off x="3789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0"/>
            <p:cNvSpPr>
              <a:spLocks noChangeShapeType="1"/>
            </p:cNvSpPr>
            <p:nvPr/>
          </p:nvSpPr>
          <p:spPr bwMode="auto">
            <a:xfrm>
              <a:off x="3789" y="30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1"/>
            <p:cNvSpPr>
              <a:spLocks noChangeShapeType="1"/>
            </p:cNvSpPr>
            <p:nvPr/>
          </p:nvSpPr>
          <p:spPr bwMode="auto">
            <a:xfrm>
              <a:off x="1197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2"/>
            <p:cNvSpPr>
              <a:spLocks noChangeShapeType="1"/>
            </p:cNvSpPr>
            <p:nvPr/>
          </p:nvSpPr>
          <p:spPr bwMode="auto">
            <a:xfrm>
              <a:off x="1197" y="30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3"/>
            <p:cNvSpPr>
              <a:spLocks noChangeShapeType="1"/>
            </p:cNvSpPr>
            <p:nvPr/>
          </p:nvSpPr>
          <p:spPr bwMode="auto">
            <a:xfrm flipV="1">
              <a:off x="3933" y="2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4"/>
            <p:cNvSpPr>
              <a:spLocks noChangeShapeType="1"/>
            </p:cNvSpPr>
            <p:nvPr/>
          </p:nvSpPr>
          <p:spPr bwMode="auto">
            <a:xfrm flipH="1">
              <a:off x="2013" y="232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5"/>
            <p:cNvSpPr>
              <a:spLocks noChangeShapeType="1"/>
            </p:cNvSpPr>
            <p:nvPr/>
          </p:nvSpPr>
          <p:spPr bwMode="auto">
            <a:xfrm>
              <a:off x="2013" y="23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6"/>
            <p:cNvSpPr>
              <a:spLocks noChangeShapeType="1"/>
            </p:cNvSpPr>
            <p:nvPr/>
          </p:nvSpPr>
          <p:spPr bwMode="auto">
            <a:xfrm>
              <a:off x="3933" y="30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7"/>
            <p:cNvSpPr>
              <a:spLocks noChangeShapeType="1"/>
            </p:cNvSpPr>
            <p:nvPr/>
          </p:nvSpPr>
          <p:spPr bwMode="auto">
            <a:xfrm flipH="1">
              <a:off x="1965" y="3424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18"/>
            <p:cNvSpPr>
              <a:spLocks noChangeShapeType="1"/>
            </p:cNvSpPr>
            <p:nvPr/>
          </p:nvSpPr>
          <p:spPr bwMode="auto">
            <a:xfrm flipV="1">
              <a:off x="1965" y="32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Text Box 19"/>
            <p:cNvSpPr txBox="1">
              <a:spLocks noChangeArrowheads="1"/>
            </p:cNvSpPr>
            <p:nvPr/>
          </p:nvSpPr>
          <p:spPr bwMode="auto">
            <a:xfrm>
              <a:off x="995" y="256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30743" name="Text Box 20"/>
            <p:cNvSpPr txBox="1">
              <a:spLocks noChangeArrowheads="1"/>
            </p:cNvSpPr>
            <p:nvPr/>
          </p:nvSpPr>
          <p:spPr bwMode="auto">
            <a:xfrm>
              <a:off x="1005" y="29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30744" name="Text Box 21"/>
            <p:cNvSpPr txBox="1">
              <a:spLocks noChangeArrowheads="1"/>
            </p:cNvSpPr>
            <p:nvPr/>
          </p:nvSpPr>
          <p:spPr bwMode="auto">
            <a:xfrm>
              <a:off x="2449" y="245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30745" name="Text Box 22"/>
            <p:cNvSpPr txBox="1">
              <a:spLocks noChangeArrowheads="1"/>
            </p:cNvSpPr>
            <p:nvPr/>
          </p:nvSpPr>
          <p:spPr bwMode="auto">
            <a:xfrm>
              <a:off x="2456" y="285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30746" name="Text Box 23"/>
            <p:cNvSpPr txBox="1">
              <a:spLocks noChangeArrowheads="1"/>
            </p:cNvSpPr>
            <p:nvPr/>
          </p:nvSpPr>
          <p:spPr bwMode="auto">
            <a:xfrm>
              <a:off x="4181" y="256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47" name="Text Box 24"/>
            <p:cNvSpPr txBox="1">
              <a:spLocks noChangeArrowheads="1"/>
            </p:cNvSpPr>
            <p:nvPr/>
          </p:nvSpPr>
          <p:spPr bwMode="auto">
            <a:xfrm>
              <a:off x="4205" y="295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48" name="Line 25"/>
            <p:cNvSpPr>
              <a:spLocks noChangeShapeType="1"/>
            </p:cNvSpPr>
            <p:nvPr/>
          </p:nvSpPr>
          <p:spPr bwMode="auto">
            <a:xfrm>
              <a:off x="4257" y="29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6"/>
            <p:cNvSpPr>
              <a:spLocks noChangeShapeType="1"/>
            </p:cNvSpPr>
            <p:nvPr/>
          </p:nvSpPr>
          <p:spPr bwMode="auto">
            <a:xfrm>
              <a:off x="2925" y="2795"/>
              <a:ext cx="94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27"/>
            <p:cNvSpPr>
              <a:spLocks noChangeShapeType="1"/>
            </p:cNvSpPr>
            <p:nvPr/>
          </p:nvSpPr>
          <p:spPr bwMode="auto">
            <a:xfrm flipH="1">
              <a:off x="2925" y="288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Line 28"/>
            <p:cNvSpPr>
              <a:spLocks noChangeShapeType="1"/>
            </p:cNvSpPr>
            <p:nvPr/>
          </p:nvSpPr>
          <p:spPr bwMode="auto">
            <a:xfrm flipH="1">
              <a:off x="2733" y="28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Rectangle 29"/>
            <p:cNvSpPr>
              <a:spLocks noChangeArrowheads="1"/>
            </p:cNvSpPr>
            <p:nvPr/>
          </p:nvSpPr>
          <p:spPr bwMode="auto">
            <a:xfrm>
              <a:off x="1437" y="2224"/>
              <a:ext cx="264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53" name="Text Box 30"/>
            <p:cNvSpPr txBox="1">
              <a:spLocks noChangeArrowheads="1"/>
            </p:cNvSpPr>
            <p:nvPr/>
          </p:nvSpPr>
          <p:spPr bwMode="auto">
            <a:xfrm>
              <a:off x="2789" y="35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0754" name="Line 31"/>
            <p:cNvSpPr>
              <a:spLocks noChangeShapeType="1"/>
            </p:cNvSpPr>
            <p:nvPr/>
          </p:nvSpPr>
          <p:spPr bwMode="auto">
            <a:xfrm>
              <a:off x="2741" y="2896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Rectangle 32"/>
            <p:cNvSpPr>
              <a:spLocks noChangeArrowheads="1"/>
            </p:cNvSpPr>
            <p:nvPr/>
          </p:nvSpPr>
          <p:spPr bwMode="auto">
            <a:xfrm>
              <a:off x="1610" y="2523"/>
              <a:ext cx="748" cy="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转换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</p:grpSp>
      <p:sp>
        <p:nvSpPr>
          <p:cNvPr id="307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C1D2A55-EE13-43E7-9367-9DEF7CA607B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169E5BB-6A17-40B8-A9D3-BA99FB441E1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728788" y="2232025"/>
            <a:ext cx="8778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电路</a:t>
            </a:r>
          </a:p>
        </p:txBody>
      </p:sp>
      <p:sp>
        <p:nvSpPr>
          <p:cNvPr id="31750" name="AutoShape 4"/>
          <p:cNvSpPr>
            <a:spLocks noChangeArrowheads="1"/>
          </p:cNvSpPr>
          <p:nvPr/>
        </p:nvSpPr>
        <p:spPr bwMode="auto">
          <a:xfrm>
            <a:off x="1758950" y="2098675"/>
            <a:ext cx="869950" cy="11160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792163" y="26733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K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865188" y="2144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J</a:t>
            </a:r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>
            <a:off x="1223963" y="2408238"/>
            <a:ext cx="54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8"/>
          <p:cNvSpPr>
            <a:spLocks noChangeShapeType="1"/>
          </p:cNvSpPr>
          <p:nvPr/>
        </p:nvSpPr>
        <p:spPr bwMode="auto">
          <a:xfrm>
            <a:off x="1223963" y="2901950"/>
            <a:ext cx="534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AutoShape 9"/>
          <p:cNvSpPr>
            <a:spLocks noChangeArrowheads="1"/>
          </p:cNvSpPr>
          <p:nvPr/>
        </p:nvSpPr>
        <p:spPr bwMode="auto">
          <a:xfrm>
            <a:off x="1512888" y="1881188"/>
            <a:ext cx="2555875" cy="15128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1756" name="Rectangle 10"/>
          <p:cNvSpPr>
            <a:spLocks noChangeArrowheads="1"/>
          </p:cNvSpPr>
          <p:nvPr/>
        </p:nvSpPr>
        <p:spPr bwMode="auto">
          <a:xfrm>
            <a:off x="5327650" y="1808163"/>
            <a:ext cx="187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ea typeface="楷体_GB2312" pitchFamily="49" charset="-122"/>
              </a:rPr>
              <a:t>Q</a:t>
            </a:r>
            <a:r>
              <a:rPr lang="en-US" altLang="zh-CN" baseline="30000">
                <a:ea typeface="楷体_GB2312" pitchFamily="49" charset="-122"/>
              </a:rPr>
              <a:t>n+1</a:t>
            </a:r>
            <a:r>
              <a:rPr lang="en-US" altLang="zh-CN">
                <a:ea typeface="楷体_GB2312" pitchFamily="49" charset="-122"/>
              </a:rPr>
              <a:t> = 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31757" name="Object 11"/>
          <p:cNvGraphicFramePr>
            <a:graphicFrameLocks noChangeAspect="1"/>
          </p:cNvGraphicFramePr>
          <p:nvPr/>
        </p:nvGraphicFramePr>
        <p:xfrm>
          <a:off x="576263" y="3897313"/>
          <a:ext cx="47513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图片" r:id="rId3" imgW="2436375" imgH="827821" progId="Word.Picture.8">
                  <p:embed/>
                </p:oleObj>
              </mc:Choice>
              <mc:Fallback>
                <p:oleObj name="图片" r:id="rId3" imgW="2436375" imgH="827821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97313"/>
                        <a:ext cx="475138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8" name="Group 12"/>
          <p:cNvGrpSpPr>
            <a:grpSpLocks/>
          </p:cNvGrpSpPr>
          <p:nvPr/>
        </p:nvGrpSpPr>
        <p:grpSpPr bwMode="auto">
          <a:xfrm>
            <a:off x="5292725" y="2622550"/>
            <a:ext cx="3492500" cy="519113"/>
            <a:chOff x="1134" y="3594"/>
            <a:chExt cx="2200" cy="327"/>
          </a:xfrm>
        </p:grpSpPr>
        <p:sp>
          <p:nvSpPr>
            <p:cNvPr id="31792" name="Text Box 13"/>
            <p:cNvSpPr txBox="1">
              <a:spLocks noChangeArrowheads="1"/>
            </p:cNvSpPr>
            <p:nvPr/>
          </p:nvSpPr>
          <p:spPr bwMode="auto">
            <a:xfrm>
              <a:off x="1134" y="3594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31793" name="Line 14"/>
            <p:cNvSpPr>
              <a:spLocks noChangeShapeType="1"/>
            </p:cNvSpPr>
            <p:nvPr/>
          </p:nvSpPr>
          <p:spPr bwMode="auto">
            <a:xfrm>
              <a:off x="2041" y="3634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15"/>
            <p:cNvSpPr>
              <a:spLocks noChangeShapeType="1"/>
            </p:cNvSpPr>
            <p:nvPr/>
          </p:nvSpPr>
          <p:spPr bwMode="auto">
            <a:xfrm>
              <a:off x="2517" y="363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9" name="Group 16"/>
          <p:cNvGrpSpPr>
            <a:grpSpLocks/>
          </p:cNvGrpSpPr>
          <p:nvPr/>
        </p:nvGrpSpPr>
        <p:grpSpPr bwMode="auto">
          <a:xfrm>
            <a:off x="5327650" y="3465513"/>
            <a:ext cx="3492500" cy="519112"/>
            <a:chOff x="3311" y="2205"/>
            <a:chExt cx="2200" cy="327"/>
          </a:xfrm>
        </p:grpSpPr>
        <p:sp>
          <p:nvSpPr>
            <p:cNvPr id="31789" name="Text Box 17"/>
            <p:cNvSpPr txBox="1">
              <a:spLocks noChangeArrowheads="1"/>
            </p:cNvSpPr>
            <p:nvPr/>
          </p:nvSpPr>
          <p:spPr bwMode="auto">
            <a:xfrm>
              <a:off x="3311" y="2205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D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31790" name="Line 18"/>
            <p:cNvSpPr>
              <a:spLocks noChangeShapeType="1"/>
            </p:cNvSpPr>
            <p:nvPr/>
          </p:nvSpPr>
          <p:spPr bwMode="auto">
            <a:xfrm>
              <a:off x="3946" y="2245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1" name="Line 19"/>
            <p:cNvSpPr>
              <a:spLocks noChangeShapeType="1"/>
            </p:cNvSpPr>
            <p:nvPr/>
          </p:nvSpPr>
          <p:spPr bwMode="auto">
            <a:xfrm>
              <a:off x="4422" y="2245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0" name="Rectangle 20"/>
          <p:cNvSpPr>
            <a:spLocks noChangeArrowheads="1"/>
          </p:cNvSpPr>
          <p:nvPr/>
        </p:nvSpPr>
        <p:spPr bwMode="auto">
          <a:xfrm>
            <a:off x="3030538" y="2170113"/>
            <a:ext cx="714375" cy="9763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>
            <a:off x="2628900" y="2401888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2773363" y="28908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3"/>
          <p:cNvSpPr>
            <a:spLocks noChangeShapeType="1"/>
          </p:cNvSpPr>
          <p:nvPr/>
        </p:nvSpPr>
        <p:spPr bwMode="auto">
          <a:xfrm>
            <a:off x="3744913" y="24018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>
            <a:off x="3770313" y="288607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Text Box 25"/>
          <p:cNvSpPr txBox="1">
            <a:spLocks noChangeArrowheads="1"/>
          </p:cNvSpPr>
          <p:nvPr/>
        </p:nvSpPr>
        <p:spPr bwMode="auto">
          <a:xfrm>
            <a:off x="3016250" y="22082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1766" name="Text Box 26"/>
          <p:cNvSpPr txBox="1">
            <a:spLocks noChangeArrowheads="1"/>
          </p:cNvSpPr>
          <p:nvPr/>
        </p:nvSpPr>
        <p:spPr bwMode="auto">
          <a:xfrm>
            <a:off x="4281488" y="21701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67" name="Text Box 27"/>
          <p:cNvSpPr txBox="1">
            <a:spLocks noChangeArrowheads="1"/>
          </p:cNvSpPr>
          <p:nvPr/>
        </p:nvSpPr>
        <p:spPr bwMode="auto">
          <a:xfrm>
            <a:off x="4295775" y="264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68" name="Line 28"/>
          <p:cNvSpPr>
            <a:spLocks noChangeShapeType="1"/>
          </p:cNvSpPr>
          <p:nvPr/>
        </p:nvSpPr>
        <p:spPr bwMode="auto">
          <a:xfrm>
            <a:off x="4389438" y="274320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69" name="Group 29"/>
          <p:cNvGrpSpPr>
            <a:grpSpLocks/>
          </p:cNvGrpSpPr>
          <p:nvPr/>
        </p:nvGrpSpPr>
        <p:grpSpPr bwMode="auto">
          <a:xfrm>
            <a:off x="3024188" y="2782888"/>
            <a:ext cx="120650" cy="215900"/>
            <a:chOff x="1931" y="1834"/>
            <a:chExt cx="80" cy="144"/>
          </a:xfrm>
        </p:grpSpPr>
        <p:sp>
          <p:nvSpPr>
            <p:cNvPr id="31787" name="Line 30"/>
            <p:cNvSpPr>
              <a:spLocks noChangeShapeType="1"/>
            </p:cNvSpPr>
            <p:nvPr/>
          </p:nvSpPr>
          <p:spPr bwMode="auto">
            <a:xfrm>
              <a:off x="1931" y="1834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31"/>
            <p:cNvSpPr>
              <a:spLocks noChangeShapeType="1"/>
            </p:cNvSpPr>
            <p:nvPr/>
          </p:nvSpPr>
          <p:spPr bwMode="auto">
            <a:xfrm flipV="1">
              <a:off x="1931" y="1905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3746500" y="2817813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1771" name="Group 33"/>
          <p:cNvGrpSpPr>
            <a:grpSpLocks/>
          </p:cNvGrpSpPr>
          <p:nvPr/>
        </p:nvGrpSpPr>
        <p:grpSpPr bwMode="auto">
          <a:xfrm>
            <a:off x="5832475" y="4724400"/>
            <a:ext cx="1949450" cy="1152525"/>
            <a:chOff x="2631" y="1162"/>
            <a:chExt cx="1228" cy="726"/>
          </a:xfrm>
        </p:grpSpPr>
        <p:sp>
          <p:nvSpPr>
            <p:cNvPr id="31773" name="Rectangle 34"/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774" name="Line 35"/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36"/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37"/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38"/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Text Box 39"/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1779" name="Text Box 40"/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780" name="Text Box 41"/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781" name="Line 42"/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43"/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44"/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Oval 45"/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785" name="Line 46"/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Text Box 47"/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sp>
        <p:nvSpPr>
          <p:cNvPr id="3177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FC93F6-47DD-473C-8B9D-3D611492E81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CCE87D-A72D-40C3-BB45-E60C0AB3577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Aft>
                <a:spcPct val="50000"/>
              </a:spcAft>
            </a:pPr>
            <a:r>
              <a:rPr lang="zh-CN" altLang="en-US"/>
              <a:t>触发器的实现和功能描述</a:t>
            </a:r>
          </a:p>
          <a:p>
            <a:pPr eaLnBrk="1" hangingPunct="1">
              <a:spcAft>
                <a:spcPct val="50000"/>
              </a:spcAft>
            </a:pPr>
            <a:r>
              <a:rPr lang="zh-CN" altLang="en-US"/>
              <a:t>触发器的逻辑功能转换</a:t>
            </a:r>
            <a:endParaRPr lang="en-US" altLang="zh-CN"/>
          </a:p>
          <a:p>
            <a:pPr>
              <a:spcAft>
                <a:spcPct val="50000"/>
              </a:spcAft>
            </a:pPr>
            <a:r>
              <a:rPr lang="zh-CN" altLang="en-US"/>
              <a:t>锁存器和触发器的动态特性</a:t>
            </a:r>
          </a:p>
          <a:p>
            <a:pPr>
              <a:spcAft>
                <a:spcPct val="50000"/>
              </a:spcAft>
            </a:pPr>
            <a:endParaRPr lang="zh-CN" altLang="en-US"/>
          </a:p>
          <a:p>
            <a:pPr>
              <a:spcAft>
                <a:spcPct val="50000"/>
              </a:spcAft>
            </a:pPr>
            <a:endParaRPr lang="zh-CN" altLang="en-US"/>
          </a:p>
          <a:p>
            <a:pPr>
              <a:spcAft>
                <a:spcPct val="50000"/>
              </a:spcAft>
            </a:pP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4C7520C-9810-4F99-92B7-BF0BD1C946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F8A1E8A-9F89-437C-85D5-E6812DF465D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895850" y="2133600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+1</a:t>
            </a:r>
            <a:r>
              <a:rPr lang="en-US" altLang="zh-CN">
                <a:ea typeface="楷体_GB2312" pitchFamily="49" charset="-122"/>
              </a:rPr>
              <a:t> =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4967288" y="2752725"/>
          <a:ext cx="28527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公式" r:id="rId3" imgW="1079032" imgH="253890" progId="Equation.3">
                  <p:embed/>
                </p:oleObj>
              </mc:Choice>
              <mc:Fallback>
                <p:oleObj name="公式" r:id="rId3" imgW="1079032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752725"/>
                        <a:ext cx="28527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/>
          <p:cNvGraphicFramePr>
            <a:graphicFrameLocks noChangeAspect="1"/>
          </p:cNvGraphicFramePr>
          <p:nvPr/>
        </p:nvGraphicFramePr>
        <p:xfrm>
          <a:off x="684213" y="4406900"/>
          <a:ext cx="3784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图片" r:id="rId5" imgW="1485520" imgH="642510" progId="Word.Picture.8">
                  <p:embed/>
                </p:oleObj>
              </mc:Choice>
              <mc:Fallback>
                <p:oleObj name="图片" r:id="rId5" imgW="1485520" imgH="64251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06900"/>
                        <a:ext cx="3784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7"/>
          <p:cNvGraphicFramePr>
            <a:graphicFrameLocks noChangeAspect="1"/>
          </p:cNvGraphicFramePr>
          <p:nvPr/>
        </p:nvGraphicFramePr>
        <p:xfrm>
          <a:off x="4932363" y="4473575"/>
          <a:ext cx="38163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图片" r:id="rId7" imgW="1485520" imgH="562007" progId="Word.Picture.8">
                  <p:embed/>
                </p:oleObj>
              </mc:Choice>
              <mc:Fallback>
                <p:oleObj name="图片" r:id="rId7" imgW="1485520" imgH="562007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473575"/>
                        <a:ext cx="381635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8"/>
          <p:cNvGraphicFramePr>
            <a:graphicFrameLocks noChangeAspect="1"/>
          </p:cNvGraphicFramePr>
          <p:nvPr/>
        </p:nvGraphicFramePr>
        <p:xfrm>
          <a:off x="2249488" y="20955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图片" r:id="rId9" imgW="1171100" imgH="524033" progId="Word.Picture.8">
                  <p:embed/>
                </p:oleObj>
              </mc:Choice>
              <mc:Fallback>
                <p:oleObj name="图片" r:id="rId9" imgW="1171100" imgH="52403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0955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1546225" y="2168525"/>
            <a:ext cx="806450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电路</a:t>
            </a:r>
          </a:p>
        </p:txBody>
      </p:sp>
      <p:sp>
        <p:nvSpPr>
          <p:cNvPr id="32779" name="AutoShape 10"/>
          <p:cNvSpPr>
            <a:spLocks noChangeArrowheads="1"/>
          </p:cNvSpPr>
          <p:nvPr/>
        </p:nvSpPr>
        <p:spPr bwMode="auto">
          <a:xfrm>
            <a:off x="1474788" y="2024063"/>
            <a:ext cx="971550" cy="11160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68313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863600" y="23844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AutoShape 13"/>
          <p:cNvSpPr>
            <a:spLocks noChangeArrowheads="1"/>
          </p:cNvSpPr>
          <p:nvPr/>
        </p:nvSpPr>
        <p:spPr bwMode="auto">
          <a:xfrm>
            <a:off x="1187450" y="1771650"/>
            <a:ext cx="2700338" cy="17287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32783" name="Group 14"/>
          <p:cNvGrpSpPr>
            <a:grpSpLocks/>
          </p:cNvGrpSpPr>
          <p:nvPr/>
        </p:nvGrpSpPr>
        <p:grpSpPr bwMode="auto">
          <a:xfrm>
            <a:off x="6804025" y="1514475"/>
            <a:ext cx="1860550" cy="1085850"/>
            <a:chOff x="2809" y="1094"/>
            <a:chExt cx="1244" cy="726"/>
          </a:xfrm>
        </p:grpSpPr>
        <p:sp>
          <p:nvSpPr>
            <p:cNvPr id="32786" name="Rectangle 15"/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87" name="Line 16"/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Line 18"/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Text Box 19"/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2791" name="Text Box 20"/>
            <p:cNvSpPr txBox="1">
              <a:spLocks noChangeArrowheads="1"/>
            </p:cNvSpPr>
            <p:nvPr/>
          </p:nvSpPr>
          <p:spPr bwMode="auto">
            <a:xfrm>
              <a:off x="3763" y="1101"/>
              <a:ext cx="28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2" name="Text Box 21"/>
            <p:cNvSpPr txBox="1">
              <a:spLocks noChangeArrowheads="1"/>
            </p:cNvSpPr>
            <p:nvPr/>
          </p:nvSpPr>
          <p:spPr bwMode="auto">
            <a:xfrm>
              <a:off x="3772" y="1510"/>
              <a:ext cx="28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3" name="Line 22"/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23"/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24"/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Oval 25"/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7" name="Line 26"/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2784" name="Object 6"/>
          <p:cNvGraphicFramePr>
            <a:graphicFrameLocks noChangeAspect="1"/>
          </p:cNvGraphicFramePr>
          <p:nvPr/>
        </p:nvGraphicFramePr>
        <p:xfrm>
          <a:off x="4737100" y="3611563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公式" r:id="rId11" imgW="1574800" imgH="254000" progId="Equation.3">
                  <p:embed/>
                </p:oleObj>
              </mc:Choice>
              <mc:Fallback>
                <p:oleObj name="公式" r:id="rId11" imgW="1574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611563"/>
                        <a:ext cx="34861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F2E2F1C-B63B-4B40-9C22-3F0C675EEE6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E46E8A-97B6-44FF-A40A-6054BD5AB72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触发器构成其他触发器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62275" cy="4932362"/>
          </a:xfrm>
        </p:spPr>
        <p:txBody>
          <a:bodyPr/>
          <a:lstStyle/>
          <a:p>
            <a:r>
              <a:rPr lang="zh-CN" altLang="en-US"/>
              <a:t>构成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J=D</a:t>
            </a:r>
            <a:r>
              <a:rPr lang="zh-CN" altLang="en-US"/>
              <a:t>，</a:t>
            </a:r>
            <a:r>
              <a:rPr lang="en-US" altLang="zh-CN"/>
              <a:t>K=D</a:t>
            </a:r>
          </a:p>
          <a:p>
            <a:endParaRPr lang="zh-CN" altLang="en-US"/>
          </a:p>
          <a:p>
            <a:endParaRPr lang="zh-CN" altLang="en-US" sz="2000"/>
          </a:p>
          <a:p>
            <a:endParaRPr lang="zh-CN" altLang="en-US"/>
          </a:p>
          <a:p>
            <a:r>
              <a:rPr lang="zh-CN" altLang="en-US"/>
              <a:t>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J=K=T</a:t>
            </a:r>
          </a:p>
        </p:txBody>
      </p:sp>
      <p:graphicFrame>
        <p:nvGraphicFramePr>
          <p:cNvPr id="1580036" name="Group 4"/>
          <p:cNvGraphicFramePr>
            <a:graphicFrameLocks noGrp="1"/>
          </p:cNvGraphicFramePr>
          <p:nvPr/>
        </p:nvGraphicFramePr>
        <p:xfrm>
          <a:off x="5184775" y="2085975"/>
          <a:ext cx="3313113" cy="3683002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54" name="Text Box 76"/>
          <p:cNvSpPr txBox="1">
            <a:spLocks noChangeArrowheads="1"/>
          </p:cNvSpPr>
          <p:nvPr/>
        </p:nvSpPr>
        <p:spPr bwMode="auto">
          <a:xfrm>
            <a:off x="5400675" y="1484313"/>
            <a:ext cx="277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JK</a:t>
            </a:r>
            <a:r>
              <a:rPr lang="zh-CN" altLang="en-US" sz="2400">
                <a:latin typeface="Arial" panose="020B0604020202020204" pitchFamily="34" charset="0"/>
              </a:rPr>
              <a:t>触发器特性表</a:t>
            </a:r>
          </a:p>
        </p:txBody>
      </p:sp>
      <p:grpSp>
        <p:nvGrpSpPr>
          <p:cNvPr id="33855" name="Group 77"/>
          <p:cNvGrpSpPr>
            <a:grpSpLocks/>
          </p:cNvGrpSpPr>
          <p:nvPr/>
        </p:nvGrpSpPr>
        <p:grpSpPr bwMode="auto">
          <a:xfrm>
            <a:off x="5616575" y="5876925"/>
            <a:ext cx="2592388" cy="457200"/>
            <a:chOff x="3402" y="3702"/>
            <a:chExt cx="1633" cy="288"/>
          </a:xfrm>
        </p:grpSpPr>
        <p:sp>
          <p:nvSpPr>
            <p:cNvPr id="33897" name="Text Box 78"/>
            <p:cNvSpPr txBox="1">
              <a:spLocks noChangeArrowheads="1"/>
            </p:cNvSpPr>
            <p:nvPr/>
          </p:nvSpPr>
          <p:spPr bwMode="auto">
            <a:xfrm>
              <a:off x="3402" y="3702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Q</a:t>
              </a:r>
              <a:r>
                <a:rPr kumimoji="1" lang="en-US" altLang="zh-CN" sz="2400" baseline="40000"/>
                <a:t>n+1</a:t>
              </a:r>
              <a:r>
                <a:rPr kumimoji="1" lang="en-US" altLang="zh-CN" sz="2400"/>
                <a:t> = J Q</a:t>
              </a:r>
              <a:r>
                <a:rPr kumimoji="1" lang="en-US" altLang="zh-CN" sz="2400" baseline="40000"/>
                <a:t>n</a:t>
              </a:r>
              <a:r>
                <a:rPr kumimoji="1" lang="en-US" altLang="zh-CN" sz="2400"/>
                <a:t> + KQ</a:t>
              </a:r>
              <a:r>
                <a:rPr kumimoji="1" lang="en-US" altLang="zh-CN" sz="2400" baseline="40000"/>
                <a:t>n</a:t>
              </a:r>
            </a:p>
          </p:txBody>
        </p:sp>
        <p:sp>
          <p:nvSpPr>
            <p:cNvPr id="33898" name="Line 79"/>
            <p:cNvSpPr>
              <a:spLocks noChangeShapeType="1"/>
            </p:cNvSpPr>
            <p:nvPr/>
          </p:nvSpPr>
          <p:spPr bwMode="auto">
            <a:xfrm>
              <a:off x="4173" y="3742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99" name="Line 80"/>
            <p:cNvSpPr>
              <a:spLocks noChangeShapeType="1"/>
            </p:cNvSpPr>
            <p:nvPr/>
          </p:nvSpPr>
          <p:spPr bwMode="auto">
            <a:xfrm>
              <a:off x="4580" y="374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56" name="Group 81"/>
          <p:cNvGrpSpPr>
            <a:grpSpLocks/>
          </p:cNvGrpSpPr>
          <p:nvPr/>
        </p:nvGrpSpPr>
        <p:grpSpPr bwMode="auto">
          <a:xfrm>
            <a:off x="814388" y="2528888"/>
            <a:ext cx="3649662" cy="1152525"/>
            <a:chOff x="513" y="1684"/>
            <a:chExt cx="2299" cy="726"/>
          </a:xfrm>
        </p:grpSpPr>
        <p:sp>
          <p:nvSpPr>
            <p:cNvPr id="33878" name="Rectangle 82"/>
            <p:cNvSpPr>
              <a:spLocks noChangeArrowheads="1"/>
            </p:cNvSpPr>
            <p:nvPr/>
          </p:nvSpPr>
          <p:spPr bwMode="auto">
            <a:xfrm>
              <a:off x="1839" y="168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79" name="Line 83"/>
            <p:cNvSpPr>
              <a:spLocks noChangeShapeType="1"/>
            </p:cNvSpPr>
            <p:nvPr/>
          </p:nvSpPr>
          <p:spPr bwMode="auto">
            <a:xfrm>
              <a:off x="813" y="1837"/>
              <a:ext cx="1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Line 84"/>
            <p:cNvSpPr>
              <a:spLocks noChangeShapeType="1"/>
            </p:cNvSpPr>
            <p:nvPr/>
          </p:nvSpPr>
          <p:spPr bwMode="auto">
            <a:xfrm>
              <a:off x="1602" y="2045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1" name="Line 85"/>
            <p:cNvSpPr>
              <a:spLocks noChangeShapeType="1"/>
            </p:cNvSpPr>
            <p:nvPr/>
          </p:nvSpPr>
          <p:spPr bwMode="auto">
            <a:xfrm>
              <a:off x="2289" y="183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2" name="Line 86"/>
            <p:cNvSpPr>
              <a:spLocks noChangeShapeType="1"/>
            </p:cNvSpPr>
            <p:nvPr/>
          </p:nvSpPr>
          <p:spPr bwMode="auto">
            <a:xfrm>
              <a:off x="2305" y="225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3" name="Text Box 87"/>
            <p:cNvSpPr txBox="1">
              <a:spLocks noChangeArrowheads="1"/>
            </p:cNvSpPr>
            <p:nvPr/>
          </p:nvSpPr>
          <p:spPr bwMode="auto">
            <a:xfrm>
              <a:off x="1830" y="169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84" name="Text Box 88"/>
            <p:cNvSpPr txBox="1">
              <a:spLocks noChangeArrowheads="1"/>
            </p:cNvSpPr>
            <p:nvPr/>
          </p:nvSpPr>
          <p:spPr bwMode="auto">
            <a:xfrm>
              <a:off x="2538" y="169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85" name="Text Box 89"/>
            <p:cNvSpPr txBox="1">
              <a:spLocks noChangeArrowheads="1"/>
            </p:cNvSpPr>
            <p:nvPr/>
          </p:nvSpPr>
          <p:spPr bwMode="auto">
            <a:xfrm>
              <a:off x="2547" y="21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86" name="Line 90"/>
            <p:cNvSpPr>
              <a:spLocks noChangeShapeType="1"/>
            </p:cNvSpPr>
            <p:nvPr/>
          </p:nvSpPr>
          <p:spPr bwMode="auto">
            <a:xfrm>
              <a:off x="2606" y="216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7" name="Line 91"/>
            <p:cNvSpPr>
              <a:spLocks noChangeShapeType="1"/>
            </p:cNvSpPr>
            <p:nvPr/>
          </p:nvSpPr>
          <p:spPr bwMode="auto">
            <a:xfrm>
              <a:off x="1839" y="1971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8" name="Line 92"/>
            <p:cNvSpPr>
              <a:spLocks noChangeShapeType="1"/>
            </p:cNvSpPr>
            <p:nvPr/>
          </p:nvSpPr>
          <p:spPr bwMode="auto">
            <a:xfrm flipV="1">
              <a:off x="1839" y="2042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9" name="Oval 93"/>
            <p:cNvSpPr>
              <a:spLocks noChangeArrowheads="1"/>
            </p:cNvSpPr>
            <p:nvPr/>
          </p:nvSpPr>
          <p:spPr bwMode="auto">
            <a:xfrm>
              <a:off x="2290" y="220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90" name="Line 94"/>
            <p:cNvSpPr>
              <a:spLocks noChangeShapeType="1"/>
            </p:cNvSpPr>
            <p:nvPr/>
          </p:nvSpPr>
          <p:spPr bwMode="auto">
            <a:xfrm>
              <a:off x="1085" y="2246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1" name="Text Box 95"/>
            <p:cNvSpPr txBox="1">
              <a:spLocks noChangeArrowheads="1"/>
            </p:cNvSpPr>
            <p:nvPr/>
          </p:nvSpPr>
          <p:spPr bwMode="auto">
            <a:xfrm>
              <a:off x="1828" y="210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grpSp>
          <p:nvGrpSpPr>
            <p:cNvPr id="33892" name="Group 96"/>
            <p:cNvGrpSpPr>
              <a:grpSpLocks/>
            </p:cNvGrpSpPr>
            <p:nvPr/>
          </p:nvGrpSpPr>
          <p:grpSpPr bwMode="auto">
            <a:xfrm>
              <a:off x="1312" y="2115"/>
              <a:ext cx="272" cy="239"/>
              <a:chOff x="4536" y="2556"/>
              <a:chExt cx="272" cy="239"/>
            </a:xfrm>
          </p:grpSpPr>
          <p:sp>
            <p:nvSpPr>
              <p:cNvPr id="33895" name="AutoShape 97"/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96" name="Oval 98"/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893" name="Line 99"/>
            <p:cNvSpPr>
              <a:spLocks noChangeShapeType="1"/>
            </p:cNvSpPr>
            <p:nvPr/>
          </p:nvSpPr>
          <p:spPr bwMode="auto">
            <a:xfrm>
              <a:off x="1085" y="1843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4" name="Text Box 100"/>
            <p:cNvSpPr txBox="1">
              <a:spLocks noChangeArrowheads="1"/>
            </p:cNvSpPr>
            <p:nvPr/>
          </p:nvSpPr>
          <p:spPr bwMode="auto">
            <a:xfrm>
              <a:off x="513" y="16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33857" name="Group 101"/>
          <p:cNvGrpSpPr>
            <a:grpSpLocks/>
          </p:cNvGrpSpPr>
          <p:nvPr/>
        </p:nvGrpSpPr>
        <p:grpSpPr bwMode="auto">
          <a:xfrm>
            <a:off x="1319213" y="5013325"/>
            <a:ext cx="3128962" cy="1152525"/>
            <a:chOff x="831" y="3203"/>
            <a:chExt cx="1971" cy="726"/>
          </a:xfrm>
        </p:grpSpPr>
        <p:sp>
          <p:nvSpPr>
            <p:cNvPr id="33862" name="Rectangle 102"/>
            <p:cNvSpPr>
              <a:spLocks noChangeArrowheads="1"/>
            </p:cNvSpPr>
            <p:nvPr/>
          </p:nvSpPr>
          <p:spPr bwMode="auto">
            <a:xfrm>
              <a:off x="1829" y="3203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63" name="Line 103"/>
            <p:cNvSpPr>
              <a:spLocks noChangeShapeType="1"/>
            </p:cNvSpPr>
            <p:nvPr/>
          </p:nvSpPr>
          <p:spPr bwMode="auto">
            <a:xfrm>
              <a:off x="1120" y="3356"/>
              <a:ext cx="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4" name="Line 104"/>
            <p:cNvSpPr>
              <a:spLocks noChangeShapeType="1"/>
            </p:cNvSpPr>
            <p:nvPr/>
          </p:nvSpPr>
          <p:spPr bwMode="auto">
            <a:xfrm>
              <a:off x="1592" y="356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5" name="Line 105"/>
            <p:cNvSpPr>
              <a:spLocks noChangeShapeType="1"/>
            </p:cNvSpPr>
            <p:nvPr/>
          </p:nvSpPr>
          <p:spPr bwMode="auto">
            <a:xfrm>
              <a:off x="2279" y="33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6" name="Line 106"/>
            <p:cNvSpPr>
              <a:spLocks noChangeShapeType="1"/>
            </p:cNvSpPr>
            <p:nvPr/>
          </p:nvSpPr>
          <p:spPr bwMode="auto">
            <a:xfrm>
              <a:off x="2295" y="376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7" name="Text Box 107"/>
            <p:cNvSpPr txBox="1">
              <a:spLocks noChangeArrowheads="1"/>
            </p:cNvSpPr>
            <p:nvPr/>
          </p:nvSpPr>
          <p:spPr bwMode="auto">
            <a:xfrm>
              <a:off x="1820" y="321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68" name="Text Box 108"/>
            <p:cNvSpPr txBox="1">
              <a:spLocks noChangeArrowheads="1"/>
            </p:cNvSpPr>
            <p:nvPr/>
          </p:nvSpPr>
          <p:spPr bwMode="auto">
            <a:xfrm>
              <a:off x="2528" y="32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69" name="Text Box 109"/>
            <p:cNvSpPr txBox="1">
              <a:spLocks noChangeArrowheads="1"/>
            </p:cNvSpPr>
            <p:nvPr/>
          </p:nvSpPr>
          <p:spPr bwMode="auto">
            <a:xfrm>
              <a:off x="2537" y="36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70" name="Line 110"/>
            <p:cNvSpPr>
              <a:spLocks noChangeShapeType="1"/>
            </p:cNvSpPr>
            <p:nvPr/>
          </p:nvSpPr>
          <p:spPr bwMode="auto">
            <a:xfrm>
              <a:off x="2596" y="3679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1" name="Line 111"/>
            <p:cNvSpPr>
              <a:spLocks noChangeShapeType="1"/>
            </p:cNvSpPr>
            <p:nvPr/>
          </p:nvSpPr>
          <p:spPr bwMode="auto">
            <a:xfrm>
              <a:off x="1829" y="349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2" name="Line 112"/>
            <p:cNvSpPr>
              <a:spLocks noChangeShapeType="1"/>
            </p:cNvSpPr>
            <p:nvPr/>
          </p:nvSpPr>
          <p:spPr bwMode="auto">
            <a:xfrm flipV="1">
              <a:off x="1829" y="356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3" name="Oval 113"/>
            <p:cNvSpPr>
              <a:spLocks noChangeArrowheads="1"/>
            </p:cNvSpPr>
            <p:nvPr/>
          </p:nvSpPr>
          <p:spPr bwMode="auto">
            <a:xfrm>
              <a:off x="2280" y="3726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74" name="Line 114"/>
            <p:cNvSpPr>
              <a:spLocks noChangeShapeType="1"/>
            </p:cNvSpPr>
            <p:nvPr/>
          </p:nvSpPr>
          <p:spPr bwMode="auto">
            <a:xfrm>
              <a:off x="1392" y="3765"/>
              <a:ext cx="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5" name="Text Box 115"/>
            <p:cNvSpPr txBox="1">
              <a:spLocks noChangeArrowheads="1"/>
            </p:cNvSpPr>
            <p:nvPr/>
          </p:nvSpPr>
          <p:spPr bwMode="auto">
            <a:xfrm>
              <a:off x="1818" y="361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76" name="Line 116"/>
            <p:cNvSpPr>
              <a:spLocks noChangeShapeType="1"/>
            </p:cNvSpPr>
            <p:nvPr/>
          </p:nvSpPr>
          <p:spPr bwMode="auto">
            <a:xfrm>
              <a:off x="1392" y="3362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7" name="Text Box 117"/>
            <p:cNvSpPr txBox="1">
              <a:spLocks noChangeArrowheads="1"/>
            </p:cNvSpPr>
            <p:nvPr/>
          </p:nvSpPr>
          <p:spPr bwMode="auto">
            <a:xfrm>
              <a:off x="831" y="32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33858" name="Line 118"/>
          <p:cNvSpPr>
            <a:spLocks noChangeShapeType="1"/>
          </p:cNvSpPr>
          <p:nvPr/>
        </p:nvSpPr>
        <p:spPr bwMode="auto">
          <a:xfrm>
            <a:off x="2484438" y="20240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59" name="Text Box 119"/>
          <p:cNvSpPr txBox="1">
            <a:spLocks noChangeArrowheads="1"/>
          </p:cNvSpPr>
          <p:nvPr/>
        </p:nvSpPr>
        <p:spPr bwMode="auto">
          <a:xfrm>
            <a:off x="2555875" y="42926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T 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kumimoji="1" lang="en-US" altLang="zh-CN" sz="2400"/>
              <a:t> Q</a:t>
            </a:r>
            <a:r>
              <a:rPr kumimoji="1" lang="en-US" altLang="zh-CN" sz="2400" baseline="40000"/>
              <a:t>n</a:t>
            </a:r>
          </a:p>
        </p:txBody>
      </p:sp>
      <p:sp>
        <p:nvSpPr>
          <p:cNvPr id="33860" name="Text Box 120"/>
          <p:cNvSpPr txBox="1">
            <a:spLocks noChangeArrowheads="1"/>
          </p:cNvSpPr>
          <p:nvPr/>
        </p:nvSpPr>
        <p:spPr bwMode="auto">
          <a:xfrm>
            <a:off x="3167063" y="19272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D</a:t>
            </a:r>
            <a:endParaRPr kumimoji="1" lang="en-US" altLang="zh-CN" sz="2400" baseline="40000"/>
          </a:p>
        </p:txBody>
      </p:sp>
      <p:sp>
        <p:nvSpPr>
          <p:cNvPr id="3386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CA2704-9FCC-4CA8-8ECF-A2BB8C54CCE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348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6DA84EA-D2AD-4757-AA33-0E681684CD9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锁存器和触发器的动态特性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075613" cy="49323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保证锁存器和触发器可靠地更新状态，输入信号与时钟信号之间的时间要求</a:t>
            </a:r>
          </a:p>
          <a:p>
            <a:pPr lvl="1"/>
            <a:r>
              <a:rPr lang="zh-CN" altLang="en-US"/>
              <a:t>建立时间</a:t>
            </a:r>
            <a:r>
              <a:rPr lang="en-US" altLang="zh-CN"/>
              <a:t>t</a:t>
            </a:r>
            <a:r>
              <a:rPr lang="en-US" altLang="zh-CN" baseline="-10000"/>
              <a:t>su (setup) 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要求输入信号在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沿到来之前，提前一段时间做好准备</a:t>
            </a:r>
            <a:endParaRPr lang="en-US" altLang="zh-CN"/>
          </a:p>
          <a:p>
            <a:pPr lvl="1"/>
            <a:r>
              <a:rPr lang="zh-CN" altLang="en-US"/>
              <a:t>保持时间</a:t>
            </a:r>
            <a:r>
              <a:rPr lang="en-US" altLang="zh-CN"/>
              <a:t>t</a:t>
            </a:r>
            <a:r>
              <a:rPr lang="en-US" altLang="zh-CN" baseline="-10000"/>
              <a:t>h (hold)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沿到达后，需要输入信号再保持一段时间</a:t>
            </a:r>
            <a:endParaRPr lang="en-US" altLang="zh-CN" baseline="-1000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锁存器和触发器输出信号对时钟信号响应的延迟时间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传输延迟时间</a:t>
            </a:r>
            <a:r>
              <a:rPr lang="en-US" altLang="zh-CN"/>
              <a:t>t</a:t>
            </a:r>
            <a:r>
              <a:rPr lang="en-US" altLang="zh-CN" baseline="-10000"/>
              <a:t>pd (propagation delay)</a:t>
            </a:r>
            <a:endParaRPr lang="en-US" altLang="zh-CN"/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altLang="zh-CN" baseline="-2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8646520-8EA0-44A4-A4EB-ACECFB824D6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12C4FB-D290-4F9E-90A7-50C9DF99D60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Text Box 2"/>
          <p:cNvSpPr txBox="1">
            <a:spLocks noChangeArrowheads="1"/>
          </p:cNvSpPr>
          <p:nvPr/>
        </p:nvSpPr>
        <p:spPr bwMode="auto">
          <a:xfrm>
            <a:off x="4930775" y="2638425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36870" name="Rectangle 3"/>
          <p:cNvSpPr>
            <a:spLocks noChangeArrowheads="1"/>
          </p:cNvSpPr>
          <p:nvPr/>
        </p:nvSpPr>
        <p:spPr bwMode="auto">
          <a:xfrm>
            <a:off x="5724525" y="1843088"/>
            <a:ext cx="2555875" cy="64928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3816350" y="1843088"/>
            <a:ext cx="1476375" cy="6492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1258888" y="5227638"/>
            <a:ext cx="5257800" cy="6492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36873" name="Group 6"/>
          <p:cNvGrpSpPr>
            <a:grpSpLocks/>
          </p:cNvGrpSpPr>
          <p:nvPr/>
        </p:nvGrpSpPr>
        <p:grpSpPr bwMode="auto">
          <a:xfrm>
            <a:off x="5291138" y="1843088"/>
            <a:ext cx="433387" cy="649287"/>
            <a:chOff x="2743" y="1003"/>
            <a:chExt cx="273" cy="409"/>
          </a:xfrm>
        </p:grpSpPr>
        <p:sp>
          <p:nvSpPr>
            <p:cNvPr id="36915" name="Line 7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6" name="Line 8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1258888" y="1843088"/>
            <a:ext cx="2125662" cy="649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触发器定时波形图</a:t>
            </a:r>
          </a:p>
        </p:txBody>
      </p:sp>
      <p:grpSp>
        <p:nvGrpSpPr>
          <p:cNvPr id="36877" name="Group 12"/>
          <p:cNvGrpSpPr>
            <a:grpSpLocks/>
          </p:cNvGrpSpPr>
          <p:nvPr/>
        </p:nvGrpSpPr>
        <p:grpSpPr bwMode="auto">
          <a:xfrm>
            <a:off x="3384550" y="1843088"/>
            <a:ext cx="433388" cy="649287"/>
            <a:chOff x="2743" y="1003"/>
            <a:chExt cx="273" cy="409"/>
          </a:xfrm>
        </p:grpSpPr>
        <p:sp>
          <p:nvSpPr>
            <p:cNvPr id="36913" name="Line 13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14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8" name="Group 15"/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36911" name="Line 16"/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17"/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9" name="Line 18"/>
          <p:cNvSpPr>
            <a:spLocks noChangeShapeType="1"/>
          </p:cNvSpPr>
          <p:nvPr/>
        </p:nvSpPr>
        <p:spPr bwMode="auto">
          <a:xfrm>
            <a:off x="1258888" y="42545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9"/>
          <p:cNvSpPr>
            <a:spLocks noChangeShapeType="1"/>
          </p:cNvSpPr>
          <p:nvPr/>
        </p:nvSpPr>
        <p:spPr bwMode="auto">
          <a:xfrm>
            <a:off x="4967288" y="360838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20"/>
          <p:cNvSpPr>
            <a:spLocks noChangeShapeType="1"/>
          </p:cNvSpPr>
          <p:nvPr/>
        </p:nvSpPr>
        <p:spPr bwMode="auto">
          <a:xfrm>
            <a:off x="7488238" y="42545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21"/>
          <p:cNvSpPr>
            <a:spLocks noChangeShapeType="1"/>
          </p:cNvSpPr>
          <p:nvPr/>
        </p:nvSpPr>
        <p:spPr bwMode="auto">
          <a:xfrm flipV="1">
            <a:off x="3600450" y="1844675"/>
            <a:ext cx="0" cy="14763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Line 22"/>
          <p:cNvSpPr>
            <a:spLocks noChangeShapeType="1"/>
          </p:cNvSpPr>
          <p:nvPr/>
        </p:nvSpPr>
        <p:spPr bwMode="auto">
          <a:xfrm flipV="1">
            <a:off x="5508625" y="1844675"/>
            <a:ext cx="0" cy="15128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4" name="Line 23"/>
          <p:cNvSpPr>
            <a:spLocks noChangeShapeType="1"/>
          </p:cNvSpPr>
          <p:nvPr/>
        </p:nvSpPr>
        <p:spPr bwMode="auto">
          <a:xfrm flipV="1">
            <a:off x="4752975" y="2708275"/>
            <a:ext cx="0" cy="2413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24"/>
          <p:cNvSpPr>
            <a:spLocks noChangeShapeType="1"/>
          </p:cNvSpPr>
          <p:nvPr/>
        </p:nvSpPr>
        <p:spPr bwMode="auto">
          <a:xfrm>
            <a:off x="3600450" y="3105150"/>
            <a:ext cx="1150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25"/>
          <p:cNvSpPr>
            <a:spLocks noChangeShapeType="1"/>
          </p:cNvSpPr>
          <p:nvPr/>
        </p:nvSpPr>
        <p:spPr bwMode="auto">
          <a:xfrm>
            <a:off x="4751388" y="3105150"/>
            <a:ext cx="757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7" name="Text Box 27"/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36888" name="Text Box 28"/>
          <p:cNvSpPr txBox="1">
            <a:spLocks noChangeArrowheads="1"/>
          </p:cNvSpPr>
          <p:nvPr/>
        </p:nvSpPr>
        <p:spPr bwMode="auto">
          <a:xfrm>
            <a:off x="652463" y="375285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36889" name="Text Box 30"/>
          <p:cNvSpPr txBox="1">
            <a:spLocks noChangeArrowheads="1"/>
          </p:cNvSpPr>
          <p:nvPr/>
        </p:nvSpPr>
        <p:spPr bwMode="auto">
          <a:xfrm>
            <a:off x="3671888" y="263842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36890" name="Text Box 31"/>
          <p:cNvSpPr txBox="1">
            <a:spLocks noChangeArrowheads="1"/>
          </p:cNvSpPr>
          <p:nvPr/>
        </p:nvSpPr>
        <p:spPr bwMode="auto">
          <a:xfrm>
            <a:off x="5410200" y="4367213"/>
            <a:ext cx="608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pd</a:t>
            </a:r>
          </a:p>
        </p:txBody>
      </p:sp>
      <p:sp>
        <p:nvSpPr>
          <p:cNvPr id="36891" name="Line 32"/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2" name="Line 33"/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3" name="Text Box 34"/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36894" name="Line 35"/>
          <p:cNvSpPr>
            <a:spLocks noChangeShapeType="1"/>
          </p:cNvSpPr>
          <p:nvPr/>
        </p:nvSpPr>
        <p:spPr bwMode="auto">
          <a:xfrm>
            <a:off x="7054850" y="3608388"/>
            <a:ext cx="433388" cy="649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Line 36"/>
          <p:cNvSpPr>
            <a:spLocks noChangeShapeType="1"/>
          </p:cNvSpPr>
          <p:nvPr/>
        </p:nvSpPr>
        <p:spPr bwMode="auto">
          <a:xfrm flipV="1">
            <a:off x="4533900" y="3608388"/>
            <a:ext cx="433388" cy="6492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96" name="Group 37"/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36909" name="Line 38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Line 39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97" name="Group 40"/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36907" name="Line 41"/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8" name="Line 42"/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98" name="Rectangle 45"/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36899" name="Line 46"/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Line 47"/>
          <p:cNvSpPr>
            <a:spLocks noChangeShapeType="1"/>
          </p:cNvSpPr>
          <p:nvPr/>
        </p:nvSpPr>
        <p:spPr bwMode="auto">
          <a:xfrm flipH="1">
            <a:off x="6721475" y="1041400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1" name="Text Box 48"/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36902" name="Line 49"/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3" name="Text Box 51"/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36904" name="Line 55"/>
          <p:cNvSpPr>
            <a:spLocks noChangeShapeType="1"/>
          </p:cNvSpPr>
          <p:nvPr/>
        </p:nvSpPr>
        <p:spPr bwMode="auto">
          <a:xfrm>
            <a:off x="7019925" y="94456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5" name="Line 56"/>
          <p:cNvSpPr>
            <a:spLocks noChangeShapeType="1"/>
          </p:cNvSpPr>
          <p:nvPr/>
        </p:nvSpPr>
        <p:spPr bwMode="auto">
          <a:xfrm flipV="1">
            <a:off x="7019925" y="105251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6" name="Text Box 58"/>
          <p:cNvSpPr txBox="1">
            <a:spLocks noChangeArrowheads="1"/>
          </p:cNvSpPr>
          <p:nvPr/>
        </p:nvSpPr>
        <p:spPr bwMode="auto">
          <a:xfrm>
            <a:off x="7108825" y="8429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093B3A5-0631-44DF-A3DA-AF36BB91784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C68856-FD86-4DB7-A28B-8D2848B2C89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分析</a:t>
            </a:r>
            <a:r>
              <a:rPr lang="en-US" altLang="zh-CN"/>
              <a:t>D</a:t>
            </a:r>
            <a:r>
              <a:rPr lang="zh-CN" altLang="en-US"/>
              <a:t>触发器动态参数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070225" cy="4932362"/>
          </a:xfrm>
        </p:spPr>
        <p:txBody>
          <a:bodyPr/>
          <a:lstStyle/>
          <a:p>
            <a:r>
              <a:rPr lang="zh-CN" altLang="en-US"/>
              <a:t>设所有门的传输延迟都等于</a:t>
            </a:r>
            <a:r>
              <a:rPr lang="en-US" altLang="zh-CN"/>
              <a:t>t</a:t>
            </a:r>
            <a:r>
              <a:rPr lang="en-US" altLang="zh-CN" sz="2000"/>
              <a:t>d</a:t>
            </a:r>
            <a:r>
              <a:rPr lang="zh-CN" altLang="en-US"/>
              <a:t>，忽略导线延迟，求：</a:t>
            </a:r>
          </a:p>
          <a:p>
            <a:pPr lvl="1">
              <a:buFontTx/>
              <a:buNone/>
            </a:pPr>
            <a:r>
              <a:rPr lang="en-US" altLang="zh-CN" sz="2800"/>
              <a:t>t</a:t>
            </a:r>
            <a:r>
              <a:rPr lang="en-US" altLang="zh-CN" sz="2000"/>
              <a:t>su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h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pd</a:t>
            </a:r>
            <a:endParaRPr lang="zh-CN" altLang="en-US" sz="2000"/>
          </a:p>
        </p:txBody>
      </p:sp>
      <p:sp>
        <p:nvSpPr>
          <p:cNvPr id="1585157" name="Text Box 5"/>
          <p:cNvSpPr txBox="1">
            <a:spLocks noChangeArrowheads="1"/>
          </p:cNvSpPr>
          <p:nvPr/>
        </p:nvSpPr>
        <p:spPr bwMode="auto">
          <a:xfrm>
            <a:off x="879475" y="4306888"/>
            <a:ext cx="136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su </a:t>
            </a:r>
            <a:r>
              <a:rPr lang="en-US" altLang="zh-CN" b="0">
                <a:latin typeface="Arial" panose="020B0604020202020204" pitchFamily="34" charset="0"/>
              </a:rPr>
              <a:t>= 2t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8" name="Text Box 6"/>
          <p:cNvSpPr txBox="1">
            <a:spLocks noChangeArrowheads="1"/>
          </p:cNvSpPr>
          <p:nvPr/>
        </p:nvSpPr>
        <p:spPr bwMode="auto">
          <a:xfrm>
            <a:off x="863600" y="5000625"/>
            <a:ext cx="1039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h </a:t>
            </a:r>
            <a:r>
              <a:rPr lang="en-US" altLang="zh-CN" b="0">
                <a:latin typeface="Arial" panose="020B0604020202020204" pitchFamily="34" charset="0"/>
              </a:rPr>
              <a:t>= 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9" name="Text Box 7"/>
          <p:cNvSpPr txBox="1">
            <a:spLocks noChangeArrowheads="1"/>
          </p:cNvSpPr>
          <p:nvPr/>
        </p:nvSpPr>
        <p:spPr bwMode="auto">
          <a:xfrm>
            <a:off x="863600" y="5611813"/>
            <a:ext cx="1392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pd </a:t>
            </a:r>
            <a:r>
              <a:rPr lang="en-US" altLang="zh-CN" b="0">
                <a:latin typeface="Arial" panose="020B0604020202020204" pitchFamily="34" charset="0"/>
              </a:rPr>
              <a:t>= 3t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grpSp>
        <p:nvGrpSpPr>
          <p:cNvPr id="38922" name="Group 8"/>
          <p:cNvGrpSpPr>
            <a:grpSpLocks/>
          </p:cNvGrpSpPr>
          <p:nvPr/>
        </p:nvGrpSpPr>
        <p:grpSpPr bwMode="auto">
          <a:xfrm>
            <a:off x="6911975" y="1484313"/>
            <a:ext cx="1655763" cy="1008062"/>
            <a:chOff x="4332" y="913"/>
            <a:chExt cx="1111" cy="635"/>
          </a:xfrm>
        </p:grpSpPr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4584" y="913"/>
              <a:ext cx="607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25" name="Line 10"/>
            <p:cNvSpPr>
              <a:spLocks noChangeShapeType="1"/>
            </p:cNvSpPr>
            <p:nvPr/>
          </p:nvSpPr>
          <p:spPr bwMode="auto">
            <a:xfrm>
              <a:off x="4332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>
              <a:off x="4332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>
              <a:off x="5191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5191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Text Box 14"/>
            <p:cNvSpPr txBox="1">
              <a:spLocks noChangeArrowheads="1"/>
            </p:cNvSpPr>
            <p:nvPr/>
          </p:nvSpPr>
          <p:spPr bwMode="auto">
            <a:xfrm>
              <a:off x="4575" y="995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38930" name="Text Box 15"/>
            <p:cNvSpPr txBox="1">
              <a:spLocks noChangeArrowheads="1"/>
            </p:cNvSpPr>
            <p:nvPr/>
          </p:nvSpPr>
          <p:spPr bwMode="auto">
            <a:xfrm>
              <a:off x="4644" y="1291"/>
              <a:ext cx="2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38931" name="Text Box 16"/>
            <p:cNvSpPr txBox="1">
              <a:spLocks noChangeArrowheads="1"/>
            </p:cNvSpPr>
            <p:nvPr/>
          </p:nvSpPr>
          <p:spPr bwMode="auto">
            <a:xfrm>
              <a:off x="4952" y="995"/>
              <a:ext cx="2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2" name="Text Box 17"/>
            <p:cNvSpPr txBox="1">
              <a:spLocks noChangeArrowheads="1"/>
            </p:cNvSpPr>
            <p:nvPr/>
          </p:nvSpPr>
          <p:spPr bwMode="auto">
            <a:xfrm>
              <a:off x="4962" y="1282"/>
              <a:ext cx="2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3" name="Line 18"/>
            <p:cNvSpPr>
              <a:spLocks noChangeShapeType="1"/>
            </p:cNvSpPr>
            <p:nvPr/>
          </p:nvSpPr>
          <p:spPr bwMode="auto">
            <a:xfrm>
              <a:off x="5005" y="132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Oval 19"/>
            <p:cNvSpPr>
              <a:spLocks noChangeArrowheads="1"/>
            </p:cNvSpPr>
            <p:nvPr/>
          </p:nvSpPr>
          <p:spPr bwMode="auto">
            <a:xfrm>
              <a:off x="5192" y="1342"/>
              <a:ext cx="72" cy="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35" name="Line 20"/>
            <p:cNvSpPr>
              <a:spLocks noChangeShapeType="1"/>
            </p:cNvSpPr>
            <p:nvPr/>
          </p:nvSpPr>
          <p:spPr bwMode="auto">
            <a:xfrm>
              <a:off x="4584" y="1305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21"/>
            <p:cNvSpPr>
              <a:spLocks noChangeShapeType="1"/>
            </p:cNvSpPr>
            <p:nvPr/>
          </p:nvSpPr>
          <p:spPr bwMode="auto">
            <a:xfrm flipV="1">
              <a:off x="4584" y="1373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923" name="Object 2"/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0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7" grpId="0"/>
      <p:bldP spid="1585158" grpId="0"/>
      <p:bldP spid="15851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51820E-0344-4BB6-B24F-A4968D7E57B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97229C7-8816-4FE9-AE27-55404562995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6985000" y="1843088"/>
            <a:ext cx="1295400" cy="649287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4967288" y="1843088"/>
            <a:ext cx="1584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5" name="Rectangle 4"/>
          <p:cNvSpPr>
            <a:spLocks noChangeArrowheads="1"/>
          </p:cNvSpPr>
          <p:nvPr/>
        </p:nvSpPr>
        <p:spPr bwMode="auto">
          <a:xfrm>
            <a:off x="1258888" y="5227638"/>
            <a:ext cx="2555875" cy="6492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43016" name="Group 5"/>
          <p:cNvGrpSpPr>
            <a:grpSpLocks/>
          </p:cNvGrpSpPr>
          <p:nvPr/>
        </p:nvGrpSpPr>
        <p:grpSpPr bwMode="auto">
          <a:xfrm>
            <a:off x="6551613" y="1843088"/>
            <a:ext cx="433387" cy="649287"/>
            <a:chOff x="2743" y="1003"/>
            <a:chExt cx="273" cy="409"/>
          </a:xfrm>
        </p:grpSpPr>
        <p:sp>
          <p:nvSpPr>
            <p:cNvPr id="43065" name="Line 6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7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7" name="Rectangle 8"/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8" name="Rectangle 9"/>
          <p:cNvSpPr>
            <a:spLocks noChangeArrowheads="1"/>
          </p:cNvSpPr>
          <p:nvPr/>
        </p:nvSpPr>
        <p:spPr bwMode="auto">
          <a:xfrm>
            <a:off x="4284663" y="5227638"/>
            <a:ext cx="2232025" cy="649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1258888" y="1843088"/>
            <a:ext cx="3276600" cy="6492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20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锁存器定时波形图</a:t>
            </a:r>
          </a:p>
        </p:txBody>
      </p:sp>
      <p:grpSp>
        <p:nvGrpSpPr>
          <p:cNvPr id="43021" name="Group 12"/>
          <p:cNvGrpSpPr>
            <a:grpSpLocks/>
          </p:cNvGrpSpPr>
          <p:nvPr/>
        </p:nvGrpSpPr>
        <p:grpSpPr bwMode="auto">
          <a:xfrm>
            <a:off x="4535488" y="1843088"/>
            <a:ext cx="433387" cy="649287"/>
            <a:chOff x="2743" y="1003"/>
            <a:chExt cx="273" cy="409"/>
          </a:xfrm>
        </p:grpSpPr>
        <p:sp>
          <p:nvSpPr>
            <p:cNvPr id="43063" name="Line 13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14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2" name="Group 15"/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43061" name="Line 16"/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17"/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3" name="Line 18"/>
          <p:cNvSpPr>
            <a:spLocks noChangeShapeType="1"/>
          </p:cNvSpPr>
          <p:nvPr/>
        </p:nvSpPr>
        <p:spPr bwMode="auto">
          <a:xfrm>
            <a:off x="1258888" y="38941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9"/>
          <p:cNvSpPr>
            <a:spLocks noChangeShapeType="1"/>
          </p:cNvSpPr>
          <p:nvPr/>
        </p:nvSpPr>
        <p:spPr bwMode="auto">
          <a:xfrm>
            <a:off x="2484438" y="3248025"/>
            <a:ext cx="3167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0"/>
          <p:cNvSpPr>
            <a:spLocks noChangeShapeType="1"/>
          </p:cNvSpPr>
          <p:nvPr/>
        </p:nvSpPr>
        <p:spPr bwMode="auto">
          <a:xfrm>
            <a:off x="6084888" y="3894138"/>
            <a:ext cx="2195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1"/>
          <p:cNvSpPr>
            <a:spLocks noChangeShapeType="1"/>
          </p:cNvSpPr>
          <p:nvPr/>
        </p:nvSpPr>
        <p:spPr bwMode="auto">
          <a:xfrm flipV="1">
            <a:off x="4751388" y="1844675"/>
            <a:ext cx="0" cy="32400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2"/>
          <p:cNvSpPr>
            <a:spLocks noChangeShapeType="1"/>
          </p:cNvSpPr>
          <p:nvPr/>
        </p:nvSpPr>
        <p:spPr bwMode="auto">
          <a:xfrm flipV="1">
            <a:off x="6769100" y="1844675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3"/>
          <p:cNvSpPr>
            <a:spLocks noChangeShapeType="1"/>
          </p:cNvSpPr>
          <p:nvPr/>
        </p:nvSpPr>
        <p:spPr bwMode="auto">
          <a:xfrm flipV="1">
            <a:off x="5867400" y="2708275"/>
            <a:ext cx="0" cy="16922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24"/>
          <p:cNvSpPr>
            <a:spLocks noChangeShapeType="1"/>
          </p:cNvSpPr>
          <p:nvPr/>
        </p:nvSpPr>
        <p:spPr bwMode="auto">
          <a:xfrm>
            <a:off x="4751388" y="3032125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25"/>
          <p:cNvSpPr>
            <a:spLocks noChangeShapeType="1"/>
          </p:cNvSpPr>
          <p:nvPr/>
        </p:nvSpPr>
        <p:spPr bwMode="auto">
          <a:xfrm>
            <a:off x="5867400" y="3032125"/>
            <a:ext cx="90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Text Box 27"/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43032" name="Text Box 28"/>
          <p:cNvSpPr txBox="1">
            <a:spLocks noChangeArrowheads="1"/>
          </p:cNvSpPr>
          <p:nvPr/>
        </p:nvSpPr>
        <p:spPr bwMode="auto">
          <a:xfrm>
            <a:off x="674688" y="33924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43033" name="Text Box 30"/>
          <p:cNvSpPr txBox="1">
            <a:spLocks noChangeArrowheads="1"/>
          </p:cNvSpPr>
          <p:nvPr/>
        </p:nvSpPr>
        <p:spPr bwMode="auto">
          <a:xfrm>
            <a:off x="5064125" y="2565400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43034" name="Text Box 31"/>
          <p:cNvSpPr txBox="1">
            <a:spLocks noChangeArrowheads="1"/>
          </p:cNvSpPr>
          <p:nvPr/>
        </p:nvSpPr>
        <p:spPr bwMode="auto">
          <a:xfrm>
            <a:off x="6121400" y="2565400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43035" name="Text Box 32"/>
          <p:cNvSpPr txBox="1">
            <a:spLocks noChangeArrowheads="1"/>
          </p:cNvSpPr>
          <p:nvPr/>
        </p:nvSpPr>
        <p:spPr bwMode="auto">
          <a:xfrm>
            <a:off x="5380038" y="4365625"/>
            <a:ext cx="704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d-q</a:t>
            </a:r>
          </a:p>
        </p:txBody>
      </p:sp>
      <p:sp>
        <p:nvSpPr>
          <p:cNvPr id="43036" name="Line 33"/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34"/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Text Box 35"/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43039" name="Line 36"/>
          <p:cNvSpPr>
            <a:spLocks noChangeShapeType="1"/>
          </p:cNvSpPr>
          <p:nvPr/>
        </p:nvSpPr>
        <p:spPr bwMode="auto">
          <a:xfrm>
            <a:off x="5651500" y="3248025"/>
            <a:ext cx="433388" cy="6492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7"/>
          <p:cNvSpPr>
            <a:spLocks noChangeShapeType="1"/>
          </p:cNvSpPr>
          <p:nvPr/>
        </p:nvSpPr>
        <p:spPr bwMode="auto">
          <a:xfrm flipV="1">
            <a:off x="2051050" y="3248025"/>
            <a:ext cx="433388" cy="6492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41" name="Group 38"/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43059" name="Line 39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Line 40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42" name="Group 41"/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43057" name="Line 42"/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8" name="Line 43"/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43" name="Line 44"/>
          <p:cNvSpPr>
            <a:spLocks noChangeShapeType="1"/>
          </p:cNvSpPr>
          <p:nvPr/>
        </p:nvSpPr>
        <p:spPr bwMode="auto">
          <a:xfrm flipV="1">
            <a:off x="2268538" y="3211513"/>
            <a:ext cx="0" cy="18732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4" name="Text Box 45"/>
          <p:cNvSpPr txBox="1">
            <a:spLocks noChangeArrowheads="1"/>
          </p:cNvSpPr>
          <p:nvPr/>
        </p:nvSpPr>
        <p:spPr bwMode="auto">
          <a:xfrm>
            <a:off x="2801938" y="4365625"/>
            <a:ext cx="68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c-q</a:t>
            </a:r>
          </a:p>
        </p:txBody>
      </p:sp>
      <p:sp>
        <p:nvSpPr>
          <p:cNvPr id="43045" name="Line 46"/>
          <p:cNvSpPr>
            <a:spLocks noChangeShapeType="1"/>
          </p:cNvSpPr>
          <p:nvPr/>
        </p:nvSpPr>
        <p:spPr bwMode="auto">
          <a:xfrm flipV="1">
            <a:off x="4067175" y="4471988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47"/>
          <p:cNvSpPr>
            <a:spLocks noChangeShapeType="1"/>
          </p:cNvSpPr>
          <p:nvPr/>
        </p:nvSpPr>
        <p:spPr bwMode="auto">
          <a:xfrm>
            <a:off x="2268538" y="4832350"/>
            <a:ext cx="179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047" name="Group 48"/>
          <p:cNvGrpSpPr>
            <a:grpSpLocks/>
          </p:cNvGrpSpPr>
          <p:nvPr/>
        </p:nvGrpSpPr>
        <p:grpSpPr bwMode="auto">
          <a:xfrm>
            <a:off x="3851275" y="5224463"/>
            <a:ext cx="433388" cy="649287"/>
            <a:chOff x="2743" y="1003"/>
            <a:chExt cx="273" cy="409"/>
          </a:xfrm>
        </p:grpSpPr>
        <p:sp>
          <p:nvSpPr>
            <p:cNvPr id="43055" name="Line 49"/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50"/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48" name="Rectangle 52"/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43049" name="Line 53"/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Line 54"/>
          <p:cNvSpPr>
            <a:spLocks noChangeShapeType="1"/>
          </p:cNvSpPr>
          <p:nvPr/>
        </p:nvSpPr>
        <p:spPr bwMode="auto">
          <a:xfrm flipH="1">
            <a:off x="6721475" y="1052513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Text Box 55"/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43052" name="Text Box 56"/>
          <p:cNvSpPr txBox="1">
            <a:spLocks noChangeArrowheads="1"/>
          </p:cNvSpPr>
          <p:nvPr/>
        </p:nvSpPr>
        <p:spPr bwMode="auto">
          <a:xfrm>
            <a:off x="7008813" y="83661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43053" name="Line 57"/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4" name="Text Box 59"/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45059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CC61CC0-8B53-4B5D-A805-2DB81F95BBD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00CCA2-6C4F-45F5-9323-E85BDDD95A0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P267-268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5.3.1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5.4.2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5.5.1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5.5.3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5.5.5-7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0D781CF-41B4-43C7-A0FA-1828015E771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5DBB059-C354-4232-8878-A672BDC7DD8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FED39E-B01A-49EE-9AC3-B79687A2747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D174A27-6003-4E60-9F2E-605AB1EDE94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/>
              <a:t>(Flip-Flop)</a:t>
            </a:r>
            <a:endParaRPr lang="zh-CN" altLang="en-US"/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3708400" y="580548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8199" name="Group 4"/>
          <p:cNvGrpSpPr>
            <a:grpSpLocks/>
          </p:cNvGrpSpPr>
          <p:nvPr/>
        </p:nvGrpSpPr>
        <p:grpSpPr bwMode="auto">
          <a:xfrm>
            <a:off x="3673475" y="1989138"/>
            <a:ext cx="2222500" cy="1223962"/>
            <a:chOff x="2314" y="1502"/>
            <a:chExt cx="1400" cy="771"/>
          </a:xfrm>
        </p:grpSpPr>
        <p:sp>
          <p:nvSpPr>
            <p:cNvPr id="8239" name="Rectangle 5"/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40" name="Line 6"/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7"/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8"/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9"/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Text Box 10"/>
            <p:cNvSpPr txBox="1">
              <a:spLocks noChangeArrowheads="1"/>
            </p:cNvSpPr>
            <p:nvPr/>
          </p:nvSpPr>
          <p:spPr bwMode="auto">
            <a:xfrm>
              <a:off x="2591" y="15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8245" name="Text Box 11"/>
            <p:cNvSpPr txBox="1">
              <a:spLocks noChangeArrowheads="1"/>
            </p:cNvSpPr>
            <p:nvPr/>
          </p:nvSpPr>
          <p:spPr bwMode="auto">
            <a:xfrm>
              <a:off x="2670" y="19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8246" name="Text Box 12"/>
            <p:cNvSpPr txBox="1">
              <a:spLocks noChangeArrowheads="1"/>
            </p:cNvSpPr>
            <p:nvPr/>
          </p:nvSpPr>
          <p:spPr bwMode="auto">
            <a:xfrm>
              <a:off x="3439" y="153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8247" name="Text Box 13"/>
            <p:cNvSpPr txBox="1">
              <a:spLocks noChangeArrowheads="1"/>
            </p:cNvSpPr>
            <p:nvPr/>
          </p:nvSpPr>
          <p:spPr bwMode="auto">
            <a:xfrm>
              <a:off x="3449" y="190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8248" name="Line 14"/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Oval 15"/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50" name="Line 16"/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Line 17"/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00" name="Rectangle 18"/>
          <p:cNvSpPr>
            <a:spLocks noChangeArrowheads="1"/>
          </p:cNvSpPr>
          <p:nvPr/>
        </p:nvSpPr>
        <p:spPr bwMode="auto">
          <a:xfrm>
            <a:off x="6480175" y="1849438"/>
            <a:ext cx="180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    D    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8201" name="Text Box 19"/>
          <p:cNvSpPr txBox="1">
            <a:spLocks noChangeArrowheads="1"/>
          </p:cNvSpPr>
          <p:nvPr/>
        </p:nvSpPr>
        <p:spPr bwMode="auto">
          <a:xfrm>
            <a:off x="6407150" y="2452688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       x      D</a:t>
            </a:r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>
            <a:off x="7486650" y="1747838"/>
            <a:ext cx="0" cy="178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>
            <a:off x="6407150" y="2379663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6407150" y="174783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>
            <a:off x="6416675" y="353218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Text Box 24"/>
          <p:cNvSpPr txBox="1">
            <a:spLocks noChangeArrowheads="1"/>
          </p:cNvSpPr>
          <p:nvPr/>
        </p:nvSpPr>
        <p:spPr bwMode="auto">
          <a:xfrm>
            <a:off x="6624638" y="12033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特性表</a:t>
            </a:r>
            <a:r>
              <a:rPr lang="en-US" altLang="zh-CN" sz="2400"/>
              <a:t>(a)</a:t>
            </a:r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flipV="1">
            <a:off x="6659563" y="2559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26"/>
          <p:cNvSpPr txBox="1">
            <a:spLocks noChangeArrowheads="1"/>
          </p:cNvSpPr>
          <p:nvPr/>
        </p:nvSpPr>
        <p:spPr bwMode="auto">
          <a:xfrm>
            <a:off x="6407150" y="29924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x     x      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</a:p>
        </p:txBody>
      </p:sp>
      <p:sp>
        <p:nvSpPr>
          <p:cNvPr id="8209" name="Line 27"/>
          <p:cNvSpPr>
            <a:spLocks noChangeShapeType="1"/>
          </p:cNvSpPr>
          <p:nvPr/>
        </p:nvSpPr>
        <p:spPr bwMode="auto">
          <a:xfrm>
            <a:off x="6407150" y="2955925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2890838" cy="4932363"/>
          </a:xfrm>
          <a:noFill/>
        </p:spPr>
        <p:txBody>
          <a:bodyPr/>
          <a:lstStyle/>
          <a:p>
            <a:r>
              <a:rPr lang="zh-CN" altLang="en-US" sz="2400"/>
              <a:t>只在时钟信号的上升沿或下降沿变化瞬间，根据输入信号更新状态</a:t>
            </a:r>
          </a:p>
          <a:p>
            <a:pPr lvl="1"/>
            <a:r>
              <a:rPr lang="zh-CN" altLang="en-US"/>
              <a:t>最多一次翻转</a:t>
            </a:r>
          </a:p>
          <a:p>
            <a:r>
              <a:rPr lang="zh-CN" altLang="en-US" sz="2400"/>
              <a:t>在其他时间状态保持不变</a:t>
            </a:r>
          </a:p>
          <a:p>
            <a:endParaRPr lang="zh-CN" altLang="en-US"/>
          </a:p>
        </p:txBody>
      </p:sp>
      <p:sp>
        <p:nvSpPr>
          <p:cNvPr id="8211" name="Rectangle 29"/>
          <p:cNvSpPr>
            <a:spLocks noChangeArrowheads="1"/>
          </p:cNvSpPr>
          <p:nvPr/>
        </p:nvSpPr>
        <p:spPr bwMode="auto">
          <a:xfrm>
            <a:off x="4292600" y="33591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(a)</a:t>
            </a:r>
            <a:endParaRPr lang="zh-CN" altLang="en-US" sz="2400"/>
          </a:p>
        </p:txBody>
      </p:sp>
      <p:grpSp>
        <p:nvGrpSpPr>
          <p:cNvPr id="8212" name="Group 30"/>
          <p:cNvGrpSpPr>
            <a:grpSpLocks/>
          </p:cNvGrpSpPr>
          <p:nvPr/>
        </p:nvGrpSpPr>
        <p:grpSpPr bwMode="auto">
          <a:xfrm>
            <a:off x="3635375" y="4041775"/>
            <a:ext cx="2222500" cy="1682750"/>
            <a:chOff x="2290" y="2546"/>
            <a:chExt cx="1400" cy="1060"/>
          </a:xfrm>
        </p:grpSpPr>
        <p:sp>
          <p:nvSpPr>
            <p:cNvPr id="8224" name="Rectangle 31"/>
            <p:cNvSpPr>
              <a:spLocks noChangeArrowheads="1"/>
            </p:cNvSpPr>
            <p:nvPr/>
          </p:nvSpPr>
          <p:spPr bwMode="auto">
            <a:xfrm>
              <a:off x="2578" y="2546"/>
              <a:ext cx="529" cy="7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25" name="Line 32"/>
            <p:cNvSpPr>
              <a:spLocks noChangeShapeType="1"/>
            </p:cNvSpPr>
            <p:nvPr/>
          </p:nvSpPr>
          <p:spPr bwMode="auto">
            <a:xfrm>
              <a:off x="2290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6" name="Line 33"/>
            <p:cNvSpPr>
              <a:spLocks noChangeShapeType="1"/>
            </p:cNvSpPr>
            <p:nvPr/>
          </p:nvSpPr>
          <p:spPr bwMode="auto">
            <a:xfrm>
              <a:off x="2290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7" name="Line 34"/>
            <p:cNvSpPr>
              <a:spLocks noChangeShapeType="1"/>
            </p:cNvSpPr>
            <p:nvPr/>
          </p:nvSpPr>
          <p:spPr bwMode="auto">
            <a:xfrm>
              <a:off x="3107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8" name="Line 35"/>
            <p:cNvSpPr>
              <a:spLocks noChangeShapeType="1"/>
            </p:cNvSpPr>
            <p:nvPr/>
          </p:nvSpPr>
          <p:spPr bwMode="auto">
            <a:xfrm>
              <a:off x="3107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9" name="Text Box 36"/>
            <p:cNvSpPr txBox="1">
              <a:spLocks noChangeArrowheads="1"/>
            </p:cNvSpPr>
            <p:nvPr/>
          </p:nvSpPr>
          <p:spPr bwMode="auto">
            <a:xfrm>
              <a:off x="2567" y="257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8230" name="Text Box 37"/>
            <p:cNvSpPr txBox="1">
              <a:spLocks noChangeArrowheads="1"/>
            </p:cNvSpPr>
            <p:nvPr/>
          </p:nvSpPr>
          <p:spPr bwMode="auto">
            <a:xfrm>
              <a:off x="2646" y="29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8231" name="Text Box 38"/>
            <p:cNvSpPr txBox="1">
              <a:spLocks noChangeArrowheads="1"/>
            </p:cNvSpPr>
            <p:nvPr/>
          </p:nvSpPr>
          <p:spPr bwMode="auto">
            <a:xfrm>
              <a:off x="3415" y="25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8232" name="Text Box 39"/>
            <p:cNvSpPr txBox="1">
              <a:spLocks noChangeArrowheads="1"/>
            </p:cNvSpPr>
            <p:nvPr/>
          </p:nvSpPr>
          <p:spPr bwMode="auto">
            <a:xfrm>
              <a:off x="3425" y="29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8233" name="Line 40"/>
            <p:cNvSpPr>
              <a:spLocks noChangeShapeType="1"/>
            </p:cNvSpPr>
            <p:nvPr/>
          </p:nvSpPr>
          <p:spPr bwMode="auto">
            <a:xfrm>
              <a:off x="3476" y="29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4" name="Oval 41"/>
            <p:cNvSpPr>
              <a:spLocks noChangeArrowheads="1"/>
            </p:cNvSpPr>
            <p:nvPr/>
          </p:nvSpPr>
          <p:spPr bwMode="auto">
            <a:xfrm>
              <a:off x="3108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35" name="Line 42"/>
            <p:cNvSpPr>
              <a:spLocks noChangeShapeType="1"/>
            </p:cNvSpPr>
            <p:nvPr/>
          </p:nvSpPr>
          <p:spPr bwMode="auto">
            <a:xfrm>
              <a:off x="2578" y="301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6" name="Line 43"/>
            <p:cNvSpPr>
              <a:spLocks noChangeShapeType="1"/>
            </p:cNvSpPr>
            <p:nvPr/>
          </p:nvSpPr>
          <p:spPr bwMode="auto">
            <a:xfrm flipV="1">
              <a:off x="2578" y="310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Oval 44"/>
            <p:cNvSpPr>
              <a:spLocks noChangeArrowheads="1"/>
            </p:cNvSpPr>
            <p:nvPr/>
          </p:nvSpPr>
          <p:spPr bwMode="auto">
            <a:xfrm>
              <a:off x="2493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238" name="Rectangle 45"/>
            <p:cNvSpPr>
              <a:spLocks noChangeArrowheads="1"/>
            </p:cNvSpPr>
            <p:nvPr/>
          </p:nvSpPr>
          <p:spPr bwMode="auto">
            <a:xfrm>
              <a:off x="2665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(b)</a:t>
              </a:r>
              <a:endParaRPr lang="zh-CN" altLang="en-US" sz="2400"/>
            </a:p>
          </p:txBody>
        </p:sp>
      </p:grpSp>
      <p:grpSp>
        <p:nvGrpSpPr>
          <p:cNvPr id="8213" name="Group 46"/>
          <p:cNvGrpSpPr>
            <a:grpSpLocks/>
          </p:cNvGrpSpPr>
          <p:nvPr/>
        </p:nvGrpSpPr>
        <p:grpSpPr bwMode="auto">
          <a:xfrm>
            <a:off x="6407150" y="3979863"/>
            <a:ext cx="1927225" cy="2257425"/>
            <a:chOff x="4036" y="2507"/>
            <a:chExt cx="1214" cy="1422"/>
          </a:xfrm>
        </p:grpSpPr>
        <p:sp>
          <p:nvSpPr>
            <p:cNvPr id="8214" name="Line 47"/>
            <p:cNvSpPr>
              <a:spLocks noChangeShapeType="1"/>
            </p:cNvSpPr>
            <p:nvPr/>
          </p:nvSpPr>
          <p:spPr bwMode="auto">
            <a:xfrm flipV="1">
              <a:off x="4194" y="329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5" name="Rectangle 48"/>
            <p:cNvSpPr>
              <a:spLocks noChangeArrowheads="1"/>
            </p:cNvSpPr>
            <p:nvPr/>
          </p:nvSpPr>
          <p:spPr bwMode="auto">
            <a:xfrm>
              <a:off x="4082" y="2869"/>
              <a:ext cx="1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    D    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8216" name="Text Box 49"/>
            <p:cNvSpPr txBox="1">
              <a:spLocks noChangeArrowheads="1"/>
            </p:cNvSpPr>
            <p:nvPr/>
          </p:nvSpPr>
          <p:spPr bwMode="auto">
            <a:xfrm>
              <a:off x="4036" y="3249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       x      D</a:t>
              </a:r>
            </a:p>
          </p:txBody>
        </p:sp>
        <p:sp>
          <p:nvSpPr>
            <p:cNvPr id="8217" name="Line 50"/>
            <p:cNvSpPr>
              <a:spLocks noChangeShapeType="1"/>
            </p:cNvSpPr>
            <p:nvPr/>
          </p:nvSpPr>
          <p:spPr bwMode="auto">
            <a:xfrm>
              <a:off x="4716" y="2805"/>
              <a:ext cx="0" cy="1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Line 51"/>
            <p:cNvSpPr>
              <a:spLocks noChangeShapeType="1"/>
            </p:cNvSpPr>
            <p:nvPr/>
          </p:nvSpPr>
          <p:spPr bwMode="auto">
            <a:xfrm>
              <a:off x="4036" y="3203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9" name="Line 52"/>
            <p:cNvSpPr>
              <a:spLocks noChangeShapeType="1"/>
            </p:cNvSpPr>
            <p:nvPr/>
          </p:nvSpPr>
          <p:spPr bwMode="auto">
            <a:xfrm>
              <a:off x="4036" y="2805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53"/>
            <p:cNvSpPr>
              <a:spLocks noChangeShapeType="1"/>
            </p:cNvSpPr>
            <p:nvPr/>
          </p:nvSpPr>
          <p:spPr bwMode="auto">
            <a:xfrm>
              <a:off x="4042" y="3929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Text Box 54"/>
            <p:cNvSpPr txBox="1">
              <a:spLocks noChangeArrowheads="1"/>
            </p:cNvSpPr>
            <p:nvPr/>
          </p:nvSpPr>
          <p:spPr bwMode="auto">
            <a:xfrm>
              <a:off x="4036" y="3589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x     x      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8222" name="Line 55"/>
            <p:cNvSpPr>
              <a:spLocks noChangeShapeType="1"/>
            </p:cNvSpPr>
            <p:nvPr/>
          </p:nvSpPr>
          <p:spPr bwMode="auto">
            <a:xfrm>
              <a:off x="4036" y="356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Text Box 56"/>
            <p:cNvSpPr txBox="1">
              <a:spLocks noChangeArrowheads="1"/>
            </p:cNvSpPr>
            <p:nvPr/>
          </p:nvSpPr>
          <p:spPr bwMode="auto">
            <a:xfrm>
              <a:off x="4195" y="2507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特性表</a:t>
              </a:r>
              <a:r>
                <a:rPr lang="en-US" altLang="zh-CN" sz="2400"/>
                <a:t>(b)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CA4478-396E-4364-82C2-34D999D38B8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D23A90-D967-4BA6-92EB-F58F7B6077B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/>
              <a:t>─</a:t>
            </a:r>
            <a:r>
              <a:rPr lang="zh-CN" altLang="en-US"/>
              <a:t>主从结构</a:t>
            </a:r>
            <a:endParaRPr lang="en-US" altLang="zh-CN"/>
          </a:p>
        </p:txBody>
      </p:sp>
      <p:grpSp>
        <p:nvGrpSpPr>
          <p:cNvPr id="9222" name="Group 3"/>
          <p:cNvGrpSpPr>
            <a:grpSpLocks/>
          </p:cNvGrpSpPr>
          <p:nvPr/>
        </p:nvGrpSpPr>
        <p:grpSpPr bwMode="auto">
          <a:xfrm>
            <a:off x="3816350" y="3922713"/>
            <a:ext cx="4870450" cy="2243137"/>
            <a:chOff x="2541" y="2516"/>
            <a:chExt cx="3068" cy="1413"/>
          </a:xfrm>
        </p:grpSpPr>
        <p:sp>
          <p:nvSpPr>
            <p:cNvPr id="9241" name="Rectangle 4"/>
            <p:cNvSpPr>
              <a:spLocks noChangeArrowheads="1"/>
            </p:cNvSpPr>
            <p:nvPr/>
          </p:nvSpPr>
          <p:spPr bwMode="auto">
            <a:xfrm>
              <a:off x="3356" y="2629"/>
              <a:ext cx="567" cy="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42" name="Line 5"/>
            <p:cNvSpPr>
              <a:spLocks noChangeShapeType="1"/>
            </p:cNvSpPr>
            <p:nvPr/>
          </p:nvSpPr>
          <p:spPr bwMode="auto">
            <a:xfrm>
              <a:off x="2874" y="2858"/>
              <a:ext cx="4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6"/>
            <p:cNvSpPr>
              <a:spLocks noChangeShapeType="1"/>
            </p:cNvSpPr>
            <p:nvPr/>
          </p:nvSpPr>
          <p:spPr bwMode="auto">
            <a:xfrm>
              <a:off x="3072" y="32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7"/>
            <p:cNvSpPr>
              <a:spLocks noChangeShapeType="1"/>
            </p:cNvSpPr>
            <p:nvPr/>
          </p:nvSpPr>
          <p:spPr bwMode="auto">
            <a:xfrm>
              <a:off x="3923" y="28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Text Box 8"/>
            <p:cNvSpPr txBox="1">
              <a:spLocks noChangeArrowheads="1"/>
            </p:cNvSpPr>
            <p:nvPr/>
          </p:nvSpPr>
          <p:spPr bwMode="auto">
            <a:xfrm>
              <a:off x="3350" y="27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46" name="Text Box 9"/>
            <p:cNvSpPr txBox="1">
              <a:spLocks noChangeArrowheads="1"/>
            </p:cNvSpPr>
            <p:nvPr/>
          </p:nvSpPr>
          <p:spPr bwMode="auto">
            <a:xfrm>
              <a:off x="3350" y="3095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47" name="Text Box 10"/>
            <p:cNvSpPr txBox="1">
              <a:spLocks noChangeArrowheads="1"/>
            </p:cNvSpPr>
            <p:nvPr/>
          </p:nvSpPr>
          <p:spPr bwMode="auto">
            <a:xfrm>
              <a:off x="3937" y="251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9248" name="Oval 11"/>
            <p:cNvSpPr>
              <a:spLocks noChangeArrowheads="1"/>
            </p:cNvSpPr>
            <p:nvPr/>
          </p:nvSpPr>
          <p:spPr bwMode="auto">
            <a:xfrm>
              <a:off x="3924" y="319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49" name="Rectangle 12"/>
            <p:cNvSpPr>
              <a:spLocks noChangeArrowheads="1"/>
            </p:cNvSpPr>
            <p:nvPr/>
          </p:nvSpPr>
          <p:spPr bwMode="auto">
            <a:xfrm>
              <a:off x="4495" y="2629"/>
              <a:ext cx="567" cy="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50" name="Line 13"/>
            <p:cNvSpPr>
              <a:spLocks noChangeShapeType="1"/>
            </p:cNvSpPr>
            <p:nvPr/>
          </p:nvSpPr>
          <p:spPr bwMode="auto">
            <a:xfrm>
              <a:off x="4211" y="28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14"/>
            <p:cNvSpPr>
              <a:spLocks noChangeShapeType="1"/>
            </p:cNvSpPr>
            <p:nvPr/>
          </p:nvSpPr>
          <p:spPr bwMode="auto">
            <a:xfrm>
              <a:off x="4211" y="32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15"/>
            <p:cNvSpPr>
              <a:spLocks noChangeShapeType="1"/>
            </p:cNvSpPr>
            <p:nvPr/>
          </p:nvSpPr>
          <p:spPr bwMode="auto">
            <a:xfrm>
              <a:off x="5062" y="285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6"/>
            <p:cNvSpPr>
              <a:spLocks noChangeShapeType="1"/>
            </p:cNvSpPr>
            <p:nvPr/>
          </p:nvSpPr>
          <p:spPr bwMode="auto">
            <a:xfrm>
              <a:off x="5062" y="324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Text Box 17"/>
            <p:cNvSpPr txBox="1">
              <a:spLocks noChangeArrowheads="1"/>
            </p:cNvSpPr>
            <p:nvPr/>
          </p:nvSpPr>
          <p:spPr bwMode="auto">
            <a:xfrm>
              <a:off x="4489" y="27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55" name="Text Box 18"/>
            <p:cNvSpPr txBox="1">
              <a:spLocks noChangeArrowheads="1"/>
            </p:cNvSpPr>
            <p:nvPr/>
          </p:nvSpPr>
          <p:spPr bwMode="auto">
            <a:xfrm>
              <a:off x="4489" y="3095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56" name="Text Box 19"/>
            <p:cNvSpPr txBox="1">
              <a:spLocks noChangeArrowheads="1"/>
            </p:cNvSpPr>
            <p:nvPr/>
          </p:nvSpPr>
          <p:spPr bwMode="auto">
            <a:xfrm>
              <a:off x="5336" y="269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9257" name="Text Box 20"/>
            <p:cNvSpPr txBox="1">
              <a:spLocks noChangeArrowheads="1"/>
            </p:cNvSpPr>
            <p:nvPr/>
          </p:nvSpPr>
          <p:spPr bwMode="auto">
            <a:xfrm>
              <a:off x="5344" y="308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9258" name="Line 21"/>
            <p:cNvSpPr>
              <a:spLocks noChangeShapeType="1"/>
            </p:cNvSpPr>
            <p:nvPr/>
          </p:nvSpPr>
          <p:spPr bwMode="auto">
            <a:xfrm>
              <a:off x="5395" y="31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Oval 22"/>
            <p:cNvSpPr>
              <a:spLocks noChangeArrowheads="1"/>
            </p:cNvSpPr>
            <p:nvPr/>
          </p:nvSpPr>
          <p:spPr bwMode="auto">
            <a:xfrm>
              <a:off x="5063" y="319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60" name="Line 23"/>
            <p:cNvSpPr>
              <a:spLocks noChangeShapeType="1"/>
            </p:cNvSpPr>
            <p:nvPr/>
          </p:nvSpPr>
          <p:spPr bwMode="auto">
            <a:xfrm rot="5400000">
              <a:off x="3940" y="3521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Line 24"/>
            <p:cNvSpPr>
              <a:spLocks noChangeShapeType="1"/>
            </p:cNvSpPr>
            <p:nvPr/>
          </p:nvSpPr>
          <p:spPr bwMode="auto">
            <a:xfrm>
              <a:off x="2851" y="3793"/>
              <a:ext cx="13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Line 25"/>
            <p:cNvSpPr>
              <a:spLocks noChangeShapeType="1"/>
            </p:cNvSpPr>
            <p:nvPr/>
          </p:nvSpPr>
          <p:spPr bwMode="auto">
            <a:xfrm rot="5400000">
              <a:off x="2806" y="3521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263" name="Group 26"/>
            <p:cNvGrpSpPr>
              <a:grpSpLocks/>
            </p:cNvGrpSpPr>
            <p:nvPr/>
          </p:nvGrpSpPr>
          <p:grpSpPr bwMode="auto">
            <a:xfrm rot="-5400000">
              <a:off x="4074" y="3401"/>
              <a:ext cx="272" cy="239"/>
              <a:chOff x="4536" y="2556"/>
              <a:chExt cx="272" cy="239"/>
            </a:xfrm>
          </p:grpSpPr>
          <p:sp>
            <p:nvSpPr>
              <p:cNvPr id="9266" name="AutoShape 27"/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9267" name="Oval 28"/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64" name="Text Box 29"/>
            <p:cNvSpPr txBox="1">
              <a:spLocks noChangeArrowheads="1"/>
            </p:cNvSpPr>
            <p:nvPr/>
          </p:nvSpPr>
          <p:spPr bwMode="auto">
            <a:xfrm>
              <a:off x="2557" y="270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65" name="Text Box 30"/>
            <p:cNvSpPr txBox="1">
              <a:spLocks noChangeArrowheads="1"/>
            </p:cNvSpPr>
            <p:nvPr/>
          </p:nvSpPr>
          <p:spPr bwMode="auto">
            <a:xfrm>
              <a:off x="2541" y="364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sp>
        <p:nvSpPr>
          <p:cNvPr id="9223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178175" cy="4932362"/>
          </a:xfrm>
          <a:noFill/>
        </p:spPr>
        <p:txBody>
          <a:bodyPr/>
          <a:lstStyle/>
          <a:p>
            <a:pPr algn="just"/>
            <a:r>
              <a:rPr kumimoji="1" lang="zh-CN" altLang="en-US" sz="2400"/>
              <a:t>当</a:t>
            </a:r>
            <a:r>
              <a:rPr kumimoji="1" lang="en-US" altLang="zh-CN" sz="2400"/>
              <a:t>C=1</a:t>
            </a:r>
            <a:r>
              <a:rPr kumimoji="1" lang="zh-CN" altLang="en-US" sz="2400"/>
              <a:t>时，主锁存器</a:t>
            </a:r>
            <a:r>
              <a:rPr kumimoji="1" lang="en-US" altLang="zh-CN" sz="2400"/>
              <a:t>M</a:t>
            </a:r>
            <a:r>
              <a:rPr kumimoji="1" lang="zh-CN" altLang="en-US" sz="2400"/>
              <a:t>随</a:t>
            </a:r>
            <a:r>
              <a:rPr kumimoji="1" lang="en-US" altLang="zh-CN" sz="2400"/>
              <a:t>D</a:t>
            </a:r>
            <a:r>
              <a:rPr kumimoji="1" lang="zh-CN" altLang="en-US" sz="2400"/>
              <a:t>变化而变化，从锁存器</a:t>
            </a:r>
            <a:r>
              <a:rPr kumimoji="1" lang="en-US" altLang="zh-CN" sz="2400"/>
              <a:t>S</a:t>
            </a:r>
            <a:r>
              <a:rPr kumimoji="1" lang="zh-CN" altLang="en-US" sz="2400"/>
              <a:t>保持原先状态不变</a:t>
            </a:r>
            <a:endParaRPr kumimoji="1" lang="en-US" altLang="zh-CN" sz="2400"/>
          </a:p>
          <a:p>
            <a:pPr algn="just">
              <a:spcBef>
                <a:spcPct val="30000"/>
              </a:spcBef>
            </a:pPr>
            <a:r>
              <a:rPr kumimoji="1" lang="zh-CN" altLang="en-US" sz="2400"/>
              <a:t>当</a:t>
            </a:r>
            <a:r>
              <a:rPr kumimoji="1" lang="en-US" altLang="zh-CN" sz="2400"/>
              <a:t>C</a:t>
            </a:r>
            <a:r>
              <a:rPr kumimoji="1" lang="zh-CN" altLang="en-US" sz="2400"/>
              <a:t>从</a:t>
            </a:r>
            <a:r>
              <a:rPr kumimoji="1" lang="en-US" altLang="zh-CN" sz="2400"/>
              <a:t>1</a:t>
            </a:r>
            <a:r>
              <a:rPr kumimoji="1" lang="zh-CN" altLang="en-US" sz="2400"/>
              <a:t>变为</a:t>
            </a:r>
            <a:r>
              <a:rPr kumimoji="1" lang="en-US" altLang="zh-CN" sz="2400"/>
              <a:t>0(</a:t>
            </a:r>
            <a:r>
              <a:rPr kumimoji="1" lang="zh-CN" altLang="en-US" sz="2400"/>
              <a:t>下降沿</a:t>
            </a:r>
            <a:r>
              <a:rPr kumimoji="1" lang="en-US" altLang="zh-CN" sz="2400"/>
              <a:t>)</a:t>
            </a:r>
            <a:r>
              <a:rPr kumimoji="1" lang="zh-CN" altLang="en-US" sz="2400"/>
              <a:t>时，主锁存器</a:t>
            </a:r>
            <a:r>
              <a:rPr kumimoji="1" lang="en-US" altLang="zh-CN" sz="2400"/>
              <a:t>M</a:t>
            </a:r>
            <a:r>
              <a:rPr kumimoji="1" lang="zh-CN" altLang="en-US" sz="2400"/>
              <a:t>锁存此时</a:t>
            </a:r>
            <a:r>
              <a:rPr kumimoji="1" lang="en-US" altLang="zh-CN" sz="2400"/>
              <a:t>D</a:t>
            </a:r>
            <a:r>
              <a:rPr kumimoji="1" lang="zh-CN" altLang="en-US" sz="2400"/>
              <a:t>的值，从锁存器</a:t>
            </a:r>
            <a:r>
              <a:rPr kumimoji="1" lang="en-US" altLang="zh-CN" sz="2400"/>
              <a:t>S</a:t>
            </a:r>
            <a:r>
              <a:rPr kumimoji="1" lang="zh-CN" altLang="en-US" sz="2400"/>
              <a:t>按</a:t>
            </a:r>
            <a:r>
              <a:rPr kumimoji="1" lang="en-US" altLang="zh-CN" sz="2400"/>
              <a:t>M</a:t>
            </a:r>
            <a:r>
              <a:rPr kumimoji="1" lang="zh-CN" altLang="en-US" sz="2400"/>
              <a:t>状态更新</a:t>
            </a:r>
            <a:endParaRPr kumimoji="1" lang="en-US" altLang="zh-CN" sz="2400"/>
          </a:p>
        </p:txBody>
      </p:sp>
      <p:sp>
        <p:nvSpPr>
          <p:cNvPr id="9224" name="Rectangle 32"/>
          <p:cNvSpPr>
            <a:spLocks noChangeArrowheads="1"/>
          </p:cNvSpPr>
          <p:nvPr/>
        </p:nvSpPr>
        <p:spPr bwMode="auto">
          <a:xfrm>
            <a:off x="4852988" y="324961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主锁存器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M</a:t>
            </a:r>
          </a:p>
        </p:txBody>
      </p:sp>
      <p:sp>
        <p:nvSpPr>
          <p:cNvPr id="9225" name="Rectangle 33"/>
          <p:cNvSpPr>
            <a:spLocks noChangeArrowheads="1"/>
          </p:cNvSpPr>
          <p:nvPr/>
        </p:nvSpPr>
        <p:spPr bwMode="auto">
          <a:xfrm>
            <a:off x="6653213" y="325596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从锁存器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</a:p>
        </p:txBody>
      </p:sp>
      <p:grpSp>
        <p:nvGrpSpPr>
          <p:cNvPr id="9226" name="Group 34"/>
          <p:cNvGrpSpPr>
            <a:grpSpLocks/>
          </p:cNvGrpSpPr>
          <p:nvPr/>
        </p:nvGrpSpPr>
        <p:grpSpPr bwMode="auto">
          <a:xfrm>
            <a:off x="5580063" y="1628775"/>
            <a:ext cx="2222500" cy="1223963"/>
            <a:chOff x="3340" y="1094"/>
            <a:chExt cx="1400" cy="771"/>
          </a:xfrm>
        </p:grpSpPr>
        <p:sp>
          <p:nvSpPr>
            <p:cNvPr id="9227" name="Rectangle 35"/>
            <p:cNvSpPr>
              <a:spLocks noChangeArrowheads="1"/>
            </p:cNvSpPr>
            <p:nvPr/>
          </p:nvSpPr>
          <p:spPr bwMode="auto">
            <a:xfrm>
              <a:off x="3628" y="1094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28" name="Line 36"/>
            <p:cNvSpPr>
              <a:spLocks noChangeShapeType="1"/>
            </p:cNvSpPr>
            <p:nvPr/>
          </p:nvSpPr>
          <p:spPr bwMode="auto">
            <a:xfrm>
              <a:off x="3340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37"/>
            <p:cNvSpPr>
              <a:spLocks noChangeShapeType="1"/>
            </p:cNvSpPr>
            <p:nvPr/>
          </p:nvSpPr>
          <p:spPr bwMode="auto">
            <a:xfrm>
              <a:off x="3340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38"/>
            <p:cNvSpPr>
              <a:spLocks noChangeShapeType="1"/>
            </p:cNvSpPr>
            <p:nvPr/>
          </p:nvSpPr>
          <p:spPr bwMode="auto">
            <a:xfrm>
              <a:off x="4157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39"/>
            <p:cNvSpPr>
              <a:spLocks noChangeShapeType="1"/>
            </p:cNvSpPr>
            <p:nvPr/>
          </p:nvSpPr>
          <p:spPr bwMode="auto">
            <a:xfrm>
              <a:off x="4157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Text Box 40"/>
            <p:cNvSpPr txBox="1">
              <a:spLocks noChangeArrowheads="1"/>
            </p:cNvSpPr>
            <p:nvPr/>
          </p:nvSpPr>
          <p:spPr bwMode="auto">
            <a:xfrm>
              <a:off x="3617" y="11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33" name="Text Box 41"/>
            <p:cNvSpPr txBox="1">
              <a:spLocks noChangeArrowheads="1"/>
            </p:cNvSpPr>
            <p:nvPr/>
          </p:nvSpPr>
          <p:spPr bwMode="auto">
            <a:xfrm>
              <a:off x="3696" y="15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9234" name="Text Box 42"/>
            <p:cNvSpPr txBox="1">
              <a:spLocks noChangeArrowheads="1"/>
            </p:cNvSpPr>
            <p:nvPr/>
          </p:nvSpPr>
          <p:spPr bwMode="auto">
            <a:xfrm>
              <a:off x="4465" y="112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9235" name="Text Box 43"/>
            <p:cNvSpPr txBox="1">
              <a:spLocks noChangeArrowheads="1"/>
            </p:cNvSpPr>
            <p:nvPr/>
          </p:nvSpPr>
          <p:spPr bwMode="auto">
            <a:xfrm>
              <a:off x="4475" y="15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9236" name="Line 44"/>
            <p:cNvSpPr>
              <a:spLocks noChangeShapeType="1"/>
            </p:cNvSpPr>
            <p:nvPr/>
          </p:nvSpPr>
          <p:spPr bwMode="auto">
            <a:xfrm>
              <a:off x="4526" y="154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Oval 45"/>
            <p:cNvSpPr>
              <a:spLocks noChangeArrowheads="1"/>
            </p:cNvSpPr>
            <p:nvPr/>
          </p:nvSpPr>
          <p:spPr bwMode="auto">
            <a:xfrm>
              <a:off x="4158" y="1615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38" name="Line 46"/>
            <p:cNvSpPr>
              <a:spLocks noChangeShapeType="1"/>
            </p:cNvSpPr>
            <p:nvPr/>
          </p:nvSpPr>
          <p:spPr bwMode="auto">
            <a:xfrm>
              <a:off x="3628" y="156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47"/>
            <p:cNvSpPr>
              <a:spLocks noChangeShapeType="1"/>
            </p:cNvSpPr>
            <p:nvPr/>
          </p:nvSpPr>
          <p:spPr bwMode="auto">
            <a:xfrm flipV="1">
              <a:off x="3628" y="165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Oval 48"/>
            <p:cNvSpPr>
              <a:spLocks noChangeArrowheads="1"/>
            </p:cNvSpPr>
            <p:nvPr/>
          </p:nvSpPr>
          <p:spPr bwMode="auto">
            <a:xfrm>
              <a:off x="3544" y="161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1F3D34-022F-46AB-BC91-4C92E46A86B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C528B4-7B03-48DF-8928-A0EECD636DF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11269" name="Group 2"/>
          <p:cNvGrpSpPr>
            <a:grpSpLocks/>
          </p:cNvGrpSpPr>
          <p:nvPr/>
        </p:nvGrpSpPr>
        <p:grpSpPr bwMode="auto">
          <a:xfrm>
            <a:off x="1606550" y="1916113"/>
            <a:ext cx="3757613" cy="2678112"/>
            <a:chOff x="2462" y="1380"/>
            <a:chExt cx="2367" cy="561"/>
          </a:xfrm>
        </p:grpSpPr>
        <p:sp>
          <p:nvSpPr>
            <p:cNvPr id="11364" name="Line 3"/>
            <p:cNvSpPr>
              <a:spLocks noChangeShapeType="1"/>
            </p:cNvSpPr>
            <p:nvPr/>
          </p:nvSpPr>
          <p:spPr bwMode="auto">
            <a:xfrm flipV="1">
              <a:off x="246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5" name="Line 4"/>
            <p:cNvSpPr>
              <a:spLocks noChangeShapeType="1"/>
            </p:cNvSpPr>
            <p:nvPr/>
          </p:nvSpPr>
          <p:spPr bwMode="auto">
            <a:xfrm flipV="1">
              <a:off x="2935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6" name="Line 5"/>
            <p:cNvSpPr>
              <a:spLocks noChangeShapeType="1"/>
            </p:cNvSpPr>
            <p:nvPr/>
          </p:nvSpPr>
          <p:spPr bwMode="auto">
            <a:xfrm flipV="1">
              <a:off x="340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" name="Line 6"/>
            <p:cNvSpPr>
              <a:spLocks noChangeShapeType="1"/>
            </p:cNvSpPr>
            <p:nvPr/>
          </p:nvSpPr>
          <p:spPr bwMode="auto">
            <a:xfrm flipV="1">
              <a:off x="388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" name="Line 7"/>
            <p:cNvSpPr>
              <a:spLocks noChangeShapeType="1"/>
            </p:cNvSpPr>
            <p:nvPr/>
          </p:nvSpPr>
          <p:spPr bwMode="auto">
            <a:xfrm flipV="1">
              <a:off x="4356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" name="Line 8"/>
            <p:cNvSpPr>
              <a:spLocks noChangeShapeType="1"/>
            </p:cNvSpPr>
            <p:nvPr/>
          </p:nvSpPr>
          <p:spPr bwMode="auto">
            <a:xfrm flipV="1">
              <a:off x="482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─D</a:t>
            </a:r>
            <a:r>
              <a:rPr lang="zh-CN" altLang="en-US"/>
              <a:t>触发器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271" name="Line 11"/>
          <p:cNvSpPr>
            <a:spLocks noChangeShapeType="1"/>
          </p:cNvSpPr>
          <p:nvPr/>
        </p:nvSpPr>
        <p:spPr bwMode="auto">
          <a:xfrm>
            <a:off x="1230313" y="299720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12"/>
          <p:cNvSpPr>
            <a:spLocks noChangeShapeType="1"/>
          </p:cNvSpPr>
          <p:nvPr/>
        </p:nvSpPr>
        <p:spPr bwMode="auto">
          <a:xfrm flipV="1">
            <a:off x="145415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13"/>
          <p:cNvSpPr>
            <a:spLocks noChangeShapeType="1"/>
          </p:cNvSpPr>
          <p:nvPr/>
        </p:nvSpPr>
        <p:spPr bwMode="auto">
          <a:xfrm>
            <a:off x="1449388" y="2674938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4"/>
          <p:cNvSpPr>
            <a:spLocks noChangeShapeType="1"/>
          </p:cNvSpPr>
          <p:nvPr/>
        </p:nvSpPr>
        <p:spPr bwMode="auto">
          <a:xfrm>
            <a:off x="2857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5"/>
          <p:cNvSpPr>
            <a:spLocks noChangeShapeType="1"/>
          </p:cNvSpPr>
          <p:nvPr/>
        </p:nvSpPr>
        <p:spPr bwMode="auto">
          <a:xfrm>
            <a:off x="2854325" y="2997200"/>
            <a:ext cx="160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6"/>
          <p:cNvSpPr>
            <a:spLocks noChangeShapeType="1"/>
          </p:cNvSpPr>
          <p:nvPr/>
        </p:nvSpPr>
        <p:spPr bwMode="auto">
          <a:xfrm flipV="1">
            <a:off x="4462463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7"/>
          <p:cNvSpPr>
            <a:spLocks noChangeShapeType="1"/>
          </p:cNvSpPr>
          <p:nvPr/>
        </p:nvSpPr>
        <p:spPr bwMode="auto">
          <a:xfrm>
            <a:off x="4462463" y="2674938"/>
            <a:ext cx="300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8"/>
          <p:cNvSpPr>
            <a:spLocks noChangeShapeType="1"/>
          </p:cNvSpPr>
          <p:nvPr/>
        </p:nvSpPr>
        <p:spPr bwMode="auto">
          <a:xfrm>
            <a:off x="4762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9"/>
          <p:cNvSpPr>
            <a:spLocks noChangeShapeType="1"/>
          </p:cNvSpPr>
          <p:nvPr/>
        </p:nvSpPr>
        <p:spPr bwMode="auto">
          <a:xfrm>
            <a:off x="4762500" y="2997200"/>
            <a:ext cx="676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20"/>
          <p:cNvSpPr>
            <a:spLocks noChangeShapeType="1"/>
          </p:cNvSpPr>
          <p:nvPr/>
        </p:nvSpPr>
        <p:spPr bwMode="auto">
          <a:xfrm flipV="1">
            <a:off x="5438775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Line 21"/>
          <p:cNvSpPr>
            <a:spLocks noChangeShapeType="1"/>
          </p:cNvSpPr>
          <p:nvPr/>
        </p:nvSpPr>
        <p:spPr bwMode="auto">
          <a:xfrm>
            <a:off x="5438775" y="2674938"/>
            <a:ext cx="15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2" name="Line 22"/>
          <p:cNvSpPr>
            <a:spLocks noChangeShapeType="1"/>
          </p:cNvSpPr>
          <p:nvPr/>
        </p:nvSpPr>
        <p:spPr bwMode="auto">
          <a:xfrm>
            <a:off x="5589588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Line 23"/>
          <p:cNvSpPr>
            <a:spLocks noChangeShapeType="1"/>
          </p:cNvSpPr>
          <p:nvPr/>
        </p:nvSpPr>
        <p:spPr bwMode="auto">
          <a:xfrm>
            <a:off x="5589588" y="2997200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4" name="Group 24"/>
          <p:cNvGrpSpPr>
            <a:grpSpLocks/>
          </p:cNvGrpSpPr>
          <p:nvPr/>
        </p:nvGrpSpPr>
        <p:grpSpPr bwMode="auto">
          <a:xfrm>
            <a:off x="1230313" y="1879600"/>
            <a:ext cx="4884737" cy="319088"/>
            <a:chOff x="2169" y="1672"/>
            <a:chExt cx="3077" cy="142"/>
          </a:xfrm>
        </p:grpSpPr>
        <p:sp>
          <p:nvSpPr>
            <p:cNvPr id="11339" name="Line 25"/>
            <p:cNvSpPr>
              <a:spLocks noChangeShapeType="1"/>
            </p:cNvSpPr>
            <p:nvPr/>
          </p:nvSpPr>
          <p:spPr bwMode="auto">
            <a:xfrm>
              <a:off x="216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0" name="Line 26"/>
            <p:cNvSpPr>
              <a:spLocks noChangeShapeType="1"/>
            </p:cNvSpPr>
            <p:nvPr/>
          </p:nvSpPr>
          <p:spPr bwMode="auto">
            <a:xfrm flipV="1">
              <a:off x="240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1" name="Line 27"/>
            <p:cNvSpPr>
              <a:spLocks noChangeShapeType="1"/>
            </p:cNvSpPr>
            <p:nvPr/>
          </p:nvSpPr>
          <p:spPr bwMode="auto">
            <a:xfrm>
              <a:off x="240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2" name="Line 28"/>
            <p:cNvSpPr>
              <a:spLocks noChangeShapeType="1"/>
            </p:cNvSpPr>
            <p:nvPr/>
          </p:nvSpPr>
          <p:spPr bwMode="auto">
            <a:xfrm>
              <a:off x="264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3" name="Line 29"/>
            <p:cNvSpPr>
              <a:spLocks noChangeShapeType="1"/>
            </p:cNvSpPr>
            <p:nvPr/>
          </p:nvSpPr>
          <p:spPr bwMode="auto">
            <a:xfrm>
              <a:off x="2643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4" name="Line 30"/>
            <p:cNvSpPr>
              <a:spLocks noChangeShapeType="1"/>
            </p:cNvSpPr>
            <p:nvPr/>
          </p:nvSpPr>
          <p:spPr bwMode="auto">
            <a:xfrm flipV="1">
              <a:off x="287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5" name="Line 31"/>
            <p:cNvSpPr>
              <a:spLocks noChangeShapeType="1"/>
            </p:cNvSpPr>
            <p:nvPr/>
          </p:nvSpPr>
          <p:spPr bwMode="auto">
            <a:xfrm>
              <a:off x="2879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6" name="Line 32"/>
            <p:cNvSpPr>
              <a:spLocks noChangeShapeType="1"/>
            </p:cNvSpPr>
            <p:nvPr/>
          </p:nvSpPr>
          <p:spPr bwMode="auto">
            <a:xfrm>
              <a:off x="311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7" name="Line 33"/>
            <p:cNvSpPr>
              <a:spLocks noChangeShapeType="1"/>
            </p:cNvSpPr>
            <p:nvPr/>
          </p:nvSpPr>
          <p:spPr bwMode="auto">
            <a:xfrm>
              <a:off x="311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8" name="Line 34"/>
            <p:cNvSpPr>
              <a:spLocks noChangeShapeType="1"/>
            </p:cNvSpPr>
            <p:nvPr/>
          </p:nvSpPr>
          <p:spPr bwMode="auto">
            <a:xfrm flipV="1">
              <a:off x="335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49" name="Line 35"/>
            <p:cNvSpPr>
              <a:spLocks noChangeShapeType="1"/>
            </p:cNvSpPr>
            <p:nvPr/>
          </p:nvSpPr>
          <p:spPr bwMode="auto">
            <a:xfrm>
              <a:off x="3353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0" name="Line 36"/>
            <p:cNvSpPr>
              <a:spLocks noChangeShapeType="1"/>
            </p:cNvSpPr>
            <p:nvPr/>
          </p:nvSpPr>
          <p:spPr bwMode="auto">
            <a:xfrm>
              <a:off x="358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1" name="Line 37"/>
            <p:cNvSpPr>
              <a:spLocks noChangeShapeType="1"/>
            </p:cNvSpPr>
            <p:nvPr/>
          </p:nvSpPr>
          <p:spPr bwMode="auto">
            <a:xfrm>
              <a:off x="358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2" name="Line 38"/>
            <p:cNvSpPr>
              <a:spLocks noChangeShapeType="1"/>
            </p:cNvSpPr>
            <p:nvPr/>
          </p:nvSpPr>
          <p:spPr bwMode="auto">
            <a:xfrm flipV="1">
              <a:off x="382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3" name="Line 39"/>
            <p:cNvSpPr>
              <a:spLocks noChangeShapeType="1"/>
            </p:cNvSpPr>
            <p:nvPr/>
          </p:nvSpPr>
          <p:spPr bwMode="auto">
            <a:xfrm>
              <a:off x="382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4" name="Line 40"/>
            <p:cNvSpPr>
              <a:spLocks noChangeShapeType="1"/>
            </p:cNvSpPr>
            <p:nvPr/>
          </p:nvSpPr>
          <p:spPr bwMode="auto">
            <a:xfrm>
              <a:off x="406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5" name="Line 41"/>
            <p:cNvSpPr>
              <a:spLocks noChangeShapeType="1"/>
            </p:cNvSpPr>
            <p:nvPr/>
          </p:nvSpPr>
          <p:spPr bwMode="auto">
            <a:xfrm>
              <a:off x="4063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6" name="Line 42"/>
            <p:cNvSpPr>
              <a:spLocks noChangeShapeType="1"/>
            </p:cNvSpPr>
            <p:nvPr/>
          </p:nvSpPr>
          <p:spPr bwMode="auto">
            <a:xfrm flipV="1">
              <a:off x="430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7" name="Line 43"/>
            <p:cNvSpPr>
              <a:spLocks noChangeShapeType="1"/>
            </p:cNvSpPr>
            <p:nvPr/>
          </p:nvSpPr>
          <p:spPr bwMode="auto">
            <a:xfrm>
              <a:off x="4300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8" name="Line 44"/>
            <p:cNvSpPr>
              <a:spLocks noChangeShapeType="1"/>
            </p:cNvSpPr>
            <p:nvPr/>
          </p:nvSpPr>
          <p:spPr bwMode="auto">
            <a:xfrm>
              <a:off x="453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59" name="Line 45"/>
            <p:cNvSpPr>
              <a:spLocks noChangeShapeType="1"/>
            </p:cNvSpPr>
            <p:nvPr/>
          </p:nvSpPr>
          <p:spPr bwMode="auto">
            <a:xfrm>
              <a:off x="453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0" name="Line 46"/>
            <p:cNvSpPr>
              <a:spLocks noChangeShapeType="1"/>
            </p:cNvSpPr>
            <p:nvPr/>
          </p:nvSpPr>
          <p:spPr bwMode="auto">
            <a:xfrm flipV="1">
              <a:off x="477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1" name="Line 47"/>
            <p:cNvSpPr>
              <a:spLocks noChangeShapeType="1"/>
            </p:cNvSpPr>
            <p:nvPr/>
          </p:nvSpPr>
          <p:spPr bwMode="auto">
            <a:xfrm>
              <a:off x="4773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2" name="Line 48"/>
            <p:cNvSpPr>
              <a:spLocks noChangeShapeType="1"/>
            </p:cNvSpPr>
            <p:nvPr/>
          </p:nvSpPr>
          <p:spPr bwMode="auto">
            <a:xfrm>
              <a:off x="501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3" name="Line 49"/>
            <p:cNvSpPr>
              <a:spLocks noChangeShapeType="1"/>
            </p:cNvSpPr>
            <p:nvPr/>
          </p:nvSpPr>
          <p:spPr bwMode="auto">
            <a:xfrm>
              <a:off x="5010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5" name="Group 50"/>
          <p:cNvGrpSpPr>
            <a:grpSpLocks/>
          </p:cNvGrpSpPr>
          <p:nvPr/>
        </p:nvGrpSpPr>
        <p:grpSpPr bwMode="auto">
          <a:xfrm>
            <a:off x="1155700" y="3503613"/>
            <a:ext cx="4884738" cy="319087"/>
            <a:chOff x="2169" y="2768"/>
            <a:chExt cx="3077" cy="142"/>
          </a:xfrm>
        </p:grpSpPr>
        <p:sp>
          <p:nvSpPr>
            <p:cNvPr id="11330" name="Line 51"/>
            <p:cNvSpPr>
              <a:spLocks noChangeShapeType="1"/>
            </p:cNvSpPr>
            <p:nvPr/>
          </p:nvSpPr>
          <p:spPr bwMode="auto">
            <a:xfrm>
              <a:off x="2169" y="2910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Line 52"/>
            <p:cNvSpPr>
              <a:spLocks noChangeShapeType="1"/>
            </p:cNvSpPr>
            <p:nvPr/>
          </p:nvSpPr>
          <p:spPr bwMode="auto">
            <a:xfrm flipV="1">
              <a:off x="2453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2" name="Line 53"/>
            <p:cNvSpPr>
              <a:spLocks noChangeShapeType="1"/>
            </p:cNvSpPr>
            <p:nvPr/>
          </p:nvSpPr>
          <p:spPr bwMode="auto">
            <a:xfrm>
              <a:off x="2453" y="2768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3" name="Line 54"/>
            <p:cNvSpPr>
              <a:spLocks noChangeShapeType="1"/>
            </p:cNvSpPr>
            <p:nvPr/>
          </p:nvSpPr>
          <p:spPr bwMode="auto">
            <a:xfrm>
              <a:off x="340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4" name="Line 55"/>
            <p:cNvSpPr>
              <a:spLocks noChangeShapeType="1"/>
            </p:cNvSpPr>
            <p:nvPr/>
          </p:nvSpPr>
          <p:spPr bwMode="auto">
            <a:xfrm>
              <a:off x="3400" y="2910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5" name="Line 56"/>
            <p:cNvSpPr>
              <a:spLocks noChangeShapeType="1"/>
            </p:cNvSpPr>
            <p:nvPr/>
          </p:nvSpPr>
          <p:spPr bwMode="auto">
            <a:xfrm flipV="1">
              <a:off x="4347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6" name="Line 57"/>
            <p:cNvSpPr>
              <a:spLocks noChangeShapeType="1"/>
            </p:cNvSpPr>
            <p:nvPr/>
          </p:nvSpPr>
          <p:spPr bwMode="auto">
            <a:xfrm>
              <a:off x="4347" y="2768"/>
              <a:ext cx="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7" name="Line 58"/>
            <p:cNvSpPr>
              <a:spLocks noChangeShapeType="1"/>
            </p:cNvSpPr>
            <p:nvPr/>
          </p:nvSpPr>
          <p:spPr bwMode="auto">
            <a:xfrm>
              <a:off x="482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8" name="Line 59"/>
            <p:cNvSpPr>
              <a:spLocks noChangeShapeType="1"/>
            </p:cNvSpPr>
            <p:nvPr/>
          </p:nvSpPr>
          <p:spPr bwMode="auto">
            <a:xfrm>
              <a:off x="4820" y="2910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6" name="Group 60"/>
          <p:cNvGrpSpPr>
            <a:grpSpLocks/>
          </p:cNvGrpSpPr>
          <p:nvPr/>
        </p:nvGrpSpPr>
        <p:grpSpPr bwMode="auto">
          <a:xfrm>
            <a:off x="1152525" y="4292600"/>
            <a:ext cx="4960938" cy="319088"/>
            <a:chOff x="2169" y="3242"/>
            <a:chExt cx="3125" cy="142"/>
          </a:xfrm>
        </p:grpSpPr>
        <p:sp>
          <p:nvSpPr>
            <p:cNvPr id="11317" name="Line 61"/>
            <p:cNvSpPr>
              <a:spLocks noChangeShapeType="1"/>
            </p:cNvSpPr>
            <p:nvPr/>
          </p:nvSpPr>
          <p:spPr bwMode="auto">
            <a:xfrm>
              <a:off x="2169" y="3384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62"/>
            <p:cNvSpPr>
              <a:spLocks noChangeShapeType="1"/>
            </p:cNvSpPr>
            <p:nvPr/>
          </p:nvSpPr>
          <p:spPr bwMode="auto">
            <a:xfrm flipV="1">
              <a:off x="2453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63"/>
            <p:cNvSpPr>
              <a:spLocks noChangeShapeType="1"/>
            </p:cNvSpPr>
            <p:nvPr/>
          </p:nvSpPr>
          <p:spPr bwMode="auto">
            <a:xfrm>
              <a:off x="2453" y="3242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Line 64"/>
            <p:cNvSpPr>
              <a:spLocks noChangeShapeType="1"/>
            </p:cNvSpPr>
            <p:nvPr/>
          </p:nvSpPr>
          <p:spPr bwMode="auto">
            <a:xfrm>
              <a:off x="3400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1" name="Line 65"/>
            <p:cNvSpPr>
              <a:spLocks noChangeShapeType="1"/>
            </p:cNvSpPr>
            <p:nvPr/>
          </p:nvSpPr>
          <p:spPr bwMode="auto">
            <a:xfrm>
              <a:off x="3400" y="3384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2" name="Line 66"/>
            <p:cNvSpPr>
              <a:spLocks noChangeShapeType="1"/>
            </p:cNvSpPr>
            <p:nvPr/>
          </p:nvSpPr>
          <p:spPr bwMode="auto">
            <a:xfrm flipV="1">
              <a:off x="4347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Line 67"/>
            <p:cNvSpPr>
              <a:spLocks noChangeShapeType="1"/>
            </p:cNvSpPr>
            <p:nvPr/>
          </p:nvSpPr>
          <p:spPr bwMode="auto">
            <a:xfrm>
              <a:off x="4347" y="3242"/>
              <a:ext cx="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Line 68"/>
            <p:cNvSpPr>
              <a:spLocks noChangeShapeType="1"/>
            </p:cNvSpPr>
            <p:nvPr/>
          </p:nvSpPr>
          <p:spPr bwMode="auto">
            <a:xfrm>
              <a:off x="444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Line 69"/>
            <p:cNvSpPr>
              <a:spLocks noChangeShapeType="1"/>
            </p:cNvSpPr>
            <p:nvPr/>
          </p:nvSpPr>
          <p:spPr bwMode="auto">
            <a:xfrm>
              <a:off x="4442" y="3384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Line 70"/>
            <p:cNvSpPr>
              <a:spLocks noChangeShapeType="1"/>
            </p:cNvSpPr>
            <p:nvPr/>
          </p:nvSpPr>
          <p:spPr bwMode="auto">
            <a:xfrm flipV="1">
              <a:off x="4868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Line 71"/>
            <p:cNvSpPr>
              <a:spLocks noChangeShapeType="1"/>
            </p:cNvSpPr>
            <p:nvPr/>
          </p:nvSpPr>
          <p:spPr bwMode="auto">
            <a:xfrm>
              <a:off x="4868" y="3242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72"/>
            <p:cNvSpPr>
              <a:spLocks noChangeShapeType="1"/>
            </p:cNvSpPr>
            <p:nvPr/>
          </p:nvSpPr>
          <p:spPr bwMode="auto">
            <a:xfrm>
              <a:off x="496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9" name="Line 73"/>
            <p:cNvSpPr>
              <a:spLocks noChangeShapeType="1"/>
            </p:cNvSpPr>
            <p:nvPr/>
          </p:nvSpPr>
          <p:spPr bwMode="auto">
            <a:xfrm>
              <a:off x="4962" y="3384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87" name="Group 74"/>
          <p:cNvGrpSpPr>
            <a:grpSpLocks/>
          </p:cNvGrpSpPr>
          <p:nvPr/>
        </p:nvGrpSpPr>
        <p:grpSpPr bwMode="auto">
          <a:xfrm>
            <a:off x="6438900" y="3616325"/>
            <a:ext cx="2357438" cy="1152525"/>
            <a:chOff x="253" y="1185"/>
            <a:chExt cx="1485" cy="726"/>
          </a:xfrm>
        </p:grpSpPr>
        <p:sp>
          <p:nvSpPr>
            <p:cNvPr id="11306" name="Line 75"/>
            <p:cNvSpPr>
              <a:spLocks noChangeShapeType="1"/>
            </p:cNvSpPr>
            <p:nvPr/>
          </p:nvSpPr>
          <p:spPr bwMode="auto">
            <a:xfrm>
              <a:off x="1232" y="1684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Rectangle 76"/>
            <p:cNvSpPr>
              <a:spLocks noChangeArrowheads="1"/>
            </p:cNvSpPr>
            <p:nvPr/>
          </p:nvSpPr>
          <p:spPr bwMode="auto">
            <a:xfrm>
              <a:off x="704" y="1185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08" name="Text Box 77"/>
            <p:cNvSpPr txBox="1">
              <a:spLocks noChangeArrowheads="1"/>
            </p:cNvSpPr>
            <p:nvPr/>
          </p:nvSpPr>
          <p:spPr bwMode="auto">
            <a:xfrm>
              <a:off x="681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309" name="Oval 78"/>
            <p:cNvSpPr>
              <a:spLocks noChangeArrowheads="1"/>
            </p:cNvSpPr>
            <p:nvPr/>
          </p:nvSpPr>
          <p:spPr bwMode="auto">
            <a:xfrm>
              <a:off x="1234" y="164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10" name="Line 79"/>
            <p:cNvSpPr>
              <a:spLocks noChangeShapeType="1"/>
            </p:cNvSpPr>
            <p:nvPr/>
          </p:nvSpPr>
          <p:spPr bwMode="auto">
            <a:xfrm>
              <a:off x="523" y="141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80"/>
            <p:cNvSpPr>
              <a:spLocks noChangeShapeType="1"/>
            </p:cNvSpPr>
            <p:nvPr/>
          </p:nvSpPr>
          <p:spPr bwMode="auto">
            <a:xfrm>
              <a:off x="523" y="168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81"/>
            <p:cNvSpPr>
              <a:spLocks noChangeShapeType="1"/>
            </p:cNvSpPr>
            <p:nvPr/>
          </p:nvSpPr>
          <p:spPr bwMode="auto">
            <a:xfrm>
              <a:off x="1232" y="1412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Text Box 82"/>
            <p:cNvSpPr txBox="1">
              <a:spLocks noChangeArrowheads="1"/>
            </p:cNvSpPr>
            <p:nvPr/>
          </p:nvSpPr>
          <p:spPr bwMode="auto">
            <a:xfrm>
              <a:off x="690" y="1563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11314" name="Text Box 83"/>
            <p:cNvSpPr txBox="1">
              <a:spLocks noChangeArrowheads="1"/>
            </p:cNvSpPr>
            <p:nvPr/>
          </p:nvSpPr>
          <p:spPr bwMode="auto">
            <a:xfrm>
              <a:off x="253" y="156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315" name="Text Box 84"/>
            <p:cNvSpPr txBox="1">
              <a:spLocks noChangeArrowheads="1"/>
            </p:cNvSpPr>
            <p:nvPr/>
          </p:nvSpPr>
          <p:spPr bwMode="auto">
            <a:xfrm>
              <a:off x="290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316" name="Text Box 85"/>
            <p:cNvSpPr txBox="1">
              <a:spLocks noChangeArrowheads="1"/>
            </p:cNvSpPr>
            <p:nvPr/>
          </p:nvSpPr>
          <p:spPr bwMode="auto">
            <a:xfrm>
              <a:off x="1429" y="1268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</p:grpSp>
      <p:grpSp>
        <p:nvGrpSpPr>
          <p:cNvPr id="11288" name="Group 86"/>
          <p:cNvGrpSpPr>
            <a:grpSpLocks/>
          </p:cNvGrpSpPr>
          <p:nvPr/>
        </p:nvGrpSpPr>
        <p:grpSpPr bwMode="auto">
          <a:xfrm>
            <a:off x="6442075" y="1912938"/>
            <a:ext cx="2349500" cy="1152525"/>
            <a:chOff x="255" y="2228"/>
            <a:chExt cx="1480" cy="726"/>
          </a:xfrm>
        </p:grpSpPr>
        <p:sp>
          <p:nvSpPr>
            <p:cNvPr id="11295" name="Rectangle 87"/>
            <p:cNvSpPr>
              <a:spLocks noChangeArrowheads="1"/>
            </p:cNvSpPr>
            <p:nvPr/>
          </p:nvSpPr>
          <p:spPr bwMode="auto">
            <a:xfrm>
              <a:off x="700" y="2228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296" name="Line 88"/>
            <p:cNvSpPr>
              <a:spLocks noChangeShapeType="1"/>
            </p:cNvSpPr>
            <p:nvPr/>
          </p:nvSpPr>
          <p:spPr bwMode="auto">
            <a:xfrm>
              <a:off x="519" y="245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89"/>
            <p:cNvSpPr>
              <a:spLocks noChangeShapeType="1"/>
            </p:cNvSpPr>
            <p:nvPr/>
          </p:nvSpPr>
          <p:spPr bwMode="auto">
            <a:xfrm>
              <a:off x="519" y="272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Text Box 90"/>
            <p:cNvSpPr txBox="1">
              <a:spLocks noChangeArrowheads="1"/>
            </p:cNvSpPr>
            <p:nvPr/>
          </p:nvSpPr>
          <p:spPr bwMode="auto">
            <a:xfrm>
              <a:off x="677" y="23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299" name="AutoShape 91"/>
            <p:cNvSpPr>
              <a:spLocks noChangeArrowheads="1"/>
            </p:cNvSpPr>
            <p:nvPr/>
          </p:nvSpPr>
          <p:spPr bwMode="auto">
            <a:xfrm rot="5400000">
              <a:off x="690" y="2672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00" name="Line 92"/>
            <p:cNvSpPr>
              <a:spLocks noChangeShapeType="1"/>
            </p:cNvSpPr>
            <p:nvPr/>
          </p:nvSpPr>
          <p:spPr bwMode="auto">
            <a:xfrm>
              <a:off x="1228" y="2455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93"/>
            <p:cNvSpPr>
              <a:spLocks noChangeShapeType="1"/>
            </p:cNvSpPr>
            <p:nvPr/>
          </p:nvSpPr>
          <p:spPr bwMode="auto">
            <a:xfrm>
              <a:off x="1228" y="2727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Oval 94"/>
            <p:cNvSpPr>
              <a:spLocks noChangeArrowheads="1"/>
            </p:cNvSpPr>
            <p:nvPr/>
          </p:nvSpPr>
          <p:spPr bwMode="auto">
            <a:xfrm>
              <a:off x="1230" y="269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303" name="Text Box 95"/>
            <p:cNvSpPr txBox="1">
              <a:spLocks noChangeArrowheads="1"/>
            </p:cNvSpPr>
            <p:nvPr/>
          </p:nvSpPr>
          <p:spPr bwMode="auto">
            <a:xfrm>
              <a:off x="255" y="26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304" name="Text Box 96"/>
            <p:cNvSpPr txBox="1">
              <a:spLocks noChangeArrowheads="1"/>
            </p:cNvSpPr>
            <p:nvPr/>
          </p:nvSpPr>
          <p:spPr bwMode="auto">
            <a:xfrm>
              <a:off x="292" y="234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1305" name="Text Box 97"/>
            <p:cNvSpPr txBox="1">
              <a:spLocks noChangeArrowheads="1"/>
            </p:cNvSpPr>
            <p:nvPr/>
          </p:nvSpPr>
          <p:spPr bwMode="auto">
            <a:xfrm>
              <a:off x="1431" y="23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11289" name="Text Box 98"/>
          <p:cNvSpPr txBox="1">
            <a:spLocks noChangeArrowheads="1"/>
          </p:cNvSpPr>
          <p:nvPr/>
        </p:nvSpPr>
        <p:spPr bwMode="auto">
          <a:xfrm>
            <a:off x="727075" y="1808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11290" name="Text Box 99"/>
          <p:cNvSpPr txBox="1">
            <a:spLocks noChangeArrowheads="1"/>
          </p:cNvSpPr>
          <p:nvPr/>
        </p:nvSpPr>
        <p:spPr bwMode="auto">
          <a:xfrm>
            <a:off x="757238" y="2600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11291" name="Text Box 100"/>
          <p:cNvSpPr txBox="1">
            <a:spLocks noChangeArrowheads="1"/>
          </p:cNvSpPr>
          <p:nvPr/>
        </p:nvSpPr>
        <p:spPr bwMode="auto">
          <a:xfrm>
            <a:off x="611188" y="5070475"/>
            <a:ext cx="748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如果在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高电平期间</a:t>
            </a:r>
            <a:r>
              <a:rPr lang="en-US" altLang="zh-CN">
                <a:latin typeface="Arial" panose="020B0604020202020204" pitchFamily="34" charset="0"/>
              </a:rPr>
              <a:t>D</a:t>
            </a:r>
            <a:r>
              <a:rPr lang="zh-CN" altLang="en-US">
                <a:latin typeface="Arial" panose="020B0604020202020204" pitchFamily="34" charset="0"/>
              </a:rPr>
              <a:t>不变化，则两者行为相同</a:t>
            </a:r>
          </a:p>
        </p:txBody>
      </p:sp>
      <p:sp>
        <p:nvSpPr>
          <p:cNvPr id="11292" name="Text Box 101"/>
          <p:cNvSpPr txBox="1">
            <a:spLocks noChangeArrowheads="1"/>
          </p:cNvSpPr>
          <p:nvPr/>
        </p:nvSpPr>
        <p:spPr bwMode="auto">
          <a:xfrm>
            <a:off x="681038" y="4219575"/>
            <a:ext cx="49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L</a:t>
            </a:r>
          </a:p>
        </p:txBody>
      </p:sp>
      <p:sp>
        <p:nvSpPr>
          <p:cNvPr id="11293" name="Text Box 102"/>
          <p:cNvSpPr txBox="1">
            <a:spLocks noChangeArrowheads="1"/>
          </p:cNvSpPr>
          <p:nvPr/>
        </p:nvSpPr>
        <p:spPr bwMode="auto">
          <a:xfrm>
            <a:off x="688975" y="3392488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F</a:t>
            </a:r>
          </a:p>
        </p:txBody>
      </p:sp>
      <p:sp>
        <p:nvSpPr>
          <p:cNvPr id="1423463" name="Text Box 103"/>
          <p:cNvSpPr txBox="1">
            <a:spLocks noChangeArrowheads="1"/>
          </p:cNvSpPr>
          <p:nvPr/>
        </p:nvSpPr>
        <p:spPr bwMode="auto">
          <a:xfrm>
            <a:off x="755650" y="5697538"/>
            <a:ext cx="7345363" cy="539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如果改成低电平和下降沿有效的器件，波形如何？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6766A9-5263-4E64-9112-7B120C270B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2DB1C6-4E74-4676-B696-4900354D47C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Line 2"/>
          <p:cNvSpPr>
            <a:spLocks noChangeShapeType="1"/>
          </p:cNvSpPr>
          <p:nvPr/>
        </p:nvSpPr>
        <p:spPr bwMode="auto">
          <a:xfrm flipH="1">
            <a:off x="1295400" y="2525713"/>
            <a:ext cx="89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主从结构</a:t>
            </a:r>
            <a:r>
              <a:rPr kumimoji="1" lang="en-US" altLang="zh-CN">
                <a:solidFill>
                  <a:srgbClr val="000000"/>
                </a:solidFill>
              </a:rPr>
              <a:t>SR</a:t>
            </a:r>
            <a:r>
              <a:rPr kumimoji="1" lang="zh-CN" altLang="en-US">
                <a:solidFill>
                  <a:srgbClr val="000000"/>
                </a:solidFill>
              </a:rPr>
              <a:t>触发器</a:t>
            </a: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637088"/>
            <a:ext cx="8229600" cy="1790700"/>
          </a:xfrm>
        </p:spPr>
        <p:txBody>
          <a:bodyPr/>
          <a:lstStyle/>
          <a:p>
            <a:r>
              <a:rPr lang="zh-CN" altLang="en-US"/>
              <a:t>主锁存器按输入信号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更新时，从锁存器保持</a:t>
            </a:r>
          </a:p>
          <a:p>
            <a:r>
              <a:rPr lang="zh-CN" altLang="en-US"/>
              <a:t>主锁存器保持时，从锁存器按主锁存器状态更新</a:t>
            </a:r>
          </a:p>
          <a:p>
            <a:pPr lvl="1"/>
            <a:r>
              <a:rPr lang="zh-CN" altLang="en-US"/>
              <a:t>主锁存器可能翻转多次，但从锁存器只能翻转一次</a:t>
            </a: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4021138" y="2276475"/>
            <a:ext cx="914400" cy="1331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3320" name="Text Box 6"/>
          <p:cNvSpPr txBox="1">
            <a:spLocks noChangeArrowheads="1"/>
          </p:cNvSpPr>
          <p:nvPr/>
        </p:nvSpPr>
        <p:spPr bwMode="auto">
          <a:xfrm>
            <a:off x="4030663" y="23098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3321" name="Text Box 7"/>
          <p:cNvSpPr txBox="1">
            <a:spLocks noChangeArrowheads="1"/>
          </p:cNvSpPr>
          <p:nvPr/>
        </p:nvSpPr>
        <p:spPr bwMode="auto">
          <a:xfrm>
            <a:off x="4003675" y="2692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3322" name="Text Box 8"/>
          <p:cNvSpPr txBox="1">
            <a:spLocks noChangeArrowheads="1"/>
          </p:cNvSpPr>
          <p:nvPr/>
        </p:nvSpPr>
        <p:spPr bwMode="auto">
          <a:xfrm>
            <a:off x="4022725" y="30861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4935538" y="2528888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5011738" y="3333750"/>
            <a:ext cx="352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 Box 11"/>
          <p:cNvSpPr txBox="1">
            <a:spLocks noChangeArrowheads="1"/>
          </p:cNvSpPr>
          <p:nvPr/>
        </p:nvSpPr>
        <p:spPr bwMode="auto">
          <a:xfrm>
            <a:off x="4494213" y="23098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3326" name="Oval 12"/>
          <p:cNvSpPr>
            <a:spLocks noChangeArrowheads="1"/>
          </p:cNvSpPr>
          <p:nvPr/>
        </p:nvSpPr>
        <p:spPr bwMode="auto">
          <a:xfrm>
            <a:off x="4935538" y="32924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7" name="Oval 13"/>
          <p:cNvSpPr>
            <a:spLocks noChangeArrowheads="1"/>
          </p:cNvSpPr>
          <p:nvPr/>
        </p:nvSpPr>
        <p:spPr bwMode="auto">
          <a:xfrm>
            <a:off x="4930775" y="328136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28" name="Group 14"/>
          <p:cNvGrpSpPr>
            <a:grpSpLocks/>
          </p:cNvGrpSpPr>
          <p:nvPr/>
        </p:nvGrpSpPr>
        <p:grpSpPr bwMode="auto">
          <a:xfrm>
            <a:off x="4513263" y="3068638"/>
            <a:ext cx="420687" cy="457200"/>
            <a:chOff x="1872" y="2955"/>
            <a:chExt cx="265" cy="288"/>
          </a:xfrm>
        </p:grpSpPr>
        <p:sp>
          <p:nvSpPr>
            <p:cNvPr id="13384" name="Text Box 15"/>
            <p:cNvSpPr txBox="1">
              <a:spLocks noChangeArrowheads="1"/>
            </p:cNvSpPr>
            <p:nvPr/>
          </p:nvSpPr>
          <p:spPr bwMode="auto">
            <a:xfrm>
              <a:off x="1872" y="295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3385" name="Line 16"/>
            <p:cNvSpPr>
              <a:spLocks noChangeShapeType="1"/>
            </p:cNvSpPr>
            <p:nvPr/>
          </p:nvSpPr>
          <p:spPr bwMode="auto">
            <a:xfrm>
              <a:off x="1923" y="30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185988" y="2276475"/>
            <a:ext cx="914400" cy="1331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 flipH="1">
            <a:off x="1728788" y="2941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H="1">
            <a:off x="1295400" y="3335338"/>
            <a:ext cx="890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195513" y="23241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2168525" y="27066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187575" y="31003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3100388" y="2525713"/>
            <a:ext cx="931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3176588" y="3340100"/>
            <a:ext cx="855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2659063" y="23241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3100388" y="32924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3095625" y="326866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3340" name="Group 28"/>
          <p:cNvGrpSpPr>
            <a:grpSpLocks/>
          </p:cNvGrpSpPr>
          <p:nvPr/>
        </p:nvGrpSpPr>
        <p:grpSpPr bwMode="auto">
          <a:xfrm>
            <a:off x="2678113" y="3082925"/>
            <a:ext cx="420687" cy="457200"/>
            <a:chOff x="1872" y="2955"/>
            <a:chExt cx="265" cy="288"/>
          </a:xfrm>
        </p:grpSpPr>
        <p:sp>
          <p:nvSpPr>
            <p:cNvPr id="13382" name="Text Box 29"/>
            <p:cNvSpPr txBox="1">
              <a:spLocks noChangeArrowheads="1"/>
            </p:cNvSpPr>
            <p:nvPr/>
          </p:nvSpPr>
          <p:spPr bwMode="auto">
            <a:xfrm>
              <a:off x="1872" y="295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3383" name="Line 30"/>
            <p:cNvSpPr>
              <a:spLocks noChangeShapeType="1"/>
            </p:cNvSpPr>
            <p:nvPr/>
          </p:nvSpPr>
          <p:spPr bwMode="auto">
            <a:xfrm>
              <a:off x="1923" y="30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41" name="Line 31"/>
          <p:cNvSpPr>
            <a:spLocks noChangeShapeType="1"/>
          </p:cNvSpPr>
          <p:nvPr/>
        </p:nvSpPr>
        <p:spPr bwMode="auto">
          <a:xfrm>
            <a:off x="1295400" y="4148138"/>
            <a:ext cx="22685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342" name="Group 32"/>
          <p:cNvGrpSpPr>
            <a:grpSpLocks/>
          </p:cNvGrpSpPr>
          <p:nvPr/>
        </p:nvGrpSpPr>
        <p:grpSpPr bwMode="auto">
          <a:xfrm>
            <a:off x="2484438" y="3876675"/>
            <a:ext cx="539750" cy="523875"/>
            <a:chOff x="1565" y="3123"/>
            <a:chExt cx="340" cy="330"/>
          </a:xfrm>
        </p:grpSpPr>
        <p:sp>
          <p:nvSpPr>
            <p:cNvPr id="13380" name="AutoShape 33"/>
            <p:cNvSpPr>
              <a:spLocks noChangeArrowheads="1"/>
            </p:cNvSpPr>
            <p:nvPr/>
          </p:nvSpPr>
          <p:spPr bwMode="auto">
            <a:xfrm rot="5400000">
              <a:off x="1538" y="3150"/>
              <a:ext cx="330" cy="27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3381" name="Oval 34"/>
            <p:cNvSpPr>
              <a:spLocks noChangeArrowheads="1"/>
            </p:cNvSpPr>
            <p:nvPr/>
          </p:nvSpPr>
          <p:spPr bwMode="auto">
            <a:xfrm>
              <a:off x="1814" y="3248"/>
              <a:ext cx="91" cy="9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3343" name="Line 35"/>
          <p:cNvSpPr>
            <a:spLocks noChangeShapeType="1"/>
          </p:cNvSpPr>
          <p:nvPr/>
        </p:nvSpPr>
        <p:spPr bwMode="auto">
          <a:xfrm flipV="1">
            <a:off x="3563938" y="2935288"/>
            <a:ext cx="0" cy="121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4" name="Line 36"/>
          <p:cNvSpPr>
            <a:spLocks noChangeShapeType="1"/>
          </p:cNvSpPr>
          <p:nvPr/>
        </p:nvSpPr>
        <p:spPr bwMode="auto">
          <a:xfrm flipV="1">
            <a:off x="1728788" y="2935288"/>
            <a:ext cx="0" cy="1214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 flipH="1">
            <a:off x="3573463" y="29352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46" name="Text Box 38"/>
          <p:cNvSpPr txBox="1">
            <a:spLocks noChangeArrowheads="1"/>
          </p:cNvSpPr>
          <p:nvPr/>
        </p:nvSpPr>
        <p:spPr bwMode="auto">
          <a:xfrm>
            <a:off x="828675" y="23098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3347" name="Text Box 39"/>
          <p:cNvSpPr txBox="1">
            <a:spLocks noChangeArrowheads="1"/>
          </p:cNvSpPr>
          <p:nvPr/>
        </p:nvSpPr>
        <p:spPr bwMode="auto">
          <a:xfrm>
            <a:off x="801688" y="3906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3348" name="Text Box 40"/>
          <p:cNvSpPr txBox="1">
            <a:spLocks noChangeArrowheads="1"/>
          </p:cNvSpPr>
          <p:nvPr/>
        </p:nvSpPr>
        <p:spPr bwMode="auto">
          <a:xfrm>
            <a:off x="820738" y="31242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13349" name="Text Box 41"/>
          <p:cNvSpPr txBox="1">
            <a:spLocks noChangeArrowheads="1"/>
          </p:cNvSpPr>
          <p:nvPr/>
        </p:nvSpPr>
        <p:spPr bwMode="auto">
          <a:xfrm>
            <a:off x="5437188" y="23098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grpSp>
        <p:nvGrpSpPr>
          <p:cNvPr id="13350" name="Group 42"/>
          <p:cNvGrpSpPr>
            <a:grpSpLocks/>
          </p:cNvGrpSpPr>
          <p:nvPr/>
        </p:nvGrpSpPr>
        <p:grpSpPr bwMode="auto">
          <a:xfrm>
            <a:off x="5456238" y="3068638"/>
            <a:ext cx="420687" cy="457200"/>
            <a:chOff x="1872" y="2955"/>
            <a:chExt cx="265" cy="288"/>
          </a:xfrm>
        </p:grpSpPr>
        <p:sp>
          <p:nvSpPr>
            <p:cNvPr id="13378" name="Text Box 43"/>
            <p:cNvSpPr txBox="1">
              <a:spLocks noChangeArrowheads="1"/>
            </p:cNvSpPr>
            <p:nvPr/>
          </p:nvSpPr>
          <p:spPr bwMode="auto">
            <a:xfrm>
              <a:off x="1872" y="295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3379" name="Line 44"/>
            <p:cNvSpPr>
              <a:spLocks noChangeShapeType="1"/>
            </p:cNvSpPr>
            <p:nvPr/>
          </p:nvSpPr>
          <p:spPr bwMode="auto">
            <a:xfrm>
              <a:off x="1923" y="30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1" name="Text Box 45"/>
          <p:cNvSpPr txBox="1">
            <a:spLocks noChangeArrowheads="1"/>
          </p:cNvSpPr>
          <p:nvPr/>
        </p:nvSpPr>
        <p:spPr bwMode="auto">
          <a:xfrm>
            <a:off x="6583363" y="3824288"/>
            <a:ext cx="145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sp>
        <p:nvSpPr>
          <p:cNvPr id="13352" name="Text Box 46"/>
          <p:cNvSpPr txBox="1">
            <a:spLocks noChangeArrowheads="1"/>
          </p:cNvSpPr>
          <p:nvPr/>
        </p:nvSpPr>
        <p:spPr bwMode="auto">
          <a:xfrm>
            <a:off x="1898650" y="15668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主锁存器</a:t>
            </a:r>
          </a:p>
        </p:txBody>
      </p:sp>
      <p:sp>
        <p:nvSpPr>
          <p:cNvPr id="13353" name="Text Box 47"/>
          <p:cNvSpPr txBox="1">
            <a:spLocks noChangeArrowheads="1"/>
          </p:cNvSpPr>
          <p:nvPr/>
        </p:nvSpPr>
        <p:spPr bwMode="auto">
          <a:xfrm>
            <a:off x="3740150" y="156686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从锁存器</a:t>
            </a:r>
          </a:p>
        </p:txBody>
      </p:sp>
      <p:sp>
        <p:nvSpPr>
          <p:cNvPr id="13354" name="Text Box 48"/>
          <p:cNvSpPr txBox="1">
            <a:spLocks noChangeArrowheads="1"/>
          </p:cNvSpPr>
          <p:nvPr/>
        </p:nvSpPr>
        <p:spPr bwMode="auto">
          <a:xfrm>
            <a:off x="3276600" y="200025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m</a:t>
            </a:r>
            <a:endParaRPr kumimoji="1" lang="en-US" altLang="zh-CN" sz="2400">
              <a:ea typeface="楷体_GB2312" pitchFamily="49" charset="-122"/>
            </a:endParaRPr>
          </a:p>
        </p:txBody>
      </p:sp>
      <p:grpSp>
        <p:nvGrpSpPr>
          <p:cNvPr id="13355" name="Group 73"/>
          <p:cNvGrpSpPr>
            <a:grpSpLocks/>
          </p:cNvGrpSpPr>
          <p:nvPr/>
        </p:nvGrpSpPr>
        <p:grpSpPr bwMode="auto">
          <a:xfrm>
            <a:off x="6335713" y="2276475"/>
            <a:ext cx="2184400" cy="1333500"/>
            <a:chOff x="3991" y="1434"/>
            <a:chExt cx="1376" cy="840"/>
          </a:xfrm>
        </p:grpSpPr>
        <p:sp>
          <p:nvSpPr>
            <p:cNvPr id="13357" name="Line 50"/>
            <p:cNvSpPr>
              <a:spLocks noChangeShapeType="1"/>
            </p:cNvSpPr>
            <p:nvPr/>
          </p:nvSpPr>
          <p:spPr bwMode="auto">
            <a:xfrm>
              <a:off x="4845" y="210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Rectangle 51"/>
            <p:cNvSpPr>
              <a:spLocks noChangeArrowheads="1"/>
            </p:cNvSpPr>
            <p:nvPr/>
          </p:nvSpPr>
          <p:spPr bwMode="auto">
            <a:xfrm>
              <a:off x="4279" y="1434"/>
              <a:ext cx="543" cy="8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13359" name="Line 52"/>
            <p:cNvSpPr>
              <a:spLocks noChangeShapeType="1"/>
            </p:cNvSpPr>
            <p:nvPr/>
          </p:nvSpPr>
          <p:spPr bwMode="auto">
            <a:xfrm flipH="1">
              <a:off x="3991" y="160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Line 53"/>
            <p:cNvSpPr>
              <a:spLocks noChangeShapeType="1"/>
            </p:cNvSpPr>
            <p:nvPr/>
          </p:nvSpPr>
          <p:spPr bwMode="auto">
            <a:xfrm flipH="1">
              <a:off x="3991" y="18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Line 54"/>
            <p:cNvSpPr>
              <a:spLocks noChangeShapeType="1"/>
            </p:cNvSpPr>
            <p:nvPr/>
          </p:nvSpPr>
          <p:spPr bwMode="auto">
            <a:xfrm flipH="1">
              <a:off x="3991" y="211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Text Box 55"/>
            <p:cNvSpPr txBox="1">
              <a:spLocks noChangeArrowheads="1"/>
            </p:cNvSpPr>
            <p:nvPr/>
          </p:nvSpPr>
          <p:spPr bwMode="auto">
            <a:xfrm>
              <a:off x="4285" y="146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13363" name="Text Box 56"/>
            <p:cNvSpPr txBox="1">
              <a:spLocks noChangeArrowheads="1"/>
            </p:cNvSpPr>
            <p:nvPr/>
          </p:nvSpPr>
          <p:spPr bwMode="auto">
            <a:xfrm>
              <a:off x="4281" y="17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13364" name="Text Box 57"/>
            <p:cNvSpPr txBox="1">
              <a:spLocks noChangeArrowheads="1"/>
            </p:cNvSpPr>
            <p:nvPr/>
          </p:nvSpPr>
          <p:spPr bwMode="auto">
            <a:xfrm>
              <a:off x="4280" y="196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13365" name="Line 58"/>
            <p:cNvSpPr>
              <a:spLocks noChangeShapeType="1"/>
            </p:cNvSpPr>
            <p:nvPr/>
          </p:nvSpPr>
          <p:spPr bwMode="auto">
            <a:xfrm>
              <a:off x="4825" y="1602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Text Box 59"/>
            <p:cNvSpPr txBox="1">
              <a:spLocks noChangeArrowheads="1"/>
            </p:cNvSpPr>
            <p:nvPr/>
          </p:nvSpPr>
          <p:spPr bwMode="auto">
            <a:xfrm>
              <a:off x="5102" y="146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3367" name="Oval 60"/>
            <p:cNvSpPr>
              <a:spLocks noChangeArrowheads="1"/>
            </p:cNvSpPr>
            <p:nvPr/>
          </p:nvSpPr>
          <p:spPr bwMode="auto">
            <a:xfrm>
              <a:off x="4822" y="2068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3368" name="Group 61"/>
            <p:cNvGrpSpPr>
              <a:grpSpLocks/>
            </p:cNvGrpSpPr>
            <p:nvPr/>
          </p:nvGrpSpPr>
          <p:grpSpPr bwMode="auto">
            <a:xfrm>
              <a:off x="5098" y="1956"/>
              <a:ext cx="265" cy="288"/>
              <a:chOff x="5244" y="1729"/>
              <a:chExt cx="265" cy="288"/>
            </a:xfrm>
          </p:grpSpPr>
          <p:sp>
            <p:nvSpPr>
              <p:cNvPr id="13376" name="Text Box 62"/>
              <p:cNvSpPr txBox="1">
                <a:spLocks noChangeArrowheads="1"/>
              </p:cNvSpPr>
              <p:nvPr/>
            </p:nvSpPr>
            <p:spPr bwMode="auto">
              <a:xfrm>
                <a:off x="5244" y="1729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13377" name="Line 63"/>
              <p:cNvSpPr>
                <a:spLocks noChangeShapeType="1"/>
              </p:cNvSpPr>
              <p:nvPr/>
            </p:nvSpPr>
            <p:spPr bwMode="auto">
              <a:xfrm>
                <a:off x="5303" y="177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69" name="Oval 66"/>
            <p:cNvSpPr>
              <a:spLocks noChangeArrowheads="1"/>
            </p:cNvSpPr>
            <p:nvPr/>
          </p:nvSpPr>
          <p:spPr bwMode="auto">
            <a:xfrm>
              <a:off x="4196" y="1822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3370" name="Group 67"/>
            <p:cNvGrpSpPr>
              <a:grpSpLocks/>
            </p:cNvGrpSpPr>
            <p:nvPr/>
          </p:nvGrpSpPr>
          <p:grpSpPr bwMode="auto">
            <a:xfrm>
              <a:off x="4655" y="1546"/>
              <a:ext cx="88" cy="128"/>
              <a:chOff x="5124" y="1074"/>
              <a:chExt cx="88" cy="128"/>
            </a:xfrm>
          </p:grpSpPr>
          <p:sp>
            <p:nvSpPr>
              <p:cNvPr id="13374" name="Line 68"/>
              <p:cNvSpPr>
                <a:spLocks noChangeShapeType="1"/>
              </p:cNvSpPr>
              <p:nvPr/>
            </p:nvSpPr>
            <p:spPr bwMode="auto">
              <a:xfrm>
                <a:off x="5124" y="1081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5" name="Line 69"/>
              <p:cNvSpPr>
                <a:spLocks noChangeShapeType="1"/>
              </p:cNvSpPr>
              <p:nvPr/>
            </p:nvSpPr>
            <p:spPr bwMode="auto">
              <a:xfrm flipV="1">
                <a:off x="5212" y="1074"/>
                <a:ext cx="0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71" name="Group 70"/>
            <p:cNvGrpSpPr>
              <a:grpSpLocks/>
            </p:cNvGrpSpPr>
            <p:nvPr/>
          </p:nvGrpSpPr>
          <p:grpSpPr bwMode="auto">
            <a:xfrm>
              <a:off x="4663" y="2047"/>
              <a:ext cx="88" cy="128"/>
              <a:chOff x="5124" y="1074"/>
              <a:chExt cx="88" cy="128"/>
            </a:xfrm>
          </p:grpSpPr>
          <p:sp>
            <p:nvSpPr>
              <p:cNvPr id="13372" name="Line 71"/>
              <p:cNvSpPr>
                <a:spLocks noChangeShapeType="1"/>
              </p:cNvSpPr>
              <p:nvPr/>
            </p:nvSpPr>
            <p:spPr bwMode="auto">
              <a:xfrm>
                <a:off x="5124" y="1081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73" name="Line 72"/>
              <p:cNvSpPr>
                <a:spLocks noChangeShapeType="1"/>
              </p:cNvSpPr>
              <p:nvPr/>
            </p:nvSpPr>
            <p:spPr bwMode="auto">
              <a:xfrm flipV="1">
                <a:off x="5212" y="1074"/>
                <a:ext cx="0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56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DFBFE9-ACDE-4973-939E-9A2DCAD7C90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24C9CE-77E5-4D90-B635-3B3764ADB48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15364" name="Group 2"/>
          <p:cNvGrpSpPr>
            <a:grpSpLocks/>
          </p:cNvGrpSpPr>
          <p:nvPr/>
        </p:nvGrpSpPr>
        <p:grpSpPr bwMode="auto">
          <a:xfrm>
            <a:off x="2051050" y="1698625"/>
            <a:ext cx="3781425" cy="4430713"/>
            <a:chOff x="1292" y="913"/>
            <a:chExt cx="2382" cy="2451"/>
          </a:xfrm>
        </p:grpSpPr>
        <p:sp>
          <p:nvSpPr>
            <p:cNvPr id="15462" name="Line 3"/>
            <p:cNvSpPr>
              <a:spLocks noChangeShapeType="1"/>
            </p:cNvSpPr>
            <p:nvPr/>
          </p:nvSpPr>
          <p:spPr bwMode="auto">
            <a:xfrm>
              <a:off x="1292" y="913"/>
              <a:ext cx="0" cy="2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3" name="Line 4"/>
            <p:cNvSpPr>
              <a:spLocks noChangeShapeType="1"/>
            </p:cNvSpPr>
            <p:nvPr/>
          </p:nvSpPr>
          <p:spPr bwMode="auto">
            <a:xfrm>
              <a:off x="1769" y="913"/>
              <a:ext cx="0" cy="245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4" name="Line 5"/>
            <p:cNvSpPr>
              <a:spLocks noChangeShapeType="1"/>
            </p:cNvSpPr>
            <p:nvPr/>
          </p:nvSpPr>
          <p:spPr bwMode="auto">
            <a:xfrm>
              <a:off x="2245" y="913"/>
              <a:ext cx="0" cy="2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5" name="Line 6"/>
            <p:cNvSpPr>
              <a:spLocks noChangeShapeType="1"/>
            </p:cNvSpPr>
            <p:nvPr/>
          </p:nvSpPr>
          <p:spPr bwMode="auto">
            <a:xfrm>
              <a:off x="2721" y="913"/>
              <a:ext cx="0" cy="245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6" name="Line 7"/>
            <p:cNvSpPr>
              <a:spLocks noChangeShapeType="1"/>
            </p:cNvSpPr>
            <p:nvPr/>
          </p:nvSpPr>
          <p:spPr bwMode="auto">
            <a:xfrm>
              <a:off x="3198" y="913"/>
              <a:ext cx="0" cy="2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67" name="Line 8"/>
            <p:cNvSpPr>
              <a:spLocks noChangeShapeType="1"/>
            </p:cNvSpPr>
            <p:nvPr/>
          </p:nvSpPr>
          <p:spPr bwMode="auto">
            <a:xfrm>
              <a:off x="3674" y="913"/>
              <a:ext cx="0" cy="245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主从结构</a:t>
            </a:r>
            <a:r>
              <a:rPr kumimoji="1" lang="en-US" altLang="zh-CN">
                <a:solidFill>
                  <a:srgbClr val="000000"/>
                </a:solidFill>
              </a:rPr>
              <a:t>SR</a:t>
            </a:r>
            <a:r>
              <a:rPr kumimoji="1" lang="zh-CN" altLang="en-US">
                <a:solidFill>
                  <a:srgbClr val="000000"/>
                </a:solidFill>
              </a:rPr>
              <a:t>触发器波形图</a:t>
            </a:r>
          </a:p>
        </p:txBody>
      </p:sp>
      <p:sp>
        <p:nvSpPr>
          <p:cNvPr id="15366" name="Line 10"/>
          <p:cNvSpPr>
            <a:spLocks noChangeShapeType="1"/>
          </p:cNvSpPr>
          <p:nvPr/>
        </p:nvSpPr>
        <p:spPr bwMode="auto">
          <a:xfrm rot="10800000">
            <a:off x="2808288" y="2060575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11"/>
          <p:cNvSpPr>
            <a:spLocks noChangeShapeType="1"/>
          </p:cNvSpPr>
          <p:nvPr/>
        </p:nvSpPr>
        <p:spPr bwMode="auto">
          <a:xfrm rot="10800000">
            <a:off x="2808288" y="1665288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2"/>
          <p:cNvSpPr>
            <a:spLocks noChangeShapeType="1"/>
          </p:cNvSpPr>
          <p:nvPr/>
        </p:nvSpPr>
        <p:spPr bwMode="auto">
          <a:xfrm rot="10800000" flipV="1">
            <a:off x="2051050" y="16652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13"/>
          <p:cNvSpPr txBox="1">
            <a:spLocks noChangeArrowheads="1"/>
          </p:cNvSpPr>
          <p:nvPr/>
        </p:nvSpPr>
        <p:spPr bwMode="auto">
          <a:xfrm>
            <a:off x="687388" y="15922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>
            <a:off x="684213" y="2409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5371" name="Text Box 15"/>
          <p:cNvSpPr txBox="1">
            <a:spLocks noChangeArrowheads="1"/>
          </p:cNvSpPr>
          <p:nvPr/>
        </p:nvSpPr>
        <p:spPr bwMode="auto">
          <a:xfrm>
            <a:off x="647700" y="322738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15372" name="Text Box 16"/>
          <p:cNvSpPr txBox="1">
            <a:spLocks noChangeArrowheads="1"/>
          </p:cNvSpPr>
          <p:nvPr/>
        </p:nvSpPr>
        <p:spPr bwMode="auto">
          <a:xfrm>
            <a:off x="574675" y="39370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25000">
                <a:ea typeface="楷体_GB2312" pitchFamily="49" charset="-122"/>
              </a:rPr>
              <a:t>m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5373" name="Text Box 17"/>
          <p:cNvSpPr txBox="1">
            <a:spLocks noChangeArrowheads="1"/>
          </p:cNvSpPr>
          <p:nvPr/>
        </p:nvSpPr>
        <p:spPr bwMode="auto">
          <a:xfrm>
            <a:off x="557213" y="51069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5374" name="Line 18"/>
          <p:cNvSpPr>
            <a:spLocks noChangeShapeType="1"/>
          </p:cNvSpPr>
          <p:nvPr/>
        </p:nvSpPr>
        <p:spPr bwMode="auto">
          <a:xfrm>
            <a:off x="1295400" y="3644900"/>
            <a:ext cx="2555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3851275" y="3254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5580063" y="3644900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21"/>
          <p:cNvSpPr>
            <a:spLocks noChangeShapeType="1"/>
          </p:cNvSpPr>
          <p:nvPr/>
        </p:nvSpPr>
        <p:spPr bwMode="auto">
          <a:xfrm>
            <a:off x="3851275" y="32496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22"/>
          <p:cNvSpPr>
            <a:spLocks noChangeShapeType="1"/>
          </p:cNvSpPr>
          <p:nvPr/>
        </p:nvSpPr>
        <p:spPr bwMode="auto">
          <a:xfrm flipV="1">
            <a:off x="4103688" y="3254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>
            <a:off x="4103688" y="3644900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1285875" y="2852738"/>
            <a:ext cx="369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1" name="Line 25"/>
          <p:cNvSpPr>
            <a:spLocks noChangeShapeType="1"/>
          </p:cNvSpPr>
          <p:nvPr/>
        </p:nvSpPr>
        <p:spPr bwMode="auto">
          <a:xfrm flipV="1">
            <a:off x="1655763" y="24574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2" name="Line 26"/>
          <p:cNvSpPr>
            <a:spLocks noChangeShapeType="1"/>
          </p:cNvSpPr>
          <p:nvPr/>
        </p:nvSpPr>
        <p:spPr bwMode="auto">
          <a:xfrm>
            <a:off x="1655763" y="2457450"/>
            <a:ext cx="1547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3" name="Line 27"/>
          <p:cNvSpPr>
            <a:spLocks noChangeShapeType="1"/>
          </p:cNvSpPr>
          <p:nvPr/>
        </p:nvSpPr>
        <p:spPr bwMode="auto">
          <a:xfrm>
            <a:off x="3203575" y="245745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4" name="Line 28"/>
          <p:cNvSpPr>
            <a:spLocks noChangeShapeType="1"/>
          </p:cNvSpPr>
          <p:nvPr/>
        </p:nvSpPr>
        <p:spPr bwMode="auto">
          <a:xfrm>
            <a:off x="5219700" y="2851150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9"/>
          <p:cNvSpPr>
            <a:spLocks noChangeShapeType="1"/>
          </p:cNvSpPr>
          <p:nvPr/>
        </p:nvSpPr>
        <p:spPr bwMode="auto">
          <a:xfrm>
            <a:off x="3203575" y="2854325"/>
            <a:ext cx="17637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31"/>
          <p:cNvSpPr>
            <a:spLocks noChangeShapeType="1"/>
          </p:cNvSpPr>
          <p:nvPr/>
        </p:nvSpPr>
        <p:spPr bwMode="auto">
          <a:xfrm>
            <a:off x="8159750" y="2871788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Rectangle 32"/>
          <p:cNvSpPr>
            <a:spLocks noChangeArrowheads="1"/>
          </p:cNvSpPr>
          <p:nvPr/>
        </p:nvSpPr>
        <p:spPr bwMode="auto">
          <a:xfrm>
            <a:off x="7261225" y="1808163"/>
            <a:ext cx="862013" cy="133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>
              <a:ea typeface="楷体_GB2312" pitchFamily="49" charset="-122"/>
            </a:endParaRPr>
          </a:p>
        </p:txBody>
      </p:sp>
      <p:sp>
        <p:nvSpPr>
          <p:cNvPr id="15388" name="Line 33"/>
          <p:cNvSpPr>
            <a:spLocks noChangeShapeType="1"/>
          </p:cNvSpPr>
          <p:nvPr/>
        </p:nvSpPr>
        <p:spPr bwMode="auto">
          <a:xfrm flipH="1">
            <a:off x="6804025" y="20748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9" name="Line 34"/>
          <p:cNvSpPr>
            <a:spLocks noChangeShapeType="1"/>
          </p:cNvSpPr>
          <p:nvPr/>
        </p:nvSpPr>
        <p:spPr bwMode="auto">
          <a:xfrm flipH="1">
            <a:off x="6804025" y="24876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Line 35"/>
          <p:cNvSpPr>
            <a:spLocks noChangeShapeType="1"/>
          </p:cNvSpPr>
          <p:nvPr/>
        </p:nvSpPr>
        <p:spPr bwMode="auto">
          <a:xfrm flipH="1">
            <a:off x="6804025" y="28892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1" name="Text Box 36"/>
          <p:cNvSpPr txBox="1">
            <a:spLocks noChangeArrowheads="1"/>
          </p:cNvSpPr>
          <p:nvPr/>
        </p:nvSpPr>
        <p:spPr bwMode="auto">
          <a:xfrm>
            <a:off x="7270750" y="18557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15392" name="Text Box 37"/>
          <p:cNvSpPr txBox="1">
            <a:spLocks noChangeArrowheads="1"/>
          </p:cNvSpPr>
          <p:nvPr/>
        </p:nvSpPr>
        <p:spPr bwMode="auto">
          <a:xfrm>
            <a:off x="7262813" y="22526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15393" name="Text Box 38"/>
          <p:cNvSpPr txBox="1">
            <a:spLocks noChangeArrowheads="1"/>
          </p:cNvSpPr>
          <p:nvPr/>
        </p:nvSpPr>
        <p:spPr bwMode="auto">
          <a:xfrm>
            <a:off x="7262813" y="26543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15394" name="Line 39"/>
          <p:cNvSpPr>
            <a:spLocks noChangeShapeType="1"/>
          </p:cNvSpPr>
          <p:nvPr/>
        </p:nvSpPr>
        <p:spPr bwMode="auto">
          <a:xfrm>
            <a:off x="8128000" y="2074863"/>
            <a:ext cx="428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Text Box 40"/>
          <p:cNvSpPr txBox="1">
            <a:spLocks noChangeArrowheads="1"/>
          </p:cNvSpPr>
          <p:nvPr/>
        </p:nvSpPr>
        <p:spPr bwMode="auto">
          <a:xfrm>
            <a:off x="8567738" y="185578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5396" name="Oval 41"/>
          <p:cNvSpPr>
            <a:spLocks noChangeArrowheads="1"/>
          </p:cNvSpPr>
          <p:nvPr/>
        </p:nvSpPr>
        <p:spPr bwMode="auto">
          <a:xfrm>
            <a:off x="8123238" y="2814638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5397" name="Group 42"/>
          <p:cNvGrpSpPr>
            <a:grpSpLocks/>
          </p:cNvGrpSpPr>
          <p:nvPr/>
        </p:nvGrpSpPr>
        <p:grpSpPr bwMode="auto">
          <a:xfrm>
            <a:off x="8561388" y="2636838"/>
            <a:ext cx="420687" cy="457200"/>
            <a:chOff x="5244" y="1729"/>
            <a:chExt cx="265" cy="288"/>
          </a:xfrm>
        </p:grpSpPr>
        <p:sp>
          <p:nvSpPr>
            <p:cNvPr id="15460" name="Text Box 43"/>
            <p:cNvSpPr txBox="1">
              <a:spLocks noChangeArrowheads="1"/>
            </p:cNvSpPr>
            <p:nvPr/>
          </p:nvSpPr>
          <p:spPr bwMode="auto">
            <a:xfrm>
              <a:off x="5244" y="172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5461" name="Line 44"/>
            <p:cNvSpPr>
              <a:spLocks noChangeShapeType="1"/>
            </p:cNvSpPr>
            <p:nvPr/>
          </p:nvSpPr>
          <p:spPr bwMode="auto">
            <a:xfrm>
              <a:off x="5303" y="177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98" name="Oval 47"/>
          <p:cNvSpPr>
            <a:spLocks noChangeArrowheads="1"/>
          </p:cNvSpPr>
          <p:nvPr/>
        </p:nvSpPr>
        <p:spPr bwMode="auto">
          <a:xfrm>
            <a:off x="7129463" y="24241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5399" name="Group 48"/>
          <p:cNvGrpSpPr>
            <a:grpSpLocks/>
          </p:cNvGrpSpPr>
          <p:nvPr/>
        </p:nvGrpSpPr>
        <p:grpSpPr bwMode="auto">
          <a:xfrm>
            <a:off x="7858125" y="1985963"/>
            <a:ext cx="139700" cy="203200"/>
            <a:chOff x="5124" y="1074"/>
            <a:chExt cx="88" cy="128"/>
          </a:xfrm>
        </p:grpSpPr>
        <p:sp>
          <p:nvSpPr>
            <p:cNvPr id="15458" name="Line 49"/>
            <p:cNvSpPr>
              <a:spLocks noChangeShapeType="1"/>
            </p:cNvSpPr>
            <p:nvPr/>
          </p:nvSpPr>
          <p:spPr bwMode="auto">
            <a:xfrm>
              <a:off x="5124" y="1081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9" name="Line 50"/>
            <p:cNvSpPr>
              <a:spLocks noChangeShapeType="1"/>
            </p:cNvSpPr>
            <p:nvPr/>
          </p:nvSpPr>
          <p:spPr bwMode="auto">
            <a:xfrm flipV="1">
              <a:off x="5212" y="1074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00" name="Group 51"/>
          <p:cNvGrpSpPr>
            <a:grpSpLocks/>
          </p:cNvGrpSpPr>
          <p:nvPr/>
        </p:nvGrpSpPr>
        <p:grpSpPr bwMode="auto">
          <a:xfrm>
            <a:off x="7870825" y="2781300"/>
            <a:ext cx="139700" cy="203200"/>
            <a:chOff x="5124" y="1074"/>
            <a:chExt cx="88" cy="128"/>
          </a:xfrm>
        </p:grpSpPr>
        <p:sp>
          <p:nvSpPr>
            <p:cNvPr id="15456" name="Line 52"/>
            <p:cNvSpPr>
              <a:spLocks noChangeShapeType="1"/>
            </p:cNvSpPr>
            <p:nvPr/>
          </p:nvSpPr>
          <p:spPr bwMode="auto">
            <a:xfrm>
              <a:off x="5124" y="1081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7" name="Line 53"/>
            <p:cNvSpPr>
              <a:spLocks noChangeShapeType="1"/>
            </p:cNvSpPr>
            <p:nvPr/>
          </p:nvSpPr>
          <p:spPr bwMode="auto">
            <a:xfrm flipV="1">
              <a:off x="5212" y="1074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01" name="Line 54"/>
          <p:cNvSpPr>
            <a:spLocks noChangeShapeType="1"/>
          </p:cNvSpPr>
          <p:nvPr/>
        </p:nvSpPr>
        <p:spPr bwMode="auto">
          <a:xfrm flipV="1">
            <a:off x="4967288" y="24622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2" name="Line 55"/>
          <p:cNvSpPr>
            <a:spLocks noChangeShapeType="1"/>
          </p:cNvSpPr>
          <p:nvPr/>
        </p:nvSpPr>
        <p:spPr bwMode="auto">
          <a:xfrm>
            <a:off x="4967288" y="245745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3" name="Line 56"/>
          <p:cNvSpPr>
            <a:spLocks noChangeShapeType="1"/>
          </p:cNvSpPr>
          <p:nvPr/>
        </p:nvSpPr>
        <p:spPr bwMode="auto">
          <a:xfrm flipV="1">
            <a:off x="5219700" y="24622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4" name="Line 57"/>
          <p:cNvSpPr>
            <a:spLocks noChangeShapeType="1"/>
          </p:cNvSpPr>
          <p:nvPr/>
        </p:nvSpPr>
        <p:spPr bwMode="auto">
          <a:xfrm flipV="1">
            <a:off x="5327650" y="3254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5" name="Line 58"/>
          <p:cNvSpPr>
            <a:spLocks noChangeShapeType="1"/>
          </p:cNvSpPr>
          <p:nvPr/>
        </p:nvSpPr>
        <p:spPr bwMode="auto">
          <a:xfrm>
            <a:off x="5327650" y="32496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59"/>
          <p:cNvSpPr>
            <a:spLocks noChangeShapeType="1"/>
          </p:cNvSpPr>
          <p:nvPr/>
        </p:nvSpPr>
        <p:spPr bwMode="auto">
          <a:xfrm flipV="1">
            <a:off x="5580063" y="32543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60"/>
          <p:cNvSpPr>
            <a:spLocks noChangeShapeType="1"/>
          </p:cNvSpPr>
          <p:nvPr/>
        </p:nvSpPr>
        <p:spPr bwMode="auto">
          <a:xfrm rot="10800000">
            <a:off x="2052638" y="166528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Line 61"/>
          <p:cNvSpPr>
            <a:spLocks noChangeShapeType="1"/>
          </p:cNvSpPr>
          <p:nvPr/>
        </p:nvSpPr>
        <p:spPr bwMode="auto">
          <a:xfrm rot="10800000">
            <a:off x="1295400" y="2060575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9" name="Line 62"/>
          <p:cNvSpPr>
            <a:spLocks noChangeShapeType="1"/>
          </p:cNvSpPr>
          <p:nvPr/>
        </p:nvSpPr>
        <p:spPr bwMode="auto">
          <a:xfrm rot="10800000">
            <a:off x="4319588" y="2060575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Line 63"/>
          <p:cNvSpPr>
            <a:spLocks noChangeShapeType="1"/>
          </p:cNvSpPr>
          <p:nvPr/>
        </p:nvSpPr>
        <p:spPr bwMode="auto">
          <a:xfrm rot="10800000">
            <a:off x="4319588" y="1665288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Line 64"/>
          <p:cNvSpPr>
            <a:spLocks noChangeShapeType="1"/>
          </p:cNvSpPr>
          <p:nvPr/>
        </p:nvSpPr>
        <p:spPr bwMode="auto">
          <a:xfrm rot="10800000" flipV="1">
            <a:off x="3562350" y="167957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2" name="Line 65"/>
          <p:cNvSpPr>
            <a:spLocks noChangeShapeType="1"/>
          </p:cNvSpPr>
          <p:nvPr/>
        </p:nvSpPr>
        <p:spPr bwMode="auto">
          <a:xfrm rot="10800000">
            <a:off x="3563938" y="166528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3" name="Line 66"/>
          <p:cNvSpPr>
            <a:spLocks noChangeShapeType="1"/>
          </p:cNvSpPr>
          <p:nvPr/>
        </p:nvSpPr>
        <p:spPr bwMode="auto">
          <a:xfrm rot="10800000">
            <a:off x="5834063" y="2060575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4" name="Line 67"/>
          <p:cNvSpPr>
            <a:spLocks noChangeShapeType="1"/>
          </p:cNvSpPr>
          <p:nvPr/>
        </p:nvSpPr>
        <p:spPr bwMode="auto">
          <a:xfrm rot="10800000">
            <a:off x="5834063" y="1665288"/>
            <a:ext cx="0" cy="395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5" name="Line 68"/>
          <p:cNvSpPr>
            <a:spLocks noChangeShapeType="1"/>
          </p:cNvSpPr>
          <p:nvPr/>
        </p:nvSpPr>
        <p:spPr bwMode="auto">
          <a:xfrm rot="10800000" flipV="1">
            <a:off x="5076825" y="16652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6" name="Line 69"/>
          <p:cNvSpPr>
            <a:spLocks noChangeShapeType="1"/>
          </p:cNvSpPr>
          <p:nvPr/>
        </p:nvSpPr>
        <p:spPr bwMode="auto">
          <a:xfrm rot="10800000">
            <a:off x="5078413" y="166528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17" name="Group 70"/>
          <p:cNvGrpSpPr>
            <a:grpSpLocks/>
          </p:cNvGrpSpPr>
          <p:nvPr/>
        </p:nvGrpSpPr>
        <p:grpSpPr bwMode="auto">
          <a:xfrm>
            <a:off x="1295400" y="4037013"/>
            <a:ext cx="5292725" cy="400050"/>
            <a:chOff x="816" y="2543"/>
            <a:chExt cx="3334" cy="252"/>
          </a:xfrm>
        </p:grpSpPr>
        <p:sp>
          <p:nvSpPr>
            <p:cNvPr id="15446" name="Line 71"/>
            <p:cNvSpPr>
              <a:spLocks noChangeShapeType="1"/>
            </p:cNvSpPr>
            <p:nvPr/>
          </p:nvSpPr>
          <p:spPr bwMode="auto">
            <a:xfrm flipV="1">
              <a:off x="1292" y="25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7" name="Line 72"/>
            <p:cNvSpPr>
              <a:spLocks noChangeShapeType="1"/>
            </p:cNvSpPr>
            <p:nvPr/>
          </p:nvSpPr>
          <p:spPr bwMode="auto">
            <a:xfrm>
              <a:off x="1292" y="2546"/>
              <a:ext cx="11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8" name="Line 73"/>
            <p:cNvSpPr>
              <a:spLocks noChangeShapeType="1"/>
            </p:cNvSpPr>
            <p:nvPr/>
          </p:nvSpPr>
          <p:spPr bwMode="auto">
            <a:xfrm>
              <a:off x="3356" y="25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9" name="Line 74"/>
            <p:cNvSpPr>
              <a:spLocks noChangeShapeType="1"/>
            </p:cNvSpPr>
            <p:nvPr/>
          </p:nvSpPr>
          <p:spPr bwMode="auto">
            <a:xfrm flipV="1">
              <a:off x="2426" y="25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0" name="Line 75"/>
            <p:cNvSpPr>
              <a:spLocks noChangeShapeType="1"/>
            </p:cNvSpPr>
            <p:nvPr/>
          </p:nvSpPr>
          <p:spPr bwMode="auto">
            <a:xfrm flipV="1">
              <a:off x="3198" y="25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1" name="Line 76"/>
            <p:cNvSpPr>
              <a:spLocks noChangeShapeType="1"/>
            </p:cNvSpPr>
            <p:nvPr/>
          </p:nvSpPr>
          <p:spPr bwMode="auto">
            <a:xfrm>
              <a:off x="2426" y="2792"/>
              <a:ext cx="7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2" name="Line 77"/>
            <p:cNvSpPr>
              <a:spLocks noChangeShapeType="1"/>
            </p:cNvSpPr>
            <p:nvPr/>
          </p:nvSpPr>
          <p:spPr bwMode="auto">
            <a:xfrm>
              <a:off x="3198" y="2543"/>
              <a:ext cx="1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3" name="Line 78"/>
            <p:cNvSpPr>
              <a:spLocks noChangeShapeType="1"/>
            </p:cNvSpPr>
            <p:nvPr/>
          </p:nvSpPr>
          <p:spPr bwMode="auto">
            <a:xfrm rot="10800000">
              <a:off x="816" y="2795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4" name="Line 79"/>
            <p:cNvSpPr>
              <a:spLocks noChangeShapeType="1"/>
            </p:cNvSpPr>
            <p:nvPr/>
          </p:nvSpPr>
          <p:spPr bwMode="auto">
            <a:xfrm>
              <a:off x="3356" y="2795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55" name="Line 80"/>
            <p:cNvSpPr>
              <a:spLocks noChangeShapeType="1"/>
            </p:cNvSpPr>
            <p:nvPr/>
          </p:nvSpPr>
          <p:spPr bwMode="auto">
            <a:xfrm>
              <a:off x="3583" y="2795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8" name="Group 81"/>
          <p:cNvGrpSpPr>
            <a:grpSpLocks/>
          </p:cNvGrpSpPr>
          <p:nvPr/>
        </p:nvGrpSpPr>
        <p:grpSpPr bwMode="auto">
          <a:xfrm>
            <a:off x="1295400" y="5100638"/>
            <a:ext cx="5292725" cy="381000"/>
            <a:chOff x="816" y="3213"/>
            <a:chExt cx="3334" cy="240"/>
          </a:xfrm>
        </p:grpSpPr>
        <p:sp>
          <p:nvSpPr>
            <p:cNvPr id="15440" name="Line 82"/>
            <p:cNvSpPr>
              <a:spLocks noChangeShapeType="1"/>
            </p:cNvSpPr>
            <p:nvPr/>
          </p:nvSpPr>
          <p:spPr bwMode="auto">
            <a:xfrm>
              <a:off x="816" y="3453"/>
              <a:ext cx="9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1" name="Line 83"/>
            <p:cNvSpPr>
              <a:spLocks noChangeShapeType="1"/>
            </p:cNvSpPr>
            <p:nvPr/>
          </p:nvSpPr>
          <p:spPr bwMode="auto">
            <a:xfrm flipV="1">
              <a:off x="1769" y="32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2" name="Line 84"/>
            <p:cNvSpPr>
              <a:spLocks noChangeShapeType="1"/>
            </p:cNvSpPr>
            <p:nvPr/>
          </p:nvSpPr>
          <p:spPr bwMode="auto">
            <a:xfrm>
              <a:off x="1769" y="3213"/>
              <a:ext cx="9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3" name="Line 85"/>
            <p:cNvSpPr>
              <a:spLocks noChangeShapeType="1"/>
            </p:cNvSpPr>
            <p:nvPr/>
          </p:nvSpPr>
          <p:spPr bwMode="auto">
            <a:xfrm>
              <a:off x="2721" y="3213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4" name="Line 86"/>
            <p:cNvSpPr>
              <a:spLocks noChangeShapeType="1"/>
            </p:cNvSpPr>
            <p:nvPr/>
          </p:nvSpPr>
          <p:spPr bwMode="auto">
            <a:xfrm>
              <a:off x="2721" y="3453"/>
              <a:ext cx="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45" name="Line 87"/>
            <p:cNvSpPr>
              <a:spLocks noChangeShapeType="1"/>
            </p:cNvSpPr>
            <p:nvPr/>
          </p:nvSpPr>
          <p:spPr bwMode="auto">
            <a:xfrm>
              <a:off x="3674" y="3453"/>
              <a:ext cx="4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9" name="Group 88"/>
          <p:cNvGrpSpPr>
            <a:grpSpLocks/>
          </p:cNvGrpSpPr>
          <p:nvPr/>
        </p:nvGrpSpPr>
        <p:grpSpPr bwMode="auto">
          <a:xfrm>
            <a:off x="620713" y="5624513"/>
            <a:ext cx="5969000" cy="457200"/>
            <a:chOff x="391" y="3543"/>
            <a:chExt cx="3760" cy="288"/>
          </a:xfrm>
        </p:grpSpPr>
        <p:sp>
          <p:nvSpPr>
            <p:cNvPr id="15432" name="Rectangle 89"/>
            <p:cNvSpPr>
              <a:spLocks noChangeArrowheads="1"/>
            </p:cNvSpPr>
            <p:nvPr/>
          </p:nvSpPr>
          <p:spPr bwMode="auto">
            <a:xfrm>
              <a:off x="1270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33" name="Rectangle 90"/>
            <p:cNvSpPr>
              <a:spLocks noChangeArrowheads="1"/>
            </p:cNvSpPr>
            <p:nvPr/>
          </p:nvSpPr>
          <p:spPr bwMode="auto">
            <a:xfrm>
              <a:off x="793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34" name="Rectangle 91"/>
            <p:cNvSpPr>
              <a:spLocks noChangeArrowheads="1"/>
            </p:cNvSpPr>
            <p:nvPr/>
          </p:nvSpPr>
          <p:spPr bwMode="auto">
            <a:xfrm>
              <a:off x="2222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35" name="Rectangle 92"/>
            <p:cNvSpPr>
              <a:spLocks noChangeArrowheads="1"/>
            </p:cNvSpPr>
            <p:nvPr/>
          </p:nvSpPr>
          <p:spPr bwMode="auto">
            <a:xfrm>
              <a:off x="1746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36" name="Rectangle 93"/>
            <p:cNvSpPr>
              <a:spLocks noChangeArrowheads="1"/>
            </p:cNvSpPr>
            <p:nvPr/>
          </p:nvSpPr>
          <p:spPr bwMode="auto">
            <a:xfrm>
              <a:off x="3176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37" name="Rectangle 94"/>
            <p:cNvSpPr>
              <a:spLocks noChangeArrowheads="1"/>
            </p:cNvSpPr>
            <p:nvPr/>
          </p:nvSpPr>
          <p:spPr bwMode="auto">
            <a:xfrm>
              <a:off x="2699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38" name="Rectangle 95"/>
            <p:cNvSpPr>
              <a:spLocks noChangeArrowheads="1"/>
            </p:cNvSpPr>
            <p:nvPr/>
          </p:nvSpPr>
          <p:spPr bwMode="auto">
            <a:xfrm>
              <a:off x="3651" y="354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39" name="Rectangle 96"/>
            <p:cNvSpPr>
              <a:spLocks noChangeArrowheads="1"/>
            </p:cNvSpPr>
            <p:nvPr/>
          </p:nvSpPr>
          <p:spPr bwMode="auto">
            <a:xfrm>
              <a:off x="391" y="354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从</a:t>
              </a:r>
            </a:p>
          </p:txBody>
        </p:sp>
      </p:grpSp>
      <p:grpSp>
        <p:nvGrpSpPr>
          <p:cNvPr id="15420" name="Group 97"/>
          <p:cNvGrpSpPr>
            <a:grpSpLocks/>
          </p:cNvGrpSpPr>
          <p:nvPr/>
        </p:nvGrpSpPr>
        <p:grpSpPr bwMode="auto">
          <a:xfrm>
            <a:off x="620713" y="4545013"/>
            <a:ext cx="5969000" cy="457200"/>
            <a:chOff x="391" y="2863"/>
            <a:chExt cx="3760" cy="288"/>
          </a:xfrm>
        </p:grpSpPr>
        <p:sp>
          <p:nvSpPr>
            <p:cNvPr id="15424" name="Rectangle 98"/>
            <p:cNvSpPr>
              <a:spLocks noChangeArrowheads="1"/>
            </p:cNvSpPr>
            <p:nvPr/>
          </p:nvSpPr>
          <p:spPr bwMode="auto">
            <a:xfrm>
              <a:off x="793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25" name="Rectangle 99"/>
            <p:cNvSpPr>
              <a:spLocks noChangeArrowheads="1"/>
            </p:cNvSpPr>
            <p:nvPr/>
          </p:nvSpPr>
          <p:spPr bwMode="auto">
            <a:xfrm>
              <a:off x="1745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26" name="Rectangle 100"/>
            <p:cNvSpPr>
              <a:spLocks noChangeArrowheads="1"/>
            </p:cNvSpPr>
            <p:nvPr/>
          </p:nvSpPr>
          <p:spPr bwMode="auto">
            <a:xfrm>
              <a:off x="1269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27" name="Rectangle 101"/>
            <p:cNvSpPr>
              <a:spLocks noChangeArrowheads="1"/>
            </p:cNvSpPr>
            <p:nvPr/>
          </p:nvSpPr>
          <p:spPr bwMode="auto">
            <a:xfrm>
              <a:off x="2699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28" name="Rectangle 102"/>
            <p:cNvSpPr>
              <a:spLocks noChangeArrowheads="1"/>
            </p:cNvSpPr>
            <p:nvPr/>
          </p:nvSpPr>
          <p:spPr bwMode="auto">
            <a:xfrm>
              <a:off x="2222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29" name="Rectangle 103"/>
            <p:cNvSpPr>
              <a:spLocks noChangeArrowheads="1"/>
            </p:cNvSpPr>
            <p:nvPr/>
          </p:nvSpPr>
          <p:spPr bwMode="auto">
            <a:xfrm>
              <a:off x="3651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保持</a:t>
              </a:r>
            </a:p>
          </p:txBody>
        </p:sp>
        <p:sp>
          <p:nvSpPr>
            <p:cNvPr id="15430" name="Rectangle 104"/>
            <p:cNvSpPr>
              <a:spLocks noChangeArrowheads="1"/>
            </p:cNvSpPr>
            <p:nvPr/>
          </p:nvSpPr>
          <p:spPr bwMode="auto">
            <a:xfrm>
              <a:off x="3174" y="2863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更新</a:t>
              </a:r>
            </a:p>
          </p:txBody>
        </p:sp>
        <p:sp>
          <p:nvSpPr>
            <p:cNvPr id="15431" name="Rectangle 105"/>
            <p:cNvSpPr>
              <a:spLocks noChangeArrowheads="1"/>
            </p:cNvSpPr>
            <p:nvPr/>
          </p:nvSpPr>
          <p:spPr bwMode="auto">
            <a:xfrm>
              <a:off x="391" y="286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 b="0">
                  <a:latin typeface="宋体" panose="02010600030101010101" pitchFamily="2" charset="-122"/>
                </a:rPr>
                <a:t>主</a:t>
              </a:r>
            </a:p>
          </p:txBody>
        </p:sp>
      </p:grpSp>
      <p:sp>
        <p:nvSpPr>
          <p:cNvPr id="15421" name="Line 106"/>
          <p:cNvSpPr>
            <a:spLocks noChangeShapeType="1"/>
          </p:cNvSpPr>
          <p:nvPr/>
        </p:nvSpPr>
        <p:spPr bwMode="auto">
          <a:xfrm>
            <a:off x="1295400" y="4437063"/>
            <a:ext cx="369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2" name="Line 107"/>
          <p:cNvSpPr>
            <a:spLocks noChangeShapeType="1"/>
          </p:cNvSpPr>
          <p:nvPr/>
        </p:nvSpPr>
        <p:spPr bwMode="auto">
          <a:xfrm>
            <a:off x="1295400" y="5481638"/>
            <a:ext cx="369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0B9032-D5F7-416F-8F9B-1B9CAC7B4D8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125F27B-1CE7-47CF-8ED5-210ADC2F91F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3214687" cy="46815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当</a:t>
            </a:r>
            <a:r>
              <a:rPr lang="en-US" altLang="zh-CN" sz="3200"/>
              <a:t>C=0</a:t>
            </a:r>
            <a:r>
              <a:rPr lang="zh-CN" altLang="en-US" sz="3200"/>
              <a:t>时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2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zh-CN" altLang="en-US" sz="2800"/>
              <a:t>、</a:t>
            </a:r>
            <a:r>
              <a:rPr lang="en-US" altLang="zh-CN" sz="2800"/>
              <a:t>Q</a:t>
            </a:r>
            <a:r>
              <a:rPr lang="zh-CN" altLang="en-US" sz="2800"/>
              <a:t>保持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4</a:t>
            </a:r>
            <a:r>
              <a:rPr lang="en-US" altLang="zh-CN" sz="2800"/>
              <a:t>=D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1</a:t>
            </a:r>
            <a:r>
              <a:rPr lang="en-US" altLang="zh-CN" sz="2800"/>
              <a:t>=D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触发器为状态更新作好准备</a:t>
            </a:r>
            <a:endParaRPr lang="en-US" altLang="zh-CN" sz="3200"/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37" name="Line 5"/>
          <p:cNvSpPr>
            <a:spLocks noChangeShapeType="1"/>
          </p:cNvSpPr>
          <p:nvPr/>
        </p:nvSpPr>
        <p:spPr bwMode="auto">
          <a:xfrm>
            <a:off x="1835150" y="30337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8" name="Line 6"/>
          <p:cNvSpPr>
            <a:spLocks noChangeShapeType="1"/>
          </p:cNvSpPr>
          <p:nvPr/>
        </p:nvSpPr>
        <p:spPr bwMode="auto">
          <a:xfrm>
            <a:off x="1800225" y="371633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9" name="Text Box 7"/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1240" name="Text Box 8"/>
          <p:cNvSpPr txBox="1">
            <a:spLocks noChangeArrowheads="1"/>
          </p:cNvSpPr>
          <p:nvPr/>
        </p:nvSpPr>
        <p:spPr bwMode="auto">
          <a:xfrm>
            <a:off x="6084888" y="4868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372225" y="5624513"/>
            <a:ext cx="404813" cy="457200"/>
            <a:chOff x="4014" y="3543"/>
            <a:chExt cx="255" cy="288"/>
          </a:xfrm>
        </p:grpSpPr>
        <p:sp>
          <p:nvSpPr>
            <p:cNvPr id="16425" name="Text Box 10"/>
            <p:cNvSpPr txBox="1">
              <a:spLocks noChangeArrowheads="1"/>
            </p:cNvSpPr>
            <p:nvPr/>
          </p:nvSpPr>
          <p:spPr bwMode="auto">
            <a:xfrm>
              <a:off x="4014" y="354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6426" name="Line 11"/>
            <p:cNvSpPr>
              <a:spLocks noChangeShapeType="1"/>
            </p:cNvSpPr>
            <p:nvPr/>
          </p:nvSpPr>
          <p:spPr bwMode="auto">
            <a:xfrm>
              <a:off x="4059" y="3566"/>
              <a:ext cx="1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1244" name="Text Box 12"/>
          <p:cNvSpPr txBox="1">
            <a:spLocks noChangeArrowheads="1"/>
          </p:cNvSpPr>
          <p:nvPr/>
        </p:nvSpPr>
        <p:spPr bwMode="auto">
          <a:xfrm>
            <a:off x="6300788" y="2395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631245" name="Text Box 13"/>
          <p:cNvSpPr txBox="1">
            <a:spLocks noChangeArrowheads="1"/>
          </p:cNvSpPr>
          <p:nvPr/>
        </p:nvSpPr>
        <p:spPr bwMode="auto">
          <a:xfrm>
            <a:off x="389413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02213" y="2600325"/>
            <a:ext cx="901700" cy="828675"/>
            <a:chOff x="3151" y="1638"/>
            <a:chExt cx="568" cy="522"/>
          </a:xfrm>
        </p:grpSpPr>
        <p:sp>
          <p:nvSpPr>
            <p:cNvPr id="16420" name="Line 15"/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20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16"/>
            <p:cNvSpPr>
              <a:spLocks noChangeShapeType="1"/>
            </p:cNvSpPr>
            <p:nvPr/>
          </p:nvSpPr>
          <p:spPr bwMode="auto">
            <a:xfrm flipH="1" flipV="1">
              <a:off x="3582" y="1638"/>
              <a:ext cx="13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17"/>
            <p:cNvSpPr>
              <a:spLocks noChangeShapeType="1"/>
            </p:cNvSpPr>
            <p:nvPr/>
          </p:nvSpPr>
          <p:spPr bwMode="auto">
            <a:xfrm flipV="1">
              <a:off x="3152" y="1842"/>
              <a:ext cx="567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18"/>
            <p:cNvSpPr>
              <a:spLocks noChangeShapeType="1"/>
            </p:cNvSpPr>
            <p:nvPr/>
          </p:nvSpPr>
          <p:spPr bwMode="auto">
            <a:xfrm flipV="1">
              <a:off x="3152" y="2024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19"/>
            <p:cNvSpPr>
              <a:spLocks noChangeShapeType="1"/>
            </p:cNvSpPr>
            <p:nvPr/>
          </p:nvSpPr>
          <p:spPr bwMode="auto">
            <a:xfrm flipH="1" flipV="1">
              <a:off x="3151" y="2160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003800" y="5013325"/>
            <a:ext cx="973138" cy="863600"/>
            <a:chOff x="3152" y="3158"/>
            <a:chExt cx="613" cy="544"/>
          </a:xfrm>
        </p:grpSpPr>
        <p:sp>
          <p:nvSpPr>
            <p:cNvPr id="16415" name="Line 21"/>
            <p:cNvSpPr>
              <a:spLocks noChangeShapeType="1"/>
            </p:cNvSpPr>
            <p:nvPr/>
          </p:nvSpPr>
          <p:spPr bwMode="auto">
            <a:xfrm flipV="1">
              <a:off x="3765" y="3475"/>
              <a:ext cx="0" cy="22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22"/>
            <p:cNvSpPr>
              <a:spLocks noChangeShapeType="1"/>
            </p:cNvSpPr>
            <p:nvPr/>
          </p:nvSpPr>
          <p:spPr bwMode="auto">
            <a:xfrm flipH="1" flipV="1">
              <a:off x="3152" y="3294"/>
              <a:ext cx="613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23"/>
            <p:cNvSpPr>
              <a:spLocks noChangeShapeType="1"/>
            </p:cNvSpPr>
            <p:nvPr/>
          </p:nvSpPr>
          <p:spPr bwMode="auto">
            <a:xfrm flipV="1">
              <a:off x="3152" y="3158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24"/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18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25"/>
            <p:cNvSpPr>
              <a:spLocks noChangeShapeType="1"/>
            </p:cNvSpPr>
            <p:nvPr/>
          </p:nvSpPr>
          <p:spPr bwMode="auto">
            <a:xfrm flipH="1" flipV="1">
              <a:off x="3582" y="3702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00" name="Group 26"/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16402" name="Rectangle 27"/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03" name="Line 28"/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29"/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30"/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31"/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Text Box 32"/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08" name="Text Box 33"/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09" name="Text Box 34"/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10" name="Text Box 35"/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11" name="Line 36"/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Oval 37"/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13" name="Line 38"/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9"/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7" grpId="0" animBg="1"/>
      <p:bldP spid="1631238" grpId="0" animBg="1"/>
      <p:bldP spid="1631239" grpId="0"/>
      <p:bldP spid="1631240" grpId="0"/>
      <p:bldP spid="1631244" grpId="0"/>
      <p:bldP spid="1631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B156E2-E517-43B7-A006-254968CD3D1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7DAB17-0D4C-422F-81B2-D16E2B33CD0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33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由</a:t>
            </a:r>
            <a:r>
              <a:rPr lang="en-US" altLang="zh-CN"/>
              <a:t>0</a:t>
            </a:r>
            <a:r>
              <a:rPr lang="zh-CN" altLang="en-US"/>
              <a:t>变为</a:t>
            </a:r>
            <a:r>
              <a:rPr lang="en-US" altLang="zh-CN"/>
              <a:t>1</a:t>
            </a:r>
            <a:r>
              <a:rPr lang="zh-CN" altLang="en-US"/>
              <a:t>时</a:t>
            </a:r>
          </a:p>
          <a:p>
            <a:r>
              <a:rPr lang="zh-CN" altLang="en-US"/>
              <a:t>若</a:t>
            </a:r>
            <a:r>
              <a:rPr lang="en-US" altLang="zh-CN"/>
              <a:t>Q4=1</a:t>
            </a:r>
            <a:r>
              <a:rPr lang="zh-CN" altLang="en-US"/>
              <a:t>，</a:t>
            </a:r>
            <a:r>
              <a:rPr lang="en-US" altLang="zh-CN"/>
              <a:t>Q1=0</a:t>
            </a:r>
            <a:r>
              <a:rPr lang="zh-CN" altLang="en-US"/>
              <a:t>，即</a:t>
            </a:r>
            <a:r>
              <a:rPr lang="en-US" altLang="zh-CN"/>
              <a:t>D=0</a:t>
            </a:r>
            <a:r>
              <a:rPr lang="zh-CN" altLang="en-US"/>
              <a:t>，则</a:t>
            </a:r>
          </a:p>
          <a:p>
            <a:pPr lvl="1"/>
            <a:r>
              <a:rPr lang="en-US" altLang="zh-CN"/>
              <a:t>Q3=0, Q2=1</a:t>
            </a:r>
          </a:p>
          <a:p>
            <a:pPr lvl="1"/>
            <a:r>
              <a:rPr lang="en-US" altLang="zh-CN"/>
              <a:t>Q3=0, </a:t>
            </a:r>
            <a:r>
              <a:rPr lang="zh-CN" altLang="en-US"/>
              <a:t>将</a:t>
            </a:r>
            <a:r>
              <a:rPr lang="en-US" altLang="zh-CN"/>
              <a:t>Q</a:t>
            </a:r>
            <a:r>
              <a:rPr lang="zh-CN" altLang="en-US"/>
              <a:t>置</a:t>
            </a:r>
            <a:r>
              <a:rPr lang="en-US" altLang="zh-CN"/>
              <a:t>0</a:t>
            </a:r>
            <a:r>
              <a:rPr lang="zh-CN" altLang="en-US"/>
              <a:t>，封锁</a:t>
            </a:r>
            <a:r>
              <a:rPr lang="en-US" altLang="zh-CN"/>
              <a:t>G4</a:t>
            </a:r>
            <a:r>
              <a:rPr lang="zh-CN" altLang="en-US"/>
              <a:t>，随后</a:t>
            </a:r>
            <a:r>
              <a:rPr lang="en-US" altLang="zh-CN"/>
              <a:t>D</a:t>
            </a:r>
            <a:r>
              <a:rPr lang="zh-CN" altLang="en-US"/>
              <a:t>的变化不影响</a:t>
            </a:r>
            <a:r>
              <a:rPr lang="en-US" altLang="zh-CN"/>
              <a:t>Q</a:t>
            </a:r>
            <a:endParaRPr lang="zh-CN" altLang="en-US"/>
          </a:p>
        </p:txBody>
      </p:sp>
      <p:sp>
        <p:nvSpPr>
          <p:cNvPr id="1633286" name="Text Box 6"/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87" name="Text Box 7"/>
          <p:cNvSpPr txBox="1">
            <a:spLocks noChangeArrowheads="1"/>
          </p:cNvSpPr>
          <p:nvPr/>
        </p:nvSpPr>
        <p:spPr bwMode="auto">
          <a:xfrm>
            <a:off x="6084888" y="4905375"/>
            <a:ext cx="2778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997450" y="4905375"/>
            <a:ext cx="979488" cy="803275"/>
            <a:chOff x="2259" y="2781"/>
            <a:chExt cx="662" cy="506"/>
          </a:xfrm>
        </p:grpSpPr>
        <p:sp>
          <p:nvSpPr>
            <p:cNvPr id="18468" name="Line 10"/>
            <p:cNvSpPr>
              <a:spLocks noChangeShapeType="1"/>
            </p:cNvSpPr>
            <p:nvPr/>
          </p:nvSpPr>
          <p:spPr bwMode="auto">
            <a:xfrm>
              <a:off x="2903" y="2781"/>
              <a:ext cx="0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11"/>
            <p:cNvSpPr>
              <a:spLocks noChangeShapeType="1"/>
            </p:cNvSpPr>
            <p:nvPr/>
          </p:nvSpPr>
          <p:spPr bwMode="auto">
            <a:xfrm flipH="1">
              <a:off x="2260" y="2962"/>
              <a:ext cx="661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>
              <a:off x="2260" y="3161"/>
              <a:ext cx="0" cy="12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1" name="Line 13"/>
            <p:cNvSpPr>
              <a:spLocks noChangeShapeType="1"/>
            </p:cNvSpPr>
            <p:nvPr/>
          </p:nvSpPr>
          <p:spPr bwMode="auto">
            <a:xfrm>
              <a:off x="2259" y="3287"/>
              <a:ext cx="195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4" name="Text Box 14"/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96" name="AutoShape 16"/>
          <p:cNvSpPr>
            <a:spLocks noChangeArrowheads="1"/>
          </p:cNvSpPr>
          <p:nvPr/>
        </p:nvSpPr>
        <p:spPr bwMode="auto">
          <a:xfrm>
            <a:off x="6948488" y="5589588"/>
            <a:ext cx="1476375" cy="503237"/>
          </a:xfrm>
          <a:prstGeom prst="wedgeRoundRectCallout">
            <a:avLst>
              <a:gd name="adj1" fmla="val -116773"/>
              <a:gd name="adj2" fmla="val -11971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</a:p>
        </p:txBody>
      </p:sp>
      <p:sp>
        <p:nvSpPr>
          <p:cNvPr id="1633297" name="Text Box 17"/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18448" name="Group 18"/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18455" name="Rectangle 19"/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3"/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Text Box 24"/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8461" name="Text Box 25"/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8462" name="Text Box 26"/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8463" name="Text Box 27"/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8464" name="Line 28"/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Oval 29"/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31"/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9" name="Text Box 32"/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18453" name="Rectangle 34"/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54" name="Line 35"/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51" name="Object 2"/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Picture" r:id="rId4" imgW="2250246" imgH="2058541" progId="Word.Picture.8">
                  <p:embed/>
                </p:oleObj>
              </mc:Choice>
              <mc:Fallback>
                <p:oleObj name="Picture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触发器(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5" grpId="0" build="p"/>
      <p:bldP spid="1633286" grpId="0"/>
      <p:bldP spid="1633287" grpId="0" animBg="1"/>
      <p:bldP spid="1633296" grpId="0" animBg="1"/>
      <p:bldP spid="163329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759</TotalTime>
  <Pages>0</Pages>
  <Words>2293</Words>
  <Characters>0</Characters>
  <Application>Microsoft Macintosh PowerPoint</Application>
  <DocSecurity>0</DocSecurity>
  <PresentationFormat>全屏显示(4:3)</PresentationFormat>
  <Lines>0</Lines>
  <Paragraphs>658</Paragraphs>
  <Slides>27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楷体_GB2312</vt:lpstr>
      <vt:lpstr>宋体</vt:lpstr>
      <vt:lpstr>Arial</vt:lpstr>
      <vt:lpstr>Tahoma</vt:lpstr>
      <vt:lpstr>Times New Roman</vt:lpstr>
      <vt:lpstr>Verdana</vt:lpstr>
      <vt:lpstr>默认设计模板</vt:lpstr>
      <vt:lpstr>图片</vt:lpstr>
      <vt:lpstr>Picture</vt:lpstr>
      <vt:lpstr>公式</vt:lpstr>
      <vt:lpstr>模拟与数字电路 Analog and Digital Circuits</vt:lpstr>
      <vt:lpstr>内容提纲</vt:lpstr>
      <vt:lpstr>D触发器(Flip-Flop)</vt:lpstr>
      <vt:lpstr>D触发器─主从结构</vt:lpstr>
      <vt:lpstr>示例─D触发器波形图</vt:lpstr>
      <vt:lpstr>主从结构SR触发器</vt:lpstr>
      <vt:lpstr>主从结构SR触发器波形图</vt:lpstr>
      <vt:lpstr>维持阻塞结构D触发器</vt:lpstr>
      <vt:lpstr>维持阻塞结构D触发器(续1)</vt:lpstr>
      <vt:lpstr>维持阻塞结构D触发器(续2)</vt:lpstr>
      <vt:lpstr>维持阻塞结构D触发器(续2)</vt:lpstr>
      <vt:lpstr>触发器逻辑功能描述</vt:lpstr>
      <vt:lpstr>D触发器</vt:lpstr>
      <vt:lpstr>T触发器 </vt:lpstr>
      <vt:lpstr>JK触发器</vt:lpstr>
      <vt:lpstr>JK触发器 (续)</vt:lpstr>
      <vt:lpstr>示例─JK触发器波形图</vt:lpstr>
      <vt:lpstr>触发器逻辑功能转换</vt:lpstr>
      <vt:lpstr>D触发器构成JK触发器</vt:lpstr>
      <vt:lpstr>D触发器构成T触发器</vt:lpstr>
      <vt:lpstr>JK触发器构成其他触发器</vt:lpstr>
      <vt:lpstr>锁存器和触发器的动态特性</vt:lpstr>
      <vt:lpstr>D触发器定时波形图</vt:lpstr>
      <vt:lpstr>示例—分析D触发器动态参数</vt:lpstr>
      <vt:lpstr>D锁存器定时波形图</vt:lpstr>
      <vt:lpstr>作业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373</cp:revision>
  <cp:lastPrinted>1900-01-04T05:08:28Z</cp:lastPrinted>
  <dcterms:created xsi:type="dcterms:W3CDTF">2004-01-05T23:56:53Z</dcterms:created>
  <dcterms:modified xsi:type="dcterms:W3CDTF">2021-10-13T09:23:10Z</dcterms:modified>
  <cp:category>16位微机原理与接口</cp:category>
</cp:coreProperties>
</file>