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610" r:id="rId3"/>
    <p:sldId id="640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31" r:id="rId14"/>
    <p:sldId id="632" r:id="rId15"/>
    <p:sldId id="633" r:id="rId16"/>
    <p:sldId id="634" r:id="rId17"/>
    <p:sldId id="635" r:id="rId18"/>
    <p:sldId id="641" r:id="rId19"/>
    <p:sldId id="642" r:id="rId20"/>
    <p:sldId id="646" r:id="rId21"/>
    <p:sldId id="644" r:id="rId22"/>
    <p:sldId id="647" r:id="rId23"/>
    <p:sldId id="477" r:id="rId24"/>
    <p:sldId id="645" r:id="rId2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yuan Cheng" initials="JC" lastIdx="1" clrIdx="0">
    <p:extLst>
      <p:ext uri="{19B8F6BF-5375-455C-9EA6-DF929625EA0E}">
        <p15:presenceInfo xmlns:p15="http://schemas.microsoft.com/office/powerpoint/2012/main" userId="Jingyuan C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996633"/>
    <a:srgbClr val="9900FF"/>
    <a:srgbClr val="CC3300"/>
    <a:srgbClr val="005400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73"/>
    <p:restoredTop sz="94584"/>
  </p:normalViewPr>
  <p:slideViewPr>
    <p:cSldViewPr>
      <p:cViewPr varScale="1">
        <p:scale>
          <a:sx n="104" d="100"/>
          <a:sy n="104" d="100"/>
        </p:scale>
        <p:origin x="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8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70A17299-7DEF-4711-BE37-545214513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65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27297F52-9A3D-4CE9-AE14-FE60B2276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497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C4E344-27FB-491A-A136-B4D0C850950B}" type="slidenum">
              <a:rPr lang="en-US" altLang="zh-CN" sz="130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148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5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已知逻辑电路图，分析在时钟信号</a:t>
            </a:r>
            <a:r>
              <a:rPr lang="en-US" altLang="zh-CN"/>
              <a:t>(</a:t>
            </a:r>
            <a:r>
              <a:rPr lang="zh-CN" altLang="en-US"/>
              <a:t>和输入信号</a:t>
            </a:r>
            <a:r>
              <a:rPr lang="en-US" altLang="zh-CN"/>
              <a:t>)</a:t>
            </a:r>
            <a:r>
              <a:rPr lang="zh-CN" altLang="en-US"/>
              <a:t>作用下，其状态和输出信号变化的规律，进而确定其逻辑功能</a:t>
            </a:r>
          </a:p>
          <a:p>
            <a:pPr eaLnBrk="1" hangingPunct="1"/>
            <a:r>
              <a:rPr lang="zh-CN" altLang="en-US"/>
              <a:t>分析：找出给定时序电路的逻辑功能，即找出在输入和</a:t>
            </a:r>
            <a:r>
              <a:rPr lang="en-US" altLang="zh-CN"/>
              <a:t>CLK</a:t>
            </a:r>
            <a:r>
              <a:rPr lang="zh-CN" altLang="en-US"/>
              <a:t>作用下，电路的次态和输出。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一般步骤：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①从给定电路写出存储电路中每个触发器的驱动方程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（输入的逻辑式），得到整个电路的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</a:rPr>
              <a:t>驱动方程。</a:t>
            </a:r>
            <a:endParaRPr lang="zh-CN" altLang="en-US">
              <a:latin typeface="楷体_GB2312" pitchFamily="49" charset="-122"/>
            </a:endParaRP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②将驱动方程代入触发器的特性方程，得到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</a:rPr>
              <a:t>状态方程。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③从给定电路写出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</a:rPr>
              <a:t>输出方程。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2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8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1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7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AA679B-7607-450E-B863-7B12DD13E4FB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>
                <a:solidFill>
                  <a:schemeClr val="accent2"/>
                </a:solidFill>
                <a:latin typeface="楷体_GB2312" pitchFamily="49" charset="-122"/>
              </a:rPr>
              <a:t>教学基本要求</a:t>
            </a:r>
          </a:p>
          <a:p>
            <a:pPr eaLnBrk="1" hangingPunct="1"/>
            <a:r>
              <a:rPr lang="en-US" altLang="zh-CN" sz="900"/>
              <a:t>1</a:t>
            </a:r>
            <a:r>
              <a:rPr lang="zh-CN" altLang="en-US" sz="900"/>
              <a:t>、熟练掌握时序逻辑电路的描述方式及其相互转换。</a:t>
            </a:r>
          </a:p>
          <a:p>
            <a:pPr eaLnBrk="1" hangingPunct="1"/>
            <a:r>
              <a:rPr lang="en-US" altLang="zh-CN" sz="900"/>
              <a:t>2</a:t>
            </a:r>
            <a:r>
              <a:rPr lang="zh-CN" altLang="en-US" sz="900"/>
              <a:t>、熟练掌握时序逻辑电路的分析方法</a:t>
            </a:r>
          </a:p>
          <a:p>
            <a:pPr eaLnBrk="1" hangingPunct="1"/>
            <a:r>
              <a:rPr lang="en-US" altLang="zh-CN" sz="900"/>
              <a:t>3</a:t>
            </a:r>
            <a:r>
              <a:rPr lang="zh-CN" altLang="en-US" sz="900"/>
              <a:t>、熟练掌握时序逻辑电路的设计方法</a:t>
            </a:r>
          </a:p>
          <a:p>
            <a:pPr eaLnBrk="1" hangingPunct="1"/>
            <a:r>
              <a:rPr lang="en-US" altLang="zh-CN" sz="900"/>
              <a:t>4</a:t>
            </a:r>
            <a:r>
              <a:rPr lang="zh-CN" altLang="en-US" sz="900"/>
              <a:t>、熟练掌握典型时序逻辑电路寄存器、移位寄存器、计数器的逻辑功能及其应用</a:t>
            </a:r>
          </a:p>
          <a:p>
            <a:pPr eaLnBrk="1" hangingPunct="1"/>
            <a:r>
              <a:rPr lang="en-US" altLang="zh-CN" sz="900"/>
              <a:t>5</a:t>
            </a:r>
            <a:r>
              <a:rPr lang="zh-CN" altLang="en-US" sz="900"/>
              <a:t>、理解时序可编程逻辑器件的原理及其应用</a:t>
            </a:r>
          </a:p>
          <a:p>
            <a:pPr eaLnBrk="1" hangingPunct="1"/>
            <a:r>
              <a:rPr lang="en-US" altLang="zh-CN" sz="900"/>
              <a:t>6</a:t>
            </a:r>
            <a:r>
              <a:rPr lang="zh-CN" altLang="en-US" sz="900"/>
              <a:t>、学会用</a:t>
            </a:r>
            <a:r>
              <a:rPr lang="en-US" altLang="zh-CN" sz="900"/>
              <a:t>Verilog HDL</a:t>
            </a:r>
            <a:r>
              <a:rPr lang="zh-CN" altLang="en-US" sz="900"/>
              <a:t>设计时序逻辑电路的方法</a:t>
            </a:r>
          </a:p>
          <a:p>
            <a:pPr eaLnBrk="1" hangingPunct="1"/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275371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根据触发器状态变化的特点，将时序逻辑电路分为同步时序逻辑电路和异步时序逻辑电路。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同步时序逻辑电路中所有触发器的时钟端由同一时钟脉冲直接驱动，各触发器同时进行翻转。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异步时序逻辑电路中的时钟脉冲只直接驱动一部分触发器，其他则靠输入信号或时序逻辑电路内部产生的信号去驱动，所以各触发器的翻转不是同时进行的。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同步：</a:t>
            </a:r>
            <a:r>
              <a:rPr kumimoji="1" lang="zh-CN" altLang="en-US">
                <a:solidFill>
                  <a:srgbClr val="000066"/>
                </a:solidFill>
              </a:rPr>
              <a:t>存储电路里所有触发器有一个统一的时钟源，它们的状态在同一时刻更新</a:t>
            </a:r>
            <a:r>
              <a:rPr kumimoji="1" lang="zh-CN" altLang="en-US"/>
              <a:t>。</a:t>
            </a:r>
            <a:endParaRPr kumimoji="1"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异步：</a:t>
            </a:r>
            <a:r>
              <a:rPr kumimoji="1" lang="zh-CN" altLang="en-US">
                <a:solidFill>
                  <a:srgbClr val="000066"/>
                </a:solidFill>
              </a:rPr>
              <a:t>没有统一的时钟脉冲或没有时钟脉冲，电路的状态更新不是同时发生的。</a:t>
            </a:r>
          </a:p>
        </p:txBody>
      </p:sp>
    </p:spTree>
    <p:extLst>
      <p:ext uri="{BB962C8B-B14F-4D97-AF65-F5344CB8AC3E}">
        <p14:creationId xmlns:p14="http://schemas.microsoft.com/office/powerpoint/2010/main" val="351738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米里型</a:t>
            </a:r>
          </a:p>
          <a:p>
            <a:pPr eaLnBrk="1" hangingPunct="1"/>
            <a:r>
              <a:rPr lang="zh-CN" altLang="en-US"/>
              <a:t>摩尔型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97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如果将输入信号、各触发器的现态、次态与输出信号的关系用表格形式表示，即称为状态转换表。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为了更直观地分析时序逻辑电路的功能，将输入信号和各触发器的现态、次态，与输出信号的关系用图的形式表示，即为状态转换图。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由给定的输入信号和时钟信号，根据状态表或状态图，以及触发器的触发特性，得到输出信号、触发器状态随时间变化的波形图称为时序波形图。</a:t>
            </a:r>
            <a:endParaRPr kumimoji="1" lang="en-US" altLang="zh-CN">
              <a:solidFill>
                <a:srgbClr val="000000"/>
              </a:solidFill>
            </a:endParaRPr>
          </a:p>
          <a:p>
            <a:pPr eaLnBrk="1" hangingPunct="1"/>
            <a:endParaRPr kumimoji="1"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是否是</a:t>
            </a:r>
            <a:r>
              <a:rPr kumimoji="1" lang="en-US" altLang="zh-CN">
                <a:solidFill>
                  <a:srgbClr val="000000"/>
                </a:solidFill>
              </a:rPr>
              <a:t>Moore</a:t>
            </a:r>
            <a:r>
              <a:rPr kumimoji="1" lang="zh-CN" altLang="en-US">
                <a:solidFill>
                  <a:srgbClr val="000000"/>
                </a:solidFill>
              </a:rPr>
              <a:t>型只看最后一层输出是否直接受</a:t>
            </a:r>
            <a:r>
              <a:rPr kumimoji="1" lang="en-US" altLang="zh-CN">
                <a:solidFill>
                  <a:srgbClr val="000000"/>
                </a:solidFill>
              </a:rPr>
              <a:t>X</a:t>
            </a:r>
            <a:r>
              <a:rPr kumimoji="1" lang="zh-CN" altLang="en-US">
                <a:solidFill>
                  <a:srgbClr val="000000"/>
                </a:solidFill>
              </a:rPr>
              <a:t>影响，不看是否含有</a:t>
            </a:r>
            <a:r>
              <a:rPr kumimoji="1" lang="en-US" altLang="zh-CN">
                <a:solidFill>
                  <a:srgbClr val="000000"/>
                </a:solidFill>
              </a:rPr>
              <a:t>X</a:t>
            </a:r>
            <a:r>
              <a:rPr kumimoji="1" lang="zh-CN" altLang="en-US">
                <a:solidFill>
                  <a:srgbClr val="000000"/>
                </a:solidFill>
              </a:rPr>
              <a:t>作为隐变量，</a:t>
            </a:r>
            <a:r>
              <a:rPr lang="zh-CN" altLang="en-US"/>
              <a:t>参见 数字电路</a:t>
            </a:r>
            <a:r>
              <a:rPr lang="en-US" altLang="ja-JP"/>
              <a:t>P275</a:t>
            </a:r>
            <a:r>
              <a:rPr lang="zh-CN" altLang="en-US"/>
              <a:t>页</a:t>
            </a:r>
            <a:r>
              <a:rPr lang="en-US" altLang="ja-JP"/>
              <a:t> </a:t>
            </a:r>
            <a:r>
              <a:rPr lang="zh-CN" altLang="en-US"/>
              <a:t>，特别是</a:t>
            </a:r>
            <a:r>
              <a:rPr lang="en-US" altLang="zh-CN"/>
              <a:t>P277 </a:t>
            </a:r>
            <a:r>
              <a:rPr lang="zh-CN" altLang="en-US"/>
              <a:t>图</a:t>
            </a:r>
            <a:r>
              <a:rPr lang="en-US" altLang="zh-CN"/>
              <a:t>6.1.6</a:t>
            </a:r>
            <a:endParaRPr kumimoji="1"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输出方程：</a:t>
            </a:r>
            <a:r>
              <a:rPr lang="zh-CN" altLang="en-US">
                <a:solidFill>
                  <a:schemeClr val="folHlink"/>
                </a:solidFill>
              </a:rPr>
              <a:t>表达输出信号与输入信号、状态变量的关系式</a:t>
            </a:r>
          </a:p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激励</a:t>
            </a:r>
            <a:r>
              <a:rPr lang="zh-CN" altLang="en-US"/>
              <a:t>方程：</a:t>
            </a:r>
            <a:r>
              <a:rPr lang="zh-CN" altLang="en-US">
                <a:solidFill>
                  <a:schemeClr val="folHlink"/>
                </a:solidFill>
              </a:rPr>
              <a:t>表达激励信号与输入信号、状态变量的关系式</a:t>
            </a:r>
          </a:p>
          <a:p>
            <a:pPr eaLnBrk="1" hangingPunct="1"/>
            <a:r>
              <a:rPr lang="zh-CN" altLang="en-US"/>
              <a:t>状态方程：</a:t>
            </a:r>
            <a:r>
              <a:rPr lang="zh-CN" altLang="en-US">
                <a:solidFill>
                  <a:schemeClr val="folHlink"/>
                </a:solidFill>
              </a:rPr>
              <a:t>表达存储电路从现态到次态的转换关系式</a:t>
            </a:r>
          </a:p>
        </p:txBody>
      </p:sp>
    </p:spTree>
    <p:extLst>
      <p:ext uri="{BB962C8B-B14F-4D97-AF65-F5344CB8AC3E}">
        <p14:creationId xmlns:p14="http://schemas.microsoft.com/office/powerpoint/2010/main" val="335537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FF"/>
                </a:solidFill>
              </a:rPr>
              <a:t>状态图中每个圆圈表示一个状态，带箭头的弧线表示状态转移方向、转移线旁标注出转移的外输入条件和当前的外输出情况。</a:t>
            </a:r>
          </a:p>
          <a:p>
            <a:pPr eaLnBrk="1" hangingPunct="1"/>
            <a:r>
              <a:rPr kumimoji="1" lang="zh-CN" altLang="en-US" b="1">
                <a:solidFill>
                  <a:srgbClr val="FF66FF"/>
                </a:solidFill>
              </a:rPr>
              <a:t>时序图</a:t>
            </a:r>
            <a:r>
              <a:rPr kumimoji="1" lang="en-US" altLang="zh-CN">
                <a:solidFill>
                  <a:srgbClr val="0066FF"/>
                </a:solidFill>
              </a:rPr>
              <a:t>-</a:t>
            </a:r>
            <a:r>
              <a:rPr kumimoji="1" lang="zh-CN" altLang="en-US">
                <a:solidFill>
                  <a:srgbClr val="0066FF"/>
                </a:solidFill>
              </a:rPr>
              <a:t>反映时序电路的输出和内部状态随时钟和输入信号变化的工作波形。</a:t>
            </a:r>
          </a:p>
        </p:txBody>
      </p:sp>
    </p:spTree>
    <p:extLst>
      <p:ext uri="{BB962C8B-B14F-4D97-AF65-F5344CB8AC3E}">
        <p14:creationId xmlns:p14="http://schemas.microsoft.com/office/powerpoint/2010/main" val="378012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5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2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CE97C-4B86-4734-AC6C-407A7971EBFA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315DF-3322-4D65-840E-4C526EAC24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16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53AD9-6B2A-40BF-929C-4F94FDE00EB7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EA900-803A-4DDC-9A33-E5A660A49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8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466D8-9E32-4D34-8D18-4058668FA8C6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B80A1-5B61-4830-9C17-E9AB67034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65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3E5EF-0E9C-46C4-AC3E-C5E9DCD1C31D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10003-9A87-4DC0-9EE6-3B46233454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50DCD-7FEB-41A9-B51A-8FA7C88D4C7D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2FDF4-6615-465F-A2FD-53B8A1A8F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68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F4F6B-83A4-4616-8903-16068F04F95A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04E3E-A3AD-4FB2-8EE2-C527427A5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85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FBA9-0B0D-493A-96CE-87BD85241FA1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1259-65BE-4D89-8E09-4A384841FA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96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EE2D0-E638-4448-9669-3543B89E04DD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87BF1-44F3-4DAC-87E8-AA319FFBF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7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E593F-D182-4627-904D-C389CF7900C2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9FC0-4AD2-460D-A238-8CBD9ADF86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61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6C024-A553-4C5B-86D8-DE2A109E7E71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A0BE-036C-4650-A3A5-228BE2C57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9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5DFBC-9E7C-49E2-83B2-6E8EA0D58F73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778E5-5AD8-419E-8A3A-E6BAB77C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29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B9D02-5CD8-4CC0-A014-55D6D4495693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B963C-132D-4A0E-A533-6611357A3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45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B93A-B1DF-4F09-936F-45616FC0E5B1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9907B-9897-4068-AEEA-1884CFD02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80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DD2E5-CD06-4944-BFB5-D0E2D39C98EB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B9B0A-3926-4F3A-B79D-14BB445787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11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A9F30257-C409-49BF-BA14-36560760AE61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>
                <a:solidFill>
                  <a:srgbClr val="B2B2B2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C357FC75-A051-4BFA-9556-6E1821FC23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1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1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4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dirty="0"/>
              <a:t>13_</a:t>
            </a:r>
            <a:r>
              <a:rPr kumimoji="1" lang="zh-CN" altLang="en-US" sz="3200" dirty="0"/>
              <a:t>时序逻辑电路(</a:t>
            </a:r>
            <a:r>
              <a:rPr kumimoji="1" lang="en-US" altLang="zh-CN" sz="3200" dirty="0"/>
              <a:t>1)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 dirty="0"/>
              <a:t>（数电</a:t>
            </a:r>
            <a:r>
              <a:rPr kumimoji="1" lang="en-US" altLang="zh-CN" sz="2000" dirty="0"/>
              <a:t>P273-289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9CDB274-CDB1-465E-949E-6F05908FC08D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E2F5BE8-56AA-4D67-BAF0-62995D394F83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502025" cy="676275"/>
          </a:xfrm>
        </p:spPr>
        <p:txBody>
          <a:bodyPr/>
          <a:lstStyle/>
          <a:p>
            <a:r>
              <a:rPr lang="zh-CN" altLang="en-US"/>
              <a:t>状态图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7143750" y="4470400"/>
            <a:ext cx="9921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6124575" y="4471988"/>
            <a:ext cx="9890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5219700" y="4470400"/>
            <a:ext cx="7985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</a:t>
            </a:r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7112000" y="4065588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 / 0</a:t>
            </a:r>
          </a:p>
        </p:txBody>
      </p:sp>
      <p:sp>
        <p:nvSpPr>
          <p:cNvPr id="21515" name="Rectangle 9"/>
          <p:cNvSpPr>
            <a:spLocks noChangeArrowheads="1"/>
          </p:cNvSpPr>
          <p:nvPr/>
        </p:nvSpPr>
        <p:spPr bwMode="auto">
          <a:xfrm>
            <a:off x="6130925" y="4065588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</a:p>
        </p:txBody>
      </p:sp>
      <p:sp>
        <p:nvSpPr>
          <p:cNvPr id="21516" name="Rectangle 10"/>
          <p:cNvSpPr>
            <a:spLocks noChangeArrowheads="1"/>
          </p:cNvSpPr>
          <p:nvPr/>
        </p:nvSpPr>
        <p:spPr bwMode="auto">
          <a:xfrm>
            <a:off x="5219700" y="4065588"/>
            <a:ext cx="7985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7134225" y="3224213"/>
            <a:ext cx="990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 / 0</a:t>
            </a:r>
          </a:p>
        </p:txBody>
      </p:sp>
      <p:sp>
        <p:nvSpPr>
          <p:cNvPr id="21518" name="Rectangle 12"/>
          <p:cNvSpPr>
            <a:spLocks noChangeArrowheads="1"/>
          </p:cNvSpPr>
          <p:nvPr/>
        </p:nvSpPr>
        <p:spPr bwMode="auto">
          <a:xfrm>
            <a:off x="6145213" y="3219450"/>
            <a:ext cx="9890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0</a:t>
            </a:r>
          </a:p>
        </p:txBody>
      </p:sp>
      <p:sp>
        <p:nvSpPr>
          <p:cNvPr id="21519" name="Rectangle 13"/>
          <p:cNvSpPr>
            <a:spLocks noChangeArrowheads="1"/>
          </p:cNvSpPr>
          <p:nvPr/>
        </p:nvSpPr>
        <p:spPr bwMode="auto">
          <a:xfrm>
            <a:off x="5257800" y="3208338"/>
            <a:ext cx="7985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</a:t>
            </a:r>
          </a:p>
        </p:txBody>
      </p:sp>
      <p:sp>
        <p:nvSpPr>
          <p:cNvPr id="21520" name="Rectangle 14"/>
          <p:cNvSpPr>
            <a:spLocks noChangeArrowheads="1"/>
          </p:cNvSpPr>
          <p:nvPr/>
        </p:nvSpPr>
        <p:spPr bwMode="auto">
          <a:xfrm>
            <a:off x="7135813" y="3629025"/>
            <a:ext cx="9921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</a:p>
        </p:txBody>
      </p:sp>
      <p:sp>
        <p:nvSpPr>
          <p:cNvPr id="21521" name="Rectangle 15"/>
          <p:cNvSpPr>
            <a:spLocks noChangeArrowheads="1"/>
          </p:cNvSpPr>
          <p:nvPr/>
        </p:nvSpPr>
        <p:spPr bwMode="auto">
          <a:xfrm>
            <a:off x="6122988" y="3635375"/>
            <a:ext cx="990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</a:p>
        </p:txBody>
      </p:sp>
      <p:sp>
        <p:nvSpPr>
          <p:cNvPr id="21522" name="Rectangle 16"/>
          <p:cNvSpPr>
            <a:spLocks noChangeArrowheads="1"/>
          </p:cNvSpPr>
          <p:nvPr/>
        </p:nvSpPr>
        <p:spPr bwMode="auto">
          <a:xfrm>
            <a:off x="5237163" y="3629025"/>
            <a:ext cx="7969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</a:t>
            </a:r>
          </a:p>
        </p:txBody>
      </p:sp>
      <p:graphicFrame>
        <p:nvGraphicFramePr>
          <p:cNvPr id="21523" name="Object 17"/>
          <p:cNvGraphicFramePr>
            <a:graphicFrameLocks noChangeAspect="1"/>
          </p:cNvGraphicFramePr>
          <p:nvPr/>
        </p:nvGraphicFramePr>
        <p:xfrm>
          <a:off x="5259388" y="2390775"/>
          <a:ext cx="7889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公式" r:id="rId4" imgW="380835" imgH="241195" progId="Equation.3">
                  <p:embed/>
                </p:oleObj>
              </mc:Choice>
              <mc:Fallback>
                <p:oleObj name="公式" r:id="rId4" imgW="380835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390775"/>
                        <a:ext cx="7889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18"/>
          <p:cNvGraphicFramePr>
            <a:graphicFrameLocks noChangeAspect="1"/>
          </p:cNvGraphicFramePr>
          <p:nvPr/>
        </p:nvGraphicFramePr>
        <p:xfrm>
          <a:off x="6419850" y="2165350"/>
          <a:ext cx="13493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7" name="公式" r:id="rId6" imgW="723586" imgH="241195" progId="Equation.3">
                  <p:embed/>
                </p:oleObj>
              </mc:Choice>
              <mc:Fallback>
                <p:oleObj name="公式" r:id="rId6" imgW="723586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2165350"/>
                        <a:ext cx="13493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Rectangle 19"/>
          <p:cNvSpPr>
            <a:spLocks noChangeArrowheads="1"/>
          </p:cNvSpPr>
          <p:nvPr/>
        </p:nvSpPr>
        <p:spPr bwMode="auto">
          <a:xfrm>
            <a:off x="7085013" y="2740025"/>
            <a:ext cx="9921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X=1</a:t>
            </a:r>
          </a:p>
        </p:txBody>
      </p:sp>
      <p:sp>
        <p:nvSpPr>
          <p:cNvPr id="21526" name="Rectangle 20"/>
          <p:cNvSpPr>
            <a:spLocks noChangeArrowheads="1"/>
          </p:cNvSpPr>
          <p:nvPr/>
        </p:nvSpPr>
        <p:spPr bwMode="auto">
          <a:xfrm>
            <a:off x="6096000" y="2740025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X=0</a:t>
            </a:r>
          </a:p>
        </p:txBody>
      </p:sp>
      <p:sp>
        <p:nvSpPr>
          <p:cNvPr id="21527" name="Line 21"/>
          <p:cNvSpPr>
            <a:spLocks noChangeShapeType="1"/>
          </p:cNvSpPr>
          <p:nvPr/>
        </p:nvSpPr>
        <p:spPr bwMode="auto">
          <a:xfrm>
            <a:off x="5297488" y="2133600"/>
            <a:ext cx="2779712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2"/>
          <p:cNvSpPr>
            <a:spLocks noChangeShapeType="1"/>
          </p:cNvSpPr>
          <p:nvPr/>
        </p:nvSpPr>
        <p:spPr bwMode="auto">
          <a:xfrm>
            <a:off x="5297488" y="4906963"/>
            <a:ext cx="2779712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3"/>
          <p:cNvSpPr>
            <a:spLocks noChangeShapeType="1"/>
          </p:cNvSpPr>
          <p:nvPr/>
        </p:nvSpPr>
        <p:spPr bwMode="auto">
          <a:xfrm>
            <a:off x="6096000" y="2133600"/>
            <a:ext cx="0" cy="2773363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Line 24"/>
          <p:cNvSpPr>
            <a:spLocks noChangeShapeType="1"/>
          </p:cNvSpPr>
          <p:nvPr/>
        </p:nvSpPr>
        <p:spPr bwMode="auto">
          <a:xfrm>
            <a:off x="7085013" y="2717800"/>
            <a:ext cx="0" cy="218916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25"/>
          <p:cNvSpPr>
            <a:spLocks noChangeShapeType="1"/>
          </p:cNvSpPr>
          <p:nvPr/>
        </p:nvSpPr>
        <p:spPr bwMode="auto">
          <a:xfrm>
            <a:off x="6096000" y="2717800"/>
            <a:ext cx="19812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26"/>
          <p:cNvSpPr>
            <a:spLocks noChangeShapeType="1"/>
          </p:cNvSpPr>
          <p:nvPr/>
        </p:nvSpPr>
        <p:spPr bwMode="auto">
          <a:xfrm>
            <a:off x="5297488" y="3219450"/>
            <a:ext cx="2779712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Line 27"/>
          <p:cNvSpPr>
            <a:spLocks noChangeShapeType="1"/>
          </p:cNvSpPr>
          <p:nvPr/>
        </p:nvSpPr>
        <p:spPr bwMode="auto">
          <a:xfrm>
            <a:off x="5297488" y="3640138"/>
            <a:ext cx="27797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Line 28"/>
          <p:cNvSpPr>
            <a:spLocks noChangeShapeType="1"/>
          </p:cNvSpPr>
          <p:nvPr/>
        </p:nvSpPr>
        <p:spPr bwMode="auto">
          <a:xfrm>
            <a:off x="5283200" y="4062413"/>
            <a:ext cx="27797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Line 29"/>
          <p:cNvSpPr>
            <a:spLocks noChangeShapeType="1"/>
          </p:cNvSpPr>
          <p:nvPr/>
        </p:nvSpPr>
        <p:spPr bwMode="auto">
          <a:xfrm>
            <a:off x="5297488" y="4483100"/>
            <a:ext cx="27797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36" name="Group 30"/>
          <p:cNvGrpSpPr>
            <a:grpSpLocks/>
          </p:cNvGrpSpPr>
          <p:nvPr/>
        </p:nvGrpSpPr>
        <p:grpSpPr bwMode="auto">
          <a:xfrm>
            <a:off x="1152525" y="5302250"/>
            <a:ext cx="684213" cy="684213"/>
            <a:chOff x="3152" y="3453"/>
            <a:chExt cx="431" cy="431"/>
          </a:xfrm>
        </p:grpSpPr>
        <p:sp>
          <p:nvSpPr>
            <p:cNvPr id="21580" name="Oval 31"/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81" name="Text Box 32"/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10</a:t>
              </a:r>
            </a:p>
          </p:txBody>
        </p:sp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3527425" y="2998788"/>
            <a:ext cx="684213" cy="684212"/>
            <a:chOff x="3152" y="3453"/>
            <a:chExt cx="431" cy="431"/>
          </a:xfrm>
        </p:grpSpPr>
        <p:sp>
          <p:nvSpPr>
            <p:cNvPr id="21578" name="Oval 34"/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79" name="Text Box 35"/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21538" name="Group 36"/>
          <p:cNvGrpSpPr>
            <a:grpSpLocks/>
          </p:cNvGrpSpPr>
          <p:nvPr/>
        </p:nvGrpSpPr>
        <p:grpSpPr bwMode="auto">
          <a:xfrm>
            <a:off x="1150938" y="2998788"/>
            <a:ext cx="684212" cy="684212"/>
            <a:chOff x="3152" y="3453"/>
            <a:chExt cx="431" cy="431"/>
          </a:xfrm>
        </p:grpSpPr>
        <p:sp>
          <p:nvSpPr>
            <p:cNvPr id="21576" name="Oval 37"/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77" name="Text Box 38"/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00</a:t>
              </a:r>
            </a:p>
          </p:txBody>
        </p:sp>
      </p:grpSp>
      <p:grpSp>
        <p:nvGrpSpPr>
          <p:cNvPr id="21539" name="Group 39"/>
          <p:cNvGrpSpPr>
            <a:grpSpLocks/>
          </p:cNvGrpSpPr>
          <p:nvPr/>
        </p:nvGrpSpPr>
        <p:grpSpPr bwMode="auto">
          <a:xfrm>
            <a:off x="3527425" y="5302250"/>
            <a:ext cx="684213" cy="684213"/>
            <a:chOff x="3152" y="3453"/>
            <a:chExt cx="431" cy="431"/>
          </a:xfrm>
        </p:grpSpPr>
        <p:sp>
          <p:nvSpPr>
            <p:cNvPr id="21574" name="Oval 40"/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75" name="Text Box 41"/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11</a:t>
              </a:r>
            </a:p>
          </p:txBody>
        </p:sp>
      </p:grpSp>
      <p:sp>
        <p:nvSpPr>
          <p:cNvPr id="21540" name="Rectangle 42"/>
          <p:cNvSpPr>
            <a:spLocks noChangeArrowheads="1"/>
          </p:cNvSpPr>
          <p:nvPr/>
        </p:nvSpPr>
        <p:spPr bwMode="auto">
          <a:xfrm>
            <a:off x="6046788" y="150495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41" name="Text Box 43"/>
          <p:cNvSpPr txBox="1">
            <a:spLocks noChangeArrowheads="1"/>
          </p:cNvSpPr>
          <p:nvPr/>
        </p:nvSpPr>
        <p:spPr bwMode="auto">
          <a:xfrm>
            <a:off x="4873625" y="5516563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1800" baseline="-25000">
                <a:ea typeface="楷体_GB2312" pitchFamily="49" charset="-122"/>
              </a:rPr>
              <a:t>1</a:t>
            </a: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1800" baseline="-25000">
                <a:ea typeface="楷体_GB2312" pitchFamily="49" charset="-122"/>
              </a:rPr>
              <a:t>0</a:t>
            </a:r>
          </a:p>
        </p:txBody>
      </p:sp>
      <p:sp>
        <p:nvSpPr>
          <p:cNvPr id="21542" name="Oval 44"/>
          <p:cNvSpPr>
            <a:spLocks noChangeArrowheads="1"/>
          </p:cNvSpPr>
          <p:nvPr/>
        </p:nvSpPr>
        <p:spPr bwMode="auto">
          <a:xfrm>
            <a:off x="4824413" y="5337175"/>
            <a:ext cx="957262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43" name="Line 45"/>
          <p:cNvSpPr>
            <a:spLocks noChangeShapeType="1"/>
          </p:cNvSpPr>
          <p:nvPr/>
        </p:nvSpPr>
        <p:spPr bwMode="auto">
          <a:xfrm flipV="1">
            <a:off x="5765800" y="5772150"/>
            <a:ext cx="750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4" name="Text Box 46"/>
          <p:cNvSpPr txBox="1">
            <a:spLocks noChangeArrowheads="1"/>
          </p:cNvSpPr>
          <p:nvPr/>
        </p:nvSpPr>
        <p:spPr bwMode="auto">
          <a:xfrm>
            <a:off x="5795963" y="5335588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X/Y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11188" y="2241550"/>
            <a:ext cx="3886200" cy="3744913"/>
            <a:chOff x="385" y="1412"/>
            <a:chExt cx="2448" cy="2359"/>
          </a:xfrm>
        </p:grpSpPr>
        <p:sp>
          <p:nvSpPr>
            <p:cNvPr id="21546" name="Rectangle 48"/>
            <p:cNvSpPr>
              <a:spLocks noChangeArrowheads="1"/>
            </p:cNvSpPr>
            <p:nvPr/>
          </p:nvSpPr>
          <p:spPr bwMode="auto">
            <a:xfrm>
              <a:off x="998" y="141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0/0</a:t>
              </a:r>
            </a:p>
          </p:txBody>
        </p:sp>
        <p:sp>
          <p:nvSpPr>
            <p:cNvPr id="21547" name="Rectangle 49"/>
            <p:cNvSpPr>
              <a:spLocks noChangeArrowheads="1"/>
            </p:cNvSpPr>
            <p:nvPr/>
          </p:nvSpPr>
          <p:spPr bwMode="auto">
            <a:xfrm>
              <a:off x="385" y="270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1/0</a:t>
              </a:r>
            </a:p>
          </p:txBody>
        </p:sp>
        <p:sp>
          <p:nvSpPr>
            <p:cNvPr id="21548" name="Rectangle 50"/>
            <p:cNvSpPr>
              <a:spLocks noChangeArrowheads="1"/>
            </p:cNvSpPr>
            <p:nvPr/>
          </p:nvSpPr>
          <p:spPr bwMode="auto">
            <a:xfrm>
              <a:off x="1565" y="178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0/1</a:t>
              </a:r>
            </a:p>
          </p:txBody>
        </p:sp>
        <p:sp>
          <p:nvSpPr>
            <p:cNvPr id="21549" name="Rectangle 51"/>
            <p:cNvSpPr>
              <a:spLocks noChangeArrowheads="1"/>
            </p:cNvSpPr>
            <p:nvPr/>
          </p:nvSpPr>
          <p:spPr bwMode="auto">
            <a:xfrm>
              <a:off x="2041" y="141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1/0</a:t>
              </a:r>
            </a:p>
          </p:txBody>
        </p:sp>
        <p:sp>
          <p:nvSpPr>
            <p:cNvPr id="21550" name="Rectangle 52"/>
            <p:cNvSpPr>
              <a:spLocks noChangeArrowheads="1"/>
            </p:cNvSpPr>
            <p:nvPr/>
          </p:nvSpPr>
          <p:spPr bwMode="auto">
            <a:xfrm>
              <a:off x="1134" y="270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0/1</a:t>
              </a:r>
            </a:p>
          </p:txBody>
        </p:sp>
        <p:sp>
          <p:nvSpPr>
            <p:cNvPr id="21551" name="Rectangle 53"/>
            <p:cNvSpPr>
              <a:spLocks noChangeArrowheads="1"/>
            </p:cNvSpPr>
            <p:nvPr/>
          </p:nvSpPr>
          <p:spPr bwMode="auto">
            <a:xfrm>
              <a:off x="1453" y="324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1/0</a:t>
              </a:r>
            </a:p>
          </p:txBody>
        </p:sp>
        <p:sp>
          <p:nvSpPr>
            <p:cNvPr id="21552" name="Line 54"/>
            <p:cNvSpPr>
              <a:spLocks noChangeShapeType="1"/>
            </p:cNvSpPr>
            <p:nvPr/>
          </p:nvSpPr>
          <p:spPr bwMode="auto">
            <a:xfrm flipH="1" flipV="1">
              <a:off x="1133" y="2244"/>
              <a:ext cx="118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Rectangle 55"/>
            <p:cNvSpPr>
              <a:spLocks noChangeArrowheads="1"/>
            </p:cNvSpPr>
            <p:nvPr/>
          </p:nvSpPr>
          <p:spPr bwMode="auto">
            <a:xfrm>
              <a:off x="1701" y="259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0/1</a:t>
              </a:r>
            </a:p>
          </p:txBody>
        </p:sp>
        <p:sp>
          <p:nvSpPr>
            <p:cNvPr id="21554" name="Rectangle 56"/>
            <p:cNvSpPr>
              <a:spLocks noChangeArrowheads="1"/>
            </p:cNvSpPr>
            <p:nvPr/>
          </p:nvSpPr>
          <p:spPr bwMode="auto">
            <a:xfrm>
              <a:off x="2472" y="270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1/0</a:t>
              </a:r>
            </a:p>
          </p:txBody>
        </p:sp>
        <p:grpSp>
          <p:nvGrpSpPr>
            <p:cNvPr id="21555" name="Group 57"/>
            <p:cNvGrpSpPr>
              <a:grpSpLocks/>
            </p:cNvGrpSpPr>
            <p:nvPr/>
          </p:nvGrpSpPr>
          <p:grpSpPr bwMode="auto">
            <a:xfrm>
              <a:off x="726" y="3340"/>
              <a:ext cx="431" cy="431"/>
              <a:chOff x="3152" y="3453"/>
              <a:chExt cx="431" cy="431"/>
            </a:xfrm>
          </p:grpSpPr>
          <p:sp>
            <p:nvSpPr>
              <p:cNvPr id="21572" name="Oval 58"/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73" name="Text Box 59"/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1556" name="Group 60"/>
            <p:cNvGrpSpPr>
              <a:grpSpLocks/>
            </p:cNvGrpSpPr>
            <p:nvPr/>
          </p:nvGrpSpPr>
          <p:grpSpPr bwMode="auto">
            <a:xfrm>
              <a:off x="2222" y="1889"/>
              <a:ext cx="431" cy="431"/>
              <a:chOff x="3152" y="3453"/>
              <a:chExt cx="431" cy="431"/>
            </a:xfrm>
          </p:grpSpPr>
          <p:sp>
            <p:nvSpPr>
              <p:cNvPr id="21570" name="Oval 61"/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71" name="Text Box 62"/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01</a:t>
                </a:r>
              </a:p>
            </p:txBody>
          </p:sp>
        </p:grpSp>
        <p:grpSp>
          <p:nvGrpSpPr>
            <p:cNvPr id="21557" name="Group 63"/>
            <p:cNvGrpSpPr>
              <a:grpSpLocks/>
            </p:cNvGrpSpPr>
            <p:nvPr/>
          </p:nvGrpSpPr>
          <p:grpSpPr bwMode="auto">
            <a:xfrm>
              <a:off x="725" y="1889"/>
              <a:ext cx="431" cy="431"/>
              <a:chOff x="3152" y="3453"/>
              <a:chExt cx="431" cy="431"/>
            </a:xfrm>
          </p:grpSpPr>
          <p:sp>
            <p:nvSpPr>
              <p:cNvPr id="21568" name="Oval 64"/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69" name="Text Box 65"/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00</a:t>
                </a:r>
              </a:p>
            </p:txBody>
          </p:sp>
        </p:grpSp>
        <p:grpSp>
          <p:nvGrpSpPr>
            <p:cNvPr id="21558" name="Group 66"/>
            <p:cNvGrpSpPr>
              <a:grpSpLocks/>
            </p:cNvGrpSpPr>
            <p:nvPr/>
          </p:nvGrpSpPr>
          <p:grpSpPr bwMode="auto">
            <a:xfrm>
              <a:off x="2222" y="3340"/>
              <a:ext cx="431" cy="431"/>
              <a:chOff x="3152" y="3453"/>
              <a:chExt cx="431" cy="431"/>
            </a:xfrm>
          </p:grpSpPr>
          <p:sp>
            <p:nvSpPr>
              <p:cNvPr id="21566" name="Oval 67"/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67" name="Text Box 68"/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11</a:t>
                </a:r>
              </a:p>
            </p:txBody>
          </p:sp>
        </p:grpSp>
        <p:sp>
          <p:nvSpPr>
            <p:cNvPr id="21559" name="Line 69"/>
            <p:cNvSpPr>
              <a:spLocks noChangeShapeType="1"/>
            </p:cNvSpPr>
            <p:nvPr/>
          </p:nvSpPr>
          <p:spPr bwMode="auto">
            <a:xfrm>
              <a:off x="1156" y="3567"/>
              <a:ext cx="10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Line 70"/>
            <p:cNvSpPr>
              <a:spLocks noChangeShapeType="1"/>
            </p:cNvSpPr>
            <p:nvPr/>
          </p:nvSpPr>
          <p:spPr bwMode="auto">
            <a:xfrm flipV="1">
              <a:off x="2426" y="2320"/>
              <a:ext cx="0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Line 71"/>
            <p:cNvSpPr>
              <a:spLocks noChangeShapeType="1"/>
            </p:cNvSpPr>
            <p:nvPr/>
          </p:nvSpPr>
          <p:spPr bwMode="auto">
            <a:xfrm flipH="1" flipV="1">
              <a:off x="1156" y="2115"/>
              <a:ext cx="10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2" name="Arc 72"/>
            <p:cNvSpPr>
              <a:spLocks/>
            </p:cNvSpPr>
            <p:nvPr/>
          </p:nvSpPr>
          <p:spPr bwMode="auto">
            <a:xfrm rot="-9796798">
              <a:off x="2338" y="1593"/>
              <a:ext cx="432" cy="355"/>
            </a:xfrm>
            <a:custGeom>
              <a:avLst/>
              <a:gdLst>
                <a:gd name="T0" fmla="*/ 0 w 43200"/>
                <a:gd name="T1" fmla="*/ 0 h 39708"/>
                <a:gd name="T2" fmla="*/ 0 w 43200"/>
                <a:gd name="T3" fmla="*/ 0 h 39708"/>
                <a:gd name="T4" fmla="*/ 0 w 43200"/>
                <a:gd name="T5" fmla="*/ 0 h 3970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708"/>
                <a:gd name="T11" fmla="*/ 43200 w 43200"/>
                <a:gd name="T12" fmla="*/ 39708 h 39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708" fill="none" extrusionOk="0">
                  <a:moveTo>
                    <a:pt x="34313" y="646"/>
                  </a:moveTo>
                  <a:cubicBezTo>
                    <a:pt x="39897" y="4711"/>
                    <a:pt x="43200" y="11201"/>
                    <a:pt x="43200" y="18108"/>
                  </a:cubicBezTo>
                  <a:cubicBezTo>
                    <a:pt x="43200" y="30037"/>
                    <a:pt x="33529" y="39708"/>
                    <a:pt x="21600" y="39708"/>
                  </a:cubicBezTo>
                  <a:cubicBezTo>
                    <a:pt x="9670" y="39708"/>
                    <a:pt x="0" y="30037"/>
                    <a:pt x="0" y="18108"/>
                  </a:cubicBezTo>
                  <a:cubicBezTo>
                    <a:pt x="-1" y="10798"/>
                    <a:pt x="3696" y="3984"/>
                    <a:pt x="9824" y="-1"/>
                  </a:cubicBezTo>
                </a:path>
                <a:path w="43200" h="39708" stroke="0" extrusionOk="0">
                  <a:moveTo>
                    <a:pt x="34313" y="646"/>
                  </a:moveTo>
                  <a:cubicBezTo>
                    <a:pt x="39897" y="4711"/>
                    <a:pt x="43200" y="11201"/>
                    <a:pt x="43200" y="18108"/>
                  </a:cubicBezTo>
                  <a:cubicBezTo>
                    <a:pt x="43200" y="30037"/>
                    <a:pt x="33529" y="39708"/>
                    <a:pt x="21600" y="39708"/>
                  </a:cubicBezTo>
                  <a:cubicBezTo>
                    <a:pt x="9670" y="39708"/>
                    <a:pt x="0" y="30037"/>
                    <a:pt x="0" y="18108"/>
                  </a:cubicBezTo>
                  <a:cubicBezTo>
                    <a:pt x="-1" y="10798"/>
                    <a:pt x="3696" y="3984"/>
                    <a:pt x="9824" y="-1"/>
                  </a:cubicBezTo>
                  <a:lnTo>
                    <a:pt x="21600" y="18108"/>
                  </a:lnTo>
                  <a:lnTo>
                    <a:pt x="34313" y="64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3" name="Arc 73"/>
            <p:cNvSpPr>
              <a:spLocks/>
            </p:cNvSpPr>
            <p:nvPr/>
          </p:nvSpPr>
          <p:spPr bwMode="auto">
            <a:xfrm rot="9417499">
              <a:off x="588" y="1594"/>
              <a:ext cx="432" cy="352"/>
            </a:xfrm>
            <a:custGeom>
              <a:avLst/>
              <a:gdLst>
                <a:gd name="T0" fmla="*/ 0 w 43200"/>
                <a:gd name="T1" fmla="*/ 0 h 39400"/>
                <a:gd name="T2" fmla="*/ 0 w 43200"/>
                <a:gd name="T3" fmla="*/ 0 h 39400"/>
                <a:gd name="T4" fmla="*/ 0 w 43200"/>
                <a:gd name="T5" fmla="*/ 0 h 394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400"/>
                <a:gd name="T11" fmla="*/ 43200 w 43200"/>
                <a:gd name="T12" fmla="*/ 39400 h 39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400" fill="none" extrusionOk="0">
                  <a:moveTo>
                    <a:pt x="34313" y="338"/>
                  </a:moveTo>
                  <a:cubicBezTo>
                    <a:pt x="39897" y="4403"/>
                    <a:pt x="43200" y="10893"/>
                    <a:pt x="43200" y="17800"/>
                  </a:cubicBezTo>
                  <a:cubicBezTo>
                    <a:pt x="43200" y="29729"/>
                    <a:pt x="33529" y="39400"/>
                    <a:pt x="21600" y="39400"/>
                  </a:cubicBezTo>
                  <a:cubicBezTo>
                    <a:pt x="9670" y="39400"/>
                    <a:pt x="0" y="29729"/>
                    <a:pt x="0" y="17800"/>
                  </a:cubicBezTo>
                  <a:cubicBezTo>
                    <a:pt x="-1" y="10686"/>
                    <a:pt x="3502" y="4028"/>
                    <a:pt x="9364" y="-1"/>
                  </a:cubicBezTo>
                </a:path>
                <a:path w="43200" h="39400" stroke="0" extrusionOk="0">
                  <a:moveTo>
                    <a:pt x="34313" y="338"/>
                  </a:moveTo>
                  <a:cubicBezTo>
                    <a:pt x="39897" y="4403"/>
                    <a:pt x="43200" y="10893"/>
                    <a:pt x="43200" y="17800"/>
                  </a:cubicBezTo>
                  <a:cubicBezTo>
                    <a:pt x="43200" y="29729"/>
                    <a:pt x="33529" y="39400"/>
                    <a:pt x="21600" y="39400"/>
                  </a:cubicBezTo>
                  <a:cubicBezTo>
                    <a:pt x="9670" y="39400"/>
                    <a:pt x="0" y="29729"/>
                    <a:pt x="0" y="17800"/>
                  </a:cubicBezTo>
                  <a:cubicBezTo>
                    <a:pt x="-1" y="10686"/>
                    <a:pt x="3502" y="4028"/>
                    <a:pt x="9364" y="-1"/>
                  </a:cubicBezTo>
                  <a:lnTo>
                    <a:pt x="21600" y="17800"/>
                  </a:lnTo>
                  <a:lnTo>
                    <a:pt x="34313" y="338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Arc 74"/>
            <p:cNvSpPr>
              <a:spLocks/>
            </p:cNvSpPr>
            <p:nvPr/>
          </p:nvSpPr>
          <p:spPr bwMode="auto">
            <a:xfrm rot="16200000" flipH="1">
              <a:off x="456" y="2731"/>
              <a:ext cx="1060" cy="204"/>
            </a:xfrm>
            <a:custGeom>
              <a:avLst/>
              <a:gdLst>
                <a:gd name="T0" fmla="*/ 0 w 33353"/>
                <a:gd name="T1" fmla="*/ 0 h 21600"/>
                <a:gd name="T2" fmla="*/ 0 w 33353"/>
                <a:gd name="T3" fmla="*/ 0 h 21600"/>
                <a:gd name="T4" fmla="*/ 0 w 3335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353"/>
                <a:gd name="T10" fmla="*/ 0 h 21600"/>
                <a:gd name="T11" fmla="*/ 33353 w 333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53" h="21600" fill="none" extrusionOk="0">
                  <a:moveTo>
                    <a:pt x="33352" y="16393"/>
                  </a:moveTo>
                  <a:cubicBezTo>
                    <a:pt x="29436" y="19753"/>
                    <a:pt x="24447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</a:path>
                <a:path w="33353" h="21600" stroke="0" extrusionOk="0">
                  <a:moveTo>
                    <a:pt x="33352" y="16393"/>
                  </a:moveTo>
                  <a:cubicBezTo>
                    <a:pt x="29436" y="19753"/>
                    <a:pt x="24447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  <a:lnTo>
                    <a:pt x="19288" y="0"/>
                  </a:lnTo>
                  <a:lnTo>
                    <a:pt x="33352" y="1639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5" name="Arc 75"/>
            <p:cNvSpPr>
              <a:spLocks/>
            </p:cNvSpPr>
            <p:nvPr/>
          </p:nvSpPr>
          <p:spPr bwMode="auto">
            <a:xfrm rot="5400000" flipH="1">
              <a:off x="306" y="2739"/>
              <a:ext cx="1066" cy="182"/>
            </a:xfrm>
            <a:custGeom>
              <a:avLst/>
              <a:gdLst>
                <a:gd name="T0" fmla="*/ 0 w 38317"/>
                <a:gd name="T1" fmla="*/ 0 h 21600"/>
                <a:gd name="T2" fmla="*/ 0 w 38317"/>
                <a:gd name="T3" fmla="*/ 0 h 21600"/>
                <a:gd name="T4" fmla="*/ 0 w 38317"/>
                <a:gd name="T5" fmla="*/ 0 h 21600"/>
                <a:gd name="T6" fmla="*/ 0 60000 65536"/>
                <a:gd name="T7" fmla="*/ 0 60000 65536"/>
                <a:gd name="T8" fmla="*/ 0 60000 65536"/>
                <a:gd name="T9" fmla="*/ 0 w 38317"/>
                <a:gd name="T10" fmla="*/ 0 h 21600"/>
                <a:gd name="T11" fmla="*/ 38317 w 383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317" h="21600" fill="none" extrusionOk="0">
                  <a:moveTo>
                    <a:pt x="38316" y="10220"/>
                  </a:moveTo>
                  <a:cubicBezTo>
                    <a:pt x="34552" y="17228"/>
                    <a:pt x="27242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</a:path>
                <a:path w="38317" h="21600" stroke="0" extrusionOk="0">
                  <a:moveTo>
                    <a:pt x="38316" y="10220"/>
                  </a:moveTo>
                  <a:cubicBezTo>
                    <a:pt x="34552" y="17228"/>
                    <a:pt x="27242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  <a:lnTo>
                    <a:pt x="19288" y="0"/>
                  </a:lnTo>
                  <a:lnTo>
                    <a:pt x="38316" y="1022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A528B05-DEA0-4F33-92AF-96FD23B8F0B0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18E9C10-8543-47CA-ACEA-9E51E3788841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9388"/>
            <a:ext cx="4038600" cy="684212"/>
          </a:xfrm>
        </p:spPr>
        <p:txBody>
          <a:bodyPr/>
          <a:lstStyle/>
          <a:p>
            <a:r>
              <a:rPr lang="zh-CN" altLang="en-US"/>
              <a:t>时序图</a:t>
            </a:r>
          </a:p>
        </p:txBody>
      </p:sp>
      <p:graphicFrame>
        <p:nvGraphicFramePr>
          <p:cNvPr id="1496068" name="Object 4"/>
          <p:cNvGraphicFramePr>
            <a:graphicFrameLocks noChangeAspect="1"/>
          </p:cNvGraphicFramePr>
          <p:nvPr/>
        </p:nvGraphicFramePr>
        <p:xfrm>
          <a:off x="719138" y="3827463"/>
          <a:ext cx="4454525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9" name="Picture" r:id="rId4" imgW="3374608" imgH="1381490" progId="Word.Picture.8">
                  <p:embed/>
                </p:oleObj>
              </mc:Choice>
              <mc:Fallback>
                <p:oleObj name="Picture" r:id="rId4" imgW="3374608" imgH="138149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827463"/>
                        <a:ext cx="4454525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5"/>
          <p:cNvGraphicFramePr>
            <a:graphicFrameLocks noChangeAspect="1"/>
          </p:cNvGraphicFramePr>
          <p:nvPr/>
        </p:nvGraphicFramePr>
        <p:xfrm>
          <a:off x="766763" y="2420938"/>
          <a:ext cx="436562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0" name="Picture" r:id="rId6" imgW="3302169" imgH="876427" progId="Word.Picture.8">
                  <p:embed/>
                </p:oleObj>
              </mc:Choice>
              <mc:Fallback>
                <p:oleObj name="Picture" r:id="rId6" imgW="3302169" imgH="876427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420938"/>
                        <a:ext cx="436562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6"/>
          <p:cNvSpPr>
            <a:spLocks noChangeShapeType="1"/>
          </p:cNvSpPr>
          <p:nvPr/>
        </p:nvSpPr>
        <p:spPr bwMode="auto">
          <a:xfrm>
            <a:off x="1296988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7"/>
          <p:cNvSpPr>
            <a:spLocks noChangeShapeType="1"/>
          </p:cNvSpPr>
          <p:nvPr/>
        </p:nvSpPr>
        <p:spPr bwMode="auto">
          <a:xfrm>
            <a:off x="1789113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8"/>
          <p:cNvSpPr>
            <a:spLocks noChangeShapeType="1"/>
          </p:cNvSpPr>
          <p:nvPr/>
        </p:nvSpPr>
        <p:spPr bwMode="auto">
          <a:xfrm>
            <a:off x="2266950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9"/>
          <p:cNvSpPr>
            <a:spLocks noChangeShapeType="1"/>
          </p:cNvSpPr>
          <p:nvPr/>
        </p:nvSpPr>
        <p:spPr bwMode="auto">
          <a:xfrm>
            <a:off x="2735263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0"/>
          <p:cNvSpPr>
            <a:spLocks noChangeShapeType="1"/>
          </p:cNvSpPr>
          <p:nvPr/>
        </p:nvSpPr>
        <p:spPr bwMode="auto">
          <a:xfrm>
            <a:off x="3238500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>
            <a:off x="3743325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>
            <a:off x="4211638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3"/>
          <p:cNvSpPr>
            <a:spLocks noChangeShapeType="1"/>
          </p:cNvSpPr>
          <p:nvPr/>
        </p:nvSpPr>
        <p:spPr bwMode="auto">
          <a:xfrm>
            <a:off x="4679950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7504113" y="4632325"/>
            <a:ext cx="9921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6484938" y="4633913"/>
            <a:ext cx="9890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5580063" y="4632325"/>
            <a:ext cx="7985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</a:t>
            </a:r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7472363" y="4227513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 / 0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6491288" y="4227513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5580063" y="4227513"/>
            <a:ext cx="7985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7494588" y="3386138"/>
            <a:ext cx="990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 / 0</a:t>
            </a:r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6505575" y="3381375"/>
            <a:ext cx="9890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0</a:t>
            </a:r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5618163" y="3370263"/>
            <a:ext cx="7985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</a:t>
            </a:r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7496175" y="3790950"/>
            <a:ext cx="9921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6483350" y="3797300"/>
            <a:ext cx="990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5597525" y="3790950"/>
            <a:ext cx="7969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</a:t>
            </a:r>
          </a:p>
        </p:txBody>
      </p:sp>
      <p:graphicFrame>
        <p:nvGraphicFramePr>
          <p:cNvPr id="23581" name="Object 27"/>
          <p:cNvGraphicFramePr>
            <a:graphicFrameLocks noChangeAspect="1"/>
          </p:cNvGraphicFramePr>
          <p:nvPr/>
        </p:nvGraphicFramePr>
        <p:xfrm>
          <a:off x="5618163" y="2562225"/>
          <a:ext cx="7413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1" name="公式" r:id="rId8" imgW="380835" imgH="241195" progId="Equation.3">
                  <p:embed/>
                </p:oleObj>
              </mc:Choice>
              <mc:Fallback>
                <p:oleObj name="公式" r:id="rId8" imgW="380835" imgH="2411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2562225"/>
                        <a:ext cx="7413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28"/>
          <p:cNvGraphicFramePr>
            <a:graphicFrameLocks noChangeAspect="1"/>
          </p:cNvGraphicFramePr>
          <p:nvPr/>
        </p:nvGraphicFramePr>
        <p:xfrm>
          <a:off x="6781800" y="2327275"/>
          <a:ext cx="13477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2" name="公式" r:id="rId10" imgW="723586" imgH="241195" progId="Equation.3">
                  <p:embed/>
                </p:oleObj>
              </mc:Choice>
              <mc:Fallback>
                <p:oleObj name="公式" r:id="rId10" imgW="723586" imgH="24119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27275"/>
                        <a:ext cx="13477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7445375" y="2901950"/>
            <a:ext cx="9921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X=1</a:t>
            </a:r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6456363" y="2901950"/>
            <a:ext cx="9890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X=0</a:t>
            </a:r>
          </a:p>
        </p:txBody>
      </p:sp>
      <p:sp>
        <p:nvSpPr>
          <p:cNvPr id="23585" name="Line 31"/>
          <p:cNvSpPr>
            <a:spLocks noChangeShapeType="1"/>
          </p:cNvSpPr>
          <p:nvPr/>
        </p:nvSpPr>
        <p:spPr bwMode="auto">
          <a:xfrm>
            <a:off x="5657850" y="2295525"/>
            <a:ext cx="277971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2"/>
          <p:cNvSpPr>
            <a:spLocks noChangeShapeType="1"/>
          </p:cNvSpPr>
          <p:nvPr/>
        </p:nvSpPr>
        <p:spPr bwMode="auto">
          <a:xfrm>
            <a:off x="5657850" y="5068888"/>
            <a:ext cx="277971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Line 33"/>
          <p:cNvSpPr>
            <a:spLocks noChangeShapeType="1"/>
          </p:cNvSpPr>
          <p:nvPr/>
        </p:nvSpPr>
        <p:spPr bwMode="auto">
          <a:xfrm>
            <a:off x="6456363" y="2295525"/>
            <a:ext cx="0" cy="2773363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8" name="Line 34"/>
          <p:cNvSpPr>
            <a:spLocks noChangeShapeType="1"/>
          </p:cNvSpPr>
          <p:nvPr/>
        </p:nvSpPr>
        <p:spPr bwMode="auto">
          <a:xfrm>
            <a:off x="7445375" y="2879725"/>
            <a:ext cx="0" cy="2189163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Line 35"/>
          <p:cNvSpPr>
            <a:spLocks noChangeShapeType="1"/>
          </p:cNvSpPr>
          <p:nvPr/>
        </p:nvSpPr>
        <p:spPr bwMode="auto">
          <a:xfrm>
            <a:off x="6456363" y="2879725"/>
            <a:ext cx="1981200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0" name="Line 36"/>
          <p:cNvSpPr>
            <a:spLocks noChangeShapeType="1"/>
          </p:cNvSpPr>
          <p:nvPr/>
        </p:nvSpPr>
        <p:spPr bwMode="auto">
          <a:xfrm>
            <a:off x="5657850" y="3381375"/>
            <a:ext cx="277971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1" name="Line 37"/>
          <p:cNvSpPr>
            <a:spLocks noChangeShapeType="1"/>
          </p:cNvSpPr>
          <p:nvPr/>
        </p:nvSpPr>
        <p:spPr bwMode="auto">
          <a:xfrm>
            <a:off x="5657850" y="3802063"/>
            <a:ext cx="27797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Line 38"/>
          <p:cNvSpPr>
            <a:spLocks noChangeShapeType="1"/>
          </p:cNvSpPr>
          <p:nvPr/>
        </p:nvSpPr>
        <p:spPr bwMode="auto">
          <a:xfrm>
            <a:off x="5643563" y="4224338"/>
            <a:ext cx="27797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3" name="Line 39"/>
          <p:cNvSpPr>
            <a:spLocks noChangeShapeType="1"/>
          </p:cNvSpPr>
          <p:nvPr/>
        </p:nvSpPr>
        <p:spPr bwMode="auto">
          <a:xfrm>
            <a:off x="5657850" y="4645025"/>
            <a:ext cx="27797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Rectangle 40"/>
          <p:cNvSpPr>
            <a:spLocks noChangeArrowheads="1"/>
          </p:cNvSpPr>
          <p:nvPr/>
        </p:nvSpPr>
        <p:spPr bwMode="auto">
          <a:xfrm>
            <a:off x="6407150" y="16287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3595" name="Text Box 41"/>
          <p:cNvSpPr txBox="1">
            <a:spLocks noChangeArrowheads="1"/>
          </p:cNvSpPr>
          <p:nvPr/>
        </p:nvSpPr>
        <p:spPr bwMode="auto">
          <a:xfrm>
            <a:off x="547688" y="4454525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Q</a:t>
            </a:r>
            <a:r>
              <a:rPr lang="en-US" altLang="zh-CN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96" name="Text Box 42"/>
          <p:cNvSpPr txBox="1">
            <a:spLocks noChangeArrowheads="1"/>
          </p:cNvSpPr>
          <p:nvPr/>
        </p:nvSpPr>
        <p:spPr bwMode="auto">
          <a:xfrm>
            <a:off x="585788" y="3762375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Q</a:t>
            </a:r>
            <a:r>
              <a:rPr lang="en-US" altLang="zh-CN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97" name="Text Box 43"/>
          <p:cNvSpPr txBox="1">
            <a:spLocks noChangeArrowheads="1"/>
          </p:cNvSpPr>
          <p:nvPr/>
        </p:nvSpPr>
        <p:spPr bwMode="auto">
          <a:xfrm>
            <a:off x="573088" y="5184775"/>
            <a:ext cx="38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23598" name="Line 44"/>
          <p:cNvSpPr>
            <a:spLocks noChangeShapeType="1"/>
          </p:cNvSpPr>
          <p:nvPr/>
        </p:nvSpPr>
        <p:spPr bwMode="auto">
          <a:xfrm>
            <a:off x="1058863" y="5630863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9" name="Line 45"/>
          <p:cNvSpPr>
            <a:spLocks noChangeShapeType="1"/>
          </p:cNvSpPr>
          <p:nvPr/>
        </p:nvSpPr>
        <p:spPr bwMode="auto">
          <a:xfrm>
            <a:off x="1046163" y="4938713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0" name="Line 46"/>
          <p:cNvSpPr>
            <a:spLocks noChangeShapeType="1"/>
          </p:cNvSpPr>
          <p:nvPr/>
        </p:nvSpPr>
        <p:spPr bwMode="auto">
          <a:xfrm>
            <a:off x="1046163" y="4233863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02" name="Object 47"/>
          <p:cNvGraphicFramePr>
            <a:graphicFrameLocks noGrp="1" noChangeAspect="1"/>
          </p:cNvGraphicFramePr>
          <p:nvPr>
            <p:ph sz="half" idx="2"/>
          </p:nvPr>
        </p:nvGraphicFramePr>
        <p:xfrm>
          <a:off x="5853113" y="5399088"/>
          <a:ext cx="23034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3" name="公式" r:id="rId12" imgW="1002865" imgH="253890" progId="Equation.3">
                  <p:embed/>
                </p:oleObj>
              </mc:Choice>
              <mc:Fallback>
                <p:oleObj name="公式" r:id="rId12" imgW="1002865" imgH="25389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5399088"/>
                        <a:ext cx="23034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2" name="Text Box 48"/>
          <p:cNvSpPr txBox="1">
            <a:spLocks noChangeArrowheads="1"/>
          </p:cNvSpPr>
          <p:nvPr/>
        </p:nvSpPr>
        <p:spPr bwMode="auto">
          <a:xfrm>
            <a:off x="611188" y="3141663"/>
            <a:ext cx="38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X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23603" name="Text Box 49"/>
          <p:cNvSpPr txBox="1">
            <a:spLocks noChangeArrowheads="1"/>
          </p:cNvSpPr>
          <p:nvPr/>
        </p:nvSpPr>
        <p:spPr bwMode="auto">
          <a:xfrm>
            <a:off x="503238" y="2433638"/>
            <a:ext cx="571500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CP</a:t>
            </a:r>
            <a:endParaRPr lang="en-US" altLang="zh-CN" sz="22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5769260"/>
            <a:ext cx="51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Q0,Q1</a:t>
            </a:r>
            <a:r>
              <a:rPr lang="zh-CN" altLang="en-US" dirty="0"/>
              <a:t>在时钟沿上根据</a:t>
            </a:r>
            <a:r>
              <a:rPr lang="en-US" altLang="zh-CN" dirty="0"/>
              <a:t>X</a:t>
            </a:r>
            <a:r>
              <a:rPr lang="zh-CN" altLang="en-US" dirty="0"/>
              <a:t>和当前的</a:t>
            </a:r>
            <a:r>
              <a:rPr lang="en-US" altLang="zh-CN" dirty="0"/>
              <a:t>Q0,Q1</a:t>
            </a:r>
            <a:r>
              <a:rPr lang="zh-CN" altLang="en-US" dirty="0"/>
              <a:t>更新，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随时随刻根据</a:t>
            </a:r>
            <a:r>
              <a:rPr lang="en-US" altLang="zh-CN" dirty="0"/>
              <a:t>Q0,Q1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更新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AB49DD7-CD7D-4AE5-B05B-A4DD2568D984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B20D1EB-7225-4586-80A6-93B7B2161545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同步时序电路的分析</a:t>
            </a:r>
          </a:p>
        </p:txBody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6063"/>
            <a:ext cx="8002588" cy="486568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已知逻辑电路图，确定其逻辑功能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一般分析步骤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根据逻辑图，写出逻辑方程</a:t>
            </a:r>
          </a:p>
          <a:p>
            <a:pPr lvl="2">
              <a:spcBef>
                <a:spcPct val="10000"/>
              </a:spcBef>
            </a:pPr>
            <a:r>
              <a:rPr lang="zh-CN" altLang="en-US" sz="2400"/>
              <a:t>输出方程</a:t>
            </a:r>
          </a:p>
          <a:p>
            <a:pPr lvl="2">
              <a:spcBef>
                <a:spcPct val="10000"/>
              </a:spcBef>
            </a:pPr>
            <a:r>
              <a:rPr lang="zh-CN" altLang="en-US" sz="2400"/>
              <a:t>激励方程：每个触发器的输入驱动方程</a:t>
            </a:r>
          </a:p>
          <a:p>
            <a:pPr lvl="2">
              <a:spcBef>
                <a:spcPct val="10000"/>
              </a:spcBef>
            </a:pPr>
            <a:r>
              <a:rPr lang="zh-CN" altLang="en-US" sz="2400"/>
              <a:t>状态方程：将激励方程代入触发器特性方程得到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列出状态表、画出状态图或时序图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确定电路的逻辑功能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6363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DECDFB-DABF-4EF2-8E0F-39D10172B2D1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6363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6363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164DB13-7BB1-463A-9D33-3D8BE152FF15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30350"/>
            <a:ext cx="3394075" cy="684213"/>
          </a:xfrm>
          <a:noFill/>
        </p:spPr>
        <p:txBody>
          <a:bodyPr/>
          <a:lstStyle/>
          <a:p>
            <a:r>
              <a:rPr lang="zh-CN" altLang="en-US"/>
              <a:t>写出逻辑方程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763588" y="22145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输出方程</a:t>
            </a:r>
            <a:endParaRPr lang="zh-CN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763588" y="33670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激励方程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752475" y="5203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状态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8" name="Object 7"/>
          <p:cNvGraphicFramePr>
            <a:graphicFrameLocks noChangeAspect="1"/>
          </p:cNvGraphicFramePr>
          <p:nvPr/>
        </p:nvGraphicFramePr>
        <p:xfrm>
          <a:off x="3028950" y="2374900"/>
          <a:ext cx="5899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Picture" r:id="rId3" imgW="2854267" imgH="1010252" progId="Word.Picture.8">
                  <p:embed/>
                </p:oleObj>
              </mc:Choice>
              <mc:Fallback>
                <p:oleObj name="Picture" r:id="rId3" imgW="2854267" imgH="101025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374900"/>
                        <a:ext cx="5899150" cy="22987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3098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E4A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8360" name="Rectangle 8"/>
          <p:cNvSpPr>
            <a:spLocks noChangeArrowheads="1"/>
          </p:cNvSpPr>
          <p:nvPr/>
        </p:nvSpPr>
        <p:spPr bwMode="auto">
          <a:xfrm>
            <a:off x="898525" y="4567238"/>
            <a:ext cx="2413000" cy="52863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=K</a:t>
            </a:r>
            <a:r>
              <a:rPr lang="en-US" altLang="zh-CN" i="1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=X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Q</a:t>
            </a:r>
            <a:r>
              <a:rPr lang="en-US" altLang="zh-CN" i="1" baseline="-2500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08361" name="Rectangle 9"/>
          <p:cNvSpPr>
            <a:spLocks noChangeArrowheads="1"/>
          </p:cNvSpPr>
          <p:nvPr/>
        </p:nvSpPr>
        <p:spPr bwMode="auto">
          <a:xfrm>
            <a:off x="935038" y="3906838"/>
            <a:ext cx="1433512" cy="52863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=K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=1</a:t>
            </a:r>
          </a:p>
        </p:txBody>
      </p:sp>
      <p:sp>
        <p:nvSpPr>
          <p:cNvPr id="1508362" name="Rectangle 10"/>
          <p:cNvSpPr>
            <a:spLocks noChangeArrowheads="1"/>
          </p:cNvSpPr>
          <p:nvPr/>
        </p:nvSpPr>
        <p:spPr bwMode="auto">
          <a:xfrm>
            <a:off x="1042988" y="2754313"/>
            <a:ext cx="1687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Y = Q</a:t>
            </a:r>
            <a:r>
              <a:rPr lang="en-US" altLang="zh-CN" i="1" baseline="-25000">
                <a:ea typeface="楷体_GB2312" pitchFamily="49" charset="-122"/>
              </a:rPr>
              <a:t>2 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508363" name="Rectangle 11"/>
          <p:cNvSpPr>
            <a:spLocks noChangeArrowheads="1"/>
          </p:cNvSpPr>
          <p:nvPr/>
        </p:nvSpPr>
        <p:spPr bwMode="auto">
          <a:xfrm>
            <a:off x="3635375" y="5683250"/>
            <a:ext cx="3781425" cy="528638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i="1"/>
              <a:t>Q</a:t>
            </a:r>
            <a:r>
              <a:rPr kumimoji="1" lang="en-US" altLang="zh-CN" i="1" baseline="-25000"/>
              <a:t>2</a:t>
            </a:r>
            <a:r>
              <a:rPr kumimoji="1" lang="en-US" altLang="zh-CN" i="1" baseline="30000"/>
              <a:t>n+1</a:t>
            </a:r>
            <a:r>
              <a:rPr lang="en-US" altLang="zh-CN" i="1" baseline="30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=X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 </a:t>
            </a:r>
            <a:r>
              <a:rPr kumimoji="1" lang="en-US" altLang="zh-CN" i="1">
                <a:ea typeface="楷体_GB2312" pitchFamily="49" charset="-122"/>
              </a:rPr>
              <a:t>Q</a:t>
            </a:r>
            <a:r>
              <a:rPr kumimoji="1" lang="en-US" altLang="zh-CN" i="1" baseline="-25000">
                <a:ea typeface="楷体_GB2312" pitchFamily="49" charset="-122"/>
              </a:rPr>
              <a:t>1</a:t>
            </a:r>
            <a:r>
              <a:rPr kumimoji="1" lang="en-US" altLang="zh-CN" i="1" baseline="30000">
                <a:ea typeface="楷体_GB2312" pitchFamily="49" charset="-122"/>
              </a:rPr>
              <a:t>n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 </a:t>
            </a:r>
            <a:r>
              <a:rPr kumimoji="1" lang="en-US" altLang="zh-CN" i="1">
                <a:ea typeface="楷体_GB2312" pitchFamily="49" charset="-122"/>
              </a:rPr>
              <a:t>Q</a:t>
            </a:r>
            <a:r>
              <a:rPr kumimoji="1" lang="en-US" altLang="zh-CN" i="1" baseline="-25000">
                <a:ea typeface="楷体_GB2312" pitchFamily="49" charset="-122"/>
              </a:rPr>
              <a:t>2</a:t>
            </a:r>
            <a:r>
              <a:rPr kumimoji="1" lang="en-US" altLang="zh-CN" i="1" baseline="30000">
                <a:ea typeface="楷体_GB2312" pitchFamily="49" charset="-122"/>
              </a:rPr>
              <a:t>n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27538" y="4951413"/>
            <a:ext cx="3492500" cy="519112"/>
            <a:chOff x="2789" y="2931"/>
            <a:chExt cx="2200" cy="327"/>
          </a:xfrm>
        </p:grpSpPr>
        <p:sp>
          <p:nvSpPr>
            <p:cNvPr id="27668" name="Text Box 13"/>
            <p:cNvSpPr txBox="1">
              <a:spLocks noChangeArrowheads="1"/>
            </p:cNvSpPr>
            <p:nvPr/>
          </p:nvSpPr>
          <p:spPr bwMode="auto">
            <a:xfrm>
              <a:off x="2789" y="2931"/>
              <a:ext cx="2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30000"/>
                </a:spcAft>
                <a:buFontTx/>
                <a:buNone/>
              </a:pPr>
              <a:r>
                <a:rPr kumimoji="1" lang="en-US" altLang="zh-CN"/>
                <a:t>[ Q</a:t>
              </a:r>
              <a:r>
                <a:rPr kumimoji="1" lang="en-US" altLang="zh-CN" baseline="30000"/>
                <a:t>n+1</a:t>
              </a:r>
              <a:r>
                <a:rPr kumimoji="1" lang="en-US" altLang="zh-CN"/>
                <a:t> = J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+ K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]</a:t>
              </a:r>
            </a:p>
          </p:txBody>
        </p:sp>
        <p:sp>
          <p:nvSpPr>
            <p:cNvPr id="27669" name="Line 14"/>
            <p:cNvSpPr>
              <a:spLocks noChangeShapeType="1"/>
            </p:cNvSpPr>
            <p:nvPr/>
          </p:nvSpPr>
          <p:spPr bwMode="auto">
            <a:xfrm>
              <a:off x="3809" y="2971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15"/>
            <p:cNvSpPr>
              <a:spLocks noChangeShapeType="1"/>
            </p:cNvSpPr>
            <p:nvPr/>
          </p:nvSpPr>
          <p:spPr bwMode="auto">
            <a:xfrm>
              <a:off x="4286" y="2971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95400" y="5707063"/>
            <a:ext cx="2016125" cy="519112"/>
            <a:chOff x="635" y="2364"/>
            <a:chExt cx="1270" cy="327"/>
          </a:xfrm>
        </p:grpSpPr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635" y="236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Q</a:t>
              </a:r>
              <a:r>
                <a:rPr kumimoji="1" lang="en-US" altLang="zh-CN" i="1" baseline="-25000"/>
                <a:t>1</a:t>
              </a:r>
              <a:r>
                <a:rPr kumimoji="1" lang="en-US" altLang="zh-CN" i="1" baseline="30000"/>
                <a:t>n+1</a:t>
              </a:r>
              <a:r>
                <a:rPr kumimoji="1" lang="en-US" altLang="zh-CN" i="1"/>
                <a:t> = Q</a:t>
              </a:r>
              <a:r>
                <a:rPr kumimoji="1" lang="en-US" altLang="zh-CN" i="1" baseline="-25000"/>
                <a:t>1</a:t>
              </a:r>
              <a:r>
                <a:rPr kumimoji="1" lang="en-US" altLang="zh-CN" i="1" baseline="30000"/>
                <a:t>n</a:t>
              </a:r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>
              <a:off x="1406" y="240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8371" name="Rectangle 19"/>
          <p:cNvSpPr>
            <a:spLocks noChangeArrowheads="1"/>
          </p:cNvSpPr>
          <p:nvPr/>
        </p:nvSpPr>
        <p:spPr bwMode="auto">
          <a:xfrm>
            <a:off x="5435600" y="1638300"/>
            <a:ext cx="2808288" cy="485775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Moore</a:t>
            </a:r>
            <a:r>
              <a:rPr lang="zh-CN" altLang="en-US" sz="2400"/>
              <a:t>型时序电路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EACF7DD-0ABE-4402-A32A-6A5FF67EF31C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1642663-21E3-4845-8F33-17798FA08C68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3251200" cy="730250"/>
          </a:xfrm>
        </p:spPr>
        <p:txBody>
          <a:bodyPr/>
          <a:lstStyle/>
          <a:p>
            <a:r>
              <a:rPr lang="zh-CN" altLang="en-US"/>
              <a:t>列出状态表</a:t>
            </a: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6362104" y="1616869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1005520" y="2766749"/>
            <a:ext cx="1687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 dirty="0">
                <a:ea typeface="楷体_GB2312" pitchFamily="49" charset="-122"/>
              </a:rPr>
              <a:t>Y = Q</a:t>
            </a:r>
            <a:r>
              <a:rPr lang="en-US" altLang="zh-CN" i="1" baseline="-25000" dirty="0">
                <a:ea typeface="楷体_GB2312" pitchFamily="49" charset="-122"/>
              </a:rPr>
              <a:t>2 </a:t>
            </a:r>
            <a:r>
              <a:rPr lang="en-US" altLang="zh-CN" i="1" dirty="0">
                <a:ea typeface="楷体_GB2312" pitchFamily="49" charset="-122"/>
              </a:rPr>
              <a:t>Q</a:t>
            </a:r>
            <a:r>
              <a:rPr lang="en-US" altLang="zh-CN" i="1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 </a:t>
            </a: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970595" y="4772570"/>
            <a:ext cx="3781425" cy="528638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i="1" dirty="0"/>
              <a:t>Q</a:t>
            </a:r>
            <a:r>
              <a:rPr kumimoji="1" lang="en-US" altLang="zh-CN" i="1" baseline="-25000" dirty="0"/>
              <a:t>2</a:t>
            </a:r>
            <a:r>
              <a:rPr kumimoji="1" lang="en-US" altLang="zh-CN" i="1" baseline="30000" dirty="0"/>
              <a:t>n+1</a:t>
            </a:r>
            <a:r>
              <a:rPr lang="en-US" altLang="zh-CN" i="1" baseline="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=X </a:t>
            </a:r>
            <a:r>
              <a:rPr lang="en-US" altLang="zh-CN" i="1" dirty="0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ea typeface="楷体_GB2312" pitchFamily="49" charset="-122"/>
              </a:rPr>
              <a:t>  </a:t>
            </a:r>
            <a:r>
              <a:rPr kumimoji="1" lang="en-US" altLang="zh-CN" i="1" dirty="0">
                <a:ea typeface="楷体_GB2312" pitchFamily="49" charset="-122"/>
              </a:rPr>
              <a:t>Q</a:t>
            </a:r>
            <a:r>
              <a:rPr kumimoji="1" lang="en-US" altLang="zh-CN" i="1" baseline="-25000" dirty="0">
                <a:ea typeface="楷体_GB2312" pitchFamily="49" charset="-122"/>
              </a:rPr>
              <a:t>1</a:t>
            </a:r>
            <a:r>
              <a:rPr kumimoji="1" lang="en-US" altLang="zh-CN" i="1" baseline="30000" dirty="0">
                <a:ea typeface="楷体_GB2312" pitchFamily="49" charset="-122"/>
              </a:rPr>
              <a:t>n </a:t>
            </a:r>
            <a:r>
              <a:rPr lang="en-US" altLang="zh-CN" i="1" dirty="0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ea typeface="楷体_GB2312" pitchFamily="49" charset="-122"/>
              </a:rPr>
              <a:t>  </a:t>
            </a:r>
            <a:r>
              <a:rPr kumimoji="1" lang="en-US" altLang="zh-CN" i="1" dirty="0">
                <a:ea typeface="楷体_GB2312" pitchFamily="49" charset="-122"/>
              </a:rPr>
              <a:t>Q</a:t>
            </a:r>
            <a:r>
              <a:rPr kumimoji="1" lang="en-US" altLang="zh-CN" i="1" baseline="-25000" dirty="0">
                <a:ea typeface="楷体_GB2312" pitchFamily="49" charset="-122"/>
              </a:rPr>
              <a:t>2</a:t>
            </a:r>
            <a:r>
              <a:rPr kumimoji="1" lang="en-US" altLang="zh-CN" i="1" baseline="30000" dirty="0">
                <a:ea typeface="楷体_GB2312" pitchFamily="49" charset="-122"/>
              </a:rPr>
              <a:t>n</a:t>
            </a:r>
          </a:p>
        </p:txBody>
      </p:sp>
      <p:grpSp>
        <p:nvGrpSpPr>
          <p:cNvPr id="28682" name="Group 7"/>
          <p:cNvGrpSpPr>
            <a:grpSpLocks/>
          </p:cNvGrpSpPr>
          <p:nvPr/>
        </p:nvGrpSpPr>
        <p:grpSpPr bwMode="auto">
          <a:xfrm>
            <a:off x="1005520" y="4051845"/>
            <a:ext cx="2016125" cy="519113"/>
            <a:chOff x="635" y="2364"/>
            <a:chExt cx="1270" cy="327"/>
          </a:xfrm>
        </p:grpSpPr>
        <p:sp>
          <p:nvSpPr>
            <p:cNvPr id="28718" name="Text Box 8"/>
            <p:cNvSpPr txBox="1">
              <a:spLocks noChangeArrowheads="1"/>
            </p:cNvSpPr>
            <p:nvPr/>
          </p:nvSpPr>
          <p:spPr bwMode="auto">
            <a:xfrm>
              <a:off x="635" y="236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i="1" dirty="0"/>
                <a:t>Q</a:t>
              </a:r>
              <a:r>
                <a:rPr kumimoji="1" lang="en-US" altLang="zh-CN" i="1" baseline="-25000" dirty="0"/>
                <a:t>1</a:t>
              </a:r>
              <a:r>
                <a:rPr kumimoji="1" lang="en-US" altLang="zh-CN" i="1" baseline="30000" dirty="0"/>
                <a:t>n+1</a:t>
              </a:r>
              <a:r>
                <a:rPr kumimoji="1" lang="en-US" altLang="zh-CN" i="1" dirty="0"/>
                <a:t> = Q</a:t>
              </a:r>
              <a:r>
                <a:rPr kumimoji="1" lang="en-US" altLang="zh-CN" i="1" baseline="-25000" dirty="0"/>
                <a:t>1</a:t>
              </a:r>
              <a:r>
                <a:rPr kumimoji="1" lang="en-US" altLang="zh-CN" i="1" baseline="30000" dirty="0"/>
                <a:t>n</a:t>
              </a:r>
            </a:p>
          </p:txBody>
        </p:sp>
        <p:sp>
          <p:nvSpPr>
            <p:cNvPr id="28719" name="Line 9"/>
            <p:cNvSpPr>
              <a:spLocks noChangeShapeType="1"/>
            </p:cNvSpPr>
            <p:nvPr/>
          </p:nvSpPr>
          <p:spPr bwMode="auto">
            <a:xfrm>
              <a:off x="1406" y="240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061398" y="3536950"/>
            <a:ext cx="698500" cy="1927225"/>
            <a:chOff x="4368" y="2186"/>
            <a:chExt cx="848" cy="1214"/>
          </a:xfrm>
        </p:grpSpPr>
        <p:sp>
          <p:nvSpPr>
            <p:cNvPr id="28714" name="Rectangle 11"/>
            <p:cNvSpPr>
              <a:spLocks noChangeArrowheads="1"/>
            </p:cNvSpPr>
            <p:nvPr/>
          </p:nvSpPr>
          <p:spPr bwMode="auto">
            <a:xfrm>
              <a:off x="4395" y="3093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1 0</a:t>
              </a:r>
            </a:p>
          </p:txBody>
        </p:sp>
        <p:sp>
          <p:nvSpPr>
            <p:cNvPr id="28715" name="Rectangle 12"/>
            <p:cNvSpPr>
              <a:spLocks noChangeArrowheads="1"/>
            </p:cNvSpPr>
            <p:nvPr/>
          </p:nvSpPr>
          <p:spPr bwMode="auto">
            <a:xfrm>
              <a:off x="4368" y="2798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28716" name="Rectangle 13"/>
            <p:cNvSpPr>
              <a:spLocks noChangeArrowheads="1"/>
            </p:cNvSpPr>
            <p:nvPr/>
          </p:nvSpPr>
          <p:spPr bwMode="auto">
            <a:xfrm>
              <a:off x="4386" y="2186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1 1</a:t>
              </a:r>
            </a:p>
          </p:txBody>
        </p:sp>
        <p:sp>
          <p:nvSpPr>
            <p:cNvPr id="28717" name="Rectangle 14"/>
            <p:cNvSpPr>
              <a:spLocks noChangeArrowheads="1"/>
            </p:cNvSpPr>
            <p:nvPr/>
          </p:nvSpPr>
          <p:spPr bwMode="auto">
            <a:xfrm>
              <a:off x="4388" y="2481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0 0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035873" y="3530600"/>
            <a:ext cx="846137" cy="1935163"/>
            <a:chOff x="3549" y="2182"/>
            <a:chExt cx="837" cy="1219"/>
          </a:xfrm>
        </p:grpSpPr>
        <p:sp>
          <p:nvSpPr>
            <p:cNvPr id="28710" name="Rectangle 16"/>
            <p:cNvSpPr>
              <a:spLocks noChangeArrowheads="1"/>
            </p:cNvSpPr>
            <p:nvPr/>
          </p:nvSpPr>
          <p:spPr bwMode="auto">
            <a:xfrm>
              <a:off x="3550" y="3094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0 0</a:t>
              </a:r>
            </a:p>
          </p:txBody>
        </p:sp>
        <p:sp>
          <p:nvSpPr>
            <p:cNvPr id="28711" name="Rectangle 17"/>
            <p:cNvSpPr>
              <a:spLocks noChangeArrowheads="1"/>
            </p:cNvSpPr>
            <p:nvPr/>
          </p:nvSpPr>
          <p:spPr bwMode="auto">
            <a:xfrm>
              <a:off x="3556" y="2798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1 1</a:t>
              </a:r>
            </a:p>
          </p:txBody>
        </p:sp>
        <p:sp>
          <p:nvSpPr>
            <p:cNvPr id="28712" name="Rectangle 18"/>
            <p:cNvSpPr>
              <a:spLocks noChangeArrowheads="1"/>
            </p:cNvSpPr>
            <p:nvPr/>
          </p:nvSpPr>
          <p:spPr bwMode="auto">
            <a:xfrm>
              <a:off x="3567" y="2182"/>
              <a:ext cx="81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28713" name="Rectangle 19"/>
            <p:cNvSpPr>
              <a:spLocks noChangeArrowheads="1"/>
            </p:cNvSpPr>
            <p:nvPr/>
          </p:nvSpPr>
          <p:spPr bwMode="auto">
            <a:xfrm>
              <a:off x="3549" y="2485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1 0</a:t>
              </a:r>
            </a:p>
          </p:txBody>
        </p:sp>
      </p:grpSp>
      <p:grpSp>
        <p:nvGrpSpPr>
          <p:cNvPr id="28685" name="Group 20"/>
          <p:cNvGrpSpPr>
            <a:grpSpLocks/>
          </p:cNvGrpSpPr>
          <p:nvPr/>
        </p:nvGrpSpPr>
        <p:grpSpPr bwMode="auto">
          <a:xfrm>
            <a:off x="5035748" y="3517900"/>
            <a:ext cx="801687" cy="1946275"/>
            <a:chOff x="2801" y="2174"/>
            <a:chExt cx="675" cy="1226"/>
          </a:xfrm>
        </p:grpSpPr>
        <p:sp>
          <p:nvSpPr>
            <p:cNvPr id="28706" name="Rectangle 21"/>
            <p:cNvSpPr>
              <a:spLocks noChangeArrowheads="1"/>
            </p:cNvSpPr>
            <p:nvPr/>
          </p:nvSpPr>
          <p:spPr bwMode="auto">
            <a:xfrm>
              <a:off x="2809" y="3093"/>
              <a:ext cx="66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1 1</a:t>
              </a:r>
            </a:p>
          </p:txBody>
        </p:sp>
        <p:sp>
          <p:nvSpPr>
            <p:cNvPr id="28707" name="Rectangle 22"/>
            <p:cNvSpPr>
              <a:spLocks noChangeArrowheads="1"/>
            </p:cNvSpPr>
            <p:nvPr/>
          </p:nvSpPr>
          <p:spPr bwMode="auto">
            <a:xfrm>
              <a:off x="2801" y="2798"/>
              <a:ext cx="66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1 0</a:t>
              </a:r>
            </a:p>
          </p:txBody>
        </p:sp>
        <p:sp>
          <p:nvSpPr>
            <p:cNvPr id="28708" name="Rectangle 23"/>
            <p:cNvSpPr>
              <a:spLocks noChangeArrowheads="1"/>
            </p:cNvSpPr>
            <p:nvPr/>
          </p:nvSpPr>
          <p:spPr bwMode="auto">
            <a:xfrm>
              <a:off x="2854" y="2174"/>
              <a:ext cx="57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0 0</a:t>
              </a:r>
            </a:p>
          </p:txBody>
        </p:sp>
        <p:sp>
          <p:nvSpPr>
            <p:cNvPr id="28709" name="Rectangle 24"/>
            <p:cNvSpPr>
              <a:spLocks noChangeArrowheads="1"/>
            </p:cNvSpPr>
            <p:nvPr/>
          </p:nvSpPr>
          <p:spPr bwMode="auto">
            <a:xfrm>
              <a:off x="2815" y="2481"/>
              <a:ext cx="66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0 1</a:t>
              </a:r>
            </a:p>
          </p:txBody>
        </p:sp>
      </p:grpSp>
      <p:graphicFrame>
        <p:nvGraphicFramePr>
          <p:cNvPr id="2868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194018"/>
              </p:ext>
            </p:extLst>
          </p:nvPr>
        </p:nvGraphicFramePr>
        <p:xfrm>
          <a:off x="4900810" y="2546350"/>
          <a:ext cx="10080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1" name="公式" r:id="rId4" imgW="381000" imgH="228600" progId="Equation.3">
                  <p:embed/>
                </p:oleObj>
              </mc:Choice>
              <mc:Fallback>
                <p:oleObj name="公式" r:id="rId4" imgW="3810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810" y="2546350"/>
                        <a:ext cx="10080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55099"/>
              </p:ext>
            </p:extLst>
          </p:nvPr>
        </p:nvGraphicFramePr>
        <p:xfrm>
          <a:off x="6305748" y="2328863"/>
          <a:ext cx="1368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2" name="公式" r:id="rId6" imgW="558800" imgH="228600" progId="Equation.3">
                  <p:embed/>
                </p:oleObj>
              </mc:Choice>
              <mc:Fallback>
                <p:oleObj name="公式" r:id="rId6" imgW="5588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748" y="2328863"/>
                        <a:ext cx="1368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27"/>
          <p:cNvSpPr>
            <a:spLocks noChangeArrowheads="1"/>
          </p:cNvSpPr>
          <p:nvPr/>
        </p:nvSpPr>
        <p:spPr bwMode="auto">
          <a:xfrm>
            <a:off x="7061398" y="2978150"/>
            <a:ext cx="7556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cs typeface="Times New Roman" panose="02020603050405020304" pitchFamily="18" charset="0"/>
              </a:rPr>
              <a:t>X=</a:t>
            </a: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689" name="Rectangle 28"/>
          <p:cNvSpPr>
            <a:spLocks noChangeArrowheads="1"/>
          </p:cNvSpPr>
          <p:nvPr/>
        </p:nvSpPr>
        <p:spPr bwMode="auto">
          <a:xfrm>
            <a:off x="6000948" y="2978150"/>
            <a:ext cx="98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cs typeface="Times New Roman" panose="02020603050405020304" pitchFamily="18" charset="0"/>
              </a:rPr>
              <a:t>X=</a:t>
            </a: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690" name="Line 29"/>
          <p:cNvSpPr>
            <a:spLocks noChangeShapeType="1"/>
          </p:cNvSpPr>
          <p:nvPr/>
        </p:nvSpPr>
        <p:spPr bwMode="auto">
          <a:xfrm>
            <a:off x="4951610" y="2276475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30"/>
          <p:cNvSpPr>
            <a:spLocks noChangeShapeType="1"/>
          </p:cNvSpPr>
          <p:nvPr/>
        </p:nvSpPr>
        <p:spPr bwMode="auto">
          <a:xfrm>
            <a:off x="4951610" y="5481638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31"/>
          <p:cNvSpPr>
            <a:spLocks noChangeShapeType="1"/>
          </p:cNvSpPr>
          <p:nvPr/>
        </p:nvSpPr>
        <p:spPr bwMode="auto">
          <a:xfrm>
            <a:off x="6000948" y="2276475"/>
            <a:ext cx="0" cy="3205163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32"/>
          <p:cNvSpPr>
            <a:spLocks noChangeShapeType="1"/>
          </p:cNvSpPr>
          <p:nvPr/>
        </p:nvSpPr>
        <p:spPr bwMode="auto">
          <a:xfrm>
            <a:off x="6918523" y="2951163"/>
            <a:ext cx="0" cy="25304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33"/>
          <p:cNvSpPr>
            <a:spLocks noChangeShapeType="1"/>
          </p:cNvSpPr>
          <p:nvPr/>
        </p:nvSpPr>
        <p:spPr bwMode="auto">
          <a:xfrm>
            <a:off x="6000948" y="2951163"/>
            <a:ext cx="18891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34"/>
          <p:cNvSpPr>
            <a:spLocks noChangeShapeType="1"/>
          </p:cNvSpPr>
          <p:nvPr/>
        </p:nvSpPr>
        <p:spPr bwMode="auto">
          <a:xfrm>
            <a:off x="4951610" y="3530600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35"/>
          <p:cNvSpPr>
            <a:spLocks noChangeShapeType="1"/>
          </p:cNvSpPr>
          <p:nvPr/>
        </p:nvSpPr>
        <p:spPr bwMode="auto">
          <a:xfrm>
            <a:off x="4951610" y="4017963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36"/>
          <p:cNvSpPr>
            <a:spLocks noChangeShapeType="1"/>
          </p:cNvSpPr>
          <p:nvPr/>
        </p:nvSpPr>
        <p:spPr bwMode="auto">
          <a:xfrm>
            <a:off x="4932560" y="4505325"/>
            <a:ext cx="3654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Line 37"/>
          <p:cNvSpPr>
            <a:spLocks noChangeShapeType="1"/>
          </p:cNvSpPr>
          <p:nvPr/>
        </p:nvSpPr>
        <p:spPr bwMode="auto">
          <a:xfrm>
            <a:off x="4951610" y="4992688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961510" y="3505200"/>
            <a:ext cx="611188" cy="1935163"/>
            <a:chOff x="3549" y="2182"/>
            <a:chExt cx="837" cy="1219"/>
          </a:xfrm>
        </p:grpSpPr>
        <p:sp>
          <p:nvSpPr>
            <p:cNvPr id="28702" name="Rectangle 39"/>
            <p:cNvSpPr>
              <a:spLocks noChangeArrowheads="1"/>
            </p:cNvSpPr>
            <p:nvPr/>
          </p:nvSpPr>
          <p:spPr bwMode="auto">
            <a:xfrm>
              <a:off x="3550" y="3094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703" name="Rectangle 40"/>
            <p:cNvSpPr>
              <a:spLocks noChangeArrowheads="1"/>
            </p:cNvSpPr>
            <p:nvPr/>
          </p:nvSpPr>
          <p:spPr bwMode="auto">
            <a:xfrm>
              <a:off x="3556" y="2798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04" name="Rectangle 41"/>
            <p:cNvSpPr>
              <a:spLocks noChangeArrowheads="1"/>
            </p:cNvSpPr>
            <p:nvPr/>
          </p:nvSpPr>
          <p:spPr bwMode="auto">
            <a:xfrm>
              <a:off x="3567" y="2182"/>
              <a:ext cx="81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</a:t>
              </a:r>
            </a:p>
          </p:txBody>
        </p:sp>
        <p:sp>
          <p:nvSpPr>
            <p:cNvPr id="28705" name="Rectangle 42"/>
            <p:cNvSpPr>
              <a:spLocks noChangeArrowheads="1"/>
            </p:cNvSpPr>
            <p:nvPr/>
          </p:nvSpPr>
          <p:spPr bwMode="auto">
            <a:xfrm>
              <a:off x="3549" y="2485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28700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77679"/>
              </p:ext>
            </p:extLst>
          </p:nvPr>
        </p:nvGraphicFramePr>
        <p:xfrm>
          <a:off x="8105973" y="2703513"/>
          <a:ext cx="3429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3" name="公式" r:id="rId8" imgW="139579" imgH="164957" progId="Equation.3">
                  <p:embed/>
                </p:oleObj>
              </mc:Choice>
              <mc:Fallback>
                <p:oleObj name="公式" r:id="rId8" imgW="139579" imgH="164957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973" y="2703513"/>
                        <a:ext cx="3429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1" name="Line 44"/>
          <p:cNvSpPr>
            <a:spLocks noChangeShapeType="1"/>
          </p:cNvSpPr>
          <p:nvPr/>
        </p:nvSpPr>
        <p:spPr bwMode="auto">
          <a:xfrm>
            <a:off x="7890073" y="2271713"/>
            <a:ext cx="0" cy="3205162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763588" y="22145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输出方程</a:t>
            </a:r>
            <a:endParaRPr lang="zh-CN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684213" y="3493839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状态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5626426"/>
            <a:ext cx="372219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时输出为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093913" y="5301208"/>
            <a:ext cx="2262063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610466" y="5481228"/>
            <a:ext cx="446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看当前的</a:t>
            </a:r>
            <a:r>
              <a:rPr lang="en-US" altLang="zh-CN" dirty="0"/>
              <a:t>Q2,Q1</a:t>
            </a:r>
            <a:r>
              <a:rPr lang="zh-CN" altLang="en-US" strike="sngStrike" dirty="0">
                <a:solidFill>
                  <a:srgbClr val="FF0000"/>
                </a:solidFill>
              </a:rPr>
              <a:t>和变化后的</a:t>
            </a:r>
            <a:r>
              <a:rPr lang="en-US" altLang="zh-CN" strike="sngStrike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来确定输出</a:t>
            </a:r>
            <a:r>
              <a:rPr lang="en-US" altLang="zh-CN" dirty="0"/>
              <a:t>Y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BF688FC-DCA9-49BE-96C8-314D81AB0E82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37785D5-8C75-47D1-B40E-B2F478169F38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3502025" cy="665162"/>
          </a:xfrm>
        </p:spPr>
        <p:txBody>
          <a:bodyPr/>
          <a:lstStyle/>
          <a:p>
            <a:r>
              <a:rPr lang="zh-CN" altLang="en-US"/>
              <a:t>画出状态图</a:t>
            </a: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6010275" y="5656263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状态图</a:t>
            </a:r>
          </a:p>
        </p:txBody>
      </p: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1619250" y="2325688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24413" y="2492375"/>
            <a:ext cx="3600450" cy="3168650"/>
            <a:chOff x="3104" y="1401"/>
            <a:chExt cx="2203" cy="1893"/>
          </a:xfrm>
        </p:grpSpPr>
        <p:graphicFrame>
          <p:nvGraphicFramePr>
            <p:cNvPr id="30769" name="Object 7"/>
            <p:cNvGraphicFramePr>
              <a:graphicFrameLocks noChangeAspect="1"/>
            </p:cNvGraphicFramePr>
            <p:nvPr/>
          </p:nvGraphicFramePr>
          <p:xfrm>
            <a:off x="3104" y="1401"/>
            <a:ext cx="2203" cy="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6" name="Picture" r:id="rId4" imgW="1439305" imgH="1191306" progId="Word.Picture.8">
                    <p:embed/>
                  </p:oleObj>
                </mc:Choice>
                <mc:Fallback>
                  <p:oleObj name="Picture" r:id="rId4" imgW="1439305" imgH="1191306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1401"/>
                          <a:ext cx="2203" cy="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0" name="Object 8"/>
            <p:cNvGraphicFramePr>
              <a:graphicFrameLocks noChangeAspect="1"/>
            </p:cNvGraphicFramePr>
            <p:nvPr/>
          </p:nvGraphicFramePr>
          <p:xfrm>
            <a:off x="3308" y="1556"/>
            <a:ext cx="1795" cy="1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7" name="Picture" r:id="rId6" imgW="1171100" imgH="1133127" progId="Word.Picture.8">
                    <p:embed/>
                  </p:oleObj>
                </mc:Choice>
                <mc:Fallback>
                  <p:oleObj name="Picture" r:id="rId6" imgW="1171100" imgH="1133127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1556"/>
                          <a:ext cx="1795" cy="1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5076825" y="1881188"/>
            <a:ext cx="1223963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Q</a:t>
            </a:r>
            <a:r>
              <a:rPr lang="en-US" altLang="zh-CN" sz="1400" b="0">
                <a:latin typeface="Arial" panose="020B0604020202020204" pitchFamily="34" charset="0"/>
              </a:rPr>
              <a:t>2</a:t>
            </a:r>
            <a:r>
              <a:rPr lang="en-US" altLang="zh-CN" sz="2000" b="0">
                <a:latin typeface="Arial" panose="020B0604020202020204" pitchFamily="34" charset="0"/>
              </a:rPr>
              <a:t>Q</a:t>
            </a:r>
            <a:r>
              <a:rPr lang="en-US" altLang="zh-CN" sz="1400" b="0">
                <a:latin typeface="Arial" panose="020B0604020202020204" pitchFamily="34" charset="0"/>
              </a:rPr>
              <a:t>1</a:t>
            </a:r>
            <a:r>
              <a:rPr lang="en-US" altLang="zh-CN" sz="2000" b="0">
                <a:latin typeface="Arial" panose="020B0604020202020204" pitchFamily="34" charset="0"/>
              </a:rPr>
              <a:t>/Y</a:t>
            </a: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6300788" y="2205038"/>
            <a:ext cx="611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6408738" y="17732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X</a:t>
            </a:r>
          </a:p>
        </p:txBody>
      </p:sp>
      <p:grpSp>
        <p:nvGrpSpPr>
          <p:cNvPr id="30733" name="Group 12"/>
          <p:cNvGrpSpPr>
            <a:grpSpLocks/>
          </p:cNvGrpSpPr>
          <p:nvPr/>
        </p:nvGrpSpPr>
        <p:grpSpPr bwMode="auto">
          <a:xfrm>
            <a:off x="827088" y="2957513"/>
            <a:ext cx="3097212" cy="2808287"/>
            <a:chOff x="521" y="2047"/>
            <a:chExt cx="1951" cy="1769"/>
          </a:xfrm>
        </p:grpSpPr>
        <p:grpSp>
          <p:nvGrpSpPr>
            <p:cNvPr id="30734" name="Group 13"/>
            <p:cNvGrpSpPr>
              <a:grpSpLocks/>
            </p:cNvGrpSpPr>
            <p:nvPr/>
          </p:nvGrpSpPr>
          <p:grpSpPr bwMode="auto">
            <a:xfrm>
              <a:off x="1659" y="2744"/>
              <a:ext cx="368" cy="1062"/>
              <a:chOff x="4368" y="2186"/>
              <a:chExt cx="848" cy="1214"/>
            </a:xfrm>
          </p:grpSpPr>
          <p:sp>
            <p:nvSpPr>
              <p:cNvPr id="30765" name="Rectangle 14"/>
              <p:cNvSpPr>
                <a:spLocks noChangeArrowheads="1"/>
              </p:cNvSpPr>
              <p:nvPr/>
            </p:nvSpPr>
            <p:spPr bwMode="auto">
              <a:xfrm>
                <a:off x="4395" y="3093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</a:p>
            </p:txBody>
          </p:sp>
          <p:sp>
            <p:nvSpPr>
              <p:cNvPr id="30766" name="Rectangle 15"/>
              <p:cNvSpPr>
                <a:spLocks noChangeArrowheads="1"/>
              </p:cNvSpPr>
              <p:nvPr/>
            </p:nvSpPr>
            <p:spPr bwMode="auto">
              <a:xfrm>
                <a:off x="4368" y="2798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</a:p>
            </p:txBody>
          </p:sp>
          <p:sp>
            <p:nvSpPr>
              <p:cNvPr id="30767" name="Rectangle 16"/>
              <p:cNvSpPr>
                <a:spLocks noChangeArrowheads="1"/>
              </p:cNvSpPr>
              <p:nvPr/>
            </p:nvSpPr>
            <p:spPr bwMode="auto">
              <a:xfrm>
                <a:off x="4386" y="2186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</a:p>
            </p:txBody>
          </p:sp>
          <p:sp>
            <p:nvSpPr>
              <p:cNvPr id="30768" name="Rectangle 17"/>
              <p:cNvSpPr>
                <a:spLocks noChangeArrowheads="1"/>
              </p:cNvSpPr>
              <p:nvPr/>
            </p:nvSpPr>
            <p:spPr bwMode="auto">
              <a:xfrm>
                <a:off x="4388" y="2481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</a:p>
            </p:txBody>
          </p:sp>
        </p:grpSp>
        <p:grpSp>
          <p:nvGrpSpPr>
            <p:cNvPr id="30735" name="Group 18"/>
            <p:cNvGrpSpPr>
              <a:grpSpLocks/>
            </p:cNvGrpSpPr>
            <p:nvPr/>
          </p:nvGrpSpPr>
          <p:grpSpPr bwMode="auto">
            <a:xfrm>
              <a:off x="1119" y="2741"/>
              <a:ext cx="446" cy="1066"/>
              <a:chOff x="3549" y="2182"/>
              <a:chExt cx="837" cy="1219"/>
            </a:xfrm>
          </p:grpSpPr>
          <p:sp>
            <p:nvSpPr>
              <p:cNvPr id="30761" name="Rectangle 19"/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</a:p>
            </p:txBody>
          </p:sp>
          <p:sp>
            <p:nvSpPr>
              <p:cNvPr id="30762" name="Rectangle 20"/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</a:p>
            </p:txBody>
          </p:sp>
          <p:sp>
            <p:nvSpPr>
              <p:cNvPr id="30763" name="Rectangle 21"/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</a:p>
            </p:txBody>
          </p:sp>
          <p:sp>
            <p:nvSpPr>
              <p:cNvPr id="30764" name="Rectangle 22"/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</a:p>
            </p:txBody>
          </p:sp>
        </p:grpSp>
        <p:grpSp>
          <p:nvGrpSpPr>
            <p:cNvPr id="30736" name="Group 23"/>
            <p:cNvGrpSpPr>
              <a:grpSpLocks/>
            </p:cNvGrpSpPr>
            <p:nvPr/>
          </p:nvGrpSpPr>
          <p:grpSpPr bwMode="auto">
            <a:xfrm>
              <a:off x="592" y="2734"/>
              <a:ext cx="422" cy="1072"/>
              <a:chOff x="2801" y="2174"/>
              <a:chExt cx="675" cy="1226"/>
            </a:xfrm>
          </p:grpSpPr>
          <p:sp>
            <p:nvSpPr>
              <p:cNvPr id="30757" name="Rectangle 24"/>
              <p:cNvSpPr>
                <a:spLocks noChangeArrowheads="1"/>
              </p:cNvSpPr>
              <p:nvPr/>
            </p:nvSpPr>
            <p:spPr bwMode="auto">
              <a:xfrm>
                <a:off x="2809" y="3093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</a:p>
            </p:txBody>
          </p:sp>
          <p:sp>
            <p:nvSpPr>
              <p:cNvPr id="30758" name="Rectangle 25"/>
              <p:cNvSpPr>
                <a:spLocks noChangeArrowheads="1"/>
              </p:cNvSpPr>
              <p:nvPr/>
            </p:nvSpPr>
            <p:spPr bwMode="auto">
              <a:xfrm>
                <a:off x="2801" y="2798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</a:p>
            </p:txBody>
          </p:sp>
          <p:sp>
            <p:nvSpPr>
              <p:cNvPr id="30759" name="Rectangle 26"/>
              <p:cNvSpPr>
                <a:spLocks noChangeArrowheads="1"/>
              </p:cNvSpPr>
              <p:nvPr/>
            </p:nvSpPr>
            <p:spPr bwMode="auto">
              <a:xfrm>
                <a:off x="2854" y="2174"/>
                <a:ext cx="57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</a:p>
            </p:txBody>
          </p:sp>
          <p:sp>
            <p:nvSpPr>
              <p:cNvPr id="30760" name="Rectangle 27"/>
              <p:cNvSpPr>
                <a:spLocks noChangeArrowheads="1"/>
              </p:cNvSpPr>
              <p:nvPr/>
            </p:nvSpPr>
            <p:spPr bwMode="auto">
              <a:xfrm>
                <a:off x="2815" y="2481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</a:p>
            </p:txBody>
          </p:sp>
        </p:grpSp>
        <p:graphicFrame>
          <p:nvGraphicFramePr>
            <p:cNvPr id="30737" name="Object 28"/>
            <p:cNvGraphicFramePr>
              <a:graphicFrameLocks noChangeAspect="1"/>
            </p:cNvGraphicFramePr>
            <p:nvPr/>
          </p:nvGraphicFramePr>
          <p:xfrm>
            <a:off x="521" y="2198"/>
            <a:ext cx="53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8" name="公式" r:id="rId8" imgW="381000" imgH="228600" progId="Equation.3">
                    <p:embed/>
                  </p:oleObj>
                </mc:Choice>
                <mc:Fallback>
                  <p:oleObj name="公式" r:id="rId8" imgW="38100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98"/>
                          <a:ext cx="53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29"/>
            <p:cNvGraphicFramePr>
              <a:graphicFrameLocks noChangeAspect="1"/>
            </p:cNvGraphicFramePr>
            <p:nvPr/>
          </p:nvGraphicFramePr>
          <p:xfrm>
            <a:off x="1261" y="2078"/>
            <a:ext cx="7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9" name="公式" r:id="rId10" imgW="558800" imgH="228600" progId="Equation.3">
                    <p:embed/>
                  </p:oleObj>
                </mc:Choice>
                <mc:Fallback>
                  <p:oleObj name="公式" r:id="rId10" imgW="5588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2078"/>
                          <a:ext cx="72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9" name="Rectangle 30"/>
            <p:cNvSpPr>
              <a:spLocks noChangeArrowheads="1"/>
            </p:cNvSpPr>
            <p:nvPr/>
          </p:nvSpPr>
          <p:spPr bwMode="auto">
            <a:xfrm>
              <a:off x="1587" y="2436"/>
              <a:ext cx="5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40" name="Rectangle 31"/>
            <p:cNvSpPr>
              <a:spLocks noChangeArrowheads="1"/>
            </p:cNvSpPr>
            <p:nvPr/>
          </p:nvSpPr>
          <p:spPr bwMode="auto">
            <a:xfrm>
              <a:off x="1101" y="2436"/>
              <a:ext cx="5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41" name="Line 32"/>
            <p:cNvSpPr>
              <a:spLocks noChangeShapeType="1"/>
            </p:cNvSpPr>
            <p:nvPr/>
          </p:nvSpPr>
          <p:spPr bwMode="auto">
            <a:xfrm>
              <a:off x="548" y="2050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33"/>
            <p:cNvSpPr>
              <a:spLocks noChangeShapeType="1"/>
            </p:cNvSpPr>
            <p:nvPr/>
          </p:nvSpPr>
          <p:spPr bwMode="auto">
            <a:xfrm>
              <a:off x="548" y="3816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34"/>
            <p:cNvSpPr>
              <a:spLocks noChangeShapeType="1"/>
            </p:cNvSpPr>
            <p:nvPr/>
          </p:nvSpPr>
          <p:spPr bwMode="auto">
            <a:xfrm>
              <a:off x="1101" y="2050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35"/>
            <p:cNvSpPr>
              <a:spLocks noChangeShapeType="1"/>
            </p:cNvSpPr>
            <p:nvPr/>
          </p:nvSpPr>
          <p:spPr bwMode="auto">
            <a:xfrm>
              <a:off x="1584" y="2421"/>
              <a:ext cx="0" cy="139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36"/>
            <p:cNvSpPr>
              <a:spLocks noChangeShapeType="1"/>
            </p:cNvSpPr>
            <p:nvPr/>
          </p:nvSpPr>
          <p:spPr bwMode="auto">
            <a:xfrm>
              <a:off x="1101" y="2421"/>
              <a:ext cx="995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37"/>
            <p:cNvSpPr>
              <a:spLocks noChangeShapeType="1"/>
            </p:cNvSpPr>
            <p:nvPr/>
          </p:nvSpPr>
          <p:spPr bwMode="auto">
            <a:xfrm>
              <a:off x="548" y="2741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38"/>
            <p:cNvSpPr>
              <a:spLocks noChangeShapeType="1"/>
            </p:cNvSpPr>
            <p:nvPr/>
          </p:nvSpPr>
          <p:spPr bwMode="auto">
            <a:xfrm>
              <a:off x="548" y="3009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39"/>
            <p:cNvSpPr>
              <a:spLocks noChangeShapeType="1"/>
            </p:cNvSpPr>
            <p:nvPr/>
          </p:nvSpPr>
          <p:spPr bwMode="auto">
            <a:xfrm>
              <a:off x="538" y="3278"/>
              <a:ext cx="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40"/>
            <p:cNvSpPr>
              <a:spLocks noChangeShapeType="1"/>
            </p:cNvSpPr>
            <p:nvPr/>
          </p:nvSpPr>
          <p:spPr bwMode="auto">
            <a:xfrm>
              <a:off x="548" y="3547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50" name="Group 41"/>
            <p:cNvGrpSpPr>
              <a:grpSpLocks/>
            </p:cNvGrpSpPr>
            <p:nvPr/>
          </p:nvGrpSpPr>
          <p:grpSpPr bwMode="auto">
            <a:xfrm>
              <a:off x="2133" y="2727"/>
              <a:ext cx="322" cy="1066"/>
              <a:chOff x="3549" y="2182"/>
              <a:chExt cx="837" cy="1219"/>
            </a:xfrm>
          </p:grpSpPr>
          <p:sp>
            <p:nvSpPr>
              <p:cNvPr id="30753" name="Rectangle 42"/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0754" name="Rectangle 43"/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0755" name="Rectangle 44"/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</a:t>
                </a:r>
              </a:p>
            </p:txBody>
          </p:sp>
          <p:sp>
            <p:nvSpPr>
              <p:cNvPr id="30756" name="Rectangle 45"/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aphicFrame>
          <p:nvGraphicFramePr>
            <p:cNvPr id="30751" name="Object 46"/>
            <p:cNvGraphicFramePr>
              <a:graphicFrameLocks noChangeAspect="1"/>
            </p:cNvGraphicFramePr>
            <p:nvPr/>
          </p:nvGraphicFramePr>
          <p:xfrm>
            <a:off x="2209" y="2285"/>
            <a:ext cx="1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0" name="公式" r:id="rId12" imgW="139579" imgH="164957" progId="Equation.3">
                    <p:embed/>
                  </p:oleObj>
                </mc:Choice>
                <mc:Fallback>
                  <p:oleObj name="公式" r:id="rId12" imgW="139579" imgH="164957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2285"/>
                          <a:ext cx="18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2" name="Line 47"/>
            <p:cNvSpPr>
              <a:spLocks noChangeShapeType="1"/>
            </p:cNvSpPr>
            <p:nvPr/>
          </p:nvSpPr>
          <p:spPr bwMode="auto">
            <a:xfrm>
              <a:off x="2096" y="2047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4C857C5-2B50-414D-8161-F87D674D5A6D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3A38586-4750-4690-A34E-A2AB4C1CE681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32250" y="3563938"/>
            <a:ext cx="4914900" cy="1890712"/>
            <a:chOff x="2540" y="2222"/>
            <a:chExt cx="3096" cy="1191"/>
          </a:xfrm>
        </p:grpSpPr>
        <p:graphicFrame>
          <p:nvGraphicFramePr>
            <p:cNvPr id="32829" name="Object 16"/>
            <p:cNvGraphicFramePr>
              <a:graphicFrameLocks noChangeAspect="1"/>
            </p:cNvGraphicFramePr>
            <p:nvPr/>
          </p:nvGraphicFramePr>
          <p:xfrm>
            <a:off x="2540" y="2222"/>
            <a:ext cx="3096" cy="1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3" name="Picture" r:id="rId4" imgW="3363468" imgH="1088136" progId="Word.Picture.8">
                    <p:embed/>
                  </p:oleObj>
                </mc:Choice>
                <mc:Fallback>
                  <p:oleObj name="Picture" r:id="rId4" imgW="3363468" imgH="1088136" progId="Word.Picture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222"/>
                          <a:ext cx="3096" cy="1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0" name="Rectangle 17"/>
            <p:cNvSpPr>
              <a:spLocks noChangeArrowheads="1"/>
            </p:cNvSpPr>
            <p:nvPr/>
          </p:nvSpPr>
          <p:spPr bwMode="auto">
            <a:xfrm>
              <a:off x="3073" y="2271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1" name="Rectangle 18"/>
            <p:cNvSpPr>
              <a:spLocks noChangeArrowheads="1"/>
            </p:cNvSpPr>
            <p:nvPr/>
          </p:nvSpPr>
          <p:spPr bwMode="auto">
            <a:xfrm>
              <a:off x="3415" y="2271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2832" name="Rectangle 19"/>
            <p:cNvSpPr>
              <a:spLocks noChangeArrowheads="1"/>
            </p:cNvSpPr>
            <p:nvPr/>
          </p:nvSpPr>
          <p:spPr bwMode="auto">
            <a:xfrm>
              <a:off x="3703" y="2272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3" name="Rectangle 20"/>
            <p:cNvSpPr>
              <a:spLocks noChangeArrowheads="1"/>
            </p:cNvSpPr>
            <p:nvPr/>
          </p:nvSpPr>
          <p:spPr bwMode="auto">
            <a:xfrm>
              <a:off x="4064" y="2246"/>
              <a:ext cx="24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2834" name="Rectangle 21"/>
            <p:cNvSpPr>
              <a:spLocks noChangeArrowheads="1"/>
            </p:cNvSpPr>
            <p:nvPr/>
          </p:nvSpPr>
          <p:spPr bwMode="auto">
            <a:xfrm>
              <a:off x="4424" y="2264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5" name="Rectangle 22"/>
            <p:cNvSpPr>
              <a:spLocks noChangeArrowheads="1"/>
            </p:cNvSpPr>
            <p:nvPr/>
          </p:nvSpPr>
          <p:spPr bwMode="auto">
            <a:xfrm>
              <a:off x="4712" y="2264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2836" name="Rectangle 23"/>
            <p:cNvSpPr>
              <a:spLocks noChangeArrowheads="1"/>
            </p:cNvSpPr>
            <p:nvPr/>
          </p:nvSpPr>
          <p:spPr bwMode="auto">
            <a:xfrm>
              <a:off x="5036" y="2264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7" name="Rectangle 24"/>
            <p:cNvSpPr>
              <a:spLocks noChangeArrowheads="1"/>
            </p:cNvSpPr>
            <p:nvPr/>
          </p:nvSpPr>
          <p:spPr bwMode="auto">
            <a:xfrm>
              <a:off x="2777" y="2278"/>
              <a:ext cx="24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32774" name="Line 65"/>
          <p:cNvSpPr>
            <a:spLocks noChangeShapeType="1"/>
          </p:cNvSpPr>
          <p:nvPr/>
        </p:nvSpPr>
        <p:spPr bwMode="auto">
          <a:xfrm>
            <a:off x="4313238" y="5311775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66"/>
          <p:cNvSpPr>
            <a:spLocks noChangeShapeType="1"/>
          </p:cNvSpPr>
          <p:nvPr/>
        </p:nvSpPr>
        <p:spPr bwMode="auto">
          <a:xfrm>
            <a:off x="4287838" y="4662488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67"/>
          <p:cNvSpPr>
            <a:spLocks noChangeShapeType="1"/>
          </p:cNvSpPr>
          <p:nvPr/>
        </p:nvSpPr>
        <p:spPr bwMode="auto">
          <a:xfrm>
            <a:off x="4287838" y="4022725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2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676400"/>
            <a:ext cx="2552700" cy="631825"/>
          </a:xfrm>
        </p:spPr>
        <p:txBody>
          <a:bodyPr/>
          <a:lstStyle/>
          <a:p>
            <a:r>
              <a:rPr lang="zh-CN" altLang="en-US"/>
              <a:t>画出时序图</a:t>
            </a:r>
          </a:p>
        </p:txBody>
      </p:sp>
      <p:sp>
        <p:nvSpPr>
          <p:cNvPr id="32779" name="Rectangle 4"/>
          <p:cNvSpPr>
            <a:spLocks noChangeArrowheads="1"/>
          </p:cNvSpPr>
          <p:nvPr/>
        </p:nvSpPr>
        <p:spPr bwMode="auto">
          <a:xfrm>
            <a:off x="1520825" y="24796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32780" name="Rectangle 5"/>
          <p:cNvSpPr>
            <a:spLocks noChangeArrowheads="1"/>
          </p:cNvSpPr>
          <p:nvPr/>
        </p:nvSpPr>
        <p:spPr bwMode="auto">
          <a:xfrm>
            <a:off x="5840413" y="5534025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时序图</a:t>
            </a:r>
          </a:p>
        </p:txBody>
      </p:sp>
      <p:graphicFrame>
        <p:nvGraphicFramePr>
          <p:cNvPr id="32781" name="Object 6"/>
          <p:cNvGraphicFramePr>
            <a:graphicFrameLocks noChangeAspect="1"/>
          </p:cNvGraphicFramePr>
          <p:nvPr/>
        </p:nvGraphicFramePr>
        <p:xfrm>
          <a:off x="4035425" y="1906588"/>
          <a:ext cx="46799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4" name="Picture" r:id="rId6" imgW="3201924" imgH="696468" progId="Word.Picture.8">
                  <p:embed/>
                </p:oleObj>
              </mc:Choice>
              <mc:Fallback>
                <p:oleObj name="Picture" r:id="rId6" imgW="3201924" imgH="696468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1906588"/>
                        <a:ext cx="467995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Line 7"/>
          <p:cNvSpPr>
            <a:spLocks noChangeShapeType="1"/>
          </p:cNvSpPr>
          <p:nvPr/>
        </p:nvSpPr>
        <p:spPr bwMode="auto">
          <a:xfrm>
            <a:off x="4808538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8"/>
          <p:cNvSpPr>
            <a:spLocks noChangeShapeType="1"/>
          </p:cNvSpPr>
          <p:nvPr/>
        </p:nvSpPr>
        <p:spPr bwMode="auto">
          <a:xfrm>
            <a:off x="5322888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9"/>
          <p:cNvSpPr>
            <a:spLocks noChangeShapeType="1"/>
          </p:cNvSpPr>
          <p:nvPr/>
        </p:nvSpPr>
        <p:spPr bwMode="auto">
          <a:xfrm>
            <a:off x="58356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10"/>
          <p:cNvSpPr>
            <a:spLocks noChangeShapeType="1"/>
          </p:cNvSpPr>
          <p:nvPr/>
        </p:nvSpPr>
        <p:spPr bwMode="auto">
          <a:xfrm>
            <a:off x="63436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11"/>
          <p:cNvSpPr>
            <a:spLocks noChangeShapeType="1"/>
          </p:cNvSpPr>
          <p:nvPr/>
        </p:nvSpPr>
        <p:spPr bwMode="auto">
          <a:xfrm>
            <a:off x="68770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Line 12"/>
          <p:cNvSpPr>
            <a:spLocks noChangeShapeType="1"/>
          </p:cNvSpPr>
          <p:nvPr/>
        </p:nvSpPr>
        <p:spPr bwMode="auto">
          <a:xfrm>
            <a:off x="739140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13"/>
          <p:cNvSpPr>
            <a:spLocks noChangeShapeType="1"/>
          </p:cNvSpPr>
          <p:nvPr/>
        </p:nvSpPr>
        <p:spPr bwMode="auto">
          <a:xfrm>
            <a:off x="79057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14"/>
          <p:cNvSpPr>
            <a:spLocks noChangeShapeType="1"/>
          </p:cNvSpPr>
          <p:nvPr/>
        </p:nvSpPr>
        <p:spPr bwMode="auto">
          <a:xfrm>
            <a:off x="8424863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90" name="Group 25"/>
          <p:cNvGrpSpPr>
            <a:grpSpLocks/>
          </p:cNvGrpSpPr>
          <p:nvPr/>
        </p:nvGrpSpPr>
        <p:grpSpPr bwMode="auto">
          <a:xfrm>
            <a:off x="647700" y="3071813"/>
            <a:ext cx="3097213" cy="2808287"/>
            <a:chOff x="521" y="2047"/>
            <a:chExt cx="1951" cy="1769"/>
          </a:xfrm>
        </p:grpSpPr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1659" y="2744"/>
              <a:ext cx="368" cy="1062"/>
              <a:chOff x="4368" y="2186"/>
              <a:chExt cx="848" cy="1214"/>
            </a:xfrm>
          </p:grpSpPr>
          <p:sp>
            <p:nvSpPr>
              <p:cNvPr id="32825" name="Rectangle 27"/>
              <p:cNvSpPr>
                <a:spLocks noChangeArrowheads="1"/>
              </p:cNvSpPr>
              <p:nvPr/>
            </p:nvSpPr>
            <p:spPr bwMode="auto">
              <a:xfrm>
                <a:off x="4395" y="3093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</a:p>
            </p:txBody>
          </p:sp>
          <p:sp>
            <p:nvSpPr>
              <p:cNvPr id="32826" name="Rectangle 28"/>
              <p:cNvSpPr>
                <a:spLocks noChangeArrowheads="1"/>
              </p:cNvSpPr>
              <p:nvPr/>
            </p:nvSpPr>
            <p:spPr bwMode="auto">
              <a:xfrm>
                <a:off x="4368" y="2798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</a:p>
            </p:txBody>
          </p:sp>
          <p:sp>
            <p:nvSpPr>
              <p:cNvPr id="32827" name="Rectangle 29"/>
              <p:cNvSpPr>
                <a:spLocks noChangeArrowheads="1"/>
              </p:cNvSpPr>
              <p:nvPr/>
            </p:nvSpPr>
            <p:spPr bwMode="auto">
              <a:xfrm>
                <a:off x="4386" y="2186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</a:p>
            </p:txBody>
          </p:sp>
          <p:sp>
            <p:nvSpPr>
              <p:cNvPr id="32828" name="Rectangle 30"/>
              <p:cNvSpPr>
                <a:spLocks noChangeArrowheads="1"/>
              </p:cNvSpPr>
              <p:nvPr/>
            </p:nvSpPr>
            <p:spPr bwMode="auto">
              <a:xfrm>
                <a:off x="4388" y="2481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</a:p>
            </p:txBody>
          </p:sp>
        </p:grpSp>
        <p:grpSp>
          <p:nvGrpSpPr>
            <p:cNvPr id="32795" name="Group 31"/>
            <p:cNvGrpSpPr>
              <a:grpSpLocks/>
            </p:cNvGrpSpPr>
            <p:nvPr/>
          </p:nvGrpSpPr>
          <p:grpSpPr bwMode="auto">
            <a:xfrm>
              <a:off x="1119" y="2741"/>
              <a:ext cx="446" cy="1066"/>
              <a:chOff x="3549" y="2182"/>
              <a:chExt cx="837" cy="1219"/>
            </a:xfrm>
          </p:grpSpPr>
          <p:sp>
            <p:nvSpPr>
              <p:cNvPr id="32821" name="Rectangle 32"/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</a:p>
            </p:txBody>
          </p:sp>
          <p:sp>
            <p:nvSpPr>
              <p:cNvPr id="32822" name="Rectangle 33"/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</a:p>
            </p:txBody>
          </p:sp>
          <p:sp>
            <p:nvSpPr>
              <p:cNvPr id="32823" name="Rectangle 34"/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</a:p>
            </p:txBody>
          </p:sp>
          <p:sp>
            <p:nvSpPr>
              <p:cNvPr id="32824" name="Rectangle 35"/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</a:p>
            </p:txBody>
          </p:sp>
        </p:grpSp>
        <p:grpSp>
          <p:nvGrpSpPr>
            <p:cNvPr id="32796" name="Group 36"/>
            <p:cNvGrpSpPr>
              <a:grpSpLocks/>
            </p:cNvGrpSpPr>
            <p:nvPr/>
          </p:nvGrpSpPr>
          <p:grpSpPr bwMode="auto">
            <a:xfrm>
              <a:off x="592" y="2734"/>
              <a:ext cx="422" cy="1072"/>
              <a:chOff x="2801" y="2174"/>
              <a:chExt cx="675" cy="1226"/>
            </a:xfrm>
          </p:grpSpPr>
          <p:sp>
            <p:nvSpPr>
              <p:cNvPr id="32817" name="Rectangle 37"/>
              <p:cNvSpPr>
                <a:spLocks noChangeArrowheads="1"/>
              </p:cNvSpPr>
              <p:nvPr/>
            </p:nvSpPr>
            <p:spPr bwMode="auto">
              <a:xfrm>
                <a:off x="2809" y="3093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</a:p>
            </p:txBody>
          </p:sp>
          <p:sp>
            <p:nvSpPr>
              <p:cNvPr id="32818" name="Rectangle 38"/>
              <p:cNvSpPr>
                <a:spLocks noChangeArrowheads="1"/>
              </p:cNvSpPr>
              <p:nvPr/>
            </p:nvSpPr>
            <p:spPr bwMode="auto">
              <a:xfrm>
                <a:off x="2801" y="2798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</a:p>
            </p:txBody>
          </p:sp>
          <p:sp>
            <p:nvSpPr>
              <p:cNvPr id="32819" name="Rectangle 39"/>
              <p:cNvSpPr>
                <a:spLocks noChangeArrowheads="1"/>
              </p:cNvSpPr>
              <p:nvPr/>
            </p:nvSpPr>
            <p:spPr bwMode="auto">
              <a:xfrm>
                <a:off x="2854" y="2174"/>
                <a:ext cx="57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</a:p>
            </p:txBody>
          </p:sp>
          <p:sp>
            <p:nvSpPr>
              <p:cNvPr id="32820" name="Rectangle 40"/>
              <p:cNvSpPr>
                <a:spLocks noChangeArrowheads="1"/>
              </p:cNvSpPr>
              <p:nvPr/>
            </p:nvSpPr>
            <p:spPr bwMode="auto">
              <a:xfrm>
                <a:off x="2815" y="2481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</a:p>
            </p:txBody>
          </p:sp>
        </p:grpSp>
        <p:graphicFrame>
          <p:nvGraphicFramePr>
            <p:cNvPr id="32797" name="Object 41"/>
            <p:cNvGraphicFramePr>
              <a:graphicFrameLocks noChangeAspect="1"/>
            </p:cNvGraphicFramePr>
            <p:nvPr/>
          </p:nvGraphicFramePr>
          <p:xfrm>
            <a:off x="521" y="2198"/>
            <a:ext cx="53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5" name="公式" r:id="rId8" imgW="381000" imgH="228600" progId="Equation.3">
                    <p:embed/>
                  </p:oleObj>
                </mc:Choice>
                <mc:Fallback>
                  <p:oleObj name="公式" r:id="rId8" imgW="381000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98"/>
                          <a:ext cx="53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8" name="Object 42"/>
            <p:cNvGraphicFramePr>
              <a:graphicFrameLocks noChangeAspect="1"/>
            </p:cNvGraphicFramePr>
            <p:nvPr/>
          </p:nvGraphicFramePr>
          <p:xfrm>
            <a:off x="1261" y="2078"/>
            <a:ext cx="7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6" name="公式" r:id="rId10" imgW="558800" imgH="228600" progId="Equation.3">
                    <p:embed/>
                  </p:oleObj>
                </mc:Choice>
                <mc:Fallback>
                  <p:oleObj name="公式" r:id="rId10" imgW="558800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2078"/>
                          <a:ext cx="72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9" name="Rectangle 43"/>
            <p:cNvSpPr>
              <a:spLocks noChangeArrowheads="1"/>
            </p:cNvSpPr>
            <p:nvPr/>
          </p:nvSpPr>
          <p:spPr bwMode="auto">
            <a:xfrm>
              <a:off x="1587" y="2436"/>
              <a:ext cx="5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00" name="Rectangle 44"/>
            <p:cNvSpPr>
              <a:spLocks noChangeArrowheads="1"/>
            </p:cNvSpPr>
            <p:nvPr/>
          </p:nvSpPr>
          <p:spPr bwMode="auto">
            <a:xfrm>
              <a:off x="1101" y="2436"/>
              <a:ext cx="5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01" name="Line 45"/>
            <p:cNvSpPr>
              <a:spLocks noChangeShapeType="1"/>
            </p:cNvSpPr>
            <p:nvPr/>
          </p:nvSpPr>
          <p:spPr bwMode="auto">
            <a:xfrm>
              <a:off x="548" y="2050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46"/>
            <p:cNvSpPr>
              <a:spLocks noChangeShapeType="1"/>
            </p:cNvSpPr>
            <p:nvPr/>
          </p:nvSpPr>
          <p:spPr bwMode="auto">
            <a:xfrm>
              <a:off x="548" y="3816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47"/>
            <p:cNvSpPr>
              <a:spLocks noChangeShapeType="1"/>
            </p:cNvSpPr>
            <p:nvPr/>
          </p:nvSpPr>
          <p:spPr bwMode="auto">
            <a:xfrm>
              <a:off x="1101" y="2050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48"/>
            <p:cNvSpPr>
              <a:spLocks noChangeShapeType="1"/>
            </p:cNvSpPr>
            <p:nvPr/>
          </p:nvSpPr>
          <p:spPr bwMode="auto">
            <a:xfrm>
              <a:off x="1584" y="2421"/>
              <a:ext cx="0" cy="139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49"/>
            <p:cNvSpPr>
              <a:spLocks noChangeShapeType="1"/>
            </p:cNvSpPr>
            <p:nvPr/>
          </p:nvSpPr>
          <p:spPr bwMode="auto">
            <a:xfrm>
              <a:off x="1101" y="2421"/>
              <a:ext cx="995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50"/>
            <p:cNvSpPr>
              <a:spLocks noChangeShapeType="1"/>
            </p:cNvSpPr>
            <p:nvPr/>
          </p:nvSpPr>
          <p:spPr bwMode="auto">
            <a:xfrm>
              <a:off x="548" y="2741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51"/>
            <p:cNvSpPr>
              <a:spLocks noChangeShapeType="1"/>
            </p:cNvSpPr>
            <p:nvPr/>
          </p:nvSpPr>
          <p:spPr bwMode="auto">
            <a:xfrm>
              <a:off x="548" y="3009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52"/>
            <p:cNvSpPr>
              <a:spLocks noChangeShapeType="1"/>
            </p:cNvSpPr>
            <p:nvPr/>
          </p:nvSpPr>
          <p:spPr bwMode="auto">
            <a:xfrm>
              <a:off x="538" y="3278"/>
              <a:ext cx="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53"/>
            <p:cNvSpPr>
              <a:spLocks noChangeShapeType="1"/>
            </p:cNvSpPr>
            <p:nvPr/>
          </p:nvSpPr>
          <p:spPr bwMode="auto">
            <a:xfrm>
              <a:off x="548" y="3547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10" name="Group 54"/>
            <p:cNvGrpSpPr>
              <a:grpSpLocks/>
            </p:cNvGrpSpPr>
            <p:nvPr/>
          </p:nvGrpSpPr>
          <p:grpSpPr bwMode="auto">
            <a:xfrm>
              <a:off x="2133" y="2727"/>
              <a:ext cx="322" cy="1066"/>
              <a:chOff x="3549" y="2182"/>
              <a:chExt cx="837" cy="1219"/>
            </a:xfrm>
          </p:grpSpPr>
          <p:sp>
            <p:nvSpPr>
              <p:cNvPr id="32813" name="Rectangle 55"/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14" name="Rectangle 56"/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815" name="Rectangle 57"/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</a:t>
                </a:r>
              </a:p>
            </p:txBody>
          </p:sp>
          <p:sp>
            <p:nvSpPr>
              <p:cNvPr id="32816" name="Rectangle 58"/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aphicFrame>
          <p:nvGraphicFramePr>
            <p:cNvPr id="32811" name="Object 59"/>
            <p:cNvGraphicFramePr>
              <a:graphicFrameLocks noChangeAspect="1"/>
            </p:cNvGraphicFramePr>
            <p:nvPr/>
          </p:nvGraphicFramePr>
          <p:xfrm>
            <a:off x="2209" y="2285"/>
            <a:ext cx="1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7" name="公式" r:id="rId12" imgW="139579" imgH="164957" progId="Equation.3">
                    <p:embed/>
                  </p:oleObj>
                </mc:Choice>
                <mc:Fallback>
                  <p:oleObj name="公式" r:id="rId12" imgW="139579" imgH="164957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2285"/>
                          <a:ext cx="18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2" name="Line 60"/>
            <p:cNvSpPr>
              <a:spLocks noChangeShapeType="1"/>
            </p:cNvSpPr>
            <p:nvPr/>
          </p:nvSpPr>
          <p:spPr bwMode="auto">
            <a:xfrm>
              <a:off x="2096" y="2047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1" name="Text Box 61"/>
          <p:cNvSpPr txBox="1">
            <a:spLocks noChangeArrowheads="1"/>
          </p:cNvSpPr>
          <p:nvPr/>
        </p:nvSpPr>
        <p:spPr bwMode="auto">
          <a:xfrm>
            <a:off x="3827463" y="4205288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 i="1">
                <a:latin typeface="Arial" panose="020B0604020202020204" pitchFamily="34" charset="0"/>
              </a:rPr>
              <a:t>Q</a:t>
            </a:r>
            <a:r>
              <a:rPr lang="en-US" altLang="zh-CN" sz="1600" i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792" name="Text Box 62"/>
          <p:cNvSpPr txBox="1">
            <a:spLocks noChangeArrowheads="1"/>
          </p:cNvSpPr>
          <p:nvPr/>
        </p:nvSpPr>
        <p:spPr bwMode="auto">
          <a:xfrm>
            <a:off x="3852863" y="3513138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 i="1">
                <a:latin typeface="Arial" panose="020B0604020202020204" pitchFamily="34" charset="0"/>
              </a:rPr>
              <a:t>Q</a:t>
            </a:r>
            <a:r>
              <a:rPr lang="en-US" altLang="zh-CN" sz="1600" i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93" name="Text Box 63"/>
          <p:cNvSpPr txBox="1">
            <a:spLocks noChangeArrowheads="1"/>
          </p:cNvSpPr>
          <p:nvPr/>
        </p:nvSpPr>
        <p:spPr bwMode="auto">
          <a:xfrm>
            <a:off x="3890963" y="4897438"/>
            <a:ext cx="38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 i="1">
                <a:latin typeface="Arial" panose="020B0604020202020204" pitchFamily="34" charset="0"/>
              </a:rPr>
              <a:t>Y</a:t>
            </a:r>
            <a:endParaRPr lang="en-US" altLang="zh-CN" sz="1600" i="1">
              <a:latin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39552" y="6081952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Q1,Q2</a:t>
            </a:r>
            <a:r>
              <a:rPr lang="zh-CN" altLang="en-US" dirty="0"/>
              <a:t>在时钟沿上根据</a:t>
            </a:r>
            <a:r>
              <a:rPr lang="en-US" altLang="zh-CN" dirty="0"/>
              <a:t>X</a:t>
            </a:r>
            <a:r>
              <a:rPr lang="zh-CN" altLang="en-US" dirty="0"/>
              <a:t>和当前的</a:t>
            </a:r>
            <a:r>
              <a:rPr lang="en-US" altLang="zh-CN" dirty="0"/>
              <a:t>Q1,Q2</a:t>
            </a:r>
            <a:r>
              <a:rPr lang="zh-CN" altLang="en-US" dirty="0"/>
              <a:t>更新，</a:t>
            </a:r>
            <a:r>
              <a:rPr lang="en-US" altLang="zh-CN" dirty="0"/>
              <a:t>Y</a:t>
            </a:r>
            <a:r>
              <a:rPr lang="zh-CN" altLang="en-US" dirty="0"/>
              <a:t>随时随刻根据</a:t>
            </a:r>
            <a:r>
              <a:rPr lang="en-US" altLang="zh-CN" dirty="0"/>
              <a:t>Q0,Q1</a:t>
            </a:r>
            <a:r>
              <a:rPr lang="zh-CN" altLang="en-US" strike="sngStrike" dirty="0">
                <a:solidFill>
                  <a:srgbClr val="FF0000"/>
                </a:solidFill>
              </a:rPr>
              <a:t>和</a:t>
            </a:r>
            <a:r>
              <a:rPr lang="en-US" altLang="zh-CN" strike="sngStrike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更新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B19154-3A95-4DC4-B3C8-E30BAB2D5509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E10421-B03E-4064-986C-572E85F540BB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4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1908175"/>
          </a:xfrm>
        </p:spPr>
        <p:txBody>
          <a:bodyPr/>
          <a:lstStyle/>
          <a:p>
            <a:r>
              <a:rPr lang="zh-CN" altLang="en-US"/>
              <a:t>确定电路逻辑功能：可逆计数器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X=0</a:t>
            </a:r>
            <a:r>
              <a:rPr lang="zh-CN" altLang="en-US"/>
              <a:t>时，电路进行加</a:t>
            </a:r>
            <a:r>
              <a:rPr lang="en-US" altLang="zh-CN"/>
              <a:t>1</a:t>
            </a:r>
            <a:r>
              <a:rPr lang="zh-CN" altLang="en-US"/>
              <a:t>计数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X=1</a:t>
            </a:r>
            <a:r>
              <a:rPr lang="zh-CN" altLang="en-US"/>
              <a:t>时，电路进行减</a:t>
            </a:r>
            <a:r>
              <a:rPr lang="en-US" altLang="zh-CN"/>
              <a:t>1</a:t>
            </a:r>
            <a:r>
              <a:rPr lang="zh-CN" altLang="en-US"/>
              <a:t>计数</a:t>
            </a:r>
          </a:p>
          <a:p>
            <a:pPr lvl="1"/>
            <a:r>
              <a:rPr lang="en-US" altLang="zh-CN"/>
              <a:t>Y</a:t>
            </a:r>
            <a:r>
              <a:rPr lang="zh-CN" altLang="en-US"/>
              <a:t>可理解为进位或借位</a:t>
            </a:r>
          </a:p>
        </p:txBody>
      </p:sp>
      <p:graphicFrame>
        <p:nvGraphicFramePr>
          <p:cNvPr id="34823" name="Object 4"/>
          <p:cNvGraphicFramePr>
            <a:graphicFrameLocks noChangeAspect="1"/>
          </p:cNvGraphicFramePr>
          <p:nvPr/>
        </p:nvGraphicFramePr>
        <p:xfrm>
          <a:off x="4032250" y="4791075"/>
          <a:ext cx="49149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" name="Picture" r:id="rId3" imgW="3363468" imgH="1088136" progId="Word.Picture.8">
                  <p:embed/>
                </p:oleObj>
              </mc:Choice>
              <mc:Fallback>
                <p:oleObj name="Picture" r:id="rId3" imgW="3363468" imgH="108813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4791075"/>
                        <a:ext cx="49149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5"/>
          <p:cNvGraphicFramePr>
            <a:graphicFrameLocks noChangeAspect="1"/>
          </p:cNvGraphicFramePr>
          <p:nvPr/>
        </p:nvGraphicFramePr>
        <p:xfrm>
          <a:off x="4035425" y="3609975"/>
          <a:ext cx="4679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3" name="Picture" r:id="rId5" imgW="3201924" imgH="696468" progId="Word.Picture.8">
                  <p:embed/>
                </p:oleObj>
              </mc:Choice>
              <mc:Fallback>
                <p:oleObj name="Picture" r:id="rId5" imgW="3201924" imgH="69646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3609975"/>
                        <a:ext cx="4679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Line 6"/>
          <p:cNvSpPr>
            <a:spLocks noChangeShapeType="1"/>
          </p:cNvSpPr>
          <p:nvPr/>
        </p:nvSpPr>
        <p:spPr bwMode="auto">
          <a:xfrm>
            <a:off x="4808538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>
            <a:off x="5322888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58356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9"/>
          <p:cNvSpPr>
            <a:spLocks noChangeShapeType="1"/>
          </p:cNvSpPr>
          <p:nvPr/>
        </p:nvSpPr>
        <p:spPr bwMode="auto">
          <a:xfrm>
            <a:off x="63436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10"/>
          <p:cNvSpPr>
            <a:spLocks noChangeShapeType="1"/>
          </p:cNvSpPr>
          <p:nvPr/>
        </p:nvSpPr>
        <p:spPr bwMode="auto">
          <a:xfrm>
            <a:off x="68770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11"/>
          <p:cNvSpPr>
            <a:spLocks noChangeShapeType="1"/>
          </p:cNvSpPr>
          <p:nvPr/>
        </p:nvSpPr>
        <p:spPr bwMode="auto">
          <a:xfrm>
            <a:off x="739140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12"/>
          <p:cNvSpPr>
            <a:spLocks noChangeShapeType="1"/>
          </p:cNvSpPr>
          <p:nvPr/>
        </p:nvSpPr>
        <p:spPr bwMode="auto">
          <a:xfrm>
            <a:off x="79057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13"/>
          <p:cNvSpPr>
            <a:spLocks noChangeShapeType="1"/>
          </p:cNvSpPr>
          <p:nvPr/>
        </p:nvSpPr>
        <p:spPr bwMode="auto">
          <a:xfrm>
            <a:off x="8424863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Rectangle 14"/>
          <p:cNvSpPr>
            <a:spLocks noChangeArrowheads="1"/>
          </p:cNvSpPr>
          <p:nvPr/>
        </p:nvSpPr>
        <p:spPr bwMode="auto">
          <a:xfrm>
            <a:off x="4878388" y="4738688"/>
            <a:ext cx="3889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34" name="Rectangle 15"/>
          <p:cNvSpPr>
            <a:spLocks noChangeArrowheads="1"/>
          </p:cNvSpPr>
          <p:nvPr/>
        </p:nvSpPr>
        <p:spPr bwMode="auto">
          <a:xfrm>
            <a:off x="5421313" y="4738688"/>
            <a:ext cx="3889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4835" name="Rectangle 16"/>
          <p:cNvSpPr>
            <a:spLocks noChangeArrowheads="1"/>
          </p:cNvSpPr>
          <p:nvPr/>
        </p:nvSpPr>
        <p:spPr bwMode="auto">
          <a:xfrm>
            <a:off x="5878513" y="4740275"/>
            <a:ext cx="3889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36" name="Rectangle 17"/>
          <p:cNvSpPr>
            <a:spLocks noChangeArrowheads="1"/>
          </p:cNvSpPr>
          <p:nvPr/>
        </p:nvSpPr>
        <p:spPr bwMode="auto">
          <a:xfrm>
            <a:off x="6451600" y="4706938"/>
            <a:ext cx="390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4837" name="Rectangle 18"/>
          <p:cNvSpPr>
            <a:spLocks noChangeArrowheads="1"/>
          </p:cNvSpPr>
          <p:nvPr/>
        </p:nvSpPr>
        <p:spPr bwMode="auto">
          <a:xfrm>
            <a:off x="7023100" y="4730750"/>
            <a:ext cx="388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38" name="Rectangle 19"/>
          <p:cNvSpPr>
            <a:spLocks noChangeArrowheads="1"/>
          </p:cNvSpPr>
          <p:nvPr/>
        </p:nvSpPr>
        <p:spPr bwMode="auto">
          <a:xfrm>
            <a:off x="7480300" y="4730750"/>
            <a:ext cx="388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4839" name="Rectangle 20"/>
          <p:cNvSpPr>
            <a:spLocks noChangeArrowheads="1"/>
          </p:cNvSpPr>
          <p:nvPr/>
        </p:nvSpPr>
        <p:spPr bwMode="auto">
          <a:xfrm>
            <a:off x="7994650" y="4730750"/>
            <a:ext cx="388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40" name="Rectangle 21"/>
          <p:cNvSpPr>
            <a:spLocks noChangeArrowheads="1"/>
          </p:cNvSpPr>
          <p:nvPr/>
        </p:nvSpPr>
        <p:spPr bwMode="auto">
          <a:xfrm>
            <a:off x="4408488" y="4748213"/>
            <a:ext cx="390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grpSp>
        <p:nvGrpSpPr>
          <p:cNvPr id="34841" name="Group 22"/>
          <p:cNvGrpSpPr>
            <a:grpSpLocks/>
          </p:cNvGrpSpPr>
          <p:nvPr/>
        </p:nvGrpSpPr>
        <p:grpSpPr bwMode="auto">
          <a:xfrm>
            <a:off x="468313" y="3321050"/>
            <a:ext cx="3497262" cy="3005138"/>
            <a:chOff x="3104" y="1401"/>
            <a:chExt cx="2203" cy="1893"/>
          </a:xfrm>
        </p:grpSpPr>
        <p:graphicFrame>
          <p:nvGraphicFramePr>
            <p:cNvPr id="34842" name="Object 23"/>
            <p:cNvGraphicFramePr>
              <a:graphicFrameLocks noChangeAspect="1"/>
            </p:cNvGraphicFramePr>
            <p:nvPr/>
          </p:nvGraphicFramePr>
          <p:xfrm>
            <a:off x="3104" y="1401"/>
            <a:ext cx="2203" cy="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4" name="Picture" r:id="rId7" imgW="1439305" imgH="1191306" progId="Word.Picture.8">
                    <p:embed/>
                  </p:oleObj>
                </mc:Choice>
                <mc:Fallback>
                  <p:oleObj name="Picture" r:id="rId7" imgW="1439305" imgH="1191306" progId="Word.Picture.8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1401"/>
                          <a:ext cx="2203" cy="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24"/>
            <p:cNvGraphicFramePr>
              <a:graphicFrameLocks noChangeAspect="1"/>
            </p:cNvGraphicFramePr>
            <p:nvPr/>
          </p:nvGraphicFramePr>
          <p:xfrm>
            <a:off x="3308" y="1556"/>
            <a:ext cx="1795" cy="1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5" name="Picture" r:id="rId9" imgW="1171100" imgH="1133127" progId="Word.Picture.8">
                    <p:embed/>
                  </p:oleObj>
                </mc:Choice>
                <mc:Fallback>
                  <p:oleObj name="Picture" r:id="rId9" imgW="1171100" imgH="1133127" progId="Word.Picture.8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1556"/>
                          <a:ext cx="1795" cy="1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</a:p>
        </p:txBody>
      </p:sp>
      <p:sp>
        <p:nvSpPr>
          <p:cNvPr id="3584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2443D4F-94FE-4754-B9F4-2D7EE0D66ADA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358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147FD2-5240-4F7F-A68C-246541E15C26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5846" name="Object 3"/>
          <p:cNvGraphicFramePr>
            <a:graphicFrameLocks noChangeAspect="1"/>
          </p:cNvGraphicFramePr>
          <p:nvPr/>
        </p:nvGraphicFramePr>
        <p:xfrm>
          <a:off x="2211388" y="1128713"/>
          <a:ext cx="6453187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3" name="Picture" r:id="rId3" imgW="3886200" imgH="1714500" progId="Word.Picture.8">
                  <p:embed/>
                </p:oleObj>
              </mc:Choice>
              <mc:Fallback>
                <p:oleObj name="Picture" r:id="rId3" imgW="3886200" imgH="17145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128713"/>
                        <a:ext cx="6453187" cy="2852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384550" y="4684713"/>
          <a:ext cx="17589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4" name="公式" r:id="rId5" imgW="761669" imgH="761669" progId="Equation.3">
                  <p:embed/>
                </p:oleObj>
              </mc:Choice>
              <mc:Fallback>
                <p:oleObj name="公式" r:id="rId5" imgW="761669" imgH="7616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684713"/>
                        <a:ext cx="1758950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368675" y="4159250"/>
            <a:ext cx="1570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tabLst>
                <a:tab pos="73342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733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ea typeface="楷体_GB2312" pitchFamily="49" charset="-122"/>
              </a:rPr>
              <a:t>激励方程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796136" y="4113213"/>
            <a:ext cx="1570037" cy="476250"/>
          </a:xfrm>
          <a:prstGeom prst="rect">
            <a:avLst/>
          </a:prstGeom>
          <a:noFill/>
          <a:ln w="19050">
            <a:solidFill>
              <a:srgbClr val="FF33CC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ea typeface="楷体_GB2312" pitchFamily="49" charset="-122"/>
              </a:rPr>
              <a:t>状态方程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003928"/>
              </p:ext>
            </p:extLst>
          </p:nvPr>
        </p:nvGraphicFramePr>
        <p:xfrm>
          <a:off x="5796136" y="4648200"/>
          <a:ext cx="19716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5" name="公式" r:id="rId7" imgW="850531" imgH="761669" progId="Equation.3">
                  <p:embed/>
                </p:oleObj>
              </mc:Choice>
              <mc:Fallback>
                <p:oleObj name="公式" r:id="rId7" imgW="850531" imgH="7616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648200"/>
                        <a:ext cx="19716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19113" y="1639888"/>
            <a:ext cx="182562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写出逻辑方程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55625" y="4159250"/>
            <a:ext cx="1989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Aft>
                <a:spcPct val="20000"/>
              </a:spcAft>
              <a:buChar char="•"/>
              <a:tabLst>
                <a:tab pos="73342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733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ea typeface="楷体_GB2312" pitchFamily="49" charset="-122"/>
              </a:rPr>
              <a:t>输出方程</a:t>
            </a:r>
            <a:endParaRPr kumimoji="1" lang="en-US" altLang="zh-CN" sz="2400"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957263" y="4779963"/>
          <a:ext cx="11715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6" name="公式" r:id="rId9" imgW="508000" imgH="685800" progId="Equation.3">
                  <p:embed/>
                </p:oleObj>
              </mc:Choice>
              <mc:Fallback>
                <p:oleObj name="公式" r:id="rId9" imgW="5080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779963"/>
                        <a:ext cx="1171575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056276" y="4047331"/>
            <a:ext cx="1935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FontTx/>
              <a:buNone/>
            </a:pPr>
            <a:r>
              <a:rPr kumimoji="1" lang="en-US" altLang="zh-CN" b="0" dirty="0"/>
              <a:t>[ Q</a:t>
            </a:r>
            <a:r>
              <a:rPr kumimoji="1" lang="en-US" altLang="zh-CN" b="0" baseline="30000" dirty="0"/>
              <a:t>n+1</a:t>
            </a:r>
            <a:r>
              <a:rPr kumimoji="1" lang="en-US" altLang="zh-CN" b="0" dirty="0"/>
              <a:t> = 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ChangeArrowheads="1"/>
          </p:cNvSpPr>
          <p:nvPr/>
        </p:nvSpPr>
        <p:spPr bwMode="auto">
          <a:xfrm>
            <a:off x="457200" y="1603375"/>
            <a:ext cx="3251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列出状态表</a:t>
            </a:r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ED6B882-98BF-44AF-8766-29A1293879C5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7E7EAC4-50DA-43F8-8575-A881E5A8E26B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871" name="Object 2"/>
          <p:cNvGraphicFramePr>
            <a:graphicFrameLocks noChangeAspect="1"/>
          </p:cNvGraphicFramePr>
          <p:nvPr/>
        </p:nvGraphicFramePr>
        <p:xfrm>
          <a:off x="5053013" y="2181225"/>
          <a:ext cx="12414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8" name="公式" r:id="rId3" imgW="545863" imgH="241195" progId="Equation.3">
                  <p:embed/>
                </p:oleObj>
              </mc:Choice>
              <mc:Fallback>
                <p:oleObj name="公式" r:id="rId3" imgW="545863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2181225"/>
                        <a:ext cx="12414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3"/>
          <p:cNvGraphicFramePr>
            <a:graphicFrameLocks noChangeAspect="1"/>
          </p:cNvGraphicFramePr>
          <p:nvPr/>
        </p:nvGraphicFramePr>
        <p:xfrm>
          <a:off x="6705600" y="2182813"/>
          <a:ext cx="17446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9" name="公式" r:id="rId5" imgW="812447" imgH="241195" progId="Equation.3">
                  <p:embed/>
                </p:oleObj>
              </mc:Choice>
              <mc:Fallback>
                <p:oleObj name="公式" r:id="rId5" imgW="81244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182813"/>
                        <a:ext cx="17446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57"/>
          <p:cNvSpPr>
            <a:spLocks noChangeArrowheads="1"/>
          </p:cNvSpPr>
          <p:nvPr/>
        </p:nvSpPr>
        <p:spPr bwMode="auto">
          <a:xfrm>
            <a:off x="4791075" y="552132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1   1   1</a:t>
            </a:r>
          </a:p>
        </p:txBody>
      </p:sp>
      <p:sp>
        <p:nvSpPr>
          <p:cNvPr id="36874" name="Rectangle 55"/>
          <p:cNvSpPr>
            <a:spLocks noChangeArrowheads="1"/>
          </p:cNvSpPr>
          <p:nvPr/>
        </p:nvSpPr>
        <p:spPr bwMode="auto">
          <a:xfrm>
            <a:off x="4791075" y="511810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1   1   0</a:t>
            </a:r>
          </a:p>
        </p:txBody>
      </p:sp>
      <p:sp>
        <p:nvSpPr>
          <p:cNvPr id="36875" name="Rectangle 53"/>
          <p:cNvSpPr>
            <a:spLocks noChangeArrowheads="1"/>
          </p:cNvSpPr>
          <p:nvPr/>
        </p:nvSpPr>
        <p:spPr bwMode="auto">
          <a:xfrm>
            <a:off x="4791075" y="471487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1   0   1</a:t>
            </a:r>
          </a:p>
        </p:txBody>
      </p:sp>
      <p:sp>
        <p:nvSpPr>
          <p:cNvPr id="36876" name="Rectangle 51"/>
          <p:cNvSpPr>
            <a:spLocks noChangeArrowheads="1"/>
          </p:cNvSpPr>
          <p:nvPr/>
        </p:nvSpPr>
        <p:spPr bwMode="auto">
          <a:xfrm>
            <a:off x="4791075" y="431165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1   0   0</a:t>
            </a:r>
          </a:p>
        </p:txBody>
      </p:sp>
      <p:sp>
        <p:nvSpPr>
          <p:cNvPr id="36877" name="Rectangle 49"/>
          <p:cNvSpPr>
            <a:spLocks noChangeArrowheads="1"/>
          </p:cNvSpPr>
          <p:nvPr/>
        </p:nvSpPr>
        <p:spPr bwMode="auto">
          <a:xfrm>
            <a:off x="4791075" y="390842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0   1   1</a:t>
            </a:r>
          </a:p>
        </p:txBody>
      </p:sp>
      <p:sp>
        <p:nvSpPr>
          <p:cNvPr id="36878" name="Rectangle 47"/>
          <p:cNvSpPr>
            <a:spLocks noChangeArrowheads="1"/>
          </p:cNvSpPr>
          <p:nvPr/>
        </p:nvSpPr>
        <p:spPr bwMode="auto">
          <a:xfrm>
            <a:off x="4791075" y="350520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0   1   0</a:t>
            </a:r>
          </a:p>
        </p:txBody>
      </p:sp>
      <p:sp>
        <p:nvSpPr>
          <p:cNvPr id="36879" name="Rectangle 45"/>
          <p:cNvSpPr>
            <a:spLocks noChangeArrowheads="1"/>
          </p:cNvSpPr>
          <p:nvPr/>
        </p:nvSpPr>
        <p:spPr bwMode="auto">
          <a:xfrm>
            <a:off x="4791075" y="310197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0   0   1</a:t>
            </a:r>
          </a:p>
        </p:txBody>
      </p:sp>
      <p:sp>
        <p:nvSpPr>
          <p:cNvPr id="36880" name="Rectangle 43"/>
          <p:cNvSpPr>
            <a:spLocks noChangeArrowheads="1"/>
          </p:cNvSpPr>
          <p:nvPr/>
        </p:nvSpPr>
        <p:spPr bwMode="auto">
          <a:xfrm>
            <a:off x="4791075" y="269875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0   0   0</a:t>
            </a:r>
          </a:p>
        </p:txBody>
      </p:sp>
      <p:sp>
        <p:nvSpPr>
          <p:cNvPr id="36881" name="Line 59"/>
          <p:cNvSpPr>
            <a:spLocks noChangeShapeType="1"/>
          </p:cNvSpPr>
          <p:nvPr/>
        </p:nvSpPr>
        <p:spPr bwMode="auto">
          <a:xfrm>
            <a:off x="4856163" y="2173288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60"/>
          <p:cNvSpPr>
            <a:spLocks noChangeShapeType="1"/>
          </p:cNvSpPr>
          <p:nvPr/>
        </p:nvSpPr>
        <p:spPr bwMode="auto">
          <a:xfrm>
            <a:off x="4856163" y="5970588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Line 65"/>
          <p:cNvSpPr>
            <a:spLocks noChangeShapeType="1"/>
          </p:cNvSpPr>
          <p:nvPr/>
        </p:nvSpPr>
        <p:spPr bwMode="auto">
          <a:xfrm>
            <a:off x="4856163" y="2698750"/>
            <a:ext cx="367188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4" name="Line 71"/>
          <p:cNvSpPr>
            <a:spLocks noChangeShapeType="1"/>
          </p:cNvSpPr>
          <p:nvPr/>
        </p:nvSpPr>
        <p:spPr bwMode="auto">
          <a:xfrm>
            <a:off x="4856163" y="310197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5" name="Line 79"/>
          <p:cNvSpPr>
            <a:spLocks noChangeShapeType="1"/>
          </p:cNvSpPr>
          <p:nvPr/>
        </p:nvSpPr>
        <p:spPr bwMode="auto">
          <a:xfrm>
            <a:off x="4856163" y="350520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6" name="Line 87"/>
          <p:cNvSpPr>
            <a:spLocks noChangeShapeType="1"/>
          </p:cNvSpPr>
          <p:nvPr/>
        </p:nvSpPr>
        <p:spPr bwMode="auto">
          <a:xfrm>
            <a:off x="4856163" y="390842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Line 95"/>
          <p:cNvSpPr>
            <a:spLocks noChangeShapeType="1"/>
          </p:cNvSpPr>
          <p:nvPr/>
        </p:nvSpPr>
        <p:spPr bwMode="auto">
          <a:xfrm>
            <a:off x="4856163" y="431165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8" name="Line 103"/>
          <p:cNvSpPr>
            <a:spLocks noChangeShapeType="1"/>
          </p:cNvSpPr>
          <p:nvPr/>
        </p:nvSpPr>
        <p:spPr bwMode="auto">
          <a:xfrm>
            <a:off x="4856163" y="471487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9" name="Line 111"/>
          <p:cNvSpPr>
            <a:spLocks noChangeShapeType="1"/>
          </p:cNvSpPr>
          <p:nvPr/>
        </p:nvSpPr>
        <p:spPr bwMode="auto">
          <a:xfrm>
            <a:off x="4856163" y="511810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0" name="Line 119"/>
          <p:cNvSpPr>
            <a:spLocks noChangeShapeType="1"/>
          </p:cNvSpPr>
          <p:nvPr/>
        </p:nvSpPr>
        <p:spPr bwMode="auto">
          <a:xfrm>
            <a:off x="4856163" y="552132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1" name="Rectangle 139"/>
          <p:cNvSpPr>
            <a:spLocks noChangeArrowheads="1"/>
          </p:cNvSpPr>
          <p:nvPr/>
        </p:nvSpPr>
        <p:spPr bwMode="auto">
          <a:xfrm>
            <a:off x="5799138" y="1566863"/>
            <a:ext cx="1657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ea typeface="楷体_GB2312" pitchFamily="49" charset="-122"/>
              </a:rPr>
              <a:t>状态表</a:t>
            </a:r>
          </a:p>
        </p:txBody>
      </p:sp>
      <p:cxnSp>
        <p:nvCxnSpPr>
          <p:cNvPr id="50" name="直接连接符 49"/>
          <p:cNvCxnSpPr/>
          <p:nvPr/>
        </p:nvCxnSpPr>
        <p:spPr>
          <a:xfrm rot="16200000" flipH="1">
            <a:off x="4572000" y="4071938"/>
            <a:ext cx="3797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93" name="Object 6"/>
          <p:cNvGraphicFramePr>
            <a:graphicFrameLocks noChangeAspect="1"/>
          </p:cNvGraphicFramePr>
          <p:nvPr/>
        </p:nvGraphicFramePr>
        <p:xfrm>
          <a:off x="769938" y="2333625"/>
          <a:ext cx="34734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公式" r:id="rId7" imgW="1497950" imgH="761669" progId="Equation.3">
                  <p:embed/>
                </p:oleObj>
              </mc:Choice>
              <mc:Fallback>
                <p:oleObj name="公式" r:id="rId7" imgW="1497950" imgH="7616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333625"/>
                        <a:ext cx="347345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870825" y="2687638"/>
            <a:ext cx="3381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323138" y="2687638"/>
            <a:ext cx="33813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738938" y="2687638"/>
            <a:ext cx="33813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89AF9B6-80D6-4EE9-B171-2E686822229C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36CF4CB-785E-437D-A344-0BEAA7036591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/>
              <a:t>时序电路的分类</a:t>
            </a:r>
          </a:p>
          <a:p>
            <a:pPr>
              <a:spcAft>
                <a:spcPct val="30000"/>
              </a:spcAft>
            </a:pPr>
            <a:r>
              <a:rPr lang="zh-CN" altLang="en-US"/>
              <a:t>时序电路的描述方式</a:t>
            </a:r>
          </a:p>
          <a:p>
            <a:pPr>
              <a:spcAft>
                <a:spcPct val="30000"/>
              </a:spcAft>
            </a:pPr>
            <a:r>
              <a:rPr lang="zh-CN" altLang="en-US"/>
              <a:t>同步时序电路的分析方法</a:t>
            </a:r>
          </a:p>
          <a:p>
            <a:pPr>
              <a:spcAft>
                <a:spcPct val="30000"/>
              </a:spcAft>
            </a:pPr>
            <a:endParaRPr lang="zh-CN" altLang="en-US"/>
          </a:p>
          <a:p>
            <a:pPr>
              <a:spcAft>
                <a:spcPct val="30000"/>
              </a:spcAft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ChangeArrowheads="1"/>
          </p:cNvSpPr>
          <p:nvPr/>
        </p:nvSpPr>
        <p:spPr bwMode="auto">
          <a:xfrm>
            <a:off x="457200" y="1603375"/>
            <a:ext cx="3251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画出状态图</a:t>
            </a:r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3─</a:t>
            </a:r>
            <a:r>
              <a:rPr lang="zh-CN" altLang="en-US" dirty="0"/>
              <a:t>分析时序电路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/>
              <a:t>续</a:t>
            </a:r>
            <a:r>
              <a:rPr lang="en-US" altLang="zh-CN" dirty="0"/>
              <a:t>2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ED6B882-98BF-44AF-8766-29A1293879C5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7E7EAC4-50DA-43F8-8575-A881E5A8E26B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871" name="Object 2"/>
          <p:cNvGraphicFramePr>
            <a:graphicFrameLocks noChangeAspect="1"/>
          </p:cNvGraphicFramePr>
          <p:nvPr/>
        </p:nvGraphicFramePr>
        <p:xfrm>
          <a:off x="5053013" y="2181225"/>
          <a:ext cx="12414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公式" r:id="rId3" imgW="545863" imgH="241195" progId="Equation.3">
                  <p:embed/>
                </p:oleObj>
              </mc:Choice>
              <mc:Fallback>
                <p:oleObj name="公式" r:id="rId3" imgW="54586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2181225"/>
                        <a:ext cx="12414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3"/>
          <p:cNvGraphicFramePr>
            <a:graphicFrameLocks noChangeAspect="1"/>
          </p:cNvGraphicFramePr>
          <p:nvPr/>
        </p:nvGraphicFramePr>
        <p:xfrm>
          <a:off x="6705600" y="2182813"/>
          <a:ext cx="17446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公式" r:id="rId5" imgW="812447" imgH="241195" progId="Equation.3">
                  <p:embed/>
                </p:oleObj>
              </mc:Choice>
              <mc:Fallback>
                <p:oleObj name="公式" r:id="rId5" imgW="8124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182813"/>
                        <a:ext cx="17446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57"/>
          <p:cNvSpPr>
            <a:spLocks noChangeArrowheads="1"/>
          </p:cNvSpPr>
          <p:nvPr/>
        </p:nvSpPr>
        <p:spPr bwMode="auto">
          <a:xfrm>
            <a:off x="4791075" y="552132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1   1   1</a:t>
            </a:r>
          </a:p>
        </p:txBody>
      </p:sp>
      <p:sp>
        <p:nvSpPr>
          <p:cNvPr id="36874" name="Rectangle 55"/>
          <p:cNvSpPr>
            <a:spLocks noChangeArrowheads="1"/>
          </p:cNvSpPr>
          <p:nvPr/>
        </p:nvSpPr>
        <p:spPr bwMode="auto">
          <a:xfrm>
            <a:off x="4791075" y="511810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1   1   0</a:t>
            </a:r>
          </a:p>
        </p:txBody>
      </p:sp>
      <p:sp>
        <p:nvSpPr>
          <p:cNvPr id="36875" name="Rectangle 53"/>
          <p:cNvSpPr>
            <a:spLocks noChangeArrowheads="1"/>
          </p:cNvSpPr>
          <p:nvPr/>
        </p:nvSpPr>
        <p:spPr bwMode="auto">
          <a:xfrm>
            <a:off x="4791075" y="471487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1   0   1</a:t>
            </a:r>
          </a:p>
        </p:txBody>
      </p:sp>
      <p:sp>
        <p:nvSpPr>
          <p:cNvPr id="36876" name="Rectangle 51"/>
          <p:cNvSpPr>
            <a:spLocks noChangeArrowheads="1"/>
          </p:cNvSpPr>
          <p:nvPr/>
        </p:nvSpPr>
        <p:spPr bwMode="auto">
          <a:xfrm>
            <a:off x="4791075" y="431165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1   0   0</a:t>
            </a:r>
          </a:p>
        </p:txBody>
      </p:sp>
      <p:sp>
        <p:nvSpPr>
          <p:cNvPr id="36877" name="Rectangle 49"/>
          <p:cNvSpPr>
            <a:spLocks noChangeArrowheads="1"/>
          </p:cNvSpPr>
          <p:nvPr/>
        </p:nvSpPr>
        <p:spPr bwMode="auto">
          <a:xfrm>
            <a:off x="4791075" y="390842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0   1   1</a:t>
            </a:r>
          </a:p>
        </p:txBody>
      </p:sp>
      <p:sp>
        <p:nvSpPr>
          <p:cNvPr id="36878" name="Rectangle 47"/>
          <p:cNvSpPr>
            <a:spLocks noChangeArrowheads="1"/>
          </p:cNvSpPr>
          <p:nvPr/>
        </p:nvSpPr>
        <p:spPr bwMode="auto">
          <a:xfrm>
            <a:off x="4791075" y="350520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0   1   0</a:t>
            </a:r>
          </a:p>
        </p:txBody>
      </p:sp>
      <p:sp>
        <p:nvSpPr>
          <p:cNvPr id="36879" name="Rectangle 45"/>
          <p:cNvSpPr>
            <a:spLocks noChangeArrowheads="1"/>
          </p:cNvSpPr>
          <p:nvPr/>
        </p:nvSpPr>
        <p:spPr bwMode="auto">
          <a:xfrm>
            <a:off x="4791075" y="310197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0   0   1</a:t>
            </a:r>
          </a:p>
        </p:txBody>
      </p:sp>
      <p:sp>
        <p:nvSpPr>
          <p:cNvPr id="36880" name="Rectangle 43"/>
          <p:cNvSpPr>
            <a:spLocks noChangeArrowheads="1"/>
          </p:cNvSpPr>
          <p:nvPr/>
        </p:nvSpPr>
        <p:spPr bwMode="auto">
          <a:xfrm>
            <a:off x="4791075" y="269875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0   0   0</a:t>
            </a:r>
          </a:p>
        </p:txBody>
      </p:sp>
      <p:sp>
        <p:nvSpPr>
          <p:cNvPr id="36881" name="Line 59"/>
          <p:cNvSpPr>
            <a:spLocks noChangeShapeType="1"/>
          </p:cNvSpPr>
          <p:nvPr/>
        </p:nvSpPr>
        <p:spPr bwMode="auto">
          <a:xfrm>
            <a:off x="4856163" y="2173288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60"/>
          <p:cNvSpPr>
            <a:spLocks noChangeShapeType="1"/>
          </p:cNvSpPr>
          <p:nvPr/>
        </p:nvSpPr>
        <p:spPr bwMode="auto">
          <a:xfrm>
            <a:off x="4856163" y="5970588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Line 65"/>
          <p:cNvSpPr>
            <a:spLocks noChangeShapeType="1"/>
          </p:cNvSpPr>
          <p:nvPr/>
        </p:nvSpPr>
        <p:spPr bwMode="auto">
          <a:xfrm>
            <a:off x="4856163" y="2698750"/>
            <a:ext cx="367188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4" name="Line 71"/>
          <p:cNvSpPr>
            <a:spLocks noChangeShapeType="1"/>
          </p:cNvSpPr>
          <p:nvPr/>
        </p:nvSpPr>
        <p:spPr bwMode="auto">
          <a:xfrm>
            <a:off x="4856163" y="310197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5" name="Line 79"/>
          <p:cNvSpPr>
            <a:spLocks noChangeShapeType="1"/>
          </p:cNvSpPr>
          <p:nvPr/>
        </p:nvSpPr>
        <p:spPr bwMode="auto">
          <a:xfrm>
            <a:off x="4856163" y="350520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6" name="Line 87"/>
          <p:cNvSpPr>
            <a:spLocks noChangeShapeType="1"/>
          </p:cNvSpPr>
          <p:nvPr/>
        </p:nvSpPr>
        <p:spPr bwMode="auto">
          <a:xfrm>
            <a:off x="4856163" y="390842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Line 95"/>
          <p:cNvSpPr>
            <a:spLocks noChangeShapeType="1"/>
          </p:cNvSpPr>
          <p:nvPr/>
        </p:nvSpPr>
        <p:spPr bwMode="auto">
          <a:xfrm>
            <a:off x="4856163" y="431165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8" name="Line 103"/>
          <p:cNvSpPr>
            <a:spLocks noChangeShapeType="1"/>
          </p:cNvSpPr>
          <p:nvPr/>
        </p:nvSpPr>
        <p:spPr bwMode="auto">
          <a:xfrm>
            <a:off x="4856163" y="471487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9" name="Line 111"/>
          <p:cNvSpPr>
            <a:spLocks noChangeShapeType="1"/>
          </p:cNvSpPr>
          <p:nvPr/>
        </p:nvSpPr>
        <p:spPr bwMode="auto">
          <a:xfrm>
            <a:off x="4856163" y="511810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0" name="Line 119"/>
          <p:cNvSpPr>
            <a:spLocks noChangeShapeType="1"/>
          </p:cNvSpPr>
          <p:nvPr/>
        </p:nvSpPr>
        <p:spPr bwMode="auto">
          <a:xfrm>
            <a:off x="4856163" y="552132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1" name="Rectangle 139"/>
          <p:cNvSpPr>
            <a:spLocks noChangeArrowheads="1"/>
          </p:cNvSpPr>
          <p:nvPr/>
        </p:nvSpPr>
        <p:spPr bwMode="auto">
          <a:xfrm>
            <a:off x="5799138" y="1566863"/>
            <a:ext cx="1657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ea typeface="楷体_GB2312" pitchFamily="49" charset="-122"/>
              </a:rPr>
              <a:t>状态表</a:t>
            </a:r>
          </a:p>
        </p:txBody>
      </p:sp>
      <p:cxnSp>
        <p:nvCxnSpPr>
          <p:cNvPr id="50" name="直接连接符 49"/>
          <p:cNvCxnSpPr/>
          <p:nvPr/>
        </p:nvCxnSpPr>
        <p:spPr>
          <a:xfrm rot="16200000" flipH="1">
            <a:off x="4572000" y="4071938"/>
            <a:ext cx="3797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870825" y="2687638"/>
            <a:ext cx="3381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323138" y="2687638"/>
            <a:ext cx="33813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738938" y="2687638"/>
            <a:ext cx="33813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248404"/>
              </p:ext>
            </p:extLst>
          </p:nvPr>
        </p:nvGraphicFramePr>
        <p:xfrm>
          <a:off x="62707" y="2564945"/>
          <a:ext cx="470535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Picture" r:id="rId7" imgW="3238560" imgH="1724400" progId="Word.Picture.8">
                  <p:embed/>
                </p:oleObj>
              </mc:Choice>
              <mc:Fallback>
                <p:oleObj name="Picture" r:id="rId7" imgW="3238560" imgH="1724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7" y="2564945"/>
                        <a:ext cx="470535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750219" y="5474832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状态图</a:t>
            </a:r>
          </a:p>
        </p:txBody>
      </p:sp>
    </p:spTree>
    <p:extLst>
      <p:ext uri="{BB962C8B-B14F-4D97-AF65-F5344CB8AC3E}">
        <p14:creationId xmlns:p14="http://schemas.microsoft.com/office/powerpoint/2010/main" val="151296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3891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BFFAF9-7595-4C1E-8DDD-833CCEADE628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389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E9BFF7F-6278-403C-956D-D588DE6B97DE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4825" y="4049713"/>
            <a:ext cx="80835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 dirty="0">
                <a:ea typeface="楷体_GB2312" pitchFamily="49" charset="-122"/>
              </a:rPr>
              <a:t>   由状态图可见，电路有</a:t>
            </a:r>
            <a:r>
              <a:rPr kumimoji="1" lang="en-US" altLang="zh-CN" sz="2400" dirty="0">
                <a:ea typeface="楷体_GB2312" pitchFamily="49" charset="-122"/>
              </a:rPr>
              <a:t>3</a:t>
            </a:r>
            <a:r>
              <a:rPr kumimoji="1" lang="zh-CN" altLang="en-US" sz="2400" dirty="0">
                <a:ea typeface="楷体_GB2312" pitchFamily="49" charset="-122"/>
              </a:rPr>
              <a:t>个循环的有效状态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 dirty="0">
                <a:ea typeface="楷体_GB2312" pitchFamily="49" charset="-122"/>
              </a:rPr>
              <a:t>   从时序图可看出，电路正常工作时，各触发器的</a:t>
            </a:r>
            <a:r>
              <a:rPr kumimoji="1" lang="en-US" altLang="zh-CN" sz="2400" i="1" dirty="0">
                <a:ea typeface="楷体_GB2312" pitchFamily="49" charset="-122"/>
              </a:rPr>
              <a:t>Q</a:t>
            </a:r>
            <a:r>
              <a:rPr kumimoji="1" lang="zh-CN" altLang="en-US" sz="2400" dirty="0">
                <a:ea typeface="楷体_GB2312" pitchFamily="49" charset="-122"/>
              </a:rPr>
              <a:t>端轮流出现一个宽度为一个</a:t>
            </a:r>
            <a:r>
              <a:rPr kumimoji="1" lang="zh-CN" altLang="en-US" sz="2400" i="1" dirty="0">
                <a:ea typeface="楷体_GB2312" pitchFamily="49" charset="-122"/>
              </a:rPr>
              <a:t>时钟</a:t>
            </a:r>
            <a:r>
              <a:rPr kumimoji="1" lang="zh-CN" altLang="en-US" sz="2400" dirty="0">
                <a:ea typeface="楷体_GB2312" pitchFamily="49" charset="-122"/>
              </a:rPr>
              <a:t>周期</a:t>
            </a:r>
            <a:r>
              <a:rPr kumimoji="1" lang="en-US" altLang="zh-CN" sz="2400" dirty="0">
                <a:ea typeface="楷体_GB2312" pitchFamily="49" charset="-122"/>
              </a:rPr>
              <a:t>(</a:t>
            </a:r>
            <a:r>
              <a:rPr kumimoji="1" lang="en-US" altLang="zh-CN" sz="2400" i="1" dirty="0">
                <a:ea typeface="楷体_GB2312" pitchFamily="49" charset="-122"/>
              </a:rPr>
              <a:t>T</a:t>
            </a:r>
            <a:r>
              <a:rPr kumimoji="1" lang="en-US" altLang="zh-CN" sz="2400" baseline="-25000" dirty="0">
                <a:ea typeface="楷体_GB2312" pitchFamily="49" charset="-122"/>
              </a:rPr>
              <a:t>CP</a:t>
            </a:r>
            <a:r>
              <a:rPr kumimoji="1" lang="en-US" altLang="zh-CN" sz="2400" dirty="0">
                <a:ea typeface="楷体_GB2312" pitchFamily="49" charset="-122"/>
              </a:rPr>
              <a:t>)</a:t>
            </a:r>
            <a:r>
              <a:rPr kumimoji="1" lang="zh-CN" altLang="en-US" sz="2400" dirty="0">
                <a:ea typeface="楷体_GB2312" pitchFamily="49" charset="-122"/>
              </a:rPr>
              <a:t>的脉冲信号，循环周期为</a:t>
            </a:r>
            <a:r>
              <a:rPr kumimoji="1" lang="en-US" altLang="zh-CN" sz="2400" dirty="0">
                <a:ea typeface="楷体_GB2312" pitchFamily="49" charset="-122"/>
              </a:rPr>
              <a:t>3</a:t>
            </a:r>
            <a:r>
              <a:rPr kumimoji="1" lang="en-US" altLang="zh-CN" sz="2400" i="1" dirty="0">
                <a:ea typeface="楷体_GB2312" pitchFamily="49" charset="-122"/>
              </a:rPr>
              <a:t>T</a:t>
            </a:r>
            <a:r>
              <a:rPr kumimoji="1" lang="en-US" altLang="zh-CN" sz="2400" baseline="-25000" dirty="0">
                <a:ea typeface="楷体_GB2312" pitchFamily="49" charset="-122"/>
              </a:rPr>
              <a:t>CP</a:t>
            </a:r>
            <a:endParaRPr kumimoji="1" lang="en-US" altLang="zh-CN" sz="2400" dirty="0">
              <a:ea typeface="楷体_GB2312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 dirty="0">
                <a:ea typeface="楷体_GB2312" pitchFamily="49" charset="-122"/>
              </a:rPr>
              <a:t>   电路的功能为脉冲分配器或节拍脉冲产生器</a:t>
            </a:r>
          </a:p>
        </p:txBody>
      </p:sp>
      <p:graphicFrame>
        <p:nvGraphicFramePr>
          <p:cNvPr id="38919" name="Object 2"/>
          <p:cNvGraphicFramePr>
            <a:graphicFrameLocks noChangeAspect="1"/>
          </p:cNvGraphicFramePr>
          <p:nvPr/>
        </p:nvGraphicFramePr>
        <p:xfrm>
          <a:off x="3294063" y="1617663"/>
          <a:ext cx="53721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" name="Picture" r:id="rId3" imgW="3372040" imgH="1388308" progId="Word.Picture.8">
                  <p:embed/>
                </p:oleObj>
              </mc:Choice>
              <mc:Fallback>
                <p:oleObj name="Picture" r:id="rId3" imgW="3372040" imgH="1388308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1617663"/>
                        <a:ext cx="537210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3"/>
          <p:cNvGraphicFramePr>
            <a:graphicFrameLocks noChangeAspect="1"/>
          </p:cNvGraphicFramePr>
          <p:nvPr/>
        </p:nvGraphicFramePr>
        <p:xfrm>
          <a:off x="514350" y="2279650"/>
          <a:ext cx="25304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Picture" r:id="rId5" imgW="1937880" imgH="1027080" progId="Word.Picture.8">
                  <p:embed/>
                </p:oleObj>
              </mc:Choice>
              <mc:Fallback>
                <p:oleObj name="Picture" r:id="rId5" imgW="1937880" imgH="102708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279650"/>
                        <a:ext cx="2530475" cy="1330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3"/>
          <p:cNvSpPr txBox="1">
            <a:spLocks noChangeArrowheads="1"/>
          </p:cNvSpPr>
          <p:nvPr/>
        </p:nvSpPr>
        <p:spPr bwMode="auto">
          <a:xfrm>
            <a:off x="412750" y="1530350"/>
            <a:ext cx="25527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画出时序图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4301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7D44F72-DA8F-4FA7-A031-71C6B3976A37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数制与代码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7C8768C-E419-4E82-84B4-3E57C2A0505B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数字部分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P350-354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6.1.2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6.1.5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6.1.7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6.2.4</a:t>
            </a:r>
            <a:r>
              <a:rPr lang="zh-CN" altLang="en-US" sz="2400" kern="0" dirty="0">
                <a:latin typeface="Times New Roman" panose="02020603050405020304" pitchFamily="18" charset="0"/>
              </a:rPr>
              <a:t> 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6.2.6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6.2.8</a:t>
            </a:r>
          </a:p>
        </p:txBody>
      </p:sp>
    </p:spTree>
    <p:extLst>
      <p:ext uri="{BB962C8B-B14F-4D97-AF65-F5344CB8AC3E}">
        <p14:creationId xmlns:p14="http://schemas.microsoft.com/office/powerpoint/2010/main" val="62638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D06E75F-D13B-4BE6-8E6C-3487D9D29748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323911-9F09-4F0E-ADE6-40FD2ABCBD02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</a:t>
            </a:r>
            <a:r>
              <a:rPr lang="en-US" altLang="zh-CN" dirty="0"/>
              <a:t>(</a:t>
            </a:r>
            <a:r>
              <a:rPr lang="en-US" altLang="zh-CN" dirty="0" err="1"/>
              <a:t>si</a:t>
            </a:r>
            <a:r>
              <a:rPr lang="en-US" altLang="zh-CN" dirty="0"/>
              <a:t>)</a:t>
            </a:r>
            <a:r>
              <a:rPr lang="zh-CN" altLang="en-US" dirty="0"/>
              <a:t>蛋</a:t>
            </a:r>
            <a:r>
              <a:rPr lang="en-US" altLang="zh-CN" dirty="0"/>
              <a:t>(</a:t>
            </a:r>
            <a:r>
              <a:rPr lang="en-US" altLang="zh-CN" dirty="0" err="1"/>
              <a:t>kao</a:t>
            </a:r>
            <a:r>
              <a:rPr lang="en-US" altLang="zh-CN" dirty="0"/>
              <a:t>)</a:t>
            </a:r>
            <a:r>
              <a:rPr lang="zh-CN" altLang="en-US" dirty="0"/>
              <a:t>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Mealy</a:t>
            </a:r>
            <a:r>
              <a:rPr lang="zh-CN" altLang="en-US" dirty="0"/>
              <a:t>型 </a:t>
            </a:r>
            <a:r>
              <a:rPr lang="en-US" altLang="zh-CN" dirty="0"/>
              <a:t>vs. Moore</a:t>
            </a:r>
            <a:r>
              <a:rPr lang="zh-CN" altLang="en-US" dirty="0"/>
              <a:t>型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跨时钟域逻辑？</a:t>
            </a:r>
            <a:endParaRPr lang="en-US" altLang="zh-CN" dirty="0"/>
          </a:p>
          <a:p>
            <a:r>
              <a:rPr lang="zh-CN" altLang="en-US" dirty="0"/>
              <a:t>全异步逻辑？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8FBA9-0B0D-493A-96CE-87BD85241FA1}" type="datetime1">
              <a:rPr lang="zh-CN" altLang="en-US" smtClean="0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时序逻辑电路(</a:t>
            </a:r>
            <a:r>
              <a:rPr kumimoji="1" lang="en-US" altLang="zh-CN"/>
              <a:t>1)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91259-65BE-4D89-8E09-4A384841FA1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791580" y="3681760"/>
            <a:ext cx="5774323" cy="219551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激励方程：</a:t>
            </a:r>
            <a:r>
              <a:rPr lang="en-US" altLang="zh-CN" sz="2400" dirty="0">
                <a:ea typeface="楷体_GB2312" pitchFamily="49" charset="-122"/>
              </a:rPr>
              <a:t>Z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( X, Q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状态方程：</a:t>
            </a:r>
            <a:r>
              <a:rPr lang="en-US" altLang="zh-CN" sz="2400" dirty="0">
                <a:ea typeface="楷体_GB2312" pitchFamily="49" charset="-122"/>
              </a:rPr>
              <a:t>Q</a:t>
            </a:r>
            <a:r>
              <a:rPr lang="en-US" altLang="zh-CN" sz="2400" baseline="30000" dirty="0">
                <a:ea typeface="楷体_GB2312" pitchFamily="49" charset="-122"/>
              </a:rPr>
              <a:t>n+1</a:t>
            </a:r>
            <a:r>
              <a:rPr lang="zh-CN" altLang="en-US" sz="2400" dirty="0">
                <a:ea typeface="楷体_GB2312" pitchFamily="49" charset="-122"/>
              </a:rPr>
              <a:t>＝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 Z, </a:t>
            </a:r>
            <a:r>
              <a:rPr lang="en-US" altLang="zh-CN" sz="2400" dirty="0" err="1">
                <a:ea typeface="楷体_GB2312" pitchFamily="49" charset="-122"/>
              </a:rPr>
              <a:t>Q</a:t>
            </a:r>
            <a:r>
              <a:rPr lang="en-US" altLang="zh-CN" sz="2400" baseline="30000" dirty="0" err="1">
                <a:ea typeface="楷体_GB2312" pitchFamily="49" charset="-122"/>
              </a:rPr>
              <a:t>n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输出方程：</a:t>
            </a:r>
            <a:r>
              <a:rPr lang="en-US" altLang="zh-CN" sz="2400" dirty="0">
                <a:ea typeface="楷体_GB2312" pitchFamily="49" charset="-122"/>
              </a:rPr>
              <a:t>Y</a:t>
            </a:r>
            <a:r>
              <a:rPr lang="zh-CN" altLang="en-US" sz="2400" dirty="0">
                <a:ea typeface="楷体_GB2312" pitchFamily="49" charset="-122"/>
              </a:rPr>
              <a:t>＝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3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 X, Q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     ----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Mealy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型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</a:t>
            </a:r>
            <a:r>
              <a:rPr lang="en-US" altLang="zh-CN" sz="1600" dirty="0">
                <a:ea typeface="楷体_GB2312" pitchFamily="49" charset="-122"/>
              </a:rPr>
              <a:t>  </a:t>
            </a:r>
            <a:r>
              <a:rPr lang="en-US" altLang="zh-CN" sz="2400" dirty="0">
                <a:ea typeface="楷体_GB2312" pitchFamily="49" charset="-122"/>
              </a:rPr>
              <a:t> Y</a:t>
            </a:r>
            <a:r>
              <a:rPr lang="zh-CN" altLang="en-US" sz="2400" dirty="0">
                <a:ea typeface="楷体_GB2312" pitchFamily="49" charset="-122"/>
              </a:rPr>
              <a:t>＝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4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 Q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      </a:t>
            </a:r>
            <a:r>
              <a:rPr lang="en-US" altLang="zh-CN" sz="20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 ----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Moore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型</a:t>
            </a:r>
          </a:p>
        </p:txBody>
      </p:sp>
      <p:sp>
        <p:nvSpPr>
          <p:cNvPr id="8" name="矩形 7"/>
          <p:cNvSpPr/>
          <p:nvPr/>
        </p:nvSpPr>
        <p:spPr>
          <a:xfrm>
            <a:off x="6048164" y="1570621"/>
            <a:ext cx="2172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 be, or not to be: </a:t>
            </a:r>
          </a:p>
          <a:p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that is the question.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74" b="20421"/>
          <a:stretch/>
        </p:blipFill>
        <p:spPr>
          <a:xfrm>
            <a:off x="7104095" y="2744924"/>
            <a:ext cx="1576736" cy="2091054"/>
          </a:xfrm>
          <a:prstGeom prst="rect">
            <a:avLst/>
          </a:prstGeom>
        </p:spPr>
      </p:pic>
      <p:sp>
        <p:nvSpPr>
          <p:cNvPr id="11" name="椭圆形标注 10"/>
          <p:cNvSpPr/>
          <p:nvPr/>
        </p:nvSpPr>
        <p:spPr>
          <a:xfrm>
            <a:off x="5760132" y="1232756"/>
            <a:ext cx="2880320" cy="1224136"/>
          </a:xfrm>
          <a:prstGeom prst="wedgeEllipseCallout">
            <a:avLst>
              <a:gd name="adj1" fmla="val 27457"/>
              <a:gd name="adj2" fmla="val 87224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56276" y="4835978"/>
            <a:ext cx="1617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不是我说的，真不是我说的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8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BA2EE53-A80B-448D-B5AD-7484D280D01A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7BB47D8-5A14-45E5-8F36-9F43EE91706A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zh-CN" altLang="en-US"/>
              <a:t>时序电路的分类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</a:rPr>
              <a:t>根据</a:t>
            </a:r>
            <a:r>
              <a:rPr lang="zh-CN" altLang="en-US"/>
              <a:t>记忆电路</a:t>
            </a:r>
            <a:r>
              <a:rPr kumimoji="1" lang="zh-CN" altLang="en-US">
                <a:solidFill>
                  <a:srgbClr val="000000"/>
                </a:solidFill>
              </a:rPr>
              <a:t>状态更新的特点，时序电路分为同步时序电路和异步时序电路</a:t>
            </a:r>
          </a:p>
          <a:p>
            <a:endParaRPr kumimoji="1" lang="zh-CN" altLang="en-US">
              <a:solidFill>
                <a:srgbClr val="000000"/>
              </a:solidFill>
            </a:endParaRPr>
          </a:p>
          <a:p>
            <a:endParaRPr kumimoji="1" lang="zh-CN" altLang="en-US">
              <a:solidFill>
                <a:srgbClr val="000000"/>
              </a:solidFill>
            </a:endParaRPr>
          </a:p>
          <a:p>
            <a:endParaRPr kumimoji="1" lang="zh-CN" altLang="en-US">
              <a:solidFill>
                <a:srgbClr val="000000"/>
              </a:solidFill>
            </a:endParaRPr>
          </a:p>
          <a:p>
            <a:endParaRPr lang="zh-CN" altLang="en-US"/>
          </a:p>
          <a:p>
            <a:r>
              <a:rPr lang="zh-CN" altLang="en-US"/>
              <a:t>同步时序电路：所有记忆电路由统一的时钟信号控制，它们的状态在同一时刻更新</a:t>
            </a:r>
          </a:p>
          <a:p>
            <a:r>
              <a:rPr lang="zh-CN" altLang="en-US"/>
              <a:t>异步时序电路：没有统一的时钟信号或没有时钟信号，记忆电路的</a:t>
            </a:r>
            <a:r>
              <a:rPr kumimoji="1" lang="zh-CN" altLang="en-US">
                <a:solidFill>
                  <a:srgbClr val="000000"/>
                </a:solidFill>
              </a:rPr>
              <a:t>状态</a:t>
            </a:r>
            <a:r>
              <a:rPr lang="zh-CN" altLang="en-US"/>
              <a:t>更新不是同时发生的</a:t>
            </a:r>
            <a:endParaRPr lang="en-US" altLang="zh-CN"/>
          </a:p>
        </p:txBody>
      </p:sp>
      <p:grpSp>
        <p:nvGrpSpPr>
          <p:cNvPr id="8199" name="Group 4"/>
          <p:cNvGrpSpPr>
            <a:grpSpLocks/>
          </p:cNvGrpSpPr>
          <p:nvPr/>
        </p:nvGrpSpPr>
        <p:grpSpPr bwMode="auto">
          <a:xfrm>
            <a:off x="4249738" y="3213100"/>
            <a:ext cx="2413000" cy="539750"/>
            <a:chOff x="2677" y="2705"/>
            <a:chExt cx="1520" cy="426"/>
          </a:xfrm>
        </p:grpSpPr>
        <p:sp>
          <p:nvSpPr>
            <p:cNvPr id="8215" name="Text Box 5"/>
            <p:cNvSpPr txBox="1">
              <a:spLocks noChangeArrowheads="1"/>
            </p:cNvSpPr>
            <p:nvPr/>
          </p:nvSpPr>
          <p:spPr bwMode="auto">
            <a:xfrm>
              <a:off x="3039" y="2705"/>
              <a:ext cx="1158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记忆电路</a:t>
              </a:r>
            </a:p>
          </p:txBody>
        </p:sp>
        <p:sp>
          <p:nvSpPr>
            <p:cNvPr id="8216" name="Line 6"/>
            <p:cNvSpPr>
              <a:spLocks noChangeShapeType="1"/>
            </p:cNvSpPr>
            <p:nvPr/>
          </p:nvSpPr>
          <p:spPr bwMode="auto">
            <a:xfrm>
              <a:off x="2677" y="2906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0" name="Group 7"/>
          <p:cNvGrpSpPr>
            <a:grpSpLocks/>
          </p:cNvGrpSpPr>
          <p:nvPr/>
        </p:nvGrpSpPr>
        <p:grpSpPr bwMode="auto">
          <a:xfrm>
            <a:off x="2703513" y="3463925"/>
            <a:ext cx="4281487" cy="885825"/>
            <a:chOff x="1703" y="2921"/>
            <a:chExt cx="2697" cy="558"/>
          </a:xfrm>
        </p:grpSpPr>
        <p:sp>
          <p:nvSpPr>
            <p:cNvPr id="8210" name="Line 8"/>
            <p:cNvSpPr>
              <a:spLocks noChangeShapeType="1"/>
            </p:cNvSpPr>
            <p:nvPr/>
          </p:nvSpPr>
          <p:spPr bwMode="auto">
            <a:xfrm flipH="1">
              <a:off x="4196" y="2921"/>
              <a:ext cx="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9"/>
            <p:cNvSpPr>
              <a:spLocks noChangeShapeType="1"/>
            </p:cNvSpPr>
            <p:nvPr/>
          </p:nvSpPr>
          <p:spPr bwMode="auto">
            <a:xfrm>
              <a:off x="1703" y="3472"/>
              <a:ext cx="26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10"/>
            <p:cNvSpPr>
              <a:spLocks noChangeShapeType="1"/>
            </p:cNvSpPr>
            <p:nvPr/>
          </p:nvSpPr>
          <p:spPr bwMode="auto">
            <a:xfrm>
              <a:off x="1703" y="2928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11"/>
            <p:cNvSpPr>
              <a:spLocks noChangeShapeType="1"/>
            </p:cNvSpPr>
            <p:nvPr/>
          </p:nvSpPr>
          <p:spPr bwMode="auto">
            <a:xfrm>
              <a:off x="4399" y="2921"/>
              <a:ext cx="0" cy="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12"/>
            <p:cNvSpPr>
              <a:spLocks noChangeShapeType="1"/>
            </p:cNvSpPr>
            <p:nvPr/>
          </p:nvSpPr>
          <p:spPr bwMode="auto">
            <a:xfrm>
              <a:off x="1703" y="2928"/>
              <a:ext cx="0" cy="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3132138" y="2528888"/>
            <a:ext cx="1119187" cy="1223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组合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电路</a:t>
            </a:r>
          </a:p>
        </p:txBody>
      </p:sp>
      <p:sp>
        <p:nvSpPr>
          <p:cNvPr id="8202" name="Line 14"/>
          <p:cNvSpPr>
            <a:spLocks noChangeShapeType="1"/>
          </p:cNvSpPr>
          <p:nvPr/>
        </p:nvSpPr>
        <p:spPr bwMode="auto">
          <a:xfrm>
            <a:off x="2592388" y="281463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1447800" y="2616200"/>
            <a:ext cx="1184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输入</a:t>
            </a: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4789488" y="2611438"/>
            <a:ext cx="1150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输出</a:t>
            </a:r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>
            <a:off x="4252913" y="281463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6" name="Group 18"/>
          <p:cNvGrpSpPr>
            <a:grpSpLocks/>
          </p:cNvGrpSpPr>
          <p:nvPr/>
        </p:nvGrpSpPr>
        <p:grpSpPr bwMode="auto">
          <a:xfrm>
            <a:off x="4718050" y="3752850"/>
            <a:ext cx="1041400" cy="431800"/>
            <a:chOff x="2972" y="3135"/>
            <a:chExt cx="656" cy="272"/>
          </a:xfrm>
        </p:grpSpPr>
        <p:sp>
          <p:nvSpPr>
            <p:cNvPr id="8208" name="Line 19"/>
            <p:cNvSpPr>
              <a:spLocks noChangeShapeType="1"/>
            </p:cNvSpPr>
            <p:nvPr/>
          </p:nvSpPr>
          <p:spPr bwMode="auto">
            <a:xfrm flipV="1">
              <a:off x="3628" y="313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Text Box 20"/>
            <p:cNvSpPr txBox="1">
              <a:spLocks noChangeArrowheads="1"/>
            </p:cNvSpPr>
            <p:nvPr/>
          </p:nvSpPr>
          <p:spPr bwMode="auto">
            <a:xfrm>
              <a:off x="2972" y="3177"/>
              <a:ext cx="6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时钟</a:t>
              </a:r>
            </a:p>
          </p:txBody>
        </p:sp>
      </p:grpSp>
      <p:sp>
        <p:nvSpPr>
          <p:cNvPr id="8207" name="Text Box 21"/>
          <p:cNvSpPr txBox="1">
            <a:spLocks noChangeArrowheads="1"/>
          </p:cNvSpPr>
          <p:nvPr/>
        </p:nvSpPr>
        <p:spPr bwMode="auto">
          <a:xfrm>
            <a:off x="6911975" y="3279775"/>
            <a:ext cx="1150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状态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718D9D8-D7F0-41F7-9BEA-E03C7D81AE8D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C70B941-28F0-48BB-AB63-ECF2C31EB701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米里型和</a:t>
            </a:r>
            <a:r>
              <a:rPr lang="zh-CN" altLang="en-US"/>
              <a:t>摩尔</a:t>
            </a:r>
            <a:r>
              <a:rPr lang="zh-CN" altLang="en-US">
                <a:solidFill>
                  <a:schemeClr val="tx1"/>
                </a:solidFill>
              </a:rPr>
              <a:t>型时序电路</a:t>
            </a:r>
          </a:p>
        </p:txBody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1285875"/>
          </a:xfrm>
        </p:spPr>
        <p:txBody>
          <a:bodyPr/>
          <a:lstStyle/>
          <a:p>
            <a:r>
              <a:rPr lang="zh-CN" altLang="en-US"/>
              <a:t>米利 </a:t>
            </a:r>
            <a:r>
              <a:rPr lang="en-US" altLang="zh-CN"/>
              <a:t>(Mealy)</a:t>
            </a:r>
            <a:r>
              <a:rPr lang="zh-CN" altLang="en-US"/>
              <a:t>型：输出是输入和状态的函数</a:t>
            </a:r>
          </a:p>
          <a:p>
            <a:r>
              <a:rPr lang="zh-CN" altLang="en-US"/>
              <a:t>穆尔 </a:t>
            </a:r>
            <a:r>
              <a:rPr lang="en-US" altLang="zh-CN"/>
              <a:t>(Moore)</a:t>
            </a:r>
            <a:r>
              <a:rPr lang="zh-CN" altLang="en-US"/>
              <a:t>型：输出仅是状态的函数</a:t>
            </a: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5651500" y="4416425"/>
            <a:ext cx="1470025" cy="981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记忆电路</a:t>
            </a:r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1049338" y="4735513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1336675" y="5157788"/>
            <a:ext cx="1741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2419350" y="3895725"/>
            <a:ext cx="684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2416175" y="3897313"/>
            <a:ext cx="0" cy="1260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087563" y="3495675"/>
            <a:ext cx="1016000" cy="1239838"/>
            <a:chOff x="1315" y="2202"/>
            <a:chExt cx="640" cy="781"/>
          </a:xfrm>
        </p:grpSpPr>
        <p:sp>
          <p:nvSpPr>
            <p:cNvPr id="10265" name="Line 7"/>
            <p:cNvSpPr>
              <a:spLocks noChangeShapeType="1"/>
            </p:cNvSpPr>
            <p:nvPr/>
          </p:nvSpPr>
          <p:spPr bwMode="auto">
            <a:xfrm>
              <a:off x="1315" y="2202"/>
              <a:ext cx="6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10"/>
            <p:cNvSpPr>
              <a:spLocks noChangeShapeType="1"/>
            </p:cNvSpPr>
            <p:nvPr/>
          </p:nvSpPr>
          <p:spPr bwMode="auto">
            <a:xfrm>
              <a:off x="1315" y="2202"/>
              <a:ext cx="0" cy="7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3" name="Line 11"/>
          <p:cNvSpPr>
            <a:spLocks noChangeShapeType="1"/>
          </p:cNvSpPr>
          <p:nvPr/>
        </p:nvSpPr>
        <p:spPr bwMode="auto">
          <a:xfrm>
            <a:off x="4684713" y="4937125"/>
            <a:ext cx="966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7121525" y="4941888"/>
            <a:ext cx="58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>
            <a:off x="7702550" y="4937125"/>
            <a:ext cx="0" cy="1012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14"/>
          <p:cNvSpPr>
            <a:spLocks noChangeShapeType="1"/>
          </p:cNvSpPr>
          <p:nvPr/>
        </p:nvSpPr>
        <p:spPr bwMode="auto">
          <a:xfrm>
            <a:off x="1336675" y="5949950"/>
            <a:ext cx="6367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Line 15"/>
          <p:cNvSpPr>
            <a:spLocks noChangeShapeType="1"/>
          </p:cNvSpPr>
          <p:nvPr/>
        </p:nvSpPr>
        <p:spPr bwMode="auto">
          <a:xfrm>
            <a:off x="4684713" y="3695700"/>
            <a:ext cx="1003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Line 16"/>
          <p:cNvSpPr>
            <a:spLocks noChangeShapeType="1"/>
          </p:cNvSpPr>
          <p:nvPr/>
        </p:nvSpPr>
        <p:spPr bwMode="auto">
          <a:xfrm>
            <a:off x="1336675" y="515778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Rectangle 17"/>
          <p:cNvSpPr>
            <a:spLocks noChangeArrowheads="1"/>
          </p:cNvSpPr>
          <p:nvPr/>
        </p:nvSpPr>
        <p:spPr bwMode="auto">
          <a:xfrm>
            <a:off x="5759450" y="3465513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输出</a:t>
            </a:r>
            <a:endParaRPr lang="en-US" altLang="zh-CN" sz="2400"/>
          </a:p>
        </p:txBody>
      </p:sp>
      <p:sp>
        <p:nvSpPr>
          <p:cNvPr id="10260" name="Rectangle 19"/>
          <p:cNvSpPr>
            <a:spLocks noChangeArrowheads="1"/>
          </p:cNvSpPr>
          <p:nvPr/>
        </p:nvSpPr>
        <p:spPr bwMode="auto">
          <a:xfrm>
            <a:off x="7164388" y="4340225"/>
            <a:ext cx="89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状态</a:t>
            </a:r>
            <a:endParaRPr lang="en-US" altLang="zh-CN" sz="2400"/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863600" y="41243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输入</a:t>
            </a:r>
            <a:endParaRPr lang="en-US" altLang="zh-CN" sz="2400"/>
          </a:p>
        </p:txBody>
      </p:sp>
      <p:sp>
        <p:nvSpPr>
          <p:cNvPr id="10262" name="AutoShape 25"/>
          <p:cNvSpPr>
            <a:spLocks noChangeArrowheads="1"/>
          </p:cNvSpPr>
          <p:nvPr/>
        </p:nvSpPr>
        <p:spPr bwMode="auto">
          <a:xfrm>
            <a:off x="1804988" y="2960688"/>
            <a:ext cx="3198812" cy="26638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63" name="Text Box 26"/>
          <p:cNvSpPr txBox="1">
            <a:spLocks noChangeArrowheads="1"/>
          </p:cNvSpPr>
          <p:nvPr/>
        </p:nvSpPr>
        <p:spPr bwMode="auto">
          <a:xfrm>
            <a:off x="3105150" y="3176588"/>
            <a:ext cx="1611313" cy="981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组合电路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（输出）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10264" name="Text Box 27"/>
          <p:cNvSpPr txBox="1">
            <a:spLocks noChangeArrowheads="1"/>
          </p:cNvSpPr>
          <p:nvPr/>
        </p:nvSpPr>
        <p:spPr bwMode="auto">
          <a:xfrm>
            <a:off x="3097213" y="4416425"/>
            <a:ext cx="1619250" cy="981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组合电路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（次态）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63009DB-38A5-4BE4-B38E-18A97969C624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F10DE16-24D8-4452-B046-AEA7B20C3532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时序电路的描述方式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r>
              <a:rPr lang="zh-CN" altLang="en-US" sz="2400"/>
              <a:t>逻辑方程、状态转换表（状态表） 、状态转换图（状态图）、时序波形图（时序图）、</a:t>
            </a:r>
            <a:r>
              <a:rPr lang="en-US" altLang="zh-CN" sz="2400"/>
              <a:t>HDL</a:t>
            </a:r>
            <a:r>
              <a:rPr lang="zh-CN" altLang="en-US" sz="2400"/>
              <a:t>描述</a:t>
            </a:r>
          </a:p>
          <a:p>
            <a:pPr lvl="1"/>
            <a:r>
              <a:rPr lang="zh-CN" altLang="en-US"/>
              <a:t>不同描述方式是等价的，可以相互转换</a:t>
            </a:r>
          </a:p>
          <a:p>
            <a:endParaRPr lang="zh-CN" altLang="en-US"/>
          </a:p>
          <a:p>
            <a:endParaRPr lang="zh-CN" altLang="en-US" sz="2400"/>
          </a:p>
          <a:p>
            <a:pPr>
              <a:buFontTx/>
              <a:buNone/>
            </a:pPr>
            <a:endParaRPr lang="zh-CN" altLang="en-US" sz="2400"/>
          </a:p>
          <a:p>
            <a:r>
              <a:rPr lang="zh-CN" altLang="en-US" sz="2400"/>
              <a:t>逻辑方程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511300" y="2813050"/>
            <a:ext cx="6840538" cy="1731963"/>
            <a:chOff x="952" y="1772"/>
            <a:chExt cx="4309" cy="1091"/>
          </a:xfrm>
        </p:grpSpPr>
        <p:grpSp>
          <p:nvGrpSpPr>
            <p:cNvPr id="12297" name="Group 23"/>
            <p:cNvGrpSpPr>
              <a:grpSpLocks/>
            </p:cNvGrpSpPr>
            <p:nvPr/>
          </p:nvGrpSpPr>
          <p:grpSpPr bwMode="auto">
            <a:xfrm>
              <a:off x="2767" y="2266"/>
              <a:ext cx="1520" cy="340"/>
              <a:chOff x="2677" y="2705"/>
              <a:chExt cx="1520" cy="426"/>
            </a:xfrm>
          </p:grpSpPr>
          <p:sp>
            <p:nvSpPr>
              <p:cNvPr id="12311" name="Text Box 24"/>
              <p:cNvSpPr txBox="1">
                <a:spLocks noChangeArrowheads="1"/>
              </p:cNvSpPr>
              <p:nvPr/>
            </p:nvSpPr>
            <p:spPr bwMode="auto">
              <a:xfrm>
                <a:off x="3039" y="2705"/>
                <a:ext cx="1158" cy="4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 sz="2400" b="0">
                    <a:latin typeface="Arial" panose="020B0604020202020204" pitchFamily="34" charset="0"/>
                  </a:rPr>
                  <a:t>记忆电路</a:t>
                </a:r>
              </a:p>
            </p:txBody>
          </p:sp>
          <p:sp>
            <p:nvSpPr>
              <p:cNvPr id="12312" name="Line 25"/>
              <p:cNvSpPr>
                <a:spLocks noChangeShapeType="1"/>
              </p:cNvSpPr>
              <p:nvPr/>
            </p:nvSpPr>
            <p:spPr bwMode="auto">
              <a:xfrm>
                <a:off x="2677" y="2906"/>
                <a:ext cx="3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298" name="Group 26"/>
            <p:cNvGrpSpPr>
              <a:grpSpLocks/>
            </p:cNvGrpSpPr>
            <p:nvPr/>
          </p:nvGrpSpPr>
          <p:grpSpPr bwMode="auto">
            <a:xfrm>
              <a:off x="1793" y="2424"/>
              <a:ext cx="2697" cy="439"/>
              <a:chOff x="1703" y="2921"/>
              <a:chExt cx="2697" cy="558"/>
            </a:xfrm>
          </p:grpSpPr>
          <p:sp>
            <p:nvSpPr>
              <p:cNvPr id="12306" name="Line 27"/>
              <p:cNvSpPr>
                <a:spLocks noChangeShapeType="1"/>
              </p:cNvSpPr>
              <p:nvPr/>
            </p:nvSpPr>
            <p:spPr bwMode="auto">
              <a:xfrm flipH="1">
                <a:off x="4196" y="2921"/>
                <a:ext cx="2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28"/>
              <p:cNvSpPr>
                <a:spLocks noChangeShapeType="1"/>
              </p:cNvSpPr>
              <p:nvPr/>
            </p:nvSpPr>
            <p:spPr bwMode="auto">
              <a:xfrm>
                <a:off x="1703" y="3472"/>
                <a:ext cx="26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Line 29"/>
              <p:cNvSpPr>
                <a:spLocks noChangeShapeType="1"/>
              </p:cNvSpPr>
              <p:nvPr/>
            </p:nvSpPr>
            <p:spPr bwMode="auto">
              <a:xfrm>
                <a:off x="1703" y="2928"/>
                <a:ext cx="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Line 30"/>
              <p:cNvSpPr>
                <a:spLocks noChangeShapeType="1"/>
              </p:cNvSpPr>
              <p:nvPr/>
            </p:nvSpPr>
            <p:spPr bwMode="auto">
              <a:xfrm>
                <a:off x="4399" y="2921"/>
                <a:ext cx="0" cy="5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Line 31"/>
              <p:cNvSpPr>
                <a:spLocks noChangeShapeType="1"/>
              </p:cNvSpPr>
              <p:nvPr/>
            </p:nvSpPr>
            <p:spPr bwMode="auto">
              <a:xfrm>
                <a:off x="1703" y="2928"/>
                <a:ext cx="0" cy="5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9" name="Text Box 32"/>
            <p:cNvSpPr txBox="1">
              <a:spLocks noChangeArrowheads="1"/>
            </p:cNvSpPr>
            <p:nvPr/>
          </p:nvSpPr>
          <p:spPr bwMode="auto">
            <a:xfrm>
              <a:off x="2063" y="1835"/>
              <a:ext cx="705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>
                  <a:latin typeface="Arial" panose="020B0604020202020204" pitchFamily="34" charset="0"/>
                </a:rPr>
                <a:t>组合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12300" name="Line 33"/>
            <p:cNvSpPr>
              <a:spLocks noChangeShapeType="1"/>
            </p:cNvSpPr>
            <p:nvPr/>
          </p:nvSpPr>
          <p:spPr bwMode="auto">
            <a:xfrm>
              <a:off x="1723" y="2015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Text Box 34"/>
            <p:cNvSpPr txBox="1">
              <a:spLocks noChangeArrowheads="1"/>
            </p:cNvSpPr>
            <p:nvPr/>
          </p:nvSpPr>
          <p:spPr bwMode="auto">
            <a:xfrm>
              <a:off x="952" y="1775"/>
              <a:ext cx="74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/>
                <a:t>输入 </a:t>
              </a:r>
              <a:r>
                <a:rPr lang="en-US" altLang="zh-CN" sz="2400" b="0"/>
                <a:t>X</a:t>
              </a:r>
            </a:p>
          </p:txBody>
        </p:sp>
        <p:sp>
          <p:nvSpPr>
            <p:cNvPr id="12302" name="Text Box 35"/>
            <p:cNvSpPr txBox="1">
              <a:spLocks noChangeArrowheads="1"/>
            </p:cNvSpPr>
            <p:nvPr/>
          </p:nvSpPr>
          <p:spPr bwMode="auto">
            <a:xfrm>
              <a:off x="3152" y="1772"/>
              <a:ext cx="725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/>
                <a:t>输出 </a:t>
              </a:r>
              <a:r>
                <a:rPr lang="en-US" altLang="zh-CN" sz="2400" b="0"/>
                <a:t>Y</a:t>
              </a:r>
            </a:p>
          </p:txBody>
        </p:sp>
        <p:sp>
          <p:nvSpPr>
            <p:cNvPr id="12303" name="Line 36"/>
            <p:cNvSpPr>
              <a:spLocks noChangeShapeType="1"/>
            </p:cNvSpPr>
            <p:nvPr/>
          </p:nvSpPr>
          <p:spPr bwMode="auto">
            <a:xfrm>
              <a:off x="2769" y="2015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Text Box 40"/>
            <p:cNvSpPr txBox="1">
              <a:spLocks noChangeArrowheads="1"/>
            </p:cNvSpPr>
            <p:nvPr/>
          </p:nvSpPr>
          <p:spPr bwMode="auto">
            <a:xfrm>
              <a:off x="4536" y="2199"/>
              <a:ext cx="725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/>
                <a:t>状态 </a:t>
              </a:r>
              <a:r>
                <a:rPr lang="en-US" altLang="zh-CN" sz="2400" b="0"/>
                <a:t>Q</a:t>
              </a:r>
            </a:p>
          </p:txBody>
        </p:sp>
        <p:sp>
          <p:nvSpPr>
            <p:cNvPr id="12305" name="Rectangle 41"/>
            <p:cNvSpPr>
              <a:spLocks noChangeArrowheads="1"/>
            </p:cNvSpPr>
            <p:nvPr/>
          </p:nvSpPr>
          <p:spPr bwMode="auto">
            <a:xfrm>
              <a:off x="2811" y="252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Z</a:t>
              </a:r>
              <a:endParaRPr lang="zh-CN" altLang="en-US" sz="2400" b="0"/>
            </a:p>
          </p:txBody>
        </p:sp>
      </p:grpSp>
      <p:sp>
        <p:nvSpPr>
          <p:cNvPr id="1486890" name="Rectangle 42"/>
          <p:cNvSpPr>
            <a:spLocks noChangeArrowheads="1"/>
          </p:cNvSpPr>
          <p:nvPr/>
        </p:nvSpPr>
        <p:spPr bwMode="auto">
          <a:xfrm>
            <a:off x="863600" y="4724400"/>
            <a:ext cx="723741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400" b="0" dirty="0">
                <a:latin typeface="宋体" panose="02010600030101010101" pitchFamily="2" charset="-122"/>
              </a:rPr>
              <a:t>激励方程：</a:t>
            </a:r>
            <a:r>
              <a:rPr lang="en-US" altLang="zh-CN" sz="2400" b="0" dirty="0">
                <a:ea typeface="楷体_GB2312" pitchFamily="49" charset="-122"/>
              </a:rPr>
              <a:t>Z</a:t>
            </a:r>
            <a:r>
              <a:rPr lang="zh-CN" altLang="en-US" sz="2400" b="0" dirty="0">
                <a:ea typeface="楷体_GB2312" pitchFamily="49" charset="-122"/>
              </a:rPr>
              <a:t>＝</a:t>
            </a:r>
            <a:r>
              <a:rPr lang="en-US" altLang="zh-CN" sz="2400" b="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1</a:t>
            </a:r>
            <a:r>
              <a:rPr lang="en-US" altLang="zh-CN" sz="2400" b="0" dirty="0">
                <a:ea typeface="楷体_GB2312" pitchFamily="49" charset="-122"/>
              </a:rPr>
              <a:t> ( X, Q</a:t>
            </a:r>
            <a:r>
              <a:rPr lang="en-US" altLang="zh-CN" sz="2400" b="0" baseline="30000" dirty="0">
                <a:ea typeface="楷体_GB2312" pitchFamily="49" charset="-122"/>
              </a:rPr>
              <a:t> </a:t>
            </a:r>
            <a:r>
              <a:rPr lang="en-US" altLang="zh-CN" sz="2400" b="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状态方程：</a:t>
            </a:r>
            <a:r>
              <a:rPr lang="en-US" altLang="zh-CN" sz="2400" b="0" dirty="0">
                <a:ea typeface="楷体_GB2312" pitchFamily="49" charset="-122"/>
              </a:rPr>
              <a:t>Q</a:t>
            </a:r>
            <a:r>
              <a:rPr lang="en-US" altLang="zh-CN" sz="2400" b="0" baseline="30000" dirty="0">
                <a:ea typeface="楷体_GB2312" pitchFamily="49" charset="-122"/>
              </a:rPr>
              <a:t>n+1</a:t>
            </a:r>
            <a:r>
              <a:rPr lang="zh-CN" altLang="en-US" sz="2400" b="0" dirty="0">
                <a:ea typeface="楷体_GB2312" pitchFamily="49" charset="-122"/>
              </a:rPr>
              <a:t>＝ </a:t>
            </a:r>
            <a:r>
              <a:rPr lang="en-US" altLang="zh-CN" sz="2400" b="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2 </a:t>
            </a:r>
            <a:r>
              <a:rPr lang="en-US" altLang="zh-CN" sz="2400" b="0" dirty="0">
                <a:ea typeface="楷体_GB2312" pitchFamily="49" charset="-122"/>
              </a:rPr>
              <a:t>( Z, </a:t>
            </a:r>
            <a:r>
              <a:rPr lang="en-US" altLang="zh-CN" sz="2400" b="0" dirty="0" err="1">
                <a:ea typeface="楷体_GB2312" pitchFamily="49" charset="-122"/>
              </a:rPr>
              <a:t>Q</a:t>
            </a:r>
            <a:r>
              <a:rPr lang="en-US" altLang="zh-CN" sz="2400" b="0" baseline="30000" dirty="0" err="1">
                <a:ea typeface="楷体_GB2312" pitchFamily="49" charset="-122"/>
              </a:rPr>
              <a:t>n</a:t>
            </a:r>
            <a:r>
              <a:rPr lang="en-US" altLang="zh-CN" sz="2400" b="0" baseline="30000" dirty="0">
                <a:ea typeface="楷体_GB2312" pitchFamily="49" charset="-122"/>
              </a:rPr>
              <a:t> </a:t>
            </a:r>
            <a:r>
              <a:rPr lang="en-US" altLang="zh-CN" sz="2400" b="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输出方程：</a:t>
            </a:r>
            <a:r>
              <a:rPr lang="en-US" altLang="zh-CN" sz="2400" b="0" dirty="0">
                <a:ea typeface="楷体_GB2312" pitchFamily="49" charset="-122"/>
              </a:rPr>
              <a:t>Y</a:t>
            </a:r>
            <a:r>
              <a:rPr lang="zh-CN" altLang="en-US" sz="2400" b="0" dirty="0">
                <a:ea typeface="楷体_GB2312" pitchFamily="49" charset="-122"/>
              </a:rPr>
              <a:t>＝ </a:t>
            </a:r>
            <a:r>
              <a:rPr lang="en-US" altLang="zh-CN" sz="2400" b="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3 </a:t>
            </a:r>
            <a:r>
              <a:rPr lang="en-US" altLang="zh-CN" sz="2400" b="0" dirty="0">
                <a:ea typeface="楷体_GB2312" pitchFamily="49" charset="-122"/>
              </a:rPr>
              <a:t>( X, Q</a:t>
            </a:r>
            <a:r>
              <a:rPr lang="en-US" altLang="zh-CN" sz="2400" b="0" baseline="30000" dirty="0">
                <a:ea typeface="楷体_GB2312" pitchFamily="49" charset="-122"/>
              </a:rPr>
              <a:t> </a:t>
            </a:r>
            <a:r>
              <a:rPr lang="en-US" altLang="zh-CN" sz="2400" b="0" dirty="0">
                <a:ea typeface="楷体_GB2312" pitchFamily="49" charset="-122"/>
              </a:rPr>
              <a:t>)     ----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Mealy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型</a:t>
            </a:r>
          </a:p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en-US" altLang="zh-CN" sz="2400" b="0" dirty="0">
                <a:ea typeface="楷体_GB2312" pitchFamily="49" charset="-122"/>
              </a:rPr>
              <a:t>                  </a:t>
            </a:r>
            <a:r>
              <a:rPr lang="en-US" altLang="zh-CN" sz="1600" b="0" dirty="0">
                <a:ea typeface="楷体_GB2312" pitchFamily="49" charset="-122"/>
              </a:rPr>
              <a:t>  </a:t>
            </a:r>
            <a:r>
              <a:rPr lang="en-US" altLang="zh-CN" sz="2400" b="0" dirty="0">
                <a:ea typeface="楷体_GB2312" pitchFamily="49" charset="-122"/>
              </a:rPr>
              <a:t> Y</a:t>
            </a:r>
            <a:r>
              <a:rPr lang="zh-CN" altLang="en-US" sz="2400" b="0" dirty="0">
                <a:ea typeface="楷体_GB2312" pitchFamily="49" charset="-122"/>
              </a:rPr>
              <a:t>＝ </a:t>
            </a:r>
            <a:r>
              <a:rPr lang="en-US" altLang="zh-CN" sz="2400" b="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4 </a:t>
            </a:r>
            <a:r>
              <a:rPr lang="en-US" altLang="zh-CN" sz="2400" b="0" dirty="0">
                <a:ea typeface="楷体_GB2312" pitchFamily="49" charset="-122"/>
              </a:rPr>
              <a:t>( Q</a:t>
            </a:r>
            <a:r>
              <a:rPr lang="en-US" altLang="zh-CN" sz="2400" b="0" baseline="30000" dirty="0">
                <a:ea typeface="楷体_GB2312" pitchFamily="49" charset="-122"/>
              </a:rPr>
              <a:t> </a:t>
            </a:r>
            <a:r>
              <a:rPr lang="en-US" altLang="zh-CN" sz="2400" b="0" dirty="0">
                <a:ea typeface="楷体_GB2312" pitchFamily="49" charset="-122"/>
              </a:rPr>
              <a:t>)      </a:t>
            </a:r>
            <a:r>
              <a:rPr lang="en-US" altLang="zh-CN" sz="2000" b="0" dirty="0">
                <a:ea typeface="楷体_GB2312" pitchFamily="49" charset="-122"/>
              </a:rPr>
              <a:t>   </a:t>
            </a:r>
            <a:r>
              <a:rPr lang="en-US" altLang="zh-CN" sz="2400" b="0" dirty="0">
                <a:ea typeface="楷体_GB2312" pitchFamily="49" charset="-122"/>
              </a:rPr>
              <a:t> ----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Moore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19B070-83C4-4134-AEF9-E452683AC917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7001064-8E0A-4CB6-87FF-F494292EA47E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逻辑方程和状态表</a:t>
            </a: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947738" y="3573463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状态表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en-US" altLang="zh-CN" sz="2400">
                <a:latin typeface="Arial" panose="020B0604020202020204" pitchFamily="34" charset="0"/>
              </a:rPr>
              <a:t>Mealy</a:t>
            </a:r>
            <a:r>
              <a:rPr lang="zh-CN" altLang="en-US" sz="2400">
                <a:latin typeface="Arial" panose="020B0604020202020204" pitchFamily="34" charset="0"/>
              </a:rPr>
              <a:t>型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944563" y="44894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30000">
                <a:ea typeface="楷体_GB2312" pitchFamily="49" charset="-122"/>
              </a:rPr>
              <a:t>n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1931988" y="4227513"/>
            <a:ext cx="113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30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 Y</a:t>
            </a:r>
          </a:p>
        </p:txBody>
      </p:sp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1728788" y="4803775"/>
            <a:ext cx="66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X=i</a:t>
            </a:r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2593975" y="4803775"/>
            <a:ext cx="67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X=j</a:t>
            </a:r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1628775" y="4160838"/>
            <a:ext cx="0" cy="179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2528888" y="4759325"/>
            <a:ext cx="0" cy="1192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1628775" y="4759325"/>
            <a:ext cx="1906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Text Box 11"/>
          <p:cNvSpPr txBox="1">
            <a:spLocks noChangeArrowheads="1"/>
          </p:cNvSpPr>
          <p:nvPr/>
        </p:nvSpPr>
        <p:spPr bwMode="auto">
          <a:xfrm>
            <a:off x="1736725" y="5537200"/>
            <a:ext cx="7207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…/…</a:t>
            </a:r>
          </a:p>
        </p:txBody>
      </p:sp>
      <p:grpSp>
        <p:nvGrpSpPr>
          <p:cNvPr id="14351" name="Group 12"/>
          <p:cNvGrpSpPr>
            <a:grpSpLocks/>
          </p:cNvGrpSpPr>
          <p:nvPr/>
        </p:nvGrpSpPr>
        <p:grpSpPr bwMode="auto">
          <a:xfrm>
            <a:off x="871538" y="4160838"/>
            <a:ext cx="2700337" cy="1790700"/>
            <a:chOff x="3765" y="1094"/>
            <a:chExt cx="1542" cy="1157"/>
          </a:xfrm>
        </p:grpSpPr>
        <p:sp>
          <p:nvSpPr>
            <p:cNvPr id="14374" name="Line 13"/>
            <p:cNvSpPr>
              <a:spLocks noChangeShapeType="1"/>
            </p:cNvSpPr>
            <p:nvPr/>
          </p:nvSpPr>
          <p:spPr bwMode="auto">
            <a:xfrm>
              <a:off x="3788" y="1094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14"/>
            <p:cNvSpPr>
              <a:spLocks noChangeShapeType="1"/>
            </p:cNvSpPr>
            <p:nvPr/>
          </p:nvSpPr>
          <p:spPr bwMode="auto">
            <a:xfrm>
              <a:off x="3788" y="1843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15"/>
            <p:cNvSpPr>
              <a:spLocks noChangeShapeType="1"/>
            </p:cNvSpPr>
            <p:nvPr/>
          </p:nvSpPr>
          <p:spPr bwMode="auto">
            <a:xfrm>
              <a:off x="3765" y="2251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636838" y="5537200"/>
            <a:ext cx="7207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…/…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052513" y="5537200"/>
            <a:ext cx="3587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…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895850" y="3575050"/>
            <a:ext cx="2952750" cy="2376488"/>
            <a:chOff x="3084" y="2252"/>
            <a:chExt cx="1860" cy="1497"/>
          </a:xfrm>
        </p:grpSpPr>
        <p:sp>
          <p:nvSpPr>
            <p:cNvPr id="14356" name="Text Box 18"/>
            <p:cNvSpPr txBox="1">
              <a:spLocks noChangeArrowheads="1"/>
            </p:cNvSpPr>
            <p:nvPr/>
          </p:nvSpPr>
          <p:spPr bwMode="auto">
            <a:xfrm>
              <a:off x="3084" y="282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30000">
                  <a:ea typeface="楷体_GB2312" pitchFamily="49" charset="-122"/>
                </a:rPr>
                <a:t>n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14357" name="Text Box 19"/>
            <p:cNvSpPr txBox="1">
              <a:spLocks noChangeArrowheads="1"/>
            </p:cNvSpPr>
            <p:nvPr/>
          </p:nvSpPr>
          <p:spPr bwMode="auto">
            <a:xfrm>
              <a:off x="3839" y="2664"/>
              <a:ext cx="4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30000">
                  <a:ea typeface="楷体_GB2312" pitchFamily="49" charset="-122"/>
                </a:rPr>
                <a:t>n+1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3538" y="3027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X=i</a:t>
              </a:r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4100" y="3027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X=j</a:t>
              </a:r>
            </a:p>
          </p:txBody>
        </p:sp>
        <p:sp>
          <p:nvSpPr>
            <p:cNvPr id="14360" name="Line 22"/>
            <p:cNvSpPr>
              <a:spLocks noChangeShapeType="1"/>
            </p:cNvSpPr>
            <p:nvPr/>
          </p:nvSpPr>
          <p:spPr bwMode="auto">
            <a:xfrm>
              <a:off x="3492" y="2622"/>
              <a:ext cx="0" cy="1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>
              <a:off x="4059" y="2998"/>
              <a:ext cx="0" cy="7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24"/>
            <p:cNvSpPr>
              <a:spLocks noChangeShapeType="1"/>
            </p:cNvSpPr>
            <p:nvPr/>
          </p:nvSpPr>
          <p:spPr bwMode="auto">
            <a:xfrm>
              <a:off x="3492" y="2998"/>
              <a:ext cx="1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3668" y="3488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grpSp>
          <p:nvGrpSpPr>
            <p:cNvPr id="14364" name="Group 26"/>
            <p:cNvGrpSpPr>
              <a:grpSpLocks/>
            </p:cNvGrpSpPr>
            <p:nvPr/>
          </p:nvGrpSpPr>
          <p:grpSpPr bwMode="auto">
            <a:xfrm>
              <a:off x="3107" y="2622"/>
              <a:ext cx="1837" cy="1127"/>
              <a:chOff x="3628" y="2772"/>
              <a:chExt cx="1928" cy="1157"/>
            </a:xfrm>
          </p:grpSpPr>
          <p:sp>
            <p:nvSpPr>
              <p:cNvPr id="14371" name="Line 27"/>
              <p:cNvSpPr>
                <a:spLocks noChangeShapeType="1"/>
              </p:cNvSpPr>
              <p:nvPr/>
            </p:nvSpPr>
            <p:spPr bwMode="auto">
              <a:xfrm>
                <a:off x="3651" y="2772"/>
                <a:ext cx="19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28"/>
              <p:cNvSpPr>
                <a:spLocks noChangeShapeType="1"/>
              </p:cNvSpPr>
              <p:nvPr/>
            </p:nvSpPr>
            <p:spPr bwMode="auto">
              <a:xfrm>
                <a:off x="3651" y="3521"/>
                <a:ext cx="19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29"/>
              <p:cNvSpPr>
                <a:spLocks noChangeShapeType="1"/>
              </p:cNvSpPr>
              <p:nvPr/>
            </p:nvSpPr>
            <p:spPr bwMode="auto">
              <a:xfrm>
                <a:off x="3628" y="3929"/>
                <a:ext cx="19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5" name="Text Box 30"/>
            <p:cNvSpPr txBox="1">
              <a:spLocks noChangeArrowheads="1"/>
            </p:cNvSpPr>
            <p:nvPr/>
          </p:nvSpPr>
          <p:spPr bwMode="auto">
            <a:xfrm>
              <a:off x="4127" y="3488"/>
              <a:ext cx="39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4366" name="Text Box 31"/>
            <p:cNvSpPr txBox="1">
              <a:spLocks noChangeArrowheads="1"/>
            </p:cNvSpPr>
            <p:nvPr/>
          </p:nvSpPr>
          <p:spPr bwMode="auto">
            <a:xfrm>
              <a:off x="3152" y="3488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4367" name="Line 32"/>
            <p:cNvSpPr>
              <a:spLocks noChangeShapeType="1"/>
            </p:cNvSpPr>
            <p:nvPr/>
          </p:nvSpPr>
          <p:spPr bwMode="auto">
            <a:xfrm>
              <a:off x="4604" y="2622"/>
              <a:ext cx="0" cy="1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Text Box 33"/>
            <p:cNvSpPr txBox="1">
              <a:spLocks noChangeArrowheads="1"/>
            </p:cNvSpPr>
            <p:nvPr/>
          </p:nvSpPr>
          <p:spPr bwMode="auto">
            <a:xfrm>
              <a:off x="4643" y="287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14369" name="Text Box 34"/>
            <p:cNvSpPr txBox="1">
              <a:spLocks noChangeArrowheads="1"/>
            </p:cNvSpPr>
            <p:nvPr/>
          </p:nvSpPr>
          <p:spPr bwMode="auto">
            <a:xfrm>
              <a:off x="4717" y="3483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4370" name="Text Box 35"/>
            <p:cNvSpPr txBox="1">
              <a:spLocks noChangeArrowheads="1"/>
            </p:cNvSpPr>
            <p:nvPr/>
          </p:nvSpPr>
          <p:spPr bwMode="auto">
            <a:xfrm>
              <a:off x="3174" y="2252"/>
              <a:ext cx="1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 状态表</a:t>
              </a:r>
              <a:r>
                <a:rPr lang="en-US" altLang="zh-CN" sz="2400">
                  <a:latin typeface="宋体" panose="02010600030101010101" pitchFamily="2" charset="-122"/>
                </a:rPr>
                <a:t>(</a:t>
              </a:r>
              <a:r>
                <a:rPr lang="zh-CN" altLang="ja-JP" sz="2400">
                  <a:latin typeface="Arial" panose="020B0604020202020204" pitchFamily="34" charset="0"/>
                </a:rPr>
                <a:t>Moore</a:t>
              </a:r>
              <a:r>
                <a:rPr lang="zh-CN" altLang="en-US" sz="2400">
                  <a:latin typeface="Arial" panose="020B0604020202020204" pitchFamily="34" charset="0"/>
                </a:rPr>
                <a:t>型</a:t>
              </a:r>
              <a:r>
                <a:rPr lang="en-US" altLang="zh-CN" sz="2400"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14355" name="Rectangle 36"/>
          <p:cNvSpPr>
            <a:spLocks noChangeArrowheads="1"/>
          </p:cNvSpPr>
          <p:nvPr/>
        </p:nvSpPr>
        <p:spPr bwMode="auto">
          <a:xfrm>
            <a:off x="719138" y="1484313"/>
            <a:ext cx="7237412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激励方程：</a:t>
            </a:r>
            <a:r>
              <a:rPr lang="en-US" altLang="zh-CN" sz="2400" dirty="0">
                <a:ea typeface="楷体_GB2312" pitchFamily="49" charset="-122"/>
              </a:rPr>
              <a:t>Z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( X, Q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状态方程：</a:t>
            </a:r>
            <a:r>
              <a:rPr lang="en-US" altLang="zh-CN" sz="2400" dirty="0">
                <a:ea typeface="楷体_GB2312" pitchFamily="49" charset="-122"/>
              </a:rPr>
              <a:t>Q</a:t>
            </a:r>
            <a:r>
              <a:rPr lang="en-US" altLang="zh-CN" sz="2400" baseline="30000" dirty="0">
                <a:ea typeface="楷体_GB2312" pitchFamily="49" charset="-122"/>
              </a:rPr>
              <a:t>n+1</a:t>
            </a:r>
            <a:r>
              <a:rPr lang="zh-CN" altLang="en-US" sz="2400" dirty="0">
                <a:ea typeface="楷体_GB2312" pitchFamily="49" charset="-122"/>
              </a:rPr>
              <a:t>＝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 Z, </a:t>
            </a:r>
            <a:r>
              <a:rPr lang="en-US" altLang="zh-CN" sz="2400" dirty="0" err="1">
                <a:ea typeface="楷体_GB2312" pitchFamily="49" charset="-122"/>
              </a:rPr>
              <a:t>Q</a:t>
            </a:r>
            <a:r>
              <a:rPr lang="en-US" altLang="zh-CN" sz="2400" baseline="30000" dirty="0" err="1">
                <a:ea typeface="楷体_GB2312" pitchFamily="49" charset="-122"/>
              </a:rPr>
              <a:t>n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输出方程：</a:t>
            </a:r>
            <a:r>
              <a:rPr lang="en-US" altLang="zh-CN" sz="2400" dirty="0">
                <a:ea typeface="楷体_GB2312" pitchFamily="49" charset="-122"/>
              </a:rPr>
              <a:t>Y</a:t>
            </a:r>
            <a:r>
              <a:rPr lang="zh-CN" altLang="en-US" sz="2400" dirty="0">
                <a:ea typeface="楷体_GB2312" pitchFamily="49" charset="-122"/>
              </a:rPr>
              <a:t>＝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3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 X, Q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     ----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Mealy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型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</a:t>
            </a:r>
            <a:r>
              <a:rPr lang="en-US" altLang="zh-CN" sz="1600" dirty="0">
                <a:ea typeface="楷体_GB2312" pitchFamily="49" charset="-122"/>
              </a:rPr>
              <a:t>  </a:t>
            </a:r>
            <a:r>
              <a:rPr lang="en-US" altLang="zh-CN" sz="2400" dirty="0">
                <a:ea typeface="楷体_GB2312" pitchFamily="49" charset="-122"/>
              </a:rPr>
              <a:t> Y</a:t>
            </a:r>
            <a:r>
              <a:rPr lang="zh-CN" altLang="en-US" sz="2400" dirty="0">
                <a:ea typeface="楷体_GB2312" pitchFamily="49" charset="-122"/>
              </a:rPr>
              <a:t>＝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4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 Q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      </a:t>
            </a:r>
            <a:r>
              <a:rPr lang="en-US" altLang="zh-CN" sz="20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 ----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Moore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C2819F-F150-4936-A760-35A685E3DF12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6A557DC-C597-4E01-85BF-7D7A9E0E4303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状态图</a:t>
            </a:r>
            <a:endParaRPr lang="en-US" altLang="zh-CN" dirty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1914959" y="3883657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Q</a:t>
            </a:r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1614922" y="3736020"/>
            <a:ext cx="1065212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1014939" y="4614365"/>
            <a:ext cx="2757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状态图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米利型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788024" y="3609477"/>
            <a:ext cx="2771775" cy="1524000"/>
            <a:chOff x="3251" y="1094"/>
            <a:chExt cx="1746" cy="960"/>
          </a:xfrm>
        </p:grpSpPr>
        <p:sp>
          <p:nvSpPr>
            <p:cNvPr id="16431" name="Text Box 3"/>
            <p:cNvSpPr txBox="1">
              <a:spLocks noChangeArrowheads="1"/>
            </p:cNvSpPr>
            <p:nvPr/>
          </p:nvSpPr>
          <p:spPr bwMode="auto">
            <a:xfrm>
              <a:off x="3795" y="128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Q/Y</a:t>
              </a:r>
            </a:p>
          </p:txBody>
        </p:sp>
        <p:sp>
          <p:nvSpPr>
            <p:cNvPr id="16432" name="Oval 4"/>
            <p:cNvSpPr>
              <a:spLocks noChangeArrowheads="1"/>
            </p:cNvSpPr>
            <p:nvPr/>
          </p:nvSpPr>
          <p:spPr bwMode="auto">
            <a:xfrm>
              <a:off x="3696" y="1196"/>
              <a:ext cx="719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33" name="Text Box 5"/>
            <p:cNvSpPr txBox="1">
              <a:spLocks noChangeArrowheads="1"/>
            </p:cNvSpPr>
            <p:nvPr/>
          </p:nvSpPr>
          <p:spPr bwMode="auto">
            <a:xfrm>
              <a:off x="4467" y="10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16434" name="Line 6"/>
            <p:cNvSpPr>
              <a:spLocks noChangeShapeType="1"/>
            </p:cNvSpPr>
            <p:nvPr/>
          </p:nvSpPr>
          <p:spPr bwMode="auto">
            <a:xfrm flipV="1">
              <a:off x="4409" y="1458"/>
              <a:ext cx="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Text Box 11"/>
            <p:cNvSpPr txBox="1">
              <a:spLocks noChangeArrowheads="1"/>
            </p:cNvSpPr>
            <p:nvPr/>
          </p:nvSpPr>
          <p:spPr bwMode="auto">
            <a:xfrm>
              <a:off x="3251" y="1727"/>
              <a:ext cx="17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 状态图</a:t>
              </a:r>
              <a:r>
                <a:rPr lang="en-US" altLang="zh-CN" dirty="0">
                  <a:latin typeface="宋体" panose="02010600030101010101" pitchFamily="2" charset="-122"/>
                </a:rPr>
                <a:t>(</a:t>
              </a:r>
              <a:r>
                <a:rPr lang="zh-CN" altLang="en-US" dirty="0">
                  <a:latin typeface="Arial" panose="020B0604020202020204" pitchFamily="34" charset="0"/>
                </a:rPr>
                <a:t>穆尔型</a:t>
              </a:r>
              <a:r>
                <a:rPr lang="en-US" altLang="zh-CN" dirty="0"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16394" name="Line 12"/>
          <p:cNvSpPr>
            <a:spLocks noChangeShapeType="1"/>
          </p:cNvSpPr>
          <p:nvPr/>
        </p:nvSpPr>
        <p:spPr bwMode="auto">
          <a:xfrm flipV="1">
            <a:off x="2684897" y="4170995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Text Box 45"/>
          <p:cNvSpPr txBox="1">
            <a:spLocks noChangeArrowheads="1"/>
          </p:cNvSpPr>
          <p:nvPr/>
        </p:nvSpPr>
        <p:spPr bwMode="auto">
          <a:xfrm>
            <a:off x="2745222" y="3631245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X/Y</a:t>
            </a:r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719138" y="1484313"/>
            <a:ext cx="7237412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激励方程：</a:t>
            </a:r>
            <a:r>
              <a:rPr lang="en-US" altLang="zh-CN" sz="2400" dirty="0">
                <a:ea typeface="楷体_GB2312" pitchFamily="49" charset="-122"/>
              </a:rPr>
              <a:t>Z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( X, Q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状态方程：</a:t>
            </a:r>
            <a:r>
              <a:rPr lang="en-US" altLang="zh-CN" sz="2400" dirty="0">
                <a:ea typeface="楷体_GB2312" pitchFamily="49" charset="-122"/>
              </a:rPr>
              <a:t>Q</a:t>
            </a:r>
            <a:r>
              <a:rPr lang="en-US" altLang="zh-CN" sz="2400" baseline="30000" dirty="0">
                <a:ea typeface="楷体_GB2312" pitchFamily="49" charset="-122"/>
              </a:rPr>
              <a:t>n+1</a:t>
            </a:r>
            <a:r>
              <a:rPr lang="zh-CN" altLang="en-US" sz="2400" dirty="0">
                <a:ea typeface="楷体_GB2312" pitchFamily="49" charset="-122"/>
              </a:rPr>
              <a:t>＝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 Z, </a:t>
            </a:r>
            <a:r>
              <a:rPr lang="en-US" altLang="zh-CN" sz="2400" dirty="0" err="1">
                <a:ea typeface="楷体_GB2312" pitchFamily="49" charset="-122"/>
              </a:rPr>
              <a:t>Q</a:t>
            </a:r>
            <a:r>
              <a:rPr lang="en-US" altLang="zh-CN" sz="2400" baseline="30000" dirty="0" err="1">
                <a:ea typeface="楷体_GB2312" pitchFamily="49" charset="-122"/>
              </a:rPr>
              <a:t>n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输出方程：</a:t>
            </a:r>
            <a:r>
              <a:rPr lang="en-US" altLang="zh-CN" sz="2400" dirty="0">
                <a:ea typeface="楷体_GB2312" pitchFamily="49" charset="-122"/>
              </a:rPr>
              <a:t>Y</a:t>
            </a:r>
            <a:r>
              <a:rPr lang="zh-CN" altLang="en-US" sz="2400" dirty="0">
                <a:ea typeface="楷体_GB2312" pitchFamily="49" charset="-122"/>
              </a:rPr>
              <a:t>＝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3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 X, Q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     ----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Mealy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型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</a:t>
            </a:r>
            <a:r>
              <a:rPr lang="en-US" altLang="zh-CN" sz="1600" dirty="0">
                <a:ea typeface="楷体_GB2312" pitchFamily="49" charset="-122"/>
              </a:rPr>
              <a:t>  </a:t>
            </a:r>
            <a:r>
              <a:rPr lang="en-US" altLang="zh-CN" sz="2400" dirty="0">
                <a:ea typeface="楷体_GB2312" pitchFamily="49" charset="-122"/>
              </a:rPr>
              <a:t> Y</a:t>
            </a:r>
            <a:r>
              <a:rPr lang="zh-CN" altLang="en-US" sz="2400" dirty="0">
                <a:ea typeface="楷体_GB2312" pitchFamily="49" charset="-122"/>
              </a:rPr>
              <a:t>＝ </a:t>
            </a:r>
            <a:r>
              <a:rPr lang="en-US" altLang="zh-CN" sz="2400" i="1" dirty="0">
                <a:ea typeface="楷体_GB2312" pitchFamily="49" charset="-122"/>
              </a:rPr>
              <a:t>f</a:t>
            </a:r>
            <a:r>
              <a:rPr lang="en-US" altLang="zh-CN" sz="2400" b="0" baseline="-25000" dirty="0">
                <a:ea typeface="楷体_GB2312" pitchFamily="49" charset="-122"/>
              </a:rPr>
              <a:t>4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 Q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)      </a:t>
            </a:r>
            <a:r>
              <a:rPr lang="en-US" altLang="zh-CN" sz="20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 ----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Moore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7143" y="5211288"/>
            <a:ext cx="270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</a:t>
            </a:r>
            <a:r>
              <a:rPr lang="en-US" altLang="zh-CN" dirty="0"/>
              <a:t>Q</a:t>
            </a:r>
            <a:r>
              <a:rPr lang="zh-CN" altLang="en-US" dirty="0"/>
              <a:t>转换到另一个，同时输出</a:t>
            </a:r>
            <a:r>
              <a:rPr lang="en-US" altLang="zh-CN" dirty="0"/>
              <a:t>Y</a:t>
            </a:r>
            <a:r>
              <a:rPr lang="zh-CN" altLang="en-US" dirty="0"/>
              <a:t>变化，两个都受到</a:t>
            </a:r>
            <a:r>
              <a:rPr lang="en-US" altLang="zh-CN" dirty="0"/>
              <a:t>X</a:t>
            </a:r>
            <a:r>
              <a:rPr lang="zh-CN" altLang="en-US" dirty="0"/>
              <a:t>直接影响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22746" y="5150541"/>
            <a:ext cx="2700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</a:t>
            </a:r>
            <a:r>
              <a:rPr lang="en-US" altLang="zh-CN" dirty="0"/>
              <a:t>Q</a:t>
            </a:r>
            <a:r>
              <a:rPr lang="zh-CN" altLang="en-US" dirty="0"/>
              <a:t>转换到另一个，在某个状态下</a:t>
            </a:r>
            <a:r>
              <a:rPr lang="en-US" altLang="zh-CN" dirty="0"/>
              <a:t>Q</a:t>
            </a:r>
            <a:r>
              <a:rPr lang="zh-CN" altLang="en-US" dirty="0"/>
              <a:t>值确定，与当前输入</a:t>
            </a:r>
            <a:r>
              <a:rPr lang="en-US" altLang="zh-CN" dirty="0"/>
              <a:t>X</a:t>
            </a:r>
            <a:r>
              <a:rPr lang="zh-CN" altLang="en-US" dirty="0"/>
              <a:t>无关，只有</a:t>
            </a:r>
            <a:r>
              <a:rPr lang="en-US" altLang="zh-CN" dirty="0"/>
              <a:t>Q</a:t>
            </a:r>
            <a:r>
              <a:rPr lang="zh-CN" altLang="en-US" dirty="0"/>
              <a:t>直接受到</a:t>
            </a:r>
            <a:r>
              <a:rPr lang="en-US" altLang="zh-CN" dirty="0"/>
              <a:t>X</a:t>
            </a:r>
            <a:r>
              <a:rPr lang="zh-CN" altLang="en-US" dirty="0"/>
              <a:t>影响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6667AD8-57D5-405B-8D84-DFFA4A341F7E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565D885-E6CE-41C8-A39B-45E6F7A0AFA6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52575"/>
            <a:ext cx="3394075" cy="706438"/>
          </a:xfrm>
          <a:noFill/>
        </p:spPr>
        <p:txBody>
          <a:bodyPr/>
          <a:lstStyle/>
          <a:p>
            <a:r>
              <a:rPr lang="zh-CN" altLang="en-US"/>
              <a:t>逻辑方程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</a:p>
        </p:txBody>
      </p:sp>
      <p:graphicFrame>
        <p:nvGraphicFramePr>
          <p:cNvPr id="18439" name="Object 4"/>
          <p:cNvGraphicFramePr>
            <a:graphicFrameLocks noChangeAspect="1"/>
          </p:cNvGraphicFramePr>
          <p:nvPr/>
        </p:nvGraphicFramePr>
        <p:xfrm>
          <a:off x="3922713" y="1679575"/>
          <a:ext cx="4443412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2" name="Picture" r:id="rId3" imgW="2721900" imgH="2525631" progId="Word.Picture.8">
                  <p:embed/>
                </p:oleObj>
              </mc:Choice>
              <mc:Fallback>
                <p:oleObj name="Picture" r:id="rId3" imgW="2721900" imgH="252563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679575"/>
                        <a:ext cx="4443412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763588" y="22971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输出方程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90950" name="Object 6"/>
          <p:cNvGraphicFramePr>
            <a:graphicFrameLocks noChangeAspect="1"/>
          </p:cNvGraphicFramePr>
          <p:nvPr/>
        </p:nvGraphicFramePr>
        <p:xfrm>
          <a:off x="1011238" y="2828925"/>
          <a:ext cx="2324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3" name="公式" r:id="rId5" imgW="1015559" imgH="253890" progId="Equation.3">
                  <p:embed/>
                </p:oleObj>
              </mc:Choice>
              <mc:Fallback>
                <p:oleObj name="公式" r:id="rId5" imgW="1015559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828925"/>
                        <a:ext cx="2324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1" name="Object 7"/>
          <p:cNvGraphicFramePr>
            <a:graphicFrameLocks noChangeAspect="1"/>
          </p:cNvGraphicFramePr>
          <p:nvPr/>
        </p:nvGraphicFramePr>
        <p:xfrm>
          <a:off x="1035050" y="4622800"/>
          <a:ext cx="24479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" name="公式" r:id="rId7" imgW="1079032" imgH="241195" progId="Equation.3">
                  <p:embed/>
                </p:oleObj>
              </mc:Choice>
              <mc:Fallback>
                <p:oleObj name="公式" r:id="rId7" imgW="1079032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622800"/>
                        <a:ext cx="24479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2" name="Object 8"/>
          <p:cNvGraphicFramePr>
            <a:graphicFrameLocks noChangeAspect="1"/>
          </p:cNvGraphicFramePr>
          <p:nvPr/>
        </p:nvGraphicFramePr>
        <p:xfrm>
          <a:off x="1008063" y="3960813"/>
          <a:ext cx="14859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5" name="公式" r:id="rId9" imgW="647419" imgH="266584" progId="Equation.3">
                  <p:embed/>
                </p:oleObj>
              </mc:Choice>
              <mc:Fallback>
                <p:oleObj name="公式" r:id="rId9" imgW="647419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960813"/>
                        <a:ext cx="14859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9"/>
          <p:cNvSpPr>
            <a:spLocks noChangeArrowheads="1"/>
          </p:cNvSpPr>
          <p:nvPr/>
        </p:nvSpPr>
        <p:spPr bwMode="auto">
          <a:xfrm>
            <a:off x="763588" y="34242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激励方程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90954" name="Object 10"/>
          <p:cNvGraphicFramePr>
            <a:graphicFrameLocks noChangeAspect="1"/>
          </p:cNvGraphicFramePr>
          <p:nvPr/>
        </p:nvGraphicFramePr>
        <p:xfrm>
          <a:off x="2916238" y="5795963"/>
          <a:ext cx="26352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6" name="公式" r:id="rId11" imgW="1180588" imgH="241195" progId="Equation.3">
                  <p:embed/>
                </p:oleObj>
              </mc:Choice>
              <mc:Fallback>
                <p:oleObj name="公式" r:id="rId11" imgW="1180588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795963"/>
                        <a:ext cx="26352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5" name="Object 11"/>
          <p:cNvGraphicFramePr>
            <a:graphicFrameLocks noChangeAspect="1"/>
          </p:cNvGraphicFramePr>
          <p:nvPr/>
        </p:nvGraphicFramePr>
        <p:xfrm>
          <a:off x="1022350" y="5751513"/>
          <a:ext cx="15732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name="公式" r:id="rId13" imgW="748975" imgH="266584" progId="Equation.3">
                  <p:embed/>
                </p:oleObj>
              </mc:Choice>
              <mc:Fallback>
                <p:oleObj name="公式" r:id="rId13" imgW="748975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751513"/>
                        <a:ext cx="15732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12"/>
          <p:cNvSpPr>
            <a:spLocks noChangeArrowheads="1"/>
          </p:cNvSpPr>
          <p:nvPr/>
        </p:nvSpPr>
        <p:spPr bwMode="auto">
          <a:xfrm>
            <a:off x="755650" y="52403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状态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0957" name="Rectangle 13"/>
          <p:cNvSpPr>
            <a:spLocks noChangeArrowheads="1"/>
          </p:cNvSpPr>
          <p:nvPr/>
        </p:nvSpPr>
        <p:spPr bwMode="auto">
          <a:xfrm>
            <a:off x="6480175" y="5373688"/>
            <a:ext cx="1800225" cy="850900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Mealy</a:t>
            </a:r>
            <a:r>
              <a:rPr lang="zh-CN" altLang="en-US" sz="2400" b="0"/>
              <a:t>型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时序电路</a:t>
            </a:r>
          </a:p>
        </p:txBody>
      </p:sp>
      <p:sp>
        <p:nvSpPr>
          <p:cNvPr id="1490958" name="Text Box 14"/>
          <p:cNvSpPr txBox="1">
            <a:spLocks noChangeArrowheads="1"/>
          </p:cNvSpPr>
          <p:nvPr/>
        </p:nvSpPr>
        <p:spPr bwMode="auto">
          <a:xfrm>
            <a:off x="2555875" y="57896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AB9288A-126E-43B8-AA61-8257CFD62E5C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D26343D-810C-4BA6-BAC6-C0E8E1B25C8E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251200" cy="1179512"/>
          </a:xfrm>
        </p:spPr>
        <p:txBody>
          <a:bodyPr/>
          <a:lstStyle/>
          <a:p>
            <a:r>
              <a:rPr lang="zh-CN" altLang="en-US"/>
              <a:t>状态表</a:t>
            </a: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738188" y="5013325"/>
            <a:ext cx="10493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738188" y="4545013"/>
            <a:ext cx="10493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787400" y="3554413"/>
            <a:ext cx="1050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</a:t>
            </a: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760413" y="4041775"/>
            <a:ext cx="10493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</a:t>
            </a:r>
          </a:p>
        </p:txBody>
      </p:sp>
      <p:graphicFrame>
        <p:nvGraphicFramePr>
          <p:cNvPr id="19467" name="Object 17"/>
          <p:cNvGraphicFramePr>
            <a:graphicFrameLocks noChangeAspect="1"/>
          </p:cNvGraphicFramePr>
          <p:nvPr/>
        </p:nvGraphicFramePr>
        <p:xfrm>
          <a:off x="788988" y="2624138"/>
          <a:ext cx="9223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" name="公式" r:id="rId4" imgW="380835" imgH="241195" progId="Equation.3">
                  <p:embed/>
                </p:oleObj>
              </mc:Choice>
              <mc:Fallback>
                <p:oleObj name="公式" r:id="rId4" imgW="380835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624138"/>
                        <a:ext cx="9223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8"/>
          <p:cNvGraphicFramePr>
            <a:graphicFrameLocks noChangeAspect="1"/>
          </p:cNvGraphicFramePr>
          <p:nvPr/>
        </p:nvGraphicFramePr>
        <p:xfrm>
          <a:off x="2314575" y="2401888"/>
          <a:ext cx="16208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7" name="公式" r:id="rId6" imgW="723586" imgH="241195" progId="Equation.3">
                  <p:embed/>
                </p:oleObj>
              </mc:Choice>
              <mc:Fallback>
                <p:oleObj name="公式" r:id="rId6" imgW="723586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401888"/>
                        <a:ext cx="162083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3190875" y="3014663"/>
            <a:ext cx="130333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X=1</a:t>
            </a:r>
          </a:p>
        </p:txBody>
      </p:sp>
      <p:sp>
        <p:nvSpPr>
          <p:cNvPr id="19470" name="Rectangle 20"/>
          <p:cNvSpPr>
            <a:spLocks noChangeArrowheads="1"/>
          </p:cNvSpPr>
          <p:nvPr/>
        </p:nvSpPr>
        <p:spPr bwMode="auto">
          <a:xfrm>
            <a:off x="1890713" y="3014663"/>
            <a:ext cx="13001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X=0</a:t>
            </a:r>
          </a:p>
        </p:txBody>
      </p:sp>
      <p:sp>
        <p:nvSpPr>
          <p:cNvPr id="19471" name="Line 21"/>
          <p:cNvSpPr>
            <a:spLocks noChangeShapeType="1"/>
          </p:cNvSpPr>
          <p:nvPr/>
        </p:nvSpPr>
        <p:spPr bwMode="auto">
          <a:xfrm>
            <a:off x="841375" y="2312988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22"/>
          <p:cNvSpPr>
            <a:spLocks noChangeShapeType="1"/>
          </p:cNvSpPr>
          <p:nvPr/>
        </p:nvSpPr>
        <p:spPr bwMode="auto">
          <a:xfrm>
            <a:off x="841375" y="5518150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23"/>
          <p:cNvSpPr>
            <a:spLocks noChangeShapeType="1"/>
          </p:cNvSpPr>
          <p:nvPr/>
        </p:nvSpPr>
        <p:spPr bwMode="auto">
          <a:xfrm>
            <a:off x="1890713" y="2312988"/>
            <a:ext cx="0" cy="3205162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24"/>
          <p:cNvSpPr>
            <a:spLocks noChangeShapeType="1"/>
          </p:cNvSpPr>
          <p:nvPr/>
        </p:nvSpPr>
        <p:spPr bwMode="auto">
          <a:xfrm>
            <a:off x="3190875" y="2987675"/>
            <a:ext cx="0" cy="2530475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25"/>
          <p:cNvSpPr>
            <a:spLocks noChangeShapeType="1"/>
          </p:cNvSpPr>
          <p:nvPr/>
        </p:nvSpPr>
        <p:spPr bwMode="auto">
          <a:xfrm>
            <a:off x="1890713" y="2987675"/>
            <a:ext cx="2603500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26"/>
          <p:cNvSpPr>
            <a:spLocks noChangeShapeType="1"/>
          </p:cNvSpPr>
          <p:nvPr/>
        </p:nvSpPr>
        <p:spPr bwMode="auto">
          <a:xfrm>
            <a:off x="841375" y="3567113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7"/>
          <p:cNvSpPr>
            <a:spLocks noChangeShapeType="1"/>
          </p:cNvSpPr>
          <p:nvPr/>
        </p:nvSpPr>
        <p:spPr bwMode="auto">
          <a:xfrm>
            <a:off x="841375" y="4054475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8"/>
          <p:cNvSpPr>
            <a:spLocks noChangeShapeType="1"/>
          </p:cNvSpPr>
          <p:nvPr/>
        </p:nvSpPr>
        <p:spPr bwMode="auto">
          <a:xfrm>
            <a:off x="822325" y="4541838"/>
            <a:ext cx="3654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Line 29"/>
          <p:cNvSpPr>
            <a:spLocks noChangeShapeType="1"/>
          </p:cNvSpPr>
          <p:nvPr/>
        </p:nvSpPr>
        <p:spPr bwMode="auto">
          <a:xfrm>
            <a:off x="841375" y="5029200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80" name="Object 30"/>
          <p:cNvGraphicFramePr>
            <a:graphicFrameLocks noChangeAspect="1"/>
          </p:cNvGraphicFramePr>
          <p:nvPr/>
        </p:nvGraphicFramePr>
        <p:xfrm>
          <a:off x="5253038" y="4032250"/>
          <a:ext cx="26749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8" name="公式" r:id="rId8" imgW="1015559" imgH="253890" progId="Equation.3">
                  <p:embed/>
                </p:oleObj>
              </mc:Choice>
              <mc:Fallback>
                <p:oleObj name="公式" r:id="rId8" imgW="1015559" imgH="25389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4032250"/>
                        <a:ext cx="26749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31"/>
          <p:cNvGraphicFramePr>
            <a:graphicFrameLocks noChangeAspect="1"/>
          </p:cNvGraphicFramePr>
          <p:nvPr/>
        </p:nvGraphicFramePr>
        <p:xfrm>
          <a:off x="5207000" y="3201988"/>
          <a:ext cx="30892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9" name="公式" r:id="rId10" imgW="1180588" imgH="241195" progId="Equation.3">
                  <p:embed/>
                </p:oleObj>
              </mc:Choice>
              <mc:Fallback>
                <p:oleObj name="公式" r:id="rId10" imgW="1180588" imgH="24119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3201988"/>
                        <a:ext cx="30892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32"/>
          <p:cNvGraphicFramePr>
            <a:graphicFrameLocks noChangeAspect="1"/>
          </p:cNvGraphicFramePr>
          <p:nvPr/>
        </p:nvGraphicFramePr>
        <p:xfrm>
          <a:off x="5251450" y="2260600"/>
          <a:ext cx="1892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0" name="公式" r:id="rId12" imgW="748975" imgH="266584" progId="Equation.3">
                  <p:embed/>
                </p:oleObj>
              </mc:Choice>
              <mc:Fallback>
                <p:oleObj name="公式" r:id="rId12" imgW="748975" imgH="26658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260600"/>
                        <a:ext cx="1892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32000" y="3611563"/>
            <a:ext cx="3397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367088" y="3611563"/>
            <a:ext cx="338137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335213" y="3611563"/>
            <a:ext cx="338137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659188" y="3611563"/>
            <a:ext cx="338137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746375" y="3611563"/>
            <a:ext cx="33813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060825" y="3611563"/>
            <a:ext cx="33813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19489" name="TextBox 41"/>
          <p:cNvSpPr txBox="1">
            <a:spLocks noChangeArrowheads="1"/>
          </p:cNvSpPr>
          <p:nvPr/>
        </p:nvSpPr>
        <p:spPr bwMode="auto">
          <a:xfrm>
            <a:off x="2563813" y="3611563"/>
            <a:ext cx="26987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19490" name="TextBox 42"/>
          <p:cNvSpPr txBox="1">
            <a:spLocks noChangeArrowheads="1"/>
          </p:cNvSpPr>
          <p:nvPr/>
        </p:nvSpPr>
        <p:spPr bwMode="auto">
          <a:xfrm>
            <a:off x="3878263" y="3611563"/>
            <a:ext cx="26987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6480175" y="5373688"/>
            <a:ext cx="1800225" cy="850900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 dirty="0"/>
              <a:t>Mealy</a:t>
            </a:r>
            <a:r>
              <a:rPr lang="zh-CN" altLang="en-US" sz="2400" b="0" dirty="0"/>
              <a:t>型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时序电路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0026" y="5781159"/>
            <a:ext cx="446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看当前的</a:t>
            </a:r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n</a:t>
            </a:r>
            <a:r>
              <a:rPr lang="en-US" altLang="zh-CN" dirty="0"/>
              <a:t>,Q</a:t>
            </a:r>
            <a:r>
              <a:rPr lang="en-US" altLang="zh-CN" baseline="-25000" dirty="0"/>
              <a:t>0</a:t>
            </a:r>
            <a:r>
              <a:rPr lang="en-US" altLang="zh-CN" baseline="30000" dirty="0"/>
              <a:t>n</a:t>
            </a:r>
            <a:r>
              <a:rPr lang="zh-CN" altLang="en-US" dirty="0"/>
              <a:t>和变化后的</a:t>
            </a:r>
            <a:r>
              <a:rPr lang="en-US" altLang="zh-CN" dirty="0"/>
              <a:t>X</a:t>
            </a:r>
            <a:r>
              <a:rPr lang="zh-CN" altLang="en-US" dirty="0"/>
              <a:t>来确定输出</a:t>
            </a:r>
            <a:r>
              <a:rPr lang="en-US" altLang="zh-CN" dirty="0"/>
              <a:t>Y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443</TotalTime>
  <Pages>0</Pages>
  <Words>2424</Words>
  <Characters>0</Characters>
  <Application>Microsoft Macintosh PowerPoint</Application>
  <DocSecurity>0</DocSecurity>
  <PresentationFormat>全屏显示(4:3)</PresentationFormat>
  <Lines>0</Lines>
  <Paragraphs>551</Paragraphs>
  <Slides>24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楷体_GB2312</vt:lpstr>
      <vt:lpstr>宋体</vt:lpstr>
      <vt:lpstr>Arial</vt:lpstr>
      <vt:lpstr>Arial</vt:lpstr>
      <vt:lpstr>Times New Roman</vt:lpstr>
      <vt:lpstr>默认设计模板</vt:lpstr>
      <vt:lpstr>Picture</vt:lpstr>
      <vt:lpstr>公式</vt:lpstr>
      <vt:lpstr>模拟与数字电路 Analog and Digital Circuits</vt:lpstr>
      <vt:lpstr>内容提纲</vt:lpstr>
      <vt:lpstr>时序电路的分类</vt:lpstr>
      <vt:lpstr>米里型和摩尔型时序电路</vt:lpstr>
      <vt:lpstr>时序电路的描述方式</vt:lpstr>
      <vt:lpstr>逻辑方程和状态表</vt:lpstr>
      <vt:lpstr>状态图</vt:lpstr>
      <vt:lpstr>示例1─时序电路描述方式</vt:lpstr>
      <vt:lpstr>示例1─时序电路描述方式(续1)</vt:lpstr>
      <vt:lpstr>示例1─时序电路描述方式(续2)</vt:lpstr>
      <vt:lpstr>示例1─时序电路描述方式(续3)</vt:lpstr>
      <vt:lpstr>同步时序电路的分析</vt:lpstr>
      <vt:lpstr>示例2─分析时序电路</vt:lpstr>
      <vt:lpstr>示例2─分析时序电路(续1)</vt:lpstr>
      <vt:lpstr>示例2─分析时序电路(续2)</vt:lpstr>
      <vt:lpstr>示例2─分析时序电路(续3)</vt:lpstr>
      <vt:lpstr>示例2─分析时序电路(续4)</vt:lpstr>
      <vt:lpstr>示例3─分析时序电路</vt:lpstr>
      <vt:lpstr>示例3─分析时序电路(续1)</vt:lpstr>
      <vt:lpstr>示例3─分析时序电路(续2)</vt:lpstr>
      <vt:lpstr>示例3─分析时序电路(续3)</vt:lpstr>
      <vt:lpstr>作业</vt:lpstr>
      <vt:lpstr>The End</vt:lpstr>
      <vt:lpstr>彩(si)蛋(kao)时间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Microsoft Office User</cp:lastModifiedBy>
  <cp:revision>395</cp:revision>
  <cp:lastPrinted>1900-01-04T05:08:28Z</cp:lastPrinted>
  <dcterms:created xsi:type="dcterms:W3CDTF">2004-01-05T23:56:53Z</dcterms:created>
  <dcterms:modified xsi:type="dcterms:W3CDTF">2021-10-20T08:50:12Z</dcterms:modified>
  <cp:category>16位微机原理与接口</cp:category>
</cp:coreProperties>
</file>