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610" r:id="rId3"/>
    <p:sldId id="726" r:id="rId4"/>
    <p:sldId id="695" r:id="rId5"/>
    <p:sldId id="727" r:id="rId6"/>
    <p:sldId id="697" r:id="rId7"/>
    <p:sldId id="698" r:id="rId8"/>
    <p:sldId id="699" r:id="rId9"/>
    <p:sldId id="700" r:id="rId10"/>
    <p:sldId id="674" r:id="rId11"/>
    <p:sldId id="728" r:id="rId12"/>
    <p:sldId id="729" r:id="rId13"/>
    <p:sldId id="730" r:id="rId14"/>
    <p:sldId id="724" r:id="rId15"/>
    <p:sldId id="731" r:id="rId16"/>
    <p:sldId id="732" r:id="rId17"/>
    <p:sldId id="733" r:id="rId18"/>
    <p:sldId id="734" r:id="rId19"/>
    <p:sldId id="725" r:id="rId20"/>
    <p:sldId id="735" r:id="rId21"/>
    <p:sldId id="736" r:id="rId22"/>
    <p:sldId id="737" r:id="rId23"/>
    <p:sldId id="677" r:id="rId24"/>
    <p:sldId id="678" r:id="rId25"/>
    <p:sldId id="679" r:id="rId26"/>
    <p:sldId id="680" r:id="rId27"/>
    <p:sldId id="681" r:id="rId28"/>
    <p:sldId id="477" r:id="rId2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996633"/>
    <a:srgbClr val="9900FF"/>
    <a:srgbClr val="CC3300"/>
    <a:srgbClr val="FF9933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8"/>
    <p:restoredTop sz="91036" autoAdjust="0"/>
  </p:normalViewPr>
  <p:slideViewPr>
    <p:cSldViewPr>
      <p:cViewPr varScale="1">
        <p:scale>
          <a:sx n="90" d="100"/>
          <a:sy n="90" d="100"/>
        </p:scale>
        <p:origin x="200" y="1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88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BD9B1769-E85A-40EA-9A6D-C6A7345E01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194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4509546B-A548-48C1-9B42-53BA7EEB1B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0348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8F77FAF-B07E-4A1E-ACDC-C230E9BF2355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5386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991BA8D-E4BA-C948-9DD3-0E07E46292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EA6D0BE-C20E-D44F-B287-76B2DF896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59248383-EFCD-284F-8EC4-96C31915A1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AE6BABE8-B50D-E24F-A747-77468BB01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在每个时钟周期内：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ns</a:t>
            </a:r>
            <a:r>
              <a:rPr lang="zh-CN" altLang="en-US"/>
              <a:t>和</a:t>
            </a:r>
            <a:r>
              <a:rPr lang="en-US" altLang="zh-CN"/>
              <a:t>nso</a:t>
            </a:r>
            <a:r>
              <a:rPr lang="zh-CN" altLang="en-US"/>
              <a:t>可能发生多次变化（因为是组合逻辑输出），但要求其在时钟周期结束前一定时间内（称为建立时间）必须保持稳定；</a:t>
            </a:r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cs</a:t>
            </a:r>
            <a:r>
              <a:rPr lang="zh-CN" altLang="en-US"/>
              <a:t>和</a:t>
            </a:r>
            <a:r>
              <a:rPr lang="en-US" altLang="zh-CN"/>
              <a:t>out</a:t>
            </a:r>
            <a:r>
              <a:rPr lang="zh-CN" altLang="en-US"/>
              <a:t>最多变化一次，且仅发生在时钟周期开始处（因为是寄存器输出）；</a:t>
            </a:r>
            <a:endParaRPr lang="en-US" altLang="zh-CN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F444C709-C2AC-EC47-9FAD-807A3C965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FBA4A7A-4BB3-C74A-8515-E54B393A3539}" type="slidenum">
              <a:rPr lang="zh-CN" altLang="en-US" sz="1300"/>
              <a:pPr>
                <a:spcBef>
                  <a:spcPct val="0"/>
                </a:spcBef>
              </a:pPr>
              <a:t>13</a:t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A1F2DE8-8821-F248-BAC1-ED97936BBF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608BDE8-5896-8044-BAA2-7A4EACBEE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25F7310-4F2B-DC43-810F-B60CE7E2C2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803BD34-0BA8-404C-A74E-960B4BF14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43177DA-33B1-E44A-8B67-ACF50FC4CA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4E47DB1-D2CE-504A-8BD8-12C9B71B5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FE4D4B60-7416-D848-AD65-5DA6293EF4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ADE74CBC-DD9C-1B47-B0D4-508A61C8D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在每个时钟周期内：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ns</a:t>
            </a:r>
            <a:r>
              <a:rPr lang="zh-CN" altLang="en-US"/>
              <a:t>和</a:t>
            </a:r>
            <a:r>
              <a:rPr lang="en-US" altLang="zh-CN"/>
              <a:t>nso</a:t>
            </a:r>
            <a:r>
              <a:rPr lang="zh-CN" altLang="en-US"/>
              <a:t>可能发生多次变化（因为是组合逻辑输出），但要求其在时钟周期结束前一定时间内（称为建立时间）必须保持稳定；</a:t>
            </a:r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cs</a:t>
            </a:r>
            <a:r>
              <a:rPr lang="zh-CN" altLang="en-US"/>
              <a:t>和</a:t>
            </a:r>
            <a:r>
              <a:rPr lang="en-US" altLang="zh-CN"/>
              <a:t>out</a:t>
            </a:r>
            <a:r>
              <a:rPr lang="zh-CN" altLang="en-US"/>
              <a:t>最多变化一次，且仅发生在时钟周期开始处（因为是寄存器输出）；</a:t>
            </a:r>
            <a:endParaRPr lang="en-US" altLang="zh-CN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CCDE7CDB-7968-9546-952A-5E221242F1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AF95FA-9B6C-CC4E-8A82-409D9ABC6AB0}" type="slidenum">
              <a:rPr lang="zh-CN" altLang="en-US" sz="1300"/>
              <a:pPr>
                <a:spcBef>
                  <a:spcPct val="0"/>
                </a:spcBef>
              </a:pPr>
              <a:t>22</a:t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next_state</a:t>
            </a:r>
            <a:r>
              <a:rPr lang="zh-CN" altLang="en-US"/>
              <a:t>虽然定义为</a:t>
            </a:r>
            <a:r>
              <a:rPr lang="en-US" altLang="zh-CN"/>
              <a:t> reg</a:t>
            </a:r>
            <a:r>
              <a:rPr lang="zh-CN" altLang="zh-CN"/>
              <a:t>，</a:t>
            </a:r>
            <a:r>
              <a:rPr lang="zh-CN" altLang="en-US"/>
              <a:t>实际上并不是寄存器，而是以</a:t>
            </a:r>
            <a:r>
              <a:rPr lang="en-US" altLang="zh-CN"/>
              <a:t>in</a:t>
            </a:r>
            <a:r>
              <a:rPr lang="zh-CN" altLang="en-US"/>
              <a:t>和</a:t>
            </a:r>
            <a:r>
              <a:rPr lang="en-US" altLang="zh-CN"/>
              <a:t>state</a:t>
            </a:r>
            <a:r>
              <a:rPr lang="zh-CN" altLang="en-US"/>
              <a:t>为输入的组合逻辑，因此不需要赋初值，也不出现在</a:t>
            </a:r>
            <a:r>
              <a:rPr lang="en-US" altLang="zh-CN"/>
              <a:t>CS</a:t>
            </a:r>
            <a:r>
              <a:rPr lang="zh-CN" altLang="en-US"/>
              <a:t>描述的模块内。</a:t>
            </a:r>
            <a:endParaRPr lang="en-US" altLang="zh-CN"/>
          </a:p>
        </p:txBody>
      </p:sp>
      <p:sp>
        <p:nvSpPr>
          <p:cNvPr id="41988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E8166B-EDD6-44E3-B8AC-1C0DA7EB30E3}" type="slidenum">
              <a:rPr lang="en-US" altLang="zh-CN" sz="1300" smtClean="0"/>
              <a:pPr>
                <a:spcBef>
                  <a:spcPct val="0"/>
                </a:spcBef>
              </a:pPr>
              <a:t>24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732374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3DAB4DF-1F96-4832-BD0F-E7DB68F0A428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900"/>
          </a:p>
        </p:txBody>
      </p:sp>
    </p:spTree>
    <p:extLst>
      <p:ext uri="{BB962C8B-B14F-4D97-AF65-F5344CB8AC3E}">
        <p14:creationId xmlns:p14="http://schemas.microsoft.com/office/powerpoint/2010/main" val="303748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0BE9198-D3DC-1E4E-B363-089765E662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26BA44F-E90D-7348-920E-C332047AEB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b="1"/>
              <a:t>always</a:t>
            </a:r>
            <a:r>
              <a:rPr lang="zh-CN" altLang="en-US" b="1"/>
              <a:t>：</a:t>
            </a:r>
          </a:p>
          <a:p>
            <a:pPr eaLnBrk="1" hangingPunct="1"/>
            <a:r>
              <a:rPr lang="en-US" altLang="zh-CN" b="1"/>
              <a:t>Runs when simulation starts</a:t>
            </a:r>
          </a:p>
          <a:p>
            <a:pPr eaLnBrk="1" hangingPunct="1"/>
            <a:r>
              <a:rPr lang="en-US" altLang="zh-CN" b="1"/>
              <a:t>Restarts when control reaches the end</a:t>
            </a:r>
          </a:p>
          <a:p>
            <a:pPr eaLnBrk="1" hangingPunct="1"/>
            <a:r>
              <a:rPr lang="en-US" altLang="zh-CN" b="1"/>
              <a:t>Good for modeling/specifying hardware</a:t>
            </a:r>
          </a:p>
          <a:p>
            <a:pPr eaLnBrk="1" hangingPunct="1"/>
            <a:endParaRPr lang="zh-CN" altLang="en-US" b="1"/>
          </a:p>
          <a:p>
            <a:pPr eaLnBrk="1" hangingPunct="1"/>
            <a:r>
              <a:rPr lang="en-US" altLang="zh-CN" b="1"/>
              <a:t>initial</a:t>
            </a:r>
            <a:r>
              <a:rPr lang="zh-CN" altLang="en-US" b="1"/>
              <a:t>：</a:t>
            </a:r>
          </a:p>
          <a:p>
            <a:pPr eaLnBrk="1" hangingPunct="1"/>
            <a:r>
              <a:rPr lang="en-US" altLang="zh-CN" b="1"/>
              <a:t>Runs when simulation starts</a:t>
            </a:r>
          </a:p>
          <a:p>
            <a:pPr eaLnBrk="1" hangingPunct="1"/>
            <a:r>
              <a:rPr lang="en-US" altLang="zh-CN" b="1"/>
              <a:t>Terminates when control reaches the end</a:t>
            </a:r>
          </a:p>
          <a:p>
            <a:pPr eaLnBrk="1" hangingPunct="1"/>
            <a:r>
              <a:rPr lang="en-US" altLang="zh-CN" b="1"/>
              <a:t>Good for providing stimulus</a:t>
            </a:r>
            <a:endParaRPr lang="zh-CN" altLang="en-US"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86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066E764-AA13-DA43-9A8B-D95AA2E0D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712DCB1-0D74-9149-A968-5AA58E4CB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除非要求对</a:t>
            </a:r>
            <a:r>
              <a:rPr lang="en-US" altLang="zh-CN" dirty="0" err="1"/>
              <a:t>rst</a:t>
            </a:r>
            <a:r>
              <a:rPr lang="zh-CN" altLang="en-US" dirty="0"/>
              <a:t>的即使响应，否则推荐使用同步复位；不占用全局时钟线，且所有输出仅随</a:t>
            </a:r>
            <a:r>
              <a:rPr lang="en-US" altLang="zh-CN" dirty="0"/>
              <a:t>CLK</a:t>
            </a:r>
            <a:r>
              <a:rPr lang="zh-CN" altLang="en-US" dirty="0"/>
              <a:t>变化，保持完全同步。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为了更好的分析，将</a:t>
            </a:r>
            <a:r>
              <a:rPr lang="en-US" altLang="zh-CN"/>
              <a:t>a,b,c</a:t>
            </a:r>
            <a:r>
              <a:rPr lang="zh-CN" altLang="en-US"/>
              <a:t>看作位宽为</a:t>
            </a:r>
            <a:r>
              <a:rPr lang="en-US" altLang="zh-CN"/>
              <a:t>2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设初始时</a:t>
            </a:r>
            <a:endParaRPr lang="en-US" altLang="zh-CN"/>
          </a:p>
          <a:p>
            <a:r>
              <a:rPr lang="en-US" altLang="zh-CN"/>
              <a:t>a = 01, b=10, c=11</a:t>
            </a:r>
          </a:p>
          <a:p>
            <a:r>
              <a:rPr lang="zh-CN" altLang="en-US"/>
              <a:t>对于左边描述，当时钟上升沿到来：</a:t>
            </a:r>
            <a:endParaRPr lang="en-US" altLang="zh-CN"/>
          </a:p>
          <a:p>
            <a:r>
              <a:rPr lang="zh-CN" altLang="en-US"/>
              <a:t>执行</a:t>
            </a:r>
            <a:r>
              <a:rPr lang="en-US" altLang="zh-CN"/>
              <a:t>b=a;</a:t>
            </a:r>
            <a:endParaRPr lang="en-US" altLang="ja-JP"/>
          </a:p>
          <a:p>
            <a:r>
              <a:rPr lang="en-US" altLang="zh-CN"/>
              <a:t>b=01</a:t>
            </a:r>
          </a:p>
          <a:p>
            <a:r>
              <a:rPr lang="zh-CN" altLang="en-US"/>
              <a:t>执行</a:t>
            </a:r>
            <a:r>
              <a:rPr lang="en-US" altLang="zh-CN"/>
              <a:t>c=b</a:t>
            </a:r>
          </a:p>
          <a:p>
            <a:r>
              <a:rPr lang="en-US" altLang="zh-CN"/>
              <a:t>c=01</a:t>
            </a:r>
          </a:p>
          <a:p>
            <a:r>
              <a:rPr lang="zh-CN" altLang="en-US"/>
              <a:t>即在时钟上升沿，将</a:t>
            </a:r>
            <a:r>
              <a:rPr lang="en-US" altLang="zh-CN"/>
              <a:t>a-</a:t>
            </a:r>
            <a:r>
              <a:rPr lang="zh-CN" altLang="en-US"/>
              <a:t>的值打给</a:t>
            </a:r>
            <a:r>
              <a:rPr lang="en-US" altLang="zh-CN"/>
              <a:t>b</a:t>
            </a:r>
            <a:r>
              <a:rPr lang="zh-CN" altLang="en-US"/>
              <a:t>和</a:t>
            </a:r>
            <a:r>
              <a:rPr lang="en-US" altLang="zh-CN"/>
              <a:t>c; </a:t>
            </a:r>
            <a:r>
              <a:rPr lang="zh-CN" altLang="en-US"/>
              <a:t>下图电路可满足。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对于右边表述，当时钟上升沿到来：</a:t>
            </a:r>
            <a:endParaRPr lang="en-US" altLang="zh-CN"/>
          </a:p>
          <a:p>
            <a:r>
              <a:rPr lang="zh-CN" altLang="en-US"/>
              <a:t>执行</a:t>
            </a:r>
            <a:r>
              <a:rPr lang="en-US" altLang="zh-CN"/>
              <a:t>c=b;</a:t>
            </a:r>
            <a:endParaRPr lang="en-US" altLang="ja-JP"/>
          </a:p>
          <a:p>
            <a:r>
              <a:rPr lang="en-US" altLang="zh-CN"/>
              <a:t>c=10</a:t>
            </a:r>
          </a:p>
          <a:p>
            <a:r>
              <a:rPr lang="zh-CN" altLang="en-US"/>
              <a:t>执行</a:t>
            </a:r>
            <a:r>
              <a:rPr lang="en-US" altLang="zh-CN"/>
              <a:t>b=a</a:t>
            </a:r>
          </a:p>
          <a:p>
            <a:r>
              <a:rPr lang="en-US" altLang="zh-CN"/>
              <a:t>a=01</a:t>
            </a:r>
          </a:p>
          <a:p>
            <a:r>
              <a:rPr lang="zh-CN" altLang="en-US"/>
              <a:t>即在时钟上升沿，分别将</a:t>
            </a:r>
            <a:r>
              <a:rPr lang="en-US" altLang="zh-CN"/>
              <a:t>a-</a:t>
            </a:r>
            <a:r>
              <a:rPr lang="zh-CN" altLang="en-US"/>
              <a:t>的值打给</a:t>
            </a:r>
            <a:r>
              <a:rPr lang="en-US" altLang="zh-CN"/>
              <a:t>b, </a:t>
            </a:r>
            <a:r>
              <a:rPr lang="zh-CN" altLang="en-US"/>
              <a:t>将</a:t>
            </a:r>
            <a:r>
              <a:rPr lang="en-US" altLang="zh-CN"/>
              <a:t>b-</a:t>
            </a:r>
            <a:r>
              <a:rPr lang="zh-CN" altLang="en-US"/>
              <a:t>的值打给</a:t>
            </a:r>
            <a:r>
              <a:rPr lang="en-US" altLang="zh-CN"/>
              <a:t>c</a:t>
            </a:r>
            <a:r>
              <a:rPr lang="zh-CN" altLang="en-US"/>
              <a:t>；下图电路可满足。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99A76CF-189B-41DC-8000-3F0BF1E3B902}" type="slidenum">
              <a:rPr lang="en-US" altLang="zh-CN" sz="1300" smtClean="0"/>
              <a:pPr>
                <a:spcBef>
                  <a:spcPct val="0"/>
                </a:spcBef>
              </a:pPr>
              <a:t>6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089063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77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140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F6143D0E-EEC6-5241-A913-71CD51BB01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F7089A13-126D-A944-9A86-80E5F25C7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缩写：</a:t>
            </a:r>
            <a:endParaRPr lang="en-US" altLang="zh-CN" dirty="0"/>
          </a:p>
          <a:p>
            <a:r>
              <a:rPr lang="en-US" altLang="zh-CN" dirty="0"/>
              <a:t>CL</a:t>
            </a:r>
            <a:r>
              <a:rPr lang="zh-CN" altLang="en-US" dirty="0"/>
              <a:t>：组合逻辑（</a:t>
            </a:r>
            <a:r>
              <a:rPr lang="en-US" altLang="ja-JP" dirty="0"/>
              <a:t>combination logic)</a:t>
            </a:r>
          </a:p>
          <a:p>
            <a:r>
              <a:rPr lang="en-US" altLang="zh-CN" dirty="0"/>
              <a:t>OL: </a:t>
            </a:r>
            <a:r>
              <a:rPr lang="zh-CN" altLang="en-US" dirty="0"/>
              <a:t>输出逻辑（</a:t>
            </a:r>
            <a:r>
              <a:rPr lang="en-US" altLang="ja-JP" dirty="0"/>
              <a:t>output logic</a:t>
            </a:r>
            <a:r>
              <a:rPr lang="zh-CN" altLang="en-US" dirty="0"/>
              <a:t>）</a:t>
            </a:r>
            <a:endParaRPr lang="en-US" altLang="ja-JP" dirty="0"/>
          </a:p>
          <a:p>
            <a:r>
              <a:rPr lang="en-US" altLang="zh-CN" dirty="0"/>
              <a:t>SL</a:t>
            </a:r>
            <a:r>
              <a:rPr lang="zh-CN" altLang="en-US" dirty="0"/>
              <a:t>：状态逻辑（</a:t>
            </a:r>
            <a:r>
              <a:rPr lang="en-US" altLang="ja-JP" dirty="0"/>
              <a:t>state logic</a:t>
            </a:r>
            <a:r>
              <a:rPr lang="zh-CN" altLang="en-US" dirty="0"/>
              <a:t>）</a:t>
            </a:r>
            <a:endParaRPr lang="en-US" altLang="ja-JP" dirty="0"/>
          </a:p>
          <a:p>
            <a:r>
              <a:rPr lang="en-US" altLang="zh-CN" dirty="0"/>
              <a:t>SR,OR: state register, output register</a:t>
            </a:r>
          </a:p>
          <a:p>
            <a:r>
              <a:rPr lang="en-US" altLang="zh-CN" dirty="0"/>
              <a:t>cs/ns: current/next state</a:t>
            </a:r>
          </a:p>
          <a:p>
            <a:r>
              <a:rPr lang="en-US" altLang="zh-CN" dirty="0" err="1"/>
              <a:t>nso</a:t>
            </a:r>
            <a:r>
              <a:rPr lang="en-US" altLang="zh-CN" dirty="0"/>
              <a:t>: next state output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有限状态机的三种写法及优缺点</a:t>
            </a:r>
            <a:endParaRPr lang="en-US" altLang="zh-CN" b="1" dirty="0"/>
          </a:p>
          <a:p>
            <a:r>
              <a:rPr lang="zh-CN" altLang="en-US" dirty="0"/>
              <a:t>（</a:t>
            </a:r>
            <a:r>
              <a:rPr lang="en-US" altLang="zh-CN" dirty="0"/>
              <a:t>https://</a:t>
            </a:r>
            <a:r>
              <a:rPr lang="en-US" altLang="zh-CN" dirty="0" err="1"/>
              <a:t>blog.csdn.net</a:t>
            </a:r>
            <a:r>
              <a:rPr lang="en-US" altLang="zh-CN" dirty="0"/>
              <a:t>/steven_yan_2014/article/details/44238943?locationNum=1&amp;fps=1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      状态机描述时关键是要描述清楚前面提到的几个状态机的要素，即如何进行状态转移；每个状态的输出是什么；状态转移是否和输入条件相关等。具体描述时方法各种各样，有的设计者习惯将整个状态机写到</a:t>
            </a:r>
            <a:r>
              <a:rPr lang="en-US" altLang="zh-CN" dirty="0"/>
              <a:t>1 </a:t>
            </a:r>
            <a:r>
              <a:rPr lang="zh-CN" altLang="en-US" dirty="0"/>
              <a:t>个</a:t>
            </a:r>
            <a:r>
              <a:rPr lang="en-US" altLang="zh-CN" dirty="0"/>
              <a:t>always </a:t>
            </a:r>
            <a:r>
              <a:rPr lang="zh-CN" altLang="en-US" dirty="0"/>
              <a:t>模块里面，在该模块中即描述状态转移，又描述状态的输入和输出，这种写法一般被称为一段式</a:t>
            </a:r>
            <a:r>
              <a:rPr lang="en-US" altLang="zh-CN" dirty="0"/>
              <a:t>FSM </a:t>
            </a:r>
            <a:r>
              <a:rPr lang="zh-CN" altLang="en-US" dirty="0"/>
              <a:t>描述方法；还有一种写法是将用</a:t>
            </a:r>
            <a:r>
              <a:rPr lang="en-US" altLang="zh-CN" dirty="0"/>
              <a:t>2 </a:t>
            </a:r>
            <a:r>
              <a:rPr lang="zh-CN" altLang="en-US" dirty="0"/>
              <a:t>个</a:t>
            </a:r>
            <a:r>
              <a:rPr lang="en-US" altLang="zh-CN" dirty="0"/>
              <a:t>always </a:t>
            </a:r>
            <a:r>
              <a:rPr lang="zh-CN" altLang="en-US" dirty="0"/>
              <a:t>模块，其中</a:t>
            </a:r>
            <a:r>
              <a:rPr lang="zh-CN" altLang="en-US" b="1" dirty="0"/>
              <a:t>一个</a:t>
            </a:r>
            <a:r>
              <a:rPr lang="en-US" altLang="zh-CN" b="1" dirty="0"/>
              <a:t>always </a:t>
            </a:r>
            <a:r>
              <a:rPr lang="zh-CN" altLang="en-US" b="1" dirty="0"/>
              <a:t>模块采用同步时序描述状态转移</a:t>
            </a:r>
            <a:r>
              <a:rPr lang="zh-CN" altLang="en-US" dirty="0"/>
              <a:t>；另</a:t>
            </a:r>
            <a:r>
              <a:rPr lang="zh-CN" altLang="en-US" b="1" dirty="0"/>
              <a:t>一个模块采用组合逻辑判断状态转移条件，描述状态转移规律</a:t>
            </a:r>
            <a:r>
              <a:rPr lang="zh-CN" altLang="en-US" dirty="0"/>
              <a:t>，这种写法被称为两段式</a:t>
            </a:r>
            <a:r>
              <a:rPr lang="en-US" altLang="zh-CN" dirty="0"/>
              <a:t>FSM </a:t>
            </a:r>
            <a:r>
              <a:rPr lang="zh-CN" altLang="en-US" dirty="0"/>
              <a:t>描述方法；还有一种写法是在两段式描述方法基础上发展出来的，这种写法使用</a:t>
            </a:r>
            <a:r>
              <a:rPr lang="en-US" altLang="zh-CN" b="1" dirty="0"/>
              <a:t>3 </a:t>
            </a:r>
            <a:r>
              <a:rPr lang="zh-CN" altLang="en-US" b="1" dirty="0"/>
              <a:t>个</a:t>
            </a:r>
            <a:r>
              <a:rPr lang="en-US" altLang="zh-CN" b="1" dirty="0"/>
              <a:t>always </a:t>
            </a:r>
            <a:r>
              <a:rPr lang="zh-CN" altLang="en-US" b="1" dirty="0"/>
              <a:t>模块，一个</a:t>
            </a:r>
            <a:r>
              <a:rPr lang="en-US" altLang="zh-CN" b="1" dirty="0"/>
              <a:t>always</a:t>
            </a:r>
            <a:r>
              <a:rPr lang="zh-CN" altLang="en-US" b="1" dirty="0"/>
              <a:t>模块采用同步时序描述状态转移；第二个采用组合逻辑判断状态转移条件，描述状态转移规律；第三个</a:t>
            </a:r>
            <a:r>
              <a:rPr lang="en-US" altLang="zh-CN" b="1" dirty="0"/>
              <a:t>always </a:t>
            </a:r>
            <a:r>
              <a:rPr lang="zh-CN" altLang="en-US" b="1" dirty="0"/>
              <a:t>模块使用同步时序电路描述每个状态的输出</a:t>
            </a:r>
            <a:r>
              <a:rPr lang="zh-CN" altLang="en-US" dirty="0"/>
              <a:t>，这种写法本书称为三段式写法。</a:t>
            </a:r>
          </a:p>
          <a:p>
            <a:r>
              <a:rPr lang="zh-CN" altLang="en-US" dirty="0"/>
              <a:t>　　一般而言，推荐的 </a:t>
            </a:r>
            <a:r>
              <a:rPr lang="en-US" altLang="zh-CN" dirty="0"/>
              <a:t>FSM </a:t>
            </a:r>
            <a:r>
              <a:rPr lang="zh-CN" altLang="en-US" dirty="0"/>
              <a:t>描述方法是后两种，即两段式和三段式</a:t>
            </a:r>
            <a:r>
              <a:rPr lang="en-US" altLang="zh-CN" dirty="0"/>
              <a:t>FSM </a:t>
            </a:r>
            <a:r>
              <a:rPr lang="zh-CN" altLang="en-US" dirty="0"/>
              <a:t>描述方法。其原因为：</a:t>
            </a:r>
            <a:r>
              <a:rPr lang="en-US" altLang="zh-CN" dirty="0"/>
              <a:t>FSM </a:t>
            </a:r>
            <a:r>
              <a:rPr lang="zh-CN" altLang="en-US" dirty="0"/>
              <a:t>和其他设计一样，最好使用同步时序方式设计，以提高设计的稳定性，消除毛刺。状态机实现后，一般来说，</a:t>
            </a:r>
            <a:r>
              <a:rPr lang="zh-CN" altLang="en-US" b="1" dirty="0"/>
              <a:t>状态转移部分是同步时序电路，而状态的转移条件的判断是组合逻辑</a:t>
            </a:r>
            <a:r>
              <a:rPr lang="zh-CN" altLang="en-US" dirty="0"/>
              <a:t>。两段式之所以比一段式编码合理，就在于</a:t>
            </a:r>
            <a:r>
              <a:rPr lang="zh-CN" altLang="en-US" b="1" dirty="0"/>
              <a:t>两段式编码将同步时序和组合逻辑分别放到不同的</a:t>
            </a:r>
            <a:r>
              <a:rPr lang="en-US" altLang="zh-CN" b="1" dirty="0"/>
              <a:t>always </a:t>
            </a:r>
            <a:r>
              <a:rPr lang="zh-CN" altLang="en-US" b="1" dirty="0"/>
              <a:t>程序块中实现</a:t>
            </a:r>
            <a:r>
              <a:rPr lang="zh-CN" altLang="en-US" dirty="0"/>
              <a:t>。这样做的好处不仅仅是便于阅读、理解、维护，更重要的是</a:t>
            </a:r>
            <a:r>
              <a:rPr lang="zh-CN" altLang="en-US" u="sng" dirty="0"/>
              <a:t>利于综合器优化代码，利于用户添加合适的时序约束条件，利于布局布线器实现设计</a:t>
            </a:r>
            <a:r>
              <a:rPr lang="zh-CN" altLang="en-US" dirty="0"/>
              <a:t>。而 一段式</a:t>
            </a:r>
            <a:r>
              <a:rPr lang="en-US" altLang="zh-CN" dirty="0"/>
              <a:t>FSM </a:t>
            </a:r>
            <a:r>
              <a:rPr lang="zh-CN" altLang="en-US" dirty="0"/>
              <a:t>描述不利于时序约束、功能更改、调试等，而且不能很好的表示米勒</a:t>
            </a:r>
            <a:r>
              <a:rPr lang="en-US" altLang="zh-CN" dirty="0"/>
              <a:t>FSM </a:t>
            </a:r>
            <a:r>
              <a:rPr lang="zh-CN" altLang="en-US" dirty="0"/>
              <a:t>的输出，容易写出</a:t>
            </a:r>
            <a:r>
              <a:rPr lang="en-US" altLang="zh-CN" dirty="0"/>
              <a:t>Latches</a:t>
            </a:r>
            <a:r>
              <a:rPr lang="zh-CN" altLang="en-US" dirty="0"/>
              <a:t>，导致逻辑功能错误。</a:t>
            </a:r>
          </a:p>
          <a:p>
            <a:r>
              <a:rPr lang="zh-CN" altLang="en-US" dirty="0"/>
              <a:t>　　在一般两段式描述中，为了便于描述当前状态的输出，很多设计者习惯将当前状态的输出用组合逻辑实现。 但是这种组合逻辑仍然有产生毛刺的可能性，而且不利于约束，不利于综合器和布局布线器实现高性能的设计。因此如果设计运行额外的一个时钟节拍的插入 （</a:t>
            </a:r>
            <a:r>
              <a:rPr lang="en-US" altLang="zh-CN" dirty="0"/>
              <a:t>latency</a:t>
            </a:r>
            <a:r>
              <a:rPr lang="zh-CN" altLang="en-US" dirty="0"/>
              <a:t>），则要求尽量对状态机的输出用寄存器寄存一拍。但是很多实际情况不允许插入一个寄存节拍，此时则可以通过三段式描述方法进行解决。三段式与两段式相比，关键在于根据状态转移规律，在上一状态根据输入条件判断出当前状态的输出，从而在不插入额外时钟节拍的前提下，实现了寄存器输出。</a:t>
            </a:r>
          </a:p>
          <a:p>
            <a:r>
              <a:rPr lang="zh-CN" altLang="en-US" dirty="0"/>
              <a:t>      为了便于理解，我们通过一个实例讨论这三种不同的写法。</a:t>
            </a:r>
          </a:p>
          <a:p>
            <a:r>
              <a:rPr lang="zh-CN" altLang="en-US" dirty="0"/>
              <a:t> </a:t>
            </a:r>
            <a:r>
              <a:rPr lang="en-US" altLang="zh-CN" dirty="0"/>
              <a:t>//</a:t>
            </a:r>
            <a:r>
              <a:rPr lang="zh-CN" altLang="en-US" dirty="0"/>
              <a:t>一段式状态机描述方法（应该避免的写法）</a:t>
            </a:r>
            <a:br>
              <a:rPr lang="zh-CN" altLang="en-US" dirty="0"/>
            </a:br>
            <a:r>
              <a:rPr lang="en-US" altLang="zh-CN" dirty="0"/>
              <a:t>//</a:t>
            </a:r>
            <a:r>
              <a:rPr lang="zh-CN" altLang="en-US" dirty="0"/>
              <a:t>该例的一段式描述代码如下：</a:t>
            </a:r>
            <a:br>
              <a:rPr lang="zh-CN" altLang="en-US" dirty="0"/>
            </a:br>
            <a:r>
              <a:rPr lang="en-US" altLang="zh-CN" dirty="0"/>
              <a:t>//1-paragraph method to describe FSM</a:t>
            </a:r>
            <a:br>
              <a:rPr lang="en-US" altLang="zh-CN" dirty="0"/>
            </a:br>
            <a:r>
              <a:rPr lang="en-US" altLang="zh-CN" dirty="0"/>
              <a:t>//Describe state transition, state output, input condition in 1 always block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module state1 ( nrst,clk,i1,i2,o1,o2,err);</a:t>
            </a:r>
            <a:br>
              <a:rPr lang="en-US" altLang="zh-CN" dirty="0"/>
            </a:br>
            <a:r>
              <a:rPr lang="en-US" altLang="zh-CN" dirty="0"/>
              <a:t>input </a:t>
            </a:r>
            <a:r>
              <a:rPr lang="en-US" altLang="zh-CN" dirty="0" err="1"/>
              <a:t>nrst,clk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input i1,i2;</a:t>
            </a:r>
            <a:br>
              <a:rPr lang="en-US" altLang="zh-CN" dirty="0"/>
            </a:br>
            <a:r>
              <a:rPr lang="en-US" altLang="zh-CN" dirty="0"/>
              <a:t>output o1,o2,err;</a:t>
            </a:r>
            <a:br>
              <a:rPr lang="en-US" altLang="zh-CN" dirty="0"/>
            </a:br>
            <a:r>
              <a:rPr lang="en-US" altLang="zh-CN" dirty="0"/>
              <a:t>reg o1,o2,err;</a:t>
            </a:r>
            <a:br>
              <a:rPr lang="en-US" altLang="zh-CN" dirty="0"/>
            </a:br>
            <a:r>
              <a:rPr lang="en-US" altLang="zh-CN" dirty="0"/>
              <a:t>reg [2:0] NS; //</a:t>
            </a:r>
            <a:r>
              <a:rPr lang="en-US" altLang="zh-CN" dirty="0" err="1"/>
              <a:t>NextState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parameter [2:0] //one hot with zero idle</a:t>
            </a:r>
            <a:br>
              <a:rPr lang="en-US" altLang="zh-CN" dirty="0"/>
            </a:br>
            <a:r>
              <a:rPr lang="en-US" altLang="zh-CN" dirty="0"/>
              <a:t>IDLE = 3'b000,</a:t>
            </a:r>
            <a:br>
              <a:rPr lang="en-US" altLang="zh-CN" dirty="0"/>
            </a:br>
            <a:r>
              <a:rPr lang="en-US" altLang="zh-CN" dirty="0"/>
              <a:t>S1 = 3’b001,</a:t>
            </a:r>
            <a:br>
              <a:rPr lang="en-US" altLang="zh-CN" dirty="0"/>
            </a:br>
            <a:r>
              <a:rPr lang="en-US" altLang="zh-CN" dirty="0"/>
              <a:t>S2 = 3’b010,</a:t>
            </a:r>
            <a:br>
              <a:rPr lang="en-US" altLang="zh-CN" dirty="0"/>
            </a:br>
            <a:r>
              <a:rPr lang="en-US" altLang="zh-CN" dirty="0"/>
              <a:t>ERROR = 3’b100;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//1 always block to describe state transition, state output, input condition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always @ (</a:t>
            </a:r>
            <a:r>
              <a:rPr lang="en-US" altLang="zh-CN" dirty="0" err="1"/>
              <a:t>posedge</a:t>
            </a:r>
            <a:r>
              <a:rPr lang="en-US" altLang="zh-CN" dirty="0"/>
              <a:t> </a:t>
            </a:r>
            <a:r>
              <a:rPr lang="en-US" altLang="zh-CN" dirty="0" err="1"/>
              <a:t>clk</a:t>
            </a:r>
            <a:r>
              <a:rPr lang="en-US" altLang="zh-CN" dirty="0"/>
              <a:t> or </a:t>
            </a:r>
            <a:r>
              <a:rPr lang="en-US" altLang="zh-CN" dirty="0" err="1"/>
              <a:t>negedge</a:t>
            </a:r>
            <a:r>
              <a:rPr lang="en-US" altLang="zh-CN" dirty="0"/>
              <a:t> </a:t>
            </a:r>
            <a:r>
              <a:rPr lang="en-US" altLang="zh-CN" dirty="0" err="1"/>
              <a:t>nrst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if (!</a:t>
            </a:r>
            <a:r>
              <a:rPr lang="en-US" altLang="zh-CN" dirty="0" err="1"/>
              <a:t>nrst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NS &lt;= IDLE;</a:t>
            </a:r>
            <a:br>
              <a:rPr lang="en-US" altLang="zh-CN" dirty="0"/>
            </a:br>
            <a:r>
              <a:rPr lang="en-US" altLang="zh-CN" dirty="0"/>
              <a:t>{o1,o2,err} &lt;= 3'b000;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else</a:t>
            </a: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NS &lt;= 3'bx;</a:t>
            </a:r>
            <a:br>
              <a:rPr lang="en-US" altLang="zh-CN" dirty="0"/>
            </a:br>
            <a:r>
              <a:rPr lang="en-US" altLang="zh-CN" dirty="0"/>
              <a:t>{o1,o2,err} &lt;= 3'b000;</a:t>
            </a:r>
            <a:br>
              <a:rPr lang="en-US" altLang="zh-CN" dirty="0"/>
            </a:br>
            <a:r>
              <a:rPr lang="en-US" altLang="zh-CN" dirty="0"/>
              <a:t>case (NS)</a:t>
            </a:r>
            <a:br>
              <a:rPr lang="en-US" altLang="zh-CN" dirty="0"/>
            </a:br>
            <a:r>
              <a:rPr lang="en-US" altLang="zh-CN" dirty="0"/>
              <a:t>IDLE: begin</a:t>
            </a:r>
            <a:br>
              <a:rPr lang="en-US" altLang="zh-CN" dirty="0"/>
            </a:br>
            <a:r>
              <a:rPr lang="en-US" altLang="zh-CN" dirty="0"/>
              <a:t>if (~i1) begin{o1,o2,err}&lt;=3'b000;NS &lt;= IDLE; end</a:t>
            </a:r>
            <a:br>
              <a:rPr lang="en-US" altLang="zh-CN" dirty="0"/>
            </a:br>
            <a:r>
              <a:rPr lang="en-US" altLang="zh-CN" dirty="0"/>
              <a:t>if (i1 &amp;&amp; i2) begin{o1,o2,err}&lt;=3'b100;NS &lt;= S1; end</a:t>
            </a:r>
            <a:br>
              <a:rPr lang="en-US" altLang="zh-CN" dirty="0"/>
            </a:br>
            <a:r>
              <a:rPr lang="en-US" altLang="zh-CN" dirty="0"/>
              <a:t>if (i1 &amp;&amp; ~i2) begin{o1,o2,err}&lt;=3'b111;NS &lt;= </a:t>
            </a:r>
            <a:r>
              <a:rPr lang="en-US" altLang="zh-CN" dirty="0" err="1"/>
              <a:t>ERROR;end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S1: begin</a:t>
            </a:r>
            <a:br>
              <a:rPr lang="en-US" altLang="zh-CN" dirty="0"/>
            </a:br>
            <a:r>
              <a:rPr lang="en-US" altLang="zh-CN" dirty="0"/>
              <a:t>if (~i2) begin{o1,o2,err}&lt;=3'b100;NS &lt;= S1; end</a:t>
            </a:r>
            <a:br>
              <a:rPr lang="en-US" altLang="zh-CN" dirty="0"/>
            </a:br>
            <a:r>
              <a:rPr lang="en-US" altLang="zh-CN" dirty="0"/>
              <a:t>if (i2 &amp;&amp; i1) begin{o1,o2,err}&lt;=3'b010;NS &lt;= S2; end</a:t>
            </a:r>
            <a:br>
              <a:rPr lang="en-US" altLang="zh-CN" dirty="0"/>
            </a:br>
            <a:r>
              <a:rPr lang="en-US" altLang="zh-CN" dirty="0"/>
              <a:t>if (i2 &amp;&amp; (~i1)) begin{o1,o2,err}&lt;=3'b111;NS &lt;= </a:t>
            </a:r>
            <a:r>
              <a:rPr lang="en-US" altLang="zh-CN" dirty="0" err="1"/>
              <a:t>ERROR;end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S2: begin</a:t>
            </a:r>
            <a:br>
              <a:rPr lang="en-US" altLang="zh-CN" dirty="0"/>
            </a:br>
            <a:r>
              <a:rPr lang="en-US" altLang="zh-CN" dirty="0"/>
              <a:t>if (i2) begin{o1,o2,err}&lt;=3'b010;NS &lt;= S2; end</a:t>
            </a:r>
            <a:br>
              <a:rPr lang="en-US" altLang="zh-CN" dirty="0"/>
            </a:br>
            <a:r>
              <a:rPr lang="en-US" altLang="zh-CN" dirty="0"/>
              <a:t>if (~i2 &amp;&amp; i1) begin{o1,o2,err}&lt;=3'b000;NS &lt;= IDLE; end</a:t>
            </a:r>
            <a:br>
              <a:rPr lang="en-US" altLang="zh-CN" dirty="0"/>
            </a:br>
            <a:r>
              <a:rPr lang="en-US" altLang="zh-CN" dirty="0"/>
              <a:t>if (~i2 &amp;&amp; (~i1)) begin{o1,o2,err}&lt;=3'b111;NS &lt;= </a:t>
            </a:r>
            <a:r>
              <a:rPr lang="en-US" altLang="zh-CN" dirty="0" err="1"/>
              <a:t>ERROR;end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ERROR: begin</a:t>
            </a:r>
            <a:br>
              <a:rPr lang="en-US" altLang="zh-CN" dirty="0"/>
            </a:br>
            <a:r>
              <a:rPr lang="en-US" altLang="zh-CN" dirty="0"/>
              <a:t>if (i1) begin{o1,o2,err}&lt;=3'b111;NS &lt;= </a:t>
            </a:r>
            <a:r>
              <a:rPr lang="en-US" altLang="zh-CN" dirty="0" err="1"/>
              <a:t>ERROR;end</a:t>
            </a:r>
            <a:br>
              <a:rPr lang="en-US" altLang="zh-CN" dirty="0"/>
            </a:br>
            <a:r>
              <a:rPr lang="en-US" altLang="zh-CN" dirty="0"/>
              <a:t>if (~i1) begin{o1,o2,err}&lt;=3'b000;NS &lt;= IDLE; end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default: begin{o1,o2,err}&lt;=3'b000;NS &lt;= IDLE; end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 err="1"/>
              <a:t>endcase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 err="1"/>
              <a:t>endmodule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//</a:t>
            </a:r>
            <a:r>
              <a:rPr lang="zh-CN" altLang="en-US" dirty="0"/>
              <a:t>两段式状态机描述方法（推荐写法）</a:t>
            </a:r>
            <a:br>
              <a:rPr lang="zh-CN" altLang="en-US" dirty="0"/>
            </a:br>
            <a:r>
              <a:rPr lang="en-US" altLang="zh-CN" dirty="0"/>
              <a:t>//</a:t>
            </a:r>
            <a:r>
              <a:rPr lang="zh-CN" altLang="en-US" dirty="0"/>
              <a:t>为了使 </a:t>
            </a:r>
            <a:r>
              <a:rPr lang="en-US" altLang="zh-CN" dirty="0"/>
              <a:t>FSM </a:t>
            </a:r>
            <a:r>
              <a:rPr lang="zh-CN" altLang="en-US" dirty="0"/>
              <a:t>描述清晰简介，易于维护，易于附加时序约束，使综合器和布局布线器更</a:t>
            </a:r>
            <a:br>
              <a:rPr lang="zh-CN" altLang="en-US" dirty="0"/>
            </a:br>
            <a:r>
              <a:rPr lang="en-US" altLang="zh-CN" dirty="0"/>
              <a:t>//</a:t>
            </a:r>
            <a:r>
              <a:rPr lang="zh-CN" altLang="en-US" dirty="0"/>
              <a:t>好的优化设计，推荐使用两段式</a:t>
            </a:r>
            <a:r>
              <a:rPr lang="en-US" altLang="zh-CN" dirty="0"/>
              <a:t>FSM </a:t>
            </a:r>
            <a:r>
              <a:rPr lang="zh-CN" altLang="en-US" dirty="0"/>
              <a:t>描述方法。</a:t>
            </a:r>
            <a:br>
              <a:rPr lang="zh-CN" altLang="en-US" dirty="0"/>
            </a:br>
            <a:r>
              <a:rPr lang="en-US" altLang="zh-CN" dirty="0"/>
              <a:t>//</a:t>
            </a:r>
            <a:r>
              <a:rPr lang="zh-CN" altLang="en-US" dirty="0"/>
              <a:t>本例的两段式描述代码如下：</a:t>
            </a:r>
            <a:br>
              <a:rPr lang="zh-CN" altLang="en-US" dirty="0"/>
            </a:br>
            <a:r>
              <a:rPr lang="en-US" altLang="zh-CN" dirty="0"/>
              <a:t>//2-paragraph method to describe FSM</a:t>
            </a:r>
            <a:br>
              <a:rPr lang="en-US" altLang="zh-CN" dirty="0"/>
            </a:br>
            <a:r>
              <a:rPr lang="en-US" altLang="zh-CN" dirty="0"/>
              <a:t>//Describe sequential state transition in 1 sequential always block</a:t>
            </a:r>
            <a:br>
              <a:rPr lang="en-US" altLang="zh-CN" dirty="0"/>
            </a:br>
            <a:r>
              <a:rPr lang="en-US" altLang="zh-CN" dirty="0"/>
              <a:t>//State transition conditions in the other combinational always block</a:t>
            </a:r>
            <a:br>
              <a:rPr lang="en-US" altLang="zh-CN" dirty="0"/>
            </a:br>
            <a:r>
              <a:rPr lang="en-US" altLang="zh-CN" dirty="0"/>
              <a:t>//Package state output by task. Then register the output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module state2 ( nrst,clk,i1,i2,o1,o2,err);</a:t>
            </a:r>
            <a:br>
              <a:rPr lang="en-US" altLang="zh-CN" dirty="0"/>
            </a:br>
            <a:r>
              <a:rPr lang="en-US" altLang="zh-CN" dirty="0"/>
              <a:t>input </a:t>
            </a:r>
            <a:r>
              <a:rPr lang="en-US" altLang="zh-CN" dirty="0" err="1"/>
              <a:t>nrst,clk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input i1,i2;</a:t>
            </a:r>
            <a:br>
              <a:rPr lang="en-US" altLang="zh-CN" dirty="0"/>
            </a:br>
            <a:r>
              <a:rPr lang="en-US" altLang="zh-CN" dirty="0"/>
              <a:t>output o1,o2,err;</a:t>
            </a:r>
            <a:br>
              <a:rPr lang="en-US" altLang="zh-CN" dirty="0"/>
            </a:br>
            <a:r>
              <a:rPr lang="en-US" altLang="zh-CN" dirty="0"/>
              <a:t>reg o1,o2,err;</a:t>
            </a:r>
            <a:br>
              <a:rPr lang="en-US" altLang="zh-CN" dirty="0"/>
            </a:br>
            <a:r>
              <a:rPr lang="en-US" altLang="zh-CN" dirty="0"/>
              <a:t>reg [2:0] NS,CS;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parameter [2:0] //one hot with zero idle</a:t>
            </a:r>
            <a:br>
              <a:rPr lang="en-US" altLang="zh-CN" dirty="0"/>
            </a:br>
            <a:r>
              <a:rPr lang="en-US" altLang="zh-CN" dirty="0"/>
              <a:t>IDLE = 3'b000,</a:t>
            </a:r>
            <a:br>
              <a:rPr lang="en-US" altLang="zh-CN" dirty="0"/>
            </a:br>
            <a:r>
              <a:rPr lang="en-US" altLang="zh-CN" dirty="0"/>
              <a:t>S1 = 3’b001,</a:t>
            </a:r>
            <a:br>
              <a:rPr lang="en-US" altLang="zh-CN" dirty="0"/>
            </a:br>
            <a:r>
              <a:rPr lang="en-US" altLang="zh-CN" dirty="0"/>
              <a:t>S2 = 3’b010,</a:t>
            </a:r>
            <a:br>
              <a:rPr lang="en-US" altLang="zh-CN" dirty="0"/>
            </a:br>
            <a:r>
              <a:rPr lang="en-US" altLang="zh-CN" dirty="0"/>
              <a:t>ERROR = 3’b100;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always @ (</a:t>
            </a:r>
            <a:r>
              <a:rPr lang="en-US" altLang="zh-CN" dirty="0" err="1"/>
              <a:t>posedge</a:t>
            </a:r>
            <a:r>
              <a:rPr lang="en-US" altLang="zh-CN" dirty="0"/>
              <a:t> </a:t>
            </a:r>
            <a:r>
              <a:rPr lang="en-US" altLang="zh-CN" dirty="0" err="1"/>
              <a:t>clk</a:t>
            </a:r>
            <a:r>
              <a:rPr lang="en-US" altLang="zh-CN" dirty="0"/>
              <a:t> or </a:t>
            </a:r>
            <a:r>
              <a:rPr lang="en-US" altLang="zh-CN" dirty="0" err="1"/>
              <a:t>negedge</a:t>
            </a:r>
            <a:r>
              <a:rPr lang="en-US" altLang="zh-CN" dirty="0"/>
              <a:t> </a:t>
            </a:r>
            <a:r>
              <a:rPr lang="en-US" altLang="zh-CN" dirty="0" err="1"/>
              <a:t>nrst</a:t>
            </a:r>
            <a:r>
              <a:rPr lang="en-US" altLang="zh-CN" dirty="0"/>
              <a:t>)//sequential state transition</a:t>
            </a:r>
            <a:br>
              <a:rPr lang="en-US" altLang="zh-CN" dirty="0"/>
            </a:br>
            <a:r>
              <a:rPr lang="en-US" altLang="zh-CN" dirty="0"/>
              <a:t>if (!</a:t>
            </a:r>
            <a:r>
              <a:rPr lang="en-US" altLang="zh-CN" dirty="0" err="1"/>
              <a:t>nrst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CS &lt;= IDLE;</a:t>
            </a:r>
            <a:br>
              <a:rPr lang="en-US" altLang="zh-CN" dirty="0"/>
            </a:br>
            <a:r>
              <a:rPr lang="en-US" altLang="zh-CN" dirty="0"/>
              <a:t>else</a:t>
            </a:r>
            <a:br>
              <a:rPr lang="en-US" altLang="zh-CN" dirty="0"/>
            </a:br>
            <a:r>
              <a:rPr lang="en-US" altLang="zh-CN" dirty="0"/>
              <a:t>CS &lt;=NS;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always @ (CS or i1 or i2) //combinational condition judgment</a:t>
            </a: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NS = 3'bx;</a:t>
            </a:r>
            <a:br>
              <a:rPr lang="en-US" altLang="zh-CN" dirty="0"/>
            </a:br>
            <a:r>
              <a:rPr lang="en-US" altLang="zh-CN" dirty="0" err="1"/>
              <a:t>ERROR_out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case (CS)</a:t>
            </a:r>
            <a:br>
              <a:rPr lang="en-US" altLang="zh-CN" dirty="0"/>
            </a:br>
            <a:r>
              <a:rPr lang="en-US" altLang="zh-CN" dirty="0"/>
              <a:t>IDLE: begin</a:t>
            </a:r>
            <a:br>
              <a:rPr lang="en-US" altLang="zh-CN" dirty="0"/>
            </a:br>
            <a:r>
              <a:rPr lang="en-US" altLang="zh-CN" dirty="0" err="1"/>
              <a:t>IDLE_out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if (~i1) NS = IDLE;</a:t>
            </a:r>
            <a:br>
              <a:rPr lang="en-US" altLang="zh-CN" dirty="0"/>
            </a:br>
            <a:r>
              <a:rPr lang="en-US" altLang="zh-CN" dirty="0"/>
              <a:t>if (i1 &amp;&amp; i2) NS = S1;</a:t>
            </a:r>
            <a:br>
              <a:rPr lang="en-US" altLang="zh-CN" dirty="0"/>
            </a:br>
            <a:r>
              <a:rPr lang="en-US" altLang="zh-CN" dirty="0"/>
              <a:t>if (i1 &amp;&amp; ~i2) NS = ERROR;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S1: begin</a:t>
            </a:r>
            <a:br>
              <a:rPr lang="en-US" altLang="zh-CN" dirty="0"/>
            </a:br>
            <a:r>
              <a:rPr lang="en-US" altLang="zh-CN" dirty="0"/>
              <a:t>S1_out;</a:t>
            </a:r>
            <a:br>
              <a:rPr lang="en-US" altLang="zh-CN" dirty="0"/>
            </a:br>
            <a:r>
              <a:rPr lang="en-US" altLang="zh-CN" dirty="0"/>
              <a:t>if (~i2) NS = S1;</a:t>
            </a:r>
            <a:br>
              <a:rPr lang="en-US" altLang="zh-CN" dirty="0"/>
            </a:br>
            <a:r>
              <a:rPr lang="en-US" altLang="zh-CN" dirty="0"/>
              <a:t>if (i2 &amp;&amp; i1) NS = S2;</a:t>
            </a:r>
            <a:br>
              <a:rPr lang="en-US" altLang="zh-CN" dirty="0"/>
            </a:br>
            <a:r>
              <a:rPr lang="en-US" altLang="zh-CN" dirty="0"/>
              <a:t>if (i2 &amp;&amp; (~i1)) NS = ERROR;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S2: begin</a:t>
            </a:r>
            <a:br>
              <a:rPr lang="en-US" altLang="zh-CN" dirty="0"/>
            </a:br>
            <a:r>
              <a:rPr lang="en-US" altLang="zh-CN" dirty="0"/>
              <a:t>S2_out;</a:t>
            </a:r>
            <a:br>
              <a:rPr lang="en-US" altLang="zh-CN" dirty="0"/>
            </a:br>
            <a:r>
              <a:rPr lang="en-US" altLang="zh-CN" dirty="0"/>
              <a:t>if (i2) NS = S2;</a:t>
            </a:r>
            <a:br>
              <a:rPr lang="en-US" altLang="zh-CN" dirty="0"/>
            </a:br>
            <a:r>
              <a:rPr lang="en-US" altLang="zh-CN" dirty="0"/>
              <a:t>if (~i2 &amp;&amp; i1) NS = IDLE;</a:t>
            </a:r>
            <a:br>
              <a:rPr lang="en-US" altLang="zh-CN" dirty="0"/>
            </a:br>
            <a:r>
              <a:rPr lang="en-US" altLang="zh-CN" dirty="0"/>
              <a:t>if (~i2 &amp;&amp; (~i1)) NS = ERROR;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ERROR: begin</a:t>
            </a:r>
            <a:br>
              <a:rPr lang="en-US" altLang="zh-CN" dirty="0"/>
            </a:br>
            <a:r>
              <a:rPr lang="en-US" altLang="zh-CN" dirty="0" err="1"/>
              <a:t>ERROR_out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if (i1) NS = ERROR;</a:t>
            </a:r>
            <a:br>
              <a:rPr lang="en-US" altLang="zh-CN" dirty="0"/>
            </a:br>
            <a:r>
              <a:rPr lang="en-US" altLang="zh-CN" dirty="0"/>
              <a:t>if (~i1) NS = IDLE;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default: begin</a:t>
            </a:r>
            <a:br>
              <a:rPr lang="en-US" altLang="zh-CN" dirty="0"/>
            </a:br>
            <a:r>
              <a:rPr lang="en-US" altLang="zh-CN" dirty="0" err="1"/>
              <a:t>IDLE_out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NS = IDLE;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 err="1"/>
              <a:t>endcase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task </a:t>
            </a:r>
            <a:r>
              <a:rPr lang="en-US" altLang="zh-CN" dirty="0" err="1"/>
              <a:t>IDLE_out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{o1,o2,err} = 3'b000; //output task</a:t>
            </a:r>
            <a:br>
              <a:rPr lang="en-US" altLang="zh-CN" dirty="0"/>
            </a:br>
            <a:r>
              <a:rPr lang="en-US" altLang="zh-CN" dirty="0" err="1"/>
              <a:t>endtask</a:t>
            </a:r>
            <a:br>
              <a:rPr lang="en-US" altLang="zh-CN" dirty="0"/>
            </a:br>
            <a:r>
              <a:rPr lang="en-US" altLang="zh-CN" dirty="0"/>
              <a:t>task S1_out;</a:t>
            </a:r>
            <a:br>
              <a:rPr lang="en-US" altLang="zh-CN" dirty="0"/>
            </a:br>
            <a:r>
              <a:rPr lang="en-US" altLang="zh-CN" dirty="0"/>
              <a:t>{o1,o2,err} = 3'b100;</a:t>
            </a:r>
            <a:br>
              <a:rPr lang="en-US" altLang="zh-CN" dirty="0"/>
            </a:br>
            <a:r>
              <a:rPr lang="en-US" altLang="zh-CN" dirty="0" err="1"/>
              <a:t>endtask</a:t>
            </a:r>
            <a:br>
              <a:rPr lang="en-US" altLang="zh-CN" dirty="0"/>
            </a:br>
            <a:r>
              <a:rPr lang="en-US" altLang="zh-CN" dirty="0"/>
              <a:t>task S2_out;</a:t>
            </a:r>
            <a:br>
              <a:rPr lang="en-US" altLang="zh-CN" dirty="0"/>
            </a:br>
            <a:r>
              <a:rPr lang="en-US" altLang="zh-CN" dirty="0"/>
              <a:t>{o1,o2,err} = 3'b010;</a:t>
            </a:r>
            <a:br>
              <a:rPr lang="en-US" altLang="zh-CN" dirty="0"/>
            </a:br>
            <a:r>
              <a:rPr lang="en-US" altLang="zh-CN" dirty="0" err="1"/>
              <a:t>endtask</a:t>
            </a:r>
            <a:br>
              <a:rPr lang="en-US" altLang="zh-CN" dirty="0"/>
            </a:br>
            <a:r>
              <a:rPr lang="en-US" altLang="zh-CN" dirty="0"/>
              <a:t>task </a:t>
            </a:r>
            <a:r>
              <a:rPr lang="en-US" altLang="zh-CN" dirty="0" err="1"/>
              <a:t>ERROR_out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{o1,o2,err} = 3'b111;</a:t>
            </a:r>
            <a:br>
              <a:rPr lang="en-US" altLang="zh-CN" dirty="0"/>
            </a:br>
            <a:r>
              <a:rPr lang="en-US" altLang="zh-CN" dirty="0" err="1"/>
              <a:t>endtask</a:t>
            </a:r>
            <a:br>
              <a:rPr lang="en-US" altLang="zh-CN" dirty="0"/>
            </a:br>
            <a:r>
              <a:rPr lang="en-US" altLang="zh-CN" dirty="0" err="1"/>
              <a:t>endmodule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//</a:t>
            </a:r>
            <a:r>
              <a:rPr lang="zh-CN" altLang="en-US" dirty="0"/>
              <a:t>本例的三段式描述代码如下：</a:t>
            </a:r>
            <a:br>
              <a:rPr lang="zh-CN" altLang="en-US" dirty="0"/>
            </a:br>
            <a:r>
              <a:rPr lang="en-US" altLang="zh-CN" dirty="0"/>
              <a:t>//3-paragraph method to describe FSM</a:t>
            </a:r>
            <a:br>
              <a:rPr lang="en-US" altLang="zh-CN" dirty="0"/>
            </a:br>
            <a:r>
              <a:rPr lang="en-US" altLang="zh-CN" dirty="0"/>
              <a:t>//Describe sequential state transition in the 1st sequential always block</a:t>
            </a:r>
            <a:br>
              <a:rPr lang="en-US" altLang="zh-CN" dirty="0"/>
            </a:br>
            <a:r>
              <a:rPr lang="en-US" altLang="zh-CN" dirty="0"/>
              <a:t>//State transition conditions in the 2nd combinational always block</a:t>
            </a:r>
            <a:br>
              <a:rPr lang="en-US" altLang="zh-CN" dirty="0"/>
            </a:br>
            <a:r>
              <a:rPr lang="en-US" altLang="zh-CN" dirty="0"/>
              <a:t>//Describe the FSM out in the 3rd sequential always block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module state3 ( nrst,clk,i1,i2,o1,o2,err);</a:t>
            </a:r>
            <a:br>
              <a:rPr lang="en-US" altLang="zh-CN" dirty="0"/>
            </a:br>
            <a:r>
              <a:rPr lang="en-US" altLang="zh-CN" dirty="0"/>
              <a:t>input </a:t>
            </a:r>
            <a:r>
              <a:rPr lang="en-US" altLang="zh-CN" dirty="0" err="1"/>
              <a:t>nrst,clk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input i1,i2;</a:t>
            </a:r>
            <a:br>
              <a:rPr lang="en-US" altLang="zh-CN" dirty="0"/>
            </a:br>
            <a:r>
              <a:rPr lang="en-US" altLang="zh-CN" dirty="0"/>
              <a:t>output o1,o2,err;</a:t>
            </a:r>
            <a:br>
              <a:rPr lang="en-US" altLang="zh-CN" dirty="0"/>
            </a:br>
            <a:r>
              <a:rPr lang="en-US" altLang="zh-CN" dirty="0"/>
              <a:t>reg o1,o2,err;</a:t>
            </a:r>
            <a:br>
              <a:rPr lang="en-US" altLang="zh-CN" dirty="0"/>
            </a:br>
            <a:r>
              <a:rPr lang="en-US" altLang="zh-CN" dirty="0"/>
              <a:t>reg [2:0] NS,CS;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parameter [2:0] //one hot with zero idle</a:t>
            </a:r>
            <a:br>
              <a:rPr lang="en-US" altLang="zh-CN" dirty="0"/>
            </a:br>
            <a:r>
              <a:rPr lang="en-US" altLang="zh-CN" dirty="0"/>
              <a:t>IDLE = 3'b000,</a:t>
            </a:r>
            <a:br>
              <a:rPr lang="en-US" altLang="zh-CN" dirty="0"/>
            </a:br>
            <a:r>
              <a:rPr lang="en-US" altLang="zh-CN" dirty="0"/>
              <a:t>S1 = 3'b001,</a:t>
            </a:r>
            <a:br>
              <a:rPr lang="en-US" altLang="zh-CN" dirty="0"/>
            </a:br>
            <a:r>
              <a:rPr lang="en-US" altLang="zh-CN" dirty="0"/>
              <a:t>S2 = 3'b010,</a:t>
            </a:r>
            <a:br>
              <a:rPr lang="en-US" altLang="zh-CN" dirty="0"/>
            </a:br>
            <a:r>
              <a:rPr lang="en-US" altLang="zh-CN" dirty="0"/>
              <a:t>ERROR = 3'b100;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always @ (</a:t>
            </a:r>
            <a:r>
              <a:rPr lang="en-US" altLang="zh-CN" dirty="0" err="1"/>
              <a:t>posedge</a:t>
            </a:r>
            <a:r>
              <a:rPr lang="en-US" altLang="zh-CN" dirty="0"/>
              <a:t> </a:t>
            </a:r>
            <a:r>
              <a:rPr lang="en-US" altLang="zh-CN" dirty="0" err="1"/>
              <a:t>clk</a:t>
            </a:r>
            <a:r>
              <a:rPr lang="en-US" altLang="zh-CN" dirty="0"/>
              <a:t> or </a:t>
            </a:r>
            <a:r>
              <a:rPr lang="en-US" altLang="zh-CN" dirty="0" err="1"/>
              <a:t>negedge</a:t>
            </a:r>
            <a:r>
              <a:rPr lang="en-US" altLang="zh-CN" dirty="0"/>
              <a:t> </a:t>
            </a:r>
            <a:r>
              <a:rPr lang="en-US" altLang="zh-CN" dirty="0" err="1"/>
              <a:t>nrst</a:t>
            </a:r>
            <a:r>
              <a:rPr lang="en-US" altLang="zh-CN" dirty="0"/>
              <a:t>) //1st always block, sequential state transition</a:t>
            </a:r>
            <a:br>
              <a:rPr lang="en-US" altLang="zh-CN" dirty="0"/>
            </a:br>
            <a:r>
              <a:rPr lang="en-US" altLang="zh-CN" dirty="0"/>
              <a:t>if (!</a:t>
            </a:r>
            <a:r>
              <a:rPr lang="en-US" altLang="zh-CN" dirty="0" err="1"/>
              <a:t>nrst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CS &lt;= IDLE;</a:t>
            </a:r>
            <a:br>
              <a:rPr lang="en-US" altLang="zh-CN" dirty="0"/>
            </a:br>
            <a:r>
              <a:rPr lang="en-US" altLang="zh-CN" dirty="0"/>
              <a:t>else</a:t>
            </a:r>
            <a:br>
              <a:rPr lang="en-US" altLang="zh-CN" dirty="0"/>
            </a:br>
            <a:r>
              <a:rPr lang="en-US" altLang="zh-CN" dirty="0"/>
              <a:t>CS &lt;=NS;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always @ (</a:t>
            </a:r>
            <a:r>
              <a:rPr lang="en-US" altLang="zh-CN" dirty="0" err="1"/>
              <a:t>nrst</a:t>
            </a:r>
            <a:r>
              <a:rPr lang="en-US" altLang="zh-CN" dirty="0"/>
              <a:t> or CS or i1 or i2) //2nd always block, combinational condition judgment</a:t>
            </a: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NS = 3'bx;</a:t>
            </a:r>
            <a:br>
              <a:rPr lang="en-US" altLang="zh-CN" dirty="0"/>
            </a:br>
            <a:r>
              <a:rPr lang="en-US" altLang="zh-CN" dirty="0"/>
              <a:t>case (CS)</a:t>
            </a:r>
            <a:br>
              <a:rPr lang="en-US" altLang="zh-CN" dirty="0"/>
            </a:br>
            <a:r>
              <a:rPr lang="en-US" altLang="zh-CN" dirty="0"/>
              <a:t>IDLE: begin</a:t>
            </a:r>
            <a:br>
              <a:rPr lang="en-US" altLang="zh-CN" dirty="0"/>
            </a:br>
            <a:r>
              <a:rPr lang="en-US" altLang="zh-CN" dirty="0"/>
              <a:t>if (~i1) NS = IDLE;</a:t>
            </a:r>
            <a:br>
              <a:rPr lang="en-US" altLang="zh-CN" dirty="0"/>
            </a:br>
            <a:r>
              <a:rPr lang="en-US" altLang="zh-CN" dirty="0"/>
              <a:t>if (i1 &amp;&amp; i2) NS = S1;</a:t>
            </a:r>
            <a:br>
              <a:rPr lang="en-US" altLang="zh-CN" dirty="0"/>
            </a:br>
            <a:r>
              <a:rPr lang="en-US" altLang="zh-CN" dirty="0"/>
              <a:t>if (i1 &amp;&amp; ~i2) NS = ERROR;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S1: begin</a:t>
            </a:r>
            <a:br>
              <a:rPr lang="en-US" altLang="zh-CN" dirty="0"/>
            </a:br>
            <a:r>
              <a:rPr lang="en-US" altLang="zh-CN" dirty="0"/>
              <a:t>if (~i2) NS = S1;</a:t>
            </a:r>
            <a:br>
              <a:rPr lang="en-US" altLang="zh-CN" dirty="0"/>
            </a:br>
            <a:r>
              <a:rPr lang="en-US" altLang="zh-CN" dirty="0"/>
              <a:t>if (i2 &amp;&amp; i1) NS = S2;</a:t>
            </a:r>
            <a:br>
              <a:rPr lang="en-US" altLang="zh-CN" dirty="0"/>
            </a:br>
            <a:r>
              <a:rPr lang="en-US" altLang="zh-CN" dirty="0"/>
              <a:t>if (i2 &amp;&amp; (~i1)) NS = ERROR;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S2: begin</a:t>
            </a:r>
            <a:br>
              <a:rPr lang="en-US" altLang="zh-CN" dirty="0"/>
            </a:br>
            <a:r>
              <a:rPr lang="en-US" altLang="zh-CN" dirty="0"/>
              <a:t>if (i2) NS = S2;</a:t>
            </a:r>
            <a:br>
              <a:rPr lang="en-US" altLang="zh-CN" dirty="0"/>
            </a:br>
            <a:r>
              <a:rPr lang="en-US" altLang="zh-CN" dirty="0"/>
              <a:t>if (~i2 &amp;&amp; i1) NS = IDLE;</a:t>
            </a:r>
            <a:br>
              <a:rPr lang="en-US" altLang="zh-CN" dirty="0"/>
            </a:br>
            <a:r>
              <a:rPr lang="en-US" altLang="zh-CN" dirty="0"/>
              <a:t>if (~i2 &amp;&amp; (~i1)) NS = ERROR;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ERROR: begin</a:t>
            </a:r>
            <a:br>
              <a:rPr lang="en-US" altLang="zh-CN" dirty="0"/>
            </a:br>
            <a:r>
              <a:rPr lang="en-US" altLang="zh-CN" dirty="0"/>
              <a:t>if (i1) NS = ERROR;</a:t>
            </a:r>
            <a:br>
              <a:rPr lang="en-US" altLang="zh-CN" dirty="0"/>
            </a:br>
            <a:r>
              <a:rPr lang="en-US" altLang="zh-CN" dirty="0"/>
              <a:t>if (~i1) NS = IDLE;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/>
              <a:t>default: NS = IDLE;</a:t>
            </a:r>
            <a:br>
              <a:rPr lang="en-US" altLang="zh-CN" dirty="0"/>
            </a:br>
            <a:r>
              <a:rPr lang="en-US" altLang="zh-CN" dirty="0" err="1"/>
              <a:t>endcase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always @ (</a:t>
            </a:r>
            <a:r>
              <a:rPr lang="en-US" altLang="zh-CN" dirty="0" err="1"/>
              <a:t>posedge</a:t>
            </a:r>
            <a:r>
              <a:rPr lang="en-US" altLang="zh-CN" dirty="0"/>
              <a:t> </a:t>
            </a:r>
            <a:r>
              <a:rPr lang="en-US" altLang="zh-CN" dirty="0" err="1"/>
              <a:t>clk</a:t>
            </a:r>
            <a:r>
              <a:rPr lang="en-US" altLang="zh-CN" dirty="0"/>
              <a:t> or </a:t>
            </a:r>
            <a:r>
              <a:rPr lang="en-US" altLang="zh-CN" dirty="0" err="1"/>
              <a:t>negedge</a:t>
            </a:r>
            <a:r>
              <a:rPr lang="en-US" altLang="zh-CN" dirty="0"/>
              <a:t> </a:t>
            </a:r>
            <a:r>
              <a:rPr lang="en-US" altLang="zh-CN" dirty="0" err="1"/>
              <a:t>nrst</a:t>
            </a:r>
            <a:r>
              <a:rPr lang="en-US" altLang="zh-CN" dirty="0"/>
              <a:t>) //3rd always block, the sequential FSM output</a:t>
            </a:r>
            <a:br>
              <a:rPr lang="en-US" altLang="zh-CN" dirty="0"/>
            </a:br>
            <a:r>
              <a:rPr lang="en-US" altLang="zh-CN" dirty="0"/>
              <a:t>if (!</a:t>
            </a:r>
            <a:r>
              <a:rPr lang="en-US" altLang="zh-CN" dirty="0" err="1"/>
              <a:t>nrst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{o1,o2,err} &lt;= 3'b000;</a:t>
            </a:r>
            <a:br>
              <a:rPr lang="en-US" altLang="zh-CN" dirty="0"/>
            </a:br>
            <a:r>
              <a:rPr lang="en-US" altLang="zh-CN" dirty="0"/>
              <a:t>else</a:t>
            </a:r>
            <a:br>
              <a:rPr lang="en-US" altLang="zh-CN" dirty="0"/>
            </a:br>
            <a:r>
              <a:rPr lang="en-US" altLang="zh-CN" dirty="0"/>
              <a:t>begin</a:t>
            </a:r>
            <a:br>
              <a:rPr lang="en-US" altLang="zh-CN" dirty="0"/>
            </a:br>
            <a:r>
              <a:rPr lang="en-US" altLang="zh-CN" dirty="0"/>
              <a:t>{o1,o2,err} &lt;= 3'b000;</a:t>
            </a:r>
            <a:br>
              <a:rPr lang="en-US" altLang="zh-CN" dirty="0"/>
            </a:br>
            <a:r>
              <a:rPr lang="en-US" altLang="zh-CN" dirty="0"/>
              <a:t>case (NS)</a:t>
            </a:r>
            <a:br>
              <a:rPr lang="en-US" altLang="zh-CN" dirty="0"/>
            </a:br>
            <a:r>
              <a:rPr lang="en-US" altLang="zh-CN" dirty="0"/>
              <a:t>IDLE: {o1,o2,err}&lt;=3'b000;</a:t>
            </a:r>
            <a:br>
              <a:rPr lang="en-US" altLang="zh-CN" dirty="0"/>
            </a:br>
            <a:r>
              <a:rPr lang="en-US" altLang="zh-CN" dirty="0"/>
              <a:t>S1: {o1,o2,err}&lt;=3'b100;</a:t>
            </a:r>
            <a:br>
              <a:rPr lang="en-US" altLang="zh-CN" dirty="0"/>
            </a:br>
            <a:r>
              <a:rPr lang="en-US" altLang="zh-CN" dirty="0"/>
              <a:t>S2: {o1,o2,err}&lt;=3'b010;</a:t>
            </a:r>
            <a:br>
              <a:rPr lang="en-US" altLang="zh-CN" dirty="0"/>
            </a:br>
            <a:r>
              <a:rPr lang="en-US" altLang="zh-CN" dirty="0"/>
              <a:t>ERROR: {o1,o2,err}&lt;=3'b111;</a:t>
            </a:r>
            <a:br>
              <a:rPr lang="en-US" altLang="zh-CN" dirty="0"/>
            </a:br>
            <a:r>
              <a:rPr lang="en-US" altLang="zh-CN" dirty="0" err="1"/>
              <a:t>endcase</a:t>
            </a:r>
            <a:br>
              <a:rPr lang="en-US" altLang="zh-CN" dirty="0"/>
            </a:br>
            <a:r>
              <a:rPr lang="en-US" altLang="zh-CN" dirty="0"/>
              <a:t>end</a:t>
            </a:r>
            <a:br>
              <a:rPr lang="en-US" altLang="zh-CN" dirty="0"/>
            </a:br>
            <a:r>
              <a:rPr lang="en-US" altLang="zh-CN" dirty="0" err="1"/>
              <a:t>endmodule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55D3DB19-1822-FC45-8014-AD5CAE0F4D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0D393A7-8937-6D49-996D-ADD9115A7493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E7F14-EA32-4AA0-8AEC-41FEE885F485}" type="datetime1">
              <a:rPr lang="zh-CN" altLang="en-US"/>
              <a:pPr>
                <a:defRPr/>
              </a:pPr>
              <a:t>2021/11/1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Verilog HDL(2)</a:t>
            </a:r>
          </a:p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20336-7FCD-4E63-977C-2AFB984AFE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2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31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A9271-BF88-4EC0-92DD-5B5339EEA552}" type="datetime1">
              <a:rPr lang="zh-CN" altLang="en-US"/>
              <a:pPr>
                <a:defRPr/>
              </a:pPr>
              <a:t>2021/11/1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en-US" altLang="zh-CN"/>
              <a:t>Verilog HDL(2)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A52AF-E81F-4FCB-ACDD-C9A5DEF955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686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FCDD4EE4-C4A4-4920-9421-6ACB663F535E}" type="datetime1">
              <a:rPr lang="zh-CN" altLang="en-US"/>
              <a:pPr>
                <a:defRPr/>
              </a:pPr>
              <a:t>2021/11/1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en-US" altLang="zh-CN"/>
              <a:t>Verilog HDL(2)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A319703E-0184-4214-B3E4-48A1E090AE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18" r:id="rId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863600" y="3933825"/>
            <a:ext cx="7416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 dirty="0"/>
              <a:t>15_</a:t>
            </a:r>
            <a:r>
              <a:rPr kumimoji="1" lang="en-US" altLang="zh-CN" sz="3200" dirty="0"/>
              <a:t>Verilog HDL</a:t>
            </a:r>
            <a:r>
              <a:rPr kumimoji="1" lang="zh-CN" altLang="en-US" sz="3200" dirty="0"/>
              <a:t>(</a:t>
            </a:r>
            <a:r>
              <a:rPr kumimoji="1" lang="en-US" altLang="zh-CN" sz="3200" dirty="0"/>
              <a:t>2)</a:t>
            </a:r>
          </a:p>
          <a:p>
            <a:pPr algn="ctr" eaLnBrk="1" hangingPunct="1">
              <a:spcAft>
                <a:spcPct val="0"/>
              </a:spcAft>
              <a:buNone/>
            </a:pPr>
            <a:r>
              <a:rPr kumimoji="1" lang="zh-CN" altLang="en-US" sz="2000" dirty="0"/>
              <a:t>（数电</a:t>
            </a:r>
            <a:r>
              <a:rPr kumimoji="1" lang="en-US" altLang="zh-CN" sz="2000" dirty="0"/>
              <a:t>P338-349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4570918-1D0E-41A2-82DA-1F84155E316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kumimoji="0"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kumimoji="0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554A9BB-DE05-4A7A-8B00-5ED2B176D08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1304925"/>
            <a:ext cx="8172450" cy="51117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时序电路又称为有限状态机</a:t>
            </a:r>
            <a:r>
              <a:rPr lang="en-US" altLang="zh-CN"/>
              <a:t>(FSM, Finite State Machine)</a:t>
            </a:r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endParaRPr lang="en-US" altLang="zh-CN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/>
              <a:t>需要描述三个对象：现态</a:t>
            </a:r>
            <a:r>
              <a:rPr lang="en-US" altLang="zh-CN"/>
              <a:t>(Current State, CS)</a:t>
            </a:r>
            <a:r>
              <a:rPr lang="zh-CN" altLang="en-US"/>
              <a:t>、 次态</a:t>
            </a:r>
            <a:r>
              <a:rPr lang="en-US" altLang="zh-CN"/>
              <a:t>(Next State, NS)</a:t>
            </a:r>
            <a:r>
              <a:rPr lang="zh-CN" altLang="en-US"/>
              <a:t>和输出</a:t>
            </a:r>
            <a:r>
              <a:rPr lang="en-US" altLang="zh-CN"/>
              <a:t>(OUT)</a:t>
            </a:r>
          </a:p>
        </p:txBody>
      </p:sp>
      <p:sp>
        <p:nvSpPr>
          <p:cNvPr id="23555" name="Text Box 27"/>
          <p:cNvSpPr txBox="1">
            <a:spLocks noChangeArrowheads="1"/>
          </p:cNvSpPr>
          <p:nvPr/>
        </p:nvSpPr>
        <p:spPr bwMode="auto">
          <a:xfrm>
            <a:off x="2844800" y="2662238"/>
            <a:ext cx="1441450" cy="18272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组合</a:t>
            </a:r>
            <a:endParaRPr lang="en-US" altLang="zh-CN" sz="2400">
              <a:latin typeface="Arial" panose="020B0604020202020204" pitchFamily="34" charset="0"/>
            </a:endParaRP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电路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7375525" y="4113213"/>
            <a:ext cx="10080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</a:rPr>
              <a:t>现态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(CS)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Verilog</a:t>
            </a:r>
            <a:r>
              <a:rPr lang="zh-CN" altLang="en-US"/>
              <a:t>描述</a:t>
            </a:r>
            <a:r>
              <a:rPr lang="en-US" altLang="zh-CN"/>
              <a:t>FSM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5507038" y="3684588"/>
            <a:ext cx="1436687" cy="8048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记忆电路</a:t>
            </a:r>
          </a:p>
        </p:txBody>
      </p:sp>
      <p:grpSp>
        <p:nvGrpSpPr>
          <p:cNvPr id="23559" name="组合 30"/>
          <p:cNvGrpSpPr>
            <a:grpSpLocks/>
          </p:cNvGrpSpPr>
          <p:nvPr/>
        </p:nvGrpSpPr>
        <p:grpSpPr bwMode="auto">
          <a:xfrm>
            <a:off x="1693863" y="3106738"/>
            <a:ext cx="1135062" cy="1185862"/>
            <a:chOff x="1163638" y="3106720"/>
            <a:chExt cx="1804987" cy="1185880"/>
          </a:xfrm>
        </p:grpSpPr>
        <p:sp>
          <p:nvSpPr>
            <p:cNvPr id="23578" name="Line 6"/>
            <p:cNvSpPr>
              <a:spLocks noChangeShapeType="1"/>
            </p:cNvSpPr>
            <p:nvPr/>
          </p:nvSpPr>
          <p:spPr bwMode="auto">
            <a:xfrm>
              <a:off x="1163638" y="3106720"/>
              <a:ext cx="1793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7"/>
            <p:cNvSpPr>
              <a:spLocks noChangeShapeType="1"/>
            </p:cNvSpPr>
            <p:nvPr/>
          </p:nvSpPr>
          <p:spPr bwMode="auto">
            <a:xfrm>
              <a:off x="1419225" y="4292600"/>
              <a:ext cx="1549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60" name="Line 12"/>
          <p:cNvSpPr>
            <a:spLocks noChangeShapeType="1"/>
          </p:cNvSpPr>
          <p:nvPr/>
        </p:nvSpPr>
        <p:spPr bwMode="auto">
          <a:xfrm>
            <a:off x="4257675" y="4111625"/>
            <a:ext cx="12493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Line 13"/>
          <p:cNvSpPr>
            <a:spLocks noChangeShapeType="1"/>
          </p:cNvSpPr>
          <p:nvPr/>
        </p:nvSpPr>
        <p:spPr bwMode="auto">
          <a:xfrm>
            <a:off x="6926263" y="4116388"/>
            <a:ext cx="404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2" name="Line 14"/>
          <p:cNvSpPr>
            <a:spLocks noChangeShapeType="1"/>
          </p:cNvSpPr>
          <p:nvPr/>
        </p:nvSpPr>
        <p:spPr bwMode="auto">
          <a:xfrm>
            <a:off x="7331075" y="4111625"/>
            <a:ext cx="0" cy="938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Line 16"/>
          <p:cNvSpPr>
            <a:spLocks noChangeShapeType="1"/>
          </p:cNvSpPr>
          <p:nvPr/>
        </p:nvSpPr>
        <p:spPr bwMode="auto">
          <a:xfrm>
            <a:off x="4257675" y="3094038"/>
            <a:ext cx="124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564" name="组合 31"/>
          <p:cNvGrpSpPr>
            <a:grpSpLocks/>
          </p:cNvGrpSpPr>
          <p:nvPr/>
        </p:nvGrpSpPr>
        <p:grpSpPr bwMode="auto">
          <a:xfrm>
            <a:off x="1839913" y="4292600"/>
            <a:ext cx="5491162" cy="757238"/>
            <a:chOff x="1419225" y="4292600"/>
            <a:chExt cx="6051550" cy="757238"/>
          </a:xfrm>
        </p:grpSpPr>
        <p:sp>
          <p:nvSpPr>
            <p:cNvPr id="23576" name="Line 15"/>
            <p:cNvSpPr>
              <a:spLocks noChangeShapeType="1"/>
            </p:cNvSpPr>
            <p:nvPr/>
          </p:nvSpPr>
          <p:spPr bwMode="auto">
            <a:xfrm>
              <a:off x="1419225" y="5049838"/>
              <a:ext cx="60515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Line 17"/>
            <p:cNvSpPr>
              <a:spLocks noChangeShapeType="1"/>
            </p:cNvSpPr>
            <p:nvPr/>
          </p:nvSpPr>
          <p:spPr bwMode="auto">
            <a:xfrm>
              <a:off x="1431882" y="4292600"/>
              <a:ext cx="0" cy="757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65" name="Rectangle 18"/>
          <p:cNvSpPr>
            <a:spLocks noChangeArrowheads="1"/>
          </p:cNvSpPr>
          <p:nvPr/>
        </p:nvSpPr>
        <p:spPr bwMode="auto">
          <a:xfrm>
            <a:off x="5403850" y="2701925"/>
            <a:ext cx="11477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</a:rPr>
              <a:t>输出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(OUT)</a:t>
            </a:r>
          </a:p>
        </p:txBody>
      </p:sp>
      <p:sp>
        <p:nvSpPr>
          <p:cNvPr id="23566" name="Rectangle 19"/>
          <p:cNvSpPr>
            <a:spLocks noChangeArrowheads="1"/>
          </p:cNvSpPr>
          <p:nvPr/>
        </p:nvSpPr>
        <p:spPr bwMode="auto">
          <a:xfrm>
            <a:off x="4637088" y="4175125"/>
            <a:ext cx="10461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solidFill>
                  <a:srgbClr val="0000FF"/>
                </a:solidFill>
              </a:rPr>
              <a:t>次态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(NS)</a:t>
            </a:r>
          </a:p>
        </p:txBody>
      </p:sp>
      <p:sp>
        <p:nvSpPr>
          <p:cNvPr id="23567" name="Rectangle 20"/>
          <p:cNvSpPr>
            <a:spLocks noChangeArrowheads="1"/>
          </p:cNvSpPr>
          <p:nvPr/>
        </p:nvSpPr>
        <p:spPr bwMode="auto">
          <a:xfrm>
            <a:off x="738188" y="2698750"/>
            <a:ext cx="984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输入</a:t>
            </a:r>
            <a:endParaRPr lang="en-US" altLang="zh-CN" sz="2400"/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(IN)</a:t>
            </a:r>
          </a:p>
        </p:txBody>
      </p:sp>
      <p:sp>
        <p:nvSpPr>
          <p:cNvPr id="23568" name="Line 21"/>
          <p:cNvSpPr>
            <a:spLocks noChangeShapeType="1"/>
          </p:cNvSpPr>
          <p:nvPr/>
        </p:nvSpPr>
        <p:spPr bwMode="auto">
          <a:xfrm flipH="1">
            <a:off x="2081213" y="3040063"/>
            <a:ext cx="160337" cy="147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22"/>
          <p:cNvSpPr>
            <a:spLocks noChangeShapeType="1"/>
          </p:cNvSpPr>
          <p:nvPr/>
        </p:nvSpPr>
        <p:spPr bwMode="auto">
          <a:xfrm flipH="1">
            <a:off x="4862513" y="3022600"/>
            <a:ext cx="160337" cy="149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0" name="Line 23"/>
          <p:cNvSpPr>
            <a:spLocks noChangeShapeType="1"/>
          </p:cNvSpPr>
          <p:nvPr/>
        </p:nvSpPr>
        <p:spPr bwMode="auto">
          <a:xfrm flipH="1">
            <a:off x="4833938" y="4027488"/>
            <a:ext cx="160337" cy="147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1" name="Line 24"/>
          <p:cNvSpPr>
            <a:spLocks noChangeShapeType="1"/>
          </p:cNvSpPr>
          <p:nvPr/>
        </p:nvSpPr>
        <p:spPr bwMode="auto">
          <a:xfrm flipH="1">
            <a:off x="7043738" y="4056063"/>
            <a:ext cx="160337" cy="147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2" name="Rectangle 4"/>
          <p:cNvSpPr>
            <a:spLocks noGrp="1" noChangeArrowheads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52CB0AD-B84C-4D77-9D45-80F30E4C210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73" name="Rectangle 5"/>
          <p:cNvSpPr>
            <a:spLocks noGrp="1" noChangeArrowheads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23574" name="Rectangle 6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1E718A5-C9A7-494B-BA3C-E1F3255C0BE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75" name="AutoShape 25"/>
          <p:cNvSpPr>
            <a:spLocks noChangeArrowheads="1"/>
          </p:cNvSpPr>
          <p:nvPr/>
        </p:nvSpPr>
        <p:spPr bwMode="auto">
          <a:xfrm>
            <a:off x="2460625" y="2492375"/>
            <a:ext cx="2117725" cy="218281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973B711A-7739-4F0E-8F5D-E769E9DED05A}"/>
              </a:ext>
            </a:extLst>
          </p:cNvPr>
          <p:cNvCxnSpPr>
            <a:cxnSpLocks/>
          </p:cNvCxnSpPr>
          <p:nvPr/>
        </p:nvCxnSpPr>
        <p:spPr>
          <a:xfrm>
            <a:off x="4427538" y="3717056"/>
            <a:ext cx="421798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96">
            <a:extLst>
              <a:ext uri="{FF2B5EF4-FFF2-40B4-BE49-F238E27FC236}">
                <a16:creationId xmlns:a16="http://schemas.microsoft.com/office/drawing/2014/main" id="{464D346A-880B-7342-85F2-52F0EEBAF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663" y="2058119"/>
            <a:ext cx="1314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两段式</a:t>
            </a:r>
            <a:endParaRPr lang="zh-CN" altLang="en-US" sz="1100">
              <a:latin typeface="Arial" panose="020B0604020202020204" pitchFamily="34" charset="0"/>
            </a:endParaRPr>
          </a:p>
        </p:txBody>
      </p:sp>
      <p:sp>
        <p:nvSpPr>
          <p:cNvPr id="85" name="矩形 97">
            <a:extLst>
              <a:ext uri="{FF2B5EF4-FFF2-40B4-BE49-F238E27FC236}">
                <a16:creationId xmlns:a16="http://schemas.microsoft.com/office/drawing/2014/main" id="{76D354F4-0B6E-264A-8098-5EB35B599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663" y="2702644"/>
            <a:ext cx="13509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三段式</a:t>
            </a:r>
            <a:endParaRPr lang="zh-CN" altLang="en-US" sz="1100">
              <a:latin typeface="Arial" panose="020B0604020202020204" pitchFamily="34" charset="0"/>
            </a:endParaRPr>
          </a:p>
        </p:txBody>
      </p:sp>
      <p:sp>
        <p:nvSpPr>
          <p:cNvPr id="23557" name="矩形 98">
            <a:extLst>
              <a:ext uri="{FF2B5EF4-FFF2-40B4-BE49-F238E27FC236}">
                <a16:creationId xmlns:a16="http://schemas.microsoft.com/office/drawing/2014/main" id="{F59A8D5C-CD04-0548-B2A3-A6681C71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374031"/>
            <a:ext cx="1525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一段式</a:t>
            </a:r>
            <a:endParaRPr lang="zh-CN" altLang="en-US" sz="1100">
              <a:latin typeface="Arial" panose="020B0604020202020204" pitchFamily="34" charset="0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8F256B62-105F-4EB7-A95E-28CAC81D93AE}"/>
              </a:ext>
            </a:extLst>
          </p:cNvPr>
          <p:cNvCxnSpPr/>
          <p:nvPr/>
        </p:nvCxnSpPr>
        <p:spPr>
          <a:xfrm rot="5400000" flipH="1" flipV="1">
            <a:off x="1739107" y="2678037"/>
            <a:ext cx="1022350" cy="158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81A389EB-8552-4F03-A7E2-70D431B136FF}"/>
              </a:ext>
            </a:extLst>
          </p:cNvPr>
          <p:cNvCxnSpPr/>
          <p:nvPr/>
        </p:nvCxnSpPr>
        <p:spPr>
          <a:xfrm rot="10800000">
            <a:off x="2251075" y="2642319"/>
            <a:ext cx="1606550" cy="158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C1AE0BD1-4387-429C-B5CE-2353B3FA7113}"/>
              </a:ext>
            </a:extLst>
          </p:cNvPr>
          <p:cNvCxnSpPr>
            <a:cxnSpLocks/>
          </p:cNvCxnSpPr>
          <p:nvPr/>
        </p:nvCxnSpPr>
        <p:spPr>
          <a:xfrm>
            <a:off x="4424363" y="1759669"/>
            <a:ext cx="0" cy="47656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2A206893-274D-B846-9E22-03452A370912}"/>
              </a:ext>
            </a:extLst>
          </p:cNvPr>
          <p:cNvGrpSpPr>
            <a:grpSpLocks/>
          </p:cNvGrpSpPr>
          <p:nvPr/>
        </p:nvGrpSpPr>
        <p:grpSpPr bwMode="auto">
          <a:xfrm>
            <a:off x="5151438" y="4172669"/>
            <a:ext cx="2876550" cy="2278062"/>
            <a:chOff x="5151202" y="3897052"/>
            <a:chExt cx="2877182" cy="2278108"/>
          </a:xfrm>
        </p:grpSpPr>
        <p:sp>
          <p:nvSpPr>
            <p:cNvPr id="91" name="TextBox 3">
              <a:extLst>
                <a:ext uri="{FF2B5EF4-FFF2-40B4-BE49-F238E27FC236}">
                  <a16:creationId xmlns:a16="http://schemas.microsoft.com/office/drawing/2014/main" id="{9D720952-49AD-4257-9424-CD020466A5E4}"/>
                </a:ext>
              </a:extLst>
            </p:cNvPr>
            <p:cNvSpPr txBox="1"/>
            <p:nvPr/>
          </p:nvSpPr>
          <p:spPr>
            <a:xfrm>
              <a:off x="7034391" y="3904989"/>
              <a:ext cx="425543" cy="82869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OR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08" name="TextBox 4">
              <a:extLst>
                <a:ext uri="{FF2B5EF4-FFF2-40B4-BE49-F238E27FC236}">
                  <a16:creationId xmlns:a16="http://schemas.microsoft.com/office/drawing/2014/main" id="{D73B887A-E261-E545-A9FC-E685B5227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8284" y="4545157"/>
              <a:ext cx="381626" cy="161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cs typeface="Times New Roman" panose="02020603050405020304" pitchFamily="18" charset="0"/>
                </a:rPr>
                <a:t>&lt;</a:t>
              </a:r>
              <a:endParaRPr lang="zh-CN" altLang="en-US" sz="2000" b="0">
                <a:cs typeface="Times New Roman" panose="02020603050405020304" pitchFamily="18" charset="0"/>
              </a:endParaRPr>
            </a:p>
          </p:txBody>
        </p:sp>
        <p:sp>
          <p:nvSpPr>
            <p:cNvPr id="93" name="TextBox 5">
              <a:extLst>
                <a:ext uri="{FF2B5EF4-FFF2-40B4-BE49-F238E27FC236}">
                  <a16:creationId xmlns:a16="http://schemas.microsoft.com/office/drawing/2014/main" id="{665CB306-B839-4AE4-8337-D58F97EE622E}"/>
                </a:ext>
              </a:extLst>
            </p:cNvPr>
            <p:cNvSpPr txBox="1"/>
            <p:nvPr/>
          </p:nvSpPr>
          <p:spPr>
            <a:xfrm>
              <a:off x="7034391" y="5144852"/>
              <a:ext cx="425543" cy="83027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SR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610" name="TextBox 6">
              <a:extLst>
                <a:ext uri="{FF2B5EF4-FFF2-40B4-BE49-F238E27FC236}">
                  <a16:creationId xmlns:a16="http://schemas.microsoft.com/office/drawing/2014/main" id="{3A2CE167-5F56-5447-8747-53994F236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8284" y="5783520"/>
              <a:ext cx="381626" cy="161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cs typeface="Times New Roman" panose="02020603050405020304" pitchFamily="18" charset="0"/>
                </a:rPr>
                <a:t>&lt;</a:t>
              </a:r>
              <a:endParaRPr lang="zh-CN" altLang="en-US" sz="2000" b="0">
                <a:cs typeface="Times New Roman" panose="02020603050405020304" pitchFamily="18" charset="0"/>
              </a:endParaRPr>
            </a:p>
          </p:txBody>
        </p:sp>
        <p:sp>
          <p:nvSpPr>
            <p:cNvPr id="95" name="TextBox 7">
              <a:extLst>
                <a:ext uri="{FF2B5EF4-FFF2-40B4-BE49-F238E27FC236}">
                  <a16:creationId xmlns:a16="http://schemas.microsoft.com/office/drawing/2014/main" id="{FA313AA6-E201-4A9B-90F9-940A1D5783D2}"/>
                </a:ext>
              </a:extLst>
            </p:cNvPr>
            <p:cNvSpPr txBox="1"/>
            <p:nvPr/>
          </p:nvSpPr>
          <p:spPr>
            <a:xfrm>
              <a:off x="5789517" y="3904989"/>
              <a:ext cx="563686" cy="82869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 err="1">
                  <a:latin typeface="Times New Roman" pitchFamily="18" charset="0"/>
                  <a:cs typeface="Times New Roman" pitchFamily="18" charset="0"/>
                </a:rPr>
                <a:t>CLo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Box 8">
              <a:extLst>
                <a:ext uri="{FF2B5EF4-FFF2-40B4-BE49-F238E27FC236}">
                  <a16:creationId xmlns:a16="http://schemas.microsoft.com/office/drawing/2014/main" id="{25C0D86D-C15E-4717-A311-D70195F21227}"/>
                </a:ext>
              </a:extLst>
            </p:cNvPr>
            <p:cNvSpPr txBox="1"/>
            <p:nvPr/>
          </p:nvSpPr>
          <p:spPr>
            <a:xfrm>
              <a:off x="5789517" y="5144852"/>
              <a:ext cx="563686" cy="83027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 err="1">
                  <a:latin typeface="Times New Roman" pitchFamily="18" charset="0"/>
                  <a:cs typeface="Times New Roman" pitchFamily="18" charset="0"/>
                </a:rPr>
                <a:t>CLn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86CF6DF3-1880-41F6-AC6E-21A1D74952FE}"/>
                </a:ext>
              </a:extLst>
            </p:cNvPr>
            <p:cNvCxnSpPr/>
            <p:nvPr/>
          </p:nvCxnSpPr>
          <p:spPr>
            <a:xfrm>
              <a:off x="5449718" y="4325686"/>
              <a:ext cx="335036" cy="31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A10EC228-67A1-4242-AE1D-4D1BEFF9B779}"/>
                </a:ext>
              </a:extLst>
            </p:cNvPr>
            <p:cNvCxnSpPr/>
            <p:nvPr/>
          </p:nvCxnSpPr>
          <p:spPr>
            <a:xfrm>
              <a:off x="7459934" y="5575073"/>
              <a:ext cx="335036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F045F0E2-796B-4206-906E-2AEAB56EA8A6}"/>
                </a:ext>
              </a:extLst>
            </p:cNvPr>
            <p:cNvCxnSpPr/>
            <p:nvPr/>
          </p:nvCxnSpPr>
          <p:spPr>
            <a:xfrm rot="5400000">
              <a:off x="6423128" y="5251216"/>
              <a:ext cx="5985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DE1E5C82-B0DD-41FC-AEFB-8540E712D74B}"/>
                </a:ext>
              </a:extLst>
            </p:cNvPr>
            <p:cNvCxnSpPr/>
            <p:nvPr/>
          </p:nvCxnSpPr>
          <p:spPr>
            <a:xfrm>
              <a:off x="5449718" y="4951173"/>
              <a:ext cx="1273455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C9B56AB5-F5B0-4D40-88FD-A1C14108F91A}"/>
                </a:ext>
              </a:extLst>
            </p:cNvPr>
            <p:cNvCxnSpPr>
              <a:cxnSpLocks/>
            </p:cNvCxnSpPr>
            <p:nvPr/>
          </p:nvCxnSpPr>
          <p:spPr>
            <a:xfrm>
              <a:off x="5449718" y="4316160"/>
              <a:ext cx="0" cy="636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A8E9F171-78DF-47DA-8FEB-D93A11E374DE}"/>
                </a:ext>
              </a:extLst>
            </p:cNvPr>
            <p:cNvCxnSpPr>
              <a:cxnSpLocks/>
            </p:cNvCxnSpPr>
            <p:nvPr/>
          </p:nvCxnSpPr>
          <p:spPr>
            <a:xfrm>
              <a:off x="6383373" y="5551260"/>
              <a:ext cx="6510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C4B3CBC8-94DD-4880-852B-A8D9354222AC}"/>
                </a:ext>
              </a:extLst>
            </p:cNvPr>
            <p:cNvCxnSpPr>
              <a:cxnSpLocks/>
              <a:stCxn id="95" idx="3"/>
              <a:endCxn id="91" idx="1"/>
            </p:cNvCxnSpPr>
            <p:nvPr/>
          </p:nvCxnSpPr>
          <p:spPr>
            <a:xfrm>
              <a:off x="6353203" y="4319336"/>
              <a:ext cx="6811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00A61372-A6DB-48FA-90E9-7BB9027905DD}"/>
                </a:ext>
              </a:extLst>
            </p:cNvPr>
            <p:cNvCxnSpPr/>
            <p:nvPr/>
          </p:nvCxnSpPr>
          <p:spPr>
            <a:xfrm>
              <a:off x="7459934" y="4325686"/>
              <a:ext cx="536693" cy="31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621" name="TextBox 39">
              <a:extLst>
                <a:ext uri="{FF2B5EF4-FFF2-40B4-BE49-F238E27FC236}">
                  <a16:creationId xmlns:a16="http://schemas.microsoft.com/office/drawing/2014/main" id="{125FE9EE-48B4-274C-B61D-DD40D6702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1202" y="4969539"/>
              <a:ext cx="328691" cy="31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in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3622" name="TextBox 40">
              <a:extLst>
                <a:ext uri="{FF2B5EF4-FFF2-40B4-BE49-F238E27FC236}">
                  <a16:creationId xmlns:a16="http://schemas.microsoft.com/office/drawing/2014/main" id="{3B280C44-1013-8341-8C35-0220F6A1E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0281" y="3897052"/>
              <a:ext cx="448103" cy="31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out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3623" name="TextBox 41">
              <a:extLst>
                <a:ext uri="{FF2B5EF4-FFF2-40B4-BE49-F238E27FC236}">
                  <a16:creationId xmlns:a16="http://schemas.microsoft.com/office/drawing/2014/main" id="{C8ACDA8F-542E-D84D-8948-D3E27143F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1774" y="5144124"/>
              <a:ext cx="342233" cy="31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cs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3624" name="TextBox 43">
              <a:extLst>
                <a:ext uri="{FF2B5EF4-FFF2-40B4-BE49-F238E27FC236}">
                  <a16:creationId xmlns:a16="http://schemas.microsoft.com/office/drawing/2014/main" id="{B35BDFF9-7179-E84F-B454-B2839039B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0212" y="5453738"/>
              <a:ext cx="355775" cy="315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ns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03B29233-923A-4C0E-A14D-28FDA3649217}"/>
                </a:ext>
              </a:extLst>
            </p:cNvPr>
            <p:cNvCxnSpPr/>
            <p:nvPr/>
          </p:nvCxnSpPr>
          <p:spPr>
            <a:xfrm>
              <a:off x="5449718" y="5776690"/>
              <a:ext cx="3350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44485AC0-FFF7-40C0-9A20-FA34E7F4E71B}"/>
                </a:ext>
              </a:extLst>
            </p:cNvPr>
            <p:cNvCxnSpPr/>
            <p:nvPr/>
          </p:nvCxnSpPr>
          <p:spPr>
            <a:xfrm rot="5400000">
              <a:off x="7501278" y="5876704"/>
              <a:ext cx="596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613C8368-5077-41B1-A9E9-C7CBAE4F79B3}"/>
                </a:ext>
              </a:extLst>
            </p:cNvPr>
            <p:cNvCxnSpPr/>
            <p:nvPr/>
          </p:nvCxnSpPr>
          <p:spPr>
            <a:xfrm>
              <a:off x="5449718" y="6173573"/>
              <a:ext cx="2350016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6B26801B-0F4D-4B74-978F-A6D1B00C31BC}"/>
                </a:ext>
              </a:extLst>
            </p:cNvPr>
            <p:cNvCxnSpPr/>
            <p:nvPr/>
          </p:nvCxnSpPr>
          <p:spPr>
            <a:xfrm rot="5400000">
              <a:off x="5250483" y="5975925"/>
              <a:ext cx="3984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4911C9A5-CA60-4DE9-B0AE-2F1F00877F38}"/>
                </a:ext>
              </a:extLst>
            </p:cNvPr>
            <p:cNvCxnSpPr/>
            <p:nvPr/>
          </p:nvCxnSpPr>
          <p:spPr bwMode="auto">
            <a:xfrm>
              <a:off x="5222655" y="5375044"/>
              <a:ext cx="584328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181F2AE2-A524-6849-9443-53F10F18228A}"/>
              </a:ext>
            </a:extLst>
          </p:cNvPr>
          <p:cNvGrpSpPr>
            <a:grpSpLocks/>
          </p:cNvGrpSpPr>
          <p:nvPr/>
        </p:nvGrpSpPr>
        <p:grpSpPr bwMode="auto">
          <a:xfrm>
            <a:off x="5122863" y="1780306"/>
            <a:ext cx="2822575" cy="1644650"/>
            <a:chOff x="5122840" y="1504184"/>
            <a:chExt cx="2822805" cy="1645506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75E2BFC-35E1-4119-9802-FA5CBA4810D5}"/>
                </a:ext>
              </a:extLst>
            </p:cNvPr>
            <p:cNvCxnSpPr/>
            <p:nvPr/>
          </p:nvCxnSpPr>
          <p:spPr bwMode="auto">
            <a:xfrm>
              <a:off x="5186345" y="1931444"/>
              <a:ext cx="5842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34">
              <a:extLst>
                <a:ext uri="{FF2B5EF4-FFF2-40B4-BE49-F238E27FC236}">
                  <a16:creationId xmlns:a16="http://schemas.microsoft.com/office/drawing/2014/main" id="{240E9052-F4BD-4BF3-AD64-5DF360F908C0}"/>
                </a:ext>
              </a:extLst>
            </p:cNvPr>
            <p:cNvSpPr txBox="1"/>
            <p:nvPr/>
          </p:nvSpPr>
          <p:spPr bwMode="auto">
            <a:xfrm>
              <a:off x="7005768" y="2131573"/>
              <a:ext cx="425485" cy="82593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SR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94" name="TextBox 35">
              <a:extLst>
                <a:ext uri="{FF2B5EF4-FFF2-40B4-BE49-F238E27FC236}">
                  <a16:creationId xmlns:a16="http://schemas.microsoft.com/office/drawing/2014/main" id="{814957CC-8C7B-D846-8AEF-C448041349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6698" y="2764324"/>
              <a:ext cx="381626" cy="160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cs typeface="Times New Roman" panose="02020603050405020304" pitchFamily="18" charset="0"/>
                </a:rPr>
                <a:t>&lt;</a:t>
              </a:r>
              <a:endParaRPr lang="zh-CN" altLang="en-US" sz="2000" b="0">
                <a:cs typeface="Times New Roman" panose="02020603050405020304" pitchFamily="18" charset="0"/>
              </a:endParaRPr>
            </a:p>
          </p:txBody>
        </p:sp>
        <p:sp>
          <p:nvSpPr>
            <p:cNvPr id="124" name="TextBox 36">
              <a:extLst>
                <a:ext uri="{FF2B5EF4-FFF2-40B4-BE49-F238E27FC236}">
                  <a16:creationId xmlns:a16="http://schemas.microsoft.com/office/drawing/2014/main" id="{839A7618-08DD-4BF5-9CF8-CBB25EC45E91}"/>
                </a:ext>
              </a:extLst>
            </p:cNvPr>
            <p:cNvSpPr txBox="1"/>
            <p:nvPr/>
          </p:nvSpPr>
          <p:spPr bwMode="auto">
            <a:xfrm>
              <a:off x="5761067" y="1683665"/>
              <a:ext cx="592185" cy="127383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CL</a:t>
              </a:r>
            </a:p>
          </p:txBody>
        </p: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4065E356-BD49-4B00-A011-062B9CF2C8CC}"/>
                </a:ext>
              </a:extLst>
            </p:cNvPr>
            <p:cNvCxnSpPr/>
            <p:nvPr/>
          </p:nvCxnSpPr>
          <p:spPr bwMode="auto">
            <a:xfrm>
              <a:off x="5421314" y="2751021"/>
              <a:ext cx="33498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BB692DB4-E7C6-41AB-896E-CDAF274A8165}"/>
                </a:ext>
              </a:extLst>
            </p:cNvPr>
            <p:cNvCxnSpPr/>
            <p:nvPr/>
          </p:nvCxnSpPr>
          <p:spPr bwMode="auto">
            <a:xfrm>
              <a:off x="7431253" y="2554068"/>
              <a:ext cx="33498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7615838C-4C29-46F9-8D6B-6EC25F9775E2}"/>
                </a:ext>
              </a:extLst>
            </p:cNvPr>
            <p:cNvCxnSpPr/>
            <p:nvPr/>
          </p:nvCxnSpPr>
          <p:spPr bwMode="auto">
            <a:xfrm rot="5400000">
              <a:off x="7473989" y="2851085"/>
              <a:ext cx="595622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D6282AD6-0A83-4F9A-82AA-162E5E898025}"/>
                </a:ext>
              </a:extLst>
            </p:cNvPr>
            <p:cNvCxnSpPr/>
            <p:nvPr/>
          </p:nvCxnSpPr>
          <p:spPr bwMode="auto">
            <a:xfrm>
              <a:off x="5421314" y="3148102"/>
              <a:ext cx="234969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1855459F-965E-4486-8369-A83A949AB32C}"/>
                </a:ext>
              </a:extLst>
            </p:cNvPr>
            <p:cNvCxnSpPr/>
            <p:nvPr/>
          </p:nvCxnSpPr>
          <p:spPr bwMode="auto">
            <a:xfrm rot="5400000">
              <a:off x="5222773" y="2951150"/>
              <a:ext cx="3970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0AE46847-68D0-4BAB-A1AE-C4E3AE5183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53252" y="1931444"/>
              <a:ext cx="14590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E0111513-B3B4-465E-8D57-079BF219A5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53252" y="2554068"/>
              <a:ext cx="6525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603" name="TextBox 58">
              <a:extLst>
                <a:ext uri="{FF2B5EF4-FFF2-40B4-BE49-F238E27FC236}">
                  <a16:creationId xmlns:a16="http://schemas.microsoft.com/office/drawing/2014/main" id="{840E0B66-7428-2C44-96B0-5321DDA41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2840" y="1504184"/>
              <a:ext cx="328692" cy="31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in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3604" name="TextBox 60">
              <a:extLst>
                <a:ext uri="{FF2B5EF4-FFF2-40B4-BE49-F238E27FC236}">
                  <a16:creationId xmlns:a16="http://schemas.microsoft.com/office/drawing/2014/main" id="{DE7DC58A-77A8-5443-9C4B-536555093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4000" y="1504184"/>
              <a:ext cx="448103" cy="31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out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3605" name="TextBox 61">
              <a:extLst>
                <a:ext uri="{FF2B5EF4-FFF2-40B4-BE49-F238E27FC236}">
                  <a16:creationId xmlns:a16="http://schemas.microsoft.com/office/drawing/2014/main" id="{8C4EB3C8-0981-A24D-A255-0C4FCE0DF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3412" y="2100568"/>
              <a:ext cx="342233" cy="31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cs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3606" name="TextBox 62">
              <a:extLst>
                <a:ext uri="{FF2B5EF4-FFF2-40B4-BE49-F238E27FC236}">
                  <a16:creationId xmlns:a16="http://schemas.microsoft.com/office/drawing/2014/main" id="{908B8814-6E04-1042-B4D2-E2B302F8C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4208" y="2100568"/>
              <a:ext cx="355775" cy="31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ns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</p:grpSp>
      <p:grpSp>
        <p:nvGrpSpPr>
          <p:cNvPr id="23563" name="组合 175">
            <a:extLst>
              <a:ext uri="{FF2B5EF4-FFF2-40B4-BE49-F238E27FC236}">
                <a16:creationId xmlns:a16="http://schemas.microsoft.com/office/drawing/2014/main" id="{95B2AC04-81A1-484F-898B-F250E72D496C}"/>
              </a:ext>
            </a:extLst>
          </p:cNvPr>
          <p:cNvGrpSpPr>
            <a:grpSpLocks/>
          </p:cNvGrpSpPr>
          <p:nvPr/>
        </p:nvGrpSpPr>
        <p:grpSpPr bwMode="auto">
          <a:xfrm>
            <a:off x="954088" y="4083769"/>
            <a:ext cx="2940050" cy="2033587"/>
            <a:chOff x="954541" y="3808618"/>
            <a:chExt cx="2939755" cy="2032650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F3C7F435-D63B-4BFF-B44F-EAD92C6C70CF}"/>
                </a:ext>
              </a:extLst>
            </p:cNvPr>
            <p:cNvCxnSpPr>
              <a:cxnSpLocks/>
            </p:cNvCxnSpPr>
            <p:nvPr/>
          </p:nvCxnSpPr>
          <p:spPr>
            <a:xfrm>
              <a:off x="2152983" y="4260847"/>
              <a:ext cx="15476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578" name="TextBox 85">
              <a:extLst>
                <a:ext uri="{FF2B5EF4-FFF2-40B4-BE49-F238E27FC236}">
                  <a16:creationId xmlns:a16="http://schemas.microsoft.com/office/drawing/2014/main" id="{B2A01950-AB74-F444-A770-CE7158F8D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193" y="3808618"/>
              <a:ext cx="448103" cy="293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out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139" name="TextBox 85">
              <a:extLst>
                <a:ext uri="{FF2B5EF4-FFF2-40B4-BE49-F238E27FC236}">
                  <a16:creationId xmlns:a16="http://schemas.microsoft.com/office/drawing/2014/main" id="{8288B424-205E-4957-9358-54E13B9B3FC0}"/>
                </a:ext>
              </a:extLst>
            </p:cNvPr>
            <p:cNvSpPr txBox="1"/>
            <p:nvPr/>
          </p:nvSpPr>
          <p:spPr>
            <a:xfrm>
              <a:off x="1576779" y="3867328"/>
              <a:ext cx="576204" cy="17200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CL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TextBox 67">
              <a:extLst>
                <a:ext uri="{FF2B5EF4-FFF2-40B4-BE49-F238E27FC236}">
                  <a16:creationId xmlns:a16="http://schemas.microsoft.com/office/drawing/2014/main" id="{FF9D043F-0F45-479E-BA6B-714556512AF0}"/>
                </a:ext>
              </a:extLst>
            </p:cNvPr>
            <p:cNvSpPr txBox="1"/>
            <p:nvPr/>
          </p:nvSpPr>
          <p:spPr>
            <a:xfrm>
              <a:off x="2710140" y="4816216"/>
              <a:ext cx="423819" cy="77117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SR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81" name="TextBox 68">
              <a:extLst>
                <a:ext uri="{FF2B5EF4-FFF2-40B4-BE49-F238E27FC236}">
                  <a16:creationId xmlns:a16="http://schemas.microsoft.com/office/drawing/2014/main" id="{F862989B-388F-FB4D-890B-0257CB181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7574" y="5404304"/>
              <a:ext cx="381626" cy="150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cs typeface="Times New Roman" panose="02020603050405020304" pitchFamily="18" charset="0"/>
                </a:rPr>
                <a:t>&lt;</a:t>
              </a:r>
              <a:endParaRPr lang="zh-CN" altLang="en-US" sz="2000" b="0">
                <a:cs typeface="Times New Roman" panose="02020603050405020304" pitchFamily="18" charset="0"/>
              </a:endParaRPr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3B791C60-48AB-4ED8-91E9-3932489B13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5238" y="5187519"/>
              <a:ext cx="0" cy="652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AD44B09E-F6C3-4A49-AFA2-F2C0C7E4A075}"/>
                </a:ext>
              </a:extLst>
            </p:cNvPr>
            <p:cNvCxnSpPr/>
            <p:nvPr/>
          </p:nvCxnSpPr>
          <p:spPr>
            <a:xfrm>
              <a:off x="1237088" y="5839682"/>
              <a:ext cx="2238150" cy="1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F886EA61-096E-4952-B49F-6EE0FF13D330}"/>
                </a:ext>
              </a:extLst>
            </p:cNvPr>
            <p:cNvCxnSpPr>
              <a:cxnSpLocks/>
              <a:endCxn id="142" idx="1"/>
            </p:cNvCxnSpPr>
            <p:nvPr/>
          </p:nvCxnSpPr>
          <p:spPr>
            <a:xfrm flipV="1">
              <a:off x="2152983" y="5201801"/>
              <a:ext cx="557157" cy="1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585" name="TextBox 83">
              <a:extLst>
                <a:ext uri="{FF2B5EF4-FFF2-40B4-BE49-F238E27FC236}">
                  <a16:creationId xmlns:a16="http://schemas.microsoft.com/office/drawing/2014/main" id="{D316F0A8-7910-4544-9D99-4747844A4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541" y="3854942"/>
              <a:ext cx="328692" cy="293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in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3586" name="TextBox 84">
              <a:extLst>
                <a:ext uri="{FF2B5EF4-FFF2-40B4-BE49-F238E27FC236}">
                  <a16:creationId xmlns:a16="http://schemas.microsoft.com/office/drawing/2014/main" id="{9AAB1161-146B-5F40-BF8F-5D318CF0C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135" y="4898224"/>
              <a:ext cx="342233" cy="2930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cs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3587" name="TextBox 87">
              <a:extLst>
                <a:ext uri="{FF2B5EF4-FFF2-40B4-BE49-F238E27FC236}">
                  <a16:creationId xmlns:a16="http://schemas.microsoft.com/office/drawing/2014/main" id="{2AA78373-E7C1-084D-97BC-4042C6502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736" y="4742134"/>
              <a:ext cx="355774" cy="293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ns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9E66016A-E12B-4D77-84C5-D9749D7DFD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674" y="5209734"/>
              <a:ext cx="0" cy="6299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C20F243E-F8CA-499E-9C30-F30B7D64C079}"/>
                </a:ext>
              </a:extLst>
            </p:cNvPr>
            <p:cNvCxnSpPr/>
            <p:nvPr/>
          </p:nvCxnSpPr>
          <p:spPr>
            <a:xfrm>
              <a:off x="3133959" y="5187519"/>
              <a:ext cx="334929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1AC06701-F7E2-4E44-B133-5D400586C096}"/>
                </a:ext>
              </a:extLst>
            </p:cNvPr>
            <p:cNvCxnSpPr/>
            <p:nvPr/>
          </p:nvCxnSpPr>
          <p:spPr>
            <a:xfrm>
              <a:off x="1011685" y="4260847"/>
              <a:ext cx="5571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01E3461E-099A-441C-BDBD-CEDAE1765616}"/>
                </a:ext>
              </a:extLst>
            </p:cNvPr>
            <p:cNvCxnSpPr/>
            <p:nvPr/>
          </p:nvCxnSpPr>
          <p:spPr>
            <a:xfrm>
              <a:off x="1237088" y="5209734"/>
              <a:ext cx="334928" cy="15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8" name="Rectangle 2">
            <a:extLst>
              <a:ext uri="{FF2B5EF4-FFF2-40B4-BE49-F238E27FC236}">
                <a16:creationId xmlns:a16="http://schemas.microsoft.com/office/drawing/2014/main" id="{77DC70EC-0C8F-4E87-AA1E-8D3464E5E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kern="0" dirty="0">
                <a:cs typeface="Times New Roman" panose="02020603050405020304" pitchFamily="18" charset="0"/>
              </a:rPr>
              <a:t>FSM</a:t>
            </a:r>
            <a:r>
              <a:rPr lang="zh-CN" altLang="en-US" kern="0" dirty="0">
                <a:cs typeface="Times New Roman" panose="02020603050405020304" pitchFamily="18" charset="0"/>
              </a:rPr>
              <a:t>描述方式</a:t>
            </a:r>
          </a:p>
        </p:txBody>
      </p:sp>
      <p:sp>
        <p:nvSpPr>
          <p:cNvPr id="23565" name="Rectangle 4">
            <a:extLst>
              <a:ext uri="{FF2B5EF4-FFF2-40B4-BE49-F238E27FC236}">
                <a16:creationId xmlns:a16="http://schemas.microsoft.com/office/drawing/2014/main" id="{E246C272-9EDD-0C4C-92A6-D6DB12F5E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DE8F1D2-E793-E849-B238-A85EAA6FB9FE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66" name="Rectangle 5">
            <a:extLst>
              <a:ext uri="{FF2B5EF4-FFF2-40B4-BE49-F238E27FC236}">
                <a16:creationId xmlns:a16="http://schemas.microsoft.com/office/drawing/2014/main" id="{18759C36-FDF6-4347-AB3D-10F41548C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23567" name="Rectangle 6">
            <a:extLst>
              <a:ext uri="{FF2B5EF4-FFF2-40B4-BE49-F238E27FC236}">
                <a16:creationId xmlns:a16="http://schemas.microsoft.com/office/drawing/2014/main" id="{93AE0379-2F3C-4146-AD22-74141F47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spcAft>
                <a:spcPct val="0"/>
              </a:spcAft>
              <a:buFontTx/>
              <a:buNone/>
            </a:pPr>
            <a:fld id="{A5FDB76A-99D2-F94C-A881-745B62961D4A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 algn="r"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7CEECC5D-4E10-4EB9-8F36-E3ABAED372E5}"/>
              </a:ext>
            </a:extLst>
          </p:cNvPr>
          <p:cNvSpPr/>
          <p:nvPr/>
        </p:nvSpPr>
        <p:spPr bwMode="auto">
          <a:xfrm>
            <a:off x="1406525" y="3994869"/>
            <a:ext cx="1889125" cy="2024062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3A42FAC2-221F-D14C-8802-5A98955D5AC1}"/>
              </a:ext>
            </a:extLst>
          </p:cNvPr>
          <p:cNvGrpSpPr>
            <a:grpSpLocks/>
          </p:cNvGrpSpPr>
          <p:nvPr/>
        </p:nvGrpSpPr>
        <p:grpSpPr bwMode="auto">
          <a:xfrm>
            <a:off x="2709863" y="4142506"/>
            <a:ext cx="458787" cy="769938"/>
            <a:chOff x="2710023" y="3866839"/>
            <a:chExt cx="459177" cy="770377"/>
          </a:xfrm>
        </p:grpSpPr>
        <p:sp>
          <p:nvSpPr>
            <p:cNvPr id="140" name="TextBox 65">
              <a:extLst>
                <a:ext uri="{FF2B5EF4-FFF2-40B4-BE49-F238E27FC236}">
                  <a16:creationId xmlns:a16="http://schemas.microsoft.com/office/drawing/2014/main" id="{24441FDA-196F-4F40-841A-09F1D8500F21}"/>
                </a:ext>
              </a:extLst>
            </p:cNvPr>
            <p:cNvSpPr txBox="1"/>
            <p:nvPr/>
          </p:nvSpPr>
          <p:spPr>
            <a:xfrm>
              <a:off x="2710023" y="3866839"/>
              <a:ext cx="424222" cy="7703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OR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576" name="TextBox 66">
              <a:extLst>
                <a:ext uri="{FF2B5EF4-FFF2-40B4-BE49-F238E27FC236}">
                  <a16:creationId xmlns:a16="http://schemas.microsoft.com/office/drawing/2014/main" id="{C6676538-6F9E-2447-BD12-CD9439596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7574" y="4456690"/>
              <a:ext cx="381626" cy="150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cs typeface="Times New Roman" panose="02020603050405020304" pitchFamily="18" charset="0"/>
                </a:rPr>
                <a:t>&lt;</a:t>
              </a:r>
              <a:endParaRPr lang="zh-CN" altLang="en-US" sz="2000" b="0">
                <a:cs typeface="Times New Roman" panose="02020603050405020304" pitchFamily="18" charset="0"/>
              </a:endParaRPr>
            </a:p>
          </p:txBody>
        </p:sp>
      </p:grpSp>
      <p:sp>
        <p:nvSpPr>
          <p:cNvPr id="177" name="矩形: 圆角 176">
            <a:extLst>
              <a:ext uri="{FF2B5EF4-FFF2-40B4-BE49-F238E27FC236}">
                <a16:creationId xmlns:a16="http://schemas.microsoft.com/office/drawing/2014/main" id="{A1D92E7A-8AD2-49E1-A027-8F753188B601}"/>
              </a:ext>
            </a:extLst>
          </p:cNvPr>
          <p:cNvSpPr/>
          <p:nvPr/>
        </p:nvSpPr>
        <p:spPr bwMode="auto">
          <a:xfrm>
            <a:off x="5572125" y="1859681"/>
            <a:ext cx="906463" cy="1468438"/>
          </a:xfrm>
          <a:prstGeom prst="roundRect">
            <a:avLst/>
          </a:prstGeom>
          <a:noFill/>
          <a:ln w="19050">
            <a:solidFill>
              <a:srgbClr val="CC33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8" name="矩形: 圆角 177">
            <a:extLst>
              <a:ext uri="{FF2B5EF4-FFF2-40B4-BE49-F238E27FC236}">
                <a16:creationId xmlns:a16="http://schemas.microsoft.com/office/drawing/2014/main" id="{88D66D75-7D09-458C-859B-6DA56C0FA53C}"/>
              </a:ext>
            </a:extLst>
          </p:cNvPr>
          <p:cNvSpPr/>
          <p:nvPr/>
        </p:nvSpPr>
        <p:spPr bwMode="auto">
          <a:xfrm>
            <a:off x="6867525" y="2316881"/>
            <a:ext cx="728663" cy="1011238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0" name="矩形: 圆角 179">
            <a:extLst>
              <a:ext uri="{FF2B5EF4-FFF2-40B4-BE49-F238E27FC236}">
                <a16:creationId xmlns:a16="http://schemas.microsoft.com/office/drawing/2014/main" id="{6418E617-D3B7-4D4C-A345-86F4CB633984}"/>
              </a:ext>
            </a:extLst>
          </p:cNvPr>
          <p:cNvSpPr/>
          <p:nvPr/>
        </p:nvSpPr>
        <p:spPr bwMode="auto">
          <a:xfrm>
            <a:off x="5584825" y="4101231"/>
            <a:ext cx="2046288" cy="1012825"/>
          </a:xfrm>
          <a:prstGeom prst="roundRect">
            <a:avLst/>
          </a:prstGeom>
          <a:noFill/>
          <a:ln w="19050">
            <a:solidFill>
              <a:srgbClr val="008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1" name="矩形: 圆角 180">
            <a:extLst>
              <a:ext uri="{FF2B5EF4-FFF2-40B4-BE49-F238E27FC236}">
                <a16:creationId xmlns:a16="http://schemas.microsoft.com/office/drawing/2014/main" id="{04824336-8EF4-4164-AD0F-60523078068C}"/>
              </a:ext>
            </a:extLst>
          </p:cNvPr>
          <p:cNvSpPr/>
          <p:nvPr/>
        </p:nvSpPr>
        <p:spPr bwMode="auto">
          <a:xfrm>
            <a:off x="6900863" y="5317256"/>
            <a:ext cx="730250" cy="1039813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2" name="矩形: 圆角 181">
            <a:extLst>
              <a:ext uri="{FF2B5EF4-FFF2-40B4-BE49-F238E27FC236}">
                <a16:creationId xmlns:a16="http://schemas.microsoft.com/office/drawing/2014/main" id="{84414AB3-4591-4209-958B-B98BA3A29675}"/>
              </a:ext>
            </a:extLst>
          </p:cNvPr>
          <p:cNvSpPr/>
          <p:nvPr/>
        </p:nvSpPr>
        <p:spPr bwMode="auto">
          <a:xfrm>
            <a:off x="5584825" y="5339481"/>
            <a:ext cx="895350" cy="1017588"/>
          </a:xfrm>
          <a:prstGeom prst="roundRect">
            <a:avLst/>
          </a:prstGeom>
          <a:noFill/>
          <a:ln w="19050">
            <a:solidFill>
              <a:srgbClr val="9900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754F00D-8B88-3B45-8EDE-E2CA1F038BB1}"/>
              </a:ext>
            </a:extLst>
          </p:cNvPr>
          <p:cNvSpPr/>
          <p:nvPr/>
        </p:nvSpPr>
        <p:spPr>
          <a:xfrm>
            <a:off x="5112060" y="43460"/>
            <a:ext cx="3970334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CL</a:t>
            </a:r>
            <a:r>
              <a:rPr lang="zh-CN" altLang="en-US" dirty="0"/>
              <a:t>：组合逻辑（</a:t>
            </a:r>
            <a:r>
              <a:rPr lang="en-US" altLang="ja-JP" dirty="0"/>
              <a:t>combination logic)</a:t>
            </a:r>
          </a:p>
          <a:p>
            <a:r>
              <a:rPr lang="en-US" altLang="zh-CN" dirty="0"/>
              <a:t>OL</a:t>
            </a:r>
            <a:r>
              <a:rPr lang="zh-CN" altLang="en-US" dirty="0"/>
              <a:t>：输出逻辑（</a:t>
            </a:r>
            <a:r>
              <a:rPr lang="en-US" altLang="ja-JP" dirty="0"/>
              <a:t>output logic</a:t>
            </a:r>
            <a:r>
              <a:rPr lang="zh-CN" altLang="en-US" dirty="0"/>
              <a:t>）</a:t>
            </a:r>
            <a:endParaRPr lang="en-US" altLang="ja-JP" dirty="0"/>
          </a:p>
          <a:p>
            <a:r>
              <a:rPr lang="en-US" altLang="zh-CN" dirty="0"/>
              <a:t>SL</a:t>
            </a:r>
            <a:r>
              <a:rPr lang="zh-CN" altLang="en-US" dirty="0"/>
              <a:t>：状态逻辑（</a:t>
            </a:r>
            <a:r>
              <a:rPr lang="en-US" altLang="ja-JP" dirty="0"/>
              <a:t>state logic</a:t>
            </a:r>
            <a:r>
              <a:rPr lang="zh-CN" altLang="en-US" dirty="0"/>
              <a:t>）</a:t>
            </a:r>
            <a:endParaRPr lang="en-US" altLang="ja-JP" dirty="0"/>
          </a:p>
          <a:p>
            <a:r>
              <a:rPr lang="en-US" altLang="zh-CN" dirty="0"/>
              <a:t>SR,OR: state register, output register</a:t>
            </a:r>
          </a:p>
          <a:p>
            <a:r>
              <a:rPr lang="en-US" altLang="zh-CN" dirty="0"/>
              <a:t>cs/ns: current/next state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2F558B6-773B-7C4D-B6E2-E2CF15E3A59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cs typeface="Times New Roman" panose="02020603050405020304" pitchFamily="18" charset="0"/>
              </a:rPr>
              <a:t>一段式</a:t>
            </a:r>
            <a:r>
              <a:rPr lang="en-US" altLang="zh-CN">
                <a:cs typeface="Times New Roman" panose="02020603050405020304" pitchFamily="18" charset="0"/>
              </a:rPr>
              <a:t>FSM</a:t>
            </a:r>
            <a:r>
              <a:rPr lang="zh-CN" altLang="en-US">
                <a:cs typeface="Times New Roman" panose="02020603050405020304" pitchFamily="18" charset="0"/>
              </a:rPr>
              <a:t>描述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ACD9756-3488-1A44-AB8A-90509151CC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5018088" cy="130016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/>
              <a:t>一个时序过程描述</a:t>
            </a:r>
            <a:r>
              <a:rPr lang="en-US" altLang="zh-CN"/>
              <a:t>CS</a:t>
            </a:r>
            <a:r>
              <a:rPr lang="zh-CN" altLang="en-US"/>
              <a:t>和</a:t>
            </a:r>
            <a:r>
              <a:rPr lang="en-US" altLang="zh-CN"/>
              <a:t>OUT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66E33879-897B-1C4A-AE30-0DC1724F2D0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95288" y="6453188"/>
            <a:ext cx="1720850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Aft>
                <a:spcPct val="0"/>
              </a:spcAft>
              <a:buFontTx/>
              <a:buNone/>
            </a:pPr>
            <a:fld id="{4906039C-A399-124E-9DC7-364665C31EF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 eaLnBrk="0" hangingPunct="0"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14C7479F-614C-0F40-A4F7-E15A22A23690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2195513" y="6453188"/>
            <a:ext cx="5148262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D247430E-79F9-C043-9119-488E8DC507E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502525" y="6453188"/>
            <a:ext cx="1219200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Aft>
                <a:spcPct val="0"/>
              </a:spcAft>
              <a:buFontTx/>
              <a:buNone/>
            </a:pPr>
            <a:fld id="{3FD08B77-63FD-BD41-9E1D-B7BE4CDAE544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 algn="l" eaLnBrk="0" hangingPunct="0"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90A18F2C-2022-48C2-AA7D-268D00EE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413" y="2187575"/>
            <a:ext cx="3473450" cy="4100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ts val="200"/>
              </a:spcAft>
              <a:buFontTx/>
              <a:buNone/>
            </a:pPr>
            <a:r>
              <a:rPr lang="en-US" altLang="zh-CN" sz="2000" b="0"/>
              <a:t>always @(posedge clk) begin</a:t>
            </a:r>
          </a:p>
          <a:p>
            <a:pPr>
              <a:spcAft>
                <a:spcPts val="200"/>
              </a:spcAft>
              <a:buFontTx/>
              <a:buNone/>
            </a:pPr>
            <a:r>
              <a:rPr lang="en-US" altLang="zh-CN" sz="2000" b="0"/>
              <a:t>……</a:t>
            </a:r>
          </a:p>
          <a:p>
            <a:pPr>
              <a:spcAft>
                <a:spcPts val="200"/>
              </a:spcAft>
              <a:buFontTx/>
              <a:buNone/>
            </a:pPr>
            <a:r>
              <a:rPr lang="en-US" altLang="zh-CN" sz="2000" b="0"/>
              <a:t>case (cs)</a:t>
            </a:r>
          </a:p>
          <a:p>
            <a:pPr>
              <a:spcAft>
                <a:spcPts val="200"/>
              </a:spcAft>
              <a:buFontTx/>
              <a:buNone/>
            </a:pPr>
            <a:r>
              <a:rPr lang="en-US" altLang="zh-CN" sz="2000" b="0"/>
              <a:t>    S0: begin</a:t>
            </a:r>
          </a:p>
          <a:p>
            <a:pPr>
              <a:spcAft>
                <a:spcPts val="200"/>
              </a:spcAft>
              <a:buFontTx/>
              <a:buNone/>
            </a:pPr>
            <a:r>
              <a:rPr lang="en-US" altLang="zh-CN" sz="2000" b="0"/>
              <a:t>        if (in</a:t>
            </a:r>
            <a:r>
              <a:rPr lang="zh-CN" altLang="en-US" sz="2000" b="0"/>
              <a:t>条件</a:t>
            </a:r>
            <a:r>
              <a:rPr lang="en-US" altLang="zh-CN" sz="2000" b="0"/>
              <a:t>) begin</a:t>
            </a:r>
          </a:p>
          <a:p>
            <a:pPr>
              <a:spcAft>
                <a:spcPts val="200"/>
              </a:spcAft>
              <a:buFontTx/>
              <a:buNone/>
            </a:pPr>
            <a:r>
              <a:rPr lang="en-US" altLang="zh-CN" sz="2000" b="0"/>
              <a:t>            cs &lt;= Si;</a:t>
            </a:r>
          </a:p>
          <a:p>
            <a:pPr>
              <a:spcAft>
                <a:spcPts val="200"/>
              </a:spcAft>
              <a:buFontTx/>
              <a:buNone/>
            </a:pPr>
            <a:r>
              <a:rPr lang="en-US" altLang="zh-CN" sz="2000" b="0"/>
              <a:t>            out &lt;= </a:t>
            </a:r>
            <a:r>
              <a:rPr lang="zh-CN" altLang="en-US" sz="2000" b="0"/>
              <a:t>表达式</a:t>
            </a:r>
            <a:endParaRPr lang="en-US" altLang="zh-CN" sz="2000" b="0"/>
          </a:p>
          <a:p>
            <a:pPr>
              <a:spcAft>
                <a:spcPts val="200"/>
              </a:spcAft>
              <a:buFontTx/>
              <a:buNone/>
            </a:pPr>
            <a:r>
              <a:rPr lang="en-US" altLang="zh-CN" sz="2000" b="0"/>
              <a:t>        end</a:t>
            </a:r>
          </a:p>
          <a:p>
            <a:pPr>
              <a:spcAft>
                <a:spcPts val="200"/>
              </a:spcAft>
              <a:buFontTx/>
              <a:buNone/>
            </a:pPr>
            <a:r>
              <a:rPr lang="en-US" altLang="zh-CN" sz="2000" b="0"/>
              <a:t>        ……</a:t>
            </a:r>
          </a:p>
          <a:p>
            <a:pPr>
              <a:spcAft>
                <a:spcPts val="200"/>
              </a:spcAft>
              <a:buFontTx/>
              <a:buNone/>
            </a:pPr>
            <a:r>
              <a:rPr lang="en-US" altLang="zh-CN" sz="2000" b="0"/>
              <a:t>    end</a:t>
            </a:r>
          </a:p>
          <a:p>
            <a:pPr>
              <a:spcAft>
                <a:spcPts val="200"/>
              </a:spcAft>
              <a:buFontTx/>
              <a:buNone/>
            </a:pPr>
            <a:r>
              <a:rPr lang="en-US" altLang="zh-CN" sz="2000" b="0"/>
              <a:t>………</a:t>
            </a:r>
          </a:p>
          <a:p>
            <a:pPr>
              <a:spcAft>
                <a:spcPts val="200"/>
              </a:spcAft>
              <a:buFontTx/>
              <a:buNone/>
            </a:pPr>
            <a:r>
              <a:rPr lang="en-US" altLang="zh-CN" sz="2000" b="0"/>
              <a:t>end</a:t>
            </a:r>
          </a:p>
        </p:txBody>
      </p:sp>
      <p:grpSp>
        <p:nvGrpSpPr>
          <p:cNvPr id="25608" name="组合 52">
            <a:extLst>
              <a:ext uri="{FF2B5EF4-FFF2-40B4-BE49-F238E27FC236}">
                <a16:creationId xmlns:a16="http://schemas.microsoft.com/office/drawing/2014/main" id="{D89CF132-6C1D-3D44-8B94-E6DC513D8767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2024063"/>
            <a:ext cx="3017837" cy="1857375"/>
            <a:chOff x="5217578" y="1679810"/>
            <a:chExt cx="3018050" cy="1966678"/>
          </a:xfrm>
        </p:grpSpPr>
        <p:sp>
          <p:nvSpPr>
            <p:cNvPr id="55" name="TextBox 34">
              <a:extLst>
                <a:ext uri="{FF2B5EF4-FFF2-40B4-BE49-F238E27FC236}">
                  <a16:creationId xmlns:a16="http://schemas.microsoft.com/office/drawing/2014/main" id="{412097B6-391F-4F1A-89B1-07829E8978E2}"/>
                </a:ext>
              </a:extLst>
            </p:cNvPr>
            <p:cNvSpPr txBox="1"/>
            <p:nvPr/>
          </p:nvSpPr>
          <p:spPr bwMode="auto">
            <a:xfrm>
              <a:off x="7184629" y="2730385"/>
              <a:ext cx="466758" cy="68581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SR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32" name="TextBox 35">
              <a:extLst>
                <a:ext uri="{FF2B5EF4-FFF2-40B4-BE49-F238E27FC236}">
                  <a16:creationId xmlns:a16="http://schemas.microsoft.com/office/drawing/2014/main" id="{BA64E3E4-F741-754D-BF18-43950A7CF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7926" y="3236812"/>
              <a:ext cx="420460" cy="191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cs typeface="Times New Roman" panose="02020603050405020304" pitchFamily="18" charset="0"/>
                </a:rPr>
                <a:t>&lt;</a:t>
              </a:r>
              <a:endParaRPr lang="zh-CN" altLang="en-US" sz="2000" b="0">
                <a:cs typeface="Times New Roman" panose="02020603050405020304" pitchFamily="18" charset="0"/>
              </a:endParaRPr>
            </a:p>
          </p:txBody>
        </p:sp>
        <p:sp>
          <p:nvSpPr>
            <p:cNvPr id="60" name="TextBox 36">
              <a:extLst>
                <a:ext uri="{FF2B5EF4-FFF2-40B4-BE49-F238E27FC236}">
                  <a16:creationId xmlns:a16="http://schemas.microsoft.com/office/drawing/2014/main" id="{3736BC48-CD22-44EE-B0DA-1973472E0BEA}"/>
                </a:ext>
              </a:extLst>
            </p:cNvPr>
            <p:cNvSpPr txBox="1"/>
            <p:nvPr/>
          </p:nvSpPr>
          <p:spPr bwMode="auto">
            <a:xfrm>
              <a:off x="5911364" y="1814284"/>
              <a:ext cx="520737" cy="160191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CL</a:t>
              </a:r>
              <a:endParaRPr lang="en-US" altLang="zh-C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BFCBD785-B7FB-42AF-AAF3-B83D5F10E87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5739" y="3116997"/>
              <a:ext cx="368326" cy="1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FEF5D9BD-830A-413F-9142-37D04EF4D1E9}"/>
                </a:ext>
              </a:extLst>
            </p:cNvPr>
            <p:cNvCxnSpPr/>
            <p:nvPr/>
          </p:nvCxnSpPr>
          <p:spPr bwMode="auto">
            <a:xfrm>
              <a:off x="7651387" y="3101869"/>
              <a:ext cx="369914" cy="3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E4A687E7-922C-4E12-82E5-6E7B33CF90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26063" y="3100188"/>
              <a:ext cx="0" cy="546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2E49AA2E-DA50-4306-BC95-B381EB8D26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43038" y="3646488"/>
              <a:ext cx="24782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B14385DE-9634-4477-8069-8078BF724F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5739" y="3116997"/>
              <a:ext cx="0" cy="5294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093B29DB-3FF4-4C13-818D-A4B654F409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32101" y="2148787"/>
              <a:ext cx="1730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C320CF66-1765-466C-B09D-C85F932A84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32101" y="3100188"/>
              <a:ext cx="7525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641" name="TextBox 58">
              <a:extLst>
                <a:ext uri="{FF2B5EF4-FFF2-40B4-BE49-F238E27FC236}">
                  <a16:creationId xmlns:a16="http://schemas.microsoft.com/office/drawing/2014/main" id="{950E6F2B-CEF4-F242-BB7D-8525EE376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7578" y="1679810"/>
              <a:ext cx="362138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in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5642" name="TextBox 60">
              <a:extLst>
                <a:ext uri="{FF2B5EF4-FFF2-40B4-BE49-F238E27FC236}">
                  <a16:creationId xmlns:a16="http://schemas.microsoft.com/office/drawing/2014/main" id="{67F44DC5-5C2D-7D4A-9424-2E1139F1A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1927" y="1689880"/>
              <a:ext cx="493701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out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5643" name="TextBox 61">
              <a:extLst>
                <a:ext uri="{FF2B5EF4-FFF2-40B4-BE49-F238E27FC236}">
                  <a16:creationId xmlns:a16="http://schemas.microsoft.com/office/drawing/2014/main" id="{3E48821D-CA53-EA4C-A728-3864B9878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7392" y="2660620"/>
              <a:ext cx="377057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cs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5644" name="TextBox 62">
              <a:extLst>
                <a:ext uri="{FF2B5EF4-FFF2-40B4-BE49-F238E27FC236}">
                  <a16:creationId xmlns:a16="http://schemas.microsoft.com/office/drawing/2014/main" id="{EDAAA70F-C978-2A47-953C-76533DF55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7705" y="2660620"/>
              <a:ext cx="391977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ns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8320B8B4-EC62-4A97-A8DD-90E3D4EC731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92195" y="2147106"/>
              <a:ext cx="6477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EF30EB28-2434-4D7C-9A08-CA82E29BC5C9}"/>
              </a:ext>
            </a:extLst>
          </p:cNvPr>
          <p:cNvSpPr/>
          <p:nvPr/>
        </p:nvSpPr>
        <p:spPr bwMode="auto">
          <a:xfrm>
            <a:off x="5876925" y="2033588"/>
            <a:ext cx="2054225" cy="1746250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24586" name="组合 21">
            <a:extLst>
              <a:ext uri="{FF2B5EF4-FFF2-40B4-BE49-F238E27FC236}">
                <a16:creationId xmlns:a16="http://schemas.microsoft.com/office/drawing/2014/main" id="{BD4630D4-4415-7640-BA82-5CC66E063A9A}"/>
              </a:ext>
            </a:extLst>
          </p:cNvPr>
          <p:cNvGrpSpPr>
            <a:grpSpLocks/>
          </p:cNvGrpSpPr>
          <p:nvPr/>
        </p:nvGrpSpPr>
        <p:grpSpPr bwMode="auto">
          <a:xfrm>
            <a:off x="5400675" y="4516438"/>
            <a:ext cx="3017838" cy="1757362"/>
            <a:chOff x="5400463" y="4437606"/>
            <a:chExt cx="3018050" cy="1835710"/>
          </a:xfrm>
        </p:grpSpPr>
        <p:sp>
          <p:nvSpPr>
            <p:cNvPr id="91" name="TextBox 34">
              <a:extLst>
                <a:ext uri="{FF2B5EF4-FFF2-40B4-BE49-F238E27FC236}">
                  <a16:creationId xmlns:a16="http://schemas.microsoft.com/office/drawing/2014/main" id="{A875439F-62CF-428E-85F1-B3792FFDEAD1}"/>
                </a:ext>
              </a:extLst>
            </p:cNvPr>
            <p:cNvSpPr txBox="1"/>
            <p:nvPr/>
          </p:nvSpPr>
          <p:spPr bwMode="auto">
            <a:xfrm>
              <a:off x="7367514" y="5415988"/>
              <a:ext cx="466758" cy="68652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SR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14" name="TextBox 35">
              <a:extLst>
                <a:ext uri="{FF2B5EF4-FFF2-40B4-BE49-F238E27FC236}">
                  <a16:creationId xmlns:a16="http://schemas.microsoft.com/office/drawing/2014/main" id="{A87CD04D-2328-9B40-9B3C-37492B795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0811" y="5923320"/>
              <a:ext cx="420460" cy="191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cs typeface="Times New Roman" panose="02020603050405020304" pitchFamily="18" charset="0"/>
                </a:rPr>
                <a:t>&lt;</a:t>
              </a:r>
              <a:endParaRPr lang="zh-CN" altLang="en-US" sz="2000" b="0">
                <a:cs typeface="Times New Roman" panose="02020603050405020304" pitchFamily="18" charset="0"/>
              </a:endParaRPr>
            </a:p>
          </p:txBody>
        </p:sp>
        <p:sp>
          <p:nvSpPr>
            <p:cNvPr id="93" name="TextBox 36">
              <a:extLst>
                <a:ext uri="{FF2B5EF4-FFF2-40B4-BE49-F238E27FC236}">
                  <a16:creationId xmlns:a16="http://schemas.microsoft.com/office/drawing/2014/main" id="{55C924FC-9993-4AF0-817E-62CD328DCDB7}"/>
                </a:ext>
              </a:extLst>
            </p:cNvPr>
            <p:cNvSpPr txBox="1"/>
            <p:nvPr/>
          </p:nvSpPr>
          <p:spPr bwMode="auto">
            <a:xfrm>
              <a:off x="6094250" y="4566951"/>
              <a:ext cx="520737" cy="153556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CL</a:t>
              </a:r>
              <a:endParaRPr lang="en-US" altLang="zh-C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58541D38-8E31-448E-B757-AC2AC8179C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38625" y="5804025"/>
              <a:ext cx="368326" cy="16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EE87A652-158D-4DF2-A748-43A9C030C3AD}"/>
                </a:ext>
              </a:extLst>
            </p:cNvPr>
            <p:cNvCxnSpPr/>
            <p:nvPr/>
          </p:nvCxnSpPr>
          <p:spPr bwMode="auto">
            <a:xfrm>
              <a:off x="7834272" y="5789100"/>
              <a:ext cx="369913" cy="16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CE2F4B41-7BB4-4543-8CEE-B588BFD0E4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08948" y="5787442"/>
              <a:ext cx="0" cy="4858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506E5EE-6105-41FC-BD13-2F624ECC1D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25924" y="6273316"/>
              <a:ext cx="24782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6BCF6F18-0262-4EA4-B1F3-3CDA1E7F2EA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38625" y="5804025"/>
              <a:ext cx="0" cy="4692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333477CE-3BB0-4B6E-86FD-A58DC02984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14986" y="4906897"/>
              <a:ext cx="1730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A0BF2FB4-0B70-4B58-BBD5-1DFC08FCDA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14986" y="5787442"/>
              <a:ext cx="7525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623" name="TextBox 58">
              <a:extLst>
                <a:ext uri="{FF2B5EF4-FFF2-40B4-BE49-F238E27FC236}">
                  <a16:creationId xmlns:a16="http://schemas.microsoft.com/office/drawing/2014/main" id="{CAF8D91E-CEB8-DC4F-B037-2A55998A0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463" y="4437606"/>
              <a:ext cx="362138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in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5624" name="TextBox 60">
              <a:extLst>
                <a:ext uri="{FF2B5EF4-FFF2-40B4-BE49-F238E27FC236}">
                  <a16:creationId xmlns:a16="http://schemas.microsoft.com/office/drawing/2014/main" id="{3AFDDB22-A43D-EA4B-B0FA-0C9B596A0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4812" y="4448890"/>
              <a:ext cx="493701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out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5625" name="TextBox 61">
              <a:extLst>
                <a:ext uri="{FF2B5EF4-FFF2-40B4-BE49-F238E27FC236}">
                  <a16:creationId xmlns:a16="http://schemas.microsoft.com/office/drawing/2014/main" id="{DA579C2C-5C31-274B-A291-208D1DBFE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0277" y="5347128"/>
              <a:ext cx="377057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cs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6D4029EF-92A5-4175-B1C8-D290E3121F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75081" y="4905240"/>
              <a:ext cx="6477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34">
              <a:extLst>
                <a:ext uri="{FF2B5EF4-FFF2-40B4-BE49-F238E27FC236}">
                  <a16:creationId xmlns:a16="http://schemas.microsoft.com/office/drawing/2014/main" id="{3B122A7C-D7B1-4273-A7FB-C85C438974AF}"/>
                </a:ext>
              </a:extLst>
            </p:cNvPr>
            <p:cNvSpPr txBox="1"/>
            <p:nvPr/>
          </p:nvSpPr>
          <p:spPr bwMode="auto">
            <a:xfrm>
              <a:off x="7367514" y="4566951"/>
              <a:ext cx="466758" cy="686526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OR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28" name="TextBox 35">
              <a:extLst>
                <a:ext uri="{FF2B5EF4-FFF2-40B4-BE49-F238E27FC236}">
                  <a16:creationId xmlns:a16="http://schemas.microsoft.com/office/drawing/2014/main" id="{A97495E9-5CAA-1D45-949F-C2B50E234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0811" y="5073525"/>
              <a:ext cx="420460" cy="191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cs typeface="Times New Roman" panose="02020603050405020304" pitchFamily="18" charset="0"/>
                </a:rPr>
                <a:t>&lt;</a:t>
              </a:r>
              <a:endParaRPr lang="zh-CN" altLang="en-US" sz="2000" b="0">
                <a:cs typeface="Times New Roman" panose="02020603050405020304" pitchFamily="18" charset="0"/>
              </a:endParaRPr>
            </a:p>
          </p:txBody>
        </p:sp>
        <p:sp>
          <p:nvSpPr>
            <p:cNvPr id="25629" name="TextBox 58">
              <a:extLst>
                <a:ext uri="{FF2B5EF4-FFF2-40B4-BE49-F238E27FC236}">
                  <a16:creationId xmlns:a16="http://schemas.microsoft.com/office/drawing/2014/main" id="{0A4C1CE4-5AF3-9C47-8879-79529DA1E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8816" y="5321985"/>
              <a:ext cx="458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ns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5630" name="TextBox 58">
              <a:extLst>
                <a:ext uri="{FF2B5EF4-FFF2-40B4-BE49-F238E27FC236}">
                  <a16:creationId xmlns:a16="http://schemas.microsoft.com/office/drawing/2014/main" id="{F45BC5A9-5AAB-9942-8AB1-0B4BB4BD1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4725" y="4448986"/>
              <a:ext cx="6126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nso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</p:grpSp>
      <p:sp>
        <p:nvSpPr>
          <p:cNvPr id="24587" name="矩形 7">
            <a:extLst>
              <a:ext uri="{FF2B5EF4-FFF2-40B4-BE49-F238E27FC236}">
                <a16:creationId xmlns:a16="http://schemas.microsoft.com/office/drawing/2014/main" id="{783E83C9-5130-7148-9F0B-AB2E9581F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9738" y="2476500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algn="ctr">
              <a:spcAft>
                <a:spcPts val="600"/>
              </a:spcAft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不推荐！</a:t>
            </a:r>
            <a:endParaRPr lang="en-US" altLang="zh-CN" sz="20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2F66F319-F410-4F0A-983A-FDCF8A107676}"/>
              </a:ext>
            </a:extLst>
          </p:cNvPr>
          <p:cNvSpPr/>
          <p:nvPr/>
        </p:nvSpPr>
        <p:spPr>
          <a:xfrm>
            <a:off x="6848475" y="4124325"/>
            <a:ext cx="288925" cy="330200"/>
          </a:xfrm>
          <a:prstGeom prst="downArrow">
            <a:avLst>
              <a:gd name="adj1" fmla="val 50000"/>
              <a:gd name="adj2" fmla="val 56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7" grpId="0" animBg="1"/>
      <p:bldP spid="24587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E51A542A-36B5-C746-93F7-3402EFBC8F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50825"/>
            <a:ext cx="8229600" cy="946150"/>
          </a:xfrm>
        </p:spPr>
        <p:txBody>
          <a:bodyPr/>
          <a:lstStyle/>
          <a:p>
            <a:r>
              <a:rPr lang="zh-CN" altLang="en-US"/>
              <a:t>一段式</a:t>
            </a:r>
            <a:r>
              <a:rPr lang="en-US" altLang="zh-CN"/>
              <a:t>FSM</a:t>
            </a:r>
            <a:r>
              <a:rPr lang="zh-CN" altLang="en-US"/>
              <a:t>时序图</a:t>
            </a:r>
          </a:p>
        </p:txBody>
      </p:sp>
      <p:grpSp>
        <p:nvGrpSpPr>
          <p:cNvPr id="27651" name="组合 1">
            <a:extLst>
              <a:ext uri="{FF2B5EF4-FFF2-40B4-BE49-F238E27FC236}">
                <a16:creationId xmlns:a16="http://schemas.microsoft.com/office/drawing/2014/main" id="{B08D23CD-EBDD-5641-9379-75A74C93796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428750"/>
            <a:ext cx="6865938" cy="2633663"/>
            <a:chOff x="993775" y="3062285"/>
            <a:chExt cx="6865938" cy="3041650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63D54B6F-ACA4-467C-91A3-7DF3FEB3C6A7}"/>
                </a:ext>
              </a:extLst>
            </p:cNvPr>
            <p:cNvSpPr/>
            <p:nvPr/>
          </p:nvSpPr>
          <p:spPr>
            <a:xfrm>
              <a:off x="1770063" y="4838873"/>
              <a:ext cx="6061075" cy="401519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505A9095-B8DE-4FEC-927D-372873BB047D}"/>
                </a:ext>
              </a:extLst>
            </p:cNvPr>
            <p:cNvSpPr/>
            <p:nvPr/>
          </p:nvSpPr>
          <p:spPr>
            <a:xfrm>
              <a:off x="1770063" y="5700582"/>
              <a:ext cx="6061075" cy="401519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C380C875-A561-477B-9300-CE29EDB30233}"/>
                </a:ext>
              </a:extLst>
            </p:cNvPr>
            <p:cNvSpPr/>
            <p:nvPr/>
          </p:nvSpPr>
          <p:spPr>
            <a:xfrm>
              <a:off x="1770063" y="3962496"/>
              <a:ext cx="6061075" cy="4015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27679" name="直接连接符 6">
              <a:extLst>
                <a:ext uri="{FF2B5EF4-FFF2-40B4-BE49-F238E27FC236}">
                  <a16:creationId xmlns:a16="http://schemas.microsoft.com/office/drawing/2014/main" id="{448AC0A2-E5CC-C84F-AFC6-443CF43D90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166144" y="3340891"/>
              <a:ext cx="292100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0" name="直接连接符 8">
              <a:extLst>
                <a:ext uri="{FF2B5EF4-FFF2-40B4-BE49-F238E27FC236}">
                  <a16:creationId xmlns:a16="http://schemas.microsoft.com/office/drawing/2014/main" id="{3E6497F6-9464-D641-9FB4-A04430C8E8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12988" y="3195635"/>
              <a:ext cx="219551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1" name="直接连接符 11">
              <a:extLst>
                <a:ext uri="{FF2B5EF4-FFF2-40B4-BE49-F238E27FC236}">
                  <a16:creationId xmlns:a16="http://schemas.microsoft.com/office/drawing/2014/main" id="{68B61414-DDE6-FE43-8B12-57D1A399DF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63713" y="3960810"/>
              <a:ext cx="6089650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2" name="直接连接符 12">
              <a:extLst>
                <a:ext uri="{FF2B5EF4-FFF2-40B4-BE49-F238E27FC236}">
                  <a16:creationId xmlns:a16="http://schemas.microsoft.com/office/drawing/2014/main" id="{750A1253-B6E2-7046-AAF7-A74D47D94A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363244" y="3340891"/>
              <a:ext cx="292100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3" name="直接连接符 14">
              <a:extLst>
                <a:ext uri="{FF2B5EF4-FFF2-40B4-BE49-F238E27FC236}">
                  <a16:creationId xmlns:a16="http://schemas.microsoft.com/office/drawing/2014/main" id="{F8237710-982D-EA43-BA78-0221A65099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537325" y="3311523"/>
              <a:ext cx="323850" cy="63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4" name="直接连接符 15">
              <a:extLst>
                <a:ext uri="{FF2B5EF4-FFF2-40B4-BE49-F238E27FC236}">
                  <a16:creationId xmlns:a16="http://schemas.microsoft.com/office/drawing/2014/main" id="{F5EEB78A-114F-E047-AAAC-B26E24E14D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00838" y="3152773"/>
              <a:ext cx="11525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85" name="直接连接符 17">
              <a:extLst>
                <a:ext uri="{FF2B5EF4-FFF2-40B4-BE49-F238E27FC236}">
                  <a16:creationId xmlns:a16="http://schemas.microsoft.com/office/drawing/2014/main" id="{B5EC309D-332D-584B-B4B3-CE98ACC989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63713" y="4362448"/>
              <a:ext cx="6089650" cy="15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86" name="TextBox 18">
              <a:extLst>
                <a:ext uri="{FF2B5EF4-FFF2-40B4-BE49-F238E27FC236}">
                  <a16:creationId xmlns:a16="http://schemas.microsoft.com/office/drawing/2014/main" id="{79BA2F2C-422E-804B-9459-BEAAB6B50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775" y="3062285"/>
              <a:ext cx="5778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clk</a:t>
              </a:r>
              <a:endParaRPr lang="zh-CN" altLang="en-US" sz="2400">
                <a:cs typeface="Times New Roman" panose="02020603050405020304" pitchFamily="18" charset="0"/>
              </a:endParaRPr>
            </a:p>
          </p:txBody>
        </p:sp>
        <p:sp>
          <p:nvSpPr>
            <p:cNvPr id="27687" name="TextBox 19">
              <a:extLst>
                <a:ext uri="{FF2B5EF4-FFF2-40B4-BE49-F238E27FC236}">
                  <a16:creationId xmlns:a16="http://schemas.microsoft.com/office/drawing/2014/main" id="{8B5C0570-3C8D-554C-A381-AF197291D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625" y="3938585"/>
              <a:ext cx="4413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in</a:t>
              </a:r>
              <a:endParaRPr lang="zh-CN" altLang="en-US" sz="2400">
                <a:cs typeface="Times New Roman" panose="02020603050405020304" pitchFamily="18" charset="0"/>
              </a:endParaRPr>
            </a:p>
          </p:txBody>
        </p:sp>
        <p:sp>
          <p:nvSpPr>
            <p:cNvPr id="27688" name="TextBox 23">
              <a:extLst>
                <a:ext uri="{FF2B5EF4-FFF2-40B4-BE49-F238E27FC236}">
                  <a16:creationId xmlns:a16="http://schemas.microsoft.com/office/drawing/2014/main" id="{E7D7CBDE-3BFF-7F4A-A89E-05FB5ED66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625" y="4778373"/>
              <a:ext cx="4413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cs</a:t>
              </a:r>
              <a:endParaRPr lang="zh-CN" altLang="en-US" sz="2400">
                <a:cs typeface="Times New Roman" panose="02020603050405020304" pitchFamily="18" charset="0"/>
              </a:endParaRPr>
            </a:p>
          </p:txBody>
        </p:sp>
        <p:sp>
          <p:nvSpPr>
            <p:cNvPr id="27689" name="Line 33">
              <a:extLst>
                <a:ext uri="{FF2B5EF4-FFF2-40B4-BE49-F238E27FC236}">
                  <a16:creationId xmlns:a16="http://schemas.microsoft.com/office/drawing/2014/main" id="{A22ADFBB-0E8A-AA4D-8D90-C94FC7617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9813" y="3195635"/>
              <a:ext cx="0" cy="2908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0" name="Line 49">
              <a:extLst>
                <a:ext uri="{FF2B5EF4-FFF2-40B4-BE49-F238E27FC236}">
                  <a16:creationId xmlns:a16="http://schemas.microsoft.com/office/drawing/2014/main" id="{A95F68B1-E78C-0A4B-8A68-D8F63FD4B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425" y="3195635"/>
              <a:ext cx="0" cy="2908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691" name="组合 50">
              <a:extLst>
                <a:ext uri="{FF2B5EF4-FFF2-40B4-BE49-F238E27FC236}">
                  <a16:creationId xmlns:a16="http://schemas.microsoft.com/office/drawing/2014/main" id="{E31DE8FC-F9DB-D440-BA85-35B009AAA3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9063" y="3965573"/>
              <a:ext cx="396875" cy="396875"/>
              <a:chOff x="2917825" y="1916113"/>
              <a:chExt cx="396875" cy="396875"/>
            </a:xfrm>
          </p:grpSpPr>
          <p:sp>
            <p:nvSpPr>
              <p:cNvPr id="29748" name="Line 52">
                <a:extLst>
                  <a:ext uri="{FF2B5EF4-FFF2-40B4-BE49-F238E27FC236}">
                    <a16:creationId xmlns:a16="http://schemas.microsoft.com/office/drawing/2014/main" id="{293DA024-F96A-4340-BB45-D67F3009C4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7825" y="1916703"/>
                <a:ext cx="396875" cy="396019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9749" name="Line 53">
                <a:extLst>
                  <a:ext uri="{FF2B5EF4-FFF2-40B4-BE49-F238E27FC236}">
                    <a16:creationId xmlns:a16="http://schemas.microsoft.com/office/drawing/2014/main" id="{88833FC2-52EB-4D7F-950D-CF19E4669A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7825" y="1916703"/>
                <a:ext cx="396875" cy="396019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27692" name="Line 54">
              <a:extLst>
                <a:ext uri="{FF2B5EF4-FFF2-40B4-BE49-F238E27FC236}">
                  <a16:creationId xmlns:a16="http://schemas.microsoft.com/office/drawing/2014/main" id="{FBB00F1D-E495-554B-9E43-BF86E6D668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8475" y="3476623"/>
              <a:ext cx="539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30E3C437-F02F-4582-B6E7-11583951E7FF}"/>
                </a:ext>
              </a:extLst>
            </p:cNvPr>
            <p:cNvCxnSpPr/>
            <p:nvPr/>
          </p:nvCxnSpPr>
          <p:spPr>
            <a:xfrm>
              <a:off x="2317750" y="4618862"/>
              <a:ext cx="328613" cy="183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94" name="直接连接符 67">
              <a:extLst>
                <a:ext uri="{FF2B5EF4-FFF2-40B4-BE49-F238E27FC236}">
                  <a16:creationId xmlns:a16="http://schemas.microsoft.com/office/drawing/2014/main" id="{7CCAA95D-9123-B848-ABA1-CC8917B4B4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70063" y="4838698"/>
              <a:ext cx="6089650" cy="15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5" name="直接连接符 70">
              <a:extLst>
                <a:ext uri="{FF2B5EF4-FFF2-40B4-BE49-F238E27FC236}">
                  <a16:creationId xmlns:a16="http://schemas.microsoft.com/office/drawing/2014/main" id="{87325E76-CDB1-7045-8D98-C0F412AE86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70063" y="5240335"/>
              <a:ext cx="6089650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696" name="组合 71">
              <a:extLst>
                <a:ext uri="{FF2B5EF4-FFF2-40B4-BE49-F238E27FC236}">
                  <a16:creationId xmlns:a16="http://schemas.microsoft.com/office/drawing/2014/main" id="{B877F087-1654-044D-B741-696B97DBF3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3800" y="4843460"/>
              <a:ext cx="396875" cy="396875"/>
              <a:chOff x="2917825" y="1916113"/>
              <a:chExt cx="396875" cy="396875"/>
            </a:xfrm>
          </p:grpSpPr>
          <p:sp>
            <p:nvSpPr>
              <p:cNvPr id="73" name="Line 52">
                <a:extLst>
                  <a:ext uri="{FF2B5EF4-FFF2-40B4-BE49-F238E27FC236}">
                    <a16:creationId xmlns:a16="http://schemas.microsoft.com/office/drawing/2014/main" id="{24DCAF84-8AEA-4EFE-B86F-F73FCA1B9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7825" y="1917025"/>
                <a:ext cx="396875" cy="396019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4" name="Line 53">
                <a:extLst>
                  <a:ext uri="{FF2B5EF4-FFF2-40B4-BE49-F238E27FC236}">
                    <a16:creationId xmlns:a16="http://schemas.microsoft.com/office/drawing/2014/main" id="{B4372A67-404E-4782-A876-D6B25DE7DB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7825" y="1917025"/>
                <a:ext cx="396875" cy="396019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9B78684F-53A8-4E38-94AC-9EFD51944898}"/>
                </a:ext>
              </a:extLst>
            </p:cNvPr>
            <p:cNvCxnSpPr>
              <a:cxnSpLocks/>
            </p:cNvCxnSpPr>
            <p:nvPr/>
          </p:nvCxnSpPr>
          <p:spPr>
            <a:xfrm>
              <a:off x="2647950" y="4364016"/>
              <a:ext cx="0" cy="173441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98" name="直接连接符 106">
              <a:extLst>
                <a:ext uri="{FF2B5EF4-FFF2-40B4-BE49-F238E27FC236}">
                  <a16:creationId xmlns:a16="http://schemas.microsoft.com/office/drawing/2014/main" id="{315BE1DA-7526-2E40-8BD2-FD2B9D2723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70063" y="5700710"/>
              <a:ext cx="6089650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99" name="直接连接符 107">
              <a:extLst>
                <a:ext uri="{FF2B5EF4-FFF2-40B4-BE49-F238E27FC236}">
                  <a16:creationId xmlns:a16="http://schemas.microsoft.com/office/drawing/2014/main" id="{4DFB33B0-3493-4F49-A0D8-9873FCF500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70063" y="6102348"/>
              <a:ext cx="6089650" cy="15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700" name="组合 108">
              <a:extLst>
                <a:ext uri="{FF2B5EF4-FFF2-40B4-BE49-F238E27FC236}">
                  <a16:creationId xmlns:a16="http://schemas.microsoft.com/office/drawing/2014/main" id="{D4A80301-1806-B545-B6E0-ECB8078B9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3800" y="5705473"/>
              <a:ext cx="396875" cy="396875"/>
              <a:chOff x="2917825" y="1916113"/>
              <a:chExt cx="396875" cy="396875"/>
            </a:xfrm>
          </p:grpSpPr>
          <p:sp>
            <p:nvSpPr>
              <p:cNvPr id="110" name="Line 52">
                <a:extLst>
                  <a:ext uri="{FF2B5EF4-FFF2-40B4-BE49-F238E27FC236}">
                    <a16:creationId xmlns:a16="http://schemas.microsoft.com/office/drawing/2014/main" id="{3AA1E3EF-C300-40DC-B3DD-A1B4A6D0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7825" y="1916722"/>
                <a:ext cx="396875" cy="396019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11" name="Line 53">
                <a:extLst>
                  <a:ext uri="{FF2B5EF4-FFF2-40B4-BE49-F238E27FC236}">
                    <a16:creationId xmlns:a16="http://schemas.microsoft.com/office/drawing/2014/main" id="{BBD5A0F5-54C4-4237-8D6A-99E3A9938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7825" y="1916722"/>
                <a:ext cx="396875" cy="396019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27701" name="TextBox 23">
              <a:extLst>
                <a:ext uri="{FF2B5EF4-FFF2-40B4-BE49-F238E27FC236}">
                  <a16:creationId xmlns:a16="http://schemas.microsoft.com/office/drawing/2014/main" id="{0D79BFD9-53C5-2044-B6A8-89C1F888A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3775" y="5640385"/>
              <a:ext cx="6127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out</a:t>
              </a:r>
              <a:endParaRPr lang="zh-CN" altLang="en-US" sz="2400">
                <a:cs typeface="Times New Roman" panose="02020603050405020304" pitchFamily="18" charset="0"/>
              </a:endParaRPr>
            </a:p>
          </p:txBody>
        </p:sp>
        <p:cxnSp>
          <p:nvCxnSpPr>
            <p:cNvPr id="27702" name="直接连接符 127">
              <a:extLst>
                <a:ext uri="{FF2B5EF4-FFF2-40B4-BE49-F238E27FC236}">
                  <a16:creationId xmlns:a16="http://schemas.microsoft.com/office/drawing/2014/main" id="{4B4972D3-944A-474D-BE01-F2E58650EC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08500" y="3487735"/>
              <a:ext cx="2195513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7703" name="组合 152">
              <a:extLst>
                <a:ext uri="{FF2B5EF4-FFF2-40B4-BE49-F238E27FC236}">
                  <a16:creationId xmlns:a16="http://schemas.microsoft.com/office/drawing/2014/main" id="{744B381E-16F3-3448-B2F9-0DE35FD965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5300" y="4838698"/>
              <a:ext cx="396875" cy="396875"/>
              <a:chOff x="2917825" y="1916113"/>
              <a:chExt cx="396875" cy="396875"/>
            </a:xfrm>
          </p:grpSpPr>
          <p:sp>
            <p:nvSpPr>
              <p:cNvPr id="154" name="Line 52">
                <a:extLst>
                  <a:ext uri="{FF2B5EF4-FFF2-40B4-BE49-F238E27FC236}">
                    <a16:creationId xmlns:a16="http://schemas.microsoft.com/office/drawing/2014/main" id="{739BDDE6-F9DB-412D-9D15-19F471B9CC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7825" y="1916287"/>
                <a:ext cx="396875" cy="396019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55" name="Line 53">
                <a:extLst>
                  <a:ext uri="{FF2B5EF4-FFF2-40B4-BE49-F238E27FC236}">
                    <a16:creationId xmlns:a16="http://schemas.microsoft.com/office/drawing/2014/main" id="{71D25DE4-0A88-4EF8-8BEB-DFDD325B7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7825" y="1916287"/>
                <a:ext cx="396875" cy="396019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27704" name="组合 156">
              <a:extLst>
                <a:ext uri="{FF2B5EF4-FFF2-40B4-BE49-F238E27FC236}">
                  <a16:creationId xmlns:a16="http://schemas.microsoft.com/office/drawing/2014/main" id="{BDC756AE-F67A-9540-B786-2BFEBAAF63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5300" y="5700710"/>
              <a:ext cx="396875" cy="396875"/>
              <a:chOff x="2917825" y="1916113"/>
              <a:chExt cx="396875" cy="396875"/>
            </a:xfrm>
          </p:grpSpPr>
          <p:sp>
            <p:nvSpPr>
              <p:cNvPr id="158" name="Line 52">
                <a:extLst>
                  <a:ext uri="{FF2B5EF4-FFF2-40B4-BE49-F238E27FC236}">
                    <a16:creationId xmlns:a16="http://schemas.microsoft.com/office/drawing/2014/main" id="{71463F6E-CEC3-4AE1-B989-6CE5E0602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7825" y="1915985"/>
                <a:ext cx="396875" cy="397852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59" name="Line 53">
                <a:extLst>
                  <a:ext uri="{FF2B5EF4-FFF2-40B4-BE49-F238E27FC236}">
                    <a16:creationId xmlns:a16="http://schemas.microsoft.com/office/drawing/2014/main" id="{B51AED50-FCCF-47CF-BED9-12E1834FB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7825" y="1915985"/>
                <a:ext cx="396875" cy="397852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27705" name="TextBox 23">
              <a:extLst>
                <a:ext uri="{FF2B5EF4-FFF2-40B4-BE49-F238E27FC236}">
                  <a16:creationId xmlns:a16="http://schemas.microsoft.com/office/drawing/2014/main" id="{DEE00057-BC92-DF4C-95A4-6FB161215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1963" y="4875210"/>
              <a:ext cx="27146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S1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27706" name="TextBox 23">
              <a:extLst>
                <a:ext uri="{FF2B5EF4-FFF2-40B4-BE49-F238E27FC236}">
                  <a16:creationId xmlns:a16="http://schemas.microsoft.com/office/drawing/2014/main" id="{1D9A68B7-14E4-C641-8BAB-34B20B057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4200" y="4875210"/>
              <a:ext cx="2714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S0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27707" name="TextBox 23">
              <a:extLst>
                <a:ext uri="{FF2B5EF4-FFF2-40B4-BE49-F238E27FC236}">
                  <a16:creationId xmlns:a16="http://schemas.microsoft.com/office/drawing/2014/main" id="{EF2B3C34-BAB6-DE43-A14D-51E7785BD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1963" y="5737223"/>
              <a:ext cx="3270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O1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27708" name="TextBox 23">
              <a:extLst>
                <a:ext uri="{FF2B5EF4-FFF2-40B4-BE49-F238E27FC236}">
                  <a16:creationId xmlns:a16="http://schemas.microsoft.com/office/drawing/2014/main" id="{249F95F2-F45E-294D-BDC4-0D9F7A95F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0713" y="5737223"/>
              <a:ext cx="3270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O0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sp>
        <p:nvSpPr>
          <p:cNvPr id="27652" name="Rectangle 4">
            <a:extLst>
              <a:ext uri="{FF2B5EF4-FFF2-40B4-BE49-F238E27FC236}">
                <a16:creationId xmlns:a16="http://schemas.microsoft.com/office/drawing/2014/main" id="{5A394F03-9EAE-E346-9D6B-EC33A3989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fld id="{D3FBADA8-E81A-6A41-82DD-B6AF9D8C57A1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 eaLnBrk="1" hangingPunct="1"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5C451159-EA5A-4441-8639-B99A51195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D42B4F12-FEE7-784E-8D04-77BB472F2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E3495C01-9896-BD4C-953B-D487B8F79338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 algn="r" eaLnBrk="1" hangingPunct="1"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pSp>
        <p:nvGrpSpPr>
          <p:cNvPr id="27655" name="组合 1">
            <a:extLst>
              <a:ext uri="{FF2B5EF4-FFF2-40B4-BE49-F238E27FC236}">
                <a16:creationId xmlns:a16="http://schemas.microsoft.com/office/drawing/2014/main" id="{6B7F4DF1-3B00-AB49-969F-6DA15368C51D}"/>
              </a:ext>
            </a:extLst>
          </p:cNvPr>
          <p:cNvGrpSpPr>
            <a:grpSpLocks/>
          </p:cNvGrpSpPr>
          <p:nvPr/>
        </p:nvGrpSpPr>
        <p:grpSpPr bwMode="auto">
          <a:xfrm>
            <a:off x="5327650" y="4435475"/>
            <a:ext cx="3017838" cy="1757363"/>
            <a:chOff x="5327650" y="4435474"/>
            <a:chExt cx="3017838" cy="1757364"/>
          </a:xfrm>
        </p:grpSpPr>
        <p:grpSp>
          <p:nvGrpSpPr>
            <p:cNvPr id="27656" name="组合 21">
              <a:extLst>
                <a:ext uri="{FF2B5EF4-FFF2-40B4-BE49-F238E27FC236}">
                  <a16:creationId xmlns:a16="http://schemas.microsoft.com/office/drawing/2014/main" id="{185B7F9A-860F-3544-AF1A-C3079DEBDE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7650" y="4435475"/>
              <a:ext cx="3017838" cy="1757363"/>
              <a:chOff x="5400463" y="4437606"/>
              <a:chExt cx="3018050" cy="1835710"/>
            </a:xfrm>
          </p:grpSpPr>
          <p:sp>
            <p:nvSpPr>
              <p:cNvPr id="50" name="TextBox 34">
                <a:extLst>
                  <a:ext uri="{FF2B5EF4-FFF2-40B4-BE49-F238E27FC236}">
                    <a16:creationId xmlns:a16="http://schemas.microsoft.com/office/drawing/2014/main" id="{3D5DA3B4-AD81-47C2-B985-C3BE4181AAFD}"/>
                  </a:ext>
                </a:extLst>
              </p:cNvPr>
              <p:cNvSpPr txBox="1"/>
              <p:nvPr/>
            </p:nvSpPr>
            <p:spPr bwMode="auto">
              <a:xfrm>
                <a:off x="7367514" y="5415987"/>
                <a:ext cx="466758" cy="686526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eaLnBrk="1" hangingPunct="1">
                  <a:defRPr/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SR</a:t>
                </a:r>
                <a:endParaRPr lang="zh-CN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59" name="TextBox 35">
                <a:extLst>
                  <a:ext uri="{FF2B5EF4-FFF2-40B4-BE49-F238E27FC236}">
                    <a16:creationId xmlns:a16="http://schemas.microsoft.com/office/drawing/2014/main" id="{BE893BCB-61D0-8646-B406-82EE624B6F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30811" y="5923320"/>
                <a:ext cx="420460" cy="191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cs typeface="Times New Roman" panose="02020603050405020304" pitchFamily="18" charset="0"/>
                  </a:rPr>
                  <a:t>&lt;</a:t>
                </a:r>
                <a:endParaRPr lang="zh-CN" altLang="en-US" sz="20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36">
                <a:extLst>
                  <a:ext uri="{FF2B5EF4-FFF2-40B4-BE49-F238E27FC236}">
                    <a16:creationId xmlns:a16="http://schemas.microsoft.com/office/drawing/2014/main" id="{7DCAEDB0-D3AB-4C94-95EE-706F75873E59}"/>
                  </a:ext>
                </a:extLst>
              </p:cNvPr>
              <p:cNvSpPr txBox="1"/>
              <p:nvPr/>
            </p:nvSpPr>
            <p:spPr bwMode="auto">
              <a:xfrm>
                <a:off x="6094250" y="4566950"/>
                <a:ext cx="520737" cy="153556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algn="ctr" eaLnBrk="1" hangingPunct="1">
                  <a:defRPr/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CL</a:t>
                </a:r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3" name="直接箭头连接符 52">
                <a:extLst>
                  <a:ext uri="{FF2B5EF4-FFF2-40B4-BE49-F238E27FC236}">
                    <a16:creationId xmlns:a16="http://schemas.microsoft.com/office/drawing/2014/main" id="{EFFF975F-FFAE-411F-A39C-5C849E6CB5A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38625" y="5804024"/>
                <a:ext cx="368326" cy="16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>
                <a:extLst>
                  <a:ext uri="{FF2B5EF4-FFF2-40B4-BE49-F238E27FC236}">
                    <a16:creationId xmlns:a16="http://schemas.microsoft.com/office/drawing/2014/main" id="{B875006F-CEE6-4088-9AA2-C5F2AFC788B2}"/>
                  </a:ext>
                </a:extLst>
              </p:cNvPr>
              <p:cNvCxnSpPr/>
              <p:nvPr/>
            </p:nvCxnSpPr>
            <p:spPr bwMode="auto">
              <a:xfrm>
                <a:off x="7834272" y="5789100"/>
                <a:ext cx="369913" cy="16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317EB920-BC53-4089-8B58-34D93EF146B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08948" y="5787441"/>
                <a:ext cx="0" cy="4858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05867E14-3C7A-4E79-92F9-92A9E842AB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25924" y="6273316"/>
                <a:ext cx="247826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A7D9F913-867C-4AC2-BF30-91E9BEAF18B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738625" y="5804024"/>
                <a:ext cx="0" cy="4692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31F81CEE-92D1-420E-BEE4-690DA88EEE2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14986" y="4906897"/>
                <a:ext cx="173049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3227083B-9B3C-412E-A401-99995F7A4D1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14986" y="5787441"/>
                <a:ext cx="7525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668" name="TextBox 58">
                <a:extLst>
                  <a:ext uri="{FF2B5EF4-FFF2-40B4-BE49-F238E27FC236}">
                    <a16:creationId xmlns:a16="http://schemas.microsoft.com/office/drawing/2014/main" id="{05EF1EB8-1627-8A4E-AE6B-01735C9B51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00463" y="4437606"/>
                <a:ext cx="362138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in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7669" name="TextBox 60">
                <a:extLst>
                  <a:ext uri="{FF2B5EF4-FFF2-40B4-BE49-F238E27FC236}">
                    <a16:creationId xmlns:a16="http://schemas.microsoft.com/office/drawing/2014/main" id="{CBBF0E54-6C8A-794D-87E6-6EE6048D61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24812" y="4448890"/>
                <a:ext cx="493701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out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7670" name="TextBox 61">
                <a:extLst>
                  <a:ext uri="{FF2B5EF4-FFF2-40B4-BE49-F238E27FC236}">
                    <a16:creationId xmlns:a16="http://schemas.microsoft.com/office/drawing/2014/main" id="{D84BD0FF-6B92-ED44-A4A5-A568318295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30277" y="5347128"/>
                <a:ext cx="377057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cs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A35ABE85-FE87-4D1E-A0AA-A68BFB57F27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75081" y="4905239"/>
                <a:ext cx="64774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34">
                <a:extLst>
                  <a:ext uri="{FF2B5EF4-FFF2-40B4-BE49-F238E27FC236}">
                    <a16:creationId xmlns:a16="http://schemas.microsoft.com/office/drawing/2014/main" id="{418D705B-B40F-4A66-8767-F77274357713}"/>
                  </a:ext>
                </a:extLst>
              </p:cNvPr>
              <p:cNvSpPr txBox="1"/>
              <p:nvPr/>
            </p:nvSpPr>
            <p:spPr bwMode="auto">
              <a:xfrm>
                <a:off x="7367514" y="4566950"/>
                <a:ext cx="466758" cy="686526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eaLnBrk="1" hangingPunct="1">
                  <a:defRPr/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OR</a:t>
                </a:r>
                <a:endParaRPr lang="zh-CN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73" name="TextBox 35">
                <a:extLst>
                  <a:ext uri="{FF2B5EF4-FFF2-40B4-BE49-F238E27FC236}">
                    <a16:creationId xmlns:a16="http://schemas.microsoft.com/office/drawing/2014/main" id="{FFB24CFB-5CED-654E-BB47-5C6AC1C7D7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30811" y="5073525"/>
                <a:ext cx="420460" cy="191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cs typeface="Times New Roman" panose="02020603050405020304" pitchFamily="18" charset="0"/>
                  </a:rPr>
                  <a:t>&lt;</a:t>
                </a:r>
                <a:endParaRPr lang="zh-CN" altLang="en-US" sz="20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7674" name="TextBox 58">
                <a:extLst>
                  <a:ext uri="{FF2B5EF4-FFF2-40B4-BE49-F238E27FC236}">
                    <a16:creationId xmlns:a16="http://schemas.microsoft.com/office/drawing/2014/main" id="{4521E012-53D2-5C46-817C-666DD6CE4E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58816" y="5321985"/>
                <a:ext cx="4587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ns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7675" name="TextBox 58">
                <a:extLst>
                  <a:ext uri="{FF2B5EF4-FFF2-40B4-BE49-F238E27FC236}">
                    <a16:creationId xmlns:a16="http://schemas.microsoft.com/office/drawing/2014/main" id="{E568AB57-6509-EC46-AA48-B52D1EFFC8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4725" y="4448986"/>
                <a:ext cx="61266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nso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A1AFDF88-12B3-4DA0-A4C3-3E4D11E7EF2F}"/>
                </a:ext>
              </a:extLst>
            </p:cNvPr>
            <p:cNvSpPr/>
            <p:nvPr/>
          </p:nvSpPr>
          <p:spPr bwMode="auto">
            <a:xfrm>
              <a:off x="5867400" y="4435474"/>
              <a:ext cx="2000250" cy="1670051"/>
            </a:xfrm>
            <a:prstGeom prst="roundRect">
              <a:avLst/>
            </a:prstGeom>
            <a:noFill/>
            <a:ln w="19050">
              <a:solidFill>
                <a:srgbClr val="00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8F1D378-E6D3-754F-8ED4-E2D82C4BAC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cs typeface="Times New Roman" panose="02020603050405020304" pitchFamily="18" charset="0"/>
              </a:rPr>
              <a:t>两段式</a:t>
            </a:r>
            <a:r>
              <a:rPr lang="en-US" altLang="zh-CN">
                <a:cs typeface="Times New Roman" panose="02020603050405020304" pitchFamily="18" charset="0"/>
              </a:rPr>
              <a:t>FSM</a:t>
            </a:r>
            <a:r>
              <a:rPr lang="zh-CN" altLang="en-US">
                <a:cs typeface="Times New Roman" panose="02020603050405020304" pitchFamily="18" charset="0"/>
              </a:rPr>
              <a:t>描述</a:t>
            </a:r>
          </a:p>
        </p:txBody>
      </p:sp>
      <p:sp>
        <p:nvSpPr>
          <p:cNvPr id="1690627" name="Rectangle 3">
            <a:extLst>
              <a:ext uri="{FF2B5EF4-FFF2-40B4-BE49-F238E27FC236}">
                <a16:creationId xmlns:a16="http://schemas.microsoft.com/office/drawing/2014/main" id="{9022F7C9-DF52-5C4C-BAD8-6D101E7D10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5021263" cy="11144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/>
              <a:t>一个时序过程描述</a:t>
            </a:r>
            <a:r>
              <a:rPr lang="en-US" altLang="zh-CN"/>
              <a:t>CS</a:t>
            </a:r>
          </a:p>
          <a:p>
            <a:pPr>
              <a:spcAft>
                <a:spcPts val="600"/>
              </a:spcAft>
            </a:pPr>
            <a:r>
              <a:rPr lang="zh-CN" altLang="en-US"/>
              <a:t>一个组合过程描述</a:t>
            </a:r>
            <a:r>
              <a:rPr lang="en-US" altLang="zh-CN"/>
              <a:t>NS</a:t>
            </a:r>
            <a:r>
              <a:rPr lang="zh-CN" altLang="en-US"/>
              <a:t>和</a:t>
            </a:r>
            <a:r>
              <a:rPr lang="en-US" altLang="zh-CN"/>
              <a:t>OUT</a:t>
            </a:r>
          </a:p>
          <a:p>
            <a:pPr lvl="1">
              <a:spcAft>
                <a:spcPts val="600"/>
              </a:spcAft>
            </a:pPr>
            <a:endParaRPr lang="zh-CN" altLang="en-US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22933148-76F2-F341-97BD-B3723B85482D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95288" y="6453188"/>
            <a:ext cx="1720850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Aft>
                <a:spcPct val="0"/>
              </a:spcAft>
              <a:buFontTx/>
              <a:buNone/>
            </a:pPr>
            <a:fld id="{0240997B-98D5-7547-A7B1-C36A9A31785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 eaLnBrk="0" hangingPunct="0"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0381503A-2C90-D348-AEBA-A44C16655FD5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2195513" y="6453188"/>
            <a:ext cx="5148262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D346563B-D3F5-B846-B142-ACFC93B980D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502525" y="6453188"/>
            <a:ext cx="1219200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Aft>
                <a:spcPct val="0"/>
              </a:spcAft>
              <a:buFontTx/>
              <a:buNone/>
            </a:pPr>
            <a:fld id="{129F4E82-3A85-0D46-ABC0-B06089DCCE9B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 algn="l" eaLnBrk="0" hangingPunct="0"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pSp>
        <p:nvGrpSpPr>
          <p:cNvPr id="29703" name="组合 139">
            <a:extLst>
              <a:ext uri="{FF2B5EF4-FFF2-40B4-BE49-F238E27FC236}">
                <a16:creationId xmlns:a16="http://schemas.microsoft.com/office/drawing/2014/main" id="{581B40C9-05F0-F143-83A8-E4B22557A2CF}"/>
              </a:ext>
            </a:extLst>
          </p:cNvPr>
          <p:cNvGrpSpPr>
            <a:grpSpLocks/>
          </p:cNvGrpSpPr>
          <p:nvPr/>
        </p:nvGrpSpPr>
        <p:grpSpPr bwMode="auto">
          <a:xfrm>
            <a:off x="1257300" y="2708275"/>
            <a:ext cx="2954338" cy="1684338"/>
            <a:chOff x="5217578" y="1962481"/>
            <a:chExt cx="2954426" cy="1684007"/>
          </a:xfrm>
        </p:grpSpPr>
        <p:sp>
          <p:nvSpPr>
            <p:cNvPr id="141" name="TextBox 34">
              <a:extLst>
                <a:ext uri="{FF2B5EF4-FFF2-40B4-BE49-F238E27FC236}">
                  <a16:creationId xmlns:a16="http://schemas.microsoft.com/office/drawing/2014/main" id="{C58664B9-38A1-4F29-A619-8B32BC92D364}"/>
                </a:ext>
              </a:extLst>
            </p:cNvPr>
            <p:cNvSpPr txBox="1"/>
            <p:nvPr/>
          </p:nvSpPr>
          <p:spPr bwMode="auto">
            <a:xfrm>
              <a:off x="7184550" y="2729093"/>
              <a:ext cx="466739" cy="68725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SR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09" name="TextBox 35">
              <a:extLst>
                <a:ext uri="{FF2B5EF4-FFF2-40B4-BE49-F238E27FC236}">
                  <a16:creationId xmlns:a16="http://schemas.microsoft.com/office/drawing/2014/main" id="{45C51632-65E3-8841-AB27-C7FE11B1C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7926" y="3236812"/>
              <a:ext cx="420460" cy="191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cs typeface="Times New Roman" panose="02020603050405020304" pitchFamily="18" charset="0"/>
                </a:rPr>
                <a:t>&lt;</a:t>
              </a:r>
              <a:endParaRPr lang="zh-CN" altLang="en-US" sz="2000" b="0">
                <a:cs typeface="Times New Roman" panose="02020603050405020304" pitchFamily="18" charset="0"/>
              </a:endParaRPr>
            </a:p>
          </p:txBody>
        </p:sp>
        <p:sp>
          <p:nvSpPr>
            <p:cNvPr id="143" name="TextBox 36">
              <a:extLst>
                <a:ext uri="{FF2B5EF4-FFF2-40B4-BE49-F238E27FC236}">
                  <a16:creationId xmlns:a16="http://schemas.microsoft.com/office/drawing/2014/main" id="{D94CC8B8-6313-4763-BCD8-5F1F3ED4A16F}"/>
                </a:ext>
              </a:extLst>
            </p:cNvPr>
            <p:cNvSpPr txBox="1"/>
            <p:nvPr/>
          </p:nvSpPr>
          <p:spPr bwMode="auto">
            <a:xfrm>
              <a:off x="5911337" y="2202147"/>
              <a:ext cx="520716" cy="1214198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CL</a:t>
              </a:r>
              <a:endParaRPr lang="en-US" altLang="zh-C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6C9B2518-21A0-40BA-8F69-23306AEB28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5726" y="3200488"/>
              <a:ext cx="368311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EEB88A30-4970-4EA5-84C3-2E2CFAC18B43}"/>
                </a:ext>
              </a:extLst>
            </p:cNvPr>
            <p:cNvCxnSpPr/>
            <p:nvPr/>
          </p:nvCxnSpPr>
          <p:spPr bwMode="auto">
            <a:xfrm>
              <a:off x="7651288" y="3102082"/>
              <a:ext cx="369898" cy="31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4990B6EA-561A-45BB-8F3F-FBB50B0944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25950" y="3100495"/>
              <a:ext cx="0" cy="54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D2002DA7-6C16-493B-8A95-BFBCAE73B5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43026" y="3646488"/>
              <a:ext cx="24781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9A2747D0-6E56-4A1A-8002-4FA7CF3E26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5726" y="3200488"/>
              <a:ext cx="0" cy="446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7F364058-2965-4EB3-8219-89C8DF7F2F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32052" y="2421179"/>
              <a:ext cx="15954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81058501-5959-4063-93FF-714109AA4A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32052" y="3100495"/>
              <a:ext cx="752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718" name="TextBox 58">
              <a:extLst>
                <a:ext uri="{FF2B5EF4-FFF2-40B4-BE49-F238E27FC236}">
                  <a16:creationId xmlns:a16="http://schemas.microsoft.com/office/drawing/2014/main" id="{E93EE6CB-19AF-F740-BC18-B4B04AE34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7578" y="1962481"/>
              <a:ext cx="362138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in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9719" name="TextBox 60">
              <a:extLst>
                <a:ext uri="{FF2B5EF4-FFF2-40B4-BE49-F238E27FC236}">
                  <a16:creationId xmlns:a16="http://schemas.microsoft.com/office/drawing/2014/main" id="{2B413705-B172-4646-8AE0-91953D097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6523" y="1962671"/>
              <a:ext cx="493701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out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9720" name="TextBox 61">
              <a:extLst>
                <a:ext uri="{FF2B5EF4-FFF2-40B4-BE49-F238E27FC236}">
                  <a16:creationId xmlns:a16="http://schemas.microsoft.com/office/drawing/2014/main" id="{12A1DB5A-7F42-B44C-A44A-44884B5C4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4947" y="2660620"/>
              <a:ext cx="377057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cs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29721" name="TextBox 62">
              <a:extLst>
                <a:ext uri="{FF2B5EF4-FFF2-40B4-BE49-F238E27FC236}">
                  <a16:creationId xmlns:a16="http://schemas.microsoft.com/office/drawing/2014/main" id="{AB0E38EC-B1EC-CC4D-AF04-E71F175E6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060" y="2660620"/>
              <a:ext cx="391977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ns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7A7DAF2F-E7C4-46B7-8A54-A44CC3F8761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92193" y="2413242"/>
              <a:ext cx="6477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DC8D2586-C0C3-4A04-ABEB-823B0E6B554B}"/>
              </a:ext>
            </a:extLst>
          </p:cNvPr>
          <p:cNvSpPr/>
          <p:nvPr/>
        </p:nvSpPr>
        <p:spPr bwMode="auto">
          <a:xfrm>
            <a:off x="1763713" y="2822575"/>
            <a:ext cx="876300" cy="1468438"/>
          </a:xfrm>
          <a:prstGeom prst="roundRect">
            <a:avLst/>
          </a:prstGeom>
          <a:noFill/>
          <a:ln w="19050">
            <a:solidFill>
              <a:srgbClr val="CC33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0B1FED85-FB01-47D3-9A61-FC1E740795EA}"/>
              </a:ext>
            </a:extLst>
          </p:cNvPr>
          <p:cNvSpPr/>
          <p:nvPr/>
        </p:nvSpPr>
        <p:spPr bwMode="auto">
          <a:xfrm>
            <a:off x="3049588" y="3370263"/>
            <a:ext cx="796925" cy="920750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1" name="Rectangle 3">
            <a:extLst>
              <a:ext uri="{FF2B5EF4-FFF2-40B4-BE49-F238E27FC236}">
                <a16:creationId xmlns:a16="http://schemas.microsoft.com/office/drawing/2014/main" id="{B447B3DF-6E42-4C5D-ADB7-F1FB72BAE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4724400"/>
            <a:ext cx="4470400" cy="1470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2000" b="0"/>
              <a:t>always @(posedge clk) begin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000" b="0"/>
              <a:t>if (rst)  cs &lt;= </a:t>
            </a:r>
            <a:r>
              <a:rPr lang="zh-CN" altLang="en-US" sz="2000" b="0"/>
              <a:t>复位值；</a:t>
            </a:r>
            <a:endParaRPr lang="en-US" altLang="zh-CN" sz="2000" b="0"/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000" b="0"/>
              <a:t>else cs &lt;= ns;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000" b="0"/>
              <a:t>end</a:t>
            </a:r>
          </a:p>
        </p:txBody>
      </p:sp>
      <p:sp>
        <p:nvSpPr>
          <p:cNvPr id="202" name="Rectangle 3">
            <a:extLst>
              <a:ext uri="{FF2B5EF4-FFF2-40B4-BE49-F238E27FC236}">
                <a16:creationId xmlns:a16="http://schemas.microsoft.com/office/drawing/2014/main" id="{573EB904-CB71-47DB-BD01-49927F3CB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557338"/>
            <a:ext cx="3141654" cy="4633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2000" b="0" dirty="0"/>
              <a:t>always  @*  begin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000" b="0" dirty="0"/>
              <a:t>    out = </a:t>
            </a:r>
            <a:r>
              <a:rPr lang="zh-CN" altLang="en-US" sz="2000" b="0" dirty="0"/>
              <a:t>默认值；</a:t>
            </a:r>
            <a:endParaRPr lang="en-US" altLang="zh-CN" sz="2000" b="0" dirty="0"/>
          </a:p>
          <a:p>
            <a:pPr lvl="1">
              <a:spcAft>
                <a:spcPct val="0"/>
              </a:spcAft>
              <a:buFontTx/>
              <a:buNone/>
            </a:pPr>
            <a:r>
              <a:rPr lang="en-US" altLang="zh-CN" sz="2000" b="0" dirty="0"/>
              <a:t>ns  =  cs;</a:t>
            </a:r>
          </a:p>
          <a:p>
            <a:pPr lvl="1">
              <a:spcAft>
                <a:spcPct val="0"/>
              </a:spcAft>
              <a:buFontTx/>
              <a:buNone/>
            </a:pPr>
            <a:r>
              <a:rPr lang="en-US" altLang="zh-CN" sz="2000" b="0" dirty="0"/>
              <a:t>case  (cs)</a:t>
            </a:r>
          </a:p>
          <a:p>
            <a:pPr lvl="1">
              <a:spcAft>
                <a:spcPct val="0"/>
              </a:spcAft>
              <a:buFontTx/>
              <a:buNone/>
            </a:pPr>
            <a:r>
              <a:rPr lang="en-US" altLang="zh-CN" sz="2000" b="0" dirty="0"/>
              <a:t>    S0: begin</a:t>
            </a:r>
          </a:p>
          <a:p>
            <a:pPr lvl="1">
              <a:spcAft>
                <a:spcPct val="0"/>
              </a:spcAft>
              <a:buFontTx/>
              <a:buNone/>
            </a:pPr>
            <a:r>
              <a:rPr lang="en-US" altLang="zh-CN" sz="2000" b="0" dirty="0"/>
              <a:t>        if (in</a:t>
            </a:r>
            <a:r>
              <a:rPr lang="zh-CN" altLang="en-US" sz="2000" b="0" dirty="0"/>
              <a:t>条件</a:t>
            </a:r>
            <a:r>
              <a:rPr lang="en-US" altLang="zh-CN" sz="2000" b="0" dirty="0"/>
              <a:t>0) begin</a:t>
            </a:r>
          </a:p>
          <a:p>
            <a:pPr lvl="1">
              <a:spcAft>
                <a:spcPct val="0"/>
              </a:spcAft>
              <a:buFontTx/>
              <a:buNone/>
            </a:pPr>
            <a:r>
              <a:rPr lang="en-US" altLang="zh-CN" sz="2000" b="0" dirty="0"/>
              <a:t>            out = </a:t>
            </a:r>
            <a:r>
              <a:rPr lang="zh-CN" altLang="en-US" sz="2000" b="0" dirty="0"/>
              <a:t>表达式</a:t>
            </a:r>
            <a:r>
              <a:rPr lang="en-US" altLang="zh-CN" sz="2000" b="0" dirty="0"/>
              <a:t>0;</a:t>
            </a:r>
          </a:p>
          <a:p>
            <a:pPr lvl="1">
              <a:spcAft>
                <a:spcPct val="0"/>
              </a:spcAft>
              <a:buFontTx/>
              <a:buNone/>
            </a:pPr>
            <a:r>
              <a:rPr lang="en-US" altLang="zh-CN" sz="2000" b="0" dirty="0"/>
              <a:t>            ns = Si;</a:t>
            </a:r>
          </a:p>
          <a:p>
            <a:pPr lvl="1">
              <a:spcAft>
                <a:spcPct val="0"/>
              </a:spcAft>
              <a:buFontTx/>
              <a:buNone/>
            </a:pPr>
            <a:r>
              <a:rPr lang="en-US" altLang="zh-CN" sz="2000" b="0" dirty="0"/>
              <a:t>        end</a:t>
            </a:r>
          </a:p>
          <a:p>
            <a:pPr lvl="1">
              <a:spcAft>
                <a:spcPct val="0"/>
              </a:spcAft>
              <a:buFontTx/>
              <a:buNone/>
            </a:pPr>
            <a:r>
              <a:rPr lang="en-US" altLang="zh-CN" sz="2000" b="0" dirty="0"/>
              <a:t>        if …… </a:t>
            </a:r>
          </a:p>
          <a:p>
            <a:pPr lvl="1">
              <a:spcAft>
                <a:spcPct val="0"/>
              </a:spcAft>
              <a:buFontTx/>
              <a:buNone/>
            </a:pPr>
            <a:r>
              <a:rPr lang="en-US" altLang="zh-CN" sz="2000" b="0" dirty="0"/>
              <a:t>        ……</a:t>
            </a:r>
          </a:p>
          <a:p>
            <a:pPr lvl="1">
              <a:spcAft>
                <a:spcPct val="0"/>
              </a:spcAft>
              <a:buFontTx/>
              <a:buNone/>
            </a:pPr>
            <a:r>
              <a:rPr lang="en-US" altLang="zh-CN" sz="2000" b="0" dirty="0"/>
              <a:t>    end</a:t>
            </a:r>
          </a:p>
          <a:p>
            <a:pPr lvl="1">
              <a:spcAft>
                <a:spcPct val="0"/>
              </a:spcAft>
              <a:buFontTx/>
              <a:buNone/>
            </a:pPr>
            <a:r>
              <a:rPr lang="en-US" altLang="zh-CN" sz="2000" b="0" dirty="0"/>
              <a:t>    ......</a:t>
            </a:r>
          </a:p>
          <a:p>
            <a:pPr lvl="1">
              <a:spcAft>
                <a:spcPct val="0"/>
              </a:spcAft>
              <a:buFontTx/>
              <a:buNone/>
            </a:pPr>
            <a:r>
              <a:rPr lang="en-US" altLang="zh-CN" sz="2000" b="0" dirty="0" err="1"/>
              <a:t>endcase</a:t>
            </a:r>
            <a:endParaRPr lang="en-US" altLang="zh-CN" sz="2000" b="0" dirty="0"/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000" b="0" dirty="0"/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27" grpId="0" uiExpand="1" build="p"/>
      <p:bldP spid="160" grpId="0" animBg="1"/>
      <p:bldP spid="161" grpId="0" animBg="1"/>
      <p:bldP spid="201" grpId="0" animBg="1"/>
      <p:bldP spid="20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E0012F9-12F9-5642-B4B2-CFC239F6C3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cs typeface="Times New Roman" panose="02020603050405020304" pitchFamily="18" charset="0"/>
              </a:rPr>
              <a:t>两段式</a:t>
            </a:r>
            <a:r>
              <a:rPr lang="en-US" altLang="zh-CN">
                <a:cs typeface="Times New Roman" panose="02020603050405020304" pitchFamily="18" charset="0"/>
              </a:rPr>
              <a:t>FSM</a:t>
            </a:r>
            <a:r>
              <a:rPr lang="zh-CN" altLang="en-US">
                <a:cs typeface="Times New Roman" panose="02020603050405020304" pitchFamily="18" charset="0"/>
              </a:rPr>
              <a:t>描述 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zh-CN" altLang="en-US">
                <a:cs typeface="Times New Roman" panose="02020603050405020304" pitchFamily="18" charset="0"/>
              </a:rPr>
              <a:t>续</a:t>
            </a:r>
            <a:r>
              <a:rPr lang="en-US" altLang="zh-CN">
                <a:cs typeface="Times New Roman" panose="02020603050405020304" pitchFamily="18" charset="0"/>
              </a:rPr>
              <a:t>1)</a:t>
            </a:r>
            <a:endParaRPr kumimoji="1" lang="zh-CN" altLang="en-US">
              <a:cs typeface="Times New Roman" panose="02020603050405020304" pitchFamily="18" charset="0"/>
            </a:endParaRPr>
          </a:p>
        </p:txBody>
      </p:sp>
      <p:sp>
        <p:nvSpPr>
          <p:cNvPr id="1692675" name="Rectangle 3">
            <a:extLst>
              <a:ext uri="{FF2B5EF4-FFF2-40B4-BE49-F238E27FC236}">
                <a16:creationId xmlns:a16="http://schemas.microsoft.com/office/drawing/2014/main" id="{335D50B8-D704-FA4A-83AD-C1056E591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075613" cy="4932362"/>
          </a:xfrm>
        </p:spPr>
        <p:txBody>
          <a:bodyPr/>
          <a:lstStyle/>
          <a:p>
            <a:r>
              <a:rPr lang="zh-CN" altLang="en-US" dirty="0"/>
              <a:t>时序逻辑</a:t>
            </a:r>
            <a:r>
              <a:rPr lang="en-US" altLang="zh-CN" dirty="0"/>
              <a:t>Always</a:t>
            </a:r>
            <a:r>
              <a:rPr lang="zh-CN" altLang="en-US" dirty="0"/>
              <a:t>过程</a:t>
            </a:r>
          </a:p>
          <a:p>
            <a:pPr lvl="1"/>
            <a:r>
              <a:rPr lang="zh-CN" altLang="en-US" dirty="0"/>
              <a:t>根据所需复位方式（同步复位或异步复位），将默认状态赋给</a:t>
            </a:r>
            <a:r>
              <a:rPr lang="en-US" altLang="zh-CN" dirty="0"/>
              <a:t>CS</a:t>
            </a:r>
            <a:endParaRPr lang="zh-CN" altLang="en-US" dirty="0"/>
          </a:p>
          <a:p>
            <a:pPr lvl="1"/>
            <a:r>
              <a:rPr lang="zh-CN" altLang="en-US" dirty="0"/>
              <a:t>在时钟边沿将</a:t>
            </a:r>
            <a:r>
              <a:rPr lang="en-US" altLang="zh-CN" dirty="0"/>
              <a:t>NS</a:t>
            </a:r>
            <a:r>
              <a:rPr lang="zh-CN" altLang="en-US" dirty="0"/>
              <a:t>赋给</a:t>
            </a:r>
            <a:r>
              <a:rPr lang="en-US" altLang="zh-CN" dirty="0"/>
              <a:t>CS</a:t>
            </a:r>
          </a:p>
          <a:p>
            <a:pPr lvl="1"/>
            <a:r>
              <a:rPr lang="zh-CN" altLang="en-US" dirty="0"/>
              <a:t>推荐赋值采用非阻塞赋值“</a:t>
            </a:r>
            <a:r>
              <a:rPr lang="en-US" altLang="zh-CN" dirty="0"/>
              <a:t>&lt;=”</a:t>
            </a:r>
            <a:endParaRPr lang="zh-CN" altLang="en-US" dirty="0"/>
          </a:p>
          <a:p>
            <a:pPr>
              <a:spcBef>
                <a:spcPct val="30000"/>
              </a:spcBef>
              <a:spcAft>
                <a:spcPct val="0"/>
              </a:spcAft>
            </a:pPr>
            <a:r>
              <a:rPr lang="zh-CN" altLang="en-US" dirty="0"/>
              <a:t>组合逻辑</a:t>
            </a:r>
            <a:r>
              <a:rPr lang="en-US" altLang="zh-CN" dirty="0"/>
              <a:t>Always</a:t>
            </a:r>
            <a:r>
              <a:rPr lang="zh-CN" altLang="en-US" dirty="0"/>
              <a:t>过程</a:t>
            </a:r>
          </a:p>
          <a:p>
            <a:pPr lvl="1">
              <a:spcBef>
                <a:spcPct val="20000"/>
              </a:spcBef>
            </a:pPr>
            <a:r>
              <a:rPr lang="en-US" altLang="zh-CN" dirty="0"/>
              <a:t>always</a:t>
            </a:r>
            <a:r>
              <a:rPr lang="zh-CN" altLang="en-US" dirty="0"/>
              <a:t>敏感列表为</a:t>
            </a:r>
            <a:r>
              <a:rPr lang="en-US" altLang="zh-CN" dirty="0"/>
              <a:t>CS</a:t>
            </a:r>
            <a:r>
              <a:rPr lang="zh-CN" altLang="en-US" dirty="0"/>
              <a:t>和输入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case</a:t>
            </a:r>
            <a:r>
              <a:rPr lang="zh-CN" altLang="en-US" dirty="0"/>
              <a:t>或者</a:t>
            </a:r>
            <a:r>
              <a:rPr lang="en-US" altLang="zh-CN" dirty="0"/>
              <a:t>if...else</a:t>
            </a:r>
            <a:r>
              <a:rPr lang="zh-CN" altLang="en-US" dirty="0"/>
              <a:t>判断确定不同条件下的</a:t>
            </a:r>
            <a:r>
              <a:rPr lang="en-US" altLang="zh-CN" dirty="0"/>
              <a:t>NS</a:t>
            </a:r>
            <a:r>
              <a:rPr lang="zh-CN" altLang="en-US" dirty="0"/>
              <a:t>和</a:t>
            </a:r>
            <a:r>
              <a:rPr lang="en-US" altLang="zh-CN" dirty="0"/>
              <a:t>OUT</a:t>
            </a:r>
          </a:p>
          <a:p>
            <a:pPr lvl="1"/>
            <a:r>
              <a:rPr lang="zh-CN" altLang="en-US" dirty="0"/>
              <a:t>推荐赋值采用阻塞赋值“</a:t>
            </a:r>
            <a:r>
              <a:rPr lang="en-US" altLang="zh-CN" dirty="0"/>
              <a:t>=”</a:t>
            </a:r>
            <a:endParaRPr lang="zh-CN" altLang="en-US" dirty="0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F03A6E70-F872-4F4A-B2D2-40E74AB49D07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95288" y="6453188"/>
            <a:ext cx="1720850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Aft>
                <a:spcPct val="0"/>
              </a:spcAft>
              <a:buFontTx/>
              <a:buNone/>
            </a:pPr>
            <a:fld id="{1D50786A-AED4-684A-A802-76B3CBFC35C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 eaLnBrk="0" hangingPunct="0"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1E1DFB85-5F5F-D341-B080-A0681F908930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2195513" y="6453188"/>
            <a:ext cx="5148262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5826937D-09B5-3440-9722-F9C3305F42E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502525" y="6453188"/>
            <a:ext cx="1219200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Aft>
                <a:spcPct val="0"/>
              </a:spcAft>
              <a:buFontTx/>
              <a:buNone/>
            </a:pPr>
            <a:fld id="{BDD35B85-4097-504D-AD0B-64E020759481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 algn="l" eaLnBrk="0" hangingPunct="0"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>
            <a:extLst>
              <a:ext uri="{FF2B5EF4-FFF2-40B4-BE49-F238E27FC236}">
                <a16:creationId xmlns:a16="http://schemas.microsoft.com/office/drawing/2014/main" id="{218E4680-A5AE-6247-8E49-11860EF4F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215900"/>
            <a:ext cx="8283575" cy="617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4">
            <a:extLst>
              <a:ext uri="{FF2B5EF4-FFF2-40B4-BE49-F238E27FC236}">
                <a16:creationId xmlns:a16="http://schemas.microsoft.com/office/drawing/2014/main" id="{5FB1830E-7ACA-8B40-8E70-EA62AD153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fld id="{AD900486-E31C-A240-B289-9D681E13A986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 eaLnBrk="1" hangingPunct="1"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A2F257A4-4AEB-C748-9C0A-6657740D0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32773" name="Rectangle 6">
            <a:extLst>
              <a:ext uri="{FF2B5EF4-FFF2-40B4-BE49-F238E27FC236}">
                <a16:creationId xmlns:a16="http://schemas.microsoft.com/office/drawing/2014/main" id="{4D6CC914-7B15-7B45-AA31-400A38484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464D7628-1206-464A-9B46-94714034E74B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 algn="r" eaLnBrk="1" hangingPunct="1"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3DEF1DE-C5A3-6C44-A59A-739AE5969B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cs typeface="Times New Roman" panose="02020603050405020304" pitchFamily="18" charset="0"/>
              </a:rPr>
              <a:t>两段式</a:t>
            </a:r>
            <a:r>
              <a:rPr lang="en-US" altLang="zh-CN">
                <a:cs typeface="Times New Roman" panose="02020603050405020304" pitchFamily="18" charset="0"/>
              </a:rPr>
              <a:t>FSM</a:t>
            </a:r>
            <a:r>
              <a:rPr lang="zh-CN" altLang="en-US">
                <a:cs typeface="Times New Roman" panose="02020603050405020304" pitchFamily="18" charset="0"/>
              </a:rPr>
              <a:t>描述 </a:t>
            </a:r>
            <a:r>
              <a:rPr lang="en-US" altLang="zh-CN">
                <a:cs typeface="Times New Roman" panose="02020603050405020304" pitchFamily="18" charset="0"/>
              </a:rPr>
              <a:t>(</a:t>
            </a:r>
            <a:r>
              <a:rPr lang="zh-CN" altLang="en-US">
                <a:cs typeface="Times New Roman" panose="02020603050405020304" pitchFamily="18" charset="0"/>
              </a:rPr>
              <a:t>续</a:t>
            </a:r>
            <a:r>
              <a:rPr lang="en-US" altLang="zh-CN">
                <a:cs typeface="Times New Roman" panose="02020603050405020304" pitchFamily="18" charset="0"/>
              </a:rPr>
              <a:t>2)</a:t>
            </a:r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1690627" name="Rectangle 3">
            <a:extLst>
              <a:ext uri="{FF2B5EF4-FFF2-40B4-BE49-F238E27FC236}">
                <a16:creationId xmlns:a16="http://schemas.microsoft.com/office/drawing/2014/main" id="{D81C489D-F966-454F-936D-52F83E86B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4921250" cy="242887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/>
              <a:t>或者一个时序过程描述</a:t>
            </a:r>
            <a:r>
              <a:rPr lang="en-US" altLang="zh-CN"/>
              <a:t>CS</a:t>
            </a:r>
            <a:r>
              <a:rPr lang="zh-CN" altLang="en-US"/>
              <a:t>，多个组合过程描述</a:t>
            </a:r>
            <a:r>
              <a:rPr lang="en-US" altLang="zh-CN"/>
              <a:t>NS</a:t>
            </a:r>
            <a:r>
              <a:rPr lang="zh-CN" altLang="en-US"/>
              <a:t>和</a:t>
            </a:r>
            <a:r>
              <a:rPr lang="en-US" altLang="zh-CN"/>
              <a:t>OUT</a:t>
            </a:r>
          </a:p>
          <a:p>
            <a:pPr>
              <a:spcAft>
                <a:spcPts val="600"/>
              </a:spcAft>
            </a:pPr>
            <a:r>
              <a:rPr lang="zh-CN" altLang="en-US"/>
              <a:t>或者一个时序过程描述</a:t>
            </a:r>
            <a:r>
              <a:rPr lang="en-US" altLang="zh-CN"/>
              <a:t>CS</a:t>
            </a:r>
            <a:r>
              <a:rPr lang="zh-CN" altLang="en-US"/>
              <a:t>，仅用组合过程描述</a:t>
            </a:r>
            <a:r>
              <a:rPr lang="en-US" altLang="zh-CN"/>
              <a:t>OUT</a:t>
            </a:r>
          </a:p>
          <a:p>
            <a:pPr lvl="1">
              <a:spcAft>
                <a:spcPts val="600"/>
              </a:spcAft>
            </a:pPr>
            <a:endParaRPr lang="en-US" altLang="zh-CN"/>
          </a:p>
          <a:p>
            <a:pPr lvl="1">
              <a:spcAft>
                <a:spcPts val="600"/>
              </a:spcAft>
            </a:pPr>
            <a:endParaRPr lang="zh-CN" alt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ABB6E32B-D074-0047-92BF-FE2E89B3DF00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95288" y="6453188"/>
            <a:ext cx="1720850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Aft>
                <a:spcPct val="0"/>
              </a:spcAft>
              <a:buFontTx/>
              <a:buNone/>
            </a:pPr>
            <a:fld id="{7C6E4970-1548-6242-AA49-7E98C672AA0F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 eaLnBrk="0" hangingPunct="0"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CCADD15F-0EA5-9A4A-9976-8CE349845676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2195513" y="6453188"/>
            <a:ext cx="5148262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3BE390EF-B0CA-AA41-95AF-1FBE2E829651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502525" y="6453188"/>
            <a:ext cx="1219200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Aft>
                <a:spcPct val="0"/>
              </a:spcAft>
              <a:buFontTx/>
              <a:buNone/>
            </a:pPr>
            <a:fld id="{3447C811-D295-9E41-BA40-E60BC34D6143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 algn="l" eaLnBrk="0" hangingPunct="0"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pSp>
        <p:nvGrpSpPr>
          <p:cNvPr id="30727" name="组合 105">
            <a:extLst>
              <a:ext uri="{FF2B5EF4-FFF2-40B4-BE49-F238E27FC236}">
                <a16:creationId xmlns:a16="http://schemas.microsoft.com/office/drawing/2014/main" id="{C169B84B-6D4C-C947-859B-062AE604DD4A}"/>
              </a:ext>
            </a:extLst>
          </p:cNvPr>
          <p:cNvGrpSpPr>
            <a:grpSpLocks/>
          </p:cNvGrpSpPr>
          <p:nvPr/>
        </p:nvGrpSpPr>
        <p:grpSpPr bwMode="auto">
          <a:xfrm>
            <a:off x="1196975" y="4113213"/>
            <a:ext cx="2954338" cy="2065337"/>
            <a:chOff x="5217578" y="1581868"/>
            <a:chExt cx="2954426" cy="2064620"/>
          </a:xfrm>
        </p:grpSpPr>
        <p:sp>
          <p:nvSpPr>
            <p:cNvPr id="107" name="TextBox 34">
              <a:extLst>
                <a:ext uri="{FF2B5EF4-FFF2-40B4-BE49-F238E27FC236}">
                  <a16:creationId xmlns:a16="http://schemas.microsoft.com/office/drawing/2014/main" id="{C88AF592-DE66-4809-8D94-1F763E78302B}"/>
                </a:ext>
              </a:extLst>
            </p:cNvPr>
            <p:cNvSpPr txBox="1"/>
            <p:nvPr/>
          </p:nvSpPr>
          <p:spPr bwMode="auto">
            <a:xfrm>
              <a:off x="7184550" y="2729232"/>
              <a:ext cx="466739" cy="68714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SR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850" name="TextBox 35">
              <a:extLst>
                <a:ext uri="{FF2B5EF4-FFF2-40B4-BE49-F238E27FC236}">
                  <a16:creationId xmlns:a16="http://schemas.microsoft.com/office/drawing/2014/main" id="{DD57A952-6D42-9140-9947-BA0816B19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7926" y="3236812"/>
              <a:ext cx="420460" cy="191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cs typeface="Times New Roman" panose="02020603050405020304" pitchFamily="18" charset="0"/>
                </a:rPr>
                <a:t>&lt;</a:t>
              </a:r>
              <a:endParaRPr lang="zh-CN" altLang="en-US" sz="2000" b="0">
                <a:cs typeface="Times New Roman" panose="02020603050405020304" pitchFamily="18" charset="0"/>
              </a:endParaRPr>
            </a:p>
          </p:txBody>
        </p:sp>
        <p:sp>
          <p:nvSpPr>
            <p:cNvPr id="109" name="TextBox 36">
              <a:extLst>
                <a:ext uri="{FF2B5EF4-FFF2-40B4-BE49-F238E27FC236}">
                  <a16:creationId xmlns:a16="http://schemas.microsoft.com/office/drawing/2014/main" id="{C8C9BFD9-2762-4B52-A87B-1562ADB53779}"/>
                </a:ext>
              </a:extLst>
            </p:cNvPr>
            <p:cNvSpPr txBox="1"/>
            <p:nvPr/>
          </p:nvSpPr>
          <p:spPr bwMode="auto">
            <a:xfrm>
              <a:off x="5911337" y="2726058"/>
              <a:ext cx="520716" cy="69032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altLang="zh-CN" dirty="0" err="1">
                  <a:latin typeface="Times New Roman" pitchFamily="18" charset="0"/>
                  <a:cs typeface="Times New Roman" pitchFamily="18" charset="0"/>
                </a:rPr>
                <a:t>CL</a:t>
              </a:r>
              <a:r>
                <a:rPr lang="en-US" altLang="zh-CN" sz="2000" dirty="0" err="1">
                  <a:latin typeface="Times New Roman" pitchFamily="18" charset="0"/>
                  <a:cs typeface="Times New Roman" pitchFamily="18" charset="0"/>
                </a:rPr>
                <a:t>n</a:t>
              </a:r>
              <a:endParaRPr lang="en-US" altLang="zh-C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057A230A-D4E3-4DEB-85A8-680505D6EE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5726" y="3200556"/>
              <a:ext cx="368311" cy="15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F319AEBE-1D5B-4A56-8D5F-EB9CE5A22992}"/>
                </a:ext>
              </a:extLst>
            </p:cNvPr>
            <p:cNvCxnSpPr/>
            <p:nvPr/>
          </p:nvCxnSpPr>
          <p:spPr bwMode="auto">
            <a:xfrm>
              <a:off x="7651288" y="3102165"/>
              <a:ext cx="369898" cy="31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1C9BA956-0631-457E-ACA9-6B494044A07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25950" y="3100578"/>
              <a:ext cx="0" cy="545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B8C898B7-442D-4EA4-9049-507B569C79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43026" y="3646488"/>
              <a:ext cx="24781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E93D44B4-6583-4C08-8E93-F73910D6D9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5726" y="2311864"/>
              <a:ext cx="0" cy="13346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EA82E0AA-6EFB-4381-A65D-F0CFB54695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32052" y="2148408"/>
              <a:ext cx="15954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D399952C-A3E4-4816-ADB0-2A821B7BF3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32052" y="3100578"/>
              <a:ext cx="7524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859" name="TextBox 58">
              <a:extLst>
                <a:ext uri="{FF2B5EF4-FFF2-40B4-BE49-F238E27FC236}">
                  <a16:creationId xmlns:a16="http://schemas.microsoft.com/office/drawing/2014/main" id="{C53D7B5B-498F-3643-BECB-C54EEF80C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7578" y="1581868"/>
              <a:ext cx="362138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in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33860" name="TextBox 60">
              <a:extLst>
                <a:ext uri="{FF2B5EF4-FFF2-40B4-BE49-F238E27FC236}">
                  <a16:creationId xmlns:a16="http://schemas.microsoft.com/office/drawing/2014/main" id="{24545E7D-8EEF-C844-A852-8138FCDD1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7727" y="1689880"/>
              <a:ext cx="493701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out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33861" name="TextBox 61">
              <a:extLst>
                <a:ext uri="{FF2B5EF4-FFF2-40B4-BE49-F238E27FC236}">
                  <a16:creationId xmlns:a16="http://schemas.microsoft.com/office/drawing/2014/main" id="{82B7486A-C2A8-2B45-80C6-BBA7203CD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4947" y="2660620"/>
              <a:ext cx="377057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cs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7FED7986-8D8A-4E61-A260-49BC366EFE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92193" y="2050017"/>
              <a:ext cx="64771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TextBox 36">
              <a:extLst>
                <a:ext uri="{FF2B5EF4-FFF2-40B4-BE49-F238E27FC236}">
                  <a16:creationId xmlns:a16="http://schemas.microsoft.com/office/drawing/2014/main" id="{DACCAB02-9969-418B-BC14-D7CFC18207A0}"/>
                </a:ext>
              </a:extLst>
            </p:cNvPr>
            <p:cNvSpPr txBox="1"/>
            <p:nvPr/>
          </p:nvSpPr>
          <p:spPr bwMode="auto">
            <a:xfrm>
              <a:off x="5922449" y="1813563"/>
              <a:ext cx="520716" cy="690322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altLang="zh-CN" dirty="0" err="1">
                  <a:latin typeface="Times New Roman" pitchFamily="18" charset="0"/>
                  <a:cs typeface="Times New Roman" pitchFamily="18" charset="0"/>
                </a:rPr>
                <a:t>CL</a:t>
              </a:r>
              <a:r>
                <a:rPr lang="en-US" altLang="zh-CN" sz="2000" dirty="0" err="1"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US" altLang="zh-C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24E4AEFD-BB21-489A-8076-483603710D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0963" y="2311864"/>
              <a:ext cx="368311" cy="1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E04E857A-CFFE-45B7-87D2-B935C6488B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43010" y="2930775"/>
              <a:ext cx="4683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18E0B713-9D44-482C-B50E-655962F0A2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43010" y="2050017"/>
              <a:ext cx="0" cy="88075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867" name="TextBox 61">
              <a:extLst>
                <a:ext uri="{FF2B5EF4-FFF2-40B4-BE49-F238E27FC236}">
                  <a16:creationId xmlns:a16="http://schemas.microsoft.com/office/drawing/2014/main" id="{E9021869-8AB4-8C4D-BDDE-7C305803A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4768" y="2642116"/>
              <a:ext cx="458794" cy="461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ns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C5BC4D59-59C5-40B3-B7C6-FA3EA5C84E56}"/>
              </a:ext>
            </a:extLst>
          </p:cNvPr>
          <p:cNvSpPr/>
          <p:nvPr/>
        </p:nvSpPr>
        <p:spPr bwMode="auto">
          <a:xfrm>
            <a:off x="1703388" y="4197350"/>
            <a:ext cx="901700" cy="906463"/>
          </a:xfrm>
          <a:prstGeom prst="roundRect">
            <a:avLst/>
          </a:prstGeom>
          <a:noFill/>
          <a:ln w="19050">
            <a:solidFill>
              <a:srgbClr val="CC33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5EC750AC-85F5-4D5C-93BF-FDE30F951BFE}"/>
              </a:ext>
            </a:extLst>
          </p:cNvPr>
          <p:cNvSpPr/>
          <p:nvPr/>
        </p:nvSpPr>
        <p:spPr bwMode="auto">
          <a:xfrm>
            <a:off x="1687513" y="5184775"/>
            <a:ext cx="2098675" cy="892175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30730" name="组合 168">
            <a:extLst>
              <a:ext uri="{FF2B5EF4-FFF2-40B4-BE49-F238E27FC236}">
                <a16:creationId xmlns:a16="http://schemas.microsoft.com/office/drawing/2014/main" id="{A1D381EC-1076-4742-B005-BCFCD571CD9F}"/>
              </a:ext>
            </a:extLst>
          </p:cNvPr>
          <p:cNvGrpSpPr>
            <a:grpSpLocks/>
          </p:cNvGrpSpPr>
          <p:nvPr/>
        </p:nvGrpSpPr>
        <p:grpSpPr bwMode="auto">
          <a:xfrm>
            <a:off x="5565775" y="4113213"/>
            <a:ext cx="2906713" cy="2065337"/>
            <a:chOff x="5534574" y="4086288"/>
            <a:chExt cx="2906871" cy="2064620"/>
          </a:xfrm>
        </p:grpSpPr>
        <p:grpSp>
          <p:nvGrpSpPr>
            <p:cNvPr id="33826" name="组合 169">
              <a:extLst>
                <a:ext uri="{FF2B5EF4-FFF2-40B4-BE49-F238E27FC236}">
                  <a16:creationId xmlns:a16="http://schemas.microsoft.com/office/drawing/2014/main" id="{EF596EC0-9A1E-4D41-BED0-5A63727FB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34574" y="4086288"/>
              <a:ext cx="2906871" cy="2064620"/>
              <a:chOff x="5217578" y="1581868"/>
              <a:chExt cx="2906871" cy="2064620"/>
            </a:xfrm>
          </p:grpSpPr>
          <p:sp>
            <p:nvSpPr>
              <p:cNvPr id="174" name="TextBox 34">
                <a:extLst>
                  <a:ext uri="{FF2B5EF4-FFF2-40B4-BE49-F238E27FC236}">
                    <a16:creationId xmlns:a16="http://schemas.microsoft.com/office/drawing/2014/main" id="{2A4DBDFC-7B89-40A9-AED1-DEC077C957D7}"/>
                  </a:ext>
                </a:extLst>
              </p:cNvPr>
              <p:cNvSpPr txBox="1"/>
              <p:nvPr/>
            </p:nvSpPr>
            <p:spPr bwMode="auto">
              <a:xfrm>
                <a:off x="7184598" y="2729232"/>
                <a:ext cx="466750" cy="687149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eaLnBrk="1" hangingPunct="1">
                  <a:defRPr/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SR</a:t>
                </a:r>
                <a:endParaRPr lang="zh-CN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831" name="TextBox 35">
                <a:extLst>
                  <a:ext uri="{FF2B5EF4-FFF2-40B4-BE49-F238E27FC236}">
                    <a16:creationId xmlns:a16="http://schemas.microsoft.com/office/drawing/2014/main" id="{A25E803A-29AB-194D-8A15-45CBAD25D5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7926" y="3236812"/>
                <a:ext cx="420460" cy="191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cs typeface="Times New Roman" panose="02020603050405020304" pitchFamily="18" charset="0"/>
                  </a:rPr>
                  <a:t>&lt;</a:t>
                </a:r>
                <a:endParaRPr lang="zh-CN" altLang="en-US" sz="20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TextBox 36">
                <a:extLst>
                  <a:ext uri="{FF2B5EF4-FFF2-40B4-BE49-F238E27FC236}">
                    <a16:creationId xmlns:a16="http://schemas.microsoft.com/office/drawing/2014/main" id="{C2A52B31-908B-4CF7-9F8D-5C0012A710C1}"/>
                  </a:ext>
                </a:extLst>
              </p:cNvPr>
              <p:cNvSpPr txBox="1"/>
              <p:nvPr/>
            </p:nvSpPr>
            <p:spPr bwMode="auto">
              <a:xfrm>
                <a:off x="5911354" y="2726058"/>
                <a:ext cx="520728" cy="69032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algn="ctr" eaLnBrk="1" hangingPunct="1">
                  <a:defRPr/>
                </a:pPr>
                <a:r>
                  <a:rPr lang="en-US" altLang="zh-CN" dirty="0" err="1">
                    <a:latin typeface="Times New Roman" pitchFamily="18" charset="0"/>
                    <a:cs typeface="Times New Roman" pitchFamily="18" charset="0"/>
                  </a:rPr>
                  <a:t>CL</a:t>
                </a:r>
                <a:r>
                  <a:rPr lang="en-US" altLang="zh-CN" sz="2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en-US" altLang="zh-CN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D43E1431-A054-46A5-B0F5-119F705D34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55734" y="3200556"/>
                <a:ext cx="368320" cy="1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>
                <a:extLst>
                  <a:ext uri="{FF2B5EF4-FFF2-40B4-BE49-F238E27FC236}">
                    <a16:creationId xmlns:a16="http://schemas.microsoft.com/office/drawing/2014/main" id="{030F714F-135D-440E-B770-6E40D601F1F7}"/>
                  </a:ext>
                </a:extLst>
              </p:cNvPr>
              <p:cNvCxnSpPr/>
              <p:nvPr/>
            </p:nvCxnSpPr>
            <p:spPr bwMode="auto">
              <a:xfrm>
                <a:off x="7651348" y="3102165"/>
                <a:ext cx="369907" cy="31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箭头连接符 178">
                <a:extLst>
                  <a:ext uri="{FF2B5EF4-FFF2-40B4-BE49-F238E27FC236}">
                    <a16:creationId xmlns:a16="http://schemas.microsoft.com/office/drawing/2014/main" id="{73277FA4-3225-473B-9DA5-247834CBC28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26019" y="3100578"/>
                <a:ext cx="0" cy="5459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箭头连接符 179">
                <a:extLst>
                  <a:ext uri="{FF2B5EF4-FFF2-40B4-BE49-F238E27FC236}">
                    <a16:creationId xmlns:a16="http://schemas.microsoft.com/office/drawing/2014/main" id="{829B1306-6D3C-4207-B29F-EB9C56873C1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43034" y="3646488"/>
                <a:ext cx="247822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箭头连接符 180">
                <a:extLst>
                  <a:ext uri="{FF2B5EF4-FFF2-40B4-BE49-F238E27FC236}">
                    <a16:creationId xmlns:a16="http://schemas.microsoft.com/office/drawing/2014/main" id="{8286BF1C-2CA4-4759-BA3E-1FB55786E07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55734" y="2311864"/>
                <a:ext cx="0" cy="13346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直接箭头连接符 181">
                <a:extLst>
                  <a:ext uri="{FF2B5EF4-FFF2-40B4-BE49-F238E27FC236}">
                    <a16:creationId xmlns:a16="http://schemas.microsoft.com/office/drawing/2014/main" id="{57674C34-5E09-44F9-AB16-8DB5CABC17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32082" y="2148408"/>
                <a:ext cx="15955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直接箭头连接符 182">
                <a:extLst>
                  <a:ext uri="{FF2B5EF4-FFF2-40B4-BE49-F238E27FC236}">
                    <a16:creationId xmlns:a16="http://schemas.microsoft.com/office/drawing/2014/main" id="{3F99B6E1-7BE5-4A9B-A0BF-3E9B705FD6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32082" y="3100578"/>
                <a:ext cx="7525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840" name="TextBox 58">
                <a:extLst>
                  <a:ext uri="{FF2B5EF4-FFF2-40B4-BE49-F238E27FC236}">
                    <a16:creationId xmlns:a16="http://schemas.microsoft.com/office/drawing/2014/main" id="{C4C4FC8A-CE33-EE42-9EB3-6B49CE5EFB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7578" y="1581868"/>
                <a:ext cx="362138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in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33841" name="TextBox 60">
                <a:extLst>
                  <a:ext uri="{FF2B5EF4-FFF2-40B4-BE49-F238E27FC236}">
                    <a16:creationId xmlns:a16="http://schemas.microsoft.com/office/drawing/2014/main" id="{8E44F8AC-88B1-E848-982E-286197656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77727" y="1689880"/>
                <a:ext cx="493701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out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33842" name="TextBox 61">
                <a:extLst>
                  <a:ext uri="{FF2B5EF4-FFF2-40B4-BE49-F238E27FC236}">
                    <a16:creationId xmlns:a16="http://schemas.microsoft.com/office/drawing/2014/main" id="{0F18EBC6-0D8B-3A4F-8B4B-8C5FAEB9F9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47392" y="2660620"/>
                <a:ext cx="377057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cs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33843" name="TextBox 62">
                <a:extLst>
                  <a:ext uri="{FF2B5EF4-FFF2-40B4-BE49-F238E27FC236}">
                    <a16:creationId xmlns:a16="http://schemas.microsoft.com/office/drawing/2014/main" id="{B98CF279-788E-EE40-A1D3-8AE840B3AA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91895" y="2660620"/>
                <a:ext cx="391977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ns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8" name="直接箭头连接符 187">
                <a:extLst>
                  <a:ext uri="{FF2B5EF4-FFF2-40B4-BE49-F238E27FC236}">
                    <a16:creationId xmlns:a16="http://schemas.microsoft.com/office/drawing/2014/main" id="{43FA5CFE-8A51-43BA-9393-97C08AD03B8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292195" y="2050017"/>
                <a:ext cx="64773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9" name="TextBox 36">
                <a:extLst>
                  <a:ext uri="{FF2B5EF4-FFF2-40B4-BE49-F238E27FC236}">
                    <a16:creationId xmlns:a16="http://schemas.microsoft.com/office/drawing/2014/main" id="{E3EFB48C-667A-4A58-AA00-02337A1AE3EB}"/>
                  </a:ext>
                </a:extLst>
              </p:cNvPr>
              <p:cNvSpPr txBox="1"/>
              <p:nvPr/>
            </p:nvSpPr>
            <p:spPr bwMode="auto">
              <a:xfrm>
                <a:off x="5922466" y="1813563"/>
                <a:ext cx="520728" cy="69032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algn="ctr" eaLnBrk="1" hangingPunct="1">
                  <a:defRPr/>
                </a:pPr>
                <a:r>
                  <a:rPr lang="en-US" altLang="zh-CN" dirty="0" err="1">
                    <a:latin typeface="Times New Roman" pitchFamily="18" charset="0"/>
                    <a:cs typeface="Times New Roman" pitchFamily="18" charset="0"/>
                  </a:rPr>
                  <a:t>CL</a:t>
                </a:r>
                <a:r>
                  <a:rPr lang="en-US" altLang="zh-CN" sz="2000" dirty="0" err="1">
                    <a:latin typeface="Times New Roman" pitchFamily="18" charset="0"/>
                    <a:cs typeface="Times New Roman" pitchFamily="18" charset="0"/>
                  </a:rPr>
                  <a:t>o</a:t>
                </a:r>
                <a:endParaRPr lang="en-US" altLang="zh-CN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90" name="直接箭头连接符 189">
                <a:extLst>
                  <a:ext uri="{FF2B5EF4-FFF2-40B4-BE49-F238E27FC236}">
                    <a16:creationId xmlns:a16="http://schemas.microsoft.com/office/drawing/2014/main" id="{0800B93D-7298-40D3-84DF-196EF4375DB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50971" y="2311864"/>
                <a:ext cx="368320" cy="15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直接箭头连接符 190">
                <a:extLst>
                  <a:ext uri="{FF2B5EF4-FFF2-40B4-BE49-F238E27FC236}">
                    <a16:creationId xmlns:a16="http://schemas.microsoft.com/office/drawing/2014/main" id="{B022E847-BECB-4EA6-9716-E204A686FF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43015" y="2930775"/>
                <a:ext cx="46833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直接箭头连接符 191">
                <a:extLst>
                  <a:ext uri="{FF2B5EF4-FFF2-40B4-BE49-F238E27FC236}">
                    <a16:creationId xmlns:a16="http://schemas.microsoft.com/office/drawing/2014/main" id="{8ECFC251-FA99-4C4D-94D8-CC57CA18CE2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43015" y="2050017"/>
                <a:ext cx="0" cy="88075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1" name="矩形: 圆角 170">
              <a:extLst>
                <a:ext uri="{FF2B5EF4-FFF2-40B4-BE49-F238E27FC236}">
                  <a16:creationId xmlns:a16="http://schemas.microsoft.com/office/drawing/2014/main" id="{76BAE944-0585-40F6-8AF0-3C241585BFAC}"/>
                </a:ext>
              </a:extLst>
            </p:cNvPr>
            <p:cNvSpPr/>
            <p:nvPr/>
          </p:nvSpPr>
          <p:spPr bwMode="auto">
            <a:xfrm>
              <a:off x="6041015" y="4170396"/>
              <a:ext cx="906511" cy="906148"/>
            </a:xfrm>
            <a:prstGeom prst="roundRect">
              <a:avLst/>
            </a:prstGeom>
            <a:noFill/>
            <a:ln w="19050">
              <a:solidFill>
                <a:srgbClr val="CC33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2" name="矩形: 圆角 171">
              <a:extLst>
                <a:ext uri="{FF2B5EF4-FFF2-40B4-BE49-F238E27FC236}">
                  <a16:creationId xmlns:a16="http://schemas.microsoft.com/office/drawing/2014/main" id="{A2322AE5-2ED7-4D48-A200-80642506E0E0}"/>
                </a:ext>
              </a:extLst>
            </p:cNvPr>
            <p:cNvSpPr/>
            <p:nvPr/>
          </p:nvSpPr>
          <p:spPr bwMode="auto">
            <a:xfrm>
              <a:off x="7307908" y="5157478"/>
              <a:ext cx="781092" cy="891865"/>
            </a:xfrm>
            <a:prstGeom prst="roundRect">
              <a:avLst/>
            </a:prstGeom>
            <a:noFill/>
            <a:ln w="19050">
              <a:solidFill>
                <a:srgbClr val="00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3" name="矩形: 圆角 172">
              <a:extLst>
                <a:ext uri="{FF2B5EF4-FFF2-40B4-BE49-F238E27FC236}">
                  <a16:creationId xmlns:a16="http://schemas.microsoft.com/office/drawing/2014/main" id="{A270086D-2C55-483F-A520-FF2A466C6C4F}"/>
                </a:ext>
              </a:extLst>
            </p:cNvPr>
            <p:cNvSpPr/>
            <p:nvPr/>
          </p:nvSpPr>
          <p:spPr bwMode="auto">
            <a:xfrm>
              <a:off x="6041015" y="5157478"/>
              <a:ext cx="885873" cy="891865"/>
            </a:xfrm>
            <a:prstGeom prst="roundRect">
              <a:avLst/>
            </a:prstGeom>
            <a:noFill/>
            <a:ln w="19050">
              <a:solidFill>
                <a:srgbClr val="99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0732" name="矩形 196">
            <a:extLst>
              <a:ext uri="{FF2B5EF4-FFF2-40B4-BE49-F238E27FC236}">
                <a16:creationId xmlns:a16="http://schemas.microsoft.com/office/drawing/2014/main" id="{FDC0A924-0B4A-0548-A9FC-FF7CE6A22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650" y="4721225"/>
            <a:ext cx="95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1" algn="ctr">
              <a:spcAft>
                <a:spcPts val="600"/>
              </a:spcAft>
              <a:buFontTx/>
              <a:buNone/>
            </a:pP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不推荐！</a:t>
            </a:r>
            <a:endParaRPr lang="en-US" altLang="zh-CN" sz="20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33804" name="组合 2">
            <a:extLst>
              <a:ext uri="{FF2B5EF4-FFF2-40B4-BE49-F238E27FC236}">
                <a16:creationId xmlns:a16="http://schemas.microsoft.com/office/drawing/2014/main" id="{1A2E5DEC-CA33-0446-BB92-954C3FA47017}"/>
              </a:ext>
            </a:extLst>
          </p:cNvPr>
          <p:cNvGrpSpPr>
            <a:grpSpLocks/>
          </p:cNvGrpSpPr>
          <p:nvPr/>
        </p:nvGrpSpPr>
        <p:grpSpPr bwMode="auto">
          <a:xfrm>
            <a:off x="5565775" y="1468438"/>
            <a:ext cx="2954338" cy="1684337"/>
            <a:chOff x="5565775" y="4440238"/>
            <a:chExt cx="2954338" cy="1684337"/>
          </a:xfrm>
        </p:grpSpPr>
        <p:grpSp>
          <p:nvGrpSpPr>
            <p:cNvPr id="33808" name="组合 73">
              <a:extLst>
                <a:ext uri="{FF2B5EF4-FFF2-40B4-BE49-F238E27FC236}">
                  <a16:creationId xmlns:a16="http://schemas.microsoft.com/office/drawing/2014/main" id="{E063EEDE-1C31-B543-87C2-D92F3AE46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5775" y="4440238"/>
              <a:ext cx="2954338" cy="1684337"/>
              <a:chOff x="5217578" y="1962481"/>
              <a:chExt cx="2954426" cy="1684007"/>
            </a:xfrm>
          </p:grpSpPr>
          <p:sp>
            <p:nvSpPr>
              <p:cNvPr id="75" name="TextBox 34">
                <a:extLst>
                  <a:ext uri="{FF2B5EF4-FFF2-40B4-BE49-F238E27FC236}">
                    <a16:creationId xmlns:a16="http://schemas.microsoft.com/office/drawing/2014/main" id="{73C675E4-288E-475E-90B3-EE3C94876819}"/>
                  </a:ext>
                </a:extLst>
              </p:cNvPr>
              <p:cNvSpPr txBox="1"/>
              <p:nvPr/>
            </p:nvSpPr>
            <p:spPr bwMode="auto">
              <a:xfrm>
                <a:off x="7184550" y="2729093"/>
                <a:ext cx="466739" cy="687253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eaLnBrk="1" hangingPunct="1">
                  <a:defRPr/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SR</a:t>
                </a:r>
                <a:endParaRPr lang="zh-CN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812" name="TextBox 35">
                <a:extLst>
                  <a:ext uri="{FF2B5EF4-FFF2-40B4-BE49-F238E27FC236}">
                    <a16:creationId xmlns:a16="http://schemas.microsoft.com/office/drawing/2014/main" id="{D95DB0E2-1AED-0D43-BCFC-F61761D931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7926" y="3236812"/>
                <a:ext cx="420460" cy="191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cs typeface="Times New Roman" panose="02020603050405020304" pitchFamily="18" charset="0"/>
                  </a:rPr>
                  <a:t>&lt;</a:t>
                </a:r>
                <a:endParaRPr lang="zh-CN" altLang="en-US" sz="20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Box 36">
                <a:extLst>
                  <a:ext uri="{FF2B5EF4-FFF2-40B4-BE49-F238E27FC236}">
                    <a16:creationId xmlns:a16="http://schemas.microsoft.com/office/drawing/2014/main" id="{F4512EA9-2670-48BD-B762-E4DDD8EFC3EC}"/>
                  </a:ext>
                </a:extLst>
              </p:cNvPr>
              <p:cNvSpPr txBox="1"/>
              <p:nvPr/>
            </p:nvSpPr>
            <p:spPr bwMode="auto">
              <a:xfrm>
                <a:off x="5911337" y="2202146"/>
                <a:ext cx="520716" cy="121420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algn="ctr" eaLnBrk="1" hangingPunct="1">
                  <a:defRPr/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CL</a:t>
                </a:r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9DD86720-DFCC-4942-B128-292AA440C2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55726" y="3200488"/>
                <a:ext cx="368311" cy="15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90020CB2-1C7B-4515-BF52-291659971653}"/>
                  </a:ext>
                </a:extLst>
              </p:cNvPr>
              <p:cNvCxnSpPr/>
              <p:nvPr/>
            </p:nvCxnSpPr>
            <p:spPr bwMode="auto">
              <a:xfrm>
                <a:off x="7651288" y="3102083"/>
                <a:ext cx="369898" cy="31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B92E4E46-8DF9-46DE-AA97-0642BF3F1FE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25950" y="3100495"/>
                <a:ext cx="0" cy="5459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051DE329-8EDB-4236-A70C-3952E8D2260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43026" y="3646488"/>
                <a:ext cx="247816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1B637024-E387-45F6-BF71-FFAFAE50C43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55726" y="3200488"/>
                <a:ext cx="0" cy="44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9AFE016B-9692-42ED-ADEB-254DA39217C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32052" y="2421178"/>
                <a:ext cx="159548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14A01114-8F27-41A4-A85F-1A9554376A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32052" y="3100495"/>
                <a:ext cx="75249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821" name="TextBox 58">
                <a:extLst>
                  <a:ext uri="{FF2B5EF4-FFF2-40B4-BE49-F238E27FC236}">
                    <a16:creationId xmlns:a16="http://schemas.microsoft.com/office/drawing/2014/main" id="{7C04EC68-BA05-514A-8ACB-A3006C13D1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7578" y="1962481"/>
                <a:ext cx="362138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in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33822" name="TextBox 60">
                <a:extLst>
                  <a:ext uri="{FF2B5EF4-FFF2-40B4-BE49-F238E27FC236}">
                    <a16:creationId xmlns:a16="http://schemas.microsoft.com/office/drawing/2014/main" id="{2AEBD34B-200D-5644-8B8D-9BB03FE931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6523" y="1962671"/>
                <a:ext cx="493701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out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33823" name="TextBox 61">
                <a:extLst>
                  <a:ext uri="{FF2B5EF4-FFF2-40B4-BE49-F238E27FC236}">
                    <a16:creationId xmlns:a16="http://schemas.microsoft.com/office/drawing/2014/main" id="{CACED3D4-301D-A445-B425-74ABCD37CB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94947" y="2660620"/>
                <a:ext cx="377057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cs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33824" name="TextBox 62">
                <a:extLst>
                  <a:ext uri="{FF2B5EF4-FFF2-40B4-BE49-F238E27FC236}">
                    <a16:creationId xmlns:a16="http://schemas.microsoft.com/office/drawing/2014/main" id="{E0C680B4-C349-6D43-B6FC-3CD53DC4A4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4060" y="2660620"/>
                <a:ext cx="391977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ns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1692444E-61F5-45AA-9AE0-E0A3D3171A4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292193" y="2413243"/>
                <a:ext cx="64771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491A36BE-B502-4E9A-A030-CFF36A5EDC54}"/>
                </a:ext>
              </a:extLst>
            </p:cNvPr>
            <p:cNvSpPr/>
            <p:nvPr/>
          </p:nvSpPr>
          <p:spPr bwMode="auto">
            <a:xfrm>
              <a:off x="6072188" y="4556125"/>
              <a:ext cx="874712" cy="1466850"/>
            </a:xfrm>
            <a:prstGeom prst="roundRect">
              <a:avLst/>
            </a:prstGeom>
            <a:noFill/>
            <a:ln w="19050">
              <a:solidFill>
                <a:srgbClr val="CC33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633BE033-1CC2-49AB-AFC3-4CECED167097}"/>
                </a:ext>
              </a:extLst>
            </p:cNvPr>
            <p:cNvSpPr/>
            <p:nvPr/>
          </p:nvSpPr>
          <p:spPr bwMode="auto">
            <a:xfrm>
              <a:off x="7358063" y="5103813"/>
              <a:ext cx="796925" cy="919162"/>
            </a:xfrm>
            <a:prstGeom prst="roundRect">
              <a:avLst/>
            </a:prstGeom>
            <a:noFill/>
            <a:ln w="19050">
              <a:solidFill>
                <a:srgbClr val="00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6B9A4C7-F464-234E-B966-4A8AD6365E07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3429000"/>
            <a:ext cx="2022475" cy="488950"/>
            <a:chOff x="6372225" y="3813175"/>
            <a:chExt cx="2022475" cy="488950"/>
          </a:xfrm>
        </p:grpSpPr>
        <p:sp>
          <p:nvSpPr>
            <p:cNvPr id="33806" name="矩形 193">
              <a:extLst>
                <a:ext uri="{FF2B5EF4-FFF2-40B4-BE49-F238E27FC236}">
                  <a16:creationId xmlns:a16="http://schemas.microsoft.com/office/drawing/2014/main" id="{30C7E45B-67F9-ED4F-ACC8-0D5F0BBF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7675" y="3863975"/>
              <a:ext cx="15970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lvl="1" algn="ctr">
                <a:spcAft>
                  <a:spcPts val="600"/>
                </a:spcAft>
                <a:buFontTx/>
                <a:buNone/>
              </a:pPr>
              <a:r>
                <a:rPr lang="zh-CN" altLang="en-US" sz="2000" b="1">
                  <a:solidFill>
                    <a:srgbClr val="0070C0"/>
                  </a:solidFill>
                  <a:latin typeface="Arial" panose="020B0604020202020204" pitchFamily="34" charset="0"/>
                </a:rPr>
                <a:t>描述方式等价</a:t>
              </a:r>
              <a:endParaRPr lang="en-US" altLang="zh-CN" sz="2000" b="1">
                <a:solidFill>
                  <a:srgbClr val="0070C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" name="箭头: 上下 1">
              <a:extLst>
                <a:ext uri="{FF2B5EF4-FFF2-40B4-BE49-F238E27FC236}">
                  <a16:creationId xmlns:a16="http://schemas.microsoft.com/office/drawing/2014/main" id="{927BCF65-5BFE-41A4-A502-2491959C2484}"/>
                </a:ext>
              </a:extLst>
            </p:cNvPr>
            <p:cNvSpPr/>
            <p:nvPr/>
          </p:nvSpPr>
          <p:spPr>
            <a:xfrm>
              <a:off x="6372225" y="3813175"/>
              <a:ext cx="336550" cy="488950"/>
            </a:xfrm>
            <a:prstGeom prst="upDownArrow">
              <a:avLst>
                <a:gd name="adj1" fmla="val 45881"/>
                <a:gd name="adj2" fmla="val 479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27" grpId="0" uiExpand="1" build="p"/>
      <p:bldP spid="122" grpId="0" animBg="1"/>
      <p:bldP spid="123" grpId="0" animBg="1"/>
      <p:bldP spid="307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A9615C0C-F017-2E4E-A222-FDE28D3482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58763"/>
            <a:ext cx="8229600" cy="946150"/>
          </a:xfrm>
        </p:spPr>
        <p:txBody>
          <a:bodyPr/>
          <a:lstStyle/>
          <a:p>
            <a:r>
              <a:rPr lang="zh-CN" altLang="en-US"/>
              <a:t>两段式</a:t>
            </a:r>
            <a:r>
              <a:rPr lang="en-US" altLang="zh-CN"/>
              <a:t>FSM</a:t>
            </a:r>
            <a:r>
              <a:rPr lang="zh-CN" altLang="en-US"/>
              <a:t>时序图</a:t>
            </a:r>
          </a:p>
        </p:txBody>
      </p:sp>
      <p:grpSp>
        <p:nvGrpSpPr>
          <p:cNvPr id="35843" name="组合 2">
            <a:extLst>
              <a:ext uri="{FF2B5EF4-FFF2-40B4-BE49-F238E27FC236}">
                <a16:creationId xmlns:a16="http://schemas.microsoft.com/office/drawing/2014/main" id="{31648386-E2B6-A249-B8A1-248AEFFC3E9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68413"/>
            <a:ext cx="6873875" cy="3352800"/>
            <a:chOff x="457200" y="1386275"/>
            <a:chExt cx="6873875" cy="3351978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DC23CDC7-9A3E-4718-983D-C0B766A18156}"/>
                </a:ext>
              </a:extLst>
            </p:cNvPr>
            <p:cNvSpPr/>
            <p:nvPr/>
          </p:nvSpPr>
          <p:spPr>
            <a:xfrm>
              <a:off x="1233488" y="2833720"/>
              <a:ext cx="6061075" cy="353925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F2363BF7-89B4-4F04-B6FB-9426CCC3372C}"/>
                </a:ext>
              </a:extLst>
            </p:cNvPr>
            <p:cNvSpPr/>
            <p:nvPr/>
          </p:nvSpPr>
          <p:spPr>
            <a:xfrm>
              <a:off x="1233488" y="3606643"/>
              <a:ext cx="6061075" cy="3539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85ED9DA0-15BC-4765-B194-70C47015F4F9}"/>
                </a:ext>
              </a:extLst>
            </p:cNvPr>
            <p:cNvSpPr/>
            <p:nvPr/>
          </p:nvSpPr>
          <p:spPr>
            <a:xfrm>
              <a:off x="1233488" y="4377978"/>
              <a:ext cx="6061075" cy="35392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1DD75983-1100-46E9-8C0B-3F2F705E4946}"/>
                </a:ext>
              </a:extLst>
            </p:cNvPr>
            <p:cNvSpPr/>
            <p:nvPr/>
          </p:nvSpPr>
          <p:spPr>
            <a:xfrm>
              <a:off x="1233488" y="2062384"/>
              <a:ext cx="6061075" cy="35392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35870" name="直接连接符 6">
              <a:extLst>
                <a:ext uri="{FF2B5EF4-FFF2-40B4-BE49-F238E27FC236}">
                  <a16:creationId xmlns:a16="http://schemas.microsoft.com/office/drawing/2014/main" id="{27F58265-6A58-0C42-9C79-B7D60C735B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1646912" y="1719151"/>
              <a:ext cx="257414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1" name="直接连接符 8">
              <a:extLst>
                <a:ext uri="{FF2B5EF4-FFF2-40B4-BE49-F238E27FC236}">
                  <a16:creationId xmlns:a16="http://schemas.microsoft.com/office/drawing/2014/main" id="{2A86580D-DF61-1648-BB26-D897141813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776413" y="1591238"/>
              <a:ext cx="219551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2" name="直接连接符 11">
              <a:extLst>
                <a:ext uri="{FF2B5EF4-FFF2-40B4-BE49-F238E27FC236}">
                  <a16:creationId xmlns:a16="http://schemas.microsoft.com/office/drawing/2014/main" id="{AC5804DC-CEBC-EC4D-BED0-52BD6995D9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27138" y="2060588"/>
              <a:ext cx="6089650" cy="139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3" name="直接连接符 12">
              <a:extLst>
                <a:ext uri="{FF2B5EF4-FFF2-40B4-BE49-F238E27FC236}">
                  <a16:creationId xmlns:a16="http://schemas.microsoft.com/office/drawing/2014/main" id="{22E31315-9418-5A49-8449-B4D12E7935F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844012" y="1719151"/>
              <a:ext cx="257414" cy="158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4" name="直接连接符 14">
              <a:extLst>
                <a:ext uri="{FF2B5EF4-FFF2-40B4-BE49-F238E27FC236}">
                  <a16:creationId xmlns:a16="http://schemas.microsoft.com/office/drawing/2014/main" id="{FA899D5B-C49C-974C-BF8B-9CBF89F51A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6019978" y="1692987"/>
              <a:ext cx="285394" cy="635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5" name="直接连接符 15">
              <a:extLst>
                <a:ext uri="{FF2B5EF4-FFF2-40B4-BE49-F238E27FC236}">
                  <a16:creationId xmlns:a16="http://schemas.microsoft.com/office/drawing/2014/main" id="{F331AE15-71A9-1548-8A0A-D78473AA0E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64263" y="1553465"/>
              <a:ext cx="1152525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6" name="直接连接符 17">
              <a:extLst>
                <a:ext uri="{FF2B5EF4-FFF2-40B4-BE49-F238E27FC236}">
                  <a16:creationId xmlns:a16="http://schemas.microsoft.com/office/drawing/2014/main" id="{DEB4676D-C861-9946-8C5C-36F90D36F4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27138" y="2414532"/>
              <a:ext cx="6089650" cy="139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77" name="TextBox 18">
              <a:extLst>
                <a:ext uri="{FF2B5EF4-FFF2-40B4-BE49-F238E27FC236}">
                  <a16:creationId xmlns:a16="http://schemas.microsoft.com/office/drawing/2014/main" id="{088F5912-4816-A34C-94D0-78D1576D4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1473723"/>
              <a:ext cx="577850" cy="407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clk</a:t>
              </a:r>
              <a:endParaRPr lang="zh-CN" altLang="en-US" sz="2400">
                <a:cs typeface="Times New Roman" panose="02020603050405020304" pitchFamily="18" charset="0"/>
              </a:endParaRPr>
            </a:p>
          </p:txBody>
        </p:sp>
        <p:sp>
          <p:nvSpPr>
            <p:cNvPr id="35878" name="TextBox 19">
              <a:extLst>
                <a:ext uri="{FF2B5EF4-FFF2-40B4-BE49-F238E27FC236}">
                  <a16:creationId xmlns:a16="http://schemas.microsoft.com/office/drawing/2014/main" id="{4C32C8E4-5262-AA4B-A98D-45DEA672E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50" y="2041002"/>
              <a:ext cx="441325" cy="407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in</a:t>
              </a:r>
              <a:endParaRPr lang="zh-CN" altLang="en-US" sz="2400">
                <a:cs typeface="Times New Roman" panose="02020603050405020304" pitchFamily="18" charset="0"/>
              </a:endParaRPr>
            </a:p>
          </p:txBody>
        </p:sp>
        <p:sp>
          <p:nvSpPr>
            <p:cNvPr id="35879" name="TextBox 23">
              <a:extLst>
                <a:ext uri="{FF2B5EF4-FFF2-40B4-BE49-F238E27FC236}">
                  <a16:creationId xmlns:a16="http://schemas.microsoft.com/office/drawing/2014/main" id="{55CE29A9-0E44-4240-8109-858F4CF356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50" y="2781067"/>
              <a:ext cx="441325" cy="407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cs</a:t>
              </a:r>
              <a:endParaRPr lang="zh-CN" altLang="en-US" sz="2400">
                <a:cs typeface="Times New Roman" panose="02020603050405020304" pitchFamily="18" charset="0"/>
              </a:endParaRPr>
            </a:p>
          </p:txBody>
        </p:sp>
        <p:sp>
          <p:nvSpPr>
            <p:cNvPr id="35880" name="Line 33">
              <a:extLst>
                <a:ext uri="{FF2B5EF4-FFF2-40B4-BE49-F238E27FC236}">
                  <a16:creationId xmlns:a16="http://schemas.microsoft.com/office/drawing/2014/main" id="{9933B2AE-2FDD-F845-8323-397A8C9112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7200" y="1386275"/>
              <a:ext cx="42863" cy="3346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81" name="Line 49">
              <a:extLst>
                <a:ext uri="{FF2B5EF4-FFF2-40B4-BE49-F238E27FC236}">
                  <a16:creationId xmlns:a16="http://schemas.microsoft.com/office/drawing/2014/main" id="{41368FAB-44CE-C948-91B8-786015C277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9813" y="1386275"/>
              <a:ext cx="42862" cy="33463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882" name="组合 50">
              <a:extLst>
                <a:ext uri="{FF2B5EF4-FFF2-40B4-BE49-F238E27FC236}">
                  <a16:creationId xmlns:a16="http://schemas.microsoft.com/office/drawing/2014/main" id="{41EF558C-59A7-6F46-95D6-3112D14F31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3213" y="2064784"/>
              <a:ext cx="396875" cy="349747"/>
              <a:chOff x="2917825" y="1916113"/>
              <a:chExt cx="396875" cy="396875"/>
            </a:xfrm>
          </p:grpSpPr>
          <p:sp>
            <p:nvSpPr>
              <p:cNvPr id="29748" name="Line 52">
                <a:extLst>
                  <a:ext uri="{FF2B5EF4-FFF2-40B4-BE49-F238E27FC236}">
                    <a16:creationId xmlns:a16="http://schemas.microsoft.com/office/drawing/2014/main" id="{29C571AD-F04F-4038-B0C3-51AEE7B83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7825" y="1916992"/>
                <a:ext cx="396875" cy="396214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9749" name="Line 53">
                <a:extLst>
                  <a:ext uri="{FF2B5EF4-FFF2-40B4-BE49-F238E27FC236}">
                    <a16:creationId xmlns:a16="http://schemas.microsoft.com/office/drawing/2014/main" id="{7A0D26F3-2FDF-41A6-BE66-940E6F55D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7825" y="1916992"/>
                <a:ext cx="396875" cy="396214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35883" name="Line 54">
              <a:extLst>
                <a:ext uri="{FF2B5EF4-FFF2-40B4-BE49-F238E27FC236}">
                  <a16:creationId xmlns:a16="http://schemas.microsoft.com/office/drawing/2014/main" id="{3D765966-255D-4643-B7D5-025C4ECCD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1900" y="1838859"/>
              <a:ext cx="539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558405E1-0D35-47E4-A13A-983D1B61FD08}"/>
                </a:ext>
              </a:extLst>
            </p:cNvPr>
            <p:cNvCxnSpPr/>
            <p:nvPr/>
          </p:nvCxnSpPr>
          <p:spPr>
            <a:xfrm>
              <a:off x="1781175" y="2703577"/>
              <a:ext cx="328613" cy="158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4C7C3CA1-4E50-4761-BD58-CD9AD2B64355}"/>
                </a:ext>
              </a:extLst>
            </p:cNvPr>
            <p:cNvCxnSpPr>
              <a:endCxn id="175" idx="0"/>
            </p:cNvCxnSpPr>
            <p:nvPr/>
          </p:nvCxnSpPr>
          <p:spPr>
            <a:xfrm rot="5400000">
              <a:off x="3119722" y="3206687"/>
              <a:ext cx="2315594" cy="2698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86" name="直接连接符 67">
              <a:extLst>
                <a:ext uri="{FF2B5EF4-FFF2-40B4-BE49-F238E27FC236}">
                  <a16:creationId xmlns:a16="http://schemas.microsoft.com/office/drawing/2014/main" id="{49BFBE4D-CF7E-9649-9F97-C80DF7F3EE8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33488" y="2834228"/>
              <a:ext cx="6089650" cy="139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7" name="直接连接符 70">
              <a:extLst>
                <a:ext uri="{FF2B5EF4-FFF2-40B4-BE49-F238E27FC236}">
                  <a16:creationId xmlns:a16="http://schemas.microsoft.com/office/drawing/2014/main" id="{D11E7395-DC91-5D48-8A69-9B448D6D9A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33488" y="3188173"/>
              <a:ext cx="6089650" cy="139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5888" name="组合 71">
              <a:extLst>
                <a:ext uri="{FF2B5EF4-FFF2-40B4-BE49-F238E27FC236}">
                  <a16:creationId xmlns:a16="http://schemas.microsoft.com/office/drawing/2014/main" id="{4BDBEEB2-5D10-1047-90A0-0EE1F759E0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225" y="2838426"/>
              <a:ext cx="396875" cy="349747"/>
              <a:chOff x="2917825" y="1916113"/>
              <a:chExt cx="396875" cy="396875"/>
            </a:xfrm>
          </p:grpSpPr>
          <p:sp>
            <p:nvSpPr>
              <p:cNvPr id="73" name="Line 52">
                <a:extLst>
                  <a:ext uri="{FF2B5EF4-FFF2-40B4-BE49-F238E27FC236}">
                    <a16:creationId xmlns:a16="http://schemas.microsoft.com/office/drawing/2014/main" id="{BA074A60-C2F3-4B67-A68F-7444BC9BD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7825" y="1916175"/>
                <a:ext cx="396875" cy="396214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4" name="Line 53">
                <a:extLst>
                  <a:ext uri="{FF2B5EF4-FFF2-40B4-BE49-F238E27FC236}">
                    <a16:creationId xmlns:a16="http://schemas.microsoft.com/office/drawing/2014/main" id="{0D730C8E-3FC6-4EC9-829D-D8C7CBCC6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7825" y="1916175"/>
                <a:ext cx="396875" cy="396214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CFFD1563-4E8B-479B-8BC3-61638DE4DE07}"/>
                </a:ext>
              </a:extLst>
            </p:cNvPr>
            <p:cNvCxnSpPr/>
            <p:nvPr/>
          </p:nvCxnSpPr>
          <p:spPr>
            <a:xfrm rot="5400000">
              <a:off x="1124985" y="3391588"/>
              <a:ext cx="1961669" cy="1111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90" name="直接连接符 81">
              <a:extLst>
                <a:ext uri="{FF2B5EF4-FFF2-40B4-BE49-F238E27FC236}">
                  <a16:creationId xmlns:a16="http://schemas.microsoft.com/office/drawing/2014/main" id="{DB74F593-7A36-E946-AE36-9230C38014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35075" y="3612066"/>
              <a:ext cx="6089650" cy="139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1" name="直接连接符 82">
              <a:extLst>
                <a:ext uri="{FF2B5EF4-FFF2-40B4-BE49-F238E27FC236}">
                  <a16:creationId xmlns:a16="http://schemas.microsoft.com/office/drawing/2014/main" id="{2E2E717B-D56C-3642-9C63-8F4E558796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35075" y="3966011"/>
              <a:ext cx="6089650" cy="139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5892" name="组合 90">
              <a:extLst>
                <a:ext uri="{FF2B5EF4-FFF2-40B4-BE49-F238E27FC236}">
                  <a16:creationId xmlns:a16="http://schemas.microsoft.com/office/drawing/2014/main" id="{2712A398-E433-4D44-A58E-9321A1B6D0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1613" y="3612066"/>
              <a:ext cx="396875" cy="349747"/>
              <a:chOff x="2917825" y="1916113"/>
              <a:chExt cx="396875" cy="396875"/>
            </a:xfrm>
          </p:grpSpPr>
          <p:sp>
            <p:nvSpPr>
              <p:cNvPr id="92" name="Line 52">
                <a:extLst>
                  <a:ext uri="{FF2B5EF4-FFF2-40B4-BE49-F238E27FC236}">
                    <a16:creationId xmlns:a16="http://schemas.microsoft.com/office/drawing/2014/main" id="{D5542041-59CA-474B-A8BE-D47F52054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7825" y="1915362"/>
                <a:ext cx="396875" cy="398014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93" name="Line 53">
                <a:extLst>
                  <a:ext uri="{FF2B5EF4-FFF2-40B4-BE49-F238E27FC236}">
                    <a16:creationId xmlns:a16="http://schemas.microsoft.com/office/drawing/2014/main" id="{017A9675-D478-4B0A-A10A-4ABB444BBC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7825" y="1915362"/>
                <a:ext cx="396875" cy="398014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1E11200D-6B38-4BD2-829F-AE701391EDC6}"/>
                </a:ext>
              </a:extLst>
            </p:cNvPr>
            <p:cNvCxnSpPr/>
            <p:nvPr/>
          </p:nvCxnSpPr>
          <p:spPr>
            <a:xfrm rot="5400000">
              <a:off x="5107868" y="3572520"/>
              <a:ext cx="707851" cy="476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94" name="直接连接符 94">
              <a:extLst>
                <a:ext uri="{FF2B5EF4-FFF2-40B4-BE49-F238E27FC236}">
                  <a16:creationId xmlns:a16="http://schemas.microsoft.com/office/drawing/2014/main" id="{970CBC71-14A9-7044-91F9-B1DE4F9C54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41425" y="4382910"/>
              <a:ext cx="6089650" cy="139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5" name="直接连接符 95">
              <a:extLst>
                <a:ext uri="{FF2B5EF4-FFF2-40B4-BE49-F238E27FC236}">
                  <a16:creationId xmlns:a16="http://schemas.microsoft.com/office/drawing/2014/main" id="{62EEEA99-544E-F74C-8C25-8A1FEF40A7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41425" y="4736854"/>
              <a:ext cx="6089650" cy="139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5896" name="组合 96">
              <a:extLst>
                <a:ext uri="{FF2B5EF4-FFF2-40B4-BE49-F238E27FC236}">
                  <a16:creationId xmlns:a16="http://schemas.microsoft.com/office/drawing/2014/main" id="{D8637AA5-BBD7-1047-A98F-9D2FA671D5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8663" y="4387106"/>
              <a:ext cx="396875" cy="349747"/>
              <a:chOff x="2917825" y="1916113"/>
              <a:chExt cx="396875" cy="396875"/>
            </a:xfrm>
          </p:grpSpPr>
          <p:sp>
            <p:nvSpPr>
              <p:cNvPr id="98" name="Line 52">
                <a:extLst>
                  <a:ext uri="{FF2B5EF4-FFF2-40B4-BE49-F238E27FC236}">
                    <a16:creationId xmlns:a16="http://schemas.microsoft.com/office/drawing/2014/main" id="{3B3E9871-08B7-4705-8864-DC3984D63F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7825" y="1916561"/>
                <a:ext cx="396875" cy="396214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99" name="Line 53">
                <a:extLst>
                  <a:ext uri="{FF2B5EF4-FFF2-40B4-BE49-F238E27FC236}">
                    <a16:creationId xmlns:a16="http://schemas.microsoft.com/office/drawing/2014/main" id="{3CAEB583-50D0-4CC6-8584-F6EB9BF60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7825" y="1916561"/>
                <a:ext cx="396875" cy="396214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D748428C-FA4A-4BA1-B767-C1B1A51FFDB2}"/>
                </a:ext>
              </a:extLst>
            </p:cNvPr>
            <p:cNvCxnSpPr/>
            <p:nvPr/>
          </p:nvCxnSpPr>
          <p:spPr>
            <a:xfrm rot="5400000">
              <a:off x="3071114" y="4340680"/>
              <a:ext cx="771336" cy="1111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898" name="组合 100">
              <a:extLst>
                <a:ext uri="{FF2B5EF4-FFF2-40B4-BE49-F238E27FC236}">
                  <a16:creationId xmlns:a16="http://schemas.microsoft.com/office/drawing/2014/main" id="{18227B03-DFAA-BE44-A970-AC522A8FF8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4382910"/>
              <a:ext cx="396875" cy="349747"/>
              <a:chOff x="2917825" y="1916113"/>
              <a:chExt cx="396875" cy="396875"/>
            </a:xfrm>
          </p:grpSpPr>
          <p:sp>
            <p:nvSpPr>
              <p:cNvPr id="102" name="Line 52">
                <a:extLst>
                  <a:ext uri="{FF2B5EF4-FFF2-40B4-BE49-F238E27FC236}">
                    <a16:creationId xmlns:a16="http://schemas.microsoft.com/office/drawing/2014/main" id="{89ACBA47-E850-46CC-9777-A9FC5344D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7825" y="1915920"/>
                <a:ext cx="396875" cy="396214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03" name="Line 53">
                <a:extLst>
                  <a:ext uri="{FF2B5EF4-FFF2-40B4-BE49-F238E27FC236}">
                    <a16:creationId xmlns:a16="http://schemas.microsoft.com/office/drawing/2014/main" id="{1C65CDAD-08EC-40FB-B4CE-9746B49102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7825" y="1915920"/>
                <a:ext cx="396875" cy="396214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A38E068D-2C98-4331-BD4E-0F4BCDAAB75F}"/>
                </a:ext>
              </a:extLst>
            </p:cNvPr>
            <p:cNvCxnSpPr/>
            <p:nvPr/>
          </p:nvCxnSpPr>
          <p:spPr>
            <a:xfrm rot="16200000" flipH="1">
              <a:off x="4745132" y="4346237"/>
              <a:ext cx="77133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B8422318-04FE-4BEC-AAA3-CF1E1AFBB334}"/>
                </a:ext>
              </a:extLst>
            </p:cNvPr>
            <p:cNvCxnSpPr/>
            <p:nvPr/>
          </p:nvCxnSpPr>
          <p:spPr>
            <a:xfrm>
              <a:off x="2109788" y="3476499"/>
              <a:ext cx="803275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01" name="TextBox 23">
              <a:extLst>
                <a:ext uri="{FF2B5EF4-FFF2-40B4-BE49-F238E27FC236}">
                  <a16:creationId xmlns:a16="http://schemas.microsoft.com/office/drawing/2014/main" id="{09D7A121-D26D-9746-B7C7-194BDE369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638" y="3553309"/>
              <a:ext cx="476250" cy="407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ns</a:t>
              </a:r>
              <a:endParaRPr lang="zh-CN" altLang="en-US" sz="2400">
                <a:cs typeface="Times New Roman" panose="02020603050405020304" pitchFamily="18" charset="0"/>
              </a:endParaRPr>
            </a:p>
          </p:txBody>
        </p:sp>
        <p:sp>
          <p:nvSpPr>
            <p:cNvPr id="35902" name="TextBox 23">
              <a:extLst>
                <a:ext uri="{FF2B5EF4-FFF2-40B4-BE49-F238E27FC236}">
                  <a16:creationId xmlns:a16="http://schemas.microsoft.com/office/drawing/2014/main" id="{4ECF0B9E-66BC-E94F-ACCF-767CC4271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4325551"/>
              <a:ext cx="612775" cy="407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out</a:t>
              </a:r>
              <a:endParaRPr lang="zh-CN" altLang="en-US" sz="2400">
                <a:cs typeface="Times New Roman" panose="02020603050405020304" pitchFamily="18" charset="0"/>
              </a:endParaRPr>
            </a:p>
          </p:txBody>
        </p:sp>
        <p:grpSp>
          <p:nvGrpSpPr>
            <p:cNvPr id="35903" name="组合 119">
              <a:extLst>
                <a:ext uri="{FF2B5EF4-FFF2-40B4-BE49-F238E27FC236}">
                  <a16:creationId xmlns:a16="http://schemas.microsoft.com/office/drawing/2014/main" id="{7CEE7E3F-9B0D-264D-A3C1-091160C35B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0975" y="3610668"/>
              <a:ext cx="396875" cy="349747"/>
              <a:chOff x="2917825" y="1916113"/>
              <a:chExt cx="396875" cy="396875"/>
            </a:xfrm>
          </p:grpSpPr>
          <p:sp>
            <p:nvSpPr>
              <p:cNvPr id="121" name="Line 52">
                <a:extLst>
                  <a:ext uri="{FF2B5EF4-FFF2-40B4-BE49-F238E27FC236}">
                    <a16:creationId xmlns:a16="http://schemas.microsoft.com/office/drawing/2014/main" id="{B3D909C7-F8C7-48EE-89F5-E2A486442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7825" y="1916949"/>
                <a:ext cx="396875" cy="396214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22" name="Line 53">
                <a:extLst>
                  <a:ext uri="{FF2B5EF4-FFF2-40B4-BE49-F238E27FC236}">
                    <a16:creationId xmlns:a16="http://schemas.microsoft.com/office/drawing/2014/main" id="{635C9594-4BA7-4340-AF6F-0A7BEFB532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7825" y="1916949"/>
                <a:ext cx="396875" cy="396214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C4670BD9-BD98-4B3C-A76A-B8213C6578D0}"/>
                </a:ext>
              </a:extLst>
            </p:cNvPr>
            <p:cNvCxnSpPr/>
            <p:nvPr/>
          </p:nvCxnSpPr>
          <p:spPr>
            <a:xfrm rot="5400000">
              <a:off x="2523426" y="3569345"/>
              <a:ext cx="771336" cy="1111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05" name="直接连接符 127">
              <a:extLst>
                <a:ext uri="{FF2B5EF4-FFF2-40B4-BE49-F238E27FC236}">
                  <a16:creationId xmlns:a16="http://schemas.microsoft.com/office/drawing/2014/main" id="{C00592BD-5C10-844B-9A43-565CD3CB15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71925" y="1848652"/>
              <a:ext cx="2195513" cy="139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389C2F67-AC90-44B9-890F-A9B2BE00CADA}"/>
                </a:ext>
              </a:extLst>
            </p:cNvPr>
            <p:cNvCxnSpPr/>
            <p:nvPr/>
          </p:nvCxnSpPr>
          <p:spPr>
            <a:xfrm>
              <a:off x="4291013" y="3478087"/>
              <a:ext cx="1168400" cy="158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5FB322DF-56E7-4A2D-968A-79562FE83E4C}"/>
                </a:ext>
              </a:extLst>
            </p:cNvPr>
            <p:cNvCxnSpPr/>
            <p:nvPr/>
          </p:nvCxnSpPr>
          <p:spPr>
            <a:xfrm>
              <a:off x="4291013" y="4263706"/>
              <a:ext cx="839787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908" name="组合 152">
              <a:extLst>
                <a:ext uri="{FF2B5EF4-FFF2-40B4-BE49-F238E27FC236}">
                  <a16:creationId xmlns:a16="http://schemas.microsoft.com/office/drawing/2014/main" id="{DE2A9394-ED92-9D41-9CD8-0D3ED7788F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8725" y="2834228"/>
              <a:ext cx="396875" cy="349747"/>
              <a:chOff x="2917825" y="1916113"/>
              <a:chExt cx="396875" cy="396875"/>
            </a:xfrm>
          </p:grpSpPr>
          <p:sp>
            <p:nvSpPr>
              <p:cNvPr id="154" name="Line 52">
                <a:extLst>
                  <a:ext uri="{FF2B5EF4-FFF2-40B4-BE49-F238E27FC236}">
                    <a16:creationId xmlns:a16="http://schemas.microsoft.com/office/drawing/2014/main" id="{F3B00529-2AD2-4F74-B915-5CE74A90B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7825" y="1915537"/>
                <a:ext cx="396875" cy="398014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55" name="Line 53">
                <a:extLst>
                  <a:ext uri="{FF2B5EF4-FFF2-40B4-BE49-F238E27FC236}">
                    <a16:creationId xmlns:a16="http://schemas.microsoft.com/office/drawing/2014/main" id="{1D03772A-157E-4AF2-A4B1-F94682466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7825" y="1915537"/>
                <a:ext cx="396875" cy="398014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C039738B-4ED8-405C-8589-927A10C53FE5}"/>
                </a:ext>
              </a:extLst>
            </p:cNvPr>
            <p:cNvCxnSpPr/>
            <p:nvPr/>
          </p:nvCxnSpPr>
          <p:spPr>
            <a:xfrm>
              <a:off x="2136775" y="4281165"/>
              <a:ext cx="1314450" cy="158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10" name="TextBox 23">
              <a:extLst>
                <a:ext uri="{FF2B5EF4-FFF2-40B4-BE49-F238E27FC236}">
                  <a16:creationId xmlns:a16="http://schemas.microsoft.com/office/drawing/2014/main" id="{9BE2EB15-D3C0-EE4C-BB3C-249964910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500" y="3638648"/>
              <a:ext cx="271463" cy="271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S1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35911" name="TextBox 23">
              <a:extLst>
                <a:ext uri="{FF2B5EF4-FFF2-40B4-BE49-F238E27FC236}">
                  <a16:creationId xmlns:a16="http://schemas.microsoft.com/office/drawing/2014/main" id="{130985D0-6CD7-834E-8A2C-F3DAB0C65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925" y="2866406"/>
              <a:ext cx="271463" cy="271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S1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35912" name="TextBox 23">
              <a:extLst>
                <a:ext uri="{FF2B5EF4-FFF2-40B4-BE49-F238E27FC236}">
                  <a16:creationId xmlns:a16="http://schemas.microsoft.com/office/drawing/2014/main" id="{59A8168E-0FE0-ED4A-BEE8-D71A7C828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1688" y="3638648"/>
              <a:ext cx="271462" cy="271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S2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35913" name="TextBox 23">
              <a:extLst>
                <a:ext uri="{FF2B5EF4-FFF2-40B4-BE49-F238E27FC236}">
                  <a16:creationId xmlns:a16="http://schemas.microsoft.com/office/drawing/2014/main" id="{21E86238-39C5-1F4D-80CE-EA5EFAC88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8025" y="3638648"/>
              <a:ext cx="271463" cy="271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S3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35914" name="TextBox 23">
              <a:extLst>
                <a:ext uri="{FF2B5EF4-FFF2-40B4-BE49-F238E27FC236}">
                  <a16:creationId xmlns:a16="http://schemas.microsoft.com/office/drawing/2014/main" id="{D393F200-1D40-ED48-BC6D-F6D88C227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6888" y="2866406"/>
              <a:ext cx="271462" cy="271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S3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35915" name="TextBox 23">
              <a:extLst>
                <a:ext uri="{FF2B5EF4-FFF2-40B4-BE49-F238E27FC236}">
                  <a16:creationId xmlns:a16="http://schemas.microsoft.com/office/drawing/2014/main" id="{4C4373C5-3649-8140-93DB-FE28A30FFC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3563" y="2462097"/>
              <a:ext cx="230187" cy="243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①</a:t>
              </a:r>
            </a:p>
          </p:txBody>
        </p:sp>
        <p:sp>
          <p:nvSpPr>
            <p:cNvPr id="35916" name="TextBox 23">
              <a:extLst>
                <a:ext uri="{FF2B5EF4-FFF2-40B4-BE49-F238E27FC236}">
                  <a16:creationId xmlns:a16="http://schemas.microsoft.com/office/drawing/2014/main" id="{5D6AC1C0-79D6-674F-9258-BB634CE04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2363" y="3252527"/>
              <a:ext cx="230187" cy="243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②</a:t>
              </a:r>
            </a:p>
          </p:txBody>
        </p:sp>
        <p:sp>
          <p:nvSpPr>
            <p:cNvPr id="35917" name="TextBox 23">
              <a:extLst>
                <a:ext uri="{FF2B5EF4-FFF2-40B4-BE49-F238E27FC236}">
                  <a16:creationId xmlns:a16="http://schemas.microsoft.com/office/drawing/2014/main" id="{299E0AAF-039E-9040-BC79-AD8B2FAE8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1438" y="4056945"/>
              <a:ext cx="230187" cy="243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③</a:t>
              </a:r>
            </a:p>
          </p:txBody>
        </p:sp>
        <p:sp>
          <p:nvSpPr>
            <p:cNvPr id="35918" name="TextBox 23">
              <a:extLst>
                <a:ext uri="{FF2B5EF4-FFF2-40B4-BE49-F238E27FC236}">
                  <a16:creationId xmlns:a16="http://schemas.microsoft.com/office/drawing/2014/main" id="{46DE3F64-FAF4-3C42-A244-8D534523E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050" y="3252527"/>
              <a:ext cx="230188" cy="243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④</a:t>
              </a:r>
            </a:p>
          </p:txBody>
        </p:sp>
        <p:sp>
          <p:nvSpPr>
            <p:cNvPr id="35919" name="TextBox 23">
              <a:extLst>
                <a:ext uri="{FF2B5EF4-FFF2-40B4-BE49-F238E27FC236}">
                  <a16:creationId xmlns:a16="http://schemas.microsoft.com/office/drawing/2014/main" id="{B62EBD8B-2D68-5244-BC52-DFEA07346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513" y="4038758"/>
              <a:ext cx="230187" cy="243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1800" b="0">
                  <a:solidFill>
                    <a:srgbClr val="000000"/>
                  </a:solidFill>
                  <a:latin typeface="Arial" panose="020B0604020202020204" pitchFamily="34" charset="0"/>
                </a:rPr>
                <a:t>⑤</a:t>
              </a:r>
            </a:p>
          </p:txBody>
        </p:sp>
        <p:sp>
          <p:nvSpPr>
            <p:cNvPr id="35920" name="TextBox 23">
              <a:extLst>
                <a:ext uri="{FF2B5EF4-FFF2-40B4-BE49-F238E27FC236}">
                  <a16:creationId xmlns:a16="http://schemas.microsoft.com/office/drawing/2014/main" id="{C1783ABF-6424-7248-95F1-A7791EF45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625" y="2866406"/>
              <a:ext cx="271463" cy="271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S0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sp>
        <p:nvSpPr>
          <p:cNvPr id="35844" name="Rectangle 4">
            <a:extLst>
              <a:ext uri="{FF2B5EF4-FFF2-40B4-BE49-F238E27FC236}">
                <a16:creationId xmlns:a16="http://schemas.microsoft.com/office/drawing/2014/main" id="{07D76F78-3114-D441-A083-208DEDBB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fld id="{7709F1C5-AE0F-8E44-B508-88A174377EAD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 eaLnBrk="1" hangingPunct="1"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9319998E-D97E-EC48-B037-D1B2FC53A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F576CB19-B223-6A42-A8DA-F6FEB0202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3380F220-5248-354C-9F90-FB6E0685885B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 algn="r" eaLnBrk="1" hangingPunct="1"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pSp>
        <p:nvGrpSpPr>
          <p:cNvPr id="35847" name="组合 75">
            <a:extLst>
              <a:ext uri="{FF2B5EF4-FFF2-40B4-BE49-F238E27FC236}">
                <a16:creationId xmlns:a16="http://schemas.microsoft.com/office/drawing/2014/main" id="{FABC9AA7-B834-5545-B569-736040092173}"/>
              </a:ext>
            </a:extLst>
          </p:cNvPr>
          <p:cNvGrpSpPr>
            <a:grpSpLocks/>
          </p:cNvGrpSpPr>
          <p:nvPr/>
        </p:nvGrpSpPr>
        <p:grpSpPr bwMode="auto">
          <a:xfrm>
            <a:off x="5437188" y="4689475"/>
            <a:ext cx="2954337" cy="1684338"/>
            <a:chOff x="5565775" y="4440238"/>
            <a:chExt cx="2954338" cy="1684337"/>
          </a:xfrm>
        </p:grpSpPr>
        <p:grpSp>
          <p:nvGrpSpPr>
            <p:cNvPr id="35848" name="组合 73">
              <a:extLst>
                <a:ext uri="{FF2B5EF4-FFF2-40B4-BE49-F238E27FC236}">
                  <a16:creationId xmlns:a16="http://schemas.microsoft.com/office/drawing/2014/main" id="{D1A9786C-3F1D-2547-A4CE-E747438C4E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5775" y="4440238"/>
              <a:ext cx="2954338" cy="1684337"/>
              <a:chOff x="5217578" y="1962481"/>
              <a:chExt cx="2954426" cy="1684007"/>
            </a:xfrm>
          </p:grpSpPr>
          <p:sp>
            <p:nvSpPr>
              <p:cNvPr id="81" name="TextBox 34">
                <a:extLst>
                  <a:ext uri="{FF2B5EF4-FFF2-40B4-BE49-F238E27FC236}">
                    <a16:creationId xmlns:a16="http://schemas.microsoft.com/office/drawing/2014/main" id="{44309F33-E43F-46D4-A3A7-CCD65B45D98B}"/>
                  </a:ext>
                </a:extLst>
              </p:cNvPr>
              <p:cNvSpPr txBox="1"/>
              <p:nvPr/>
            </p:nvSpPr>
            <p:spPr bwMode="auto">
              <a:xfrm>
                <a:off x="7184549" y="2729093"/>
                <a:ext cx="466739" cy="68725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eaLnBrk="1" hangingPunct="1">
                  <a:defRPr/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SR</a:t>
                </a:r>
                <a:endParaRPr lang="zh-CN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852" name="TextBox 35">
                <a:extLst>
                  <a:ext uri="{FF2B5EF4-FFF2-40B4-BE49-F238E27FC236}">
                    <a16:creationId xmlns:a16="http://schemas.microsoft.com/office/drawing/2014/main" id="{46AE5F88-7986-0D40-8C0A-D769D8262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7926" y="3236812"/>
                <a:ext cx="420460" cy="191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cs typeface="Times New Roman" panose="02020603050405020304" pitchFamily="18" charset="0"/>
                  </a:rPr>
                  <a:t>&lt;</a:t>
                </a:r>
                <a:endParaRPr lang="zh-CN" altLang="en-US" sz="20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Box 36">
                <a:extLst>
                  <a:ext uri="{FF2B5EF4-FFF2-40B4-BE49-F238E27FC236}">
                    <a16:creationId xmlns:a16="http://schemas.microsoft.com/office/drawing/2014/main" id="{8F43FF38-6A90-4280-B5BA-9A8EB7034188}"/>
                  </a:ext>
                </a:extLst>
              </p:cNvPr>
              <p:cNvSpPr txBox="1"/>
              <p:nvPr/>
            </p:nvSpPr>
            <p:spPr bwMode="auto">
              <a:xfrm>
                <a:off x="5911336" y="2202147"/>
                <a:ext cx="520716" cy="1214198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algn="ctr" eaLnBrk="1" hangingPunct="1">
                  <a:defRPr/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CL</a:t>
                </a:r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CFF1E676-6F8B-4ED1-9EEB-A69280817D5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55725" y="3200488"/>
                <a:ext cx="368311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2DC6EE91-7927-4631-A176-1476F286ECA6}"/>
                  </a:ext>
                </a:extLst>
              </p:cNvPr>
              <p:cNvCxnSpPr/>
              <p:nvPr/>
            </p:nvCxnSpPr>
            <p:spPr bwMode="auto">
              <a:xfrm>
                <a:off x="7651288" y="3102082"/>
                <a:ext cx="369899" cy="31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9A1019EB-F2BE-49AE-92ED-D9C9AABCD58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25950" y="3100495"/>
                <a:ext cx="0" cy="5459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FDC320AC-3ABA-4408-9906-E7CB837AA0D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43025" y="3646488"/>
                <a:ext cx="24781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51084D5C-2EF8-4E6F-954D-53E55DFBA78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55725" y="3200488"/>
                <a:ext cx="0" cy="44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F8771C15-50CD-4C8D-A464-DF0B91F4F6E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32052" y="2421179"/>
                <a:ext cx="159548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7C96AA72-9E76-4202-B7FB-462918F3377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32052" y="3100495"/>
                <a:ext cx="75249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861" name="TextBox 58">
                <a:extLst>
                  <a:ext uri="{FF2B5EF4-FFF2-40B4-BE49-F238E27FC236}">
                    <a16:creationId xmlns:a16="http://schemas.microsoft.com/office/drawing/2014/main" id="{0D5FF78C-5A4E-764B-BB2C-BD2CF422FE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7578" y="1962481"/>
                <a:ext cx="362138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in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35862" name="TextBox 60">
                <a:extLst>
                  <a:ext uri="{FF2B5EF4-FFF2-40B4-BE49-F238E27FC236}">
                    <a16:creationId xmlns:a16="http://schemas.microsoft.com/office/drawing/2014/main" id="{51B8015A-42BF-2B43-A493-22192FB2F8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6523" y="1962671"/>
                <a:ext cx="493701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out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35863" name="TextBox 61">
                <a:extLst>
                  <a:ext uri="{FF2B5EF4-FFF2-40B4-BE49-F238E27FC236}">
                    <a16:creationId xmlns:a16="http://schemas.microsoft.com/office/drawing/2014/main" id="{3FE2C794-80C8-2340-AF7B-7C9947AB38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94947" y="2660620"/>
                <a:ext cx="377057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cs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35864" name="TextBox 62">
                <a:extLst>
                  <a:ext uri="{FF2B5EF4-FFF2-40B4-BE49-F238E27FC236}">
                    <a16:creationId xmlns:a16="http://schemas.microsoft.com/office/drawing/2014/main" id="{AC4B1FA6-A576-E840-9F72-30231317B8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4060" y="2660620"/>
                <a:ext cx="391977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ns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6825B219-9F7B-4615-BC26-1CEB09EAB51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292192" y="2413242"/>
                <a:ext cx="6477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A68E6AD9-B71D-4F8E-8C51-1A8B14370F1E}"/>
                </a:ext>
              </a:extLst>
            </p:cNvPr>
            <p:cNvSpPr/>
            <p:nvPr/>
          </p:nvSpPr>
          <p:spPr bwMode="auto">
            <a:xfrm>
              <a:off x="6072187" y="4556126"/>
              <a:ext cx="874713" cy="1466849"/>
            </a:xfrm>
            <a:prstGeom prst="roundRect">
              <a:avLst/>
            </a:prstGeom>
            <a:noFill/>
            <a:ln w="19050">
              <a:solidFill>
                <a:srgbClr val="CC33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BC6ABB25-E05F-4E8E-A26B-1D46ED144695}"/>
                </a:ext>
              </a:extLst>
            </p:cNvPr>
            <p:cNvSpPr/>
            <p:nvPr/>
          </p:nvSpPr>
          <p:spPr bwMode="auto">
            <a:xfrm>
              <a:off x="7358063" y="5103813"/>
              <a:ext cx="796925" cy="919162"/>
            </a:xfrm>
            <a:prstGeom prst="roundRect">
              <a:avLst/>
            </a:prstGeom>
            <a:noFill/>
            <a:ln w="19050">
              <a:solidFill>
                <a:srgbClr val="00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42F1C8C-BE49-714D-88CA-9FBDBDEBA6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cs typeface="Times New Roman" panose="02020603050405020304" pitchFamily="18" charset="0"/>
              </a:rPr>
              <a:t>三段式</a:t>
            </a:r>
            <a:r>
              <a:rPr lang="en-US" altLang="zh-CN" dirty="0">
                <a:cs typeface="Times New Roman" panose="02020603050405020304" pitchFamily="18" charset="0"/>
              </a:rPr>
              <a:t>FSM</a:t>
            </a:r>
            <a:r>
              <a:rPr lang="zh-CN" altLang="en-US" dirty="0">
                <a:cs typeface="Times New Roman" panose="02020603050405020304" pitchFamily="18" charset="0"/>
              </a:rPr>
              <a:t>描述</a:t>
            </a:r>
          </a:p>
        </p:txBody>
      </p:sp>
      <p:sp>
        <p:nvSpPr>
          <p:cNvPr id="1690627" name="Rectangle 3">
            <a:extLst>
              <a:ext uri="{FF2B5EF4-FFF2-40B4-BE49-F238E27FC236}">
                <a16:creationId xmlns:a16="http://schemas.microsoft.com/office/drawing/2014/main" id="{AF9F0AE3-4417-A944-88F2-5DF19A84B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4227513" cy="493236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/>
              <a:t>一个时序过程描述</a:t>
            </a:r>
            <a:r>
              <a:rPr lang="en-US" altLang="zh-CN"/>
              <a:t>CS</a:t>
            </a:r>
          </a:p>
          <a:p>
            <a:pPr>
              <a:spcAft>
                <a:spcPts val="600"/>
              </a:spcAft>
            </a:pPr>
            <a:r>
              <a:rPr lang="zh-CN" altLang="en-US"/>
              <a:t>一个组合过程描述</a:t>
            </a:r>
            <a:r>
              <a:rPr lang="en-US" altLang="zh-CN"/>
              <a:t>NS</a:t>
            </a:r>
          </a:p>
          <a:p>
            <a:pPr>
              <a:spcAft>
                <a:spcPts val="600"/>
              </a:spcAft>
            </a:pPr>
            <a:r>
              <a:rPr lang="zh-CN" altLang="en-US"/>
              <a:t>一个时序过程描述</a:t>
            </a:r>
            <a:r>
              <a:rPr lang="en-US" altLang="zh-CN"/>
              <a:t>OUT</a:t>
            </a:r>
          </a:p>
          <a:p>
            <a:pPr lvl="1">
              <a:spcAft>
                <a:spcPts val="600"/>
              </a:spcAft>
            </a:pPr>
            <a:r>
              <a:rPr lang="en-US" altLang="zh-CN" sz="2500"/>
              <a:t>OUT</a:t>
            </a:r>
            <a:r>
              <a:rPr lang="zh-CN" altLang="en-US" sz="2500"/>
              <a:t>是经寄存后输出，而不是直接组合输出</a:t>
            </a:r>
            <a:endParaRPr lang="en-US" altLang="zh-CN" sz="2500"/>
          </a:p>
          <a:p>
            <a:pPr lvl="1">
              <a:spcAft>
                <a:spcPts val="600"/>
              </a:spcAft>
            </a:pPr>
            <a:r>
              <a:rPr lang="zh-CN" altLang="en-US" sz="2500"/>
              <a:t>计算</a:t>
            </a:r>
            <a:r>
              <a:rPr lang="en-US" altLang="zh-CN" sz="2500"/>
              <a:t>OUT</a:t>
            </a:r>
            <a:r>
              <a:rPr lang="zh-CN" altLang="en-US" sz="2500"/>
              <a:t>是依据</a:t>
            </a:r>
            <a:r>
              <a:rPr lang="en-US" altLang="zh-CN" sz="2500"/>
              <a:t>NS </a:t>
            </a:r>
            <a:r>
              <a:rPr lang="zh-CN" altLang="en-US" sz="2500"/>
              <a:t>，而不是</a:t>
            </a:r>
            <a:r>
              <a:rPr lang="en-US" altLang="zh-CN" sz="2500"/>
              <a:t>CS</a:t>
            </a:r>
            <a:endParaRPr lang="en-US" altLang="zh-CN"/>
          </a:p>
          <a:p>
            <a:pPr lvl="1">
              <a:spcAft>
                <a:spcPts val="600"/>
              </a:spcAft>
            </a:pPr>
            <a:r>
              <a:rPr lang="en-US" altLang="zh-CN" sz="2500"/>
              <a:t>OUT</a:t>
            </a:r>
            <a:r>
              <a:rPr lang="zh-CN" altLang="en-US" sz="2500"/>
              <a:t>是仅与状态有关，而与</a:t>
            </a:r>
            <a:r>
              <a:rPr lang="en-US" altLang="zh-CN" sz="2500"/>
              <a:t>IN</a:t>
            </a:r>
            <a:r>
              <a:rPr lang="zh-CN" altLang="en-US" sz="2500"/>
              <a:t>无关</a:t>
            </a:r>
            <a:endParaRPr lang="en-US" altLang="zh-CN" sz="2500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D92A192F-2662-5843-9139-68F9440B4A6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95288" y="6453188"/>
            <a:ext cx="1720850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Aft>
                <a:spcPct val="0"/>
              </a:spcAft>
              <a:buFontTx/>
              <a:buNone/>
            </a:pPr>
            <a:fld id="{1001D7E8-49A2-4043-A326-EF4182073DD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 eaLnBrk="0" hangingPunct="0"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280FE952-7CC5-614C-8A42-12CB21492105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2195513" y="6453188"/>
            <a:ext cx="5148262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CF15A7B5-2726-484E-B415-F62951461C0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502525" y="6453188"/>
            <a:ext cx="1219200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Aft>
                <a:spcPct val="0"/>
              </a:spcAft>
              <a:buFontTx/>
              <a:buNone/>
            </a:pPr>
            <a:fld id="{C2D10790-6209-1A4A-8BF8-28333A815158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 algn="l" eaLnBrk="0" hangingPunct="0"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pSp>
        <p:nvGrpSpPr>
          <p:cNvPr id="36871" name="组合 47">
            <a:extLst>
              <a:ext uri="{FF2B5EF4-FFF2-40B4-BE49-F238E27FC236}">
                <a16:creationId xmlns:a16="http://schemas.microsoft.com/office/drawing/2014/main" id="{BDBFE8A0-6C64-994B-9668-313BD31871FB}"/>
              </a:ext>
            </a:extLst>
          </p:cNvPr>
          <p:cNvGrpSpPr>
            <a:grpSpLocks/>
          </p:cNvGrpSpPr>
          <p:nvPr/>
        </p:nvGrpSpPr>
        <p:grpSpPr bwMode="auto">
          <a:xfrm>
            <a:off x="5327650" y="1508125"/>
            <a:ext cx="2989263" cy="2065338"/>
            <a:chOff x="5217578" y="1581868"/>
            <a:chExt cx="2988332" cy="2064620"/>
          </a:xfrm>
        </p:grpSpPr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E50C626A-541C-4238-B659-F8E63C11D0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5611" y="3240229"/>
              <a:ext cx="368185" cy="15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067F2FD2-7873-430E-A25E-2854C7A025F9}"/>
                </a:ext>
              </a:extLst>
            </p:cNvPr>
            <p:cNvCxnSpPr/>
            <p:nvPr/>
          </p:nvCxnSpPr>
          <p:spPr bwMode="auto">
            <a:xfrm>
              <a:off x="7652045" y="3102164"/>
              <a:ext cx="369773" cy="31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6AB41BED-D93B-47D4-9903-94675E67975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26578" y="3100578"/>
              <a:ext cx="0" cy="545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33BDA7E7-B46A-44AA-8B5B-710BC631F0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44501" y="3646488"/>
              <a:ext cx="24773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05961C36-6AE3-4F1B-B3A4-035413266D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55611" y="3240229"/>
              <a:ext cx="0" cy="4062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E73FF9D6-A732-4C16-817E-77A71B4BDB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31638" y="2040497"/>
              <a:ext cx="159652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CDD003B-5C13-4687-93C3-6792240E17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31638" y="3100578"/>
              <a:ext cx="7538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883" name="TextBox 58">
              <a:extLst>
                <a:ext uri="{FF2B5EF4-FFF2-40B4-BE49-F238E27FC236}">
                  <a16:creationId xmlns:a16="http://schemas.microsoft.com/office/drawing/2014/main" id="{6F880141-6908-DC44-92FA-4F4B7F57F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7578" y="2503658"/>
              <a:ext cx="362138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in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36884" name="TextBox 60">
              <a:extLst>
                <a:ext uri="{FF2B5EF4-FFF2-40B4-BE49-F238E27FC236}">
                  <a16:creationId xmlns:a16="http://schemas.microsoft.com/office/drawing/2014/main" id="{18B5EC4F-59F6-284C-A1C6-DB1FE7BA4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2209" y="1581868"/>
              <a:ext cx="493701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out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36885" name="TextBox 61">
              <a:extLst>
                <a:ext uri="{FF2B5EF4-FFF2-40B4-BE49-F238E27FC236}">
                  <a16:creationId xmlns:a16="http://schemas.microsoft.com/office/drawing/2014/main" id="{4829D26C-BFBE-3B43-9CB0-6726B3827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7392" y="2660620"/>
              <a:ext cx="377057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cs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sp>
          <p:nvSpPr>
            <p:cNvPr id="36886" name="TextBox 62">
              <a:extLst>
                <a:ext uri="{FF2B5EF4-FFF2-40B4-BE49-F238E27FC236}">
                  <a16:creationId xmlns:a16="http://schemas.microsoft.com/office/drawing/2014/main" id="{6887904D-7207-0440-8F5B-D5C2F5439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1895" y="2660620"/>
              <a:ext cx="391977" cy="374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>
                  <a:cs typeface="Times New Roman" panose="02020603050405020304" pitchFamily="18" charset="0"/>
                </a:rPr>
                <a:t>ns</a:t>
              </a:r>
              <a:endParaRPr lang="zh-CN" altLang="en-US" sz="2400" b="0">
                <a:cs typeface="Times New Roman" panose="02020603050405020304" pitchFamily="18" charset="0"/>
              </a:endParaRPr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3470C2D2-DE62-43DB-9E0E-76F6FABF46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92168" y="2949817"/>
              <a:ext cx="6474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36">
              <a:extLst>
                <a:ext uri="{FF2B5EF4-FFF2-40B4-BE49-F238E27FC236}">
                  <a16:creationId xmlns:a16="http://schemas.microsoft.com/office/drawing/2014/main" id="{AAFB3428-ACF6-45A5-834D-E8192EEDBF91}"/>
                </a:ext>
              </a:extLst>
            </p:cNvPr>
            <p:cNvSpPr txBox="1"/>
            <p:nvPr/>
          </p:nvSpPr>
          <p:spPr bwMode="auto">
            <a:xfrm>
              <a:off x="5920622" y="1705650"/>
              <a:ext cx="520538" cy="63954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altLang="zh-CN" dirty="0" err="1">
                  <a:latin typeface="Times New Roman" pitchFamily="18" charset="0"/>
                  <a:cs typeface="Times New Roman" pitchFamily="18" charset="0"/>
                </a:rPr>
                <a:t>CL</a:t>
              </a:r>
              <a:r>
                <a:rPr lang="en-US" altLang="zh-CN" sz="2000" dirty="0" err="1">
                  <a:latin typeface="Times New Roman" pitchFamily="18" charset="0"/>
                  <a:cs typeface="Times New Roman" pitchFamily="18" charset="0"/>
                </a:rPr>
                <a:t>o</a:t>
              </a:r>
              <a:endParaRPr lang="en-US" altLang="zh-C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71DF80D8-A215-4462-A2EF-F72F210E4C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4329" y="2051605"/>
              <a:ext cx="30470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275885CE-26F9-41B7-B40F-4A044829FA2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631600" y="2545146"/>
              <a:ext cx="0" cy="55543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oval"/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BEB883B1-46A8-4B61-85D9-58861929BC1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4329" y="2545146"/>
              <a:ext cx="101568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C1DB1F63-660E-42F5-A35A-67EFF22AF5E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14329" y="2051605"/>
              <a:ext cx="0" cy="49354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none" w="med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34">
              <a:extLst>
                <a:ext uri="{FF2B5EF4-FFF2-40B4-BE49-F238E27FC236}">
                  <a16:creationId xmlns:a16="http://schemas.microsoft.com/office/drawing/2014/main" id="{40D435BD-816C-4D20-AA13-70D7E5CB88CF}"/>
                </a:ext>
              </a:extLst>
            </p:cNvPr>
            <p:cNvSpPr txBox="1"/>
            <p:nvPr/>
          </p:nvSpPr>
          <p:spPr bwMode="auto">
            <a:xfrm>
              <a:off x="7198161" y="1705650"/>
              <a:ext cx="466580" cy="634779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OR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94" name="TextBox 35">
              <a:extLst>
                <a:ext uri="{FF2B5EF4-FFF2-40B4-BE49-F238E27FC236}">
                  <a16:creationId xmlns:a16="http://schemas.microsoft.com/office/drawing/2014/main" id="{7A5AAE8A-BAE7-5341-AD38-1C86E587B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0699" y="2148575"/>
              <a:ext cx="420460" cy="191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cs typeface="Times New Roman" panose="02020603050405020304" pitchFamily="18" charset="0"/>
                </a:rPr>
                <a:t>&lt;</a:t>
              </a:r>
              <a:endParaRPr lang="zh-CN" altLang="en-US" sz="2000" b="0">
                <a:cs typeface="Times New Roman" panose="02020603050405020304" pitchFamily="18" charset="0"/>
              </a:endParaRPr>
            </a:p>
          </p:txBody>
        </p:sp>
        <p:sp>
          <p:nvSpPr>
            <p:cNvPr id="129" name="TextBox 36">
              <a:extLst>
                <a:ext uri="{FF2B5EF4-FFF2-40B4-BE49-F238E27FC236}">
                  <a16:creationId xmlns:a16="http://schemas.microsoft.com/office/drawing/2014/main" id="{293AAB1F-BDBB-46B9-A139-DE667A249426}"/>
                </a:ext>
              </a:extLst>
            </p:cNvPr>
            <p:cNvSpPr txBox="1"/>
            <p:nvPr/>
          </p:nvSpPr>
          <p:spPr bwMode="auto">
            <a:xfrm>
              <a:off x="5903164" y="2773667"/>
              <a:ext cx="520538" cy="63795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algn="ctr" eaLnBrk="1" hangingPunct="1">
                <a:defRPr/>
              </a:pPr>
              <a:r>
                <a:rPr lang="en-US" altLang="zh-CN" dirty="0" err="1">
                  <a:latin typeface="Times New Roman" pitchFamily="18" charset="0"/>
                  <a:cs typeface="Times New Roman" pitchFamily="18" charset="0"/>
                </a:rPr>
                <a:t>CLn</a:t>
              </a:r>
              <a:endParaRPr lang="en-US" altLang="zh-CN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TextBox 34">
              <a:extLst>
                <a:ext uri="{FF2B5EF4-FFF2-40B4-BE49-F238E27FC236}">
                  <a16:creationId xmlns:a16="http://schemas.microsoft.com/office/drawing/2014/main" id="{B971A83A-326A-475F-B974-4A5D67D57447}"/>
                </a:ext>
              </a:extLst>
            </p:cNvPr>
            <p:cNvSpPr txBox="1"/>
            <p:nvPr/>
          </p:nvSpPr>
          <p:spPr bwMode="auto">
            <a:xfrm>
              <a:off x="7180704" y="2773667"/>
              <a:ext cx="466580" cy="63477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0" rIns="0" bIns="0" anchor="ctr" anchorCtr="1"/>
            <a:lstStyle/>
            <a:p>
              <a:pPr eaLnBrk="1" hangingPunct="1">
                <a:defRPr/>
              </a:pPr>
              <a:r>
                <a:rPr lang="en-US" altLang="zh-CN" sz="2000" dirty="0">
                  <a:latin typeface="Times New Roman" pitchFamily="18" charset="0"/>
                  <a:cs typeface="Times New Roman" pitchFamily="18" charset="0"/>
                </a:rPr>
                <a:t>SR</a:t>
              </a:r>
              <a:endParaRPr lang="zh-CN" alt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97" name="TextBox 35">
              <a:extLst>
                <a:ext uri="{FF2B5EF4-FFF2-40B4-BE49-F238E27FC236}">
                  <a16:creationId xmlns:a16="http://schemas.microsoft.com/office/drawing/2014/main" id="{250EF0B0-862B-A74C-B3AC-15C68A027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3164" y="3216454"/>
              <a:ext cx="420460" cy="191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cs typeface="Times New Roman" panose="02020603050405020304" pitchFamily="18" charset="0"/>
                </a:rPr>
                <a:t>&lt;</a:t>
              </a:r>
              <a:endParaRPr lang="zh-CN" altLang="en-US" sz="2000" b="0"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EB7E0E91-9656-40DD-8FF6-7ECBAC2D3AAA}"/>
              </a:ext>
            </a:extLst>
          </p:cNvPr>
          <p:cNvSpPr/>
          <p:nvPr/>
        </p:nvSpPr>
        <p:spPr bwMode="auto">
          <a:xfrm>
            <a:off x="5842000" y="1543050"/>
            <a:ext cx="2039938" cy="838200"/>
          </a:xfrm>
          <a:prstGeom prst="roundRect">
            <a:avLst/>
          </a:prstGeom>
          <a:noFill/>
          <a:ln w="19050">
            <a:solidFill>
              <a:srgbClr val="008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E4A155B6-04A5-48DB-B067-A1F7FF911DC0}"/>
              </a:ext>
            </a:extLst>
          </p:cNvPr>
          <p:cNvSpPr/>
          <p:nvPr/>
        </p:nvSpPr>
        <p:spPr bwMode="auto">
          <a:xfrm>
            <a:off x="7102475" y="2609850"/>
            <a:ext cx="779463" cy="846138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C99911E-FECE-4CAE-96CB-ED593E3C8B6F}"/>
              </a:ext>
            </a:extLst>
          </p:cNvPr>
          <p:cNvSpPr/>
          <p:nvPr/>
        </p:nvSpPr>
        <p:spPr bwMode="auto">
          <a:xfrm>
            <a:off x="5842000" y="2609850"/>
            <a:ext cx="803275" cy="846138"/>
          </a:xfrm>
          <a:prstGeom prst="roundRect">
            <a:avLst/>
          </a:prstGeom>
          <a:noFill/>
          <a:ln w="19050">
            <a:solidFill>
              <a:srgbClr val="9900FF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4" name="Rectangle 3">
            <a:extLst>
              <a:ext uri="{FF2B5EF4-FFF2-40B4-BE49-F238E27FC236}">
                <a16:creationId xmlns:a16="http://schemas.microsoft.com/office/drawing/2014/main" id="{CB92EA89-7B47-457E-97CB-7AB7820C7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3681413"/>
            <a:ext cx="3348038" cy="27638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2000" b="0"/>
              <a:t>always @(posedge clk) begin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000" b="0"/>
              <a:t>if (rst)  out &lt;= </a:t>
            </a:r>
            <a:r>
              <a:rPr lang="zh-CN" altLang="en-US" sz="2000" b="0"/>
              <a:t>复位值；</a:t>
            </a:r>
            <a:endParaRPr lang="en-US" altLang="zh-CN" sz="2000" b="0"/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000" b="0"/>
              <a:t>else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000" b="0"/>
              <a:t>    case (</a:t>
            </a:r>
            <a:r>
              <a:rPr lang="en-US" altLang="zh-CN" sz="2000">
                <a:solidFill>
                  <a:srgbClr val="FF0000"/>
                </a:solidFill>
              </a:rPr>
              <a:t>ns</a:t>
            </a:r>
            <a:r>
              <a:rPr lang="en-US" altLang="zh-CN" sz="2000" b="0"/>
              <a:t>)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000" b="0"/>
              <a:t>        S0: out &lt;= </a:t>
            </a:r>
            <a:r>
              <a:rPr lang="zh-CN" altLang="en-US" sz="2000" b="0"/>
              <a:t>表达式</a:t>
            </a:r>
            <a:r>
              <a:rPr lang="en-US" altLang="zh-CN" sz="2000" b="0"/>
              <a:t>0   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000" b="0"/>
              <a:t>        S1: out &lt;= </a:t>
            </a:r>
            <a:r>
              <a:rPr lang="zh-CN" altLang="en-US" sz="2000" b="0"/>
              <a:t>表达式</a:t>
            </a:r>
            <a:r>
              <a:rPr lang="en-US" altLang="zh-CN" sz="2000" b="0"/>
              <a:t>1</a:t>
            </a:r>
          </a:p>
          <a:p>
            <a:pPr>
              <a:lnSpc>
                <a:spcPts val="1800"/>
              </a:lnSpc>
              <a:spcAft>
                <a:spcPct val="0"/>
              </a:spcAft>
              <a:buFontTx/>
              <a:buNone/>
            </a:pPr>
            <a:r>
              <a:rPr lang="en-US" altLang="zh-CN" sz="2000" b="0"/>
              <a:t>        ……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000" b="0"/>
              <a:t>    endcase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000" b="0"/>
              <a:t>end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6963639-54EA-044F-8CA6-C59D6E89F76B}"/>
              </a:ext>
            </a:extLst>
          </p:cNvPr>
          <p:cNvSpPr/>
          <p:nvPr/>
        </p:nvSpPr>
        <p:spPr>
          <a:xfrm>
            <a:off x="5112060" y="32427"/>
            <a:ext cx="3970334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CL</a:t>
            </a:r>
            <a:r>
              <a:rPr lang="zh-CN" altLang="en-US" dirty="0"/>
              <a:t>：组合逻辑（</a:t>
            </a:r>
            <a:r>
              <a:rPr lang="en-US" altLang="ja-JP" dirty="0"/>
              <a:t>combination logic)</a:t>
            </a:r>
          </a:p>
          <a:p>
            <a:r>
              <a:rPr lang="en-US" altLang="zh-CN" dirty="0"/>
              <a:t>OL</a:t>
            </a:r>
            <a:r>
              <a:rPr lang="zh-CN" altLang="en-US" dirty="0"/>
              <a:t>：输出逻辑（</a:t>
            </a:r>
            <a:r>
              <a:rPr lang="en-US" altLang="ja-JP" dirty="0"/>
              <a:t>output logic</a:t>
            </a:r>
            <a:r>
              <a:rPr lang="zh-CN" altLang="en-US" dirty="0"/>
              <a:t>）</a:t>
            </a:r>
            <a:endParaRPr lang="en-US" altLang="ja-JP" dirty="0"/>
          </a:p>
          <a:p>
            <a:r>
              <a:rPr lang="en-US" altLang="zh-CN" dirty="0"/>
              <a:t>SR,OR: state register, output register</a:t>
            </a:r>
          </a:p>
          <a:p>
            <a:r>
              <a:rPr lang="en-US" altLang="zh-CN" dirty="0"/>
              <a:t>cs/ns: current/next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27" grpId="0" uiExpand="1" build="p"/>
      <p:bldP spid="68" grpId="0" animBg="1"/>
      <p:bldP spid="69" grpId="0" animBg="1"/>
      <p:bldP spid="76" grpId="0" animBg="1"/>
      <p:bldP spid="1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zh-CN"/>
              <a:t>Verilog</a:t>
            </a:r>
            <a:r>
              <a:rPr lang="zh-CN" altLang="en-US"/>
              <a:t>描述锁存器和触发器</a:t>
            </a:r>
            <a:endParaRPr lang="en-US" altLang="zh-CN"/>
          </a:p>
          <a:p>
            <a:pPr>
              <a:spcBef>
                <a:spcPct val="30000"/>
              </a:spcBef>
            </a:pPr>
            <a:r>
              <a:rPr lang="en-US" altLang="zh-CN"/>
              <a:t>Verilog</a:t>
            </a:r>
            <a:r>
              <a:rPr lang="zh-CN" altLang="en-US"/>
              <a:t>描述</a:t>
            </a:r>
            <a:r>
              <a:rPr lang="en-US" altLang="zh-CN"/>
              <a:t>FSM</a:t>
            </a:r>
            <a:endParaRPr lang="zh-CN" alt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3821A63-4602-4472-83EF-68D46229504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CAA7FBF-F4B6-4B6F-9A02-85511C1593A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1C473F8B-7492-2043-B01C-890255758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415925"/>
            <a:ext cx="8156575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Rectangle 4">
            <a:extLst>
              <a:ext uri="{FF2B5EF4-FFF2-40B4-BE49-F238E27FC236}">
                <a16:creationId xmlns:a16="http://schemas.microsoft.com/office/drawing/2014/main" id="{70B3ADDC-83A9-BE4C-9248-9773877B3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fld id="{80694D2F-A9D3-8F45-BD5E-02687DA824D2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 eaLnBrk="1" hangingPunct="1"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5">
            <a:extLst>
              <a:ext uri="{FF2B5EF4-FFF2-40B4-BE49-F238E27FC236}">
                <a16:creationId xmlns:a16="http://schemas.microsoft.com/office/drawing/2014/main" id="{403D6FE3-4AF4-2A42-B0AE-8175FB7FF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38917" name="Rectangle 6">
            <a:extLst>
              <a:ext uri="{FF2B5EF4-FFF2-40B4-BE49-F238E27FC236}">
                <a16:creationId xmlns:a16="http://schemas.microsoft.com/office/drawing/2014/main" id="{D325887C-A639-B647-91EA-82BE11F3A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1A2946B0-B611-BD4A-849D-807C4811E815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 algn="r" eaLnBrk="1" hangingPunct="1"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89492ACC-F375-A648-BFF0-78069F948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fld id="{163A5BD0-5511-874F-9A5D-DDC45CBFCD23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 eaLnBrk="1" hangingPunct="1"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5">
            <a:extLst>
              <a:ext uri="{FF2B5EF4-FFF2-40B4-BE49-F238E27FC236}">
                <a16:creationId xmlns:a16="http://schemas.microsoft.com/office/drawing/2014/main" id="{DFE9980F-AB29-AA45-817E-6121AC6A6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0FDCD8BA-7F60-3741-819C-C173AAFDF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C6DD8F19-86F7-7844-95EB-F78EAF5592B9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 algn="r" eaLnBrk="1" hangingPunct="1"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pic>
        <p:nvPicPr>
          <p:cNvPr id="39941" name="Picture 6">
            <a:extLst>
              <a:ext uri="{FF2B5EF4-FFF2-40B4-BE49-F238E27FC236}">
                <a16:creationId xmlns:a16="http://schemas.microsoft.com/office/drawing/2014/main" id="{3137AF2D-6D3D-7E4B-932C-126E2CE11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508000"/>
            <a:ext cx="8555038" cy="568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C431F9F2-5DDC-E640-80B1-6FD1568D40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50825"/>
            <a:ext cx="8229600" cy="946150"/>
          </a:xfrm>
        </p:spPr>
        <p:txBody>
          <a:bodyPr/>
          <a:lstStyle/>
          <a:p>
            <a:r>
              <a:rPr lang="zh-CN" altLang="en-US">
                <a:cs typeface="Times New Roman" panose="02020603050405020304" pitchFamily="18" charset="0"/>
              </a:rPr>
              <a:t>三段式</a:t>
            </a:r>
            <a:r>
              <a:rPr lang="en-US" altLang="zh-CN">
                <a:cs typeface="Times New Roman" panose="02020603050405020304" pitchFamily="18" charset="0"/>
              </a:rPr>
              <a:t>FSM</a:t>
            </a:r>
            <a:r>
              <a:rPr lang="zh-CN" altLang="en-US">
                <a:cs typeface="Times New Roman" panose="02020603050405020304" pitchFamily="18" charset="0"/>
              </a:rPr>
              <a:t>时序图</a:t>
            </a:r>
          </a:p>
        </p:txBody>
      </p:sp>
      <p:grpSp>
        <p:nvGrpSpPr>
          <p:cNvPr id="40963" name="组合 7">
            <a:extLst>
              <a:ext uri="{FF2B5EF4-FFF2-40B4-BE49-F238E27FC236}">
                <a16:creationId xmlns:a16="http://schemas.microsoft.com/office/drawing/2014/main" id="{E5EBD6A5-C347-0F48-8297-DC190C7D2F2C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2281238"/>
            <a:ext cx="6329363" cy="3919537"/>
            <a:chOff x="456988" y="1376772"/>
            <a:chExt cx="6329921" cy="3919567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8F5EF187-4606-4DAD-8DAF-275A0CB336C2}"/>
                </a:ext>
              </a:extLst>
            </p:cNvPr>
            <p:cNvSpPr/>
            <p:nvPr/>
          </p:nvSpPr>
          <p:spPr>
            <a:xfrm>
              <a:off x="1111096" y="2756320"/>
              <a:ext cx="5642472" cy="360366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7866FBBF-875C-46EC-B5C7-B55C23E0B94B}"/>
                </a:ext>
              </a:extLst>
            </p:cNvPr>
            <p:cNvSpPr/>
            <p:nvPr/>
          </p:nvSpPr>
          <p:spPr>
            <a:xfrm>
              <a:off x="1111096" y="3543726"/>
              <a:ext cx="5642472" cy="3603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245456BD-499C-4BA7-B8E5-03C444B907BE}"/>
                </a:ext>
              </a:extLst>
            </p:cNvPr>
            <p:cNvSpPr/>
            <p:nvPr/>
          </p:nvSpPr>
          <p:spPr>
            <a:xfrm>
              <a:off x="1111096" y="4331132"/>
              <a:ext cx="5642472" cy="3603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D05F328D-35FB-45AD-98E1-3AD61AA0E0E1}"/>
                </a:ext>
              </a:extLst>
            </p:cNvPr>
            <p:cNvSpPr/>
            <p:nvPr/>
          </p:nvSpPr>
          <p:spPr>
            <a:xfrm>
              <a:off x="1111096" y="4923274"/>
              <a:ext cx="5642472" cy="360365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4CB69F8A-B054-4947-85C8-65625B0657DB}"/>
                </a:ext>
              </a:extLst>
            </p:cNvPr>
            <p:cNvSpPr/>
            <p:nvPr/>
          </p:nvSpPr>
          <p:spPr>
            <a:xfrm>
              <a:off x="1111096" y="1968914"/>
              <a:ext cx="5642472" cy="3619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cxnSp>
          <p:nvCxnSpPr>
            <p:cNvPr id="41002" name="直接连接符 6">
              <a:extLst>
                <a:ext uri="{FF2B5EF4-FFF2-40B4-BE49-F238E27FC236}">
                  <a16:creationId xmlns:a16="http://schemas.microsoft.com/office/drawing/2014/main" id="{60AA5849-1CA1-A442-A69B-C37C6B5601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1484739" y="1627023"/>
              <a:ext cx="262399" cy="147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3" name="直接连接符 8">
              <a:extLst>
                <a:ext uri="{FF2B5EF4-FFF2-40B4-BE49-F238E27FC236}">
                  <a16:creationId xmlns:a16="http://schemas.microsoft.com/office/drawing/2014/main" id="{B1154CE0-D00C-AB45-9325-020A1C717D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616677" y="1496563"/>
              <a:ext cx="2043564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4" name="直接连接符 11">
              <a:extLst>
                <a:ext uri="{FF2B5EF4-FFF2-40B4-BE49-F238E27FC236}">
                  <a16:creationId xmlns:a16="http://schemas.microsoft.com/office/drawing/2014/main" id="{197DCEB0-2470-EE4D-9615-547D233F68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05417" y="1967910"/>
              <a:ext cx="5668194" cy="142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5" name="直接连接符 12">
              <a:extLst>
                <a:ext uri="{FF2B5EF4-FFF2-40B4-BE49-F238E27FC236}">
                  <a16:creationId xmlns:a16="http://schemas.microsoft.com/office/drawing/2014/main" id="{F419D1DA-50A1-BE4A-9461-DD75E43E0C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529781" y="1627023"/>
              <a:ext cx="262399" cy="147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6" name="直接连接符 14">
              <a:extLst>
                <a:ext uri="{FF2B5EF4-FFF2-40B4-BE49-F238E27FC236}">
                  <a16:creationId xmlns:a16="http://schemas.microsoft.com/office/drawing/2014/main" id="{FB03B30F-A336-4A46-AE00-F6E828B488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553912" y="1600564"/>
              <a:ext cx="290921" cy="591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7" name="直接连接符 15">
              <a:extLst>
                <a:ext uri="{FF2B5EF4-FFF2-40B4-BE49-F238E27FC236}">
                  <a16:creationId xmlns:a16="http://schemas.microsoft.com/office/drawing/2014/main" id="{159C3E2B-8596-2547-8213-A198F77655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00850" y="1458059"/>
              <a:ext cx="107276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08" name="直接连接符 17">
              <a:extLst>
                <a:ext uri="{FF2B5EF4-FFF2-40B4-BE49-F238E27FC236}">
                  <a16:creationId xmlns:a16="http://schemas.microsoft.com/office/drawing/2014/main" id="{642B4B51-488F-EF4B-8A2C-FAF7FD5417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05417" y="2328709"/>
              <a:ext cx="5668194" cy="142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09" name="TextBox 18">
              <a:extLst>
                <a:ext uri="{FF2B5EF4-FFF2-40B4-BE49-F238E27FC236}">
                  <a16:creationId xmlns:a16="http://schemas.microsoft.com/office/drawing/2014/main" id="{A591B8A8-CE5F-6749-BE0E-84AB75CDC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988" y="1376772"/>
              <a:ext cx="537858" cy="414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clk</a:t>
              </a:r>
              <a:endParaRPr lang="zh-CN" altLang="en-US" sz="2400">
                <a:cs typeface="Times New Roman" panose="02020603050405020304" pitchFamily="18" charset="0"/>
              </a:endParaRPr>
            </a:p>
          </p:txBody>
        </p:sp>
        <p:sp>
          <p:nvSpPr>
            <p:cNvPr id="41010" name="TextBox 19">
              <a:extLst>
                <a:ext uri="{FF2B5EF4-FFF2-40B4-BE49-F238E27FC236}">
                  <a16:creationId xmlns:a16="http://schemas.microsoft.com/office/drawing/2014/main" id="{23D5CE83-E25F-A543-9DA3-C95AE262F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4" y="1947945"/>
              <a:ext cx="410782" cy="414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in</a:t>
              </a:r>
              <a:endParaRPr lang="zh-CN" altLang="en-US" sz="2400">
                <a:cs typeface="Times New Roman" panose="02020603050405020304" pitchFamily="18" charset="0"/>
              </a:endParaRPr>
            </a:p>
          </p:txBody>
        </p:sp>
        <p:sp>
          <p:nvSpPr>
            <p:cNvPr id="41011" name="TextBox 23">
              <a:extLst>
                <a:ext uri="{FF2B5EF4-FFF2-40B4-BE49-F238E27FC236}">
                  <a16:creationId xmlns:a16="http://schemas.microsoft.com/office/drawing/2014/main" id="{88FE4344-86E7-AB43-A089-66BDDF87F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04" y="2702342"/>
              <a:ext cx="410782" cy="414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cs</a:t>
              </a:r>
              <a:endParaRPr lang="zh-CN" altLang="en-US" sz="2400">
                <a:cs typeface="Times New Roman" panose="02020603050405020304" pitchFamily="18" charset="0"/>
              </a:endParaRPr>
            </a:p>
          </p:txBody>
        </p:sp>
        <p:sp>
          <p:nvSpPr>
            <p:cNvPr id="41012" name="Line 33">
              <a:extLst>
                <a:ext uri="{FF2B5EF4-FFF2-40B4-BE49-F238E27FC236}">
                  <a16:creationId xmlns:a16="http://schemas.microsoft.com/office/drawing/2014/main" id="{988B3DBB-4CC3-4D49-87DA-EC1BABD73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3722" y="1496562"/>
              <a:ext cx="0" cy="37997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3" name="Line 49">
              <a:extLst>
                <a:ext uri="{FF2B5EF4-FFF2-40B4-BE49-F238E27FC236}">
                  <a16:creationId xmlns:a16="http://schemas.microsoft.com/office/drawing/2014/main" id="{E662BC98-0E3D-8547-BC5C-7716E6FB0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2328" y="1496562"/>
              <a:ext cx="0" cy="37833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014" name="组合 50">
              <a:extLst>
                <a:ext uri="{FF2B5EF4-FFF2-40B4-BE49-F238E27FC236}">
                  <a16:creationId xmlns:a16="http://schemas.microsoft.com/office/drawing/2014/main" id="{A636A694-B6EB-A647-BEAB-13287E7E2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906" y="1972189"/>
              <a:ext cx="369408" cy="356520"/>
              <a:chOff x="2917825" y="1916113"/>
              <a:chExt cx="396875" cy="396875"/>
            </a:xfrm>
          </p:grpSpPr>
          <p:sp>
            <p:nvSpPr>
              <p:cNvPr id="29748" name="Line 52">
                <a:extLst>
                  <a:ext uri="{FF2B5EF4-FFF2-40B4-BE49-F238E27FC236}">
                    <a16:creationId xmlns:a16="http://schemas.microsoft.com/office/drawing/2014/main" id="{B8AFD994-0155-4179-98CE-F06621F28B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7978" y="1916002"/>
                <a:ext cx="397426" cy="397622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9749" name="Line 53">
                <a:extLst>
                  <a:ext uri="{FF2B5EF4-FFF2-40B4-BE49-F238E27FC236}">
                    <a16:creationId xmlns:a16="http://schemas.microsoft.com/office/drawing/2014/main" id="{7FD93C29-AD23-48C7-B01D-3E1C5057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7978" y="1916002"/>
                <a:ext cx="397426" cy="397622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41015" name="Line 54">
              <a:extLst>
                <a:ext uri="{FF2B5EF4-FFF2-40B4-BE49-F238E27FC236}">
                  <a16:creationId xmlns:a16="http://schemas.microsoft.com/office/drawing/2014/main" id="{E5DDCFA0-2AA6-C741-B8F6-721E5D29BC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9849" y="1748980"/>
              <a:ext cx="5023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A45E4962-D11D-4FF4-A727-99F923736F93}"/>
                </a:ext>
              </a:extLst>
            </p:cNvPr>
            <p:cNvCxnSpPr/>
            <p:nvPr/>
          </p:nvCxnSpPr>
          <p:spPr>
            <a:xfrm>
              <a:off x="1620729" y="2559468"/>
              <a:ext cx="306414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252383E7-DFD8-4596-BCCE-4FE03F22E22D}"/>
                </a:ext>
              </a:extLst>
            </p:cNvPr>
            <p:cNvCxnSpPr/>
            <p:nvPr/>
          </p:nvCxnSpPr>
          <p:spPr>
            <a:xfrm rot="16200000" flipH="1">
              <a:off x="2498756" y="2756320"/>
              <a:ext cx="157481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18" name="直接连接符 67">
              <a:extLst>
                <a:ext uri="{FF2B5EF4-FFF2-40B4-BE49-F238E27FC236}">
                  <a16:creationId xmlns:a16="http://schemas.microsoft.com/office/drawing/2014/main" id="{367AE396-C179-DB49-A196-7D44ECAABE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11327" y="2756533"/>
              <a:ext cx="5668194" cy="142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19" name="直接连接符 70">
              <a:extLst>
                <a:ext uri="{FF2B5EF4-FFF2-40B4-BE49-F238E27FC236}">
                  <a16:creationId xmlns:a16="http://schemas.microsoft.com/office/drawing/2014/main" id="{A48284DA-B450-F648-8406-C6ECAECA1E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11327" y="3117331"/>
              <a:ext cx="5668194" cy="142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020" name="组合 71">
              <a:extLst>
                <a:ext uri="{FF2B5EF4-FFF2-40B4-BE49-F238E27FC236}">
                  <a16:creationId xmlns:a16="http://schemas.microsoft.com/office/drawing/2014/main" id="{A1EF5ECF-5CDE-3C43-9918-EECAE9ED01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052" y="2760811"/>
              <a:ext cx="369408" cy="356520"/>
              <a:chOff x="2917825" y="1916113"/>
              <a:chExt cx="396875" cy="396875"/>
            </a:xfrm>
          </p:grpSpPr>
          <p:sp>
            <p:nvSpPr>
              <p:cNvPr id="73" name="Line 52">
                <a:extLst>
                  <a:ext uri="{FF2B5EF4-FFF2-40B4-BE49-F238E27FC236}">
                    <a16:creationId xmlns:a16="http://schemas.microsoft.com/office/drawing/2014/main" id="{0A5F5A60-A11C-41B5-AA72-325ED071C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8055" y="1916416"/>
                <a:ext cx="397425" cy="395854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4" name="Line 53">
                <a:extLst>
                  <a:ext uri="{FF2B5EF4-FFF2-40B4-BE49-F238E27FC236}">
                    <a16:creationId xmlns:a16="http://schemas.microsoft.com/office/drawing/2014/main" id="{387A0C05-CBDA-48B7-9A03-7C9D00595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8055" y="1916416"/>
                <a:ext cx="397425" cy="395854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7A71E2E3-8306-4BB3-9A60-562F24CC32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8731" y="2330866"/>
              <a:ext cx="0" cy="296547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22" name="直接连接符 81">
              <a:extLst>
                <a:ext uri="{FF2B5EF4-FFF2-40B4-BE49-F238E27FC236}">
                  <a16:creationId xmlns:a16="http://schemas.microsoft.com/office/drawing/2014/main" id="{ED47EFC4-06B1-A545-BE15-3F99E2DB59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12804" y="3549434"/>
              <a:ext cx="5668194" cy="142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3" name="直接连接符 82">
              <a:extLst>
                <a:ext uri="{FF2B5EF4-FFF2-40B4-BE49-F238E27FC236}">
                  <a16:creationId xmlns:a16="http://schemas.microsoft.com/office/drawing/2014/main" id="{93EF6FE4-61D7-9041-BDFE-8964810B8D3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12804" y="3910233"/>
              <a:ext cx="5668194" cy="142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024" name="组合 90">
              <a:extLst>
                <a:ext uri="{FF2B5EF4-FFF2-40B4-BE49-F238E27FC236}">
                  <a16:creationId xmlns:a16="http://schemas.microsoft.com/office/drawing/2014/main" id="{A0ED122D-EAE9-E848-936B-14371523A5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2125" y="3549434"/>
              <a:ext cx="369408" cy="356520"/>
              <a:chOff x="2917825" y="1916113"/>
              <a:chExt cx="396875" cy="396875"/>
            </a:xfrm>
          </p:grpSpPr>
          <p:sp>
            <p:nvSpPr>
              <p:cNvPr id="92" name="Line 52">
                <a:extLst>
                  <a:ext uri="{FF2B5EF4-FFF2-40B4-BE49-F238E27FC236}">
                    <a16:creationId xmlns:a16="http://schemas.microsoft.com/office/drawing/2014/main" id="{E801043E-2467-4780-B5D8-E542A7782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8047" y="1916828"/>
                <a:ext cx="397425" cy="395854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93" name="Line 53">
                <a:extLst>
                  <a:ext uri="{FF2B5EF4-FFF2-40B4-BE49-F238E27FC236}">
                    <a16:creationId xmlns:a16="http://schemas.microsoft.com/office/drawing/2014/main" id="{57C41256-69DC-450B-B00B-A368FE84C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8047" y="1916828"/>
                <a:ext cx="397425" cy="395854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8198180-1FA9-499B-8D6A-A158DF60DE12}"/>
                </a:ext>
              </a:extLst>
            </p:cNvPr>
            <p:cNvCxnSpPr/>
            <p:nvPr/>
          </p:nvCxnSpPr>
          <p:spPr>
            <a:xfrm rot="16200000" flipH="1">
              <a:off x="3331471" y="3920760"/>
              <a:ext cx="154147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26" name="直接连接符 94">
              <a:extLst>
                <a:ext uri="{FF2B5EF4-FFF2-40B4-BE49-F238E27FC236}">
                  <a16:creationId xmlns:a16="http://schemas.microsoft.com/office/drawing/2014/main" id="{2D9D2128-60DF-6247-90FA-88F1B70B8E0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18715" y="4335205"/>
              <a:ext cx="5668194" cy="142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7" name="直接连接符 95">
              <a:extLst>
                <a:ext uri="{FF2B5EF4-FFF2-40B4-BE49-F238E27FC236}">
                  <a16:creationId xmlns:a16="http://schemas.microsoft.com/office/drawing/2014/main" id="{27D97DDE-82D0-234E-9678-9479F06108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18715" y="4696004"/>
              <a:ext cx="5668194" cy="142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028" name="组合 96">
              <a:extLst>
                <a:ext uri="{FF2B5EF4-FFF2-40B4-BE49-F238E27FC236}">
                  <a16:creationId xmlns:a16="http://schemas.microsoft.com/office/drawing/2014/main" id="{242F72FB-BB7E-6442-9988-E7D933898D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2790" y="4339483"/>
              <a:ext cx="369408" cy="356520"/>
              <a:chOff x="2917825" y="1916113"/>
              <a:chExt cx="396875" cy="396875"/>
            </a:xfrm>
          </p:grpSpPr>
          <p:sp>
            <p:nvSpPr>
              <p:cNvPr id="98" name="Line 52">
                <a:extLst>
                  <a:ext uri="{FF2B5EF4-FFF2-40B4-BE49-F238E27FC236}">
                    <a16:creationId xmlns:a16="http://schemas.microsoft.com/office/drawing/2014/main" id="{720BEC25-C65A-4E1B-AFE4-A9D2AFCFD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7551" y="1915653"/>
                <a:ext cx="397425" cy="397621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99" name="Line 53">
                <a:extLst>
                  <a:ext uri="{FF2B5EF4-FFF2-40B4-BE49-F238E27FC236}">
                    <a16:creationId xmlns:a16="http://schemas.microsoft.com/office/drawing/2014/main" id="{A015FD32-2DFD-4029-938E-4429A03A3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7551" y="1915653"/>
                <a:ext cx="397425" cy="397621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0116EAE-A16C-4483-A8C5-A34F0F0B2F14}"/>
                </a:ext>
              </a:extLst>
            </p:cNvPr>
            <p:cNvCxnSpPr/>
            <p:nvPr/>
          </p:nvCxnSpPr>
          <p:spPr>
            <a:xfrm rot="5400000">
              <a:off x="3174266" y="4292237"/>
              <a:ext cx="787406" cy="1111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030" name="组合 100">
              <a:extLst>
                <a:ext uri="{FF2B5EF4-FFF2-40B4-BE49-F238E27FC236}">
                  <a16:creationId xmlns:a16="http://schemas.microsoft.com/office/drawing/2014/main" id="{8552C9EC-DC36-4B4B-BF83-5D1EB1BB6D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0182" y="4335205"/>
              <a:ext cx="369408" cy="356520"/>
              <a:chOff x="2917825" y="1916113"/>
              <a:chExt cx="396875" cy="396875"/>
            </a:xfrm>
          </p:grpSpPr>
          <p:sp>
            <p:nvSpPr>
              <p:cNvPr id="102" name="Line 52">
                <a:extLst>
                  <a:ext uri="{FF2B5EF4-FFF2-40B4-BE49-F238E27FC236}">
                    <a16:creationId xmlns:a16="http://schemas.microsoft.com/office/drawing/2014/main" id="{57A0FF3E-C195-4BB4-AC67-21A95B85E6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7439" y="1916881"/>
                <a:ext cx="397426" cy="395854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03" name="Line 53">
                <a:extLst>
                  <a:ext uri="{FF2B5EF4-FFF2-40B4-BE49-F238E27FC236}">
                    <a16:creationId xmlns:a16="http://schemas.microsoft.com/office/drawing/2014/main" id="{BB660D3A-D1CC-4173-8C94-9AA4CFD17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7439" y="1916881"/>
                <a:ext cx="397426" cy="395854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9C059159-1121-4E33-8BDB-850A7E9F00CD}"/>
                </a:ext>
              </a:extLst>
            </p:cNvPr>
            <p:cNvCxnSpPr/>
            <p:nvPr/>
          </p:nvCxnSpPr>
          <p:spPr>
            <a:xfrm rot="16200000" flipH="1">
              <a:off x="4591234" y="4297794"/>
              <a:ext cx="78740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07B90759-623A-4E47-8471-090A23F66DB6}"/>
                </a:ext>
              </a:extLst>
            </p:cNvPr>
            <p:cNvCxnSpPr/>
            <p:nvPr/>
          </p:nvCxnSpPr>
          <p:spPr>
            <a:xfrm>
              <a:off x="1927143" y="3313537"/>
              <a:ext cx="747779" cy="158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33" name="直接连接符 106">
              <a:extLst>
                <a:ext uri="{FF2B5EF4-FFF2-40B4-BE49-F238E27FC236}">
                  <a16:creationId xmlns:a16="http://schemas.microsoft.com/office/drawing/2014/main" id="{B562453B-50F3-3340-96A9-7642E57D27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11327" y="4923351"/>
              <a:ext cx="5668194" cy="142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34" name="直接连接符 107">
              <a:extLst>
                <a:ext uri="{FF2B5EF4-FFF2-40B4-BE49-F238E27FC236}">
                  <a16:creationId xmlns:a16="http://schemas.microsoft.com/office/drawing/2014/main" id="{C599D0C6-0B22-124E-B978-2BD195B8F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11327" y="5284149"/>
              <a:ext cx="5668194" cy="142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035" name="组合 108">
              <a:extLst>
                <a:ext uri="{FF2B5EF4-FFF2-40B4-BE49-F238E27FC236}">
                  <a16:creationId xmlns:a16="http://schemas.microsoft.com/office/drawing/2014/main" id="{E930920C-A688-184D-A264-DDF9059225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052" y="4927629"/>
              <a:ext cx="369408" cy="356520"/>
              <a:chOff x="2917825" y="1916113"/>
              <a:chExt cx="396875" cy="396875"/>
            </a:xfrm>
          </p:grpSpPr>
          <p:sp>
            <p:nvSpPr>
              <p:cNvPr id="110" name="Line 52">
                <a:extLst>
                  <a:ext uri="{FF2B5EF4-FFF2-40B4-BE49-F238E27FC236}">
                    <a16:creationId xmlns:a16="http://schemas.microsoft.com/office/drawing/2014/main" id="{8785EE86-E8A7-4936-8E6B-56B1B6A5E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8055" y="1916566"/>
                <a:ext cx="397425" cy="395854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11" name="Line 53">
                <a:extLst>
                  <a:ext uri="{FF2B5EF4-FFF2-40B4-BE49-F238E27FC236}">
                    <a16:creationId xmlns:a16="http://schemas.microsoft.com/office/drawing/2014/main" id="{09D9380F-CE94-403C-B3A6-E116AACCC4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8055" y="1916566"/>
                <a:ext cx="397425" cy="395854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sp>
          <p:nvSpPr>
            <p:cNvPr id="41036" name="TextBox 23">
              <a:extLst>
                <a:ext uri="{FF2B5EF4-FFF2-40B4-BE49-F238E27FC236}">
                  <a16:creationId xmlns:a16="http://schemas.microsoft.com/office/drawing/2014/main" id="{03579CC4-190A-964D-B872-D8BDA2F57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82" y="3489539"/>
              <a:ext cx="443289" cy="414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ns</a:t>
              </a:r>
              <a:endParaRPr lang="zh-CN" altLang="en-US" sz="2400">
                <a:cs typeface="Times New Roman" panose="02020603050405020304" pitchFamily="18" charset="0"/>
              </a:endParaRPr>
            </a:p>
          </p:txBody>
        </p:sp>
        <p:sp>
          <p:nvSpPr>
            <p:cNvPr id="41037" name="TextBox 23">
              <a:extLst>
                <a:ext uri="{FF2B5EF4-FFF2-40B4-BE49-F238E27FC236}">
                  <a16:creationId xmlns:a16="http://schemas.microsoft.com/office/drawing/2014/main" id="{6A632614-C47D-1F4C-922F-632B5F174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988" y="4276736"/>
              <a:ext cx="586620" cy="414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nso</a:t>
              </a:r>
              <a:endParaRPr lang="zh-CN" altLang="en-US" sz="2400">
                <a:cs typeface="Times New Roman" panose="02020603050405020304" pitchFamily="18" charset="0"/>
              </a:endParaRPr>
            </a:p>
          </p:txBody>
        </p:sp>
        <p:sp>
          <p:nvSpPr>
            <p:cNvPr id="41038" name="TextBox 23">
              <a:extLst>
                <a:ext uri="{FF2B5EF4-FFF2-40B4-BE49-F238E27FC236}">
                  <a16:creationId xmlns:a16="http://schemas.microsoft.com/office/drawing/2014/main" id="{571950DF-0762-7B45-8157-66F29EDDC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988" y="4869160"/>
              <a:ext cx="570366" cy="414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cs typeface="Times New Roman" panose="02020603050405020304" pitchFamily="18" charset="0"/>
                </a:rPr>
                <a:t>out</a:t>
              </a:r>
              <a:endParaRPr lang="zh-CN" altLang="en-US" sz="2400">
                <a:cs typeface="Times New Roman" panose="02020603050405020304" pitchFamily="18" charset="0"/>
              </a:endParaRPr>
            </a:p>
          </p:txBody>
        </p:sp>
        <p:grpSp>
          <p:nvGrpSpPr>
            <p:cNvPr id="41039" name="组合 119">
              <a:extLst>
                <a:ext uri="{FF2B5EF4-FFF2-40B4-BE49-F238E27FC236}">
                  <a16:creationId xmlns:a16="http://schemas.microsoft.com/office/drawing/2014/main" id="{64E52675-5C14-DB44-A688-5222EFECF2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9167" y="3548008"/>
              <a:ext cx="369408" cy="356520"/>
              <a:chOff x="2917825" y="1916113"/>
              <a:chExt cx="396875" cy="396875"/>
            </a:xfrm>
          </p:grpSpPr>
          <p:sp>
            <p:nvSpPr>
              <p:cNvPr id="121" name="Line 52">
                <a:extLst>
                  <a:ext uri="{FF2B5EF4-FFF2-40B4-BE49-F238E27FC236}">
                    <a16:creationId xmlns:a16="http://schemas.microsoft.com/office/drawing/2014/main" id="{CC86C80D-E2BD-4D0D-B1D2-ED121A039A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8513" y="1916648"/>
                <a:ext cx="395720" cy="395854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22" name="Line 53">
                <a:extLst>
                  <a:ext uri="{FF2B5EF4-FFF2-40B4-BE49-F238E27FC236}">
                    <a16:creationId xmlns:a16="http://schemas.microsoft.com/office/drawing/2014/main" id="{58413707-2FED-4745-9031-EA5CF8B017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8513" y="1916648"/>
                <a:ext cx="395720" cy="395854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F6181267-6D84-41A5-85E8-477A6125D928}"/>
                </a:ext>
              </a:extLst>
            </p:cNvPr>
            <p:cNvCxnSpPr/>
            <p:nvPr/>
          </p:nvCxnSpPr>
          <p:spPr>
            <a:xfrm rot="5400000">
              <a:off x="2085161" y="3708033"/>
              <a:ext cx="1181109" cy="15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41" name="直接连接符 127">
              <a:extLst>
                <a:ext uri="{FF2B5EF4-FFF2-40B4-BE49-F238E27FC236}">
                  <a16:creationId xmlns:a16="http://schemas.microsoft.com/office/drawing/2014/main" id="{4573A27D-65AE-9949-80E0-2E8378DB2E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60241" y="1758962"/>
              <a:ext cx="2043565" cy="142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E8377218-B375-4ECF-ABEE-A59ECE5422F6}"/>
                </a:ext>
              </a:extLst>
            </p:cNvPr>
            <p:cNvCxnSpPr/>
            <p:nvPr/>
          </p:nvCxnSpPr>
          <p:spPr>
            <a:xfrm>
              <a:off x="3286162" y="3346874"/>
              <a:ext cx="816047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043" name="组合 152">
              <a:extLst>
                <a:ext uri="{FF2B5EF4-FFF2-40B4-BE49-F238E27FC236}">
                  <a16:creationId xmlns:a16="http://schemas.microsoft.com/office/drawing/2014/main" id="{00CBAA04-84F5-4E42-94B7-FC9A7BED26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35314" y="2756533"/>
              <a:ext cx="369408" cy="356520"/>
              <a:chOff x="2917825" y="1916113"/>
              <a:chExt cx="396875" cy="396875"/>
            </a:xfrm>
          </p:grpSpPr>
          <p:sp>
            <p:nvSpPr>
              <p:cNvPr id="154" name="Line 52">
                <a:extLst>
                  <a:ext uri="{FF2B5EF4-FFF2-40B4-BE49-F238E27FC236}">
                    <a16:creationId xmlns:a16="http://schemas.microsoft.com/office/drawing/2014/main" id="{5DDA8D0B-27BD-4423-BC51-5B6B97DD7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8468" y="1915876"/>
                <a:ext cx="395720" cy="397622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55" name="Line 53">
                <a:extLst>
                  <a:ext uri="{FF2B5EF4-FFF2-40B4-BE49-F238E27FC236}">
                    <a16:creationId xmlns:a16="http://schemas.microsoft.com/office/drawing/2014/main" id="{C24ED1D8-CEB4-489C-AA31-1A6C09FAC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8468" y="1915876"/>
                <a:ext cx="395720" cy="397622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41044" name="组合 156">
              <a:extLst>
                <a:ext uri="{FF2B5EF4-FFF2-40B4-BE49-F238E27FC236}">
                  <a16:creationId xmlns:a16="http://schemas.microsoft.com/office/drawing/2014/main" id="{29E1C41F-580C-494A-848B-3AC700E75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35314" y="4923351"/>
              <a:ext cx="369408" cy="356520"/>
              <a:chOff x="2917825" y="1916113"/>
              <a:chExt cx="396875" cy="396875"/>
            </a:xfrm>
          </p:grpSpPr>
          <p:sp>
            <p:nvSpPr>
              <p:cNvPr id="158" name="Line 52">
                <a:extLst>
                  <a:ext uri="{FF2B5EF4-FFF2-40B4-BE49-F238E27FC236}">
                    <a16:creationId xmlns:a16="http://schemas.microsoft.com/office/drawing/2014/main" id="{E40AEFD2-8A32-4930-B85D-4C2C819AD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8468" y="1916027"/>
                <a:ext cx="395720" cy="397621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59" name="Line 53">
                <a:extLst>
                  <a:ext uri="{FF2B5EF4-FFF2-40B4-BE49-F238E27FC236}">
                    <a16:creationId xmlns:a16="http://schemas.microsoft.com/office/drawing/2014/main" id="{A7BA460A-D8CE-4162-B2D3-ADABD0C793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18468" y="1916027"/>
                <a:ext cx="395720" cy="397621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33377A5B-BAFA-4EA1-B181-A40F30EEF155}"/>
                </a:ext>
              </a:extLst>
            </p:cNvPr>
            <p:cNvCxnSpPr/>
            <p:nvPr/>
          </p:nvCxnSpPr>
          <p:spPr>
            <a:xfrm>
              <a:off x="2674922" y="4134280"/>
              <a:ext cx="882728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46" name="TextBox 23">
              <a:extLst>
                <a:ext uri="{FF2B5EF4-FFF2-40B4-BE49-F238E27FC236}">
                  <a16:creationId xmlns:a16="http://schemas.microsoft.com/office/drawing/2014/main" id="{59883030-EE1B-DD46-AB5B-BAF105F11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7969" y="2789333"/>
              <a:ext cx="252675" cy="276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S1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41047" name="TextBox 23">
              <a:extLst>
                <a:ext uri="{FF2B5EF4-FFF2-40B4-BE49-F238E27FC236}">
                  <a16:creationId xmlns:a16="http://schemas.microsoft.com/office/drawing/2014/main" id="{7146ECE6-C5E9-1F42-92D2-72C2520A5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6232" y="2789333"/>
              <a:ext cx="252675" cy="276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S3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41048" name="TextBox 23">
              <a:extLst>
                <a:ext uri="{FF2B5EF4-FFF2-40B4-BE49-F238E27FC236}">
                  <a16:creationId xmlns:a16="http://schemas.microsoft.com/office/drawing/2014/main" id="{0ACD8CCF-6662-FA40-80D2-FEDB3C5FF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9641" y="2789333"/>
              <a:ext cx="252675" cy="276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S0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41049" name="TextBox 23">
              <a:extLst>
                <a:ext uri="{FF2B5EF4-FFF2-40B4-BE49-F238E27FC236}">
                  <a16:creationId xmlns:a16="http://schemas.microsoft.com/office/drawing/2014/main" id="{E7C7AD50-9E53-144A-9D83-620DBEFAE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418" y="3576530"/>
              <a:ext cx="252675" cy="276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S1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41050" name="TextBox 23">
              <a:extLst>
                <a:ext uri="{FF2B5EF4-FFF2-40B4-BE49-F238E27FC236}">
                  <a16:creationId xmlns:a16="http://schemas.microsoft.com/office/drawing/2014/main" id="{F97D4638-B6A1-644C-8849-A6E9A9394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3622" y="3576530"/>
              <a:ext cx="252675" cy="276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S2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41051" name="TextBox 23">
              <a:extLst>
                <a:ext uri="{FF2B5EF4-FFF2-40B4-BE49-F238E27FC236}">
                  <a16:creationId xmlns:a16="http://schemas.microsoft.com/office/drawing/2014/main" id="{E2B6FEB0-0021-354F-AB5A-158FF5567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028" y="3576530"/>
              <a:ext cx="252675" cy="276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S3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41052" name="TextBox 23">
              <a:extLst>
                <a:ext uri="{FF2B5EF4-FFF2-40B4-BE49-F238E27FC236}">
                  <a16:creationId xmlns:a16="http://schemas.microsoft.com/office/drawing/2014/main" id="{D093D1E5-CE27-D740-AECB-F308AD727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7969" y="4956150"/>
              <a:ext cx="304392" cy="276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O1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41053" name="TextBox 23">
              <a:extLst>
                <a:ext uri="{FF2B5EF4-FFF2-40B4-BE49-F238E27FC236}">
                  <a16:creationId xmlns:a16="http://schemas.microsoft.com/office/drawing/2014/main" id="{995CDF9E-FF15-0244-8791-477BD4F6A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0217" y="4956150"/>
              <a:ext cx="304392" cy="276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O3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41054" name="TextBox 23">
              <a:extLst>
                <a:ext uri="{FF2B5EF4-FFF2-40B4-BE49-F238E27FC236}">
                  <a16:creationId xmlns:a16="http://schemas.microsoft.com/office/drawing/2014/main" id="{17E6CE55-CBAD-9F40-8ADE-DAA8C12C9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3627" y="4956150"/>
              <a:ext cx="304392" cy="276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O0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41055" name="TextBox 23">
              <a:extLst>
                <a:ext uri="{FF2B5EF4-FFF2-40B4-BE49-F238E27FC236}">
                  <a16:creationId xmlns:a16="http://schemas.microsoft.com/office/drawing/2014/main" id="{81D4109E-511E-304C-A6CE-E2ED46A85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4809" y="4363726"/>
              <a:ext cx="304392" cy="276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O2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41056" name="TextBox 23">
              <a:extLst>
                <a:ext uri="{FF2B5EF4-FFF2-40B4-BE49-F238E27FC236}">
                  <a16:creationId xmlns:a16="http://schemas.microsoft.com/office/drawing/2014/main" id="{DDA33352-328A-C840-A758-37D8E369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8695" y="4363726"/>
              <a:ext cx="304392" cy="276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O3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41057" name="TextBox 23">
              <a:extLst>
                <a:ext uri="{FF2B5EF4-FFF2-40B4-BE49-F238E27FC236}">
                  <a16:creationId xmlns:a16="http://schemas.microsoft.com/office/drawing/2014/main" id="{15E6E17D-6959-5F4B-A87D-6C70EFB7F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418" y="4363726"/>
              <a:ext cx="304392" cy="276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cs typeface="Times New Roman" panose="02020603050405020304" pitchFamily="18" charset="0"/>
                </a:rPr>
                <a:t>O1</a:t>
              </a:r>
              <a:endParaRPr lang="zh-CN" altLang="en-US" sz="2000">
                <a:cs typeface="Times New Roman" panose="02020603050405020304" pitchFamily="18" charset="0"/>
              </a:endParaRP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36830C02-0D88-40CA-BEC4-8CB3B5D86EC1}"/>
                </a:ext>
              </a:extLst>
            </p:cNvPr>
            <p:cNvCxnSpPr/>
            <p:nvPr/>
          </p:nvCxnSpPr>
          <p:spPr>
            <a:xfrm>
              <a:off x="4092683" y="4134280"/>
              <a:ext cx="884316" cy="158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964" name="Rectangle 4">
            <a:extLst>
              <a:ext uri="{FF2B5EF4-FFF2-40B4-BE49-F238E27FC236}">
                <a16:creationId xmlns:a16="http://schemas.microsoft.com/office/drawing/2014/main" id="{BFED957C-D5DB-A649-B448-627AC3EC8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fld id="{A37203B7-AED4-4846-A4C1-555916BB00DE}" type="datetime1"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pPr eaLnBrk="1" hangingPunct="1"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05958E14-D576-6941-AC66-434288EE0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AABC3E3F-72A9-204B-B9F4-24794CD8E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2F958DEF-8DB7-5742-B92D-CFADB4BDE5ED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 algn="r" eaLnBrk="1" hangingPunct="1"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pSp>
        <p:nvGrpSpPr>
          <p:cNvPr id="40967" name="组合 10">
            <a:extLst>
              <a:ext uri="{FF2B5EF4-FFF2-40B4-BE49-F238E27FC236}">
                <a16:creationId xmlns:a16="http://schemas.microsoft.com/office/drawing/2014/main" id="{13905031-7098-E744-AD50-0BB724EAA4E3}"/>
              </a:ext>
            </a:extLst>
          </p:cNvPr>
          <p:cNvGrpSpPr>
            <a:grpSpLocks/>
          </p:cNvGrpSpPr>
          <p:nvPr/>
        </p:nvGrpSpPr>
        <p:grpSpPr bwMode="auto">
          <a:xfrm>
            <a:off x="5948363" y="1247775"/>
            <a:ext cx="2887662" cy="2165350"/>
            <a:chOff x="7278370" y="3970961"/>
            <a:chExt cx="2888800" cy="2165389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14D6BC-D885-40E1-8050-EC22E13CC395}"/>
                </a:ext>
              </a:extLst>
            </p:cNvPr>
            <p:cNvSpPr/>
            <p:nvPr/>
          </p:nvSpPr>
          <p:spPr>
            <a:xfrm>
              <a:off x="7278370" y="3970961"/>
              <a:ext cx="2888800" cy="2165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40969" name="组合 8">
              <a:extLst>
                <a:ext uri="{FF2B5EF4-FFF2-40B4-BE49-F238E27FC236}">
                  <a16:creationId xmlns:a16="http://schemas.microsoft.com/office/drawing/2014/main" id="{8CE12E53-C083-2242-8005-3AA86F3BEF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0638" y="3982801"/>
              <a:ext cx="2786023" cy="2065338"/>
              <a:chOff x="7491240" y="533217"/>
              <a:chExt cx="2786023" cy="2065338"/>
            </a:xfrm>
          </p:grpSpPr>
          <p:grpSp>
            <p:nvGrpSpPr>
              <p:cNvPr id="40970" name="组合 47">
                <a:extLst>
                  <a:ext uri="{FF2B5EF4-FFF2-40B4-BE49-F238E27FC236}">
                    <a16:creationId xmlns:a16="http://schemas.microsoft.com/office/drawing/2014/main" id="{C28B75C9-16D1-D647-90C9-C97EF605EF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91240" y="533217"/>
                <a:ext cx="2786023" cy="2065338"/>
                <a:chOff x="5217578" y="1581868"/>
                <a:chExt cx="2988332" cy="2064620"/>
              </a:xfrm>
            </p:grpSpPr>
            <p:cxnSp>
              <p:nvCxnSpPr>
                <p:cNvPr id="95" name="直接箭头连接符 94">
                  <a:extLst>
                    <a:ext uri="{FF2B5EF4-FFF2-40B4-BE49-F238E27FC236}">
                      <a16:creationId xmlns:a16="http://schemas.microsoft.com/office/drawing/2014/main" id="{A97DBE0C-0DFE-4D2A-964B-5C7687EF3D1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556022" y="3239531"/>
                  <a:ext cx="367945" cy="158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/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箭头连接符 95">
                  <a:extLst>
                    <a:ext uri="{FF2B5EF4-FFF2-40B4-BE49-F238E27FC236}">
                      <a16:creationId xmlns:a16="http://schemas.microsoft.com/office/drawing/2014/main" id="{CB7C179C-E91D-4EB6-A166-4BB71869A614}"/>
                    </a:ext>
                  </a:extLst>
                </p:cNvPr>
                <p:cNvCxnSpPr/>
                <p:nvPr/>
              </p:nvCxnSpPr>
              <p:spPr bwMode="auto">
                <a:xfrm>
                  <a:off x="7652968" y="3101465"/>
                  <a:ext cx="369648" cy="317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接箭头连接符 96">
                  <a:extLst>
                    <a:ext uri="{FF2B5EF4-FFF2-40B4-BE49-F238E27FC236}">
                      <a16:creationId xmlns:a16="http://schemas.microsoft.com/office/drawing/2014/main" id="{0CAD65F7-F242-4B61-89A6-94885E3DC75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027727" y="3099877"/>
                  <a:ext cx="0" cy="5459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箭头连接符 100">
                  <a:extLst>
                    <a:ext uri="{FF2B5EF4-FFF2-40B4-BE49-F238E27FC236}">
                      <a16:creationId xmlns:a16="http://schemas.microsoft.com/office/drawing/2014/main" id="{6720DC6D-FDBF-4EC0-B65E-AEC98186E3F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544098" y="3645797"/>
                  <a:ext cx="247851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箭头连接符 104">
                  <a:extLst>
                    <a:ext uri="{FF2B5EF4-FFF2-40B4-BE49-F238E27FC236}">
                      <a16:creationId xmlns:a16="http://schemas.microsoft.com/office/drawing/2014/main" id="{CEB3A5F5-16C4-4AB1-9EA6-47473BC9737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556022" y="3239531"/>
                  <a:ext cx="0" cy="40626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non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箭头连接符 106">
                  <a:extLst>
                    <a:ext uri="{FF2B5EF4-FFF2-40B4-BE49-F238E27FC236}">
                      <a16:creationId xmlns:a16="http://schemas.microsoft.com/office/drawing/2014/main" id="{7B6B98D6-01DB-4F13-B309-2CC54C0559D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431595" y="2039777"/>
                  <a:ext cx="159783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箭头连接符 107">
                  <a:extLst>
                    <a:ext uri="{FF2B5EF4-FFF2-40B4-BE49-F238E27FC236}">
                      <a16:creationId xmlns:a16="http://schemas.microsoft.com/office/drawing/2014/main" id="{A73AB526-C4AB-493D-8E3A-05DBBDCD8D5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431595" y="3099877"/>
                  <a:ext cx="75462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981" name="TextBox 58">
                  <a:extLst>
                    <a:ext uri="{FF2B5EF4-FFF2-40B4-BE49-F238E27FC236}">
                      <a16:creationId xmlns:a16="http://schemas.microsoft.com/office/drawing/2014/main" id="{7058C608-3D19-2D4D-85C4-3DA740935F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17578" y="2503658"/>
                  <a:ext cx="362138" cy="3743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2400" b="0">
                      <a:cs typeface="Times New Roman" panose="02020603050405020304" pitchFamily="18" charset="0"/>
                    </a:rPr>
                    <a:t>in</a:t>
                  </a:r>
                  <a:endParaRPr lang="zh-CN" altLang="en-US" sz="2400" b="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982" name="TextBox 60">
                  <a:extLst>
                    <a:ext uri="{FF2B5EF4-FFF2-40B4-BE49-F238E27FC236}">
                      <a16:creationId xmlns:a16="http://schemas.microsoft.com/office/drawing/2014/main" id="{4EDBA2C9-581C-5D41-AC3C-DD81A0C5DE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12209" y="1581868"/>
                  <a:ext cx="493701" cy="3743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2400" b="0">
                      <a:cs typeface="Times New Roman" panose="02020603050405020304" pitchFamily="18" charset="0"/>
                    </a:rPr>
                    <a:t>out</a:t>
                  </a:r>
                  <a:endParaRPr lang="zh-CN" altLang="en-US" sz="2400" b="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983" name="TextBox 61">
                  <a:extLst>
                    <a:ext uri="{FF2B5EF4-FFF2-40B4-BE49-F238E27FC236}">
                      <a16:creationId xmlns:a16="http://schemas.microsoft.com/office/drawing/2014/main" id="{2C142FD9-1B52-1742-9F52-A022A6D8C0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47392" y="2660620"/>
                  <a:ext cx="377057" cy="3743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2400" b="0">
                      <a:cs typeface="Times New Roman" panose="02020603050405020304" pitchFamily="18" charset="0"/>
                    </a:rPr>
                    <a:t>cs</a:t>
                  </a:r>
                  <a:endParaRPr lang="zh-CN" altLang="en-US" sz="2400" b="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984" name="TextBox 62">
                  <a:extLst>
                    <a:ext uri="{FF2B5EF4-FFF2-40B4-BE49-F238E27FC236}">
                      <a16:creationId xmlns:a16="http://schemas.microsoft.com/office/drawing/2014/main" id="{4A2D9CE1-AEC2-EC4F-AA82-7A0E4AD09C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91895" y="2660620"/>
                  <a:ext cx="391977" cy="3743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2400" b="0">
                      <a:cs typeface="Times New Roman" panose="02020603050405020304" pitchFamily="18" charset="0"/>
                    </a:rPr>
                    <a:t>ns</a:t>
                  </a:r>
                  <a:endParaRPr lang="zh-CN" altLang="en-US" sz="2400" b="0"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5" name="直接箭头连接符 114">
                  <a:extLst>
                    <a:ext uri="{FF2B5EF4-FFF2-40B4-BE49-F238E27FC236}">
                      <a16:creationId xmlns:a16="http://schemas.microsoft.com/office/drawing/2014/main" id="{7D55C04A-6D42-44D3-97CF-CC9DDF514C3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291988" y="2949115"/>
                  <a:ext cx="64731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TextBox 36">
                  <a:extLst>
                    <a:ext uri="{FF2B5EF4-FFF2-40B4-BE49-F238E27FC236}">
                      <a16:creationId xmlns:a16="http://schemas.microsoft.com/office/drawing/2014/main" id="{538852E4-A876-4AE5-B3DF-2EBA139BCC97}"/>
                    </a:ext>
                  </a:extLst>
                </p:cNvPr>
                <p:cNvSpPr txBox="1"/>
                <p:nvPr/>
              </p:nvSpPr>
              <p:spPr bwMode="auto">
                <a:xfrm>
                  <a:off x="5920560" y="1704925"/>
                  <a:ext cx="521255" cy="63955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0" tIns="0" rIns="0" bIns="0" anchor="ctr" anchorCtr="1"/>
                <a:lstStyle/>
                <a:p>
                  <a:pPr algn="ctr" eaLnBrk="1" hangingPunct="1">
                    <a:defRPr/>
                  </a:pPr>
                  <a:r>
                    <a:rPr lang="en-US" altLang="zh-CN" dirty="0" err="1">
                      <a:latin typeface="Times New Roman" pitchFamily="18" charset="0"/>
                      <a:cs typeface="Times New Roman" pitchFamily="18" charset="0"/>
                    </a:rPr>
                    <a:t>CL</a:t>
                  </a:r>
                  <a:r>
                    <a:rPr lang="en-US" altLang="zh-CN" sz="2000" dirty="0" err="1">
                      <a:latin typeface="Times New Roman" pitchFamily="18" charset="0"/>
                      <a:cs typeface="Times New Roman" pitchFamily="18" charset="0"/>
                    </a:rPr>
                    <a:t>o</a:t>
                  </a:r>
                  <a:endParaRPr lang="en-US" altLang="zh-CN" sz="2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117" name="直接箭头连接符 116">
                  <a:extLst>
                    <a:ext uri="{FF2B5EF4-FFF2-40B4-BE49-F238E27FC236}">
                      <a16:creationId xmlns:a16="http://schemas.microsoft.com/office/drawing/2014/main" id="{62D9254A-7FFB-455E-AD79-AEFCFBA4E7B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13939" y="2050886"/>
                  <a:ext cx="304918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箭头连接符 117">
                  <a:extLst>
                    <a:ext uri="{FF2B5EF4-FFF2-40B4-BE49-F238E27FC236}">
                      <a16:creationId xmlns:a16="http://schemas.microsoft.com/office/drawing/2014/main" id="{5645FC4C-2D51-4874-8F4E-0D0C4F238E7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6630899" y="2544436"/>
                  <a:ext cx="0" cy="55544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headEnd type="oval"/>
                  <a:tailEnd type="non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箭头连接符 118">
                  <a:extLst>
                    <a:ext uri="{FF2B5EF4-FFF2-40B4-BE49-F238E27FC236}">
                      <a16:creationId xmlns:a16="http://schemas.microsoft.com/office/drawing/2014/main" id="{301AF70A-403A-4FD0-A3C9-BCC9C014816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13939" y="2544436"/>
                  <a:ext cx="1016959" cy="0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non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箭头连接符 119">
                  <a:extLst>
                    <a:ext uri="{FF2B5EF4-FFF2-40B4-BE49-F238E27FC236}">
                      <a16:creationId xmlns:a16="http://schemas.microsoft.com/office/drawing/2014/main" id="{169367F7-D2B7-44DF-9A9D-D0CFA5794FE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613939" y="2050886"/>
                  <a:ext cx="0" cy="493549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none" w="med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TextBox 34">
                  <a:extLst>
                    <a:ext uri="{FF2B5EF4-FFF2-40B4-BE49-F238E27FC236}">
                      <a16:creationId xmlns:a16="http://schemas.microsoft.com/office/drawing/2014/main" id="{C9BCD4EA-8332-46CF-9E96-B7905E98939C}"/>
                    </a:ext>
                  </a:extLst>
                </p:cNvPr>
                <p:cNvSpPr txBox="1"/>
                <p:nvPr/>
              </p:nvSpPr>
              <p:spPr bwMode="auto">
                <a:xfrm>
                  <a:off x="7198146" y="1704925"/>
                  <a:ext cx="466745" cy="634791"/>
                </a:xfrm>
                <a:prstGeom prst="rect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0" tIns="0" rIns="0" bIns="0" anchor="ctr" anchorCtr="1"/>
                <a:lstStyle/>
                <a:p>
                  <a:pPr eaLnBrk="1" hangingPunct="1">
                    <a:defRPr/>
                  </a:pPr>
                  <a:r>
                    <a:rPr lang="en-US" altLang="zh-CN" sz="2000" dirty="0">
                      <a:latin typeface="Times New Roman" pitchFamily="18" charset="0"/>
                      <a:cs typeface="Times New Roman" pitchFamily="18" charset="0"/>
                    </a:rPr>
                    <a:t>OR</a:t>
                  </a:r>
                  <a:endParaRPr lang="zh-CN" altLang="en-US" sz="2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0992" name="TextBox 35">
                  <a:extLst>
                    <a:ext uri="{FF2B5EF4-FFF2-40B4-BE49-F238E27FC236}">
                      <a16:creationId xmlns:a16="http://schemas.microsoft.com/office/drawing/2014/main" id="{BFD0A178-AD49-E74B-A70E-C6D2CA711D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60699" y="2148575"/>
                  <a:ext cx="420460" cy="1916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2000" b="0">
                      <a:cs typeface="Times New Roman" panose="02020603050405020304" pitchFamily="18" charset="0"/>
                    </a:rPr>
                    <a:t>&lt;</a:t>
                  </a:r>
                  <a:endParaRPr lang="zh-CN" altLang="en-US" sz="2000" b="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" name="TextBox 36">
                  <a:extLst>
                    <a:ext uri="{FF2B5EF4-FFF2-40B4-BE49-F238E27FC236}">
                      <a16:creationId xmlns:a16="http://schemas.microsoft.com/office/drawing/2014/main" id="{731348D3-133D-4E4C-AAD5-9763D0D84A2B}"/>
                    </a:ext>
                  </a:extLst>
                </p:cNvPr>
                <p:cNvSpPr txBox="1"/>
                <p:nvPr/>
              </p:nvSpPr>
              <p:spPr bwMode="auto">
                <a:xfrm>
                  <a:off x="5903525" y="2772960"/>
                  <a:ext cx="519552" cy="637965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0" tIns="0" rIns="0" bIns="0" anchor="ctr" anchorCtr="1"/>
                <a:lstStyle/>
                <a:p>
                  <a:pPr algn="ctr" eaLnBrk="1" hangingPunct="1">
                    <a:defRPr/>
                  </a:pPr>
                  <a:r>
                    <a:rPr lang="en-US" altLang="zh-CN" dirty="0" err="1">
                      <a:latin typeface="Times New Roman" pitchFamily="18" charset="0"/>
                      <a:cs typeface="Times New Roman" pitchFamily="18" charset="0"/>
                    </a:rPr>
                    <a:t>CLn</a:t>
                  </a:r>
                  <a:endParaRPr lang="en-US" altLang="zh-CN" sz="2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27" name="TextBox 34">
                  <a:extLst>
                    <a:ext uri="{FF2B5EF4-FFF2-40B4-BE49-F238E27FC236}">
                      <a16:creationId xmlns:a16="http://schemas.microsoft.com/office/drawing/2014/main" id="{69AA73C9-7E34-4A70-8896-8F29D11FD91B}"/>
                    </a:ext>
                  </a:extLst>
                </p:cNvPr>
                <p:cNvSpPr txBox="1"/>
                <p:nvPr/>
              </p:nvSpPr>
              <p:spPr bwMode="auto">
                <a:xfrm>
                  <a:off x="7181112" y="2772960"/>
                  <a:ext cx="466745" cy="634791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0" tIns="0" rIns="0" bIns="0" anchor="ctr" anchorCtr="1"/>
                <a:lstStyle/>
                <a:p>
                  <a:pPr eaLnBrk="1" hangingPunct="1">
                    <a:defRPr/>
                  </a:pPr>
                  <a:r>
                    <a:rPr lang="en-US" altLang="zh-CN" sz="2000" dirty="0">
                      <a:latin typeface="Times New Roman" pitchFamily="18" charset="0"/>
                      <a:cs typeface="Times New Roman" pitchFamily="18" charset="0"/>
                    </a:rPr>
                    <a:t>SR</a:t>
                  </a:r>
                  <a:endParaRPr lang="zh-CN" altLang="en-US" sz="2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0995" name="TextBox 35">
                  <a:extLst>
                    <a:ext uri="{FF2B5EF4-FFF2-40B4-BE49-F238E27FC236}">
                      <a16:creationId xmlns:a16="http://schemas.microsoft.com/office/drawing/2014/main" id="{82D91861-15BF-8249-94EB-B9B5C4AF37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43164" y="3216454"/>
                  <a:ext cx="420460" cy="1916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>
                  <a:spAutoFit/>
                </a:bodyPr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2000" b="0">
                      <a:cs typeface="Times New Roman" panose="02020603050405020304" pitchFamily="18" charset="0"/>
                    </a:rPr>
                    <a:t>&lt;</a:t>
                  </a:r>
                  <a:endParaRPr lang="zh-CN" altLang="en-US" sz="2000" b="0"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996" name="TextBox 62">
                  <a:extLst>
                    <a:ext uri="{FF2B5EF4-FFF2-40B4-BE49-F238E27FC236}">
                      <a16:creationId xmlns:a16="http://schemas.microsoft.com/office/drawing/2014/main" id="{5D45D914-2D36-614E-9C55-D963CDF52B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10139" y="1602987"/>
                  <a:ext cx="657157" cy="4615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r>
                    <a:rPr lang="en-US" altLang="zh-CN" sz="2400" b="0">
                      <a:cs typeface="Times New Roman" panose="02020603050405020304" pitchFamily="18" charset="0"/>
                    </a:rPr>
                    <a:t>nso</a:t>
                  </a:r>
                  <a:endParaRPr lang="zh-CN" altLang="en-US" sz="2400" b="0"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EE42A29B-8BE2-4AAC-BEAC-F8AD3C70EDC4}"/>
                  </a:ext>
                </a:extLst>
              </p:cNvPr>
              <p:cNvSpPr/>
              <p:nvPr/>
            </p:nvSpPr>
            <p:spPr bwMode="auto">
              <a:xfrm>
                <a:off x="7940174" y="567416"/>
                <a:ext cx="1902575" cy="838215"/>
              </a:xfrm>
              <a:prstGeom prst="roundRect">
                <a:avLst/>
              </a:prstGeom>
              <a:noFill/>
              <a:ln w="19050">
                <a:solidFill>
                  <a:srgbClr val="008000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57A548AD-826E-4FC9-9048-8278F5E71EF4}"/>
                  </a:ext>
                </a:extLst>
              </p:cNvPr>
              <p:cNvSpPr/>
              <p:nvPr/>
            </p:nvSpPr>
            <p:spPr bwMode="auto">
              <a:xfrm>
                <a:off x="9175736" y="1634235"/>
                <a:ext cx="667013" cy="846152"/>
              </a:xfrm>
              <a:prstGeom prst="roundRect">
                <a:avLst/>
              </a:prstGeom>
              <a:noFill/>
              <a:ln w="19050">
                <a:solidFill>
                  <a:srgbClr val="0000FF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221CE4E2-5393-42EE-B615-FCEA4CC49AF7}"/>
                  </a:ext>
                </a:extLst>
              </p:cNvPr>
              <p:cNvSpPr/>
              <p:nvPr/>
            </p:nvSpPr>
            <p:spPr bwMode="auto">
              <a:xfrm>
                <a:off x="7963996" y="1634235"/>
                <a:ext cx="748007" cy="846152"/>
              </a:xfrm>
              <a:prstGeom prst="roundRect">
                <a:avLst/>
              </a:prstGeom>
              <a:noFill/>
              <a:ln w="19050">
                <a:solidFill>
                  <a:srgbClr val="9900FF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802" y="152400"/>
            <a:ext cx="8653998" cy="1143000"/>
          </a:xfrm>
        </p:spPr>
        <p:txBody>
          <a:bodyPr/>
          <a:lstStyle/>
          <a:p>
            <a:pPr algn="l"/>
            <a:r>
              <a:rPr lang="zh-CN" altLang="en-US" dirty="0"/>
              <a:t>示例</a:t>
            </a:r>
            <a:r>
              <a:rPr lang="en-US" altLang="zh-CN" dirty="0"/>
              <a:t>—</a:t>
            </a:r>
            <a:r>
              <a:rPr lang="zh-CN" altLang="en-US" dirty="0"/>
              <a:t>两段式米里型</a:t>
            </a:r>
            <a:r>
              <a:rPr lang="en-US" altLang="zh-CN" dirty="0"/>
              <a:t>FSM</a:t>
            </a:r>
            <a:endParaRPr lang="zh-CN" altLang="en-US" dirty="0"/>
          </a:p>
        </p:txBody>
      </p:sp>
      <p:sp>
        <p:nvSpPr>
          <p:cNvPr id="169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5554663" cy="1871662"/>
          </a:xfrm>
        </p:spPr>
        <p:txBody>
          <a:bodyPr/>
          <a:lstStyle/>
          <a:p>
            <a:r>
              <a:rPr lang="zh-CN" altLang="en-US"/>
              <a:t>将输入序列中每次出现的第一个</a:t>
            </a:r>
            <a:r>
              <a:rPr lang="en-US" altLang="zh-CN"/>
              <a:t>1</a:t>
            </a:r>
            <a:r>
              <a:rPr lang="zh-CN" altLang="en-US"/>
              <a:t>替换为</a:t>
            </a:r>
            <a:r>
              <a:rPr lang="en-US" altLang="zh-CN"/>
              <a:t>0</a:t>
            </a:r>
            <a:r>
              <a:rPr lang="zh-CN" altLang="en-US"/>
              <a:t>，其他不变，然后输出</a:t>
            </a:r>
          </a:p>
          <a:p>
            <a:pPr lvl="1"/>
            <a:r>
              <a:rPr lang="zh-CN" altLang="en-US"/>
              <a:t>用一个</a:t>
            </a:r>
            <a:r>
              <a:rPr lang="en-US" altLang="zh-CN"/>
              <a:t>always</a:t>
            </a:r>
            <a:r>
              <a:rPr lang="zh-CN" altLang="en-US"/>
              <a:t>过程描述</a:t>
            </a:r>
            <a:r>
              <a:rPr lang="en-US" altLang="zh-CN"/>
              <a:t>CS</a:t>
            </a:r>
          </a:p>
          <a:p>
            <a:pPr lvl="1"/>
            <a:r>
              <a:rPr lang="zh-CN" altLang="en-US"/>
              <a:t>另一个</a:t>
            </a:r>
            <a:r>
              <a:rPr lang="en-US" altLang="zh-CN"/>
              <a:t>always</a:t>
            </a:r>
            <a:r>
              <a:rPr lang="zh-CN" altLang="en-US"/>
              <a:t>过程描述</a:t>
            </a:r>
            <a:r>
              <a:rPr lang="en-US" altLang="zh-CN"/>
              <a:t>NS</a:t>
            </a:r>
            <a:r>
              <a:rPr lang="zh-CN" altLang="en-US"/>
              <a:t>和</a:t>
            </a:r>
            <a:r>
              <a:rPr lang="en-US" altLang="zh-CN"/>
              <a:t>OUT</a:t>
            </a:r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58210" y="2744750"/>
            <a:ext cx="1946275" cy="2138363"/>
            <a:chOff x="3855" y="1570"/>
            <a:chExt cx="1226" cy="1347"/>
          </a:xfrm>
        </p:grpSpPr>
        <p:sp>
          <p:nvSpPr>
            <p:cNvPr id="39952" name="Rectangle 5"/>
            <p:cNvSpPr>
              <a:spLocks noChangeArrowheads="1"/>
            </p:cNvSpPr>
            <p:nvPr/>
          </p:nvSpPr>
          <p:spPr bwMode="auto">
            <a:xfrm>
              <a:off x="4504" y="2098"/>
              <a:ext cx="22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1/0</a:t>
              </a:r>
            </a:p>
          </p:txBody>
        </p:sp>
        <p:sp>
          <p:nvSpPr>
            <p:cNvPr id="39953" name="Rectangle 6"/>
            <p:cNvSpPr>
              <a:spLocks noChangeArrowheads="1"/>
            </p:cNvSpPr>
            <p:nvPr/>
          </p:nvSpPr>
          <p:spPr bwMode="auto">
            <a:xfrm>
              <a:off x="3855" y="2182"/>
              <a:ext cx="22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0/0</a:t>
              </a:r>
            </a:p>
          </p:txBody>
        </p:sp>
        <p:sp>
          <p:nvSpPr>
            <p:cNvPr id="39954" name="Rectangle 7"/>
            <p:cNvSpPr>
              <a:spLocks noChangeArrowheads="1"/>
            </p:cNvSpPr>
            <p:nvPr/>
          </p:nvSpPr>
          <p:spPr bwMode="auto">
            <a:xfrm>
              <a:off x="4853" y="1706"/>
              <a:ext cx="22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0/0</a:t>
              </a:r>
            </a:p>
          </p:txBody>
        </p:sp>
        <p:sp>
          <p:nvSpPr>
            <p:cNvPr id="39955" name="Rectangle 8"/>
            <p:cNvSpPr>
              <a:spLocks noChangeArrowheads="1"/>
            </p:cNvSpPr>
            <p:nvPr/>
          </p:nvSpPr>
          <p:spPr bwMode="auto">
            <a:xfrm>
              <a:off x="4853" y="2568"/>
              <a:ext cx="22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1/1</a:t>
              </a:r>
            </a:p>
          </p:txBody>
        </p:sp>
        <p:sp>
          <p:nvSpPr>
            <p:cNvPr id="39956" name="Oval 9"/>
            <p:cNvSpPr>
              <a:spLocks noChangeArrowheads="1"/>
            </p:cNvSpPr>
            <p:nvPr/>
          </p:nvSpPr>
          <p:spPr bwMode="auto">
            <a:xfrm>
              <a:off x="4059" y="1570"/>
              <a:ext cx="737" cy="4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99" tIns="45098" rIns="90199" bIns="45098" anchor="ctr"/>
            <a:lstStyle>
              <a:lvl1pPr defTabSz="9017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zero</a:t>
              </a:r>
            </a:p>
          </p:txBody>
        </p:sp>
        <p:sp>
          <p:nvSpPr>
            <p:cNvPr id="39957" name="Oval 10"/>
            <p:cNvSpPr>
              <a:spLocks noChangeArrowheads="1"/>
            </p:cNvSpPr>
            <p:nvPr/>
          </p:nvSpPr>
          <p:spPr bwMode="auto">
            <a:xfrm>
              <a:off x="4059" y="2427"/>
              <a:ext cx="737" cy="4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99" tIns="45098" rIns="90199" bIns="45098" anchor="ctr"/>
            <a:lstStyle>
              <a:lvl1pPr defTabSz="9017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one</a:t>
              </a:r>
            </a:p>
          </p:txBody>
        </p:sp>
        <p:cxnSp>
          <p:nvCxnSpPr>
            <p:cNvPr id="39958" name="AutoShape 11"/>
            <p:cNvCxnSpPr>
              <a:cxnSpLocks noChangeShapeType="1"/>
              <a:stCxn id="39956" idx="4"/>
              <a:endCxn id="39957" idx="0"/>
            </p:cNvCxnSpPr>
            <p:nvPr/>
          </p:nvCxnSpPr>
          <p:spPr bwMode="auto">
            <a:xfrm>
              <a:off x="4428" y="2071"/>
              <a:ext cx="0" cy="34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9" name="AutoShape 12"/>
            <p:cNvCxnSpPr>
              <a:cxnSpLocks noChangeShapeType="1"/>
              <a:stCxn id="39957" idx="2"/>
              <a:endCxn id="39956" idx="2"/>
            </p:cNvCxnSpPr>
            <p:nvPr/>
          </p:nvCxnSpPr>
          <p:spPr bwMode="auto">
            <a:xfrm rot="10800000" flipH="1">
              <a:off x="4047" y="1815"/>
              <a:ext cx="1" cy="857"/>
            </a:xfrm>
            <a:prstGeom prst="curvedConnector3">
              <a:avLst>
                <a:gd name="adj1" fmla="val -27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0" name="AutoShape 13"/>
            <p:cNvCxnSpPr>
              <a:cxnSpLocks noChangeShapeType="1"/>
              <a:stCxn id="39956" idx="5"/>
              <a:endCxn id="39956" idx="7"/>
            </p:cNvCxnSpPr>
            <p:nvPr/>
          </p:nvCxnSpPr>
          <p:spPr bwMode="auto">
            <a:xfrm rot="5400000" flipH="1" flipV="1">
              <a:off x="4504" y="1814"/>
              <a:ext cx="369" cy="1"/>
            </a:xfrm>
            <a:prstGeom prst="curvedConnector5">
              <a:avLst>
                <a:gd name="adj1" fmla="val -25204"/>
                <a:gd name="adj2" fmla="val 49300014"/>
                <a:gd name="adj3" fmla="val 14173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1" name="AutoShape 14"/>
            <p:cNvCxnSpPr>
              <a:cxnSpLocks noChangeShapeType="1"/>
            </p:cNvCxnSpPr>
            <p:nvPr/>
          </p:nvCxnSpPr>
          <p:spPr bwMode="auto">
            <a:xfrm rot="5400000" flipH="1" flipV="1">
              <a:off x="4487" y="2684"/>
              <a:ext cx="369" cy="1"/>
            </a:xfrm>
            <a:prstGeom prst="curvedConnector5">
              <a:avLst>
                <a:gd name="adj1" fmla="val -36046"/>
                <a:gd name="adj2" fmla="val 47000014"/>
                <a:gd name="adj3" fmla="val 14389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93711" name="Rectangle 15"/>
          <p:cNvSpPr>
            <a:spLocks noChangeArrowheads="1"/>
          </p:cNvSpPr>
          <p:nvPr/>
        </p:nvSpPr>
        <p:spPr bwMode="auto">
          <a:xfrm>
            <a:off x="846138" y="3465513"/>
            <a:ext cx="5273675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92" tIns="26621" rIns="18792" bIns="26621"/>
          <a:lstStyle>
            <a:lvl1pPr defTabSz="901700">
              <a:spcAft>
                <a:spcPct val="20000"/>
              </a:spcAft>
              <a:buChar char="•"/>
              <a:tabLst>
                <a:tab pos="450850" algn="l"/>
                <a:tab pos="901700" algn="l"/>
                <a:tab pos="1350963" algn="l"/>
                <a:tab pos="26416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01700">
              <a:spcAft>
                <a:spcPct val="20000"/>
              </a:spcAft>
              <a:buChar char="–"/>
              <a:tabLst>
                <a:tab pos="450850" algn="l"/>
                <a:tab pos="901700" algn="l"/>
                <a:tab pos="1350963" algn="l"/>
                <a:tab pos="264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01700">
              <a:spcAft>
                <a:spcPct val="20000"/>
              </a:spcAft>
              <a:buChar char="•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01700">
              <a:spcAft>
                <a:spcPct val="20000"/>
              </a:spcAft>
              <a:buChar char="–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01700"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</a:rPr>
              <a:t>module reduce (out, clk, reset, in);</a:t>
            </a:r>
            <a:br>
              <a:rPr lang="en-US" altLang="zh-CN" sz="2400" b="0">
                <a:solidFill>
                  <a:srgbClr val="000000"/>
                </a:solidFill>
              </a:rPr>
            </a:br>
            <a:r>
              <a:rPr lang="en-US" altLang="zh-CN" sz="2400" b="0">
                <a:solidFill>
                  <a:srgbClr val="000000"/>
                </a:solidFill>
              </a:rPr>
              <a:t>   output  out;</a:t>
            </a:r>
            <a:br>
              <a:rPr lang="en-US" altLang="zh-CN" sz="2400" b="0">
                <a:solidFill>
                  <a:srgbClr val="000000"/>
                </a:solidFill>
              </a:rPr>
            </a:br>
            <a:r>
              <a:rPr lang="en-US" altLang="zh-CN" sz="2400" b="0">
                <a:solidFill>
                  <a:srgbClr val="000000"/>
                </a:solidFill>
              </a:rPr>
              <a:t>   input  clk, reset, in;</a:t>
            </a:r>
          </a:p>
          <a:p>
            <a:pPr>
              <a:spcAft>
                <a:spcPct val="0"/>
              </a:spcAft>
              <a:buFontTx/>
              <a:buNone/>
            </a:pPr>
            <a:endParaRPr lang="en-US" altLang="zh-CN" sz="1200" b="0">
              <a:solidFill>
                <a:srgbClr val="000000"/>
              </a:solidFill>
            </a:endParaRP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</a:rPr>
              <a:t>   parameter  zero = 0, one = 1;</a:t>
            </a:r>
          </a:p>
          <a:p>
            <a:pPr>
              <a:spcAft>
                <a:spcPct val="0"/>
              </a:spcAft>
              <a:buFontTx/>
              <a:buNone/>
            </a:pPr>
            <a:endParaRPr lang="en-US" altLang="zh-CN" sz="1400" b="0">
              <a:solidFill>
                <a:srgbClr val="000000"/>
              </a:solidFill>
            </a:endParaRP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</a:rPr>
              <a:t>   reg   out;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</a:rPr>
              <a:t>   reg   state,</a:t>
            </a:r>
            <a:r>
              <a:rPr lang="zh-CN" altLang="en-US" sz="2400" b="0">
                <a:solidFill>
                  <a:srgbClr val="000000"/>
                </a:solidFill>
              </a:rPr>
              <a:t> </a:t>
            </a:r>
            <a:r>
              <a:rPr lang="en-US" altLang="zh-CN" sz="2400" b="0">
                <a:solidFill>
                  <a:srgbClr val="000000"/>
                </a:solidFill>
              </a:rPr>
              <a:t>next_state;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094797" y="1844638"/>
            <a:ext cx="558800" cy="900112"/>
            <a:chOff x="4256" y="1003"/>
            <a:chExt cx="352" cy="567"/>
          </a:xfrm>
        </p:grpSpPr>
        <p:cxnSp>
          <p:nvCxnSpPr>
            <p:cNvPr id="39950" name="AutoShape 17"/>
            <p:cNvCxnSpPr>
              <a:cxnSpLocks noChangeShapeType="1"/>
              <a:stCxn id="39951" idx="2"/>
              <a:endCxn id="39956" idx="0"/>
            </p:cNvCxnSpPr>
            <p:nvPr/>
          </p:nvCxnSpPr>
          <p:spPr bwMode="auto">
            <a:xfrm flipH="1">
              <a:off x="4428" y="1203"/>
              <a:ext cx="4" cy="36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1" name="Rectangle 18"/>
            <p:cNvSpPr>
              <a:spLocks noChangeArrowheads="1"/>
            </p:cNvSpPr>
            <p:nvPr/>
          </p:nvSpPr>
          <p:spPr bwMode="auto">
            <a:xfrm>
              <a:off x="4256" y="1003"/>
              <a:ext cx="35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reset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782060" y="5314913"/>
            <a:ext cx="1930400" cy="814387"/>
            <a:chOff x="4059" y="3189"/>
            <a:chExt cx="1216" cy="513"/>
          </a:xfrm>
        </p:grpSpPr>
        <p:sp>
          <p:nvSpPr>
            <p:cNvPr id="39947" name="Oval 20"/>
            <p:cNvSpPr>
              <a:spLocks noChangeArrowheads="1"/>
            </p:cNvSpPr>
            <p:nvPr/>
          </p:nvSpPr>
          <p:spPr bwMode="auto">
            <a:xfrm>
              <a:off x="4059" y="3212"/>
              <a:ext cx="737" cy="4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99" tIns="45098" rIns="90199" bIns="45098" anchor="ctr"/>
            <a:lstStyle>
              <a:lvl1pPr defTabSz="9017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state</a:t>
              </a:r>
            </a:p>
          </p:txBody>
        </p:sp>
        <p:sp>
          <p:nvSpPr>
            <p:cNvPr id="39948" name="Rectangle 21"/>
            <p:cNvSpPr>
              <a:spLocks noChangeArrowheads="1"/>
            </p:cNvSpPr>
            <p:nvPr/>
          </p:nvSpPr>
          <p:spPr bwMode="auto">
            <a:xfrm>
              <a:off x="4852" y="3189"/>
              <a:ext cx="42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in/out</a:t>
              </a:r>
            </a:p>
          </p:txBody>
        </p:sp>
        <p:sp>
          <p:nvSpPr>
            <p:cNvPr id="39949" name="Line 22"/>
            <p:cNvSpPr>
              <a:spLocks noChangeShapeType="1"/>
            </p:cNvSpPr>
            <p:nvPr/>
          </p:nvSpPr>
          <p:spPr bwMode="auto">
            <a:xfrm>
              <a:off x="4797" y="3463"/>
              <a:ext cx="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44" name="Rectangle 4"/>
          <p:cNvSpPr>
            <a:spLocks noGrp="1" noChangeArrowheads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952FF26-D2ED-4511-B0D6-F594D8D5151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9945" name="Rectangle 5"/>
          <p:cNvSpPr>
            <a:spLocks noGrp="1" noChangeArrowheads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39946" name="Rectangle 6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5D32198-1A0D-418D-AA6D-3ADC6B9F0E7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pSp>
        <p:nvGrpSpPr>
          <p:cNvPr id="26" name="组合 75">
            <a:extLst>
              <a:ext uri="{FF2B5EF4-FFF2-40B4-BE49-F238E27FC236}">
                <a16:creationId xmlns:a16="http://schemas.microsoft.com/office/drawing/2014/main" id="{4DF50847-0F1E-4A48-8C1E-CE487622472C}"/>
              </a:ext>
            </a:extLst>
          </p:cNvPr>
          <p:cNvGrpSpPr>
            <a:grpSpLocks/>
          </p:cNvGrpSpPr>
          <p:nvPr/>
        </p:nvGrpSpPr>
        <p:grpSpPr bwMode="auto">
          <a:xfrm>
            <a:off x="6156861" y="-46831"/>
            <a:ext cx="2954337" cy="1684338"/>
            <a:chOff x="5565775" y="4440238"/>
            <a:chExt cx="2954338" cy="1684337"/>
          </a:xfrm>
        </p:grpSpPr>
        <p:grpSp>
          <p:nvGrpSpPr>
            <p:cNvPr id="27" name="组合 73">
              <a:extLst>
                <a:ext uri="{FF2B5EF4-FFF2-40B4-BE49-F238E27FC236}">
                  <a16:creationId xmlns:a16="http://schemas.microsoft.com/office/drawing/2014/main" id="{E78BF3D1-9C56-784A-B38E-889C35ABBB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5775" y="4440238"/>
              <a:ext cx="2954338" cy="1684337"/>
              <a:chOff x="5217578" y="1962481"/>
              <a:chExt cx="2954426" cy="1684007"/>
            </a:xfrm>
          </p:grpSpPr>
          <p:sp>
            <p:nvSpPr>
              <p:cNvPr id="30" name="TextBox 34">
                <a:extLst>
                  <a:ext uri="{FF2B5EF4-FFF2-40B4-BE49-F238E27FC236}">
                    <a16:creationId xmlns:a16="http://schemas.microsoft.com/office/drawing/2014/main" id="{55878AC2-E266-6A40-9423-7174C16DE297}"/>
                  </a:ext>
                </a:extLst>
              </p:cNvPr>
              <p:cNvSpPr txBox="1"/>
              <p:nvPr/>
            </p:nvSpPr>
            <p:spPr bwMode="auto">
              <a:xfrm>
                <a:off x="7184549" y="2729093"/>
                <a:ext cx="466739" cy="68725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eaLnBrk="1" hangingPunct="1">
                  <a:defRPr/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SR</a:t>
                </a:r>
                <a:endParaRPr lang="zh-CN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TextBox 35">
                <a:extLst>
                  <a:ext uri="{FF2B5EF4-FFF2-40B4-BE49-F238E27FC236}">
                    <a16:creationId xmlns:a16="http://schemas.microsoft.com/office/drawing/2014/main" id="{FE9B0BF3-1C38-F340-8304-CABE567221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7926" y="3236812"/>
                <a:ext cx="420460" cy="191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cs typeface="Times New Roman" panose="02020603050405020304" pitchFamily="18" charset="0"/>
                  </a:rPr>
                  <a:t>&lt;</a:t>
                </a:r>
                <a:endParaRPr lang="zh-CN" altLang="en-US" sz="20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6">
                <a:extLst>
                  <a:ext uri="{FF2B5EF4-FFF2-40B4-BE49-F238E27FC236}">
                    <a16:creationId xmlns:a16="http://schemas.microsoft.com/office/drawing/2014/main" id="{1B03529A-6B62-E14B-85BE-4931CDAEE34B}"/>
                  </a:ext>
                </a:extLst>
              </p:cNvPr>
              <p:cNvSpPr txBox="1"/>
              <p:nvPr/>
            </p:nvSpPr>
            <p:spPr bwMode="auto">
              <a:xfrm>
                <a:off x="5911336" y="2202147"/>
                <a:ext cx="520716" cy="1214198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algn="ctr" eaLnBrk="1" hangingPunct="1">
                  <a:defRPr/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CL</a:t>
                </a:r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3" name="直接箭头连接符 83">
                <a:extLst>
                  <a:ext uri="{FF2B5EF4-FFF2-40B4-BE49-F238E27FC236}">
                    <a16:creationId xmlns:a16="http://schemas.microsoft.com/office/drawing/2014/main" id="{38351715-A867-EC43-806E-A20D499DCE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55725" y="3200488"/>
                <a:ext cx="368311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84">
                <a:extLst>
                  <a:ext uri="{FF2B5EF4-FFF2-40B4-BE49-F238E27FC236}">
                    <a16:creationId xmlns:a16="http://schemas.microsoft.com/office/drawing/2014/main" id="{880525B8-9E3B-6046-8FB1-86C0C8D8082C}"/>
                  </a:ext>
                </a:extLst>
              </p:cNvPr>
              <p:cNvCxnSpPr/>
              <p:nvPr/>
            </p:nvCxnSpPr>
            <p:spPr bwMode="auto">
              <a:xfrm>
                <a:off x="7651288" y="3102082"/>
                <a:ext cx="369899" cy="31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85">
                <a:extLst>
                  <a:ext uri="{FF2B5EF4-FFF2-40B4-BE49-F238E27FC236}">
                    <a16:creationId xmlns:a16="http://schemas.microsoft.com/office/drawing/2014/main" id="{EFD4C3ED-D2DE-224F-9373-2034BE19009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25950" y="3100495"/>
                <a:ext cx="0" cy="5459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86">
                <a:extLst>
                  <a:ext uri="{FF2B5EF4-FFF2-40B4-BE49-F238E27FC236}">
                    <a16:creationId xmlns:a16="http://schemas.microsoft.com/office/drawing/2014/main" id="{3C4A4165-284E-9B44-826B-7F505728F2D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43025" y="3646488"/>
                <a:ext cx="24781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87">
                <a:extLst>
                  <a:ext uri="{FF2B5EF4-FFF2-40B4-BE49-F238E27FC236}">
                    <a16:creationId xmlns:a16="http://schemas.microsoft.com/office/drawing/2014/main" id="{F2E44586-E2EE-ED4C-B4BA-CD31A6B2B3E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55725" y="3200488"/>
                <a:ext cx="0" cy="44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88">
                <a:extLst>
                  <a:ext uri="{FF2B5EF4-FFF2-40B4-BE49-F238E27FC236}">
                    <a16:creationId xmlns:a16="http://schemas.microsoft.com/office/drawing/2014/main" id="{8D86DADD-14B0-FE4D-A20E-6C618C330DF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32052" y="2421179"/>
                <a:ext cx="159548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89">
                <a:extLst>
                  <a:ext uri="{FF2B5EF4-FFF2-40B4-BE49-F238E27FC236}">
                    <a16:creationId xmlns:a16="http://schemas.microsoft.com/office/drawing/2014/main" id="{6FA6E63A-9149-4B4A-9398-B2B59B5CEED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32052" y="3100495"/>
                <a:ext cx="75249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58">
                <a:extLst>
                  <a:ext uri="{FF2B5EF4-FFF2-40B4-BE49-F238E27FC236}">
                    <a16:creationId xmlns:a16="http://schemas.microsoft.com/office/drawing/2014/main" id="{B47205CE-6C94-EA46-A33F-E26193BC15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7578" y="1962481"/>
                <a:ext cx="362138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in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Box 60">
                <a:extLst>
                  <a:ext uri="{FF2B5EF4-FFF2-40B4-BE49-F238E27FC236}">
                    <a16:creationId xmlns:a16="http://schemas.microsoft.com/office/drawing/2014/main" id="{3A908F35-74FE-DB4C-B2E1-D94C7C204F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6523" y="1962671"/>
                <a:ext cx="493701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out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61">
                <a:extLst>
                  <a:ext uri="{FF2B5EF4-FFF2-40B4-BE49-F238E27FC236}">
                    <a16:creationId xmlns:a16="http://schemas.microsoft.com/office/drawing/2014/main" id="{AA1F4AE4-C3F5-5F43-9EE8-559F75B66D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94947" y="2660620"/>
                <a:ext cx="377057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cs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62">
                <a:extLst>
                  <a:ext uri="{FF2B5EF4-FFF2-40B4-BE49-F238E27FC236}">
                    <a16:creationId xmlns:a16="http://schemas.microsoft.com/office/drawing/2014/main" id="{AB6742C8-2C21-754D-A6F1-C6D481D3B2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4060" y="2660620"/>
                <a:ext cx="391977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ns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4" name="直接箭头连接符 100">
                <a:extLst>
                  <a:ext uri="{FF2B5EF4-FFF2-40B4-BE49-F238E27FC236}">
                    <a16:creationId xmlns:a16="http://schemas.microsoft.com/office/drawing/2014/main" id="{ECCBAD18-7426-0043-9D2C-8CF0670C51B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292192" y="2413242"/>
                <a:ext cx="6477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矩形: 圆角 78">
              <a:extLst>
                <a:ext uri="{FF2B5EF4-FFF2-40B4-BE49-F238E27FC236}">
                  <a16:creationId xmlns:a16="http://schemas.microsoft.com/office/drawing/2014/main" id="{948FF363-72F2-E943-9377-707074BD5543}"/>
                </a:ext>
              </a:extLst>
            </p:cNvPr>
            <p:cNvSpPr/>
            <p:nvPr/>
          </p:nvSpPr>
          <p:spPr bwMode="auto">
            <a:xfrm>
              <a:off x="6072187" y="4556126"/>
              <a:ext cx="874713" cy="1466849"/>
            </a:xfrm>
            <a:prstGeom prst="roundRect">
              <a:avLst/>
            </a:prstGeom>
            <a:noFill/>
            <a:ln w="19050">
              <a:solidFill>
                <a:srgbClr val="CC33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矩形: 圆角 79">
              <a:extLst>
                <a:ext uri="{FF2B5EF4-FFF2-40B4-BE49-F238E27FC236}">
                  <a16:creationId xmlns:a16="http://schemas.microsoft.com/office/drawing/2014/main" id="{D8FD111D-F108-7342-9D0B-B6A96EA05529}"/>
                </a:ext>
              </a:extLst>
            </p:cNvPr>
            <p:cNvSpPr/>
            <p:nvPr/>
          </p:nvSpPr>
          <p:spPr bwMode="auto">
            <a:xfrm>
              <a:off x="7358063" y="5103813"/>
              <a:ext cx="796925" cy="919162"/>
            </a:xfrm>
            <a:prstGeom prst="roundRect">
              <a:avLst/>
            </a:prstGeom>
            <a:noFill/>
            <a:ln w="19050">
              <a:solidFill>
                <a:srgbClr val="00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37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686800" cy="1143000"/>
          </a:xfrm>
        </p:spPr>
        <p:txBody>
          <a:bodyPr/>
          <a:lstStyle/>
          <a:p>
            <a:pPr algn="l"/>
            <a:r>
              <a:rPr lang="zh-CN" altLang="en-US" dirty="0"/>
              <a:t>两段式米里型</a:t>
            </a:r>
            <a:r>
              <a:rPr lang="en-US" altLang="zh-CN" dirty="0"/>
              <a:t>FSM (</a:t>
            </a:r>
            <a:r>
              <a:rPr lang="zh-CN" altLang="en-US" dirty="0"/>
              <a:t>续</a:t>
            </a:r>
            <a:r>
              <a:rPr lang="en-US" altLang="zh-CN" dirty="0"/>
              <a:t>1)</a:t>
            </a:r>
            <a:endParaRPr lang="zh-CN" altLang="en-US" dirty="0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846138" y="1484313"/>
            <a:ext cx="545465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92" tIns="26621" rIns="18792" bIns="26621"/>
          <a:lstStyle>
            <a:lvl1pPr defTabSz="901700">
              <a:spcAft>
                <a:spcPct val="20000"/>
              </a:spcAft>
              <a:buChar char="•"/>
              <a:tabLst>
                <a:tab pos="450850" algn="l"/>
                <a:tab pos="901700" algn="l"/>
                <a:tab pos="1350963" algn="l"/>
                <a:tab pos="26416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01700">
              <a:spcAft>
                <a:spcPct val="20000"/>
              </a:spcAft>
              <a:buChar char="–"/>
              <a:tabLst>
                <a:tab pos="450850" algn="l"/>
                <a:tab pos="901700" algn="l"/>
                <a:tab pos="1350963" algn="l"/>
                <a:tab pos="264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01700">
              <a:spcAft>
                <a:spcPct val="20000"/>
              </a:spcAft>
              <a:buChar char="•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01700">
              <a:spcAft>
                <a:spcPct val="20000"/>
              </a:spcAft>
              <a:buChar char="–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01700"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</a:rPr>
              <a:t>// </a:t>
            </a:r>
            <a:r>
              <a:rPr lang="zh-CN" altLang="en-US" sz="2400" b="0">
                <a:solidFill>
                  <a:srgbClr val="000000"/>
                </a:solidFill>
              </a:rPr>
              <a:t>描述</a:t>
            </a:r>
            <a:r>
              <a:rPr lang="en-US" altLang="zh-CN" sz="2400" b="0">
                <a:solidFill>
                  <a:srgbClr val="000000"/>
                </a:solidFill>
              </a:rPr>
              <a:t>CS</a:t>
            </a:r>
          </a:p>
          <a:p>
            <a:pPr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</a:rPr>
              <a:t>   always  @(posedge clk)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</a:rPr>
              <a:t>       if (reset)   state &lt;= zero;  //</a:t>
            </a:r>
            <a:r>
              <a:rPr lang="zh-CN" altLang="en-US" sz="2400" b="0">
                <a:solidFill>
                  <a:srgbClr val="000000"/>
                </a:solidFill>
              </a:rPr>
              <a:t>同步复位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</a:rPr>
              <a:t>       else   state &lt;= next_state;</a:t>
            </a:r>
          </a:p>
          <a:p>
            <a:pPr>
              <a:spcAft>
                <a:spcPct val="0"/>
              </a:spcAft>
              <a:buFontTx/>
              <a:buNone/>
            </a:pPr>
            <a:endParaRPr lang="en-US" altLang="zh-CN" sz="2200" b="0">
              <a:solidFill>
                <a:srgbClr val="000000"/>
              </a:solidFill>
            </a:endParaRP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200" b="0">
                <a:solidFill>
                  <a:srgbClr val="000000"/>
                </a:solidFill>
              </a:rPr>
              <a:t>// </a:t>
            </a:r>
            <a:r>
              <a:rPr lang="zh-CN" altLang="en-US" sz="2200" b="0">
                <a:solidFill>
                  <a:srgbClr val="000000"/>
                </a:solidFill>
              </a:rPr>
              <a:t>描述</a:t>
            </a:r>
            <a:r>
              <a:rPr lang="en-US" altLang="zh-CN" sz="2200" b="0">
                <a:solidFill>
                  <a:srgbClr val="000000"/>
                </a:solidFill>
              </a:rPr>
              <a:t>NS</a:t>
            </a:r>
            <a:r>
              <a:rPr lang="zh-CN" altLang="en-US" sz="2200" b="0">
                <a:solidFill>
                  <a:srgbClr val="000000"/>
                </a:solidFill>
              </a:rPr>
              <a:t>和</a:t>
            </a:r>
            <a:r>
              <a:rPr lang="en-US" altLang="zh-CN" sz="2200" b="0">
                <a:solidFill>
                  <a:srgbClr val="000000"/>
                </a:solidFill>
              </a:rPr>
              <a:t>OUT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200" b="0">
                <a:solidFill>
                  <a:srgbClr val="000000"/>
                </a:solidFill>
              </a:rPr>
              <a:t>   </a:t>
            </a:r>
            <a:r>
              <a:rPr lang="en-US" altLang="zh-CN" sz="2400" b="0">
                <a:solidFill>
                  <a:srgbClr val="000000"/>
                </a:solidFill>
              </a:rPr>
              <a:t>always</a:t>
            </a:r>
            <a:r>
              <a:rPr lang="en-US" altLang="zh-CN" sz="2200" b="0">
                <a:solidFill>
                  <a:srgbClr val="000000"/>
                </a:solidFill>
              </a:rPr>
              <a:t>  @(in or state)</a:t>
            </a:r>
            <a:br>
              <a:rPr lang="en-US" altLang="zh-CN" sz="2200" b="0">
                <a:solidFill>
                  <a:srgbClr val="000000"/>
                </a:solidFill>
              </a:rPr>
            </a:br>
            <a:r>
              <a:rPr lang="en-US" altLang="zh-CN" sz="2200" b="0">
                <a:solidFill>
                  <a:srgbClr val="000000"/>
                </a:solidFill>
              </a:rPr>
              <a:t>       case (state)</a:t>
            </a:r>
            <a:br>
              <a:rPr lang="en-US" altLang="zh-CN" sz="2200" b="0">
                <a:solidFill>
                  <a:srgbClr val="000000"/>
                </a:solidFill>
              </a:rPr>
            </a:br>
            <a:r>
              <a:rPr lang="en-US" altLang="zh-CN" sz="2200" b="0">
                <a:solidFill>
                  <a:srgbClr val="000000"/>
                </a:solidFill>
              </a:rPr>
              <a:t>           zero: begin</a:t>
            </a:r>
            <a:br>
              <a:rPr lang="en-US" altLang="zh-CN" sz="2200" b="0">
                <a:solidFill>
                  <a:srgbClr val="000000"/>
                </a:solidFill>
              </a:rPr>
            </a:br>
            <a:r>
              <a:rPr lang="en-US" altLang="zh-CN" sz="2200" b="0">
                <a:solidFill>
                  <a:srgbClr val="000000"/>
                </a:solidFill>
              </a:rPr>
              <a:t>              out = 0; </a:t>
            </a:r>
            <a:br>
              <a:rPr lang="en-US" altLang="zh-CN" sz="2200" b="0">
                <a:solidFill>
                  <a:srgbClr val="000000"/>
                </a:solidFill>
              </a:rPr>
            </a:br>
            <a:r>
              <a:rPr lang="en-US" altLang="zh-CN" sz="2200" b="0">
                <a:solidFill>
                  <a:srgbClr val="000000"/>
                </a:solidFill>
              </a:rPr>
              <a:t>              if  (in)   next_state = one;</a:t>
            </a:r>
            <a:br>
              <a:rPr lang="en-US" altLang="zh-CN" sz="2200" b="0">
                <a:solidFill>
                  <a:srgbClr val="000000"/>
                </a:solidFill>
              </a:rPr>
            </a:br>
            <a:r>
              <a:rPr lang="en-US" altLang="zh-CN" sz="2200" b="0">
                <a:solidFill>
                  <a:srgbClr val="000000"/>
                </a:solidFill>
              </a:rPr>
              <a:t>              else    next_state = zero;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200" b="0">
                <a:solidFill>
                  <a:srgbClr val="000000"/>
                </a:solidFill>
              </a:rPr>
              <a:t>           end</a:t>
            </a:r>
          </a:p>
        </p:txBody>
      </p:sp>
      <p:sp>
        <p:nvSpPr>
          <p:cNvPr id="40979" name="Rectangle 4"/>
          <p:cNvSpPr>
            <a:spLocks noGrp="1" noChangeArrowheads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51D8466-7EE4-461A-9916-D77E062E84B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0980" name="Rectangle 5"/>
          <p:cNvSpPr>
            <a:spLocks noGrp="1" noChangeArrowheads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40981" name="Rectangle 6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F8D1EF3-725A-4BC5-A110-32AA4E723B4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305A0906-8B19-1E44-86CE-E603686F0633}"/>
              </a:ext>
            </a:extLst>
          </p:cNvPr>
          <p:cNvGrpSpPr>
            <a:grpSpLocks/>
          </p:cNvGrpSpPr>
          <p:nvPr/>
        </p:nvGrpSpPr>
        <p:grpSpPr bwMode="auto">
          <a:xfrm>
            <a:off x="6458210" y="2744750"/>
            <a:ext cx="1946275" cy="2138363"/>
            <a:chOff x="3855" y="1570"/>
            <a:chExt cx="1226" cy="1347"/>
          </a:xfrm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9F6667D1-008F-814C-A464-F84D01B03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2098"/>
              <a:ext cx="22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1/0</a:t>
              </a:r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176FA993-1C71-3A45-B2F3-F5447ACD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2182"/>
              <a:ext cx="22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0/0</a:t>
              </a:r>
            </a:p>
          </p:txBody>
        </p:sp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id="{B16075B6-05D0-C641-870F-C77D2DA6D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" y="1706"/>
              <a:ext cx="22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0/0</a:t>
              </a:r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E44B854E-9B0E-0C4A-BBC4-C4FFF105C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" y="2568"/>
              <a:ext cx="22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1/1</a:t>
              </a:r>
            </a:p>
          </p:txBody>
        </p:sp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2FAD2FC6-C0AA-0D4B-97E7-9FB3A96BF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570"/>
              <a:ext cx="737" cy="4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99" tIns="45098" rIns="90199" bIns="45098" anchor="ctr"/>
            <a:lstStyle>
              <a:lvl1pPr defTabSz="9017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zero</a:t>
              </a:r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33581D79-DD6F-3343-B75C-D1912698B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427"/>
              <a:ext cx="737" cy="4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99" tIns="45098" rIns="90199" bIns="45098" anchor="ctr"/>
            <a:lstStyle>
              <a:lvl1pPr defTabSz="9017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one</a:t>
              </a:r>
            </a:p>
          </p:txBody>
        </p:sp>
        <p:cxnSp>
          <p:nvCxnSpPr>
            <p:cNvPr id="29" name="AutoShape 11">
              <a:extLst>
                <a:ext uri="{FF2B5EF4-FFF2-40B4-BE49-F238E27FC236}">
                  <a16:creationId xmlns:a16="http://schemas.microsoft.com/office/drawing/2014/main" id="{E1A40F99-8075-604B-90F0-02F3933510BC}"/>
                </a:ext>
              </a:extLst>
            </p:cNvPr>
            <p:cNvCxnSpPr>
              <a:cxnSpLocks noChangeShapeType="1"/>
              <a:stCxn id="27" idx="4"/>
              <a:endCxn id="28" idx="0"/>
            </p:cNvCxnSpPr>
            <p:nvPr/>
          </p:nvCxnSpPr>
          <p:spPr bwMode="auto">
            <a:xfrm>
              <a:off x="4428" y="2071"/>
              <a:ext cx="0" cy="34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2">
              <a:extLst>
                <a:ext uri="{FF2B5EF4-FFF2-40B4-BE49-F238E27FC236}">
                  <a16:creationId xmlns:a16="http://schemas.microsoft.com/office/drawing/2014/main" id="{6AE21762-2423-7A43-8EF2-1FBB43966C61}"/>
                </a:ext>
              </a:extLst>
            </p:cNvPr>
            <p:cNvCxnSpPr>
              <a:cxnSpLocks noChangeShapeType="1"/>
              <a:stCxn id="28" idx="2"/>
              <a:endCxn id="27" idx="2"/>
            </p:cNvCxnSpPr>
            <p:nvPr/>
          </p:nvCxnSpPr>
          <p:spPr bwMode="auto">
            <a:xfrm rot="10800000" flipH="1">
              <a:off x="4047" y="1815"/>
              <a:ext cx="1" cy="857"/>
            </a:xfrm>
            <a:prstGeom prst="curvedConnector3">
              <a:avLst>
                <a:gd name="adj1" fmla="val -27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3">
              <a:extLst>
                <a:ext uri="{FF2B5EF4-FFF2-40B4-BE49-F238E27FC236}">
                  <a16:creationId xmlns:a16="http://schemas.microsoft.com/office/drawing/2014/main" id="{1316026E-278C-D846-A223-F98BFE1AAE6A}"/>
                </a:ext>
              </a:extLst>
            </p:cNvPr>
            <p:cNvCxnSpPr>
              <a:cxnSpLocks noChangeShapeType="1"/>
              <a:stCxn id="27" idx="5"/>
              <a:endCxn id="27" idx="7"/>
            </p:cNvCxnSpPr>
            <p:nvPr/>
          </p:nvCxnSpPr>
          <p:spPr bwMode="auto">
            <a:xfrm rot="5400000" flipH="1" flipV="1">
              <a:off x="4504" y="1814"/>
              <a:ext cx="369" cy="1"/>
            </a:xfrm>
            <a:prstGeom prst="curvedConnector5">
              <a:avLst>
                <a:gd name="adj1" fmla="val -25204"/>
                <a:gd name="adj2" fmla="val 49300014"/>
                <a:gd name="adj3" fmla="val 14173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4">
              <a:extLst>
                <a:ext uri="{FF2B5EF4-FFF2-40B4-BE49-F238E27FC236}">
                  <a16:creationId xmlns:a16="http://schemas.microsoft.com/office/drawing/2014/main" id="{461316F0-26CB-C842-867B-CC5C189CD7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487" y="2684"/>
              <a:ext cx="369" cy="1"/>
            </a:xfrm>
            <a:prstGeom prst="curvedConnector5">
              <a:avLst>
                <a:gd name="adj1" fmla="val -36046"/>
                <a:gd name="adj2" fmla="val 47000014"/>
                <a:gd name="adj3" fmla="val 14389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" name="Group 16">
            <a:extLst>
              <a:ext uri="{FF2B5EF4-FFF2-40B4-BE49-F238E27FC236}">
                <a16:creationId xmlns:a16="http://schemas.microsoft.com/office/drawing/2014/main" id="{96CEC361-6F42-BB4C-9427-5F6616960814}"/>
              </a:ext>
            </a:extLst>
          </p:cNvPr>
          <p:cNvGrpSpPr>
            <a:grpSpLocks/>
          </p:cNvGrpSpPr>
          <p:nvPr/>
        </p:nvGrpSpPr>
        <p:grpSpPr bwMode="auto">
          <a:xfrm>
            <a:off x="7094797" y="1844638"/>
            <a:ext cx="558800" cy="900112"/>
            <a:chOff x="4256" y="1003"/>
            <a:chExt cx="352" cy="567"/>
          </a:xfrm>
        </p:grpSpPr>
        <p:cxnSp>
          <p:nvCxnSpPr>
            <p:cNvPr id="34" name="AutoShape 17">
              <a:extLst>
                <a:ext uri="{FF2B5EF4-FFF2-40B4-BE49-F238E27FC236}">
                  <a16:creationId xmlns:a16="http://schemas.microsoft.com/office/drawing/2014/main" id="{3EEA10CF-BA34-6A43-BB56-A246CD9BC7C0}"/>
                </a:ext>
              </a:extLst>
            </p:cNvPr>
            <p:cNvCxnSpPr>
              <a:cxnSpLocks noChangeShapeType="1"/>
              <a:stCxn id="35" idx="2"/>
              <a:endCxn id="27" idx="0"/>
            </p:cNvCxnSpPr>
            <p:nvPr/>
          </p:nvCxnSpPr>
          <p:spPr bwMode="auto">
            <a:xfrm flipH="1">
              <a:off x="4428" y="1203"/>
              <a:ext cx="4" cy="36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Rectangle 18">
              <a:extLst>
                <a:ext uri="{FF2B5EF4-FFF2-40B4-BE49-F238E27FC236}">
                  <a16:creationId xmlns:a16="http://schemas.microsoft.com/office/drawing/2014/main" id="{896AA76A-92E1-0644-9457-357BA20C6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1003"/>
              <a:ext cx="35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reset</a:t>
              </a:r>
            </a:p>
          </p:txBody>
        </p:sp>
      </p:grpSp>
      <p:grpSp>
        <p:nvGrpSpPr>
          <p:cNvPr id="36" name="Group 19">
            <a:extLst>
              <a:ext uri="{FF2B5EF4-FFF2-40B4-BE49-F238E27FC236}">
                <a16:creationId xmlns:a16="http://schemas.microsoft.com/office/drawing/2014/main" id="{250535A9-2487-7849-8423-3ECE5C594C22}"/>
              </a:ext>
            </a:extLst>
          </p:cNvPr>
          <p:cNvGrpSpPr>
            <a:grpSpLocks/>
          </p:cNvGrpSpPr>
          <p:nvPr/>
        </p:nvGrpSpPr>
        <p:grpSpPr bwMode="auto">
          <a:xfrm>
            <a:off x="6782060" y="5314913"/>
            <a:ext cx="1930400" cy="814387"/>
            <a:chOff x="4059" y="3189"/>
            <a:chExt cx="1216" cy="513"/>
          </a:xfrm>
        </p:grpSpPr>
        <p:sp>
          <p:nvSpPr>
            <p:cNvPr id="37" name="Oval 20">
              <a:extLst>
                <a:ext uri="{FF2B5EF4-FFF2-40B4-BE49-F238E27FC236}">
                  <a16:creationId xmlns:a16="http://schemas.microsoft.com/office/drawing/2014/main" id="{2FDB8102-528B-3C4E-9EF8-306DBD799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3212"/>
              <a:ext cx="737" cy="4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99" tIns="45098" rIns="90199" bIns="45098" anchor="ctr"/>
            <a:lstStyle>
              <a:lvl1pPr defTabSz="9017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state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46471F50-7A48-464A-9B38-1F8E90C5C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" y="3189"/>
              <a:ext cx="42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in/out</a:t>
              </a:r>
            </a:p>
          </p:txBody>
        </p:sp>
        <p:sp>
          <p:nvSpPr>
            <p:cNvPr id="39" name="Line 22">
              <a:extLst>
                <a:ext uri="{FF2B5EF4-FFF2-40B4-BE49-F238E27FC236}">
                  <a16:creationId xmlns:a16="http://schemas.microsoft.com/office/drawing/2014/main" id="{083E01B9-A3CB-AF4E-8FC3-4CB4E2F56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7" y="3463"/>
              <a:ext cx="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组合 75">
            <a:extLst>
              <a:ext uri="{FF2B5EF4-FFF2-40B4-BE49-F238E27FC236}">
                <a16:creationId xmlns:a16="http://schemas.microsoft.com/office/drawing/2014/main" id="{4E9DF11E-BD73-5641-B7AD-310DE582960A}"/>
              </a:ext>
            </a:extLst>
          </p:cNvPr>
          <p:cNvGrpSpPr>
            <a:grpSpLocks/>
          </p:cNvGrpSpPr>
          <p:nvPr/>
        </p:nvGrpSpPr>
        <p:grpSpPr bwMode="auto">
          <a:xfrm>
            <a:off x="6156861" y="-46831"/>
            <a:ext cx="2954337" cy="1684338"/>
            <a:chOff x="5565775" y="4440238"/>
            <a:chExt cx="2954338" cy="1684337"/>
          </a:xfrm>
        </p:grpSpPr>
        <p:grpSp>
          <p:nvGrpSpPr>
            <p:cNvPr id="41" name="组合 73">
              <a:extLst>
                <a:ext uri="{FF2B5EF4-FFF2-40B4-BE49-F238E27FC236}">
                  <a16:creationId xmlns:a16="http://schemas.microsoft.com/office/drawing/2014/main" id="{3B7F8803-4E84-2244-B8DE-1D8AD37763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5775" y="4440238"/>
              <a:ext cx="2954338" cy="1684337"/>
              <a:chOff x="5217578" y="1962481"/>
              <a:chExt cx="2954426" cy="1684007"/>
            </a:xfrm>
          </p:grpSpPr>
          <p:sp>
            <p:nvSpPr>
              <p:cNvPr id="44" name="TextBox 34">
                <a:extLst>
                  <a:ext uri="{FF2B5EF4-FFF2-40B4-BE49-F238E27FC236}">
                    <a16:creationId xmlns:a16="http://schemas.microsoft.com/office/drawing/2014/main" id="{451D8CE6-8B0E-2940-A394-3156C678963E}"/>
                  </a:ext>
                </a:extLst>
              </p:cNvPr>
              <p:cNvSpPr txBox="1"/>
              <p:nvPr/>
            </p:nvSpPr>
            <p:spPr bwMode="auto">
              <a:xfrm>
                <a:off x="7184549" y="2729093"/>
                <a:ext cx="466739" cy="68725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eaLnBrk="1" hangingPunct="1">
                  <a:defRPr/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SR</a:t>
                </a:r>
                <a:endParaRPr lang="zh-CN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TextBox 35">
                <a:extLst>
                  <a:ext uri="{FF2B5EF4-FFF2-40B4-BE49-F238E27FC236}">
                    <a16:creationId xmlns:a16="http://schemas.microsoft.com/office/drawing/2014/main" id="{829F3835-F49C-714D-B1D0-5BF5EFEF65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7926" y="3236812"/>
                <a:ext cx="420460" cy="191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cs typeface="Times New Roman" panose="02020603050405020304" pitchFamily="18" charset="0"/>
                  </a:rPr>
                  <a:t>&lt;</a:t>
                </a:r>
                <a:endParaRPr lang="zh-CN" altLang="en-US" sz="20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Box 36">
                <a:extLst>
                  <a:ext uri="{FF2B5EF4-FFF2-40B4-BE49-F238E27FC236}">
                    <a16:creationId xmlns:a16="http://schemas.microsoft.com/office/drawing/2014/main" id="{76A39EDD-EBD5-BB4B-A6FA-D089CC6DB458}"/>
                  </a:ext>
                </a:extLst>
              </p:cNvPr>
              <p:cNvSpPr txBox="1"/>
              <p:nvPr/>
            </p:nvSpPr>
            <p:spPr bwMode="auto">
              <a:xfrm>
                <a:off x="5911336" y="2202147"/>
                <a:ext cx="520716" cy="1214198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algn="ctr" eaLnBrk="1" hangingPunct="1">
                  <a:defRPr/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CL</a:t>
                </a:r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" name="直接箭头连接符 83">
                <a:extLst>
                  <a:ext uri="{FF2B5EF4-FFF2-40B4-BE49-F238E27FC236}">
                    <a16:creationId xmlns:a16="http://schemas.microsoft.com/office/drawing/2014/main" id="{147C7C72-ACBF-1542-A54B-FF7FFEBBCAD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55725" y="3200488"/>
                <a:ext cx="368311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84">
                <a:extLst>
                  <a:ext uri="{FF2B5EF4-FFF2-40B4-BE49-F238E27FC236}">
                    <a16:creationId xmlns:a16="http://schemas.microsoft.com/office/drawing/2014/main" id="{4D1148C7-4911-0141-BF3A-9FCF637705BD}"/>
                  </a:ext>
                </a:extLst>
              </p:cNvPr>
              <p:cNvCxnSpPr/>
              <p:nvPr/>
            </p:nvCxnSpPr>
            <p:spPr bwMode="auto">
              <a:xfrm>
                <a:off x="7651288" y="3102082"/>
                <a:ext cx="369899" cy="31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85">
                <a:extLst>
                  <a:ext uri="{FF2B5EF4-FFF2-40B4-BE49-F238E27FC236}">
                    <a16:creationId xmlns:a16="http://schemas.microsoft.com/office/drawing/2014/main" id="{44DFB626-185A-C748-893D-EDF25CF95E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25950" y="3100495"/>
                <a:ext cx="0" cy="5459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86">
                <a:extLst>
                  <a:ext uri="{FF2B5EF4-FFF2-40B4-BE49-F238E27FC236}">
                    <a16:creationId xmlns:a16="http://schemas.microsoft.com/office/drawing/2014/main" id="{D44E1F2E-39EE-A244-9C16-216A58EC3E8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43025" y="3646488"/>
                <a:ext cx="24781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87">
                <a:extLst>
                  <a:ext uri="{FF2B5EF4-FFF2-40B4-BE49-F238E27FC236}">
                    <a16:creationId xmlns:a16="http://schemas.microsoft.com/office/drawing/2014/main" id="{162F7649-F744-D946-BA41-B3023D93F0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55725" y="3200488"/>
                <a:ext cx="0" cy="44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88">
                <a:extLst>
                  <a:ext uri="{FF2B5EF4-FFF2-40B4-BE49-F238E27FC236}">
                    <a16:creationId xmlns:a16="http://schemas.microsoft.com/office/drawing/2014/main" id="{80C488AB-808C-B142-A8BB-167336C924C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32052" y="2421179"/>
                <a:ext cx="159548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89">
                <a:extLst>
                  <a:ext uri="{FF2B5EF4-FFF2-40B4-BE49-F238E27FC236}">
                    <a16:creationId xmlns:a16="http://schemas.microsoft.com/office/drawing/2014/main" id="{C897CC86-7FE1-2F4C-BF32-2C4A5E8571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32052" y="3100495"/>
                <a:ext cx="75249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8">
                <a:extLst>
                  <a:ext uri="{FF2B5EF4-FFF2-40B4-BE49-F238E27FC236}">
                    <a16:creationId xmlns:a16="http://schemas.microsoft.com/office/drawing/2014/main" id="{76B328BD-C31D-5346-82A1-D1C7C21C45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7578" y="1962481"/>
                <a:ext cx="362138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in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60">
                <a:extLst>
                  <a:ext uri="{FF2B5EF4-FFF2-40B4-BE49-F238E27FC236}">
                    <a16:creationId xmlns:a16="http://schemas.microsoft.com/office/drawing/2014/main" id="{E9A63A52-F3DF-7046-BFEF-7404188254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6523" y="1962671"/>
                <a:ext cx="493701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out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TextBox 61">
                <a:extLst>
                  <a:ext uri="{FF2B5EF4-FFF2-40B4-BE49-F238E27FC236}">
                    <a16:creationId xmlns:a16="http://schemas.microsoft.com/office/drawing/2014/main" id="{15D8ED0F-E730-3F4F-A5D9-0B77C64E15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94947" y="2660620"/>
                <a:ext cx="377057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cs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Box 62">
                <a:extLst>
                  <a:ext uri="{FF2B5EF4-FFF2-40B4-BE49-F238E27FC236}">
                    <a16:creationId xmlns:a16="http://schemas.microsoft.com/office/drawing/2014/main" id="{3EEFE12A-B9E2-8243-BB9F-9F57D63C4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4060" y="2660620"/>
                <a:ext cx="391977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ns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8" name="直接箭头连接符 100">
                <a:extLst>
                  <a:ext uri="{FF2B5EF4-FFF2-40B4-BE49-F238E27FC236}">
                    <a16:creationId xmlns:a16="http://schemas.microsoft.com/office/drawing/2014/main" id="{6365D804-52A9-A241-A509-176F9049C12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292192" y="2413242"/>
                <a:ext cx="6477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矩形: 圆角 78">
              <a:extLst>
                <a:ext uri="{FF2B5EF4-FFF2-40B4-BE49-F238E27FC236}">
                  <a16:creationId xmlns:a16="http://schemas.microsoft.com/office/drawing/2014/main" id="{AB0ED94E-2B11-9344-AACE-0952108CF92B}"/>
                </a:ext>
              </a:extLst>
            </p:cNvPr>
            <p:cNvSpPr/>
            <p:nvPr/>
          </p:nvSpPr>
          <p:spPr bwMode="auto">
            <a:xfrm>
              <a:off x="6072187" y="4556126"/>
              <a:ext cx="874713" cy="1466849"/>
            </a:xfrm>
            <a:prstGeom prst="roundRect">
              <a:avLst/>
            </a:prstGeom>
            <a:noFill/>
            <a:ln w="19050">
              <a:solidFill>
                <a:srgbClr val="CC33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" name="矩形: 圆角 79">
              <a:extLst>
                <a:ext uri="{FF2B5EF4-FFF2-40B4-BE49-F238E27FC236}">
                  <a16:creationId xmlns:a16="http://schemas.microsoft.com/office/drawing/2014/main" id="{3B7C36DB-99ED-5247-81FB-CCB05DAE2C36}"/>
                </a:ext>
              </a:extLst>
            </p:cNvPr>
            <p:cNvSpPr/>
            <p:nvPr/>
          </p:nvSpPr>
          <p:spPr bwMode="auto">
            <a:xfrm>
              <a:off x="7358063" y="5103813"/>
              <a:ext cx="796925" cy="919162"/>
            </a:xfrm>
            <a:prstGeom prst="roundRect">
              <a:avLst/>
            </a:prstGeom>
            <a:noFill/>
            <a:ln w="19050">
              <a:solidFill>
                <a:srgbClr val="00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686800" cy="1143000"/>
          </a:xfrm>
        </p:spPr>
        <p:txBody>
          <a:bodyPr/>
          <a:lstStyle/>
          <a:p>
            <a:pPr algn="l"/>
            <a:r>
              <a:rPr lang="zh-CN" altLang="en-US" dirty="0"/>
              <a:t>两段式米里型</a:t>
            </a:r>
            <a:r>
              <a:rPr lang="en-US" altLang="zh-CN" dirty="0"/>
              <a:t>FSM (</a:t>
            </a:r>
            <a:r>
              <a:rPr lang="zh-CN" altLang="en-US" dirty="0"/>
              <a:t>续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846138" y="1484313"/>
            <a:ext cx="5273675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92" tIns="26621" rIns="18792" bIns="26621"/>
          <a:lstStyle>
            <a:lvl1pPr defTabSz="901700">
              <a:spcAft>
                <a:spcPct val="20000"/>
              </a:spcAft>
              <a:buChar char="•"/>
              <a:tabLst>
                <a:tab pos="450850" algn="l"/>
                <a:tab pos="901700" algn="l"/>
                <a:tab pos="1350963" algn="l"/>
                <a:tab pos="26416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01700">
              <a:spcAft>
                <a:spcPct val="20000"/>
              </a:spcAft>
              <a:buChar char="–"/>
              <a:tabLst>
                <a:tab pos="450850" algn="l"/>
                <a:tab pos="901700" algn="l"/>
                <a:tab pos="1350963" algn="l"/>
                <a:tab pos="264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01700">
              <a:spcAft>
                <a:spcPct val="20000"/>
              </a:spcAft>
              <a:buChar char="•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01700">
              <a:spcAft>
                <a:spcPct val="20000"/>
              </a:spcAft>
              <a:buChar char="–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01700"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2200" b="0">
                <a:solidFill>
                  <a:srgbClr val="000000"/>
                </a:solidFill>
              </a:rPr>
              <a:t>           one:</a:t>
            </a:r>
            <a:br>
              <a:rPr lang="en-US" altLang="zh-CN" sz="2200" b="0">
                <a:solidFill>
                  <a:srgbClr val="000000"/>
                </a:solidFill>
              </a:rPr>
            </a:br>
            <a:r>
              <a:rPr lang="en-US" altLang="zh-CN" sz="2200" b="0">
                <a:solidFill>
                  <a:srgbClr val="000000"/>
                </a:solidFill>
              </a:rPr>
              <a:t>               if  (in)  begin</a:t>
            </a:r>
            <a:br>
              <a:rPr lang="en-US" altLang="zh-CN" sz="2200" b="0">
                <a:solidFill>
                  <a:srgbClr val="000000"/>
                </a:solidFill>
              </a:rPr>
            </a:br>
            <a:r>
              <a:rPr lang="en-US" altLang="zh-CN" sz="2200" b="0">
                <a:solidFill>
                  <a:srgbClr val="000000"/>
                </a:solidFill>
              </a:rPr>
              <a:t> 		      out = 1;</a:t>
            </a:r>
            <a:br>
              <a:rPr lang="en-US" altLang="zh-CN" sz="2200" b="0">
                <a:solidFill>
                  <a:srgbClr val="000000"/>
                </a:solidFill>
              </a:rPr>
            </a:br>
            <a:r>
              <a:rPr lang="en-US" altLang="zh-CN" sz="2200" b="0">
                <a:solidFill>
                  <a:srgbClr val="000000"/>
                </a:solidFill>
              </a:rPr>
              <a:t>                   next_state = one; 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200" b="0">
                <a:solidFill>
                  <a:srgbClr val="000000"/>
                </a:solidFill>
              </a:rPr>
              <a:t>	        end</a:t>
            </a:r>
            <a:br>
              <a:rPr lang="en-US" altLang="zh-CN" sz="2200" b="0">
                <a:solidFill>
                  <a:srgbClr val="000000"/>
                </a:solidFill>
              </a:rPr>
            </a:br>
            <a:r>
              <a:rPr lang="en-US" altLang="zh-CN" sz="2200" b="0">
                <a:solidFill>
                  <a:srgbClr val="000000"/>
                </a:solidFill>
              </a:rPr>
              <a:t>              else  begin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200" b="0">
                <a:solidFill>
                  <a:srgbClr val="000000"/>
                </a:solidFill>
              </a:rPr>
              <a:t> 		      out  = 0; 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200" b="0">
                <a:solidFill>
                  <a:srgbClr val="000000"/>
                </a:solidFill>
              </a:rPr>
              <a:t>                   next_state = zero;</a:t>
            </a:r>
            <a:br>
              <a:rPr lang="en-US" altLang="zh-CN" sz="2200" b="0">
                <a:solidFill>
                  <a:srgbClr val="000000"/>
                </a:solidFill>
              </a:rPr>
            </a:br>
            <a:r>
              <a:rPr lang="en-US" altLang="zh-CN" sz="2200" b="0">
                <a:solidFill>
                  <a:srgbClr val="000000"/>
                </a:solidFill>
              </a:rPr>
              <a:t>              end</a:t>
            </a:r>
            <a:br>
              <a:rPr lang="en-US" altLang="zh-CN" sz="2200" b="0">
                <a:solidFill>
                  <a:srgbClr val="000000"/>
                </a:solidFill>
              </a:rPr>
            </a:br>
            <a:r>
              <a:rPr lang="en-US" altLang="zh-CN" sz="2200" b="0">
                <a:solidFill>
                  <a:srgbClr val="000000"/>
                </a:solidFill>
              </a:rPr>
              <a:t>     endcase</a:t>
            </a:r>
          </a:p>
          <a:p>
            <a:pPr>
              <a:spcAft>
                <a:spcPct val="0"/>
              </a:spcAft>
              <a:buFontTx/>
              <a:buNone/>
            </a:pPr>
            <a:endParaRPr lang="en-US" altLang="zh-CN" sz="2200" b="0">
              <a:solidFill>
                <a:srgbClr val="000000"/>
              </a:solidFill>
            </a:endParaRP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200" b="0">
                <a:solidFill>
                  <a:srgbClr val="000000"/>
                </a:solidFill>
              </a:rPr>
              <a:t>endmodule</a:t>
            </a:r>
          </a:p>
        </p:txBody>
      </p:sp>
      <p:sp>
        <p:nvSpPr>
          <p:cNvPr id="43027" name="Rectangle 4"/>
          <p:cNvSpPr>
            <a:spLocks noGrp="1" noChangeArrowheads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BC184F7-7E32-4A4A-8F37-2F4A4F37AB2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3028" name="Rectangle 5"/>
          <p:cNvSpPr>
            <a:spLocks noGrp="1" noChangeArrowheads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43029" name="Rectangle 6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9D3B9FB-FEE7-4B40-A992-10553BAB206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BBC3C888-16CC-A240-9201-19F90F2B2E3B}"/>
              </a:ext>
            </a:extLst>
          </p:cNvPr>
          <p:cNvGrpSpPr>
            <a:grpSpLocks/>
          </p:cNvGrpSpPr>
          <p:nvPr/>
        </p:nvGrpSpPr>
        <p:grpSpPr bwMode="auto">
          <a:xfrm>
            <a:off x="6458210" y="2744750"/>
            <a:ext cx="1946275" cy="2138363"/>
            <a:chOff x="3855" y="1570"/>
            <a:chExt cx="1226" cy="1347"/>
          </a:xfrm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77DD0090-4EA1-B041-B318-049F12136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2098"/>
              <a:ext cx="22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1/0</a:t>
              </a:r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A64C5732-19F6-D247-A49F-0120F9384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2182"/>
              <a:ext cx="22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0/0</a:t>
              </a:r>
            </a:p>
          </p:txBody>
        </p:sp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id="{85CE67F8-F11A-B942-B943-65B60EA56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" y="1706"/>
              <a:ext cx="22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0/0</a:t>
              </a:r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84DAD5E7-D8A7-D24B-9544-9A367496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3" y="2568"/>
              <a:ext cx="228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1/1</a:t>
              </a:r>
            </a:p>
          </p:txBody>
        </p:sp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5A1959E2-ADBE-0D40-8479-60560F32A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1570"/>
              <a:ext cx="737" cy="4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99" tIns="45098" rIns="90199" bIns="45098" anchor="ctr"/>
            <a:lstStyle>
              <a:lvl1pPr defTabSz="9017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zero</a:t>
              </a:r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DEB7F040-0B17-644E-A4CB-82A5BD724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427"/>
              <a:ext cx="737" cy="4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99" tIns="45098" rIns="90199" bIns="45098" anchor="ctr"/>
            <a:lstStyle>
              <a:lvl1pPr defTabSz="9017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one</a:t>
              </a:r>
            </a:p>
          </p:txBody>
        </p:sp>
        <p:cxnSp>
          <p:nvCxnSpPr>
            <p:cNvPr id="29" name="AutoShape 11">
              <a:extLst>
                <a:ext uri="{FF2B5EF4-FFF2-40B4-BE49-F238E27FC236}">
                  <a16:creationId xmlns:a16="http://schemas.microsoft.com/office/drawing/2014/main" id="{B8B41987-D82A-7E41-AAEC-BC476768764D}"/>
                </a:ext>
              </a:extLst>
            </p:cNvPr>
            <p:cNvCxnSpPr>
              <a:cxnSpLocks noChangeShapeType="1"/>
              <a:stCxn id="27" idx="4"/>
              <a:endCxn id="28" idx="0"/>
            </p:cNvCxnSpPr>
            <p:nvPr/>
          </p:nvCxnSpPr>
          <p:spPr bwMode="auto">
            <a:xfrm>
              <a:off x="4428" y="2071"/>
              <a:ext cx="0" cy="34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2">
              <a:extLst>
                <a:ext uri="{FF2B5EF4-FFF2-40B4-BE49-F238E27FC236}">
                  <a16:creationId xmlns:a16="http://schemas.microsoft.com/office/drawing/2014/main" id="{4CB2D586-C99B-CE45-97EB-D6ACF602995E}"/>
                </a:ext>
              </a:extLst>
            </p:cNvPr>
            <p:cNvCxnSpPr>
              <a:cxnSpLocks noChangeShapeType="1"/>
              <a:stCxn id="28" idx="2"/>
              <a:endCxn id="27" idx="2"/>
            </p:cNvCxnSpPr>
            <p:nvPr/>
          </p:nvCxnSpPr>
          <p:spPr bwMode="auto">
            <a:xfrm rot="10800000" flipH="1">
              <a:off x="4047" y="1815"/>
              <a:ext cx="1" cy="857"/>
            </a:xfrm>
            <a:prstGeom prst="curvedConnector3">
              <a:avLst>
                <a:gd name="adj1" fmla="val -27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3">
              <a:extLst>
                <a:ext uri="{FF2B5EF4-FFF2-40B4-BE49-F238E27FC236}">
                  <a16:creationId xmlns:a16="http://schemas.microsoft.com/office/drawing/2014/main" id="{F936BF4B-C5FC-344F-9300-D4FEFBCC4B60}"/>
                </a:ext>
              </a:extLst>
            </p:cNvPr>
            <p:cNvCxnSpPr>
              <a:cxnSpLocks noChangeShapeType="1"/>
              <a:stCxn id="27" idx="5"/>
              <a:endCxn id="27" idx="7"/>
            </p:cNvCxnSpPr>
            <p:nvPr/>
          </p:nvCxnSpPr>
          <p:spPr bwMode="auto">
            <a:xfrm rot="5400000" flipH="1" flipV="1">
              <a:off x="4504" y="1814"/>
              <a:ext cx="369" cy="1"/>
            </a:xfrm>
            <a:prstGeom prst="curvedConnector5">
              <a:avLst>
                <a:gd name="adj1" fmla="val -25204"/>
                <a:gd name="adj2" fmla="val 49300014"/>
                <a:gd name="adj3" fmla="val 14173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4">
              <a:extLst>
                <a:ext uri="{FF2B5EF4-FFF2-40B4-BE49-F238E27FC236}">
                  <a16:creationId xmlns:a16="http://schemas.microsoft.com/office/drawing/2014/main" id="{C37AA84E-2072-9149-A44B-A0B2302053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4487" y="2684"/>
              <a:ext cx="369" cy="1"/>
            </a:xfrm>
            <a:prstGeom prst="curvedConnector5">
              <a:avLst>
                <a:gd name="adj1" fmla="val -36046"/>
                <a:gd name="adj2" fmla="val 47000014"/>
                <a:gd name="adj3" fmla="val 14389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" name="Group 16">
            <a:extLst>
              <a:ext uri="{FF2B5EF4-FFF2-40B4-BE49-F238E27FC236}">
                <a16:creationId xmlns:a16="http://schemas.microsoft.com/office/drawing/2014/main" id="{1003E415-0099-D841-9B94-60B1B8D37CAC}"/>
              </a:ext>
            </a:extLst>
          </p:cNvPr>
          <p:cNvGrpSpPr>
            <a:grpSpLocks/>
          </p:cNvGrpSpPr>
          <p:nvPr/>
        </p:nvGrpSpPr>
        <p:grpSpPr bwMode="auto">
          <a:xfrm>
            <a:off x="7094797" y="1844638"/>
            <a:ext cx="558800" cy="900112"/>
            <a:chOff x="4256" y="1003"/>
            <a:chExt cx="352" cy="567"/>
          </a:xfrm>
        </p:grpSpPr>
        <p:cxnSp>
          <p:nvCxnSpPr>
            <p:cNvPr id="34" name="AutoShape 17">
              <a:extLst>
                <a:ext uri="{FF2B5EF4-FFF2-40B4-BE49-F238E27FC236}">
                  <a16:creationId xmlns:a16="http://schemas.microsoft.com/office/drawing/2014/main" id="{79ABD656-F62C-2045-8A74-1607818533A9}"/>
                </a:ext>
              </a:extLst>
            </p:cNvPr>
            <p:cNvCxnSpPr>
              <a:cxnSpLocks noChangeShapeType="1"/>
              <a:stCxn id="35" idx="2"/>
              <a:endCxn id="27" idx="0"/>
            </p:cNvCxnSpPr>
            <p:nvPr/>
          </p:nvCxnSpPr>
          <p:spPr bwMode="auto">
            <a:xfrm flipH="1">
              <a:off x="4428" y="1203"/>
              <a:ext cx="4" cy="36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Rectangle 18">
              <a:extLst>
                <a:ext uri="{FF2B5EF4-FFF2-40B4-BE49-F238E27FC236}">
                  <a16:creationId xmlns:a16="http://schemas.microsoft.com/office/drawing/2014/main" id="{90A9C42E-F2AE-E342-8112-7B66A7B8B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1003"/>
              <a:ext cx="35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reset</a:t>
              </a:r>
            </a:p>
          </p:txBody>
        </p:sp>
      </p:grpSp>
      <p:grpSp>
        <p:nvGrpSpPr>
          <p:cNvPr id="36" name="Group 19">
            <a:extLst>
              <a:ext uri="{FF2B5EF4-FFF2-40B4-BE49-F238E27FC236}">
                <a16:creationId xmlns:a16="http://schemas.microsoft.com/office/drawing/2014/main" id="{64C22F55-F022-6446-B249-BF0BA236BF6F}"/>
              </a:ext>
            </a:extLst>
          </p:cNvPr>
          <p:cNvGrpSpPr>
            <a:grpSpLocks/>
          </p:cNvGrpSpPr>
          <p:nvPr/>
        </p:nvGrpSpPr>
        <p:grpSpPr bwMode="auto">
          <a:xfrm>
            <a:off x="6782060" y="5314913"/>
            <a:ext cx="1930400" cy="814387"/>
            <a:chOff x="4059" y="3189"/>
            <a:chExt cx="1216" cy="513"/>
          </a:xfrm>
        </p:grpSpPr>
        <p:sp>
          <p:nvSpPr>
            <p:cNvPr id="37" name="Oval 20">
              <a:extLst>
                <a:ext uri="{FF2B5EF4-FFF2-40B4-BE49-F238E27FC236}">
                  <a16:creationId xmlns:a16="http://schemas.microsoft.com/office/drawing/2014/main" id="{99F4E579-366A-9B43-B325-8363F9AFE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3212"/>
              <a:ext cx="737" cy="4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99" tIns="45098" rIns="90199" bIns="45098" anchor="ctr"/>
            <a:lstStyle>
              <a:lvl1pPr defTabSz="9017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state</a:t>
              </a:r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B961822B-28B3-224B-9D5A-6C9E1EF3C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" y="3189"/>
              <a:ext cx="42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in/out</a:t>
              </a:r>
            </a:p>
          </p:txBody>
        </p:sp>
        <p:sp>
          <p:nvSpPr>
            <p:cNvPr id="39" name="Line 22">
              <a:extLst>
                <a:ext uri="{FF2B5EF4-FFF2-40B4-BE49-F238E27FC236}">
                  <a16:creationId xmlns:a16="http://schemas.microsoft.com/office/drawing/2014/main" id="{29B1B9D1-14F1-164D-AC40-5F37311C9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7" y="3463"/>
              <a:ext cx="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组合 75">
            <a:extLst>
              <a:ext uri="{FF2B5EF4-FFF2-40B4-BE49-F238E27FC236}">
                <a16:creationId xmlns:a16="http://schemas.microsoft.com/office/drawing/2014/main" id="{D8C9A7BD-ADAC-7343-B1F6-246B91550449}"/>
              </a:ext>
            </a:extLst>
          </p:cNvPr>
          <p:cNvGrpSpPr>
            <a:grpSpLocks/>
          </p:cNvGrpSpPr>
          <p:nvPr/>
        </p:nvGrpSpPr>
        <p:grpSpPr bwMode="auto">
          <a:xfrm>
            <a:off x="6156861" y="-46831"/>
            <a:ext cx="2954337" cy="1684338"/>
            <a:chOff x="5565775" y="4440238"/>
            <a:chExt cx="2954338" cy="1684337"/>
          </a:xfrm>
        </p:grpSpPr>
        <p:grpSp>
          <p:nvGrpSpPr>
            <p:cNvPr id="41" name="组合 73">
              <a:extLst>
                <a:ext uri="{FF2B5EF4-FFF2-40B4-BE49-F238E27FC236}">
                  <a16:creationId xmlns:a16="http://schemas.microsoft.com/office/drawing/2014/main" id="{FE637433-04F3-EA40-8C27-1D0D96CDA8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5775" y="4440238"/>
              <a:ext cx="2954338" cy="1684337"/>
              <a:chOff x="5217578" y="1962481"/>
              <a:chExt cx="2954426" cy="1684007"/>
            </a:xfrm>
          </p:grpSpPr>
          <p:sp>
            <p:nvSpPr>
              <p:cNvPr id="44" name="TextBox 34">
                <a:extLst>
                  <a:ext uri="{FF2B5EF4-FFF2-40B4-BE49-F238E27FC236}">
                    <a16:creationId xmlns:a16="http://schemas.microsoft.com/office/drawing/2014/main" id="{633976E6-3758-BE4B-A730-332D65051828}"/>
                  </a:ext>
                </a:extLst>
              </p:cNvPr>
              <p:cNvSpPr txBox="1"/>
              <p:nvPr/>
            </p:nvSpPr>
            <p:spPr bwMode="auto">
              <a:xfrm>
                <a:off x="7184549" y="2729093"/>
                <a:ext cx="466739" cy="68725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eaLnBrk="1" hangingPunct="1">
                  <a:defRPr/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SR</a:t>
                </a:r>
                <a:endParaRPr lang="zh-CN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TextBox 35">
                <a:extLst>
                  <a:ext uri="{FF2B5EF4-FFF2-40B4-BE49-F238E27FC236}">
                    <a16:creationId xmlns:a16="http://schemas.microsoft.com/office/drawing/2014/main" id="{B4970E09-0D9D-5A43-9E3B-FB6313F1CB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7926" y="3236812"/>
                <a:ext cx="420460" cy="191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cs typeface="Times New Roman" panose="02020603050405020304" pitchFamily="18" charset="0"/>
                  </a:rPr>
                  <a:t>&lt;</a:t>
                </a:r>
                <a:endParaRPr lang="zh-CN" altLang="en-US" sz="20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TextBox 36">
                <a:extLst>
                  <a:ext uri="{FF2B5EF4-FFF2-40B4-BE49-F238E27FC236}">
                    <a16:creationId xmlns:a16="http://schemas.microsoft.com/office/drawing/2014/main" id="{98665E22-C0FE-0946-A64F-411A7850E8BF}"/>
                  </a:ext>
                </a:extLst>
              </p:cNvPr>
              <p:cNvSpPr txBox="1"/>
              <p:nvPr/>
            </p:nvSpPr>
            <p:spPr bwMode="auto">
              <a:xfrm>
                <a:off x="5911336" y="2202147"/>
                <a:ext cx="520716" cy="1214198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algn="ctr" eaLnBrk="1" hangingPunct="1">
                  <a:defRPr/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CL</a:t>
                </a:r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7" name="直接箭头连接符 83">
                <a:extLst>
                  <a:ext uri="{FF2B5EF4-FFF2-40B4-BE49-F238E27FC236}">
                    <a16:creationId xmlns:a16="http://schemas.microsoft.com/office/drawing/2014/main" id="{8F5396D4-CD8E-9648-A1FA-D09C0E06095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55725" y="3200488"/>
                <a:ext cx="368311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84">
                <a:extLst>
                  <a:ext uri="{FF2B5EF4-FFF2-40B4-BE49-F238E27FC236}">
                    <a16:creationId xmlns:a16="http://schemas.microsoft.com/office/drawing/2014/main" id="{76E9F9CB-9FC5-F240-9825-1E7CB6FA604C}"/>
                  </a:ext>
                </a:extLst>
              </p:cNvPr>
              <p:cNvCxnSpPr/>
              <p:nvPr/>
            </p:nvCxnSpPr>
            <p:spPr bwMode="auto">
              <a:xfrm>
                <a:off x="7651288" y="3102082"/>
                <a:ext cx="369899" cy="31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85">
                <a:extLst>
                  <a:ext uri="{FF2B5EF4-FFF2-40B4-BE49-F238E27FC236}">
                    <a16:creationId xmlns:a16="http://schemas.microsoft.com/office/drawing/2014/main" id="{9CBD5822-CFBF-C24A-96FF-6AAA93225D9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25950" y="3100495"/>
                <a:ext cx="0" cy="5459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86">
                <a:extLst>
                  <a:ext uri="{FF2B5EF4-FFF2-40B4-BE49-F238E27FC236}">
                    <a16:creationId xmlns:a16="http://schemas.microsoft.com/office/drawing/2014/main" id="{5AFC69DE-C0F0-F144-92D6-D19B5325291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43025" y="3646488"/>
                <a:ext cx="24781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87">
                <a:extLst>
                  <a:ext uri="{FF2B5EF4-FFF2-40B4-BE49-F238E27FC236}">
                    <a16:creationId xmlns:a16="http://schemas.microsoft.com/office/drawing/2014/main" id="{9294776A-5519-294B-9637-3AA415F6673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55725" y="3200488"/>
                <a:ext cx="0" cy="44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88">
                <a:extLst>
                  <a:ext uri="{FF2B5EF4-FFF2-40B4-BE49-F238E27FC236}">
                    <a16:creationId xmlns:a16="http://schemas.microsoft.com/office/drawing/2014/main" id="{EE183B0C-9D9B-EF4C-9F30-4B69D3D0684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32052" y="2421179"/>
                <a:ext cx="159548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箭头连接符 89">
                <a:extLst>
                  <a:ext uri="{FF2B5EF4-FFF2-40B4-BE49-F238E27FC236}">
                    <a16:creationId xmlns:a16="http://schemas.microsoft.com/office/drawing/2014/main" id="{AA9831D4-10E6-0A4F-A9DB-9315A4091E5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32052" y="3100495"/>
                <a:ext cx="75249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8">
                <a:extLst>
                  <a:ext uri="{FF2B5EF4-FFF2-40B4-BE49-F238E27FC236}">
                    <a16:creationId xmlns:a16="http://schemas.microsoft.com/office/drawing/2014/main" id="{EB732676-7ED3-7049-9B7E-427D61D0BF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7578" y="1962481"/>
                <a:ext cx="362138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in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60">
                <a:extLst>
                  <a:ext uri="{FF2B5EF4-FFF2-40B4-BE49-F238E27FC236}">
                    <a16:creationId xmlns:a16="http://schemas.microsoft.com/office/drawing/2014/main" id="{84FB40D6-3772-994E-B341-0E1561295E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6523" y="1962671"/>
                <a:ext cx="493701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out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TextBox 61">
                <a:extLst>
                  <a:ext uri="{FF2B5EF4-FFF2-40B4-BE49-F238E27FC236}">
                    <a16:creationId xmlns:a16="http://schemas.microsoft.com/office/drawing/2014/main" id="{85A17548-757B-4F45-94F1-CC08135A24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94947" y="2660620"/>
                <a:ext cx="377057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cs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Box 62">
                <a:extLst>
                  <a:ext uri="{FF2B5EF4-FFF2-40B4-BE49-F238E27FC236}">
                    <a16:creationId xmlns:a16="http://schemas.microsoft.com/office/drawing/2014/main" id="{BF9A7A13-FCF9-754F-A96D-36F19E54CE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4060" y="2660620"/>
                <a:ext cx="391977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ns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8" name="直接箭头连接符 100">
                <a:extLst>
                  <a:ext uri="{FF2B5EF4-FFF2-40B4-BE49-F238E27FC236}">
                    <a16:creationId xmlns:a16="http://schemas.microsoft.com/office/drawing/2014/main" id="{357D3A21-D65F-3E44-BB7F-54EA94A6724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292192" y="2413242"/>
                <a:ext cx="6477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矩形: 圆角 78">
              <a:extLst>
                <a:ext uri="{FF2B5EF4-FFF2-40B4-BE49-F238E27FC236}">
                  <a16:creationId xmlns:a16="http://schemas.microsoft.com/office/drawing/2014/main" id="{B175E366-E679-ED4E-B9A3-9E24A2A702E6}"/>
                </a:ext>
              </a:extLst>
            </p:cNvPr>
            <p:cNvSpPr/>
            <p:nvPr/>
          </p:nvSpPr>
          <p:spPr bwMode="auto">
            <a:xfrm>
              <a:off x="6072187" y="4556126"/>
              <a:ext cx="874713" cy="1466849"/>
            </a:xfrm>
            <a:prstGeom prst="roundRect">
              <a:avLst/>
            </a:prstGeom>
            <a:noFill/>
            <a:ln w="19050">
              <a:solidFill>
                <a:srgbClr val="CC33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3" name="矩形: 圆角 79">
              <a:extLst>
                <a:ext uri="{FF2B5EF4-FFF2-40B4-BE49-F238E27FC236}">
                  <a16:creationId xmlns:a16="http://schemas.microsoft.com/office/drawing/2014/main" id="{AD7998A1-FB7E-3843-B1A4-7C6488B487EA}"/>
                </a:ext>
              </a:extLst>
            </p:cNvPr>
            <p:cNvSpPr/>
            <p:nvPr/>
          </p:nvSpPr>
          <p:spPr bwMode="auto">
            <a:xfrm>
              <a:off x="7358063" y="5103813"/>
              <a:ext cx="796925" cy="919162"/>
            </a:xfrm>
            <a:prstGeom prst="roundRect">
              <a:avLst/>
            </a:prstGeom>
            <a:noFill/>
            <a:ln w="19050">
              <a:solidFill>
                <a:srgbClr val="00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686800" cy="1143000"/>
          </a:xfrm>
        </p:spPr>
        <p:txBody>
          <a:bodyPr/>
          <a:lstStyle/>
          <a:p>
            <a:pPr algn="l"/>
            <a:r>
              <a:rPr lang="zh-CN" altLang="en-US" dirty="0"/>
              <a:t>示例</a:t>
            </a:r>
            <a:r>
              <a:rPr lang="en-US" altLang="zh-CN" dirty="0"/>
              <a:t>—</a:t>
            </a:r>
            <a:r>
              <a:rPr lang="zh-CN" altLang="en-US" dirty="0"/>
              <a:t>两段式摩尔型</a:t>
            </a:r>
            <a:r>
              <a:rPr lang="en-US" altLang="zh-CN" dirty="0"/>
              <a:t>FSM</a:t>
            </a:r>
            <a:endParaRPr lang="zh-CN" alt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459549" y="2277145"/>
            <a:ext cx="1820863" cy="3240087"/>
            <a:chOff x="4020" y="1253"/>
            <a:chExt cx="1147" cy="2041"/>
          </a:xfrm>
        </p:grpSpPr>
        <p:sp>
          <p:nvSpPr>
            <p:cNvPr id="44048" name="Rectangle 4"/>
            <p:cNvSpPr>
              <a:spLocks noChangeArrowheads="1"/>
            </p:cNvSpPr>
            <p:nvPr/>
          </p:nvSpPr>
          <p:spPr bwMode="auto">
            <a:xfrm>
              <a:off x="4663" y="1742"/>
              <a:ext cx="10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4049" name="Rectangle 5"/>
            <p:cNvSpPr>
              <a:spLocks noChangeArrowheads="1"/>
            </p:cNvSpPr>
            <p:nvPr/>
          </p:nvSpPr>
          <p:spPr bwMode="auto">
            <a:xfrm>
              <a:off x="4020" y="2685"/>
              <a:ext cx="10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4050" name="Rectangle 6"/>
            <p:cNvSpPr>
              <a:spLocks noChangeArrowheads="1"/>
            </p:cNvSpPr>
            <p:nvPr/>
          </p:nvSpPr>
          <p:spPr bwMode="auto">
            <a:xfrm>
              <a:off x="4111" y="1803"/>
              <a:ext cx="10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4051" name="Rectangle 7"/>
            <p:cNvSpPr>
              <a:spLocks noChangeArrowheads="1"/>
            </p:cNvSpPr>
            <p:nvPr/>
          </p:nvSpPr>
          <p:spPr bwMode="auto">
            <a:xfrm>
              <a:off x="5063" y="1361"/>
              <a:ext cx="10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4052" name="Rectangle 8"/>
            <p:cNvSpPr>
              <a:spLocks noChangeArrowheads="1"/>
            </p:cNvSpPr>
            <p:nvPr/>
          </p:nvSpPr>
          <p:spPr bwMode="auto">
            <a:xfrm>
              <a:off x="5063" y="2979"/>
              <a:ext cx="10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4053" name="Rectangle 9"/>
            <p:cNvSpPr>
              <a:spLocks noChangeArrowheads="1"/>
            </p:cNvSpPr>
            <p:nvPr/>
          </p:nvSpPr>
          <p:spPr bwMode="auto">
            <a:xfrm>
              <a:off x="4663" y="2523"/>
              <a:ext cx="10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44054" name="Oval 10"/>
            <p:cNvSpPr>
              <a:spLocks noChangeArrowheads="1"/>
            </p:cNvSpPr>
            <p:nvPr/>
          </p:nvSpPr>
          <p:spPr bwMode="auto">
            <a:xfrm>
              <a:off x="4218" y="1253"/>
              <a:ext cx="737" cy="4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99" tIns="45098" rIns="90199" bIns="45098" anchor="ctr"/>
            <a:lstStyle>
              <a:lvl1pPr defTabSz="9017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zero</a:t>
              </a:r>
              <a:br>
                <a:rPr lang="en-US" altLang="zh-CN" sz="2000"/>
              </a:br>
              <a:r>
                <a:rPr lang="en-US" altLang="zh-CN" sz="2000"/>
                <a:t>/0</a:t>
              </a:r>
            </a:p>
          </p:txBody>
        </p:sp>
        <p:sp>
          <p:nvSpPr>
            <p:cNvPr id="44055" name="Oval 11"/>
            <p:cNvSpPr>
              <a:spLocks noChangeArrowheads="1"/>
            </p:cNvSpPr>
            <p:nvPr/>
          </p:nvSpPr>
          <p:spPr bwMode="auto">
            <a:xfrm>
              <a:off x="4218" y="2047"/>
              <a:ext cx="737" cy="4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99" tIns="45098" rIns="90199" bIns="45098" anchor="ctr"/>
            <a:lstStyle>
              <a:lvl1pPr defTabSz="9017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one1</a:t>
              </a:r>
              <a:br>
                <a:rPr lang="en-US" altLang="zh-CN" sz="2000"/>
              </a:br>
              <a:r>
                <a:rPr lang="en-US" altLang="zh-CN" sz="2000"/>
                <a:t>/0</a:t>
              </a:r>
            </a:p>
          </p:txBody>
        </p:sp>
        <p:sp>
          <p:nvSpPr>
            <p:cNvPr id="44056" name="Oval 12"/>
            <p:cNvSpPr>
              <a:spLocks noChangeArrowheads="1"/>
            </p:cNvSpPr>
            <p:nvPr/>
          </p:nvSpPr>
          <p:spPr bwMode="auto">
            <a:xfrm>
              <a:off x="4218" y="2841"/>
              <a:ext cx="737" cy="4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99" tIns="45098" rIns="90199" bIns="45098" anchor="ctr"/>
            <a:lstStyle>
              <a:lvl1pPr defTabSz="9017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two1s</a:t>
              </a:r>
            </a:p>
            <a:p>
              <a:pPr algn="ctr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/1</a:t>
              </a:r>
            </a:p>
          </p:txBody>
        </p:sp>
        <p:cxnSp>
          <p:nvCxnSpPr>
            <p:cNvPr id="44057" name="AutoShape 13"/>
            <p:cNvCxnSpPr>
              <a:cxnSpLocks noChangeShapeType="1"/>
              <a:stCxn id="44054" idx="4"/>
              <a:endCxn id="44055" idx="0"/>
            </p:cNvCxnSpPr>
            <p:nvPr/>
          </p:nvCxnSpPr>
          <p:spPr bwMode="auto">
            <a:xfrm>
              <a:off x="4587" y="1717"/>
              <a:ext cx="0" cy="3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8" name="AutoShape 14"/>
            <p:cNvCxnSpPr>
              <a:cxnSpLocks noChangeShapeType="1"/>
              <a:stCxn id="44055" idx="4"/>
              <a:endCxn id="44056" idx="0"/>
            </p:cNvCxnSpPr>
            <p:nvPr/>
          </p:nvCxnSpPr>
          <p:spPr bwMode="auto">
            <a:xfrm>
              <a:off x="4587" y="2511"/>
              <a:ext cx="0" cy="3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9" name="AutoShape 15"/>
            <p:cNvCxnSpPr>
              <a:cxnSpLocks noChangeShapeType="1"/>
              <a:stCxn id="44055" idx="2"/>
              <a:endCxn id="44054" idx="2"/>
            </p:cNvCxnSpPr>
            <p:nvPr/>
          </p:nvCxnSpPr>
          <p:spPr bwMode="auto">
            <a:xfrm rot="10800000" flipH="1">
              <a:off x="4206" y="1480"/>
              <a:ext cx="1" cy="794"/>
            </a:xfrm>
            <a:prstGeom prst="curvedConnector3">
              <a:avLst>
                <a:gd name="adj1" fmla="val -19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60" name="AutoShape 16"/>
            <p:cNvCxnSpPr>
              <a:cxnSpLocks noChangeShapeType="1"/>
              <a:stCxn id="44056" idx="2"/>
              <a:endCxn id="44054" idx="2"/>
            </p:cNvCxnSpPr>
            <p:nvPr/>
          </p:nvCxnSpPr>
          <p:spPr bwMode="auto">
            <a:xfrm rot="10800000" flipH="1">
              <a:off x="4206" y="1480"/>
              <a:ext cx="1" cy="1588"/>
            </a:xfrm>
            <a:prstGeom prst="curvedConnector3">
              <a:avLst>
                <a:gd name="adj1" fmla="val -3640001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61" name="AutoShape 17"/>
            <p:cNvCxnSpPr>
              <a:cxnSpLocks noChangeShapeType="1"/>
              <a:stCxn id="44054" idx="5"/>
              <a:endCxn id="44054" idx="7"/>
            </p:cNvCxnSpPr>
            <p:nvPr/>
          </p:nvCxnSpPr>
          <p:spPr bwMode="auto">
            <a:xfrm rot="5400000" flipH="1" flipV="1">
              <a:off x="4677" y="1479"/>
              <a:ext cx="341" cy="1"/>
            </a:xfrm>
            <a:prstGeom prst="curvedConnector5">
              <a:avLst>
                <a:gd name="adj1" fmla="val -25745"/>
                <a:gd name="adj2" fmla="val 41300014"/>
                <a:gd name="adj3" fmla="val 14606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62" name="AutoShape 18"/>
            <p:cNvCxnSpPr>
              <a:cxnSpLocks noChangeShapeType="1"/>
              <a:stCxn id="44056" idx="5"/>
              <a:endCxn id="44056" idx="7"/>
            </p:cNvCxnSpPr>
            <p:nvPr/>
          </p:nvCxnSpPr>
          <p:spPr bwMode="auto">
            <a:xfrm rot="5400000" flipH="1" flipV="1">
              <a:off x="4677" y="3067"/>
              <a:ext cx="341" cy="1"/>
            </a:xfrm>
            <a:prstGeom prst="curvedConnector5">
              <a:avLst>
                <a:gd name="adj1" fmla="val -36046"/>
                <a:gd name="adj2" fmla="val 42100014"/>
                <a:gd name="adj3" fmla="val 14389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696787" name="Rectangle 19"/>
          <p:cNvSpPr>
            <a:spLocks noChangeArrowheads="1"/>
          </p:cNvSpPr>
          <p:nvPr/>
        </p:nvSpPr>
        <p:spPr bwMode="auto">
          <a:xfrm>
            <a:off x="846138" y="3357563"/>
            <a:ext cx="5273675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92" tIns="26621" rIns="18792" bIns="26621"/>
          <a:lstStyle>
            <a:lvl1pPr defTabSz="901700">
              <a:spcAft>
                <a:spcPct val="20000"/>
              </a:spcAft>
              <a:buChar char="•"/>
              <a:tabLst>
                <a:tab pos="450850" algn="l"/>
                <a:tab pos="901700" algn="l"/>
                <a:tab pos="1350963" algn="l"/>
                <a:tab pos="26416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01700">
              <a:spcAft>
                <a:spcPct val="20000"/>
              </a:spcAft>
              <a:buChar char="–"/>
              <a:tabLst>
                <a:tab pos="450850" algn="l"/>
                <a:tab pos="901700" algn="l"/>
                <a:tab pos="1350963" algn="l"/>
                <a:tab pos="264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01700">
              <a:spcAft>
                <a:spcPct val="20000"/>
              </a:spcAft>
              <a:buChar char="•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01700">
              <a:spcAft>
                <a:spcPct val="20000"/>
              </a:spcAft>
              <a:buChar char="–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01700"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</a:rPr>
              <a:t>module reduce (out, clk, nrst, in);</a:t>
            </a:r>
            <a:br>
              <a:rPr lang="en-US" altLang="zh-CN" sz="2400" b="0">
                <a:solidFill>
                  <a:srgbClr val="000000"/>
                </a:solidFill>
              </a:rPr>
            </a:br>
            <a:r>
              <a:rPr lang="en-US" altLang="zh-CN" sz="2400" b="0">
                <a:solidFill>
                  <a:srgbClr val="000000"/>
                </a:solidFill>
              </a:rPr>
              <a:t>   output  out;</a:t>
            </a:r>
            <a:br>
              <a:rPr lang="en-US" altLang="zh-CN" sz="2400" b="0">
                <a:solidFill>
                  <a:srgbClr val="000000"/>
                </a:solidFill>
              </a:rPr>
            </a:br>
            <a:r>
              <a:rPr lang="en-US" altLang="zh-CN" sz="2400" b="0">
                <a:solidFill>
                  <a:srgbClr val="000000"/>
                </a:solidFill>
              </a:rPr>
              <a:t>   input  clk, nrst, in;</a:t>
            </a:r>
          </a:p>
          <a:p>
            <a:pPr>
              <a:spcAft>
                <a:spcPct val="0"/>
              </a:spcAft>
              <a:buFontTx/>
              <a:buNone/>
            </a:pPr>
            <a:br>
              <a:rPr lang="en-US" altLang="zh-CN" sz="1400" b="0">
                <a:solidFill>
                  <a:srgbClr val="000000"/>
                </a:solidFill>
              </a:rPr>
            </a:br>
            <a:r>
              <a:rPr lang="en-US" altLang="zh-CN" sz="2400" b="0">
                <a:solidFill>
                  <a:srgbClr val="000000"/>
                </a:solidFill>
              </a:rPr>
              <a:t>   parameter  zero= 0, one1= 1, two1s= 2;</a:t>
            </a:r>
          </a:p>
          <a:p>
            <a:pPr>
              <a:spcAft>
                <a:spcPct val="0"/>
              </a:spcAft>
              <a:buFontTx/>
              <a:buNone/>
            </a:pPr>
            <a:endParaRPr lang="en-US" altLang="zh-CN" sz="1400" b="0">
              <a:solidFill>
                <a:srgbClr val="000000"/>
              </a:solidFill>
            </a:endParaRP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</a:rPr>
              <a:t>   reg   out;</a:t>
            </a:r>
            <a:br>
              <a:rPr lang="en-US" altLang="zh-CN" sz="2400" b="0">
                <a:solidFill>
                  <a:srgbClr val="000000"/>
                </a:solidFill>
              </a:rPr>
            </a:br>
            <a:r>
              <a:rPr lang="en-US" altLang="zh-CN" sz="2400" b="0">
                <a:solidFill>
                  <a:srgbClr val="000000"/>
                </a:solidFill>
              </a:rPr>
              <a:t>   reg [1:0]   state; </a:t>
            </a:r>
          </a:p>
        </p:txBody>
      </p:sp>
      <p:sp>
        <p:nvSpPr>
          <p:cNvPr id="44037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5554663" cy="2735262"/>
          </a:xfrm>
          <a:noFill/>
        </p:spPr>
        <p:txBody>
          <a:bodyPr/>
          <a:lstStyle/>
          <a:p>
            <a:r>
              <a:rPr lang="zh-CN" altLang="en-US"/>
              <a:t>将输入序列中每次出现的第一个</a:t>
            </a:r>
            <a:r>
              <a:rPr lang="en-US" altLang="zh-CN"/>
              <a:t>1</a:t>
            </a:r>
            <a:r>
              <a:rPr lang="zh-CN" altLang="en-US"/>
              <a:t>替换为</a:t>
            </a:r>
            <a:r>
              <a:rPr lang="en-US" altLang="zh-CN"/>
              <a:t>0</a:t>
            </a:r>
            <a:r>
              <a:rPr lang="zh-CN" altLang="en-US"/>
              <a:t>，其他不变，然后输出</a:t>
            </a:r>
          </a:p>
          <a:p>
            <a:pPr lvl="1"/>
            <a:r>
              <a:rPr lang="zh-CN" altLang="en-US"/>
              <a:t>用一个</a:t>
            </a:r>
            <a:r>
              <a:rPr lang="en-US" altLang="zh-CN"/>
              <a:t>always</a:t>
            </a:r>
            <a:r>
              <a:rPr lang="zh-CN" altLang="en-US"/>
              <a:t>过程描述</a:t>
            </a:r>
            <a:r>
              <a:rPr lang="en-US" altLang="zh-CN"/>
              <a:t>CS</a:t>
            </a:r>
            <a:r>
              <a:rPr lang="zh-CN" altLang="en-US"/>
              <a:t>和</a:t>
            </a:r>
            <a:r>
              <a:rPr lang="en-US" altLang="zh-CN"/>
              <a:t>NS</a:t>
            </a:r>
          </a:p>
          <a:p>
            <a:pPr lvl="1"/>
            <a:r>
              <a:rPr lang="zh-CN" altLang="en-US"/>
              <a:t>另一个</a:t>
            </a:r>
            <a:r>
              <a:rPr lang="en-US" altLang="zh-CN"/>
              <a:t>always</a:t>
            </a:r>
            <a:r>
              <a:rPr lang="zh-CN" altLang="en-US"/>
              <a:t>过程描述</a:t>
            </a:r>
            <a:r>
              <a:rPr lang="en-US" altLang="zh-CN"/>
              <a:t>OUT</a:t>
            </a:r>
            <a:endParaRPr lang="zh-CN" altLang="en-US"/>
          </a:p>
        </p:txBody>
      </p:sp>
      <p:grpSp>
        <p:nvGrpSpPr>
          <p:cNvPr id="44038" name="Group 21"/>
          <p:cNvGrpSpPr>
            <a:grpSpLocks/>
          </p:cNvGrpSpPr>
          <p:nvPr/>
        </p:nvGrpSpPr>
        <p:grpSpPr bwMode="auto">
          <a:xfrm>
            <a:off x="6787269" y="5733256"/>
            <a:ext cx="1781175" cy="720725"/>
            <a:chOff x="4201" y="3498"/>
            <a:chExt cx="1122" cy="454"/>
          </a:xfrm>
        </p:grpSpPr>
        <p:sp>
          <p:nvSpPr>
            <p:cNvPr id="44045" name="Rectangle 22"/>
            <p:cNvSpPr>
              <a:spLocks noChangeArrowheads="1"/>
            </p:cNvSpPr>
            <p:nvPr/>
          </p:nvSpPr>
          <p:spPr bwMode="auto">
            <a:xfrm>
              <a:off x="5050" y="3498"/>
              <a:ext cx="15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in</a:t>
              </a:r>
            </a:p>
          </p:txBody>
        </p:sp>
        <p:sp>
          <p:nvSpPr>
            <p:cNvPr id="44046" name="Line 23"/>
            <p:cNvSpPr>
              <a:spLocks noChangeShapeType="1"/>
            </p:cNvSpPr>
            <p:nvPr/>
          </p:nvSpPr>
          <p:spPr bwMode="auto">
            <a:xfrm>
              <a:off x="4949" y="3725"/>
              <a:ext cx="3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Oval 24"/>
            <p:cNvSpPr>
              <a:spLocks noChangeArrowheads="1"/>
            </p:cNvSpPr>
            <p:nvPr/>
          </p:nvSpPr>
          <p:spPr bwMode="auto">
            <a:xfrm>
              <a:off x="4201" y="3499"/>
              <a:ext cx="737" cy="4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99" tIns="45098" rIns="90199" bIns="45098" anchor="ctr"/>
            <a:lstStyle>
              <a:lvl1pPr defTabSz="9017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state</a:t>
              </a:r>
            </a:p>
            <a:p>
              <a:pPr algn="ctr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/out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665924" y="1772322"/>
            <a:ext cx="715963" cy="492126"/>
            <a:chOff x="4144" y="935"/>
            <a:chExt cx="451" cy="310"/>
          </a:xfrm>
        </p:grpSpPr>
        <p:cxnSp>
          <p:nvCxnSpPr>
            <p:cNvPr id="44043" name="AutoShape 26"/>
            <p:cNvCxnSpPr>
              <a:cxnSpLocks noChangeShapeType="1"/>
            </p:cNvCxnSpPr>
            <p:nvPr/>
          </p:nvCxnSpPr>
          <p:spPr bwMode="auto">
            <a:xfrm>
              <a:off x="4594" y="981"/>
              <a:ext cx="1" cy="2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44" name="Rectangle 27"/>
            <p:cNvSpPr>
              <a:spLocks noChangeArrowheads="1"/>
            </p:cNvSpPr>
            <p:nvPr/>
          </p:nvSpPr>
          <p:spPr bwMode="auto">
            <a:xfrm>
              <a:off x="4144" y="935"/>
              <a:ext cx="35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 dirty="0">
                  <a:solidFill>
                    <a:srgbClr val="000000"/>
                  </a:solidFill>
                </a:rPr>
                <a:t>!</a:t>
              </a:r>
              <a:r>
                <a:rPr lang="en-US" altLang="zh-CN" sz="2000" dirty="0" err="1">
                  <a:solidFill>
                    <a:srgbClr val="000000"/>
                  </a:solidFill>
                </a:rPr>
                <a:t>nrst</a:t>
              </a:r>
              <a:endParaRPr lang="en-US" altLang="zh-CN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44040" name="Rectangle 4"/>
          <p:cNvSpPr>
            <a:spLocks noGrp="1" noChangeArrowheads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2EEA960-EDD0-4800-96D8-CD27FAB6687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4041" name="Rectangle 5"/>
          <p:cNvSpPr>
            <a:spLocks noGrp="1" noChangeArrowheads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44042" name="Rectangle 6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7EA3954-F862-4B82-95B1-182D45972E3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pSp>
        <p:nvGrpSpPr>
          <p:cNvPr id="50" name="组合 75">
            <a:extLst>
              <a:ext uri="{FF2B5EF4-FFF2-40B4-BE49-F238E27FC236}">
                <a16:creationId xmlns:a16="http://schemas.microsoft.com/office/drawing/2014/main" id="{F69617F7-5CBE-F34B-8FCD-2FE72C30DB90}"/>
              </a:ext>
            </a:extLst>
          </p:cNvPr>
          <p:cNvGrpSpPr>
            <a:grpSpLocks/>
          </p:cNvGrpSpPr>
          <p:nvPr/>
        </p:nvGrpSpPr>
        <p:grpSpPr bwMode="auto">
          <a:xfrm>
            <a:off x="6156861" y="-46831"/>
            <a:ext cx="2954337" cy="1684338"/>
            <a:chOff x="5565775" y="4440238"/>
            <a:chExt cx="2954338" cy="1684337"/>
          </a:xfrm>
        </p:grpSpPr>
        <p:grpSp>
          <p:nvGrpSpPr>
            <p:cNvPr id="51" name="组合 73">
              <a:extLst>
                <a:ext uri="{FF2B5EF4-FFF2-40B4-BE49-F238E27FC236}">
                  <a16:creationId xmlns:a16="http://schemas.microsoft.com/office/drawing/2014/main" id="{9D04204B-46F5-1E4D-A7DE-E66B4C9EC9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5775" y="4440238"/>
              <a:ext cx="2954338" cy="1684337"/>
              <a:chOff x="5217578" y="1962481"/>
              <a:chExt cx="2954426" cy="1684007"/>
            </a:xfrm>
          </p:grpSpPr>
          <p:sp>
            <p:nvSpPr>
              <p:cNvPr id="54" name="TextBox 34">
                <a:extLst>
                  <a:ext uri="{FF2B5EF4-FFF2-40B4-BE49-F238E27FC236}">
                    <a16:creationId xmlns:a16="http://schemas.microsoft.com/office/drawing/2014/main" id="{57CB2E2B-9F43-9D49-B4D1-4FE6BAECB4E8}"/>
                  </a:ext>
                </a:extLst>
              </p:cNvPr>
              <p:cNvSpPr txBox="1"/>
              <p:nvPr/>
            </p:nvSpPr>
            <p:spPr bwMode="auto">
              <a:xfrm>
                <a:off x="7184549" y="2729093"/>
                <a:ext cx="466739" cy="68725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eaLnBrk="1" hangingPunct="1">
                  <a:defRPr/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SR</a:t>
                </a:r>
                <a:endParaRPr lang="zh-CN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TextBox 35">
                <a:extLst>
                  <a:ext uri="{FF2B5EF4-FFF2-40B4-BE49-F238E27FC236}">
                    <a16:creationId xmlns:a16="http://schemas.microsoft.com/office/drawing/2014/main" id="{863F316B-AABD-9242-8D1A-85AED1704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7926" y="3236812"/>
                <a:ext cx="420460" cy="191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cs typeface="Times New Roman" panose="02020603050405020304" pitchFamily="18" charset="0"/>
                  </a:rPr>
                  <a:t>&lt;</a:t>
                </a:r>
                <a:endParaRPr lang="zh-CN" altLang="en-US" sz="20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TextBox 36">
                <a:extLst>
                  <a:ext uri="{FF2B5EF4-FFF2-40B4-BE49-F238E27FC236}">
                    <a16:creationId xmlns:a16="http://schemas.microsoft.com/office/drawing/2014/main" id="{70814B3A-54A9-7A4F-9E7D-0896409F2E8B}"/>
                  </a:ext>
                </a:extLst>
              </p:cNvPr>
              <p:cNvSpPr txBox="1"/>
              <p:nvPr/>
            </p:nvSpPr>
            <p:spPr bwMode="auto">
              <a:xfrm>
                <a:off x="5911336" y="2202147"/>
                <a:ext cx="520716" cy="1214198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algn="ctr" eaLnBrk="1" hangingPunct="1">
                  <a:defRPr/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CL</a:t>
                </a:r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7" name="直接箭头连接符 83">
                <a:extLst>
                  <a:ext uri="{FF2B5EF4-FFF2-40B4-BE49-F238E27FC236}">
                    <a16:creationId xmlns:a16="http://schemas.microsoft.com/office/drawing/2014/main" id="{C1BB8C99-958F-6C40-A2CA-5C627B56D12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55725" y="3200488"/>
                <a:ext cx="368311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84">
                <a:extLst>
                  <a:ext uri="{FF2B5EF4-FFF2-40B4-BE49-F238E27FC236}">
                    <a16:creationId xmlns:a16="http://schemas.microsoft.com/office/drawing/2014/main" id="{E1D29BF9-5597-0949-B13E-AFF5792A2EC9}"/>
                  </a:ext>
                </a:extLst>
              </p:cNvPr>
              <p:cNvCxnSpPr/>
              <p:nvPr/>
            </p:nvCxnSpPr>
            <p:spPr bwMode="auto">
              <a:xfrm>
                <a:off x="7651288" y="3102082"/>
                <a:ext cx="369899" cy="31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85">
                <a:extLst>
                  <a:ext uri="{FF2B5EF4-FFF2-40B4-BE49-F238E27FC236}">
                    <a16:creationId xmlns:a16="http://schemas.microsoft.com/office/drawing/2014/main" id="{26DF2737-4E75-634F-B90D-009889732A5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25950" y="3100495"/>
                <a:ext cx="0" cy="5459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86">
                <a:extLst>
                  <a:ext uri="{FF2B5EF4-FFF2-40B4-BE49-F238E27FC236}">
                    <a16:creationId xmlns:a16="http://schemas.microsoft.com/office/drawing/2014/main" id="{31B3A6A3-2CDD-FE48-B611-074B7FF42B4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43025" y="3646488"/>
                <a:ext cx="24781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87">
                <a:extLst>
                  <a:ext uri="{FF2B5EF4-FFF2-40B4-BE49-F238E27FC236}">
                    <a16:creationId xmlns:a16="http://schemas.microsoft.com/office/drawing/2014/main" id="{17FEB49E-DF69-3047-97D6-13F5517D143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55725" y="3200488"/>
                <a:ext cx="0" cy="44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88">
                <a:extLst>
                  <a:ext uri="{FF2B5EF4-FFF2-40B4-BE49-F238E27FC236}">
                    <a16:creationId xmlns:a16="http://schemas.microsoft.com/office/drawing/2014/main" id="{DD5D1787-1F3C-CC4D-B81B-A5AB18402C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32052" y="2421179"/>
                <a:ext cx="159548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89">
                <a:extLst>
                  <a:ext uri="{FF2B5EF4-FFF2-40B4-BE49-F238E27FC236}">
                    <a16:creationId xmlns:a16="http://schemas.microsoft.com/office/drawing/2014/main" id="{9F2F80F1-3636-3244-98E9-9F7FDB3B756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32052" y="3100495"/>
                <a:ext cx="75249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TextBox 58">
                <a:extLst>
                  <a:ext uri="{FF2B5EF4-FFF2-40B4-BE49-F238E27FC236}">
                    <a16:creationId xmlns:a16="http://schemas.microsoft.com/office/drawing/2014/main" id="{92A9B31D-BD4D-6F45-AA38-97FE497A8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7578" y="1962481"/>
                <a:ext cx="362138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in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TextBox 60">
                <a:extLst>
                  <a:ext uri="{FF2B5EF4-FFF2-40B4-BE49-F238E27FC236}">
                    <a16:creationId xmlns:a16="http://schemas.microsoft.com/office/drawing/2014/main" id="{C07E4A8B-B7FE-ED45-856D-8A653C25FB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6523" y="1962671"/>
                <a:ext cx="493701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out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TextBox 61">
                <a:extLst>
                  <a:ext uri="{FF2B5EF4-FFF2-40B4-BE49-F238E27FC236}">
                    <a16:creationId xmlns:a16="http://schemas.microsoft.com/office/drawing/2014/main" id="{5CAA97C5-4804-B547-8EF9-11B8DE08C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94947" y="2660620"/>
                <a:ext cx="377057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cs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Box 62">
                <a:extLst>
                  <a:ext uri="{FF2B5EF4-FFF2-40B4-BE49-F238E27FC236}">
                    <a16:creationId xmlns:a16="http://schemas.microsoft.com/office/drawing/2014/main" id="{D4EC33E6-5104-7F4F-A36D-5A762C9F5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4060" y="2660620"/>
                <a:ext cx="391977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ns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8" name="直接箭头连接符 100">
                <a:extLst>
                  <a:ext uri="{FF2B5EF4-FFF2-40B4-BE49-F238E27FC236}">
                    <a16:creationId xmlns:a16="http://schemas.microsoft.com/office/drawing/2014/main" id="{95B58AE9-8009-AA41-9EA4-706F4DAC0E7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292192" y="2413242"/>
                <a:ext cx="6477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矩形: 圆角 78">
              <a:extLst>
                <a:ext uri="{FF2B5EF4-FFF2-40B4-BE49-F238E27FC236}">
                  <a16:creationId xmlns:a16="http://schemas.microsoft.com/office/drawing/2014/main" id="{B82925DC-7F05-214A-9809-EB2BEC9802A9}"/>
                </a:ext>
              </a:extLst>
            </p:cNvPr>
            <p:cNvSpPr/>
            <p:nvPr/>
          </p:nvSpPr>
          <p:spPr bwMode="auto">
            <a:xfrm>
              <a:off x="6072187" y="4556126"/>
              <a:ext cx="874713" cy="1466849"/>
            </a:xfrm>
            <a:prstGeom prst="roundRect">
              <a:avLst/>
            </a:prstGeom>
            <a:noFill/>
            <a:ln w="19050">
              <a:solidFill>
                <a:srgbClr val="CC33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3" name="矩形: 圆角 79">
              <a:extLst>
                <a:ext uri="{FF2B5EF4-FFF2-40B4-BE49-F238E27FC236}">
                  <a16:creationId xmlns:a16="http://schemas.microsoft.com/office/drawing/2014/main" id="{77E6F43B-FBE4-1B46-8B76-E5F4BE6D9188}"/>
                </a:ext>
              </a:extLst>
            </p:cNvPr>
            <p:cNvSpPr/>
            <p:nvPr/>
          </p:nvSpPr>
          <p:spPr bwMode="auto">
            <a:xfrm>
              <a:off x="7358063" y="5103813"/>
              <a:ext cx="796925" cy="919162"/>
            </a:xfrm>
            <a:prstGeom prst="roundRect">
              <a:avLst/>
            </a:prstGeom>
            <a:noFill/>
            <a:ln w="19050">
              <a:solidFill>
                <a:srgbClr val="00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678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686800" cy="1143000"/>
          </a:xfrm>
        </p:spPr>
        <p:txBody>
          <a:bodyPr/>
          <a:lstStyle/>
          <a:p>
            <a:pPr algn="l"/>
            <a:r>
              <a:rPr lang="zh-CN" altLang="en-US" dirty="0"/>
              <a:t>两段式摩尔型</a:t>
            </a:r>
            <a:r>
              <a:rPr lang="en-US" altLang="zh-CN" dirty="0"/>
              <a:t>FSM 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846138" y="1233488"/>
            <a:ext cx="5273675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92" tIns="26621" rIns="18792" bIns="26621"/>
          <a:lstStyle>
            <a:lvl1pPr defTabSz="901700">
              <a:spcAft>
                <a:spcPct val="20000"/>
              </a:spcAft>
              <a:buChar char="•"/>
              <a:tabLst>
                <a:tab pos="450850" algn="l"/>
                <a:tab pos="901700" algn="l"/>
                <a:tab pos="1350963" algn="l"/>
                <a:tab pos="2641600" algn="l"/>
              </a:tabLs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01700">
              <a:spcAft>
                <a:spcPct val="20000"/>
              </a:spcAft>
              <a:buChar char="–"/>
              <a:tabLst>
                <a:tab pos="450850" algn="l"/>
                <a:tab pos="901700" algn="l"/>
                <a:tab pos="1350963" algn="l"/>
                <a:tab pos="2641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01700">
              <a:spcAft>
                <a:spcPct val="20000"/>
              </a:spcAft>
              <a:buChar char="•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01700">
              <a:spcAft>
                <a:spcPct val="20000"/>
              </a:spcAft>
              <a:buChar char="–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01700"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tabLst>
                <a:tab pos="450850" algn="l"/>
                <a:tab pos="901700" algn="l"/>
                <a:tab pos="1350963" algn="l"/>
                <a:tab pos="2641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</a:rPr>
              <a:t>// </a:t>
            </a:r>
            <a:r>
              <a:rPr lang="zh-CN" altLang="en-US" sz="2400" b="0">
                <a:solidFill>
                  <a:srgbClr val="000000"/>
                </a:solidFill>
              </a:rPr>
              <a:t>描述</a:t>
            </a:r>
            <a:r>
              <a:rPr lang="en-US" altLang="zh-CN" sz="2400" b="0">
                <a:solidFill>
                  <a:srgbClr val="000000"/>
                </a:solidFill>
              </a:rPr>
              <a:t>CS</a:t>
            </a:r>
            <a:r>
              <a:rPr lang="zh-CN" altLang="en-US" sz="2400" b="0">
                <a:solidFill>
                  <a:srgbClr val="000000"/>
                </a:solidFill>
              </a:rPr>
              <a:t>和</a:t>
            </a:r>
            <a:r>
              <a:rPr lang="en-US" altLang="zh-CN" sz="2400" b="0">
                <a:solidFill>
                  <a:srgbClr val="000000"/>
                </a:solidFill>
              </a:rPr>
              <a:t>NS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</a:rPr>
              <a:t>   always @(posedge clk or negedge nrst)</a:t>
            </a:r>
            <a:br>
              <a:rPr lang="en-US" altLang="zh-CN" sz="2400" b="0">
                <a:solidFill>
                  <a:srgbClr val="000000"/>
                </a:solidFill>
              </a:rPr>
            </a:br>
            <a:r>
              <a:rPr lang="en-US" altLang="zh-CN" sz="2400" b="0">
                <a:solidFill>
                  <a:srgbClr val="000000"/>
                </a:solidFill>
              </a:rPr>
              <a:t>       if (!nrst)  state &lt;= zero;    //</a:t>
            </a:r>
            <a:r>
              <a:rPr lang="zh-CN" altLang="en-US" sz="2400" b="0">
                <a:solidFill>
                  <a:srgbClr val="000000"/>
                </a:solidFill>
              </a:rPr>
              <a:t>异步复位</a:t>
            </a:r>
            <a:endParaRPr lang="en-US" altLang="zh-CN" sz="2400" b="0">
              <a:solidFill>
                <a:srgbClr val="000000"/>
              </a:solidFill>
            </a:endParaRP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</a:rPr>
              <a:t>       else   case (state)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</a:rPr>
              <a:t>           zero:    if  (in)  state &lt;= one1;</a:t>
            </a:r>
            <a:br>
              <a:rPr lang="en-US" altLang="zh-CN" sz="2400" b="0">
                <a:solidFill>
                  <a:srgbClr val="000000"/>
                </a:solidFill>
              </a:rPr>
            </a:br>
            <a:r>
              <a:rPr lang="en-US" altLang="zh-CN" sz="2400" b="0">
                <a:solidFill>
                  <a:srgbClr val="000000"/>
                </a:solidFill>
              </a:rPr>
              <a:t>           one1:   if  (in)  state &lt;= two1s;</a:t>
            </a:r>
            <a:br>
              <a:rPr lang="en-US" altLang="zh-CN" sz="2400" b="0">
                <a:solidFill>
                  <a:srgbClr val="000000"/>
                </a:solidFill>
              </a:rPr>
            </a:br>
            <a:r>
              <a:rPr lang="en-US" altLang="zh-CN" sz="2400" b="0">
                <a:solidFill>
                  <a:srgbClr val="000000"/>
                </a:solidFill>
              </a:rPr>
              <a:t>                       else   state &lt;= zero; 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</a:rPr>
              <a:t>           two1s: if  (!in)  state &lt;= zero;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</a:rPr>
              <a:t>           default:  state &lt;= zero; </a:t>
            </a:r>
            <a:br>
              <a:rPr lang="en-US" altLang="zh-CN" sz="2400" b="0">
                <a:solidFill>
                  <a:srgbClr val="000000"/>
                </a:solidFill>
              </a:rPr>
            </a:br>
            <a:r>
              <a:rPr lang="en-US" altLang="zh-CN" sz="2400" b="0">
                <a:solidFill>
                  <a:srgbClr val="000000"/>
                </a:solidFill>
              </a:rPr>
              <a:t>       endcase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</a:rPr>
              <a:t>   always  @(state)    // </a:t>
            </a:r>
            <a:r>
              <a:rPr lang="zh-CN" altLang="en-US" sz="2400" b="0">
                <a:solidFill>
                  <a:srgbClr val="000000"/>
                </a:solidFill>
              </a:rPr>
              <a:t>描述</a:t>
            </a:r>
            <a:r>
              <a:rPr lang="en-US" altLang="zh-CN" sz="2400" b="0">
                <a:solidFill>
                  <a:srgbClr val="000000"/>
                </a:solidFill>
              </a:rPr>
              <a:t>OUT </a:t>
            </a:r>
            <a:br>
              <a:rPr lang="en-US" altLang="zh-CN" sz="2400" b="0">
                <a:solidFill>
                  <a:srgbClr val="000000"/>
                </a:solidFill>
              </a:rPr>
            </a:br>
            <a:r>
              <a:rPr lang="en-US" altLang="zh-CN" sz="2400" b="0">
                <a:solidFill>
                  <a:srgbClr val="000000"/>
                </a:solidFill>
              </a:rPr>
              <a:t>       if (state = = two1s)  out = 1;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</a:rPr>
              <a:t>       else  out=0;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</a:rPr>
              <a:t>endmodule</a:t>
            </a:r>
          </a:p>
        </p:txBody>
      </p:sp>
      <p:sp>
        <p:nvSpPr>
          <p:cNvPr id="45066" name="Rectangle 4"/>
          <p:cNvSpPr>
            <a:spLocks noGrp="1" noChangeArrowheads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E68DB1C-7671-465A-A9AB-16599D38290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5067" name="Rectangle 5"/>
          <p:cNvSpPr>
            <a:spLocks noGrp="1" noChangeArrowheads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45068" name="Rectangle 6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3B2ACF1-42DC-4722-A680-B7A915FA693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pSp>
        <p:nvGrpSpPr>
          <p:cNvPr id="28" name="Group 3">
            <a:extLst>
              <a:ext uri="{FF2B5EF4-FFF2-40B4-BE49-F238E27FC236}">
                <a16:creationId xmlns:a16="http://schemas.microsoft.com/office/drawing/2014/main" id="{3E0A79C9-72AF-FE4F-88C6-094177F6A191}"/>
              </a:ext>
            </a:extLst>
          </p:cNvPr>
          <p:cNvGrpSpPr>
            <a:grpSpLocks/>
          </p:cNvGrpSpPr>
          <p:nvPr/>
        </p:nvGrpSpPr>
        <p:grpSpPr bwMode="auto">
          <a:xfrm>
            <a:off x="6459549" y="2277145"/>
            <a:ext cx="1820863" cy="3240087"/>
            <a:chOff x="4020" y="1253"/>
            <a:chExt cx="1147" cy="2041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0FE8036B-90B6-1B4D-86FE-5776BBF35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1742"/>
              <a:ext cx="10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795EC745-F819-124F-B170-F8643CACA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2685"/>
              <a:ext cx="10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A246384E-5BAE-954B-B3E8-2E1FA59C0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" y="1803"/>
              <a:ext cx="10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C3D42CA2-EB1A-7146-836F-BE16AED19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361"/>
              <a:ext cx="10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4D3C0241-E1DE-D04A-AD33-C513EE51A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2979"/>
              <a:ext cx="10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25BE27A1-69EE-9240-8A34-DAADDD499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523"/>
              <a:ext cx="104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5" name="Oval 10">
              <a:extLst>
                <a:ext uri="{FF2B5EF4-FFF2-40B4-BE49-F238E27FC236}">
                  <a16:creationId xmlns:a16="http://schemas.microsoft.com/office/drawing/2014/main" id="{44C4EA29-BC03-8745-99EB-D20818ACE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253"/>
              <a:ext cx="737" cy="4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99" tIns="45098" rIns="90199" bIns="45098" anchor="ctr"/>
            <a:lstStyle>
              <a:lvl1pPr defTabSz="9017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zero</a:t>
              </a:r>
              <a:br>
                <a:rPr lang="en-US" altLang="zh-CN" sz="2000"/>
              </a:br>
              <a:r>
                <a:rPr lang="en-US" altLang="zh-CN" sz="2000"/>
                <a:t>/0</a:t>
              </a:r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68CC0473-F4D1-954E-AA53-B7C2AB5E9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2047"/>
              <a:ext cx="737" cy="4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99" tIns="45098" rIns="90199" bIns="45098" anchor="ctr"/>
            <a:lstStyle>
              <a:lvl1pPr defTabSz="9017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one1</a:t>
              </a:r>
              <a:br>
                <a:rPr lang="en-US" altLang="zh-CN" sz="2000"/>
              </a:br>
              <a:r>
                <a:rPr lang="en-US" altLang="zh-CN" sz="2000"/>
                <a:t>/0</a:t>
              </a:r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9627D370-D26B-254C-86CC-809103536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2841"/>
              <a:ext cx="737" cy="4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99" tIns="45098" rIns="90199" bIns="45098" anchor="ctr"/>
            <a:lstStyle>
              <a:lvl1pPr defTabSz="9017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two1s</a:t>
              </a:r>
            </a:p>
            <a:p>
              <a:pPr algn="ctr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/1</a:t>
              </a:r>
            </a:p>
          </p:txBody>
        </p:sp>
        <p:cxnSp>
          <p:nvCxnSpPr>
            <p:cNvPr id="38" name="AutoShape 13">
              <a:extLst>
                <a:ext uri="{FF2B5EF4-FFF2-40B4-BE49-F238E27FC236}">
                  <a16:creationId xmlns:a16="http://schemas.microsoft.com/office/drawing/2014/main" id="{F54C6FCB-9BA2-AB47-9C33-1B0DE6B2A5EA}"/>
                </a:ext>
              </a:extLst>
            </p:cNvPr>
            <p:cNvCxnSpPr>
              <a:cxnSpLocks noChangeShapeType="1"/>
              <a:stCxn id="35" idx="4"/>
              <a:endCxn id="36" idx="0"/>
            </p:cNvCxnSpPr>
            <p:nvPr/>
          </p:nvCxnSpPr>
          <p:spPr bwMode="auto">
            <a:xfrm>
              <a:off x="4587" y="1717"/>
              <a:ext cx="0" cy="3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14">
              <a:extLst>
                <a:ext uri="{FF2B5EF4-FFF2-40B4-BE49-F238E27FC236}">
                  <a16:creationId xmlns:a16="http://schemas.microsoft.com/office/drawing/2014/main" id="{7536E05F-BABF-8E4E-BFB1-EBF9853B905F}"/>
                </a:ext>
              </a:extLst>
            </p:cNvPr>
            <p:cNvCxnSpPr>
              <a:cxnSpLocks noChangeShapeType="1"/>
              <a:stCxn id="36" idx="4"/>
              <a:endCxn id="37" idx="0"/>
            </p:cNvCxnSpPr>
            <p:nvPr/>
          </p:nvCxnSpPr>
          <p:spPr bwMode="auto">
            <a:xfrm>
              <a:off x="4587" y="2511"/>
              <a:ext cx="0" cy="3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AutoShape 15">
              <a:extLst>
                <a:ext uri="{FF2B5EF4-FFF2-40B4-BE49-F238E27FC236}">
                  <a16:creationId xmlns:a16="http://schemas.microsoft.com/office/drawing/2014/main" id="{74C5BB6D-CEF1-BD43-9667-D41C1A87486B}"/>
                </a:ext>
              </a:extLst>
            </p:cNvPr>
            <p:cNvCxnSpPr>
              <a:cxnSpLocks noChangeShapeType="1"/>
              <a:stCxn id="36" idx="2"/>
              <a:endCxn id="35" idx="2"/>
            </p:cNvCxnSpPr>
            <p:nvPr/>
          </p:nvCxnSpPr>
          <p:spPr bwMode="auto">
            <a:xfrm rot="10800000" flipH="1">
              <a:off x="4206" y="1480"/>
              <a:ext cx="1" cy="794"/>
            </a:xfrm>
            <a:prstGeom prst="curvedConnector3">
              <a:avLst>
                <a:gd name="adj1" fmla="val -1960000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AutoShape 16">
              <a:extLst>
                <a:ext uri="{FF2B5EF4-FFF2-40B4-BE49-F238E27FC236}">
                  <a16:creationId xmlns:a16="http://schemas.microsoft.com/office/drawing/2014/main" id="{C70E1922-DDF1-B040-9C9B-E9F05E191DD7}"/>
                </a:ext>
              </a:extLst>
            </p:cNvPr>
            <p:cNvCxnSpPr>
              <a:cxnSpLocks noChangeShapeType="1"/>
              <a:stCxn id="37" idx="2"/>
              <a:endCxn id="35" idx="2"/>
            </p:cNvCxnSpPr>
            <p:nvPr/>
          </p:nvCxnSpPr>
          <p:spPr bwMode="auto">
            <a:xfrm rot="10800000" flipH="1">
              <a:off x="4206" y="1480"/>
              <a:ext cx="1" cy="1588"/>
            </a:xfrm>
            <a:prstGeom prst="curvedConnector3">
              <a:avLst>
                <a:gd name="adj1" fmla="val -3640001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17">
              <a:extLst>
                <a:ext uri="{FF2B5EF4-FFF2-40B4-BE49-F238E27FC236}">
                  <a16:creationId xmlns:a16="http://schemas.microsoft.com/office/drawing/2014/main" id="{3419BCBA-DEE0-2B44-A501-C04589580FA6}"/>
                </a:ext>
              </a:extLst>
            </p:cNvPr>
            <p:cNvCxnSpPr>
              <a:cxnSpLocks noChangeShapeType="1"/>
              <a:stCxn id="35" idx="5"/>
              <a:endCxn id="35" idx="7"/>
            </p:cNvCxnSpPr>
            <p:nvPr/>
          </p:nvCxnSpPr>
          <p:spPr bwMode="auto">
            <a:xfrm rot="5400000" flipH="1" flipV="1">
              <a:off x="4677" y="1479"/>
              <a:ext cx="341" cy="1"/>
            </a:xfrm>
            <a:prstGeom prst="curvedConnector5">
              <a:avLst>
                <a:gd name="adj1" fmla="val -25745"/>
                <a:gd name="adj2" fmla="val 41300014"/>
                <a:gd name="adj3" fmla="val 14606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18">
              <a:extLst>
                <a:ext uri="{FF2B5EF4-FFF2-40B4-BE49-F238E27FC236}">
                  <a16:creationId xmlns:a16="http://schemas.microsoft.com/office/drawing/2014/main" id="{63D1BCF7-04DA-0B43-873B-E66D021B37F1}"/>
                </a:ext>
              </a:extLst>
            </p:cNvPr>
            <p:cNvCxnSpPr>
              <a:cxnSpLocks noChangeShapeType="1"/>
              <a:stCxn id="37" idx="5"/>
              <a:endCxn id="37" idx="7"/>
            </p:cNvCxnSpPr>
            <p:nvPr/>
          </p:nvCxnSpPr>
          <p:spPr bwMode="auto">
            <a:xfrm rot="5400000" flipH="1" flipV="1">
              <a:off x="4677" y="3067"/>
              <a:ext cx="341" cy="1"/>
            </a:xfrm>
            <a:prstGeom prst="curvedConnector5">
              <a:avLst>
                <a:gd name="adj1" fmla="val -36046"/>
                <a:gd name="adj2" fmla="val 42100014"/>
                <a:gd name="adj3" fmla="val 14389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" name="Group 21">
            <a:extLst>
              <a:ext uri="{FF2B5EF4-FFF2-40B4-BE49-F238E27FC236}">
                <a16:creationId xmlns:a16="http://schemas.microsoft.com/office/drawing/2014/main" id="{09F9E887-1B13-284E-80A0-116812D80832}"/>
              </a:ext>
            </a:extLst>
          </p:cNvPr>
          <p:cNvGrpSpPr>
            <a:grpSpLocks/>
          </p:cNvGrpSpPr>
          <p:nvPr/>
        </p:nvGrpSpPr>
        <p:grpSpPr bwMode="auto">
          <a:xfrm>
            <a:off x="6787269" y="5733256"/>
            <a:ext cx="1781175" cy="720725"/>
            <a:chOff x="4201" y="3498"/>
            <a:chExt cx="1122" cy="454"/>
          </a:xfrm>
        </p:grpSpPr>
        <p:sp>
          <p:nvSpPr>
            <p:cNvPr id="45" name="Rectangle 22">
              <a:extLst>
                <a:ext uri="{FF2B5EF4-FFF2-40B4-BE49-F238E27FC236}">
                  <a16:creationId xmlns:a16="http://schemas.microsoft.com/office/drawing/2014/main" id="{715B7045-F167-DE44-BD42-FC2EEBC6D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" y="3498"/>
              <a:ext cx="157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in</a:t>
              </a:r>
            </a:p>
          </p:txBody>
        </p:sp>
        <p:sp>
          <p:nvSpPr>
            <p:cNvPr id="46" name="Line 23">
              <a:extLst>
                <a:ext uri="{FF2B5EF4-FFF2-40B4-BE49-F238E27FC236}">
                  <a16:creationId xmlns:a16="http://schemas.microsoft.com/office/drawing/2014/main" id="{7B3B3A71-10F9-7041-AC21-6104A323F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9" y="3725"/>
              <a:ext cx="3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Oval 24">
              <a:extLst>
                <a:ext uri="{FF2B5EF4-FFF2-40B4-BE49-F238E27FC236}">
                  <a16:creationId xmlns:a16="http://schemas.microsoft.com/office/drawing/2014/main" id="{2E94550C-069E-C348-AE82-BEC9D6B51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3499"/>
              <a:ext cx="737" cy="4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199" tIns="45098" rIns="90199" bIns="45098" anchor="ctr"/>
            <a:lstStyle>
              <a:lvl1pPr defTabSz="901700"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state</a:t>
              </a:r>
            </a:p>
            <a:p>
              <a:pPr algn="ctr">
                <a:lnSpc>
                  <a:spcPct val="9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/out</a:t>
              </a:r>
            </a:p>
          </p:txBody>
        </p:sp>
      </p:grpSp>
      <p:grpSp>
        <p:nvGrpSpPr>
          <p:cNvPr id="48" name="Group 25">
            <a:extLst>
              <a:ext uri="{FF2B5EF4-FFF2-40B4-BE49-F238E27FC236}">
                <a16:creationId xmlns:a16="http://schemas.microsoft.com/office/drawing/2014/main" id="{212665E0-DB4E-4C4E-AAFF-A6CD077D4C48}"/>
              </a:ext>
            </a:extLst>
          </p:cNvPr>
          <p:cNvGrpSpPr>
            <a:grpSpLocks/>
          </p:cNvGrpSpPr>
          <p:nvPr/>
        </p:nvGrpSpPr>
        <p:grpSpPr bwMode="auto">
          <a:xfrm>
            <a:off x="6665919" y="1772322"/>
            <a:ext cx="714375" cy="492126"/>
            <a:chOff x="4144" y="935"/>
            <a:chExt cx="450" cy="310"/>
          </a:xfrm>
        </p:grpSpPr>
        <p:cxnSp>
          <p:nvCxnSpPr>
            <p:cNvPr id="49" name="AutoShape 26">
              <a:extLst>
                <a:ext uri="{FF2B5EF4-FFF2-40B4-BE49-F238E27FC236}">
                  <a16:creationId xmlns:a16="http://schemas.microsoft.com/office/drawing/2014/main" id="{00679193-F31D-1D48-8DA1-567C14907A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93" y="981"/>
              <a:ext cx="1" cy="2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Rectangle 27">
              <a:extLst>
                <a:ext uri="{FF2B5EF4-FFF2-40B4-BE49-F238E27FC236}">
                  <a16:creationId xmlns:a16="http://schemas.microsoft.com/office/drawing/2014/main" id="{A1EFE93E-F76F-DF48-94DB-A58E72AEB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935"/>
              <a:ext cx="35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2" tIns="26621" rIns="18792" bIns="26621">
              <a:spAutoFit/>
            </a:bodyPr>
            <a:lstStyle>
              <a:lvl1pPr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01700">
                <a:spcAft>
                  <a:spcPct val="20000"/>
                </a:spcAft>
                <a:buChar char="•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01700">
                <a:spcAft>
                  <a:spcPct val="20000"/>
                </a:spcAft>
                <a:buChar char="–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01700"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tabLst>
                  <a:tab pos="450850" algn="l"/>
                  <a:tab pos="901700" algn="l"/>
                  <a:tab pos="1350963" algn="l"/>
                </a:tabLs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075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!nrst</a:t>
              </a:r>
            </a:p>
          </p:txBody>
        </p:sp>
      </p:grpSp>
      <p:grpSp>
        <p:nvGrpSpPr>
          <p:cNvPr id="51" name="组合 75">
            <a:extLst>
              <a:ext uri="{FF2B5EF4-FFF2-40B4-BE49-F238E27FC236}">
                <a16:creationId xmlns:a16="http://schemas.microsoft.com/office/drawing/2014/main" id="{AE8DF770-FB93-F04D-AFD0-262AF9D06D67}"/>
              </a:ext>
            </a:extLst>
          </p:cNvPr>
          <p:cNvGrpSpPr>
            <a:grpSpLocks/>
          </p:cNvGrpSpPr>
          <p:nvPr/>
        </p:nvGrpSpPr>
        <p:grpSpPr bwMode="auto">
          <a:xfrm>
            <a:off x="6156861" y="-46831"/>
            <a:ext cx="2954337" cy="1684338"/>
            <a:chOff x="5565775" y="4440238"/>
            <a:chExt cx="2954338" cy="1684337"/>
          </a:xfrm>
        </p:grpSpPr>
        <p:grpSp>
          <p:nvGrpSpPr>
            <p:cNvPr id="52" name="组合 73">
              <a:extLst>
                <a:ext uri="{FF2B5EF4-FFF2-40B4-BE49-F238E27FC236}">
                  <a16:creationId xmlns:a16="http://schemas.microsoft.com/office/drawing/2014/main" id="{6C17CC0C-3CEA-864F-9253-A55579B003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5775" y="4440238"/>
              <a:ext cx="2954338" cy="1684337"/>
              <a:chOff x="5217578" y="1962481"/>
              <a:chExt cx="2954426" cy="1684007"/>
            </a:xfrm>
          </p:grpSpPr>
          <p:sp>
            <p:nvSpPr>
              <p:cNvPr id="55" name="TextBox 34">
                <a:extLst>
                  <a:ext uri="{FF2B5EF4-FFF2-40B4-BE49-F238E27FC236}">
                    <a16:creationId xmlns:a16="http://schemas.microsoft.com/office/drawing/2014/main" id="{D3F87737-F3B1-574C-9F69-19738F394C34}"/>
                  </a:ext>
                </a:extLst>
              </p:cNvPr>
              <p:cNvSpPr txBox="1"/>
              <p:nvPr/>
            </p:nvSpPr>
            <p:spPr bwMode="auto">
              <a:xfrm>
                <a:off x="7184549" y="2729093"/>
                <a:ext cx="466739" cy="68725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eaLnBrk="1" hangingPunct="1">
                  <a:defRPr/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SR</a:t>
                </a:r>
                <a:endParaRPr lang="zh-CN" alt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TextBox 35">
                <a:extLst>
                  <a:ext uri="{FF2B5EF4-FFF2-40B4-BE49-F238E27FC236}">
                    <a16:creationId xmlns:a16="http://schemas.microsoft.com/office/drawing/2014/main" id="{D8912C85-47A7-EB41-B464-EB68A5B2E8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7926" y="3236812"/>
                <a:ext cx="420460" cy="1916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000" b="0">
                    <a:cs typeface="Times New Roman" panose="02020603050405020304" pitchFamily="18" charset="0"/>
                  </a:rPr>
                  <a:t>&lt;</a:t>
                </a:r>
                <a:endParaRPr lang="zh-CN" altLang="en-US" sz="20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Box 36">
                <a:extLst>
                  <a:ext uri="{FF2B5EF4-FFF2-40B4-BE49-F238E27FC236}">
                    <a16:creationId xmlns:a16="http://schemas.microsoft.com/office/drawing/2014/main" id="{D354DBD9-48D2-8E43-ACD8-872D14982D92}"/>
                  </a:ext>
                </a:extLst>
              </p:cNvPr>
              <p:cNvSpPr txBox="1"/>
              <p:nvPr/>
            </p:nvSpPr>
            <p:spPr bwMode="auto">
              <a:xfrm>
                <a:off x="5911336" y="2202147"/>
                <a:ext cx="520716" cy="1214198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0" tIns="0" rIns="0" bIns="0" anchor="ctr" anchorCtr="1"/>
              <a:lstStyle/>
              <a:p>
                <a:pPr algn="ctr" eaLnBrk="1" hangingPunct="1">
                  <a:defRPr/>
                </a:pPr>
                <a:r>
                  <a:rPr lang="en-US" altLang="zh-CN" sz="2000" dirty="0">
                    <a:latin typeface="Times New Roman" pitchFamily="18" charset="0"/>
                    <a:cs typeface="Times New Roman" pitchFamily="18" charset="0"/>
                  </a:rPr>
                  <a:t>CL</a:t>
                </a:r>
                <a:endParaRPr lang="en-US" altLang="zh-C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8" name="直接箭头连接符 83">
                <a:extLst>
                  <a:ext uri="{FF2B5EF4-FFF2-40B4-BE49-F238E27FC236}">
                    <a16:creationId xmlns:a16="http://schemas.microsoft.com/office/drawing/2014/main" id="{15A34721-534B-C048-B2C0-2037AC0E9B6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55725" y="3200488"/>
                <a:ext cx="368311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84">
                <a:extLst>
                  <a:ext uri="{FF2B5EF4-FFF2-40B4-BE49-F238E27FC236}">
                    <a16:creationId xmlns:a16="http://schemas.microsoft.com/office/drawing/2014/main" id="{46F2B045-3A6E-A34D-9866-7BF8F1A72402}"/>
                  </a:ext>
                </a:extLst>
              </p:cNvPr>
              <p:cNvCxnSpPr/>
              <p:nvPr/>
            </p:nvCxnSpPr>
            <p:spPr bwMode="auto">
              <a:xfrm>
                <a:off x="7651288" y="3102082"/>
                <a:ext cx="369899" cy="31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85">
                <a:extLst>
                  <a:ext uri="{FF2B5EF4-FFF2-40B4-BE49-F238E27FC236}">
                    <a16:creationId xmlns:a16="http://schemas.microsoft.com/office/drawing/2014/main" id="{7A069B54-6286-DA46-98F6-A5219945901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25950" y="3100495"/>
                <a:ext cx="0" cy="5459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86">
                <a:extLst>
                  <a:ext uri="{FF2B5EF4-FFF2-40B4-BE49-F238E27FC236}">
                    <a16:creationId xmlns:a16="http://schemas.microsoft.com/office/drawing/2014/main" id="{C18EEC03-DB9D-CF47-9DEA-2C80937142D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43025" y="3646488"/>
                <a:ext cx="24781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87">
                <a:extLst>
                  <a:ext uri="{FF2B5EF4-FFF2-40B4-BE49-F238E27FC236}">
                    <a16:creationId xmlns:a16="http://schemas.microsoft.com/office/drawing/2014/main" id="{AE78FE01-E8EC-A74D-9C6D-C5628B39120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55725" y="3200488"/>
                <a:ext cx="0" cy="44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88">
                <a:extLst>
                  <a:ext uri="{FF2B5EF4-FFF2-40B4-BE49-F238E27FC236}">
                    <a16:creationId xmlns:a16="http://schemas.microsoft.com/office/drawing/2014/main" id="{0979220A-A9EE-BE49-8046-C00386155E5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32052" y="2421179"/>
                <a:ext cx="159548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89">
                <a:extLst>
                  <a:ext uri="{FF2B5EF4-FFF2-40B4-BE49-F238E27FC236}">
                    <a16:creationId xmlns:a16="http://schemas.microsoft.com/office/drawing/2014/main" id="{F052ECD9-0C9E-A042-8C9B-C94F7705FA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32052" y="3100495"/>
                <a:ext cx="75249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58">
                <a:extLst>
                  <a:ext uri="{FF2B5EF4-FFF2-40B4-BE49-F238E27FC236}">
                    <a16:creationId xmlns:a16="http://schemas.microsoft.com/office/drawing/2014/main" id="{C6A15606-6F5A-3241-AFF7-6AEBF15D36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7578" y="1962481"/>
                <a:ext cx="362138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in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TextBox 60">
                <a:extLst>
                  <a:ext uri="{FF2B5EF4-FFF2-40B4-BE49-F238E27FC236}">
                    <a16:creationId xmlns:a16="http://schemas.microsoft.com/office/drawing/2014/main" id="{61F0AF82-5331-434A-90C0-FAFA92D240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6523" y="1962671"/>
                <a:ext cx="493701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out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TextBox 61">
                <a:extLst>
                  <a:ext uri="{FF2B5EF4-FFF2-40B4-BE49-F238E27FC236}">
                    <a16:creationId xmlns:a16="http://schemas.microsoft.com/office/drawing/2014/main" id="{6242FF5A-47A2-8E43-9B4C-6EDA9D3CA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94947" y="2660620"/>
                <a:ext cx="377057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cs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Box 62">
                <a:extLst>
                  <a:ext uri="{FF2B5EF4-FFF2-40B4-BE49-F238E27FC236}">
                    <a16:creationId xmlns:a16="http://schemas.microsoft.com/office/drawing/2014/main" id="{CC78FBB8-088D-3340-A863-1AA01E6437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4060" y="2660620"/>
                <a:ext cx="391977" cy="374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cs typeface="Times New Roman" panose="02020603050405020304" pitchFamily="18" charset="0"/>
                  </a:rPr>
                  <a:t>ns</a:t>
                </a:r>
                <a:endParaRPr lang="zh-CN" altLang="en-US" sz="2400" b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9" name="直接箭头连接符 100">
                <a:extLst>
                  <a:ext uri="{FF2B5EF4-FFF2-40B4-BE49-F238E27FC236}">
                    <a16:creationId xmlns:a16="http://schemas.microsoft.com/office/drawing/2014/main" id="{D9458FFB-798E-104A-96D4-BF389084126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292192" y="2413242"/>
                <a:ext cx="6477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3" name="矩形: 圆角 78">
              <a:extLst>
                <a:ext uri="{FF2B5EF4-FFF2-40B4-BE49-F238E27FC236}">
                  <a16:creationId xmlns:a16="http://schemas.microsoft.com/office/drawing/2014/main" id="{6AF35718-11AF-074C-8EDB-C4E90B89872A}"/>
                </a:ext>
              </a:extLst>
            </p:cNvPr>
            <p:cNvSpPr/>
            <p:nvPr/>
          </p:nvSpPr>
          <p:spPr bwMode="auto">
            <a:xfrm>
              <a:off x="6072187" y="4556126"/>
              <a:ext cx="874713" cy="1466849"/>
            </a:xfrm>
            <a:prstGeom prst="roundRect">
              <a:avLst/>
            </a:prstGeom>
            <a:noFill/>
            <a:ln w="19050">
              <a:solidFill>
                <a:srgbClr val="CC33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4" name="矩形: 圆角 79">
              <a:extLst>
                <a:ext uri="{FF2B5EF4-FFF2-40B4-BE49-F238E27FC236}">
                  <a16:creationId xmlns:a16="http://schemas.microsoft.com/office/drawing/2014/main" id="{9BFA0DEF-EAD8-DD49-B2A1-E8058CA26299}"/>
                </a:ext>
              </a:extLst>
            </p:cNvPr>
            <p:cNvSpPr/>
            <p:nvPr/>
          </p:nvSpPr>
          <p:spPr bwMode="auto">
            <a:xfrm>
              <a:off x="7358063" y="5103813"/>
              <a:ext cx="796925" cy="919162"/>
            </a:xfrm>
            <a:prstGeom prst="roundRect">
              <a:avLst/>
            </a:prstGeom>
            <a:noFill/>
            <a:ln w="19050">
              <a:solidFill>
                <a:srgbClr val="00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5DF1388-CDE4-4CDE-8F2C-D66C10ADD88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46084" name="Rectangle 6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B379E64-B646-4BB0-A286-116301CAD06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691D906-7634-0C47-98DA-C3BEBFCE2A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Verilog</a:t>
            </a:r>
            <a:r>
              <a:rPr lang="zh-CN" altLang="en-US"/>
              <a:t>过程赋值语句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2B2DED4-D9FE-154A-A698-A95D562D7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7931150" cy="49323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always</a:t>
            </a:r>
            <a:r>
              <a:rPr lang="zh-CN" altLang="en-US" dirty="0"/>
              <a:t>和</a:t>
            </a:r>
            <a:r>
              <a:rPr lang="en-US" altLang="zh-CN" dirty="0"/>
              <a:t>initial</a:t>
            </a:r>
            <a:r>
              <a:rPr lang="zh-CN" altLang="en-US" dirty="0"/>
              <a:t>块中，对</a:t>
            </a:r>
            <a:r>
              <a:rPr lang="en-US" altLang="zh-CN" dirty="0"/>
              <a:t>reg</a:t>
            </a:r>
            <a:r>
              <a:rPr lang="zh-CN" altLang="en-US" dirty="0"/>
              <a:t>类型变量赋值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两种赋值方式</a:t>
            </a:r>
          </a:p>
          <a:p>
            <a:pPr lvl="1">
              <a:lnSpc>
                <a:spcPct val="110000"/>
              </a:lnSpc>
            </a:pPr>
            <a:r>
              <a:rPr lang="zh-CN" altLang="en-US" sz="2800" dirty="0"/>
              <a:t>阻塞（</a:t>
            </a:r>
            <a:r>
              <a:rPr lang="en-US" altLang="zh-CN" sz="2800" dirty="0"/>
              <a:t>blocking)  </a:t>
            </a:r>
            <a:r>
              <a:rPr lang="zh-CN" altLang="en-US" sz="2800" dirty="0"/>
              <a:t>赋值语句 </a:t>
            </a:r>
            <a:r>
              <a:rPr lang="en-US" altLang="zh-CN" sz="2800" dirty="0"/>
              <a:t>( = )</a:t>
            </a:r>
            <a:endParaRPr lang="zh-CN" altLang="en-US" sz="2800" dirty="0"/>
          </a:p>
          <a:p>
            <a:pPr lvl="2">
              <a:lnSpc>
                <a:spcPct val="110000"/>
              </a:lnSpc>
            </a:pPr>
            <a:r>
              <a:rPr lang="zh-CN" altLang="en-US" sz="2400" dirty="0"/>
              <a:t>块内的赋值语句顺序执行，完成一条赋值语句后才能做下一句的操作</a:t>
            </a:r>
            <a:endParaRPr lang="en-US" altLang="zh-CN" sz="2400" dirty="0"/>
          </a:p>
          <a:p>
            <a:pPr lvl="2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推荐描述组合电路</a:t>
            </a:r>
          </a:p>
          <a:p>
            <a:pPr lvl="1">
              <a:lnSpc>
                <a:spcPct val="110000"/>
              </a:lnSpc>
            </a:pPr>
            <a:r>
              <a:rPr lang="zh-CN" altLang="en-US" sz="2800" dirty="0"/>
              <a:t>非阻塞（</a:t>
            </a:r>
            <a:r>
              <a:rPr lang="en-US" altLang="zh-CN" sz="2800" dirty="0"/>
              <a:t>non-blocking)  </a:t>
            </a:r>
            <a:r>
              <a:rPr lang="zh-CN" altLang="en-US" sz="2800" dirty="0"/>
              <a:t>赋值语句 </a:t>
            </a:r>
            <a:r>
              <a:rPr lang="en-US" altLang="zh-CN" sz="2800" dirty="0"/>
              <a:t>( &lt;= )</a:t>
            </a:r>
            <a:endParaRPr lang="zh-CN" altLang="en-US" sz="2800" dirty="0"/>
          </a:p>
          <a:p>
            <a:pPr lvl="2">
              <a:lnSpc>
                <a:spcPct val="110000"/>
              </a:lnSpc>
            </a:pPr>
            <a:r>
              <a:rPr lang="zh-CN" altLang="en-US" sz="2400" dirty="0"/>
              <a:t>块内的赋值语句并发执行，即同时赋值</a:t>
            </a:r>
            <a:endParaRPr lang="en-US" altLang="zh-CN" sz="2400" dirty="0"/>
          </a:p>
          <a:p>
            <a:pPr lvl="2">
              <a:lnSpc>
                <a:spcPct val="11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推荐描述时序电路</a:t>
            </a:r>
          </a:p>
          <a:p>
            <a:pPr lvl="1"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EB6484A6-5013-D34B-8E67-BA7BD3647F49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95288" y="6453188"/>
            <a:ext cx="1720850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Aft>
                <a:spcPct val="0"/>
              </a:spcAft>
              <a:buFontTx/>
              <a:buNone/>
            </a:pPr>
            <a:fld id="{6EBB78E6-148E-8B4B-ACC6-93B7E25B90B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 eaLnBrk="0" hangingPunct="0"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C4403272-5121-5241-8177-3C4649A3CB47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2195513" y="6453188"/>
            <a:ext cx="5148262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6F26E497-422A-A145-A785-820220DD0C2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502525" y="6453188"/>
            <a:ext cx="1219200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Aft>
                <a:spcPct val="0"/>
              </a:spcAft>
              <a:buFontTx/>
              <a:buNone/>
            </a:pPr>
            <a:fld id="{D93BC4B9-2940-934D-A187-7E50E2BD5AD1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 algn="l" eaLnBrk="0" hangingPunct="0"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Verilog</a:t>
            </a:r>
            <a:r>
              <a:rPr lang="zh-CN" altLang="en-US"/>
              <a:t>描述</a:t>
            </a:r>
            <a:r>
              <a:rPr lang="en-US" altLang="zh-CN"/>
              <a:t>D</a:t>
            </a:r>
            <a:r>
              <a:rPr lang="zh-CN" altLang="en-US"/>
              <a:t>锁存器和触发器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8513" y="1674813"/>
            <a:ext cx="4284662" cy="4525962"/>
          </a:xfrm>
        </p:spPr>
        <p:txBody>
          <a:bodyPr/>
          <a:lstStyle/>
          <a:p>
            <a:pPr>
              <a:spcBef>
                <a:spcPct val="25000"/>
              </a:spcBef>
              <a:buFontTx/>
              <a:buNone/>
            </a:pPr>
            <a:r>
              <a:rPr lang="en-US" altLang="zh-CN" sz="2400" b="0"/>
              <a:t>module </a:t>
            </a:r>
            <a:r>
              <a:rPr lang="en-US" altLang="zh-CN" sz="2400"/>
              <a:t>D_FF (Q, Qn, D, C);</a:t>
            </a:r>
          </a:p>
          <a:p>
            <a:pPr lvl="1">
              <a:spcBef>
                <a:spcPct val="25000"/>
              </a:spcBef>
              <a:buFontTx/>
              <a:buNone/>
            </a:pPr>
            <a:r>
              <a:rPr lang="en-US" altLang="zh-CN"/>
              <a:t>input</a:t>
            </a:r>
            <a:r>
              <a:rPr lang="en-US" altLang="zh-CN" b="1"/>
              <a:t> D, C</a:t>
            </a:r>
            <a:r>
              <a:rPr lang="en-US" altLang="zh-CN"/>
              <a:t>;</a:t>
            </a:r>
          </a:p>
          <a:p>
            <a:pPr lvl="1">
              <a:spcBef>
                <a:spcPct val="25000"/>
              </a:spcBef>
              <a:buFontTx/>
              <a:buNone/>
            </a:pPr>
            <a:r>
              <a:rPr lang="en-US" altLang="zh-CN"/>
              <a:t>output </a:t>
            </a:r>
            <a:r>
              <a:rPr lang="en-US" altLang="zh-CN" b="1"/>
              <a:t>Q, Qn</a:t>
            </a:r>
            <a:r>
              <a:rPr lang="en-US" altLang="zh-CN"/>
              <a:t>;</a:t>
            </a:r>
          </a:p>
          <a:p>
            <a:pPr lvl="1">
              <a:spcBef>
                <a:spcPct val="25000"/>
              </a:spcBef>
              <a:buFontTx/>
              <a:buNone/>
            </a:pPr>
            <a:r>
              <a:rPr lang="en-US" altLang="zh-CN"/>
              <a:t>reg </a:t>
            </a:r>
            <a:r>
              <a:rPr lang="en-US" altLang="zh-CN" b="1"/>
              <a:t>Q</a:t>
            </a:r>
            <a:r>
              <a:rPr lang="en-US" altLang="zh-CN"/>
              <a:t>;</a:t>
            </a:r>
          </a:p>
          <a:p>
            <a:pPr lvl="1">
              <a:spcBef>
                <a:spcPct val="25000"/>
              </a:spcBef>
              <a:buFontTx/>
              <a:buNone/>
            </a:pPr>
            <a:r>
              <a:rPr lang="en-US" altLang="zh-CN"/>
              <a:t>assign </a:t>
            </a:r>
            <a:r>
              <a:rPr lang="en-US" altLang="zh-CN" b="1"/>
              <a:t>Qn</a:t>
            </a:r>
            <a:r>
              <a:rPr lang="en-US" altLang="zh-CN"/>
              <a:t> = ~</a:t>
            </a:r>
            <a:r>
              <a:rPr lang="en-US" altLang="zh-CN" b="1"/>
              <a:t>Q</a:t>
            </a:r>
            <a:r>
              <a:rPr lang="en-US" altLang="zh-CN"/>
              <a:t>;</a:t>
            </a:r>
          </a:p>
          <a:p>
            <a:pPr lvl="1">
              <a:spcBef>
                <a:spcPct val="25000"/>
              </a:spcBef>
              <a:buFontTx/>
              <a:buNone/>
            </a:pPr>
            <a:r>
              <a:rPr lang="en-US" altLang="zh-CN"/>
              <a:t>always</a:t>
            </a:r>
            <a:r>
              <a:rPr lang="en-US" altLang="zh-CN" b="1"/>
              <a:t> </a:t>
            </a:r>
            <a:r>
              <a:rPr lang="en-US" altLang="zh-CN"/>
              <a:t>@(posedge</a:t>
            </a:r>
            <a:r>
              <a:rPr lang="en-US" altLang="zh-CN" b="1"/>
              <a:t> C</a:t>
            </a:r>
            <a:r>
              <a:rPr lang="en-US" altLang="zh-CN"/>
              <a:t>)</a:t>
            </a:r>
          </a:p>
          <a:p>
            <a:pPr lvl="1">
              <a:spcBef>
                <a:spcPct val="25000"/>
              </a:spcBef>
              <a:buFontTx/>
              <a:buNone/>
            </a:pPr>
            <a:r>
              <a:rPr lang="en-US" altLang="zh-CN"/>
              <a:t>	</a:t>
            </a:r>
            <a:r>
              <a:rPr lang="en-US" altLang="zh-CN" b="1"/>
              <a:t>Q</a:t>
            </a:r>
            <a:r>
              <a:rPr lang="en-US" altLang="zh-CN"/>
              <a:t> &lt;= </a:t>
            </a:r>
            <a:r>
              <a:rPr lang="en-US" altLang="zh-CN" b="1"/>
              <a:t>D</a:t>
            </a:r>
            <a:r>
              <a:rPr lang="en-US" altLang="zh-CN"/>
              <a:t>;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2400" b="0"/>
              <a:t>endmodule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1674813"/>
            <a:ext cx="37909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dirty="0"/>
              <a:t>module </a:t>
            </a:r>
            <a:r>
              <a:rPr lang="en-US" altLang="zh-CN" sz="2400" dirty="0" err="1"/>
              <a:t>D_Latch</a:t>
            </a:r>
            <a:r>
              <a:rPr lang="en-US" altLang="zh-CN" sz="2400" dirty="0"/>
              <a:t> (Q, </a:t>
            </a:r>
            <a:r>
              <a:rPr lang="en-US" altLang="zh-CN" sz="2400" dirty="0" err="1"/>
              <a:t>Qn</a:t>
            </a:r>
            <a:r>
              <a:rPr lang="en-US" altLang="zh-CN" sz="2400" dirty="0"/>
              <a:t>, 	  D, C);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/>
              <a:t>input </a:t>
            </a:r>
            <a:r>
              <a:rPr lang="en-US" altLang="zh-CN" b="1" dirty="0"/>
              <a:t>D, C;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/>
              <a:t>output</a:t>
            </a:r>
            <a:r>
              <a:rPr lang="en-US" altLang="zh-CN" b="1" dirty="0"/>
              <a:t> Q, </a:t>
            </a:r>
            <a:r>
              <a:rPr lang="en-US" altLang="zh-CN" b="1" dirty="0" err="1"/>
              <a:t>Qn</a:t>
            </a:r>
            <a:r>
              <a:rPr lang="en-US" altLang="zh-CN" b="1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/>
              <a:t>reg</a:t>
            </a:r>
            <a:r>
              <a:rPr lang="en-US" altLang="zh-CN" b="1" dirty="0"/>
              <a:t> Q;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/>
              <a:t>assign </a:t>
            </a:r>
            <a:r>
              <a:rPr lang="en-US" altLang="zh-CN" b="1" dirty="0" err="1"/>
              <a:t>Qn</a:t>
            </a:r>
            <a:r>
              <a:rPr lang="en-US" altLang="zh-CN" b="1" dirty="0"/>
              <a:t> </a:t>
            </a:r>
            <a:r>
              <a:rPr lang="en-US" altLang="zh-CN" dirty="0"/>
              <a:t>= ~</a:t>
            </a:r>
            <a:r>
              <a:rPr lang="en-US" altLang="zh-CN" b="1" dirty="0"/>
              <a:t>Q</a:t>
            </a:r>
            <a:r>
              <a:rPr lang="en-US" altLang="zh-CN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/>
              <a:t>always</a:t>
            </a:r>
            <a:r>
              <a:rPr lang="en-US" altLang="zh-CN" b="1" dirty="0"/>
              <a:t> </a:t>
            </a:r>
            <a:r>
              <a:rPr lang="en-US" altLang="zh-CN" dirty="0"/>
              <a:t>@(</a:t>
            </a:r>
            <a:r>
              <a:rPr lang="en-US" altLang="zh-CN" b="1" dirty="0"/>
              <a:t>D </a:t>
            </a:r>
            <a:r>
              <a:rPr lang="en-US" altLang="zh-CN" dirty="0"/>
              <a:t>or</a:t>
            </a:r>
            <a:r>
              <a:rPr lang="en-US" altLang="zh-CN" b="1" dirty="0"/>
              <a:t> C</a:t>
            </a:r>
            <a:r>
              <a:rPr lang="en-US" altLang="zh-CN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if (</a:t>
            </a:r>
            <a:r>
              <a:rPr lang="en-US" altLang="zh-CN" b="1" dirty="0"/>
              <a:t>C</a:t>
            </a:r>
            <a:r>
              <a:rPr lang="en-US" altLang="zh-CN" dirty="0"/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/>
              <a:t>		</a:t>
            </a:r>
            <a:r>
              <a:rPr lang="en-US" altLang="zh-CN" b="1" dirty="0"/>
              <a:t>Q</a:t>
            </a:r>
            <a:r>
              <a:rPr lang="en-US" altLang="zh-CN" dirty="0"/>
              <a:t> &lt;= </a:t>
            </a:r>
            <a:r>
              <a:rPr lang="en-US" altLang="zh-CN" b="1" dirty="0"/>
              <a:t>D</a:t>
            </a:r>
            <a:r>
              <a:rPr lang="en-US" altLang="zh-CN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 dirty="0" err="1"/>
              <a:t>endmodule</a:t>
            </a:r>
            <a:endParaRPr lang="en-US" altLang="zh-CN" sz="2400" dirty="0"/>
          </a:p>
          <a:p>
            <a:pPr>
              <a:lnSpc>
                <a:spcPct val="90000"/>
              </a:lnSpc>
              <a:buFontTx/>
              <a:buNone/>
            </a:pPr>
            <a:endParaRPr lang="zh-CN" altLang="en-US" sz="2400" dirty="0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3827463" y="5913438"/>
            <a:ext cx="312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2989263" y="5121275"/>
            <a:ext cx="838200" cy="11525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952750" y="528955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D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3471863" y="528955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457575" y="56975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</a:p>
        </p:txBody>
      </p:sp>
      <p:sp>
        <p:nvSpPr>
          <p:cNvPr id="12298" name="Oval 11"/>
          <p:cNvSpPr>
            <a:spLocks noChangeArrowheads="1"/>
          </p:cNvSpPr>
          <p:nvPr/>
        </p:nvSpPr>
        <p:spPr bwMode="auto">
          <a:xfrm>
            <a:off x="3830638" y="5854700"/>
            <a:ext cx="130175" cy="1301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>
            <a:off x="2701925" y="5481638"/>
            <a:ext cx="276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Line 13"/>
          <p:cNvSpPr>
            <a:spLocks noChangeShapeType="1"/>
          </p:cNvSpPr>
          <p:nvPr/>
        </p:nvSpPr>
        <p:spPr bwMode="auto">
          <a:xfrm>
            <a:off x="2701925" y="5910263"/>
            <a:ext cx="276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>
            <a:off x="3827463" y="5481638"/>
            <a:ext cx="3127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>
            <a:off x="2967038" y="572135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C</a:t>
            </a:r>
          </a:p>
        </p:txBody>
      </p:sp>
      <p:sp>
        <p:nvSpPr>
          <p:cNvPr id="12303" name="Rectangle 16"/>
          <p:cNvSpPr>
            <a:spLocks noChangeArrowheads="1"/>
          </p:cNvSpPr>
          <p:nvPr/>
        </p:nvSpPr>
        <p:spPr bwMode="auto">
          <a:xfrm>
            <a:off x="7054850" y="5121275"/>
            <a:ext cx="838200" cy="11525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304" name="Line 17"/>
          <p:cNvSpPr>
            <a:spLocks noChangeShapeType="1"/>
          </p:cNvSpPr>
          <p:nvPr/>
        </p:nvSpPr>
        <p:spPr bwMode="auto">
          <a:xfrm>
            <a:off x="6767513" y="5481638"/>
            <a:ext cx="276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5" name="Line 18"/>
          <p:cNvSpPr>
            <a:spLocks noChangeShapeType="1"/>
          </p:cNvSpPr>
          <p:nvPr/>
        </p:nvSpPr>
        <p:spPr bwMode="auto">
          <a:xfrm>
            <a:off x="6767513" y="5910263"/>
            <a:ext cx="276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7018338" y="5289550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D</a:t>
            </a:r>
          </a:p>
        </p:txBody>
      </p:sp>
      <p:sp>
        <p:nvSpPr>
          <p:cNvPr id="12307" name="Text Box 20"/>
          <p:cNvSpPr txBox="1">
            <a:spLocks noChangeArrowheads="1"/>
          </p:cNvSpPr>
          <p:nvPr/>
        </p:nvSpPr>
        <p:spPr bwMode="auto">
          <a:xfrm>
            <a:off x="7537450" y="528955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</a:p>
        </p:txBody>
      </p:sp>
      <p:sp>
        <p:nvSpPr>
          <p:cNvPr id="12308" name="AutoShape 21"/>
          <p:cNvSpPr>
            <a:spLocks noChangeArrowheads="1"/>
          </p:cNvSpPr>
          <p:nvPr/>
        </p:nvSpPr>
        <p:spPr bwMode="auto">
          <a:xfrm rot="5400000">
            <a:off x="7038976" y="5826125"/>
            <a:ext cx="215900" cy="174625"/>
          </a:xfrm>
          <a:prstGeom prst="flowChartExtra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309" name="Text Box 22"/>
          <p:cNvSpPr txBox="1">
            <a:spLocks noChangeArrowheads="1"/>
          </p:cNvSpPr>
          <p:nvPr/>
        </p:nvSpPr>
        <p:spPr bwMode="auto">
          <a:xfrm>
            <a:off x="7523163" y="56975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</a:p>
        </p:txBody>
      </p:sp>
      <p:sp>
        <p:nvSpPr>
          <p:cNvPr id="12310" name="Line 23"/>
          <p:cNvSpPr>
            <a:spLocks noChangeShapeType="1"/>
          </p:cNvSpPr>
          <p:nvPr/>
        </p:nvSpPr>
        <p:spPr bwMode="auto">
          <a:xfrm>
            <a:off x="7893050" y="5481638"/>
            <a:ext cx="312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1" name="Line 24"/>
          <p:cNvSpPr>
            <a:spLocks noChangeShapeType="1"/>
          </p:cNvSpPr>
          <p:nvPr/>
        </p:nvSpPr>
        <p:spPr bwMode="auto">
          <a:xfrm>
            <a:off x="7893050" y="5913438"/>
            <a:ext cx="312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2" name="Oval 26"/>
          <p:cNvSpPr>
            <a:spLocks noChangeArrowheads="1"/>
          </p:cNvSpPr>
          <p:nvPr/>
        </p:nvSpPr>
        <p:spPr bwMode="auto">
          <a:xfrm>
            <a:off x="7896225" y="5854700"/>
            <a:ext cx="130175" cy="1301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313" name="Text Box 27"/>
          <p:cNvSpPr txBox="1">
            <a:spLocks noChangeArrowheads="1"/>
          </p:cNvSpPr>
          <p:nvPr/>
        </p:nvSpPr>
        <p:spPr bwMode="auto">
          <a:xfrm>
            <a:off x="7197725" y="56975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C</a:t>
            </a:r>
          </a:p>
        </p:txBody>
      </p:sp>
      <p:sp>
        <p:nvSpPr>
          <p:cNvPr id="12314" name="Line 28"/>
          <p:cNvSpPr>
            <a:spLocks noChangeShapeType="1"/>
          </p:cNvSpPr>
          <p:nvPr/>
        </p:nvSpPr>
        <p:spPr bwMode="auto">
          <a:xfrm>
            <a:off x="4464050" y="1520825"/>
            <a:ext cx="0" cy="4787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5" name="Rectangle 4"/>
          <p:cNvSpPr>
            <a:spLocks noGrp="1" noChangeArrowheads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DA8062B-FEA8-40F6-86EA-63E9C58AB1A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316" name="Rectangle 5"/>
          <p:cNvSpPr>
            <a:spLocks noGrp="1" noChangeArrowheads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12317" name="Rectangle 6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B408DD6-94BB-4071-9595-0A94C1FE543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318" name="Line 16"/>
          <p:cNvSpPr>
            <a:spLocks noChangeShapeType="1"/>
          </p:cNvSpPr>
          <p:nvPr/>
        </p:nvSpPr>
        <p:spPr bwMode="auto">
          <a:xfrm flipV="1">
            <a:off x="7596188" y="5373688"/>
            <a:ext cx="2079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9" name="Line 16"/>
          <p:cNvSpPr>
            <a:spLocks noChangeShapeType="1"/>
          </p:cNvSpPr>
          <p:nvPr/>
        </p:nvSpPr>
        <p:spPr bwMode="auto">
          <a:xfrm flipV="1">
            <a:off x="3563938" y="5373688"/>
            <a:ext cx="2079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39ABA4-DA6E-254B-99DD-CD4D27661A53}"/>
              </a:ext>
            </a:extLst>
          </p:cNvPr>
          <p:cNvSpPr txBox="1"/>
          <p:nvPr/>
        </p:nvSpPr>
        <p:spPr>
          <a:xfrm>
            <a:off x="898526" y="4011451"/>
            <a:ext cx="3062287" cy="461665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always @*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11C28E4-D141-654A-B8D1-7159026401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异步或同步复位</a:t>
            </a:r>
            <a:r>
              <a:rPr lang="en-US" altLang="zh-CN" dirty="0"/>
              <a:t>D</a:t>
            </a:r>
            <a:r>
              <a:rPr lang="zh-CN" altLang="en-US" dirty="0"/>
              <a:t>触发器</a:t>
            </a:r>
            <a:endParaRPr lang="en-US" altLang="zh-CN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A8DA022-B243-2640-8C85-2CD6FBBBC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43550" y="1412875"/>
            <a:ext cx="3168650" cy="4805363"/>
          </a:xfrm>
        </p:spPr>
        <p:txBody>
          <a:bodyPr/>
          <a:lstStyle/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/>
              <a:t>module  ff_s (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/>
              <a:t>    input clk, 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/>
              <a:t>    input rst, 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/>
              <a:t>    input d,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/>
              <a:t>    output reg q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/>
              <a:t>);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/>
              <a:t>always @(negedge clk)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/>
              <a:t>	if (rst)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/>
              <a:t>		q &lt;= 0;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/>
              <a:t>	else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/>
              <a:t>		q &lt;= d;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/>
              <a:t>endmodule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40408FA-4E91-7F4C-87E6-6E79B5EA7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12875"/>
            <a:ext cx="4052888" cy="482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module  </a:t>
            </a:r>
            <a:r>
              <a:rPr lang="en-US" altLang="zh-CN" sz="2400" b="0" dirty="0" err="1"/>
              <a:t>ff_a</a:t>
            </a:r>
            <a:r>
              <a:rPr lang="en-US" altLang="zh-CN" sz="2400" b="0" dirty="0"/>
              <a:t> (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input </a:t>
            </a:r>
            <a:r>
              <a:rPr lang="en-US" altLang="zh-CN" sz="2400" b="0" dirty="0" err="1"/>
              <a:t>clk</a:t>
            </a:r>
            <a:r>
              <a:rPr lang="en-US" altLang="zh-CN" sz="2400" b="0" dirty="0"/>
              <a:t>, 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input </a:t>
            </a:r>
            <a:r>
              <a:rPr lang="en-US" altLang="zh-CN" sz="2400" b="0" dirty="0" err="1"/>
              <a:t>rst</a:t>
            </a:r>
            <a:r>
              <a:rPr lang="en-US" altLang="zh-CN" sz="2400" b="0" dirty="0"/>
              <a:t>, 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input d,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    output reg q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);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always @(</a:t>
            </a:r>
            <a:r>
              <a:rPr lang="en-US" altLang="zh-CN" sz="2400" b="0" dirty="0" err="1"/>
              <a:t>negedge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clk</a:t>
            </a:r>
            <a:r>
              <a:rPr lang="en-US" altLang="zh-CN" sz="2400" dirty="0"/>
              <a:t>,  </a:t>
            </a:r>
            <a:r>
              <a:rPr lang="en-US" altLang="zh-CN" sz="2400" b="0" dirty="0" err="1">
                <a:solidFill>
                  <a:srgbClr val="0000FF"/>
                </a:solidFill>
              </a:rPr>
              <a:t>posedge</a:t>
            </a:r>
            <a:r>
              <a:rPr lang="en-US" altLang="zh-CN" sz="2400" b="0" dirty="0">
                <a:solidFill>
                  <a:srgbClr val="0000FF"/>
                </a:solidFill>
              </a:rPr>
              <a:t> </a:t>
            </a:r>
            <a:r>
              <a:rPr lang="en-US" altLang="zh-CN" sz="2400" b="0" dirty="0" err="1">
                <a:solidFill>
                  <a:srgbClr val="0000FF"/>
                </a:solidFill>
              </a:rPr>
              <a:t>rst</a:t>
            </a:r>
            <a:r>
              <a:rPr lang="en-US" altLang="zh-CN" sz="2400" b="0" dirty="0"/>
              <a:t>)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	if (</a:t>
            </a:r>
            <a:r>
              <a:rPr lang="en-US" altLang="zh-CN" sz="2400" b="0" dirty="0" err="1"/>
              <a:t>rst</a:t>
            </a:r>
            <a:r>
              <a:rPr lang="en-US" altLang="zh-CN" sz="2400" b="0" dirty="0"/>
              <a:t>)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		q &lt;= 0;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	else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/>
              <a:t>		q &lt;= d;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2400" b="0" dirty="0" err="1"/>
              <a:t>endmodule</a:t>
            </a:r>
            <a:endParaRPr lang="en-US" altLang="zh-CN" sz="2400" b="0" dirty="0"/>
          </a:p>
        </p:txBody>
      </p:sp>
      <p:sp>
        <p:nvSpPr>
          <p:cNvPr id="14341" name="Line 5">
            <a:extLst>
              <a:ext uri="{FF2B5EF4-FFF2-40B4-BE49-F238E27FC236}">
                <a16:creationId xmlns:a16="http://schemas.microsoft.com/office/drawing/2014/main" id="{BE1D75AD-BD8C-0C42-A07A-C73D4B217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9438" y="1628775"/>
            <a:ext cx="0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42" name="组合 1">
            <a:extLst>
              <a:ext uri="{FF2B5EF4-FFF2-40B4-BE49-F238E27FC236}">
                <a16:creationId xmlns:a16="http://schemas.microsoft.com/office/drawing/2014/main" id="{95B66907-4A05-BA4F-82B1-53C856DB396E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4689475"/>
            <a:ext cx="1511300" cy="1577975"/>
            <a:chOff x="3782442" y="4689475"/>
            <a:chExt cx="1510283" cy="1577454"/>
          </a:xfrm>
        </p:grpSpPr>
        <p:sp>
          <p:nvSpPr>
            <p:cNvPr id="14346" name="Rectangle 6">
              <a:extLst>
                <a:ext uri="{FF2B5EF4-FFF2-40B4-BE49-F238E27FC236}">
                  <a16:creationId xmlns:a16="http://schemas.microsoft.com/office/drawing/2014/main" id="{4D8F4BCE-8A59-664F-87A4-50B748F69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788" y="4689475"/>
              <a:ext cx="838200" cy="11525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347" name="Line 7">
              <a:extLst>
                <a:ext uri="{FF2B5EF4-FFF2-40B4-BE49-F238E27FC236}">
                  <a16:creationId xmlns:a16="http://schemas.microsoft.com/office/drawing/2014/main" id="{7F2A666F-6511-F94C-B009-169E904A8F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4450" y="5049838"/>
              <a:ext cx="2762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Line 8">
              <a:extLst>
                <a:ext uri="{FF2B5EF4-FFF2-40B4-BE49-F238E27FC236}">
                  <a16:creationId xmlns:a16="http://schemas.microsoft.com/office/drawing/2014/main" id="{A2FAD61E-3F10-0C4E-A363-D8C969099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2442" y="5478463"/>
              <a:ext cx="3482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Text Box 9">
              <a:extLst>
                <a:ext uri="{FF2B5EF4-FFF2-40B4-BE49-F238E27FC236}">
                  <a16:creationId xmlns:a16="http://schemas.microsoft.com/office/drawing/2014/main" id="{42A55FE5-FF91-0344-A984-39891B50C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275" y="4857750"/>
              <a:ext cx="3508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14350" name="Text Box 10">
              <a:extLst>
                <a:ext uri="{FF2B5EF4-FFF2-40B4-BE49-F238E27FC236}">
                  <a16:creationId xmlns:a16="http://schemas.microsoft.com/office/drawing/2014/main" id="{A739572C-DD02-2C4E-96FF-6C63CA36C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4388" y="5048250"/>
              <a:ext cx="3635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4351" name="AutoShape 11">
              <a:extLst>
                <a:ext uri="{FF2B5EF4-FFF2-40B4-BE49-F238E27FC236}">
                  <a16:creationId xmlns:a16="http://schemas.microsoft.com/office/drawing/2014/main" id="{42FD1349-D3A6-DA4E-9495-B40C13E86D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125913" y="5394325"/>
              <a:ext cx="215900" cy="174625"/>
            </a:xfrm>
            <a:prstGeom prst="flowChartExtra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352" name="Line 12">
              <a:extLst>
                <a:ext uri="{FF2B5EF4-FFF2-40B4-BE49-F238E27FC236}">
                  <a16:creationId xmlns:a16="http://schemas.microsoft.com/office/drawing/2014/main" id="{63756D1E-B3D2-8C44-98B6-84F50518C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9988" y="5240338"/>
              <a:ext cx="3127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Oval 14">
              <a:extLst>
                <a:ext uri="{FF2B5EF4-FFF2-40B4-BE49-F238E27FC236}">
                  <a16:creationId xmlns:a16="http://schemas.microsoft.com/office/drawing/2014/main" id="{36197C3F-6C17-5B45-99AD-419226B3B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613" y="5413375"/>
              <a:ext cx="130175" cy="1301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354" name="Line 15">
              <a:extLst>
                <a:ext uri="{FF2B5EF4-FFF2-40B4-BE49-F238E27FC236}">
                  <a16:creationId xmlns:a16="http://schemas.microsoft.com/office/drawing/2014/main" id="{00CDA148-8A91-9E40-A0C3-7E904536E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5488" y="5842001"/>
              <a:ext cx="0" cy="3238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Text Box 16">
              <a:extLst>
                <a:ext uri="{FF2B5EF4-FFF2-40B4-BE49-F238E27FC236}">
                  <a16:creationId xmlns:a16="http://schemas.microsoft.com/office/drawing/2014/main" id="{B5086C19-33D0-9746-9E52-73C5EE51D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0079" y="5805264"/>
              <a:ext cx="4924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rst</a:t>
              </a:r>
            </a:p>
          </p:txBody>
        </p:sp>
      </p:grpSp>
      <p:sp>
        <p:nvSpPr>
          <p:cNvPr id="14343" name="Rectangle 4">
            <a:extLst>
              <a:ext uri="{FF2B5EF4-FFF2-40B4-BE49-F238E27FC236}">
                <a16:creationId xmlns:a16="http://schemas.microsoft.com/office/drawing/2014/main" id="{98F63A8C-CCEA-B246-9BFC-9B26A91475EE}"/>
              </a:ext>
            </a:extLst>
          </p:cNvPr>
          <p:cNvSpPr>
            <a:spLocks noGrp="1" noChangeArrowheads="1"/>
          </p:cNvSpPr>
          <p:nvPr>
            <p:ph type="dt" sz="quarter" idx="4294967295"/>
          </p:nvPr>
        </p:nvSpPr>
        <p:spPr>
          <a:xfrm>
            <a:off x="395288" y="6453188"/>
            <a:ext cx="1720850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Aft>
                <a:spcPct val="0"/>
              </a:spcAft>
              <a:buFontTx/>
              <a:buNone/>
            </a:pPr>
            <a:fld id="{A1CBE540-1E20-A64D-8EFB-158B89FE293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 eaLnBrk="0" hangingPunct="0"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44" name="Rectangle 5">
            <a:extLst>
              <a:ext uri="{FF2B5EF4-FFF2-40B4-BE49-F238E27FC236}">
                <a16:creationId xmlns:a16="http://schemas.microsoft.com/office/drawing/2014/main" id="{E0D8030A-B0A1-FC42-80D0-D174AF9F865C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2195513" y="6453188"/>
            <a:ext cx="5148262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14345" name="Rectangle 6">
            <a:extLst>
              <a:ext uri="{FF2B5EF4-FFF2-40B4-BE49-F238E27FC236}">
                <a16:creationId xmlns:a16="http://schemas.microsoft.com/office/drawing/2014/main" id="{E82D21AE-399E-D549-8F3C-C0BBB34F3DF5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7502525" y="6453188"/>
            <a:ext cx="1219200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0" hangingPunct="0">
              <a:spcAft>
                <a:spcPct val="0"/>
              </a:spcAft>
              <a:buFontTx/>
              <a:buNone/>
            </a:pPr>
            <a:fld id="{6F2A46ED-B182-164B-8CDF-DAD4ADD25FD3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pPr algn="l" eaLnBrk="0" hangingPunct="0"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A1D299F-2D87-0C43-B58F-DA9AF857DA98}"/>
              </a:ext>
            </a:extLst>
          </p:cNvPr>
          <p:cNvSpPr/>
          <p:nvPr/>
        </p:nvSpPr>
        <p:spPr>
          <a:xfrm>
            <a:off x="3099278" y="954040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synchronous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EAB548-47D2-8D42-8857-B7DD88B15606}"/>
              </a:ext>
            </a:extLst>
          </p:cNvPr>
          <p:cNvSpPr/>
          <p:nvPr/>
        </p:nvSpPr>
        <p:spPr>
          <a:xfrm>
            <a:off x="1385034" y="954040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asynchronous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—</a:t>
            </a:r>
            <a:r>
              <a:rPr lang="zh-CN" altLang="en-US"/>
              <a:t>阻塞赋值语句</a:t>
            </a:r>
            <a:endParaRPr lang="en-US" altLang="zh-CN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846138" y="1700213"/>
            <a:ext cx="30416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always</a:t>
            </a:r>
            <a:r>
              <a:rPr lang="en-US" altLang="zh-CN" sz="2400">
                <a:latin typeface="Arial" panose="020B0604020202020204" pitchFamily="34" charset="0"/>
              </a:rPr>
              <a:t> @</a:t>
            </a:r>
            <a:r>
              <a:rPr lang="en-US" altLang="zh-CN" sz="2400" b="0">
                <a:latin typeface="Arial" panose="020B0604020202020204" pitchFamily="34" charset="0"/>
              </a:rPr>
              <a:t>(posedge</a:t>
            </a:r>
            <a:r>
              <a:rPr lang="en-US" altLang="zh-CN" sz="2400">
                <a:latin typeface="Arial" panose="020B0604020202020204" pitchFamily="34" charset="0"/>
              </a:rPr>
              <a:t> clk</a:t>
            </a:r>
            <a:r>
              <a:rPr lang="en-US" altLang="zh-CN" sz="2400" b="0">
                <a:latin typeface="Arial" panose="020B0604020202020204" pitchFamily="34" charset="0"/>
              </a:rPr>
              <a:t>)</a:t>
            </a:r>
            <a:r>
              <a:rPr lang="en-US" altLang="zh-CN" sz="2400">
                <a:latin typeface="Arial" panose="020B0604020202020204" pitchFamily="34" charset="0"/>
              </a:rPr>
              <a:t>  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begin</a:t>
            </a:r>
            <a:r>
              <a:rPr lang="en-US" altLang="zh-CN" sz="2400">
                <a:latin typeface="Arial" panose="020B0604020202020204" pitchFamily="34" charset="0"/>
              </a:rPr>
              <a:t>  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    </a:t>
            </a:r>
            <a:r>
              <a:rPr lang="en-US" altLang="zh-CN" sz="2400">
                <a:latin typeface="Arial" panose="020B0604020202020204" pitchFamily="34" charset="0"/>
              </a:rPr>
              <a:t>b </a:t>
            </a:r>
            <a:r>
              <a:rPr lang="en-US" altLang="zh-CN" sz="2400" b="0">
                <a:latin typeface="Arial" panose="020B0604020202020204" pitchFamily="34" charset="0"/>
              </a:rPr>
              <a:t>=</a:t>
            </a:r>
            <a:r>
              <a:rPr lang="en-US" altLang="zh-CN" sz="2400">
                <a:latin typeface="Arial" panose="020B0604020202020204" pitchFamily="34" charset="0"/>
              </a:rPr>
              <a:t> </a:t>
            </a:r>
            <a:r>
              <a:rPr lang="zh-CN" altLang="en-US" sz="2400">
                <a:latin typeface="Arial" panose="020B0604020202020204" pitchFamily="34" charset="0"/>
              </a:rPr>
              <a:t>a</a:t>
            </a:r>
            <a:r>
              <a:rPr lang="en-US" altLang="zh-CN" sz="2400">
                <a:latin typeface="Arial" panose="020B0604020202020204" pitchFamily="34" charset="0"/>
              </a:rPr>
              <a:t> ; 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    </a:t>
            </a:r>
            <a:r>
              <a:rPr lang="en-US" altLang="zh-CN" sz="2400">
                <a:latin typeface="Arial" panose="020B0604020202020204" pitchFamily="34" charset="0"/>
              </a:rPr>
              <a:t>c </a:t>
            </a:r>
            <a:r>
              <a:rPr lang="en-US" altLang="zh-CN" sz="2400" b="0">
                <a:latin typeface="Arial" panose="020B0604020202020204" pitchFamily="34" charset="0"/>
              </a:rPr>
              <a:t>=</a:t>
            </a:r>
            <a:r>
              <a:rPr lang="en-US" altLang="zh-CN" sz="2400">
                <a:latin typeface="Arial" panose="020B0604020202020204" pitchFamily="34" charset="0"/>
              </a:rPr>
              <a:t> </a:t>
            </a:r>
            <a:r>
              <a:rPr lang="zh-CN" altLang="en-US" sz="2400">
                <a:latin typeface="Arial" panose="020B0604020202020204" pitchFamily="34" charset="0"/>
              </a:rPr>
              <a:t>b</a:t>
            </a:r>
            <a:r>
              <a:rPr lang="en-US" altLang="zh-CN" sz="2400">
                <a:latin typeface="Arial" panose="020B0604020202020204" pitchFamily="34" charset="0"/>
              </a:rPr>
              <a:t>;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end</a:t>
            </a: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219700" y="1700213"/>
            <a:ext cx="30416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always</a:t>
            </a:r>
            <a:r>
              <a:rPr lang="en-US" altLang="zh-CN" sz="2400">
                <a:latin typeface="Arial" panose="020B0604020202020204" pitchFamily="34" charset="0"/>
              </a:rPr>
              <a:t> @</a:t>
            </a:r>
            <a:r>
              <a:rPr lang="en-US" altLang="zh-CN" sz="2400" b="0">
                <a:latin typeface="Arial" panose="020B0604020202020204" pitchFamily="34" charset="0"/>
              </a:rPr>
              <a:t>(posedge</a:t>
            </a:r>
            <a:r>
              <a:rPr lang="en-US" altLang="zh-CN" sz="2400">
                <a:latin typeface="Arial" panose="020B0604020202020204" pitchFamily="34" charset="0"/>
              </a:rPr>
              <a:t> clk</a:t>
            </a:r>
            <a:r>
              <a:rPr lang="en-US" altLang="zh-CN" sz="2400" b="0">
                <a:latin typeface="Arial" panose="020B0604020202020204" pitchFamily="34" charset="0"/>
              </a:rPr>
              <a:t>) </a:t>
            </a:r>
            <a:r>
              <a:rPr lang="en-US" altLang="zh-CN" sz="2400">
                <a:latin typeface="Arial" panose="020B0604020202020204" pitchFamily="34" charset="0"/>
              </a:rPr>
              <a:t> 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begin</a:t>
            </a:r>
            <a:r>
              <a:rPr lang="en-US" altLang="zh-CN" sz="2400">
                <a:latin typeface="Arial" panose="020B0604020202020204" pitchFamily="34" charset="0"/>
              </a:rPr>
              <a:t>  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    </a:t>
            </a:r>
            <a:r>
              <a:rPr lang="en-US" altLang="zh-CN" sz="2400">
                <a:latin typeface="Arial" panose="020B0604020202020204" pitchFamily="34" charset="0"/>
              </a:rPr>
              <a:t>c </a:t>
            </a:r>
            <a:r>
              <a:rPr lang="en-US" altLang="zh-CN" sz="2400" b="0">
                <a:latin typeface="Arial" panose="020B0604020202020204" pitchFamily="34" charset="0"/>
              </a:rPr>
              <a:t>=</a:t>
            </a:r>
            <a:r>
              <a:rPr lang="en-US" altLang="zh-CN" sz="2400">
                <a:latin typeface="Arial" panose="020B0604020202020204" pitchFamily="34" charset="0"/>
              </a:rPr>
              <a:t> </a:t>
            </a:r>
            <a:r>
              <a:rPr lang="zh-CN" altLang="en-US" sz="2400">
                <a:latin typeface="Arial" panose="020B0604020202020204" pitchFamily="34" charset="0"/>
              </a:rPr>
              <a:t>b</a:t>
            </a:r>
            <a:r>
              <a:rPr lang="en-US" altLang="zh-CN" sz="2400">
                <a:latin typeface="Arial" panose="020B0604020202020204" pitchFamily="34" charset="0"/>
              </a:rPr>
              <a:t> ; 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    </a:t>
            </a:r>
            <a:r>
              <a:rPr lang="en-US" altLang="zh-CN" sz="2400">
                <a:latin typeface="Arial" panose="020B0604020202020204" pitchFamily="34" charset="0"/>
              </a:rPr>
              <a:t>b </a:t>
            </a:r>
            <a:r>
              <a:rPr lang="en-US" altLang="zh-CN" sz="2400" b="0">
                <a:latin typeface="Arial" panose="020B0604020202020204" pitchFamily="34" charset="0"/>
              </a:rPr>
              <a:t>=</a:t>
            </a:r>
            <a:r>
              <a:rPr lang="en-US" altLang="zh-CN" sz="2400">
                <a:latin typeface="Arial" panose="020B0604020202020204" pitchFamily="34" charset="0"/>
              </a:rPr>
              <a:t> </a:t>
            </a:r>
            <a:r>
              <a:rPr lang="zh-CN" altLang="en-US" sz="2400">
                <a:latin typeface="Arial" panose="020B0604020202020204" pitchFamily="34" charset="0"/>
              </a:rPr>
              <a:t>a</a:t>
            </a:r>
            <a:r>
              <a:rPr lang="en-US" altLang="zh-CN" sz="2400">
                <a:latin typeface="Arial" panose="020B0604020202020204" pitchFamily="34" charset="0"/>
              </a:rPr>
              <a:t>;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end</a:t>
            </a:r>
            <a:endParaRPr lang="zh-CN" altLang="en-US" sz="2400" b="0">
              <a:latin typeface="Arial" panose="020B0604020202020204" pitchFamily="34" charset="0"/>
            </a:endParaRPr>
          </a:p>
        </p:txBody>
      </p:sp>
      <p:grpSp>
        <p:nvGrpSpPr>
          <p:cNvPr id="16389" name="Group 5"/>
          <p:cNvGrpSpPr>
            <a:grpSpLocks/>
          </p:cNvGrpSpPr>
          <p:nvPr/>
        </p:nvGrpSpPr>
        <p:grpSpPr bwMode="auto">
          <a:xfrm>
            <a:off x="4895850" y="4364038"/>
            <a:ext cx="3624263" cy="1447800"/>
            <a:chOff x="3084" y="2749"/>
            <a:chExt cx="2283" cy="912"/>
          </a:xfrm>
        </p:grpSpPr>
        <p:sp>
          <p:nvSpPr>
            <p:cNvPr id="16409" name="Line 6"/>
            <p:cNvSpPr>
              <a:spLocks noChangeShapeType="1"/>
            </p:cNvSpPr>
            <p:nvPr/>
          </p:nvSpPr>
          <p:spPr bwMode="auto">
            <a:xfrm>
              <a:off x="4082" y="3325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10" name="Text Box 7"/>
            <p:cNvSpPr txBox="1">
              <a:spLocks noChangeArrowheads="1"/>
            </p:cNvSpPr>
            <p:nvPr/>
          </p:nvSpPr>
          <p:spPr bwMode="auto">
            <a:xfrm>
              <a:off x="3084" y="285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400"/>
                <a:t>clk</a:t>
              </a:r>
            </a:p>
          </p:txBody>
        </p:sp>
        <p:sp>
          <p:nvSpPr>
            <p:cNvPr id="16411" name="Text Box 8"/>
            <p:cNvSpPr txBox="1">
              <a:spLocks noChangeArrowheads="1"/>
            </p:cNvSpPr>
            <p:nvPr/>
          </p:nvSpPr>
          <p:spPr bwMode="auto">
            <a:xfrm>
              <a:off x="5140" y="3339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400"/>
                <a:t>c</a:t>
              </a:r>
            </a:p>
          </p:txBody>
        </p:sp>
        <p:sp>
          <p:nvSpPr>
            <p:cNvPr id="16412" name="Rectangle 9"/>
            <p:cNvSpPr>
              <a:spLocks noChangeArrowheads="1"/>
            </p:cNvSpPr>
            <p:nvPr/>
          </p:nvSpPr>
          <p:spPr bwMode="auto">
            <a:xfrm>
              <a:off x="3583" y="2989"/>
              <a:ext cx="499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13" name="Line 10"/>
            <p:cNvSpPr>
              <a:spLocks noChangeShapeType="1"/>
            </p:cNvSpPr>
            <p:nvPr/>
          </p:nvSpPr>
          <p:spPr bwMode="auto">
            <a:xfrm>
              <a:off x="3151" y="3325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14" name="Line 11"/>
            <p:cNvSpPr>
              <a:spLocks noChangeShapeType="1"/>
            </p:cNvSpPr>
            <p:nvPr/>
          </p:nvSpPr>
          <p:spPr bwMode="auto">
            <a:xfrm>
              <a:off x="4322" y="3133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15" name="Line 12"/>
            <p:cNvSpPr>
              <a:spLocks noChangeShapeType="1"/>
            </p:cNvSpPr>
            <p:nvPr/>
          </p:nvSpPr>
          <p:spPr bwMode="auto">
            <a:xfrm>
              <a:off x="3151" y="3133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16" name="Text Box 13"/>
            <p:cNvSpPr txBox="1">
              <a:spLocks noChangeArrowheads="1"/>
            </p:cNvSpPr>
            <p:nvPr/>
          </p:nvSpPr>
          <p:spPr bwMode="auto">
            <a:xfrm>
              <a:off x="3583" y="3181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000"/>
                <a:t>D   </a:t>
              </a:r>
            </a:p>
          </p:txBody>
        </p:sp>
        <p:sp>
          <p:nvSpPr>
            <p:cNvPr id="16417" name="Text Box 14"/>
            <p:cNvSpPr txBox="1">
              <a:spLocks noChangeArrowheads="1"/>
            </p:cNvSpPr>
            <p:nvPr/>
          </p:nvSpPr>
          <p:spPr bwMode="auto">
            <a:xfrm>
              <a:off x="3855" y="3181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000"/>
                <a:t>Q</a:t>
              </a:r>
            </a:p>
          </p:txBody>
        </p:sp>
        <p:sp>
          <p:nvSpPr>
            <p:cNvPr id="16418" name="Line 15"/>
            <p:cNvSpPr>
              <a:spLocks noChangeShapeType="1"/>
            </p:cNvSpPr>
            <p:nvPr/>
          </p:nvSpPr>
          <p:spPr bwMode="auto">
            <a:xfrm>
              <a:off x="3583" y="3085"/>
              <a:ext cx="14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19" name="Line 16"/>
            <p:cNvSpPr>
              <a:spLocks noChangeShapeType="1"/>
            </p:cNvSpPr>
            <p:nvPr/>
          </p:nvSpPr>
          <p:spPr bwMode="auto">
            <a:xfrm flipH="1">
              <a:off x="3583" y="3133"/>
              <a:ext cx="14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20" name="Line 17"/>
            <p:cNvSpPr>
              <a:spLocks noChangeShapeType="1"/>
            </p:cNvSpPr>
            <p:nvPr/>
          </p:nvSpPr>
          <p:spPr bwMode="auto">
            <a:xfrm>
              <a:off x="4974" y="3339"/>
              <a:ext cx="3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21" name="Line 18"/>
            <p:cNvSpPr>
              <a:spLocks noChangeShapeType="1"/>
            </p:cNvSpPr>
            <p:nvPr/>
          </p:nvSpPr>
          <p:spPr bwMode="auto">
            <a:xfrm>
              <a:off x="3439" y="2749"/>
              <a:ext cx="8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22" name="Line 19"/>
            <p:cNvSpPr>
              <a:spLocks noChangeShapeType="1"/>
            </p:cNvSpPr>
            <p:nvPr/>
          </p:nvSpPr>
          <p:spPr bwMode="auto">
            <a:xfrm>
              <a:off x="4322" y="2749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23" name="Line 20"/>
            <p:cNvSpPr>
              <a:spLocks noChangeShapeType="1"/>
            </p:cNvSpPr>
            <p:nvPr/>
          </p:nvSpPr>
          <p:spPr bwMode="auto">
            <a:xfrm>
              <a:off x="3439" y="2749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24" name="Text Box 21"/>
            <p:cNvSpPr txBox="1">
              <a:spLocks noChangeArrowheads="1"/>
            </p:cNvSpPr>
            <p:nvPr/>
          </p:nvSpPr>
          <p:spPr bwMode="auto">
            <a:xfrm>
              <a:off x="3151" y="335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400"/>
                <a:t>a</a:t>
              </a:r>
            </a:p>
          </p:txBody>
        </p:sp>
        <p:sp>
          <p:nvSpPr>
            <p:cNvPr id="16425" name="Text Box 22"/>
            <p:cNvSpPr txBox="1">
              <a:spLocks noChangeArrowheads="1"/>
            </p:cNvSpPr>
            <p:nvPr/>
          </p:nvSpPr>
          <p:spPr bwMode="auto">
            <a:xfrm>
              <a:off x="4175" y="3373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400"/>
                <a:t>b</a:t>
              </a:r>
            </a:p>
          </p:txBody>
        </p:sp>
        <p:sp>
          <p:nvSpPr>
            <p:cNvPr id="16426" name="Rectangle 23"/>
            <p:cNvSpPr>
              <a:spLocks noChangeArrowheads="1"/>
            </p:cNvSpPr>
            <p:nvPr/>
          </p:nvSpPr>
          <p:spPr bwMode="auto">
            <a:xfrm>
              <a:off x="4470" y="2995"/>
              <a:ext cx="499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27" name="Text Box 24"/>
            <p:cNvSpPr txBox="1">
              <a:spLocks noChangeArrowheads="1"/>
            </p:cNvSpPr>
            <p:nvPr/>
          </p:nvSpPr>
          <p:spPr bwMode="auto">
            <a:xfrm>
              <a:off x="4470" y="3187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000"/>
                <a:t>D     </a:t>
              </a:r>
            </a:p>
          </p:txBody>
        </p:sp>
        <p:sp>
          <p:nvSpPr>
            <p:cNvPr id="16428" name="Text Box 25"/>
            <p:cNvSpPr txBox="1">
              <a:spLocks noChangeArrowheads="1"/>
            </p:cNvSpPr>
            <p:nvPr/>
          </p:nvSpPr>
          <p:spPr bwMode="auto">
            <a:xfrm>
              <a:off x="4742" y="3187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000"/>
                <a:t>Q</a:t>
              </a:r>
            </a:p>
          </p:txBody>
        </p:sp>
        <p:sp>
          <p:nvSpPr>
            <p:cNvPr id="16429" name="Line 26"/>
            <p:cNvSpPr>
              <a:spLocks noChangeShapeType="1"/>
            </p:cNvSpPr>
            <p:nvPr/>
          </p:nvSpPr>
          <p:spPr bwMode="auto">
            <a:xfrm>
              <a:off x="4470" y="3091"/>
              <a:ext cx="14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30" name="Line 27"/>
            <p:cNvSpPr>
              <a:spLocks noChangeShapeType="1"/>
            </p:cNvSpPr>
            <p:nvPr/>
          </p:nvSpPr>
          <p:spPr bwMode="auto">
            <a:xfrm flipH="1">
              <a:off x="4470" y="3139"/>
              <a:ext cx="14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16390" name="Group 28"/>
          <p:cNvGrpSpPr>
            <a:grpSpLocks/>
          </p:cNvGrpSpPr>
          <p:nvPr/>
        </p:nvGrpSpPr>
        <p:grpSpPr bwMode="auto">
          <a:xfrm>
            <a:off x="881063" y="4508500"/>
            <a:ext cx="2754312" cy="1284288"/>
            <a:chOff x="3209" y="2931"/>
            <a:chExt cx="1735" cy="809"/>
          </a:xfrm>
        </p:grpSpPr>
        <p:sp>
          <p:nvSpPr>
            <p:cNvPr id="16395" name="Line 29"/>
            <p:cNvSpPr>
              <a:spLocks noChangeShapeType="1"/>
            </p:cNvSpPr>
            <p:nvPr/>
          </p:nvSpPr>
          <p:spPr bwMode="auto">
            <a:xfrm>
              <a:off x="4420" y="3085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396" name="Line 30"/>
            <p:cNvSpPr>
              <a:spLocks noChangeShapeType="1"/>
            </p:cNvSpPr>
            <p:nvPr/>
          </p:nvSpPr>
          <p:spPr bwMode="auto">
            <a:xfrm>
              <a:off x="4420" y="3085"/>
              <a:ext cx="2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397" name="Line 31"/>
            <p:cNvSpPr>
              <a:spLocks noChangeShapeType="1"/>
            </p:cNvSpPr>
            <p:nvPr/>
          </p:nvSpPr>
          <p:spPr bwMode="auto">
            <a:xfrm>
              <a:off x="4207" y="3419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398" name="Text Box 32"/>
            <p:cNvSpPr txBox="1">
              <a:spLocks noChangeArrowheads="1"/>
            </p:cNvSpPr>
            <p:nvPr/>
          </p:nvSpPr>
          <p:spPr bwMode="auto">
            <a:xfrm>
              <a:off x="3209" y="294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400"/>
                <a:t>clk</a:t>
              </a:r>
            </a:p>
          </p:txBody>
        </p:sp>
        <p:sp>
          <p:nvSpPr>
            <p:cNvPr id="16399" name="Rectangle 33"/>
            <p:cNvSpPr>
              <a:spLocks noChangeArrowheads="1"/>
            </p:cNvSpPr>
            <p:nvPr/>
          </p:nvSpPr>
          <p:spPr bwMode="auto">
            <a:xfrm>
              <a:off x="3708" y="3083"/>
              <a:ext cx="499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00" name="Line 34"/>
            <p:cNvSpPr>
              <a:spLocks noChangeShapeType="1"/>
            </p:cNvSpPr>
            <p:nvPr/>
          </p:nvSpPr>
          <p:spPr bwMode="auto">
            <a:xfrm>
              <a:off x="3276" y="3419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01" name="Line 35"/>
            <p:cNvSpPr>
              <a:spLocks noChangeShapeType="1"/>
            </p:cNvSpPr>
            <p:nvPr/>
          </p:nvSpPr>
          <p:spPr bwMode="auto">
            <a:xfrm>
              <a:off x="3276" y="3227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02" name="Text Box 36"/>
            <p:cNvSpPr txBox="1">
              <a:spLocks noChangeArrowheads="1"/>
            </p:cNvSpPr>
            <p:nvPr/>
          </p:nvSpPr>
          <p:spPr bwMode="auto">
            <a:xfrm>
              <a:off x="3708" y="3275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000"/>
                <a:t>D   </a:t>
              </a:r>
            </a:p>
          </p:txBody>
        </p:sp>
        <p:sp>
          <p:nvSpPr>
            <p:cNvPr id="16403" name="Text Box 37"/>
            <p:cNvSpPr txBox="1">
              <a:spLocks noChangeArrowheads="1"/>
            </p:cNvSpPr>
            <p:nvPr/>
          </p:nvSpPr>
          <p:spPr bwMode="auto">
            <a:xfrm>
              <a:off x="3980" y="3275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000"/>
                <a:t>Q</a:t>
              </a:r>
            </a:p>
          </p:txBody>
        </p:sp>
        <p:sp>
          <p:nvSpPr>
            <p:cNvPr id="16404" name="Line 38"/>
            <p:cNvSpPr>
              <a:spLocks noChangeShapeType="1"/>
            </p:cNvSpPr>
            <p:nvPr/>
          </p:nvSpPr>
          <p:spPr bwMode="auto">
            <a:xfrm>
              <a:off x="3708" y="3179"/>
              <a:ext cx="14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05" name="Line 39"/>
            <p:cNvSpPr>
              <a:spLocks noChangeShapeType="1"/>
            </p:cNvSpPr>
            <p:nvPr/>
          </p:nvSpPr>
          <p:spPr bwMode="auto">
            <a:xfrm flipH="1">
              <a:off x="3708" y="3227"/>
              <a:ext cx="14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6406" name="Text Box 40"/>
            <p:cNvSpPr txBox="1">
              <a:spLocks noChangeArrowheads="1"/>
            </p:cNvSpPr>
            <p:nvPr/>
          </p:nvSpPr>
          <p:spPr bwMode="auto">
            <a:xfrm>
              <a:off x="3276" y="345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400"/>
                <a:t>a</a:t>
              </a:r>
            </a:p>
          </p:txBody>
        </p:sp>
        <p:sp>
          <p:nvSpPr>
            <p:cNvPr id="16407" name="Text Box 41"/>
            <p:cNvSpPr txBox="1">
              <a:spLocks noChangeArrowheads="1"/>
            </p:cNvSpPr>
            <p:nvPr/>
          </p:nvSpPr>
          <p:spPr bwMode="auto">
            <a:xfrm>
              <a:off x="4752" y="3264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400"/>
                <a:t>c</a:t>
              </a:r>
            </a:p>
          </p:txBody>
        </p:sp>
        <p:sp>
          <p:nvSpPr>
            <p:cNvPr id="16408" name="Text Box 42"/>
            <p:cNvSpPr txBox="1">
              <a:spLocks noChangeArrowheads="1"/>
            </p:cNvSpPr>
            <p:nvPr/>
          </p:nvSpPr>
          <p:spPr bwMode="auto">
            <a:xfrm>
              <a:off x="4729" y="2931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400"/>
                <a:t>b</a:t>
              </a:r>
            </a:p>
          </p:txBody>
        </p:sp>
      </p:grpSp>
      <p:sp>
        <p:nvSpPr>
          <p:cNvPr id="16391" name="Line 43"/>
          <p:cNvSpPr>
            <a:spLocks noChangeShapeType="1"/>
          </p:cNvSpPr>
          <p:nvPr/>
        </p:nvSpPr>
        <p:spPr bwMode="auto">
          <a:xfrm>
            <a:off x="4319588" y="1736725"/>
            <a:ext cx="0" cy="3924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Rectangle 4"/>
          <p:cNvSpPr>
            <a:spLocks noGrp="1" noChangeArrowheads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B165A03-4431-4689-BB23-E3D82CC4B7C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93" name="Rectangle 5"/>
          <p:cNvSpPr>
            <a:spLocks noGrp="1" noChangeArrowheads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16394" name="Rectangle 6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53718DB-47EB-4EBC-A4C7-9912BBFC4E2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—</a:t>
            </a:r>
            <a:r>
              <a:rPr lang="zh-CN" altLang="en-US"/>
              <a:t>非阻塞赋值语句</a:t>
            </a:r>
            <a:endParaRPr lang="en-US" altLang="zh-CN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46138" y="1700213"/>
            <a:ext cx="30416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always</a:t>
            </a:r>
            <a:r>
              <a:rPr lang="en-US" altLang="zh-CN" sz="2400">
                <a:latin typeface="Arial" panose="020B0604020202020204" pitchFamily="34" charset="0"/>
              </a:rPr>
              <a:t> @</a:t>
            </a:r>
            <a:r>
              <a:rPr lang="en-US" altLang="zh-CN" sz="2400" b="0">
                <a:latin typeface="Arial" panose="020B0604020202020204" pitchFamily="34" charset="0"/>
              </a:rPr>
              <a:t>(posedge</a:t>
            </a:r>
            <a:r>
              <a:rPr lang="en-US" altLang="zh-CN" sz="2400">
                <a:latin typeface="Arial" panose="020B0604020202020204" pitchFamily="34" charset="0"/>
              </a:rPr>
              <a:t> clk</a:t>
            </a:r>
            <a:r>
              <a:rPr lang="en-US" altLang="zh-CN" sz="2400" b="0">
                <a:latin typeface="Arial" panose="020B0604020202020204" pitchFamily="34" charset="0"/>
              </a:rPr>
              <a:t>) </a:t>
            </a:r>
            <a:r>
              <a:rPr lang="en-US" altLang="zh-CN" sz="2400">
                <a:latin typeface="Arial" panose="020B0604020202020204" pitchFamily="34" charset="0"/>
              </a:rPr>
              <a:t> 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begin</a:t>
            </a:r>
            <a:r>
              <a:rPr lang="en-US" altLang="zh-CN" sz="2400">
                <a:latin typeface="Arial" panose="020B0604020202020204" pitchFamily="34" charset="0"/>
              </a:rPr>
              <a:t>  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    </a:t>
            </a:r>
            <a:r>
              <a:rPr lang="en-US" altLang="zh-CN" sz="2400">
                <a:latin typeface="Arial" panose="020B0604020202020204" pitchFamily="34" charset="0"/>
              </a:rPr>
              <a:t>b </a:t>
            </a:r>
            <a:r>
              <a:rPr lang="en-US" altLang="zh-CN" sz="2400" b="0">
                <a:latin typeface="Arial" panose="020B0604020202020204" pitchFamily="34" charset="0"/>
              </a:rPr>
              <a:t>&lt;=</a:t>
            </a:r>
            <a:r>
              <a:rPr lang="en-US" altLang="zh-CN" sz="2400">
                <a:latin typeface="Arial" panose="020B0604020202020204" pitchFamily="34" charset="0"/>
              </a:rPr>
              <a:t> a ; 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    </a:t>
            </a:r>
            <a:r>
              <a:rPr lang="en-US" altLang="zh-CN" sz="2400">
                <a:latin typeface="Arial" panose="020B0604020202020204" pitchFamily="34" charset="0"/>
              </a:rPr>
              <a:t>c </a:t>
            </a:r>
            <a:r>
              <a:rPr lang="en-US" altLang="zh-CN" sz="2400" b="0">
                <a:latin typeface="Arial" panose="020B0604020202020204" pitchFamily="34" charset="0"/>
              </a:rPr>
              <a:t>&lt;=</a:t>
            </a:r>
            <a:r>
              <a:rPr lang="en-US" altLang="zh-CN" sz="2400">
                <a:latin typeface="Arial" panose="020B0604020202020204" pitchFamily="34" charset="0"/>
              </a:rPr>
              <a:t> b;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end</a:t>
            </a: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219700" y="1700213"/>
            <a:ext cx="30416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always </a:t>
            </a:r>
            <a:r>
              <a:rPr lang="en-US" altLang="zh-CN" sz="2400">
                <a:latin typeface="Arial" panose="020B0604020202020204" pitchFamily="34" charset="0"/>
              </a:rPr>
              <a:t>@</a:t>
            </a:r>
            <a:r>
              <a:rPr lang="en-US" altLang="zh-CN" sz="2400" b="0">
                <a:latin typeface="Arial" panose="020B0604020202020204" pitchFamily="34" charset="0"/>
              </a:rPr>
              <a:t>(posedge</a:t>
            </a:r>
            <a:r>
              <a:rPr lang="en-US" altLang="zh-CN" sz="2400">
                <a:latin typeface="Arial" panose="020B0604020202020204" pitchFamily="34" charset="0"/>
              </a:rPr>
              <a:t> clk</a:t>
            </a:r>
            <a:r>
              <a:rPr lang="en-US" altLang="zh-CN" sz="2400" b="0">
                <a:latin typeface="Arial" panose="020B0604020202020204" pitchFamily="34" charset="0"/>
              </a:rPr>
              <a:t>) </a:t>
            </a:r>
            <a:r>
              <a:rPr lang="en-US" altLang="zh-CN" sz="2400">
                <a:latin typeface="Arial" panose="020B0604020202020204" pitchFamily="34" charset="0"/>
              </a:rPr>
              <a:t> 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begin</a:t>
            </a:r>
            <a:r>
              <a:rPr lang="en-US" altLang="zh-CN" sz="2400">
                <a:latin typeface="Arial" panose="020B0604020202020204" pitchFamily="34" charset="0"/>
              </a:rPr>
              <a:t>  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    </a:t>
            </a:r>
            <a:r>
              <a:rPr lang="en-US" altLang="zh-CN" sz="2400">
                <a:latin typeface="Arial" panose="020B0604020202020204" pitchFamily="34" charset="0"/>
              </a:rPr>
              <a:t>c </a:t>
            </a:r>
            <a:r>
              <a:rPr lang="en-US" altLang="zh-CN" sz="2400" b="0">
                <a:latin typeface="Arial" panose="020B0604020202020204" pitchFamily="34" charset="0"/>
              </a:rPr>
              <a:t>&lt;=</a:t>
            </a:r>
            <a:r>
              <a:rPr lang="en-US" altLang="zh-CN" sz="2400">
                <a:latin typeface="Arial" panose="020B0604020202020204" pitchFamily="34" charset="0"/>
              </a:rPr>
              <a:t> </a:t>
            </a:r>
            <a:r>
              <a:rPr lang="zh-CN" altLang="en-US" sz="2400">
                <a:latin typeface="Arial" panose="020B0604020202020204" pitchFamily="34" charset="0"/>
              </a:rPr>
              <a:t>b</a:t>
            </a:r>
            <a:r>
              <a:rPr lang="en-US" altLang="zh-CN" sz="2400">
                <a:latin typeface="Arial" panose="020B0604020202020204" pitchFamily="34" charset="0"/>
              </a:rPr>
              <a:t> ; 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    </a:t>
            </a:r>
            <a:r>
              <a:rPr lang="en-US" altLang="zh-CN" sz="2400">
                <a:latin typeface="Arial" panose="020B0604020202020204" pitchFamily="34" charset="0"/>
              </a:rPr>
              <a:t>b </a:t>
            </a:r>
            <a:r>
              <a:rPr lang="en-US" altLang="zh-CN" sz="2400" b="0">
                <a:latin typeface="Arial" panose="020B0604020202020204" pitchFamily="34" charset="0"/>
              </a:rPr>
              <a:t>&lt;=</a:t>
            </a:r>
            <a:r>
              <a:rPr lang="en-US" altLang="zh-CN" sz="2400">
                <a:latin typeface="Arial" panose="020B0604020202020204" pitchFamily="34" charset="0"/>
              </a:rPr>
              <a:t> a;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>
                <a:latin typeface="Arial" panose="020B0604020202020204" pitchFamily="34" charset="0"/>
              </a:rPr>
              <a:t>end</a:t>
            </a: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4608513" y="1736725"/>
            <a:ext cx="0" cy="3924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38" name="Group 6"/>
          <p:cNvGrpSpPr>
            <a:grpSpLocks/>
          </p:cNvGrpSpPr>
          <p:nvPr/>
        </p:nvGrpSpPr>
        <p:grpSpPr bwMode="auto">
          <a:xfrm>
            <a:off x="4895850" y="4364038"/>
            <a:ext cx="3624263" cy="1447800"/>
            <a:chOff x="3084" y="2749"/>
            <a:chExt cx="2283" cy="912"/>
          </a:xfrm>
        </p:grpSpPr>
        <p:sp>
          <p:nvSpPr>
            <p:cNvPr id="18465" name="Line 7"/>
            <p:cNvSpPr>
              <a:spLocks noChangeShapeType="1"/>
            </p:cNvSpPr>
            <p:nvPr/>
          </p:nvSpPr>
          <p:spPr bwMode="auto">
            <a:xfrm>
              <a:off x="4082" y="3325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466" name="Text Box 8"/>
            <p:cNvSpPr txBox="1">
              <a:spLocks noChangeArrowheads="1"/>
            </p:cNvSpPr>
            <p:nvPr/>
          </p:nvSpPr>
          <p:spPr bwMode="auto">
            <a:xfrm>
              <a:off x="3084" y="285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400"/>
                <a:t>clk</a:t>
              </a:r>
            </a:p>
          </p:txBody>
        </p:sp>
        <p:sp>
          <p:nvSpPr>
            <p:cNvPr id="18467" name="Text Box 9"/>
            <p:cNvSpPr txBox="1">
              <a:spLocks noChangeArrowheads="1"/>
            </p:cNvSpPr>
            <p:nvPr/>
          </p:nvSpPr>
          <p:spPr bwMode="auto">
            <a:xfrm>
              <a:off x="5140" y="3339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400"/>
                <a:t>c</a:t>
              </a:r>
            </a:p>
          </p:txBody>
        </p:sp>
        <p:sp>
          <p:nvSpPr>
            <p:cNvPr id="18468" name="Rectangle 10"/>
            <p:cNvSpPr>
              <a:spLocks noChangeArrowheads="1"/>
            </p:cNvSpPr>
            <p:nvPr/>
          </p:nvSpPr>
          <p:spPr bwMode="auto">
            <a:xfrm>
              <a:off x="3583" y="2989"/>
              <a:ext cx="499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8469" name="Line 11"/>
            <p:cNvSpPr>
              <a:spLocks noChangeShapeType="1"/>
            </p:cNvSpPr>
            <p:nvPr/>
          </p:nvSpPr>
          <p:spPr bwMode="auto">
            <a:xfrm>
              <a:off x="3151" y="3325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470" name="Line 12"/>
            <p:cNvSpPr>
              <a:spLocks noChangeShapeType="1"/>
            </p:cNvSpPr>
            <p:nvPr/>
          </p:nvSpPr>
          <p:spPr bwMode="auto">
            <a:xfrm>
              <a:off x="4322" y="3133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471" name="Line 13"/>
            <p:cNvSpPr>
              <a:spLocks noChangeShapeType="1"/>
            </p:cNvSpPr>
            <p:nvPr/>
          </p:nvSpPr>
          <p:spPr bwMode="auto">
            <a:xfrm>
              <a:off x="3151" y="3133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472" name="Text Box 14"/>
            <p:cNvSpPr txBox="1">
              <a:spLocks noChangeArrowheads="1"/>
            </p:cNvSpPr>
            <p:nvPr/>
          </p:nvSpPr>
          <p:spPr bwMode="auto">
            <a:xfrm>
              <a:off x="3583" y="3181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000"/>
                <a:t>D   </a:t>
              </a:r>
            </a:p>
          </p:txBody>
        </p:sp>
        <p:sp>
          <p:nvSpPr>
            <p:cNvPr id="18473" name="Text Box 15"/>
            <p:cNvSpPr txBox="1">
              <a:spLocks noChangeArrowheads="1"/>
            </p:cNvSpPr>
            <p:nvPr/>
          </p:nvSpPr>
          <p:spPr bwMode="auto">
            <a:xfrm>
              <a:off x="3855" y="3181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000"/>
                <a:t>Q</a:t>
              </a:r>
            </a:p>
          </p:txBody>
        </p:sp>
        <p:sp>
          <p:nvSpPr>
            <p:cNvPr id="18474" name="Line 16"/>
            <p:cNvSpPr>
              <a:spLocks noChangeShapeType="1"/>
            </p:cNvSpPr>
            <p:nvPr/>
          </p:nvSpPr>
          <p:spPr bwMode="auto">
            <a:xfrm>
              <a:off x="3583" y="3085"/>
              <a:ext cx="14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475" name="Line 17"/>
            <p:cNvSpPr>
              <a:spLocks noChangeShapeType="1"/>
            </p:cNvSpPr>
            <p:nvPr/>
          </p:nvSpPr>
          <p:spPr bwMode="auto">
            <a:xfrm flipH="1">
              <a:off x="3583" y="3133"/>
              <a:ext cx="14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476" name="Line 18"/>
            <p:cNvSpPr>
              <a:spLocks noChangeShapeType="1"/>
            </p:cNvSpPr>
            <p:nvPr/>
          </p:nvSpPr>
          <p:spPr bwMode="auto">
            <a:xfrm>
              <a:off x="4974" y="3339"/>
              <a:ext cx="3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477" name="Line 19"/>
            <p:cNvSpPr>
              <a:spLocks noChangeShapeType="1"/>
            </p:cNvSpPr>
            <p:nvPr/>
          </p:nvSpPr>
          <p:spPr bwMode="auto">
            <a:xfrm>
              <a:off x="3439" y="2749"/>
              <a:ext cx="8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478" name="Line 20"/>
            <p:cNvSpPr>
              <a:spLocks noChangeShapeType="1"/>
            </p:cNvSpPr>
            <p:nvPr/>
          </p:nvSpPr>
          <p:spPr bwMode="auto">
            <a:xfrm>
              <a:off x="4322" y="2749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479" name="Line 21"/>
            <p:cNvSpPr>
              <a:spLocks noChangeShapeType="1"/>
            </p:cNvSpPr>
            <p:nvPr/>
          </p:nvSpPr>
          <p:spPr bwMode="auto">
            <a:xfrm>
              <a:off x="3439" y="2749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480" name="Text Box 22"/>
            <p:cNvSpPr txBox="1">
              <a:spLocks noChangeArrowheads="1"/>
            </p:cNvSpPr>
            <p:nvPr/>
          </p:nvSpPr>
          <p:spPr bwMode="auto">
            <a:xfrm>
              <a:off x="3151" y="335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400"/>
                <a:t>a</a:t>
              </a:r>
            </a:p>
          </p:txBody>
        </p:sp>
        <p:sp>
          <p:nvSpPr>
            <p:cNvPr id="18481" name="Text Box 23"/>
            <p:cNvSpPr txBox="1">
              <a:spLocks noChangeArrowheads="1"/>
            </p:cNvSpPr>
            <p:nvPr/>
          </p:nvSpPr>
          <p:spPr bwMode="auto">
            <a:xfrm>
              <a:off x="4175" y="3373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400"/>
                <a:t>b</a:t>
              </a:r>
            </a:p>
          </p:txBody>
        </p:sp>
        <p:sp>
          <p:nvSpPr>
            <p:cNvPr id="18482" name="Rectangle 24"/>
            <p:cNvSpPr>
              <a:spLocks noChangeArrowheads="1"/>
            </p:cNvSpPr>
            <p:nvPr/>
          </p:nvSpPr>
          <p:spPr bwMode="auto">
            <a:xfrm>
              <a:off x="4470" y="2995"/>
              <a:ext cx="499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8483" name="Text Box 25"/>
            <p:cNvSpPr txBox="1">
              <a:spLocks noChangeArrowheads="1"/>
            </p:cNvSpPr>
            <p:nvPr/>
          </p:nvSpPr>
          <p:spPr bwMode="auto">
            <a:xfrm>
              <a:off x="4470" y="3187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000"/>
                <a:t>D     </a:t>
              </a:r>
            </a:p>
          </p:txBody>
        </p:sp>
        <p:sp>
          <p:nvSpPr>
            <p:cNvPr id="18484" name="Text Box 26"/>
            <p:cNvSpPr txBox="1">
              <a:spLocks noChangeArrowheads="1"/>
            </p:cNvSpPr>
            <p:nvPr/>
          </p:nvSpPr>
          <p:spPr bwMode="auto">
            <a:xfrm>
              <a:off x="4742" y="3187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000"/>
                <a:t>Q</a:t>
              </a:r>
            </a:p>
          </p:txBody>
        </p:sp>
        <p:sp>
          <p:nvSpPr>
            <p:cNvPr id="18485" name="Line 27"/>
            <p:cNvSpPr>
              <a:spLocks noChangeShapeType="1"/>
            </p:cNvSpPr>
            <p:nvPr/>
          </p:nvSpPr>
          <p:spPr bwMode="auto">
            <a:xfrm>
              <a:off x="4470" y="3091"/>
              <a:ext cx="14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486" name="Line 28"/>
            <p:cNvSpPr>
              <a:spLocks noChangeShapeType="1"/>
            </p:cNvSpPr>
            <p:nvPr/>
          </p:nvSpPr>
          <p:spPr bwMode="auto">
            <a:xfrm flipH="1">
              <a:off x="4470" y="3139"/>
              <a:ext cx="14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grpSp>
        <p:nvGrpSpPr>
          <p:cNvPr id="18439" name="Group 29"/>
          <p:cNvGrpSpPr>
            <a:grpSpLocks/>
          </p:cNvGrpSpPr>
          <p:nvPr/>
        </p:nvGrpSpPr>
        <p:grpSpPr bwMode="auto">
          <a:xfrm>
            <a:off x="755650" y="4357688"/>
            <a:ext cx="3624263" cy="1447800"/>
            <a:chOff x="3084" y="2749"/>
            <a:chExt cx="2283" cy="912"/>
          </a:xfrm>
        </p:grpSpPr>
        <p:sp>
          <p:nvSpPr>
            <p:cNvPr id="18443" name="Line 30"/>
            <p:cNvSpPr>
              <a:spLocks noChangeShapeType="1"/>
            </p:cNvSpPr>
            <p:nvPr/>
          </p:nvSpPr>
          <p:spPr bwMode="auto">
            <a:xfrm>
              <a:off x="4082" y="3325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444" name="Text Box 31"/>
            <p:cNvSpPr txBox="1">
              <a:spLocks noChangeArrowheads="1"/>
            </p:cNvSpPr>
            <p:nvPr/>
          </p:nvSpPr>
          <p:spPr bwMode="auto">
            <a:xfrm>
              <a:off x="3084" y="285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400"/>
                <a:t>clk</a:t>
              </a:r>
            </a:p>
          </p:txBody>
        </p:sp>
        <p:sp>
          <p:nvSpPr>
            <p:cNvPr id="18445" name="Text Box 32"/>
            <p:cNvSpPr txBox="1">
              <a:spLocks noChangeArrowheads="1"/>
            </p:cNvSpPr>
            <p:nvPr/>
          </p:nvSpPr>
          <p:spPr bwMode="auto">
            <a:xfrm>
              <a:off x="5140" y="3339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400"/>
                <a:t>c</a:t>
              </a:r>
            </a:p>
          </p:txBody>
        </p:sp>
        <p:sp>
          <p:nvSpPr>
            <p:cNvPr id="18446" name="Rectangle 33"/>
            <p:cNvSpPr>
              <a:spLocks noChangeArrowheads="1"/>
            </p:cNvSpPr>
            <p:nvPr/>
          </p:nvSpPr>
          <p:spPr bwMode="auto">
            <a:xfrm>
              <a:off x="3583" y="2989"/>
              <a:ext cx="499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8447" name="Line 34"/>
            <p:cNvSpPr>
              <a:spLocks noChangeShapeType="1"/>
            </p:cNvSpPr>
            <p:nvPr/>
          </p:nvSpPr>
          <p:spPr bwMode="auto">
            <a:xfrm>
              <a:off x="3151" y="3325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448" name="Line 35"/>
            <p:cNvSpPr>
              <a:spLocks noChangeShapeType="1"/>
            </p:cNvSpPr>
            <p:nvPr/>
          </p:nvSpPr>
          <p:spPr bwMode="auto">
            <a:xfrm>
              <a:off x="4322" y="3133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449" name="Line 36"/>
            <p:cNvSpPr>
              <a:spLocks noChangeShapeType="1"/>
            </p:cNvSpPr>
            <p:nvPr/>
          </p:nvSpPr>
          <p:spPr bwMode="auto">
            <a:xfrm>
              <a:off x="3151" y="3133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450" name="Text Box 37"/>
            <p:cNvSpPr txBox="1">
              <a:spLocks noChangeArrowheads="1"/>
            </p:cNvSpPr>
            <p:nvPr/>
          </p:nvSpPr>
          <p:spPr bwMode="auto">
            <a:xfrm>
              <a:off x="3583" y="3181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000"/>
                <a:t>D   </a:t>
              </a:r>
            </a:p>
          </p:txBody>
        </p:sp>
        <p:sp>
          <p:nvSpPr>
            <p:cNvPr id="18451" name="Text Box 38"/>
            <p:cNvSpPr txBox="1">
              <a:spLocks noChangeArrowheads="1"/>
            </p:cNvSpPr>
            <p:nvPr/>
          </p:nvSpPr>
          <p:spPr bwMode="auto">
            <a:xfrm>
              <a:off x="3855" y="3181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000"/>
                <a:t>Q</a:t>
              </a:r>
            </a:p>
          </p:txBody>
        </p:sp>
        <p:sp>
          <p:nvSpPr>
            <p:cNvPr id="18452" name="Line 39"/>
            <p:cNvSpPr>
              <a:spLocks noChangeShapeType="1"/>
            </p:cNvSpPr>
            <p:nvPr/>
          </p:nvSpPr>
          <p:spPr bwMode="auto">
            <a:xfrm>
              <a:off x="3583" y="3085"/>
              <a:ext cx="14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453" name="Line 40"/>
            <p:cNvSpPr>
              <a:spLocks noChangeShapeType="1"/>
            </p:cNvSpPr>
            <p:nvPr/>
          </p:nvSpPr>
          <p:spPr bwMode="auto">
            <a:xfrm flipH="1">
              <a:off x="3583" y="3133"/>
              <a:ext cx="14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454" name="Line 41"/>
            <p:cNvSpPr>
              <a:spLocks noChangeShapeType="1"/>
            </p:cNvSpPr>
            <p:nvPr/>
          </p:nvSpPr>
          <p:spPr bwMode="auto">
            <a:xfrm>
              <a:off x="4974" y="3339"/>
              <a:ext cx="3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455" name="Line 42"/>
            <p:cNvSpPr>
              <a:spLocks noChangeShapeType="1"/>
            </p:cNvSpPr>
            <p:nvPr/>
          </p:nvSpPr>
          <p:spPr bwMode="auto">
            <a:xfrm>
              <a:off x="3439" y="2749"/>
              <a:ext cx="8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456" name="Line 43"/>
            <p:cNvSpPr>
              <a:spLocks noChangeShapeType="1"/>
            </p:cNvSpPr>
            <p:nvPr/>
          </p:nvSpPr>
          <p:spPr bwMode="auto">
            <a:xfrm>
              <a:off x="4322" y="2749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457" name="Line 44"/>
            <p:cNvSpPr>
              <a:spLocks noChangeShapeType="1"/>
            </p:cNvSpPr>
            <p:nvPr/>
          </p:nvSpPr>
          <p:spPr bwMode="auto">
            <a:xfrm>
              <a:off x="3439" y="2749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458" name="Text Box 45"/>
            <p:cNvSpPr txBox="1">
              <a:spLocks noChangeArrowheads="1"/>
            </p:cNvSpPr>
            <p:nvPr/>
          </p:nvSpPr>
          <p:spPr bwMode="auto">
            <a:xfrm>
              <a:off x="3151" y="335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400"/>
                <a:t>a</a:t>
              </a:r>
            </a:p>
          </p:txBody>
        </p:sp>
        <p:sp>
          <p:nvSpPr>
            <p:cNvPr id="18459" name="Text Box 46"/>
            <p:cNvSpPr txBox="1">
              <a:spLocks noChangeArrowheads="1"/>
            </p:cNvSpPr>
            <p:nvPr/>
          </p:nvSpPr>
          <p:spPr bwMode="auto">
            <a:xfrm>
              <a:off x="4175" y="3373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400"/>
                <a:t>b</a:t>
              </a:r>
            </a:p>
          </p:txBody>
        </p:sp>
        <p:sp>
          <p:nvSpPr>
            <p:cNvPr id="18460" name="Rectangle 47"/>
            <p:cNvSpPr>
              <a:spLocks noChangeArrowheads="1"/>
            </p:cNvSpPr>
            <p:nvPr/>
          </p:nvSpPr>
          <p:spPr bwMode="auto">
            <a:xfrm>
              <a:off x="4470" y="2995"/>
              <a:ext cx="499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8461" name="Text Box 48"/>
            <p:cNvSpPr txBox="1">
              <a:spLocks noChangeArrowheads="1"/>
            </p:cNvSpPr>
            <p:nvPr/>
          </p:nvSpPr>
          <p:spPr bwMode="auto">
            <a:xfrm>
              <a:off x="4470" y="3187"/>
              <a:ext cx="24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000"/>
                <a:t>D     </a:t>
              </a:r>
            </a:p>
          </p:txBody>
        </p:sp>
        <p:sp>
          <p:nvSpPr>
            <p:cNvPr id="18462" name="Text Box 49"/>
            <p:cNvSpPr txBox="1">
              <a:spLocks noChangeArrowheads="1"/>
            </p:cNvSpPr>
            <p:nvPr/>
          </p:nvSpPr>
          <p:spPr bwMode="auto">
            <a:xfrm>
              <a:off x="4742" y="3187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Clr>
                  <a:schemeClr val="tx2"/>
                </a:buClr>
                <a:buFontTx/>
                <a:buNone/>
              </a:pPr>
              <a:r>
                <a:rPr kumimoji="1" lang="en-US" altLang="zh-CN" sz="2000"/>
                <a:t>Q</a:t>
              </a:r>
            </a:p>
          </p:txBody>
        </p:sp>
        <p:sp>
          <p:nvSpPr>
            <p:cNvPr id="18463" name="Line 50"/>
            <p:cNvSpPr>
              <a:spLocks noChangeShapeType="1"/>
            </p:cNvSpPr>
            <p:nvPr/>
          </p:nvSpPr>
          <p:spPr bwMode="auto">
            <a:xfrm>
              <a:off x="4470" y="3091"/>
              <a:ext cx="14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8464" name="Line 51"/>
            <p:cNvSpPr>
              <a:spLocks noChangeShapeType="1"/>
            </p:cNvSpPr>
            <p:nvPr/>
          </p:nvSpPr>
          <p:spPr bwMode="auto">
            <a:xfrm flipH="1">
              <a:off x="4470" y="3139"/>
              <a:ext cx="144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sp>
        <p:nvSpPr>
          <p:cNvPr id="18440" name="Rectangle 4"/>
          <p:cNvSpPr>
            <a:spLocks noGrp="1" noChangeArrowheads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272946A-76FE-45F2-88AB-5B56C2D885F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Rectangle 5"/>
          <p:cNvSpPr>
            <a:spLocks noGrp="1" noChangeArrowheads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18442" name="Rectangle 6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1448566-A710-43C8-92C0-A53EA111601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—</a:t>
            </a:r>
            <a:r>
              <a:rPr lang="zh-CN" altLang="en-US"/>
              <a:t>两种赋值语句比较</a:t>
            </a: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1663" y="1449388"/>
            <a:ext cx="3921125" cy="49323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/>
              <a:t>module </a:t>
            </a:r>
            <a:r>
              <a:rPr lang="en-US" altLang="zh-CN" sz="2400"/>
              <a:t>basgn (x1, x2, x3, Clock, f, g);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/>
              <a:t>input </a:t>
            </a:r>
            <a:r>
              <a:rPr lang="en-US" altLang="zh-CN" sz="2400"/>
              <a:t>x1, x2, x3, Clock;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/>
              <a:t>output </a:t>
            </a:r>
            <a:r>
              <a:rPr lang="en-US" altLang="zh-CN" sz="2400"/>
              <a:t>f, g;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/>
              <a:t>reg </a:t>
            </a:r>
            <a:r>
              <a:rPr lang="en-US" altLang="zh-CN" sz="2400"/>
              <a:t>f, g;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/>
              <a:t>always </a:t>
            </a:r>
            <a:r>
              <a:rPr lang="en-US" altLang="zh-CN" sz="2400"/>
              <a:t>@(</a:t>
            </a:r>
            <a:r>
              <a:rPr lang="en-US" altLang="zh-CN" sz="2400" b="0"/>
              <a:t>posedge </a:t>
            </a:r>
            <a:r>
              <a:rPr lang="en-US" altLang="zh-CN" sz="2400"/>
              <a:t>Clock)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/>
              <a:t>    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/>
              <a:t>	    f = x1 &amp; x2;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/>
              <a:t>	    g = f | x3;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/>
              <a:t>    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/>
              <a:t>endmodule</a:t>
            </a:r>
            <a:endParaRPr lang="en-US" altLang="zh-CN" sz="2400"/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/>
        </p:nvGraphicFramePr>
        <p:xfrm>
          <a:off x="4822825" y="2636838"/>
          <a:ext cx="3781425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位图图像" r:id="rId4" imgW="3780952" imgH="2619048" progId="Paint.Picture">
                  <p:embed/>
                </p:oleObj>
              </mc:Choice>
              <mc:Fallback>
                <p:oleObj name="位图图像" r:id="rId4" imgW="3780952" imgH="2619048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5" y="2636838"/>
                        <a:ext cx="3781425" cy="261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Rectangle 4"/>
          <p:cNvSpPr>
            <a:spLocks noGrp="1" noChangeArrowheads="1"/>
          </p:cNvSpPr>
          <p:nvPr>
            <p:ph type="dt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3CD3EC0-24B5-40D6-98A5-DC31F2C89D1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62" name="Rectangle 5"/>
          <p:cNvSpPr>
            <a:spLocks noGrp="1" noChangeArrowheads="1"/>
          </p:cNvSpPr>
          <p:nvPr>
            <p:ph type="ft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19463" name="Rectangle 6"/>
          <p:cNvSpPr>
            <a:spLocks noGrp="1" noChangeArrowheads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A88FD5A-D8FE-4F06-B66C-F510B852454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—</a:t>
            </a:r>
            <a:r>
              <a:rPr lang="zh-CN" altLang="en-US"/>
              <a:t>两种赋值语句比较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续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4838" y="1449388"/>
            <a:ext cx="4038600" cy="493236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/>
              <a:t>module </a:t>
            </a:r>
            <a:r>
              <a:rPr lang="en-US" altLang="zh-CN" sz="2400"/>
              <a:t>nbasgn (x1, x2, x3, Clock, f, g);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/>
              <a:t>input </a:t>
            </a:r>
            <a:r>
              <a:rPr lang="en-US" altLang="zh-CN" sz="2400"/>
              <a:t>x1, x2, x3, Clock;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/>
              <a:t>output </a:t>
            </a:r>
            <a:r>
              <a:rPr lang="en-US" altLang="zh-CN" sz="2400"/>
              <a:t>f, g;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/>
              <a:t>reg </a:t>
            </a:r>
            <a:r>
              <a:rPr lang="en-US" altLang="zh-CN" sz="2400"/>
              <a:t>f, g;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/>
              <a:t>always </a:t>
            </a:r>
            <a:r>
              <a:rPr lang="en-US" altLang="zh-CN" sz="2400"/>
              <a:t>@(</a:t>
            </a:r>
            <a:r>
              <a:rPr lang="en-US" altLang="zh-CN" sz="2400" b="0"/>
              <a:t>posedge </a:t>
            </a:r>
            <a:r>
              <a:rPr lang="en-US" altLang="zh-CN" sz="2400"/>
              <a:t>Clock)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/>
              <a:t>	begin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/>
              <a:t>	  f </a:t>
            </a:r>
            <a:r>
              <a:rPr lang="en-US" altLang="zh-CN" sz="2400" i="1"/>
              <a:t>&lt;</a:t>
            </a:r>
            <a:r>
              <a:rPr lang="en-US" altLang="zh-CN" sz="2400"/>
              <a:t>= x1 &amp; x2;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/>
              <a:t>	  g </a:t>
            </a:r>
            <a:r>
              <a:rPr lang="en-US" altLang="zh-CN" sz="2400" i="1"/>
              <a:t>&lt;</a:t>
            </a:r>
            <a:r>
              <a:rPr lang="en-US" altLang="zh-CN" sz="2400"/>
              <a:t>= f | x3;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/>
              <a:t>	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0"/>
              <a:t>endmodule</a:t>
            </a:r>
            <a:endParaRPr lang="en-US" altLang="zh-CN" sz="2400"/>
          </a:p>
        </p:txBody>
      </p:sp>
      <p:graphicFrame>
        <p:nvGraphicFramePr>
          <p:cNvPr id="21508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4776788" y="2503488"/>
          <a:ext cx="3781425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位图图像" r:id="rId4" imgW="3780952" imgH="2591162" progId="Paint.Picture">
                  <p:embed/>
                </p:oleObj>
              </mc:Choice>
              <mc:Fallback>
                <p:oleObj name="位图图像" r:id="rId4" imgW="3780952" imgH="2591162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2503488"/>
                        <a:ext cx="3781425" cy="282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A2FF0CB-2251-462B-BA45-68C222C4D35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2021/11/1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10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cs typeface="Times New Roman" panose="02020603050405020304" pitchFamily="18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— </a:t>
            </a:r>
            <a:r>
              <a:rPr kumimoji="1" lang="en-US" altLang="zh-CN" sz="1800" b="0">
                <a:solidFill>
                  <a:srgbClr val="B2B2B2"/>
                </a:solidFill>
                <a:cs typeface="Times New Roman" panose="02020603050405020304" pitchFamily="18" charset="0"/>
              </a:rPr>
              <a:t>Verilog HDL(2)</a:t>
            </a:r>
          </a:p>
        </p:txBody>
      </p:sp>
      <p:sp>
        <p:nvSpPr>
          <p:cNvPr id="2151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6C7B36F-C2F2-4527-80DB-78FD6C291BF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886</TotalTime>
  <Pages>0</Pages>
  <Words>4761</Words>
  <Characters>0</Characters>
  <Application>Microsoft Macintosh PowerPoint</Application>
  <DocSecurity>0</DocSecurity>
  <PresentationFormat>全屏显示(4:3)</PresentationFormat>
  <Lines>0</Lines>
  <Paragraphs>678</Paragraphs>
  <Slides>28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宋体</vt:lpstr>
      <vt:lpstr>Arial</vt:lpstr>
      <vt:lpstr>Times New Roman</vt:lpstr>
      <vt:lpstr>默认设计模板</vt:lpstr>
      <vt:lpstr>位图图像</vt:lpstr>
      <vt:lpstr>模拟与数字电路 Analog and Digital Circuits</vt:lpstr>
      <vt:lpstr>内容提纲</vt:lpstr>
      <vt:lpstr>Verilog过程赋值语句</vt:lpstr>
      <vt:lpstr>Verilog描述D锁存器和触发器</vt:lpstr>
      <vt:lpstr>异步或同步复位D触发器</vt:lpstr>
      <vt:lpstr>示例—阻塞赋值语句</vt:lpstr>
      <vt:lpstr>示例—非阻塞赋值语句</vt:lpstr>
      <vt:lpstr>示例—两种赋值语句比较</vt:lpstr>
      <vt:lpstr>示例—两种赋值语句比较(续)</vt:lpstr>
      <vt:lpstr>Verilog描述FSM</vt:lpstr>
      <vt:lpstr>PowerPoint 演示文稿</vt:lpstr>
      <vt:lpstr>一段式FSM描述</vt:lpstr>
      <vt:lpstr>一段式FSM时序图</vt:lpstr>
      <vt:lpstr>两段式FSM描述</vt:lpstr>
      <vt:lpstr>两段式FSM描述 (续1)</vt:lpstr>
      <vt:lpstr>PowerPoint 演示文稿</vt:lpstr>
      <vt:lpstr>两段式FSM描述 (续2)</vt:lpstr>
      <vt:lpstr>两段式FSM时序图</vt:lpstr>
      <vt:lpstr>三段式FSM描述</vt:lpstr>
      <vt:lpstr>PowerPoint 演示文稿</vt:lpstr>
      <vt:lpstr>PowerPoint 演示文稿</vt:lpstr>
      <vt:lpstr>三段式FSM时序图</vt:lpstr>
      <vt:lpstr>示例—两段式米里型FSM</vt:lpstr>
      <vt:lpstr>两段式米里型FSM (续1)</vt:lpstr>
      <vt:lpstr>两段式米里型FSM (续2)</vt:lpstr>
      <vt:lpstr>示例—两段式摩尔型FSM</vt:lpstr>
      <vt:lpstr>两段式摩尔型FSM (续)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Microsoft Office User</cp:lastModifiedBy>
  <cp:revision>453</cp:revision>
  <cp:lastPrinted>1900-01-04T05:08:28Z</cp:lastPrinted>
  <dcterms:created xsi:type="dcterms:W3CDTF">2004-01-05T23:56:53Z</dcterms:created>
  <dcterms:modified xsi:type="dcterms:W3CDTF">2021-11-01T02:53:40Z</dcterms:modified>
  <cp:category>16位微机原理与接口</cp:category>
</cp:coreProperties>
</file>