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handoutMasterIdLst>
    <p:handoutMasterId r:id="rId33"/>
  </p:handoutMasterIdLst>
  <p:sldIdLst>
    <p:sldId id="256" r:id="rId2"/>
    <p:sldId id="610" r:id="rId3"/>
    <p:sldId id="699" r:id="rId4"/>
    <p:sldId id="681" r:id="rId5"/>
    <p:sldId id="682" r:id="rId6"/>
    <p:sldId id="650" r:id="rId7"/>
    <p:sldId id="660" r:id="rId8"/>
    <p:sldId id="704" r:id="rId9"/>
    <p:sldId id="703" r:id="rId10"/>
    <p:sldId id="705" r:id="rId11"/>
    <p:sldId id="702" r:id="rId12"/>
    <p:sldId id="711" r:id="rId13"/>
    <p:sldId id="653" r:id="rId14"/>
    <p:sldId id="654" r:id="rId15"/>
    <p:sldId id="656" r:id="rId16"/>
    <p:sldId id="657" r:id="rId17"/>
    <p:sldId id="676" r:id="rId18"/>
    <p:sldId id="677" r:id="rId19"/>
    <p:sldId id="678" r:id="rId20"/>
    <p:sldId id="679" r:id="rId21"/>
    <p:sldId id="690" r:id="rId22"/>
    <p:sldId id="692" r:id="rId23"/>
    <p:sldId id="693" r:id="rId24"/>
    <p:sldId id="694" r:id="rId25"/>
    <p:sldId id="695" r:id="rId26"/>
    <p:sldId id="696" r:id="rId27"/>
    <p:sldId id="697" r:id="rId28"/>
    <p:sldId id="698" r:id="rId29"/>
    <p:sldId id="477" r:id="rId30"/>
    <p:sldId id="712" r:id="rId31"/>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FF"/>
    <a:srgbClr val="FFFF00"/>
    <a:srgbClr val="996633"/>
    <a:srgbClr val="9900FF"/>
    <a:srgbClr val="CC3300"/>
    <a:srgbClr val="FF9933"/>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15" autoAdjust="0"/>
    <p:restoredTop sz="97684" autoAdjust="0"/>
  </p:normalViewPr>
  <p:slideViewPr>
    <p:cSldViewPr>
      <p:cViewPr varScale="1">
        <p:scale>
          <a:sx n="102" d="100"/>
          <a:sy n="102" d="100"/>
        </p:scale>
        <p:origin x="176" y="24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2268" y="-90"/>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041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ea typeface="宋体" charset="0"/>
                <a:cs typeface="宋体" charset="0"/>
              </a:defRPr>
            </a:lvl1pPr>
          </a:lstStyle>
          <a:p>
            <a:pPr>
              <a:defRPr/>
            </a:pPr>
            <a:endParaRPr lang="en-US" altLang="zh-CN"/>
          </a:p>
        </p:txBody>
      </p:sp>
      <p:sp>
        <p:nvSpPr>
          <p:cNvPr id="6042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042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9E9A7AB8-DCF5-4673-8E64-1AE873B185F4}" type="slidenum">
              <a:rPr lang="en-US" altLang="zh-CN"/>
              <a:pPr>
                <a:defRPr/>
              </a:pPr>
              <a:t>‹#›</a:t>
            </a:fld>
            <a:endParaRPr lang="en-US" altLang="zh-CN"/>
          </a:p>
        </p:txBody>
      </p:sp>
    </p:spTree>
    <p:extLst>
      <p:ext uri="{BB962C8B-B14F-4D97-AF65-F5344CB8AC3E}">
        <p14:creationId xmlns:p14="http://schemas.microsoft.com/office/powerpoint/2010/main" val="3982605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246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ea typeface="宋体" charset="0"/>
                <a:cs typeface="宋体"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247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02A5440A-42B6-46D6-9B38-A69F83F8BB05}" type="slidenum">
              <a:rPr lang="en-US" altLang="zh-CN"/>
              <a:pPr>
                <a:defRPr/>
              </a:pPr>
              <a:t>‹#›</a:t>
            </a:fld>
            <a:endParaRPr lang="en-US" altLang="zh-CN"/>
          </a:p>
        </p:txBody>
      </p:sp>
    </p:spTree>
    <p:extLst>
      <p:ext uri="{BB962C8B-B14F-4D97-AF65-F5344CB8AC3E}">
        <p14:creationId xmlns:p14="http://schemas.microsoft.com/office/powerpoint/2010/main" val="21773484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F0262C8-E42B-4374-B657-8C1A1A5F3F2D}" type="slidenum">
              <a:rPr lang="en-US" altLang="zh-CN" sz="1300" smtClean="0"/>
              <a:pPr>
                <a:spcBef>
                  <a:spcPct val="0"/>
                </a:spcBef>
              </a:pPr>
              <a:t>1</a:t>
            </a:fld>
            <a:endParaRPr lang="en-US" altLang="zh-CN" sz="1300"/>
          </a:p>
        </p:txBody>
      </p:sp>
      <p:sp>
        <p:nvSpPr>
          <p:cNvPr id="5123" name="Rectangle 2"/>
          <p:cNvSpPr>
            <a:spLocks noGrp="1" noRot="1" noChangeAspect="1" noChangeArrowheads="1" noTextEdit="1"/>
          </p:cNvSpPr>
          <p:nvPr>
            <p:ph type="sldImg"/>
          </p:nvPr>
        </p:nvSpPr>
        <p:spPr>
          <a:xfrm>
            <a:off x="992188" y="768350"/>
            <a:ext cx="5114925" cy="3836988"/>
          </a:xfrm>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3386891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lienbildplatzhalter 1"/>
          <p:cNvSpPr>
            <a:spLocks noGrp="1" noRot="1" noChangeAspect="1" noTextEdit="1"/>
          </p:cNvSpPr>
          <p:nvPr>
            <p:ph type="sldImg"/>
          </p:nvPr>
        </p:nvSpPr>
        <p:spPr>
          <a:xfrm>
            <a:off x="992188" y="768350"/>
            <a:ext cx="5114925" cy="3836988"/>
          </a:xfrm>
          <a:ln/>
        </p:spPr>
      </p:sp>
      <p:sp>
        <p:nvSpPr>
          <p:cNvPr id="26627"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26628"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DF33B2B-E097-471C-A881-15321785C825}" type="slidenum">
              <a:rPr lang="en-US" altLang="zh-CN" sz="1300" smtClean="0"/>
              <a:pPr>
                <a:spcBef>
                  <a:spcPct val="0"/>
                </a:spcBef>
              </a:pPr>
              <a:t>13</a:t>
            </a:fld>
            <a:endParaRPr lang="en-US" altLang="zh-CN" sz="1300"/>
          </a:p>
        </p:txBody>
      </p:sp>
    </p:spTree>
    <p:extLst>
      <p:ext uri="{BB962C8B-B14F-4D97-AF65-F5344CB8AC3E}">
        <p14:creationId xmlns:p14="http://schemas.microsoft.com/office/powerpoint/2010/main" val="3766474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992188" y="768350"/>
            <a:ext cx="5114925" cy="3836988"/>
          </a:xfrm>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数据通路就是数据在被处理的过程中依次经过各种器件的次序和方向。</a:t>
            </a:r>
            <a:endParaRPr lang="en-US" altLang="zh-CN"/>
          </a:p>
          <a:p>
            <a:pPr eaLnBrk="1" hangingPunct="1"/>
            <a:endParaRPr lang="en-US" altLang="zh-CN"/>
          </a:p>
          <a:p>
            <a:pPr eaLnBrk="1" hangingPunct="1"/>
            <a:r>
              <a:rPr lang="en-US" altLang="zh-CN"/>
              <a:t>T</a:t>
            </a:r>
            <a:r>
              <a:rPr lang="zh-CN" altLang="en-US"/>
              <a:t>为什么要使用减法？</a:t>
            </a:r>
            <a:endParaRPr lang="en-US" altLang="zh-CN"/>
          </a:p>
          <a:p>
            <a:pPr eaLnBrk="1" hangingPunct="1"/>
            <a:r>
              <a:rPr lang="zh-CN" altLang="en-US"/>
              <a:t>当乘数、被乘数的位数非</a:t>
            </a:r>
            <a:r>
              <a:rPr lang="en-US" altLang="zh-CN"/>
              <a:t>2^n</a:t>
            </a:r>
            <a:r>
              <a:rPr lang="zh-CN" altLang="en-US"/>
              <a:t>时，减到</a:t>
            </a:r>
            <a:r>
              <a:rPr lang="en-US" altLang="zh-CN"/>
              <a:t>0</a:t>
            </a:r>
            <a:r>
              <a:rPr lang="zh-CN" altLang="en-US"/>
              <a:t>的判断比较容易，置初始值数则可以使用上下拉方便实现。</a:t>
            </a:r>
            <a:endParaRPr lang="en-US" altLang="zh-CN"/>
          </a:p>
          <a:p>
            <a:pPr eaLnBrk="1" hangingPunct="1"/>
            <a:endParaRPr lang="en-US" altLang="zh-CN"/>
          </a:p>
        </p:txBody>
      </p:sp>
    </p:spTree>
    <p:extLst>
      <p:ext uri="{BB962C8B-B14F-4D97-AF65-F5344CB8AC3E}">
        <p14:creationId xmlns:p14="http://schemas.microsoft.com/office/powerpoint/2010/main" val="2751614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992188" y="768350"/>
            <a:ext cx="5114925" cy="3836988"/>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283821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992188" y="768350"/>
            <a:ext cx="5114925" cy="3836988"/>
          </a:xfrm>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这里表下面的等于意思是</a:t>
            </a:r>
            <a:r>
              <a:rPr lang="en-US" altLang="zh-CN"/>
              <a:t> </a:t>
            </a:r>
            <a:r>
              <a:rPr lang="zh-CN" altLang="en-US"/>
              <a:t>如果</a:t>
            </a:r>
            <a:r>
              <a:rPr lang="en-US" altLang="zh-CN"/>
              <a:t> </a:t>
            </a:r>
            <a:r>
              <a:rPr lang="zh-CN" altLang="en-US"/>
              <a:t>当前状态为等号右边的</a:t>
            </a:r>
            <a:r>
              <a:rPr lang="en-US" altLang="zh-CN"/>
              <a:t>Si</a:t>
            </a:r>
            <a:r>
              <a:rPr lang="zh-CN" altLang="en-US"/>
              <a:t>，则等号左边的数据为</a:t>
            </a:r>
            <a:r>
              <a:rPr lang="en-US" altLang="zh-CN"/>
              <a:t>1</a:t>
            </a:r>
            <a:r>
              <a:rPr lang="zh-CN" altLang="en-US"/>
              <a:t>；否则为</a:t>
            </a:r>
            <a:r>
              <a:rPr lang="en-US" altLang="zh-CN"/>
              <a:t>0.</a:t>
            </a:r>
          </a:p>
          <a:p>
            <a:pPr eaLnBrk="1" hangingPunct="1"/>
            <a:r>
              <a:rPr lang="zh-CN" altLang="en-US"/>
              <a:t>例如</a:t>
            </a:r>
            <a:r>
              <a:rPr lang="en-US" altLang="zh-CN"/>
              <a:t>Done=S0, Done=(state==S0);</a:t>
            </a:r>
          </a:p>
          <a:p>
            <a:pPr eaLnBrk="1" hangingPunct="1"/>
            <a:r>
              <a:rPr lang="en-US" altLang="zh-CN"/>
              <a:t>Add=B[0]*S1, Add=B[0]*(state==0);</a:t>
            </a:r>
          </a:p>
        </p:txBody>
      </p:sp>
    </p:spTree>
    <p:extLst>
      <p:ext uri="{BB962C8B-B14F-4D97-AF65-F5344CB8AC3E}">
        <p14:creationId xmlns:p14="http://schemas.microsoft.com/office/powerpoint/2010/main" val="279846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992188" y="768350"/>
            <a:ext cx="5114925" cy="3836988"/>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~|t, </a:t>
            </a:r>
            <a:r>
              <a:rPr lang="zh-CN" altLang="en-US"/>
              <a:t>缩位或非，只要两个操作数有一个为</a:t>
            </a:r>
            <a:r>
              <a:rPr lang="en-US" altLang="zh-CN"/>
              <a:t>1</a:t>
            </a:r>
            <a:r>
              <a:rPr lang="zh-CN" altLang="en-US"/>
              <a:t>，则结果为</a:t>
            </a:r>
            <a:r>
              <a:rPr lang="en-US" altLang="zh-CN"/>
              <a:t>0</a:t>
            </a:r>
            <a:r>
              <a:rPr lang="zh-CN" altLang="en-US"/>
              <a:t>。所以在</a:t>
            </a:r>
            <a:r>
              <a:rPr lang="en-US" altLang="zh-CN"/>
              <a:t>4</a:t>
            </a:r>
            <a:r>
              <a:rPr lang="zh-CN" altLang="en-US"/>
              <a:t>位乘法操作的条件下，相当于</a:t>
            </a:r>
            <a:r>
              <a:rPr lang="en-US" altLang="zh-CN"/>
              <a:t> e=(t==2'b00);</a:t>
            </a:r>
            <a:endParaRPr lang="zh-CN" altLang="en-US"/>
          </a:p>
        </p:txBody>
      </p:sp>
    </p:spTree>
    <p:extLst>
      <p:ext uri="{BB962C8B-B14F-4D97-AF65-F5344CB8AC3E}">
        <p14:creationId xmlns:p14="http://schemas.microsoft.com/office/powerpoint/2010/main" val="1051004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992188" y="768350"/>
            <a:ext cx="5114925" cy="3836988"/>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z="900"/>
          </a:p>
        </p:txBody>
      </p:sp>
    </p:spTree>
    <p:extLst>
      <p:ext uri="{BB962C8B-B14F-4D97-AF65-F5344CB8AC3E}">
        <p14:creationId xmlns:p14="http://schemas.microsoft.com/office/powerpoint/2010/main" val="2200814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992188" y="768350"/>
            <a:ext cx="5114925" cy="3836988"/>
          </a:xfrm>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z="900"/>
          </a:p>
        </p:txBody>
      </p:sp>
    </p:spTree>
    <p:extLst>
      <p:ext uri="{BB962C8B-B14F-4D97-AF65-F5344CB8AC3E}">
        <p14:creationId xmlns:p14="http://schemas.microsoft.com/office/powerpoint/2010/main" val="3856807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992188" y="768350"/>
            <a:ext cx="5114925" cy="3836988"/>
          </a:xfrm>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spcAft>
                <a:spcPct val="10000"/>
              </a:spcAft>
            </a:pPr>
            <a:endParaRPr lang="zh-CN" altLang="en-US" sz="900"/>
          </a:p>
        </p:txBody>
      </p:sp>
    </p:spTree>
    <p:extLst>
      <p:ext uri="{BB962C8B-B14F-4D97-AF65-F5344CB8AC3E}">
        <p14:creationId xmlns:p14="http://schemas.microsoft.com/office/powerpoint/2010/main" val="17189672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lienbildplatzhalter 1"/>
          <p:cNvSpPr>
            <a:spLocks noGrp="1" noRot="1" noChangeAspect="1" noTextEdit="1"/>
          </p:cNvSpPr>
          <p:nvPr>
            <p:ph type="sldImg"/>
          </p:nvPr>
        </p:nvSpPr>
        <p:spPr>
          <a:xfrm>
            <a:off x="992188" y="768350"/>
            <a:ext cx="5114925" cy="3836988"/>
          </a:xfrm>
          <a:ln/>
        </p:spPr>
      </p:sp>
      <p:sp>
        <p:nvSpPr>
          <p:cNvPr id="45059"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45060"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38A170D-7D55-457E-973B-ADCA53A65DBB}" type="slidenum">
              <a:rPr lang="en-US" altLang="zh-CN" sz="1300" smtClean="0"/>
              <a:pPr>
                <a:spcBef>
                  <a:spcPct val="0"/>
                </a:spcBef>
              </a:pPr>
              <a:t>23</a:t>
            </a:fld>
            <a:endParaRPr lang="en-US" altLang="zh-CN" sz="1300"/>
          </a:p>
        </p:txBody>
      </p:sp>
    </p:spTree>
    <p:extLst>
      <p:ext uri="{BB962C8B-B14F-4D97-AF65-F5344CB8AC3E}">
        <p14:creationId xmlns:p14="http://schemas.microsoft.com/office/powerpoint/2010/main" val="1425042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992188" y="768350"/>
            <a:ext cx="5114925" cy="3836988"/>
          </a:xfrm>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也称寄存器文件</a:t>
            </a:r>
            <a:r>
              <a:rPr lang="en-US" altLang="zh-CN"/>
              <a:t>(Register File)</a:t>
            </a:r>
            <a:r>
              <a:rPr lang="zh-CN" altLang="en-US"/>
              <a:t>或者寄存器堆</a:t>
            </a:r>
            <a:r>
              <a:rPr lang="en-US" altLang="zh-CN"/>
              <a:t>(Register Bank)</a:t>
            </a:r>
            <a:r>
              <a:rPr lang="zh-CN" altLang="en-US"/>
              <a:t>；双端口输出有利于实现双操作数的计算，例如：加数和被加数，乘数和被乘数等。</a:t>
            </a:r>
            <a:endParaRPr lang="en-US" altLang="zh-CN"/>
          </a:p>
          <a:p>
            <a:r>
              <a:rPr lang="zh-CN" altLang="en-US"/>
              <a:t>寄存器组和</a:t>
            </a:r>
            <a:r>
              <a:rPr lang="en-US" altLang="zh-CN"/>
              <a:t>MEM</a:t>
            </a:r>
            <a:r>
              <a:rPr lang="zh-CN" altLang="en-US"/>
              <a:t>的区别。寄存器组使用多个寄存器实现，因此内部组成复杂，但速度快，不一定需要时钟，可双端输出，一般用来作为</a:t>
            </a:r>
            <a:r>
              <a:rPr lang="en-US" altLang="zh-CN"/>
              <a:t>CPU</a:t>
            </a:r>
            <a:r>
              <a:rPr lang="zh-CN" altLang="en-US"/>
              <a:t>内部寄存器；</a:t>
            </a:r>
            <a:r>
              <a:rPr lang="en-US" altLang="zh-CN"/>
              <a:t>MEM</a:t>
            </a:r>
            <a:r>
              <a:rPr lang="zh-CN" altLang="en-US"/>
              <a:t>采用</a:t>
            </a:r>
            <a:r>
              <a:rPr lang="en-US" altLang="zh-CN"/>
              <a:t>MOS</a:t>
            </a:r>
            <a:r>
              <a:rPr lang="zh-CN" altLang="en-US"/>
              <a:t>管或电容实现，组成简单，但速度较慢，需要时钟和控制信号，一般用于需要大批量存储数据的场合。</a:t>
            </a:r>
          </a:p>
        </p:txBody>
      </p:sp>
    </p:spTree>
    <p:extLst>
      <p:ext uri="{BB962C8B-B14F-4D97-AF65-F5344CB8AC3E}">
        <p14:creationId xmlns:p14="http://schemas.microsoft.com/office/powerpoint/2010/main" val="398611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772AC41A-CDDC-45C2-8176-4EA705725DD8}" type="slidenum">
              <a:rPr lang="en-US" altLang="zh-CN" sz="1300"/>
              <a:pPr algn="r" eaLnBrk="1" hangingPunct="1">
                <a:spcBef>
                  <a:spcPct val="0"/>
                </a:spcBef>
              </a:pPr>
              <a:t>2</a:t>
            </a:fld>
            <a:endParaRPr lang="en-US" altLang="zh-CN" sz="1300"/>
          </a:p>
        </p:txBody>
      </p:sp>
      <p:sp>
        <p:nvSpPr>
          <p:cNvPr id="7171" name="Rectangle 2"/>
          <p:cNvSpPr>
            <a:spLocks noGrp="1" noRot="1" noChangeAspect="1" noChangeArrowheads="1" noTextEdit="1"/>
          </p:cNvSpPr>
          <p:nvPr>
            <p:ph type="sldImg"/>
          </p:nvPr>
        </p:nvSpPr>
        <p:spPr>
          <a:xfrm>
            <a:off x="992188" y="768350"/>
            <a:ext cx="5114925" cy="3836988"/>
          </a:xfrm>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z="900"/>
          </a:p>
        </p:txBody>
      </p:sp>
    </p:spTree>
    <p:extLst>
      <p:ext uri="{BB962C8B-B14F-4D97-AF65-F5344CB8AC3E}">
        <p14:creationId xmlns:p14="http://schemas.microsoft.com/office/powerpoint/2010/main" val="2772861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992188" y="768350"/>
            <a:ext cx="5114925" cy="3836988"/>
          </a:xfrm>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也称寄存器文件</a:t>
            </a:r>
            <a:r>
              <a:rPr lang="en-US" altLang="zh-CN"/>
              <a:t>(Register File)</a:t>
            </a:r>
            <a:r>
              <a:rPr lang="zh-CN" altLang="en-US"/>
              <a:t>或者寄存器堆</a:t>
            </a:r>
            <a:r>
              <a:rPr lang="en-US" altLang="zh-CN"/>
              <a:t>(Register Bank)</a:t>
            </a:r>
            <a:endParaRPr lang="zh-CN" altLang="en-US"/>
          </a:p>
        </p:txBody>
      </p:sp>
    </p:spTree>
    <p:extLst>
      <p:ext uri="{BB962C8B-B14F-4D97-AF65-F5344CB8AC3E}">
        <p14:creationId xmlns:p14="http://schemas.microsoft.com/office/powerpoint/2010/main" val="1953403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992188" y="768350"/>
            <a:ext cx="5114925" cy="3836988"/>
          </a:xfrm>
          <a:ln/>
        </p:spPr>
      </p:sp>
      <p:sp>
        <p:nvSpPr>
          <p:cNvPr id="532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CPU</a:t>
            </a:r>
            <a:r>
              <a:rPr lang="zh-CN" altLang="en-US"/>
              <a:t>架构，从寄存器组中取地址为</a:t>
            </a:r>
            <a:r>
              <a:rPr lang="en-US" altLang="zh-CN"/>
              <a:t>1</a:t>
            </a:r>
            <a:r>
              <a:rPr lang="zh-CN" altLang="en-US"/>
              <a:t>和</a:t>
            </a:r>
            <a:r>
              <a:rPr lang="en-US" altLang="zh-CN"/>
              <a:t>2</a:t>
            </a:r>
            <a:r>
              <a:rPr lang="zh-CN" altLang="en-US"/>
              <a:t>的两个数相减，结果存入寄存器组地址</a:t>
            </a:r>
            <a:r>
              <a:rPr lang="en-US" altLang="zh-CN"/>
              <a:t>0</a:t>
            </a:r>
            <a:endParaRPr lang="zh-CN" altLang="en-US"/>
          </a:p>
        </p:txBody>
      </p:sp>
      <p:sp>
        <p:nvSpPr>
          <p:cNvPr id="532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25D98F2-06EC-416D-8E84-34944163373E}" type="slidenum">
              <a:rPr lang="en-US" altLang="zh-CN" smtClean="0"/>
              <a:pPr/>
              <a:t>28</a:t>
            </a:fld>
            <a:endParaRPr lang="en-US" altLang="zh-CN"/>
          </a:p>
        </p:txBody>
      </p:sp>
    </p:spTree>
    <p:extLst>
      <p:ext uri="{BB962C8B-B14F-4D97-AF65-F5344CB8AC3E}">
        <p14:creationId xmlns:p14="http://schemas.microsoft.com/office/powerpoint/2010/main" val="2755214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a:ln/>
        </p:spPr>
      </p:sp>
      <p:sp>
        <p:nvSpPr>
          <p:cNvPr id="102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动态驱动是将所有数码管的</a:t>
            </a:r>
            <a:r>
              <a:rPr lang="en-US" altLang="zh-CN"/>
              <a:t>8</a:t>
            </a:r>
            <a:r>
              <a:rPr lang="zh-CN" altLang="en-US"/>
              <a:t>个显示笔划</a:t>
            </a:r>
            <a:r>
              <a:rPr lang="en-US" altLang="zh-CN"/>
              <a:t>"a,b,c,d,e,f,g,dp"</a:t>
            </a:r>
            <a:r>
              <a:rPr lang="zh-CN" altLang="en-US"/>
              <a:t>的同名端连在一起，另外为每个数码管的公共极</a:t>
            </a:r>
            <a:r>
              <a:rPr lang="en-US" altLang="zh-CN"/>
              <a:t>COM</a:t>
            </a:r>
            <a:r>
              <a:rPr lang="zh-CN" altLang="en-US"/>
              <a:t>增加位选通控制电路，位选通由各自独立的</a:t>
            </a:r>
            <a:r>
              <a:rPr lang="en-US" altLang="zh-CN"/>
              <a:t>I/O</a:t>
            </a:r>
            <a:r>
              <a:rPr lang="zh-CN" altLang="en-US"/>
              <a:t>线控制，输出字形码时，所有数码管都接收到相同的字形码，但究竟是那个数码管会显示出字形，取决于选通</a:t>
            </a:r>
            <a:r>
              <a:rPr lang="en-US" altLang="zh-CN"/>
              <a:t>COM</a:t>
            </a:r>
            <a:r>
              <a:rPr lang="zh-CN" altLang="en-US"/>
              <a:t>端电路的控制，所以我们只要将需要显示的数码管的选通控制打开，该位就显示出字形，没有选通的数码管就不会亮。通过分时轮流控制各个数码管的</a:t>
            </a:r>
            <a:r>
              <a:rPr lang="en-US" altLang="zh-CN"/>
              <a:t>COM</a:t>
            </a:r>
            <a:r>
              <a:rPr lang="zh-CN" altLang="en-US"/>
              <a:t>端，就使各个数码管轮流受控显示， 在轮流显示过程中，由于人的视觉暂留现象及发光二极管的余辉效应，尽管实际上各位数码管并非同时点亮，但只要扫描的速度足够快，给人的印象就是一组稳定的显示数据，这就是动态驱动。</a:t>
            </a:r>
          </a:p>
        </p:txBody>
      </p:sp>
      <p:sp>
        <p:nvSpPr>
          <p:cNvPr id="102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7970DC0-1CC9-41F8-94A5-53ED2927F615}" type="slidenum">
              <a:rPr lang="en-US" altLang="zh-CN" sz="1300" smtClean="0"/>
              <a:pPr>
                <a:spcBef>
                  <a:spcPct val="0"/>
                </a:spcBef>
              </a:pPr>
              <a:t>4</a:t>
            </a:fld>
            <a:endParaRPr lang="en-US" altLang="zh-CN" sz="1300"/>
          </a:p>
        </p:txBody>
      </p:sp>
    </p:spTree>
    <p:extLst>
      <p:ext uri="{BB962C8B-B14F-4D97-AF65-F5344CB8AC3E}">
        <p14:creationId xmlns:p14="http://schemas.microsoft.com/office/powerpoint/2010/main" val="205948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992188" y="768350"/>
            <a:ext cx="5114925" cy="3836988"/>
          </a:xfrm>
          <a:ln/>
        </p:spPr>
      </p:sp>
      <p:sp>
        <p:nvSpPr>
          <p:cNvPr id="12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CC76620-2386-4ED2-84CC-B8352B682222}" type="slidenum">
              <a:rPr lang="en-US" altLang="zh-CN" sz="1300" smtClean="0"/>
              <a:pPr>
                <a:spcBef>
                  <a:spcPct val="0"/>
                </a:spcBef>
              </a:pPr>
              <a:t>5</a:t>
            </a:fld>
            <a:endParaRPr lang="en-US" altLang="zh-CN" sz="1300"/>
          </a:p>
        </p:txBody>
      </p:sp>
    </p:spTree>
    <p:extLst>
      <p:ext uri="{BB962C8B-B14F-4D97-AF65-F5344CB8AC3E}">
        <p14:creationId xmlns:p14="http://schemas.microsoft.com/office/powerpoint/2010/main" val="1175256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992188" y="768350"/>
            <a:ext cx="5114925" cy="3836988"/>
          </a:xfrm>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0000"/>
              </a:lnSpc>
              <a:spcBef>
                <a:spcPct val="0"/>
              </a:spcBef>
            </a:pPr>
            <a:endParaRPr lang="zh-CN" altLang="en-US"/>
          </a:p>
        </p:txBody>
      </p:sp>
    </p:spTree>
    <p:extLst>
      <p:ext uri="{BB962C8B-B14F-4D97-AF65-F5344CB8AC3E}">
        <p14:creationId xmlns:p14="http://schemas.microsoft.com/office/powerpoint/2010/main" val="1887612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992188" y="768350"/>
            <a:ext cx="5114925" cy="3836988"/>
          </a:xfrm>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369011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92188" y="768350"/>
            <a:ext cx="5114925" cy="3836988"/>
          </a:xfrm>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92992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992188" y="768350"/>
            <a:ext cx="5114925" cy="3836988"/>
          </a:xfrm>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662854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992188" y="768350"/>
            <a:ext cx="5114925" cy="3836988"/>
          </a:xfrm>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89731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04A3D027-3436-4FA5-A55D-F206826A62E5}" type="datetime1">
              <a:rPr lang="zh-CN" altLang="en-US"/>
              <a:pPr>
                <a:defRPr/>
              </a:pPr>
              <a:t>2021/11/2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(4)</a:t>
            </a:r>
          </a:p>
        </p:txBody>
      </p:sp>
      <p:sp>
        <p:nvSpPr>
          <p:cNvPr id="6" name="Rectangle 6"/>
          <p:cNvSpPr>
            <a:spLocks noGrp="1" noChangeArrowheads="1"/>
          </p:cNvSpPr>
          <p:nvPr>
            <p:ph type="sldNum" sz="quarter" idx="12"/>
          </p:nvPr>
        </p:nvSpPr>
        <p:spPr>
          <a:ln/>
        </p:spPr>
        <p:txBody>
          <a:bodyPr/>
          <a:lstStyle>
            <a:lvl1pPr>
              <a:defRPr/>
            </a:lvl1pPr>
          </a:lstStyle>
          <a:p>
            <a:pPr>
              <a:defRPr/>
            </a:pPr>
            <a:fld id="{050A843B-7C39-4B02-B043-DA187180A79C}" type="slidenum">
              <a:rPr lang="en-US" altLang="zh-CN"/>
              <a:pPr>
                <a:defRPr/>
              </a:pPr>
              <a:t>‹#›</a:t>
            </a:fld>
            <a:endParaRPr lang="en-US" altLang="zh-CN"/>
          </a:p>
        </p:txBody>
      </p:sp>
    </p:spTree>
    <p:extLst>
      <p:ext uri="{BB962C8B-B14F-4D97-AF65-F5344CB8AC3E}">
        <p14:creationId xmlns:p14="http://schemas.microsoft.com/office/powerpoint/2010/main" val="2005393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57594C05-3E8E-44CE-87B2-C7527746F4F9}" type="datetime1">
              <a:rPr lang="zh-CN" altLang="en-US"/>
              <a:pPr>
                <a:defRPr/>
              </a:pPr>
              <a:t>2021/11/2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(4)</a:t>
            </a:r>
          </a:p>
        </p:txBody>
      </p:sp>
      <p:sp>
        <p:nvSpPr>
          <p:cNvPr id="6" name="Rectangle 6"/>
          <p:cNvSpPr>
            <a:spLocks noGrp="1" noChangeArrowheads="1"/>
          </p:cNvSpPr>
          <p:nvPr>
            <p:ph type="sldNum" sz="quarter" idx="12"/>
          </p:nvPr>
        </p:nvSpPr>
        <p:spPr>
          <a:ln/>
        </p:spPr>
        <p:txBody>
          <a:bodyPr/>
          <a:lstStyle>
            <a:lvl1pPr>
              <a:defRPr/>
            </a:lvl1pPr>
          </a:lstStyle>
          <a:p>
            <a:pPr>
              <a:defRPr/>
            </a:pPr>
            <a:fld id="{C4051423-C5D0-475A-BA12-9D35BC7C4DF2}" type="slidenum">
              <a:rPr lang="en-US" altLang="zh-CN"/>
              <a:pPr>
                <a:defRPr/>
              </a:pPr>
              <a:t>‹#›</a:t>
            </a:fld>
            <a:endParaRPr lang="en-US" altLang="zh-CN"/>
          </a:p>
        </p:txBody>
      </p:sp>
    </p:spTree>
    <p:extLst>
      <p:ext uri="{BB962C8B-B14F-4D97-AF65-F5344CB8AC3E}">
        <p14:creationId xmlns:p14="http://schemas.microsoft.com/office/powerpoint/2010/main" val="49823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F06E91FA-797C-4B5D-AACB-8DD94FEE4DB1}" type="datetime1">
              <a:rPr lang="zh-CN" altLang="en-US"/>
              <a:pPr>
                <a:defRPr/>
              </a:pPr>
              <a:t>2021/11/2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(4)</a:t>
            </a:r>
          </a:p>
        </p:txBody>
      </p:sp>
      <p:sp>
        <p:nvSpPr>
          <p:cNvPr id="6" name="Rectangle 6"/>
          <p:cNvSpPr>
            <a:spLocks noGrp="1" noChangeArrowheads="1"/>
          </p:cNvSpPr>
          <p:nvPr>
            <p:ph type="sldNum" sz="quarter" idx="12"/>
          </p:nvPr>
        </p:nvSpPr>
        <p:spPr>
          <a:ln/>
        </p:spPr>
        <p:txBody>
          <a:bodyPr/>
          <a:lstStyle>
            <a:lvl1pPr>
              <a:defRPr/>
            </a:lvl1pPr>
          </a:lstStyle>
          <a:p>
            <a:pPr>
              <a:defRPr/>
            </a:pPr>
            <a:fld id="{BEB3C484-4174-47D2-A199-E9F0BB4B2965}" type="slidenum">
              <a:rPr lang="en-US" altLang="zh-CN"/>
              <a:pPr>
                <a:defRPr/>
              </a:pPr>
              <a:t>‹#›</a:t>
            </a:fld>
            <a:endParaRPr lang="en-US" altLang="zh-CN"/>
          </a:p>
        </p:txBody>
      </p:sp>
    </p:spTree>
    <p:extLst>
      <p:ext uri="{BB962C8B-B14F-4D97-AF65-F5344CB8AC3E}">
        <p14:creationId xmlns:p14="http://schemas.microsoft.com/office/powerpoint/2010/main" val="1575125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8229600" cy="478155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fld id="{13BBC183-0FFA-4DA0-9C37-05FE0E4B0728}" type="datetime1">
              <a:rPr lang="zh-CN" altLang="en-US"/>
              <a:pPr>
                <a:defRPr/>
              </a:pPr>
              <a:t>2021/11/2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(4)</a:t>
            </a:r>
          </a:p>
        </p:txBody>
      </p:sp>
      <p:sp>
        <p:nvSpPr>
          <p:cNvPr id="6" name="Rectangle 6"/>
          <p:cNvSpPr>
            <a:spLocks noGrp="1" noChangeArrowheads="1"/>
          </p:cNvSpPr>
          <p:nvPr>
            <p:ph type="sldNum" sz="quarter" idx="12"/>
          </p:nvPr>
        </p:nvSpPr>
        <p:spPr>
          <a:ln/>
        </p:spPr>
        <p:txBody>
          <a:bodyPr/>
          <a:lstStyle>
            <a:lvl1pPr>
              <a:defRPr/>
            </a:lvl1pPr>
          </a:lstStyle>
          <a:p>
            <a:pPr>
              <a:defRPr/>
            </a:pPr>
            <a:fld id="{24DB8473-29C0-41CD-B3DC-0DA121947184}" type="slidenum">
              <a:rPr lang="en-US" altLang="zh-CN"/>
              <a:pPr>
                <a:defRPr/>
              </a:pPr>
              <a:t>‹#›</a:t>
            </a:fld>
            <a:endParaRPr lang="en-US" altLang="zh-CN"/>
          </a:p>
        </p:txBody>
      </p:sp>
    </p:spTree>
    <p:extLst>
      <p:ext uri="{BB962C8B-B14F-4D97-AF65-F5344CB8AC3E}">
        <p14:creationId xmlns:p14="http://schemas.microsoft.com/office/powerpoint/2010/main" val="1954995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AE0C0A24-5AE7-45CB-9974-F98F2550E5CC}" type="datetime1">
              <a:rPr lang="zh-CN" altLang="en-US"/>
              <a:pPr>
                <a:defRPr/>
              </a:pPr>
              <a:t>2021/11/2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(4)</a:t>
            </a:r>
          </a:p>
        </p:txBody>
      </p:sp>
      <p:sp>
        <p:nvSpPr>
          <p:cNvPr id="7" name="Rectangle 6"/>
          <p:cNvSpPr>
            <a:spLocks noGrp="1" noChangeArrowheads="1"/>
          </p:cNvSpPr>
          <p:nvPr>
            <p:ph type="sldNum" sz="quarter" idx="12"/>
          </p:nvPr>
        </p:nvSpPr>
        <p:spPr>
          <a:ln/>
        </p:spPr>
        <p:txBody>
          <a:bodyPr/>
          <a:lstStyle>
            <a:lvl1pPr>
              <a:defRPr/>
            </a:lvl1pPr>
          </a:lstStyle>
          <a:p>
            <a:pPr>
              <a:defRPr/>
            </a:pPr>
            <a:fld id="{05FEF442-31EE-4042-9332-9597AF39E7B7}" type="slidenum">
              <a:rPr lang="en-US" altLang="zh-CN"/>
              <a:pPr>
                <a:defRPr/>
              </a:pPr>
              <a:t>‹#›</a:t>
            </a:fld>
            <a:endParaRPr lang="en-US" altLang="zh-CN"/>
          </a:p>
        </p:txBody>
      </p:sp>
    </p:spTree>
    <p:extLst>
      <p:ext uri="{BB962C8B-B14F-4D97-AF65-F5344CB8AC3E}">
        <p14:creationId xmlns:p14="http://schemas.microsoft.com/office/powerpoint/2010/main" val="2376791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78155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fld id="{7517B002-4589-4C0C-8EBA-C60B87CADFA0}" type="datetime1">
              <a:rPr lang="zh-CN" altLang="en-US"/>
              <a:pPr>
                <a:defRPr/>
              </a:pPr>
              <a:t>2021/11/2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(4)</a:t>
            </a:r>
          </a:p>
        </p:txBody>
      </p:sp>
      <p:sp>
        <p:nvSpPr>
          <p:cNvPr id="6" name="Rectangle 6"/>
          <p:cNvSpPr>
            <a:spLocks noGrp="1" noChangeArrowheads="1"/>
          </p:cNvSpPr>
          <p:nvPr>
            <p:ph type="sldNum" sz="quarter" idx="12"/>
          </p:nvPr>
        </p:nvSpPr>
        <p:spPr>
          <a:ln/>
        </p:spPr>
        <p:txBody>
          <a:bodyPr/>
          <a:lstStyle>
            <a:lvl1pPr>
              <a:defRPr/>
            </a:lvl1pPr>
          </a:lstStyle>
          <a:p>
            <a:pPr>
              <a:defRPr/>
            </a:pPr>
            <a:fld id="{D4C77448-1EB2-4310-9B66-CF4E27585CEB}" type="slidenum">
              <a:rPr lang="en-US" altLang="zh-CN"/>
              <a:pPr>
                <a:defRPr/>
              </a:pPr>
              <a:t>‹#›</a:t>
            </a:fld>
            <a:endParaRPr lang="en-US" altLang="zh-CN"/>
          </a:p>
        </p:txBody>
      </p:sp>
    </p:spTree>
    <p:extLst>
      <p:ext uri="{BB962C8B-B14F-4D97-AF65-F5344CB8AC3E}">
        <p14:creationId xmlns:p14="http://schemas.microsoft.com/office/powerpoint/2010/main" val="864580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70296CAD-06E7-4921-A71F-75D3ADD14477}" type="datetime1">
              <a:rPr lang="zh-CN" altLang="en-US"/>
              <a:pPr>
                <a:defRPr/>
              </a:pPr>
              <a:t>2021/11/2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(4)</a:t>
            </a:r>
          </a:p>
        </p:txBody>
      </p:sp>
      <p:sp>
        <p:nvSpPr>
          <p:cNvPr id="6" name="Rectangle 6"/>
          <p:cNvSpPr>
            <a:spLocks noGrp="1" noChangeArrowheads="1"/>
          </p:cNvSpPr>
          <p:nvPr>
            <p:ph type="sldNum" sz="quarter" idx="12"/>
          </p:nvPr>
        </p:nvSpPr>
        <p:spPr>
          <a:ln/>
        </p:spPr>
        <p:txBody>
          <a:bodyPr/>
          <a:lstStyle>
            <a:lvl1pPr>
              <a:defRPr/>
            </a:lvl1pPr>
          </a:lstStyle>
          <a:p>
            <a:pPr>
              <a:defRPr/>
            </a:pPr>
            <a:fld id="{E7F08A23-32D2-42DA-924C-CA86303CF053}" type="slidenum">
              <a:rPr lang="en-US" altLang="zh-CN"/>
              <a:pPr>
                <a:defRPr/>
              </a:pPr>
              <a:t>‹#›</a:t>
            </a:fld>
            <a:endParaRPr lang="en-US" altLang="zh-CN"/>
          </a:p>
        </p:txBody>
      </p:sp>
    </p:spTree>
    <p:extLst>
      <p:ext uri="{BB962C8B-B14F-4D97-AF65-F5344CB8AC3E}">
        <p14:creationId xmlns:p14="http://schemas.microsoft.com/office/powerpoint/2010/main" val="398149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6F8CB587-11BB-4541-B1EF-EEC4F6C656E4}" type="datetime1">
              <a:rPr lang="zh-CN" altLang="en-US"/>
              <a:pPr>
                <a:defRPr/>
              </a:pPr>
              <a:t>2021/11/2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(4)</a:t>
            </a:r>
          </a:p>
        </p:txBody>
      </p:sp>
      <p:sp>
        <p:nvSpPr>
          <p:cNvPr id="6" name="Rectangle 6"/>
          <p:cNvSpPr>
            <a:spLocks noGrp="1" noChangeArrowheads="1"/>
          </p:cNvSpPr>
          <p:nvPr>
            <p:ph type="sldNum" sz="quarter" idx="12"/>
          </p:nvPr>
        </p:nvSpPr>
        <p:spPr>
          <a:ln/>
        </p:spPr>
        <p:txBody>
          <a:bodyPr/>
          <a:lstStyle>
            <a:lvl1pPr>
              <a:defRPr/>
            </a:lvl1pPr>
          </a:lstStyle>
          <a:p>
            <a:pPr>
              <a:defRPr/>
            </a:pPr>
            <a:fld id="{EF734A8D-3B65-424A-9B46-754C9A56D39D}" type="slidenum">
              <a:rPr lang="en-US" altLang="zh-CN"/>
              <a:pPr>
                <a:defRPr/>
              </a:pPr>
              <a:t>‹#›</a:t>
            </a:fld>
            <a:endParaRPr lang="en-US" altLang="zh-CN"/>
          </a:p>
        </p:txBody>
      </p:sp>
    </p:spTree>
    <p:extLst>
      <p:ext uri="{BB962C8B-B14F-4D97-AF65-F5344CB8AC3E}">
        <p14:creationId xmlns:p14="http://schemas.microsoft.com/office/powerpoint/2010/main" val="210855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24C8DEB9-73B2-4B46-9A09-D1956807D42C}" type="datetime1">
              <a:rPr lang="zh-CN" altLang="en-US"/>
              <a:pPr>
                <a:defRPr/>
              </a:pPr>
              <a:t>2021/11/2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(4)</a:t>
            </a:r>
          </a:p>
        </p:txBody>
      </p:sp>
      <p:sp>
        <p:nvSpPr>
          <p:cNvPr id="7" name="Rectangle 6"/>
          <p:cNvSpPr>
            <a:spLocks noGrp="1" noChangeArrowheads="1"/>
          </p:cNvSpPr>
          <p:nvPr>
            <p:ph type="sldNum" sz="quarter" idx="12"/>
          </p:nvPr>
        </p:nvSpPr>
        <p:spPr>
          <a:ln/>
        </p:spPr>
        <p:txBody>
          <a:bodyPr/>
          <a:lstStyle>
            <a:lvl1pPr>
              <a:defRPr/>
            </a:lvl1pPr>
          </a:lstStyle>
          <a:p>
            <a:pPr>
              <a:defRPr/>
            </a:pPr>
            <a:fld id="{92234EB7-BFCE-45C4-B2F9-7DF6C6B18C1F}" type="slidenum">
              <a:rPr lang="en-US" altLang="zh-CN"/>
              <a:pPr>
                <a:defRPr/>
              </a:pPr>
              <a:t>‹#›</a:t>
            </a:fld>
            <a:endParaRPr lang="en-US" altLang="zh-CN"/>
          </a:p>
        </p:txBody>
      </p:sp>
    </p:spTree>
    <p:extLst>
      <p:ext uri="{BB962C8B-B14F-4D97-AF65-F5344CB8AC3E}">
        <p14:creationId xmlns:p14="http://schemas.microsoft.com/office/powerpoint/2010/main" val="1477828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7E790594-336B-4455-BF27-1A0441862811}" type="datetime1">
              <a:rPr lang="zh-CN" altLang="en-US"/>
              <a:pPr>
                <a:defRPr/>
              </a:pPr>
              <a:t>2021/11/2</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(4)</a:t>
            </a:r>
          </a:p>
        </p:txBody>
      </p:sp>
      <p:sp>
        <p:nvSpPr>
          <p:cNvPr id="9" name="Rectangle 6"/>
          <p:cNvSpPr>
            <a:spLocks noGrp="1" noChangeArrowheads="1"/>
          </p:cNvSpPr>
          <p:nvPr>
            <p:ph type="sldNum" sz="quarter" idx="12"/>
          </p:nvPr>
        </p:nvSpPr>
        <p:spPr>
          <a:ln/>
        </p:spPr>
        <p:txBody>
          <a:bodyPr/>
          <a:lstStyle>
            <a:lvl1pPr>
              <a:defRPr/>
            </a:lvl1pPr>
          </a:lstStyle>
          <a:p>
            <a:pPr>
              <a:defRPr/>
            </a:pPr>
            <a:fld id="{A53D0AB6-8EB2-4AD7-8252-0D6ACF2735F8}" type="slidenum">
              <a:rPr lang="en-US" altLang="zh-CN"/>
              <a:pPr>
                <a:defRPr/>
              </a:pPr>
              <a:t>‹#›</a:t>
            </a:fld>
            <a:endParaRPr lang="en-US" altLang="zh-CN"/>
          </a:p>
        </p:txBody>
      </p:sp>
    </p:spTree>
    <p:extLst>
      <p:ext uri="{BB962C8B-B14F-4D97-AF65-F5344CB8AC3E}">
        <p14:creationId xmlns:p14="http://schemas.microsoft.com/office/powerpoint/2010/main" val="164561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F26E7CFF-7496-45DB-9950-ED2530A7B3F3}" type="datetime1">
              <a:rPr lang="zh-CN" altLang="en-US"/>
              <a:pPr>
                <a:defRPr/>
              </a:pPr>
              <a:t>2021/11/2</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(4)</a:t>
            </a:r>
          </a:p>
        </p:txBody>
      </p:sp>
      <p:sp>
        <p:nvSpPr>
          <p:cNvPr id="5" name="Rectangle 6"/>
          <p:cNvSpPr>
            <a:spLocks noGrp="1" noChangeArrowheads="1"/>
          </p:cNvSpPr>
          <p:nvPr>
            <p:ph type="sldNum" sz="quarter" idx="12"/>
          </p:nvPr>
        </p:nvSpPr>
        <p:spPr>
          <a:ln/>
        </p:spPr>
        <p:txBody>
          <a:bodyPr/>
          <a:lstStyle>
            <a:lvl1pPr>
              <a:defRPr/>
            </a:lvl1pPr>
          </a:lstStyle>
          <a:p>
            <a:pPr>
              <a:defRPr/>
            </a:pPr>
            <a:fld id="{F6D5B932-2050-4648-962A-1C538295D1C7}" type="slidenum">
              <a:rPr lang="en-US" altLang="zh-CN"/>
              <a:pPr>
                <a:defRPr/>
              </a:pPr>
              <a:t>‹#›</a:t>
            </a:fld>
            <a:endParaRPr lang="en-US" altLang="zh-CN"/>
          </a:p>
        </p:txBody>
      </p:sp>
    </p:spTree>
    <p:extLst>
      <p:ext uri="{BB962C8B-B14F-4D97-AF65-F5344CB8AC3E}">
        <p14:creationId xmlns:p14="http://schemas.microsoft.com/office/powerpoint/2010/main" val="3182420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FDB290EE-4473-475F-B695-E0C294AA475F}" type="datetime1">
              <a:rPr lang="zh-CN" altLang="en-US"/>
              <a:pPr>
                <a:defRPr/>
              </a:pPr>
              <a:t>2021/11/2</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(4)</a:t>
            </a:r>
          </a:p>
        </p:txBody>
      </p:sp>
      <p:sp>
        <p:nvSpPr>
          <p:cNvPr id="4" name="Rectangle 6"/>
          <p:cNvSpPr>
            <a:spLocks noGrp="1" noChangeArrowheads="1"/>
          </p:cNvSpPr>
          <p:nvPr>
            <p:ph type="sldNum" sz="quarter" idx="12"/>
          </p:nvPr>
        </p:nvSpPr>
        <p:spPr>
          <a:ln/>
        </p:spPr>
        <p:txBody>
          <a:bodyPr/>
          <a:lstStyle>
            <a:lvl1pPr>
              <a:defRPr/>
            </a:lvl1pPr>
          </a:lstStyle>
          <a:p>
            <a:pPr>
              <a:defRPr/>
            </a:pPr>
            <a:fld id="{04581DCB-1174-44E4-9255-C5CE306F85EE}" type="slidenum">
              <a:rPr lang="en-US" altLang="zh-CN"/>
              <a:pPr>
                <a:defRPr/>
              </a:pPr>
              <a:t>‹#›</a:t>
            </a:fld>
            <a:endParaRPr lang="en-US" altLang="zh-CN"/>
          </a:p>
        </p:txBody>
      </p:sp>
    </p:spTree>
    <p:extLst>
      <p:ext uri="{BB962C8B-B14F-4D97-AF65-F5344CB8AC3E}">
        <p14:creationId xmlns:p14="http://schemas.microsoft.com/office/powerpoint/2010/main" val="347882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C2E61711-93B2-434F-A863-058E7A823915}" type="datetime1">
              <a:rPr lang="zh-CN" altLang="en-US"/>
              <a:pPr>
                <a:defRPr/>
              </a:pPr>
              <a:t>2021/11/2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(4)</a:t>
            </a:r>
          </a:p>
        </p:txBody>
      </p:sp>
      <p:sp>
        <p:nvSpPr>
          <p:cNvPr id="7" name="Rectangle 6"/>
          <p:cNvSpPr>
            <a:spLocks noGrp="1" noChangeArrowheads="1"/>
          </p:cNvSpPr>
          <p:nvPr>
            <p:ph type="sldNum" sz="quarter" idx="12"/>
          </p:nvPr>
        </p:nvSpPr>
        <p:spPr>
          <a:ln/>
        </p:spPr>
        <p:txBody>
          <a:bodyPr/>
          <a:lstStyle>
            <a:lvl1pPr>
              <a:defRPr/>
            </a:lvl1pPr>
          </a:lstStyle>
          <a:p>
            <a:pPr>
              <a:defRPr/>
            </a:pPr>
            <a:fld id="{D5697B0B-C47F-4034-87F1-4442DD630BE0}" type="slidenum">
              <a:rPr lang="en-US" altLang="zh-CN"/>
              <a:pPr>
                <a:defRPr/>
              </a:pPr>
              <a:t>‹#›</a:t>
            </a:fld>
            <a:endParaRPr lang="en-US" altLang="zh-CN"/>
          </a:p>
        </p:txBody>
      </p:sp>
    </p:spTree>
    <p:extLst>
      <p:ext uri="{BB962C8B-B14F-4D97-AF65-F5344CB8AC3E}">
        <p14:creationId xmlns:p14="http://schemas.microsoft.com/office/powerpoint/2010/main" val="368613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97D22E77-6B99-4258-8C1D-7632B7C30EB6}" type="datetime1">
              <a:rPr lang="zh-CN" altLang="en-US"/>
              <a:pPr>
                <a:defRPr/>
              </a:pPr>
              <a:t>2021/11/2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(4)</a:t>
            </a:r>
          </a:p>
        </p:txBody>
      </p:sp>
      <p:sp>
        <p:nvSpPr>
          <p:cNvPr id="7" name="Rectangle 6"/>
          <p:cNvSpPr>
            <a:spLocks noGrp="1" noChangeArrowheads="1"/>
          </p:cNvSpPr>
          <p:nvPr>
            <p:ph type="sldNum" sz="quarter" idx="12"/>
          </p:nvPr>
        </p:nvSpPr>
        <p:spPr>
          <a:ln/>
        </p:spPr>
        <p:txBody>
          <a:bodyPr/>
          <a:lstStyle>
            <a:lvl1pPr>
              <a:defRPr/>
            </a:lvl1pPr>
          </a:lstStyle>
          <a:p>
            <a:pPr>
              <a:defRPr/>
            </a:pPr>
            <a:fld id="{2C34A3E3-CE63-497D-B558-403A85BD5F1F}" type="slidenum">
              <a:rPr lang="en-US" altLang="zh-CN"/>
              <a:pPr>
                <a:defRPr/>
              </a:pPr>
              <a:t>‹#›</a:t>
            </a:fld>
            <a:endParaRPr lang="en-US" altLang="zh-CN"/>
          </a:p>
        </p:txBody>
      </p:sp>
    </p:spTree>
    <p:extLst>
      <p:ext uri="{BB962C8B-B14F-4D97-AF65-F5344CB8AC3E}">
        <p14:creationId xmlns:p14="http://schemas.microsoft.com/office/powerpoint/2010/main" val="2799940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449388"/>
            <a:ext cx="82296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395288" y="6453188"/>
            <a:ext cx="172085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a:solidFill>
                  <a:srgbClr val="B2B2B2"/>
                </a:solidFill>
              </a:defRPr>
            </a:lvl1pPr>
          </a:lstStyle>
          <a:p>
            <a:pPr>
              <a:defRPr/>
            </a:pPr>
            <a:fld id="{42ABAC80-E62A-4000-8222-B967FDBDF211}" type="datetime1">
              <a:rPr lang="zh-CN" altLang="en-US"/>
              <a:pPr>
                <a:defRPr/>
              </a:pPr>
              <a:t>2021/11/2</a:t>
            </a:fld>
            <a:endParaRPr lang="en-US" altLang="zh-CN"/>
          </a:p>
        </p:txBody>
      </p:sp>
      <p:sp>
        <p:nvSpPr>
          <p:cNvPr id="1029" name="Rectangle 5"/>
          <p:cNvSpPr>
            <a:spLocks noGrp="1" noChangeArrowheads="1"/>
          </p:cNvSpPr>
          <p:nvPr>
            <p:ph type="ftr" sz="quarter" idx="3"/>
          </p:nvPr>
        </p:nvSpPr>
        <p:spPr bwMode="auto">
          <a:xfrm>
            <a:off x="2195513" y="6453188"/>
            <a:ext cx="5148262"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a:solidFill>
                  <a:srgbClr val="B2B2B2"/>
                </a:solidFill>
                <a:latin typeface="宋体" panose="02010600030101010101" pitchFamily="2" charset="-122"/>
              </a:defRPr>
            </a:lvl1pPr>
          </a:lstStyle>
          <a:p>
            <a:pPr>
              <a:defRPr/>
            </a:pPr>
            <a:r>
              <a:rPr lang="zh-CN" altLang="en-US"/>
              <a:t>模拟与数字电路 </a:t>
            </a:r>
            <a:r>
              <a:rPr lang="en-US" altLang="zh-CN"/>
              <a:t>— </a:t>
            </a:r>
            <a:r>
              <a:rPr kumimoji="1" lang="zh-CN" altLang="en-US"/>
              <a:t>时序逻辑电路</a:t>
            </a:r>
            <a:r>
              <a:rPr kumimoji="1" lang="en-US" altLang="zh-CN"/>
              <a:t>(4)</a:t>
            </a:r>
          </a:p>
        </p:txBody>
      </p:sp>
      <p:sp>
        <p:nvSpPr>
          <p:cNvPr id="1030" name="Rectangle 6"/>
          <p:cNvSpPr>
            <a:spLocks noGrp="1" noChangeArrowheads="1"/>
          </p:cNvSpPr>
          <p:nvPr>
            <p:ph type="sldNum" sz="quarter" idx="4"/>
          </p:nvPr>
        </p:nvSpPr>
        <p:spPr bwMode="auto">
          <a:xfrm>
            <a:off x="7502525" y="6453188"/>
            <a:ext cx="121920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a:solidFill>
                  <a:srgbClr val="B2B2B2"/>
                </a:solidFill>
              </a:defRPr>
            </a:lvl1pPr>
          </a:lstStyle>
          <a:p>
            <a:pPr>
              <a:defRPr/>
            </a:pPr>
            <a:fld id="{94DC33F6-3027-4B67-B4DD-D6F748D7CD44}" type="slidenum">
              <a:rPr lang="en-US" altLang="zh-CN"/>
              <a:pPr>
                <a:defRPr/>
              </a:pPr>
              <a:t>‹#›</a:t>
            </a:fld>
            <a:endParaRPr lang="en-US" altLang="zh-CN"/>
          </a:p>
        </p:txBody>
      </p:sp>
      <p:sp>
        <p:nvSpPr>
          <p:cNvPr id="1031" name="Line 7"/>
          <p:cNvSpPr>
            <a:spLocks noChangeShapeType="1"/>
          </p:cNvSpPr>
          <p:nvPr/>
        </p:nvSpPr>
        <p:spPr bwMode="auto">
          <a:xfrm>
            <a:off x="395288" y="6453188"/>
            <a:ext cx="8353425" cy="0"/>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4000" b="1">
          <a:solidFill>
            <a:schemeClr val="tx2"/>
          </a:solidFill>
          <a:latin typeface="Times New Roman" pitchFamily="18" charset="0"/>
          <a:ea typeface="+mj-ea"/>
          <a:cs typeface="宋体" charset="0"/>
        </a:defRPr>
      </a:lvl1pPr>
      <a:lvl2pPr algn="ctr" rtl="0" eaLnBrk="0" fontAlgn="base" hangingPunct="0">
        <a:spcBef>
          <a:spcPct val="0"/>
        </a:spcBef>
        <a:spcAft>
          <a:spcPct val="0"/>
        </a:spcAft>
        <a:defRPr sz="4000" b="1">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sz="4000" b="1">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sz="4000" b="1">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sz="4000" b="1">
          <a:solidFill>
            <a:schemeClr val="tx2"/>
          </a:solidFill>
          <a:latin typeface="Times New Roman" pitchFamily="18" charset="0"/>
          <a:ea typeface="宋体" pitchFamily="2" charset="-122"/>
          <a:cs typeface="宋体" charset="0"/>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p:titleStyle>
    <p:bodyStyle>
      <a:lvl1pPr marL="342900" indent="-342900" algn="l" rtl="0" eaLnBrk="0" fontAlgn="base" hangingPunct="0">
        <a:spcBef>
          <a:spcPct val="0"/>
        </a:spcBef>
        <a:spcAft>
          <a:spcPct val="20000"/>
        </a:spcAft>
        <a:buChar char="•"/>
        <a:defRPr sz="2800" b="1">
          <a:solidFill>
            <a:schemeClr val="tx1"/>
          </a:solidFill>
          <a:latin typeface="Times New Roman" pitchFamily="18" charset="0"/>
          <a:ea typeface="+mn-ea"/>
          <a:cs typeface="宋体" charset="0"/>
        </a:defRPr>
      </a:lvl1pPr>
      <a:lvl2pPr marL="742950" indent="-285750" algn="l" rtl="0" eaLnBrk="0" fontAlgn="base" hangingPunct="0">
        <a:spcBef>
          <a:spcPct val="0"/>
        </a:spcBef>
        <a:spcAft>
          <a:spcPct val="20000"/>
        </a:spcAft>
        <a:buChar char="–"/>
        <a:defRPr sz="2400">
          <a:solidFill>
            <a:schemeClr val="tx1"/>
          </a:solidFill>
          <a:latin typeface="Times New Roman" pitchFamily="18" charset="0"/>
          <a:ea typeface="+mn-ea"/>
          <a:cs typeface="宋体" charset="0"/>
        </a:defRPr>
      </a:lvl2pPr>
      <a:lvl3pPr marL="1143000" indent="-228600" algn="l" rtl="0" eaLnBrk="0" fontAlgn="base" hangingPunct="0">
        <a:spcBef>
          <a:spcPct val="0"/>
        </a:spcBef>
        <a:spcAft>
          <a:spcPct val="20000"/>
        </a:spcAft>
        <a:buChar char="•"/>
        <a:defRPr sz="2000">
          <a:solidFill>
            <a:schemeClr val="tx1"/>
          </a:solidFill>
          <a:latin typeface="Times New Roman" pitchFamily="18" charset="0"/>
          <a:ea typeface="+mn-ea"/>
          <a:cs typeface="宋体" charset="0"/>
        </a:defRPr>
      </a:lvl3pPr>
      <a:lvl4pPr marL="1600200" indent="-228600" algn="l" rtl="0" eaLnBrk="0" fontAlgn="base" hangingPunct="0">
        <a:spcBef>
          <a:spcPct val="0"/>
        </a:spcBef>
        <a:spcAft>
          <a:spcPct val="20000"/>
        </a:spcAft>
        <a:buChar char="–"/>
        <a:defRPr sz="2000">
          <a:solidFill>
            <a:schemeClr val="tx1"/>
          </a:solidFill>
          <a:latin typeface="Times New Roman" pitchFamily="18" charset="0"/>
          <a:ea typeface="+mn-ea"/>
          <a:cs typeface="宋体" charset="0"/>
        </a:defRPr>
      </a:lvl4pPr>
      <a:lvl5pPr marL="2057400" indent="-228600" algn="l" rtl="0" eaLnBrk="0" fontAlgn="base" hangingPunct="0">
        <a:spcBef>
          <a:spcPct val="0"/>
        </a:spcBef>
        <a:spcAft>
          <a:spcPct val="20000"/>
        </a:spcAft>
        <a:buChar char="»"/>
        <a:defRPr sz="2000">
          <a:solidFill>
            <a:schemeClr val="tx1"/>
          </a:solidFill>
          <a:latin typeface="Times New Roman" pitchFamily="18" charset="0"/>
          <a:ea typeface="+mn-ea"/>
          <a:cs typeface="宋体"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00113" y="1628775"/>
            <a:ext cx="7335837" cy="1728788"/>
          </a:xfrm>
        </p:spPr>
        <p:txBody>
          <a:bodyPr/>
          <a:lstStyle/>
          <a:p>
            <a:pPr eaLnBrk="1" hangingPunct="1">
              <a:lnSpc>
                <a:spcPct val="120000"/>
              </a:lnSpc>
            </a:pPr>
            <a:r>
              <a:rPr lang="zh-CN" altLang="en-US" dirty="0"/>
              <a:t>模拟与数字电路</a:t>
            </a:r>
            <a:br>
              <a:rPr lang="zh-CN" altLang="en-US" dirty="0"/>
            </a:br>
            <a:r>
              <a:rPr lang="en-US" altLang="zh-CN" sz="2400" b="0" dirty="0"/>
              <a:t>Analog and Digital Circuits</a:t>
            </a:r>
            <a:endParaRPr lang="zh-CN" altLang="en-US" sz="2400" b="0" dirty="0"/>
          </a:p>
        </p:txBody>
      </p:sp>
      <p:sp>
        <p:nvSpPr>
          <p:cNvPr id="4099" name="Text Box 4"/>
          <p:cNvSpPr txBox="1">
            <a:spLocks noChangeArrowheads="1"/>
          </p:cNvSpPr>
          <p:nvPr/>
        </p:nvSpPr>
        <p:spPr bwMode="auto">
          <a:xfrm>
            <a:off x="863600" y="3933825"/>
            <a:ext cx="741680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3200" dirty="0">
                <a:latin typeface="宋体" panose="02010600030101010101" pitchFamily="2" charset="-122"/>
              </a:rPr>
              <a:t>17_</a:t>
            </a:r>
            <a:r>
              <a:rPr kumimoji="1" lang="zh-CN" altLang="en-US" sz="3200" dirty="0">
                <a:latin typeface="宋体" panose="02010600030101010101" pitchFamily="2" charset="-122"/>
              </a:rPr>
              <a:t>时序逻辑电路</a:t>
            </a:r>
            <a:r>
              <a:rPr kumimoji="1" lang="en-US" altLang="zh-CN" sz="3200" dirty="0">
                <a:latin typeface="宋体" panose="02010600030101010101" pitchFamily="2" charset="-122"/>
              </a:rPr>
              <a:t>(4)</a:t>
            </a:r>
          </a:p>
          <a:p>
            <a:pPr algn="ctr" eaLnBrk="1" hangingPunct="1">
              <a:spcAft>
                <a:spcPct val="0"/>
              </a:spcAft>
              <a:buFontTx/>
              <a:buNone/>
            </a:pPr>
            <a:r>
              <a:rPr kumimoji="1" lang="zh-CN" altLang="en-US" sz="2000" dirty="0">
                <a:latin typeface="宋体" panose="02010600030101010101" pitchFamily="2" charset="-122"/>
              </a:rPr>
              <a:t>（课外）</a:t>
            </a:r>
            <a:endParaRPr kumimoji="1" lang="en-US" altLang="zh-CN" sz="2000" dirty="0">
              <a:latin typeface="宋体" panose="02010600030101010101" pitchFamily="2" charset="-122"/>
            </a:endParaRPr>
          </a:p>
        </p:txBody>
      </p:sp>
      <p:sp>
        <p:nvSpPr>
          <p:cNvPr id="4100"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B8B8A1A-6B44-4130-9120-78A100109D99}"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4101"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(4)</a:t>
            </a:r>
          </a:p>
        </p:txBody>
      </p:sp>
      <p:sp>
        <p:nvSpPr>
          <p:cNvPr id="410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786857C-7EC2-47B9-A4B0-F450511E6510}" type="slidenum">
              <a:rPr lang="en-US" altLang="zh-CN" sz="1800" b="0" smtClean="0">
                <a:solidFill>
                  <a:srgbClr val="B2B2B2"/>
                </a:solidFill>
                <a:latin typeface="Arial" panose="020B0604020202020204" pitchFamily="34" charset="0"/>
              </a:rPr>
              <a:pPr>
                <a:spcAft>
                  <a:spcPct val="0"/>
                </a:spcAft>
                <a:buFontTx/>
                <a:buNone/>
              </a:pPr>
              <a:t>1</a:t>
            </a:fld>
            <a:endParaRPr lang="en-US" altLang="zh-CN" sz="1800" b="0">
              <a:solidFill>
                <a:srgbClr val="B2B2B2"/>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EC3A07B-041A-4DFA-A2D7-3C796305E9EB}"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20483"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(4)</a:t>
            </a:r>
          </a:p>
        </p:txBody>
      </p:sp>
      <p:sp>
        <p:nvSpPr>
          <p:cNvPr id="2048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918D974-B7F5-4C79-B92E-D68366A1D126}" type="slidenum">
              <a:rPr lang="en-US" altLang="zh-CN" sz="1800" b="0" smtClean="0">
                <a:solidFill>
                  <a:srgbClr val="B2B2B2"/>
                </a:solidFill>
                <a:latin typeface="Arial" panose="020B0604020202020204" pitchFamily="34" charset="0"/>
              </a:rPr>
              <a:pPr>
                <a:spcAft>
                  <a:spcPct val="0"/>
                </a:spcAft>
                <a:buFontTx/>
                <a:buNone/>
              </a:pPr>
              <a:t>10</a:t>
            </a:fld>
            <a:endParaRPr lang="en-US" altLang="zh-CN" sz="1800" b="0">
              <a:solidFill>
                <a:srgbClr val="B2B2B2"/>
              </a:solidFill>
              <a:latin typeface="Arial" panose="020B0604020202020204" pitchFamily="34" charset="0"/>
            </a:endParaRPr>
          </a:p>
        </p:txBody>
      </p:sp>
      <p:sp>
        <p:nvSpPr>
          <p:cNvPr id="20485" name="Text Box 4"/>
          <p:cNvSpPr txBox="1">
            <a:spLocks noChangeArrowheads="1"/>
          </p:cNvSpPr>
          <p:nvPr/>
        </p:nvSpPr>
        <p:spPr bwMode="auto">
          <a:xfrm>
            <a:off x="1639888" y="558800"/>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X</a:t>
            </a:r>
            <a:r>
              <a:rPr kumimoji="1" lang="en-US" altLang="zh-CN" sz="2000" baseline="-10000"/>
              <a:t>2</a:t>
            </a:r>
          </a:p>
        </p:txBody>
      </p:sp>
      <p:sp>
        <p:nvSpPr>
          <p:cNvPr id="20486" name="Text Box 5"/>
          <p:cNvSpPr txBox="1">
            <a:spLocks noChangeArrowheads="1"/>
          </p:cNvSpPr>
          <p:nvPr/>
        </p:nvSpPr>
        <p:spPr bwMode="auto">
          <a:xfrm>
            <a:off x="1346200" y="558800"/>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X</a:t>
            </a:r>
            <a:r>
              <a:rPr kumimoji="1" lang="en-US" altLang="zh-CN" sz="2000" baseline="-10000"/>
              <a:t>3</a:t>
            </a:r>
          </a:p>
        </p:txBody>
      </p:sp>
      <p:sp>
        <p:nvSpPr>
          <p:cNvPr id="20487" name="Text Box 6"/>
          <p:cNvSpPr txBox="1">
            <a:spLocks noChangeArrowheads="1"/>
          </p:cNvSpPr>
          <p:nvPr/>
        </p:nvSpPr>
        <p:spPr bwMode="auto">
          <a:xfrm>
            <a:off x="2228850" y="558800"/>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X</a:t>
            </a:r>
            <a:r>
              <a:rPr kumimoji="1" lang="en-US" altLang="zh-CN" sz="2000" baseline="-10000"/>
              <a:t>0</a:t>
            </a:r>
          </a:p>
        </p:txBody>
      </p:sp>
      <p:sp>
        <p:nvSpPr>
          <p:cNvPr id="20488" name="Text Box 7"/>
          <p:cNvSpPr txBox="1">
            <a:spLocks noChangeArrowheads="1"/>
          </p:cNvSpPr>
          <p:nvPr/>
        </p:nvSpPr>
        <p:spPr bwMode="auto">
          <a:xfrm>
            <a:off x="1933575" y="558800"/>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X</a:t>
            </a:r>
            <a:r>
              <a:rPr kumimoji="1" lang="en-US" altLang="zh-CN" sz="2000" baseline="-10000"/>
              <a:t>1</a:t>
            </a:r>
          </a:p>
        </p:txBody>
      </p:sp>
      <p:sp>
        <p:nvSpPr>
          <p:cNvPr id="20489" name="Text Box 8"/>
          <p:cNvSpPr txBox="1">
            <a:spLocks noChangeArrowheads="1"/>
          </p:cNvSpPr>
          <p:nvPr/>
        </p:nvSpPr>
        <p:spPr bwMode="auto">
          <a:xfrm>
            <a:off x="1628775" y="955675"/>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Y</a:t>
            </a:r>
            <a:r>
              <a:rPr kumimoji="1" lang="en-US" altLang="zh-CN" sz="2000" baseline="-10000"/>
              <a:t>2</a:t>
            </a:r>
          </a:p>
        </p:txBody>
      </p:sp>
      <p:sp>
        <p:nvSpPr>
          <p:cNvPr id="20490" name="Text Box 9"/>
          <p:cNvSpPr txBox="1">
            <a:spLocks noChangeArrowheads="1"/>
          </p:cNvSpPr>
          <p:nvPr/>
        </p:nvSpPr>
        <p:spPr bwMode="auto">
          <a:xfrm>
            <a:off x="1335088" y="955675"/>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Y</a:t>
            </a:r>
            <a:r>
              <a:rPr kumimoji="1" lang="en-US" altLang="zh-CN" sz="2000" baseline="-10000"/>
              <a:t>3</a:t>
            </a:r>
          </a:p>
        </p:txBody>
      </p:sp>
      <p:sp>
        <p:nvSpPr>
          <p:cNvPr id="20491" name="Text Box 10"/>
          <p:cNvSpPr txBox="1">
            <a:spLocks noChangeArrowheads="1"/>
          </p:cNvSpPr>
          <p:nvPr/>
        </p:nvSpPr>
        <p:spPr bwMode="auto">
          <a:xfrm>
            <a:off x="2216150" y="955675"/>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Y</a:t>
            </a:r>
            <a:r>
              <a:rPr kumimoji="1" lang="en-US" altLang="zh-CN" sz="2000" baseline="-10000"/>
              <a:t>0</a:t>
            </a:r>
          </a:p>
        </p:txBody>
      </p:sp>
      <p:sp>
        <p:nvSpPr>
          <p:cNvPr id="20492" name="Text Box 11"/>
          <p:cNvSpPr txBox="1">
            <a:spLocks noChangeArrowheads="1"/>
          </p:cNvSpPr>
          <p:nvPr/>
        </p:nvSpPr>
        <p:spPr bwMode="auto">
          <a:xfrm>
            <a:off x="1920875" y="955675"/>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Y</a:t>
            </a:r>
            <a:r>
              <a:rPr kumimoji="1" lang="en-US" altLang="zh-CN" sz="2000" baseline="-10000"/>
              <a:t>1</a:t>
            </a:r>
          </a:p>
        </p:txBody>
      </p:sp>
      <p:sp>
        <p:nvSpPr>
          <p:cNvPr id="20493" name="Text Box 12"/>
          <p:cNvSpPr txBox="1">
            <a:spLocks noChangeArrowheads="1"/>
          </p:cNvSpPr>
          <p:nvPr/>
        </p:nvSpPr>
        <p:spPr bwMode="auto">
          <a:xfrm>
            <a:off x="1012825" y="955675"/>
            <a:ext cx="254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latin typeface="Arial" panose="020B0604020202020204" pitchFamily="34" charset="0"/>
              </a:rPr>
              <a:t>×</a:t>
            </a:r>
          </a:p>
        </p:txBody>
      </p:sp>
      <p:sp>
        <p:nvSpPr>
          <p:cNvPr id="20494" name="Line 13"/>
          <p:cNvSpPr>
            <a:spLocks noChangeShapeType="1"/>
          </p:cNvSpPr>
          <p:nvPr/>
        </p:nvSpPr>
        <p:spPr bwMode="auto">
          <a:xfrm>
            <a:off x="981075" y="1316038"/>
            <a:ext cx="15271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5" name="Text Box 14"/>
          <p:cNvSpPr txBox="1">
            <a:spLocks noChangeArrowheads="1"/>
          </p:cNvSpPr>
          <p:nvPr/>
        </p:nvSpPr>
        <p:spPr bwMode="auto">
          <a:xfrm>
            <a:off x="1646238" y="1643063"/>
            <a:ext cx="127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0496" name="Text Box 15"/>
          <p:cNvSpPr txBox="1">
            <a:spLocks noChangeArrowheads="1"/>
          </p:cNvSpPr>
          <p:nvPr/>
        </p:nvSpPr>
        <p:spPr bwMode="auto">
          <a:xfrm>
            <a:off x="1350963" y="1643063"/>
            <a:ext cx="127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0497" name="Text Box 16"/>
          <p:cNvSpPr txBox="1">
            <a:spLocks noChangeArrowheads="1"/>
          </p:cNvSpPr>
          <p:nvPr/>
        </p:nvSpPr>
        <p:spPr bwMode="auto">
          <a:xfrm>
            <a:off x="2233613" y="1643063"/>
            <a:ext cx="127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0498" name="Text Box 17"/>
          <p:cNvSpPr txBox="1">
            <a:spLocks noChangeArrowheads="1"/>
          </p:cNvSpPr>
          <p:nvPr/>
        </p:nvSpPr>
        <p:spPr bwMode="auto">
          <a:xfrm>
            <a:off x="1939925" y="1643063"/>
            <a:ext cx="127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0499" name="Text Box 18"/>
          <p:cNvSpPr txBox="1">
            <a:spLocks noChangeArrowheads="1"/>
          </p:cNvSpPr>
          <p:nvPr/>
        </p:nvSpPr>
        <p:spPr bwMode="auto">
          <a:xfrm>
            <a:off x="1349375" y="2698750"/>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0500" name="Text Box 19"/>
          <p:cNvSpPr txBox="1">
            <a:spLocks noChangeArrowheads="1"/>
          </p:cNvSpPr>
          <p:nvPr/>
        </p:nvSpPr>
        <p:spPr bwMode="auto">
          <a:xfrm>
            <a:off x="1057275" y="2698750"/>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0501" name="Text Box 20"/>
          <p:cNvSpPr txBox="1">
            <a:spLocks noChangeArrowheads="1"/>
          </p:cNvSpPr>
          <p:nvPr/>
        </p:nvSpPr>
        <p:spPr bwMode="auto">
          <a:xfrm>
            <a:off x="1938338" y="2698750"/>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0502" name="Text Box 21"/>
          <p:cNvSpPr txBox="1">
            <a:spLocks noChangeArrowheads="1"/>
          </p:cNvSpPr>
          <p:nvPr/>
        </p:nvSpPr>
        <p:spPr bwMode="auto">
          <a:xfrm>
            <a:off x="1644650" y="2698750"/>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0503" name="Text Box 22"/>
          <p:cNvSpPr txBox="1">
            <a:spLocks noChangeArrowheads="1"/>
          </p:cNvSpPr>
          <p:nvPr/>
        </p:nvSpPr>
        <p:spPr bwMode="auto">
          <a:xfrm>
            <a:off x="1023938" y="3860800"/>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0504" name="Text Box 23"/>
          <p:cNvSpPr txBox="1">
            <a:spLocks noChangeArrowheads="1"/>
          </p:cNvSpPr>
          <p:nvPr/>
        </p:nvSpPr>
        <p:spPr bwMode="auto">
          <a:xfrm>
            <a:off x="730250" y="3860800"/>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0505" name="Text Box 24"/>
          <p:cNvSpPr txBox="1">
            <a:spLocks noChangeArrowheads="1"/>
          </p:cNvSpPr>
          <p:nvPr/>
        </p:nvSpPr>
        <p:spPr bwMode="auto">
          <a:xfrm>
            <a:off x="1611313" y="3860800"/>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0506" name="Text Box 25"/>
          <p:cNvSpPr txBox="1">
            <a:spLocks noChangeArrowheads="1"/>
          </p:cNvSpPr>
          <p:nvPr/>
        </p:nvSpPr>
        <p:spPr bwMode="auto">
          <a:xfrm>
            <a:off x="1316038" y="3860800"/>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0507" name="Line 30"/>
          <p:cNvSpPr>
            <a:spLocks noChangeShapeType="1"/>
          </p:cNvSpPr>
          <p:nvPr/>
        </p:nvSpPr>
        <p:spPr bwMode="auto">
          <a:xfrm>
            <a:off x="92075" y="5683250"/>
            <a:ext cx="23907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8" name="Text Box 31"/>
          <p:cNvSpPr txBox="1">
            <a:spLocks noChangeArrowheads="1"/>
          </p:cNvSpPr>
          <p:nvPr/>
        </p:nvSpPr>
        <p:spPr bwMode="auto">
          <a:xfrm>
            <a:off x="1603375" y="5661025"/>
            <a:ext cx="257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7030A0"/>
                </a:solidFill>
              </a:rPr>
              <a:t>Z</a:t>
            </a:r>
            <a:r>
              <a:rPr kumimoji="1" lang="en-US" altLang="zh-CN" sz="2000" baseline="-10000">
                <a:solidFill>
                  <a:srgbClr val="7030A0"/>
                </a:solidFill>
              </a:rPr>
              <a:t>2</a:t>
            </a:r>
          </a:p>
        </p:txBody>
      </p:sp>
      <p:sp>
        <p:nvSpPr>
          <p:cNvPr id="20509" name="Text Box 32"/>
          <p:cNvSpPr txBox="1">
            <a:spLocks noChangeArrowheads="1"/>
          </p:cNvSpPr>
          <p:nvPr/>
        </p:nvSpPr>
        <p:spPr bwMode="auto">
          <a:xfrm>
            <a:off x="1309688" y="5661025"/>
            <a:ext cx="257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7030A0"/>
                </a:solidFill>
              </a:rPr>
              <a:t>Z</a:t>
            </a:r>
            <a:r>
              <a:rPr kumimoji="1" lang="en-US" altLang="zh-CN" sz="2000" baseline="-10000">
                <a:solidFill>
                  <a:srgbClr val="7030A0"/>
                </a:solidFill>
              </a:rPr>
              <a:t>3</a:t>
            </a:r>
          </a:p>
        </p:txBody>
      </p:sp>
      <p:sp>
        <p:nvSpPr>
          <p:cNvPr id="20510" name="Text Box 33"/>
          <p:cNvSpPr txBox="1">
            <a:spLocks noChangeArrowheads="1"/>
          </p:cNvSpPr>
          <p:nvPr/>
        </p:nvSpPr>
        <p:spPr bwMode="auto">
          <a:xfrm>
            <a:off x="2190750" y="5661025"/>
            <a:ext cx="257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7030A0"/>
                </a:solidFill>
              </a:rPr>
              <a:t>Z</a:t>
            </a:r>
            <a:r>
              <a:rPr kumimoji="1" lang="en-US" altLang="zh-CN" sz="2000" baseline="-10000">
                <a:solidFill>
                  <a:srgbClr val="7030A0"/>
                </a:solidFill>
              </a:rPr>
              <a:t>0</a:t>
            </a:r>
          </a:p>
        </p:txBody>
      </p:sp>
      <p:sp>
        <p:nvSpPr>
          <p:cNvPr id="20511" name="Text Box 34"/>
          <p:cNvSpPr txBox="1">
            <a:spLocks noChangeArrowheads="1"/>
          </p:cNvSpPr>
          <p:nvPr/>
        </p:nvSpPr>
        <p:spPr bwMode="auto">
          <a:xfrm>
            <a:off x="1895475" y="5661025"/>
            <a:ext cx="257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7030A0"/>
                </a:solidFill>
              </a:rPr>
              <a:t>Z</a:t>
            </a:r>
            <a:r>
              <a:rPr kumimoji="1" lang="en-US" altLang="zh-CN" sz="2000" baseline="-10000">
                <a:solidFill>
                  <a:srgbClr val="7030A0"/>
                </a:solidFill>
              </a:rPr>
              <a:t>1</a:t>
            </a:r>
          </a:p>
        </p:txBody>
      </p:sp>
      <p:sp>
        <p:nvSpPr>
          <p:cNvPr id="20512" name="Text Box 35"/>
          <p:cNvSpPr txBox="1">
            <a:spLocks noChangeArrowheads="1"/>
          </p:cNvSpPr>
          <p:nvPr/>
        </p:nvSpPr>
        <p:spPr bwMode="auto">
          <a:xfrm>
            <a:off x="411163" y="5661025"/>
            <a:ext cx="257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10000">
                <a:solidFill>
                  <a:srgbClr val="0000FF"/>
                </a:solidFill>
              </a:rPr>
              <a:t>6</a:t>
            </a:r>
          </a:p>
        </p:txBody>
      </p:sp>
      <p:sp>
        <p:nvSpPr>
          <p:cNvPr id="20513" name="Text Box 36"/>
          <p:cNvSpPr txBox="1">
            <a:spLocks noChangeArrowheads="1"/>
          </p:cNvSpPr>
          <p:nvPr/>
        </p:nvSpPr>
        <p:spPr bwMode="auto">
          <a:xfrm>
            <a:off x="117475" y="5661025"/>
            <a:ext cx="257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10000">
                <a:solidFill>
                  <a:srgbClr val="0000FF"/>
                </a:solidFill>
              </a:rPr>
              <a:t>7</a:t>
            </a:r>
          </a:p>
        </p:txBody>
      </p:sp>
      <p:sp>
        <p:nvSpPr>
          <p:cNvPr id="20514" name="Text Box 37"/>
          <p:cNvSpPr txBox="1">
            <a:spLocks noChangeArrowheads="1"/>
          </p:cNvSpPr>
          <p:nvPr/>
        </p:nvSpPr>
        <p:spPr bwMode="auto">
          <a:xfrm>
            <a:off x="996950" y="5661025"/>
            <a:ext cx="257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10000">
                <a:solidFill>
                  <a:srgbClr val="0000FF"/>
                </a:solidFill>
              </a:rPr>
              <a:t>4</a:t>
            </a:r>
          </a:p>
        </p:txBody>
      </p:sp>
      <p:sp>
        <p:nvSpPr>
          <p:cNvPr id="20515" name="Text Box 38"/>
          <p:cNvSpPr txBox="1">
            <a:spLocks noChangeArrowheads="1"/>
          </p:cNvSpPr>
          <p:nvPr/>
        </p:nvSpPr>
        <p:spPr bwMode="auto">
          <a:xfrm>
            <a:off x="703263" y="5661025"/>
            <a:ext cx="257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10000">
                <a:solidFill>
                  <a:srgbClr val="0000FF"/>
                </a:solidFill>
              </a:rPr>
              <a:t>5</a:t>
            </a:r>
          </a:p>
        </p:txBody>
      </p:sp>
      <p:grpSp>
        <p:nvGrpSpPr>
          <p:cNvPr id="20516" name="Group 102"/>
          <p:cNvGrpSpPr>
            <a:grpSpLocks/>
          </p:cNvGrpSpPr>
          <p:nvPr/>
        </p:nvGrpSpPr>
        <p:grpSpPr bwMode="auto">
          <a:xfrm>
            <a:off x="2616200" y="549275"/>
            <a:ext cx="185738" cy="735013"/>
            <a:chOff x="2071" y="1638"/>
            <a:chExt cx="117" cy="463"/>
          </a:xfrm>
        </p:grpSpPr>
        <p:sp>
          <p:nvSpPr>
            <p:cNvPr id="20567" name="Text Box 84"/>
            <p:cNvSpPr txBox="1">
              <a:spLocks noChangeArrowheads="1"/>
            </p:cNvSpPr>
            <p:nvPr/>
          </p:nvSpPr>
          <p:spPr bwMode="auto">
            <a:xfrm>
              <a:off x="2071" y="1638"/>
              <a:ext cx="11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D</a:t>
              </a:r>
            </a:p>
          </p:txBody>
        </p:sp>
        <p:sp>
          <p:nvSpPr>
            <p:cNvPr id="20568" name="Text Box 85"/>
            <p:cNvSpPr txBox="1">
              <a:spLocks noChangeArrowheads="1"/>
            </p:cNvSpPr>
            <p:nvPr/>
          </p:nvSpPr>
          <p:spPr bwMode="auto">
            <a:xfrm>
              <a:off x="2071" y="1903"/>
              <a:ext cx="10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7030A0"/>
                  </a:solidFill>
                </a:rPr>
                <a:t>B</a:t>
              </a:r>
            </a:p>
          </p:txBody>
        </p:sp>
      </p:grpSp>
      <p:sp>
        <p:nvSpPr>
          <p:cNvPr id="20517" name="Text Box 14"/>
          <p:cNvSpPr txBox="1">
            <a:spLocks noChangeArrowheads="1"/>
          </p:cNvSpPr>
          <p:nvPr/>
        </p:nvSpPr>
        <p:spPr bwMode="auto">
          <a:xfrm>
            <a:off x="1658938" y="1320800"/>
            <a:ext cx="12858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0</a:t>
            </a:r>
            <a:endParaRPr kumimoji="1" lang="en-US" altLang="zh-CN" sz="2000" baseline="-10000">
              <a:solidFill>
                <a:srgbClr val="0000FF"/>
              </a:solidFill>
            </a:endParaRPr>
          </a:p>
        </p:txBody>
      </p:sp>
      <p:sp>
        <p:nvSpPr>
          <p:cNvPr id="20518" name="Text Box 15"/>
          <p:cNvSpPr txBox="1">
            <a:spLocks noChangeArrowheads="1"/>
          </p:cNvSpPr>
          <p:nvPr/>
        </p:nvSpPr>
        <p:spPr bwMode="auto">
          <a:xfrm>
            <a:off x="1363663" y="1320800"/>
            <a:ext cx="12858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0</a:t>
            </a:r>
            <a:endParaRPr kumimoji="1" lang="en-US" altLang="zh-CN" sz="2000" baseline="-10000">
              <a:solidFill>
                <a:srgbClr val="0000FF"/>
              </a:solidFill>
            </a:endParaRPr>
          </a:p>
        </p:txBody>
      </p:sp>
      <p:sp>
        <p:nvSpPr>
          <p:cNvPr id="20519" name="Text Box 16"/>
          <p:cNvSpPr txBox="1">
            <a:spLocks noChangeArrowheads="1"/>
          </p:cNvSpPr>
          <p:nvPr/>
        </p:nvSpPr>
        <p:spPr bwMode="auto">
          <a:xfrm>
            <a:off x="2246313" y="1320800"/>
            <a:ext cx="12858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0</a:t>
            </a:r>
            <a:endParaRPr kumimoji="1" lang="en-US" altLang="zh-CN" sz="2000" baseline="-10000">
              <a:solidFill>
                <a:srgbClr val="0000FF"/>
              </a:solidFill>
            </a:endParaRPr>
          </a:p>
        </p:txBody>
      </p:sp>
      <p:sp>
        <p:nvSpPr>
          <p:cNvPr id="20520" name="Text Box 17"/>
          <p:cNvSpPr txBox="1">
            <a:spLocks noChangeArrowheads="1"/>
          </p:cNvSpPr>
          <p:nvPr/>
        </p:nvSpPr>
        <p:spPr bwMode="auto">
          <a:xfrm>
            <a:off x="1952625" y="1320800"/>
            <a:ext cx="12858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0</a:t>
            </a:r>
            <a:endParaRPr kumimoji="1" lang="en-US" altLang="zh-CN" sz="2000" baseline="-10000">
              <a:solidFill>
                <a:srgbClr val="0000FF"/>
              </a:solidFill>
            </a:endParaRPr>
          </a:p>
        </p:txBody>
      </p:sp>
      <p:sp>
        <p:nvSpPr>
          <p:cNvPr id="116" name="Line 13"/>
          <p:cNvSpPr>
            <a:spLocks noChangeShapeType="1"/>
          </p:cNvSpPr>
          <p:nvPr/>
        </p:nvSpPr>
        <p:spPr bwMode="auto">
          <a:xfrm>
            <a:off x="981075" y="2008188"/>
            <a:ext cx="1447800" cy="3175"/>
          </a:xfrm>
          <a:prstGeom prst="line">
            <a:avLst/>
          </a:prstGeom>
          <a:noFill/>
          <a:ln w="19050">
            <a:solidFill>
              <a:schemeClr val="tx1">
                <a:lumMod val="50000"/>
                <a:lumOff val="50000"/>
              </a:schemeClr>
            </a:solidFill>
            <a:prstDash val="lgDash"/>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20522" name="Text Box 14"/>
          <p:cNvSpPr txBox="1">
            <a:spLocks noChangeArrowheads="1"/>
          </p:cNvSpPr>
          <p:nvPr/>
        </p:nvSpPr>
        <p:spPr bwMode="auto">
          <a:xfrm>
            <a:off x="1633538" y="1971675"/>
            <a:ext cx="128587"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0523" name="Text Box 15"/>
          <p:cNvSpPr txBox="1">
            <a:spLocks noChangeArrowheads="1"/>
          </p:cNvSpPr>
          <p:nvPr/>
        </p:nvSpPr>
        <p:spPr bwMode="auto">
          <a:xfrm>
            <a:off x="1338263" y="1971675"/>
            <a:ext cx="128587"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0524" name="Text Box 16"/>
          <p:cNvSpPr txBox="1">
            <a:spLocks noChangeArrowheads="1"/>
          </p:cNvSpPr>
          <p:nvPr/>
        </p:nvSpPr>
        <p:spPr bwMode="auto">
          <a:xfrm>
            <a:off x="2220913" y="1971675"/>
            <a:ext cx="255587"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25000">
                <a:solidFill>
                  <a:srgbClr val="0000FF"/>
                </a:solidFill>
              </a:rPr>
              <a:t>0</a:t>
            </a:r>
          </a:p>
        </p:txBody>
      </p:sp>
      <p:sp>
        <p:nvSpPr>
          <p:cNvPr id="20525" name="Text Box 17"/>
          <p:cNvSpPr txBox="1">
            <a:spLocks noChangeArrowheads="1"/>
          </p:cNvSpPr>
          <p:nvPr/>
        </p:nvSpPr>
        <p:spPr bwMode="auto">
          <a:xfrm>
            <a:off x="1927225" y="1971675"/>
            <a:ext cx="12858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121" name="Line 13"/>
          <p:cNvSpPr>
            <a:spLocks noChangeShapeType="1"/>
          </p:cNvSpPr>
          <p:nvPr/>
        </p:nvSpPr>
        <p:spPr bwMode="auto">
          <a:xfrm>
            <a:off x="723900" y="3130550"/>
            <a:ext cx="1377950" cy="4763"/>
          </a:xfrm>
          <a:prstGeom prst="line">
            <a:avLst/>
          </a:prstGeom>
          <a:noFill/>
          <a:ln w="19050">
            <a:solidFill>
              <a:schemeClr val="tx1">
                <a:lumMod val="50000"/>
                <a:lumOff val="50000"/>
              </a:schemeClr>
            </a:solidFill>
            <a:prstDash val="lgDash"/>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20527" name="Text Box 14"/>
          <p:cNvSpPr txBox="1">
            <a:spLocks noChangeArrowheads="1"/>
          </p:cNvSpPr>
          <p:nvPr/>
        </p:nvSpPr>
        <p:spPr bwMode="auto">
          <a:xfrm>
            <a:off x="1322388" y="3079750"/>
            <a:ext cx="1270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0528" name="Text Box 15"/>
          <p:cNvSpPr txBox="1">
            <a:spLocks noChangeArrowheads="1"/>
          </p:cNvSpPr>
          <p:nvPr/>
        </p:nvSpPr>
        <p:spPr bwMode="auto">
          <a:xfrm>
            <a:off x="1027113" y="3079750"/>
            <a:ext cx="1270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0529" name="Text Box 16"/>
          <p:cNvSpPr txBox="1">
            <a:spLocks noChangeArrowheads="1"/>
          </p:cNvSpPr>
          <p:nvPr/>
        </p:nvSpPr>
        <p:spPr bwMode="auto">
          <a:xfrm>
            <a:off x="1909763" y="3062288"/>
            <a:ext cx="25558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25000">
                <a:solidFill>
                  <a:srgbClr val="0000FF"/>
                </a:solidFill>
              </a:rPr>
              <a:t>1</a:t>
            </a:r>
          </a:p>
        </p:txBody>
      </p:sp>
      <p:sp>
        <p:nvSpPr>
          <p:cNvPr id="20530" name="Text Box 17"/>
          <p:cNvSpPr txBox="1">
            <a:spLocks noChangeArrowheads="1"/>
          </p:cNvSpPr>
          <p:nvPr/>
        </p:nvSpPr>
        <p:spPr bwMode="auto">
          <a:xfrm>
            <a:off x="1616075" y="3079750"/>
            <a:ext cx="1270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0531" name="Text Box 15"/>
          <p:cNvSpPr txBox="1">
            <a:spLocks noChangeArrowheads="1"/>
          </p:cNvSpPr>
          <p:nvPr/>
        </p:nvSpPr>
        <p:spPr bwMode="auto">
          <a:xfrm>
            <a:off x="752475" y="3073400"/>
            <a:ext cx="12858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B050"/>
                </a:solidFill>
              </a:rPr>
              <a:t>x</a:t>
            </a:r>
            <a:endParaRPr kumimoji="1" lang="en-US" altLang="zh-CN" sz="2000" baseline="-10000">
              <a:solidFill>
                <a:srgbClr val="00B050"/>
              </a:solidFill>
            </a:endParaRPr>
          </a:p>
        </p:txBody>
      </p:sp>
      <p:sp>
        <p:nvSpPr>
          <p:cNvPr id="128" name="Line 13"/>
          <p:cNvSpPr>
            <a:spLocks noChangeShapeType="1"/>
          </p:cNvSpPr>
          <p:nvPr/>
        </p:nvSpPr>
        <p:spPr bwMode="auto">
          <a:xfrm>
            <a:off x="431800" y="4221163"/>
            <a:ext cx="1439863" cy="0"/>
          </a:xfrm>
          <a:prstGeom prst="line">
            <a:avLst/>
          </a:prstGeom>
          <a:noFill/>
          <a:ln w="19050">
            <a:solidFill>
              <a:schemeClr val="tx1">
                <a:lumMod val="50000"/>
                <a:lumOff val="50000"/>
              </a:schemeClr>
            </a:solidFill>
            <a:prstDash val="lgDash"/>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20533" name="Text Box 14"/>
          <p:cNvSpPr txBox="1">
            <a:spLocks noChangeArrowheads="1"/>
          </p:cNvSpPr>
          <p:nvPr/>
        </p:nvSpPr>
        <p:spPr bwMode="auto">
          <a:xfrm>
            <a:off x="1009650" y="4175125"/>
            <a:ext cx="12858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0534" name="Text Box 15"/>
          <p:cNvSpPr txBox="1">
            <a:spLocks noChangeArrowheads="1"/>
          </p:cNvSpPr>
          <p:nvPr/>
        </p:nvSpPr>
        <p:spPr bwMode="auto">
          <a:xfrm>
            <a:off x="714375" y="4175125"/>
            <a:ext cx="12858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0535" name="Text Box 16"/>
          <p:cNvSpPr txBox="1">
            <a:spLocks noChangeArrowheads="1"/>
          </p:cNvSpPr>
          <p:nvPr/>
        </p:nvSpPr>
        <p:spPr bwMode="auto">
          <a:xfrm>
            <a:off x="1597025" y="4175125"/>
            <a:ext cx="25558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25000">
                <a:solidFill>
                  <a:srgbClr val="0000FF"/>
                </a:solidFill>
              </a:rPr>
              <a:t>2</a:t>
            </a:r>
          </a:p>
        </p:txBody>
      </p:sp>
      <p:sp>
        <p:nvSpPr>
          <p:cNvPr id="20536" name="Text Box 17"/>
          <p:cNvSpPr txBox="1">
            <a:spLocks noChangeArrowheads="1"/>
          </p:cNvSpPr>
          <p:nvPr/>
        </p:nvSpPr>
        <p:spPr bwMode="auto">
          <a:xfrm>
            <a:off x="1303338" y="4175125"/>
            <a:ext cx="12858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0537" name="Text Box 15"/>
          <p:cNvSpPr txBox="1">
            <a:spLocks noChangeArrowheads="1"/>
          </p:cNvSpPr>
          <p:nvPr/>
        </p:nvSpPr>
        <p:spPr bwMode="auto">
          <a:xfrm>
            <a:off x="439738" y="4168775"/>
            <a:ext cx="12858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B050"/>
                </a:solidFill>
              </a:rPr>
              <a:t>x</a:t>
            </a:r>
            <a:endParaRPr kumimoji="1" lang="en-US" altLang="zh-CN" sz="2000" baseline="-10000">
              <a:solidFill>
                <a:srgbClr val="00B050"/>
              </a:solidFill>
            </a:endParaRPr>
          </a:p>
        </p:txBody>
      </p:sp>
      <p:sp>
        <p:nvSpPr>
          <p:cNvPr id="139" name="Line 13"/>
          <p:cNvSpPr>
            <a:spLocks noChangeShapeType="1"/>
          </p:cNvSpPr>
          <p:nvPr/>
        </p:nvSpPr>
        <p:spPr bwMode="auto">
          <a:xfrm>
            <a:off x="125413" y="5289550"/>
            <a:ext cx="1463675" cy="11113"/>
          </a:xfrm>
          <a:prstGeom prst="line">
            <a:avLst/>
          </a:prstGeom>
          <a:noFill/>
          <a:ln w="19050">
            <a:solidFill>
              <a:schemeClr val="tx1">
                <a:lumMod val="50000"/>
                <a:lumOff val="50000"/>
              </a:schemeClr>
            </a:solidFill>
            <a:prstDash val="lgDash"/>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20539" name="Text Box 14"/>
          <p:cNvSpPr txBox="1">
            <a:spLocks noChangeArrowheads="1"/>
          </p:cNvSpPr>
          <p:nvPr/>
        </p:nvSpPr>
        <p:spPr bwMode="auto">
          <a:xfrm>
            <a:off x="695325" y="5307013"/>
            <a:ext cx="2555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25000">
                <a:solidFill>
                  <a:srgbClr val="0000FF"/>
                </a:solidFill>
              </a:rPr>
              <a:t>5</a:t>
            </a:r>
          </a:p>
        </p:txBody>
      </p:sp>
      <p:sp>
        <p:nvSpPr>
          <p:cNvPr id="20540" name="Text Box 15"/>
          <p:cNvSpPr txBox="1">
            <a:spLocks noChangeArrowheads="1"/>
          </p:cNvSpPr>
          <p:nvPr/>
        </p:nvSpPr>
        <p:spPr bwMode="auto">
          <a:xfrm>
            <a:off x="400050" y="5307013"/>
            <a:ext cx="2555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25000">
                <a:solidFill>
                  <a:srgbClr val="0000FF"/>
                </a:solidFill>
              </a:rPr>
              <a:t>6</a:t>
            </a:r>
          </a:p>
        </p:txBody>
      </p:sp>
      <p:sp>
        <p:nvSpPr>
          <p:cNvPr id="20541" name="Text Box 16"/>
          <p:cNvSpPr txBox="1">
            <a:spLocks noChangeArrowheads="1"/>
          </p:cNvSpPr>
          <p:nvPr/>
        </p:nvSpPr>
        <p:spPr bwMode="auto">
          <a:xfrm>
            <a:off x="1282700" y="5307013"/>
            <a:ext cx="25558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25000">
                <a:solidFill>
                  <a:srgbClr val="0000FF"/>
                </a:solidFill>
              </a:rPr>
              <a:t>3</a:t>
            </a:r>
          </a:p>
        </p:txBody>
      </p:sp>
      <p:sp>
        <p:nvSpPr>
          <p:cNvPr id="20542" name="Text Box 17"/>
          <p:cNvSpPr txBox="1">
            <a:spLocks noChangeArrowheads="1"/>
          </p:cNvSpPr>
          <p:nvPr/>
        </p:nvSpPr>
        <p:spPr bwMode="auto">
          <a:xfrm>
            <a:off x="989013" y="5307013"/>
            <a:ext cx="2555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25000">
                <a:solidFill>
                  <a:srgbClr val="0000FF"/>
                </a:solidFill>
              </a:rPr>
              <a:t>4</a:t>
            </a:r>
          </a:p>
        </p:txBody>
      </p:sp>
      <p:sp>
        <p:nvSpPr>
          <p:cNvPr id="20543" name="Text Box 15"/>
          <p:cNvSpPr txBox="1">
            <a:spLocks noChangeArrowheads="1"/>
          </p:cNvSpPr>
          <p:nvPr/>
        </p:nvSpPr>
        <p:spPr bwMode="auto">
          <a:xfrm>
            <a:off x="125413" y="5300663"/>
            <a:ext cx="257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B050"/>
                </a:solidFill>
              </a:rPr>
              <a:t>Z</a:t>
            </a:r>
            <a:r>
              <a:rPr kumimoji="1" lang="en-US" altLang="zh-CN" sz="2000" baseline="-25000">
                <a:solidFill>
                  <a:srgbClr val="00B050"/>
                </a:solidFill>
              </a:rPr>
              <a:t>7</a:t>
            </a:r>
          </a:p>
        </p:txBody>
      </p:sp>
      <p:sp>
        <p:nvSpPr>
          <p:cNvPr id="20544" name="Text Box 15"/>
          <p:cNvSpPr txBox="1">
            <a:spLocks noChangeArrowheads="1"/>
          </p:cNvSpPr>
          <p:nvPr/>
        </p:nvSpPr>
        <p:spPr bwMode="auto">
          <a:xfrm>
            <a:off x="1069975" y="1998663"/>
            <a:ext cx="12858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B050"/>
                </a:solidFill>
              </a:rPr>
              <a:t>0</a:t>
            </a:r>
            <a:endParaRPr kumimoji="1" lang="en-US" altLang="zh-CN" sz="2000" baseline="-10000">
              <a:solidFill>
                <a:srgbClr val="00B050"/>
              </a:solidFill>
            </a:endParaRPr>
          </a:p>
        </p:txBody>
      </p:sp>
      <p:sp>
        <p:nvSpPr>
          <p:cNvPr id="20545" name="文本框 5"/>
          <p:cNvSpPr txBox="1">
            <a:spLocks noChangeArrowheads="1"/>
          </p:cNvSpPr>
          <p:nvPr/>
        </p:nvSpPr>
        <p:spPr bwMode="auto">
          <a:xfrm>
            <a:off x="547688" y="2254250"/>
            <a:ext cx="466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800">
                <a:solidFill>
                  <a:srgbClr val="00B050"/>
                </a:solidFill>
                <a:latin typeface="Arial" panose="020B0604020202020204" pitchFamily="34" charset="0"/>
              </a:rPr>
              <a:t>C</a:t>
            </a:r>
            <a:endParaRPr lang="zh-CN" altLang="en-US" sz="1800">
              <a:solidFill>
                <a:srgbClr val="00B050"/>
              </a:solidFill>
              <a:latin typeface="Arial" panose="020B0604020202020204" pitchFamily="34" charset="0"/>
            </a:endParaRPr>
          </a:p>
        </p:txBody>
      </p:sp>
      <p:sp>
        <p:nvSpPr>
          <p:cNvPr id="20546" name="Text Box 14"/>
          <p:cNvSpPr txBox="1">
            <a:spLocks noChangeArrowheads="1"/>
          </p:cNvSpPr>
          <p:nvPr/>
        </p:nvSpPr>
        <p:spPr bwMode="auto">
          <a:xfrm>
            <a:off x="1619250" y="2309813"/>
            <a:ext cx="128588"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0547" name="Text Box 15"/>
          <p:cNvSpPr txBox="1">
            <a:spLocks noChangeArrowheads="1"/>
          </p:cNvSpPr>
          <p:nvPr/>
        </p:nvSpPr>
        <p:spPr bwMode="auto">
          <a:xfrm>
            <a:off x="1323975" y="2309813"/>
            <a:ext cx="128588"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0548" name="Text Box 16"/>
          <p:cNvSpPr txBox="1">
            <a:spLocks noChangeArrowheads="1"/>
          </p:cNvSpPr>
          <p:nvPr/>
        </p:nvSpPr>
        <p:spPr bwMode="auto">
          <a:xfrm>
            <a:off x="2206625" y="2309813"/>
            <a:ext cx="255588"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7030A0"/>
                </a:solidFill>
              </a:rPr>
              <a:t>Z</a:t>
            </a:r>
            <a:r>
              <a:rPr kumimoji="1" lang="en-US" altLang="zh-CN" sz="2000" baseline="-25000">
                <a:solidFill>
                  <a:srgbClr val="7030A0"/>
                </a:solidFill>
              </a:rPr>
              <a:t>0</a:t>
            </a:r>
          </a:p>
        </p:txBody>
      </p:sp>
      <p:sp>
        <p:nvSpPr>
          <p:cNvPr id="20549" name="Text Box 17"/>
          <p:cNvSpPr txBox="1">
            <a:spLocks noChangeArrowheads="1"/>
          </p:cNvSpPr>
          <p:nvPr/>
        </p:nvSpPr>
        <p:spPr bwMode="auto">
          <a:xfrm>
            <a:off x="1912938" y="2309813"/>
            <a:ext cx="12858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0550" name="Text Box 15"/>
          <p:cNvSpPr txBox="1">
            <a:spLocks noChangeArrowheads="1"/>
          </p:cNvSpPr>
          <p:nvPr/>
        </p:nvSpPr>
        <p:spPr bwMode="auto">
          <a:xfrm>
            <a:off x="1055688" y="2336800"/>
            <a:ext cx="12858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0</a:t>
            </a:r>
            <a:endParaRPr kumimoji="1" lang="en-US" altLang="zh-CN" sz="2000" baseline="-10000">
              <a:solidFill>
                <a:srgbClr val="0000FF"/>
              </a:solidFill>
            </a:endParaRPr>
          </a:p>
        </p:txBody>
      </p:sp>
      <p:sp>
        <p:nvSpPr>
          <p:cNvPr id="20551" name="Text Box 14"/>
          <p:cNvSpPr txBox="1">
            <a:spLocks noChangeArrowheads="1"/>
          </p:cNvSpPr>
          <p:nvPr/>
        </p:nvSpPr>
        <p:spPr bwMode="auto">
          <a:xfrm>
            <a:off x="1316038" y="3406775"/>
            <a:ext cx="1270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0552" name="Text Box 15"/>
          <p:cNvSpPr txBox="1">
            <a:spLocks noChangeArrowheads="1"/>
          </p:cNvSpPr>
          <p:nvPr/>
        </p:nvSpPr>
        <p:spPr bwMode="auto">
          <a:xfrm>
            <a:off x="1020763" y="3406775"/>
            <a:ext cx="1270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0553" name="Text Box 16"/>
          <p:cNvSpPr txBox="1">
            <a:spLocks noChangeArrowheads="1"/>
          </p:cNvSpPr>
          <p:nvPr/>
        </p:nvSpPr>
        <p:spPr bwMode="auto">
          <a:xfrm>
            <a:off x="1903413" y="3406775"/>
            <a:ext cx="2555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7030A0"/>
                </a:solidFill>
              </a:rPr>
              <a:t>Z</a:t>
            </a:r>
            <a:r>
              <a:rPr kumimoji="1" lang="en-US" altLang="zh-CN" sz="2000" baseline="-25000">
                <a:solidFill>
                  <a:srgbClr val="7030A0"/>
                </a:solidFill>
              </a:rPr>
              <a:t>1</a:t>
            </a:r>
          </a:p>
        </p:txBody>
      </p:sp>
      <p:sp>
        <p:nvSpPr>
          <p:cNvPr id="20554" name="Text Box 17"/>
          <p:cNvSpPr txBox="1">
            <a:spLocks noChangeArrowheads="1"/>
          </p:cNvSpPr>
          <p:nvPr/>
        </p:nvSpPr>
        <p:spPr bwMode="auto">
          <a:xfrm>
            <a:off x="1609725" y="3406775"/>
            <a:ext cx="1270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0555" name="Text Box 15"/>
          <p:cNvSpPr txBox="1">
            <a:spLocks noChangeArrowheads="1"/>
          </p:cNvSpPr>
          <p:nvPr/>
        </p:nvSpPr>
        <p:spPr bwMode="auto">
          <a:xfrm>
            <a:off x="752475" y="3403600"/>
            <a:ext cx="1270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0556" name="Text Box 22"/>
          <p:cNvSpPr txBox="1">
            <a:spLocks noChangeArrowheads="1"/>
          </p:cNvSpPr>
          <p:nvPr/>
        </p:nvSpPr>
        <p:spPr bwMode="auto">
          <a:xfrm>
            <a:off x="736600" y="4908550"/>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0557" name="Text Box 23"/>
          <p:cNvSpPr txBox="1">
            <a:spLocks noChangeArrowheads="1"/>
          </p:cNvSpPr>
          <p:nvPr/>
        </p:nvSpPr>
        <p:spPr bwMode="auto">
          <a:xfrm>
            <a:off x="442913" y="4908550"/>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0558" name="Text Box 24"/>
          <p:cNvSpPr txBox="1">
            <a:spLocks noChangeArrowheads="1"/>
          </p:cNvSpPr>
          <p:nvPr/>
        </p:nvSpPr>
        <p:spPr bwMode="auto">
          <a:xfrm>
            <a:off x="1323975" y="4908550"/>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0559" name="Text Box 25"/>
          <p:cNvSpPr txBox="1">
            <a:spLocks noChangeArrowheads="1"/>
          </p:cNvSpPr>
          <p:nvPr/>
        </p:nvSpPr>
        <p:spPr bwMode="auto">
          <a:xfrm>
            <a:off x="1028700" y="4908550"/>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0560" name="Text Box 14"/>
          <p:cNvSpPr txBox="1">
            <a:spLocks noChangeArrowheads="1"/>
          </p:cNvSpPr>
          <p:nvPr/>
        </p:nvSpPr>
        <p:spPr bwMode="auto">
          <a:xfrm>
            <a:off x="1027113" y="4491038"/>
            <a:ext cx="12858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0561" name="Text Box 15"/>
          <p:cNvSpPr txBox="1">
            <a:spLocks noChangeArrowheads="1"/>
          </p:cNvSpPr>
          <p:nvPr/>
        </p:nvSpPr>
        <p:spPr bwMode="auto">
          <a:xfrm>
            <a:off x="731838" y="4491038"/>
            <a:ext cx="12858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0562" name="Text Box 16"/>
          <p:cNvSpPr txBox="1">
            <a:spLocks noChangeArrowheads="1"/>
          </p:cNvSpPr>
          <p:nvPr/>
        </p:nvSpPr>
        <p:spPr bwMode="auto">
          <a:xfrm>
            <a:off x="1614488" y="4491038"/>
            <a:ext cx="257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7030A0"/>
                </a:solidFill>
              </a:rPr>
              <a:t>Z</a:t>
            </a:r>
            <a:r>
              <a:rPr kumimoji="1" lang="en-US" altLang="zh-CN" sz="2000" baseline="-25000">
                <a:solidFill>
                  <a:srgbClr val="7030A0"/>
                </a:solidFill>
              </a:rPr>
              <a:t>2</a:t>
            </a:r>
          </a:p>
        </p:txBody>
      </p:sp>
      <p:sp>
        <p:nvSpPr>
          <p:cNvPr id="20563" name="Text Box 17"/>
          <p:cNvSpPr txBox="1">
            <a:spLocks noChangeArrowheads="1"/>
          </p:cNvSpPr>
          <p:nvPr/>
        </p:nvSpPr>
        <p:spPr bwMode="auto">
          <a:xfrm>
            <a:off x="1320800" y="4491038"/>
            <a:ext cx="12858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0564" name="Text Box 15"/>
          <p:cNvSpPr txBox="1">
            <a:spLocks noChangeArrowheads="1"/>
          </p:cNvSpPr>
          <p:nvPr/>
        </p:nvSpPr>
        <p:spPr bwMode="auto">
          <a:xfrm>
            <a:off x="463550" y="4519613"/>
            <a:ext cx="12858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0565" name="Text Box 100"/>
          <p:cNvSpPr txBox="1">
            <a:spLocks noChangeArrowheads="1"/>
          </p:cNvSpPr>
          <p:nvPr/>
        </p:nvSpPr>
        <p:spPr bwMode="auto">
          <a:xfrm>
            <a:off x="6650038" y="1588"/>
            <a:ext cx="24939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Aft>
                <a:spcPct val="10000"/>
              </a:spcAft>
              <a:buFontTx/>
              <a:buNone/>
            </a:pPr>
            <a:r>
              <a:rPr kumimoji="1" lang="en-US" altLang="zh-CN" sz="2400"/>
              <a:t>Z = X </a:t>
            </a:r>
            <a:r>
              <a:rPr kumimoji="1" lang="en-US" altLang="zh-CN" sz="2400">
                <a:latin typeface="Arial" panose="020B0604020202020204" pitchFamily="34" charset="0"/>
              </a:rPr>
              <a:t>× </a:t>
            </a:r>
            <a:r>
              <a:rPr kumimoji="1" lang="en-US" altLang="zh-CN" sz="2400"/>
              <a:t>Y</a:t>
            </a:r>
          </a:p>
          <a:p>
            <a:pPr algn="ctr" eaLnBrk="1" hangingPunct="1">
              <a:lnSpc>
                <a:spcPct val="110000"/>
              </a:lnSpc>
              <a:spcAft>
                <a:spcPct val="10000"/>
              </a:spcAft>
              <a:buFontTx/>
              <a:buNone/>
            </a:pPr>
            <a:r>
              <a:rPr kumimoji="1" lang="en-US" altLang="zh-CN" sz="2400"/>
              <a:t>4</a:t>
            </a:r>
            <a:r>
              <a:rPr kumimoji="1" lang="zh-CN" altLang="en-US" sz="2400"/>
              <a:t>次（相加</a:t>
            </a:r>
            <a:r>
              <a:rPr kumimoji="1" lang="en-US" altLang="zh-CN" sz="2400"/>
              <a:t>+</a:t>
            </a:r>
            <a:r>
              <a:rPr kumimoji="1" lang="zh-CN" altLang="en-US" sz="2400"/>
              <a:t>移位）</a:t>
            </a:r>
            <a:endParaRPr kumimoji="1" lang="en-US" altLang="zh-CN" sz="2400"/>
          </a:p>
        </p:txBody>
      </p:sp>
      <p:sp>
        <p:nvSpPr>
          <p:cNvPr id="132" name="平行四边形 131"/>
          <p:cNvSpPr/>
          <p:nvPr/>
        </p:nvSpPr>
        <p:spPr>
          <a:xfrm>
            <a:off x="15875" y="1989138"/>
            <a:ext cx="1279525" cy="3684587"/>
          </a:xfrm>
          <a:prstGeom prst="parallelogram">
            <a:avLst>
              <a:gd name="adj" fmla="val 79903"/>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571C722-4875-4B1C-A8AE-73F94EDF1B1F}"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22531"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(4)</a:t>
            </a:r>
          </a:p>
        </p:txBody>
      </p:sp>
      <p:sp>
        <p:nvSpPr>
          <p:cNvPr id="2253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D98AF06-972F-4F2C-B670-BBA34D5BEBCD}" type="slidenum">
              <a:rPr lang="en-US" altLang="zh-CN" sz="1800" b="0" smtClean="0">
                <a:solidFill>
                  <a:srgbClr val="B2B2B2"/>
                </a:solidFill>
                <a:latin typeface="Arial" panose="020B0604020202020204" pitchFamily="34" charset="0"/>
              </a:rPr>
              <a:pPr>
                <a:spcAft>
                  <a:spcPct val="0"/>
                </a:spcAft>
                <a:buFontTx/>
                <a:buNone/>
              </a:pPr>
              <a:t>11</a:t>
            </a:fld>
            <a:endParaRPr lang="en-US" altLang="zh-CN" sz="1800" b="0">
              <a:solidFill>
                <a:srgbClr val="B2B2B2"/>
              </a:solidFill>
              <a:latin typeface="Arial" panose="020B0604020202020204" pitchFamily="34" charset="0"/>
            </a:endParaRPr>
          </a:p>
        </p:txBody>
      </p:sp>
      <p:sp>
        <p:nvSpPr>
          <p:cNvPr id="22533" name="Text Box 4"/>
          <p:cNvSpPr txBox="1">
            <a:spLocks noChangeArrowheads="1"/>
          </p:cNvSpPr>
          <p:nvPr/>
        </p:nvSpPr>
        <p:spPr bwMode="auto">
          <a:xfrm>
            <a:off x="1639888" y="558800"/>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X</a:t>
            </a:r>
            <a:r>
              <a:rPr kumimoji="1" lang="en-US" altLang="zh-CN" sz="2000" baseline="-10000"/>
              <a:t>2</a:t>
            </a:r>
          </a:p>
        </p:txBody>
      </p:sp>
      <p:sp>
        <p:nvSpPr>
          <p:cNvPr id="22534" name="Text Box 5"/>
          <p:cNvSpPr txBox="1">
            <a:spLocks noChangeArrowheads="1"/>
          </p:cNvSpPr>
          <p:nvPr/>
        </p:nvSpPr>
        <p:spPr bwMode="auto">
          <a:xfrm>
            <a:off x="1346200" y="558800"/>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X</a:t>
            </a:r>
            <a:r>
              <a:rPr kumimoji="1" lang="en-US" altLang="zh-CN" sz="2000" baseline="-10000"/>
              <a:t>3</a:t>
            </a:r>
          </a:p>
        </p:txBody>
      </p:sp>
      <p:sp>
        <p:nvSpPr>
          <p:cNvPr id="22535" name="Text Box 6"/>
          <p:cNvSpPr txBox="1">
            <a:spLocks noChangeArrowheads="1"/>
          </p:cNvSpPr>
          <p:nvPr/>
        </p:nvSpPr>
        <p:spPr bwMode="auto">
          <a:xfrm>
            <a:off x="2228850" y="558800"/>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X</a:t>
            </a:r>
            <a:r>
              <a:rPr kumimoji="1" lang="en-US" altLang="zh-CN" sz="2000" baseline="-10000"/>
              <a:t>0</a:t>
            </a:r>
          </a:p>
        </p:txBody>
      </p:sp>
      <p:sp>
        <p:nvSpPr>
          <p:cNvPr id="22536" name="Text Box 7"/>
          <p:cNvSpPr txBox="1">
            <a:spLocks noChangeArrowheads="1"/>
          </p:cNvSpPr>
          <p:nvPr/>
        </p:nvSpPr>
        <p:spPr bwMode="auto">
          <a:xfrm>
            <a:off x="1933575" y="558800"/>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X</a:t>
            </a:r>
            <a:r>
              <a:rPr kumimoji="1" lang="en-US" altLang="zh-CN" sz="2000" baseline="-10000"/>
              <a:t>1</a:t>
            </a:r>
          </a:p>
        </p:txBody>
      </p:sp>
      <p:sp>
        <p:nvSpPr>
          <p:cNvPr id="22537" name="Text Box 8"/>
          <p:cNvSpPr txBox="1">
            <a:spLocks noChangeArrowheads="1"/>
          </p:cNvSpPr>
          <p:nvPr/>
        </p:nvSpPr>
        <p:spPr bwMode="auto">
          <a:xfrm>
            <a:off x="1628775" y="955675"/>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Y</a:t>
            </a:r>
            <a:r>
              <a:rPr kumimoji="1" lang="en-US" altLang="zh-CN" sz="2000" baseline="-10000"/>
              <a:t>2</a:t>
            </a:r>
          </a:p>
        </p:txBody>
      </p:sp>
      <p:sp>
        <p:nvSpPr>
          <p:cNvPr id="22538" name="Text Box 9"/>
          <p:cNvSpPr txBox="1">
            <a:spLocks noChangeArrowheads="1"/>
          </p:cNvSpPr>
          <p:nvPr/>
        </p:nvSpPr>
        <p:spPr bwMode="auto">
          <a:xfrm>
            <a:off x="1335088" y="955675"/>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Y</a:t>
            </a:r>
            <a:r>
              <a:rPr kumimoji="1" lang="en-US" altLang="zh-CN" sz="2000" baseline="-10000"/>
              <a:t>3</a:t>
            </a:r>
          </a:p>
        </p:txBody>
      </p:sp>
      <p:sp>
        <p:nvSpPr>
          <p:cNvPr id="22539" name="Text Box 10"/>
          <p:cNvSpPr txBox="1">
            <a:spLocks noChangeArrowheads="1"/>
          </p:cNvSpPr>
          <p:nvPr/>
        </p:nvSpPr>
        <p:spPr bwMode="auto">
          <a:xfrm>
            <a:off x="2216150" y="955675"/>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Y</a:t>
            </a:r>
            <a:r>
              <a:rPr kumimoji="1" lang="en-US" altLang="zh-CN" sz="2000" baseline="-10000"/>
              <a:t>0</a:t>
            </a:r>
          </a:p>
        </p:txBody>
      </p:sp>
      <p:sp>
        <p:nvSpPr>
          <p:cNvPr id="22540" name="Text Box 11"/>
          <p:cNvSpPr txBox="1">
            <a:spLocks noChangeArrowheads="1"/>
          </p:cNvSpPr>
          <p:nvPr/>
        </p:nvSpPr>
        <p:spPr bwMode="auto">
          <a:xfrm>
            <a:off x="1920875" y="955675"/>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Y</a:t>
            </a:r>
            <a:r>
              <a:rPr kumimoji="1" lang="en-US" altLang="zh-CN" sz="2000" baseline="-10000"/>
              <a:t>1</a:t>
            </a:r>
          </a:p>
        </p:txBody>
      </p:sp>
      <p:sp>
        <p:nvSpPr>
          <p:cNvPr id="22541" name="Text Box 12"/>
          <p:cNvSpPr txBox="1">
            <a:spLocks noChangeArrowheads="1"/>
          </p:cNvSpPr>
          <p:nvPr/>
        </p:nvSpPr>
        <p:spPr bwMode="auto">
          <a:xfrm>
            <a:off x="1012825" y="955675"/>
            <a:ext cx="254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latin typeface="Arial" panose="020B0604020202020204" pitchFamily="34" charset="0"/>
              </a:rPr>
              <a:t>×</a:t>
            </a:r>
          </a:p>
        </p:txBody>
      </p:sp>
      <p:sp>
        <p:nvSpPr>
          <p:cNvPr id="22542" name="Line 13"/>
          <p:cNvSpPr>
            <a:spLocks noChangeShapeType="1"/>
          </p:cNvSpPr>
          <p:nvPr/>
        </p:nvSpPr>
        <p:spPr bwMode="auto">
          <a:xfrm>
            <a:off x="981075" y="1316038"/>
            <a:ext cx="15271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6" name="组合 15"/>
          <p:cNvGrpSpPr>
            <a:grpSpLocks/>
          </p:cNvGrpSpPr>
          <p:nvPr/>
        </p:nvGrpSpPr>
        <p:grpSpPr bwMode="auto">
          <a:xfrm>
            <a:off x="2616200" y="404813"/>
            <a:ext cx="3471863" cy="923925"/>
            <a:chOff x="2616549" y="404664"/>
            <a:chExt cx="3471369" cy="923330"/>
          </a:xfrm>
        </p:grpSpPr>
        <p:grpSp>
          <p:nvGrpSpPr>
            <p:cNvPr id="22649" name="Group 102"/>
            <p:cNvGrpSpPr>
              <a:grpSpLocks/>
            </p:cNvGrpSpPr>
            <p:nvPr/>
          </p:nvGrpSpPr>
          <p:grpSpPr bwMode="auto">
            <a:xfrm>
              <a:off x="2616549" y="548680"/>
              <a:ext cx="185739" cy="735013"/>
              <a:chOff x="2071" y="1638"/>
              <a:chExt cx="117" cy="463"/>
            </a:xfrm>
          </p:grpSpPr>
          <p:sp>
            <p:nvSpPr>
              <p:cNvPr id="22651" name="Text Box 84"/>
              <p:cNvSpPr txBox="1">
                <a:spLocks noChangeArrowheads="1"/>
              </p:cNvSpPr>
              <p:nvPr/>
            </p:nvSpPr>
            <p:spPr bwMode="auto">
              <a:xfrm>
                <a:off x="2071" y="1638"/>
                <a:ext cx="11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D</a:t>
                </a:r>
              </a:p>
            </p:txBody>
          </p:sp>
          <p:sp>
            <p:nvSpPr>
              <p:cNvPr id="22652" name="Text Box 85"/>
              <p:cNvSpPr txBox="1">
                <a:spLocks noChangeArrowheads="1"/>
              </p:cNvSpPr>
              <p:nvPr/>
            </p:nvSpPr>
            <p:spPr bwMode="auto">
              <a:xfrm>
                <a:off x="2071" y="1903"/>
                <a:ext cx="10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7030A0"/>
                    </a:solidFill>
                  </a:rPr>
                  <a:t>B</a:t>
                </a:r>
              </a:p>
            </p:txBody>
          </p:sp>
        </p:grpSp>
        <p:sp>
          <p:nvSpPr>
            <p:cNvPr id="22650" name="文本框 10"/>
            <p:cNvSpPr txBox="1">
              <a:spLocks noChangeArrowheads="1"/>
            </p:cNvSpPr>
            <p:nvPr/>
          </p:nvSpPr>
          <p:spPr bwMode="auto">
            <a:xfrm>
              <a:off x="3026932" y="404664"/>
              <a:ext cx="306098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latin typeface="Arial" panose="020B0604020202020204" pitchFamily="34" charset="0"/>
                </a:rPr>
                <a:t>开始后用</a:t>
              </a:r>
              <a:r>
                <a:rPr lang="en-US" altLang="zh-CN" sz="1800" b="0">
                  <a:latin typeface="Arial" panose="020B0604020202020204" pitchFamily="34" charset="0"/>
                </a:rPr>
                <a:t>D,B</a:t>
              </a:r>
              <a:r>
                <a:rPr lang="zh-CN" altLang="en-US" sz="1800" b="0">
                  <a:latin typeface="Arial" panose="020B0604020202020204" pitchFamily="34" charset="0"/>
                </a:rPr>
                <a:t>寄存</a:t>
              </a:r>
              <a:r>
                <a:rPr lang="en-US" altLang="zh-CN" sz="1800" b="0">
                  <a:latin typeface="Arial" panose="020B0604020202020204" pitchFamily="34" charset="0"/>
                </a:rPr>
                <a:t>X,Y</a:t>
              </a:r>
              <a:r>
                <a:rPr lang="zh-CN" altLang="en-US" sz="1800" b="0">
                  <a:latin typeface="Arial" panose="020B0604020202020204" pitchFamily="34" charset="0"/>
                </a:rPr>
                <a:t>，避免在过程中操作数发生改变 </a:t>
              </a:r>
              <a:r>
                <a:rPr lang="en-US" altLang="zh-CN" sz="1800">
                  <a:latin typeface="Arial" panose="020B0604020202020204" pitchFamily="34" charset="0"/>
                </a:rPr>
                <a:t>D</a:t>
              </a:r>
              <a:r>
                <a:rPr lang="en-US" altLang="zh-CN" sz="1800" b="0">
                  <a:latin typeface="Arial" panose="020B0604020202020204" pitchFamily="34" charset="0"/>
                </a:rPr>
                <a:t>=</a:t>
              </a:r>
              <a:r>
                <a:rPr lang="en-US" altLang="zh-CN" sz="1800">
                  <a:latin typeface="Arial" panose="020B0604020202020204" pitchFamily="34" charset="0"/>
                </a:rPr>
                <a:t>X</a:t>
              </a:r>
              <a:r>
                <a:rPr lang="en-US" altLang="zh-CN" sz="1800" baseline="-25000">
                  <a:latin typeface="Arial" panose="020B0604020202020204" pitchFamily="34" charset="0"/>
                </a:rPr>
                <a:t>3</a:t>
              </a:r>
              <a:r>
                <a:rPr lang="en-US" altLang="zh-CN" sz="1800">
                  <a:latin typeface="Arial" panose="020B0604020202020204" pitchFamily="34" charset="0"/>
                </a:rPr>
                <a:t>X</a:t>
              </a:r>
              <a:r>
                <a:rPr lang="en-US" altLang="zh-CN" sz="1800" baseline="-25000">
                  <a:latin typeface="Arial" panose="020B0604020202020204" pitchFamily="34" charset="0"/>
                </a:rPr>
                <a:t>2</a:t>
              </a:r>
              <a:r>
                <a:rPr lang="en-US" altLang="zh-CN" sz="1800">
                  <a:latin typeface="Arial" panose="020B0604020202020204" pitchFamily="34" charset="0"/>
                </a:rPr>
                <a:t>X</a:t>
              </a:r>
              <a:r>
                <a:rPr lang="en-US" altLang="zh-CN" sz="1800" baseline="-25000">
                  <a:latin typeface="Arial" panose="020B0604020202020204" pitchFamily="34" charset="0"/>
                </a:rPr>
                <a:t>1</a:t>
              </a:r>
              <a:r>
                <a:rPr lang="en-US" altLang="zh-CN" sz="1800">
                  <a:latin typeface="Arial" panose="020B0604020202020204" pitchFamily="34" charset="0"/>
                </a:rPr>
                <a:t>X</a:t>
              </a:r>
              <a:r>
                <a:rPr lang="en-US" altLang="zh-CN" sz="1800" baseline="-25000">
                  <a:latin typeface="Arial" panose="020B0604020202020204" pitchFamily="34" charset="0"/>
                </a:rPr>
                <a:t>0</a:t>
              </a:r>
              <a:r>
                <a:rPr lang="en-US" altLang="zh-CN" sz="1800" b="0">
                  <a:latin typeface="Arial" panose="020B0604020202020204" pitchFamily="34" charset="0"/>
                </a:rPr>
                <a:t>, </a:t>
              </a:r>
              <a:r>
                <a:rPr lang="en-US" altLang="zh-CN" sz="1800">
                  <a:solidFill>
                    <a:srgbClr val="7030A0"/>
                  </a:solidFill>
                  <a:latin typeface="Arial" panose="020B0604020202020204" pitchFamily="34" charset="0"/>
                </a:rPr>
                <a:t>B</a:t>
              </a:r>
              <a:r>
                <a:rPr lang="en-US" altLang="zh-CN" sz="1800" b="0">
                  <a:latin typeface="Arial" panose="020B0604020202020204" pitchFamily="34" charset="0"/>
                </a:rPr>
                <a:t>=</a:t>
              </a:r>
              <a:r>
                <a:rPr lang="en-US" altLang="zh-CN" sz="1800">
                  <a:solidFill>
                    <a:srgbClr val="7030A0"/>
                  </a:solidFill>
                  <a:latin typeface="Arial" panose="020B0604020202020204" pitchFamily="34" charset="0"/>
                </a:rPr>
                <a:t>Y</a:t>
              </a:r>
              <a:r>
                <a:rPr lang="en-US" altLang="zh-CN" sz="1800" baseline="-25000">
                  <a:solidFill>
                    <a:srgbClr val="7030A0"/>
                  </a:solidFill>
                  <a:latin typeface="Arial" panose="020B0604020202020204" pitchFamily="34" charset="0"/>
                </a:rPr>
                <a:t>3</a:t>
              </a:r>
              <a:r>
                <a:rPr lang="en-US" altLang="zh-CN" sz="1800">
                  <a:solidFill>
                    <a:srgbClr val="7030A0"/>
                  </a:solidFill>
                  <a:latin typeface="Arial" panose="020B0604020202020204" pitchFamily="34" charset="0"/>
                </a:rPr>
                <a:t>Y</a:t>
              </a:r>
              <a:r>
                <a:rPr lang="en-US" altLang="zh-CN" sz="1800" baseline="-25000">
                  <a:solidFill>
                    <a:srgbClr val="7030A0"/>
                  </a:solidFill>
                  <a:latin typeface="Arial" panose="020B0604020202020204" pitchFamily="34" charset="0"/>
                </a:rPr>
                <a:t>2</a:t>
              </a:r>
              <a:r>
                <a:rPr lang="en-US" altLang="zh-CN" sz="1800">
                  <a:solidFill>
                    <a:srgbClr val="7030A0"/>
                  </a:solidFill>
                  <a:latin typeface="Arial" panose="020B0604020202020204" pitchFamily="34" charset="0"/>
                </a:rPr>
                <a:t>Y</a:t>
              </a:r>
              <a:r>
                <a:rPr lang="en-US" altLang="zh-CN" sz="1800" baseline="-25000">
                  <a:solidFill>
                    <a:srgbClr val="7030A0"/>
                  </a:solidFill>
                  <a:latin typeface="Arial" panose="020B0604020202020204" pitchFamily="34" charset="0"/>
                </a:rPr>
                <a:t>1</a:t>
              </a:r>
              <a:r>
                <a:rPr lang="en-US" altLang="zh-CN" sz="1800">
                  <a:solidFill>
                    <a:srgbClr val="7030A0"/>
                  </a:solidFill>
                  <a:latin typeface="Arial" panose="020B0604020202020204" pitchFamily="34" charset="0"/>
                </a:rPr>
                <a:t>Y</a:t>
              </a:r>
              <a:r>
                <a:rPr lang="en-US" altLang="zh-CN" sz="1800" baseline="-25000">
                  <a:solidFill>
                    <a:srgbClr val="7030A0"/>
                  </a:solidFill>
                  <a:latin typeface="Arial" panose="020B0604020202020204" pitchFamily="34" charset="0"/>
                </a:rPr>
                <a:t>0</a:t>
              </a:r>
              <a:endParaRPr lang="zh-CN" altLang="en-US" sz="1800">
                <a:solidFill>
                  <a:srgbClr val="7030A0"/>
                </a:solidFill>
                <a:latin typeface="Arial" panose="020B0604020202020204" pitchFamily="34" charset="0"/>
              </a:endParaRPr>
            </a:p>
          </p:txBody>
        </p:sp>
      </p:grpSp>
      <p:grpSp>
        <p:nvGrpSpPr>
          <p:cNvPr id="5" name="组合 4"/>
          <p:cNvGrpSpPr>
            <a:grpSpLocks/>
          </p:cNvGrpSpPr>
          <p:nvPr/>
        </p:nvGrpSpPr>
        <p:grpSpPr bwMode="auto">
          <a:xfrm>
            <a:off x="981075" y="1304925"/>
            <a:ext cx="5643563" cy="719138"/>
            <a:chOff x="980928" y="1304764"/>
            <a:chExt cx="5643391" cy="720080"/>
          </a:xfrm>
        </p:grpSpPr>
        <p:sp>
          <p:nvSpPr>
            <p:cNvPr id="22635" name="Text Box 14"/>
            <p:cNvSpPr txBox="1">
              <a:spLocks noChangeArrowheads="1"/>
            </p:cNvSpPr>
            <p:nvPr/>
          </p:nvSpPr>
          <p:spPr bwMode="auto">
            <a:xfrm>
              <a:off x="1646370" y="1643504"/>
              <a:ext cx="127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2636" name="Text Box 15"/>
            <p:cNvSpPr txBox="1">
              <a:spLocks noChangeArrowheads="1"/>
            </p:cNvSpPr>
            <p:nvPr/>
          </p:nvSpPr>
          <p:spPr bwMode="auto">
            <a:xfrm>
              <a:off x="1351095" y="1643504"/>
              <a:ext cx="127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2637" name="Text Box 16"/>
            <p:cNvSpPr txBox="1">
              <a:spLocks noChangeArrowheads="1"/>
            </p:cNvSpPr>
            <p:nvPr/>
          </p:nvSpPr>
          <p:spPr bwMode="auto">
            <a:xfrm>
              <a:off x="2233745" y="1643504"/>
              <a:ext cx="127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2638" name="Text Box 17"/>
            <p:cNvSpPr txBox="1">
              <a:spLocks noChangeArrowheads="1"/>
            </p:cNvSpPr>
            <p:nvPr/>
          </p:nvSpPr>
          <p:spPr bwMode="auto">
            <a:xfrm>
              <a:off x="1940057" y="1643504"/>
              <a:ext cx="127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2639" name="Text Box 14"/>
            <p:cNvSpPr txBox="1">
              <a:spLocks noChangeArrowheads="1"/>
            </p:cNvSpPr>
            <p:nvPr/>
          </p:nvSpPr>
          <p:spPr bwMode="auto">
            <a:xfrm>
              <a:off x="1659435" y="1320878"/>
              <a:ext cx="12824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0</a:t>
              </a:r>
              <a:endParaRPr kumimoji="1" lang="en-US" altLang="zh-CN" sz="2000" baseline="-10000">
                <a:solidFill>
                  <a:srgbClr val="0000FF"/>
                </a:solidFill>
              </a:endParaRPr>
            </a:p>
          </p:txBody>
        </p:sp>
        <p:sp>
          <p:nvSpPr>
            <p:cNvPr id="22640" name="Text Box 15"/>
            <p:cNvSpPr txBox="1">
              <a:spLocks noChangeArrowheads="1"/>
            </p:cNvSpPr>
            <p:nvPr/>
          </p:nvSpPr>
          <p:spPr bwMode="auto">
            <a:xfrm>
              <a:off x="1364160" y="1320878"/>
              <a:ext cx="12824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0</a:t>
              </a:r>
              <a:endParaRPr kumimoji="1" lang="en-US" altLang="zh-CN" sz="2000" baseline="-10000">
                <a:solidFill>
                  <a:srgbClr val="0000FF"/>
                </a:solidFill>
              </a:endParaRPr>
            </a:p>
          </p:txBody>
        </p:sp>
        <p:sp>
          <p:nvSpPr>
            <p:cNvPr id="22641" name="Text Box 16"/>
            <p:cNvSpPr txBox="1">
              <a:spLocks noChangeArrowheads="1"/>
            </p:cNvSpPr>
            <p:nvPr/>
          </p:nvSpPr>
          <p:spPr bwMode="auto">
            <a:xfrm>
              <a:off x="2246810" y="1320878"/>
              <a:ext cx="12824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0</a:t>
              </a:r>
              <a:endParaRPr kumimoji="1" lang="en-US" altLang="zh-CN" sz="2000" baseline="-10000">
                <a:solidFill>
                  <a:srgbClr val="0000FF"/>
                </a:solidFill>
              </a:endParaRPr>
            </a:p>
          </p:txBody>
        </p:sp>
        <p:sp>
          <p:nvSpPr>
            <p:cNvPr id="22642" name="Text Box 17"/>
            <p:cNvSpPr txBox="1">
              <a:spLocks noChangeArrowheads="1"/>
            </p:cNvSpPr>
            <p:nvPr/>
          </p:nvSpPr>
          <p:spPr bwMode="auto">
            <a:xfrm>
              <a:off x="1953122" y="1320878"/>
              <a:ext cx="12824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0</a:t>
              </a:r>
              <a:endParaRPr kumimoji="1" lang="en-US" altLang="zh-CN" sz="2000" baseline="-10000">
                <a:solidFill>
                  <a:srgbClr val="0000FF"/>
                </a:solidFill>
              </a:endParaRPr>
            </a:p>
          </p:txBody>
        </p:sp>
        <p:sp>
          <p:nvSpPr>
            <p:cNvPr id="116" name="Line 13"/>
            <p:cNvSpPr>
              <a:spLocks noChangeShapeType="1"/>
            </p:cNvSpPr>
            <p:nvPr/>
          </p:nvSpPr>
          <p:spPr bwMode="auto">
            <a:xfrm>
              <a:off x="980928" y="2008948"/>
              <a:ext cx="1447756" cy="1589"/>
            </a:xfrm>
            <a:prstGeom prst="line">
              <a:avLst/>
            </a:prstGeom>
            <a:noFill/>
            <a:ln w="19050">
              <a:solidFill>
                <a:schemeClr val="tx1">
                  <a:lumMod val="50000"/>
                  <a:lumOff val="50000"/>
                </a:schemeClr>
              </a:solidFill>
              <a:prstDash val="lgDash"/>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22644" name="Text Box 96"/>
            <p:cNvSpPr txBox="1">
              <a:spLocks noChangeArrowheads="1"/>
            </p:cNvSpPr>
            <p:nvPr/>
          </p:nvSpPr>
          <p:spPr bwMode="auto">
            <a:xfrm>
              <a:off x="2627179" y="1312268"/>
              <a:ext cx="2365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A </a:t>
              </a:r>
            </a:p>
          </p:txBody>
        </p:sp>
        <p:sp>
          <p:nvSpPr>
            <p:cNvPr id="7" name="圆角矩形 6"/>
            <p:cNvSpPr/>
            <p:nvPr/>
          </p:nvSpPr>
          <p:spPr>
            <a:xfrm>
              <a:off x="1223809" y="1381064"/>
              <a:ext cx="1258849" cy="5595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646" name="Text Box 96"/>
            <p:cNvSpPr txBox="1">
              <a:spLocks noChangeArrowheads="1"/>
            </p:cNvSpPr>
            <p:nvPr/>
          </p:nvSpPr>
          <p:spPr bwMode="auto">
            <a:xfrm>
              <a:off x="2650990" y="1648819"/>
              <a:ext cx="19236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 </a:t>
              </a:r>
            </a:p>
          </p:txBody>
        </p:sp>
        <p:sp>
          <p:nvSpPr>
            <p:cNvPr id="22647" name="矩形 25"/>
            <p:cNvSpPr>
              <a:spLocks noChangeArrowheads="1"/>
            </p:cNvSpPr>
            <p:nvPr/>
          </p:nvSpPr>
          <p:spPr bwMode="auto">
            <a:xfrm>
              <a:off x="3034858" y="1304764"/>
              <a:ext cx="21852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800" b="0">
                  <a:latin typeface="Arial" panose="020B0604020202020204" pitchFamily="34" charset="0"/>
                </a:rPr>
                <a:t>A</a:t>
              </a:r>
              <a:r>
                <a:rPr lang="zh-CN" altLang="en-US" sz="1800" b="0">
                  <a:latin typeface="Arial" panose="020B0604020202020204" pitchFamily="34" charset="0"/>
                </a:rPr>
                <a:t>暂存加之后的结果</a:t>
              </a:r>
            </a:p>
          </p:txBody>
        </p:sp>
        <p:sp>
          <p:nvSpPr>
            <p:cNvPr id="22648" name="矩形 187"/>
            <p:cNvSpPr>
              <a:spLocks noChangeArrowheads="1"/>
            </p:cNvSpPr>
            <p:nvPr/>
          </p:nvSpPr>
          <p:spPr bwMode="auto">
            <a:xfrm>
              <a:off x="3058919" y="1655512"/>
              <a:ext cx="3565400" cy="3693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latin typeface="Arial" panose="020B0604020202020204" pitchFamily="34" charset="0"/>
                </a:rPr>
                <a:t>？被加数</a:t>
              </a:r>
              <a:r>
                <a:rPr lang="en-US" altLang="zh-CN" sz="1800" b="0">
                  <a:latin typeface="Arial" panose="020B0604020202020204" pitchFamily="34" charset="0"/>
                </a:rPr>
                <a:t>(</a:t>
              </a:r>
              <a:r>
                <a:rPr lang="zh-CN" altLang="en-US" sz="1800" b="0">
                  <a:latin typeface="Arial" panose="020B0604020202020204" pitchFamily="34" charset="0"/>
                </a:rPr>
                <a:t>依据条件，</a:t>
              </a:r>
              <a:r>
                <a:rPr lang="en-US" altLang="zh-CN" sz="1800" b="0">
                  <a:latin typeface="Arial" panose="020B0604020202020204" pitchFamily="34" charset="0"/>
                </a:rPr>
                <a:t>Y</a:t>
              </a:r>
              <a:r>
                <a:rPr lang="en-US" altLang="zh-CN" sz="1800" b="0" baseline="-25000">
                  <a:latin typeface="Arial" panose="020B0604020202020204" pitchFamily="34" charset="0"/>
                </a:rPr>
                <a:t>0</a:t>
              </a:r>
              <a:r>
                <a:rPr lang="en-US" altLang="zh-CN" sz="1800" b="0">
                  <a:latin typeface="Arial" panose="020B0604020202020204" pitchFamily="34" charset="0"/>
                </a:rPr>
                <a:t>=B</a:t>
              </a:r>
              <a:r>
                <a:rPr lang="en-US" altLang="zh-CN" sz="1800" b="0" baseline="-25000">
                  <a:latin typeface="Arial" panose="020B0604020202020204" pitchFamily="34" charset="0"/>
                </a:rPr>
                <a:t>0</a:t>
              </a:r>
              <a:r>
                <a:rPr lang="en-US" altLang="zh-CN" sz="1800" b="0">
                  <a:latin typeface="Arial" panose="020B0604020202020204" pitchFamily="34" charset="0"/>
                </a:rPr>
                <a:t>=1</a:t>
              </a:r>
              <a:r>
                <a:rPr lang="zh-CN" altLang="en-US" sz="1800" b="0">
                  <a:latin typeface="Arial" panose="020B0604020202020204" pitchFamily="34" charset="0"/>
                </a:rPr>
                <a:t>？</a:t>
              </a:r>
              <a:r>
                <a:rPr lang="en-US" altLang="zh-CN" sz="1800" b="0">
                  <a:latin typeface="Arial" panose="020B0604020202020204" pitchFamily="34" charset="0"/>
                </a:rPr>
                <a:t>)</a:t>
              </a:r>
              <a:endParaRPr lang="zh-CN" altLang="en-US" sz="1800" b="0">
                <a:latin typeface="Arial" panose="020B0604020202020204" pitchFamily="34" charset="0"/>
              </a:endParaRPr>
            </a:p>
          </p:txBody>
        </p:sp>
      </p:grpSp>
      <p:grpSp>
        <p:nvGrpSpPr>
          <p:cNvPr id="18" name="组合 17"/>
          <p:cNvGrpSpPr>
            <a:grpSpLocks/>
          </p:cNvGrpSpPr>
          <p:nvPr/>
        </p:nvGrpSpPr>
        <p:grpSpPr bwMode="auto">
          <a:xfrm>
            <a:off x="15875" y="1971675"/>
            <a:ext cx="9056688" cy="3702050"/>
            <a:chOff x="16272" y="1971160"/>
            <a:chExt cx="9056228" cy="3702457"/>
          </a:xfrm>
        </p:grpSpPr>
        <p:sp>
          <p:nvSpPr>
            <p:cNvPr id="4" name="平行四边形 3"/>
            <p:cNvSpPr/>
            <p:nvPr/>
          </p:nvSpPr>
          <p:spPr>
            <a:xfrm>
              <a:off x="16272" y="1988625"/>
              <a:ext cx="1279460" cy="3684992"/>
            </a:xfrm>
            <a:prstGeom prst="parallelogram">
              <a:avLst>
                <a:gd name="adj" fmla="val 79903"/>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2614" name="组合 16"/>
            <p:cNvGrpSpPr>
              <a:grpSpLocks/>
            </p:cNvGrpSpPr>
            <p:nvPr/>
          </p:nvGrpSpPr>
          <p:grpSpPr bwMode="auto">
            <a:xfrm>
              <a:off x="548275" y="1971160"/>
              <a:ext cx="8524225" cy="1068206"/>
              <a:chOff x="548275" y="1971160"/>
              <a:chExt cx="8524225" cy="1068206"/>
            </a:xfrm>
          </p:grpSpPr>
          <p:sp>
            <p:nvSpPr>
              <p:cNvPr id="22615" name="Text Box 18"/>
              <p:cNvSpPr txBox="1">
                <a:spLocks noChangeArrowheads="1"/>
              </p:cNvSpPr>
              <p:nvPr/>
            </p:nvSpPr>
            <p:spPr bwMode="auto">
              <a:xfrm>
                <a:off x="1349625" y="2697993"/>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2616" name="Text Box 19"/>
              <p:cNvSpPr txBox="1">
                <a:spLocks noChangeArrowheads="1"/>
              </p:cNvSpPr>
              <p:nvPr/>
            </p:nvSpPr>
            <p:spPr bwMode="auto">
              <a:xfrm>
                <a:off x="1057525" y="2697993"/>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2617" name="Text Box 20"/>
              <p:cNvSpPr txBox="1">
                <a:spLocks noChangeArrowheads="1"/>
              </p:cNvSpPr>
              <p:nvPr/>
            </p:nvSpPr>
            <p:spPr bwMode="auto">
              <a:xfrm>
                <a:off x="1938587" y="2697993"/>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2618" name="Text Box 21"/>
              <p:cNvSpPr txBox="1">
                <a:spLocks noChangeArrowheads="1"/>
              </p:cNvSpPr>
              <p:nvPr/>
            </p:nvSpPr>
            <p:spPr bwMode="auto">
              <a:xfrm>
                <a:off x="1644900" y="2697993"/>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50" name="圆角矩形 149"/>
              <p:cNvSpPr/>
              <p:nvPr/>
            </p:nvSpPr>
            <p:spPr>
              <a:xfrm>
                <a:off x="944913" y="2342676"/>
                <a:ext cx="1214375" cy="69063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620" name="Text Box 14"/>
              <p:cNvSpPr txBox="1">
                <a:spLocks noChangeArrowheads="1"/>
              </p:cNvSpPr>
              <p:nvPr/>
            </p:nvSpPr>
            <p:spPr bwMode="auto">
              <a:xfrm>
                <a:off x="1633167" y="1971160"/>
                <a:ext cx="12824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2621" name="Text Box 15"/>
              <p:cNvSpPr txBox="1">
                <a:spLocks noChangeArrowheads="1"/>
              </p:cNvSpPr>
              <p:nvPr/>
            </p:nvSpPr>
            <p:spPr bwMode="auto">
              <a:xfrm>
                <a:off x="1337892" y="1971160"/>
                <a:ext cx="12824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2622" name="Text Box 16"/>
              <p:cNvSpPr txBox="1">
                <a:spLocks noChangeArrowheads="1"/>
              </p:cNvSpPr>
              <p:nvPr/>
            </p:nvSpPr>
            <p:spPr bwMode="auto">
              <a:xfrm>
                <a:off x="2220542" y="1971160"/>
                <a:ext cx="25648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25000">
                    <a:solidFill>
                      <a:srgbClr val="0000FF"/>
                    </a:solidFill>
                  </a:rPr>
                  <a:t>0</a:t>
                </a:r>
              </a:p>
            </p:txBody>
          </p:sp>
          <p:sp>
            <p:nvSpPr>
              <p:cNvPr id="22623" name="Text Box 17"/>
              <p:cNvSpPr txBox="1">
                <a:spLocks noChangeArrowheads="1"/>
              </p:cNvSpPr>
              <p:nvPr/>
            </p:nvSpPr>
            <p:spPr bwMode="auto">
              <a:xfrm>
                <a:off x="1926854" y="1971160"/>
                <a:ext cx="12824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2624" name="Text Box 15"/>
              <p:cNvSpPr txBox="1">
                <a:spLocks noChangeArrowheads="1"/>
              </p:cNvSpPr>
              <p:nvPr/>
            </p:nvSpPr>
            <p:spPr bwMode="auto">
              <a:xfrm>
                <a:off x="1069605" y="1998879"/>
                <a:ext cx="12824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B050"/>
                    </a:solidFill>
                  </a:rPr>
                  <a:t>0</a:t>
                </a:r>
                <a:endParaRPr kumimoji="1" lang="en-US" altLang="zh-CN" sz="2000" baseline="-10000">
                  <a:solidFill>
                    <a:srgbClr val="00B050"/>
                  </a:solidFill>
                </a:endParaRPr>
              </a:p>
            </p:txBody>
          </p:sp>
          <p:sp>
            <p:nvSpPr>
              <p:cNvPr id="22625" name="文本框 5"/>
              <p:cNvSpPr txBox="1">
                <a:spLocks noChangeArrowheads="1"/>
              </p:cNvSpPr>
              <p:nvPr/>
            </p:nvSpPr>
            <p:spPr bwMode="auto">
              <a:xfrm>
                <a:off x="548275" y="2253716"/>
                <a:ext cx="4657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800">
                    <a:solidFill>
                      <a:srgbClr val="00B050"/>
                    </a:solidFill>
                    <a:latin typeface="Arial" panose="020B0604020202020204" pitchFamily="34" charset="0"/>
                  </a:rPr>
                  <a:t>C</a:t>
                </a:r>
                <a:endParaRPr lang="zh-CN" altLang="en-US" sz="1800">
                  <a:solidFill>
                    <a:srgbClr val="00B050"/>
                  </a:solidFill>
                  <a:latin typeface="Arial" panose="020B0604020202020204" pitchFamily="34" charset="0"/>
                </a:endParaRPr>
              </a:p>
            </p:txBody>
          </p:sp>
          <p:sp>
            <p:nvSpPr>
              <p:cNvPr id="22626" name="Text Box 96"/>
              <p:cNvSpPr txBox="1">
                <a:spLocks noChangeArrowheads="1"/>
              </p:cNvSpPr>
              <p:nvPr/>
            </p:nvSpPr>
            <p:spPr bwMode="auto">
              <a:xfrm>
                <a:off x="2627326" y="2024844"/>
                <a:ext cx="6445174"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zh-CN" altLang="en-US" sz="1800" b="0"/>
                  <a:t>相加：</a:t>
                </a:r>
                <a:r>
                  <a:rPr kumimoji="1" lang="en-US" altLang="zh-CN" sz="1800" b="0"/>
                  <a:t>{</a:t>
                </a:r>
                <a:r>
                  <a:rPr kumimoji="1" lang="en-US" altLang="zh-CN" sz="1800">
                    <a:solidFill>
                      <a:srgbClr val="00B050"/>
                    </a:solidFill>
                  </a:rPr>
                  <a:t>C</a:t>
                </a:r>
                <a:r>
                  <a:rPr kumimoji="1" lang="en-US" altLang="zh-CN" sz="1800" b="0">
                    <a:solidFill>
                      <a:srgbClr val="0000FF"/>
                    </a:solidFill>
                  </a:rPr>
                  <a:t>,</a:t>
                </a:r>
                <a:r>
                  <a:rPr kumimoji="1" lang="en-US" altLang="zh-CN" sz="1800">
                    <a:solidFill>
                      <a:srgbClr val="0000FF"/>
                    </a:solidFill>
                  </a:rPr>
                  <a:t>A</a:t>
                </a:r>
                <a:r>
                  <a:rPr kumimoji="1" lang="en-US" altLang="zh-CN" sz="1800" b="0"/>
                  <a:t>}</a:t>
                </a:r>
                <a:r>
                  <a:rPr kumimoji="1" lang="en-US" altLang="zh-CN" sz="1800" b="0">
                    <a:solidFill>
                      <a:srgbClr val="0000FF"/>
                    </a:solidFill>
                  </a:rPr>
                  <a:t>	</a:t>
                </a:r>
                <a:r>
                  <a:rPr kumimoji="1" lang="en-US" altLang="zh-CN" sz="1800" b="0"/>
                  <a:t>&lt;= {A+?}={</a:t>
                </a:r>
                <a:r>
                  <a:rPr kumimoji="1" lang="en-US" altLang="zh-CN" sz="1800">
                    <a:solidFill>
                      <a:srgbClr val="00B050"/>
                    </a:solidFill>
                  </a:rPr>
                  <a:t>0</a:t>
                </a:r>
                <a:r>
                  <a:rPr kumimoji="1" lang="en-US" altLang="zh-CN" sz="1800" b="0"/>
                  <a:t>,</a:t>
                </a:r>
                <a:r>
                  <a:rPr kumimoji="1" lang="en-US" altLang="zh-CN" sz="1800">
                    <a:solidFill>
                      <a:srgbClr val="0000FF"/>
                    </a:solidFill>
                  </a:rPr>
                  <a:t>xxxZ</a:t>
                </a:r>
                <a:r>
                  <a:rPr kumimoji="1" lang="en-US" altLang="zh-CN" sz="1800" baseline="-25000">
                    <a:solidFill>
                      <a:srgbClr val="0000FF"/>
                    </a:solidFill>
                  </a:rPr>
                  <a:t>0</a:t>
                </a:r>
                <a:r>
                  <a:rPr kumimoji="1" lang="en-US" altLang="zh-CN" sz="1800" b="0"/>
                  <a:t>}</a:t>
                </a:r>
                <a:endParaRPr kumimoji="1" lang="en-US" altLang="zh-CN" sz="1800" b="0">
                  <a:solidFill>
                    <a:srgbClr val="0000FF"/>
                  </a:solidFill>
                </a:endParaRPr>
              </a:p>
              <a:p>
                <a:pPr eaLnBrk="1" hangingPunct="1">
                  <a:lnSpc>
                    <a:spcPct val="110000"/>
                  </a:lnSpc>
                  <a:spcAft>
                    <a:spcPct val="10000"/>
                  </a:spcAft>
                  <a:buFontTx/>
                  <a:buNone/>
                </a:pPr>
                <a:r>
                  <a:rPr kumimoji="1" lang="zh-CN" altLang="en-US" sz="1800" b="0"/>
                  <a:t>移位：</a:t>
                </a:r>
                <a:r>
                  <a:rPr kumimoji="1" lang="en-US" altLang="zh-CN" sz="1800" b="0"/>
                  <a:t>{</a:t>
                </a:r>
                <a:r>
                  <a:rPr kumimoji="1" lang="en-US" altLang="zh-CN" sz="1800">
                    <a:solidFill>
                      <a:srgbClr val="00B050"/>
                    </a:solidFill>
                  </a:rPr>
                  <a:t>C</a:t>
                </a:r>
                <a:r>
                  <a:rPr kumimoji="1" lang="en-US" altLang="zh-CN" sz="1800" b="0"/>
                  <a:t>,</a:t>
                </a:r>
                <a:r>
                  <a:rPr kumimoji="1" lang="en-US" altLang="zh-CN" sz="1800">
                    <a:solidFill>
                      <a:srgbClr val="0000FF"/>
                    </a:solidFill>
                  </a:rPr>
                  <a:t>A</a:t>
                </a:r>
                <a:r>
                  <a:rPr kumimoji="1" lang="en-US" altLang="zh-CN" sz="1800" b="0"/>
                  <a:t>,</a:t>
                </a:r>
                <a:r>
                  <a:rPr kumimoji="1" lang="en-US" altLang="zh-CN" sz="1800">
                    <a:solidFill>
                      <a:srgbClr val="7030A0"/>
                    </a:solidFill>
                  </a:rPr>
                  <a:t>B</a:t>
                </a:r>
                <a:r>
                  <a:rPr kumimoji="1" lang="en-US" altLang="zh-CN" sz="1800" b="0"/>
                  <a:t>}	&lt;= ({0,C,A,B}&gt;&gt;1) = {0,0,xxxZ</a:t>
                </a:r>
                <a:r>
                  <a:rPr kumimoji="1" lang="en-US" altLang="zh-CN" sz="1800" b="0" baseline="-25000"/>
                  <a:t>0</a:t>
                </a:r>
                <a:r>
                  <a:rPr kumimoji="1" lang="en-US" altLang="zh-CN" sz="1800" b="0"/>
                  <a:t>,Y</a:t>
                </a:r>
                <a:r>
                  <a:rPr kumimoji="1" lang="en-US" altLang="zh-CN" sz="1800" b="0" baseline="-25000"/>
                  <a:t>3</a:t>
                </a:r>
                <a:r>
                  <a:rPr kumimoji="1" lang="en-US" altLang="zh-CN" sz="1800" b="0"/>
                  <a:t>Y</a:t>
                </a:r>
                <a:r>
                  <a:rPr kumimoji="1" lang="en-US" altLang="zh-CN" sz="1800" b="0" baseline="-25000"/>
                  <a:t>2</a:t>
                </a:r>
                <a:r>
                  <a:rPr kumimoji="1" lang="en-US" altLang="zh-CN" sz="1800" b="0"/>
                  <a:t>Y</a:t>
                </a:r>
                <a:r>
                  <a:rPr kumimoji="1" lang="en-US" altLang="zh-CN" sz="1800" b="0" baseline="-25000"/>
                  <a:t>1</a:t>
                </a:r>
                <a:r>
                  <a:rPr kumimoji="1" lang="en-US" altLang="zh-CN" sz="1800" b="0"/>
                  <a:t>Y</a:t>
                </a:r>
                <a:r>
                  <a:rPr kumimoji="1" lang="en-US" altLang="zh-CN" sz="1800" b="0" baseline="-25000"/>
                  <a:t>0</a:t>
                </a:r>
                <a:r>
                  <a:rPr kumimoji="1" lang="en-US" altLang="zh-CN" sz="1800" b="0"/>
                  <a:t>}&gt;&gt;1</a:t>
                </a:r>
              </a:p>
              <a:p>
                <a:pPr eaLnBrk="1" hangingPunct="1">
                  <a:lnSpc>
                    <a:spcPct val="110000"/>
                  </a:lnSpc>
                  <a:spcAft>
                    <a:spcPct val="10000"/>
                  </a:spcAft>
                  <a:buFontTx/>
                  <a:buNone/>
                </a:pPr>
                <a:r>
                  <a:rPr kumimoji="1" lang="en-US" altLang="zh-CN" sz="1800" b="0"/>
                  <a:t>= {</a:t>
                </a:r>
                <a:r>
                  <a:rPr kumimoji="1" lang="en-US" altLang="zh-CN" sz="1800">
                    <a:solidFill>
                      <a:srgbClr val="00B050"/>
                    </a:solidFill>
                  </a:rPr>
                  <a:t>0</a:t>
                </a:r>
                <a:r>
                  <a:rPr kumimoji="1" lang="en-US" altLang="zh-CN" sz="1800" b="0"/>
                  <a:t>, </a:t>
                </a:r>
                <a:r>
                  <a:rPr kumimoji="1" lang="en-US" altLang="zh-CN" sz="1800">
                    <a:solidFill>
                      <a:srgbClr val="0000FF"/>
                    </a:solidFill>
                  </a:rPr>
                  <a:t>0xxx</a:t>
                </a:r>
                <a:r>
                  <a:rPr kumimoji="1" lang="en-US" altLang="zh-CN" sz="1800" b="0"/>
                  <a:t>, </a:t>
                </a:r>
                <a:r>
                  <a:rPr kumimoji="1" lang="en-US" altLang="zh-CN" sz="1800">
                    <a:solidFill>
                      <a:srgbClr val="7030A0"/>
                    </a:solidFill>
                  </a:rPr>
                  <a:t>Z</a:t>
                </a:r>
                <a:r>
                  <a:rPr kumimoji="1" lang="en-US" altLang="zh-CN" sz="1800" baseline="-25000">
                    <a:solidFill>
                      <a:srgbClr val="7030A0"/>
                    </a:solidFill>
                  </a:rPr>
                  <a:t>0</a:t>
                </a:r>
                <a:r>
                  <a:rPr kumimoji="1" lang="en-US" altLang="zh-CN" sz="1800">
                    <a:solidFill>
                      <a:srgbClr val="7030A0"/>
                    </a:solidFill>
                  </a:rPr>
                  <a:t>Y</a:t>
                </a:r>
                <a:r>
                  <a:rPr kumimoji="1" lang="en-US" altLang="zh-CN" sz="1800" baseline="-25000">
                    <a:solidFill>
                      <a:srgbClr val="7030A0"/>
                    </a:solidFill>
                  </a:rPr>
                  <a:t>3</a:t>
                </a:r>
                <a:r>
                  <a:rPr kumimoji="1" lang="en-US" altLang="zh-CN" sz="1800">
                    <a:solidFill>
                      <a:srgbClr val="7030A0"/>
                    </a:solidFill>
                  </a:rPr>
                  <a:t>Y</a:t>
                </a:r>
                <a:r>
                  <a:rPr kumimoji="1" lang="en-US" altLang="zh-CN" sz="1800" baseline="-25000">
                    <a:solidFill>
                      <a:srgbClr val="7030A0"/>
                    </a:solidFill>
                  </a:rPr>
                  <a:t>2</a:t>
                </a:r>
                <a:r>
                  <a:rPr kumimoji="1" lang="en-US" altLang="zh-CN" sz="1800">
                    <a:solidFill>
                      <a:srgbClr val="7030A0"/>
                    </a:solidFill>
                  </a:rPr>
                  <a:t>Y</a:t>
                </a:r>
                <a:r>
                  <a:rPr kumimoji="1" lang="en-US" altLang="zh-CN" sz="1800" baseline="-25000">
                    <a:solidFill>
                      <a:srgbClr val="7030A0"/>
                    </a:solidFill>
                  </a:rPr>
                  <a:t>1</a:t>
                </a:r>
                <a:r>
                  <a:rPr kumimoji="1" lang="en-US" altLang="zh-CN" sz="1800" b="0"/>
                  <a:t>]</a:t>
                </a:r>
              </a:p>
            </p:txBody>
          </p:sp>
          <p:sp>
            <p:nvSpPr>
              <p:cNvPr id="22627" name="矩形 7"/>
              <p:cNvSpPr>
                <a:spLocks noChangeArrowheads="1"/>
              </p:cNvSpPr>
              <p:nvPr/>
            </p:nvSpPr>
            <p:spPr bwMode="auto">
              <a:xfrm>
                <a:off x="4007958" y="2060848"/>
                <a:ext cx="184731" cy="373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endParaRPr kumimoji="1" lang="en-US" altLang="zh-CN" sz="1800" b="0">
                  <a:solidFill>
                    <a:srgbClr val="7030A0"/>
                  </a:solidFill>
                  <a:latin typeface="Arial" panose="020B0604020202020204" pitchFamily="34" charset="0"/>
                </a:endParaRPr>
              </a:p>
            </p:txBody>
          </p:sp>
          <p:sp>
            <p:nvSpPr>
              <p:cNvPr id="22628" name="Text Box 14"/>
              <p:cNvSpPr txBox="1">
                <a:spLocks noChangeArrowheads="1"/>
              </p:cNvSpPr>
              <p:nvPr/>
            </p:nvSpPr>
            <p:spPr bwMode="auto">
              <a:xfrm>
                <a:off x="1618985" y="2309051"/>
                <a:ext cx="12824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2629" name="Text Box 15"/>
              <p:cNvSpPr txBox="1">
                <a:spLocks noChangeArrowheads="1"/>
              </p:cNvSpPr>
              <p:nvPr/>
            </p:nvSpPr>
            <p:spPr bwMode="auto">
              <a:xfrm>
                <a:off x="1323710" y="2309051"/>
                <a:ext cx="12824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2630" name="Text Box 16"/>
              <p:cNvSpPr txBox="1">
                <a:spLocks noChangeArrowheads="1"/>
              </p:cNvSpPr>
              <p:nvPr/>
            </p:nvSpPr>
            <p:spPr bwMode="auto">
              <a:xfrm>
                <a:off x="2206360" y="2309051"/>
                <a:ext cx="25648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7030A0"/>
                    </a:solidFill>
                  </a:rPr>
                  <a:t>Z</a:t>
                </a:r>
                <a:r>
                  <a:rPr kumimoji="1" lang="en-US" altLang="zh-CN" sz="2000" baseline="-25000">
                    <a:solidFill>
                      <a:srgbClr val="7030A0"/>
                    </a:solidFill>
                  </a:rPr>
                  <a:t>0</a:t>
                </a:r>
              </a:p>
            </p:txBody>
          </p:sp>
          <p:sp>
            <p:nvSpPr>
              <p:cNvPr id="22631" name="Text Box 17"/>
              <p:cNvSpPr txBox="1">
                <a:spLocks noChangeArrowheads="1"/>
              </p:cNvSpPr>
              <p:nvPr/>
            </p:nvSpPr>
            <p:spPr bwMode="auto">
              <a:xfrm>
                <a:off x="1912672" y="2309051"/>
                <a:ext cx="12824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2632" name="Text Box 15"/>
              <p:cNvSpPr txBox="1">
                <a:spLocks noChangeArrowheads="1"/>
              </p:cNvSpPr>
              <p:nvPr/>
            </p:nvSpPr>
            <p:spPr bwMode="auto">
              <a:xfrm>
                <a:off x="1055423" y="2336770"/>
                <a:ext cx="12824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0</a:t>
                </a:r>
                <a:endParaRPr kumimoji="1" lang="en-US" altLang="zh-CN" sz="2000" baseline="-10000">
                  <a:solidFill>
                    <a:srgbClr val="0000FF"/>
                  </a:solidFill>
                </a:endParaRPr>
              </a:p>
            </p:txBody>
          </p:sp>
          <p:sp>
            <p:nvSpPr>
              <p:cNvPr id="186" name="圆角矩形 185"/>
              <p:cNvSpPr/>
              <p:nvPr/>
            </p:nvSpPr>
            <p:spPr>
              <a:xfrm>
                <a:off x="3078404" y="2669737"/>
                <a:ext cx="563533" cy="36992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634" name="矩形 210"/>
              <p:cNvSpPr>
                <a:spLocks noChangeArrowheads="1"/>
              </p:cNvSpPr>
              <p:nvPr/>
            </p:nvSpPr>
            <p:spPr bwMode="auto">
              <a:xfrm>
                <a:off x="5316266" y="2670034"/>
                <a:ext cx="3565400" cy="3693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latin typeface="Arial" panose="020B0604020202020204" pitchFamily="34" charset="0"/>
                  </a:rPr>
                  <a:t>？被加数</a:t>
                </a:r>
                <a:r>
                  <a:rPr lang="en-US" altLang="zh-CN" sz="1800" b="0">
                    <a:latin typeface="Arial" panose="020B0604020202020204" pitchFamily="34" charset="0"/>
                  </a:rPr>
                  <a:t>(</a:t>
                </a:r>
                <a:r>
                  <a:rPr lang="zh-CN" altLang="en-US" sz="1800" b="0">
                    <a:latin typeface="Arial" panose="020B0604020202020204" pitchFamily="34" charset="0"/>
                  </a:rPr>
                  <a:t>依据条件，</a:t>
                </a:r>
                <a:r>
                  <a:rPr lang="en-US" altLang="zh-CN" sz="1800" b="0">
                    <a:latin typeface="Arial" panose="020B0604020202020204" pitchFamily="34" charset="0"/>
                  </a:rPr>
                  <a:t>Y</a:t>
                </a:r>
                <a:r>
                  <a:rPr lang="en-US" altLang="zh-CN" sz="1800" b="0" baseline="-25000">
                    <a:latin typeface="Arial" panose="020B0604020202020204" pitchFamily="34" charset="0"/>
                  </a:rPr>
                  <a:t>1</a:t>
                </a:r>
                <a:r>
                  <a:rPr lang="en-US" altLang="zh-CN" sz="1800" b="0">
                    <a:latin typeface="Arial" panose="020B0604020202020204" pitchFamily="34" charset="0"/>
                  </a:rPr>
                  <a:t>=B</a:t>
                </a:r>
                <a:r>
                  <a:rPr lang="en-US" altLang="zh-CN" sz="1800" b="0" baseline="-25000">
                    <a:latin typeface="Arial" panose="020B0604020202020204" pitchFamily="34" charset="0"/>
                  </a:rPr>
                  <a:t>0</a:t>
                </a:r>
                <a:r>
                  <a:rPr lang="en-US" altLang="zh-CN" sz="1800" b="0">
                    <a:latin typeface="Arial" panose="020B0604020202020204" pitchFamily="34" charset="0"/>
                  </a:rPr>
                  <a:t>=1</a:t>
                </a:r>
                <a:r>
                  <a:rPr lang="zh-CN" altLang="en-US" sz="1800" b="0">
                    <a:latin typeface="Arial" panose="020B0604020202020204" pitchFamily="34" charset="0"/>
                  </a:rPr>
                  <a:t>？</a:t>
                </a:r>
                <a:r>
                  <a:rPr lang="en-US" altLang="zh-CN" sz="1800" b="0">
                    <a:latin typeface="Arial" panose="020B0604020202020204" pitchFamily="34" charset="0"/>
                  </a:rPr>
                  <a:t>)</a:t>
                </a:r>
                <a:endParaRPr lang="zh-CN" altLang="en-US" sz="1800" b="0">
                  <a:latin typeface="Arial" panose="020B0604020202020204" pitchFamily="34" charset="0"/>
                </a:endParaRPr>
              </a:p>
            </p:txBody>
          </p:sp>
        </p:grpSp>
      </p:grpSp>
      <p:grpSp>
        <p:nvGrpSpPr>
          <p:cNvPr id="12" name="组合 11"/>
          <p:cNvGrpSpPr>
            <a:grpSpLocks/>
          </p:cNvGrpSpPr>
          <p:nvPr/>
        </p:nvGrpSpPr>
        <p:grpSpPr bwMode="auto">
          <a:xfrm>
            <a:off x="431800" y="3062288"/>
            <a:ext cx="8604250" cy="1158875"/>
            <a:chOff x="431540" y="3062656"/>
            <a:chExt cx="8604956" cy="1158432"/>
          </a:xfrm>
        </p:grpSpPr>
        <p:sp>
          <p:nvSpPr>
            <p:cNvPr id="22592" name="Text Box 22"/>
            <p:cNvSpPr txBox="1">
              <a:spLocks noChangeArrowheads="1"/>
            </p:cNvSpPr>
            <p:nvPr/>
          </p:nvSpPr>
          <p:spPr bwMode="auto">
            <a:xfrm>
              <a:off x="1023529" y="3861048"/>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2593" name="Text Box 23"/>
            <p:cNvSpPr txBox="1">
              <a:spLocks noChangeArrowheads="1"/>
            </p:cNvSpPr>
            <p:nvPr/>
          </p:nvSpPr>
          <p:spPr bwMode="auto">
            <a:xfrm>
              <a:off x="729842" y="3861048"/>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2594" name="Text Box 24"/>
            <p:cNvSpPr txBox="1">
              <a:spLocks noChangeArrowheads="1"/>
            </p:cNvSpPr>
            <p:nvPr/>
          </p:nvSpPr>
          <p:spPr bwMode="auto">
            <a:xfrm>
              <a:off x="1610904" y="3861048"/>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2595" name="Text Box 25"/>
            <p:cNvSpPr txBox="1">
              <a:spLocks noChangeArrowheads="1"/>
            </p:cNvSpPr>
            <p:nvPr/>
          </p:nvSpPr>
          <p:spPr bwMode="auto">
            <a:xfrm>
              <a:off x="1315629" y="3861048"/>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21" name="Line 13"/>
            <p:cNvSpPr>
              <a:spLocks noChangeShapeType="1"/>
            </p:cNvSpPr>
            <p:nvPr/>
          </p:nvSpPr>
          <p:spPr bwMode="auto">
            <a:xfrm>
              <a:off x="723664" y="3130892"/>
              <a:ext cx="1378063" cy="3174"/>
            </a:xfrm>
            <a:prstGeom prst="line">
              <a:avLst/>
            </a:prstGeom>
            <a:noFill/>
            <a:ln w="19050">
              <a:solidFill>
                <a:schemeClr val="tx1">
                  <a:lumMod val="50000"/>
                  <a:lumOff val="50000"/>
                </a:schemeClr>
              </a:solidFill>
              <a:prstDash val="lgDash"/>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22597" name="Text Box 14"/>
            <p:cNvSpPr txBox="1">
              <a:spLocks noChangeArrowheads="1"/>
            </p:cNvSpPr>
            <p:nvPr/>
          </p:nvSpPr>
          <p:spPr bwMode="auto">
            <a:xfrm>
              <a:off x="1321880" y="3078999"/>
              <a:ext cx="12824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2598" name="Text Box 15"/>
            <p:cNvSpPr txBox="1">
              <a:spLocks noChangeArrowheads="1"/>
            </p:cNvSpPr>
            <p:nvPr/>
          </p:nvSpPr>
          <p:spPr bwMode="auto">
            <a:xfrm>
              <a:off x="1026605" y="3078999"/>
              <a:ext cx="12824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2599" name="Text Box 16"/>
            <p:cNvSpPr txBox="1">
              <a:spLocks noChangeArrowheads="1"/>
            </p:cNvSpPr>
            <p:nvPr/>
          </p:nvSpPr>
          <p:spPr bwMode="auto">
            <a:xfrm>
              <a:off x="1909255" y="3062656"/>
              <a:ext cx="25648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25000">
                  <a:solidFill>
                    <a:srgbClr val="0000FF"/>
                  </a:solidFill>
                </a:rPr>
                <a:t>1</a:t>
              </a:r>
            </a:p>
          </p:txBody>
        </p:sp>
        <p:sp>
          <p:nvSpPr>
            <p:cNvPr id="22600" name="Text Box 17"/>
            <p:cNvSpPr txBox="1">
              <a:spLocks noChangeArrowheads="1"/>
            </p:cNvSpPr>
            <p:nvPr/>
          </p:nvSpPr>
          <p:spPr bwMode="auto">
            <a:xfrm>
              <a:off x="1615567" y="3078999"/>
              <a:ext cx="12824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2601" name="Text Box 15"/>
            <p:cNvSpPr txBox="1">
              <a:spLocks noChangeArrowheads="1"/>
            </p:cNvSpPr>
            <p:nvPr/>
          </p:nvSpPr>
          <p:spPr bwMode="auto">
            <a:xfrm>
              <a:off x="752092" y="3073583"/>
              <a:ext cx="12824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B050"/>
                  </a:solidFill>
                </a:rPr>
                <a:t>x</a:t>
              </a:r>
              <a:endParaRPr kumimoji="1" lang="en-US" altLang="zh-CN" sz="2000" baseline="-10000">
                <a:solidFill>
                  <a:srgbClr val="00B050"/>
                </a:solidFill>
              </a:endParaRPr>
            </a:p>
          </p:txBody>
        </p:sp>
        <p:sp>
          <p:nvSpPr>
            <p:cNvPr id="128" name="Line 13"/>
            <p:cNvSpPr>
              <a:spLocks noChangeShapeType="1"/>
            </p:cNvSpPr>
            <p:nvPr/>
          </p:nvSpPr>
          <p:spPr bwMode="auto">
            <a:xfrm>
              <a:off x="431540" y="4221088"/>
              <a:ext cx="1439981" cy="0"/>
            </a:xfrm>
            <a:prstGeom prst="line">
              <a:avLst/>
            </a:prstGeom>
            <a:noFill/>
            <a:ln w="19050">
              <a:solidFill>
                <a:schemeClr val="tx1">
                  <a:lumMod val="50000"/>
                  <a:lumOff val="50000"/>
                </a:schemeClr>
              </a:solidFill>
              <a:prstDash val="lgDash"/>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22603" name="Text Box 96"/>
            <p:cNvSpPr txBox="1">
              <a:spLocks noChangeArrowheads="1"/>
            </p:cNvSpPr>
            <p:nvPr/>
          </p:nvSpPr>
          <p:spPr bwMode="auto">
            <a:xfrm>
              <a:off x="2581003" y="3143580"/>
              <a:ext cx="6455493"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zh-CN" altLang="en-US" sz="1800" b="0"/>
                <a:t>相加：</a:t>
              </a:r>
              <a:r>
                <a:rPr kumimoji="1" lang="en-US" altLang="zh-CN" sz="1800" b="0"/>
                <a:t>{</a:t>
              </a:r>
              <a:r>
                <a:rPr kumimoji="1" lang="en-US" altLang="zh-CN" sz="1800">
                  <a:solidFill>
                    <a:srgbClr val="00B050"/>
                  </a:solidFill>
                </a:rPr>
                <a:t>C</a:t>
              </a:r>
              <a:r>
                <a:rPr kumimoji="1" lang="en-US" altLang="zh-CN" sz="1800" b="0">
                  <a:solidFill>
                    <a:srgbClr val="0000FF"/>
                  </a:solidFill>
                </a:rPr>
                <a:t>,</a:t>
              </a:r>
              <a:r>
                <a:rPr kumimoji="1" lang="en-US" altLang="zh-CN" sz="1800">
                  <a:solidFill>
                    <a:srgbClr val="0000FF"/>
                  </a:solidFill>
                </a:rPr>
                <a:t>A</a:t>
              </a:r>
              <a:r>
                <a:rPr kumimoji="1" lang="en-US" altLang="zh-CN" sz="1800" b="0"/>
                <a:t>}</a:t>
              </a:r>
              <a:r>
                <a:rPr kumimoji="1" lang="en-US" altLang="zh-CN" sz="1800" b="0">
                  <a:solidFill>
                    <a:srgbClr val="0000FF"/>
                  </a:solidFill>
                </a:rPr>
                <a:t>	</a:t>
              </a:r>
              <a:r>
                <a:rPr kumimoji="1" lang="en-US" altLang="zh-CN" sz="1800" b="0"/>
                <a:t>&lt;= {A+?}={</a:t>
              </a:r>
              <a:r>
                <a:rPr kumimoji="1" lang="en-US" altLang="zh-CN" sz="1800">
                  <a:solidFill>
                    <a:srgbClr val="00B050"/>
                  </a:solidFill>
                </a:rPr>
                <a:t>x</a:t>
              </a:r>
              <a:r>
                <a:rPr kumimoji="1" lang="en-US" altLang="zh-CN" sz="1800" b="0"/>
                <a:t>,</a:t>
              </a:r>
              <a:r>
                <a:rPr kumimoji="1" lang="en-US" altLang="zh-CN" sz="1800">
                  <a:solidFill>
                    <a:srgbClr val="0000FF"/>
                  </a:solidFill>
                </a:rPr>
                <a:t>xxxZ</a:t>
              </a:r>
              <a:r>
                <a:rPr kumimoji="1" lang="en-US" altLang="zh-CN" sz="1800" baseline="-25000">
                  <a:solidFill>
                    <a:srgbClr val="0000FF"/>
                  </a:solidFill>
                </a:rPr>
                <a:t>1</a:t>
              </a:r>
              <a:r>
                <a:rPr kumimoji="1" lang="en-US" altLang="zh-CN" sz="1800" b="0"/>
                <a:t>}</a:t>
              </a:r>
              <a:endParaRPr kumimoji="1" lang="en-US" altLang="zh-CN" sz="1800" b="0">
                <a:solidFill>
                  <a:srgbClr val="0000FF"/>
                </a:solidFill>
              </a:endParaRPr>
            </a:p>
            <a:p>
              <a:pPr eaLnBrk="1" hangingPunct="1">
                <a:lnSpc>
                  <a:spcPct val="110000"/>
                </a:lnSpc>
                <a:spcAft>
                  <a:spcPct val="10000"/>
                </a:spcAft>
                <a:buFontTx/>
                <a:buNone/>
              </a:pPr>
              <a:r>
                <a:rPr kumimoji="1" lang="zh-CN" altLang="en-US" sz="1800" b="0"/>
                <a:t>移位：</a:t>
              </a:r>
              <a:r>
                <a:rPr kumimoji="1" lang="en-US" altLang="zh-CN" sz="1800" b="0"/>
                <a:t>{</a:t>
              </a:r>
              <a:r>
                <a:rPr kumimoji="1" lang="en-US" altLang="zh-CN" sz="1800">
                  <a:solidFill>
                    <a:srgbClr val="00B050"/>
                  </a:solidFill>
                </a:rPr>
                <a:t>C</a:t>
              </a:r>
              <a:r>
                <a:rPr kumimoji="1" lang="en-US" altLang="zh-CN" sz="1800" b="0"/>
                <a:t>,</a:t>
              </a:r>
              <a:r>
                <a:rPr kumimoji="1" lang="en-US" altLang="zh-CN" sz="1800">
                  <a:solidFill>
                    <a:srgbClr val="0000FF"/>
                  </a:solidFill>
                </a:rPr>
                <a:t>A</a:t>
              </a:r>
              <a:r>
                <a:rPr kumimoji="1" lang="en-US" altLang="zh-CN" sz="1800" b="0"/>
                <a:t>,</a:t>
              </a:r>
              <a:r>
                <a:rPr kumimoji="1" lang="en-US" altLang="zh-CN" sz="1800">
                  <a:solidFill>
                    <a:srgbClr val="7030A0"/>
                  </a:solidFill>
                </a:rPr>
                <a:t>B</a:t>
              </a:r>
              <a:r>
                <a:rPr kumimoji="1" lang="en-US" altLang="zh-CN" sz="1800" b="0"/>
                <a:t>}	&lt;= ({0,C,A,B}&gt;&gt;1) = {0,x,xxxZ</a:t>
              </a:r>
              <a:r>
                <a:rPr kumimoji="1" lang="en-US" altLang="zh-CN" sz="1800" b="0" baseline="-25000"/>
                <a:t>1</a:t>
              </a:r>
              <a:r>
                <a:rPr kumimoji="1" lang="en-US" altLang="zh-CN" sz="1800" b="0"/>
                <a:t>,Z</a:t>
              </a:r>
              <a:r>
                <a:rPr kumimoji="1" lang="en-US" altLang="zh-CN" sz="1800" b="0" baseline="-25000"/>
                <a:t>0</a:t>
              </a:r>
              <a:r>
                <a:rPr kumimoji="1" lang="en-US" altLang="zh-CN" sz="1800" b="0"/>
                <a:t>Y</a:t>
              </a:r>
              <a:r>
                <a:rPr kumimoji="1" lang="en-US" altLang="zh-CN" sz="1800" b="0" baseline="-25000"/>
                <a:t>3</a:t>
              </a:r>
              <a:r>
                <a:rPr kumimoji="1" lang="en-US" altLang="zh-CN" sz="1800" b="0"/>
                <a:t>Y</a:t>
              </a:r>
              <a:r>
                <a:rPr kumimoji="1" lang="en-US" altLang="zh-CN" sz="1800" b="0" baseline="-25000"/>
                <a:t>2</a:t>
              </a:r>
              <a:r>
                <a:rPr kumimoji="1" lang="en-US" altLang="zh-CN" sz="1800" b="0"/>
                <a:t>Y</a:t>
              </a:r>
              <a:r>
                <a:rPr kumimoji="1" lang="en-US" altLang="zh-CN" sz="1800" b="0" baseline="-25000"/>
                <a:t>1</a:t>
              </a:r>
              <a:r>
                <a:rPr kumimoji="1" lang="en-US" altLang="zh-CN" sz="1800" b="0"/>
                <a:t>} &gt;&gt;1</a:t>
              </a:r>
            </a:p>
            <a:p>
              <a:pPr eaLnBrk="1" hangingPunct="1">
                <a:lnSpc>
                  <a:spcPct val="110000"/>
                </a:lnSpc>
                <a:spcAft>
                  <a:spcPct val="10000"/>
                </a:spcAft>
                <a:buFontTx/>
                <a:buNone/>
              </a:pPr>
              <a:r>
                <a:rPr kumimoji="1" lang="en-US" altLang="zh-CN" sz="1800" b="0"/>
                <a:t>= {</a:t>
              </a:r>
              <a:r>
                <a:rPr kumimoji="1" lang="en-US" altLang="zh-CN" sz="1800">
                  <a:solidFill>
                    <a:srgbClr val="00B050"/>
                  </a:solidFill>
                </a:rPr>
                <a:t>0</a:t>
              </a:r>
              <a:r>
                <a:rPr kumimoji="1" lang="en-US" altLang="zh-CN" sz="1800" b="0"/>
                <a:t>, </a:t>
              </a:r>
              <a:r>
                <a:rPr kumimoji="1" lang="en-US" altLang="zh-CN" sz="1800">
                  <a:solidFill>
                    <a:srgbClr val="0000FF"/>
                  </a:solidFill>
                </a:rPr>
                <a:t>xxxx</a:t>
              </a:r>
              <a:r>
                <a:rPr kumimoji="1" lang="en-US" altLang="zh-CN" sz="1800" b="0"/>
                <a:t>, </a:t>
              </a:r>
              <a:r>
                <a:rPr kumimoji="1" lang="en-US" altLang="zh-CN" sz="1800">
                  <a:solidFill>
                    <a:srgbClr val="7030A0"/>
                  </a:solidFill>
                </a:rPr>
                <a:t>Z</a:t>
              </a:r>
              <a:r>
                <a:rPr kumimoji="1" lang="en-US" altLang="zh-CN" sz="1800" baseline="-25000">
                  <a:solidFill>
                    <a:srgbClr val="7030A0"/>
                  </a:solidFill>
                </a:rPr>
                <a:t>1</a:t>
              </a:r>
              <a:r>
                <a:rPr kumimoji="1" lang="en-US" altLang="zh-CN" sz="1800">
                  <a:solidFill>
                    <a:srgbClr val="7030A0"/>
                  </a:solidFill>
                </a:rPr>
                <a:t>Z</a:t>
              </a:r>
              <a:r>
                <a:rPr kumimoji="1" lang="en-US" altLang="zh-CN" sz="1800" baseline="-25000">
                  <a:solidFill>
                    <a:srgbClr val="7030A0"/>
                  </a:solidFill>
                </a:rPr>
                <a:t>0</a:t>
              </a:r>
              <a:r>
                <a:rPr kumimoji="1" lang="en-US" altLang="zh-CN" sz="1800">
                  <a:solidFill>
                    <a:srgbClr val="7030A0"/>
                  </a:solidFill>
                </a:rPr>
                <a:t>Y</a:t>
              </a:r>
              <a:r>
                <a:rPr kumimoji="1" lang="en-US" altLang="zh-CN" sz="1800" baseline="-25000">
                  <a:solidFill>
                    <a:srgbClr val="7030A0"/>
                  </a:solidFill>
                </a:rPr>
                <a:t>3</a:t>
              </a:r>
              <a:r>
                <a:rPr kumimoji="1" lang="en-US" altLang="zh-CN" sz="1800">
                  <a:solidFill>
                    <a:srgbClr val="7030A0"/>
                  </a:solidFill>
                </a:rPr>
                <a:t>Y</a:t>
              </a:r>
              <a:r>
                <a:rPr kumimoji="1" lang="en-US" altLang="zh-CN" sz="1800" baseline="-25000">
                  <a:solidFill>
                    <a:srgbClr val="7030A0"/>
                  </a:solidFill>
                </a:rPr>
                <a:t>2</a:t>
              </a:r>
              <a:r>
                <a:rPr kumimoji="1" lang="en-US" altLang="zh-CN" sz="1800" b="0"/>
                <a:t>}</a:t>
              </a:r>
            </a:p>
          </p:txBody>
        </p:sp>
        <p:sp>
          <p:nvSpPr>
            <p:cNvPr id="22604" name="矩形 194"/>
            <p:cNvSpPr>
              <a:spLocks noChangeArrowheads="1"/>
            </p:cNvSpPr>
            <p:nvPr/>
          </p:nvSpPr>
          <p:spPr bwMode="auto">
            <a:xfrm>
              <a:off x="3997181" y="3176577"/>
              <a:ext cx="184731" cy="373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endParaRPr kumimoji="1" lang="en-US" altLang="zh-CN" sz="1800" b="0">
                <a:solidFill>
                  <a:srgbClr val="7030A0"/>
                </a:solidFill>
                <a:latin typeface="Arial" panose="020B0604020202020204" pitchFamily="34" charset="0"/>
              </a:endParaRPr>
            </a:p>
          </p:txBody>
        </p:sp>
        <p:sp>
          <p:nvSpPr>
            <p:cNvPr id="196" name="圆角矩形 195"/>
            <p:cNvSpPr/>
            <p:nvPr/>
          </p:nvSpPr>
          <p:spPr>
            <a:xfrm>
              <a:off x="3040017" y="3768823"/>
              <a:ext cx="563608" cy="36815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5" name="圆角矩形 204"/>
            <p:cNvSpPr/>
            <p:nvPr/>
          </p:nvSpPr>
          <p:spPr>
            <a:xfrm>
              <a:off x="610943" y="3440337"/>
              <a:ext cx="1216125" cy="69664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607" name="Text Box 14"/>
            <p:cNvSpPr txBox="1">
              <a:spLocks noChangeArrowheads="1"/>
            </p:cNvSpPr>
            <p:nvPr/>
          </p:nvSpPr>
          <p:spPr bwMode="auto">
            <a:xfrm>
              <a:off x="1315419" y="3406800"/>
              <a:ext cx="12824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2608" name="Text Box 15"/>
            <p:cNvSpPr txBox="1">
              <a:spLocks noChangeArrowheads="1"/>
            </p:cNvSpPr>
            <p:nvPr/>
          </p:nvSpPr>
          <p:spPr bwMode="auto">
            <a:xfrm>
              <a:off x="1020144" y="3406800"/>
              <a:ext cx="12824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2609" name="Text Box 16"/>
            <p:cNvSpPr txBox="1">
              <a:spLocks noChangeArrowheads="1"/>
            </p:cNvSpPr>
            <p:nvPr/>
          </p:nvSpPr>
          <p:spPr bwMode="auto">
            <a:xfrm>
              <a:off x="1902794" y="3406800"/>
              <a:ext cx="256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7030A0"/>
                  </a:solidFill>
                </a:rPr>
                <a:t>Z</a:t>
              </a:r>
              <a:r>
                <a:rPr kumimoji="1" lang="en-US" altLang="zh-CN" sz="2000" baseline="-25000">
                  <a:solidFill>
                    <a:srgbClr val="7030A0"/>
                  </a:solidFill>
                </a:rPr>
                <a:t>1</a:t>
              </a:r>
            </a:p>
          </p:txBody>
        </p:sp>
        <p:sp>
          <p:nvSpPr>
            <p:cNvPr id="22610" name="Text Box 17"/>
            <p:cNvSpPr txBox="1">
              <a:spLocks noChangeArrowheads="1"/>
            </p:cNvSpPr>
            <p:nvPr/>
          </p:nvSpPr>
          <p:spPr bwMode="auto">
            <a:xfrm>
              <a:off x="1609106" y="3406800"/>
              <a:ext cx="12824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2611" name="Text Box 15"/>
            <p:cNvSpPr txBox="1">
              <a:spLocks noChangeArrowheads="1"/>
            </p:cNvSpPr>
            <p:nvPr/>
          </p:nvSpPr>
          <p:spPr bwMode="auto">
            <a:xfrm>
              <a:off x="751857" y="3392996"/>
              <a:ext cx="12824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2612" name="矩形 211"/>
            <p:cNvSpPr>
              <a:spLocks noChangeArrowheads="1"/>
            </p:cNvSpPr>
            <p:nvPr/>
          </p:nvSpPr>
          <p:spPr bwMode="auto">
            <a:xfrm>
              <a:off x="5316266" y="3779748"/>
              <a:ext cx="3565400" cy="3693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latin typeface="Arial" panose="020B0604020202020204" pitchFamily="34" charset="0"/>
                </a:rPr>
                <a:t>？被加数</a:t>
              </a:r>
              <a:r>
                <a:rPr lang="en-US" altLang="zh-CN" sz="1800" b="0">
                  <a:latin typeface="Arial" panose="020B0604020202020204" pitchFamily="34" charset="0"/>
                </a:rPr>
                <a:t>(</a:t>
              </a:r>
              <a:r>
                <a:rPr lang="zh-CN" altLang="en-US" sz="1800" b="0">
                  <a:latin typeface="Arial" panose="020B0604020202020204" pitchFamily="34" charset="0"/>
                </a:rPr>
                <a:t>依据条件，</a:t>
              </a:r>
              <a:r>
                <a:rPr lang="en-US" altLang="zh-CN" sz="1800" b="0">
                  <a:latin typeface="Arial" panose="020B0604020202020204" pitchFamily="34" charset="0"/>
                </a:rPr>
                <a:t>Y</a:t>
              </a:r>
              <a:r>
                <a:rPr lang="en-US" altLang="zh-CN" sz="1800" b="0" baseline="-25000">
                  <a:latin typeface="Arial" panose="020B0604020202020204" pitchFamily="34" charset="0"/>
                </a:rPr>
                <a:t>2</a:t>
              </a:r>
              <a:r>
                <a:rPr lang="en-US" altLang="zh-CN" sz="1800" b="0">
                  <a:latin typeface="Arial" panose="020B0604020202020204" pitchFamily="34" charset="0"/>
                </a:rPr>
                <a:t>=B</a:t>
              </a:r>
              <a:r>
                <a:rPr lang="en-US" altLang="zh-CN" sz="1800" b="0" baseline="-25000">
                  <a:latin typeface="Arial" panose="020B0604020202020204" pitchFamily="34" charset="0"/>
                </a:rPr>
                <a:t>0</a:t>
              </a:r>
              <a:r>
                <a:rPr lang="en-US" altLang="zh-CN" sz="1800" b="0">
                  <a:latin typeface="Arial" panose="020B0604020202020204" pitchFamily="34" charset="0"/>
                </a:rPr>
                <a:t>=1</a:t>
              </a:r>
              <a:r>
                <a:rPr lang="zh-CN" altLang="en-US" sz="1800" b="0">
                  <a:latin typeface="Arial" panose="020B0604020202020204" pitchFamily="34" charset="0"/>
                </a:rPr>
                <a:t>？</a:t>
              </a:r>
              <a:r>
                <a:rPr lang="en-US" altLang="zh-CN" sz="1800" b="0">
                  <a:latin typeface="Arial" panose="020B0604020202020204" pitchFamily="34" charset="0"/>
                </a:rPr>
                <a:t>)</a:t>
              </a:r>
              <a:endParaRPr lang="zh-CN" altLang="en-US" sz="1800" b="0">
                <a:latin typeface="Arial" panose="020B0604020202020204" pitchFamily="34" charset="0"/>
              </a:endParaRPr>
            </a:p>
          </p:txBody>
        </p:sp>
      </p:grpSp>
      <p:grpSp>
        <p:nvGrpSpPr>
          <p:cNvPr id="13" name="组合 12"/>
          <p:cNvGrpSpPr>
            <a:grpSpLocks/>
          </p:cNvGrpSpPr>
          <p:nvPr/>
        </p:nvGrpSpPr>
        <p:grpSpPr bwMode="auto">
          <a:xfrm>
            <a:off x="125413" y="4168775"/>
            <a:ext cx="9018587" cy="1131888"/>
            <a:chOff x="125352" y="4169270"/>
            <a:chExt cx="9018647" cy="1131938"/>
          </a:xfrm>
        </p:grpSpPr>
        <p:sp>
          <p:nvSpPr>
            <p:cNvPr id="22572" name="Text Box 14"/>
            <p:cNvSpPr txBox="1">
              <a:spLocks noChangeArrowheads="1"/>
            </p:cNvSpPr>
            <p:nvPr/>
          </p:nvSpPr>
          <p:spPr bwMode="auto">
            <a:xfrm>
              <a:off x="1009205" y="4174686"/>
              <a:ext cx="12824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2573" name="Text Box 15"/>
            <p:cNvSpPr txBox="1">
              <a:spLocks noChangeArrowheads="1"/>
            </p:cNvSpPr>
            <p:nvPr/>
          </p:nvSpPr>
          <p:spPr bwMode="auto">
            <a:xfrm>
              <a:off x="713930" y="4174686"/>
              <a:ext cx="12824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2574" name="Text Box 16"/>
            <p:cNvSpPr txBox="1">
              <a:spLocks noChangeArrowheads="1"/>
            </p:cNvSpPr>
            <p:nvPr/>
          </p:nvSpPr>
          <p:spPr bwMode="auto">
            <a:xfrm>
              <a:off x="1596580" y="4174686"/>
              <a:ext cx="25648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25000">
                  <a:solidFill>
                    <a:srgbClr val="0000FF"/>
                  </a:solidFill>
                </a:rPr>
                <a:t>2</a:t>
              </a:r>
            </a:p>
          </p:txBody>
        </p:sp>
        <p:sp>
          <p:nvSpPr>
            <p:cNvPr id="22575" name="Text Box 17"/>
            <p:cNvSpPr txBox="1">
              <a:spLocks noChangeArrowheads="1"/>
            </p:cNvSpPr>
            <p:nvPr/>
          </p:nvSpPr>
          <p:spPr bwMode="auto">
            <a:xfrm>
              <a:off x="1302892" y="4174686"/>
              <a:ext cx="12824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2576" name="Text Box 15"/>
            <p:cNvSpPr txBox="1">
              <a:spLocks noChangeArrowheads="1"/>
            </p:cNvSpPr>
            <p:nvPr/>
          </p:nvSpPr>
          <p:spPr bwMode="auto">
            <a:xfrm>
              <a:off x="439417" y="4169270"/>
              <a:ext cx="12824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B050"/>
                  </a:solidFill>
                </a:rPr>
                <a:t>x</a:t>
              </a:r>
              <a:endParaRPr kumimoji="1" lang="en-US" altLang="zh-CN" sz="2000" baseline="-10000">
                <a:solidFill>
                  <a:srgbClr val="00B050"/>
                </a:solidFill>
              </a:endParaRPr>
            </a:p>
          </p:txBody>
        </p:sp>
        <p:sp>
          <p:nvSpPr>
            <p:cNvPr id="139" name="Line 13"/>
            <p:cNvSpPr>
              <a:spLocks noChangeShapeType="1"/>
            </p:cNvSpPr>
            <p:nvPr/>
          </p:nvSpPr>
          <p:spPr bwMode="auto">
            <a:xfrm>
              <a:off x="125352" y="5290095"/>
              <a:ext cx="1463685" cy="11113"/>
            </a:xfrm>
            <a:prstGeom prst="line">
              <a:avLst/>
            </a:prstGeom>
            <a:noFill/>
            <a:ln w="19050">
              <a:solidFill>
                <a:schemeClr val="tx1">
                  <a:lumMod val="50000"/>
                  <a:lumOff val="50000"/>
                </a:schemeClr>
              </a:solidFill>
              <a:prstDash val="lgDash"/>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22578" name="Text Box 96"/>
            <p:cNvSpPr txBox="1">
              <a:spLocks noChangeArrowheads="1"/>
            </p:cNvSpPr>
            <p:nvPr/>
          </p:nvSpPr>
          <p:spPr bwMode="auto">
            <a:xfrm>
              <a:off x="2576676" y="4225848"/>
              <a:ext cx="6567323" cy="1003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zh-CN" altLang="en-US" sz="1800" b="0"/>
                <a:t>相加：</a:t>
              </a:r>
              <a:r>
                <a:rPr kumimoji="1" lang="en-US" altLang="zh-CN" sz="1800" b="0"/>
                <a:t>{</a:t>
              </a:r>
              <a:r>
                <a:rPr kumimoji="1" lang="en-US" altLang="zh-CN" sz="1800">
                  <a:solidFill>
                    <a:srgbClr val="00B050"/>
                  </a:solidFill>
                </a:rPr>
                <a:t>C</a:t>
              </a:r>
              <a:r>
                <a:rPr kumimoji="1" lang="en-US" altLang="zh-CN" sz="1800" b="0">
                  <a:solidFill>
                    <a:srgbClr val="0000FF"/>
                  </a:solidFill>
                </a:rPr>
                <a:t>,</a:t>
              </a:r>
              <a:r>
                <a:rPr kumimoji="1" lang="en-US" altLang="zh-CN" sz="1800">
                  <a:solidFill>
                    <a:srgbClr val="0000FF"/>
                  </a:solidFill>
                </a:rPr>
                <a:t>A</a:t>
              </a:r>
              <a:r>
                <a:rPr kumimoji="1" lang="en-US" altLang="zh-CN" sz="1800" b="0"/>
                <a:t>}</a:t>
              </a:r>
              <a:r>
                <a:rPr kumimoji="1" lang="en-US" altLang="zh-CN" sz="1800" b="0">
                  <a:solidFill>
                    <a:srgbClr val="0000FF"/>
                  </a:solidFill>
                </a:rPr>
                <a:t>	</a:t>
              </a:r>
              <a:r>
                <a:rPr kumimoji="1" lang="en-US" altLang="zh-CN" sz="1800" b="0"/>
                <a:t>&lt;= {A+?}={</a:t>
              </a:r>
              <a:r>
                <a:rPr kumimoji="1" lang="en-US" altLang="zh-CN" sz="1800">
                  <a:solidFill>
                    <a:srgbClr val="00B050"/>
                  </a:solidFill>
                </a:rPr>
                <a:t>x</a:t>
              </a:r>
              <a:r>
                <a:rPr kumimoji="1" lang="en-US" altLang="zh-CN" sz="1800" b="0"/>
                <a:t>,</a:t>
              </a:r>
              <a:r>
                <a:rPr kumimoji="1" lang="en-US" altLang="zh-CN" sz="1800">
                  <a:solidFill>
                    <a:srgbClr val="0000FF"/>
                  </a:solidFill>
                </a:rPr>
                <a:t>xxxZ</a:t>
              </a:r>
              <a:r>
                <a:rPr kumimoji="1" lang="en-US" altLang="zh-CN" sz="1800" baseline="-25000">
                  <a:solidFill>
                    <a:srgbClr val="0000FF"/>
                  </a:solidFill>
                </a:rPr>
                <a:t>2</a:t>
              </a:r>
              <a:r>
                <a:rPr kumimoji="1" lang="en-US" altLang="zh-CN" sz="1800" b="0"/>
                <a:t>}</a:t>
              </a:r>
            </a:p>
            <a:p>
              <a:pPr eaLnBrk="1" hangingPunct="1">
                <a:lnSpc>
                  <a:spcPct val="110000"/>
                </a:lnSpc>
                <a:spcAft>
                  <a:spcPct val="10000"/>
                </a:spcAft>
                <a:buFontTx/>
                <a:buNone/>
              </a:pPr>
              <a:r>
                <a:rPr kumimoji="1" lang="zh-CN" altLang="en-US" sz="1800" b="0"/>
                <a:t>移位：</a:t>
              </a:r>
              <a:r>
                <a:rPr kumimoji="1" lang="en-US" altLang="zh-CN" sz="1800" b="0"/>
                <a:t>{</a:t>
              </a:r>
              <a:r>
                <a:rPr kumimoji="1" lang="en-US" altLang="zh-CN" sz="1800">
                  <a:solidFill>
                    <a:srgbClr val="00B050"/>
                  </a:solidFill>
                </a:rPr>
                <a:t>C</a:t>
              </a:r>
              <a:r>
                <a:rPr kumimoji="1" lang="en-US" altLang="zh-CN" sz="1800" b="0"/>
                <a:t>,</a:t>
              </a:r>
              <a:r>
                <a:rPr kumimoji="1" lang="en-US" altLang="zh-CN" sz="1800">
                  <a:solidFill>
                    <a:srgbClr val="0000FF"/>
                  </a:solidFill>
                </a:rPr>
                <a:t>A</a:t>
              </a:r>
              <a:r>
                <a:rPr kumimoji="1" lang="en-US" altLang="zh-CN" sz="1800" b="0"/>
                <a:t>,</a:t>
              </a:r>
              <a:r>
                <a:rPr kumimoji="1" lang="en-US" altLang="zh-CN" sz="1800">
                  <a:solidFill>
                    <a:srgbClr val="7030A0"/>
                  </a:solidFill>
                </a:rPr>
                <a:t>B</a:t>
              </a:r>
              <a:r>
                <a:rPr kumimoji="1" lang="en-US" altLang="zh-CN" sz="1800" b="0"/>
                <a:t>}	&lt;= ({0,C,A,B}&gt;&gt;1) = {0,x,xxxZ</a:t>
              </a:r>
              <a:r>
                <a:rPr kumimoji="1" lang="en-US" altLang="zh-CN" sz="1800" b="0" baseline="-25000"/>
                <a:t>2</a:t>
              </a:r>
              <a:r>
                <a:rPr kumimoji="1" lang="en-US" altLang="zh-CN" sz="1800" b="0"/>
                <a:t>, Z</a:t>
              </a:r>
              <a:r>
                <a:rPr kumimoji="1" lang="en-US" altLang="zh-CN" sz="1800" b="0" baseline="-25000"/>
                <a:t>1</a:t>
              </a:r>
              <a:r>
                <a:rPr kumimoji="1" lang="en-US" altLang="zh-CN" sz="1800" b="0"/>
                <a:t>Z</a:t>
              </a:r>
              <a:r>
                <a:rPr kumimoji="1" lang="en-US" altLang="zh-CN" sz="1800" b="0" baseline="-25000"/>
                <a:t>0</a:t>
              </a:r>
              <a:r>
                <a:rPr kumimoji="1" lang="en-US" altLang="zh-CN" sz="1800" b="0"/>
                <a:t>Y</a:t>
              </a:r>
              <a:r>
                <a:rPr kumimoji="1" lang="en-US" altLang="zh-CN" sz="1800" b="0" baseline="-25000"/>
                <a:t>3</a:t>
              </a:r>
              <a:r>
                <a:rPr kumimoji="1" lang="en-US" altLang="zh-CN" sz="1800" b="0"/>
                <a:t>Y</a:t>
              </a:r>
              <a:r>
                <a:rPr kumimoji="1" lang="en-US" altLang="zh-CN" sz="1800" b="0" baseline="-25000"/>
                <a:t>2</a:t>
              </a:r>
              <a:r>
                <a:rPr kumimoji="1" lang="en-US" altLang="zh-CN" sz="1800" b="0"/>
                <a:t>}&gt;&gt;1</a:t>
              </a:r>
            </a:p>
            <a:p>
              <a:pPr eaLnBrk="1" hangingPunct="1">
                <a:lnSpc>
                  <a:spcPct val="110000"/>
                </a:lnSpc>
                <a:spcAft>
                  <a:spcPct val="10000"/>
                </a:spcAft>
                <a:buFontTx/>
                <a:buNone/>
              </a:pPr>
              <a:r>
                <a:rPr kumimoji="1" lang="en-US" altLang="zh-CN" sz="2000" b="0"/>
                <a:t>= {</a:t>
              </a:r>
              <a:r>
                <a:rPr kumimoji="1" lang="en-US" altLang="zh-CN" sz="2000">
                  <a:solidFill>
                    <a:srgbClr val="00B050"/>
                  </a:solidFill>
                </a:rPr>
                <a:t>0</a:t>
              </a:r>
              <a:r>
                <a:rPr kumimoji="1" lang="en-US" altLang="zh-CN" sz="2000" b="0"/>
                <a:t>, </a:t>
              </a:r>
              <a:r>
                <a:rPr kumimoji="1" lang="en-US" altLang="zh-CN" sz="2000">
                  <a:solidFill>
                    <a:srgbClr val="0000FF"/>
                  </a:solidFill>
                </a:rPr>
                <a:t>xxxx</a:t>
              </a:r>
              <a:r>
                <a:rPr kumimoji="1" lang="en-US" altLang="zh-CN" sz="2000" b="0"/>
                <a:t>, </a:t>
              </a:r>
              <a:r>
                <a:rPr kumimoji="1" lang="en-US" altLang="zh-CN" sz="2000">
                  <a:solidFill>
                    <a:srgbClr val="7030A0"/>
                  </a:solidFill>
                </a:rPr>
                <a:t>Z</a:t>
              </a:r>
              <a:r>
                <a:rPr kumimoji="1" lang="en-US" altLang="zh-CN" sz="2000" baseline="-25000">
                  <a:solidFill>
                    <a:srgbClr val="7030A0"/>
                  </a:solidFill>
                </a:rPr>
                <a:t>2</a:t>
              </a:r>
              <a:r>
                <a:rPr kumimoji="1" lang="en-US" altLang="zh-CN" sz="2000">
                  <a:solidFill>
                    <a:srgbClr val="7030A0"/>
                  </a:solidFill>
                </a:rPr>
                <a:t>Z</a:t>
              </a:r>
              <a:r>
                <a:rPr kumimoji="1" lang="en-US" altLang="zh-CN" sz="2000" baseline="-25000">
                  <a:solidFill>
                    <a:srgbClr val="7030A0"/>
                  </a:solidFill>
                </a:rPr>
                <a:t>1</a:t>
              </a:r>
              <a:r>
                <a:rPr kumimoji="1" lang="en-US" altLang="zh-CN" sz="2000">
                  <a:solidFill>
                    <a:srgbClr val="7030A0"/>
                  </a:solidFill>
                </a:rPr>
                <a:t>Z</a:t>
              </a:r>
              <a:r>
                <a:rPr kumimoji="1" lang="en-US" altLang="zh-CN" sz="2000" baseline="-25000">
                  <a:solidFill>
                    <a:srgbClr val="7030A0"/>
                  </a:solidFill>
                </a:rPr>
                <a:t>0</a:t>
              </a:r>
              <a:r>
                <a:rPr kumimoji="1" lang="en-US" altLang="zh-CN" sz="2000">
                  <a:solidFill>
                    <a:srgbClr val="7030A0"/>
                  </a:solidFill>
                </a:rPr>
                <a:t>Y</a:t>
              </a:r>
              <a:r>
                <a:rPr kumimoji="1" lang="en-US" altLang="zh-CN" sz="2000" baseline="-25000">
                  <a:solidFill>
                    <a:srgbClr val="7030A0"/>
                  </a:solidFill>
                </a:rPr>
                <a:t>3</a:t>
              </a:r>
              <a:r>
                <a:rPr kumimoji="1" lang="en-US" altLang="zh-CN" sz="2000" b="0"/>
                <a:t>}</a:t>
              </a:r>
            </a:p>
          </p:txBody>
        </p:sp>
        <p:sp>
          <p:nvSpPr>
            <p:cNvPr id="22579" name="矩形 198"/>
            <p:cNvSpPr>
              <a:spLocks noChangeArrowheads="1"/>
            </p:cNvSpPr>
            <p:nvPr/>
          </p:nvSpPr>
          <p:spPr bwMode="auto">
            <a:xfrm>
              <a:off x="3957309" y="4257092"/>
              <a:ext cx="184731" cy="373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endParaRPr kumimoji="1" lang="en-US" altLang="zh-CN" sz="1800" b="0">
                <a:solidFill>
                  <a:srgbClr val="7030A0"/>
                </a:solidFill>
                <a:latin typeface="Arial" panose="020B0604020202020204" pitchFamily="34" charset="0"/>
              </a:endParaRPr>
            </a:p>
          </p:txBody>
        </p:sp>
        <p:sp>
          <p:nvSpPr>
            <p:cNvPr id="200" name="圆角矩形 199"/>
            <p:cNvSpPr/>
            <p:nvPr/>
          </p:nvSpPr>
          <p:spPr>
            <a:xfrm>
              <a:off x="3116222" y="4845575"/>
              <a:ext cx="563566" cy="3699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581" name="矩形 212"/>
            <p:cNvSpPr>
              <a:spLocks noChangeArrowheads="1"/>
            </p:cNvSpPr>
            <p:nvPr/>
          </p:nvSpPr>
          <p:spPr bwMode="auto">
            <a:xfrm>
              <a:off x="5311624" y="4864345"/>
              <a:ext cx="3565400" cy="3693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latin typeface="Arial" panose="020B0604020202020204" pitchFamily="34" charset="0"/>
                </a:rPr>
                <a:t>？被加数</a:t>
              </a:r>
              <a:r>
                <a:rPr lang="en-US" altLang="zh-CN" sz="1800" b="0">
                  <a:latin typeface="Arial" panose="020B0604020202020204" pitchFamily="34" charset="0"/>
                </a:rPr>
                <a:t>(</a:t>
              </a:r>
              <a:r>
                <a:rPr lang="zh-CN" altLang="en-US" sz="1800" b="0">
                  <a:latin typeface="Arial" panose="020B0604020202020204" pitchFamily="34" charset="0"/>
                </a:rPr>
                <a:t>依据条件，</a:t>
              </a:r>
              <a:r>
                <a:rPr lang="en-US" altLang="zh-CN" sz="1800" b="0">
                  <a:latin typeface="Arial" panose="020B0604020202020204" pitchFamily="34" charset="0"/>
                </a:rPr>
                <a:t>Y</a:t>
              </a:r>
              <a:r>
                <a:rPr lang="en-US" altLang="zh-CN" sz="1800" b="0" baseline="-25000">
                  <a:latin typeface="Arial" panose="020B0604020202020204" pitchFamily="34" charset="0"/>
                </a:rPr>
                <a:t>3</a:t>
              </a:r>
              <a:r>
                <a:rPr lang="en-US" altLang="zh-CN" sz="1800" b="0">
                  <a:latin typeface="Arial" panose="020B0604020202020204" pitchFamily="34" charset="0"/>
                </a:rPr>
                <a:t>=B</a:t>
              </a:r>
              <a:r>
                <a:rPr lang="en-US" altLang="zh-CN" sz="1800" b="0" baseline="-25000">
                  <a:latin typeface="Arial" panose="020B0604020202020204" pitchFamily="34" charset="0"/>
                </a:rPr>
                <a:t>0</a:t>
              </a:r>
              <a:r>
                <a:rPr lang="en-US" altLang="zh-CN" sz="1800" b="0">
                  <a:latin typeface="Arial" panose="020B0604020202020204" pitchFamily="34" charset="0"/>
                </a:rPr>
                <a:t>=1</a:t>
              </a:r>
              <a:r>
                <a:rPr lang="zh-CN" altLang="en-US" sz="1800" b="0">
                  <a:latin typeface="Arial" panose="020B0604020202020204" pitchFamily="34" charset="0"/>
                </a:rPr>
                <a:t>？</a:t>
              </a:r>
              <a:r>
                <a:rPr lang="en-US" altLang="zh-CN" sz="1800" b="0">
                  <a:latin typeface="Arial" panose="020B0604020202020204" pitchFamily="34" charset="0"/>
                </a:rPr>
                <a:t>)</a:t>
              </a:r>
              <a:endParaRPr lang="zh-CN" altLang="en-US" sz="1800" b="0">
                <a:latin typeface="Arial" panose="020B0604020202020204" pitchFamily="34" charset="0"/>
              </a:endParaRPr>
            </a:p>
          </p:txBody>
        </p:sp>
        <p:sp>
          <p:nvSpPr>
            <p:cNvPr id="22582" name="Text Box 22"/>
            <p:cNvSpPr txBox="1">
              <a:spLocks noChangeArrowheads="1"/>
            </p:cNvSpPr>
            <p:nvPr/>
          </p:nvSpPr>
          <p:spPr bwMode="auto">
            <a:xfrm>
              <a:off x="735955" y="4907767"/>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2583" name="Text Box 23"/>
            <p:cNvSpPr txBox="1">
              <a:spLocks noChangeArrowheads="1"/>
            </p:cNvSpPr>
            <p:nvPr/>
          </p:nvSpPr>
          <p:spPr bwMode="auto">
            <a:xfrm>
              <a:off x="442268" y="4907767"/>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2584" name="Text Box 24"/>
            <p:cNvSpPr txBox="1">
              <a:spLocks noChangeArrowheads="1"/>
            </p:cNvSpPr>
            <p:nvPr/>
          </p:nvSpPr>
          <p:spPr bwMode="auto">
            <a:xfrm>
              <a:off x="1323330" y="4907767"/>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2585" name="Text Box 25"/>
            <p:cNvSpPr txBox="1">
              <a:spLocks noChangeArrowheads="1"/>
            </p:cNvSpPr>
            <p:nvPr/>
          </p:nvSpPr>
          <p:spPr bwMode="auto">
            <a:xfrm>
              <a:off x="1028055" y="4907767"/>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220" name="圆角矩形 219"/>
            <p:cNvSpPr/>
            <p:nvPr/>
          </p:nvSpPr>
          <p:spPr>
            <a:xfrm>
              <a:off x="323790" y="4486784"/>
              <a:ext cx="1214446" cy="6969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587" name="Text Box 14"/>
            <p:cNvSpPr txBox="1">
              <a:spLocks noChangeArrowheads="1"/>
            </p:cNvSpPr>
            <p:nvPr/>
          </p:nvSpPr>
          <p:spPr bwMode="auto">
            <a:xfrm>
              <a:off x="1027845" y="4491440"/>
              <a:ext cx="12824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2588" name="Text Box 15"/>
            <p:cNvSpPr txBox="1">
              <a:spLocks noChangeArrowheads="1"/>
            </p:cNvSpPr>
            <p:nvPr/>
          </p:nvSpPr>
          <p:spPr bwMode="auto">
            <a:xfrm>
              <a:off x="732570" y="4491440"/>
              <a:ext cx="12824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2589" name="Text Box 16"/>
            <p:cNvSpPr txBox="1">
              <a:spLocks noChangeArrowheads="1"/>
            </p:cNvSpPr>
            <p:nvPr/>
          </p:nvSpPr>
          <p:spPr bwMode="auto">
            <a:xfrm>
              <a:off x="1615220" y="4491440"/>
              <a:ext cx="25648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7030A0"/>
                  </a:solidFill>
                </a:rPr>
                <a:t>Z</a:t>
              </a:r>
              <a:r>
                <a:rPr kumimoji="1" lang="en-US" altLang="zh-CN" sz="2000" baseline="-25000">
                  <a:solidFill>
                    <a:srgbClr val="7030A0"/>
                  </a:solidFill>
                </a:rPr>
                <a:t>2</a:t>
              </a:r>
            </a:p>
          </p:txBody>
        </p:sp>
        <p:sp>
          <p:nvSpPr>
            <p:cNvPr id="22590" name="Text Box 17"/>
            <p:cNvSpPr txBox="1">
              <a:spLocks noChangeArrowheads="1"/>
            </p:cNvSpPr>
            <p:nvPr/>
          </p:nvSpPr>
          <p:spPr bwMode="auto">
            <a:xfrm>
              <a:off x="1321532" y="4491440"/>
              <a:ext cx="12824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22591" name="Text Box 15"/>
            <p:cNvSpPr txBox="1">
              <a:spLocks noChangeArrowheads="1"/>
            </p:cNvSpPr>
            <p:nvPr/>
          </p:nvSpPr>
          <p:spPr bwMode="auto">
            <a:xfrm>
              <a:off x="464283" y="4519159"/>
              <a:ext cx="12824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grpSp>
      <p:sp>
        <p:nvSpPr>
          <p:cNvPr id="226" name="矩形 225"/>
          <p:cNvSpPr>
            <a:spLocks noChangeArrowheads="1"/>
          </p:cNvSpPr>
          <p:nvPr/>
        </p:nvSpPr>
        <p:spPr bwMode="auto">
          <a:xfrm>
            <a:off x="6624638" y="1979613"/>
            <a:ext cx="2416175"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800" b="0">
                <a:solidFill>
                  <a:srgbClr val="7030A0"/>
                </a:solidFill>
                <a:latin typeface="Arial" panose="020B0604020202020204" pitchFamily="34" charset="0"/>
              </a:rPr>
              <a:t>B</a:t>
            </a:r>
            <a:r>
              <a:rPr lang="zh-CN" altLang="en-US" sz="1800" b="0">
                <a:solidFill>
                  <a:srgbClr val="7030A0"/>
                </a:solidFill>
                <a:latin typeface="Arial" panose="020B0604020202020204" pitchFamily="34" charset="0"/>
              </a:rPr>
              <a:t>也暂存已加完的结果</a:t>
            </a:r>
          </a:p>
        </p:txBody>
      </p:sp>
      <p:grpSp>
        <p:nvGrpSpPr>
          <p:cNvPr id="14" name="组合 13"/>
          <p:cNvGrpSpPr>
            <a:grpSpLocks/>
          </p:cNvGrpSpPr>
          <p:nvPr/>
        </p:nvGrpSpPr>
        <p:grpSpPr bwMode="auto">
          <a:xfrm>
            <a:off x="92075" y="5300663"/>
            <a:ext cx="9177338" cy="1041400"/>
            <a:chOff x="92832" y="5301208"/>
            <a:chExt cx="9177242" cy="1041504"/>
          </a:xfrm>
        </p:grpSpPr>
        <p:sp>
          <p:nvSpPr>
            <p:cNvPr id="22555" name="Line 30"/>
            <p:cNvSpPr>
              <a:spLocks noChangeShapeType="1"/>
            </p:cNvSpPr>
            <p:nvPr/>
          </p:nvSpPr>
          <p:spPr bwMode="auto">
            <a:xfrm>
              <a:off x="92832" y="5682736"/>
              <a:ext cx="23907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6" name="Text Box 31"/>
            <p:cNvSpPr txBox="1">
              <a:spLocks noChangeArrowheads="1"/>
            </p:cNvSpPr>
            <p:nvPr/>
          </p:nvSpPr>
          <p:spPr bwMode="auto">
            <a:xfrm>
              <a:off x="1604132" y="5661248"/>
              <a:ext cx="25648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7030A0"/>
                  </a:solidFill>
                </a:rPr>
                <a:t>Z</a:t>
              </a:r>
              <a:r>
                <a:rPr kumimoji="1" lang="en-US" altLang="zh-CN" sz="2000" baseline="-10000">
                  <a:solidFill>
                    <a:srgbClr val="7030A0"/>
                  </a:solidFill>
                </a:rPr>
                <a:t>2</a:t>
              </a:r>
            </a:p>
          </p:txBody>
        </p:sp>
        <p:sp>
          <p:nvSpPr>
            <p:cNvPr id="22557" name="Text Box 32"/>
            <p:cNvSpPr txBox="1">
              <a:spLocks noChangeArrowheads="1"/>
            </p:cNvSpPr>
            <p:nvPr/>
          </p:nvSpPr>
          <p:spPr bwMode="auto">
            <a:xfrm>
              <a:off x="1310444" y="5661248"/>
              <a:ext cx="25648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7030A0"/>
                  </a:solidFill>
                </a:rPr>
                <a:t>Z</a:t>
              </a:r>
              <a:r>
                <a:rPr kumimoji="1" lang="en-US" altLang="zh-CN" sz="2000" baseline="-10000">
                  <a:solidFill>
                    <a:srgbClr val="7030A0"/>
                  </a:solidFill>
                </a:rPr>
                <a:t>3</a:t>
              </a:r>
            </a:p>
          </p:txBody>
        </p:sp>
        <p:sp>
          <p:nvSpPr>
            <p:cNvPr id="22558" name="Text Box 33"/>
            <p:cNvSpPr txBox="1">
              <a:spLocks noChangeArrowheads="1"/>
            </p:cNvSpPr>
            <p:nvPr/>
          </p:nvSpPr>
          <p:spPr bwMode="auto">
            <a:xfrm>
              <a:off x="2191507" y="5661248"/>
              <a:ext cx="25648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7030A0"/>
                  </a:solidFill>
                </a:rPr>
                <a:t>Z</a:t>
              </a:r>
              <a:r>
                <a:rPr kumimoji="1" lang="en-US" altLang="zh-CN" sz="2000" baseline="-10000">
                  <a:solidFill>
                    <a:srgbClr val="7030A0"/>
                  </a:solidFill>
                </a:rPr>
                <a:t>0</a:t>
              </a:r>
            </a:p>
          </p:txBody>
        </p:sp>
        <p:sp>
          <p:nvSpPr>
            <p:cNvPr id="22559" name="Text Box 34"/>
            <p:cNvSpPr txBox="1">
              <a:spLocks noChangeArrowheads="1"/>
            </p:cNvSpPr>
            <p:nvPr/>
          </p:nvSpPr>
          <p:spPr bwMode="auto">
            <a:xfrm>
              <a:off x="1896232" y="5661248"/>
              <a:ext cx="25648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7030A0"/>
                  </a:solidFill>
                </a:rPr>
                <a:t>Z</a:t>
              </a:r>
              <a:r>
                <a:rPr kumimoji="1" lang="en-US" altLang="zh-CN" sz="2000" baseline="-10000">
                  <a:solidFill>
                    <a:srgbClr val="7030A0"/>
                  </a:solidFill>
                </a:rPr>
                <a:t>1</a:t>
              </a:r>
            </a:p>
          </p:txBody>
        </p:sp>
        <p:sp>
          <p:nvSpPr>
            <p:cNvPr id="22560" name="Text Box 35"/>
            <p:cNvSpPr txBox="1">
              <a:spLocks noChangeArrowheads="1"/>
            </p:cNvSpPr>
            <p:nvPr/>
          </p:nvSpPr>
          <p:spPr bwMode="auto">
            <a:xfrm>
              <a:off x="411919" y="5661248"/>
              <a:ext cx="25648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10000">
                  <a:solidFill>
                    <a:srgbClr val="0000FF"/>
                  </a:solidFill>
                </a:rPr>
                <a:t>6</a:t>
              </a:r>
            </a:p>
          </p:txBody>
        </p:sp>
        <p:sp>
          <p:nvSpPr>
            <p:cNvPr id="22561" name="Text Box 36"/>
            <p:cNvSpPr txBox="1">
              <a:spLocks noChangeArrowheads="1"/>
            </p:cNvSpPr>
            <p:nvPr/>
          </p:nvSpPr>
          <p:spPr bwMode="auto">
            <a:xfrm>
              <a:off x="118232" y="5661248"/>
              <a:ext cx="25648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10000">
                  <a:solidFill>
                    <a:srgbClr val="0000FF"/>
                  </a:solidFill>
                </a:rPr>
                <a:t>7</a:t>
              </a:r>
            </a:p>
          </p:txBody>
        </p:sp>
        <p:sp>
          <p:nvSpPr>
            <p:cNvPr id="22562" name="Text Box 37"/>
            <p:cNvSpPr txBox="1">
              <a:spLocks noChangeArrowheads="1"/>
            </p:cNvSpPr>
            <p:nvPr/>
          </p:nvSpPr>
          <p:spPr bwMode="auto">
            <a:xfrm>
              <a:off x="997707" y="5661248"/>
              <a:ext cx="25648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10000">
                  <a:solidFill>
                    <a:srgbClr val="0000FF"/>
                  </a:solidFill>
                </a:rPr>
                <a:t>4</a:t>
              </a:r>
            </a:p>
          </p:txBody>
        </p:sp>
        <p:sp>
          <p:nvSpPr>
            <p:cNvPr id="22563" name="Text Box 38"/>
            <p:cNvSpPr txBox="1">
              <a:spLocks noChangeArrowheads="1"/>
            </p:cNvSpPr>
            <p:nvPr/>
          </p:nvSpPr>
          <p:spPr bwMode="auto">
            <a:xfrm>
              <a:off x="704019" y="5661248"/>
              <a:ext cx="25648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10000">
                  <a:solidFill>
                    <a:srgbClr val="0000FF"/>
                  </a:solidFill>
                </a:rPr>
                <a:t>5</a:t>
              </a:r>
            </a:p>
          </p:txBody>
        </p:sp>
        <p:sp>
          <p:nvSpPr>
            <p:cNvPr id="22564" name="Text Box 14"/>
            <p:cNvSpPr txBox="1">
              <a:spLocks noChangeArrowheads="1"/>
            </p:cNvSpPr>
            <p:nvPr/>
          </p:nvSpPr>
          <p:spPr bwMode="auto">
            <a:xfrm>
              <a:off x="695140" y="5306624"/>
              <a:ext cx="256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25000">
                  <a:solidFill>
                    <a:srgbClr val="0000FF"/>
                  </a:solidFill>
                </a:rPr>
                <a:t>5</a:t>
              </a:r>
            </a:p>
          </p:txBody>
        </p:sp>
        <p:sp>
          <p:nvSpPr>
            <p:cNvPr id="22565" name="Text Box 15"/>
            <p:cNvSpPr txBox="1">
              <a:spLocks noChangeArrowheads="1"/>
            </p:cNvSpPr>
            <p:nvPr/>
          </p:nvSpPr>
          <p:spPr bwMode="auto">
            <a:xfrm>
              <a:off x="399865" y="5306624"/>
              <a:ext cx="256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25000">
                  <a:solidFill>
                    <a:srgbClr val="0000FF"/>
                  </a:solidFill>
                </a:rPr>
                <a:t>6</a:t>
              </a:r>
            </a:p>
          </p:txBody>
        </p:sp>
        <p:sp>
          <p:nvSpPr>
            <p:cNvPr id="22566" name="Text Box 16"/>
            <p:cNvSpPr txBox="1">
              <a:spLocks noChangeArrowheads="1"/>
            </p:cNvSpPr>
            <p:nvPr/>
          </p:nvSpPr>
          <p:spPr bwMode="auto">
            <a:xfrm>
              <a:off x="1282515" y="5306624"/>
              <a:ext cx="25648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25000">
                  <a:solidFill>
                    <a:srgbClr val="0000FF"/>
                  </a:solidFill>
                </a:rPr>
                <a:t>3</a:t>
              </a:r>
            </a:p>
          </p:txBody>
        </p:sp>
        <p:sp>
          <p:nvSpPr>
            <p:cNvPr id="22567" name="Text Box 17"/>
            <p:cNvSpPr txBox="1">
              <a:spLocks noChangeArrowheads="1"/>
            </p:cNvSpPr>
            <p:nvPr/>
          </p:nvSpPr>
          <p:spPr bwMode="auto">
            <a:xfrm>
              <a:off x="988827" y="5306624"/>
              <a:ext cx="256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25000">
                  <a:solidFill>
                    <a:srgbClr val="0000FF"/>
                  </a:solidFill>
                </a:rPr>
                <a:t>4</a:t>
              </a:r>
            </a:p>
          </p:txBody>
        </p:sp>
        <p:sp>
          <p:nvSpPr>
            <p:cNvPr id="22568" name="Text Box 15"/>
            <p:cNvSpPr txBox="1">
              <a:spLocks noChangeArrowheads="1"/>
            </p:cNvSpPr>
            <p:nvPr/>
          </p:nvSpPr>
          <p:spPr bwMode="auto">
            <a:xfrm>
              <a:off x="125352" y="5301208"/>
              <a:ext cx="256480" cy="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B050"/>
                  </a:solidFill>
                </a:rPr>
                <a:t>Z</a:t>
              </a:r>
              <a:r>
                <a:rPr kumimoji="1" lang="en-US" altLang="zh-CN" sz="2000" baseline="-25000">
                  <a:solidFill>
                    <a:srgbClr val="00B050"/>
                  </a:solidFill>
                </a:rPr>
                <a:t>7</a:t>
              </a:r>
            </a:p>
          </p:txBody>
        </p:sp>
        <p:sp>
          <p:nvSpPr>
            <p:cNvPr id="22569" name="Text Box 96"/>
            <p:cNvSpPr txBox="1">
              <a:spLocks noChangeArrowheads="1"/>
            </p:cNvSpPr>
            <p:nvPr/>
          </p:nvSpPr>
          <p:spPr bwMode="auto">
            <a:xfrm>
              <a:off x="2583454" y="5373216"/>
              <a:ext cx="6686620"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zh-CN" altLang="en-US" sz="1800" b="0"/>
                <a:t>相加：</a:t>
              </a:r>
              <a:r>
                <a:rPr kumimoji="1" lang="en-US" altLang="zh-CN" sz="1800" b="0"/>
                <a:t>{</a:t>
              </a:r>
              <a:r>
                <a:rPr kumimoji="1" lang="en-US" altLang="zh-CN" sz="1800">
                  <a:solidFill>
                    <a:srgbClr val="00B050"/>
                  </a:solidFill>
                </a:rPr>
                <a:t>C</a:t>
              </a:r>
              <a:r>
                <a:rPr kumimoji="1" lang="en-US" altLang="zh-CN" sz="1800" b="0">
                  <a:solidFill>
                    <a:srgbClr val="0000FF"/>
                  </a:solidFill>
                </a:rPr>
                <a:t>,</a:t>
              </a:r>
              <a:r>
                <a:rPr kumimoji="1" lang="en-US" altLang="zh-CN" sz="1800">
                  <a:solidFill>
                    <a:srgbClr val="0000FF"/>
                  </a:solidFill>
                </a:rPr>
                <a:t>A</a:t>
              </a:r>
              <a:r>
                <a:rPr kumimoji="1" lang="en-US" altLang="zh-CN" sz="1800" b="0"/>
                <a:t>}</a:t>
              </a:r>
              <a:r>
                <a:rPr kumimoji="1" lang="en-US" altLang="zh-CN" sz="1800" b="0">
                  <a:solidFill>
                    <a:srgbClr val="0000FF"/>
                  </a:solidFill>
                </a:rPr>
                <a:t>	</a:t>
              </a:r>
              <a:r>
                <a:rPr kumimoji="1" lang="en-US" altLang="zh-CN" sz="1800" b="0"/>
                <a:t>&lt;= {A+?}={</a:t>
              </a:r>
              <a:r>
                <a:rPr kumimoji="1" lang="en-US" altLang="zh-CN" sz="1800">
                  <a:solidFill>
                    <a:srgbClr val="00B050"/>
                  </a:solidFill>
                </a:rPr>
                <a:t>Z</a:t>
              </a:r>
              <a:r>
                <a:rPr kumimoji="1" lang="en-US" altLang="zh-CN" sz="1800" baseline="-25000">
                  <a:solidFill>
                    <a:srgbClr val="00B050"/>
                  </a:solidFill>
                </a:rPr>
                <a:t>7</a:t>
              </a:r>
              <a:r>
                <a:rPr kumimoji="1" lang="en-US" altLang="zh-CN" sz="1800" b="0"/>
                <a:t>,</a:t>
              </a:r>
              <a:r>
                <a:rPr kumimoji="1" lang="en-US" altLang="zh-CN" sz="1800">
                  <a:solidFill>
                    <a:srgbClr val="0000FF"/>
                  </a:solidFill>
                </a:rPr>
                <a:t> Z</a:t>
              </a:r>
              <a:r>
                <a:rPr kumimoji="1" lang="en-US" altLang="zh-CN" sz="1800" baseline="-25000">
                  <a:solidFill>
                    <a:srgbClr val="0000FF"/>
                  </a:solidFill>
                </a:rPr>
                <a:t>6</a:t>
              </a:r>
              <a:r>
                <a:rPr kumimoji="1" lang="en-US" altLang="zh-CN" sz="1800">
                  <a:solidFill>
                    <a:srgbClr val="0000FF"/>
                  </a:solidFill>
                </a:rPr>
                <a:t>Z</a:t>
              </a:r>
              <a:r>
                <a:rPr kumimoji="1" lang="en-US" altLang="zh-CN" sz="1800" baseline="-25000">
                  <a:solidFill>
                    <a:srgbClr val="0000FF"/>
                  </a:solidFill>
                </a:rPr>
                <a:t>5</a:t>
              </a:r>
              <a:r>
                <a:rPr kumimoji="1" lang="en-US" altLang="zh-CN" sz="1800">
                  <a:solidFill>
                    <a:srgbClr val="0000FF"/>
                  </a:solidFill>
                </a:rPr>
                <a:t>Z</a:t>
              </a:r>
              <a:r>
                <a:rPr kumimoji="1" lang="en-US" altLang="zh-CN" sz="1800" baseline="-25000">
                  <a:solidFill>
                    <a:srgbClr val="0000FF"/>
                  </a:solidFill>
                </a:rPr>
                <a:t>4</a:t>
              </a:r>
              <a:r>
                <a:rPr kumimoji="1" lang="en-US" altLang="zh-CN" sz="1800">
                  <a:solidFill>
                    <a:srgbClr val="0000FF"/>
                  </a:solidFill>
                </a:rPr>
                <a:t>Z</a:t>
              </a:r>
              <a:r>
                <a:rPr kumimoji="1" lang="en-US" altLang="zh-CN" sz="1800" baseline="-25000">
                  <a:solidFill>
                    <a:srgbClr val="0000FF"/>
                  </a:solidFill>
                </a:rPr>
                <a:t>3</a:t>
              </a:r>
              <a:r>
                <a:rPr kumimoji="1" lang="en-US" altLang="zh-CN" sz="1800" b="0"/>
                <a:t>}</a:t>
              </a:r>
              <a:endParaRPr kumimoji="1" lang="en-US" altLang="zh-CN" sz="1800" b="0">
                <a:solidFill>
                  <a:srgbClr val="0000FF"/>
                </a:solidFill>
              </a:endParaRPr>
            </a:p>
            <a:p>
              <a:pPr eaLnBrk="1" hangingPunct="1">
                <a:lnSpc>
                  <a:spcPct val="110000"/>
                </a:lnSpc>
                <a:spcAft>
                  <a:spcPct val="10000"/>
                </a:spcAft>
                <a:buFontTx/>
                <a:buNone/>
              </a:pPr>
              <a:r>
                <a:rPr kumimoji="1" lang="zh-CN" altLang="en-US" sz="1800" b="0"/>
                <a:t>移位：</a:t>
              </a:r>
              <a:r>
                <a:rPr kumimoji="1" lang="en-US" altLang="zh-CN" sz="1800" b="0"/>
                <a:t>{</a:t>
              </a:r>
              <a:r>
                <a:rPr kumimoji="1" lang="en-US" altLang="zh-CN" sz="1800">
                  <a:solidFill>
                    <a:srgbClr val="00B050"/>
                  </a:solidFill>
                </a:rPr>
                <a:t>C</a:t>
              </a:r>
              <a:r>
                <a:rPr kumimoji="1" lang="en-US" altLang="zh-CN" sz="1800" b="0"/>
                <a:t>,</a:t>
              </a:r>
              <a:r>
                <a:rPr kumimoji="1" lang="en-US" altLang="zh-CN" sz="1800">
                  <a:solidFill>
                    <a:srgbClr val="0000FF"/>
                  </a:solidFill>
                </a:rPr>
                <a:t>A</a:t>
              </a:r>
              <a:r>
                <a:rPr kumimoji="1" lang="en-US" altLang="zh-CN" sz="1800" b="0"/>
                <a:t>,</a:t>
              </a:r>
              <a:r>
                <a:rPr kumimoji="1" lang="en-US" altLang="zh-CN" sz="1800">
                  <a:solidFill>
                    <a:srgbClr val="7030A0"/>
                  </a:solidFill>
                </a:rPr>
                <a:t>B</a:t>
              </a:r>
              <a:r>
                <a:rPr kumimoji="1" lang="en-US" altLang="zh-CN" sz="1800" b="0"/>
                <a:t>}	&lt;= ({0,C,A,B}&gt;&gt;1)</a:t>
              </a:r>
            </a:p>
            <a:p>
              <a:pPr eaLnBrk="1" hangingPunct="1">
                <a:lnSpc>
                  <a:spcPct val="110000"/>
                </a:lnSpc>
                <a:spcAft>
                  <a:spcPct val="10000"/>
                </a:spcAft>
                <a:buFontTx/>
                <a:buNone/>
              </a:pPr>
              <a:r>
                <a:rPr kumimoji="1" lang="en-US" altLang="zh-CN" sz="1800" b="0"/>
                <a:t>= {0, Z</a:t>
              </a:r>
              <a:r>
                <a:rPr kumimoji="1" lang="en-US" altLang="zh-CN" sz="1800" b="0" baseline="-25000"/>
                <a:t>7</a:t>
              </a:r>
              <a:r>
                <a:rPr kumimoji="1" lang="en-US" altLang="zh-CN" sz="1800" b="0"/>
                <a:t>, Z</a:t>
              </a:r>
              <a:r>
                <a:rPr kumimoji="1" lang="en-US" altLang="zh-CN" sz="1800" b="0" baseline="-25000"/>
                <a:t>6</a:t>
              </a:r>
              <a:r>
                <a:rPr kumimoji="1" lang="en-US" altLang="zh-CN" sz="1800" b="0"/>
                <a:t>Z</a:t>
              </a:r>
              <a:r>
                <a:rPr kumimoji="1" lang="en-US" altLang="zh-CN" sz="1800" b="0" baseline="-25000"/>
                <a:t>5</a:t>
              </a:r>
              <a:r>
                <a:rPr kumimoji="1" lang="en-US" altLang="zh-CN" sz="1800" b="0"/>
                <a:t>Z</a:t>
              </a:r>
              <a:r>
                <a:rPr kumimoji="1" lang="en-US" altLang="zh-CN" sz="1800" b="0" baseline="-25000"/>
                <a:t>4</a:t>
              </a:r>
              <a:r>
                <a:rPr kumimoji="1" lang="en-US" altLang="zh-CN" sz="1800" b="0"/>
                <a:t>Z</a:t>
              </a:r>
              <a:r>
                <a:rPr kumimoji="1" lang="en-US" altLang="zh-CN" sz="1800" b="0" baseline="-25000"/>
                <a:t>3</a:t>
              </a:r>
              <a:r>
                <a:rPr kumimoji="1" lang="en-US" altLang="zh-CN" sz="1800" b="0"/>
                <a:t>, Z</a:t>
              </a:r>
              <a:r>
                <a:rPr kumimoji="1" lang="en-US" altLang="zh-CN" sz="1800" b="0" baseline="-25000"/>
                <a:t>2</a:t>
              </a:r>
              <a:r>
                <a:rPr kumimoji="1" lang="en-US" altLang="zh-CN" sz="1800" b="0"/>
                <a:t>Z</a:t>
              </a:r>
              <a:r>
                <a:rPr kumimoji="1" lang="en-US" altLang="zh-CN" sz="1800" b="0" baseline="-25000"/>
                <a:t>1</a:t>
              </a:r>
              <a:r>
                <a:rPr kumimoji="1" lang="en-US" altLang="zh-CN" sz="1800" b="0"/>
                <a:t>Z</a:t>
              </a:r>
              <a:r>
                <a:rPr kumimoji="1" lang="en-US" altLang="zh-CN" sz="1800" b="0" baseline="-25000"/>
                <a:t>0</a:t>
              </a:r>
              <a:r>
                <a:rPr kumimoji="1" lang="en-US" altLang="zh-CN" sz="1800" b="0"/>
                <a:t>Y</a:t>
              </a:r>
              <a:r>
                <a:rPr kumimoji="1" lang="en-US" altLang="zh-CN" sz="1800" b="0" baseline="-25000"/>
                <a:t>3</a:t>
              </a:r>
              <a:r>
                <a:rPr kumimoji="1" lang="en-US" altLang="zh-CN" sz="1800" b="0"/>
                <a:t>}&gt;&gt;1 = {</a:t>
              </a:r>
              <a:r>
                <a:rPr kumimoji="1" lang="en-US" altLang="zh-CN" sz="1800">
                  <a:solidFill>
                    <a:srgbClr val="00B050"/>
                  </a:solidFill>
                </a:rPr>
                <a:t>0</a:t>
              </a:r>
              <a:r>
                <a:rPr kumimoji="1" lang="en-US" altLang="zh-CN" sz="1800" b="0"/>
                <a:t>, </a:t>
              </a:r>
              <a:r>
                <a:rPr kumimoji="1" lang="en-US" altLang="zh-CN" sz="1800">
                  <a:solidFill>
                    <a:srgbClr val="0000FF"/>
                  </a:solidFill>
                </a:rPr>
                <a:t>Z</a:t>
              </a:r>
              <a:r>
                <a:rPr kumimoji="1" lang="en-US" altLang="zh-CN" sz="1800" baseline="-25000">
                  <a:solidFill>
                    <a:srgbClr val="0000FF"/>
                  </a:solidFill>
                </a:rPr>
                <a:t>7</a:t>
              </a:r>
              <a:r>
                <a:rPr kumimoji="1" lang="en-US" altLang="zh-CN" sz="1800">
                  <a:solidFill>
                    <a:srgbClr val="0000FF"/>
                  </a:solidFill>
                </a:rPr>
                <a:t>Z</a:t>
              </a:r>
              <a:r>
                <a:rPr kumimoji="1" lang="en-US" altLang="zh-CN" sz="1800" baseline="-25000">
                  <a:solidFill>
                    <a:srgbClr val="0000FF"/>
                  </a:solidFill>
                </a:rPr>
                <a:t>6</a:t>
              </a:r>
              <a:r>
                <a:rPr kumimoji="1" lang="en-US" altLang="zh-CN" sz="1800">
                  <a:solidFill>
                    <a:srgbClr val="0000FF"/>
                  </a:solidFill>
                </a:rPr>
                <a:t>Z</a:t>
              </a:r>
              <a:r>
                <a:rPr kumimoji="1" lang="en-US" altLang="zh-CN" sz="1800" baseline="-25000">
                  <a:solidFill>
                    <a:srgbClr val="0000FF"/>
                  </a:solidFill>
                </a:rPr>
                <a:t>5</a:t>
              </a:r>
              <a:r>
                <a:rPr kumimoji="1" lang="en-US" altLang="zh-CN" sz="1800">
                  <a:solidFill>
                    <a:srgbClr val="0000FF"/>
                  </a:solidFill>
                </a:rPr>
                <a:t>Z</a:t>
              </a:r>
              <a:r>
                <a:rPr kumimoji="1" lang="en-US" altLang="zh-CN" sz="1800" baseline="-25000">
                  <a:solidFill>
                    <a:srgbClr val="0000FF"/>
                  </a:solidFill>
                </a:rPr>
                <a:t>4</a:t>
              </a:r>
              <a:r>
                <a:rPr kumimoji="1" lang="en-US" altLang="zh-CN" sz="1800" b="0"/>
                <a:t>, </a:t>
              </a:r>
              <a:r>
                <a:rPr kumimoji="1" lang="en-US" altLang="zh-CN" sz="1800">
                  <a:solidFill>
                    <a:srgbClr val="7030A0"/>
                  </a:solidFill>
                </a:rPr>
                <a:t>Z</a:t>
              </a:r>
              <a:r>
                <a:rPr kumimoji="1" lang="en-US" altLang="zh-CN" sz="1800" baseline="-25000">
                  <a:solidFill>
                    <a:srgbClr val="7030A0"/>
                  </a:solidFill>
                </a:rPr>
                <a:t>3</a:t>
              </a:r>
              <a:r>
                <a:rPr kumimoji="1" lang="en-US" altLang="zh-CN" sz="1800">
                  <a:solidFill>
                    <a:srgbClr val="7030A0"/>
                  </a:solidFill>
                </a:rPr>
                <a:t>Z</a:t>
              </a:r>
              <a:r>
                <a:rPr kumimoji="1" lang="en-US" altLang="zh-CN" sz="1800" baseline="-25000">
                  <a:solidFill>
                    <a:srgbClr val="7030A0"/>
                  </a:solidFill>
                </a:rPr>
                <a:t>2</a:t>
              </a:r>
              <a:r>
                <a:rPr kumimoji="1" lang="en-US" altLang="zh-CN" sz="1800">
                  <a:solidFill>
                    <a:srgbClr val="7030A0"/>
                  </a:solidFill>
                </a:rPr>
                <a:t>Z</a:t>
              </a:r>
              <a:r>
                <a:rPr kumimoji="1" lang="en-US" altLang="zh-CN" sz="1800" baseline="-25000">
                  <a:solidFill>
                    <a:srgbClr val="7030A0"/>
                  </a:solidFill>
                </a:rPr>
                <a:t>1</a:t>
              </a:r>
              <a:r>
                <a:rPr kumimoji="1" lang="en-US" altLang="zh-CN" sz="1800">
                  <a:solidFill>
                    <a:srgbClr val="7030A0"/>
                  </a:solidFill>
                </a:rPr>
                <a:t>Z</a:t>
              </a:r>
              <a:r>
                <a:rPr kumimoji="1" lang="en-US" altLang="zh-CN" sz="1800" baseline="-25000">
                  <a:solidFill>
                    <a:srgbClr val="7030A0"/>
                  </a:solidFill>
                </a:rPr>
                <a:t>0</a:t>
              </a:r>
              <a:r>
                <a:rPr kumimoji="1" lang="en-US" altLang="zh-CN" sz="1800" b="0"/>
                <a:t>}</a:t>
              </a:r>
            </a:p>
          </p:txBody>
        </p:sp>
        <p:sp>
          <p:nvSpPr>
            <p:cNvPr id="22570" name="矩形 202"/>
            <p:cNvSpPr>
              <a:spLocks noChangeArrowheads="1"/>
            </p:cNvSpPr>
            <p:nvPr/>
          </p:nvSpPr>
          <p:spPr bwMode="auto">
            <a:xfrm>
              <a:off x="3946532" y="5459628"/>
              <a:ext cx="184731" cy="373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endParaRPr kumimoji="1" lang="en-US" altLang="zh-CN" sz="1800" b="0">
                <a:solidFill>
                  <a:srgbClr val="7030A0"/>
                </a:solidFill>
                <a:latin typeface="Arial" panose="020B0604020202020204" pitchFamily="34" charset="0"/>
              </a:endParaRPr>
            </a:p>
          </p:txBody>
        </p:sp>
        <p:sp>
          <p:nvSpPr>
            <p:cNvPr id="22571" name="矩形 226"/>
            <p:cNvSpPr>
              <a:spLocks noChangeArrowheads="1"/>
            </p:cNvSpPr>
            <p:nvPr/>
          </p:nvSpPr>
          <p:spPr bwMode="auto">
            <a:xfrm>
              <a:off x="7272007" y="5363924"/>
              <a:ext cx="1800493"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a:latin typeface="Arial" panose="020B0604020202020204" pitchFamily="34" charset="0"/>
                </a:rPr>
                <a:t>加完，进行整理</a:t>
              </a:r>
            </a:p>
          </p:txBody>
        </p:sp>
      </p:grpSp>
      <p:grpSp>
        <p:nvGrpSpPr>
          <p:cNvPr id="15" name="组合 14"/>
          <p:cNvGrpSpPr>
            <a:grpSpLocks/>
          </p:cNvGrpSpPr>
          <p:nvPr/>
        </p:nvGrpSpPr>
        <p:grpSpPr bwMode="auto">
          <a:xfrm>
            <a:off x="142875" y="5954713"/>
            <a:ext cx="2268538" cy="587375"/>
            <a:chOff x="143508" y="5954824"/>
            <a:chExt cx="2268252" cy="586755"/>
          </a:xfrm>
        </p:grpSpPr>
        <p:sp>
          <p:nvSpPr>
            <p:cNvPr id="22552" name="矩形 26"/>
            <p:cNvSpPr>
              <a:spLocks noChangeArrowheads="1"/>
            </p:cNvSpPr>
            <p:nvPr/>
          </p:nvSpPr>
          <p:spPr bwMode="auto">
            <a:xfrm>
              <a:off x="540159" y="6172247"/>
              <a:ext cx="1569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kumimoji="1" lang="en-US" altLang="zh-CN" sz="1800" b="0">
                  <a:solidFill>
                    <a:srgbClr val="0000FF"/>
                  </a:solidFill>
                  <a:latin typeface="Arial" panose="020B0604020202020204" pitchFamily="34" charset="0"/>
                </a:rPr>
                <a:t>A</a:t>
              </a:r>
              <a:r>
                <a:rPr kumimoji="1" lang="en-US" altLang="zh-CN" sz="1800" b="0">
                  <a:latin typeface="Arial" panose="020B0604020202020204" pitchFamily="34" charset="0"/>
                </a:rPr>
                <a:t>                 </a:t>
              </a:r>
              <a:r>
                <a:rPr kumimoji="1" lang="en-US" altLang="zh-CN" sz="1800" b="0">
                  <a:solidFill>
                    <a:srgbClr val="7030A0"/>
                  </a:solidFill>
                  <a:latin typeface="Arial" panose="020B0604020202020204" pitchFamily="34" charset="0"/>
                </a:rPr>
                <a:t>B</a:t>
              </a:r>
              <a:endParaRPr lang="zh-CN" altLang="en-US" sz="1800" b="0">
                <a:latin typeface="Arial" panose="020B0604020202020204" pitchFamily="34" charset="0"/>
              </a:endParaRPr>
            </a:p>
          </p:txBody>
        </p:sp>
        <p:sp>
          <p:nvSpPr>
            <p:cNvPr id="30" name="左大括号 29"/>
            <p:cNvSpPr/>
            <p:nvPr/>
          </p:nvSpPr>
          <p:spPr>
            <a:xfrm rot="16200000">
              <a:off x="546014" y="5565005"/>
              <a:ext cx="269590" cy="1074603"/>
            </a:xfrm>
            <a:prstGeom prst="leftBrace">
              <a:avLst>
                <a:gd name="adj1" fmla="val 8333"/>
                <a:gd name="adj2" fmla="val 51921"/>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232" name="左大括号 231"/>
            <p:cNvSpPr/>
            <p:nvPr/>
          </p:nvSpPr>
          <p:spPr>
            <a:xfrm rot="16200000">
              <a:off x="1738871" y="5553110"/>
              <a:ext cx="271175" cy="1074603"/>
            </a:xfrm>
            <a:prstGeom prst="leftBrace">
              <a:avLst>
                <a:gd name="adj1" fmla="val 8333"/>
                <a:gd name="adj2" fmla="val 51921"/>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sp>
        <p:nvSpPr>
          <p:cNvPr id="22551" name="Text Box 100"/>
          <p:cNvSpPr txBox="1">
            <a:spLocks noChangeArrowheads="1"/>
          </p:cNvSpPr>
          <p:nvPr/>
        </p:nvSpPr>
        <p:spPr bwMode="auto">
          <a:xfrm>
            <a:off x="6650038" y="1588"/>
            <a:ext cx="24939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Aft>
                <a:spcPct val="10000"/>
              </a:spcAft>
              <a:buFontTx/>
              <a:buNone/>
            </a:pPr>
            <a:r>
              <a:rPr kumimoji="1" lang="en-US" altLang="zh-CN" sz="2400"/>
              <a:t>Z = X </a:t>
            </a:r>
            <a:r>
              <a:rPr kumimoji="1" lang="en-US" altLang="zh-CN" sz="2400">
                <a:latin typeface="Arial" panose="020B0604020202020204" pitchFamily="34" charset="0"/>
              </a:rPr>
              <a:t>× </a:t>
            </a:r>
            <a:r>
              <a:rPr kumimoji="1" lang="en-US" altLang="zh-CN" sz="2400"/>
              <a:t>Y</a:t>
            </a:r>
          </a:p>
          <a:p>
            <a:pPr algn="ctr" eaLnBrk="1" hangingPunct="1">
              <a:lnSpc>
                <a:spcPct val="110000"/>
              </a:lnSpc>
              <a:spcAft>
                <a:spcPct val="10000"/>
              </a:spcAft>
              <a:buFontTx/>
              <a:buNone/>
            </a:pPr>
            <a:r>
              <a:rPr kumimoji="1" lang="en-US" altLang="zh-CN" sz="2400"/>
              <a:t>4</a:t>
            </a:r>
            <a:r>
              <a:rPr kumimoji="1" lang="zh-CN" altLang="en-US" sz="2400"/>
              <a:t>次（相加</a:t>
            </a:r>
            <a:r>
              <a:rPr kumimoji="1" lang="en-US" altLang="zh-CN" sz="2400"/>
              <a:t>+</a:t>
            </a:r>
            <a:r>
              <a:rPr kumimoji="1" lang="zh-CN" altLang="en-US" sz="2400"/>
              <a:t>移位）</a:t>
            </a:r>
            <a:endParaRPr kumimoji="1"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a:t>过程总结</a:t>
            </a:r>
          </a:p>
        </p:txBody>
      </p:sp>
      <p:sp>
        <p:nvSpPr>
          <p:cNvPr id="3" name="内容占位符 2"/>
          <p:cNvSpPr>
            <a:spLocks noGrp="1"/>
          </p:cNvSpPr>
          <p:nvPr>
            <p:ph idx="1"/>
          </p:nvPr>
        </p:nvSpPr>
        <p:spPr/>
        <p:txBody>
          <a:bodyPr/>
          <a:lstStyle/>
          <a:p>
            <a:pPr>
              <a:defRPr/>
            </a:pPr>
            <a:r>
              <a:rPr lang="zh-CN" altLang="en-US" dirty="0"/>
              <a:t>初始化：</a:t>
            </a:r>
            <a:endParaRPr lang="en-US" altLang="zh-CN" dirty="0"/>
          </a:p>
          <a:p>
            <a:pPr lvl="1">
              <a:defRPr/>
            </a:pPr>
            <a:r>
              <a:rPr lang="en-US" altLang="zh-CN" dirty="0"/>
              <a:t>D</a:t>
            </a:r>
            <a:r>
              <a:rPr kumimoji="1" lang="en-US" altLang="zh-CN" dirty="0">
                <a:sym typeface="Wingdings" panose="05000000000000000000" pitchFamily="2" charset="2"/>
              </a:rPr>
              <a:t>  </a:t>
            </a:r>
            <a:r>
              <a:rPr lang="en-US" altLang="zh-CN" dirty="0"/>
              <a:t>X, B</a:t>
            </a:r>
            <a:r>
              <a:rPr kumimoji="1" lang="en-US" altLang="zh-CN" dirty="0">
                <a:sym typeface="Wingdings" panose="05000000000000000000" pitchFamily="2" charset="2"/>
              </a:rPr>
              <a:t>  </a:t>
            </a:r>
            <a:r>
              <a:rPr lang="en-US" altLang="zh-CN" dirty="0"/>
              <a:t>Y, A</a:t>
            </a:r>
            <a:r>
              <a:rPr kumimoji="1" lang="en-US" altLang="zh-CN" dirty="0">
                <a:sym typeface="Wingdings" panose="05000000000000000000" pitchFamily="2" charset="2"/>
              </a:rPr>
              <a:t>  </a:t>
            </a:r>
            <a:r>
              <a:rPr lang="en-US" altLang="zh-CN" dirty="0"/>
              <a:t>0</a:t>
            </a:r>
          </a:p>
          <a:p>
            <a:pPr lvl="1">
              <a:defRPr/>
            </a:pPr>
            <a:r>
              <a:rPr lang="en-US" altLang="zh-CN" dirty="0"/>
              <a:t>T</a:t>
            </a:r>
            <a:r>
              <a:rPr kumimoji="1" lang="en-US" altLang="zh-CN" dirty="0">
                <a:sym typeface="Wingdings" panose="05000000000000000000" pitchFamily="2" charset="2"/>
              </a:rPr>
              <a:t>  </a:t>
            </a:r>
            <a:r>
              <a:rPr lang="en-US" altLang="zh-CN" dirty="0"/>
              <a:t>0</a:t>
            </a:r>
          </a:p>
          <a:p>
            <a:pPr>
              <a:defRPr/>
            </a:pPr>
            <a:r>
              <a:rPr lang="zh-CN" altLang="en-US" dirty="0"/>
              <a:t>重复</a:t>
            </a:r>
            <a:r>
              <a:rPr lang="en-US" altLang="zh-CN" dirty="0"/>
              <a:t>4</a:t>
            </a:r>
            <a:r>
              <a:rPr lang="zh-CN" altLang="en-US" dirty="0"/>
              <a:t>次</a:t>
            </a:r>
            <a:r>
              <a:rPr lang="en-US" altLang="zh-CN" dirty="0"/>
              <a:t>: </a:t>
            </a:r>
          </a:p>
          <a:p>
            <a:pPr lvl="1">
              <a:defRPr/>
            </a:pPr>
            <a:r>
              <a:rPr lang="en-US" altLang="zh-CN" dirty="0"/>
              <a:t>T</a:t>
            </a:r>
            <a:r>
              <a:rPr kumimoji="1" lang="en-US" altLang="zh-CN" dirty="0">
                <a:sym typeface="Wingdings" panose="05000000000000000000" pitchFamily="2" charset="2"/>
              </a:rPr>
              <a:t>  </a:t>
            </a:r>
            <a:r>
              <a:rPr lang="en-US" altLang="zh-CN" dirty="0"/>
              <a:t>T-1, T==0? </a:t>
            </a:r>
            <a:r>
              <a:rPr lang="zh-CN" altLang="en-US" dirty="0"/>
              <a:t>结束</a:t>
            </a:r>
            <a:r>
              <a:rPr lang="en-US" altLang="zh-CN" dirty="0"/>
              <a:t> </a:t>
            </a:r>
          </a:p>
          <a:p>
            <a:pPr lvl="1">
              <a:defRPr/>
            </a:pPr>
            <a:r>
              <a:rPr lang="en-US" altLang="zh-CN" dirty="0"/>
              <a:t>C</a:t>
            </a:r>
            <a:r>
              <a:rPr kumimoji="1" lang="en-US" altLang="zh-CN" dirty="0">
                <a:sym typeface="Wingdings" panose="05000000000000000000" pitchFamily="2" charset="2"/>
              </a:rPr>
              <a:t>  </a:t>
            </a:r>
            <a:r>
              <a:rPr lang="en-US" altLang="zh-CN" dirty="0"/>
              <a:t>0 </a:t>
            </a:r>
          </a:p>
          <a:p>
            <a:pPr lvl="1">
              <a:defRPr/>
            </a:pPr>
            <a:r>
              <a:rPr lang="en-US" altLang="zh-CN" dirty="0"/>
              <a:t>if B(0), [C,A]</a:t>
            </a:r>
            <a:r>
              <a:rPr kumimoji="1" lang="en-US" altLang="zh-CN" dirty="0">
                <a:sym typeface="Wingdings" panose="05000000000000000000" pitchFamily="2" charset="2"/>
              </a:rPr>
              <a:t> </a:t>
            </a:r>
            <a:r>
              <a:rPr lang="en-US" altLang="zh-CN" dirty="0"/>
              <a:t>[A+D]</a:t>
            </a:r>
          </a:p>
          <a:p>
            <a:pPr lvl="1">
              <a:defRPr/>
            </a:pPr>
            <a:r>
              <a:rPr lang="en-US" altLang="zh-CN" dirty="0"/>
              <a:t>[C,A,B]</a:t>
            </a:r>
            <a:r>
              <a:rPr kumimoji="1" lang="en-US" altLang="zh-CN" dirty="0">
                <a:sym typeface="Wingdings" panose="05000000000000000000" pitchFamily="2" charset="2"/>
              </a:rPr>
              <a:t> </a:t>
            </a:r>
            <a:r>
              <a:rPr lang="en-US" altLang="zh-CN" dirty="0"/>
              <a:t>[0,C,A,B]&gt;&gt;1</a:t>
            </a:r>
          </a:p>
          <a:p>
            <a:pPr marL="457200" lvl="1" indent="0">
              <a:buFontTx/>
              <a:buNone/>
              <a:defRPr/>
            </a:pPr>
            <a:endParaRPr lang="zh-CN" altLang="en-US" dirty="0">
              <a:solidFill>
                <a:srgbClr val="7030A0"/>
              </a:solidFill>
            </a:endParaRPr>
          </a:p>
          <a:p>
            <a:pPr>
              <a:defRPr/>
            </a:pPr>
            <a:endParaRPr lang="zh-CN" altLang="en-US" dirty="0"/>
          </a:p>
        </p:txBody>
      </p:sp>
      <p:sp>
        <p:nvSpPr>
          <p:cNvPr id="2458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618830D-EE80-4CAF-8AFA-5AC2C7F3B790}"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2458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(4)</a:t>
            </a:r>
          </a:p>
        </p:txBody>
      </p:sp>
      <p:sp>
        <p:nvSpPr>
          <p:cNvPr id="245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ECDB57B-1CF0-47D8-88A7-27A88C36CDE6}" type="slidenum">
              <a:rPr lang="en-US" altLang="zh-CN" sz="1800" b="0" smtClean="0">
                <a:solidFill>
                  <a:srgbClr val="B2B2B2"/>
                </a:solidFill>
                <a:latin typeface="Arial" panose="020B0604020202020204" pitchFamily="34" charset="0"/>
              </a:rPr>
              <a:pPr>
                <a:spcAft>
                  <a:spcPct val="0"/>
                </a:spcAft>
                <a:buFontTx/>
                <a:buNone/>
              </a:pPr>
              <a:t>12</a:t>
            </a:fld>
            <a:endParaRPr lang="en-US" altLang="zh-CN" sz="1800" b="0">
              <a:solidFill>
                <a:srgbClr val="B2B2B2"/>
              </a:solidFill>
              <a:latin typeface="Arial" panose="020B0604020202020204" pitchFamily="34" charset="0"/>
            </a:endParaRPr>
          </a:p>
        </p:txBody>
      </p:sp>
      <p:grpSp>
        <p:nvGrpSpPr>
          <p:cNvPr id="7" name="Group 160"/>
          <p:cNvGrpSpPr>
            <a:grpSpLocks/>
          </p:cNvGrpSpPr>
          <p:nvPr/>
        </p:nvGrpSpPr>
        <p:grpSpPr bwMode="auto">
          <a:xfrm>
            <a:off x="5076825" y="2349500"/>
            <a:ext cx="3508375" cy="2238375"/>
            <a:chOff x="3362" y="2636"/>
            <a:chExt cx="2210" cy="1410"/>
          </a:xfrm>
        </p:grpSpPr>
        <p:sp>
          <p:nvSpPr>
            <p:cNvPr id="24584" name="Rectangle 151"/>
            <p:cNvSpPr>
              <a:spLocks noChangeArrowheads="1"/>
            </p:cNvSpPr>
            <p:nvPr/>
          </p:nvSpPr>
          <p:spPr bwMode="auto">
            <a:xfrm>
              <a:off x="3365" y="2636"/>
              <a:ext cx="216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dirty="0"/>
                <a:t>Init: D</a:t>
              </a:r>
              <a:r>
                <a:rPr kumimoji="1" lang="en-US" altLang="zh-CN" sz="2000" dirty="0">
                  <a:sym typeface="Wingdings" panose="05000000000000000000" pitchFamily="2" charset="2"/>
                </a:rPr>
                <a:t>X, BY, T0, </a:t>
              </a:r>
            </a:p>
            <a:p>
              <a:pPr eaLnBrk="1" hangingPunct="1">
                <a:spcAft>
                  <a:spcPct val="0"/>
                </a:spcAft>
                <a:buFontTx/>
                <a:buNone/>
              </a:pPr>
              <a:r>
                <a:rPr kumimoji="1" lang="en-US" altLang="zh-CN" sz="2000" dirty="0">
                  <a:sym typeface="Wingdings" panose="05000000000000000000" pitchFamily="2" charset="2"/>
                </a:rPr>
                <a:t>         A0, C0</a:t>
              </a:r>
              <a:endParaRPr kumimoji="1" lang="zh-CN" altLang="en-US" sz="2000" dirty="0">
                <a:sym typeface="Wingdings" panose="05000000000000000000" pitchFamily="2" charset="2"/>
              </a:endParaRPr>
            </a:p>
          </p:txBody>
        </p:sp>
        <p:sp>
          <p:nvSpPr>
            <p:cNvPr id="24585" name="Rectangle 152"/>
            <p:cNvSpPr>
              <a:spLocks noChangeArrowheads="1"/>
            </p:cNvSpPr>
            <p:nvPr/>
          </p:nvSpPr>
          <p:spPr bwMode="auto">
            <a:xfrm>
              <a:off x="3383" y="3079"/>
              <a:ext cx="9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Cnt: </a:t>
              </a:r>
              <a:r>
                <a:rPr kumimoji="1" lang="en-US" altLang="zh-CN" sz="2000">
                  <a:sym typeface="Wingdings" panose="05000000000000000000" pitchFamily="2" charset="2"/>
                </a:rPr>
                <a:t>TT-1</a:t>
              </a:r>
              <a:endParaRPr kumimoji="1" lang="zh-CN" altLang="en-US" sz="2000"/>
            </a:p>
          </p:txBody>
        </p:sp>
        <p:sp>
          <p:nvSpPr>
            <p:cNvPr id="24586" name="Rectangle 153"/>
            <p:cNvSpPr>
              <a:spLocks noChangeArrowheads="1"/>
            </p:cNvSpPr>
            <p:nvPr/>
          </p:nvSpPr>
          <p:spPr bwMode="auto">
            <a:xfrm>
              <a:off x="3362" y="3328"/>
              <a:ext cx="14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Add: </a:t>
              </a:r>
              <a:r>
                <a:rPr kumimoji="1" lang="en-US" altLang="zh-CN" sz="2000">
                  <a:sym typeface="Wingdings" panose="05000000000000000000" pitchFamily="2" charset="2"/>
                </a:rPr>
                <a:t>{C, A}A+D</a:t>
              </a:r>
              <a:endParaRPr kumimoji="1" lang="zh-CN" altLang="en-US" sz="2000"/>
            </a:p>
          </p:txBody>
        </p:sp>
        <p:sp>
          <p:nvSpPr>
            <p:cNvPr id="24587" name="Rectangle 154"/>
            <p:cNvSpPr>
              <a:spLocks noChangeArrowheads="1"/>
            </p:cNvSpPr>
            <p:nvPr/>
          </p:nvSpPr>
          <p:spPr bwMode="auto">
            <a:xfrm>
              <a:off x="3362" y="3600"/>
              <a:ext cx="2210"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Shr: </a:t>
              </a:r>
              <a:r>
                <a:rPr kumimoji="1" lang="en-US" altLang="zh-CN" sz="2000">
                  <a:sym typeface="Wingdings" panose="05000000000000000000" pitchFamily="2" charset="2"/>
                </a:rPr>
                <a:t>{C, A, B}{C, A, B}&gt;&gt;1, </a:t>
              </a:r>
            </a:p>
            <a:p>
              <a:pPr eaLnBrk="1" hangingPunct="1">
                <a:spcAft>
                  <a:spcPct val="0"/>
                </a:spcAft>
                <a:buFontTx/>
                <a:buNone/>
              </a:pPr>
              <a:r>
                <a:rPr kumimoji="1" lang="en-US" altLang="zh-CN" sz="2000">
                  <a:sym typeface="Wingdings" panose="05000000000000000000" pitchFamily="2" charset="2"/>
                </a:rPr>
                <a:t>         C0</a:t>
              </a:r>
              <a:endParaRPr kumimoji="1" lang="zh-CN" altLang="en-US" sz="2000">
                <a:sym typeface="Wingdings" panose="05000000000000000000" pitchFamily="2" charset="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16B95FCE-7C17-4504-94EA-2FC41BAE4E01}"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25603"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(4)</a:t>
            </a:r>
          </a:p>
        </p:txBody>
      </p:sp>
      <p:sp>
        <p:nvSpPr>
          <p:cNvPr id="2560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2589528-3A6D-4A2E-8DD3-439BCD2A6836}" type="slidenum">
              <a:rPr lang="en-US" altLang="zh-CN" sz="1800" b="0" smtClean="0">
                <a:solidFill>
                  <a:srgbClr val="B2B2B2"/>
                </a:solidFill>
                <a:latin typeface="Arial" panose="020B0604020202020204" pitchFamily="34" charset="0"/>
              </a:rPr>
              <a:pPr>
                <a:spcAft>
                  <a:spcPct val="0"/>
                </a:spcAft>
                <a:buFontTx/>
                <a:buNone/>
              </a:pPr>
              <a:t>13</a:t>
            </a:fld>
            <a:endParaRPr lang="en-US" altLang="zh-CN" sz="1800" b="0">
              <a:solidFill>
                <a:srgbClr val="B2B2B2"/>
              </a:solidFill>
              <a:latin typeface="Arial" panose="020B0604020202020204" pitchFamily="34" charset="0"/>
            </a:endParaRPr>
          </a:p>
        </p:txBody>
      </p:sp>
      <p:sp>
        <p:nvSpPr>
          <p:cNvPr id="25605" name="Rectangle 2"/>
          <p:cNvSpPr>
            <a:spLocks noGrp="1" noChangeArrowheads="1"/>
          </p:cNvSpPr>
          <p:nvPr>
            <p:ph type="title"/>
          </p:nvPr>
        </p:nvSpPr>
        <p:spPr/>
        <p:txBody>
          <a:bodyPr/>
          <a:lstStyle/>
          <a:p>
            <a:r>
              <a:rPr kumimoji="1" lang="zh-CN" altLang="en-US">
                <a:latin typeface="宋体" panose="02010600030101010101" pitchFamily="2" charset="-122"/>
              </a:rPr>
              <a:t>乘法器结构</a:t>
            </a:r>
          </a:p>
        </p:txBody>
      </p:sp>
      <p:grpSp>
        <p:nvGrpSpPr>
          <p:cNvPr id="2" name="Group 77"/>
          <p:cNvGrpSpPr>
            <a:grpSpLocks/>
          </p:cNvGrpSpPr>
          <p:nvPr/>
        </p:nvGrpSpPr>
        <p:grpSpPr bwMode="auto">
          <a:xfrm>
            <a:off x="250825" y="1952625"/>
            <a:ext cx="4824413" cy="3513138"/>
            <a:chOff x="544" y="1344"/>
            <a:chExt cx="3039" cy="2213"/>
          </a:xfrm>
        </p:grpSpPr>
        <p:sp>
          <p:nvSpPr>
            <p:cNvPr id="25633" name="Text Box 4"/>
            <p:cNvSpPr txBox="1">
              <a:spLocks noChangeArrowheads="1"/>
            </p:cNvSpPr>
            <p:nvPr/>
          </p:nvSpPr>
          <p:spPr bwMode="auto">
            <a:xfrm>
              <a:off x="1939" y="3361"/>
              <a:ext cx="22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a:t>Clk</a:t>
              </a:r>
              <a:endParaRPr kumimoji="1" lang="en-US" altLang="zh-CN" sz="1800" baseline="-10000"/>
            </a:p>
          </p:txBody>
        </p:sp>
        <p:sp>
          <p:nvSpPr>
            <p:cNvPr id="25634" name="Rectangle 6"/>
            <p:cNvSpPr>
              <a:spLocks noChangeArrowheads="1"/>
            </p:cNvSpPr>
            <p:nvPr/>
          </p:nvSpPr>
          <p:spPr bwMode="auto">
            <a:xfrm>
              <a:off x="544" y="1842"/>
              <a:ext cx="953" cy="12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400">
                  <a:latin typeface="Arial" panose="020B0604020202020204" pitchFamily="34" charset="0"/>
                </a:rPr>
                <a:t>数据通路</a:t>
              </a:r>
            </a:p>
          </p:txBody>
        </p:sp>
        <p:sp>
          <p:nvSpPr>
            <p:cNvPr id="25635" name="Rectangle 7"/>
            <p:cNvSpPr>
              <a:spLocks noChangeArrowheads="1"/>
            </p:cNvSpPr>
            <p:nvPr/>
          </p:nvSpPr>
          <p:spPr bwMode="auto">
            <a:xfrm>
              <a:off x="2608" y="1842"/>
              <a:ext cx="975" cy="12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400">
                  <a:latin typeface="Arial" panose="020B0604020202020204" pitchFamily="34" charset="0"/>
                </a:rPr>
                <a:t>控制单元</a:t>
              </a:r>
            </a:p>
          </p:txBody>
        </p:sp>
        <p:sp>
          <p:nvSpPr>
            <p:cNvPr id="25636" name="Line 8"/>
            <p:cNvSpPr>
              <a:spLocks noChangeShapeType="1"/>
            </p:cNvSpPr>
            <p:nvPr/>
          </p:nvSpPr>
          <p:spPr bwMode="auto">
            <a:xfrm>
              <a:off x="3337" y="1534"/>
              <a:ext cx="0" cy="301"/>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5637" name="Text Box 9"/>
            <p:cNvSpPr txBox="1">
              <a:spLocks noChangeArrowheads="1"/>
            </p:cNvSpPr>
            <p:nvPr/>
          </p:nvSpPr>
          <p:spPr bwMode="auto">
            <a:xfrm>
              <a:off x="3189" y="1344"/>
              <a:ext cx="312"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a:t>Start</a:t>
              </a:r>
              <a:endParaRPr kumimoji="1" lang="en-US" altLang="zh-CN" sz="1800" baseline="-10000"/>
            </a:p>
          </p:txBody>
        </p:sp>
        <p:sp>
          <p:nvSpPr>
            <p:cNvPr id="25638" name="Line 12"/>
            <p:cNvSpPr>
              <a:spLocks noChangeShapeType="1"/>
            </p:cNvSpPr>
            <p:nvPr/>
          </p:nvSpPr>
          <p:spPr bwMode="auto">
            <a:xfrm>
              <a:off x="1205" y="1534"/>
              <a:ext cx="0" cy="3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39" name="Line 13"/>
            <p:cNvSpPr>
              <a:spLocks noChangeShapeType="1"/>
            </p:cNvSpPr>
            <p:nvPr/>
          </p:nvSpPr>
          <p:spPr bwMode="auto">
            <a:xfrm flipH="1">
              <a:off x="1165" y="1630"/>
              <a:ext cx="85"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0" name="Rectangle 14"/>
            <p:cNvSpPr>
              <a:spLocks noChangeArrowheads="1"/>
            </p:cNvSpPr>
            <p:nvPr/>
          </p:nvSpPr>
          <p:spPr bwMode="auto">
            <a:xfrm>
              <a:off x="1290" y="1587"/>
              <a:ext cx="8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800" b="0">
                  <a:latin typeface="Arial" panose="020B0604020202020204" pitchFamily="34" charset="0"/>
                </a:rPr>
                <a:t>4</a:t>
              </a:r>
            </a:p>
          </p:txBody>
        </p:sp>
        <p:sp>
          <p:nvSpPr>
            <p:cNvPr id="25641" name="Rectangle 15"/>
            <p:cNvSpPr>
              <a:spLocks noChangeArrowheads="1"/>
            </p:cNvSpPr>
            <p:nvPr/>
          </p:nvSpPr>
          <p:spPr bwMode="auto">
            <a:xfrm>
              <a:off x="1164" y="1352"/>
              <a:ext cx="1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a:t>Y</a:t>
              </a:r>
            </a:p>
          </p:txBody>
        </p:sp>
        <p:sp>
          <p:nvSpPr>
            <p:cNvPr id="25642" name="Line 16"/>
            <p:cNvSpPr>
              <a:spLocks noChangeShapeType="1"/>
            </p:cNvSpPr>
            <p:nvPr/>
          </p:nvSpPr>
          <p:spPr bwMode="auto">
            <a:xfrm>
              <a:off x="813" y="1534"/>
              <a:ext cx="0" cy="3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43" name="Line 17"/>
            <p:cNvSpPr>
              <a:spLocks noChangeShapeType="1"/>
            </p:cNvSpPr>
            <p:nvPr/>
          </p:nvSpPr>
          <p:spPr bwMode="auto">
            <a:xfrm flipH="1">
              <a:off x="773" y="1630"/>
              <a:ext cx="85"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4" name="Rectangle 18"/>
            <p:cNvSpPr>
              <a:spLocks noChangeArrowheads="1"/>
            </p:cNvSpPr>
            <p:nvPr/>
          </p:nvSpPr>
          <p:spPr bwMode="auto">
            <a:xfrm>
              <a:off x="635" y="1587"/>
              <a:ext cx="8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800" b="0">
                  <a:latin typeface="Arial" panose="020B0604020202020204" pitchFamily="34" charset="0"/>
                </a:rPr>
                <a:t>4</a:t>
              </a:r>
            </a:p>
          </p:txBody>
        </p:sp>
        <p:sp>
          <p:nvSpPr>
            <p:cNvPr id="25645" name="Rectangle 19"/>
            <p:cNvSpPr>
              <a:spLocks noChangeArrowheads="1"/>
            </p:cNvSpPr>
            <p:nvPr/>
          </p:nvSpPr>
          <p:spPr bwMode="auto">
            <a:xfrm>
              <a:off x="771" y="1352"/>
              <a:ext cx="1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a:t>X</a:t>
              </a:r>
            </a:p>
          </p:txBody>
        </p:sp>
        <p:sp>
          <p:nvSpPr>
            <p:cNvPr id="25646" name="Line 20"/>
            <p:cNvSpPr>
              <a:spLocks noChangeShapeType="1"/>
            </p:cNvSpPr>
            <p:nvPr/>
          </p:nvSpPr>
          <p:spPr bwMode="auto">
            <a:xfrm flipH="1">
              <a:off x="1497" y="2827"/>
              <a:ext cx="1111" cy="0"/>
            </a:xfrm>
            <a:prstGeom prst="line">
              <a:avLst/>
            </a:prstGeom>
            <a:noFill/>
            <a:ln w="1905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5647" name="Line 21"/>
            <p:cNvSpPr>
              <a:spLocks noChangeShapeType="1"/>
            </p:cNvSpPr>
            <p:nvPr/>
          </p:nvSpPr>
          <p:spPr bwMode="auto">
            <a:xfrm>
              <a:off x="2052" y="2827"/>
              <a:ext cx="0" cy="476"/>
            </a:xfrm>
            <a:prstGeom prst="line">
              <a:avLst/>
            </a:prstGeom>
            <a:noFill/>
            <a:ln w="1905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5648" name="Line 22"/>
            <p:cNvSpPr>
              <a:spLocks noChangeShapeType="1"/>
            </p:cNvSpPr>
            <p:nvPr/>
          </p:nvSpPr>
          <p:spPr bwMode="auto">
            <a:xfrm flipH="1">
              <a:off x="1497" y="2505"/>
              <a:ext cx="1111" cy="0"/>
            </a:xfrm>
            <a:prstGeom prst="line">
              <a:avLst/>
            </a:prstGeom>
            <a:noFill/>
            <a:ln w="19050">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5649" name="Line 23"/>
            <p:cNvSpPr>
              <a:spLocks noChangeShapeType="1"/>
            </p:cNvSpPr>
            <p:nvPr/>
          </p:nvSpPr>
          <p:spPr bwMode="auto">
            <a:xfrm flipH="1">
              <a:off x="1497" y="2180"/>
              <a:ext cx="1111" cy="0"/>
            </a:xfrm>
            <a:prstGeom prst="line">
              <a:avLst/>
            </a:prstGeom>
            <a:noFill/>
            <a:ln w="19050">
              <a:solidFill>
                <a:schemeClr val="tx1"/>
              </a:solidFill>
              <a:round/>
              <a:headEnd type="non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5650" name="Line 24"/>
            <p:cNvSpPr>
              <a:spLocks noChangeShapeType="1"/>
            </p:cNvSpPr>
            <p:nvPr/>
          </p:nvSpPr>
          <p:spPr bwMode="auto">
            <a:xfrm>
              <a:off x="3074" y="3067"/>
              <a:ext cx="0" cy="308"/>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5651" name="Text Box 25"/>
            <p:cNvSpPr txBox="1">
              <a:spLocks noChangeArrowheads="1"/>
            </p:cNvSpPr>
            <p:nvPr/>
          </p:nvSpPr>
          <p:spPr bwMode="auto">
            <a:xfrm>
              <a:off x="2903" y="3366"/>
              <a:ext cx="32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a:t>Done</a:t>
              </a:r>
              <a:endParaRPr kumimoji="1" lang="en-US" altLang="zh-CN" sz="1800" baseline="-10000"/>
            </a:p>
          </p:txBody>
        </p:sp>
        <p:sp>
          <p:nvSpPr>
            <p:cNvPr id="25652" name="Line 26"/>
            <p:cNvSpPr>
              <a:spLocks noChangeShapeType="1"/>
            </p:cNvSpPr>
            <p:nvPr/>
          </p:nvSpPr>
          <p:spPr bwMode="auto">
            <a:xfrm>
              <a:off x="1014" y="3067"/>
              <a:ext cx="0" cy="3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53" name="Line 27"/>
            <p:cNvSpPr>
              <a:spLocks noChangeShapeType="1"/>
            </p:cNvSpPr>
            <p:nvPr/>
          </p:nvSpPr>
          <p:spPr bwMode="auto">
            <a:xfrm flipH="1">
              <a:off x="975" y="3163"/>
              <a:ext cx="85"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4" name="Rectangle 28"/>
            <p:cNvSpPr>
              <a:spLocks noChangeArrowheads="1"/>
            </p:cNvSpPr>
            <p:nvPr/>
          </p:nvSpPr>
          <p:spPr bwMode="auto">
            <a:xfrm>
              <a:off x="1099" y="3120"/>
              <a:ext cx="8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800" b="0">
                  <a:latin typeface="Arial" panose="020B0604020202020204" pitchFamily="34" charset="0"/>
                </a:rPr>
                <a:t>8</a:t>
              </a:r>
              <a:endParaRPr lang="zh-CN" altLang="en-US" sz="1800" b="0">
                <a:latin typeface="Arial" panose="020B0604020202020204" pitchFamily="34" charset="0"/>
              </a:endParaRPr>
            </a:p>
          </p:txBody>
        </p:sp>
        <p:sp>
          <p:nvSpPr>
            <p:cNvPr id="25655" name="Rectangle 29"/>
            <p:cNvSpPr>
              <a:spLocks noChangeArrowheads="1"/>
            </p:cNvSpPr>
            <p:nvPr/>
          </p:nvSpPr>
          <p:spPr bwMode="auto">
            <a:xfrm>
              <a:off x="970" y="3384"/>
              <a:ext cx="1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a:t>Z</a:t>
              </a:r>
            </a:p>
          </p:txBody>
        </p:sp>
        <p:sp>
          <p:nvSpPr>
            <p:cNvPr id="25656" name="Text Box 30"/>
            <p:cNvSpPr txBox="1">
              <a:spLocks noChangeArrowheads="1"/>
            </p:cNvSpPr>
            <p:nvPr/>
          </p:nvSpPr>
          <p:spPr bwMode="auto">
            <a:xfrm>
              <a:off x="1761" y="1769"/>
              <a:ext cx="6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0"/>
                </a:spcAft>
                <a:buFontTx/>
                <a:buNone/>
              </a:pPr>
              <a:r>
                <a:rPr kumimoji="1" lang="en-US" altLang="zh-CN" sz="1800" b="0"/>
                <a:t>Init,  Add, </a:t>
              </a:r>
            </a:p>
            <a:p>
              <a:pPr eaLnBrk="1" hangingPunct="1">
                <a:lnSpc>
                  <a:spcPct val="110000"/>
                </a:lnSpc>
                <a:spcAft>
                  <a:spcPct val="0"/>
                </a:spcAft>
                <a:buFontTx/>
                <a:buNone/>
              </a:pPr>
              <a:r>
                <a:rPr kumimoji="1" lang="en-US" altLang="zh-CN" sz="1800" b="0"/>
                <a:t>Cnt, Shift</a:t>
              </a:r>
              <a:endParaRPr kumimoji="1" lang="zh-CN" altLang="en-US" sz="1800" b="0" baseline="-10000"/>
            </a:p>
          </p:txBody>
        </p:sp>
        <p:sp>
          <p:nvSpPr>
            <p:cNvPr id="25657" name="Text Box 31"/>
            <p:cNvSpPr txBox="1">
              <a:spLocks noChangeArrowheads="1"/>
            </p:cNvSpPr>
            <p:nvPr/>
          </p:nvSpPr>
          <p:spPr bwMode="auto">
            <a:xfrm>
              <a:off x="1868" y="2292"/>
              <a:ext cx="34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b="0"/>
                <a:t>E,  B</a:t>
              </a:r>
              <a:r>
                <a:rPr kumimoji="1" lang="en-US" altLang="zh-CN" sz="1800" b="0" baseline="-10000"/>
                <a:t>0</a:t>
              </a:r>
              <a:endParaRPr kumimoji="1" lang="zh-CN" altLang="en-US" sz="1800" b="0" baseline="-10000"/>
            </a:p>
          </p:txBody>
        </p:sp>
        <p:sp>
          <p:nvSpPr>
            <p:cNvPr id="25658" name="Line 8"/>
            <p:cNvSpPr>
              <a:spLocks noChangeShapeType="1"/>
            </p:cNvSpPr>
            <p:nvPr/>
          </p:nvSpPr>
          <p:spPr bwMode="auto">
            <a:xfrm>
              <a:off x="2834" y="1545"/>
              <a:ext cx="0" cy="301"/>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5659" name="Text Box 9"/>
            <p:cNvSpPr txBox="1">
              <a:spLocks noChangeArrowheads="1"/>
            </p:cNvSpPr>
            <p:nvPr/>
          </p:nvSpPr>
          <p:spPr bwMode="auto">
            <a:xfrm>
              <a:off x="2686" y="1355"/>
              <a:ext cx="339"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a:t>Reset</a:t>
              </a:r>
              <a:endParaRPr kumimoji="1" lang="en-US" altLang="zh-CN" sz="1800" baseline="-10000"/>
            </a:p>
          </p:txBody>
        </p:sp>
      </p:grpSp>
      <p:grpSp>
        <p:nvGrpSpPr>
          <p:cNvPr id="18439" name="Group 55"/>
          <p:cNvGrpSpPr>
            <a:grpSpLocks/>
          </p:cNvGrpSpPr>
          <p:nvPr/>
        </p:nvGrpSpPr>
        <p:grpSpPr bwMode="auto">
          <a:xfrm>
            <a:off x="5543550" y="2058988"/>
            <a:ext cx="2376488" cy="2017712"/>
            <a:chOff x="3855" y="814"/>
            <a:chExt cx="1588" cy="1387"/>
          </a:xfrm>
        </p:grpSpPr>
        <p:sp>
          <p:nvSpPr>
            <p:cNvPr id="25612" name="Line 56"/>
            <p:cNvSpPr>
              <a:spLocks noChangeShapeType="1"/>
            </p:cNvSpPr>
            <p:nvPr/>
          </p:nvSpPr>
          <p:spPr bwMode="auto">
            <a:xfrm>
              <a:off x="4854" y="1004"/>
              <a:ext cx="0" cy="301"/>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5613" name="Text Box 57"/>
            <p:cNvSpPr txBox="1">
              <a:spLocks noChangeArrowheads="1"/>
            </p:cNvSpPr>
            <p:nvPr/>
          </p:nvSpPr>
          <p:spPr bwMode="auto">
            <a:xfrm>
              <a:off x="4706" y="814"/>
              <a:ext cx="331"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a:t>Start</a:t>
              </a:r>
              <a:endParaRPr kumimoji="1" lang="en-US" altLang="zh-CN" sz="1800" baseline="-10000"/>
            </a:p>
          </p:txBody>
        </p:sp>
        <p:sp>
          <p:nvSpPr>
            <p:cNvPr id="25614" name="Line 58"/>
            <p:cNvSpPr>
              <a:spLocks noChangeShapeType="1"/>
            </p:cNvSpPr>
            <p:nvPr/>
          </p:nvSpPr>
          <p:spPr bwMode="auto">
            <a:xfrm>
              <a:off x="5253" y="1004"/>
              <a:ext cx="0" cy="308"/>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5615" name="Text Box 59"/>
            <p:cNvSpPr txBox="1">
              <a:spLocks noChangeArrowheads="1"/>
            </p:cNvSpPr>
            <p:nvPr/>
          </p:nvSpPr>
          <p:spPr bwMode="auto">
            <a:xfrm>
              <a:off x="5084" y="814"/>
              <a:ext cx="35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a:t>Reset</a:t>
              </a:r>
              <a:endParaRPr kumimoji="1" lang="en-US" altLang="zh-CN" sz="1800" baseline="-10000"/>
            </a:p>
          </p:txBody>
        </p:sp>
        <p:sp>
          <p:nvSpPr>
            <p:cNvPr id="25616" name="Rectangle 60"/>
            <p:cNvSpPr>
              <a:spLocks noChangeArrowheads="1"/>
            </p:cNvSpPr>
            <p:nvPr/>
          </p:nvSpPr>
          <p:spPr bwMode="auto">
            <a:xfrm>
              <a:off x="3855" y="1298"/>
              <a:ext cx="1588" cy="38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latin typeface="Arial" panose="020B0604020202020204" pitchFamily="34" charset="0"/>
                </a:rPr>
                <a:t>4</a:t>
              </a:r>
              <a:r>
                <a:rPr lang="zh-CN" altLang="en-US" sz="2000">
                  <a:latin typeface="Arial" panose="020B0604020202020204" pitchFamily="34" charset="0"/>
                </a:rPr>
                <a:t>位乘法器</a:t>
              </a:r>
            </a:p>
          </p:txBody>
        </p:sp>
        <p:sp>
          <p:nvSpPr>
            <p:cNvPr id="25617" name="Line 61"/>
            <p:cNvSpPr>
              <a:spLocks noChangeShapeType="1"/>
            </p:cNvSpPr>
            <p:nvPr/>
          </p:nvSpPr>
          <p:spPr bwMode="auto">
            <a:xfrm>
              <a:off x="4437" y="1004"/>
              <a:ext cx="0" cy="3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8" name="Line 62"/>
            <p:cNvSpPr>
              <a:spLocks noChangeShapeType="1"/>
            </p:cNvSpPr>
            <p:nvPr/>
          </p:nvSpPr>
          <p:spPr bwMode="auto">
            <a:xfrm flipH="1">
              <a:off x="4397" y="1100"/>
              <a:ext cx="85"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9" name="Rectangle 63"/>
            <p:cNvSpPr>
              <a:spLocks noChangeArrowheads="1"/>
            </p:cNvSpPr>
            <p:nvPr/>
          </p:nvSpPr>
          <p:spPr bwMode="auto">
            <a:xfrm>
              <a:off x="4522" y="1057"/>
              <a:ext cx="8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800" b="0">
                  <a:latin typeface="Arial" panose="020B0604020202020204" pitchFamily="34" charset="0"/>
                </a:rPr>
                <a:t>4</a:t>
              </a:r>
            </a:p>
          </p:txBody>
        </p:sp>
        <p:sp>
          <p:nvSpPr>
            <p:cNvPr id="25620" name="Rectangle 64"/>
            <p:cNvSpPr>
              <a:spLocks noChangeArrowheads="1"/>
            </p:cNvSpPr>
            <p:nvPr/>
          </p:nvSpPr>
          <p:spPr bwMode="auto">
            <a:xfrm>
              <a:off x="4396" y="822"/>
              <a:ext cx="123"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a:t>Y</a:t>
              </a:r>
            </a:p>
          </p:txBody>
        </p:sp>
        <p:sp>
          <p:nvSpPr>
            <p:cNvPr id="25621" name="Line 65"/>
            <p:cNvSpPr>
              <a:spLocks noChangeShapeType="1"/>
            </p:cNvSpPr>
            <p:nvPr/>
          </p:nvSpPr>
          <p:spPr bwMode="auto">
            <a:xfrm>
              <a:off x="4045" y="1004"/>
              <a:ext cx="0" cy="3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2" name="Line 66"/>
            <p:cNvSpPr>
              <a:spLocks noChangeShapeType="1"/>
            </p:cNvSpPr>
            <p:nvPr/>
          </p:nvSpPr>
          <p:spPr bwMode="auto">
            <a:xfrm flipH="1">
              <a:off x="4005" y="1100"/>
              <a:ext cx="85"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3" name="Rectangle 67"/>
            <p:cNvSpPr>
              <a:spLocks noChangeArrowheads="1"/>
            </p:cNvSpPr>
            <p:nvPr/>
          </p:nvSpPr>
          <p:spPr bwMode="auto">
            <a:xfrm>
              <a:off x="4129" y="1057"/>
              <a:ext cx="8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800" b="0">
                  <a:latin typeface="Arial" panose="020B0604020202020204" pitchFamily="34" charset="0"/>
                </a:rPr>
                <a:t>4</a:t>
              </a:r>
            </a:p>
          </p:txBody>
        </p:sp>
        <p:sp>
          <p:nvSpPr>
            <p:cNvPr id="25624" name="Rectangle 68"/>
            <p:cNvSpPr>
              <a:spLocks noChangeArrowheads="1"/>
            </p:cNvSpPr>
            <p:nvPr/>
          </p:nvSpPr>
          <p:spPr bwMode="auto">
            <a:xfrm>
              <a:off x="4004" y="822"/>
              <a:ext cx="123"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a:t>X</a:t>
              </a:r>
            </a:p>
          </p:txBody>
        </p:sp>
        <p:sp>
          <p:nvSpPr>
            <p:cNvPr id="25625" name="Line 69"/>
            <p:cNvSpPr>
              <a:spLocks noChangeShapeType="1"/>
            </p:cNvSpPr>
            <p:nvPr/>
          </p:nvSpPr>
          <p:spPr bwMode="auto">
            <a:xfrm>
              <a:off x="4236" y="1693"/>
              <a:ext cx="0" cy="3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6" name="Line 70"/>
            <p:cNvSpPr>
              <a:spLocks noChangeShapeType="1"/>
            </p:cNvSpPr>
            <p:nvPr/>
          </p:nvSpPr>
          <p:spPr bwMode="auto">
            <a:xfrm flipH="1">
              <a:off x="4197" y="1789"/>
              <a:ext cx="85"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7" name="Rectangle 71"/>
            <p:cNvSpPr>
              <a:spLocks noChangeArrowheads="1"/>
            </p:cNvSpPr>
            <p:nvPr/>
          </p:nvSpPr>
          <p:spPr bwMode="auto">
            <a:xfrm>
              <a:off x="4321" y="1746"/>
              <a:ext cx="85"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800" b="0">
                  <a:latin typeface="Arial" panose="020B0604020202020204" pitchFamily="34" charset="0"/>
                </a:rPr>
                <a:t>8</a:t>
              </a:r>
              <a:endParaRPr lang="zh-CN" altLang="en-US" sz="1800" b="0">
                <a:latin typeface="Arial" panose="020B0604020202020204" pitchFamily="34" charset="0"/>
              </a:endParaRPr>
            </a:p>
          </p:txBody>
        </p:sp>
        <p:sp>
          <p:nvSpPr>
            <p:cNvPr id="25628" name="Rectangle 72"/>
            <p:cNvSpPr>
              <a:spLocks noChangeArrowheads="1"/>
            </p:cNvSpPr>
            <p:nvPr/>
          </p:nvSpPr>
          <p:spPr bwMode="auto">
            <a:xfrm>
              <a:off x="4192" y="2010"/>
              <a:ext cx="114"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a:t>Z</a:t>
              </a:r>
            </a:p>
          </p:txBody>
        </p:sp>
        <p:sp>
          <p:nvSpPr>
            <p:cNvPr id="25629" name="Line 73"/>
            <p:cNvSpPr>
              <a:spLocks noChangeShapeType="1"/>
            </p:cNvSpPr>
            <p:nvPr/>
          </p:nvSpPr>
          <p:spPr bwMode="auto">
            <a:xfrm>
              <a:off x="4849" y="1694"/>
              <a:ext cx="0" cy="308"/>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5630" name="Text Box 74"/>
            <p:cNvSpPr txBox="1">
              <a:spLocks noChangeArrowheads="1"/>
            </p:cNvSpPr>
            <p:nvPr/>
          </p:nvSpPr>
          <p:spPr bwMode="auto">
            <a:xfrm>
              <a:off x="4678" y="1994"/>
              <a:ext cx="34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a:t>Done</a:t>
              </a:r>
              <a:endParaRPr kumimoji="1" lang="en-US" altLang="zh-CN" sz="1800" baseline="-10000"/>
            </a:p>
          </p:txBody>
        </p:sp>
        <p:sp>
          <p:nvSpPr>
            <p:cNvPr id="25631" name="Line 75"/>
            <p:cNvSpPr>
              <a:spLocks noChangeShapeType="1"/>
            </p:cNvSpPr>
            <p:nvPr/>
          </p:nvSpPr>
          <p:spPr bwMode="auto">
            <a:xfrm>
              <a:off x="5261" y="1684"/>
              <a:ext cx="0" cy="308"/>
            </a:xfrm>
            <a:prstGeom prst="line">
              <a:avLst/>
            </a:prstGeom>
            <a:noFill/>
            <a:ln w="19050">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5632" name="Text Box 76"/>
            <p:cNvSpPr txBox="1">
              <a:spLocks noChangeArrowheads="1"/>
            </p:cNvSpPr>
            <p:nvPr/>
          </p:nvSpPr>
          <p:spPr bwMode="auto">
            <a:xfrm>
              <a:off x="5131" y="1983"/>
              <a:ext cx="238"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Aft>
                  <a:spcPct val="10000"/>
                </a:spcAft>
                <a:buFontTx/>
                <a:buNone/>
              </a:pPr>
              <a:r>
                <a:rPr kumimoji="1" lang="en-US" altLang="zh-CN" sz="1800"/>
                <a:t>Clk</a:t>
              </a:r>
              <a:endParaRPr kumimoji="1" lang="en-US" altLang="zh-CN" sz="1800" baseline="-10000"/>
            </a:p>
          </p:txBody>
        </p:sp>
      </p:grpSp>
      <p:sp>
        <p:nvSpPr>
          <p:cNvPr id="25608" name="Rectangle 90"/>
          <p:cNvSpPr>
            <a:spLocks noChangeArrowheads="1"/>
          </p:cNvSpPr>
          <p:nvPr/>
        </p:nvSpPr>
        <p:spPr bwMode="auto">
          <a:xfrm>
            <a:off x="5341938" y="4184650"/>
            <a:ext cx="34432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Init: D</a:t>
            </a:r>
            <a:r>
              <a:rPr kumimoji="1" lang="en-US" altLang="zh-CN" sz="2000">
                <a:sym typeface="Wingdings" panose="05000000000000000000" pitchFamily="2" charset="2"/>
              </a:rPr>
              <a:t>X, BY, T0</a:t>
            </a:r>
            <a:r>
              <a:rPr kumimoji="1" lang="zh-CN" altLang="en-US" sz="2000">
                <a:sym typeface="Wingdings" panose="05000000000000000000" pitchFamily="2" charset="2"/>
              </a:rPr>
              <a:t>，</a:t>
            </a:r>
            <a:endParaRPr kumimoji="1" lang="en-US" altLang="zh-CN" sz="2000">
              <a:sym typeface="Wingdings" panose="05000000000000000000" pitchFamily="2" charset="2"/>
            </a:endParaRPr>
          </a:p>
          <a:p>
            <a:pPr eaLnBrk="1" hangingPunct="1">
              <a:spcAft>
                <a:spcPct val="0"/>
              </a:spcAft>
              <a:buFontTx/>
              <a:buNone/>
            </a:pPr>
            <a:r>
              <a:rPr kumimoji="1" lang="en-US" altLang="zh-CN" sz="2000">
                <a:sym typeface="Wingdings" panose="05000000000000000000" pitchFamily="2" charset="2"/>
              </a:rPr>
              <a:t>         A0, C0</a:t>
            </a:r>
            <a:endParaRPr kumimoji="1" lang="zh-CN" altLang="en-US" sz="2000">
              <a:sym typeface="Wingdings" panose="05000000000000000000" pitchFamily="2" charset="2"/>
            </a:endParaRPr>
          </a:p>
        </p:txBody>
      </p:sp>
      <p:sp>
        <p:nvSpPr>
          <p:cNvPr id="25609" name="Rectangle 91"/>
          <p:cNvSpPr>
            <a:spLocks noChangeArrowheads="1"/>
          </p:cNvSpPr>
          <p:nvPr/>
        </p:nvSpPr>
        <p:spPr bwMode="auto">
          <a:xfrm>
            <a:off x="5370513" y="4887913"/>
            <a:ext cx="1541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Cnt: </a:t>
            </a:r>
            <a:r>
              <a:rPr kumimoji="1" lang="en-US" altLang="zh-CN" sz="2000">
                <a:sym typeface="Wingdings" panose="05000000000000000000" pitchFamily="2" charset="2"/>
              </a:rPr>
              <a:t>TT-1</a:t>
            </a:r>
            <a:endParaRPr kumimoji="1" lang="zh-CN" altLang="en-US" sz="2000"/>
          </a:p>
        </p:txBody>
      </p:sp>
      <p:sp>
        <p:nvSpPr>
          <p:cNvPr id="25610" name="Rectangle 92"/>
          <p:cNvSpPr>
            <a:spLocks noChangeArrowheads="1"/>
          </p:cNvSpPr>
          <p:nvPr/>
        </p:nvSpPr>
        <p:spPr bwMode="auto">
          <a:xfrm>
            <a:off x="5337175" y="5283200"/>
            <a:ext cx="2255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Add: </a:t>
            </a:r>
            <a:r>
              <a:rPr kumimoji="1" lang="en-US" altLang="zh-CN" sz="2000">
                <a:sym typeface="Wingdings" panose="05000000000000000000" pitchFamily="2" charset="2"/>
              </a:rPr>
              <a:t>{C, A}A+D</a:t>
            </a:r>
            <a:endParaRPr kumimoji="1" lang="zh-CN" altLang="en-US" sz="2000"/>
          </a:p>
        </p:txBody>
      </p:sp>
      <p:sp>
        <p:nvSpPr>
          <p:cNvPr id="25611" name="Rectangle 93"/>
          <p:cNvSpPr>
            <a:spLocks noChangeArrowheads="1"/>
          </p:cNvSpPr>
          <p:nvPr/>
        </p:nvSpPr>
        <p:spPr bwMode="auto">
          <a:xfrm>
            <a:off x="5337175" y="5715000"/>
            <a:ext cx="33829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Shr: </a:t>
            </a:r>
            <a:r>
              <a:rPr kumimoji="1" lang="en-US" altLang="zh-CN" sz="2000">
                <a:sym typeface="Wingdings" panose="05000000000000000000" pitchFamily="2" charset="2"/>
              </a:rPr>
              <a:t>{C, A, B}{C, A, B}&gt;&gt;1</a:t>
            </a:r>
            <a:r>
              <a:rPr kumimoji="1" lang="zh-CN" altLang="en-US" sz="2000">
                <a:sym typeface="Wingdings" panose="05000000000000000000" pitchFamily="2" charset="2"/>
              </a:rPr>
              <a:t>，</a:t>
            </a:r>
            <a:endParaRPr kumimoji="1" lang="en-US" altLang="zh-CN" sz="2000">
              <a:sym typeface="Wingdings" panose="05000000000000000000" pitchFamily="2" charset="2"/>
            </a:endParaRPr>
          </a:p>
          <a:p>
            <a:pPr eaLnBrk="1" hangingPunct="1">
              <a:spcAft>
                <a:spcPct val="0"/>
              </a:spcAft>
              <a:buFontTx/>
              <a:buNone/>
            </a:pPr>
            <a:r>
              <a:rPr kumimoji="1" lang="en-US" altLang="zh-CN" sz="2000">
                <a:sym typeface="Wingdings" panose="05000000000000000000" pitchFamily="2" charset="2"/>
              </a:rPr>
              <a:t>         C0</a:t>
            </a:r>
            <a:endParaRPr kumimoji="1" lang="zh-CN" altLang="en-US" sz="200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1D29201-DAB8-4722-8FFF-D5A4FBC7DC0F}"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27651"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(4)</a:t>
            </a:r>
          </a:p>
        </p:txBody>
      </p:sp>
      <p:sp>
        <p:nvSpPr>
          <p:cNvPr id="2765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16CB5ED-5560-4B14-A074-F263024B6075}" type="slidenum">
              <a:rPr lang="en-US" altLang="zh-CN" sz="1800" b="0" smtClean="0">
                <a:solidFill>
                  <a:srgbClr val="B2B2B2"/>
                </a:solidFill>
                <a:latin typeface="Arial" panose="020B0604020202020204" pitchFamily="34" charset="0"/>
              </a:rPr>
              <a:pPr>
                <a:spcAft>
                  <a:spcPct val="0"/>
                </a:spcAft>
                <a:buFontTx/>
                <a:buNone/>
              </a:pPr>
              <a:t>14</a:t>
            </a:fld>
            <a:endParaRPr lang="en-US" altLang="zh-CN" sz="1800" b="0">
              <a:solidFill>
                <a:srgbClr val="B2B2B2"/>
              </a:solidFill>
              <a:latin typeface="Arial" panose="020B0604020202020204" pitchFamily="34" charset="0"/>
            </a:endParaRPr>
          </a:p>
        </p:txBody>
      </p:sp>
      <p:sp>
        <p:nvSpPr>
          <p:cNvPr id="27653" name="Rectangle 3"/>
          <p:cNvSpPr>
            <a:spLocks noGrp="1" noChangeArrowheads="1"/>
          </p:cNvSpPr>
          <p:nvPr>
            <p:ph type="title"/>
          </p:nvPr>
        </p:nvSpPr>
        <p:spPr>
          <a:xfrm>
            <a:off x="457200" y="125413"/>
            <a:ext cx="8229600" cy="1179512"/>
          </a:xfrm>
        </p:spPr>
        <p:txBody>
          <a:bodyPr/>
          <a:lstStyle/>
          <a:p>
            <a:r>
              <a:rPr kumimoji="1" lang="zh-CN" altLang="en-US">
                <a:latin typeface="宋体" panose="02010600030101010101" pitchFamily="2" charset="-122"/>
              </a:rPr>
              <a:t>乘法器结构</a:t>
            </a:r>
            <a:r>
              <a:rPr kumimoji="1" lang="en-US" altLang="zh-CN">
                <a:latin typeface="宋体" panose="02010600030101010101" pitchFamily="2" charset="-122"/>
              </a:rPr>
              <a:t>(</a:t>
            </a:r>
            <a:r>
              <a:rPr kumimoji="1" lang="zh-CN" altLang="en-US">
                <a:latin typeface="宋体" panose="02010600030101010101" pitchFamily="2" charset="-122"/>
              </a:rPr>
              <a:t>续</a:t>
            </a:r>
            <a:r>
              <a:rPr kumimoji="1" lang="en-US" altLang="zh-CN">
                <a:latin typeface="宋体" panose="02010600030101010101" pitchFamily="2" charset="-122"/>
              </a:rPr>
              <a:t>)</a:t>
            </a:r>
            <a:endParaRPr kumimoji="1" lang="zh-CN" altLang="en-US">
              <a:latin typeface="宋体" panose="02010600030101010101" pitchFamily="2" charset="-122"/>
            </a:endParaRPr>
          </a:p>
        </p:txBody>
      </p:sp>
      <p:grpSp>
        <p:nvGrpSpPr>
          <p:cNvPr id="27654" name="Group 128"/>
          <p:cNvGrpSpPr>
            <a:grpSpLocks/>
          </p:cNvGrpSpPr>
          <p:nvPr/>
        </p:nvGrpSpPr>
        <p:grpSpPr bwMode="auto">
          <a:xfrm>
            <a:off x="431800" y="1412875"/>
            <a:ext cx="4645025" cy="4968875"/>
            <a:chOff x="249" y="890"/>
            <a:chExt cx="3017" cy="3130"/>
          </a:xfrm>
        </p:grpSpPr>
        <p:sp>
          <p:nvSpPr>
            <p:cNvPr id="27734" name="Rectangle 125"/>
            <p:cNvSpPr>
              <a:spLocks noChangeArrowheads="1"/>
            </p:cNvSpPr>
            <p:nvPr/>
          </p:nvSpPr>
          <p:spPr bwMode="auto">
            <a:xfrm>
              <a:off x="249" y="890"/>
              <a:ext cx="3017" cy="3130"/>
            </a:xfrm>
            <a:prstGeom prst="rect">
              <a:avLst/>
            </a:prstGeom>
            <a:noFill/>
            <a:ln w="19050">
              <a:solidFill>
                <a:srgbClr val="0099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7735" name="Rectangle 127"/>
            <p:cNvSpPr>
              <a:spLocks noChangeArrowheads="1"/>
            </p:cNvSpPr>
            <p:nvPr/>
          </p:nvSpPr>
          <p:spPr bwMode="auto">
            <a:xfrm>
              <a:off x="429" y="1049"/>
              <a:ext cx="9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400">
                  <a:latin typeface="Arial" panose="020B0604020202020204" pitchFamily="34" charset="0"/>
                </a:rPr>
                <a:t>数据通路</a:t>
              </a:r>
            </a:p>
          </p:txBody>
        </p:sp>
      </p:grpSp>
      <p:grpSp>
        <p:nvGrpSpPr>
          <p:cNvPr id="27655" name="Group 159"/>
          <p:cNvGrpSpPr>
            <a:grpSpLocks/>
          </p:cNvGrpSpPr>
          <p:nvPr/>
        </p:nvGrpSpPr>
        <p:grpSpPr bwMode="auto">
          <a:xfrm>
            <a:off x="5219700" y="1412875"/>
            <a:ext cx="3565525" cy="2628900"/>
            <a:chOff x="3288" y="890"/>
            <a:chExt cx="2246" cy="1656"/>
          </a:xfrm>
        </p:grpSpPr>
        <p:sp>
          <p:nvSpPr>
            <p:cNvPr id="27712" name="Line 129"/>
            <p:cNvSpPr>
              <a:spLocks noChangeShapeType="1"/>
            </p:cNvSpPr>
            <p:nvPr/>
          </p:nvSpPr>
          <p:spPr bwMode="auto">
            <a:xfrm>
              <a:off x="4087" y="1123"/>
              <a:ext cx="0" cy="249"/>
            </a:xfrm>
            <a:prstGeom prst="line">
              <a:avLst/>
            </a:prstGeom>
            <a:noFill/>
            <a:ln w="1905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7713" name="Text Box 130"/>
            <p:cNvSpPr txBox="1">
              <a:spLocks noChangeArrowheads="1"/>
            </p:cNvSpPr>
            <p:nvPr/>
          </p:nvSpPr>
          <p:spPr bwMode="auto">
            <a:xfrm>
              <a:off x="3929" y="912"/>
              <a:ext cx="315"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a:solidFill>
                    <a:srgbClr val="0000FF"/>
                  </a:solidFill>
                </a:rPr>
                <a:t>Start</a:t>
              </a:r>
              <a:endParaRPr kumimoji="1" lang="en-US" altLang="zh-CN" sz="1800" baseline="-10000">
                <a:solidFill>
                  <a:srgbClr val="0000FF"/>
                </a:solidFill>
              </a:endParaRPr>
            </a:p>
          </p:txBody>
        </p:sp>
        <p:sp>
          <p:nvSpPr>
            <p:cNvPr id="27714" name="Line 131"/>
            <p:cNvSpPr>
              <a:spLocks noChangeShapeType="1"/>
            </p:cNvSpPr>
            <p:nvPr/>
          </p:nvSpPr>
          <p:spPr bwMode="auto">
            <a:xfrm>
              <a:off x="4766" y="1130"/>
              <a:ext cx="0" cy="249"/>
            </a:xfrm>
            <a:prstGeom prst="line">
              <a:avLst/>
            </a:prstGeom>
            <a:noFill/>
            <a:ln w="1905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7715" name="Text Box 132"/>
            <p:cNvSpPr txBox="1">
              <a:spLocks noChangeArrowheads="1"/>
            </p:cNvSpPr>
            <p:nvPr/>
          </p:nvSpPr>
          <p:spPr bwMode="auto">
            <a:xfrm>
              <a:off x="4585" y="919"/>
              <a:ext cx="339"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a:solidFill>
                    <a:srgbClr val="0000FF"/>
                  </a:solidFill>
                </a:rPr>
                <a:t>Reset</a:t>
              </a:r>
              <a:endParaRPr kumimoji="1" lang="en-US" altLang="zh-CN" sz="1800" baseline="-10000">
                <a:solidFill>
                  <a:srgbClr val="0000FF"/>
                </a:solidFill>
              </a:endParaRPr>
            </a:p>
          </p:txBody>
        </p:sp>
        <p:sp>
          <p:nvSpPr>
            <p:cNvPr id="27716" name="Text Box 133"/>
            <p:cNvSpPr txBox="1">
              <a:spLocks noChangeArrowheads="1"/>
            </p:cNvSpPr>
            <p:nvPr/>
          </p:nvSpPr>
          <p:spPr bwMode="auto">
            <a:xfrm>
              <a:off x="5241" y="1380"/>
              <a:ext cx="22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a:t>Clk</a:t>
              </a:r>
              <a:endParaRPr kumimoji="1" lang="en-US" altLang="zh-CN" sz="1800" baseline="-10000"/>
            </a:p>
          </p:txBody>
        </p:sp>
        <p:sp>
          <p:nvSpPr>
            <p:cNvPr id="27717" name="Line 134"/>
            <p:cNvSpPr>
              <a:spLocks noChangeShapeType="1"/>
            </p:cNvSpPr>
            <p:nvPr/>
          </p:nvSpPr>
          <p:spPr bwMode="auto">
            <a:xfrm flipH="1">
              <a:off x="5194" y="1616"/>
              <a:ext cx="249" cy="0"/>
            </a:xfrm>
            <a:prstGeom prst="line">
              <a:avLst/>
            </a:prstGeom>
            <a:noFill/>
            <a:ln w="1905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7718" name="AutoShape 135"/>
            <p:cNvSpPr>
              <a:spLocks noChangeArrowheads="1"/>
            </p:cNvSpPr>
            <p:nvPr/>
          </p:nvSpPr>
          <p:spPr bwMode="auto">
            <a:xfrm>
              <a:off x="3719" y="1366"/>
              <a:ext cx="1474" cy="476"/>
            </a:xfrm>
            <a:prstGeom prst="roundRect">
              <a:avLst>
                <a:gd name="adj" fmla="val 1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400">
                  <a:latin typeface="Arial" panose="020B0604020202020204" pitchFamily="34" charset="0"/>
                </a:rPr>
                <a:t>控制单元</a:t>
              </a:r>
              <a:endParaRPr lang="en-US" altLang="zh-CN" sz="2400">
                <a:latin typeface="Arial" panose="020B0604020202020204" pitchFamily="34" charset="0"/>
              </a:endParaRPr>
            </a:p>
          </p:txBody>
        </p:sp>
        <p:sp>
          <p:nvSpPr>
            <p:cNvPr id="27719" name="Line 136"/>
            <p:cNvSpPr>
              <a:spLocks noChangeShapeType="1"/>
            </p:cNvSpPr>
            <p:nvPr/>
          </p:nvSpPr>
          <p:spPr bwMode="auto">
            <a:xfrm>
              <a:off x="5011" y="1842"/>
              <a:ext cx="0" cy="249"/>
            </a:xfrm>
            <a:prstGeom prst="line">
              <a:avLst/>
            </a:prstGeom>
            <a:noFill/>
            <a:ln w="1905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7720" name="Line 137"/>
            <p:cNvSpPr>
              <a:spLocks noChangeShapeType="1"/>
            </p:cNvSpPr>
            <p:nvPr/>
          </p:nvSpPr>
          <p:spPr bwMode="auto">
            <a:xfrm>
              <a:off x="4127" y="1842"/>
              <a:ext cx="0" cy="431"/>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7721" name="Line 138"/>
            <p:cNvSpPr>
              <a:spLocks noChangeShapeType="1"/>
            </p:cNvSpPr>
            <p:nvPr/>
          </p:nvSpPr>
          <p:spPr bwMode="auto">
            <a:xfrm>
              <a:off x="3855" y="1842"/>
              <a:ext cx="0" cy="249"/>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7722" name="Line 139"/>
            <p:cNvSpPr>
              <a:spLocks noChangeShapeType="1"/>
            </p:cNvSpPr>
            <p:nvPr/>
          </p:nvSpPr>
          <p:spPr bwMode="auto">
            <a:xfrm>
              <a:off x="4717" y="1842"/>
              <a:ext cx="0" cy="431"/>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7723" name="Line 140"/>
            <p:cNvSpPr>
              <a:spLocks noChangeShapeType="1"/>
            </p:cNvSpPr>
            <p:nvPr/>
          </p:nvSpPr>
          <p:spPr bwMode="auto">
            <a:xfrm>
              <a:off x="4422" y="1842"/>
              <a:ext cx="0" cy="249"/>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7724" name="Rectangle 142"/>
            <p:cNvSpPr>
              <a:spLocks noChangeArrowheads="1"/>
            </p:cNvSpPr>
            <p:nvPr/>
          </p:nvSpPr>
          <p:spPr bwMode="auto">
            <a:xfrm>
              <a:off x="3646" y="2046"/>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Init</a:t>
              </a:r>
              <a:endParaRPr kumimoji="1" lang="zh-CN" altLang="en-US" sz="2000"/>
            </a:p>
          </p:txBody>
        </p:sp>
        <p:sp>
          <p:nvSpPr>
            <p:cNvPr id="27725" name="Rectangle 143"/>
            <p:cNvSpPr>
              <a:spLocks noChangeArrowheads="1"/>
            </p:cNvSpPr>
            <p:nvPr/>
          </p:nvSpPr>
          <p:spPr bwMode="auto">
            <a:xfrm>
              <a:off x="4213" y="2046"/>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Add</a:t>
              </a:r>
              <a:endParaRPr kumimoji="1" lang="zh-CN" altLang="en-US" sz="2000"/>
            </a:p>
          </p:txBody>
        </p:sp>
        <p:sp>
          <p:nvSpPr>
            <p:cNvPr id="27726" name="Line 144"/>
            <p:cNvSpPr>
              <a:spLocks noChangeShapeType="1"/>
            </p:cNvSpPr>
            <p:nvPr/>
          </p:nvSpPr>
          <p:spPr bwMode="auto">
            <a:xfrm flipH="1">
              <a:off x="3402" y="1524"/>
              <a:ext cx="317" cy="0"/>
            </a:xfrm>
            <a:prstGeom prst="line">
              <a:avLst/>
            </a:prstGeom>
            <a:noFill/>
            <a:ln w="19050">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7727" name="Rectangle 145"/>
            <p:cNvSpPr>
              <a:spLocks noChangeArrowheads="1"/>
            </p:cNvSpPr>
            <p:nvPr/>
          </p:nvSpPr>
          <p:spPr bwMode="auto">
            <a:xfrm>
              <a:off x="3470" y="1320"/>
              <a:ext cx="1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a:t>E</a:t>
              </a:r>
            </a:p>
          </p:txBody>
        </p:sp>
        <p:sp>
          <p:nvSpPr>
            <p:cNvPr id="27728" name="Line 146"/>
            <p:cNvSpPr>
              <a:spLocks noChangeShapeType="1"/>
            </p:cNvSpPr>
            <p:nvPr/>
          </p:nvSpPr>
          <p:spPr bwMode="auto">
            <a:xfrm flipH="1">
              <a:off x="3402" y="1683"/>
              <a:ext cx="317" cy="0"/>
            </a:xfrm>
            <a:prstGeom prst="line">
              <a:avLst/>
            </a:prstGeom>
            <a:noFill/>
            <a:ln w="19050">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7729" name="Rectangle 147"/>
            <p:cNvSpPr>
              <a:spLocks noChangeArrowheads="1"/>
            </p:cNvSpPr>
            <p:nvPr/>
          </p:nvSpPr>
          <p:spPr bwMode="auto">
            <a:xfrm>
              <a:off x="3379" y="1759"/>
              <a:ext cx="29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a:t>B[0]</a:t>
              </a:r>
            </a:p>
          </p:txBody>
        </p:sp>
        <p:sp>
          <p:nvSpPr>
            <p:cNvPr id="27730" name="Rectangle 148"/>
            <p:cNvSpPr>
              <a:spLocks noChangeArrowheads="1"/>
            </p:cNvSpPr>
            <p:nvPr/>
          </p:nvSpPr>
          <p:spPr bwMode="auto">
            <a:xfrm>
              <a:off x="3913" y="2250"/>
              <a:ext cx="3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Cnt</a:t>
              </a:r>
              <a:endParaRPr kumimoji="1" lang="zh-CN" altLang="en-US" sz="2000"/>
            </a:p>
          </p:txBody>
        </p:sp>
        <p:sp>
          <p:nvSpPr>
            <p:cNvPr id="27731" name="Rectangle 149"/>
            <p:cNvSpPr>
              <a:spLocks noChangeArrowheads="1"/>
            </p:cNvSpPr>
            <p:nvPr/>
          </p:nvSpPr>
          <p:spPr bwMode="auto">
            <a:xfrm>
              <a:off x="4556" y="2250"/>
              <a:ext cx="3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Shr</a:t>
              </a:r>
              <a:endParaRPr kumimoji="1" lang="zh-CN" altLang="en-US" sz="2000"/>
            </a:p>
          </p:txBody>
        </p:sp>
        <p:sp>
          <p:nvSpPr>
            <p:cNvPr id="27732" name="Rectangle 150"/>
            <p:cNvSpPr>
              <a:spLocks noChangeArrowheads="1"/>
            </p:cNvSpPr>
            <p:nvPr/>
          </p:nvSpPr>
          <p:spPr bwMode="auto">
            <a:xfrm>
              <a:off x="4845" y="2046"/>
              <a:ext cx="4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solidFill>
                    <a:srgbClr val="0000FF"/>
                  </a:solidFill>
                </a:rPr>
                <a:t>Done</a:t>
              </a:r>
              <a:endParaRPr kumimoji="1" lang="zh-CN" altLang="en-US" sz="2000">
                <a:solidFill>
                  <a:srgbClr val="0000FF"/>
                </a:solidFill>
              </a:endParaRPr>
            </a:p>
          </p:txBody>
        </p:sp>
        <p:sp>
          <p:nvSpPr>
            <p:cNvPr id="27733" name="Rectangle 156"/>
            <p:cNvSpPr>
              <a:spLocks noChangeArrowheads="1"/>
            </p:cNvSpPr>
            <p:nvPr/>
          </p:nvSpPr>
          <p:spPr bwMode="auto">
            <a:xfrm>
              <a:off x="3288" y="890"/>
              <a:ext cx="2246" cy="1656"/>
            </a:xfrm>
            <a:prstGeom prst="rect">
              <a:avLst/>
            </a:prstGeom>
            <a:noFill/>
            <a:ln w="19050">
              <a:solidFill>
                <a:srgbClr val="CC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grpSp>
        <p:nvGrpSpPr>
          <p:cNvPr id="27656" name="Group 161"/>
          <p:cNvGrpSpPr>
            <a:grpSpLocks/>
          </p:cNvGrpSpPr>
          <p:nvPr/>
        </p:nvGrpSpPr>
        <p:grpSpPr bwMode="auto">
          <a:xfrm>
            <a:off x="611188" y="1449388"/>
            <a:ext cx="4322762" cy="4860925"/>
            <a:chOff x="385" y="913"/>
            <a:chExt cx="2723" cy="3062"/>
          </a:xfrm>
        </p:grpSpPr>
        <p:sp>
          <p:nvSpPr>
            <p:cNvPr id="27661" name="Rectangle 2"/>
            <p:cNvSpPr>
              <a:spLocks noChangeArrowheads="1"/>
            </p:cNvSpPr>
            <p:nvPr/>
          </p:nvSpPr>
          <p:spPr bwMode="auto">
            <a:xfrm>
              <a:off x="2495" y="1542"/>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600" b="0">
                  <a:latin typeface="Arial" panose="020B0604020202020204" pitchFamily="34" charset="0"/>
                </a:rPr>
                <a:t>2</a:t>
              </a:r>
            </a:p>
          </p:txBody>
        </p:sp>
        <p:sp>
          <p:nvSpPr>
            <p:cNvPr id="27662" name="Text Box 7"/>
            <p:cNvSpPr txBox="1">
              <a:spLocks noChangeArrowheads="1"/>
            </p:cNvSpPr>
            <p:nvPr/>
          </p:nvSpPr>
          <p:spPr bwMode="auto">
            <a:xfrm>
              <a:off x="1292" y="1797"/>
              <a:ext cx="861"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a:latin typeface="Arial" panose="020B0604020202020204" pitchFamily="34" charset="0"/>
                </a:rPr>
                <a:t>被乘数</a:t>
              </a:r>
              <a:endParaRPr lang="en-US" altLang="zh-CN" sz="2000">
                <a:latin typeface="Arial" panose="020B0604020202020204" pitchFamily="34" charset="0"/>
              </a:endParaRPr>
            </a:p>
          </p:txBody>
        </p:sp>
        <p:sp>
          <p:nvSpPr>
            <p:cNvPr id="27663" name="Text Box 8"/>
            <p:cNvSpPr txBox="1">
              <a:spLocks noChangeArrowheads="1"/>
            </p:cNvSpPr>
            <p:nvPr/>
          </p:nvSpPr>
          <p:spPr bwMode="auto">
            <a:xfrm>
              <a:off x="1088" y="2442"/>
              <a:ext cx="861"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a:latin typeface="Arial" panose="020B0604020202020204" pitchFamily="34" charset="0"/>
                </a:rPr>
                <a:t>加法器</a:t>
              </a:r>
            </a:p>
          </p:txBody>
        </p:sp>
        <p:sp>
          <p:nvSpPr>
            <p:cNvPr id="27664" name="Text Box 9"/>
            <p:cNvSpPr txBox="1">
              <a:spLocks noChangeArrowheads="1"/>
            </p:cNvSpPr>
            <p:nvPr/>
          </p:nvSpPr>
          <p:spPr bwMode="auto">
            <a:xfrm>
              <a:off x="2154" y="2993"/>
              <a:ext cx="862"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a:latin typeface="Arial" panose="020B0604020202020204" pitchFamily="34" charset="0"/>
                </a:rPr>
                <a:t>乘数</a:t>
              </a:r>
              <a:endParaRPr lang="en-US" altLang="zh-CN" sz="2000">
                <a:latin typeface="Arial" panose="020B0604020202020204" pitchFamily="34" charset="0"/>
              </a:endParaRPr>
            </a:p>
          </p:txBody>
        </p:sp>
        <p:sp>
          <p:nvSpPr>
            <p:cNvPr id="27665" name="Text Box 10"/>
            <p:cNvSpPr txBox="1">
              <a:spLocks noChangeArrowheads="1"/>
            </p:cNvSpPr>
            <p:nvPr/>
          </p:nvSpPr>
          <p:spPr bwMode="auto">
            <a:xfrm>
              <a:off x="1088" y="2986"/>
              <a:ext cx="862"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a:latin typeface="Arial" panose="020B0604020202020204" pitchFamily="34" charset="0"/>
                </a:rPr>
                <a:t>部分积</a:t>
              </a:r>
            </a:p>
          </p:txBody>
        </p:sp>
        <p:sp>
          <p:nvSpPr>
            <p:cNvPr id="27666" name="Text Box 11"/>
            <p:cNvSpPr txBox="1">
              <a:spLocks noChangeArrowheads="1"/>
            </p:cNvSpPr>
            <p:nvPr/>
          </p:nvSpPr>
          <p:spPr bwMode="auto">
            <a:xfrm>
              <a:off x="498" y="2986"/>
              <a:ext cx="386"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a:latin typeface="Arial" panose="020B0604020202020204" pitchFamily="34" charset="0"/>
                </a:rPr>
                <a:t>进位</a:t>
              </a:r>
            </a:p>
          </p:txBody>
        </p:sp>
        <p:sp>
          <p:nvSpPr>
            <p:cNvPr id="27667" name="Line 12"/>
            <p:cNvSpPr>
              <a:spLocks noChangeShapeType="1"/>
            </p:cNvSpPr>
            <p:nvPr/>
          </p:nvSpPr>
          <p:spPr bwMode="auto">
            <a:xfrm>
              <a:off x="1519" y="2698"/>
              <a:ext cx="0" cy="29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8" name="Line 13"/>
            <p:cNvSpPr>
              <a:spLocks noChangeShapeType="1"/>
            </p:cNvSpPr>
            <p:nvPr/>
          </p:nvSpPr>
          <p:spPr bwMode="auto">
            <a:xfrm>
              <a:off x="1726" y="2054"/>
              <a:ext cx="0" cy="38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9" name="Line 14"/>
            <p:cNvSpPr>
              <a:spLocks noChangeShapeType="1"/>
            </p:cNvSpPr>
            <p:nvPr/>
          </p:nvSpPr>
          <p:spPr bwMode="auto">
            <a:xfrm>
              <a:off x="1315" y="2245"/>
              <a:ext cx="0" cy="20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0" name="Line 15"/>
            <p:cNvSpPr>
              <a:spLocks noChangeShapeType="1"/>
            </p:cNvSpPr>
            <p:nvPr/>
          </p:nvSpPr>
          <p:spPr bwMode="auto">
            <a:xfrm flipH="1">
              <a:off x="385" y="2245"/>
              <a:ext cx="93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1" name="Line 16"/>
            <p:cNvSpPr>
              <a:spLocks noChangeShapeType="1"/>
            </p:cNvSpPr>
            <p:nvPr/>
          </p:nvSpPr>
          <p:spPr bwMode="auto">
            <a:xfrm>
              <a:off x="385" y="2244"/>
              <a:ext cx="0" cy="120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2" name="Line 17"/>
            <p:cNvSpPr>
              <a:spLocks noChangeShapeType="1"/>
            </p:cNvSpPr>
            <p:nvPr/>
          </p:nvSpPr>
          <p:spPr bwMode="auto">
            <a:xfrm>
              <a:off x="1519" y="3242"/>
              <a:ext cx="0" cy="408"/>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3" name="Line 18"/>
            <p:cNvSpPr>
              <a:spLocks noChangeShapeType="1"/>
            </p:cNvSpPr>
            <p:nvPr/>
          </p:nvSpPr>
          <p:spPr bwMode="auto">
            <a:xfrm flipH="1">
              <a:off x="385" y="3446"/>
              <a:ext cx="113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4" name="Line 19"/>
            <p:cNvSpPr>
              <a:spLocks noChangeShapeType="1"/>
            </p:cNvSpPr>
            <p:nvPr/>
          </p:nvSpPr>
          <p:spPr bwMode="auto">
            <a:xfrm>
              <a:off x="702" y="2585"/>
              <a:ext cx="0" cy="408"/>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7675" name="Line 20"/>
            <p:cNvSpPr>
              <a:spLocks noChangeShapeType="1"/>
            </p:cNvSpPr>
            <p:nvPr/>
          </p:nvSpPr>
          <p:spPr bwMode="auto">
            <a:xfrm flipH="1">
              <a:off x="702" y="2585"/>
              <a:ext cx="38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6" name="Line 21"/>
            <p:cNvSpPr>
              <a:spLocks noChangeShapeType="1"/>
            </p:cNvSpPr>
            <p:nvPr/>
          </p:nvSpPr>
          <p:spPr bwMode="auto">
            <a:xfrm>
              <a:off x="884" y="3106"/>
              <a:ext cx="204"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7677" name="Line 22"/>
            <p:cNvSpPr>
              <a:spLocks noChangeShapeType="1"/>
            </p:cNvSpPr>
            <p:nvPr/>
          </p:nvSpPr>
          <p:spPr bwMode="auto">
            <a:xfrm>
              <a:off x="1950" y="3106"/>
              <a:ext cx="204"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7678" name="Line 23"/>
            <p:cNvSpPr>
              <a:spLocks noChangeShapeType="1"/>
            </p:cNvSpPr>
            <p:nvPr/>
          </p:nvSpPr>
          <p:spPr bwMode="auto">
            <a:xfrm flipH="1">
              <a:off x="1681" y="2207"/>
              <a:ext cx="91"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9" name="Rectangle 24"/>
            <p:cNvSpPr>
              <a:spLocks noChangeArrowheads="1"/>
            </p:cNvSpPr>
            <p:nvPr/>
          </p:nvSpPr>
          <p:spPr bwMode="auto">
            <a:xfrm>
              <a:off x="1814" y="2164"/>
              <a:ext cx="7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4</a:t>
              </a:r>
            </a:p>
          </p:txBody>
        </p:sp>
        <p:sp>
          <p:nvSpPr>
            <p:cNvPr id="27680" name="Line 25"/>
            <p:cNvSpPr>
              <a:spLocks noChangeShapeType="1"/>
            </p:cNvSpPr>
            <p:nvPr/>
          </p:nvSpPr>
          <p:spPr bwMode="auto">
            <a:xfrm flipH="1">
              <a:off x="1477" y="2789"/>
              <a:ext cx="91"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1" name="Rectangle 26"/>
            <p:cNvSpPr>
              <a:spLocks noChangeArrowheads="1"/>
            </p:cNvSpPr>
            <p:nvPr/>
          </p:nvSpPr>
          <p:spPr bwMode="auto">
            <a:xfrm>
              <a:off x="1610" y="2759"/>
              <a:ext cx="7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4</a:t>
              </a:r>
            </a:p>
          </p:txBody>
        </p:sp>
        <p:sp>
          <p:nvSpPr>
            <p:cNvPr id="27682" name="Line 27"/>
            <p:cNvSpPr>
              <a:spLocks noChangeShapeType="1"/>
            </p:cNvSpPr>
            <p:nvPr/>
          </p:nvSpPr>
          <p:spPr bwMode="auto">
            <a:xfrm flipH="1">
              <a:off x="1477" y="3324"/>
              <a:ext cx="91"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3" name="Rectangle 28"/>
            <p:cNvSpPr>
              <a:spLocks noChangeArrowheads="1"/>
            </p:cNvSpPr>
            <p:nvPr/>
          </p:nvSpPr>
          <p:spPr bwMode="auto">
            <a:xfrm>
              <a:off x="1610" y="3281"/>
              <a:ext cx="7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4</a:t>
              </a:r>
            </a:p>
          </p:txBody>
        </p:sp>
        <p:sp>
          <p:nvSpPr>
            <p:cNvPr id="27684" name="Rectangle 29"/>
            <p:cNvSpPr>
              <a:spLocks noChangeArrowheads="1"/>
            </p:cNvSpPr>
            <p:nvPr/>
          </p:nvSpPr>
          <p:spPr bwMode="auto">
            <a:xfrm>
              <a:off x="2176" y="2797"/>
              <a:ext cx="1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a:t>B</a:t>
              </a:r>
            </a:p>
          </p:txBody>
        </p:sp>
        <p:sp>
          <p:nvSpPr>
            <p:cNvPr id="27685" name="Rectangle 30"/>
            <p:cNvSpPr>
              <a:spLocks noChangeArrowheads="1"/>
            </p:cNvSpPr>
            <p:nvPr/>
          </p:nvSpPr>
          <p:spPr bwMode="auto">
            <a:xfrm>
              <a:off x="1133" y="2789"/>
              <a:ext cx="1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a:t>A</a:t>
              </a:r>
            </a:p>
          </p:txBody>
        </p:sp>
        <p:sp>
          <p:nvSpPr>
            <p:cNvPr id="27686" name="Rectangle 31"/>
            <p:cNvSpPr>
              <a:spLocks noChangeArrowheads="1"/>
            </p:cNvSpPr>
            <p:nvPr/>
          </p:nvSpPr>
          <p:spPr bwMode="auto">
            <a:xfrm>
              <a:off x="495" y="2789"/>
              <a:ext cx="1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a:t>C</a:t>
              </a:r>
              <a:endParaRPr lang="zh-CN" altLang="en-US" sz="2000"/>
            </a:p>
          </p:txBody>
        </p:sp>
        <p:sp>
          <p:nvSpPr>
            <p:cNvPr id="27687" name="Rectangle 32"/>
            <p:cNvSpPr>
              <a:spLocks noChangeArrowheads="1"/>
            </p:cNvSpPr>
            <p:nvPr/>
          </p:nvSpPr>
          <p:spPr bwMode="auto">
            <a:xfrm>
              <a:off x="1337" y="1601"/>
              <a:ext cx="1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a:t>D</a:t>
              </a:r>
            </a:p>
          </p:txBody>
        </p:sp>
        <p:sp>
          <p:nvSpPr>
            <p:cNvPr id="27688" name="Line 33"/>
            <p:cNvSpPr>
              <a:spLocks noChangeShapeType="1"/>
            </p:cNvSpPr>
            <p:nvPr/>
          </p:nvSpPr>
          <p:spPr bwMode="auto">
            <a:xfrm flipH="1">
              <a:off x="838" y="2199"/>
              <a:ext cx="68" cy="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9" name="Rectangle 34"/>
            <p:cNvSpPr>
              <a:spLocks noChangeArrowheads="1"/>
            </p:cNvSpPr>
            <p:nvPr/>
          </p:nvSpPr>
          <p:spPr bwMode="auto">
            <a:xfrm>
              <a:off x="838" y="2053"/>
              <a:ext cx="7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4</a:t>
              </a:r>
            </a:p>
          </p:txBody>
        </p:sp>
        <p:sp>
          <p:nvSpPr>
            <p:cNvPr id="27690" name="Line 37"/>
            <p:cNvSpPr>
              <a:spLocks noChangeShapeType="1"/>
            </p:cNvSpPr>
            <p:nvPr/>
          </p:nvSpPr>
          <p:spPr bwMode="auto">
            <a:xfrm>
              <a:off x="1720" y="1499"/>
              <a:ext cx="0" cy="295"/>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1" name="Line 38"/>
            <p:cNvSpPr>
              <a:spLocks noChangeShapeType="1"/>
            </p:cNvSpPr>
            <p:nvPr/>
          </p:nvSpPr>
          <p:spPr bwMode="auto">
            <a:xfrm flipH="1">
              <a:off x="1678" y="1590"/>
              <a:ext cx="91"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2" name="Rectangle 39"/>
            <p:cNvSpPr>
              <a:spLocks noChangeArrowheads="1"/>
            </p:cNvSpPr>
            <p:nvPr/>
          </p:nvSpPr>
          <p:spPr bwMode="auto">
            <a:xfrm>
              <a:off x="1564" y="1560"/>
              <a:ext cx="7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4</a:t>
              </a:r>
            </a:p>
          </p:txBody>
        </p:sp>
        <p:sp>
          <p:nvSpPr>
            <p:cNvPr id="27693" name="Line 40"/>
            <p:cNvSpPr>
              <a:spLocks noChangeShapeType="1"/>
            </p:cNvSpPr>
            <p:nvPr/>
          </p:nvSpPr>
          <p:spPr bwMode="auto">
            <a:xfrm>
              <a:off x="2562" y="2698"/>
              <a:ext cx="0" cy="295"/>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4" name="Line 41"/>
            <p:cNvSpPr>
              <a:spLocks noChangeShapeType="1"/>
            </p:cNvSpPr>
            <p:nvPr/>
          </p:nvSpPr>
          <p:spPr bwMode="auto">
            <a:xfrm flipH="1">
              <a:off x="2520" y="2789"/>
              <a:ext cx="91"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5" name="Rectangle 42"/>
            <p:cNvSpPr>
              <a:spLocks noChangeArrowheads="1"/>
            </p:cNvSpPr>
            <p:nvPr/>
          </p:nvSpPr>
          <p:spPr bwMode="auto">
            <a:xfrm>
              <a:off x="2403" y="2759"/>
              <a:ext cx="7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4</a:t>
              </a:r>
            </a:p>
          </p:txBody>
        </p:sp>
        <p:sp>
          <p:nvSpPr>
            <p:cNvPr id="27696" name="Rectangle 43"/>
            <p:cNvSpPr>
              <a:spLocks noChangeArrowheads="1"/>
            </p:cNvSpPr>
            <p:nvPr/>
          </p:nvSpPr>
          <p:spPr bwMode="auto">
            <a:xfrm>
              <a:off x="1836" y="1465"/>
              <a:ext cx="1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a:solidFill>
                    <a:srgbClr val="0000FF"/>
                  </a:solidFill>
                </a:rPr>
                <a:t>X</a:t>
              </a:r>
            </a:p>
          </p:txBody>
        </p:sp>
        <p:sp>
          <p:nvSpPr>
            <p:cNvPr id="27697" name="Rectangle 44"/>
            <p:cNvSpPr>
              <a:spLocks noChangeArrowheads="1"/>
            </p:cNvSpPr>
            <p:nvPr/>
          </p:nvSpPr>
          <p:spPr bwMode="auto">
            <a:xfrm>
              <a:off x="2653" y="2661"/>
              <a:ext cx="1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a:solidFill>
                    <a:srgbClr val="0000FF"/>
                  </a:solidFill>
                </a:rPr>
                <a:t>Y</a:t>
              </a:r>
            </a:p>
          </p:txBody>
        </p:sp>
        <p:sp>
          <p:nvSpPr>
            <p:cNvPr id="27698" name="Line 45"/>
            <p:cNvSpPr>
              <a:spLocks noChangeShapeType="1"/>
            </p:cNvSpPr>
            <p:nvPr/>
          </p:nvSpPr>
          <p:spPr bwMode="auto">
            <a:xfrm>
              <a:off x="2558" y="3242"/>
              <a:ext cx="0" cy="408"/>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9" name="Line 46"/>
            <p:cNvSpPr>
              <a:spLocks noChangeShapeType="1"/>
            </p:cNvSpPr>
            <p:nvPr/>
          </p:nvSpPr>
          <p:spPr bwMode="auto">
            <a:xfrm flipH="1">
              <a:off x="2516" y="3399"/>
              <a:ext cx="91"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0" name="Rectangle 47"/>
            <p:cNvSpPr>
              <a:spLocks noChangeArrowheads="1"/>
            </p:cNvSpPr>
            <p:nvPr/>
          </p:nvSpPr>
          <p:spPr bwMode="auto">
            <a:xfrm>
              <a:off x="2388" y="3355"/>
              <a:ext cx="7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4</a:t>
              </a:r>
            </a:p>
          </p:txBody>
        </p:sp>
        <p:sp>
          <p:nvSpPr>
            <p:cNvPr id="27701" name="Rectangle 48"/>
            <p:cNvSpPr>
              <a:spLocks noChangeArrowheads="1"/>
            </p:cNvSpPr>
            <p:nvPr/>
          </p:nvSpPr>
          <p:spPr bwMode="auto">
            <a:xfrm>
              <a:off x="1995" y="3801"/>
              <a:ext cx="10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a:solidFill>
                    <a:srgbClr val="0000FF"/>
                  </a:solidFill>
                </a:rPr>
                <a:t>Z</a:t>
              </a:r>
            </a:p>
          </p:txBody>
        </p:sp>
        <p:sp>
          <p:nvSpPr>
            <p:cNvPr id="27702" name="Text Box 49"/>
            <p:cNvSpPr txBox="1">
              <a:spLocks noChangeArrowheads="1"/>
            </p:cNvSpPr>
            <p:nvPr/>
          </p:nvSpPr>
          <p:spPr bwMode="auto">
            <a:xfrm>
              <a:off x="2359" y="1270"/>
              <a:ext cx="749"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a:latin typeface="Arial" panose="020B0604020202020204" pitchFamily="34" charset="0"/>
                </a:rPr>
                <a:t>计数器</a:t>
              </a:r>
              <a:endParaRPr lang="en-US" altLang="zh-CN" sz="2000">
                <a:latin typeface="Arial" panose="020B0604020202020204" pitchFamily="34" charset="0"/>
              </a:endParaRPr>
            </a:p>
          </p:txBody>
        </p:sp>
        <p:sp>
          <p:nvSpPr>
            <p:cNvPr id="27703" name="Rectangle 50"/>
            <p:cNvSpPr>
              <a:spLocks noChangeArrowheads="1"/>
            </p:cNvSpPr>
            <p:nvPr/>
          </p:nvSpPr>
          <p:spPr bwMode="auto">
            <a:xfrm>
              <a:off x="2358" y="1074"/>
              <a:ext cx="1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a:t>T</a:t>
              </a:r>
            </a:p>
          </p:txBody>
        </p:sp>
        <p:sp>
          <p:nvSpPr>
            <p:cNvPr id="27704" name="Line 51"/>
            <p:cNvSpPr>
              <a:spLocks noChangeShapeType="1"/>
            </p:cNvSpPr>
            <p:nvPr/>
          </p:nvSpPr>
          <p:spPr bwMode="auto">
            <a:xfrm>
              <a:off x="2744" y="975"/>
              <a:ext cx="0" cy="29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05" name="Line 53"/>
            <p:cNvSpPr>
              <a:spLocks noChangeShapeType="1"/>
            </p:cNvSpPr>
            <p:nvPr/>
          </p:nvSpPr>
          <p:spPr bwMode="auto">
            <a:xfrm>
              <a:off x="2732" y="1519"/>
              <a:ext cx="0" cy="2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06" name="Line 54"/>
            <p:cNvSpPr>
              <a:spLocks noChangeShapeType="1"/>
            </p:cNvSpPr>
            <p:nvPr/>
          </p:nvSpPr>
          <p:spPr bwMode="auto">
            <a:xfrm flipH="1">
              <a:off x="2690" y="1610"/>
              <a:ext cx="91"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7" name="Text Box 55"/>
            <p:cNvSpPr txBox="1">
              <a:spLocks noChangeArrowheads="1"/>
            </p:cNvSpPr>
            <p:nvPr/>
          </p:nvSpPr>
          <p:spPr bwMode="auto">
            <a:xfrm>
              <a:off x="2358" y="1792"/>
              <a:ext cx="749"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a:latin typeface="Arial" panose="020B0604020202020204" pitchFamily="34" charset="0"/>
                </a:rPr>
                <a:t>检测</a:t>
              </a:r>
              <a:r>
                <a:rPr lang="en-US" altLang="zh-CN" sz="2000">
                  <a:latin typeface="Arial" panose="020B0604020202020204" pitchFamily="34" charset="0"/>
                </a:rPr>
                <a:t>0</a:t>
              </a:r>
            </a:p>
          </p:txBody>
        </p:sp>
        <p:sp>
          <p:nvSpPr>
            <p:cNvPr id="27708" name="Line 99"/>
            <p:cNvSpPr>
              <a:spLocks noChangeShapeType="1"/>
            </p:cNvSpPr>
            <p:nvPr/>
          </p:nvSpPr>
          <p:spPr bwMode="auto">
            <a:xfrm>
              <a:off x="2722" y="2041"/>
              <a:ext cx="0" cy="2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09" name="Rectangle 100"/>
            <p:cNvSpPr>
              <a:spLocks noChangeArrowheads="1"/>
            </p:cNvSpPr>
            <p:nvPr/>
          </p:nvSpPr>
          <p:spPr bwMode="auto">
            <a:xfrm>
              <a:off x="2518" y="2154"/>
              <a:ext cx="1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a:t>E</a:t>
              </a:r>
            </a:p>
          </p:txBody>
        </p:sp>
        <p:sp>
          <p:nvSpPr>
            <p:cNvPr id="27710" name="AutoShape 102"/>
            <p:cNvSpPr>
              <a:spLocks/>
            </p:cNvSpPr>
            <p:nvPr/>
          </p:nvSpPr>
          <p:spPr bwMode="auto">
            <a:xfrm rot="5400000">
              <a:off x="1984" y="3165"/>
              <a:ext cx="113" cy="1134"/>
            </a:xfrm>
            <a:prstGeom prst="rightBrace">
              <a:avLst>
                <a:gd name="adj1" fmla="val 83628"/>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7711" name="Rectangle 158"/>
            <p:cNvSpPr>
              <a:spLocks noChangeArrowheads="1"/>
            </p:cNvSpPr>
            <p:nvPr/>
          </p:nvSpPr>
          <p:spPr bwMode="auto">
            <a:xfrm>
              <a:off x="2767" y="91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latin typeface="Arial" panose="020B0604020202020204" pitchFamily="34" charset="0"/>
                </a:rPr>
                <a:t>0</a:t>
              </a:r>
            </a:p>
          </p:txBody>
        </p:sp>
      </p:grpSp>
      <p:sp>
        <p:nvSpPr>
          <p:cNvPr id="27657" name="Rectangle 90"/>
          <p:cNvSpPr>
            <a:spLocks noChangeArrowheads="1"/>
          </p:cNvSpPr>
          <p:nvPr/>
        </p:nvSpPr>
        <p:spPr bwMode="auto">
          <a:xfrm>
            <a:off x="5341938" y="4184650"/>
            <a:ext cx="34432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Init: D</a:t>
            </a:r>
            <a:r>
              <a:rPr kumimoji="1" lang="en-US" altLang="zh-CN" sz="2000">
                <a:sym typeface="Wingdings" panose="05000000000000000000" pitchFamily="2" charset="2"/>
              </a:rPr>
              <a:t>X, BY, T0</a:t>
            </a:r>
            <a:r>
              <a:rPr kumimoji="1" lang="zh-CN" altLang="en-US" sz="2000">
                <a:sym typeface="Wingdings" panose="05000000000000000000" pitchFamily="2" charset="2"/>
              </a:rPr>
              <a:t>，</a:t>
            </a:r>
            <a:endParaRPr kumimoji="1" lang="en-US" altLang="zh-CN" sz="2000">
              <a:sym typeface="Wingdings" panose="05000000000000000000" pitchFamily="2" charset="2"/>
            </a:endParaRPr>
          </a:p>
          <a:p>
            <a:pPr eaLnBrk="1" hangingPunct="1">
              <a:spcAft>
                <a:spcPct val="0"/>
              </a:spcAft>
              <a:buFontTx/>
              <a:buNone/>
            </a:pPr>
            <a:r>
              <a:rPr kumimoji="1" lang="en-US" altLang="zh-CN" sz="2000">
                <a:sym typeface="Wingdings" panose="05000000000000000000" pitchFamily="2" charset="2"/>
              </a:rPr>
              <a:t>         A0, C0</a:t>
            </a:r>
            <a:endParaRPr kumimoji="1" lang="zh-CN" altLang="en-US" sz="2000">
              <a:sym typeface="Wingdings" panose="05000000000000000000" pitchFamily="2" charset="2"/>
            </a:endParaRPr>
          </a:p>
        </p:txBody>
      </p:sp>
      <p:sp>
        <p:nvSpPr>
          <p:cNvPr id="27658" name="Rectangle 91"/>
          <p:cNvSpPr>
            <a:spLocks noChangeArrowheads="1"/>
          </p:cNvSpPr>
          <p:nvPr/>
        </p:nvSpPr>
        <p:spPr bwMode="auto">
          <a:xfrm>
            <a:off x="5370513" y="4887913"/>
            <a:ext cx="1541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Cnt: </a:t>
            </a:r>
            <a:r>
              <a:rPr kumimoji="1" lang="en-US" altLang="zh-CN" sz="2000">
                <a:sym typeface="Wingdings" panose="05000000000000000000" pitchFamily="2" charset="2"/>
              </a:rPr>
              <a:t>TT-1</a:t>
            </a:r>
            <a:endParaRPr kumimoji="1" lang="zh-CN" altLang="en-US" sz="2000"/>
          </a:p>
        </p:txBody>
      </p:sp>
      <p:sp>
        <p:nvSpPr>
          <p:cNvPr id="27659" name="Rectangle 92"/>
          <p:cNvSpPr>
            <a:spLocks noChangeArrowheads="1"/>
          </p:cNvSpPr>
          <p:nvPr/>
        </p:nvSpPr>
        <p:spPr bwMode="auto">
          <a:xfrm>
            <a:off x="5337175" y="5283200"/>
            <a:ext cx="2255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Add: </a:t>
            </a:r>
            <a:r>
              <a:rPr kumimoji="1" lang="en-US" altLang="zh-CN" sz="2000">
                <a:sym typeface="Wingdings" panose="05000000000000000000" pitchFamily="2" charset="2"/>
              </a:rPr>
              <a:t>{C, A}A+D</a:t>
            </a:r>
            <a:endParaRPr kumimoji="1" lang="zh-CN" altLang="en-US" sz="2000"/>
          </a:p>
        </p:txBody>
      </p:sp>
      <p:sp>
        <p:nvSpPr>
          <p:cNvPr id="27660" name="Rectangle 93"/>
          <p:cNvSpPr>
            <a:spLocks noChangeArrowheads="1"/>
          </p:cNvSpPr>
          <p:nvPr/>
        </p:nvSpPr>
        <p:spPr bwMode="auto">
          <a:xfrm>
            <a:off x="5337175" y="5715000"/>
            <a:ext cx="33829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Shr: </a:t>
            </a:r>
            <a:r>
              <a:rPr kumimoji="1" lang="en-US" altLang="zh-CN" sz="2000">
                <a:sym typeface="Wingdings" panose="05000000000000000000" pitchFamily="2" charset="2"/>
              </a:rPr>
              <a:t>{C, A, B}{C, A, B}&gt;&gt;1</a:t>
            </a:r>
            <a:r>
              <a:rPr kumimoji="1" lang="zh-CN" altLang="en-US" sz="2000">
                <a:sym typeface="Wingdings" panose="05000000000000000000" pitchFamily="2" charset="2"/>
              </a:rPr>
              <a:t>，</a:t>
            </a:r>
            <a:endParaRPr kumimoji="1" lang="en-US" altLang="zh-CN" sz="2000">
              <a:sym typeface="Wingdings" panose="05000000000000000000" pitchFamily="2" charset="2"/>
            </a:endParaRPr>
          </a:p>
          <a:p>
            <a:pPr eaLnBrk="1" hangingPunct="1">
              <a:spcAft>
                <a:spcPct val="0"/>
              </a:spcAft>
              <a:buFontTx/>
              <a:buNone/>
            </a:pPr>
            <a:r>
              <a:rPr kumimoji="1" lang="en-US" altLang="zh-CN" sz="2000">
                <a:sym typeface="Wingdings" panose="05000000000000000000" pitchFamily="2" charset="2"/>
              </a:rPr>
              <a:t>         C0</a:t>
            </a:r>
            <a:endParaRPr kumimoji="1" lang="zh-CN" altLang="en-US" sz="2000">
              <a:sym typeface="Wingdings" panose="05000000000000000000" pitchFamily="2" charset="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B0E3AE8-DE37-4CDF-9407-A03FACA91ED1}"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29699"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(4)</a:t>
            </a:r>
          </a:p>
        </p:txBody>
      </p:sp>
      <p:sp>
        <p:nvSpPr>
          <p:cNvPr id="2970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318ECC6-3B64-4415-98C1-2FD0897687A0}" type="slidenum">
              <a:rPr lang="en-US" altLang="zh-CN" sz="1800" b="0" smtClean="0">
                <a:solidFill>
                  <a:srgbClr val="B2B2B2"/>
                </a:solidFill>
                <a:latin typeface="Arial" panose="020B0604020202020204" pitchFamily="34" charset="0"/>
              </a:rPr>
              <a:pPr>
                <a:spcAft>
                  <a:spcPct val="0"/>
                </a:spcAft>
                <a:buFontTx/>
                <a:buNone/>
              </a:pPr>
              <a:t>15</a:t>
            </a:fld>
            <a:endParaRPr lang="en-US" altLang="zh-CN" sz="1800" b="0">
              <a:solidFill>
                <a:srgbClr val="B2B2B2"/>
              </a:solidFill>
              <a:latin typeface="Arial" panose="020B0604020202020204" pitchFamily="34" charset="0"/>
            </a:endParaRPr>
          </a:p>
        </p:txBody>
      </p:sp>
      <p:sp>
        <p:nvSpPr>
          <p:cNvPr id="29701" name="Rectangle 2"/>
          <p:cNvSpPr>
            <a:spLocks noGrp="1" noChangeArrowheads="1"/>
          </p:cNvSpPr>
          <p:nvPr>
            <p:ph type="title"/>
          </p:nvPr>
        </p:nvSpPr>
        <p:spPr>
          <a:xfrm>
            <a:off x="457200" y="125413"/>
            <a:ext cx="8229600" cy="1179512"/>
          </a:xfrm>
        </p:spPr>
        <p:txBody>
          <a:bodyPr/>
          <a:lstStyle/>
          <a:p>
            <a:r>
              <a:rPr kumimoji="1" lang="zh-CN" altLang="en-US">
                <a:latin typeface="宋体" panose="02010600030101010101" pitchFamily="2" charset="-122"/>
              </a:rPr>
              <a:t>乘法器</a:t>
            </a:r>
            <a:r>
              <a:rPr lang="zh-CN" altLang="en-US">
                <a:solidFill>
                  <a:schemeClr val="tx1"/>
                </a:solidFill>
              </a:rPr>
              <a:t>控制单元</a:t>
            </a:r>
          </a:p>
        </p:txBody>
      </p:sp>
      <p:sp>
        <p:nvSpPr>
          <p:cNvPr id="29702" name="Rectangle 3"/>
          <p:cNvSpPr>
            <a:spLocks noGrp="1" noChangeArrowheads="1"/>
          </p:cNvSpPr>
          <p:nvPr>
            <p:ph type="body" idx="1"/>
          </p:nvPr>
        </p:nvSpPr>
        <p:spPr>
          <a:xfrm>
            <a:off x="457200" y="1231900"/>
            <a:ext cx="6130925" cy="792163"/>
          </a:xfrm>
        </p:spPr>
        <p:txBody>
          <a:bodyPr/>
          <a:lstStyle/>
          <a:p>
            <a:pPr>
              <a:lnSpc>
                <a:spcPct val="120000"/>
              </a:lnSpc>
            </a:pPr>
            <a:r>
              <a:rPr lang="zh-CN" altLang="en-US"/>
              <a:t>状态图</a:t>
            </a:r>
            <a:endParaRPr lang="en-US" altLang="zh-CN"/>
          </a:p>
        </p:txBody>
      </p:sp>
      <p:grpSp>
        <p:nvGrpSpPr>
          <p:cNvPr id="2" name="Group 95"/>
          <p:cNvGrpSpPr>
            <a:grpSpLocks/>
          </p:cNvGrpSpPr>
          <p:nvPr/>
        </p:nvGrpSpPr>
        <p:grpSpPr bwMode="auto">
          <a:xfrm>
            <a:off x="1395413" y="1989138"/>
            <a:ext cx="2870200" cy="4068762"/>
            <a:chOff x="959" y="1139"/>
            <a:chExt cx="1808" cy="2563"/>
          </a:xfrm>
        </p:grpSpPr>
        <p:sp>
          <p:nvSpPr>
            <p:cNvPr id="29731" name="Oval 16"/>
            <p:cNvSpPr>
              <a:spLocks noChangeArrowheads="1"/>
            </p:cNvSpPr>
            <p:nvPr/>
          </p:nvSpPr>
          <p:spPr bwMode="auto">
            <a:xfrm>
              <a:off x="1300" y="1411"/>
              <a:ext cx="725" cy="51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Aft>
                  <a:spcPct val="0"/>
                </a:spcAft>
                <a:buFontTx/>
                <a:buNone/>
              </a:pPr>
              <a:r>
                <a:rPr lang="en-US" altLang="zh-CN" sz="2400"/>
                <a:t>S</a:t>
              </a:r>
              <a:r>
                <a:rPr lang="en-US" altLang="zh-CN" sz="1800"/>
                <a:t>0</a:t>
              </a:r>
            </a:p>
            <a:p>
              <a:pPr algn="ctr" eaLnBrk="1" hangingPunct="1">
                <a:lnSpc>
                  <a:spcPct val="80000"/>
                </a:lnSpc>
                <a:spcAft>
                  <a:spcPct val="0"/>
                </a:spcAft>
                <a:buFontTx/>
                <a:buNone/>
              </a:pPr>
              <a:r>
                <a:rPr lang="en-US" altLang="zh-CN" sz="1800" b="0"/>
                <a:t>Done</a:t>
              </a:r>
            </a:p>
          </p:txBody>
        </p:sp>
        <p:sp>
          <p:nvSpPr>
            <p:cNvPr id="29732" name="Arc 17"/>
            <p:cNvSpPr>
              <a:spLocks/>
            </p:cNvSpPr>
            <p:nvPr/>
          </p:nvSpPr>
          <p:spPr bwMode="auto">
            <a:xfrm rot="10261385" flipH="1">
              <a:off x="1922" y="1366"/>
              <a:ext cx="374" cy="431"/>
            </a:xfrm>
            <a:custGeom>
              <a:avLst/>
              <a:gdLst>
                <a:gd name="T0" fmla="*/ 0 w 38761"/>
                <a:gd name="T1" fmla="*/ 0 h 43200"/>
                <a:gd name="T2" fmla="*/ 0 w 38761"/>
                <a:gd name="T3" fmla="*/ 0 h 43200"/>
                <a:gd name="T4" fmla="*/ 0 w 38761"/>
                <a:gd name="T5" fmla="*/ 0 h 43200"/>
                <a:gd name="T6" fmla="*/ 0 60000 65536"/>
                <a:gd name="T7" fmla="*/ 0 60000 65536"/>
                <a:gd name="T8" fmla="*/ 0 60000 65536"/>
                <a:gd name="T9" fmla="*/ 0 w 38761"/>
                <a:gd name="T10" fmla="*/ 0 h 43200"/>
                <a:gd name="T11" fmla="*/ 38761 w 38761"/>
                <a:gd name="T12" fmla="*/ 43200 h 43200"/>
              </a:gdLst>
              <a:ahLst/>
              <a:cxnLst>
                <a:cxn ang="T6">
                  <a:pos x="T0" y="T1"/>
                </a:cxn>
                <a:cxn ang="T7">
                  <a:pos x="T2" y="T3"/>
                </a:cxn>
                <a:cxn ang="T8">
                  <a:pos x="T4" y="T5"/>
                </a:cxn>
              </a:cxnLst>
              <a:rect l="T9" t="T10" r="T11" b="T12"/>
              <a:pathLst>
                <a:path w="38761" h="43200" fill="none" extrusionOk="0">
                  <a:moveTo>
                    <a:pt x="4183" y="4333"/>
                  </a:moveTo>
                  <a:cubicBezTo>
                    <a:pt x="7925" y="1520"/>
                    <a:pt x="12479" y="-1"/>
                    <a:pt x="17161" y="0"/>
                  </a:cubicBezTo>
                  <a:cubicBezTo>
                    <a:pt x="29090" y="0"/>
                    <a:pt x="38761" y="9670"/>
                    <a:pt x="38761" y="21600"/>
                  </a:cubicBezTo>
                  <a:cubicBezTo>
                    <a:pt x="38761" y="33529"/>
                    <a:pt x="29090" y="43200"/>
                    <a:pt x="17161" y="43200"/>
                  </a:cubicBezTo>
                  <a:cubicBezTo>
                    <a:pt x="10431" y="43200"/>
                    <a:pt x="4086" y="40063"/>
                    <a:pt x="-1" y="34717"/>
                  </a:cubicBezTo>
                </a:path>
                <a:path w="38761" h="43200" stroke="0" extrusionOk="0">
                  <a:moveTo>
                    <a:pt x="4183" y="4333"/>
                  </a:moveTo>
                  <a:cubicBezTo>
                    <a:pt x="7925" y="1520"/>
                    <a:pt x="12479" y="-1"/>
                    <a:pt x="17161" y="0"/>
                  </a:cubicBezTo>
                  <a:cubicBezTo>
                    <a:pt x="29090" y="0"/>
                    <a:pt x="38761" y="9670"/>
                    <a:pt x="38761" y="21600"/>
                  </a:cubicBezTo>
                  <a:cubicBezTo>
                    <a:pt x="38761" y="33529"/>
                    <a:pt x="29090" y="43200"/>
                    <a:pt x="17161" y="43200"/>
                  </a:cubicBezTo>
                  <a:cubicBezTo>
                    <a:pt x="10431" y="43200"/>
                    <a:pt x="4086" y="40063"/>
                    <a:pt x="-1" y="34717"/>
                  </a:cubicBezTo>
                  <a:lnTo>
                    <a:pt x="17161" y="21600"/>
                  </a:lnTo>
                  <a:lnTo>
                    <a:pt x="4183" y="4333"/>
                  </a:lnTo>
                  <a:close/>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33" name="Text Box 18"/>
            <p:cNvSpPr txBox="1">
              <a:spLocks noChangeArrowheads="1"/>
            </p:cNvSpPr>
            <p:nvPr/>
          </p:nvSpPr>
          <p:spPr bwMode="auto">
            <a:xfrm>
              <a:off x="1753" y="1955"/>
              <a:ext cx="5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Start/Init</a:t>
              </a:r>
            </a:p>
          </p:txBody>
        </p:sp>
        <p:sp>
          <p:nvSpPr>
            <p:cNvPr id="29734" name="Line 19"/>
            <p:cNvSpPr>
              <a:spLocks noChangeShapeType="1"/>
            </p:cNvSpPr>
            <p:nvPr/>
          </p:nvSpPr>
          <p:spPr bwMode="auto">
            <a:xfrm>
              <a:off x="1662" y="1161"/>
              <a:ext cx="0" cy="249"/>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35" name="Text Box 20"/>
            <p:cNvSpPr txBox="1">
              <a:spLocks noChangeArrowheads="1"/>
            </p:cNvSpPr>
            <p:nvPr/>
          </p:nvSpPr>
          <p:spPr bwMode="auto">
            <a:xfrm>
              <a:off x="1232" y="1139"/>
              <a:ext cx="35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Reset</a:t>
              </a:r>
            </a:p>
          </p:txBody>
        </p:sp>
        <p:sp>
          <p:nvSpPr>
            <p:cNvPr id="29736" name="Line 21"/>
            <p:cNvSpPr>
              <a:spLocks noChangeShapeType="1"/>
            </p:cNvSpPr>
            <p:nvPr/>
          </p:nvSpPr>
          <p:spPr bwMode="auto">
            <a:xfrm>
              <a:off x="1662" y="1910"/>
              <a:ext cx="0" cy="295"/>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37" name="Oval 22"/>
            <p:cNvSpPr>
              <a:spLocks noChangeArrowheads="1"/>
            </p:cNvSpPr>
            <p:nvPr/>
          </p:nvSpPr>
          <p:spPr bwMode="auto">
            <a:xfrm>
              <a:off x="1282" y="2205"/>
              <a:ext cx="748" cy="54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Aft>
                  <a:spcPct val="0"/>
                </a:spcAft>
                <a:buFontTx/>
                <a:buNone/>
              </a:pPr>
              <a:r>
                <a:rPr lang="en-US" altLang="zh-CN" sz="2400"/>
                <a:t>S</a:t>
              </a:r>
              <a:r>
                <a:rPr lang="en-US" altLang="zh-CN" sz="1800"/>
                <a:t>1</a:t>
              </a:r>
            </a:p>
            <a:p>
              <a:pPr algn="ctr" eaLnBrk="1" hangingPunct="1">
                <a:lnSpc>
                  <a:spcPct val="80000"/>
                </a:lnSpc>
                <a:spcAft>
                  <a:spcPct val="0"/>
                </a:spcAft>
                <a:buFontTx/>
                <a:buNone/>
              </a:pPr>
              <a:r>
                <a:rPr lang="en-US" altLang="zh-CN" sz="1800" b="0"/>
                <a:t>Cnt</a:t>
              </a:r>
            </a:p>
          </p:txBody>
        </p:sp>
        <p:sp>
          <p:nvSpPr>
            <p:cNvPr id="29738" name="Oval 23"/>
            <p:cNvSpPr>
              <a:spLocks noChangeArrowheads="1"/>
            </p:cNvSpPr>
            <p:nvPr/>
          </p:nvSpPr>
          <p:spPr bwMode="auto">
            <a:xfrm>
              <a:off x="1214" y="3101"/>
              <a:ext cx="930" cy="601"/>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a:t>S</a:t>
              </a:r>
              <a:r>
                <a:rPr lang="en-US" altLang="zh-CN" sz="1800"/>
                <a:t>2</a:t>
              </a:r>
            </a:p>
            <a:p>
              <a:pPr algn="ctr" eaLnBrk="1" hangingPunct="1">
                <a:spcAft>
                  <a:spcPct val="0"/>
                </a:spcAft>
                <a:buFontTx/>
                <a:buNone/>
              </a:pPr>
              <a:r>
                <a:rPr lang="en-US" altLang="zh-CN" sz="1800" b="0"/>
                <a:t>Shr</a:t>
              </a:r>
            </a:p>
          </p:txBody>
        </p:sp>
        <p:sp>
          <p:nvSpPr>
            <p:cNvPr id="29739" name="Arc 24"/>
            <p:cNvSpPr>
              <a:spLocks/>
            </p:cNvSpPr>
            <p:nvPr/>
          </p:nvSpPr>
          <p:spPr bwMode="auto">
            <a:xfrm rot="21549739" flipH="1">
              <a:off x="1390" y="2705"/>
              <a:ext cx="201" cy="452"/>
            </a:xfrm>
            <a:custGeom>
              <a:avLst/>
              <a:gdLst>
                <a:gd name="T0" fmla="*/ 0 w 21600"/>
                <a:gd name="T1" fmla="*/ 0 h 32237"/>
                <a:gd name="T2" fmla="*/ 0 w 21600"/>
                <a:gd name="T3" fmla="*/ 0 h 32237"/>
                <a:gd name="T4" fmla="*/ 0 w 21600"/>
                <a:gd name="T5" fmla="*/ 0 h 32237"/>
                <a:gd name="T6" fmla="*/ 0 60000 65536"/>
                <a:gd name="T7" fmla="*/ 0 60000 65536"/>
                <a:gd name="T8" fmla="*/ 0 60000 65536"/>
                <a:gd name="T9" fmla="*/ 0 w 21600"/>
                <a:gd name="T10" fmla="*/ 0 h 32237"/>
                <a:gd name="T11" fmla="*/ 21600 w 21600"/>
                <a:gd name="T12" fmla="*/ 32237 h 32237"/>
              </a:gdLst>
              <a:ahLst/>
              <a:cxnLst>
                <a:cxn ang="T6">
                  <a:pos x="T0" y="T1"/>
                </a:cxn>
                <a:cxn ang="T7">
                  <a:pos x="T2" y="T3"/>
                </a:cxn>
                <a:cxn ang="T8">
                  <a:pos x="T4" y="T5"/>
                </a:cxn>
              </a:cxnLst>
              <a:rect l="T9" t="T10" r="T11" b="T12"/>
              <a:pathLst>
                <a:path w="21600" h="32237" fill="none" extrusionOk="0">
                  <a:moveTo>
                    <a:pt x="12754" y="0"/>
                  </a:moveTo>
                  <a:cubicBezTo>
                    <a:pt x="18314" y="4067"/>
                    <a:pt x="21600" y="10543"/>
                    <a:pt x="21600" y="17432"/>
                  </a:cubicBezTo>
                  <a:cubicBezTo>
                    <a:pt x="21600" y="22934"/>
                    <a:pt x="19499" y="28230"/>
                    <a:pt x="15728" y="32237"/>
                  </a:cubicBezTo>
                </a:path>
                <a:path w="21600" h="32237" stroke="0" extrusionOk="0">
                  <a:moveTo>
                    <a:pt x="12754" y="0"/>
                  </a:moveTo>
                  <a:cubicBezTo>
                    <a:pt x="18314" y="4067"/>
                    <a:pt x="21600" y="10543"/>
                    <a:pt x="21600" y="17432"/>
                  </a:cubicBezTo>
                  <a:cubicBezTo>
                    <a:pt x="21600" y="22934"/>
                    <a:pt x="19499" y="28230"/>
                    <a:pt x="15728" y="32237"/>
                  </a:cubicBezTo>
                  <a:lnTo>
                    <a:pt x="0" y="17432"/>
                  </a:lnTo>
                  <a:lnTo>
                    <a:pt x="12754" y="0"/>
                  </a:lnTo>
                  <a:close/>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40" name="Arc 25"/>
            <p:cNvSpPr>
              <a:spLocks/>
            </p:cNvSpPr>
            <p:nvPr/>
          </p:nvSpPr>
          <p:spPr bwMode="auto">
            <a:xfrm rot="-50261">
              <a:off x="1781" y="2704"/>
              <a:ext cx="160" cy="436"/>
            </a:xfrm>
            <a:custGeom>
              <a:avLst/>
              <a:gdLst>
                <a:gd name="T0" fmla="*/ 0 w 21600"/>
                <a:gd name="T1" fmla="*/ 0 h 36574"/>
                <a:gd name="T2" fmla="*/ 0 w 21600"/>
                <a:gd name="T3" fmla="*/ 0 h 36574"/>
                <a:gd name="T4" fmla="*/ 0 w 21600"/>
                <a:gd name="T5" fmla="*/ 0 h 36574"/>
                <a:gd name="T6" fmla="*/ 0 60000 65536"/>
                <a:gd name="T7" fmla="*/ 0 60000 65536"/>
                <a:gd name="T8" fmla="*/ 0 60000 65536"/>
                <a:gd name="T9" fmla="*/ 0 w 21600"/>
                <a:gd name="T10" fmla="*/ 0 h 36574"/>
                <a:gd name="T11" fmla="*/ 21600 w 21600"/>
                <a:gd name="T12" fmla="*/ 36574 h 36574"/>
              </a:gdLst>
              <a:ahLst/>
              <a:cxnLst>
                <a:cxn ang="T6">
                  <a:pos x="T0" y="T1"/>
                </a:cxn>
                <a:cxn ang="T7">
                  <a:pos x="T2" y="T3"/>
                </a:cxn>
                <a:cxn ang="T8">
                  <a:pos x="T4" y="T5"/>
                </a:cxn>
              </a:cxnLst>
              <a:rect l="T9" t="T10" r="T11" b="T12"/>
              <a:pathLst>
                <a:path w="21600" h="36574" fill="none" extrusionOk="0">
                  <a:moveTo>
                    <a:pt x="9288" y="-1"/>
                  </a:moveTo>
                  <a:cubicBezTo>
                    <a:pt x="16809" y="3582"/>
                    <a:pt x="21600" y="11170"/>
                    <a:pt x="21600" y="19501"/>
                  </a:cubicBezTo>
                  <a:cubicBezTo>
                    <a:pt x="21600" y="26179"/>
                    <a:pt x="18510" y="32483"/>
                    <a:pt x="13231" y="36574"/>
                  </a:cubicBezTo>
                </a:path>
                <a:path w="21600" h="36574" stroke="0" extrusionOk="0">
                  <a:moveTo>
                    <a:pt x="9288" y="-1"/>
                  </a:moveTo>
                  <a:cubicBezTo>
                    <a:pt x="16809" y="3582"/>
                    <a:pt x="21600" y="11170"/>
                    <a:pt x="21600" y="19501"/>
                  </a:cubicBezTo>
                  <a:cubicBezTo>
                    <a:pt x="21600" y="26179"/>
                    <a:pt x="18510" y="32483"/>
                    <a:pt x="13231" y="36574"/>
                  </a:cubicBezTo>
                  <a:lnTo>
                    <a:pt x="0" y="19501"/>
                  </a:lnTo>
                  <a:lnTo>
                    <a:pt x="9288" y="-1"/>
                  </a:lnTo>
                  <a:close/>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41" name="Text Box 26"/>
            <p:cNvSpPr txBox="1">
              <a:spLocks noChangeArrowheads="1"/>
            </p:cNvSpPr>
            <p:nvPr/>
          </p:nvSpPr>
          <p:spPr bwMode="auto">
            <a:xfrm>
              <a:off x="2025" y="2817"/>
              <a:ext cx="61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B[0]/Add</a:t>
              </a:r>
            </a:p>
          </p:txBody>
        </p:sp>
        <p:sp>
          <p:nvSpPr>
            <p:cNvPr id="29742" name="Text Box 27"/>
            <p:cNvSpPr txBox="1">
              <a:spLocks noChangeArrowheads="1"/>
            </p:cNvSpPr>
            <p:nvPr/>
          </p:nvSpPr>
          <p:spPr bwMode="auto">
            <a:xfrm>
              <a:off x="959" y="2794"/>
              <a:ext cx="3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!B[0]</a:t>
              </a:r>
            </a:p>
          </p:txBody>
        </p:sp>
        <p:cxnSp>
          <p:nvCxnSpPr>
            <p:cNvPr id="29743" name="AutoShape 28"/>
            <p:cNvCxnSpPr>
              <a:cxnSpLocks noChangeShapeType="1"/>
              <a:stCxn id="29738" idx="6"/>
              <a:endCxn id="29737" idx="6"/>
            </p:cNvCxnSpPr>
            <p:nvPr/>
          </p:nvCxnSpPr>
          <p:spPr bwMode="auto">
            <a:xfrm flipH="1" flipV="1">
              <a:off x="2039" y="2477"/>
              <a:ext cx="114" cy="925"/>
            </a:xfrm>
            <a:prstGeom prst="curvedConnector3">
              <a:avLst>
                <a:gd name="adj1" fmla="val -602634"/>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29744" name="AutoShape 29"/>
            <p:cNvCxnSpPr>
              <a:cxnSpLocks noChangeShapeType="1"/>
              <a:stCxn id="29738" idx="2"/>
              <a:endCxn id="29731" idx="2"/>
            </p:cNvCxnSpPr>
            <p:nvPr/>
          </p:nvCxnSpPr>
          <p:spPr bwMode="auto">
            <a:xfrm rot="10800000" flipH="1">
              <a:off x="1205" y="1666"/>
              <a:ext cx="86" cy="1736"/>
            </a:xfrm>
            <a:prstGeom prst="curvedConnector3">
              <a:avLst>
                <a:gd name="adj1" fmla="val -519769"/>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cxnSp>
        <p:sp>
          <p:nvSpPr>
            <p:cNvPr id="29745" name="Rectangle 30"/>
            <p:cNvSpPr>
              <a:spLocks noChangeArrowheads="1"/>
            </p:cNvSpPr>
            <p:nvPr/>
          </p:nvSpPr>
          <p:spPr bwMode="auto">
            <a:xfrm>
              <a:off x="2297" y="1456"/>
              <a:ext cx="4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a:t>
              </a:r>
              <a:r>
                <a:rPr kumimoji="1" lang="en-US" altLang="zh-CN" sz="2000" b="0"/>
                <a:t>Start</a:t>
              </a:r>
              <a:endParaRPr kumimoji="1" lang="zh-CN" altLang="en-US" sz="2000" b="0"/>
            </a:p>
          </p:txBody>
        </p:sp>
        <p:sp>
          <p:nvSpPr>
            <p:cNvPr id="29746" name="Text Box 31"/>
            <p:cNvSpPr txBox="1">
              <a:spLocks noChangeArrowheads="1"/>
            </p:cNvSpPr>
            <p:nvPr/>
          </p:nvSpPr>
          <p:spPr bwMode="auto">
            <a:xfrm>
              <a:off x="987" y="3429"/>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E</a:t>
              </a:r>
            </a:p>
          </p:txBody>
        </p:sp>
        <p:sp>
          <p:nvSpPr>
            <p:cNvPr id="29747" name="Text Box 32"/>
            <p:cNvSpPr txBox="1">
              <a:spLocks noChangeArrowheads="1"/>
            </p:cNvSpPr>
            <p:nvPr/>
          </p:nvSpPr>
          <p:spPr bwMode="auto">
            <a:xfrm>
              <a:off x="2325" y="3452"/>
              <a:ext cx="1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!E</a:t>
              </a:r>
            </a:p>
          </p:txBody>
        </p:sp>
      </p:grpSp>
      <p:sp>
        <p:nvSpPr>
          <p:cNvPr id="29704" name="Rectangle 90"/>
          <p:cNvSpPr>
            <a:spLocks noChangeArrowheads="1"/>
          </p:cNvSpPr>
          <p:nvPr/>
        </p:nvSpPr>
        <p:spPr bwMode="auto">
          <a:xfrm>
            <a:off x="5341938" y="4184650"/>
            <a:ext cx="34432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Init: D</a:t>
            </a:r>
            <a:r>
              <a:rPr kumimoji="1" lang="en-US" altLang="zh-CN" sz="2000">
                <a:sym typeface="Wingdings" panose="05000000000000000000" pitchFamily="2" charset="2"/>
              </a:rPr>
              <a:t>X, BY, T0</a:t>
            </a:r>
            <a:r>
              <a:rPr kumimoji="1" lang="zh-CN" altLang="en-US" sz="2000">
                <a:sym typeface="Wingdings" panose="05000000000000000000" pitchFamily="2" charset="2"/>
              </a:rPr>
              <a:t>，</a:t>
            </a:r>
            <a:endParaRPr kumimoji="1" lang="en-US" altLang="zh-CN" sz="2000">
              <a:sym typeface="Wingdings" panose="05000000000000000000" pitchFamily="2" charset="2"/>
            </a:endParaRPr>
          </a:p>
          <a:p>
            <a:pPr eaLnBrk="1" hangingPunct="1">
              <a:spcAft>
                <a:spcPct val="0"/>
              </a:spcAft>
              <a:buFontTx/>
              <a:buNone/>
            </a:pPr>
            <a:r>
              <a:rPr kumimoji="1" lang="en-US" altLang="zh-CN" sz="2000">
                <a:sym typeface="Wingdings" panose="05000000000000000000" pitchFamily="2" charset="2"/>
              </a:rPr>
              <a:t>         A0, C0</a:t>
            </a:r>
            <a:endParaRPr kumimoji="1" lang="zh-CN" altLang="en-US" sz="2000">
              <a:sym typeface="Wingdings" panose="05000000000000000000" pitchFamily="2" charset="2"/>
            </a:endParaRPr>
          </a:p>
        </p:txBody>
      </p:sp>
      <p:sp>
        <p:nvSpPr>
          <p:cNvPr id="29705" name="Rectangle 91"/>
          <p:cNvSpPr>
            <a:spLocks noChangeArrowheads="1"/>
          </p:cNvSpPr>
          <p:nvPr/>
        </p:nvSpPr>
        <p:spPr bwMode="auto">
          <a:xfrm>
            <a:off x="5370513" y="4887913"/>
            <a:ext cx="1541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Cnt: </a:t>
            </a:r>
            <a:r>
              <a:rPr kumimoji="1" lang="en-US" altLang="zh-CN" sz="2000">
                <a:sym typeface="Wingdings" panose="05000000000000000000" pitchFamily="2" charset="2"/>
              </a:rPr>
              <a:t>TT-1</a:t>
            </a:r>
            <a:endParaRPr kumimoji="1" lang="zh-CN" altLang="en-US" sz="2000"/>
          </a:p>
        </p:txBody>
      </p:sp>
      <p:sp>
        <p:nvSpPr>
          <p:cNvPr id="29706" name="Rectangle 92"/>
          <p:cNvSpPr>
            <a:spLocks noChangeArrowheads="1"/>
          </p:cNvSpPr>
          <p:nvPr/>
        </p:nvSpPr>
        <p:spPr bwMode="auto">
          <a:xfrm>
            <a:off x="5337175" y="5283200"/>
            <a:ext cx="2255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Add: </a:t>
            </a:r>
            <a:r>
              <a:rPr kumimoji="1" lang="en-US" altLang="zh-CN" sz="2000">
                <a:sym typeface="Wingdings" panose="05000000000000000000" pitchFamily="2" charset="2"/>
              </a:rPr>
              <a:t>{C, A}A+D</a:t>
            </a:r>
            <a:endParaRPr kumimoji="1" lang="zh-CN" altLang="en-US" sz="2000"/>
          </a:p>
        </p:txBody>
      </p:sp>
      <p:sp>
        <p:nvSpPr>
          <p:cNvPr id="29707" name="Rectangle 93"/>
          <p:cNvSpPr>
            <a:spLocks noChangeArrowheads="1"/>
          </p:cNvSpPr>
          <p:nvPr/>
        </p:nvSpPr>
        <p:spPr bwMode="auto">
          <a:xfrm>
            <a:off x="5337175" y="5715000"/>
            <a:ext cx="33829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Shr: </a:t>
            </a:r>
            <a:r>
              <a:rPr kumimoji="1" lang="en-US" altLang="zh-CN" sz="2000">
                <a:sym typeface="Wingdings" panose="05000000000000000000" pitchFamily="2" charset="2"/>
              </a:rPr>
              <a:t>{C, A, B}{C, A, B}&gt;&gt;1</a:t>
            </a:r>
            <a:r>
              <a:rPr kumimoji="1" lang="zh-CN" altLang="en-US" sz="2000">
                <a:sym typeface="Wingdings" panose="05000000000000000000" pitchFamily="2" charset="2"/>
              </a:rPr>
              <a:t>，</a:t>
            </a:r>
            <a:endParaRPr kumimoji="1" lang="en-US" altLang="zh-CN" sz="2000">
              <a:sym typeface="Wingdings" panose="05000000000000000000" pitchFamily="2" charset="2"/>
            </a:endParaRPr>
          </a:p>
          <a:p>
            <a:pPr eaLnBrk="1" hangingPunct="1">
              <a:spcAft>
                <a:spcPct val="0"/>
              </a:spcAft>
              <a:buFontTx/>
              <a:buNone/>
            </a:pPr>
            <a:r>
              <a:rPr kumimoji="1" lang="en-US" altLang="zh-CN" sz="2000">
                <a:sym typeface="Wingdings" panose="05000000000000000000" pitchFamily="2" charset="2"/>
              </a:rPr>
              <a:t>         C0</a:t>
            </a:r>
            <a:endParaRPr kumimoji="1" lang="zh-CN" altLang="en-US" sz="2000">
              <a:sym typeface="Wingdings" panose="05000000000000000000" pitchFamily="2" charset="2"/>
            </a:endParaRPr>
          </a:p>
        </p:txBody>
      </p:sp>
      <p:grpSp>
        <p:nvGrpSpPr>
          <p:cNvPr id="29708" name="Group 159"/>
          <p:cNvGrpSpPr>
            <a:grpSpLocks/>
          </p:cNvGrpSpPr>
          <p:nvPr/>
        </p:nvGrpSpPr>
        <p:grpSpPr bwMode="auto">
          <a:xfrm>
            <a:off x="5219700" y="1412875"/>
            <a:ext cx="3565525" cy="2628900"/>
            <a:chOff x="3288" y="890"/>
            <a:chExt cx="2246" cy="1656"/>
          </a:xfrm>
        </p:grpSpPr>
        <p:sp>
          <p:nvSpPr>
            <p:cNvPr id="29709" name="Line 129"/>
            <p:cNvSpPr>
              <a:spLocks noChangeShapeType="1"/>
            </p:cNvSpPr>
            <p:nvPr/>
          </p:nvSpPr>
          <p:spPr bwMode="auto">
            <a:xfrm>
              <a:off x="4087" y="1123"/>
              <a:ext cx="0" cy="249"/>
            </a:xfrm>
            <a:prstGeom prst="line">
              <a:avLst/>
            </a:prstGeom>
            <a:noFill/>
            <a:ln w="1905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10" name="Text Box 130"/>
            <p:cNvSpPr txBox="1">
              <a:spLocks noChangeArrowheads="1"/>
            </p:cNvSpPr>
            <p:nvPr/>
          </p:nvSpPr>
          <p:spPr bwMode="auto">
            <a:xfrm>
              <a:off x="3929" y="912"/>
              <a:ext cx="315"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a:solidFill>
                    <a:srgbClr val="0000FF"/>
                  </a:solidFill>
                </a:rPr>
                <a:t>Start</a:t>
              </a:r>
              <a:endParaRPr kumimoji="1" lang="en-US" altLang="zh-CN" sz="1800" baseline="-10000">
                <a:solidFill>
                  <a:srgbClr val="0000FF"/>
                </a:solidFill>
              </a:endParaRPr>
            </a:p>
          </p:txBody>
        </p:sp>
        <p:sp>
          <p:nvSpPr>
            <p:cNvPr id="29711" name="Line 131"/>
            <p:cNvSpPr>
              <a:spLocks noChangeShapeType="1"/>
            </p:cNvSpPr>
            <p:nvPr/>
          </p:nvSpPr>
          <p:spPr bwMode="auto">
            <a:xfrm>
              <a:off x="4766" y="1130"/>
              <a:ext cx="0" cy="249"/>
            </a:xfrm>
            <a:prstGeom prst="line">
              <a:avLst/>
            </a:prstGeom>
            <a:noFill/>
            <a:ln w="1905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12" name="Text Box 132"/>
            <p:cNvSpPr txBox="1">
              <a:spLocks noChangeArrowheads="1"/>
            </p:cNvSpPr>
            <p:nvPr/>
          </p:nvSpPr>
          <p:spPr bwMode="auto">
            <a:xfrm>
              <a:off x="4585" y="919"/>
              <a:ext cx="339"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a:solidFill>
                    <a:srgbClr val="0000FF"/>
                  </a:solidFill>
                </a:rPr>
                <a:t>Reset</a:t>
              </a:r>
              <a:endParaRPr kumimoji="1" lang="en-US" altLang="zh-CN" sz="1800" baseline="-10000">
                <a:solidFill>
                  <a:srgbClr val="0000FF"/>
                </a:solidFill>
              </a:endParaRPr>
            </a:p>
          </p:txBody>
        </p:sp>
        <p:sp>
          <p:nvSpPr>
            <p:cNvPr id="29713" name="Text Box 133"/>
            <p:cNvSpPr txBox="1">
              <a:spLocks noChangeArrowheads="1"/>
            </p:cNvSpPr>
            <p:nvPr/>
          </p:nvSpPr>
          <p:spPr bwMode="auto">
            <a:xfrm>
              <a:off x="5241" y="1380"/>
              <a:ext cx="22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a:t>Clk</a:t>
              </a:r>
              <a:endParaRPr kumimoji="1" lang="en-US" altLang="zh-CN" sz="1800" baseline="-10000"/>
            </a:p>
          </p:txBody>
        </p:sp>
        <p:sp>
          <p:nvSpPr>
            <p:cNvPr id="29714" name="Line 134"/>
            <p:cNvSpPr>
              <a:spLocks noChangeShapeType="1"/>
            </p:cNvSpPr>
            <p:nvPr/>
          </p:nvSpPr>
          <p:spPr bwMode="auto">
            <a:xfrm flipH="1">
              <a:off x="5194" y="1616"/>
              <a:ext cx="249" cy="0"/>
            </a:xfrm>
            <a:prstGeom prst="line">
              <a:avLst/>
            </a:prstGeom>
            <a:noFill/>
            <a:ln w="1905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15" name="AutoShape 135"/>
            <p:cNvSpPr>
              <a:spLocks noChangeArrowheads="1"/>
            </p:cNvSpPr>
            <p:nvPr/>
          </p:nvSpPr>
          <p:spPr bwMode="auto">
            <a:xfrm>
              <a:off x="3719" y="1366"/>
              <a:ext cx="1474" cy="476"/>
            </a:xfrm>
            <a:prstGeom prst="roundRect">
              <a:avLst>
                <a:gd name="adj" fmla="val 1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400">
                  <a:latin typeface="Arial" panose="020B0604020202020204" pitchFamily="34" charset="0"/>
                </a:rPr>
                <a:t>控制单元</a:t>
              </a:r>
              <a:endParaRPr lang="en-US" altLang="zh-CN" sz="2400">
                <a:latin typeface="Arial" panose="020B0604020202020204" pitchFamily="34" charset="0"/>
              </a:endParaRPr>
            </a:p>
          </p:txBody>
        </p:sp>
        <p:sp>
          <p:nvSpPr>
            <p:cNvPr id="29716" name="Line 136"/>
            <p:cNvSpPr>
              <a:spLocks noChangeShapeType="1"/>
            </p:cNvSpPr>
            <p:nvPr/>
          </p:nvSpPr>
          <p:spPr bwMode="auto">
            <a:xfrm>
              <a:off x="5011" y="1842"/>
              <a:ext cx="0" cy="249"/>
            </a:xfrm>
            <a:prstGeom prst="line">
              <a:avLst/>
            </a:prstGeom>
            <a:noFill/>
            <a:ln w="1905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17" name="Line 137"/>
            <p:cNvSpPr>
              <a:spLocks noChangeShapeType="1"/>
            </p:cNvSpPr>
            <p:nvPr/>
          </p:nvSpPr>
          <p:spPr bwMode="auto">
            <a:xfrm>
              <a:off x="4127" y="1842"/>
              <a:ext cx="0" cy="431"/>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18" name="Line 138"/>
            <p:cNvSpPr>
              <a:spLocks noChangeShapeType="1"/>
            </p:cNvSpPr>
            <p:nvPr/>
          </p:nvSpPr>
          <p:spPr bwMode="auto">
            <a:xfrm>
              <a:off x="3855" y="1842"/>
              <a:ext cx="0" cy="249"/>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19" name="Line 139"/>
            <p:cNvSpPr>
              <a:spLocks noChangeShapeType="1"/>
            </p:cNvSpPr>
            <p:nvPr/>
          </p:nvSpPr>
          <p:spPr bwMode="auto">
            <a:xfrm>
              <a:off x="4717" y="1842"/>
              <a:ext cx="0" cy="431"/>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20" name="Line 140"/>
            <p:cNvSpPr>
              <a:spLocks noChangeShapeType="1"/>
            </p:cNvSpPr>
            <p:nvPr/>
          </p:nvSpPr>
          <p:spPr bwMode="auto">
            <a:xfrm>
              <a:off x="4422" y="1842"/>
              <a:ext cx="0" cy="249"/>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21" name="Rectangle 142"/>
            <p:cNvSpPr>
              <a:spLocks noChangeArrowheads="1"/>
            </p:cNvSpPr>
            <p:nvPr/>
          </p:nvSpPr>
          <p:spPr bwMode="auto">
            <a:xfrm>
              <a:off x="3646" y="2046"/>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Init</a:t>
              </a:r>
              <a:endParaRPr kumimoji="1" lang="zh-CN" altLang="en-US" sz="2000"/>
            </a:p>
          </p:txBody>
        </p:sp>
        <p:sp>
          <p:nvSpPr>
            <p:cNvPr id="29722" name="Rectangle 143"/>
            <p:cNvSpPr>
              <a:spLocks noChangeArrowheads="1"/>
            </p:cNvSpPr>
            <p:nvPr/>
          </p:nvSpPr>
          <p:spPr bwMode="auto">
            <a:xfrm>
              <a:off x="4213" y="2046"/>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Add</a:t>
              </a:r>
              <a:endParaRPr kumimoji="1" lang="zh-CN" altLang="en-US" sz="2000"/>
            </a:p>
          </p:txBody>
        </p:sp>
        <p:sp>
          <p:nvSpPr>
            <p:cNvPr id="29723" name="Line 144"/>
            <p:cNvSpPr>
              <a:spLocks noChangeShapeType="1"/>
            </p:cNvSpPr>
            <p:nvPr/>
          </p:nvSpPr>
          <p:spPr bwMode="auto">
            <a:xfrm flipH="1">
              <a:off x="3402" y="1524"/>
              <a:ext cx="317" cy="0"/>
            </a:xfrm>
            <a:prstGeom prst="line">
              <a:avLst/>
            </a:prstGeom>
            <a:noFill/>
            <a:ln w="19050">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9724" name="Rectangle 145"/>
            <p:cNvSpPr>
              <a:spLocks noChangeArrowheads="1"/>
            </p:cNvSpPr>
            <p:nvPr/>
          </p:nvSpPr>
          <p:spPr bwMode="auto">
            <a:xfrm>
              <a:off x="3470" y="1320"/>
              <a:ext cx="1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a:t>E</a:t>
              </a:r>
            </a:p>
          </p:txBody>
        </p:sp>
        <p:sp>
          <p:nvSpPr>
            <p:cNvPr id="29725" name="Line 146"/>
            <p:cNvSpPr>
              <a:spLocks noChangeShapeType="1"/>
            </p:cNvSpPr>
            <p:nvPr/>
          </p:nvSpPr>
          <p:spPr bwMode="auto">
            <a:xfrm flipH="1">
              <a:off x="3402" y="1683"/>
              <a:ext cx="317" cy="0"/>
            </a:xfrm>
            <a:prstGeom prst="line">
              <a:avLst/>
            </a:prstGeom>
            <a:noFill/>
            <a:ln w="19050">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9726" name="Rectangle 147"/>
            <p:cNvSpPr>
              <a:spLocks noChangeArrowheads="1"/>
            </p:cNvSpPr>
            <p:nvPr/>
          </p:nvSpPr>
          <p:spPr bwMode="auto">
            <a:xfrm>
              <a:off x="3379" y="1759"/>
              <a:ext cx="29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a:t>B[0]</a:t>
              </a:r>
            </a:p>
          </p:txBody>
        </p:sp>
        <p:sp>
          <p:nvSpPr>
            <p:cNvPr id="29727" name="Rectangle 148"/>
            <p:cNvSpPr>
              <a:spLocks noChangeArrowheads="1"/>
            </p:cNvSpPr>
            <p:nvPr/>
          </p:nvSpPr>
          <p:spPr bwMode="auto">
            <a:xfrm>
              <a:off x="3913" y="2250"/>
              <a:ext cx="3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Cnt</a:t>
              </a:r>
              <a:endParaRPr kumimoji="1" lang="zh-CN" altLang="en-US" sz="2000"/>
            </a:p>
          </p:txBody>
        </p:sp>
        <p:sp>
          <p:nvSpPr>
            <p:cNvPr id="29728" name="Rectangle 149"/>
            <p:cNvSpPr>
              <a:spLocks noChangeArrowheads="1"/>
            </p:cNvSpPr>
            <p:nvPr/>
          </p:nvSpPr>
          <p:spPr bwMode="auto">
            <a:xfrm>
              <a:off x="4556" y="2250"/>
              <a:ext cx="3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Shr</a:t>
              </a:r>
              <a:endParaRPr kumimoji="1" lang="zh-CN" altLang="en-US" sz="2000"/>
            </a:p>
          </p:txBody>
        </p:sp>
        <p:sp>
          <p:nvSpPr>
            <p:cNvPr id="29729" name="Rectangle 150"/>
            <p:cNvSpPr>
              <a:spLocks noChangeArrowheads="1"/>
            </p:cNvSpPr>
            <p:nvPr/>
          </p:nvSpPr>
          <p:spPr bwMode="auto">
            <a:xfrm>
              <a:off x="4845" y="2046"/>
              <a:ext cx="4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solidFill>
                    <a:srgbClr val="0000FF"/>
                  </a:solidFill>
                </a:rPr>
                <a:t>Done</a:t>
              </a:r>
              <a:endParaRPr kumimoji="1" lang="zh-CN" altLang="en-US" sz="2000">
                <a:solidFill>
                  <a:srgbClr val="0000FF"/>
                </a:solidFill>
              </a:endParaRPr>
            </a:p>
          </p:txBody>
        </p:sp>
        <p:sp>
          <p:nvSpPr>
            <p:cNvPr id="29730" name="Rectangle 156"/>
            <p:cNvSpPr>
              <a:spLocks noChangeArrowheads="1"/>
            </p:cNvSpPr>
            <p:nvPr/>
          </p:nvSpPr>
          <p:spPr bwMode="auto">
            <a:xfrm>
              <a:off x="3288" y="890"/>
              <a:ext cx="2246" cy="1656"/>
            </a:xfrm>
            <a:prstGeom prst="rect">
              <a:avLst/>
            </a:prstGeom>
            <a:noFill/>
            <a:ln w="19050">
              <a:solidFill>
                <a:srgbClr val="CC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F4F450BF-A779-4F9A-916F-E03AF59E78A8}"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31747"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(4)</a:t>
            </a:r>
          </a:p>
        </p:txBody>
      </p:sp>
      <p:sp>
        <p:nvSpPr>
          <p:cNvPr id="3174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16D1BFAC-10DE-485B-ADFB-BCFFB2412EEA}" type="slidenum">
              <a:rPr lang="en-US" altLang="zh-CN" sz="1800" b="0" smtClean="0">
                <a:solidFill>
                  <a:srgbClr val="B2B2B2"/>
                </a:solidFill>
                <a:latin typeface="Arial" panose="020B0604020202020204" pitchFamily="34" charset="0"/>
              </a:rPr>
              <a:pPr>
                <a:spcAft>
                  <a:spcPct val="0"/>
                </a:spcAft>
                <a:buFontTx/>
                <a:buNone/>
              </a:pPr>
              <a:t>16</a:t>
            </a:fld>
            <a:endParaRPr lang="en-US" altLang="zh-CN" sz="1800" b="0">
              <a:solidFill>
                <a:srgbClr val="B2B2B2"/>
              </a:solidFill>
              <a:latin typeface="Arial" panose="020B0604020202020204" pitchFamily="34" charset="0"/>
            </a:endParaRPr>
          </a:p>
        </p:txBody>
      </p:sp>
      <p:sp>
        <p:nvSpPr>
          <p:cNvPr id="31749" name="Rectangle 2"/>
          <p:cNvSpPr>
            <a:spLocks noGrp="1" noChangeArrowheads="1"/>
          </p:cNvSpPr>
          <p:nvPr>
            <p:ph type="title"/>
          </p:nvPr>
        </p:nvSpPr>
        <p:spPr>
          <a:xfrm>
            <a:off x="457200" y="125413"/>
            <a:ext cx="8229600" cy="1179512"/>
          </a:xfrm>
        </p:spPr>
        <p:txBody>
          <a:bodyPr/>
          <a:lstStyle/>
          <a:p>
            <a:r>
              <a:rPr kumimoji="1" lang="zh-CN" altLang="en-US">
                <a:latin typeface="宋体" panose="02010600030101010101" pitchFamily="2" charset="-122"/>
              </a:rPr>
              <a:t>乘法器</a:t>
            </a:r>
            <a:r>
              <a:rPr lang="zh-CN" altLang="en-US">
                <a:solidFill>
                  <a:schemeClr val="tx1"/>
                </a:solidFill>
              </a:rPr>
              <a:t>控制单元</a:t>
            </a:r>
            <a:r>
              <a:rPr kumimoji="1" lang="en-US" altLang="zh-CN">
                <a:latin typeface="宋体" panose="02010600030101010101" pitchFamily="2" charset="-122"/>
              </a:rPr>
              <a:t>(</a:t>
            </a:r>
            <a:r>
              <a:rPr kumimoji="1" lang="zh-CN" altLang="en-US">
                <a:latin typeface="宋体" panose="02010600030101010101" pitchFamily="2" charset="-122"/>
              </a:rPr>
              <a:t>续</a:t>
            </a:r>
            <a:r>
              <a:rPr kumimoji="1" lang="en-US" altLang="zh-CN">
                <a:latin typeface="宋体" panose="02010600030101010101" pitchFamily="2" charset="-122"/>
              </a:rPr>
              <a:t>1)</a:t>
            </a:r>
            <a:endParaRPr kumimoji="1" lang="zh-CN" altLang="en-US">
              <a:latin typeface="宋体" panose="02010600030101010101" pitchFamily="2" charset="-122"/>
            </a:endParaRPr>
          </a:p>
        </p:txBody>
      </p:sp>
      <p:sp>
        <p:nvSpPr>
          <p:cNvPr id="31750" name="Rectangle 3"/>
          <p:cNvSpPr>
            <a:spLocks noGrp="1" noChangeArrowheads="1"/>
          </p:cNvSpPr>
          <p:nvPr>
            <p:ph type="body" idx="1"/>
          </p:nvPr>
        </p:nvSpPr>
        <p:spPr>
          <a:xfrm>
            <a:off x="457200" y="1231900"/>
            <a:ext cx="6130925" cy="792163"/>
          </a:xfrm>
        </p:spPr>
        <p:txBody>
          <a:bodyPr/>
          <a:lstStyle/>
          <a:p>
            <a:pPr>
              <a:lnSpc>
                <a:spcPct val="120000"/>
              </a:lnSpc>
            </a:pPr>
            <a:r>
              <a:rPr lang="zh-CN" altLang="en-US"/>
              <a:t>状态表</a:t>
            </a:r>
            <a:endParaRPr lang="en-US" altLang="zh-CN"/>
          </a:p>
        </p:txBody>
      </p:sp>
      <p:sp>
        <p:nvSpPr>
          <p:cNvPr id="31751" name="Text Box 4"/>
          <p:cNvSpPr txBox="1">
            <a:spLocks noChangeArrowheads="1"/>
          </p:cNvSpPr>
          <p:nvPr/>
        </p:nvSpPr>
        <p:spPr bwMode="auto">
          <a:xfrm>
            <a:off x="2887663" y="2097088"/>
            <a:ext cx="568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Reset</a:t>
            </a:r>
          </a:p>
        </p:txBody>
      </p:sp>
      <p:sp>
        <p:nvSpPr>
          <p:cNvPr id="31752" name="Text Box 5"/>
          <p:cNvSpPr txBox="1">
            <a:spLocks noChangeArrowheads="1"/>
          </p:cNvSpPr>
          <p:nvPr/>
        </p:nvSpPr>
        <p:spPr bwMode="auto">
          <a:xfrm>
            <a:off x="3513138" y="2097088"/>
            <a:ext cx="48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Start</a:t>
            </a:r>
          </a:p>
        </p:txBody>
      </p:sp>
      <p:sp>
        <p:nvSpPr>
          <p:cNvPr id="31753" name="Text Box 6"/>
          <p:cNvSpPr txBox="1">
            <a:spLocks noChangeArrowheads="1"/>
          </p:cNvSpPr>
          <p:nvPr/>
        </p:nvSpPr>
        <p:spPr bwMode="auto">
          <a:xfrm>
            <a:off x="4067175" y="2097088"/>
            <a:ext cx="469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B[0]</a:t>
            </a:r>
          </a:p>
        </p:txBody>
      </p:sp>
      <p:sp>
        <p:nvSpPr>
          <p:cNvPr id="31754" name="Text Box 7"/>
          <p:cNvSpPr txBox="1">
            <a:spLocks noChangeArrowheads="1"/>
          </p:cNvSpPr>
          <p:nvPr/>
        </p:nvSpPr>
        <p:spPr bwMode="auto">
          <a:xfrm>
            <a:off x="4703763" y="2097088"/>
            <a:ext cx="1571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E</a:t>
            </a:r>
          </a:p>
        </p:txBody>
      </p:sp>
      <p:sp>
        <p:nvSpPr>
          <p:cNvPr id="31755" name="Text Box 8"/>
          <p:cNvSpPr txBox="1">
            <a:spLocks noChangeArrowheads="1"/>
          </p:cNvSpPr>
          <p:nvPr/>
        </p:nvSpPr>
        <p:spPr bwMode="auto">
          <a:xfrm>
            <a:off x="5099050" y="2097088"/>
            <a:ext cx="22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S</a:t>
            </a:r>
            <a:r>
              <a:rPr kumimoji="1" lang="en-US" altLang="zh-CN" sz="2000" b="0" baseline="35000"/>
              <a:t>n</a:t>
            </a:r>
          </a:p>
        </p:txBody>
      </p:sp>
      <p:sp>
        <p:nvSpPr>
          <p:cNvPr id="31756" name="Text Box 9"/>
          <p:cNvSpPr txBox="1">
            <a:spLocks noChangeArrowheads="1"/>
          </p:cNvSpPr>
          <p:nvPr/>
        </p:nvSpPr>
        <p:spPr bwMode="auto">
          <a:xfrm>
            <a:off x="5907088" y="2097088"/>
            <a:ext cx="4079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S</a:t>
            </a:r>
            <a:r>
              <a:rPr kumimoji="1" lang="en-US" altLang="zh-CN" sz="2000" b="0" baseline="35000"/>
              <a:t>n+1</a:t>
            </a:r>
          </a:p>
        </p:txBody>
      </p:sp>
      <p:sp>
        <p:nvSpPr>
          <p:cNvPr id="31757" name="Text Box 10"/>
          <p:cNvSpPr txBox="1">
            <a:spLocks noChangeArrowheads="1"/>
          </p:cNvSpPr>
          <p:nvPr/>
        </p:nvSpPr>
        <p:spPr bwMode="auto">
          <a:xfrm>
            <a:off x="8316913" y="2097088"/>
            <a:ext cx="555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Done</a:t>
            </a:r>
          </a:p>
        </p:txBody>
      </p:sp>
      <p:sp>
        <p:nvSpPr>
          <p:cNvPr id="31758" name="Text Box 11"/>
          <p:cNvSpPr txBox="1">
            <a:spLocks noChangeArrowheads="1"/>
          </p:cNvSpPr>
          <p:nvPr/>
        </p:nvSpPr>
        <p:spPr bwMode="auto">
          <a:xfrm>
            <a:off x="6378575" y="2097088"/>
            <a:ext cx="354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Init</a:t>
            </a:r>
          </a:p>
        </p:txBody>
      </p:sp>
      <p:sp>
        <p:nvSpPr>
          <p:cNvPr id="31759" name="Text Box 12"/>
          <p:cNvSpPr txBox="1">
            <a:spLocks noChangeArrowheads="1"/>
          </p:cNvSpPr>
          <p:nvPr/>
        </p:nvSpPr>
        <p:spPr bwMode="auto">
          <a:xfrm>
            <a:off x="6829425" y="2097088"/>
            <a:ext cx="4429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Add</a:t>
            </a:r>
          </a:p>
        </p:txBody>
      </p:sp>
      <p:sp>
        <p:nvSpPr>
          <p:cNvPr id="31760" name="Text Box 13"/>
          <p:cNvSpPr txBox="1">
            <a:spLocks noChangeArrowheads="1"/>
          </p:cNvSpPr>
          <p:nvPr/>
        </p:nvSpPr>
        <p:spPr bwMode="auto">
          <a:xfrm>
            <a:off x="7380288" y="2097088"/>
            <a:ext cx="35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Shr</a:t>
            </a:r>
          </a:p>
        </p:txBody>
      </p:sp>
      <p:sp>
        <p:nvSpPr>
          <p:cNvPr id="31761" name="Text Box 14"/>
          <p:cNvSpPr txBox="1">
            <a:spLocks noChangeArrowheads="1"/>
          </p:cNvSpPr>
          <p:nvPr/>
        </p:nvSpPr>
        <p:spPr bwMode="auto">
          <a:xfrm>
            <a:off x="7839075" y="2097088"/>
            <a:ext cx="369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Cnt</a:t>
            </a:r>
          </a:p>
        </p:txBody>
      </p:sp>
      <p:sp>
        <p:nvSpPr>
          <p:cNvPr id="31762" name="Line 15"/>
          <p:cNvSpPr>
            <a:spLocks noChangeShapeType="1"/>
          </p:cNvSpPr>
          <p:nvPr/>
        </p:nvSpPr>
        <p:spPr bwMode="auto">
          <a:xfrm>
            <a:off x="2887663" y="2508250"/>
            <a:ext cx="6005512" cy="238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3" name="Text Box 16"/>
          <p:cNvSpPr txBox="1">
            <a:spLocks noChangeArrowheads="1"/>
          </p:cNvSpPr>
          <p:nvPr/>
        </p:nvSpPr>
        <p:spPr bwMode="auto">
          <a:xfrm>
            <a:off x="3103563" y="260191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1</a:t>
            </a:r>
          </a:p>
        </p:txBody>
      </p:sp>
      <p:sp>
        <p:nvSpPr>
          <p:cNvPr id="31764" name="Line 17"/>
          <p:cNvSpPr>
            <a:spLocks noChangeShapeType="1"/>
          </p:cNvSpPr>
          <p:nvPr/>
        </p:nvSpPr>
        <p:spPr bwMode="auto">
          <a:xfrm>
            <a:off x="5600700" y="2025650"/>
            <a:ext cx="0" cy="31321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5" name="Text Box 18"/>
          <p:cNvSpPr txBox="1">
            <a:spLocks noChangeArrowheads="1"/>
          </p:cNvSpPr>
          <p:nvPr/>
        </p:nvSpPr>
        <p:spPr bwMode="auto">
          <a:xfrm>
            <a:off x="3679825" y="2565400"/>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x</a:t>
            </a:r>
          </a:p>
        </p:txBody>
      </p:sp>
      <p:sp>
        <p:nvSpPr>
          <p:cNvPr id="31766" name="Text Box 19"/>
          <p:cNvSpPr txBox="1">
            <a:spLocks noChangeArrowheads="1"/>
          </p:cNvSpPr>
          <p:nvPr/>
        </p:nvSpPr>
        <p:spPr bwMode="auto">
          <a:xfrm>
            <a:off x="4214813" y="2565400"/>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x</a:t>
            </a:r>
          </a:p>
        </p:txBody>
      </p:sp>
      <p:sp>
        <p:nvSpPr>
          <p:cNvPr id="31767" name="Text Box 20"/>
          <p:cNvSpPr txBox="1">
            <a:spLocks noChangeArrowheads="1"/>
          </p:cNvSpPr>
          <p:nvPr/>
        </p:nvSpPr>
        <p:spPr bwMode="auto">
          <a:xfrm>
            <a:off x="4691063" y="2565400"/>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x</a:t>
            </a:r>
          </a:p>
        </p:txBody>
      </p:sp>
      <p:sp>
        <p:nvSpPr>
          <p:cNvPr id="31768" name="Text Box 21"/>
          <p:cNvSpPr txBox="1">
            <a:spLocks noChangeArrowheads="1"/>
          </p:cNvSpPr>
          <p:nvPr/>
        </p:nvSpPr>
        <p:spPr bwMode="auto">
          <a:xfrm>
            <a:off x="5119688" y="2565400"/>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x</a:t>
            </a:r>
          </a:p>
        </p:txBody>
      </p:sp>
      <p:sp>
        <p:nvSpPr>
          <p:cNvPr id="31769" name="Rectangle 22"/>
          <p:cNvSpPr>
            <a:spLocks noChangeArrowheads="1"/>
          </p:cNvSpPr>
          <p:nvPr/>
        </p:nvSpPr>
        <p:spPr bwMode="auto">
          <a:xfrm>
            <a:off x="5859463" y="2516188"/>
            <a:ext cx="455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b="0"/>
              <a:t>S0</a:t>
            </a:r>
            <a:endParaRPr lang="zh-CN" altLang="en-US" sz="2000" b="0"/>
          </a:p>
        </p:txBody>
      </p:sp>
      <p:sp>
        <p:nvSpPr>
          <p:cNvPr id="31770" name="Text Box 23"/>
          <p:cNvSpPr txBox="1">
            <a:spLocks noChangeArrowheads="1"/>
          </p:cNvSpPr>
          <p:nvPr/>
        </p:nvSpPr>
        <p:spPr bwMode="auto">
          <a:xfrm>
            <a:off x="6526213" y="260191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771" name="Text Box 24"/>
          <p:cNvSpPr txBox="1">
            <a:spLocks noChangeArrowheads="1"/>
          </p:cNvSpPr>
          <p:nvPr/>
        </p:nvSpPr>
        <p:spPr bwMode="auto">
          <a:xfrm>
            <a:off x="7021513" y="260191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772" name="Text Box 25"/>
          <p:cNvSpPr txBox="1">
            <a:spLocks noChangeArrowheads="1"/>
          </p:cNvSpPr>
          <p:nvPr/>
        </p:nvSpPr>
        <p:spPr bwMode="auto">
          <a:xfrm>
            <a:off x="7537450" y="260191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773" name="Text Box 26"/>
          <p:cNvSpPr txBox="1">
            <a:spLocks noChangeArrowheads="1"/>
          </p:cNvSpPr>
          <p:nvPr/>
        </p:nvSpPr>
        <p:spPr bwMode="auto">
          <a:xfrm>
            <a:off x="7996238" y="260191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774" name="Text Box 27"/>
          <p:cNvSpPr txBox="1">
            <a:spLocks noChangeArrowheads="1"/>
          </p:cNvSpPr>
          <p:nvPr/>
        </p:nvSpPr>
        <p:spPr bwMode="auto">
          <a:xfrm>
            <a:off x="8545513" y="260191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1</a:t>
            </a:r>
          </a:p>
        </p:txBody>
      </p:sp>
      <p:sp>
        <p:nvSpPr>
          <p:cNvPr id="31775" name="Line 28"/>
          <p:cNvSpPr>
            <a:spLocks noChangeShapeType="1"/>
          </p:cNvSpPr>
          <p:nvPr/>
        </p:nvSpPr>
        <p:spPr bwMode="auto">
          <a:xfrm>
            <a:off x="2887663" y="5157788"/>
            <a:ext cx="6005512"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6" name="Text Box 29"/>
          <p:cNvSpPr txBox="1">
            <a:spLocks noChangeArrowheads="1"/>
          </p:cNvSpPr>
          <p:nvPr/>
        </p:nvSpPr>
        <p:spPr bwMode="auto">
          <a:xfrm>
            <a:off x="3103563" y="294481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777" name="Text Box 30"/>
          <p:cNvSpPr txBox="1">
            <a:spLocks noChangeArrowheads="1"/>
          </p:cNvSpPr>
          <p:nvPr/>
        </p:nvSpPr>
        <p:spPr bwMode="auto">
          <a:xfrm>
            <a:off x="3679825" y="294481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778" name="Text Box 31"/>
          <p:cNvSpPr txBox="1">
            <a:spLocks noChangeArrowheads="1"/>
          </p:cNvSpPr>
          <p:nvPr/>
        </p:nvSpPr>
        <p:spPr bwMode="auto">
          <a:xfrm>
            <a:off x="4214813" y="2889250"/>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x</a:t>
            </a:r>
          </a:p>
        </p:txBody>
      </p:sp>
      <p:sp>
        <p:nvSpPr>
          <p:cNvPr id="31779" name="Text Box 32"/>
          <p:cNvSpPr txBox="1">
            <a:spLocks noChangeArrowheads="1"/>
          </p:cNvSpPr>
          <p:nvPr/>
        </p:nvSpPr>
        <p:spPr bwMode="auto">
          <a:xfrm>
            <a:off x="4691063" y="2889250"/>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x</a:t>
            </a:r>
          </a:p>
        </p:txBody>
      </p:sp>
      <p:sp>
        <p:nvSpPr>
          <p:cNvPr id="31780" name="Rectangle 33"/>
          <p:cNvSpPr>
            <a:spLocks noChangeArrowheads="1"/>
          </p:cNvSpPr>
          <p:nvPr/>
        </p:nvSpPr>
        <p:spPr bwMode="auto">
          <a:xfrm>
            <a:off x="5859463" y="2840038"/>
            <a:ext cx="455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b="0"/>
              <a:t>S0</a:t>
            </a:r>
            <a:endParaRPr lang="zh-CN" altLang="en-US" sz="2000" b="0"/>
          </a:p>
        </p:txBody>
      </p:sp>
      <p:sp>
        <p:nvSpPr>
          <p:cNvPr id="31781" name="Text Box 34"/>
          <p:cNvSpPr txBox="1">
            <a:spLocks noChangeArrowheads="1"/>
          </p:cNvSpPr>
          <p:nvPr/>
        </p:nvSpPr>
        <p:spPr bwMode="auto">
          <a:xfrm>
            <a:off x="6526213" y="292576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782" name="Text Box 35"/>
          <p:cNvSpPr txBox="1">
            <a:spLocks noChangeArrowheads="1"/>
          </p:cNvSpPr>
          <p:nvPr/>
        </p:nvSpPr>
        <p:spPr bwMode="auto">
          <a:xfrm>
            <a:off x="7021513" y="292576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783" name="Text Box 36"/>
          <p:cNvSpPr txBox="1">
            <a:spLocks noChangeArrowheads="1"/>
          </p:cNvSpPr>
          <p:nvPr/>
        </p:nvSpPr>
        <p:spPr bwMode="auto">
          <a:xfrm>
            <a:off x="7537450" y="292576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784" name="Text Box 37"/>
          <p:cNvSpPr txBox="1">
            <a:spLocks noChangeArrowheads="1"/>
          </p:cNvSpPr>
          <p:nvPr/>
        </p:nvSpPr>
        <p:spPr bwMode="auto">
          <a:xfrm>
            <a:off x="7996238" y="292576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785" name="Text Box 38"/>
          <p:cNvSpPr txBox="1">
            <a:spLocks noChangeArrowheads="1"/>
          </p:cNvSpPr>
          <p:nvPr/>
        </p:nvSpPr>
        <p:spPr bwMode="auto">
          <a:xfrm>
            <a:off x="8545513" y="292576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1</a:t>
            </a:r>
          </a:p>
        </p:txBody>
      </p:sp>
      <p:sp>
        <p:nvSpPr>
          <p:cNvPr id="31786" name="Rectangle 39"/>
          <p:cNvSpPr>
            <a:spLocks noChangeArrowheads="1"/>
          </p:cNvSpPr>
          <p:nvPr/>
        </p:nvSpPr>
        <p:spPr bwMode="auto">
          <a:xfrm>
            <a:off x="4981575" y="2854325"/>
            <a:ext cx="455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b="0"/>
              <a:t>S0</a:t>
            </a:r>
            <a:endParaRPr lang="zh-CN" altLang="en-US" sz="2000" b="0"/>
          </a:p>
        </p:txBody>
      </p:sp>
      <p:sp>
        <p:nvSpPr>
          <p:cNvPr id="31787" name="Text Box 40"/>
          <p:cNvSpPr txBox="1">
            <a:spLocks noChangeArrowheads="1"/>
          </p:cNvSpPr>
          <p:nvPr/>
        </p:nvSpPr>
        <p:spPr bwMode="auto">
          <a:xfrm>
            <a:off x="3103563" y="331470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788" name="Text Box 41"/>
          <p:cNvSpPr txBox="1">
            <a:spLocks noChangeArrowheads="1"/>
          </p:cNvSpPr>
          <p:nvPr/>
        </p:nvSpPr>
        <p:spPr bwMode="auto">
          <a:xfrm>
            <a:off x="3679825" y="331470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1</a:t>
            </a:r>
          </a:p>
        </p:txBody>
      </p:sp>
      <p:sp>
        <p:nvSpPr>
          <p:cNvPr id="31789" name="Text Box 42"/>
          <p:cNvSpPr txBox="1">
            <a:spLocks noChangeArrowheads="1"/>
          </p:cNvSpPr>
          <p:nvPr/>
        </p:nvSpPr>
        <p:spPr bwMode="auto">
          <a:xfrm>
            <a:off x="4214813" y="32591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x</a:t>
            </a:r>
          </a:p>
        </p:txBody>
      </p:sp>
      <p:sp>
        <p:nvSpPr>
          <p:cNvPr id="31790" name="Text Box 43"/>
          <p:cNvSpPr txBox="1">
            <a:spLocks noChangeArrowheads="1"/>
          </p:cNvSpPr>
          <p:nvPr/>
        </p:nvSpPr>
        <p:spPr bwMode="auto">
          <a:xfrm>
            <a:off x="4691063" y="32591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x</a:t>
            </a:r>
          </a:p>
        </p:txBody>
      </p:sp>
      <p:sp>
        <p:nvSpPr>
          <p:cNvPr id="31791" name="Rectangle 44"/>
          <p:cNvSpPr>
            <a:spLocks noChangeArrowheads="1"/>
          </p:cNvSpPr>
          <p:nvPr/>
        </p:nvSpPr>
        <p:spPr bwMode="auto">
          <a:xfrm>
            <a:off x="5859463" y="3209925"/>
            <a:ext cx="455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b="0"/>
              <a:t>S1</a:t>
            </a:r>
            <a:endParaRPr lang="zh-CN" altLang="en-US" sz="2000" b="0"/>
          </a:p>
        </p:txBody>
      </p:sp>
      <p:sp>
        <p:nvSpPr>
          <p:cNvPr id="31792" name="Text Box 45"/>
          <p:cNvSpPr txBox="1">
            <a:spLocks noChangeArrowheads="1"/>
          </p:cNvSpPr>
          <p:nvPr/>
        </p:nvSpPr>
        <p:spPr bwMode="auto">
          <a:xfrm>
            <a:off x="6526213" y="329565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1</a:t>
            </a:r>
          </a:p>
        </p:txBody>
      </p:sp>
      <p:sp>
        <p:nvSpPr>
          <p:cNvPr id="31793" name="Text Box 46"/>
          <p:cNvSpPr txBox="1">
            <a:spLocks noChangeArrowheads="1"/>
          </p:cNvSpPr>
          <p:nvPr/>
        </p:nvSpPr>
        <p:spPr bwMode="auto">
          <a:xfrm>
            <a:off x="7021513" y="329565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794" name="Text Box 47"/>
          <p:cNvSpPr txBox="1">
            <a:spLocks noChangeArrowheads="1"/>
          </p:cNvSpPr>
          <p:nvPr/>
        </p:nvSpPr>
        <p:spPr bwMode="auto">
          <a:xfrm>
            <a:off x="7537450" y="329565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795" name="Text Box 48"/>
          <p:cNvSpPr txBox="1">
            <a:spLocks noChangeArrowheads="1"/>
          </p:cNvSpPr>
          <p:nvPr/>
        </p:nvSpPr>
        <p:spPr bwMode="auto">
          <a:xfrm>
            <a:off x="7996238" y="329565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796" name="Text Box 49"/>
          <p:cNvSpPr txBox="1">
            <a:spLocks noChangeArrowheads="1"/>
          </p:cNvSpPr>
          <p:nvPr/>
        </p:nvSpPr>
        <p:spPr bwMode="auto">
          <a:xfrm>
            <a:off x="8545513" y="329565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1</a:t>
            </a:r>
          </a:p>
        </p:txBody>
      </p:sp>
      <p:sp>
        <p:nvSpPr>
          <p:cNvPr id="31797" name="Rectangle 50"/>
          <p:cNvSpPr>
            <a:spLocks noChangeArrowheads="1"/>
          </p:cNvSpPr>
          <p:nvPr/>
        </p:nvSpPr>
        <p:spPr bwMode="auto">
          <a:xfrm>
            <a:off x="4981575" y="3224213"/>
            <a:ext cx="455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b="0"/>
              <a:t>S0</a:t>
            </a:r>
            <a:endParaRPr lang="zh-CN" altLang="en-US" sz="2000" b="0"/>
          </a:p>
        </p:txBody>
      </p:sp>
      <p:sp>
        <p:nvSpPr>
          <p:cNvPr id="31798" name="Text Box 51"/>
          <p:cNvSpPr txBox="1">
            <a:spLocks noChangeArrowheads="1"/>
          </p:cNvSpPr>
          <p:nvPr/>
        </p:nvSpPr>
        <p:spPr bwMode="auto">
          <a:xfrm>
            <a:off x="3103563" y="36655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799" name="Text Box 52"/>
          <p:cNvSpPr txBox="1">
            <a:spLocks noChangeArrowheads="1"/>
          </p:cNvSpPr>
          <p:nvPr/>
        </p:nvSpPr>
        <p:spPr bwMode="auto">
          <a:xfrm>
            <a:off x="3679825" y="3665538"/>
            <a:ext cx="165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b="0"/>
              <a:t>X</a:t>
            </a:r>
          </a:p>
        </p:txBody>
      </p:sp>
      <p:sp>
        <p:nvSpPr>
          <p:cNvPr id="31800" name="Text Box 53"/>
          <p:cNvSpPr txBox="1">
            <a:spLocks noChangeArrowheads="1"/>
          </p:cNvSpPr>
          <p:nvPr/>
        </p:nvSpPr>
        <p:spPr bwMode="auto">
          <a:xfrm>
            <a:off x="4214813" y="365601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01" name="Text Box 54"/>
          <p:cNvSpPr txBox="1">
            <a:spLocks noChangeArrowheads="1"/>
          </p:cNvSpPr>
          <p:nvPr/>
        </p:nvSpPr>
        <p:spPr bwMode="auto">
          <a:xfrm>
            <a:off x="4691063" y="36099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x</a:t>
            </a:r>
          </a:p>
        </p:txBody>
      </p:sp>
      <p:sp>
        <p:nvSpPr>
          <p:cNvPr id="31802" name="Text Box 55"/>
          <p:cNvSpPr txBox="1">
            <a:spLocks noChangeArrowheads="1"/>
          </p:cNvSpPr>
          <p:nvPr/>
        </p:nvSpPr>
        <p:spPr bwMode="auto">
          <a:xfrm>
            <a:off x="6526213" y="364648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03" name="Text Box 56"/>
          <p:cNvSpPr txBox="1">
            <a:spLocks noChangeArrowheads="1"/>
          </p:cNvSpPr>
          <p:nvPr/>
        </p:nvSpPr>
        <p:spPr bwMode="auto">
          <a:xfrm>
            <a:off x="7021513" y="364648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04" name="Text Box 57"/>
          <p:cNvSpPr txBox="1">
            <a:spLocks noChangeArrowheads="1"/>
          </p:cNvSpPr>
          <p:nvPr/>
        </p:nvSpPr>
        <p:spPr bwMode="auto">
          <a:xfrm>
            <a:off x="7537450" y="364648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05" name="Text Box 58"/>
          <p:cNvSpPr txBox="1">
            <a:spLocks noChangeArrowheads="1"/>
          </p:cNvSpPr>
          <p:nvPr/>
        </p:nvSpPr>
        <p:spPr bwMode="auto">
          <a:xfrm>
            <a:off x="7996238" y="364648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1</a:t>
            </a:r>
          </a:p>
        </p:txBody>
      </p:sp>
      <p:sp>
        <p:nvSpPr>
          <p:cNvPr id="31806" name="Text Box 59"/>
          <p:cNvSpPr txBox="1">
            <a:spLocks noChangeArrowheads="1"/>
          </p:cNvSpPr>
          <p:nvPr/>
        </p:nvSpPr>
        <p:spPr bwMode="auto">
          <a:xfrm>
            <a:off x="8545513" y="364648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07" name="Text Box 60"/>
          <p:cNvSpPr txBox="1">
            <a:spLocks noChangeArrowheads="1"/>
          </p:cNvSpPr>
          <p:nvPr/>
        </p:nvSpPr>
        <p:spPr bwMode="auto">
          <a:xfrm>
            <a:off x="3103563" y="403542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08" name="Text Box 61"/>
          <p:cNvSpPr txBox="1">
            <a:spLocks noChangeArrowheads="1"/>
          </p:cNvSpPr>
          <p:nvPr/>
        </p:nvSpPr>
        <p:spPr bwMode="auto">
          <a:xfrm>
            <a:off x="3679825" y="4035425"/>
            <a:ext cx="165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b="0"/>
              <a:t>X</a:t>
            </a:r>
          </a:p>
        </p:txBody>
      </p:sp>
      <p:sp>
        <p:nvSpPr>
          <p:cNvPr id="31809" name="Text Box 62"/>
          <p:cNvSpPr txBox="1">
            <a:spLocks noChangeArrowheads="1"/>
          </p:cNvSpPr>
          <p:nvPr/>
        </p:nvSpPr>
        <p:spPr bwMode="auto">
          <a:xfrm>
            <a:off x="4214813" y="402590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1</a:t>
            </a:r>
          </a:p>
        </p:txBody>
      </p:sp>
      <p:sp>
        <p:nvSpPr>
          <p:cNvPr id="31810" name="Text Box 63"/>
          <p:cNvSpPr txBox="1">
            <a:spLocks noChangeArrowheads="1"/>
          </p:cNvSpPr>
          <p:nvPr/>
        </p:nvSpPr>
        <p:spPr bwMode="auto">
          <a:xfrm>
            <a:off x="4691063" y="397986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x</a:t>
            </a:r>
          </a:p>
        </p:txBody>
      </p:sp>
      <p:sp>
        <p:nvSpPr>
          <p:cNvPr id="31811" name="Rectangle 64"/>
          <p:cNvSpPr>
            <a:spLocks noChangeArrowheads="1"/>
          </p:cNvSpPr>
          <p:nvPr/>
        </p:nvSpPr>
        <p:spPr bwMode="auto">
          <a:xfrm>
            <a:off x="5859463" y="3930650"/>
            <a:ext cx="455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b="0"/>
              <a:t>S2</a:t>
            </a:r>
            <a:endParaRPr lang="zh-CN" altLang="en-US" sz="2000" b="0"/>
          </a:p>
        </p:txBody>
      </p:sp>
      <p:sp>
        <p:nvSpPr>
          <p:cNvPr id="31812" name="Text Box 65"/>
          <p:cNvSpPr txBox="1">
            <a:spLocks noChangeArrowheads="1"/>
          </p:cNvSpPr>
          <p:nvPr/>
        </p:nvSpPr>
        <p:spPr bwMode="auto">
          <a:xfrm>
            <a:off x="6526213" y="401637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13" name="Text Box 66"/>
          <p:cNvSpPr txBox="1">
            <a:spLocks noChangeArrowheads="1"/>
          </p:cNvSpPr>
          <p:nvPr/>
        </p:nvSpPr>
        <p:spPr bwMode="auto">
          <a:xfrm>
            <a:off x="7021513" y="401637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1</a:t>
            </a:r>
          </a:p>
        </p:txBody>
      </p:sp>
      <p:sp>
        <p:nvSpPr>
          <p:cNvPr id="31814" name="Text Box 67"/>
          <p:cNvSpPr txBox="1">
            <a:spLocks noChangeArrowheads="1"/>
          </p:cNvSpPr>
          <p:nvPr/>
        </p:nvSpPr>
        <p:spPr bwMode="auto">
          <a:xfrm>
            <a:off x="7537450" y="401637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15" name="Text Box 68"/>
          <p:cNvSpPr txBox="1">
            <a:spLocks noChangeArrowheads="1"/>
          </p:cNvSpPr>
          <p:nvPr/>
        </p:nvSpPr>
        <p:spPr bwMode="auto">
          <a:xfrm>
            <a:off x="7996238" y="401637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1</a:t>
            </a:r>
          </a:p>
        </p:txBody>
      </p:sp>
      <p:sp>
        <p:nvSpPr>
          <p:cNvPr id="31816" name="Text Box 69"/>
          <p:cNvSpPr txBox="1">
            <a:spLocks noChangeArrowheads="1"/>
          </p:cNvSpPr>
          <p:nvPr/>
        </p:nvSpPr>
        <p:spPr bwMode="auto">
          <a:xfrm>
            <a:off x="8545513" y="401637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17" name="Rectangle 70"/>
          <p:cNvSpPr>
            <a:spLocks noChangeArrowheads="1"/>
          </p:cNvSpPr>
          <p:nvPr/>
        </p:nvSpPr>
        <p:spPr bwMode="auto">
          <a:xfrm>
            <a:off x="4981575" y="3944938"/>
            <a:ext cx="455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b="0"/>
              <a:t>S1</a:t>
            </a:r>
            <a:endParaRPr lang="zh-CN" altLang="en-US" sz="2000" b="0"/>
          </a:p>
        </p:txBody>
      </p:sp>
      <p:sp>
        <p:nvSpPr>
          <p:cNvPr id="31818" name="Rectangle 71"/>
          <p:cNvSpPr>
            <a:spLocks noChangeArrowheads="1"/>
          </p:cNvSpPr>
          <p:nvPr/>
        </p:nvSpPr>
        <p:spPr bwMode="auto">
          <a:xfrm>
            <a:off x="5859463" y="3559175"/>
            <a:ext cx="455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b="0"/>
              <a:t>S2</a:t>
            </a:r>
            <a:endParaRPr lang="zh-CN" altLang="en-US" sz="2000" b="0"/>
          </a:p>
        </p:txBody>
      </p:sp>
      <p:sp>
        <p:nvSpPr>
          <p:cNvPr id="31819" name="Rectangle 72"/>
          <p:cNvSpPr>
            <a:spLocks noChangeArrowheads="1"/>
          </p:cNvSpPr>
          <p:nvPr/>
        </p:nvSpPr>
        <p:spPr bwMode="auto">
          <a:xfrm>
            <a:off x="4981575" y="3573463"/>
            <a:ext cx="455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b="0"/>
              <a:t>S1</a:t>
            </a:r>
            <a:endParaRPr lang="zh-CN" altLang="en-US" sz="2000" b="0"/>
          </a:p>
        </p:txBody>
      </p:sp>
      <p:sp>
        <p:nvSpPr>
          <p:cNvPr id="31820" name="Text Box 73"/>
          <p:cNvSpPr txBox="1">
            <a:spLocks noChangeArrowheads="1"/>
          </p:cNvSpPr>
          <p:nvPr/>
        </p:nvSpPr>
        <p:spPr bwMode="auto">
          <a:xfrm>
            <a:off x="3103563" y="442118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21" name="Text Box 74"/>
          <p:cNvSpPr txBox="1">
            <a:spLocks noChangeArrowheads="1"/>
          </p:cNvSpPr>
          <p:nvPr/>
        </p:nvSpPr>
        <p:spPr bwMode="auto">
          <a:xfrm>
            <a:off x="3679825" y="4421188"/>
            <a:ext cx="165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b="0"/>
              <a:t>X</a:t>
            </a:r>
          </a:p>
        </p:txBody>
      </p:sp>
      <p:sp>
        <p:nvSpPr>
          <p:cNvPr id="31822" name="Text Box 75"/>
          <p:cNvSpPr txBox="1">
            <a:spLocks noChangeArrowheads="1"/>
          </p:cNvSpPr>
          <p:nvPr/>
        </p:nvSpPr>
        <p:spPr bwMode="auto">
          <a:xfrm>
            <a:off x="4214813" y="43656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x</a:t>
            </a:r>
          </a:p>
        </p:txBody>
      </p:sp>
      <p:sp>
        <p:nvSpPr>
          <p:cNvPr id="31823" name="Text Box 76"/>
          <p:cNvSpPr txBox="1">
            <a:spLocks noChangeArrowheads="1"/>
          </p:cNvSpPr>
          <p:nvPr/>
        </p:nvSpPr>
        <p:spPr bwMode="auto">
          <a:xfrm>
            <a:off x="4691063" y="441166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24" name="Text Box 77"/>
          <p:cNvSpPr txBox="1">
            <a:spLocks noChangeArrowheads="1"/>
          </p:cNvSpPr>
          <p:nvPr/>
        </p:nvSpPr>
        <p:spPr bwMode="auto">
          <a:xfrm>
            <a:off x="6526213" y="44021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25" name="Text Box 78"/>
          <p:cNvSpPr txBox="1">
            <a:spLocks noChangeArrowheads="1"/>
          </p:cNvSpPr>
          <p:nvPr/>
        </p:nvSpPr>
        <p:spPr bwMode="auto">
          <a:xfrm>
            <a:off x="7021513" y="44021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26" name="Text Box 79"/>
          <p:cNvSpPr txBox="1">
            <a:spLocks noChangeArrowheads="1"/>
          </p:cNvSpPr>
          <p:nvPr/>
        </p:nvSpPr>
        <p:spPr bwMode="auto">
          <a:xfrm>
            <a:off x="7537450" y="44021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1</a:t>
            </a:r>
          </a:p>
        </p:txBody>
      </p:sp>
      <p:sp>
        <p:nvSpPr>
          <p:cNvPr id="31827" name="Text Box 80"/>
          <p:cNvSpPr txBox="1">
            <a:spLocks noChangeArrowheads="1"/>
          </p:cNvSpPr>
          <p:nvPr/>
        </p:nvSpPr>
        <p:spPr bwMode="auto">
          <a:xfrm>
            <a:off x="7996238" y="44021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28" name="Text Box 81"/>
          <p:cNvSpPr txBox="1">
            <a:spLocks noChangeArrowheads="1"/>
          </p:cNvSpPr>
          <p:nvPr/>
        </p:nvSpPr>
        <p:spPr bwMode="auto">
          <a:xfrm>
            <a:off x="8545513" y="44021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29" name="Text Box 82"/>
          <p:cNvSpPr txBox="1">
            <a:spLocks noChangeArrowheads="1"/>
          </p:cNvSpPr>
          <p:nvPr/>
        </p:nvSpPr>
        <p:spPr bwMode="auto">
          <a:xfrm>
            <a:off x="3103563" y="479107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30" name="Text Box 83"/>
          <p:cNvSpPr txBox="1">
            <a:spLocks noChangeArrowheads="1"/>
          </p:cNvSpPr>
          <p:nvPr/>
        </p:nvSpPr>
        <p:spPr bwMode="auto">
          <a:xfrm>
            <a:off x="3679825" y="4791075"/>
            <a:ext cx="165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b="0"/>
              <a:t>X</a:t>
            </a:r>
          </a:p>
        </p:txBody>
      </p:sp>
      <p:sp>
        <p:nvSpPr>
          <p:cNvPr id="31831" name="Text Box 84"/>
          <p:cNvSpPr txBox="1">
            <a:spLocks noChangeArrowheads="1"/>
          </p:cNvSpPr>
          <p:nvPr/>
        </p:nvSpPr>
        <p:spPr bwMode="auto">
          <a:xfrm>
            <a:off x="4214813" y="47355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x</a:t>
            </a:r>
          </a:p>
        </p:txBody>
      </p:sp>
      <p:sp>
        <p:nvSpPr>
          <p:cNvPr id="31832" name="Text Box 85"/>
          <p:cNvSpPr txBox="1">
            <a:spLocks noChangeArrowheads="1"/>
          </p:cNvSpPr>
          <p:nvPr/>
        </p:nvSpPr>
        <p:spPr bwMode="auto">
          <a:xfrm>
            <a:off x="4691063" y="478155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1</a:t>
            </a:r>
          </a:p>
        </p:txBody>
      </p:sp>
      <p:sp>
        <p:nvSpPr>
          <p:cNvPr id="31833" name="Rectangle 86"/>
          <p:cNvSpPr>
            <a:spLocks noChangeArrowheads="1"/>
          </p:cNvSpPr>
          <p:nvPr/>
        </p:nvSpPr>
        <p:spPr bwMode="auto">
          <a:xfrm>
            <a:off x="5859463" y="4686300"/>
            <a:ext cx="455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b="0"/>
              <a:t>S0</a:t>
            </a:r>
            <a:endParaRPr lang="zh-CN" altLang="en-US" sz="2000" b="0"/>
          </a:p>
        </p:txBody>
      </p:sp>
      <p:sp>
        <p:nvSpPr>
          <p:cNvPr id="31834" name="Text Box 87"/>
          <p:cNvSpPr txBox="1">
            <a:spLocks noChangeArrowheads="1"/>
          </p:cNvSpPr>
          <p:nvPr/>
        </p:nvSpPr>
        <p:spPr bwMode="auto">
          <a:xfrm>
            <a:off x="6526213" y="477202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35" name="Text Box 88"/>
          <p:cNvSpPr txBox="1">
            <a:spLocks noChangeArrowheads="1"/>
          </p:cNvSpPr>
          <p:nvPr/>
        </p:nvSpPr>
        <p:spPr bwMode="auto">
          <a:xfrm>
            <a:off x="7021513" y="477202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36" name="Text Box 89"/>
          <p:cNvSpPr txBox="1">
            <a:spLocks noChangeArrowheads="1"/>
          </p:cNvSpPr>
          <p:nvPr/>
        </p:nvSpPr>
        <p:spPr bwMode="auto">
          <a:xfrm>
            <a:off x="7537450" y="477202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1</a:t>
            </a:r>
          </a:p>
        </p:txBody>
      </p:sp>
      <p:sp>
        <p:nvSpPr>
          <p:cNvPr id="31837" name="Text Box 90"/>
          <p:cNvSpPr txBox="1">
            <a:spLocks noChangeArrowheads="1"/>
          </p:cNvSpPr>
          <p:nvPr/>
        </p:nvSpPr>
        <p:spPr bwMode="auto">
          <a:xfrm>
            <a:off x="7996238" y="477202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38" name="Text Box 91"/>
          <p:cNvSpPr txBox="1">
            <a:spLocks noChangeArrowheads="1"/>
          </p:cNvSpPr>
          <p:nvPr/>
        </p:nvSpPr>
        <p:spPr bwMode="auto">
          <a:xfrm>
            <a:off x="8545513" y="477202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000" b="0"/>
              <a:t>0</a:t>
            </a:r>
          </a:p>
        </p:txBody>
      </p:sp>
      <p:sp>
        <p:nvSpPr>
          <p:cNvPr id="31839" name="Rectangle 92"/>
          <p:cNvSpPr>
            <a:spLocks noChangeArrowheads="1"/>
          </p:cNvSpPr>
          <p:nvPr/>
        </p:nvSpPr>
        <p:spPr bwMode="auto">
          <a:xfrm>
            <a:off x="4981575" y="4700588"/>
            <a:ext cx="455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b="0"/>
              <a:t>S2</a:t>
            </a:r>
            <a:endParaRPr lang="zh-CN" altLang="en-US" sz="2000" b="0"/>
          </a:p>
        </p:txBody>
      </p:sp>
      <p:sp>
        <p:nvSpPr>
          <p:cNvPr id="31840" name="Rectangle 93"/>
          <p:cNvSpPr>
            <a:spLocks noChangeArrowheads="1"/>
          </p:cNvSpPr>
          <p:nvPr/>
        </p:nvSpPr>
        <p:spPr bwMode="auto">
          <a:xfrm>
            <a:off x="5859463" y="4314825"/>
            <a:ext cx="455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b="0"/>
              <a:t>S1</a:t>
            </a:r>
            <a:endParaRPr lang="zh-CN" altLang="en-US" sz="2000" b="0"/>
          </a:p>
        </p:txBody>
      </p:sp>
      <p:sp>
        <p:nvSpPr>
          <p:cNvPr id="31841" name="Rectangle 94"/>
          <p:cNvSpPr>
            <a:spLocks noChangeArrowheads="1"/>
          </p:cNvSpPr>
          <p:nvPr/>
        </p:nvSpPr>
        <p:spPr bwMode="auto">
          <a:xfrm>
            <a:off x="4981575" y="4329113"/>
            <a:ext cx="455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b="0"/>
              <a:t>S2</a:t>
            </a:r>
            <a:endParaRPr lang="zh-CN" altLang="en-US" sz="2000" b="0"/>
          </a:p>
        </p:txBody>
      </p:sp>
      <p:sp>
        <p:nvSpPr>
          <p:cNvPr id="31842" name="Line 95"/>
          <p:cNvSpPr>
            <a:spLocks noChangeShapeType="1"/>
          </p:cNvSpPr>
          <p:nvPr/>
        </p:nvSpPr>
        <p:spPr bwMode="auto">
          <a:xfrm flipV="1">
            <a:off x="2887663" y="2027238"/>
            <a:ext cx="6005512"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43" name="Line 96"/>
          <p:cNvSpPr>
            <a:spLocks noChangeShapeType="1"/>
          </p:cNvSpPr>
          <p:nvPr/>
        </p:nvSpPr>
        <p:spPr bwMode="auto">
          <a:xfrm>
            <a:off x="9155113" y="1376363"/>
            <a:ext cx="0" cy="4537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109"/>
          <p:cNvGrpSpPr>
            <a:grpSpLocks/>
          </p:cNvGrpSpPr>
          <p:nvPr/>
        </p:nvGrpSpPr>
        <p:grpSpPr bwMode="auto">
          <a:xfrm>
            <a:off x="800100" y="5265738"/>
            <a:ext cx="7643813" cy="855662"/>
            <a:chOff x="521" y="3374"/>
            <a:chExt cx="4815" cy="539"/>
          </a:xfrm>
        </p:grpSpPr>
        <p:sp>
          <p:nvSpPr>
            <p:cNvPr id="31846" name="Text Box 97"/>
            <p:cNvSpPr txBox="1">
              <a:spLocks noChangeArrowheads="1"/>
            </p:cNvSpPr>
            <p:nvPr/>
          </p:nvSpPr>
          <p:spPr bwMode="auto">
            <a:xfrm>
              <a:off x="521" y="3385"/>
              <a:ext cx="126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Done =(S==</a:t>
              </a:r>
              <a:r>
                <a:rPr lang="en-US" altLang="zh-CN" sz="2400" b="0"/>
                <a:t>S</a:t>
              </a:r>
              <a:r>
                <a:rPr lang="en-US" altLang="zh-CN" sz="1800" b="0"/>
                <a:t>0</a:t>
              </a:r>
              <a:r>
                <a:rPr kumimoji="1" lang="en-US" altLang="zh-CN" sz="2400" b="0"/>
                <a:t>)</a:t>
              </a:r>
            </a:p>
          </p:txBody>
        </p:sp>
        <p:sp>
          <p:nvSpPr>
            <p:cNvPr id="31847" name="Text Box 101"/>
            <p:cNvSpPr txBox="1">
              <a:spLocks noChangeArrowheads="1"/>
            </p:cNvSpPr>
            <p:nvPr/>
          </p:nvSpPr>
          <p:spPr bwMode="auto">
            <a:xfrm>
              <a:off x="544" y="3680"/>
              <a:ext cx="153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Init = Start</a:t>
              </a:r>
              <a:r>
                <a:rPr kumimoji="1" lang="en-US" altLang="zh-CN" sz="2000" b="0">
                  <a:latin typeface="Arial" panose="020B0604020202020204" pitchFamily="34" charset="0"/>
                </a:rPr>
                <a:t>·</a:t>
              </a:r>
              <a:r>
                <a:rPr kumimoji="1" lang="en-US" altLang="zh-CN" sz="2400" b="0"/>
                <a:t>(S==</a:t>
              </a:r>
              <a:r>
                <a:rPr lang="en-US" altLang="zh-CN" sz="2400" b="0"/>
                <a:t>S</a:t>
              </a:r>
              <a:r>
                <a:rPr lang="en-US" altLang="zh-CN" sz="1800" b="0"/>
                <a:t>0</a:t>
              </a:r>
              <a:r>
                <a:rPr kumimoji="1" lang="en-US" altLang="zh-CN" sz="2400" b="0"/>
                <a:t>)</a:t>
              </a:r>
            </a:p>
          </p:txBody>
        </p:sp>
        <p:sp>
          <p:nvSpPr>
            <p:cNvPr id="31848" name="Text Box 102"/>
            <p:cNvSpPr txBox="1">
              <a:spLocks noChangeArrowheads="1"/>
            </p:cNvSpPr>
            <p:nvPr/>
          </p:nvSpPr>
          <p:spPr bwMode="auto">
            <a:xfrm>
              <a:off x="2375" y="3404"/>
              <a:ext cx="1613"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Add = B[0] </a:t>
              </a:r>
              <a:r>
                <a:rPr kumimoji="1" lang="en-US" altLang="zh-CN" sz="2000" b="0">
                  <a:latin typeface="Arial" panose="020B0604020202020204" pitchFamily="34" charset="0"/>
                </a:rPr>
                <a:t>·(S==</a:t>
              </a:r>
              <a:r>
                <a:rPr lang="en-US" altLang="zh-CN" sz="2400" b="0"/>
                <a:t>S</a:t>
              </a:r>
              <a:r>
                <a:rPr lang="en-US" altLang="zh-CN" sz="1800" b="0"/>
                <a:t>1</a:t>
              </a:r>
              <a:r>
                <a:rPr kumimoji="1" lang="en-US" altLang="zh-CN" sz="1800" b="0"/>
                <a:t>)</a:t>
              </a:r>
            </a:p>
            <a:p>
              <a:pPr eaLnBrk="1" hangingPunct="1">
                <a:spcBef>
                  <a:spcPct val="50000"/>
                </a:spcBef>
                <a:spcAft>
                  <a:spcPct val="0"/>
                </a:spcAft>
                <a:buFontTx/>
                <a:buNone/>
              </a:pPr>
              <a:endParaRPr lang="en-US" altLang="zh-CN" sz="1800" b="0"/>
            </a:p>
          </p:txBody>
        </p:sp>
        <p:sp>
          <p:nvSpPr>
            <p:cNvPr id="31849" name="Text Box 103"/>
            <p:cNvSpPr txBox="1">
              <a:spLocks noChangeArrowheads="1"/>
            </p:cNvSpPr>
            <p:nvPr/>
          </p:nvSpPr>
          <p:spPr bwMode="auto">
            <a:xfrm>
              <a:off x="2377" y="3680"/>
              <a:ext cx="111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Shr = (S==</a:t>
              </a:r>
              <a:r>
                <a:rPr lang="en-US" altLang="zh-CN" sz="2400" b="0"/>
                <a:t>S</a:t>
              </a:r>
              <a:r>
                <a:rPr lang="en-US" altLang="zh-CN" sz="1800" b="0"/>
                <a:t>2</a:t>
              </a:r>
              <a:r>
                <a:rPr kumimoji="1" lang="en-US" altLang="zh-CN" sz="2400" b="0"/>
                <a:t>)</a:t>
              </a:r>
            </a:p>
          </p:txBody>
        </p:sp>
        <p:sp>
          <p:nvSpPr>
            <p:cNvPr id="31850" name="Text Box 104"/>
            <p:cNvSpPr txBox="1">
              <a:spLocks noChangeArrowheads="1"/>
            </p:cNvSpPr>
            <p:nvPr/>
          </p:nvSpPr>
          <p:spPr bwMode="auto">
            <a:xfrm>
              <a:off x="4185" y="3374"/>
              <a:ext cx="115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b="0"/>
                <a:t>Cnt = </a:t>
              </a:r>
              <a:r>
                <a:rPr kumimoji="1" lang="en-US" altLang="zh-CN" sz="2400" b="0">
                  <a:latin typeface="Arial" panose="020B0604020202020204" pitchFamily="34" charset="0"/>
                </a:rPr>
                <a:t>(S==</a:t>
              </a:r>
              <a:r>
                <a:rPr lang="en-US" altLang="zh-CN" sz="2400" b="0"/>
                <a:t>S</a:t>
              </a:r>
              <a:r>
                <a:rPr lang="en-US" altLang="zh-CN" sz="1800" b="0"/>
                <a:t>1</a:t>
              </a:r>
              <a:r>
                <a:rPr kumimoji="1" lang="en-US" altLang="zh-CN" sz="2400" b="0"/>
                <a:t>)</a:t>
              </a:r>
              <a:endParaRPr lang="en-US" altLang="zh-CN" sz="2400" b="0"/>
            </a:p>
          </p:txBody>
        </p:sp>
      </p:grpSp>
      <p:pic>
        <p:nvPicPr>
          <p:cNvPr id="31845"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3375" y="2166938"/>
            <a:ext cx="2316163" cy="264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kumimoji="1" lang="en-US" altLang="zh-CN">
                <a:latin typeface="宋体" panose="02010600030101010101" pitchFamily="2" charset="-122"/>
              </a:rPr>
              <a:t>Verilog</a:t>
            </a:r>
            <a:r>
              <a:rPr kumimoji="1" lang="zh-CN" altLang="en-US">
                <a:latin typeface="宋体" panose="02010600030101010101" pitchFamily="2" charset="-122"/>
              </a:rPr>
              <a:t>描述二进制乘法器</a:t>
            </a:r>
          </a:p>
        </p:txBody>
      </p:sp>
      <p:sp>
        <p:nvSpPr>
          <p:cNvPr id="33795" name="Rectangle 26"/>
          <p:cNvSpPr>
            <a:spLocks noChangeArrowheads="1"/>
          </p:cNvSpPr>
          <p:nvPr/>
        </p:nvSpPr>
        <p:spPr bwMode="auto">
          <a:xfrm>
            <a:off x="358775" y="1238250"/>
            <a:ext cx="8229600"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10000"/>
              </a:spcAft>
              <a:buFontTx/>
              <a:buNone/>
            </a:pPr>
            <a:r>
              <a:rPr lang="en-US" altLang="zh-CN" sz="2400" b="0" dirty="0">
                <a:latin typeface="Arial" panose="020B0604020202020204" pitchFamily="34" charset="0"/>
              </a:rPr>
              <a:t>module </a:t>
            </a:r>
            <a:r>
              <a:rPr lang="en-US" altLang="zh-CN" sz="2400" b="0" dirty="0" err="1">
                <a:latin typeface="Arial" panose="020B0604020202020204" pitchFamily="34" charset="0"/>
              </a:rPr>
              <a:t>binary_multiplier</a:t>
            </a:r>
            <a:r>
              <a:rPr lang="en-US" altLang="zh-CN" sz="2400" b="0" dirty="0">
                <a:latin typeface="Arial" panose="020B0604020202020204" pitchFamily="34" charset="0"/>
              </a:rPr>
              <a:t> (x, y, z, start, done, reset, </a:t>
            </a:r>
            <a:r>
              <a:rPr lang="en-US" altLang="zh-CN" sz="2400" b="0" dirty="0" err="1">
                <a:latin typeface="Arial" panose="020B0604020202020204" pitchFamily="34" charset="0"/>
              </a:rPr>
              <a:t>clk</a:t>
            </a:r>
            <a:r>
              <a:rPr lang="en-US" altLang="zh-CN" sz="2400" b="0" dirty="0">
                <a:latin typeface="Arial" panose="020B0604020202020204" pitchFamily="34" charset="0"/>
              </a:rPr>
              <a:t>); </a:t>
            </a:r>
          </a:p>
          <a:p>
            <a:pPr>
              <a:spcAft>
                <a:spcPct val="10000"/>
              </a:spcAft>
              <a:buFontTx/>
              <a:buNone/>
            </a:pPr>
            <a:r>
              <a:rPr lang="en-US" altLang="zh-CN" sz="2400" b="0" dirty="0">
                <a:latin typeface="Arial" panose="020B0604020202020204" pitchFamily="34" charset="0"/>
              </a:rPr>
              <a:t>	output [7:0] z;</a:t>
            </a:r>
          </a:p>
          <a:p>
            <a:pPr>
              <a:spcAft>
                <a:spcPct val="10000"/>
              </a:spcAft>
              <a:buFontTx/>
              <a:buNone/>
            </a:pPr>
            <a:r>
              <a:rPr lang="en-US" altLang="zh-CN" sz="2400" b="0" dirty="0">
                <a:latin typeface="Arial" panose="020B0604020202020204" pitchFamily="34" charset="0"/>
              </a:rPr>
              <a:t>	output done;</a:t>
            </a:r>
          </a:p>
          <a:p>
            <a:pPr>
              <a:spcAft>
                <a:spcPct val="10000"/>
              </a:spcAft>
              <a:buFontTx/>
              <a:buNone/>
            </a:pPr>
            <a:r>
              <a:rPr lang="en-US" altLang="zh-CN" sz="2400" b="0" dirty="0">
                <a:latin typeface="Arial" panose="020B0604020202020204" pitchFamily="34" charset="0"/>
              </a:rPr>
              <a:t>	input [3:0] x, y;</a:t>
            </a:r>
          </a:p>
          <a:p>
            <a:pPr>
              <a:spcAft>
                <a:spcPct val="10000"/>
              </a:spcAft>
              <a:buFontTx/>
              <a:buNone/>
            </a:pPr>
            <a:r>
              <a:rPr lang="en-US" altLang="zh-CN" sz="2400" b="0" dirty="0">
                <a:latin typeface="Arial" panose="020B0604020202020204" pitchFamily="34" charset="0"/>
              </a:rPr>
              <a:t>	input start, reset, </a:t>
            </a:r>
            <a:r>
              <a:rPr lang="en-US" altLang="zh-CN" sz="2400" b="0" dirty="0" err="1">
                <a:latin typeface="Arial" panose="020B0604020202020204" pitchFamily="34" charset="0"/>
              </a:rPr>
              <a:t>clk</a:t>
            </a:r>
            <a:r>
              <a:rPr lang="en-US" altLang="zh-CN" sz="2400" b="0" dirty="0">
                <a:latin typeface="Arial" panose="020B0604020202020204" pitchFamily="34" charset="0"/>
              </a:rPr>
              <a:t>;</a:t>
            </a:r>
          </a:p>
          <a:p>
            <a:pPr>
              <a:spcAft>
                <a:spcPct val="10000"/>
              </a:spcAft>
              <a:buFontTx/>
              <a:buNone/>
            </a:pPr>
            <a:endParaRPr lang="en-US" altLang="zh-CN" sz="800" b="0" dirty="0">
              <a:latin typeface="Arial" panose="020B0604020202020204" pitchFamily="34" charset="0"/>
            </a:endParaRPr>
          </a:p>
          <a:p>
            <a:pPr>
              <a:spcAft>
                <a:spcPct val="10000"/>
              </a:spcAft>
              <a:buFontTx/>
              <a:buNone/>
            </a:pPr>
            <a:r>
              <a:rPr lang="en-US" altLang="zh-CN" sz="2400" b="0" dirty="0">
                <a:latin typeface="Arial" panose="020B0604020202020204" pitchFamily="34" charset="0"/>
              </a:rPr>
              <a:t>	reg [3:0] a, b, d;</a:t>
            </a:r>
          </a:p>
          <a:p>
            <a:pPr>
              <a:spcAft>
                <a:spcPct val="10000"/>
              </a:spcAft>
              <a:buFontTx/>
              <a:buNone/>
            </a:pPr>
            <a:r>
              <a:rPr lang="en-US" altLang="zh-CN" sz="2400" b="0" dirty="0">
                <a:latin typeface="Arial" panose="020B0604020202020204" pitchFamily="34" charset="0"/>
              </a:rPr>
              <a:t>	reg c;</a:t>
            </a:r>
          </a:p>
          <a:p>
            <a:pPr>
              <a:spcAft>
                <a:spcPct val="10000"/>
              </a:spcAft>
              <a:buFontTx/>
              <a:buNone/>
            </a:pPr>
            <a:r>
              <a:rPr lang="en-US" altLang="zh-CN" sz="2400" b="0" dirty="0">
                <a:latin typeface="Arial" panose="020B0604020202020204" pitchFamily="34" charset="0"/>
              </a:rPr>
              <a:t>	reg [1:0] state, </a:t>
            </a:r>
            <a:r>
              <a:rPr lang="en-US" altLang="zh-CN" sz="2400" b="0" dirty="0" err="1">
                <a:latin typeface="Arial" panose="020B0604020202020204" pitchFamily="34" charset="0"/>
              </a:rPr>
              <a:t>next_state</a:t>
            </a:r>
            <a:r>
              <a:rPr lang="en-US" altLang="zh-CN" sz="2400" b="0" dirty="0">
                <a:latin typeface="Arial" panose="020B0604020202020204" pitchFamily="34" charset="0"/>
              </a:rPr>
              <a:t>, t;</a:t>
            </a:r>
          </a:p>
          <a:p>
            <a:pPr>
              <a:spcAft>
                <a:spcPct val="10000"/>
              </a:spcAft>
              <a:buFontTx/>
              <a:buNone/>
            </a:pPr>
            <a:r>
              <a:rPr lang="en-US" altLang="zh-CN" sz="2400" b="0" dirty="0">
                <a:latin typeface="Arial" panose="020B0604020202020204" pitchFamily="34" charset="0"/>
              </a:rPr>
              <a:t>	parameter S0=2’b00, S1=2’b01, S2=2’b10;</a:t>
            </a:r>
          </a:p>
          <a:p>
            <a:pPr>
              <a:spcAft>
                <a:spcPct val="10000"/>
              </a:spcAft>
              <a:buFontTx/>
              <a:buNone/>
            </a:pPr>
            <a:r>
              <a:rPr lang="en-US" altLang="zh-CN" sz="2400" b="0" dirty="0">
                <a:latin typeface="Arial" panose="020B0604020202020204" pitchFamily="34" charset="0"/>
              </a:rPr>
              <a:t>	wire e;</a:t>
            </a:r>
          </a:p>
          <a:p>
            <a:pPr>
              <a:spcAft>
                <a:spcPct val="10000"/>
              </a:spcAft>
              <a:buFontTx/>
              <a:buNone/>
            </a:pPr>
            <a:endParaRPr lang="en-US" altLang="zh-CN" sz="500" b="0" dirty="0">
              <a:latin typeface="Arial" panose="020B0604020202020204" pitchFamily="34" charset="0"/>
            </a:endParaRPr>
          </a:p>
          <a:p>
            <a:pPr>
              <a:spcAft>
                <a:spcPct val="10000"/>
              </a:spcAft>
              <a:buFontTx/>
              <a:buNone/>
            </a:pPr>
            <a:r>
              <a:rPr lang="en-US" altLang="zh-CN" sz="2400" b="0" dirty="0">
                <a:latin typeface="Arial" panose="020B0604020202020204" pitchFamily="34" charset="0"/>
              </a:rPr>
              <a:t>	assign e = ~|t;  </a:t>
            </a:r>
          </a:p>
          <a:p>
            <a:pPr>
              <a:spcAft>
                <a:spcPct val="10000"/>
              </a:spcAft>
              <a:buFontTx/>
              <a:buNone/>
            </a:pPr>
            <a:r>
              <a:rPr lang="en-US" altLang="zh-CN" sz="2400" b="0" dirty="0">
                <a:latin typeface="Arial" panose="020B0604020202020204" pitchFamily="34" charset="0"/>
              </a:rPr>
              <a:t>	assign z = {a, b};   </a:t>
            </a:r>
          </a:p>
        </p:txBody>
      </p:sp>
      <p:grpSp>
        <p:nvGrpSpPr>
          <p:cNvPr id="33796" name="Group 29"/>
          <p:cNvGrpSpPr>
            <a:grpSpLocks/>
          </p:cNvGrpSpPr>
          <p:nvPr/>
        </p:nvGrpSpPr>
        <p:grpSpPr bwMode="auto">
          <a:xfrm>
            <a:off x="5384800" y="2087563"/>
            <a:ext cx="3021013" cy="2217737"/>
            <a:chOff x="3515" y="1117"/>
            <a:chExt cx="1903" cy="1397"/>
          </a:xfrm>
        </p:grpSpPr>
        <p:sp>
          <p:nvSpPr>
            <p:cNvPr id="33800" name="Text Box 4"/>
            <p:cNvSpPr txBox="1">
              <a:spLocks noChangeArrowheads="1"/>
            </p:cNvSpPr>
            <p:nvPr/>
          </p:nvSpPr>
          <p:spPr bwMode="auto">
            <a:xfrm>
              <a:off x="5194" y="1570"/>
              <a:ext cx="22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a:t>Clk</a:t>
              </a:r>
              <a:endParaRPr kumimoji="1" lang="en-US" altLang="zh-CN" sz="1800" baseline="-10000"/>
            </a:p>
          </p:txBody>
        </p:sp>
        <p:sp>
          <p:nvSpPr>
            <p:cNvPr id="33801" name="Line 5"/>
            <p:cNvSpPr>
              <a:spLocks noChangeShapeType="1"/>
            </p:cNvSpPr>
            <p:nvPr/>
          </p:nvSpPr>
          <p:spPr bwMode="auto">
            <a:xfrm flipH="1">
              <a:off x="5103" y="1820"/>
              <a:ext cx="295"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3802" name="Line 7"/>
            <p:cNvSpPr>
              <a:spLocks noChangeShapeType="1"/>
            </p:cNvSpPr>
            <p:nvPr/>
          </p:nvSpPr>
          <p:spPr bwMode="auto">
            <a:xfrm>
              <a:off x="4514" y="1300"/>
              <a:ext cx="0" cy="301"/>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3803" name="Text Box 8"/>
            <p:cNvSpPr txBox="1">
              <a:spLocks noChangeArrowheads="1"/>
            </p:cNvSpPr>
            <p:nvPr/>
          </p:nvSpPr>
          <p:spPr bwMode="auto">
            <a:xfrm>
              <a:off x="4354" y="1117"/>
              <a:ext cx="312"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a:t>Start</a:t>
              </a:r>
              <a:endParaRPr kumimoji="1" lang="en-US" altLang="zh-CN" sz="1800" baseline="-10000"/>
            </a:p>
          </p:txBody>
        </p:sp>
        <p:sp>
          <p:nvSpPr>
            <p:cNvPr id="33804" name="Line 9"/>
            <p:cNvSpPr>
              <a:spLocks noChangeShapeType="1"/>
            </p:cNvSpPr>
            <p:nvPr/>
          </p:nvSpPr>
          <p:spPr bwMode="auto">
            <a:xfrm>
              <a:off x="4886" y="1279"/>
              <a:ext cx="0" cy="308"/>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3805" name="Text Box 10"/>
            <p:cNvSpPr txBox="1">
              <a:spLocks noChangeArrowheads="1"/>
            </p:cNvSpPr>
            <p:nvPr/>
          </p:nvSpPr>
          <p:spPr bwMode="auto">
            <a:xfrm>
              <a:off x="4717" y="1117"/>
              <a:ext cx="33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a:t>Reset</a:t>
              </a:r>
              <a:endParaRPr kumimoji="1" lang="en-US" altLang="zh-CN" sz="1800" baseline="-10000"/>
            </a:p>
          </p:txBody>
        </p:sp>
        <p:sp>
          <p:nvSpPr>
            <p:cNvPr id="33806" name="Rectangle 11"/>
            <p:cNvSpPr>
              <a:spLocks noChangeArrowheads="1"/>
            </p:cNvSpPr>
            <p:nvPr/>
          </p:nvSpPr>
          <p:spPr bwMode="auto">
            <a:xfrm>
              <a:off x="3515" y="1601"/>
              <a:ext cx="1588" cy="42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400">
                  <a:latin typeface="Arial" panose="020B0604020202020204" pitchFamily="34" charset="0"/>
                </a:rPr>
                <a:t>乘法器</a:t>
              </a:r>
            </a:p>
          </p:txBody>
        </p:sp>
        <p:sp>
          <p:nvSpPr>
            <p:cNvPr id="33807" name="Line 12"/>
            <p:cNvSpPr>
              <a:spLocks noChangeShapeType="1"/>
            </p:cNvSpPr>
            <p:nvPr/>
          </p:nvSpPr>
          <p:spPr bwMode="auto">
            <a:xfrm>
              <a:off x="4097" y="1307"/>
              <a:ext cx="0" cy="3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8" name="Line 13"/>
            <p:cNvSpPr>
              <a:spLocks noChangeShapeType="1"/>
            </p:cNvSpPr>
            <p:nvPr/>
          </p:nvSpPr>
          <p:spPr bwMode="auto">
            <a:xfrm flipH="1">
              <a:off x="4057" y="1403"/>
              <a:ext cx="85"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9" name="Rectangle 14"/>
            <p:cNvSpPr>
              <a:spLocks noChangeArrowheads="1"/>
            </p:cNvSpPr>
            <p:nvPr/>
          </p:nvSpPr>
          <p:spPr bwMode="auto">
            <a:xfrm>
              <a:off x="4182" y="1360"/>
              <a:ext cx="81"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800" b="0">
                  <a:latin typeface="Arial" panose="020B0604020202020204" pitchFamily="34" charset="0"/>
                </a:rPr>
                <a:t>4</a:t>
              </a:r>
              <a:endParaRPr lang="zh-CN" altLang="en-US" sz="1800" b="0">
                <a:latin typeface="Arial" panose="020B0604020202020204" pitchFamily="34" charset="0"/>
              </a:endParaRPr>
            </a:p>
          </p:txBody>
        </p:sp>
        <p:sp>
          <p:nvSpPr>
            <p:cNvPr id="33810" name="Rectangle 15"/>
            <p:cNvSpPr>
              <a:spLocks noChangeArrowheads="1"/>
            </p:cNvSpPr>
            <p:nvPr/>
          </p:nvSpPr>
          <p:spPr bwMode="auto">
            <a:xfrm>
              <a:off x="4056" y="1125"/>
              <a:ext cx="1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800"/>
                <a:t>Y</a:t>
              </a:r>
            </a:p>
          </p:txBody>
        </p:sp>
        <p:sp>
          <p:nvSpPr>
            <p:cNvPr id="33811" name="Line 16"/>
            <p:cNvSpPr>
              <a:spLocks noChangeShapeType="1"/>
            </p:cNvSpPr>
            <p:nvPr/>
          </p:nvSpPr>
          <p:spPr bwMode="auto">
            <a:xfrm>
              <a:off x="3705" y="1307"/>
              <a:ext cx="0" cy="3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2" name="Line 17"/>
            <p:cNvSpPr>
              <a:spLocks noChangeShapeType="1"/>
            </p:cNvSpPr>
            <p:nvPr/>
          </p:nvSpPr>
          <p:spPr bwMode="auto">
            <a:xfrm flipH="1">
              <a:off x="3665" y="1403"/>
              <a:ext cx="85"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3" name="Rectangle 18"/>
            <p:cNvSpPr>
              <a:spLocks noChangeArrowheads="1"/>
            </p:cNvSpPr>
            <p:nvPr/>
          </p:nvSpPr>
          <p:spPr bwMode="auto">
            <a:xfrm>
              <a:off x="3789" y="1360"/>
              <a:ext cx="81"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800" b="0">
                  <a:latin typeface="Arial" panose="020B0604020202020204" pitchFamily="34" charset="0"/>
                </a:rPr>
                <a:t>4</a:t>
              </a:r>
              <a:endParaRPr lang="zh-CN" altLang="en-US" sz="1800" b="0">
                <a:latin typeface="Arial" panose="020B0604020202020204" pitchFamily="34" charset="0"/>
              </a:endParaRPr>
            </a:p>
          </p:txBody>
        </p:sp>
        <p:sp>
          <p:nvSpPr>
            <p:cNvPr id="33814" name="Rectangle 19"/>
            <p:cNvSpPr>
              <a:spLocks noChangeArrowheads="1"/>
            </p:cNvSpPr>
            <p:nvPr/>
          </p:nvSpPr>
          <p:spPr bwMode="auto">
            <a:xfrm>
              <a:off x="3663" y="1125"/>
              <a:ext cx="1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800"/>
                <a:t>X</a:t>
              </a:r>
            </a:p>
          </p:txBody>
        </p:sp>
        <p:sp>
          <p:nvSpPr>
            <p:cNvPr id="33815" name="Line 20"/>
            <p:cNvSpPr>
              <a:spLocks noChangeShapeType="1"/>
            </p:cNvSpPr>
            <p:nvPr/>
          </p:nvSpPr>
          <p:spPr bwMode="auto">
            <a:xfrm>
              <a:off x="4103" y="2024"/>
              <a:ext cx="0" cy="3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6" name="Line 21"/>
            <p:cNvSpPr>
              <a:spLocks noChangeShapeType="1"/>
            </p:cNvSpPr>
            <p:nvPr/>
          </p:nvSpPr>
          <p:spPr bwMode="auto">
            <a:xfrm flipH="1">
              <a:off x="4064" y="2120"/>
              <a:ext cx="85"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7" name="Rectangle 22"/>
            <p:cNvSpPr>
              <a:spLocks noChangeArrowheads="1"/>
            </p:cNvSpPr>
            <p:nvPr/>
          </p:nvSpPr>
          <p:spPr bwMode="auto">
            <a:xfrm>
              <a:off x="3926" y="2088"/>
              <a:ext cx="81"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800" b="0">
                  <a:latin typeface="Arial" panose="020B0604020202020204" pitchFamily="34" charset="0"/>
                </a:rPr>
                <a:t>8</a:t>
              </a:r>
              <a:endParaRPr lang="zh-CN" altLang="en-US" sz="1800" b="0">
                <a:latin typeface="Arial" panose="020B0604020202020204" pitchFamily="34" charset="0"/>
              </a:endParaRPr>
            </a:p>
          </p:txBody>
        </p:sp>
        <p:sp>
          <p:nvSpPr>
            <p:cNvPr id="33818" name="Rectangle 23"/>
            <p:cNvSpPr>
              <a:spLocks noChangeArrowheads="1"/>
            </p:cNvSpPr>
            <p:nvPr/>
          </p:nvSpPr>
          <p:spPr bwMode="auto">
            <a:xfrm>
              <a:off x="4059" y="2341"/>
              <a:ext cx="1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800"/>
                <a:t>Z</a:t>
              </a:r>
            </a:p>
          </p:txBody>
        </p:sp>
        <p:sp>
          <p:nvSpPr>
            <p:cNvPr id="33819" name="Line 24"/>
            <p:cNvSpPr>
              <a:spLocks noChangeShapeType="1"/>
            </p:cNvSpPr>
            <p:nvPr/>
          </p:nvSpPr>
          <p:spPr bwMode="auto">
            <a:xfrm>
              <a:off x="4509" y="2025"/>
              <a:ext cx="0" cy="308"/>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3820" name="Text Box 25"/>
            <p:cNvSpPr txBox="1">
              <a:spLocks noChangeArrowheads="1"/>
            </p:cNvSpPr>
            <p:nvPr/>
          </p:nvSpPr>
          <p:spPr bwMode="auto">
            <a:xfrm>
              <a:off x="4352" y="2324"/>
              <a:ext cx="32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a:t>Done</a:t>
              </a:r>
              <a:endParaRPr kumimoji="1" lang="en-US" altLang="zh-CN" sz="1800" baseline="-10000"/>
            </a:p>
          </p:txBody>
        </p:sp>
      </p:grpSp>
      <p:sp>
        <p:nvSpPr>
          <p:cNvPr id="33797"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8FA13D7-F0F0-4D36-97C8-F41FABA27EAF}"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33798"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(4)</a:t>
            </a:r>
          </a:p>
        </p:txBody>
      </p:sp>
      <p:sp>
        <p:nvSpPr>
          <p:cNvPr id="33799"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114AB9E-AC30-44A7-942E-231966C93A96}" type="slidenum">
              <a:rPr lang="en-US" altLang="zh-CN" sz="1800" b="0" smtClean="0">
                <a:solidFill>
                  <a:srgbClr val="B2B2B2"/>
                </a:solidFill>
                <a:latin typeface="Arial" panose="020B0604020202020204" pitchFamily="34" charset="0"/>
              </a:rPr>
              <a:pPr>
                <a:spcAft>
                  <a:spcPct val="0"/>
                </a:spcAft>
                <a:buFontTx/>
                <a:buNone/>
              </a:pPr>
              <a:t>17</a:t>
            </a:fld>
            <a:endParaRPr lang="en-US" altLang="zh-CN" sz="1800" b="0">
              <a:solidFill>
                <a:srgbClr val="B2B2B2"/>
              </a:solidFill>
              <a:latin typeface="Arial" panose="020B0604020202020204" pitchFamily="34" charset="0"/>
            </a:endParaRPr>
          </a:p>
        </p:txBody>
      </p:sp>
      <p:sp>
        <p:nvSpPr>
          <p:cNvPr id="2" name="文本框 1">
            <a:extLst>
              <a:ext uri="{FF2B5EF4-FFF2-40B4-BE49-F238E27FC236}">
                <a16:creationId xmlns:a16="http://schemas.microsoft.com/office/drawing/2014/main" id="{DD01C2CF-59AA-BA42-9038-763ECFFF2092}"/>
              </a:ext>
            </a:extLst>
          </p:cNvPr>
          <p:cNvSpPr txBox="1"/>
          <p:nvPr/>
        </p:nvSpPr>
        <p:spPr>
          <a:xfrm>
            <a:off x="4188979" y="5593836"/>
            <a:ext cx="4766544" cy="369332"/>
          </a:xfrm>
          <a:prstGeom prst="rect">
            <a:avLst/>
          </a:prstGeom>
          <a:noFill/>
          <a:ln>
            <a:solidFill>
              <a:srgbClr val="0000FF"/>
            </a:solidFill>
          </a:ln>
        </p:spPr>
        <p:txBody>
          <a:bodyPr wrap="square" rtlCol="0">
            <a:spAutoFit/>
          </a:bodyPr>
          <a:lstStyle/>
          <a:p>
            <a:r>
              <a:rPr lang="en-US" altLang="zh-CN" dirty="0"/>
              <a:t>~|t</a:t>
            </a:r>
            <a:r>
              <a:rPr lang="zh-CN" altLang="en-US" dirty="0"/>
              <a:t>：</a:t>
            </a:r>
            <a:r>
              <a:rPr kumimoji="1" lang="zh-CN" altLang="en-US" b="1" dirty="0">
                <a:latin typeface="Times New Roman" panose="02020603050405020304" pitchFamily="18" charset="0"/>
              </a:rPr>
              <a:t>缩位或非，所有位为</a:t>
            </a:r>
            <a:r>
              <a:rPr kumimoji="1" lang="en-US" altLang="zh-CN" b="1" dirty="0">
                <a:latin typeface="Times New Roman" panose="02020603050405020304" pitchFamily="18" charset="0"/>
              </a:rPr>
              <a:t>0</a:t>
            </a:r>
            <a:r>
              <a:rPr kumimoji="1" lang="zh-CN" altLang="en-US" b="1" dirty="0">
                <a:latin typeface="Times New Roman" panose="02020603050405020304" pitchFamily="18" charset="0"/>
              </a:rPr>
              <a:t>时输出</a:t>
            </a:r>
            <a:r>
              <a:rPr kumimoji="1" lang="en-US" altLang="zh-CN" b="1" dirty="0">
                <a:latin typeface="Times New Roman" panose="02020603050405020304" pitchFamily="18" charset="0"/>
              </a:rPr>
              <a:t>1</a:t>
            </a:r>
            <a:r>
              <a:rPr kumimoji="1" lang="zh-CN" altLang="en-US" b="1" dirty="0">
                <a:latin typeface="Times New Roman" panose="02020603050405020304" pitchFamily="18" charset="0"/>
              </a:rPr>
              <a:t>，否则为</a:t>
            </a:r>
            <a:r>
              <a:rPr kumimoji="1" lang="en-US" altLang="zh-CN" b="1" dirty="0">
                <a:latin typeface="Times New Roman" panose="02020603050405020304" pitchFamily="18" charset="0"/>
              </a:rPr>
              <a:t>0</a:t>
            </a:r>
            <a:endParaRPr kumimoji="1" lang="zh-CN" altLang="en-US" b="1" dirty="0">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kumimoji="1" lang="en-US" altLang="zh-CN">
                <a:latin typeface="宋体" panose="02010600030101010101" pitchFamily="2" charset="-122"/>
              </a:rPr>
              <a:t>Verilog</a:t>
            </a:r>
            <a:r>
              <a:rPr kumimoji="1" lang="zh-CN" altLang="en-US">
                <a:latin typeface="宋体" panose="02010600030101010101" pitchFamily="2" charset="-122"/>
              </a:rPr>
              <a:t>描述二进制乘法器</a:t>
            </a:r>
            <a:r>
              <a:rPr kumimoji="1" lang="en-US" altLang="zh-CN">
                <a:latin typeface="宋体" panose="02010600030101010101" pitchFamily="2" charset="-122"/>
              </a:rPr>
              <a:t>(</a:t>
            </a:r>
            <a:r>
              <a:rPr kumimoji="1" lang="zh-CN" altLang="en-US">
                <a:latin typeface="宋体" panose="02010600030101010101" pitchFamily="2" charset="-122"/>
              </a:rPr>
              <a:t>续</a:t>
            </a:r>
            <a:r>
              <a:rPr kumimoji="1" lang="en-US" altLang="zh-CN">
                <a:latin typeface="宋体" panose="02010600030101010101" pitchFamily="2" charset="-122"/>
              </a:rPr>
              <a:t>1)</a:t>
            </a:r>
            <a:endParaRPr kumimoji="1" lang="zh-CN" altLang="en-US">
              <a:latin typeface="宋体" panose="02010600030101010101" pitchFamily="2" charset="-122"/>
            </a:endParaRPr>
          </a:p>
        </p:txBody>
      </p:sp>
      <p:sp>
        <p:nvSpPr>
          <p:cNvPr id="35843" name="Rectangle 3"/>
          <p:cNvSpPr>
            <a:spLocks noChangeArrowheads="1"/>
          </p:cNvSpPr>
          <p:nvPr/>
        </p:nvSpPr>
        <p:spPr bwMode="auto">
          <a:xfrm>
            <a:off x="358775" y="1125538"/>
            <a:ext cx="8229600"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2400" b="0">
                <a:latin typeface="Arial" panose="020B0604020202020204" pitchFamily="34" charset="0"/>
              </a:rPr>
              <a:t>	//state register</a:t>
            </a:r>
          </a:p>
          <a:p>
            <a:pPr>
              <a:spcAft>
                <a:spcPct val="0"/>
              </a:spcAft>
              <a:buFontTx/>
              <a:buNone/>
            </a:pPr>
            <a:r>
              <a:rPr lang="en-US" altLang="zh-CN" sz="2400" b="0">
                <a:latin typeface="Arial" panose="020B0604020202020204" pitchFamily="34" charset="0"/>
              </a:rPr>
              <a:t>	always @(posedge clk or posedge reset)</a:t>
            </a:r>
          </a:p>
          <a:p>
            <a:pPr>
              <a:spcAft>
                <a:spcPct val="0"/>
              </a:spcAft>
              <a:buFontTx/>
              <a:buNone/>
            </a:pPr>
            <a:r>
              <a:rPr lang="en-US" altLang="zh-CN" sz="2400" b="0">
                <a:latin typeface="Arial" panose="020B0604020202020204" pitchFamily="34" charset="0"/>
              </a:rPr>
              <a:t>	begin</a:t>
            </a:r>
          </a:p>
          <a:p>
            <a:pPr>
              <a:spcAft>
                <a:spcPct val="0"/>
              </a:spcAft>
              <a:buFontTx/>
              <a:buNone/>
            </a:pPr>
            <a:r>
              <a:rPr lang="en-US" altLang="zh-CN" sz="2400" b="0">
                <a:latin typeface="Arial" panose="020B0604020202020204" pitchFamily="34" charset="0"/>
              </a:rPr>
              <a:t>	    if (reset) state &lt;= S0;</a:t>
            </a:r>
          </a:p>
          <a:p>
            <a:pPr>
              <a:spcAft>
                <a:spcPct val="0"/>
              </a:spcAft>
              <a:buFontTx/>
              <a:buNone/>
            </a:pPr>
            <a:r>
              <a:rPr lang="en-US" altLang="zh-CN" sz="2400" b="0">
                <a:latin typeface="Arial" panose="020B0604020202020204" pitchFamily="34" charset="0"/>
              </a:rPr>
              <a:t>	    else state &lt;= next_state;</a:t>
            </a:r>
          </a:p>
          <a:p>
            <a:pPr>
              <a:spcAft>
                <a:spcPct val="0"/>
              </a:spcAft>
              <a:buFontTx/>
              <a:buNone/>
            </a:pPr>
            <a:r>
              <a:rPr lang="en-US" altLang="zh-CN" sz="2400" b="0">
                <a:latin typeface="Arial" panose="020B0604020202020204" pitchFamily="34" charset="0"/>
              </a:rPr>
              <a:t>	end</a:t>
            </a:r>
          </a:p>
          <a:p>
            <a:pPr>
              <a:spcAft>
                <a:spcPct val="0"/>
              </a:spcAft>
              <a:buFontTx/>
              <a:buNone/>
            </a:pPr>
            <a:endParaRPr lang="en-US" altLang="zh-CN" sz="1000" b="0">
              <a:latin typeface="Arial" panose="020B0604020202020204" pitchFamily="34" charset="0"/>
            </a:endParaRPr>
          </a:p>
          <a:p>
            <a:pPr>
              <a:spcAft>
                <a:spcPct val="0"/>
              </a:spcAft>
              <a:buFontTx/>
              <a:buNone/>
            </a:pPr>
            <a:r>
              <a:rPr lang="en-US" altLang="zh-CN" sz="2400" b="0">
                <a:latin typeface="Arial" panose="020B0604020202020204" pitchFamily="34" charset="0"/>
              </a:rPr>
              <a:t>    assign done = (state == S0);</a:t>
            </a:r>
          </a:p>
          <a:p>
            <a:pPr>
              <a:spcAft>
                <a:spcPct val="0"/>
              </a:spcAft>
              <a:buFontTx/>
              <a:buNone/>
            </a:pPr>
            <a:endParaRPr lang="en-US" altLang="zh-CN" sz="1000" b="0">
              <a:latin typeface="Arial" panose="020B0604020202020204" pitchFamily="34" charset="0"/>
            </a:endParaRPr>
          </a:p>
          <a:p>
            <a:pPr>
              <a:spcAft>
                <a:spcPct val="0"/>
              </a:spcAft>
              <a:buFontTx/>
              <a:buNone/>
            </a:pPr>
            <a:r>
              <a:rPr lang="en-US" altLang="zh-CN" sz="2400" b="0">
                <a:latin typeface="Arial" panose="020B0604020202020204" pitchFamily="34" charset="0"/>
              </a:rPr>
              <a:t>    //next state function</a:t>
            </a:r>
          </a:p>
          <a:p>
            <a:pPr>
              <a:spcAft>
                <a:spcPct val="0"/>
              </a:spcAft>
              <a:buFontTx/>
              <a:buNone/>
            </a:pPr>
            <a:r>
              <a:rPr lang="en-US" altLang="zh-CN" sz="2400" b="0">
                <a:latin typeface="Arial" panose="020B0604020202020204" pitchFamily="34" charset="0"/>
              </a:rPr>
              <a:t>	always @(start or e) begin</a:t>
            </a:r>
          </a:p>
          <a:p>
            <a:pPr>
              <a:spcAft>
                <a:spcPct val="0"/>
              </a:spcAft>
              <a:buFontTx/>
              <a:buNone/>
            </a:pPr>
            <a:r>
              <a:rPr lang="en-US" altLang="zh-CN" sz="2400" b="0">
                <a:latin typeface="Arial" panose="020B0604020202020204" pitchFamily="34" charset="0"/>
              </a:rPr>
              <a:t>        case (state)</a:t>
            </a:r>
          </a:p>
          <a:p>
            <a:pPr>
              <a:spcAft>
                <a:spcPct val="0"/>
              </a:spcAft>
              <a:buFontTx/>
              <a:buNone/>
            </a:pPr>
            <a:r>
              <a:rPr lang="en-US" altLang="zh-CN" sz="2400" b="0">
                <a:latin typeface="Arial" panose="020B0604020202020204" pitchFamily="34" charset="0"/>
              </a:rPr>
              <a:t>	        S0: if(start) next_state = S1;</a:t>
            </a:r>
          </a:p>
          <a:p>
            <a:pPr>
              <a:spcAft>
                <a:spcPct val="0"/>
              </a:spcAft>
              <a:buFontTx/>
              <a:buNone/>
            </a:pPr>
            <a:r>
              <a:rPr lang="en-US" altLang="zh-CN" sz="2400" b="0">
                <a:latin typeface="Arial" panose="020B0604020202020204" pitchFamily="34" charset="0"/>
              </a:rPr>
              <a:t>	              else next_state = S0; </a:t>
            </a:r>
          </a:p>
          <a:p>
            <a:pPr>
              <a:spcAft>
                <a:spcPct val="0"/>
              </a:spcAft>
              <a:buFontTx/>
              <a:buNone/>
            </a:pPr>
            <a:r>
              <a:rPr lang="en-US" altLang="zh-CN" sz="2400" b="0">
                <a:latin typeface="Arial" panose="020B0604020202020204" pitchFamily="34" charset="0"/>
              </a:rPr>
              <a:t>	        S1: next_state = S2;</a:t>
            </a:r>
          </a:p>
        </p:txBody>
      </p:sp>
      <p:grpSp>
        <p:nvGrpSpPr>
          <p:cNvPr id="35844" name="Group 46"/>
          <p:cNvGrpSpPr>
            <a:grpSpLocks/>
          </p:cNvGrpSpPr>
          <p:nvPr/>
        </p:nvGrpSpPr>
        <p:grpSpPr bwMode="auto">
          <a:xfrm>
            <a:off x="6048375" y="1989138"/>
            <a:ext cx="2555875" cy="3925887"/>
            <a:chOff x="3810" y="1253"/>
            <a:chExt cx="1610" cy="2473"/>
          </a:xfrm>
        </p:grpSpPr>
        <p:sp>
          <p:nvSpPr>
            <p:cNvPr id="35848" name="Oval 28"/>
            <p:cNvSpPr>
              <a:spLocks noChangeArrowheads="1"/>
            </p:cNvSpPr>
            <p:nvPr/>
          </p:nvSpPr>
          <p:spPr bwMode="auto">
            <a:xfrm>
              <a:off x="4133" y="1515"/>
              <a:ext cx="590" cy="49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Aft>
                  <a:spcPct val="0"/>
                </a:spcAft>
                <a:buFontTx/>
                <a:buNone/>
              </a:pPr>
              <a:r>
                <a:rPr lang="en-US" altLang="zh-CN" sz="2400"/>
                <a:t>S</a:t>
              </a:r>
              <a:r>
                <a:rPr lang="en-US" altLang="zh-CN" sz="1800"/>
                <a:t>0</a:t>
              </a:r>
            </a:p>
            <a:p>
              <a:pPr algn="ctr" eaLnBrk="1" hangingPunct="1">
                <a:lnSpc>
                  <a:spcPct val="80000"/>
                </a:lnSpc>
                <a:spcAft>
                  <a:spcPct val="0"/>
                </a:spcAft>
                <a:buFontTx/>
                <a:buNone/>
              </a:pPr>
              <a:r>
                <a:rPr lang="en-US" altLang="zh-CN" sz="1800" b="0"/>
                <a:t>Done</a:t>
              </a:r>
            </a:p>
          </p:txBody>
        </p:sp>
        <p:sp>
          <p:nvSpPr>
            <p:cNvPr id="35849" name="Arc 29"/>
            <p:cNvSpPr>
              <a:spLocks/>
            </p:cNvSpPr>
            <p:nvPr/>
          </p:nvSpPr>
          <p:spPr bwMode="auto">
            <a:xfrm rot="10068816" flipH="1">
              <a:off x="4639" y="1472"/>
              <a:ext cx="304" cy="416"/>
            </a:xfrm>
            <a:custGeom>
              <a:avLst/>
              <a:gdLst>
                <a:gd name="T0" fmla="*/ 0 w 38761"/>
                <a:gd name="T1" fmla="*/ 0 h 43200"/>
                <a:gd name="T2" fmla="*/ 0 w 38761"/>
                <a:gd name="T3" fmla="*/ 0 h 43200"/>
                <a:gd name="T4" fmla="*/ 0 w 38761"/>
                <a:gd name="T5" fmla="*/ 0 h 43200"/>
                <a:gd name="T6" fmla="*/ 0 60000 65536"/>
                <a:gd name="T7" fmla="*/ 0 60000 65536"/>
                <a:gd name="T8" fmla="*/ 0 60000 65536"/>
                <a:gd name="T9" fmla="*/ 0 w 38761"/>
                <a:gd name="T10" fmla="*/ 0 h 43200"/>
                <a:gd name="T11" fmla="*/ 38761 w 38761"/>
                <a:gd name="T12" fmla="*/ 43200 h 43200"/>
              </a:gdLst>
              <a:ahLst/>
              <a:cxnLst>
                <a:cxn ang="T6">
                  <a:pos x="T0" y="T1"/>
                </a:cxn>
                <a:cxn ang="T7">
                  <a:pos x="T2" y="T3"/>
                </a:cxn>
                <a:cxn ang="T8">
                  <a:pos x="T4" y="T5"/>
                </a:cxn>
              </a:cxnLst>
              <a:rect l="T9" t="T10" r="T11" b="T12"/>
              <a:pathLst>
                <a:path w="38761" h="43200" fill="none" extrusionOk="0">
                  <a:moveTo>
                    <a:pt x="4183" y="4333"/>
                  </a:moveTo>
                  <a:cubicBezTo>
                    <a:pt x="7925" y="1520"/>
                    <a:pt x="12479" y="-1"/>
                    <a:pt x="17161" y="0"/>
                  </a:cubicBezTo>
                  <a:cubicBezTo>
                    <a:pt x="29090" y="0"/>
                    <a:pt x="38761" y="9670"/>
                    <a:pt x="38761" y="21600"/>
                  </a:cubicBezTo>
                  <a:cubicBezTo>
                    <a:pt x="38761" y="33529"/>
                    <a:pt x="29090" y="43200"/>
                    <a:pt x="17161" y="43200"/>
                  </a:cubicBezTo>
                  <a:cubicBezTo>
                    <a:pt x="10431" y="43200"/>
                    <a:pt x="4086" y="40063"/>
                    <a:pt x="-1" y="34717"/>
                  </a:cubicBezTo>
                </a:path>
                <a:path w="38761" h="43200" stroke="0" extrusionOk="0">
                  <a:moveTo>
                    <a:pt x="4183" y="4333"/>
                  </a:moveTo>
                  <a:cubicBezTo>
                    <a:pt x="7925" y="1520"/>
                    <a:pt x="12479" y="-1"/>
                    <a:pt x="17161" y="0"/>
                  </a:cubicBezTo>
                  <a:cubicBezTo>
                    <a:pt x="29090" y="0"/>
                    <a:pt x="38761" y="9670"/>
                    <a:pt x="38761" y="21600"/>
                  </a:cubicBezTo>
                  <a:cubicBezTo>
                    <a:pt x="38761" y="33529"/>
                    <a:pt x="29090" y="43200"/>
                    <a:pt x="17161" y="43200"/>
                  </a:cubicBezTo>
                  <a:cubicBezTo>
                    <a:pt x="10431" y="43200"/>
                    <a:pt x="4086" y="40063"/>
                    <a:pt x="-1" y="34717"/>
                  </a:cubicBezTo>
                  <a:lnTo>
                    <a:pt x="17161" y="21600"/>
                  </a:lnTo>
                  <a:lnTo>
                    <a:pt x="4183" y="4333"/>
                  </a:lnTo>
                  <a:close/>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850" name="Text Box 30"/>
            <p:cNvSpPr txBox="1">
              <a:spLocks noChangeArrowheads="1"/>
            </p:cNvSpPr>
            <p:nvPr/>
          </p:nvSpPr>
          <p:spPr bwMode="auto">
            <a:xfrm>
              <a:off x="4502" y="2040"/>
              <a:ext cx="5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b="0"/>
                <a:t>Start/Init</a:t>
              </a:r>
            </a:p>
          </p:txBody>
        </p:sp>
        <p:sp>
          <p:nvSpPr>
            <p:cNvPr id="35851" name="Line 31"/>
            <p:cNvSpPr>
              <a:spLocks noChangeShapeType="1"/>
            </p:cNvSpPr>
            <p:nvPr/>
          </p:nvSpPr>
          <p:spPr bwMode="auto">
            <a:xfrm>
              <a:off x="4428" y="1274"/>
              <a:ext cx="0" cy="24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5852" name="Text Box 32"/>
            <p:cNvSpPr txBox="1">
              <a:spLocks noChangeArrowheads="1"/>
            </p:cNvSpPr>
            <p:nvPr/>
          </p:nvSpPr>
          <p:spPr bwMode="auto">
            <a:xfrm>
              <a:off x="3992" y="1253"/>
              <a:ext cx="35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b="0"/>
                <a:t>Reset</a:t>
              </a:r>
            </a:p>
          </p:txBody>
        </p:sp>
        <p:sp>
          <p:nvSpPr>
            <p:cNvPr id="35853" name="Line 33"/>
            <p:cNvSpPr>
              <a:spLocks noChangeShapeType="1"/>
            </p:cNvSpPr>
            <p:nvPr/>
          </p:nvSpPr>
          <p:spPr bwMode="auto">
            <a:xfrm>
              <a:off x="4428" y="1997"/>
              <a:ext cx="0" cy="285"/>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5854" name="Oval 34"/>
            <p:cNvSpPr>
              <a:spLocks noChangeArrowheads="1"/>
            </p:cNvSpPr>
            <p:nvPr/>
          </p:nvSpPr>
          <p:spPr bwMode="auto">
            <a:xfrm>
              <a:off x="4119" y="2282"/>
              <a:ext cx="608" cy="52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Aft>
                  <a:spcPct val="0"/>
                </a:spcAft>
                <a:buFontTx/>
                <a:buNone/>
              </a:pPr>
              <a:r>
                <a:rPr lang="en-US" altLang="zh-CN" sz="2400"/>
                <a:t>S</a:t>
              </a:r>
              <a:r>
                <a:rPr lang="en-US" altLang="zh-CN" sz="1800"/>
                <a:t>1</a:t>
              </a:r>
            </a:p>
            <a:p>
              <a:pPr algn="ctr" eaLnBrk="1" hangingPunct="1">
                <a:lnSpc>
                  <a:spcPct val="80000"/>
                </a:lnSpc>
                <a:spcAft>
                  <a:spcPct val="0"/>
                </a:spcAft>
                <a:buFontTx/>
                <a:buNone/>
              </a:pPr>
              <a:r>
                <a:rPr lang="en-US" altLang="zh-CN" sz="1800" b="0"/>
                <a:t>Cnt</a:t>
              </a:r>
            </a:p>
          </p:txBody>
        </p:sp>
        <p:sp>
          <p:nvSpPr>
            <p:cNvPr id="35855" name="Oval 35"/>
            <p:cNvSpPr>
              <a:spLocks noChangeArrowheads="1"/>
            </p:cNvSpPr>
            <p:nvPr/>
          </p:nvSpPr>
          <p:spPr bwMode="auto">
            <a:xfrm>
              <a:off x="4059" y="3146"/>
              <a:ext cx="794" cy="58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a:t>S</a:t>
              </a:r>
              <a:r>
                <a:rPr lang="en-US" altLang="zh-CN" sz="1800"/>
                <a:t>2</a:t>
              </a:r>
            </a:p>
            <a:p>
              <a:pPr algn="ctr" eaLnBrk="1" hangingPunct="1">
                <a:spcAft>
                  <a:spcPct val="0"/>
                </a:spcAft>
                <a:buFontTx/>
                <a:buNone/>
              </a:pPr>
              <a:r>
                <a:rPr lang="en-US" altLang="zh-CN" sz="1800" b="0"/>
                <a:t>Shr</a:t>
              </a:r>
            </a:p>
          </p:txBody>
        </p:sp>
        <p:sp>
          <p:nvSpPr>
            <p:cNvPr id="35856" name="Arc 36"/>
            <p:cNvSpPr>
              <a:spLocks/>
            </p:cNvSpPr>
            <p:nvPr/>
          </p:nvSpPr>
          <p:spPr bwMode="auto">
            <a:xfrm rot="21549739" flipH="1">
              <a:off x="4206" y="2764"/>
              <a:ext cx="164" cy="436"/>
            </a:xfrm>
            <a:custGeom>
              <a:avLst/>
              <a:gdLst>
                <a:gd name="T0" fmla="*/ 0 w 21600"/>
                <a:gd name="T1" fmla="*/ 0 h 32237"/>
                <a:gd name="T2" fmla="*/ 0 w 21600"/>
                <a:gd name="T3" fmla="*/ 0 h 32237"/>
                <a:gd name="T4" fmla="*/ 0 w 21600"/>
                <a:gd name="T5" fmla="*/ 0 h 32237"/>
                <a:gd name="T6" fmla="*/ 0 60000 65536"/>
                <a:gd name="T7" fmla="*/ 0 60000 65536"/>
                <a:gd name="T8" fmla="*/ 0 60000 65536"/>
                <a:gd name="T9" fmla="*/ 0 w 21600"/>
                <a:gd name="T10" fmla="*/ 0 h 32237"/>
                <a:gd name="T11" fmla="*/ 21600 w 21600"/>
                <a:gd name="T12" fmla="*/ 32237 h 32237"/>
              </a:gdLst>
              <a:ahLst/>
              <a:cxnLst>
                <a:cxn ang="T6">
                  <a:pos x="T0" y="T1"/>
                </a:cxn>
                <a:cxn ang="T7">
                  <a:pos x="T2" y="T3"/>
                </a:cxn>
                <a:cxn ang="T8">
                  <a:pos x="T4" y="T5"/>
                </a:cxn>
              </a:cxnLst>
              <a:rect l="T9" t="T10" r="T11" b="T12"/>
              <a:pathLst>
                <a:path w="21600" h="32237" fill="none" extrusionOk="0">
                  <a:moveTo>
                    <a:pt x="12754" y="0"/>
                  </a:moveTo>
                  <a:cubicBezTo>
                    <a:pt x="18314" y="4067"/>
                    <a:pt x="21600" y="10543"/>
                    <a:pt x="21600" y="17432"/>
                  </a:cubicBezTo>
                  <a:cubicBezTo>
                    <a:pt x="21600" y="22934"/>
                    <a:pt x="19499" y="28230"/>
                    <a:pt x="15728" y="32237"/>
                  </a:cubicBezTo>
                </a:path>
                <a:path w="21600" h="32237" stroke="0" extrusionOk="0">
                  <a:moveTo>
                    <a:pt x="12754" y="0"/>
                  </a:moveTo>
                  <a:cubicBezTo>
                    <a:pt x="18314" y="4067"/>
                    <a:pt x="21600" y="10543"/>
                    <a:pt x="21600" y="17432"/>
                  </a:cubicBezTo>
                  <a:cubicBezTo>
                    <a:pt x="21600" y="22934"/>
                    <a:pt x="19499" y="28230"/>
                    <a:pt x="15728" y="32237"/>
                  </a:cubicBezTo>
                  <a:lnTo>
                    <a:pt x="0" y="17432"/>
                  </a:lnTo>
                  <a:lnTo>
                    <a:pt x="12754" y="0"/>
                  </a:lnTo>
                  <a:close/>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857" name="Arc 37"/>
            <p:cNvSpPr>
              <a:spLocks/>
            </p:cNvSpPr>
            <p:nvPr/>
          </p:nvSpPr>
          <p:spPr bwMode="auto">
            <a:xfrm rot="-50261">
              <a:off x="4524" y="2763"/>
              <a:ext cx="131" cy="421"/>
            </a:xfrm>
            <a:custGeom>
              <a:avLst/>
              <a:gdLst>
                <a:gd name="T0" fmla="*/ 0 w 21600"/>
                <a:gd name="T1" fmla="*/ 0 h 36574"/>
                <a:gd name="T2" fmla="*/ 0 w 21600"/>
                <a:gd name="T3" fmla="*/ 0 h 36574"/>
                <a:gd name="T4" fmla="*/ 0 w 21600"/>
                <a:gd name="T5" fmla="*/ 0 h 36574"/>
                <a:gd name="T6" fmla="*/ 0 60000 65536"/>
                <a:gd name="T7" fmla="*/ 0 60000 65536"/>
                <a:gd name="T8" fmla="*/ 0 60000 65536"/>
                <a:gd name="T9" fmla="*/ 0 w 21600"/>
                <a:gd name="T10" fmla="*/ 0 h 36574"/>
                <a:gd name="T11" fmla="*/ 21600 w 21600"/>
                <a:gd name="T12" fmla="*/ 36574 h 36574"/>
              </a:gdLst>
              <a:ahLst/>
              <a:cxnLst>
                <a:cxn ang="T6">
                  <a:pos x="T0" y="T1"/>
                </a:cxn>
                <a:cxn ang="T7">
                  <a:pos x="T2" y="T3"/>
                </a:cxn>
                <a:cxn ang="T8">
                  <a:pos x="T4" y="T5"/>
                </a:cxn>
              </a:cxnLst>
              <a:rect l="T9" t="T10" r="T11" b="T12"/>
              <a:pathLst>
                <a:path w="21600" h="36574" fill="none" extrusionOk="0">
                  <a:moveTo>
                    <a:pt x="9288" y="-1"/>
                  </a:moveTo>
                  <a:cubicBezTo>
                    <a:pt x="16809" y="3582"/>
                    <a:pt x="21600" y="11170"/>
                    <a:pt x="21600" y="19501"/>
                  </a:cubicBezTo>
                  <a:cubicBezTo>
                    <a:pt x="21600" y="26179"/>
                    <a:pt x="18510" y="32483"/>
                    <a:pt x="13231" y="36574"/>
                  </a:cubicBezTo>
                </a:path>
                <a:path w="21600" h="36574" stroke="0" extrusionOk="0">
                  <a:moveTo>
                    <a:pt x="9288" y="-1"/>
                  </a:moveTo>
                  <a:cubicBezTo>
                    <a:pt x="16809" y="3582"/>
                    <a:pt x="21600" y="11170"/>
                    <a:pt x="21600" y="19501"/>
                  </a:cubicBezTo>
                  <a:cubicBezTo>
                    <a:pt x="21600" y="26179"/>
                    <a:pt x="18510" y="32483"/>
                    <a:pt x="13231" y="36574"/>
                  </a:cubicBezTo>
                  <a:lnTo>
                    <a:pt x="0" y="19501"/>
                  </a:lnTo>
                  <a:lnTo>
                    <a:pt x="9288" y="-1"/>
                  </a:lnTo>
                  <a:close/>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858" name="Text Box 38"/>
            <p:cNvSpPr txBox="1">
              <a:spLocks noChangeArrowheads="1"/>
            </p:cNvSpPr>
            <p:nvPr/>
          </p:nvSpPr>
          <p:spPr bwMode="auto">
            <a:xfrm>
              <a:off x="4717" y="2872"/>
              <a:ext cx="61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b="0"/>
                <a:t>B[0]/Add</a:t>
              </a:r>
            </a:p>
          </p:txBody>
        </p:sp>
        <p:sp>
          <p:nvSpPr>
            <p:cNvPr id="35859" name="Text Box 39"/>
            <p:cNvSpPr txBox="1">
              <a:spLocks noChangeArrowheads="1"/>
            </p:cNvSpPr>
            <p:nvPr/>
          </p:nvSpPr>
          <p:spPr bwMode="auto">
            <a:xfrm>
              <a:off x="3810" y="2850"/>
              <a:ext cx="3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a:t>!</a:t>
              </a:r>
              <a:r>
                <a:rPr kumimoji="1" lang="en-US" altLang="zh-CN" sz="1800" b="0"/>
                <a:t>B[0]</a:t>
              </a:r>
            </a:p>
          </p:txBody>
        </p:sp>
        <p:cxnSp>
          <p:nvCxnSpPr>
            <p:cNvPr id="35860" name="AutoShape 40"/>
            <p:cNvCxnSpPr>
              <a:cxnSpLocks noChangeShapeType="1"/>
              <a:stCxn id="35855" idx="6"/>
              <a:endCxn id="35854" idx="6"/>
            </p:cNvCxnSpPr>
            <p:nvPr/>
          </p:nvCxnSpPr>
          <p:spPr bwMode="auto">
            <a:xfrm flipH="1" flipV="1">
              <a:off x="4736" y="2544"/>
              <a:ext cx="126" cy="892"/>
            </a:xfrm>
            <a:prstGeom prst="curvedConnector3">
              <a:avLst>
                <a:gd name="adj1" fmla="val -441273"/>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35861" name="AutoShape 41"/>
            <p:cNvCxnSpPr>
              <a:cxnSpLocks noChangeShapeType="1"/>
              <a:stCxn id="35855" idx="2"/>
              <a:endCxn id="35848" idx="2"/>
            </p:cNvCxnSpPr>
            <p:nvPr/>
          </p:nvCxnSpPr>
          <p:spPr bwMode="auto">
            <a:xfrm rot="10800000" flipH="1">
              <a:off x="4050" y="1762"/>
              <a:ext cx="74" cy="1674"/>
            </a:xfrm>
            <a:prstGeom prst="curvedConnector3">
              <a:avLst>
                <a:gd name="adj1" fmla="val -521625"/>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cxnSp>
        <p:sp>
          <p:nvSpPr>
            <p:cNvPr id="35862" name="Rectangle 42"/>
            <p:cNvSpPr>
              <a:spLocks noChangeArrowheads="1"/>
            </p:cNvSpPr>
            <p:nvPr/>
          </p:nvSpPr>
          <p:spPr bwMode="auto">
            <a:xfrm>
              <a:off x="4950" y="1559"/>
              <a:ext cx="4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t>!</a:t>
              </a:r>
              <a:r>
                <a:rPr kumimoji="1" lang="en-US" altLang="zh-CN" sz="1800" b="0"/>
                <a:t>Start</a:t>
              </a:r>
              <a:endParaRPr kumimoji="1" lang="zh-CN" altLang="en-US" sz="1800" b="0"/>
            </a:p>
          </p:txBody>
        </p:sp>
        <p:sp>
          <p:nvSpPr>
            <p:cNvPr id="35863" name="Text Box 43"/>
            <p:cNvSpPr txBox="1">
              <a:spLocks noChangeArrowheads="1"/>
            </p:cNvSpPr>
            <p:nvPr/>
          </p:nvSpPr>
          <p:spPr bwMode="auto">
            <a:xfrm>
              <a:off x="3879" y="3463"/>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b="0"/>
                <a:t>E</a:t>
              </a:r>
            </a:p>
          </p:txBody>
        </p:sp>
        <p:sp>
          <p:nvSpPr>
            <p:cNvPr id="35864" name="Text Box 44"/>
            <p:cNvSpPr txBox="1">
              <a:spLocks noChangeArrowheads="1"/>
            </p:cNvSpPr>
            <p:nvPr/>
          </p:nvSpPr>
          <p:spPr bwMode="auto">
            <a:xfrm>
              <a:off x="4967" y="3485"/>
              <a:ext cx="1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a:t>!</a:t>
              </a:r>
              <a:r>
                <a:rPr kumimoji="1" lang="en-US" altLang="zh-CN" sz="1800" b="0"/>
                <a:t>E</a:t>
              </a:r>
            </a:p>
          </p:txBody>
        </p:sp>
      </p:grpSp>
      <p:sp>
        <p:nvSpPr>
          <p:cNvPr id="35845"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1FB73F5A-80A0-4FAE-A70B-42DC9EFEEF01}"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35846"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(4)</a:t>
            </a:r>
          </a:p>
        </p:txBody>
      </p:sp>
      <p:sp>
        <p:nvSpPr>
          <p:cNvPr id="35847"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FB89A7A-E9BC-40D5-9271-43DDD519D6FC}" type="slidenum">
              <a:rPr lang="en-US" altLang="zh-CN" sz="1800" b="0" smtClean="0">
                <a:solidFill>
                  <a:srgbClr val="B2B2B2"/>
                </a:solidFill>
                <a:latin typeface="Arial" panose="020B0604020202020204" pitchFamily="34" charset="0"/>
              </a:rPr>
              <a:pPr>
                <a:spcAft>
                  <a:spcPct val="0"/>
                </a:spcAft>
                <a:buFontTx/>
                <a:buNone/>
              </a:pPr>
              <a:t>18</a:t>
            </a:fld>
            <a:endParaRPr lang="en-US" altLang="zh-CN" sz="1800" b="0">
              <a:solidFill>
                <a:srgbClr val="B2B2B2"/>
              </a:solidFill>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kumimoji="1" lang="en-US" altLang="zh-CN">
                <a:latin typeface="宋体" panose="02010600030101010101" pitchFamily="2" charset="-122"/>
              </a:rPr>
              <a:t>Verilog</a:t>
            </a:r>
            <a:r>
              <a:rPr kumimoji="1" lang="zh-CN" altLang="en-US">
                <a:latin typeface="宋体" panose="02010600030101010101" pitchFamily="2" charset="-122"/>
              </a:rPr>
              <a:t>描述二进制乘法器</a:t>
            </a:r>
            <a:r>
              <a:rPr kumimoji="1" lang="en-US" altLang="zh-CN">
                <a:latin typeface="宋体" panose="02010600030101010101" pitchFamily="2" charset="-122"/>
              </a:rPr>
              <a:t>(</a:t>
            </a:r>
            <a:r>
              <a:rPr kumimoji="1" lang="zh-CN" altLang="en-US">
                <a:latin typeface="宋体" panose="02010600030101010101" pitchFamily="2" charset="-122"/>
              </a:rPr>
              <a:t>续</a:t>
            </a:r>
            <a:r>
              <a:rPr kumimoji="1" lang="en-US" altLang="zh-CN">
                <a:latin typeface="宋体" panose="02010600030101010101" pitchFamily="2" charset="-122"/>
              </a:rPr>
              <a:t>2)</a:t>
            </a:r>
            <a:endParaRPr kumimoji="1" lang="zh-CN" altLang="en-US">
              <a:latin typeface="宋体" panose="02010600030101010101" pitchFamily="2" charset="-122"/>
            </a:endParaRPr>
          </a:p>
        </p:txBody>
      </p:sp>
      <p:sp>
        <p:nvSpPr>
          <p:cNvPr id="37891" name="Rectangle 3"/>
          <p:cNvSpPr>
            <a:spLocks noChangeArrowheads="1"/>
          </p:cNvSpPr>
          <p:nvPr/>
        </p:nvSpPr>
        <p:spPr bwMode="auto">
          <a:xfrm>
            <a:off x="358775" y="1274763"/>
            <a:ext cx="8229600"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2400" b="0">
                <a:latin typeface="Arial" panose="020B0604020202020204" pitchFamily="34" charset="0"/>
              </a:rPr>
              <a:t>	         S2: if (!e) next_state = S1;</a:t>
            </a:r>
          </a:p>
          <a:p>
            <a:pPr>
              <a:spcAft>
                <a:spcPct val="0"/>
              </a:spcAft>
              <a:buFontTx/>
              <a:buNone/>
            </a:pPr>
            <a:r>
              <a:rPr lang="en-US" altLang="zh-CN" sz="2400" b="0">
                <a:latin typeface="Arial" panose="020B0604020202020204" pitchFamily="34" charset="0"/>
              </a:rPr>
              <a:t>		        else next_state = S0;</a:t>
            </a:r>
          </a:p>
          <a:p>
            <a:pPr>
              <a:spcAft>
                <a:spcPct val="0"/>
              </a:spcAft>
              <a:buFontTx/>
              <a:buNone/>
            </a:pPr>
            <a:r>
              <a:rPr lang="en-US" altLang="zh-CN" sz="2400" b="0">
                <a:latin typeface="Arial" panose="020B0604020202020204" pitchFamily="34" charset="0"/>
              </a:rPr>
              <a:t>		  default next_state = S0;</a:t>
            </a:r>
          </a:p>
          <a:p>
            <a:pPr>
              <a:spcAft>
                <a:spcPct val="0"/>
              </a:spcAft>
              <a:buFontTx/>
              <a:buNone/>
            </a:pPr>
            <a:r>
              <a:rPr lang="en-US" altLang="zh-CN" sz="2400" b="0">
                <a:latin typeface="Arial" panose="020B0604020202020204" pitchFamily="34" charset="0"/>
              </a:rPr>
              <a:t>	    endcase</a:t>
            </a:r>
          </a:p>
          <a:p>
            <a:pPr>
              <a:spcAft>
                <a:spcPct val="0"/>
              </a:spcAft>
              <a:buFontTx/>
              <a:buNone/>
            </a:pPr>
            <a:r>
              <a:rPr lang="en-US" altLang="zh-CN" sz="2400" b="0">
                <a:latin typeface="Arial" panose="020B0604020202020204" pitchFamily="34" charset="0"/>
              </a:rPr>
              <a:t>	end</a:t>
            </a:r>
          </a:p>
          <a:p>
            <a:pPr>
              <a:spcAft>
                <a:spcPct val="0"/>
              </a:spcAft>
              <a:buFontTx/>
              <a:buNone/>
            </a:pPr>
            <a:endParaRPr lang="en-US" altLang="zh-CN" sz="1400" b="0">
              <a:latin typeface="Arial" panose="020B0604020202020204" pitchFamily="34" charset="0"/>
            </a:endParaRPr>
          </a:p>
          <a:p>
            <a:pPr>
              <a:spcAft>
                <a:spcPct val="0"/>
              </a:spcAft>
              <a:buFontTx/>
              <a:buNone/>
            </a:pPr>
            <a:r>
              <a:rPr lang="en-US" altLang="zh-CN" sz="2400" b="0">
                <a:latin typeface="Arial" panose="020B0604020202020204" pitchFamily="34" charset="0"/>
              </a:rPr>
              <a:t>	//datapath function</a:t>
            </a:r>
          </a:p>
          <a:p>
            <a:pPr>
              <a:spcAft>
                <a:spcPct val="0"/>
              </a:spcAft>
              <a:buFontTx/>
              <a:buNone/>
            </a:pPr>
            <a:r>
              <a:rPr lang="en-US" altLang="zh-CN" sz="2400" b="0">
                <a:latin typeface="Arial" panose="020B0604020202020204" pitchFamily="34" charset="0"/>
              </a:rPr>
              <a:t>	always @(posedge clk)</a:t>
            </a:r>
          </a:p>
          <a:p>
            <a:pPr>
              <a:spcAft>
                <a:spcPct val="0"/>
              </a:spcAft>
              <a:buFontTx/>
              <a:buNone/>
            </a:pPr>
            <a:r>
              <a:rPr lang="en-US" altLang="zh-CN" sz="2400" b="0">
                <a:latin typeface="Arial" panose="020B0604020202020204" pitchFamily="34" charset="0"/>
              </a:rPr>
              <a:t>    begin</a:t>
            </a:r>
          </a:p>
          <a:p>
            <a:pPr>
              <a:spcAft>
                <a:spcPct val="0"/>
              </a:spcAft>
              <a:buFontTx/>
              <a:buNone/>
            </a:pPr>
            <a:r>
              <a:rPr lang="en-US" altLang="zh-CN" sz="2400" b="0">
                <a:latin typeface="Arial" panose="020B0604020202020204" pitchFamily="34" charset="0"/>
              </a:rPr>
              <a:t>	    case (state)</a:t>
            </a:r>
          </a:p>
          <a:p>
            <a:pPr>
              <a:spcAft>
                <a:spcPct val="0"/>
              </a:spcAft>
              <a:buFontTx/>
              <a:buNone/>
            </a:pPr>
            <a:r>
              <a:rPr lang="en-US" altLang="zh-CN" sz="2400" b="0">
                <a:latin typeface="Arial" panose="020B0604020202020204" pitchFamily="34" charset="0"/>
              </a:rPr>
              <a:t>		  S0: if (start) begin</a:t>
            </a:r>
          </a:p>
          <a:p>
            <a:pPr>
              <a:spcAft>
                <a:spcPct val="0"/>
              </a:spcAft>
              <a:buFontTx/>
              <a:buNone/>
            </a:pPr>
            <a:r>
              <a:rPr lang="en-US" altLang="zh-CN" sz="2400" b="0">
                <a:latin typeface="Arial" panose="020B0604020202020204" pitchFamily="34" charset="0"/>
              </a:rPr>
              <a:t>		            d &lt;= x; b &lt;= y;</a:t>
            </a:r>
          </a:p>
          <a:p>
            <a:pPr>
              <a:spcAft>
                <a:spcPct val="0"/>
              </a:spcAft>
              <a:buFontTx/>
              <a:buNone/>
            </a:pPr>
            <a:r>
              <a:rPr lang="en-US" altLang="zh-CN" sz="2400" b="0">
                <a:latin typeface="Arial" panose="020B0604020202020204" pitchFamily="34" charset="0"/>
              </a:rPr>
              <a:t>		            a &lt;= 4’d0; c &lt;= 1’b0; t &lt;= 2’b0; </a:t>
            </a:r>
          </a:p>
          <a:p>
            <a:pPr>
              <a:spcAft>
                <a:spcPct val="0"/>
              </a:spcAft>
              <a:buFontTx/>
              <a:buNone/>
            </a:pPr>
            <a:r>
              <a:rPr lang="en-US" altLang="zh-CN" sz="2400" b="0">
                <a:latin typeface="Arial" panose="020B0604020202020204" pitchFamily="34" charset="0"/>
              </a:rPr>
              <a:t>		        end</a:t>
            </a:r>
          </a:p>
        </p:txBody>
      </p:sp>
      <p:grpSp>
        <p:nvGrpSpPr>
          <p:cNvPr id="37892" name="Group 46"/>
          <p:cNvGrpSpPr>
            <a:grpSpLocks/>
          </p:cNvGrpSpPr>
          <p:nvPr/>
        </p:nvGrpSpPr>
        <p:grpSpPr bwMode="auto">
          <a:xfrm>
            <a:off x="6048375" y="1384300"/>
            <a:ext cx="2555875" cy="3925888"/>
            <a:chOff x="3810" y="1253"/>
            <a:chExt cx="1610" cy="2473"/>
          </a:xfrm>
        </p:grpSpPr>
        <p:sp>
          <p:nvSpPr>
            <p:cNvPr id="37896" name="Oval 28"/>
            <p:cNvSpPr>
              <a:spLocks noChangeArrowheads="1"/>
            </p:cNvSpPr>
            <p:nvPr/>
          </p:nvSpPr>
          <p:spPr bwMode="auto">
            <a:xfrm>
              <a:off x="4133" y="1515"/>
              <a:ext cx="590" cy="49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Aft>
                  <a:spcPct val="0"/>
                </a:spcAft>
                <a:buFontTx/>
                <a:buNone/>
              </a:pPr>
              <a:r>
                <a:rPr lang="en-US" altLang="zh-CN" sz="2400"/>
                <a:t>S</a:t>
              </a:r>
              <a:r>
                <a:rPr lang="en-US" altLang="zh-CN" sz="1800"/>
                <a:t>0</a:t>
              </a:r>
            </a:p>
            <a:p>
              <a:pPr algn="ctr" eaLnBrk="1" hangingPunct="1">
                <a:lnSpc>
                  <a:spcPct val="80000"/>
                </a:lnSpc>
                <a:spcAft>
                  <a:spcPct val="0"/>
                </a:spcAft>
                <a:buFontTx/>
                <a:buNone/>
              </a:pPr>
              <a:r>
                <a:rPr lang="en-US" altLang="zh-CN" sz="1800" b="0"/>
                <a:t>Done</a:t>
              </a:r>
            </a:p>
          </p:txBody>
        </p:sp>
        <p:sp>
          <p:nvSpPr>
            <p:cNvPr id="37897" name="Arc 29"/>
            <p:cNvSpPr>
              <a:spLocks/>
            </p:cNvSpPr>
            <p:nvPr/>
          </p:nvSpPr>
          <p:spPr bwMode="auto">
            <a:xfrm rot="10068816" flipH="1">
              <a:off x="4639" y="1472"/>
              <a:ext cx="304" cy="416"/>
            </a:xfrm>
            <a:custGeom>
              <a:avLst/>
              <a:gdLst>
                <a:gd name="T0" fmla="*/ 0 w 38761"/>
                <a:gd name="T1" fmla="*/ 0 h 43200"/>
                <a:gd name="T2" fmla="*/ 0 w 38761"/>
                <a:gd name="T3" fmla="*/ 0 h 43200"/>
                <a:gd name="T4" fmla="*/ 0 w 38761"/>
                <a:gd name="T5" fmla="*/ 0 h 43200"/>
                <a:gd name="T6" fmla="*/ 0 60000 65536"/>
                <a:gd name="T7" fmla="*/ 0 60000 65536"/>
                <a:gd name="T8" fmla="*/ 0 60000 65536"/>
                <a:gd name="T9" fmla="*/ 0 w 38761"/>
                <a:gd name="T10" fmla="*/ 0 h 43200"/>
                <a:gd name="T11" fmla="*/ 38761 w 38761"/>
                <a:gd name="T12" fmla="*/ 43200 h 43200"/>
              </a:gdLst>
              <a:ahLst/>
              <a:cxnLst>
                <a:cxn ang="T6">
                  <a:pos x="T0" y="T1"/>
                </a:cxn>
                <a:cxn ang="T7">
                  <a:pos x="T2" y="T3"/>
                </a:cxn>
                <a:cxn ang="T8">
                  <a:pos x="T4" y="T5"/>
                </a:cxn>
              </a:cxnLst>
              <a:rect l="T9" t="T10" r="T11" b="T12"/>
              <a:pathLst>
                <a:path w="38761" h="43200" fill="none" extrusionOk="0">
                  <a:moveTo>
                    <a:pt x="4183" y="4333"/>
                  </a:moveTo>
                  <a:cubicBezTo>
                    <a:pt x="7925" y="1520"/>
                    <a:pt x="12479" y="-1"/>
                    <a:pt x="17161" y="0"/>
                  </a:cubicBezTo>
                  <a:cubicBezTo>
                    <a:pt x="29090" y="0"/>
                    <a:pt x="38761" y="9670"/>
                    <a:pt x="38761" y="21600"/>
                  </a:cubicBezTo>
                  <a:cubicBezTo>
                    <a:pt x="38761" y="33529"/>
                    <a:pt x="29090" y="43200"/>
                    <a:pt x="17161" y="43200"/>
                  </a:cubicBezTo>
                  <a:cubicBezTo>
                    <a:pt x="10431" y="43200"/>
                    <a:pt x="4086" y="40063"/>
                    <a:pt x="-1" y="34717"/>
                  </a:cubicBezTo>
                </a:path>
                <a:path w="38761" h="43200" stroke="0" extrusionOk="0">
                  <a:moveTo>
                    <a:pt x="4183" y="4333"/>
                  </a:moveTo>
                  <a:cubicBezTo>
                    <a:pt x="7925" y="1520"/>
                    <a:pt x="12479" y="-1"/>
                    <a:pt x="17161" y="0"/>
                  </a:cubicBezTo>
                  <a:cubicBezTo>
                    <a:pt x="29090" y="0"/>
                    <a:pt x="38761" y="9670"/>
                    <a:pt x="38761" y="21600"/>
                  </a:cubicBezTo>
                  <a:cubicBezTo>
                    <a:pt x="38761" y="33529"/>
                    <a:pt x="29090" y="43200"/>
                    <a:pt x="17161" y="43200"/>
                  </a:cubicBezTo>
                  <a:cubicBezTo>
                    <a:pt x="10431" y="43200"/>
                    <a:pt x="4086" y="40063"/>
                    <a:pt x="-1" y="34717"/>
                  </a:cubicBezTo>
                  <a:lnTo>
                    <a:pt x="17161" y="21600"/>
                  </a:lnTo>
                  <a:lnTo>
                    <a:pt x="4183" y="4333"/>
                  </a:lnTo>
                  <a:close/>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898" name="Text Box 30"/>
            <p:cNvSpPr txBox="1">
              <a:spLocks noChangeArrowheads="1"/>
            </p:cNvSpPr>
            <p:nvPr/>
          </p:nvSpPr>
          <p:spPr bwMode="auto">
            <a:xfrm>
              <a:off x="4502" y="2040"/>
              <a:ext cx="5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b="0"/>
                <a:t>Start/Init</a:t>
              </a:r>
            </a:p>
          </p:txBody>
        </p:sp>
        <p:sp>
          <p:nvSpPr>
            <p:cNvPr id="37899" name="Line 31"/>
            <p:cNvSpPr>
              <a:spLocks noChangeShapeType="1"/>
            </p:cNvSpPr>
            <p:nvPr/>
          </p:nvSpPr>
          <p:spPr bwMode="auto">
            <a:xfrm>
              <a:off x="4428" y="1274"/>
              <a:ext cx="0" cy="24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7900" name="Text Box 32"/>
            <p:cNvSpPr txBox="1">
              <a:spLocks noChangeArrowheads="1"/>
            </p:cNvSpPr>
            <p:nvPr/>
          </p:nvSpPr>
          <p:spPr bwMode="auto">
            <a:xfrm>
              <a:off x="3992" y="1253"/>
              <a:ext cx="35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b="0"/>
                <a:t>Reset</a:t>
              </a:r>
            </a:p>
          </p:txBody>
        </p:sp>
        <p:sp>
          <p:nvSpPr>
            <p:cNvPr id="37901" name="Line 33"/>
            <p:cNvSpPr>
              <a:spLocks noChangeShapeType="1"/>
            </p:cNvSpPr>
            <p:nvPr/>
          </p:nvSpPr>
          <p:spPr bwMode="auto">
            <a:xfrm>
              <a:off x="4428" y="1997"/>
              <a:ext cx="0" cy="285"/>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7902" name="Oval 34"/>
            <p:cNvSpPr>
              <a:spLocks noChangeArrowheads="1"/>
            </p:cNvSpPr>
            <p:nvPr/>
          </p:nvSpPr>
          <p:spPr bwMode="auto">
            <a:xfrm>
              <a:off x="4119" y="2282"/>
              <a:ext cx="608" cy="52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Aft>
                  <a:spcPct val="0"/>
                </a:spcAft>
                <a:buFontTx/>
                <a:buNone/>
              </a:pPr>
              <a:r>
                <a:rPr lang="en-US" altLang="zh-CN" sz="2400"/>
                <a:t>S</a:t>
              </a:r>
              <a:r>
                <a:rPr lang="en-US" altLang="zh-CN" sz="1800"/>
                <a:t>1</a:t>
              </a:r>
            </a:p>
            <a:p>
              <a:pPr algn="ctr" eaLnBrk="1" hangingPunct="1">
                <a:lnSpc>
                  <a:spcPct val="80000"/>
                </a:lnSpc>
                <a:spcAft>
                  <a:spcPct val="0"/>
                </a:spcAft>
                <a:buFontTx/>
                <a:buNone/>
              </a:pPr>
              <a:r>
                <a:rPr lang="en-US" altLang="zh-CN" sz="1800" b="0"/>
                <a:t>Cnt</a:t>
              </a:r>
            </a:p>
          </p:txBody>
        </p:sp>
        <p:sp>
          <p:nvSpPr>
            <p:cNvPr id="37903" name="Oval 35"/>
            <p:cNvSpPr>
              <a:spLocks noChangeArrowheads="1"/>
            </p:cNvSpPr>
            <p:nvPr/>
          </p:nvSpPr>
          <p:spPr bwMode="auto">
            <a:xfrm>
              <a:off x="4059" y="3146"/>
              <a:ext cx="794" cy="58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a:t>S</a:t>
              </a:r>
              <a:r>
                <a:rPr lang="en-US" altLang="zh-CN" sz="1800"/>
                <a:t>2</a:t>
              </a:r>
            </a:p>
            <a:p>
              <a:pPr algn="ctr" eaLnBrk="1" hangingPunct="1">
                <a:spcAft>
                  <a:spcPct val="0"/>
                </a:spcAft>
                <a:buFontTx/>
                <a:buNone/>
              </a:pPr>
              <a:r>
                <a:rPr lang="en-US" altLang="zh-CN" sz="1800" b="0"/>
                <a:t>Shr</a:t>
              </a:r>
            </a:p>
          </p:txBody>
        </p:sp>
        <p:sp>
          <p:nvSpPr>
            <p:cNvPr id="37904" name="Arc 36"/>
            <p:cNvSpPr>
              <a:spLocks/>
            </p:cNvSpPr>
            <p:nvPr/>
          </p:nvSpPr>
          <p:spPr bwMode="auto">
            <a:xfrm rot="21549739" flipH="1">
              <a:off x="4206" y="2764"/>
              <a:ext cx="164" cy="436"/>
            </a:xfrm>
            <a:custGeom>
              <a:avLst/>
              <a:gdLst>
                <a:gd name="T0" fmla="*/ 0 w 21600"/>
                <a:gd name="T1" fmla="*/ 0 h 32237"/>
                <a:gd name="T2" fmla="*/ 0 w 21600"/>
                <a:gd name="T3" fmla="*/ 0 h 32237"/>
                <a:gd name="T4" fmla="*/ 0 w 21600"/>
                <a:gd name="T5" fmla="*/ 0 h 32237"/>
                <a:gd name="T6" fmla="*/ 0 60000 65536"/>
                <a:gd name="T7" fmla="*/ 0 60000 65536"/>
                <a:gd name="T8" fmla="*/ 0 60000 65536"/>
                <a:gd name="T9" fmla="*/ 0 w 21600"/>
                <a:gd name="T10" fmla="*/ 0 h 32237"/>
                <a:gd name="T11" fmla="*/ 21600 w 21600"/>
                <a:gd name="T12" fmla="*/ 32237 h 32237"/>
              </a:gdLst>
              <a:ahLst/>
              <a:cxnLst>
                <a:cxn ang="T6">
                  <a:pos x="T0" y="T1"/>
                </a:cxn>
                <a:cxn ang="T7">
                  <a:pos x="T2" y="T3"/>
                </a:cxn>
                <a:cxn ang="T8">
                  <a:pos x="T4" y="T5"/>
                </a:cxn>
              </a:cxnLst>
              <a:rect l="T9" t="T10" r="T11" b="T12"/>
              <a:pathLst>
                <a:path w="21600" h="32237" fill="none" extrusionOk="0">
                  <a:moveTo>
                    <a:pt x="12754" y="0"/>
                  </a:moveTo>
                  <a:cubicBezTo>
                    <a:pt x="18314" y="4067"/>
                    <a:pt x="21600" y="10543"/>
                    <a:pt x="21600" y="17432"/>
                  </a:cubicBezTo>
                  <a:cubicBezTo>
                    <a:pt x="21600" y="22934"/>
                    <a:pt x="19499" y="28230"/>
                    <a:pt x="15728" y="32237"/>
                  </a:cubicBezTo>
                </a:path>
                <a:path w="21600" h="32237" stroke="0" extrusionOk="0">
                  <a:moveTo>
                    <a:pt x="12754" y="0"/>
                  </a:moveTo>
                  <a:cubicBezTo>
                    <a:pt x="18314" y="4067"/>
                    <a:pt x="21600" y="10543"/>
                    <a:pt x="21600" y="17432"/>
                  </a:cubicBezTo>
                  <a:cubicBezTo>
                    <a:pt x="21600" y="22934"/>
                    <a:pt x="19499" y="28230"/>
                    <a:pt x="15728" y="32237"/>
                  </a:cubicBezTo>
                  <a:lnTo>
                    <a:pt x="0" y="17432"/>
                  </a:lnTo>
                  <a:lnTo>
                    <a:pt x="12754" y="0"/>
                  </a:lnTo>
                  <a:close/>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05" name="Arc 37"/>
            <p:cNvSpPr>
              <a:spLocks/>
            </p:cNvSpPr>
            <p:nvPr/>
          </p:nvSpPr>
          <p:spPr bwMode="auto">
            <a:xfrm rot="-50261">
              <a:off x="4524" y="2763"/>
              <a:ext cx="131" cy="421"/>
            </a:xfrm>
            <a:custGeom>
              <a:avLst/>
              <a:gdLst>
                <a:gd name="T0" fmla="*/ 0 w 21600"/>
                <a:gd name="T1" fmla="*/ 0 h 36574"/>
                <a:gd name="T2" fmla="*/ 0 w 21600"/>
                <a:gd name="T3" fmla="*/ 0 h 36574"/>
                <a:gd name="T4" fmla="*/ 0 w 21600"/>
                <a:gd name="T5" fmla="*/ 0 h 36574"/>
                <a:gd name="T6" fmla="*/ 0 60000 65536"/>
                <a:gd name="T7" fmla="*/ 0 60000 65536"/>
                <a:gd name="T8" fmla="*/ 0 60000 65536"/>
                <a:gd name="T9" fmla="*/ 0 w 21600"/>
                <a:gd name="T10" fmla="*/ 0 h 36574"/>
                <a:gd name="T11" fmla="*/ 21600 w 21600"/>
                <a:gd name="T12" fmla="*/ 36574 h 36574"/>
              </a:gdLst>
              <a:ahLst/>
              <a:cxnLst>
                <a:cxn ang="T6">
                  <a:pos x="T0" y="T1"/>
                </a:cxn>
                <a:cxn ang="T7">
                  <a:pos x="T2" y="T3"/>
                </a:cxn>
                <a:cxn ang="T8">
                  <a:pos x="T4" y="T5"/>
                </a:cxn>
              </a:cxnLst>
              <a:rect l="T9" t="T10" r="T11" b="T12"/>
              <a:pathLst>
                <a:path w="21600" h="36574" fill="none" extrusionOk="0">
                  <a:moveTo>
                    <a:pt x="9288" y="-1"/>
                  </a:moveTo>
                  <a:cubicBezTo>
                    <a:pt x="16809" y="3582"/>
                    <a:pt x="21600" y="11170"/>
                    <a:pt x="21600" y="19501"/>
                  </a:cubicBezTo>
                  <a:cubicBezTo>
                    <a:pt x="21600" y="26179"/>
                    <a:pt x="18510" y="32483"/>
                    <a:pt x="13231" y="36574"/>
                  </a:cubicBezTo>
                </a:path>
                <a:path w="21600" h="36574" stroke="0" extrusionOk="0">
                  <a:moveTo>
                    <a:pt x="9288" y="-1"/>
                  </a:moveTo>
                  <a:cubicBezTo>
                    <a:pt x="16809" y="3582"/>
                    <a:pt x="21600" y="11170"/>
                    <a:pt x="21600" y="19501"/>
                  </a:cubicBezTo>
                  <a:cubicBezTo>
                    <a:pt x="21600" y="26179"/>
                    <a:pt x="18510" y="32483"/>
                    <a:pt x="13231" y="36574"/>
                  </a:cubicBezTo>
                  <a:lnTo>
                    <a:pt x="0" y="19501"/>
                  </a:lnTo>
                  <a:lnTo>
                    <a:pt x="9288" y="-1"/>
                  </a:lnTo>
                  <a:close/>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06" name="Text Box 38"/>
            <p:cNvSpPr txBox="1">
              <a:spLocks noChangeArrowheads="1"/>
            </p:cNvSpPr>
            <p:nvPr/>
          </p:nvSpPr>
          <p:spPr bwMode="auto">
            <a:xfrm>
              <a:off x="4717" y="2872"/>
              <a:ext cx="61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b="0"/>
                <a:t>B[0]/Add</a:t>
              </a:r>
            </a:p>
          </p:txBody>
        </p:sp>
        <p:sp>
          <p:nvSpPr>
            <p:cNvPr id="37907" name="Text Box 39"/>
            <p:cNvSpPr txBox="1">
              <a:spLocks noChangeArrowheads="1"/>
            </p:cNvSpPr>
            <p:nvPr/>
          </p:nvSpPr>
          <p:spPr bwMode="auto">
            <a:xfrm>
              <a:off x="3810" y="2850"/>
              <a:ext cx="3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a:t>!</a:t>
              </a:r>
              <a:r>
                <a:rPr kumimoji="1" lang="en-US" altLang="zh-CN" sz="1800" b="0"/>
                <a:t>B[0]</a:t>
              </a:r>
            </a:p>
          </p:txBody>
        </p:sp>
        <p:cxnSp>
          <p:nvCxnSpPr>
            <p:cNvPr id="37908" name="AutoShape 40"/>
            <p:cNvCxnSpPr>
              <a:cxnSpLocks noChangeShapeType="1"/>
              <a:stCxn id="37903" idx="6"/>
              <a:endCxn id="37902" idx="6"/>
            </p:cNvCxnSpPr>
            <p:nvPr/>
          </p:nvCxnSpPr>
          <p:spPr bwMode="auto">
            <a:xfrm flipH="1" flipV="1">
              <a:off x="4736" y="2544"/>
              <a:ext cx="126" cy="892"/>
            </a:xfrm>
            <a:prstGeom prst="curvedConnector3">
              <a:avLst>
                <a:gd name="adj1" fmla="val -441273"/>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37909" name="AutoShape 41"/>
            <p:cNvCxnSpPr>
              <a:cxnSpLocks noChangeShapeType="1"/>
              <a:stCxn id="37903" idx="2"/>
              <a:endCxn id="37896" idx="2"/>
            </p:cNvCxnSpPr>
            <p:nvPr/>
          </p:nvCxnSpPr>
          <p:spPr bwMode="auto">
            <a:xfrm rot="10800000" flipH="1">
              <a:off x="4050" y="1762"/>
              <a:ext cx="74" cy="1674"/>
            </a:xfrm>
            <a:prstGeom prst="curvedConnector3">
              <a:avLst>
                <a:gd name="adj1" fmla="val -521625"/>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cxnSp>
        <p:sp>
          <p:nvSpPr>
            <p:cNvPr id="37910" name="Rectangle 42"/>
            <p:cNvSpPr>
              <a:spLocks noChangeArrowheads="1"/>
            </p:cNvSpPr>
            <p:nvPr/>
          </p:nvSpPr>
          <p:spPr bwMode="auto">
            <a:xfrm>
              <a:off x="4950" y="1559"/>
              <a:ext cx="4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t>!</a:t>
              </a:r>
              <a:r>
                <a:rPr kumimoji="1" lang="en-US" altLang="zh-CN" sz="1800" b="0"/>
                <a:t>Start</a:t>
              </a:r>
              <a:endParaRPr kumimoji="1" lang="zh-CN" altLang="en-US" sz="1800" b="0"/>
            </a:p>
          </p:txBody>
        </p:sp>
        <p:sp>
          <p:nvSpPr>
            <p:cNvPr id="37911" name="Text Box 43"/>
            <p:cNvSpPr txBox="1">
              <a:spLocks noChangeArrowheads="1"/>
            </p:cNvSpPr>
            <p:nvPr/>
          </p:nvSpPr>
          <p:spPr bwMode="auto">
            <a:xfrm>
              <a:off x="3879" y="3463"/>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b="0"/>
                <a:t>E</a:t>
              </a:r>
            </a:p>
          </p:txBody>
        </p:sp>
        <p:sp>
          <p:nvSpPr>
            <p:cNvPr id="37912" name="Text Box 44"/>
            <p:cNvSpPr txBox="1">
              <a:spLocks noChangeArrowheads="1"/>
            </p:cNvSpPr>
            <p:nvPr/>
          </p:nvSpPr>
          <p:spPr bwMode="auto">
            <a:xfrm>
              <a:off x="4967" y="3485"/>
              <a:ext cx="1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a:t>!</a:t>
              </a:r>
              <a:r>
                <a:rPr kumimoji="1" lang="en-US" altLang="zh-CN" sz="1800" b="0"/>
                <a:t>E</a:t>
              </a:r>
            </a:p>
          </p:txBody>
        </p:sp>
      </p:grpSp>
      <p:sp>
        <p:nvSpPr>
          <p:cNvPr id="37893"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A7118F3-403D-4C70-AAB6-98AA2B385259}"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37894"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(4)</a:t>
            </a:r>
          </a:p>
        </p:txBody>
      </p:sp>
      <p:sp>
        <p:nvSpPr>
          <p:cNvPr id="37895"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E79BDBA-2A42-4E9A-9128-877677BFE7DD}" type="slidenum">
              <a:rPr lang="en-US" altLang="zh-CN" sz="1800" b="0" smtClean="0">
                <a:solidFill>
                  <a:srgbClr val="B2B2B2"/>
                </a:solidFill>
                <a:latin typeface="Arial" panose="020B0604020202020204" pitchFamily="34" charset="0"/>
              </a:rPr>
              <a:pPr>
                <a:spcAft>
                  <a:spcPct val="0"/>
                </a:spcAft>
                <a:buFontTx/>
                <a:buNone/>
              </a:pPr>
              <a:t>19</a:t>
            </a:fld>
            <a:endParaRPr lang="en-US" altLang="zh-CN" sz="1800" b="0">
              <a:solidFill>
                <a:srgbClr val="B2B2B2"/>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EB27545-1FD3-4CE0-9DF6-33F8454DEB0C}"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6147"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(4)</a:t>
            </a:r>
          </a:p>
        </p:txBody>
      </p:sp>
      <p:sp>
        <p:nvSpPr>
          <p:cNvPr id="614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DD8CCA9-5ABE-4EA5-8DF0-F4EB5C74CD7B}" type="slidenum">
              <a:rPr lang="en-US" altLang="zh-CN" sz="1800" b="0" smtClean="0">
                <a:solidFill>
                  <a:srgbClr val="B2B2B2"/>
                </a:solidFill>
                <a:latin typeface="Arial" panose="020B0604020202020204" pitchFamily="34" charset="0"/>
              </a:rPr>
              <a:pPr>
                <a:spcAft>
                  <a:spcPct val="0"/>
                </a:spcAft>
                <a:buFontTx/>
                <a:buNone/>
              </a:pPr>
              <a:t>2</a:t>
            </a:fld>
            <a:endParaRPr lang="en-US" altLang="zh-CN" sz="1800" b="0">
              <a:solidFill>
                <a:srgbClr val="B2B2B2"/>
              </a:solidFill>
              <a:latin typeface="Arial" panose="020B0604020202020204" pitchFamily="34" charset="0"/>
            </a:endParaRPr>
          </a:p>
        </p:txBody>
      </p:sp>
      <p:sp>
        <p:nvSpPr>
          <p:cNvPr id="6149" name="Rectangle 2"/>
          <p:cNvSpPr>
            <a:spLocks noGrp="1" noChangeArrowheads="1"/>
          </p:cNvSpPr>
          <p:nvPr>
            <p:ph type="title" idx="4294967295"/>
          </p:nvPr>
        </p:nvSpPr>
        <p:spPr>
          <a:xfrm>
            <a:off x="457200" y="341313"/>
            <a:ext cx="8229600" cy="1143000"/>
          </a:xfrm>
        </p:spPr>
        <p:txBody>
          <a:bodyPr/>
          <a:lstStyle/>
          <a:p>
            <a:pPr eaLnBrk="1" hangingPunct="1"/>
            <a:r>
              <a:rPr lang="zh-CN" altLang="en-US"/>
              <a:t>主要内容</a:t>
            </a:r>
          </a:p>
        </p:txBody>
      </p:sp>
      <p:sp>
        <p:nvSpPr>
          <p:cNvPr id="6150" name="Rectangle 3"/>
          <p:cNvSpPr>
            <a:spLocks noGrp="1" noChangeArrowheads="1"/>
          </p:cNvSpPr>
          <p:nvPr>
            <p:ph type="body" idx="4294967295"/>
          </p:nvPr>
        </p:nvSpPr>
        <p:spPr>
          <a:xfrm>
            <a:off x="468313" y="1627188"/>
            <a:ext cx="8135937" cy="4789487"/>
          </a:xfrm>
        </p:spPr>
        <p:txBody>
          <a:bodyPr/>
          <a:lstStyle/>
          <a:p>
            <a:pPr eaLnBrk="1" hangingPunct="1"/>
            <a:r>
              <a:rPr lang="zh-CN" altLang="en-US"/>
              <a:t>数码管动态显示</a:t>
            </a:r>
            <a:endParaRPr lang="en-US" altLang="zh-CN"/>
          </a:p>
          <a:p>
            <a:pPr eaLnBrk="1" hangingPunct="1"/>
            <a:r>
              <a:rPr lang="zh-CN" altLang="en-US"/>
              <a:t>按键</a:t>
            </a:r>
            <a:r>
              <a:rPr lang="en-US" altLang="zh-CN"/>
              <a:t>/</a:t>
            </a:r>
            <a:r>
              <a:rPr lang="zh-CN" altLang="en-US"/>
              <a:t>开关去抖动</a:t>
            </a:r>
            <a:endParaRPr lang="en-US" altLang="zh-CN"/>
          </a:p>
          <a:p>
            <a:pPr eaLnBrk="1" hangingPunct="1"/>
            <a:r>
              <a:rPr lang="zh-CN" altLang="en-US"/>
              <a:t>数字系统结构</a:t>
            </a:r>
            <a:endParaRPr lang="en-US" altLang="zh-CN"/>
          </a:p>
          <a:p>
            <a:pPr eaLnBrk="1" hangingPunct="1"/>
            <a:r>
              <a:rPr kumimoji="1" lang="zh-CN" altLang="en-US"/>
              <a:t>时序二进制乘法器</a:t>
            </a:r>
          </a:p>
          <a:p>
            <a:pPr eaLnBrk="1" hangingPunct="1"/>
            <a:r>
              <a:rPr lang="zh-CN" altLang="en-US"/>
              <a:t>寄存器组</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kumimoji="1" lang="en-US" altLang="zh-CN">
                <a:latin typeface="宋体" panose="02010600030101010101" pitchFamily="2" charset="-122"/>
              </a:rPr>
              <a:t>Verilog</a:t>
            </a:r>
            <a:r>
              <a:rPr kumimoji="1" lang="zh-CN" altLang="en-US">
                <a:latin typeface="宋体" panose="02010600030101010101" pitchFamily="2" charset="-122"/>
              </a:rPr>
              <a:t>描述二进制乘法器</a:t>
            </a:r>
            <a:r>
              <a:rPr kumimoji="1" lang="en-US" altLang="zh-CN">
                <a:latin typeface="宋体" panose="02010600030101010101" pitchFamily="2" charset="-122"/>
              </a:rPr>
              <a:t>(</a:t>
            </a:r>
            <a:r>
              <a:rPr kumimoji="1" lang="zh-CN" altLang="en-US">
                <a:latin typeface="宋体" panose="02010600030101010101" pitchFamily="2" charset="-122"/>
              </a:rPr>
              <a:t>续</a:t>
            </a:r>
            <a:r>
              <a:rPr kumimoji="1" lang="en-US" altLang="zh-CN">
                <a:latin typeface="宋体" panose="02010600030101010101" pitchFamily="2" charset="-122"/>
              </a:rPr>
              <a:t>3)</a:t>
            </a:r>
            <a:endParaRPr kumimoji="1" lang="zh-CN" altLang="en-US">
              <a:latin typeface="宋体" panose="02010600030101010101" pitchFamily="2" charset="-122"/>
            </a:endParaRPr>
          </a:p>
        </p:txBody>
      </p:sp>
      <p:sp>
        <p:nvSpPr>
          <p:cNvPr id="39939" name="Rectangle 3"/>
          <p:cNvSpPr>
            <a:spLocks noChangeArrowheads="1"/>
          </p:cNvSpPr>
          <p:nvPr/>
        </p:nvSpPr>
        <p:spPr bwMode="auto">
          <a:xfrm>
            <a:off x="358775" y="1420813"/>
            <a:ext cx="8229600" cy="503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10000"/>
              </a:spcAft>
              <a:buFontTx/>
              <a:buNone/>
            </a:pPr>
            <a:r>
              <a:rPr lang="en-US" altLang="zh-CN" sz="2400" b="0">
                <a:latin typeface="Arial" panose="020B0604020202020204" pitchFamily="34" charset="0"/>
              </a:rPr>
              <a:t>		S1: begin</a:t>
            </a:r>
          </a:p>
          <a:p>
            <a:pPr>
              <a:spcAft>
                <a:spcPct val="10000"/>
              </a:spcAft>
              <a:buFontTx/>
              <a:buNone/>
            </a:pPr>
            <a:r>
              <a:rPr lang="en-US" altLang="zh-CN" sz="2400" b="0">
                <a:latin typeface="Arial" panose="020B0604020202020204" pitchFamily="34" charset="0"/>
              </a:rPr>
              <a:t>			t &lt;= t - 2’b01;</a:t>
            </a:r>
          </a:p>
          <a:p>
            <a:pPr>
              <a:spcAft>
                <a:spcPct val="10000"/>
              </a:spcAft>
              <a:buFontTx/>
              <a:buNone/>
            </a:pPr>
            <a:r>
              <a:rPr lang="en-US" altLang="zh-CN" sz="2400" b="0">
                <a:latin typeface="Arial" panose="020B0604020202020204" pitchFamily="34" charset="0"/>
              </a:rPr>
              <a:t>			if (b[0]) {c, a} &lt;= a + d;</a:t>
            </a:r>
          </a:p>
          <a:p>
            <a:pPr>
              <a:spcAft>
                <a:spcPct val="10000"/>
              </a:spcAft>
              <a:buFontTx/>
              <a:buNone/>
            </a:pPr>
            <a:r>
              <a:rPr lang="en-US" altLang="zh-CN" sz="2400" b="0">
                <a:latin typeface="Arial" panose="020B0604020202020204" pitchFamily="34" charset="0"/>
              </a:rPr>
              <a:t>		end</a:t>
            </a:r>
          </a:p>
          <a:p>
            <a:pPr>
              <a:spcAft>
                <a:spcPct val="10000"/>
              </a:spcAft>
              <a:buFontTx/>
              <a:buNone/>
            </a:pPr>
            <a:r>
              <a:rPr lang="en-US" altLang="zh-CN" sz="2400" b="0">
                <a:latin typeface="Arial" panose="020B0604020202020204" pitchFamily="34" charset="0"/>
              </a:rPr>
              <a:t>		S2: begin</a:t>
            </a:r>
          </a:p>
          <a:p>
            <a:pPr>
              <a:spcAft>
                <a:spcPct val="10000"/>
              </a:spcAft>
              <a:buFontTx/>
              <a:buNone/>
            </a:pPr>
            <a:r>
              <a:rPr lang="en-US" altLang="zh-CN" sz="2400" b="0">
                <a:latin typeface="Arial" panose="020B0604020202020204" pitchFamily="34" charset="0"/>
              </a:rPr>
              <a:t>			a &lt;= {c, a[3:1]};</a:t>
            </a:r>
          </a:p>
          <a:p>
            <a:pPr>
              <a:spcAft>
                <a:spcPct val="10000"/>
              </a:spcAft>
              <a:buFontTx/>
              <a:buNone/>
            </a:pPr>
            <a:r>
              <a:rPr lang="en-US" altLang="zh-CN" sz="2400" b="0">
                <a:latin typeface="Arial" panose="020B0604020202020204" pitchFamily="34" charset="0"/>
              </a:rPr>
              <a:t>			b &lt;= {a[0], b[3:1]};</a:t>
            </a:r>
          </a:p>
          <a:p>
            <a:pPr>
              <a:spcAft>
                <a:spcPct val="10000"/>
              </a:spcAft>
              <a:buFontTx/>
              <a:buNone/>
            </a:pPr>
            <a:r>
              <a:rPr lang="en-US" altLang="zh-CN" sz="2400" b="0">
                <a:latin typeface="Arial" panose="020B0604020202020204" pitchFamily="34" charset="0"/>
              </a:rPr>
              <a:t>			c &lt;= 1’b0;</a:t>
            </a:r>
          </a:p>
          <a:p>
            <a:pPr>
              <a:spcAft>
                <a:spcPct val="10000"/>
              </a:spcAft>
              <a:buFontTx/>
              <a:buNone/>
            </a:pPr>
            <a:r>
              <a:rPr lang="en-US" altLang="zh-CN" sz="2400" b="0">
                <a:latin typeface="Arial" panose="020B0604020202020204" pitchFamily="34" charset="0"/>
              </a:rPr>
              <a:t>		 end</a:t>
            </a:r>
          </a:p>
          <a:p>
            <a:pPr>
              <a:spcAft>
                <a:spcPct val="10000"/>
              </a:spcAft>
              <a:buFontTx/>
              <a:buNone/>
            </a:pPr>
            <a:r>
              <a:rPr lang="en-US" altLang="zh-CN" sz="2400" b="0">
                <a:latin typeface="Arial" panose="020B0604020202020204" pitchFamily="34" charset="0"/>
              </a:rPr>
              <a:t>	    endcase</a:t>
            </a:r>
          </a:p>
          <a:p>
            <a:pPr>
              <a:spcAft>
                <a:spcPct val="10000"/>
              </a:spcAft>
              <a:buFontTx/>
              <a:buNone/>
            </a:pPr>
            <a:r>
              <a:rPr lang="en-US" altLang="zh-CN" sz="2400" b="0">
                <a:latin typeface="Arial" panose="020B0604020202020204" pitchFamily="34" charset="0"/>
              </a:rPr>
              <a:t>	end</a:t>
            </a:r>
          </a:p>
          <a:p>
            <a:pPr>
              <a:spcAft>
                <a:spcPct val="10000"/>
              </a:spcAft>
              <a:buFontTx/>
              <a:buNone/>
            </a:pPr>
            <a:r>
              <a:rPr lang="en-US" altLang="zh-CN" sz="2400" b="0">
                <a:latin typeface="Arial" panose="020B0604020202020204" pitchFamily="34" charset="0"/>
              </a:rPr>
              <a:t>endmodule</a:t>
            </a:r>
          </a:p>
        </p:txBody>
      </p:sp>
      <p:grpSp>
        <p:nvGrpSpPr>
          <p:cNvPr id="39940" name="Group 46"/>
          <p:cNvGrpSpPr>
            <a:grpSpLocks/>
          </p:cNvGrpSpPr>
          <p:nvPr/>
        </p:nvGrpSpPr>
        <p:grpSpPr bwMode="auto">
          <a:xfrm>
            <a:off x="6048375" y="1384300"/>
            <a:ext cx="2555875" cy="3925888"/>
            <a:chOff x="3810" y="1253"/>
            <a:chExt cx="1610" cy="2473"/>
          </a:xfrm>
        </p:grpSpPr>
        <p:sp>
          <p:nvSpPr>
            <p:cNvPr id="39944" name="Oval 28"/>
            <p:cNvSpPr>
              <a:spLocks noChangeArrowheads="1"/>
            </p:cNvSpPr>
            <p:nvPr/>
          </p:nvSpPr>
          <p:spPr bwMode="auto">
            <a:xfrm>
              <a:off x="4133" y="1515"/>
              <a:ext cx="590" cy="49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Aft>
                  <a:spcPct val="0"/>
                </a:spcAft>
                <a:buFontTx/>
                <a:buNone/>
              </a:pPr>
              <a:r>
                <a:rPr lang="en-US" altLang="zh-CN" sz="2400"/>
                <a:t>S</a:t>
              </a:r>
              <a:r>
                <a:rPr lang="en-US" altLang="zh-CN" sz="1800"/>
                <a:t>0</a:t>
              </a:r>
            </a:p>
            <a:p>
              <a:pPr algn="ctr" eaLnBrk="1" hangingPunct="1">
                <a:lnSpc>
                  <a:spcPct val="80000"/>
                </a:lnSpc>
                <a:spcAft>
                  <a:spcPct val="0"/>
                </a:spcAft>
                <a:buFontTx/>
                <a:buNone/>
              </a:pPr>
              <a:r>
                <a:rPr lang="en-US" altLang="zh-CN" sz="1800" b="0"/>
                <a:t>Done</a:t>
              </a:r>
            </a:p>
          </p:txBody>
        </p:sp>
        <p:sp>
          <p:nvSpPr>
            <p:cNvPr id="39945" name="Arc 29"/>
            <p:cNvSpPr>
              <a:spLocks/>
            </p:cNvSpPr>
            <p:nvPr/>
          </p:nvSpPr>
          <p:spPr bwMode="auto">
            <a:xfrm rot="10068816" flipH="1">
              <a:off x="4639" y="1472"/>
              <a:ext cx="304" cy="416"/>
            </a:xfrm>
            <a:custGeom>
              <a:avLst/>
              <a:gdLst>
                <a:gd name="T0" fmla="*/ 0 w 38761"/>
                <a:gd name="T1" fmla="*/ 0 h 43200"/>
                <a:gd name="T2" fmla="*/ 0 w 38761"/>
                <a:gd name="T3" fmla="*/ 0 h 43200"/>
                <a:gd name="T4" fmla="*/ 0 w 38761"/>
                <a:gd name="T5" fmla="*/ 0 h 43200"/>
                <a:gd name="T6" fmla="*/ 0 60000 65536"/>
                <a:gd name="T7" fmla="*/ 0 60000 65536"/>
                <a:gd name="T8" fmla="*/ 0 60000 65536"/>
                <a:gd name="T9" fmla="*/ 0 w 38761"/>
                <a:gd name="T10" fmla="*/ 0 h 43200"/>
                <a:gd name="T11" fmla="*/ 38761 w 38761"/>
                <a:gd name="T12" fmla="*/ 43200 h 43200"/>
              </a:gdLst>
              <a:ahLst/>
              <a:cxnLst>
                <a:cxn ang="T6">
                  <a:pos x="T0" y="T1"/>
                </a:cxn>
                <a:cxn ang="T7">
                  <a:pos x="T2" y="T3"/>
                </a:cxn>
                <a:cxn ang="T8">
                  <a:pos x="T4" y="T5"/>
                </a:cxn>
              </a:cxnLst>
              <a:rect l="T9" t="T10" r="T11" b="T12"/>
              <a:pathLst>
                <a:path w="38761" h="43200" fill="none" extrusionOk="0">
                  <a:moveTo>
                    <a:pt x="4183" y="4333"/>
                  </a:moveTo>
                  <a:cubicBezTo>
                    <a:pt x="7925" y="1520"/>
                    <a:pt x="12479" y="-1"/>
                    <a:pt x="17161" y="0"/>
                  </a:cubicBezTo>
                  <a:cubicBezTo>
                    <a:pt x="29090" y="0"/>
                    <a:pt x="38761" y="9670"/>
                    <a:pt x="38761" y="21600"/>
                  </a:cubicBezTo>
                  <a:cubicBezTo>
                    <a:pt x="38761" y="33529"/>
                    <a:pt x="29090" y="43200"/>
                    <a:pt x="17161" y="43200"/>
                  </a:cubicBezTo>
                  <a:cubicBezTo>
                    <a:pt x="10431" y="43200"/>
                    <a:pt x="4086" y="40063"/>
                    <a:pt x="-1" y="34717"/>
                  </a:cubicBezTo>
                </a:path>
                <a:path w="38761" h="43200" stroke="0" extrusionOk="0">
                  <a:moveTo>
                    <a:pt x="4183" y="4333"/>
                  </a:moveTo>
                  <a:cubicBezTo>
                    <a:pt x="7925" y="1520"/>
                    <a:pt x="12479" y="-1"/>
                    <a:pt x="17161" y="0"/>
                  </a:cubicBezTo>
                  <a:cubicBezTo>
                    <a:pt x="29090" y="0"/>
                    <a:pt x="38761" y="9670"/>
                    <a:pt x="38761" y="21600"/>
                  </a:cubicBezTo>
                  <a:cubicBezTo>
                    <a:pt x="38761" y="33529"/>
                    <a:pt x="29090" y="43200"/>
                    <a:pt x="17161" y="43200"/>
                  </a:cubicBezTo>
                  <a:cubicBezTo>
                    <a:pt x="10431" y="43200"/>
                    <a:pt x="4086" y="40063"/>
                    <a:pt x="-1" y="34717"/>
                  </a:cubicBezTo>
                  <a:lnTo>
                    <a:pt x="17161" y="21600"/>
                  </a:lnTo>
                  <a:lnTo>
                    <a:pt x="4183" y="4333"/>
                  </a:lnTo>
                  <a:close/>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46" name="Text Box 30"/>
            <p:cNvSpPr txBox="1">
              <a:spLocks noChangeArrowheads="1"/>
            </p:cNvSpPr>
            <p:nvPr/>
          </p:nvSpPr>
          <p:spPr bwMode="auto">
            <a:xfrm>
              <a:off x="4502" y="2040"/>
              <a:ext cx="5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b="0"/>
                <a:t>Start/Init</a:t>
              </a:r>
            </a:p>
          </p:txBody>
        </p:sp>
        <p:sp>
          <p:nvSpPr>
            <p:cNvPr id="39947" name="Line 31"/>
            <p:cNvSpPr>
              <a:spLocks noChangeShapeType="1"/>
            </p:cNvSpPr>
            <p:nvPr/>
          </p:nvSpPr>
          <p:spPr bwMode="auto">
            <a:xfrm>
              <a:off x="4428" y="1274"/>
              <a:ext cx="0" cy="24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9948" name="Text Box 32"/>
            <p:cNvSpPr txBox="1">
              <a:spLocks noChangeArrowheads="1"/>
            </p:cNvSpPr>
            <p:nvPr/>
          </p:nvSpPr>
          <p:spPr bwMode="auto">
            <a:xfrm>
              <a:off x="3992" y="1253"/>
              <a:ext cx="35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b="0"/>
                <a:t>Reset</a:t>
              </a:r>
            </a:p>
          </p:txBody>
        </p:sp>
        <p:sp>
          <p:nvSpPr>
            <p:cNvPr id="39949" name="Line 33"/>
            <p:cNvSpPr>
              <a:spLocks noChangeShapeType="1"/>
            </p:cNvSpPr>
            <p:nvPr/>
          </p:nvSpPr>
          <p:spPr bwMode="auto">
            <a:xfrm>
              <a:off x="4428" y="1997"/>
              <a:ext cx="0" cy="285"/>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9950" name="Oval 34"/>
            <p:cNvSpPr>
              <a:spLocks noChangeArrowheads="1"/>
            </p:cNvSpPr>
            <p:nvPr/>
          </p:nvSpPr>
          <p:spPr bwMode="auto">
            <a:xfrm>
              <a:off x="4119" y="2282"/>
              <a:ext cx="608" cy="52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Aft>
                  <a:spcPct val="0"/>
                </a:spcAft>
                <a:buFontTx/>
                <a:buNone/>
              </a:pPr>
              <a:r>
                <a:rPr lang="en-US" altLang="zh-CN" sz="2400"/>
                <a:t>S</a:t>
              </a:r>
              <a:r>
                <a:rPr lang="en-US" altLang="zh-CN" sz="1800"/>
                <a:t>1</a:t>
              </a:r>
            </a:p>
            <a:p>
              <a:pPr algn="ctr" eaLnBrk="1" hangingPunct="1">
                <a:lnSpc>
                  <a:spcPct val="80000"/>
                </a:lnSpc>
                <a:spcAft>
                  <a:spcPct val="0"/>
                </a:spcAft>
                <a:buFontTx/>
                <a:buNone/>
              </a:pPr>
              <a:r>
                <a:rPr lang="en-US" altLang="zh-CN" sz="1800" b="0"/>
                <a:t>Cnt</a:t>
              </a:r>
            </a:p>
          </p:txBody>
        </p:sp>
        <p:sp>
          <p:nvSpPr>
            <p:cNvPr id="39951" name="Oval 35"/>
            <p:cNvSpPr>
              <a:spLocks noChangeArrowheads="1"/>
            </p:cNvSpPr>
            <p:nvPr/>
          </p:nvSpPr>
          <p:spPr bwMode="auto">
            <a:xfrm>
              <a:off x="4059" y="3146"/>
              <a:ext cx="794" cy="58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a:t>S</a:t>
              </a:r>
              <a:r>
                <a:rPr lang="en-US" altLang="zh-CN" sz="1800"/>
                <a:t>2</a:t>
              </a:r>
            </a:p>
            <a:p>
              <a:pPr algn="ctr" eaLnBrk="1" hangingPunct="1">
                <a:spcAft>
                  <a:spcPct val="0"/>
                </a:spcAft>
                <a:buFontTx/>
                <a:buNone/>
              </a:pPr>
              <a:r>
                <a:rPr lang="en-US" altLang="zh-CN" sz="1800" b="0"/>
                <a:t>Shr</a:t>
              </a:r>
            </a:p>
          </p:txBody>
        </p:sp>
        <p:sp>
          <p:nvSpPr>
            <p:cNvPr id="39952" name="Arc 36"/>
            <p:cNvSpPr>
              <a:spLocks/>
            </p:cNvSpPr>
            <p:nvPr/>
          </p:nvSpPr>
          <p:spPr bwMode="auto">
            <a:xfrm rot="21549739" flipH="1">
              <a:off x="4206" y="2764"/>
              <a:ext cx="164" cy="436"/>
            </a:xfrm>
            <a:custGeom>
              <a:avLst/>
              <a:gdLst>
                <a:gd name="T0" fmla="*/ 0 w 21600"/>
                <a:gd name="T1" fmla="*/ 0 h 32237"/>
                <a:gd name="T2" fmla="*/ 0 w 21600"/>
                <a:gd name="T3" fmla="*/ 0 h 32237"/>
                <a:gd name="T4" fmla="*/ 0 w 21600"/>
                <a:gd name="T5" fmla="*/ 0 h 32237"/>
                <a:gd name="T6" fmla="*/ 0 60000 65536"/>
                <a:gd name="T7" fmla="*/ 0 60000 65536"/>
                <a:gd name="T8" fmla="*/ 0 60000 65536"/>
                <a:gd name="T9" fmla="*/ 0 w 21600"/>
                <a:gd name="T10" fmla="*/ 0 h 32237"/>
                <a:gd name="T11" fmla="*/ 21600 w 21600"/>
                <a:gd name="T12" fmla="*/ 32237 h 32237"/>
              </a:gdLst>
              <a:ahLst/>
              <a:cxnLst>
                <a:cxn ang="T6">
                  <a:pos x="T0" y="T1"/>
                </a:cxn>
                <a:cxn ang="T7">
                  <a:pos x="T2" y="T3"/>
                </a:cxn>
                <a:cxn ang="T8">
                  <a:pos x="T4" y="T5"/>
                </a:cxn>
              </a:cxnLst>
              <a:rect l="T9" t="T10" r="T11" b="T12"/>
              <a:pathLst>
                <a:path w="21600" h="32237" fill="none" extrusionOk="0">
                  <a:moveTo>
                    <a:pt x="12754" y="0"/>
                  </a:moveTo>
                  <a:cubicBezTo>
                    <a:pt x="18314" y="4067"/>
                    <a:pt x="21600" y="10543"/>
                    <a:pt x="21600" y="17432"/>
                  </a:cubicBezTo>
                  <a:cubicBezTo>
                    <a:pt x="21600" y="22934"/>
                    <a:pt x="19499" y="28230"/>
                    <a:pt x="15728" y="32237"/>
                  </a:cubicBezTo>
                </a:path>
                <a:path w="21600" h="32237" stroke="0" extrusionOk="0">
                  <a:moveTo>
                    <a:pt x="12754" y="0"/>
                  </a:moveTo>
                  <a:cubicBezTo>
                    <a:pt x="18314" y="4067"/>
                    <a:pt x="21600" y="10543"/>
                    <a:pt x="21600" y="17432"/>
                  </a:cubicBezTo>
                  <a:cubicBezTo>
                    <a:pt x="21600" y="22934"/>
                    <a:pt x="19499" y="28230"/>
                    <a:pt x="15728" y="32237"/>
                  </a:cubicBezTo>
                  <a:lnTo>
                    <a:pt x="0" y="17432"/>
                  </a:lnTo>
                  <a:lnTo>
                    <a:pt x="12754" y="0"/>
                  </a:lnTo>
                  <a:close/>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53" name="Arc 37"/>
            <p:cNvSpPr>
              <a:spLocks/>
            </p:cNvSpPr>
            <p:nvPr/>
          </p:nvSpPr>
          <p:spPr bwMode="auto">
            <a:xfrm rot="-50261">
              <a:off x="4524" y="2763"/>
              <a:ext cx="131" cy="421"/>
            </a:xfrm>
            <a:custGeom>
              <a:avLst/>
              <a:gdLst>
                <a:gd name="T0" fmla="*/ 0 w 21600"/>
                <a:gd name="T1" fmla="*/ 0 h 36574"/>
                <a:gd name="T2" fmla="*/ 0 w 21600"/>
                <a:gd name="T3" fmla="*/ 0 h 36574"/>
                <a:gd name="T4" fmla="*/ 0 w 21600"/>
                <a:gd name="T5" fmla="*/ 0 h 36574"/>
                <a:gd name="T6" fmla="*/ 0 60000 65536"/>
                <a:gd name="T7" fmla="*/ 0 60000 65536"/>
                <a:gd name="T8" fmla="*/ 0 60000 65536"/>
                <a:gd name="T9" fmla="*/ 0 w 21600"/>
                <a:gd name="T10" fmla="*/ 0 h 36574"/>
                <a:gd name="T11" fmla="*/ 21600 w 21600"/>
                <a:gd name="T12" fmla="*/ 36574 h 36574"/>
              </a:gdLst>
              <a:ahLst/>
              <a:cxnLst>
                <a:cxn ang="T6">
                  <a:pos x="T0" y="T1"/>
                </a:cxn>
                <a:cxn ang="T7">
                  <a:pos x="T2" y="T3"/>
                </a:cxn>
                <a:cxn ang="T8">
                  <a:pos x="T4" y="T5"/>
                </a:cxn>
              </a:cxnLst>
              <a:rect l="T9" t="T10" r="T11" b="T12"/>
              <a:pathLst>
                <a:path w="21600" h="36574" fill="none" extrusionOk="0">
                  <a:moveTo>
                    <a:pt x="9288" y="-1"/>
                  </a:moveTo>
                  <a:cubicBezTo>
                    <a:pt x="16809" y="3582"/>
                    <a:pt x="21600" y="11170"/>
                    <a:pt x="21600" y="19501"/>
                  </a:cubicBezTo>
                  <a:cubicBezTo>
                    <a:pt x="21600" y="26179"/>
                    <a:pt x="18510" y="32483"/>
                    <a:pt x="13231" y="36574"/>
                  </a:cubicBezTo>
                </a:path>
                <a:path w="21600" h="36574" stroke="0" extrusionOk="0">
                  <a:moveTo>
                    <a:pt x="9288" y="-1"/>
                  </a:moveTo>
                  <a:cubicBezTo>
                    <a:pt x="16809" y="3582"/>
                    <a:pt x="21600" y="11170"/>
                    <a:pt x="21600" y="19501"/>
                  </a:cubicBezTo>
                  <a:cubicBezTo>
                    <a:pt x="21600" y="26179"/>
                    <a:pt x="18510" y="32483"/>
                    <a:pt x="13231" y="36574"/>
                  </a:cubicBezTo>
                  <a:lnTo>
                    <a:pt x="0" y="19501"/>
                  </a:lnTo>
                  <a:lnTo>
                    <a:pt x="9288" y="-1"/>
                  </a:lnTo>
                  <a:close/>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54" name="Text Box 38"/>
            <p:cNvSpPr txBox="1">
              <a:spLocks noChangeArrowheads="1"/>
            </p:cNvSpPr>
            <p:nvPr/>
          </p:nvSpPr>
          <p:spPr bwMode="auto">
            <a:xfrm>
              <a:off x="4717" y="2872"/>
              <a:ext cx="61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b="0"/>
                <a:t>B[0]/Add</a:t>
              </a:r>
            </a:p>
          </p:txBody>
        </p:sp>
        <p:sp>
          <p:nvSpPr>
            <p:cNvPr id="39955" name="Text Box 39"/>
            <p:cNvSpPr txBox="1">
              <a:spLocks noChangeArrowheads="1"/>
            </p:cNvSpPr>
            <p:nvPr/>
          </p:nvSpPr>
          <p:spPr bwMode="auto">
            <a:xfrm>
              <a:off x="3810" y="2850"/>
              <a:ext cx="3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a:t>!</a:t>
              </a:r>
              <a:r>
                <a:rPr kumimoji="1" lang="en-US" altLang="zh-CN" sz="1800" b="0"/>
                <a:t>B[0]</a:t>
              </a:r>
            </a:p>
          </p:txBody>
        </p:sp>
        <p:cxnSp>
          <p:nvCxnSpPr>
            <p:cNvPr id="39956" name="AutoShape 40"/>
            <p:cNvCxnSpPr>
              <a:cxnSpLocks noChangeShapeType="1"/>
              <a:stCxn id="39951" idx="6"/>
              <a:endCxn id="39950" idx="6"/>
            </p:cNvCxnSpPr>
            <p:nvPr/>
          </p:nvCxnSpPr>
          <p:spPr bwMode="auto">
            <a:xfrm flipH="1" flipV="1">
              <a:off x="4736" y="2544"/>
              <a:ext cx="126" cy="892"/>
            </a:xfrm>
            <a:prstGeom prst="curvedConnector3">
              <a:avLst>
                <a:gd name="adj1" fmla="val -441273"/>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39957" name="AutoShape 41"/>
            <p:cNvCxnSpPr>
              <a:cxnSpLocks noChangeShapeType="1"/>
              <a:stCxn id="39951" idx="2"/>
              <a:endCxn id="39944" idx="2"/>
            </p:cNvCxnSpPr>
            <p:nvPr/>
          </p:nvCxnSpPr>
          <p:spPr bwMode="auto">
            <a:xfrm rot="10800000" flipH="1">
              <a:off x="4050" y="1762"/>
              <a:ext cx="74" cy="1674"/>
            </a:xfrm>
            <a:prstGeom prst="curvedConnector3">
              <a:avLst>
                <a:gd name="adj1" fmla="val -521625"/>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cxnSp>
        <p:sp>
          <p:nvSpPr>
            <p:cNvPr id="39958" name="Rectangle 42"/>
            <p:cNvSpPr>
              <a:spLocks noChangeArrowheads="1"/>
            </p:cNvSpPr>
            <p:nvPr/>
          </p:nvSpPr>
          <p:spPr bwMode="auto">
            <a:xfrm>
              <a:off x="4950" y="1559"/>
              <a:ext cx="4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t>!</a:t>
              </a:r>
              <a:r>
                <a:rPr kumimoji="1" lang="en-US" altLang="zh-CN" sz="1800" b="0"/>
                <a:t>Start</a:t>
              </a:r>
              <a:endParaRPr kumimoji="1" lang="zh-CN" altLang="en-US" sz="1800" b="0"/>
            </a:p>
          </p:txBody>
        </p:sp>
        <p:sp>
          <p:nvSpPr>
            <p:cNvPr id="39959" name="Text Box 43"/>
            <p:cNvSpPr txBox="1">
              <a:spLocks noChangeArrowheads="1"/>
            </p:cNvSpPr>
            <p:nvPr/>
          </p:nvSpPr>
          <p:spPr bwMode="auto">
            <a:xfrm>
              <a:off x="3879" y="3463"/>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b="0"/>
                <a:t>E</a:t>
              </a:r>
            </a:p>
          </p:txBody>
        </p:sp>
        <p:sp>
          <p:nvSpPr>
            <p:cNvPr id="39960" name="Text Box 44"/>
            <p:cNvSpPr txBox="1">
              <a:spLocks noChangeArrowheads="1"/>
            </p:cNvSpPr>
            <p:nvPr/>
          </p:nvSpPr>
          <p:spPr bwMode="auto">
            <a:xfrm>
              <a:off x="4967" y="3485"/>
              <a:ext cx="1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1800"/>
                <a:t>!</a:t>
              </a:r>
              <a:r>
                <a:rPr kumimoji="1" lang="en-US" altLang="zh-CN" sz="1800" b="0"/>
                <a:t>E</a:t>
              </a:r>
            </a:p>
          </p:txBody>
        </p:sp>
      </p:grpSp>
      <p:sp>
        <p:nvSpPr>
          <p:cNvPr id="39941"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CC32E0F-06A7-47F6-A073-2480BF79B8D9}"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39942"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(4)</a:t>
            </a:r>
          </a:p>
        </p:txBody>
      </p:sp>
      <p:sp>
        <p:nvSpPr>
          <p:cNvPr id="39943"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09B6F81-F39E-44F3-98B1-A5CFA2B6CBDE}" type="slidenum">
              <a:rPr lang="en-US" altLang="zh-CN" sz="1800" b="0" smtClean="0">
                <a:solidFill>
                  <a:srgbClr val="B2B2B2"/>
                </a:solidFill>
                <a:latin typeface="Arial" panose="020B0604020202020204" pitchFamily="34" charset="0"/>
              </a:rPr>
              <a:pPr>
                <a:spcAft>
                  <a:spcPct val="0"/>
                </a:spcAft>
                <a:buFontTx/>
                <a:buNone/>
              </a:pPr>
              <a:t>20</a:t>
            </a:fld>
            <a:endParaRPr lang="en-US" altLang="zh-CN" sz="1800" b="0">
              <a:solidFill>
                <a:srgbClr val="B2B2B2"/>
              </a:solidFill>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25" y="1457325"/>
            <a:ext cx="8915400"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2"/>
          <p:cNvSpPr>
            <a:spLocks noGrp="1" noChangeArrowheads="1"/>
          </p:cNvSpPr>
          <p:nvPr>
            <p:ph type="title"/>
          </p:nvPr>
        </p:nvSpPr>
        <p:spPr>
          <a:xfrm>
            <a:off x="457200" y="125413"/>
            <a:ext cx="8229600" cy="1179512"/>
          </a:xfrm>
        </p:spPr>
        <p:txBody>
          <a:bodyPr/>
          <a:lstStyle/>
          <a:p>
            <a:r>
              <a:rPr kumimoji="1" lang="zh-CN" altLang="en-US">
                <a:latin typeface="宋体" panose="02010600030101010101" pitchFamily="2" charset="-122"/>
              </a:rPr>
              <a:t>乘法器仿真波形</a:t>
            </a:r>
          </a:p>
        </p:txBody>
      </p:sp>
      <p:sp>
        <p:nvSpPr>
          <p:cNvPr id="41988"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0CD5D84-EEB4-47F8-8137-11D0607A8219}"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41989"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(4)</a:t>
            </a:r>
          </a:p>
        </p:txBody>
      </p:sp>
      <p:sp>
        <p:nvSpPr>
          <p:cNvPr id="4199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F9468422-F884-4A24-B99A-E8783BDDABB7}" type="slidenum">
              <a:rPr lang="en-US" altLang="zh-CN" sz="1800" b="0" smtClean="0">
                <a:solidFill>
                  <a:srgbClr val="B2B2B2"/>
                </a:solidFill>
                <a:latin typeface="Arial" panose="020B0604020202020204" pitchFamily="34" charset="0"/>
              </a:rPr>
              <a:pPr>
                <a:spcAft>
                  <a:spcPct val="0"/>
                </a:spcAft>
                <a:buFontTx/>
                <a:buNone/>
              </a:pPr>
              <a:t>21</a:t>
            </a:fld>
            <a:endParaRPr lang="en-US" altLang="zh-CN" sz="1800" b="0">
              <a:solidFill>
                <a:srgbClr val="B2B2B2"/>
              </a:solidFill>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8499" name="Rectangle 3"/>
          <p:cNvSpPr>
            <a:spLocks noGrp="1" noChangeArrowheads="1"/>
          </p:cNvSpPr>
          <p:nvPr>
            <p:ph type="body" idx="1"/>
          </p:nvPr>
        </p:nvSpPr>
        <p:spPr>
          <a:xfrm>
            <a:off x="457200" y="1449388"/>
            <a:ext cx="4078288" cy="4932362"/>
          </a:xfrm>
        </p:spPr>
        <p:txBody>
          <a:bodyPr/>
          <a:lstStyle/>
          <a:p>
            <a:r>
              <a:rPr lang="zh-CN" altLang="en-US"/>
              <a:t>寄存器之间传输数据</a:t>
            </a:r>
          </a:p>
          <a:p>
            <a:r>
              <a:rPr lang="zh-CN" altLang="en-US"/>
              <a:t>每个寄存器的数据输入处配置多路数据选择器</a:t>
            </a:r>
            <a:r>
              <a:rPr lang="en-US" altLang="zh-CN"/>
              <a:t>(MUX)</a:t>
            </a:r>
          </a:p>
          <a:p>
            <a:r>
              <a:rPr lang="zh-CN" altLang="en-US"/>
              <a:t>每个寄存器的输出数据连接到所有</a:t>
            </a:r>
            <a:r>
              <a:rPr lang="en-US" altLang="zh-CN"/>
              <a:t>MUX</a:t>
            </a:r>
          </a:p>
          <a:p>
            <a:r>
              <a:rPr lang="zh-CN" altLang="en-US"/>
              <a:t>灵活实现多个数据同时传送</a:t>
            </a:r>
          </a:p>
        </p:txBody>
      </p:sp>
      <p:sp>
        <p:nvSpPr>
          <p:cNvPr id="43011" name="Rectangle 2"/>
          <p:cNvSpPr>
            <a:spLocks noGrp="1" noChangeArrowheads="1"/>
          </p:cNvSpPr>
          <p:nvPr>
            <p:ph type="title"/>
          </p:nvPr>
        </p:nvSpPr>
        <p:spPr/>
        <p:txBody>
          <a:bodyPr/>
          <a:lstStyle/>
          <a:p>
            <a:r>
              <a:rPr lang="zh-CN" altLang="en-US"/>
              <a:t>寄存器传送</a:t>
            </a:r>
          </a:p>
        </p:txBody>
      </p:sp>
      <p:sp>
        <p:nvSpPr>
          <p:cNvPr id="43012" name="Rectangle 10"/>
          <p:cNvSpPr>
            <a:spLocks noChangeAspect="1" noChangeArrowheads="1"/>
          </p:cNvSpPr>
          <p:nvPr/>
        </p:nvSpPr>
        <p:spPr bwMode="auto">
          <a:xfrm>
            <a:off x="7789863" y="1204913"/>
            <a:ext cx="2365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L0</a:t>
            </a:r>
            <a:endParaRPr lang="en-US" altLang="zh-CN" b="0"/>
          </a:p>
        </p:txBody>
      </p:sp>
      <p:sp>
        <p:nvSpPr>
          <p:cNvPr id="43013" name="Rectangle 11"/>
          <p:cNvSpPr>
            <a:spLocks noChangeAspect="1" noChangeArrowheads="1"/>
          </p:cNvSpPr>
          <p:nvPr/>
        </p:nvSpPr>
        <p:spPr bwMode="auto">
          <a:xfrm>
            <a:off x="7778750" y="2968625"/>
            <a:ext cx="236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L1</a:t>
            </a:r>
            <a:endParaRPr lang="en-US" altLang="zh-CN" b="0"/>
          </a:p>
        </p:txBody>
      </p:sp>
      <p:sp>
        <p:nvSpPr>
          <p:cNvPr id="43014" name="Rectangle 12"/>
          <p:cNvSpPr>
            <a:spLocks noChangeAspect="1" noChangeArrowheads="1"/>
          </p:cNvSpPr>
          <p:nvPr/>
        </p:nvSpPr>
        <p:spPr bwMode="auto">
          <a:xfrm>
            <a:off x="7754938" y="4725988"/>
            <a:ext cx="2365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L2</a:t>
            </a:r>
            <a:endParaRPr lang="en-US" altLang="zh-CN" b="0"/>
          </a:p>
        </p:txBody>
      </p:sp>
      <p:sp>
        <p:nvSpPr>
          <p:cNvPr id="43015" name="Freeform 52"/>
          <p:cNvSpPr>
            <a:spLocks noChangeAspect="1"/>
          </p:cNvSpPr>
          <p:nvPr/>
        </p:nvSpPr>
        <p:spPr bwMode="auto">
          <a:xfrm>
            <a:off x="7854950" y="1452563"/>
            <a:ext cx="33338" cy="295275"/>
          </a:xfrm>
          <a:custGeom>
            <a:avLst/>
            <a:gdLst>
              <a:gd name="T0" fmla="*/ 2147483646 w 19"/>
              <a:gd name="T1" fmla="*/ 2147483646 h 173"/>
              <a:gd name="T2" fmla="*/ 2147483646 w 19"/>
              <a:gd name="T3" fmla="*/ 2147483646 h 173"/>
              <a:gd name="T4" fmla="*/ 2147483646 w 19"/>
              <a:gd name="T5" fmla="*/ 2147483646 h 173"/>
              <a:gd name="T6" fmla="*/ 2147483646 w 19"/>
              <a:gd name="T7" fmla="*/ 0 h 173"/>
              <a:gd name="T8" fmla="*/ 2147483646 w 19"/>
              <a:gd name="T9" fmla="*/ 0 h 173"/>
              <a:gd name="T10" fmla="*/ 2147483646 w 19"/>
              <a:gd name="T11" fmla="*/ 2147483646 h 173"/>
              <a:gd name="T12" fmla="*/ 0 w 19"/>
              <a:gd name="T13" fmla="*/ 2147483646 h 173"/>
              <a:gd name="T14" fmla="*/ 0 w 19"/>
              <a:gd name="T15" fmla="*/ 2147483646 h 173"/>
              <a:gd name="T16" fmla="*/ 2147483646 w 19"/>
              <a:gd name="T17" fmla="*/ 2147483646 h 173"/>
              <a:gd name="T18" fmla="*/ 2147483646 w 19"/>
              <a:gd name="T19" fmla="*/ 2147483646 h 173"/>
              <a:gd name="T20" fmla="*/ 2147483646 w 19"/>
              <a:gd name="T21" fmla="*/ 2147483646 h 173"/>
              <a:gd name="T22" fmla="*/ 2147483646 w 19"/>
              <a:gd name="T23" fmla="*/ 2147483646 h 173"/>
              <a:gd name="T24" fmla="*/ 2147483646 w 19"/>
              <a:gd name="T25" fmla="*/ 2147483646 h 173"/>
              <a:gd name="T26" fmla="*/ 2147483646 w 19"/>
              <a:gd name="T27" fmla="*/ 2147483646 h 173"/>
              <a:gd name="T28" fmla="*/ 2147483646 w 19"/>
              <a:gd name="T29" fmla="*/ 2147483646 h 17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
              <a:gd name="T46" fmla="*/ 0 h 173"/>
              <a:gd name="T47" fmla="*/ 19 w 19"/>
              <a:gd name="T48" fmla="*/ 173 h 17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 h="173">
                <a:moveTo>
                  <a:pt x="19" y="10"/>
                </a:moveTo>
                <a:lnTo>
                  <a:pt x="19" y="7"/>
                </a:lnTo>
                <a:lnTo>
                  <a:pt x="16" y="3"/>
                </a:lnTo>
                <a:lnTo>
                  <a:pt x="13" y="0"/>
                </a:lnTo>
                <a:lnTo>
                  <a:pt x="6" y="0"/>
                </a:lnTo>
                <a:lnTo>
                  <a:pt x="3" y="3"/>
                </a:lnTo>
                <a:lnTo>
                  <a:pt x="0" y="7"/>
                </a:lnTo>
                <a:lnTo>
                  <a:pt x="0" y="167"/>
                </a:lnTo>
                <a:lnTo>
                  <a:pt x="3" y="170"/>
                </a:lnTo>
                <a:lnTo>
                  <a:pt x="6" y="173"/>
                </a:lnTo>
                <a:lnTo>
                  <a:pt x="13" y="173"/>
                </a:lnTo>
                <a:lnTo>
                  <a:pt x="16" y="170"/>
                </a:lnTo>
                <a:lnTo>
                  <a:pt x="19" y="167"/>
                </a:lnTo>
                <a:lnTo>
                  <a:pt x="19" y="163"/>
                </a:lnTo>
                <a:lnTo>
                  <a:pt x="19"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6" name="Rectangle 55"/>
          <p:cNvSpPr>
            <a:spLocks noChangeAspect="1" noChangeArrowheads="1"/>
          </p:cNvSpPr>
          <p:nvPr/>
        </p:nvSpPr>
        <p:spPr bwMode="auto">
          <a:xfrm>
            <a:off x="7743825" y="2187575"/>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R0</a:t>
            </a:r>
            <a:endParaRPr lang="en-US" altLang="zh-CN" b="0"/>
          </a:p>
        </p:txBody>
      </p:sp>
      <p:sp>
        <p:nvSpPr>
          <p:cNvPr id="43017" name="Rectangle 56"/>
          <p:cNvSpPr>
            <a:spLocks noChangeAspect="1" noChangeArrowheads="1"/>
          </p:cNvSpPr>
          <p:nvPr/>
        </p:nvSpPr>
        <p:spPr bwMode="auto">
          <a:xfrm>
            <a:off x="7739063" y="1782763"/>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Ld</a:t>
            </a:r>
            <a:endParaRPr lang="en-US" altLang="zh-CN" b="0"/>
          </a:p>
        </p:txBody>
      </p:sp>
      <p:sp>
        <p:nvSpPr>
          <p:cNvPr id="43018" name="Freeform 57"/>
          <p:cNvSpPr>
            <a:spLocks noChangeAspect="1"/>
          </p:cNvSpPr>
          <p:nvPr/>
        </p:nvSpPr>
        <p:spPr bwMode="auto">
          <a:xfrm>
            <a:off x="7537450" y="1743075"/>
            <a:ext cx="642938" cy="1008063"/>
          </a:xfrm>
          <a:custGeom>
            <a:avLst/>
            <a:gdLst>
              <a:gd name="T0" fmla="*/ 2147483646 w 376"/>
              <a:gd name="T1" fmla="*/ 0 h 590"/>
              <a:gd name="T2" fmla="*/ 2147483646 w 376"/>
              <a:gd name="T3" fmla="*/ 0 h 590"/>
              <a:gd name="T4" fmla="*/ 2147483646 w 376"/>
              <a:gd name="T5" fmla="*/ 2147483646 h 590"/>
              <a:gd name="T6" fmla="*/ 0 w 376"/>
              <a:gd name="T7" fmla="*/ 2147483646 h 590"/>
              <a:gd name="T8" fmla="*/ 0 w 376"/>
              <a:gd name="T9" fmla="*/ 2147483646 h 590"/>
              <a:gd name="T10" fmla="*/ 2147483646 w 376"/>
              <a:gd name="T11" fmla="*/ 2147483646 h 590"/>
              <a:gd name="T12" fmla="*/ 2147483646 w 376"/>
              <a:gd name="T13" fmla="*/ 2147483646 h 590"/>
              <a:gd name="T14" fmla="*/ 2147483646 w 376"/>
              <a:gd name="T15" fmla="*/ 2147483646 h 590"/>
              <a:gd name="T16" fmla="*/ 2147483646 w 376"/>
              <a:gd name="T17" fmla="*/ 2147483646 h 590"/>
              <a:gd name="T18" fmla="*/ 2147483646 w 376"/>
              <a:gd name="T19" fmla="*/ 2147483646 h 590"/>
              <a:gd name="T20" fmla="*/ 2147483646 w 376"/>
              <a:gd name="T21" fmla="*/ 2147483646 h 590"/>
              <a:gd name="T22" fmla="*/ 2147483646 w 376"/>
              <a:gd name="T23" fmla="*/ 2147483646 h 590"/>
              <a:gd name="T24" fmla="*/ 2147483646 w 376"/>
              <a:gd name="T25" fmla="*/ 0 h 590"/>
              <a:gd name="T26" fmla="*/ 2147483646 w 376"/>
              <a:gd name="T27" fmla="*/ 0 h 590"/>
              <a:gd name="T28" fmla="*/ 2147483646 w 376"/>
              <a:gd name="T29" fmla="*/ 0 h 590"/>
              <a:gd name="T30" fmla="*/ 2147483646 w 376"/>
              <a:gd name="T31" fmla="*/ 2147483646 h 590"/>
              <a:gd name="T32" fmla="*/ 2147483646 w 376"/>
              <a:gd name="T33" fmla="*/ 2147483646 h 590"/>
              <a:gd name="T34" fmla="*/ 2147483646 w 376"/>
              <a:gd name="T35" fmla="*/ 2147483646 h 590"/>
              <a:gd name="T36" fmla="*/ 2147483646 w 376"/>
              <a:gd name="T37" fmla="*/ 2147483646 h 590"/>
              <a:gd name="T38" fmla="*/ 2147483646 w 376"/>
              <a:gd name="T39" fmla="*/ 2147483646 h 590"/>
              <a:gd name="T40" fmla="*/ 2147483646 w 376"/>
              <a:gd name="T41" fmla="*/ 2147483646 h 590"/>
              <a:gd name="T42" fmla="*/ 2147483646 w 376"/>
              <a:gd name="T43" fmla="*/ 2147483646 h 590"/>
              <a:gd name="T44" fmla="*/ 2147483646 w 376"/>
              <a:gd name="T45" fmla="*/ 2147483646 h 590"/>
              <a:gd name="T46" fmla="*/ 2147483646 w 376"/>
              <a:gd name="T47" fmla="*/ 2147483646 h 590"/>
              <a:gd name="T48" fmla="*/ 2147483646 w 376"/>
              <a:gd name="T49" fmla="*/ 0 h 59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6"/>
              <a:gd name="T76" fmla="*/ 0 h 590"/>
              <a:gd name="T77" fmla="*/ 376 w 376"/>
              <a:gd name="T78" fmla="*/ 590 h 59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6" h="590">
                <a:moveTo>
                  <a:pt x="10" y="0"/>
                </a:moveTo>
                <a:lnTo>
                  <a:pt x="7" y="0"/>
                </a:lnTo>
                <a:lnTo>
                  <a:pt x="4" y="3"/>
                </a:lnTo>
                <a:lnTo>
                  <a:pt x="0" y="6"/>
                </a:lnTo>
                <a:lnTo>
                  <a:pt x="0" y="583"/>
                </a:lnTo>
                <a:lnTo>
                  <a:pt x="4" y="587"/>
                </a:lnTo>
                <a:lnTo>
                  <a:pt x="7" y="590"/>
                </a:lnTo>
                <a:lnTo>
                  <a:pt x="369" y="590"/>
                </a:lnTo>
                <a:lnTo>
                  <a:pt x="373" y="587"/>
                </a:lnTo>
                <a:lnTo>
                  <a:pt x="376" y="583"/>
                </a:lnTo>
                <a:lnTo>
                  <a:pt x="376" y="6"/>
                </a:lnTo>
                <a:lnTo>
                  <a:pt x="373" y="3"/>
                </a:lnTo>
                <a:lnTo>
                  <a:pt x="369" y="0"/>
                </a:lnTo>
                <a:lnTo>
                  <a:pt x="366" y="0"/>
                </a:lnTo>
                <a:lnTo>
                  <a:pt x="10" y="0"/>
                </a:lnTo>
                <a:lnTo>
                  <a:pt x="10" y="20"/>
                </a:lnTo>
                <a:lnTo>
                  <a:pt x="366" y="20"/>
                </a:lnTo>
                <a:lnTo>
                  <a:pt x="356" y="10"/>
                </a:lnTo>
                <a:lnTo>
                  <a:pt x="356" y="580"/>
                </a:lnTo>
                <a:lnTo>
                  <a:pt x="366" y="570"/>
                </a:lnTo>
                <a:lnTo>
                  <a:pt x="10" y="570"/>
                </a:lnTo>
                <a:lnTo>
                  <a:pt x="20" y="580"/>
                </a:lnTo>
                <a:lnTo>
                  <a:pt x="20" y="10"/>
                </a:lnTo>
                <a:lnTo>
                  <a:pt x="10" y="2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19" name="Freeform 81"/>
          <p:cNvSpPr>
            <a:spLocks noChangeAspect="1"/>
          </p:cNvSpPr>
          <p:nvPr/>
        </p:nvSpPr>
        <p:spPr bwMode="auto">
          <a:xfrm>
            <a:off x="7856538" y="3235325"/>
            <a:ext cx="34925" cy="293688"/>
          </a:xfrm>
          <a:custGeom>
            <a:avLst/>
            <a:gdLst>
              <a:gd name="T0" fmla="*/ 2147483646 w 20"/>
              <a:gd name="T1" fmla="*/ 2147483646 h 172"/>
              <a:gd name="T2" fmla="*/ 2147483646 w 20"/>
              <a:gd name="T3" fmla="*/ 2147483646 h 172"/>
              <a:gd name="T4" fmla="*/ 2147483646 w 20"/>
              <a:gd name="T5" fmla="*/ 2147483646 h 172"/>
              <a:gd name="T6" fmla="*/ 2147483646 w 20"/>
              <a:gd name="T7" fmla="*/ 0 h 172"/>
              <a:gd name="T8" fmla="*/ 2147483646 w 20"/>
              <a:gd name="T9" fmla="*/ 0 h 172"/>
              <a:gd name="T10" fmla="*/ 2147483646 w 20"/>
              <a:gd name="T11" fmla="*/ 2147483646 h 172"/>
              <a:gd name="T12" fmla="*/ 0 w 20"/>
              <a:gd name="T13" fmla="*/ 2147483646 h 172"/>
              <a:gd name="T14" fmla="*/ 0 w 20"/>
              <a:gd name="T15" fmla="*/ 2147483646 h 172"/>
              <a:gd name="T16" fmla="*/ 2147483646 w 20"/>
              <a:gd name="T17" fmla="*/ 2147483646 h 172"/>
              <a:gd name="T18" fmla="*/ 2147483646 w 20"/>
              <a:gd name="T19" fmla="*/ 2147483646 h 172"/>
              <a:gd name="T20" fmla="*/ 2147483646 w 20"/>
              <a:gd name="T21" fmla="*/ 2147483646 h 172"/>
              <a:gd name="T22" fmla="*/ 2147483646 w 20"/>
              <a:gd name="T23" fmla="*/ 2147483646 h 172"/>
              <a:gd name="T24" fmla="*/ 2147483646 w 20"/>
              <a:gd name="T25" fmla="*/ 2147483646 h 172"/>
              <a:gd name="T26" fmla="*/ 2147483646 w 20"/>
              <a:gd name="T27" fmla="*/ 2147483646 h 172"/>
              <a:gd name="T28" fmla="*/ 2147483646 w 20"/>
              <a:gd name="T29" fmla="*/ 2147483646 h 1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172"/>
              <a:gd name="T47" fmla="*/ 20 w 20"/>
              <a:gd name="T48" fmla="*/ 172 h 17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172">
                <a:moveTo>
                  <a:pt x="20" y="10"/>
                </a:moveTo>
                <a:lnTo>
                  <a:pt x="20" y="7"/>
                </a:lnTo>
                <a:lnTo>
                  <a:pt x="17" y="4"/>
                </a:lnTo>
                <a:lnTo>
                  <a:pt x="13" y="0"/>
                </a:lnTo>
                <a:lnTo>
                  <a:pt x="7" y="0"/>
                </a:lnTo>
                <a:lnTo>
                  <a:pt x="3" y="4"/>
                </a:lnTo>
                <a:lnTo>
                  <a:pt x="0" y="7"/>
                </a:lnTo>
                <a:lnTo>
                  <a:pt x="0" y="165"/>
                </a:lnTo>
                <a:lnTo>
                  <a:pt x="3" y="168"/>
                </a:lnTo>
                <a:lnTo>
                  <a:pt x="7" y="172"/>
                </a:lnTo>
                <a:lnTo>
                  <a:pt x="13" y="172"/>
                </a:lnTo>
                <a:lnTo>
                  <a:pt x="17" y="168"/>
                </a:lnTo>
                <a:lnTo>
                  <a:pt x="20" y="165"/>
                </a:lnTo>
                <a:lnTo>
                  <a:pt x="20" y="162"/>
                </a:lnTo>
                <a:lnTo>
                  <a:pt x="2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20" name="Rectangle 84"/>
          <p:cNvSpPr>
            <a:spLocks noChangeAspect="1" noChangeArrowheads="1"/>
          </p:cNvSpPr>
          <p:nvPr/>
        </p:nvSpPr>
        <p:spPr bwMode="auto">
          <a:xfrm>
            <a:off x="7747000" y="3967163"/>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R1</a:t>
            </a:r>
            <a:endParaRPr lang="en-US" altLang="zh-CN" b="0"/>
          </a:p>
        </p:txBody>
      </p:sp>
      <p:sp>
        <p:nvSpPr>
          <p:cNvPr id="43021" name="Rectangle 85"/>
          <p:cNvSpPr>
            <a:spLocks noChangeAspect="1" noChangeArrowheads="1"/>
          </p:cNvSpPr>
          <p:nvPr/>
        </p:nvSpPr>
        <p:spPr bwMode="auto">
          <a:xfrm>
            <a:off x="7742238" y="3560763"/>
            <a:ext cx="2492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Ld</a:t>
            </a:r>
            <a:endParaRPr lang="en-US" altLang="zh-CN" b="0"/>
          </a:p>
        </p:txBody>
      </p:sp>
      <p:sp>
        <p:nvSpPr>
          <p:cNvPr id="43022" name="Freeform 86"/>
          <p:cNvSpPr>
            <a:spLocks noChangeAspect="1"/>
          </p:cNvSpPr>
          <p:nvPr/>
        </p:nvSpPr>
        <p:spPr bwMode="auto">
          <a:xfrm>
            <a:off x="7540625" y="3521075"/>
            <a:ext cx="642938" cy="1008063"/>
          </a:xfrm>
          <a:custGeom>
            <a:avLst/>
            <a:gdLst>
              <a:gd name="T0" fmla="*/ 2147483646 w 376"/>
              <a:gd name="T1" fmla="*/ 0 h 590"/>
              <a:gd name="T2" fmla="*/ 2147483646 w 376"/>
              <a:gd name="T3" fmla="*/ 0 h 590"/>
              <a:gd name="T4" fmla="*/ 2147483646 w 376"/>
              <a:gd name="T5" fmla="*/ 2147483646 h 590"/>
              <a:gd name="T6" fmla="*/ 0 w 376"/>
              <a:gd name="T7" fmla="*/ 2147483646 h 590"/>
              <a:gd name="T8" fmla="*/ 0 w 376"/>
              <a:gd name="T9" fmla="*/ 2147483646 h 590"/>
              <a:gd name="T10" fmla="*/ 2147483646 w 376"/>
              <a:gd name="T11" fmla="*/ 2147483646 h 590"/>
              <a:gd name="T12" fmla="*/ 2147483646 w 376"/>
              <a:gd name="T13" fmla="*/ 2147483646 h 590"/>
              <a:gd name="T14" fmla="*/ 2147483646 w 376"/>
              <a:gd name="T15" fmla="*/ 2147483646 h 590"/>
              <a:gd name="T16" fmla="*/ 2147483646 w 376"/>
              <a:gd name="T17" fmla="*/ 2147483646 h 590"/>
              <a:gd name="T18" fmla="*/ 2147483646 w 376"/>
              <a:gd name="T19" fmla="*/ 2147483646 h 590"/>
              <a:gd name="T20" fmla="*/ 2147483646 w 376"/>
              <a:gd name="T21" fmla="*/ 2147483646 h 590"/>
              <a:gd name="T22" fmla="*/ 2147483646 w 376"/>
              <a:gd name="T23" fmla="*/ 2147483646 h 590"/>
              <a:gd name="T24" fmla="*/ 2147483646 w 376"/>
              <a:gd name="T25" fmla="*/ 0 h 590"/>
              <a:gd name="T26" fmla="*/ 2147483646 w 376"/>
              <a:gd name="T27" fmla="*/ 0 h 590"/>
              <a:gd name="T28" fmla="*/ 2147483646 w 376"/>
              <a:gd name="T29" fmla="*/ 0 h 590"/>
              <a:gd name="T30" fmla="*/ 2147483646 w 376"/>
              <a:gd name="T31" fmla="*/ 2147483646 h 590"/>
              <a:gd name="T32" fmla="*/ 2147483646 w 376"/>
              <a:gd name="T33" fmla="*/ 2147483646 h 590"/>
              <a:gd name="T34" fmla="*/ 2147483646 w 376"/>
              <a:gd name="T35" fmla="*/ 2147483646 h 590"/>
              <a:gd name="T36" fmla="*/ 2147483646 w 376"/>
              <a:gd name="T37" fmla="*/ 2147483646 h 590"/>
              <a:gd name="T38" fmla="*/ 2147483646 w 376"/>
              <a:gd name="T39" fmla="*/ 2147483646 h 590"/>
              <a:gd name="T40" fmla="*/ 2147483646 w 376"/>
              <a:gd name="T41" fmla="*/ 2147483646 h 590"/>
              <a:gd name="T42" fmla="*/ 2147483646 w 376"/>
              <a:gd name="T43" fmla="*/ 2147483646 h 590"/>
              <a:gd name="T44" fmla="*/ 2147483646 w 376"/>
              <a:gd name="T45" fmla="*/ 2147483646 h 590"/>
              <a:gd name="T46" fmla="*/ 2147483646 w 376"/>
              <a:gd name="T47" fmla="*/ 2147483646 h 590"/>
              <a:gd name="T48" fmla="*/ 2147483646 w 376"/>
              <a:gd name="T49" fmla="*/ 0 h 59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6"/>
              <a:gd name="T76" fmla="*/ 0 h 590"/>
              <a:gd name="T77" fmla="*/ 376 w 376"/>
              <a:gd name="T78" fmla="*/ 590 h 59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6" h="590">
                <a:moveTo>
                  <a:pt x="10" y="0"/>
                </a:moveTo>
                <a:lnTo>
                  <a:pt x="7" y="0"/>
                </a:lnTo>
                <a:lnTo>
                  <a:pt x="3" y="4"/>
                </a:lnTo>
                <a:lnTo>
                  <a:pt x="0" y="7"/>
                </a:lnTo>
                <a:lnTo>
                  <a:pt x="0" y="584"/>
                </a:lnTo>
                <a:lnTo>
                  <a:pt x="3" y="587"/>
                </a:lnTo>
                <a:lnTo>
                  <a:pt x="7" y="590"/>
                </a:lnTo>
                <a:lnTo>
                  <a:pt x="369" y="590"/>
                </a:lnTo>
                <a:lnTo>
                  <a:pt x="372" y="587"/>
                </a:lnTo>
                <a:lnTo>
                  <a:pt x="376" y="584"/>
                </a:lnTo>
                <a:lnTo>
                  <a:pt x="376" y="7"/>
                </a:lnTo>
                <a:lnTo>
                  <a:pt x="372" y="4"/>
                </a:lnTo>
                <a:lnTo>
                  <a:pt x="369" y="0"/>
                </a:lnTo>
                <a:lnTo>
                  <a:pt x="366" y="0"/>
                </a:lnTo>
                <a:lnTo>
                  <a:pt x="10" y="0"/>
                </a:lnTo>
                <a:lnTo>
                  <a:pt x="10" y="20"/>
                </a:lnTo>
                <a:lnTo>
                  <a:pt x="366" y="20"/>
                </a:lnTo>
                <a:lnTo>
                  <a:pt x="356" y="10"/>
                </a:lnTo>
                <a:lnTo>
                  <a:pt x="356" y="580"/>
                </a:lnTo>
                <a:lnTo>
                  <a:pt x="366" y="571"/>
                </a:lnTo>
                <a:lnTo>
                  <a:pt x="10" y="571"/>
                </a:lnTo>
                <a:lnTo>
                  <a:pt x="20" y="580"/>
                </a:lnTo>
                <a:lnTo>
                  <a:pt x="20" y="10"/>
                </a:lnTo>
                <a:lnTo>
                  <a:pt x="10" y="2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23" name="Freeform 110"/>
          <p:cNvSpPr>
            <a:spLocks noChangeAspect="1"/>
          </p:cNvSpPr>
          <p:nvPr/>
        </p:nvSpPr>
        <p:spPr bwMode="auto">
          <a:xfrm>
            <a:off x="7847013" y="4987925"/>
            <a:ext cx="33337" cy="295275"/>
          </a:xfrm>
          <a:custGeom>
            <a:avLst/>
            <a:gdLst>
              <a:gd name="T0" fmla="*/ 2147483646 w 20"/>
              <a:gd name="T1" fmla="*/ 2147483646 h 173"/>
              <a:gd name="T2" fmla="*/ 2147483646 w 20"/>
              <a:gd name="T3" fmla="*/ 2147483646 h 173"/>
              <a:gd name="T4" fmla="*/ 2147483646 w 20"/>
              <a:gd name="T5" fmla="*/ 2147483646 h 173"/>
              <a:gd name="T6" fmla="*/ 2147483646 w 20"/>
              <a:gd name="T7" fmla="*/ 0 h 173"/>
              <a:gd name="T8" fmla="*/ 2147483646 w 20"/>
              <a:gd name="T9" fmla="*/ 0 h 173"/>
              <a:gd name="T10" fmla="*/ 2147483646 w 20"/>
              <a:gd name="T11" fmla="*/ 2147483646 h 173"/>
              <a:gd name="T12" fmla="*/ 0 w 20"/>
              <a:gd name="T13" fmla="*/ 2147483646 h 173"/>
              <a:gd name="T14" fmla="*/ 0 w 20"/>
              <a:gd name="T15" fmla="*/ 2147483646 h 173"/>
              <a:gd name="T16" fmla="*/ 2147483646 w 20"/>
              <a:gd name="T17" fmla="*/ 2147483646 h 173"/>
              <a:gd name="T18" fmla="*/ 2147483646 w 20"/>
              <a:gd name="T19" fmla="*/ 2147483646 h 173"/>
              <a:gd name="T20" fmla="*/ 2147483646 w 20"/>
              <a:gd name="T21" fmla="*/ 2147483646 h 173"/>
              <a:gd name="T22" fmla="*/ 2147483646 w 20"/>
              <a:gd name="T23" fmla="*/ 2147483646 h 173"/>
              <a:gd name="T24" fmla="*/ 2147483646 w 20"/>
              <a:gd name="T25" fmla="*/ 2147483646 h 173"/>
              <a:gd name="T26" fmla="*/ 2147483646 w 20"/>
              <a:gd name="T27" fmla="*/ 2147483646 h 173"/>
              <a:gd name="T28" fmla="*/ 2147483646 w 20"/>
              <a:gd name="T29" fmla="*/ 2147483646 h 17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173"/>
              <a:gd name="T47" fmla="*/ 20 w 20"/>
              <a:gd name="T48" fmla="*/ 173 h 17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173">
                <a:moveTo>
                  <a:pt x="20" y="10"/>
                </a:moveTo>
                <a:lnTo>
                  <a:pt x="20" y="7"/>
                </a:lnTo>
                <a:lnTo>
                  <a:pt x="17" y="3"/>
                </a:lnTo>
                <a:lnTo>
                  <a:pt x="13" y="0"/>
                </a:lnTo>
                <a:lnTo>
                  <a:pt x="7" y="0"/>
                </a:lnTo>
                <a:lnTo>
                  <a:pt x="4" y="3"/>
                </a:lnTo>
                <a:lnTo>
                  <a:pt x="0" y="7"/>
                </a:lnTo>
                <a:lnTo>
                  <a:pt x="0" y="166"/>
                </a:lnTo>
                <a:lnTo>
                  <a:pt x="4" y="170"/>
                </a:lnTo>
                <a:lnTo>
                  <a:pt x="7" y="173"/>
                </a:lnTo>
                <a:lnTo>
                  <a:pt x="13" y="173"/>
                </a:lnTo>
                <a:lnTo>
                  <a:pt x="17" y="170"/>
                </a:lnTo>
                <a:lnTo>
                  <a:pt x="20" y="166"/>
                </a:lnTo>
                <a:lnTo>
                  <a:pt x="20" y="163"/>
                </a:lnTo>
                <a:lnTo>
                  <a:pt x="2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24" name="Rectangle 113"/>
          <p:cNvSpPr>
            <a:spLocks noChangeAspect="1" noChangeArrowheads="1"/>
          </p:cNvSpPr>
          <p:nvPr/>
        </p:nvSpPr>
        <p:spPr bwMode="auto">
          <a:xfrm>
            <a:off x="7739063" y="5722938"/>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R2</a:t>
            </a:r>
            <a:endParaRPr lang="en-US" altLang="zh-CN" b="0"/>
          </a:p>
        </p:txBody>
      </p:sp>
      <p:sp>
        <p:nvSpPr>
          <p:cNvPr id="43025" name="Rectangle 114"/>
          <p:cNvSpPr>
            <a:spLocks noChangeAspect="1" noChangeArrowheads="1"/>
          </p:cNvSpPr>
          <p:nvPr/>
        </p:nvSpPr>
        <p:spPr bwMode="auto">
          <a:xfrm>
            <a:off x="7739063" y="5318125"/>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Ld</a:t>
            </a:r>
            <a:endParaRPr lang="en-US" altLang="zh-CN" b="0"/>
          </a:p>
        </p:txBody>
      </p:sp>
      <p:sp>
        <p:nvSpPr>
          <p:cNvPr id="43026" name="Freeform 115"/>
          <p:cNvSpPr>
            <a:spLocks noChangeAspect="1"/>
          </p:cNvSpPr>
          <p:nvPr/>
        </p:nvSpPr>
        <p:spPr bwMode="auto">
          <a:xfrm>
            <a:off x="7532688" y="5278438"/>
            <a:ext cx="642937" cy="1004887"/>
          </a:xfrm>
          <a:custGeom>
            <a:avLst/>
            <a:gdLst>
              <a:gd name="T0" fmla="*/ 2147483646 w 376"/>
              <a:gd name="T1" fmla="*/ 0 h 588"/>
              <a:gd name="T2" fmla="*/ 2147483646 w 376"/>
              <a:gd name="T3" fmla="*/ 0 h 588"/>
              <a:gd name="T4" fmla="*/ 2147483646 w 376"/>
              <a:gd name="T5" fmla="*/ 2147483646 h 588"/>
              <a:gd name="T6" fmla="*/ 0 w 376"/>
              <a:gd name="T7" fmla="*/ 2147483646 h 588"/>
              <a:gd name="T8" fmla="*/ 0 w 376"/>
              <a:gd name="T9" fmla="*/ 2147483646 h 588"/>
              <a:gd name="T10" fmla="*/ 2147483646 w 376"/>
              <a:gd name="T11" fmla="*/ 2147483646 h 588"/>
              <a:gd name="T12" fmla="*/ 2147483646 w 376"/>
              <a:gd name="T13" fmla="*/ 2147483646 h 588"/>
              <a:gd name="T14" fmla="*/ 2147483646 w 376"/>
              <a:gd name="T15" fmla="*/ 2147483646 h 588"/>
              <a:gd name="T16" fmla="*/ 2147483646 w 376"/>
              <a:gd name="T17" fmla="*/ 2147483646 h 588"/>
              <a:gd name="T18" fmla="*/ 2147483646 w 376"/>
              <a:gd name="T19" fmla="*/ 2147483646 h 588"/>
              <a:gd name="T20" fmla="*/ 2147483646 w 376"/>
              <a:gd name="T21" fmla="*/ 2147483646 h 588"/>
              <a:gd name="T22" fmla="*/ 2147483646 w 376"/>
              <a:gd name="T23" fmla="*/ 2147483646 h 588"/>
              <a:gd name="T24" fmla="*/ 2147483646 w 376"/>
              <a:gd name="T25" fmla="*/ 0 h 588"/>
              <a:gd name="T26" fmla="*/ 2147483646 w 376"/>
              <a:gd name="T27" fmla="*/ 0 h 588"/>
              <a:gd name="T28" fmla="*/ 2147483646 w 376"/>
              <a:gd name="T29" fmla="*/ 0 h 588"/>
              <a:gd name="T30" fmla="*/ 2147483646 w 376"/>
              <a:gd name="T31" fmla="*/ 2147483646 h 588"/>
              <a:gd name="T32" fmla="*/ 2147483646 w 376"/>
              <a:gd name="T33" fmla="*/ 2147483646 h 588"/>
              <a:gd name="T34" fmla="*/ 2147483646 w 376"/>
              <a:gd name="T35" fmla="*/ 2147483646 h 588"/>
              <a:gd name="T36" fmla="*/ 2147483646 w 376"/>
              <a:gd name="T37" fmla="*/ 2147483646 h 588"/>
              <a:gd name="T38" fmla="*/ 2147483646 w 376"/>
              <a:gd name="T39" fmla="*/ 2147483646 h 588"/>
              <a:gd name="T40" fmla="*/ 2147483646 w 376"/>
              <a:gd name="T41" fmla="*/ 2147483646 h 588"/>
              <a:gd name="T42" fmla="*/ 2147483646 w 376"/>
              <a:gd name="T43" fmla="*/ 2147483646 h 588"/>
              <a:gd name="T44" fmla="*/ 2147483646 w 376"/>
              <a:gd name="T45" fmla="*/ 2147483646 h 588"/>
              <a:gd name="T46" fmla="*/ 2147483646 w 376"/>
              <a:gd name="T47" fmla="*/ 2147483646 h 588"/>
              <a:gd name="T48" fmla="*/ 2147483646 w 376"/>
              <a:gd name="T49" fmla="*/ 0 h 5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6"/>
              <a:gd name="T76" fmla="*/ 0 h 588"/>
              <a:gd name="T77" fmla="*/ 376 w 376"/>
              <a:gd name="T78" fmla="*/ 588 h 58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6" h="588">
                <a:moveTo>
                  <a:pt x="10" y="0"/>
                </a:moveTo>
                <a:lnTo>
                  <a:pt x="7" y="0"/>
                </a:lnTo>
                <a:lnTo>
                  <a:pt x="3" y="3"/>
                </a:lnTo>
                <a:lnTo>
                  <a:pt x="0" y="6"/>
                </a:lnTo>
                <a:lnTo>
                  <a:pt x="0" y="581"/>
                </a:lnTo>
                <a:lnTo>
                  <a:pt x="3" y="585"/>
                </a:lnTo>
                <a:lnTo>
                  <a:pt x="7" y="588"/>
                </a:lnTo>
                <a:lnTo>
                  <a:pt x="369" y="588"/>
                </a:lnTo>
                <a:lnTo>
                  <a:pt x="372" y="585"/>
                </a:lnTo>
                <a:lnTo>
                  <a:pt x="376" y="581"/>
                </a:lnTo>
                <a:lnTo>
                  <a:pt x="376" y="6"/>
                </a:lnTo>
                <a:lnTo>
                  <a:pt x="372" y="3"/>
                </a:lnTo>
                <a:lnTo>
                  <a:pt x="369" y="0"/>
                </a:lnTo>
                <a:lnTo>
                  <a:pt x="366" y="0"/>
                </a:lnTo>
                <a:lnTo>
                  <a:pt x="10" y="0"/>
                </a:lnTo>
                <a:lnTo>
                  <a:pt x="10" y="20"/>
                </a:lnTo>
                <a:lnTo>
                  <a:pt x="366" y="20"/>
                </a:lnTo>
                <a:lnTo>
                  <a:pt x="356" y="10"/>
                </a:lnTo>
                <a:lnTo>
                  <a:pt x="356" y="578"/>
                </a:lnTo>
                <a:lnTo>
                  <a:pt x="366" y="568"/>
                </a:lnTo>
                <a:lnTo>
                  <a:pt x="10" y="568"/>
                </a:lnTo>
                <a:lnTo>
                  <a:pt x="20" y="578"/>
                </a:lnTo>
                <a:lnTo>
                  <a:pt x="20" y="10"/>
                </a:lnTo>
                <a:lnTo>
                  <a:pt x="10" y="2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43027" name="Group 242"/>
          <p:cNvGrpSpPr>
            <a:grpSpLocks/>
          </p:cNvGrpSpPr>
          <p:nvPr/>
        </p:nvGrpSpPr>
        <p:grpSpPr bwMode="auto">
          <a:xfrm>
            <a:off x="4859338" y="1222375"/>
            <a:ext cx="2700337" cy="4872038"/>
            <a:chOff x="3061" y="770"/>
            <a:chExt cx="1701" cy="3069"/>
          </a:xfrm>
        </p:grpSpPr>
        <p:sp>
          <p:nvSpPr>
            <p:cNvPr id="43041" name="Rectangle 7"/>
            <p:cNvSpPr>
              <a:spLocks noChangeAspect="1" noChangeArrowheads="1"/>
            </p:cNvSpPr>
            <p:nvPr/>
          </p:nvSpPr>
          <p:spPr bwMode="auto">
            <a:xfrm>
              <a:off x="4042" y="770"/>
              <a:ext cx="1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S0</a:t>
              </a:r>
              <a:endParaRPr lang="en-US" altLang="zh-CN" sz="3200" b="0"/>
            </a:p>
          </p:txBody>
        </p:sp>
        <p:sp>
          <p:nvSpPr>
            <p:cNvPr id="43042" name="Rectangle 8"/>
            <p:cNvSpPr>
              <a:spLocks noChangeAspect="1" noChangeArrowheads="1"/>
            </p:cNvSpPr>
            <p:nvPr/>
          </p:nvSpPr>
          <p:spPr bwMode="auto">
            <a:xfrm>
              <a:off x="4049" y="1884"/>
              <a:ext cx="1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S1</a:t>
              </a:r>
              <a:endParaRPr lang="en-US" altLang="zh-CN" sz="3200" b="0"/>
            </a:p>
          </p:txBody>
        </p:sp>
        <p:sp>
          <p:nvSpPr>
            <p:cNvPr id="43043" name="Rectangle 9"/>
            <p:cNvSpPr>
              <a:spLocks noChangeAspect="1" noChangeArrowheads="1"/>
            </p:cNvSpPr>
            <p:nvPr/>
          </p:nvSpPr>
          <p:spPr bwMode="auto">
            <a:xfrm>
              <a:off x="4049" y="2977"/>
              <a:ext cx="1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S2</a:t>
              </a:r>
              <a:endParaRPr lang="en-US" altLang="zh-CN" sz="3200" b="0"/>
            </a:p>
          </p:txBody>
        </p:sp>
        <p:sp>
          <p:nvSpPr>
            <p:cNvPr id="43044" name="Freeform 32"/>
            <p:cNvSpPr>
              <a:spLocks noChangeAspect="1"/>
            </p:cNvSpPr>
            <p:nvPr/>
          </p:nvSpPr>
          <p:spPr bwMode="auto">
            <a:xfrm>
              <a:off x="3613" y="1372"/>
              <a:ext cx="113" cy="113"/>
            </a:xfrm>
            <a:custGeom>
              <a:avLst/>
              <a:gdLst>
                <a:gd name="T0" fmla="*/ 214 w 105"/>
                <a:gd name="T1" fmla="*/ 18 h 105"/>
                <a:gd name="T2" fmla="*/ 218 w 105"/>
                <a:gd name="T3" fmla="*/ 18 h 105"/>
                <a:gd name="T4" fmla="*/ 218 w 105"/>
                <a:gd name="T5" fmla="*/ 3 h 105"/>
                <a:gd name="T6" fmla="*/ 214 w 105"/>
                <a:gd name="T7" fmla="*/ 2 h 105"/>
                <a:gd name="T8" fmla="*/ 214 w 105"/>
                <a:gd name="T9" fmla="*/ 0 h 105"/>
                <a:gd name="T10" fmla="*/ 203 w 105"/>
                <a:gd name="T11" fmla="*/ 0 h 105"/>
                <a:gd name="T12" fmla="*/ 202 w 105"/>
                <a:gd name="T13" fmla="*/ 2 h 105"/>
                <a:gd name="T14" fmla="*/ 1 w 105"/>
                <a:gd name="T15" fmla="*/ 202 h 105"/>
                <a:gd name="T16" fmla="*/ 0 w 105"/>
                <a:gd name="T17" fmla="*/ 208 h 105"/>
                <a:gd name="T18" fmla="*/ 0 w 105"/>
                <a:gd name="T19" fmla="*/ 217 h 105"/>
                <a:gd name="T20" fmla="*/ 1 w 105"/>
                <a:gd name="T21" fmla="*/ 217 h 105"/>
                <a:gd name="T22" fmla="*/ 3 w 105"/>
                <a:gd name="T23" fmla="*/ 218 h 105"/>
                <a:gd name="T24" fmla="*/ 18 w 105"/>
                <a:gd name="T25" fmla="*/ 218 h 105"/>
                <a:gd name="T26" fmla="*/ 18 w 105"/>
                <a:gd name="T27" fmla="*/ 217 h 105"/>
                <a:gd name="T28" fmla="*/ 214 w 105"/>
                <a:gd name="T29" fmla="*/ 18 h 1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05"/>
                <a:gd name="T47" fmla="*/ 105 w 105"/>
                <a:gd name="T48" fmla="*/ 105 h 10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05">
                  <a:moveTo>
                    <a:pt x="103" y="8"/>
                  </a:moveTo>
                  <a:lnTo>
                    <a:pt x="105" y="8"/>
                  </a:lnTo>
                  <a:lnTo>
                    <a:pt x="105" y="3"/>
                  </a:lnTo>
                  <a:lnTo>
                    <a:pt x="103" y="2"/>
                  </a:lnTo>
                  <a:lnTo>
                    <a:pt x="103" y="0"/>
                  </a:lnTo>
                  <a:lnTo>
                    <a:pt x="98" y="0"/>
                  </a:lnTo>
                  <a:lnTo>
                    <a:pt x="97" y="2"/>
                  </a:lnTo>
                  <a:lnTo>
                    <a:pt x="1" y="97"/>
                  </a:lnTo>
                  <a:lnTo>
                    <a:pt x="0" y="99"/>
                  </a:lnTo>
                  <a:lnTo>
                    <a:pt x="0" y="104"/>
                  </a:lnTo>
                  <a:lnTo>
                    <a:pt x="1" y="104"/>
                  </a:lnTo>
                  <a:lnTo>
                    <a:pt x="3" y="105"/>
                  </a:lnTo>
                  <a:lnTo>
                    <a:pt x="8" y="105"/>
                  </a:lnTo>
                  <a:lnTo>
                    <a:pt x="8" y="104"/>
                  </a:lnTo>
                  <a:lnTo>
                    <a:pt x="10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45" name="Rectangle 33"/>
            <p:cNvSpPr>
              <a:spLocks noChangeAspect="1" noChangeArrowheads="1"/>
            </p:cNvSpPr>
            <p:nvPr/>
          </p:nvSpPr>
          <p:spPr bwMode="auto">
            <a:xfrm>
              <a:off x="3597" y="1285"/>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300">
                  <a:solidFill>
                    <a:srgbClr val="000000"/>
                  </a:solidFill>
                </a:rPr>
                <a:t>n</a:t>
              </a:r>
              <a:endParaRPr lang="en-US" altLang="zh-CN" b="0"/>
            </a:p>
          </p:txBody>
        </p:sp>
        <p:sp>
          <p:nvSpPr>
            <p:cNvPr id="43046" name="Freeform 37"/>
            <p:cNvSpPr>
              <a:spLocks noChangeAspect="1"/>
            </p:cNvSpPr>
            <p:nvPr/>
          </p:nvSpPr>
          <p:spPr bwMode="auto">
            <a:xfrm>
              <a:off x="3603" y="1191"/>
              <a:ext cx="113" cy="113"/>
            </a:xfrm>
            <a:custGeom>
              <a:avLst/>
              <a:gdLst>
                <a:gd name="T0" fmla="*/ 214 w 105"/>
                <a:gd name="T1" fmla="*/ 18 h 105"/>
                <a:gd name="T2" fmla="*/ 218 w 105"/>
                <a:gd name="T3" fmla="*/ 18 h 105"/>
                <a:gd name="T4" fmla="*/ 218 w 105"/>
                <a:gd name="T5" fmla="*/ 3 h 105"/>
                <a:gd name="T6" fmla="*/ 214 w 105"/>
                <a:gd name="T7" fmla="*/ 1 h 105"/>
                <a:gd name="T8" fmla="*/ 214 w 105"/>
                <a:gd name="T9" fmla="*/ 0 h 105"/>
                <a:gd name="T10" fmla="*/ 208 w 105"/>
                <a:gd name="T11" fmla="*/ 0 h 105"/>
                <a:gd name="T12" fmla="*/ 202 w 105"/>
                <a:gd name="T13" fmla="*/ 1 h 105"/>
                <a:gd name="T14" fmla="*/ 1 w 105"/>
                <a:gd name="T15" fmla="*/ 202 h 105"/>
                <a:gd name="T16" fmla="*/ 0 w 105"/>
                <a:gd name="T17" fmla="*/ 208 h 105"/>
                <a:gd name="T18" fmla="*/ 0 w 105"/>
                <a:gd name="T19" fmla="*/ 217 h 105"/>
                <a:gd name="T20" fmla="*/ 1 w 105"/>
                <a:gd name="T21" fmla="*/ 217 h 105"/>
                <a:gd name="T22" fmla="*/ 3 w 105"/>
                <a:gd name="T23" fmla="*/ 218 h 105"/>
                <a:gd name="T24" fmla="*/ 18 w 105"/>
                <a:gd name="T25" fmla="*/ 218 h 105"/>
                <a:gd name="T26" fmla="*/ 18 w 105"/>
                <a:gd name="T27" fmla="*/ 217 h 105"/>
                <a:gd name="T28" fmla="*/ 214 w 105"/>
                <a:gd name="T29" fmla="*/ 18 h 1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05"/>
                <a:gd name="T47" fmla="*/ 105 w 105"/>
                <a:gd name="T48" fmla="*/ 105 h 10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05">
                  <a:moveTo>
                    <a:pt x="103" y="8"/>
                  </a:moveTo>
                  <a:lnTo>
                    <a:pt x="105" y="8"/>
                  </a:lnTo>
                  <a:lnTo>
                    <a:pt x="105" y="3"/>
                  </a:lnTo>
                  <a:lnTo>
                    <a:pt x="103" y="1"/>
                  </a:lnTo>
                  <a:lnTo>
                    <a:pt x="103" y="0"/>
                  </a:lnTo>
                  <a:lnTo>
                    <a:pt x="99" y="0"/>
                  </a:lnTo>
                  <a:lnTo>
                    <a:pt x="97" y="1"/>
                  </a:lnTo>
                  <a:lnTo>
                    <a:pt x="1" y="97"/>
                  </a:lnTo>
                  <a:lnTo>
                    <a:pt x="0" y="99"/>
                  </a:lnTo>
                  <a:lnTo>
                    <a:pt x="0" y="104"/>
                  </a:lnTo>
                  <a:lnTo>
                    <a:pt x="1" y="104"/>
                  </a:lnTo>
                  <a:lnTo>
                    <a:pt x="3" y="105"/>
                  </a:lnTo>
                  <a:lnTo>
                    <a:pt x="8" y="105"/>
                  </a:lnTo>
                  <a:lnTo>
                    <a:pt x="8" y="104"/>
                  </a:lnTo>
                  <a:lnTo>
                    <a:pt x="10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47" name="Rectangle 38"/>
            <p:cNvSpPr>
              <a:spLocks noChangeAspect="1" noChangeArrowheads="1"/>
            </p:cNvSpPr>
            <p:nvPr/>
          </p:nvSpPr>
          <p:spPr bwMode="auto">
            <a:xfrm>
              <a:off x="3586" y="1102"/>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300">
                  <a:solidFill>
                    <a:srgbClr val="000000"/>
                  </a:solidFill>
                </a:rPr>
                <a:t>n</a:t>
              </a:r>
              <a:endParaRPr lang="en-US" altLang="zh-CN" b="0"/>
            </a:p>
          </p:txBody>
        </p:sp>
        <p:sp>
          <p:nvSpPr>
            <p:cNvPr id="43048" name="Freeform 39"/>
            <p:cNvSpPr>
              <a:spLocks noChangeAspect="1"/>
            </p:cNvSpPr>
            <p:nvPr/>
          </p:nvSpPr>
          <p:spPr bwMode="auto">
            <a:xfrm>
              <a:off x="3918" y="1099"/>
              <a:ext cx="405" cy="426"/>
            </a:xfrm>
            <a:custGeom>
              <a:avLst/>
              <a:gdLst>
                <a:gd name="T0" fmla="*/ 20 w 376"/>
                <a:gd name="T1" fmla="*/ 0 h 396"/>
                <a:gd name="T2" fmla="*/ 17 w 376"/>
                <a:gd name="T3" fmla="*/ 0 h 396"/>
                <a:gd name="T4" fmla="*/ 3 w 376"/>
                <a:gd name="T5" fmla="*/ 3 h 396"/>
                <a:gd name="T6" fmla="*/ 0 w 376"/>
                <a:gd name="T7" fmla="*/ 17 h 396"/>
                <a:gd name="T8" fmla="*/ 0 w 376"/>
                <a:gd name="T9" fmla="*/ 807 h 396"/>
                <a:gd name="T10" fmla="*/ 3 w 376"/>
                <a:gd name="T11" fmla="*/ 814 h 396"/>
                <a:gd name="T12" fmla="*/ 17 w 376"/>
                <a:gd name="T13" fmla="*/ 821 h 396"/>
                <a:gd name="T14" fmla="*/ 776 w 376"/>
                <a:gd name="T15" fmla="*/ 821 h 396"/>
                <a:gd name="T16" fmla="*/ 783 w 376"/>
                <a:gd name="T17" fmla="*/ 814 h 396"/>
                <a:gd name="T18" fmla="*/ 791 w 376"/>
                <a:gd name="T19" fmla="*/ 807 h 396"/>
                <a:gd name="T20" fmla="*/ 791 w 376"/>
                <a:gd name="T21" fmla="*/ 17 h 396"/>
                <a:gd name="T22" fmla="*/ 783 w 376"/>
                <a:gd name="T23" fmla="*/ 3 h 396"/>
                <a:gd name="T24" fmla="*/ 776 w 376"/>
                <a:gd name="T25" fmla="*/ 0 h 396"/>
                <a:gd name="T26" fmla="*/ 768 w 376"/>
                <a:gd name="T27" fmla="*/ 0 h 396"/>
                <a:gd name="T28" fmla="*/ 20 w 376"/>
                <a:gd name="T29" fmla="*/ 0 h 396"/>
                <a:gd name="T30" fmla="*/ 20 w 376"/>
                <a:gd name="T31" fmla="*/ 43 h 396"/>
                <a:gd name="T32" fmla="*/ 768 w 376"/>
                <a:gd name="T33" fmla="*/ 43 h 396"/>
                <a:gd name="T34" fmla="*/ 749 w 376"/>
                <a:gd name="T35" fmla="*/ 20 h 396"/>
                <a:gd name="T36" fmla="*/ 749 w 376"/>
                <a:gd name="T37" fmla="*/ 799 h 396"/>
                <a:gd name="T38" fmla="*/ 768 w 376"/>
                <a:gd name="T39" fmla="*/ 779 h 396"/>
                <a:gd name="T40" fmla="*/ 20 w 376"/>
                <a:gd name="T41" fmla="*/ 779 h 396"/>
                <a:gd name="T42" fmla="*/ 43 w 376"/>
                <a:gd name="T43" fmla="*/ 799 h 396"/>
                <a:gd name="T44" fmla="*/ 43 w 376"/>
                <a:gd name="T45" fmla="*/ 20 h 396"/>
                <a:gd name="T46" fmla="*/ 20 w 376"/>
                <a:gd name="T47" fmla="*/ 43 h 396"/>
                <a:gd name="T48" fmla="*/ 20 w 376"/>
                <a:gd name="T49" fmla="*/ 0 h 39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6"/>
                <a:gd name="T76" fmla="*/ 0 h 396"/>
                <a:gd name="T77" fmla="*/ 376 w 376"/>
                <a:gd name="T78" fmla="*/ 396 h 39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6" h="396">
                  <a:moveTo>
                    <a:pt x="10" y="0"/>
                  </a:moveTo>
                  <a:lnTo>
                    <a:pt x="7" y="0"/>
                  </a:lnTo>
                  <a:lnTo>
                    <a:pt x="3" y="3"/>
                  </a:lnTo>
                  <a:lnTo>
                    <a:pt x="0" y="7"/>
                  </a:lnTo>
                  <a:lnTo>
                    <a:pt x="0" y="389"/>
                  </a:lnTo>
                  <a:lnTo>
                    <a:pt x="3" y="392"/>
                  </a:lnTo>
                  <a:lnTo>
                    <a:pt x="7" y="396"/>
                  </a:lnTo>
                  <a:lnTo>
                    <a:pt x="369" y="396"/>
                  </a:lnTo>
                  <a:lnTo>
                    <a:pt x="372" y="392"/>
                  </a:lnTo>
                  <a:lnTo>
                    <a:pt x="376" y="389"/>
                  </a:lnTo>
                  <a:lnTo>
                    <a:pt x="376" y="7"/>
                  </a:lnTo>
                  <a:lnTo>
                    <a:pt x="372" y="3"/>
                  </a:lnTo>
                  <a:lnTo>
                    <a:pt x="369" y="0"/>
                  </a:lnTo>
                  <a:lnTo>
                    <a:pt x="366" y="0"/>
                  </a:lnTo>
                  <a:lnTo>
                    <a:pt x="10" y="0"/>
                  </a:lnTo>
                  <a:lnTo>
                    <a:pt x="10" y="20"/>
                  </a:lnTo>
                  <a:lnTo>
                    <a:pt x="366" y="20"/>
                  </a:lnTo>
                  <a:lnTo>
                    <a:pt x="356" y="10"/>
                  </a:lnTo>
                  <a:lnTo>
                    <a:pt x="356" y="386"/>
                  </a:lnTo>
                  <a:lnTo>
                    <a:pt x="366" y="376"/>
                  </a:lnTo>
                  <a:lnTo>
                    <a:pt x="10" y="376"/>
                  </a:lnTo>
                  <a:lnTo>
                    <a:pt x="20" y="386"/>
                  </a:lnTo>
                  <a:lnTo>
                    <a:pt x="20" y="10"/>
                  </a:lnTo>
                  <a:lnTo>
                    <a:pt x="10" y="2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49" name="Rectangle 40"/>
            <p:cNvSpPr>
              <a:spLocks noChangeAspect="1" noChangeArrowheads="1"/>
            </p:cNvSpPr>
            <p:nvPr/>
          </p:nvSpPr>
          <p:spPr bwMode="auto">
            <a:xfrm>
              <a:off x="4035" y="1287"/>
              <a:ext cx="24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300">
                  <a:solidFill>
                    <a:srgbClr val="000000"/>
                  </a:solidFill>
                </a:rPr>
                <a:t>MUX</a:t>
              </a:r>
              <a:endParaRPr lang="en-US" altLang="zh-CN" b="0"/>
            </a:p>
          </p:txBody>
        </p:sp>
        <p:sp>
          <p:nvSpPr>
            <p:cNvPr id="43050" name="Rectangle 41"/>
            <p:cNvSpPr>
              <a:spLocks noChangeAspect="1" noChangeArrowheads="1"/>
            </p:cNvSpPr>
            <p:nvPr/>
          </p:nvSpPr>
          <p:spPr bwMode="auto">
            <a:xfrm>
              <a:off x="4082" y="112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S</a:t>
              </a:r>
              <a:endParaRPr lang="en-US" altLang="zh-CN" sz="3200" b="0"/>
            </a:p>
          </p:txBody>
        </p:sp>
        <p:sp>
          <p:nvSpPr>
            <p:cNvPr id="43051" name="Rectangle 42"/>
            <p:cNvSpPr>
              <a:spLocks noChangeAspect="1" noChangeArrowheads="1"/>
            </p:cNvSpPr>
            <p:nvPr/>
          </p:nvSpPr>
          <p:spPr bwMode="auto">
            <a:xfrm>
              <a:off x="3974" y="1182"/>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0</a:t>
              </a:r>
              <a:endParaRPr lang="en-US" altLang="zh-CN" sz="3200" b="0"/>
            </a:p>
          </p:txBody>
        </p:sp>
        <p:sp>
          <p:nvSpPr>
            <p:cNvPr id="43052" name="Rectangle 43"/>
            <p:cNvSpPr>
              <a:spLocks noChangeAspect="1" noChangeArrowheads="1"/>
            </p:cNvSpPr>
            <p:nvPr/>
          </p:nvSpPr>
          <p:spPr bwMode="auto">
            <a:xfrm>
              <a:off x="3971" y="1344"/>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1</a:t>
              </a:r>
              <a:endParaRPr lang="en-US" altLang="zh-CN" sz="3200" b="0"/>
            </a:p>
          </p:txBody>
        </p:sp>
        <p:sp>
          <p:nvSpPr>
            <p:cNvPr id="43053" name="Freeform 47"/>
            <p:cNvSpPr>
              <a:spLocks noChangeAspect="1"/>
            </p:cNvSpPr>
            <p:nvPr/>
          </p:nvSpPr>
          <p:spPr bwMode="auto">
            <a:xfrm>
              <a:off x="4467" y="1249"/>
              <a:ext cx="113" cy="113"/>
            </a:xfrm>
            <a:custGeom>
              <a:avLst/>
              <a:gdLst>
                <a:gd name="T0" fmla="*/ 217 w 105"/>
                <a:gd name="T1" fmla="*/ 18 h 105"/>
                <a:gd name="T2" fmla="*/ 218 w 105"/>
                <a:gd name="T3" fmla="*/ 18 h 105"/>
                <a:gd name="T4" fmla="*/ 218 w 105"/>
                <a:gd name="T5" fmla="*/ 3 h 105"/>
                <a:gd name="T6" fmla="*/ 217 w 105"/>
                <a:gd name="T7" fmla="*/ 2 h 105"/>
                <a:gd name="T8" fmla="*/ 217 w 105"/>
                <a:gd name="T9" fmla="*/ 0 h 105"/>
                <a:gd name="T10" fmla="*/ 208 w 105"/>
                <a:gd name="T11" fmla="*/ 0 h 105"/>
                <a:gd name="T12" fmla="*/ 202 w 105"/>
                <a:gd name="T13" fmla="*/ 2 h 105"/>
                <a:gd name="T14" fmla="*/ 2 w 105"/>
                <a:gd name="T15" fmla="*/ 202 h 105"/>
                <a:gd name="T16" fmla="*/ 0 w 105"/>
                <a:gd name="T17" fmla="*/ 208 h 105"/>
                <a:gd name="T18" fmla="*/ 0 w 105"/>
                <a:gd name="T19" fmla="*/ 217 h 105"/>
                <a:gd name="T20" fmla="*/ 2 w 105"/>
                <a:gd name="T21" fmla="*/ 217 h 105"/>
                <a:gd name="T22" fmla="*/ 3 w 105"/>
                <a:gd name="T23" fmla="*/ 218 h 105"/>
                <a:gd name="T24" fmla="*/ 18 w 105"/>
                <a:gd name="T25" fmla="*/ 218 h 105"/>
                <a:gd name="T26" fmla="*/ 18 w 105"/>
                <a:gd name="T27" fmla="*/ 217 h 105"/>
                <a:gd name="T28" fmla="*/ 217 w 105"/>
                <a:gd name="T29" fmla="*/ 18 h 1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05"/>
                <a:gd name="T47" fmla="*/ 105 w 105"/>
                <a:gd name="T48" fmla="*/ 105 h 10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05">
                  <a:moveTo>
                    <a:pt x="104" y="8"/>
                  </a:moveTo>
                  <a:lnTo>
                    <a:pt x="105" y="8"/>
                  </a:lnTo>
                  <a:lnTo>
                    <a:pt x="105" y="3"/>
                  </a:lnTo>
                  <a:lnTo>
                    <a:pt x="104" y="2"/>
                  </a:lnTo>
                  <a:lnTo>
                    <a:pt x="104" y="0"/>
                  </a:lnTo>
                  <a:lnTo>
                    <a:pt x="99" y="0"/>
                  </a:lnTo>
                  <a:lnTo>
                    <a:pt x="97" y="2"/>
                  </a:lnTo>
                  <a:lnTo>
                    <a:pt x="2" y="97"/>
                  </a:lnTo>
                  <a:lnTo>
                    <a:pt x="0" y="99"/>
                  </a:lnTo>
                  <a:lnTo>
                    <a:pt x="0" y="104"/>
                  </a:lnTo>
                  <a:lnTo>
                    <a:pt x="2" y="104"/>
                  </a:lnTo>
                  <a:lnTo>
                    <a:pt x="3" y="105"/>
                  </a:lnTo>
                  <a:lnTo>
                    <a:pt x="8" y="105"/>
                  </a:lnTo>
                  <a:lnTo>
                    <a:pt x="8" y="104"/>
                  </a:lnTo>
                  <a:lnTo>
                    <a:pt x="10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54" name="Rectangle 48"/>
            <p:cNvSpPr>
              <a:spLocks noChangeAspect="1" noChangeArrowheads="1"/>
            </p:cNvSpPr>
            <p:nvPr/>
          </p:nvSpPr>
          <p:spPr bwMode="auto">
            <a:xfrm>
              <a:off x="4477" y="1128"/>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300">
                  <a:solidFill>
                    <a:srgbClr val="000000"/>
                  </a:solidFill>
                </a:rPr>
                <a:t>n</a:t>
              </a:r>
              <a:endParaRPr lang="en-US" altLang="zh-CN" b="0"/>
            </a:p>
          </p:txBody>
        </p:sp>
        <p:sp>
          <p:nvSpPr>
            <p:cNvPr id="43055" name="Freeform 49"/>
            <p:cNvSpPr>
              <a:spLocks noChangeAspect="1"/>
            </p:cNvSpPr>
            <p:nvPr/>
          </p:nvSpPr>
          <p:spPr bwMode="auto">
            <a:xfrm>
              <a:off x="4110" y="931"/>
              <a:ext cx="21" cy="186"/>
            </a:xfrm>
            <a:custGeom>
              <a:avLst/>
              <a:gdLst>
                <a:gd name="T0" fmla="*/ 30 w 20"/>
                <a:gd name="T1" fmla="*/ 20 h 173"/>
                <a:gd name="T2" fmla="*/ 30 w 20"/>
                <a:gd name="T3" fmla="*/ 17 h 173"/>
                <a:gd name="T4" fmla="*/ 26 w 20"/>
                <a:gd name="T5" fmla="*/ 3 h 173"/>
                <a:gd name="T6" fmla="*/ 23 w 20"/>
                <a:gd name="T7" fmla="*/ 0 h 173"/>
                <a:gd name="T8" fmla="*/ 7 w 20"/>
                <a:gd name="T9" fmla="*/ 0 h 173"/>
                <a:gd name="T10" fmla="*/ 3 w 20"/>
                <a:gd name="T11" fmla="*/ 3 h 173"/>
                <a:gd name="T12" fmla="*/ 0 w 20"/>
                <a:gd name="T13" fmla="*/ 17 h 173"/>
                <a:gd name="T14" fmla="*/ 0 w 20"/>
                <a:gd name="T15" fmla="*/ 348 h 173"/>
                <a:gd name="T16" fmla="*/ 3 w 20"/>
                <a:gd name="T17" fmla="*/ 352 h 173"/>
                <a:gd name="T18" fmla="*/ 7 w 20"/>
                <a:gd name="T19" fmla="*/ 357 h 173"/>
                <a:gd name="T20" fmla="*/ 23 w 20"/>
                <a:gd name="T21" fmla="*/ 357 h 173"/>
                <a:gd name="T22" fmla="*/ 26 w 20"/>
                <a:gd name="T23" fmla="*/ 352 h 173"/>
                <a:gd name="T24" fmla="*/ 30 w 20"/>
                <a:gd name="T25" fmla="*/ 348 h 173"/>
                <a:gd name="T26" fmla="*/ 30 w 20"/>
                <a:gd name="T27" fmla="*/ 335 h 173"/>
                <a:gd name="T28" fmla="*/ 30 w 20"/>
                <a:gd name="T29" fmla="*/ 20 h 17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173"/>
                <a:gd name="T47" fmla="*/ 20 w 20"/>
                <a:gd name="T48" fmla="*/ 173 h 17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173">
                  <a:moveTo>
                    <a:pt x="20" y="10"/>
                  </a:moveTo>
                  <a:lnTo>
                    <a:pt x="20" y="7"/>
                  </a:lnTo>
                  <a:lnTo>
                    <a:pt x="16" y="3"/>
                  </a:lnTo>
                  <a:lnTo>
                    <a:pt x="13" y="0"/>
                  </a:lnTo>
                  <a:lnTo>
                    <a:pt x="7" y="0"/>
                  </a:lnTo>
                  <a:lnTo>
                    <a:pt x="3" y="3"/>
                  </a:lnTo>
                  <a:lnTo>
                    <a:pt x="0" y="7"/>
                  </a:lnTo>
                  <a:lnTo>
                    <a:pt x="0" y="167"/>
                  </a:lnTo>
                  <a:lnTo>
                    <a:pt x="3" y="170"/>
                  </a:lnTo>
                  <a:lnTo>
                    <a:pt x="7" y="173"/>
                  </a:lnTo>
                  <a:lnTo>
                    <a:pt x="13" y="173"/>
                  </a:lnTo>
                  <a:lnTo>
                    <a:pt x="16" y="170"/>
                  </a:lnTo>
                  <a:lnTo>
                    <a:pt x="20" y="167"/>
                  </a:lnTo>
                  <a:lnTo>
                    <a:pt x="20" y="163"/>
                  </a:lnTo>
                  <a:lnTo>
                    <a:pt x="2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56" name="Freeform 61"/>
            <p:cNvSpPr>
              <a:spLocks noChangeAspect="1"/>
            </p:cNvSpPr>
            <p:nvPr/>
          </p:nvSpPr>
          <p:spPr bwMode="auto">
            <a:xfrm>
              <a:off x="3614" y="2485"/>
              <a:ext cx="115" cy="114"/>
            </a:xfrm>
            <a:custGeom>
              <a:avLst/>
              <a:gdLst>
                <a:gd name="T0" fmla="*/ 234 w 106"/>
                <a:gd name="T1" fmla="*/ 19 h 106"/>
                <a:gd name="T2" fmla="*/ 242 w 106"/>
                <a:gd name="T3" fmla="*/ 19 h 106"/>
                <a:gd name="T4" fmla="*/ 242 w 106"/>
                <a:gd name="T5" fmla="*/ 4 h 106"/>
                <a:gd name="T6" fmla="*/ 234 w 106"/>
                <a:gd name="T7" fmla="*/ 2 h 106"/>
                <a:gd name="T8" fmla="*/ 234 w 106"/>
                <a:gd name="T9" fmla="*/ 0 h 106"/>
                <a:gd name="T10" fmla="*/ 225 w 106"/>
                <a:gd name="T11" fmla="*/ 0 h 106"/>
                <a:gd name="T12" fmla="*/ 219 w 106"/>
                <a:gd name="T13" fmla="*/ 2 h 106"/>
                <a:gd name="T14" fmla="*/ 2 w 106"/>
                <a:gd name="T15" fmla="*/ 202 h 106"/>
                <a:gd name="T16" fmla="*/ 0 w 106"/>
                <a:gd name="T17" fmla="*/ 204 h 106"/>
                <a:gd name="T18" fmla="*/ 0 w 106"/>
                <a:gd name="T19" fmla="*/ 214 h 106"/>
                <a:gd name="T20" fmla="*/ 2 w 106"/>
                <a:gd name="T21" fmla="*/ 214 h 106"/>
                <a:gd name="T22" fmla="*/ 3 w 106"/>
                <a:gd name="T23" fmla="*/ 219 h 106"/>
                <a:gd name="T24" fmla="*/ 18 w 106"/>
                <a:gd name="T25" fmla="*/ 219 h 106"/>
                <a:gd name="T26" fmla="*/ 18 w 106"/>
                <a:gd name="T27" fmla="*/ 214 h 106"/>
                <a:gd name="T28" fmla="*/ 234 w 106"/>
                <a:gd name="T29" fmla="*/ 19 h 1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6"/>
                <a:gd name="T46" fmla="*/ 0 h 106"/>
                <a:gd name="T47" fmla="*/ 106 w 106"/>
                <a:gd name="T48" fmla="*/ 106 h 10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6" h="106">
                  <a:moveTo>
                    <a:pt x="104" y="9"/>
                  </a:moveTo>
                  <a:lnTo>
                    <a:pt x="106" y="9"/>
                  </a:lnTo>
                  <a:lnTo>
                    <a:pt x="106" y="4"/>
                  </a:lnTo>
                  <a:lnTo>
                    <a:pt x="104" y="2"/>
                  </a:lnTo>
                  <a:lnTo>
                    <a:pt x="104" y="0"/>
                  </a:lnTo>
                  <a:lnTo>
                    <a:pt x="99" y="0"/>
                  </a:lnTo>
                  <a:lnTo>
                    <a:pt x="97" y="2"/>
                  </a:lnTo>
                  <a:lnTo>
                    <a:pt x="2" y="98"/>
                  </a:lnTo>
                  <a:lnTo>
                    <a:pt x="0" y="99"/>
                  </a:lnTo>
                  <a:lnTo>
                    <a:pt x="0" y="104"/>
                  </a:lnTo>
                  <a:lnTo>
                    <a:pt x="2" y="104"/>
                  </a:lnTo>
                  <a:lnTo>
                    <a:pt x="3" y="106"/>
                  </a:lnTo>
                  <a:lnTo>
                    <a:pt x="8" y="106"/>
                  </a:lnTo>
                  <a:lnTo>
                    <a:pt x="8" y="104"/>
                  </a:lnTo>
                  <a:lnTo>
                    <a:pt x="104"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57" name="Rectangle 62"/>
            <p:cNvSpPr>
              <a:spLocks noChangeAspect="1" noChangeArrowheads="1"/>
            </p:cNvSpPr>
            <p:nvPr/>
          </p:nvSpPr>
          <p:spPr bwMode="auto">
            <a:xfrm>
              <a:off x="3598" y="2397"/>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300">
                  <a:solidFill>
                    <a:srgbClr val="000000"/>
                  </a:solidFill>
                </a:rPr>
                <a:t>n</a:t>
              </a:r>
              <a:endParaRPr lang="en-US" altLang="zh-CN" b="0"/>
            </a:p>
          </p:txBody>
        </p:sp>
        <p:sp>
          <p:nvSpPr>
            <p:cNvPr id="43058" name="Freeform 66"/>
            <p:cNvSpPr>
              <a:spLocks noChangeAspect="1"/>
            </p:cNvSpPr>
            <p:nvPr/>
          </p:nvSpPr>
          <p:spPr bwMode="auto">
            <a:xfrm>
              <a:off x="3604" y="2304"/>
              <a:ext cx="114" cy="114"/>
            </a:xfrm>
            <a:custGeom>
              <a:avLst/>
              <a:gdLst>
                <a:gd name="T0" fmla="*/ 214 w 106"/>
                <a:gd name="T1" fmla="*/ 19 h 106"/>
                <a:gd name="T2" fmla="*/ 219 w 106"/>
                <a:gd name="T3" fmla="*/ 19 h 106"/>
                <a:gd name="T4" fmla="*/ 219 w 106"/>
                <a:gd name="T5" fmla="*/ 4 h 106"/>
                <a:gd name="T6" fmla="*/ 214 w 106"/>
                <a:gd name="T7" fmla="*/ 2 h 106"/>
                <a:gd name="T8" fmla="*/ 214 w 106"/>
                <a:gd name="T9" fmla="*/ 0 h 106"/>
                <a:gd name="T10" fmla="*/ 204 w 106"/>
                <a:gd name="T11" fmla="*/ 0 h 106"/>
                <a:gd name="T12" fmla="*/ 202 w 106"/>
                <a:gd name="T13" fmla="*/ 2 h 106"/>
                <a:gd name="T14" fmla="*/ 2 w 106"/>
                <a:gd name="T15" fmla="*/ 202 h 106"/>
                <a:gd name="T16" fmla="*/ 0 w 106"/>
                <a:gd name="T17" fmla="*/ 204 h 106"/>
                <a:gd name="T18" fmla="*/ 0 w 106"/>
                <a:gd name="T19" fmla="*/ 214 h 106"/>
                <a:gd name="T20" fmla="*/ 2 w 106"/>
                <a:gd name="T21" fmla="*/ 214 h 106"/>
                <a:gd name="T22" fmla="*/ 4 w 106"/>
                <a:gd name="T23" fmla="*/ 219 h 106"/>
                <a:gd name="T24" fmla="*/ 19 w 106"/>
                <a:gd name="T25" fmla="*/ 219 h 106"/>
                <a:gd name="T26" fmla="*/ 19 w 106"/>
                <a:gd name="T27" fmla="*/ 214 h 106"/>
                <a:gd name="T28" fmla="*/ 214 w 106"/>
                <a:gd name="T29" fmla="*/ 19 h 1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6"/>
                <a:gd name="T46" fmla="*/ 0 h 106"/>
                <a:gd name="T47" fmla="*/ 106 w 106"/>
                <a:gd name="T48" fmla="*/ 106 h 10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6" h="106">
                  <a:moveTo>
                    <a:pt x="104" y="9"/>
                  </a:moveTo>
                  <a:lnTo>
                    <a:pt x="106" y="9"/>
                  </a:lnTo>
                  <a:lnTo>
                    <a:pt x="106" y="4"/>
                  </a:lnTo>
                  <a:lnTo>
                    <a:pt x="104" y="2"/>
                  </a:lnTo>
                  <a:lnTo>
                    <a:pt x="104" y="0"/>
                  </a:lnTo>
                  <a:lnTo>
                    <a:pt x="99" y="0"/>
                  </a:lnTo>
                  <a:lnTo>
                    <a:pt x="98" y="2"/>
                  </a:lnTo>
                  <a:lnTo>
                    <a:pt x="2" y="98"/>
                  </a:lnTo>
                  <a:lnTo>
                    <a:pt x="0" y="99"/>
                  </a:lnTo>
                  <a:lnTo>
                    <a:pt x="0" y="104"/>
                  </a:lnTo>
                  <a:lnTo>
                    <a:pt x="2" y="104"/>
                  </a:lnTo>
                  <a:lnTo>
                    <a:pt x="4" y="106"/>
                  </a:lnTo>
                  <a:lnTo>
                    <a:pt x="9" y="106"/>
                  </a:lnTo>
                  <a:lnTo>
                    <a:pt x="9" y="104"/>
                  </a:lnTo>
                  <a:lnTo>
                    <a:pt x="104"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59" name="Rectangle 67"/>
            <p:cNvSpPr>
              <a:spLocks noChangeAspect="1" noChangeArrowheads="1"/>
            </p:cNvSpPr>
            <p:nvPr/>
          </p:nvSpPr>
          <p:spPr bwMode="auto">
            <a:xfrm>
              <a:off x="3588" y="2214"/>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300">
                  <a:solidFill>
                    <a:srgbClr val="000000"/>
                  </a:solidFill>
                </a:rPr>
                <a:t>n</a:t>
              </a:r>
              <a:endParaRPr lang="en-US" altLang="zh-CN" b="0"/>
            </a:p>
          </p:txBody>
        </p:sp>
        <p:sp>
          <p:nvSpPr>
            <p:cNvPr id="43060" name="Freeform 68"/>
            <p:cNvSpPr>
              <a:spLocks noChangeAspect="1"/>
            </p:cNvSpPr>
            <p:nvPr/>
          </p:nvSpPr>
          <p:spPr bwMode="auto">
            <a:xfrm>
              <a:off x="3920" y="2212"/>
              <a:ext cx="404" cy="425"/>
            </a:xfrm>
            <a:custGeom>
              <a:avLst/>
              <a:gdLst>
                <a:gd name="T0" fmla="*/ 20 w 375"/>
                <a:gd name="T1" fmla="*/ 0 h 395"/>
                <a:gd name="T2" fmla="*/ 6 w 375"/>
                <a:gd name="T3" fmla="*/ 0 h 395"/>
                <a:gd name="T4" fmla="*/ 3 w 375"/>
                <a:gd name="T5" fmla="*/ 3 h 395"/>
                <a:gd name="T6" fmla="*/ 0 w 375"/>
                <a:gd name="T7" fmla="*/ 6 h 395"/>
                <a:gd name="T8" fmla="*/ 0 w 375"/>
                <a:gd name="T9" fmla="*/ 810 h 395"/>
                <a:gd name="T10" fmla="*/ 3 w 375"/>
                <a:gd name="T11" fmla="*/ 814 h 395"/>
                <a:gd name="T12" fmla="*/ 6 w 375"/>
                <a:gd name="T13" fmla="*/ 820 h 395"/>
                <a:gd name="T14" fmla="*/ 780 w 375"/>
                <a:gd name="T15" fmla="*/ 820 h 395"/>
                <a:gd name="T16" fmla="*/ 783 w 375"/>
                <a:gd name="T17" fmla="*/ 814 h 395"/>
                <a:gd name="T18" fmla="*/ 790 w 375"/>
                <a:gd name="T19" fmla="*/ 810 h 395"/>
                <a:gd name="T20" fmla="*/ 790 w 375"/>
                <a:gd name="T21" fmla="*/ 6 h 395"/>
                <a:gd name="T22" fmla="*/ 783 w 375"/>
                <a:gd name="T23" fmla="*/ 3 h 395"/>
                <a:gd name="T24" fmla="*/ 780 w 375"/>
                <a:gd name="T25" fmla="*/ 0 h 395"/>
                <a:gd name="T26" fmla="*/ 769 w 375"/>
                <a:gd name="T27" fmla="*/ 0 h 395"/>
                <a:gd name="T28" fmla="*/ 20 w 375"/>
                <a:gd name="T29" fmla="*/ 0 h 395"/>
                <a:gd name="T30" fmla="*/ 20 w 375"/>
                <a:gd name="T31" fmla="*/ 40 h 395"/>
                <a:gd name="T32" fmla="*/ 769 w 375"/>
                <a:gd name="T33" fmla="*/ 40 h 395"/>
                <a:gd name="T34" fmla="*/ 750 w 375"/>
                <a:gd name="T35" fmla="*/ 20 h 395"/>
                <a:gd name="T36" fmla="*/ 750 w 375"/>
                <a:gd name="T37" fmla="*/ 798 h 395"/>
                <a:gd name="T38" fmla="*/ 769 w 375"/>
                <a:gd name="T39" fmla="*/ 778 h 395"/>
                <a:gd name="T40" fmla="*/ 20 w 375"/>
                <a:gd name="T41" fmla="*/ 778 h 395"/>
                <a:gd name="T42" fmla="*/ 40 w 375"/>
                <a:gd name="T43" fmla="*/ 798 h 395"/>
                <a:gd name="T44" fmla="*/ 40 w 375"/>
                <a:gd name="T45" fmla="*/ 20 h 395"/>
                <a:gd name="T46" fmla="*/ 20 w 375"/>
                <a:gd name="T47" fmla="*/ 40 h 395"/>
                <a:gd name="T48" fmla="*/ 20 w 375"/>
                <a:gd name="T49" fmla="*/ 0 h 39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5"/>
                <a:gd name="T76" fmla="*/ 0 h 395"/>
                <a:gd name="T77" fmla="*/ 375 w 375"/>
                <a:gd name="T78" fmla="*/ 395 h 39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5" h="395">
                  <a:moveTo>
                    <a:pt x="10" y="0"/>
                  </a:moveTo>
                  <a:lnTo>
                    <a:pt x="6" y="0"/>
                  </a:lnTo>
                  <a:lnTo>
                    <a:pt x="3" y="3"/>
                  </a:lnTo>
                  <a:lnTo>
                    <a:pt x="0" y="6"/>
                  </a:lnTo>
                  <a:lnTo>
                    <a:pt x="0" y="389"/>
                  </a:lnTo>
                  <a:lnTo>
                    <a:pt x="3" y="392"/>
                  </a:lnTo>
                  <a:lnTo>
                    <a:pt x="6" y="395"/>
                  </a:lnTo>
                  <a:lnTo>
                    <a:pt x="369" y="395"/>
                  </a:lnTo>
                  <a:lnTo>
                    <a:pt x="372" y="392"/>
                  </a:lnTo>
                  <a:lnTo>
                    <a:pt x="375" y="389"/>
                  </a:lnTo>
                  <a:lnTo>
                    <a:pt x="375" y="6"/>
                  </a:lnTo>
                  <a:lnTo>
                    <a:pt x="372" y="3"/>
                  </a:lnTo>
                  <a:lnTo>
                    <a:pt x="369" y="0"/>
                  </a:lnTo>
                  <a:lnTo>
                    <a:pt x="366" y="0"/>
                  </a:lnTo>
                  <a:lnTo>
                    <a:pt x="10" y="0"/>
                  </a:lnTo>
                  <a:lnTo>
                    <a:pt x="10" y="19"/>
                  </a:lnTo>
                  <a:lnTo>
                    <a:pt x="366" y="19"/>
                  </a:lnTo>
                  <a:lnTo>
                    <a:pt x="356" y="10"/>
                  </a:lnTo>
                  <a:lnTo>
                    <a:pt x="356" y="385"/>
                  </a:lnTo>
                  <a:lnTo>
                    <a:pt x="366" y="375"/>
                  </a:lnTo>
                  <a:lnTo>
                    <a:pt x="10" y="375"/>
                  </a:lnTo>
                  <a:lnTo>
                    <a:pt x="19" y="385"/>
                  </a:lnTo>
                  <a:lnTo>
                    <a:pt x="19" y="10"/>
                  </a:lnTo>
                  <a:lnTo>
                    <a:pt x="10" y="19"/>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61" name="Rectangle 69"/>
            <p:cNvSpPr>
              <a:spLocks noChangeAspect="1" noChangeArrowheads="1"/>
            </p:cNvSpPr>
            <p:nvPr/>
          </p:nvSpPr>
          <p:spPr bwMode="auto">
            <a:xfrm>
              <a:off x="4037" y="2399"/>
              <a:ext cx="24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300">
                  <a:solidFill>
                    <a:srgbClr val="000000"/>
                  </a:solidFill>
                </a:rPr>
                <a:t>MUX</a:t>
              </a:r>
              <a:endParaRPr lang="en-US" altLang="zh-CN" b="0"/>
            </a:p>
          </p:txBody>
        </p:sp>
        <p:sp>
          <p:nvSpPr>
            <p:cNvPr id="43062" name="Rectangle 70"/>
            <p:cNvSpPr>
              <a:spLocks noChangeAspect="1" noChangeArrowheads="1"/>
            </p:cNvSpPr>
            <p:nvPr/>
          </p:nvSpPr>
          <p:spPr bwMode="auto">
            <a:xfrm>
              <a:off x="4083" y="2237"/>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S</a:t>
              </a:r>
              <a:endParaRPr lang="en-US" altLang="zh-CN" sz="3200" b="0"/>
            </a:p>
          </p:txBody>
        </p:sp>
        <p:sp>
          <p:nvSpPr>
            <p:cNvPr id="43063" name="Rectangle 71"/>
            <p:cNvSpPr>
              <a:spLocks noChangeAspect="1" noChangeArrowheads="1"/>
            </p:cNvSpPr>
            <p:nvPr/>
          </p:nvSpPr>
          <p:spPr bwMode="auto">
            <a:xfrm>
              <a:off x="3976" y="2274"/>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0</a:t>
              </a:r>
              <a:endParaRPr lang="en-US" altLang="zh-CN" sz="3200" b="0"/>
            </a:p>
          </p:txBody>
        </p:sp>
        <p:sp>
          <p:nvSpPr>
            <p:cNvPr id="43064" name="Rectangle 72"/>
            <p:cNvSpPr>
              <a:spLocks noChangeAspect="1" noChangeArrowheads="1"/>
            </p:cNvSpPr>
            <p:nvPr/>
          </p:nvSpPr>
          <p:spPr bwMode="auto">
            <a:xfrm>
              <a:off x="3974" y="2456"/>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1</a:t>
              </a:r>
              <a:endParaRPr lang="en-US" altLang="zh-CN" sz="3200" b="0"/>
            </a:p>
          </p:txBody>
        </p:sp>
        <p:sp>
          <p:nvSpPr>
            <p:cNvPr id="43065" name="Freeform 76"/>
            <p:cNvSpPr>
              <a:spLocks noChangeAspect="1"/>
            </p:cNvSpPr>
            <p:nvPr/>
          </p:nvSpPr>
          <p:spPr bwMode="auto">
            <a:xfrm>
              <a:off x="4490" y="2369"/>
              <a:ext cx="113" cy="114"/>
            </a:xfrm>
            <a:custGeom>
              <a:avLst/>
              <a:gdLst>
                <a:gd name="T0" fmla="*/ 214 w 105"/>
                <a:gd name="T1" fmla="*/ 19 h 106"/>
                <a:gd name="T2" fmla="*/ 218 w 105"/>
                <a:gd name="T3" fmla="*/ 19 h 106"/>
                <a:gd name="T4" fmla="*/ 218 w 105"/>
                <a:gd name="T5" fmla="*/ 4 h 106"/>
                <a:gd name="T6" fmla="*/ 214 w 105"/>
                <a:gd name="T7" fmla="*/ 2 h 106"/>
                <a:gd name="T8" fmla="*/ 214 w 105"/>
                <a:gd name="T9" fmla="*/ 0 h 106"/>
                <a:gd name="T10" fmla="*/ 203 w 105"/>
                <a:gd name="T11" fmla="*/ 0 h 106"/>
                <a:gd name="T12" fmla="*/ 202 w 105"/>
                <a:gd name="T13" fmla="*/ 2 h 106"/>
                <a:gd name="T14" fmla="*/ 1 w 105"/>
                <a:gd name="T15" fmla="*/ 202 h 106"/>
                <a:gd name="T16" fmla="*/ 0 w 105"/>
                <a:gd name="T17" fmla="*/ 204 h 106"/>
                <a:gd name="T18" fmla="*/ 0 w 105"/>
                <a:gd name="T19" fmla="*/ 214 h 106"/>
                <a:gd name="T20" fmla="*/ 1 w 105"/>
                <a:gd name="T21" fmla="*/ 214 h 106"/>
                <a:gd name="T22" fmla="*/ 3 w 105"/>
                <a:gd name="T23" fmla="*/ 219 h 106"/>
                <a:gd name="T24" fmla="*/ 18 w 105"/>
                <a:gd name="T25" fmla="*/ 219 h 106"/>
                <a:gd name="T26" fmla="*/ 18 w 105"/>
                <a:gd name="T27" fmla="*/ 214 h 106"/>
                <a:gd name="T28" fmla="*/ 214 w 105"/>
                <a:gd name="T29" fmla="*/ 19 h 1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06"/>
                <a:gd name="T47" fmla="*/ 105 w 105"/>
                <a:gd name="T48" fmla="*/ 106 h 10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06">
                  <a:moveTo>
                    <a:pt x="103" y="9"/>
                  </a:moveTo>
                  <a:lnTo>
                    <a:pt x="105" y="9"/>
                  </a:lnTo>
                  <a:lnTo>
                    <a:pt x="105" y="4"/>
                  </a:lnTo>
                  <a:lnTo>
                    <a:pt x="103" y="2"/>
                  </a:lnTo>
                  <a:lnTo>
                    <a:pt x="103" y="0"/>
                  </a:lnTo>
                  <a:lnTo>
                    <a:pt x="98" y="0"/>
                  </a:lnTo>
                  <a:lnTo>
                    <a:pt x="97" y="2"/>
                  </a:lnTo>
                  <a:lnTo>
                    <a:pt x="1" y="98"/>
                  </a:lnTo>
                  <a:lnTo>
                    <a:pt x="0" y="99"/>
                  </a:lnTo>
                  <a:lnTo>
                    <a:pt x="0" y="104"/>
                  </a:lnTo>
                  <a:lnTo>
                    <a:pt x="1" y="104"/>
                  </a:lnTo>
                  <a:lnTo>
                    <a:pt x="3" y="106"/>
                  </a:lnTo>
                  <a:lnTo>
                    <a:pt x="8" y="106"/>
                  </a:lnTo>
                  <a:lnTo>
                    <a:pt x="8" y="104"/>
                  </a:lnTo>
                  <a:lnTo>
                    <a:pt x="10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66" name="Rectangle 77"/>
            <p:cNvSpPr>
              <a:spLocks noChangeAspect="1" noChangeArrowheads="1"/>
            </p:cNvSpPr>
            <p:nvPr/>
          </p:nvSpPr>
          <p:spPr bwMode="auto">
            <a:xfrm>
              <a:off x="4474" y="2251"/>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300">
                  <a:solidFill>
                    <a:srgbClr val="000000"/>
                  </a:solidFill>
                </a:rPr>
                <a:t>n</a:t>
              </a:r>
              <a:endParaRPr lang="en-US" altLang="zh-CN" b="0"/>
            </a:p>
          </p:txBody>
        </p:sp>
        <p:sp>
          <p:nvSpPr>
            <p:cNvPr id="43067" name="Freeform 78"/>
            <p:cNvSpPr>
              <a:spLocks noChangeAspect="1"/>
            </p:cNvSpPr>
            <p:nvPr/>
          </p:nvSpPr>
          <p:spPr bwMode="auto">
            <a:xfrm>
              <a:off x="4112" y="2042"/>
              <a:ext cx="20" cy="186"/>
            </a:xfrm>
            <a:custGeom>
              <a:avLst/>
              <a:gdLst>
                <a:gd name="T0" fmla="*/ 29 w 19"/>
                <a:gd name="T1" fmla="*/ 19 h 173"/>
                <a:gd name="T2" fmla="*/ 29 w 19"/>
                <a:gd name="T3" fmla="*/ 6 h 173"/>
                <a:gd name="T4" fmla="*/ 26 w 19"/>
                <a:gd name="T5" fmla="*/ 3 h 173"/>
                <a:gd name="T6" fmla="*/ 23 w 19"/>
                <a:gd name="T7" fmla="*/ 0 h 173"/>
                <a:gd name="T8" fmla="*/ 6 w 19"/>
                <a:gd name="T9" fmla="*/ 0 h 173"/>
                <a:gd name="T10" fmla="*/ 3 w 19"/>
                <a:gd name="T11" fmla="*/ 3 h 173"/>
                <a:gd name="T12" fmla="*/ 0 w 19"/>
                <a:gd name="T13" fmla="*/ 6 h 173"/>
                <a:gd name="T14" fmla="*/ 0 w 19"/>
                <a:gd name="T15" fmla="*/ 341 h 173"/>
                <a:gd name="T16" fmla="*/ 3 w 19"/>
                <a:gd name="T17" fmla="*/ 350 h 173"/>
                <a:gd name="T18" fmla="*/ 6 w 19"/>
                <a:gd name="T19" fmla="*/ 357 h 173"/>
                <a:gd name="T20" fmla="*/ 23 w 19"/>
                <a:gd name="T21" fmla="*/ 357 h 173"/>
                <a:gd name="T22" fmla="*/ 26 w 19"/>
                <a:gd name="T23" fmla="*/ 350 h 173"/>
                <a:gd name="T24" fmla="*/ 29 w 19"/>
                <a:gd name="T25" fmla="*/ 341 h 173"/>
                <a:gd name="T26" fmla="*/ 29 w 19"/>
                <a:gd name="T27" fmla="*/ 335 h 173"/>
                <a:gd name="T28" fmla="*/ 29 w 19"/>
                <a:gd name="T29" fmla="*/ 19 h 17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
                <a:gd name="T46" fmla="*/ 0 h 173"/>
                <a:gd name="T47" fmla="*/ 19 w 19"/>
                <a:gd name="T48" fmla="*/ 173 h 17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 h="173">
                  <a:moveTo>
                    <a:pt x="19" y="9"/>
                  </a:moveTo>
                  <a:lnTo>
                    <a:pt x="19" y="6"/>
                  </a:lnTo>
                  <a:lnTo>
                    <a:pt x="16" y="3"/>
                  </a:lnTo>
                  <a:lnTo>
                    <a:pt x="13" y="0"/>
                  </a:lnTo>
                  <a:lnTo>
                    <a:pt x="6" y="0"/>
                  </a:lnTo>
                  <a:lnTo>
                    <a:pt x="3" y="3"/>
                  </a:lnTo>
                  <a:lnTo>
                    <a:pt x="0" y="6"/>
                  </a:lnTo>
                  <a:lnTo>
                    <a:pt x="0" y="166"/>
                  </a:lnTo>
                  <a:lnTo>
                    <a:pt x="3" y="169"/>
                  </a:lnTo>
                  <a:lnTo>
                    <a:pt x="6" y="173"/>
                  </a:lnTo>
                  <a:lnTo>
                    <a:pt x="13" y="173"/>
                  </a:lnTo>
                  <a:lnTo>
                    <a:pt x="16" y="169"/>
                  </a:lnTo>
                  <a:lnTo>
                    <a:pt x="19" y="166"/>
                  </a:lnTo>
                  <a:lnTo>
                    <a:pt x="19" y="163"/>
                  </a:lnTo>
                  <a:lnTo>
                    <a:pt x="19"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68" name="Freeform 90"/>
            <p:cNvSpPr>
              <a:spLocks noChangeAspect="1"/>
            </p:cNvSpPr>
            <p:nvPr/>
          </p:nvSpPr>
          <p:spPr bwMode="auto">
            <a:xfrm>
              <a:off x="3609" y="3589"/>
              <a:ext cx="114" cy="112"/>
            </a:xfrm>
            <a:custGeom>
              <a:avLst/>
              <a:gdLst>
                <a:gd name="T0" fmla="*/ 214 w 106"/>
                <a:gd name="T1" fmla="*/ 18 h 104"/>
                <a:gd name="T2" fmla="*/ 219 w 106"/>
                <a:gd name="T3" fmla="*/ 18 h 104"/>
                <a:gd name="T4" fmla="*/ 219 w 106"/>
                <a:gd name="T5" fmla="*/ 3 h 104"/>
                <a:gd name="T6" fmla="*/ 214 w 106"/>
                <a:gd name="T7" fmla="*/ 1 h 104"/>
                <a:gd name="T8" fmla="*/ 214 w 106"/>
                <a:gd name="T9" fmla="*/ 0 h 104"/>
                <a:gd name="T10" fmla="*/ 204 w 106"/>
                <a:gd name="T11" fmla="*/ 0 h 104"/>
                <a:gd name="T12" fmla="*/ 199 w 106"/>
                <a:gd name="T13" fmla="*/ 1 h 104"/>
                <a:gd name="T14" fmla="*/ 2 w 106"/>
                <a:gd name="T15" fmla="*/ 198 h 104"/>
                <a:gd name="T16" fmla="*/ 0 w 106"/>
                <a:gd name="T17" fmla="*/ 198 h 104"/>
                <a:gd name="T18" fmla="*/ 0 w 106"/>
                <a:gd name="T19" fmla="*/ 210 h 104"/>
                <a:gd name="T20" fmla="*/ 2 w 106"/>
                <a:gd name="T21" fmla="*/ 213 h 104"/>
                <a:gd name="T22" fmla="*/ 2 w 106"/>
                <a:gd name="T23" fmla="*/ 221 h 104"/>
                <a:gd name="T24" fmla="*/ 17 w 106"/>
                <a:gd name="T25" fmla="*/ 221 h 104"/>
                <a:gd name="T26" fmla="*/ 18 w 106"/>
                <a:gd name="T27" fmla="*/ 213 h 104"/>
                <a:gd name="T28" fmla="*/ 214 w 106"/>
                <a:gd name="T29" fmla="*/ 18 h 10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6"/>
                <a:gd name="T46" fmla="*/ 0 h 104"/>
                <a:gd name="T47" fmla="*/ 106 w 106"/>
                <a:gd name="T48" fmla="*/ 104 h 10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6" h="104">
                  <a:moveTo>
                    <a:pt x="104" y="8"/>
                  </a:moveTo>
                  <a:lnTo>
                    <a:pt x="106" y="8"/>
                  </a:lnTo>
                  <a:lnTo>
                    <a:pt x="106" y="3"/>
                  </a:lnTo>
                  <a:lnTo>
                    <a:pt x="104" y="1"/>
                  </a:lnTo>
                  <a:lnTo>
                    <a:pt x="104" y="0"/>
                  </a:lnTo>
                  <a:lnTo>
                    <a:pt x="99" y="0"/>
                  </a:lnTo>
                  <a:lnTo>
                    <a:pt x="97" y="1"/>
                  </a:lnTo>
                  <a:lnTo>
                    <a:pt x="2" y="95"/>
                  </a:lnTo>
                  <a:lnTo>
                    <a:pt x="0" y="95"/>
                  </a:lnTo>
                  <a:lnTo>
                    <a:pt x="0" y="100"/>
                  </a:lnTo>
                  <a:lnTo>
                    <a:pt x="2" y="102"/>
                  </a:lnTo>
                  <a:lnTo>
                    <a:pt x="2" y="104"/>
                  </a:lnTo>
                  <a:lnTo>
                    <a:pt x="7" y="104"/>
                  </a:lnTo>
                  <a:lnTo>
                    <a:pt x="8" y="102"/>
                  </a:lnTo>
                  <a:lnTo>
                    <a:pt x="10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69" name="Rectangle 91"/>
            <p:cNvSpPr>
              <a:spLocks noChangeAspect="1" noChangeArrowheads="1"/>
            </p:cNvSpPr>
            <p:nvPr/>
          </p:nvSpPr>
          <p:spPr bwMode="auto">
            <a:xfrm>
              <a:off x="3593" y="3500"/>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300">
                  <a:solidFill>
                    <a:srgbClr val="000000"/>
                  </a:solidFill>
                </a:rPr>
                <a:t>n</a:t>
              </a:r>
              <a:endParaRPr lang="en-US" altLang="zh-CN" b="0"/>
            </a:p>
          </p:txBody>
        </p:sp>
        <p:sp>
          <p:nvSpPr>
            <p:cNvPr id="43070" name="Freeform 95"/>
            <p:cNvSpPr>
              <a:spLocks noChangeAspect="1"/>
            </p:cNvSpPr>
            <p:nvPr/>
          </p:nvSpPr>
          <p:spPr bwMode="auto">
            <a:xfrm>
              <a:off x="3598" y="3406"/>
              <a:ext cx="114" cy="114"/>
            </a:xfrm>
            <a:custGeom>
              <a:avLst/>
              <a:gdLst>
                <a:gd name="T0" fmla="*/ 214 w 106"/>
                <a:gd name="T1" fmla="*/ 18 h 106"/>
                <a:gd name="T2" fmla="*/ 219 w 106"/>
                <a:gd name="T3" fmla="*/ 18 h 106"/>
                <a:gd name="T4" fmla="*/ 219 w 106"/>
                <a:gd name="T5" fmla="*/ 3 h 106"/>
                <a:gd name="T6" fmla="*/ 214 w 106"/>
                <a:gd name="T7" fmla="*/ 2 h 106"/>
                <a:gd name="T8" fmla="*/ 214 w 106"/>
                <a:gd name="T9" fmla="*/ 0 h 106"/>
                <a:gd name="T10" fmla="*/ 204 w 106"/>
                <a:gd name="T11" fmla="*/ 0 h 106"/>
                <a:gd name="T12" fmla="*/ 202 w 106"/>
                <a:gd name="T13" fmla="*/ 2 h 106"/>
                <a:gd name="T14" fmla="*/ 2 w 106"/>
                <a:gd name="T15" fmla="*/ 199 h 106"/>
                <a:gd name="T16" fmla="*/ 0 w 106"/>
                <a:gd name="T17" fmla="*/ 204 h 106"/>
                <a:gd name="T18" fmla="*/ 0 w 106"/>
                <a:gd name="T19" fmla="*/ 214 h 106"/>
                <a:gd name="T20" fmla="*/ 2 w 106"/>
                <a:gd name="T21" fmla="*/ 214 h 106"/>
                <a:gd name="T22" fmla="*/ 4 w 106"/>
                <a:gd name="T23" fmla="*/ 219 h 106"/>
                <a:gd name="T24" fmla="*/ 19 w 106"/>
                <a:gd name="T25" fmla="*/ 219 h 106"/>
                <a:gd name="T26" fmla="*/ 19 w 106"/>
                <a:gd name="T27" fmla="*/ 214 h 106"/>
                <a:gd name="T28" fmla="*/ 214 w 106"/>
                <a:gd name="T29" fmla="*/ 18 h 1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6"/>
                <a:gd name="T46" fmla="*/ 0 h 106"/>
                <a:gd name="T47" fmla="*/ 106 w 106"/>
                <a:gd name="T48" fmla="*/ 106 h 10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6" h="106">
                  <a:moveTo>
                    <a:pt x="104" y="8"/>
                  </a:moveTo>
                  <a:lnTo>
                    <a:pt x="106" y="8"/>
                  </a:lnTo>
                  <a:lnTo>
                    <a:pt x="106" y="3"/>
                  </a:lnTo>
                  <a:lnTo>
                    <a:pt x="104" y="2"/>
                  </a:lnTo>
                  <a:lnTo>
                    <a:pt x="104" y="0"/>
                  </a:lnTo>
                  <a:lnTo>
                    <a:pt x="99" y="0"/>
                  </a:lnTo>
                  <a:lnTo>
                    <a:pt x="98" y="2"/>
                  </a:lnTo>
                  <a:lnTo>
                    <a:pt x="2" y="97"/>
                  </a:lnTo>
                  <a:lnTo>
                    <a:pt x="0" y="99"/>
                  </a:lnTo>
                  <a:lnTo>
                    <a:pt x="0" y="104"/>
                  </a:lnTo>
                  <a:lnTo>
                    <a:pt x="2" y="104"/>
                  </a:lnTo>
                  <a:lnTo>
                    <a:pt x="4" y="106"/>
                  </a:lnTo>
                  <a:lnTo>
                    <a:pt x="9" y="106"/>
                  </a:lnTo>
                  <a:lnTo>
                    <a:pt x="9" y="104"/>
                  </a:lnTo>
                  <a:lnTo>
                    <a:pt x="10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71" name="Rectangle 96"/>
            <p:cNvSpPr>
              <a:spLocks noChangeAspect="1" noChangeArrowheads="1"/>
            </p:cNvSpPr>
            <p:nvPr/>
          </p:nvSpPr>
          <p:spPr bwMode="auto">
            <a:xfrm>
              <a:off x="3582" y="3319"/>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300">
                  <a:solidFill>
                    <a:srgbClr val="000000"/>
                  </a:solidFill>
                </a:rPr>
                <a:t>n</a:t>
              </a:r>
              <a:endParaRPr lang="en-US" altLang="zh-CN" b="0"/>
            </a:p>
          </p:txBody>
        </p:sp>
        <p:sp>
          <p:nvSpPr>
            <p:cNvPr id="43072" name="Freeform 97"/>
            <p:cNvSpPr>
              <a:spLocks noChangeAspect="1"/>
            </p:cNvSpPr>
            <p:nvPr/>
          </p:nvSpPr>
          <p:spPr bwMode="auto">
            <a:xfrm>
              <a:off x="3915" y="3314"/>
              <a:ext cx="404" cy="426"/>
            </a:xfrm>
            <a:custGeom>
              <a:avLst/>
              <a:gdLst>
                <a:gd name="T0" fmla="*/ 20 w 375"/>
                <a:gd name="T1" fmla="*/ 0 h 396"/>
                <a:gd name="T2" fmla="*/ 6 w 375"/>
                <a:gd name="T3" fmla="*/ 0 h 396"/>
                <a:gd name="T4" fmla="*/ 3 w 375"/>
                <a:gd name="T5" fmla="*/ 4 h 396"/>
                <a:gd name="T6" fmla="*/ 0 w 375"/>
                <a:gd name="T7" fmla="*/ 17 h 396"/>
                <a:gd name="T8" fmla="*/ 0 w 375"/>
                <a:gd name="T9" fmla="*/ 807 h 396"/>
                <a:gd name="T10" fmla="*/ 3 w 375"/>
                <a:gd name="T11" fmla="*/ 815 h 396"/>
                <a:gd name="T12" fmla="*/ 6 w 375"/>
                <a:gd name="T13" fmla="*/ 821 h 396"/>
                <a:gd name="T14" fmla="*/ 780 w 375"/>
                <a:gd name="T15" fmla="*/ 821 h 396"/>
                <a:gd name="T16" fmla="*/ 783 w 375"/>
                <a:gd name="T17" fmla="*/ 815 h 396"/>
                <a:gd name="T18" fmla="*/ 790 w 375"/>
                <a:gd name="T19" fmla="*/ 807 h 396"/>
                <a:gd name="T20" fmla="*/ 790 w 375"/>
                <a:gd name="T21" fmla="*/ 17 h 396"/>
                <a:gd name="T22" fmla="*/ 783 w 375"/>
                <a:gd name="T23" fmla="*/ 4 h 396"/>
                <a:gd name="T24" fmla="*/ 780 w 375"/>
                <a:gd name="T25" fmla="*/ 0 h 396"/>
                <a:gd name="T26" fmla="*/ 769 w 375"/>
                <a:gd name="T27" fmla="*/ 0 h 396"/>
                <a:gd name="T28" fmla="*/ 20 w 375"/>
                <a:gd name="T29" fmla="*/ 0 h 396"/>
                <a:gd name="T30" fmla="*/ 20 w 375"/>
                <a:gd name="T31" fmla="*/ 43 h 396"/>
                <a:gd name="T32" fmla="*/ 769 w 375"/>
                <a:gd name="T33" fmla="*/ 43 h 396"/>
                <a:gd name="T34" fmla="*/ 750 w 375"/>
                <a:gd name="T35" fmla="*/ 20 h 396"/>
                <a:gd name="T36" fmla="*/ 750 w 375"/>
                <a:gd name="T37" fmla="*/ 799 h 396"/>
                <a:gd name="T38" fmla="*/ 769 w 375"/>
                <a:gd name="T39" fmla="*/ 779 h 396"/>
                <a:gd name="T40" fmla="*/ 20 w 375"/>
                <a:gd name="T41" fmla="*/ 779 h 396"/>
                <a:gd name="T42" fmla="*/ 40 w 375"/>
                <a:gd name="T43" fmla="*/ 799 h 396"/>
                <a:gd name="T44" fmla="*/ 40 w 375"/>
                <a:gd name="T45" fmla="*/ 20 h 396"/>
                <a:gd name="T46" fmla="*/ 20 w 375"/>
                <a:gd name="T47" fmla="*/ 43 h 396"/>
                <a:gd name="T48" fmla="*/ 20 w 375"/>
                <a:gd name="T49" fmla="*/ 0 h 39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5"/>
                <a:gd name="T76" fmla="*/ 0 h 396"/>
                <a:gd name="T77" fmla="*/ 375 w 375"/>
                <a:gd name="T78" fmla="*/ 396 h 39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5" h="396">
                  <a:moveTo>
                    <a:pt x="10" y="0"/>
                  </a:moveTo>
                  <a:lnTo>
                    <a:pt x="6" y="0"/>
                  </a:lnTo>
                  <a:lnTo>
                    <a:pt x="3" y="4"/>
                  </a:lnTo>
                  <a:lnTo>
                    <a:pt x="0" y="7"/>
                  </a:lnTo>
                  <a:lnTo>
                    <a:pt x="0" y="389"/>
                  </a:lnTo>
                  <a:lnTo>
                    <a:pt x="3" y="393"/>
                  </a:lnTo>
                  <a:lnTo>
                    <a:pt x="6" y="396"/>
                  </a:lnTo>
                  <a:lnTo>
                    <a:pt x="369" y="396"/>
                  </a:lnTo>
                  <a:lnTo>
                    <a:pt x="372" y="393"/>
                  </a:lnTo>
                  <a:lnTo>
                    <a:pt x="375" y="389"/>
                  </a:lnTo>
                  <a:lnTo>
                    <a:pt x="375" y="7"/>
                  </a:lnTo>
                  <a:lnTo>
                    <a:pt x="372" y="4"/>
                  </a:lnTo>
                  <a:lnTo>
                    <a:pt x="369" y="0"/>
                  </a:lnTo>
                  <a:lnTo>
                    <a:pt x="366" y="0"/>
                  </a:lnTo>
                  <a:lnTo>
                    <a:pt x="10" y="0"/>
                  </a:lnTo>
                  <a:lnTo>
                    <a:pt x="10" y="20"/>
                  </a:lnTo>
                  <a:lnTo>
                    <a:pt x="366" y="20"/>
                  </a:lnTo>
                  <a:lnTo>
                    <a:pt x="356" y="10"/>
                  </a:lnTo>
                  <a:lnTo>
                    <a:pt x="356" y="386"/>
                  </a:lnTo>
                  <a:lnTo>
                    <a:pt x="366" y="376"/>
                  </a:lnTo>
                  <a:lnTo>
                    <a:pt x="10" y="376"/>
                  </a:lnTo>
                  <a:lnTo>
                    <a:pt x="19" y="386"/>
                  </a:lnTo>
                  <a:lnTo>
                    <a:pt x="19" y="10"/>
                  </a:lnTo>
                  <a:lnTo>
                    <a:pt x="10" y="2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73" name="Rectangle 98"/>
            <p:cNvSpPr>
              <a:spLocks noChangeAspect="1" noChangeArrowheads="1"/>
            </p:cNvSpPr>
            <p:nvPr/>
          </p:nvSpPr>
          <p:spPr bwMode="auto">
            <a:xfrm>
              <a:off x="4031" y="3502"/>
              <a:ext cx="24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300">
                  <a:solidFill>
                    <a:srgbClr val="000000"/>
                  </a:solidFill>
                </a:rPr>
                <a:t>MUX</a:t>
              </a:r>
              <a:endParaRPr lang="en-US" altLang="zh-CN" b="0"/>
            </a:p>
          </p:txBody>
        </p:sp>
        <p:sp>
          <p:nvSpPr>
            <p:cNvPr id="43074" name="Rectangle 99"/>
            <p:cNvSpPr>
              <a:spLocks noChangeAspect="1" noChangeArrowheads="1"/>
            </p:cNvSpPr>
            <p:nvPr/>
          </p:nvSpPr>
          <p:spPr bwMode="auto">
            <a:xfrm>
              <a:off x="4077" y="3339"/>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S</a:t>
              </a:r>
              <a:endParaRPr lang="en-US" altLang="zh-CN" sz="3200" b="0"/>
            </a:p>
          </p:txBody>
        </p:sp>
        <p:sp>
          <p:nvSpPr>
            <p:cNvPr id="43075" name="Rectangle 100"/>
            <p:cNvSpPr>
              <a:spLocks noChangeAspect="1" noChangeArrowheads="1"/>
            </p:cNvSpPr>
            <p:nvPr/>
          </p:nvSpPr>
          <p:spPr bwMode="auto">
            <a:xfrm>
              <a:off x="3971" y="3385"/>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0</a:t>
              </a:r>
              <a:endParaRPr lang="en-US" altLang="zh-CN" sz="3200" b="0"/>
            </a:p>
          </p:txBody>
        </p:sp>
        <p:sp>
          <p:nvSpPr>
            <p:cNvPr id="43076" name="Rectangle 101"/>
            <p:cNvSpPr>
              <a:spLocks noChangeAspect="1" noChangeArrowheads="1"/>
            </p:cNvSpPr>
            <p:nvPr/>
          </p:nvSpPr>
          <p:spPr bwMode="auto">
            <a:xfrm>
              <a:off x="3968" y="3561"/>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1</a:t>
              </a:r>
              <a:endParaRPr lang="en-US" altLang="zh-CN" sz="3200" b="0"/>
            </a:p>
          </p:txBody>
        </p:sp>
        <p:sp>
          <p:nvSpPr>
            <p:cNvPr id="43077" name="Freeform 105"/>
            <p:cNvSpPr>
              <a:spLocks noChangeAspect="1"/>
            </p:cNvSpPr>
            <p:nvPr/>
          </p:nvSpPr>
          <p:spPr bwMode="auto">
            <a:xfrm>
              <a:off x="4485" y="3474"/>
              <a:ext cx="113" cy="114"/>
            </a:xfrm>
            <a:custGeom>
              <a:avLst/>
              <a:gdLst>
                <a:gd name="T0" fmla="*/ 214 w 105"/>
                <a:gd name="T1" fmla="*/ 18 h 106"/>
                <a:gd name="T2" fmla="*/ 218 w 105"/>
                <a:gd name="T3" fmla="*/ 18 h 106"/>
                <a:gd name="T4" fmla="*/ 218 w 105"/>
                <a:gd name="T5" fmla="*/ 3 h 106"/>
                <a:gd name="T6" fmla="*/ 214 w 105"/>
                <a:gd name="T7" fmla="*/ 2 h 106"/>
                <a:gd name="T8" fmla="*/ 214 w 105"/>
                <a:gd name="T9" fmla="*/ 0 h 106"/>
                <a:gd name="T10" fmla="*/ 203 w 105"/>
                <a:gd name="T11" fmla="*/ 0 h 106"/>
                <a:gd name="T12" fmla="*/ 202 w 105"/>
                <a:gd name="T13" fmla="*/ 2 h 106"/>
                <a:gd name="T14" fmla="*/ 1 w 105"/>
                <a:gd name="T15" fmla="*/ 199 h 106"/>
                <a:gd name="T16" fmla="*/ 0 w 105"/>
                <a:gd name="T17" fmla="*/ 204 h 106"/>
                <a:gd name="T18" fmla="*/ 0 w 105"/>
                <a:gd name="T19" fmla="*/ 214 h 106"/>
                <a:gd name="T20" fmla="*/ 1 w 105"/>
                <a:gd name="T21" fmla="*/ 214 h 106"/>
                <a:gd name="T22" fmla="*/ 3 w 105"/>
                <a:gd name="T23" fmla="*/ 219 h 106"/>
                <a:gd name="T24" fmla="*/ 18 w 105"/>
                <a:gd name="T25" fmla="*/ 219 h 106"/>
                <a:gd name="T26" fmla="*/ 18 w 105"/>
                <a:gd name="T27" fmla="*/ 214 h 106"/>
                <a:gd name="T28" fmla="*/ 214 w 105"/>
                <a:gd name="T29" fmla="*/ 18 h 1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06"/>
                <a:gd name="T47" fmla="*/ 105 w 105"/>
                <a:gd name="T48" fmla="*/ 106 h 10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06">
                  <a:moveTo>
                    <a:pt x="103" y="8"/>
                  </a:moveTo>
                  <a:lnTo>
                    <a:pt x="105" y="8"/>
                  </a:lnTo>
                  <a:lnTo>
                    <a:pt x="105" y="3"/>
                  </a:lnTo>
                  <a:lnTo>
                    <a:pt x="103" y="2"/>
                  </a:lnTo>
                  <a:lnTo>
                    <a:pt x="103" y="0"/>
                  </a:lnTo>
                  <a:lnTo>
                    <a:pt x="98" y="0"/>
                  </a:lnTo>
                  <a:lnTo>
                    <a:pt x="97" y="2"/>
                  </a:lnTo>
                  <a:lnTo>
                    <a:pt x="1" y="97"/>
                  </a:lnTo>
                  <a:lnTo>
                    <a:pt x="0" y="99"/>
                  </a:lnTo>
                  <a:lnTo>
                    <a:pt x="0" y="104"/>
                  </a:lnTo>
                  <a:lnTo>
                    <a:pt x="1" y="104"/>
                  </a:lnTo>
                  <a:lnTo>
                    <a:pt x="3" y="106"/>
                  </a:lnTo>
                  <a:lnTo>
                    <a:pt x="8" y="106"/>
                  </a:lnTo>
                  <a:lnTo>
                    <a:pt x="8" y="104"/>
                  </a:lnTo>
                  <a:lnTo>
                    <a:pt x="10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78" name="Rectangle 106"/>
            <p:cNvSpPr>
              <a:spLocks noChangeAspect="1" noChangeArrowheads="1"/>
            </p:cNvSpPr>
            <p:nvPr/>
          </p:nvSpPr>
          <p:spPr bwMode="auto">
            <a:xfrm>
              <a:off x="4469" y="3362"/>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300">
                  <a:solidFill>
                    <a:srgbClr val="000000"/>
                  </a:solidFill>
                </a:rPr>
                <a:t>n</a:t>
              </a:r>
              <a:endParaRPr lang="en-US" altLang="zh-CN" b="0"/>
            </a:p>
          </p:txBody>
        </p:sp>
        <p:sp>
          <p:nvSpPr>
            <p:cNvPr id="43079" name="Freeform 107"/>
            <p:cNvSpPr>
              <a:spLocks noChangeAspect="1"/>
            </p:cNvSpPr>
            <p:nvPr/>
          </p:nvSpPr>
          <p:spPr bwMode="auto">
            <a:xfrm>
              <a:off x="4106" y="3133"/>
              <a:ext cx="21" cy="184"/>
            </a:xfrm>
            <a:custGeom>
              <a:avLst/>
              <a:gdLst>
                <a:gd name="T0" fmla="*/ 51 w 19"/>
                <a:gd name="T1" fmla="*/ 20 h 171"/>
                <a:gd name="T2" fmla="*/ 51 w 19"/>
                <a:gd name="T3" fmla="*/ 17 h 171"/>
                <a:gd name="T4" fmla="*/ 44 w 19"/>
                <a:gd name="T5" fmla="*/ 3 h 171"/>
                <a:gd name="T6" fmla="*/ 34 w 19"/>
                <a:gd name="T7" fmla="*/ 0 h 171"/>
                <a:gd name="T8" fmla="*/ 17 w 19"/>
                <a:gd name="T9" fmla="*/ 0 h 171"/>
                <a:gd name="T10" fmla="*/ 3 w 19"/>
                <a:gd name="T11" fmla="*/ 3 h 171"/>
                <a:gd name="T12" fmla="*/ 0 w 19"/>
                <a:gd name="T13" fmla="*/ 17 h 171"/>
                <a:gd name="T14" fmla="*/ 0 w 19"/>
                <a:gd name="T15" fmla="*/ 346 h 171"/>
                <a:gd name="T16" fmla="*/ 3 w 19"/>
                <a:gd name="T17" fmla="*/ 350 h 171"/>
                <a:gd name="T18" fmla="*/ 17 w 19"/>
                <a:gd name="T19" fmla="*/ 355 h 171"/>
                <a:gd name="T20" fmla="*/ 34 w 19"/>
                <a:gd name="T21" fmla="*/ 355 h 171"/>
                <a:gd name="T22" fmla="*/ 44 w 19"/>
                <a:gd name="T23" fmla="*/ 350 h 171"/>
                <a:gd name="T24" fmla="*/ 51 w 19"/>
                <a:gd name="T25" fmla="*/ 346 h 171"/>
                <a:gd name="T26" fmla="*/ 51 w 19"/>
                <a:gd name="T27" fmla="*/ 334 h 171"/>
                <a:gd name="T28" fmla="*/ 51 w 19"/>
                <a:gd name="T29" fmla="*/ 20 h 17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
                <a:gd name="T46" fmla="*/ 0 h 171"/>
                <a:gd name="T47" fmla="*/ 19 w 19"/>
                <a:gd name="T48" fmla="*/ 171 h 17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 h="171">
                  <a:moveTo>
                    <a:pt x="19" y="10"/>
                  </a:moveTo>
                  <a:lnTo>
                    <a:pt x="19" y="7"/>
                  </a:lnTo>
                  <a:lnTo>
                    <a:pt x="16" y="3"/>
                  </a:lnTo>
                  <a:lnTo>
                    <a:pt x="13" y="0"/>
                  </a:lnTo>
                  <a:lnTo>
                    <a:pt x="6" y="0"/>
                  </a:lnTo>
                  <a:lnTo>
                    <a:pt x="3" y="3"/>
                  </a:lnTo>
                  <a:lnTo>
                    <a:pt x="0" y="7"/>
                  </a:lnTo>
                  <a:lnTo>
                    <a:pt x="0" y="165"/>
                  </a:lnTo>
                  <a:lnTo>
                    <a:pt x="3" y="168"/>
                  </a:lnTo>
                  <a:lnTo>
                    <a:pt x="6" y="171"/>
                  </a:lnTo>
                  <a:lnTo>
                    <a:pt x="13" y="171"/>
                  </a:lnTo>
                  <a:lnTo>
                    <a:pt x="16" y="168"/>
                  </a:lnTo>
                  <a:lnTo>
                    <a:pt x="19" y="165"/>
                  </a:lnTo>
                  <a:lnTo>
                    <a:pt x="19" y="161"/>
                  </a:lnTo>
                  <a:lnTo>
                    <a:pt x="19"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80" name="Line 212"/>
            <p:cNvSpPr>
              <a:spLocks noChangeShapeType="1"/>
            </p:cNvSpPr>
            <p:nvPr/>
          </p:nvSpPr>
          <p:spPr bwMode="auto">
            <a:xfrm>
              <a:off x="3333" y="1616"/>
              <a:ext cx="0" cy="18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1" name="Line 213"/>
            <p:cNvSpPr>
              <a:spLocks noChangeShapeType="1"/>
            </p:cNvSpPr>
            <p:nvPr/>
          </p:nvSpPr>
          <p:spPr bwMode="auto">
            <a:xfrm>
              <a:off x="3061" y="1253"/>
              <a:ext cx="86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2" name="Line 214"/>
            <p:cNvSpPr>
              <a:spLocks noChangeShapeType="1"/>
            </p:cNvSpPr>
            <p:nvPr/>
          </p:nvSpPr>
          <p:spPr bwMode="auto">
            <a:xfrm>
              <a:off x="3197" y="1435"/>
              <a:ext cx="0" cy="2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3" name="Line 215"/>
            <p:cNvSpPr>
              <a:spLocks noChangeShapeType="1"/>
            </p:cNvSpPr>
            <p:nvPr/>
          </p:nvSpPr>
          <p:spPr bwMode="auto">
            <a:xfrm>
              <a:off x="3061" y="1253"/>
              <a:ext cx="0" cy="25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4" name="Line 216"/>
            <p:cNvSpPr>
              <a:spLocks noChangeShapeType="1"/>
            </p:cNvSpPr>
            <p:nvPr/>
          </p:nvSpPr>
          <p:spPr bwMode="auto">
            <a:xfrm>
              <a:off x="3197" y="1435"/>
              <a:ext cx="7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5" name="Line 217"/>
            <p:cNvSpPr>
              <a:spLocks noChangeShapeType="1"/>
            </p:cNvSpPr>
            <p:nvPr/>
          </p:nvSpPr>
          <p:spPr bwMode="auto">
            <a:xfrm>
              <a:off x="3333" y="1616"/>
              <a:ext cx="142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6" name="Line 218"/>
            <p:cNvSpPr>
              <a:spLocks noChangeShapeType="1"/>
            </p:cNvSpPr>
            <p:nvPr/>
          </p:nvSpPr>
          <p:spPr bwMode="auto">
            <a:xfrm>
              <a:off x="3197" y="2727"/>
              <a:ext cx="1565" cy="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3087" name="Line 219"/>
            <p:cNvSpPr>
              <a:spLocks noChangeShapeType="1"/>
            </p:cNvSpPr>
            <p:nvPr/>
          </p:nvSpPr>
          <p:spPr bwMode="auto">
            <a:xfrm>
              <a:off x="3061" y="3838"/>
              <a:ext cx="170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8" name="Line 220"/>
            <p:cNvSpPr>
              <a:spLocks noChangeShapeType="1"/>
            </p:cNvSpPr>
            <p:nvPr/>
          </p:nvSpPr>
          <p:spPr bwMode="auto">
            <a:xfrm>
              <a:off x="3333" y="2342"/>
              <a:ext cx="589" cy="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3089" name="Line 221"/>
            <p:cNvSpPr>
              <a:spLocks noChangeShapeType="1"/>
            </p:cNvSpPr>
            <p:nvPr/>
          </p:nvSpPr>
          <p:spPr bwMode="auto">
            <a:xfrm>
              <a:off x="3061" y="2524"/>
              <a:ext cx="861" cy="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3090" name="Line 222"/>
            <p:cNvSpPr>
              <a:spLocks noChangeShapeType="1"/>
            </p:cNvSpPr>
            <p:nvPr/>
          </p:nvSpPr>
          <p:spPr bwMode="auto">
            <a:xfrm>
              <a:off x="3333" y="3453"/>
              <a:ext cx="58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91" name="Line 223"/>
            <p:cNvSpPr>
              <a:spLocks noChangeShapeType="1"/>
            </p:cNvSpPr>
            <p:nvPr/>
          </p:nvSpPr>
          <p:spPr bwMode="auto">
            <a:xfrm>
              <a:off x="3197" y="3635"/>
              <a:ext cx="7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92" name="Line 224"/>
            <p:cNvSpPr>
              <a:spLocks noChangeShapeType="1"/>
            </p:cNvSpPr>
            <p:nvPr/>
          </p:nvSpPr>
          <p:spPr bwMode="auto">
            <a:xfrm>
              <a:off x="4308" y="2432"/>
              <a:ext cx="454"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3093" name="Line 225"/>
            <p:cNvSpPr>
              <a:spLocks noChangeShapeType="1"/>
            </p:cNvSpPr>
            <p:nvPr/>
          </p:nvSpPr>
          <p:spPr bwMode="auto">
            <a:xfrm>
              <a:off x="4308" y="3521"/>
              <a:ext cx="454"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3094" name="Line 226"/>
            <p:cNvSpPr>
              <a:spLocks noChangeShapeType="1"/>
            </p:cNvSpPr>
            <p:nvPr/>
          </p:nvSpPr>
          <p:spPr bwMode="auto">
            <a:xfrm>
              <a:off x="4308" y="1298"/>
              <a:ext cx="454"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43028" name="Line 229"/>
          <p:cNvSpPr>
            <a:spLocks noChangeShapeType="1"/>
          </p:cNvSpPr>
          <p:nvPr/>
        </p:nvSpPr>
        <p:spPr bwMode="auto">
          <a:xfrm flipH="1">
            <a:off x="7091363" y="6092825"/>
            <a:ext cx="43180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3029" name="Line 230"/>
          <p:cNvSpPr>
            <a:spLocks noChangeShapeType="1"/>
          </p:cNvSpPr>
          <p:nvPr/>
        </p:nvSpPr>
        <p:spPr bwMode="auto">
          <a:xfrm flipH="1">
            <a:off x="7127875" y="4329113"/>
            <a:ext cx="43180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3030" name="Line 231"/>
          <p:cNvSpPr>
            <a:spLocks noChangeShapeType="1"/>
          </p:cNvSpPr>
          <p:nvPr/>
        </p:nvSpPr>
        <p:spPr bwMode="auto">
          <a:xfrm flipH="1">
            <a:off x="7127875" y="2565400"/>
            <a:ext cx="43180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3" name="Group 243"/>
          <p:cNvGrpSpPr>
            <a:grpSpLocks/>
          </p:cNvGrpSpPr>
          <p:nvPr/>
        </p:nvGrpSpPr>
        <p:grpSpPr bwMode="auto">
          <a:xfrm>
            <a:off x="827088" y="5240338"/>
            <a:ext cx="1517650" cy="519112"/>
            <a:chOff x="521" y="3301"/>
            <a:chExt cx="956" cy="327"/>
          </a:xfrm>
        </p:grpSpPr>
        <p:sp>
          <p:nvSpPr>
            <p:cNvPr id="43039" name="Text Box 232"/>
            <p:cNvSpPr txBox="1">
              <a:spLocks noChangeArrowheads="1"/>
            </p:cNvSpPr>
            <p:nvPr/>
          </p:nvSpPr>
          <p:spPr bwMode="auto">
            <a:xfrm>
              <a:off x="521" y="3301"/>
              <a:ext cx="9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t>R0       </a:t>
              </a:r>
              <a:r>
                <a:rPr lang="en-US" altLang="zh-CN" b="0"/>
                <a:t> </a:t>
              </a:r>
              <a:r>
                <a:rPr lang="en-US" altLang="zh-CN" sz="2400" b="0">
                  <a:sym typeface="Wingdings" panose="05000000000000000000" pitchFamily="2" charset="2"/>
                </a:rPr>
                <a:t>R1</a:t>
              </a:r>
              <a:endParaRPr lang="zh-CN" altLang="en-US" sz="2400" b="0"/>
            </a:p>
          </p:txBody>
        </p:sp>
        <p:sp>
          <p:nvSpPr>
            <p:cNvPr id="43040" name="Line 235"/>
            <p:cNvSpPr>
              <a:spLocks noChangeShapeType="1"/>
            </p:cNvSpPr>
            <p:nvPr/>
          </p:nvSpPr>
          <p:spPr bwMode="auto">
            <a:xfrm>
              <a:off x="861" y="3498"/>
              <a:ext cx="273" cy="0"/>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
        <p:nvSpPr>
          <p:cNvPr id="1898733" name="Text Box 237"/>
          <p:cNvSpPr txBox="1">
            <a:spLocks noChangeArrowheads="1"/>
          </p:cNvSpPr>
          <p:nvPr/>
        </p:nvSpPr>
        <p:spPr bwMode="auto">
          <a:xfrm>
            <a:off x="2335213" y="5276850"/>
            <a:ext cx="18049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t>; S0=1, L0=1</a:t>
            </a:r>
          </a:p>
          <a:p>
            <a:pPr eaLnBrk="1" hangingPunct="1">
              <a:spcAft>
                <a:spcPct val="0"/>
              </a:spcAft>
              <a:buFontTx/>
              <a:buNone/>
            </a:pPr>
            <a:r>
              <a:rPr lang="en-US" altLang="zh-CN" sz="2400" b="0"/>
              <a:t>; S1=0, L1=1</a:t>
            </a:r>
            <a:endParaRPr lang="zh-CN" altLang="en-US" sz="2400" b="0"/>
          </a:p>
        </p:txBody>
      </p:sp>
      <p:sp>
        <p:nvSpPr>
          <p:cNvPr id="43033" name="Line 239"/>
          <p:cNvSpPr>
            <a:spLocks noChangeShapeType="1"/>
          </p:cNvSpPr>
          <p:nvPr/>
        </p:nvSpPr>
        <p:spPr bwMode="auto">
          <a:xfrm flipH="1">
            <a:off x="7127875" y="2060575"/>
            <a:ext cx="431800" cy="0"/>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43034" name="Line 240"/>
          <p:cNvSpPr>
            <a:spLocks noChangeShapeType="1"/>
          </p:cNvSpPr>
          <p:nvPr/>
        </p:nvSpPr>
        <p:spPr bwMode="auto">
          <a:xfrm flipH="1">
            <a:off x="7127875" y="3860800"/>
            <a:ext cx="431800" cy="0"/>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43035" name="Line 241"/>
          <p:cNvSpPr>
            <a:spLocks noChangeShapeType="1"/>
          </p:cNvSpPr>
          <p:nvPr/>
        </p:nvSpPr>
        <p:spPr bwMode="auto">
          <a:xfrm flipH="1">
            <a:off x="7127875" y="5589588"/>
            <a:ext cx="431800" cy="0"/>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43036"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409A0EB-071D-42F1-920D-F070D4C2FE58}"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43037"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(4)</a:t>
            </a:r>
          </a:p>
        </p:txBody>
      </p:sp>
      <p:sp>
        <p:nvSpPr>
          <p:cNvPr id="4303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D1041CC-A45D-4C44-A523-377704B86F35}" type="slidenum">
              <a:rPr lang="en-US" altLang="zh-CN" sz="1800" b="0" smtClean="0">
                <a:solidFill>
                  <a:srgbClr val="B2B2B2"/>
                </a:solidFill>
                <a:latin typeface="Arial" panose="020B0604020202020204" pitchFamily="34" charset="0"/>
              </a:rPr>
              <a:pPr>
                <a:spcAft>
                  <a:spcPct val="0"/>
                </a:spcAft>
                <a:buFontTx/>
                <a:buNone/>
              </a:pPr>
              <a:t>22</a:t>
            </a:fld>
            <a:endParaRPr lang="en-US" altLang="zh-CN" sz="1800" b="0">
              <a:solidFill>
                <a:srgbClr val="B2B2B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98499">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987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87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125"/>
          <p:cNvSpPr>
            <a:spLocks noChangeShapeType="1"/>
          </p:cNvSpPr>
          <p:nvPr/>
        </p:nvSpPr>
        <p:spPr bwMode="auto">
          <a:xfrm>
            <a:off x="935038" y="3251200"/>
            <a:ext cx="0" cy="3095625"/>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0242" name="Rectangle 2"/>
          <p:cNvSpPr>
            <a:spLocks noGrp="1" noChangeArrowheads="1"/>
          </p:cNvSpPr>
          <p:nvPr>
            <p:ph type="body" idx="1"/>
          </p:nvPr>
        </p:nvSpPr>
        <p:spPr>
          <a:xfrm>
            <a:off x="457200" y="1449388"/>
            <a:ext cx="7210425" cy="4932362"/>
          </a:xfrm>
        </p:spPr>
        <p:txBody>
          <a:bodyPr/>
          <a:lstStyle/>
          <a:p>
            <a:r>
              <a:rPr lang="en-US" altLang="zh-CN"/>
              <a:t>BUS</a:t>
            </a:r>
            <a:r>
              <a:rPr lang="zh-CN" altLang="en-US"/>
              <a:t>：多个部件共享用于传输数据的导线</a:t>
            </a:r>
          </a:p>
          <a:p>
            <a:pPr lvl="1"/>
            <a:r>
              <a:rPr lang="zh-CN" altLang="en-US"/>
              <a:t>每次只能传送一个数据</a:t>
            </a:r>
          </a:p>
        </p:txBody>
      </p:sp>
      <p:sp>
        <p:nvSpPr>
          <p:cNvPr id="44036" name="Rectangle 3"/>
          <p:cNvSpPr>
            <a:spLocks noGrp="1" noChangeArrowheads="1"/>
          </p:cNvSpPr>
          <p:nvPr>
            <p:ph type="title"/>
          </p:nvPr>
        </p:nvSpPr>
        <p:spPr/>
        <p:txBody>
          <a:bodyPr/>
          <a:lstStyle/>
          <a:p>
            <a:r>
              <a:rPr lang="zh-CN" altLang="en-US"/>
              <a:t>总线</a:t>
            </a:r>
          </a:p>
        </p:txBody>
      </p:sp>
      <p:sp>
        <p:nvSpPr>
          <p:cNvPr id="1930316" name="Text Box 76"/>
          <p:cNvSpPr txBox="1">
            <a:spLocks noChangeArrowheads="1"/>
          </p:cNvSpPr>
          <p:nvPr/>
        </p:nvSpPr>
        <p:spPr bwMode="auto">
          <a:xfrm>
            <a:off x="3022600" y="5384800"/>
            <a:ext cx="1296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t>R0 </a:t>
            </a:r>
            <a:r>
              <a:rPr lang="en-US" altLang="zh-CN" sz="2000" b="0">
                <a:sym typeface="Wingdings" panose="05000000000000000000" pitchFamily="2" charset="2"/>
              </a:rPr>
              <a:t></a:t>
            </a:r>
            <a:r>
              <a:rPr lang="en-US" altLang="zh-CN" sz="2400" b="0"/>
              <a:t> </a:t>
            </a:r>
            <a:r>
              <a:rPr lang="en-US" altLang="zh-CN" sz="2400" b="0">
                <a:sym typeface="Wingdings" panose="05000000000000000000" pitchFamily="2" charset="2"/>
              </a:rPr>
              <a:t>R1</a:t>
            </a:r>
            <a:endParaRPr lang="zh-CN" altLang="en-US" sz="2400" b="0"/>
          </a:p>
        </p:txBody>
      </p:sp>
      <p:sp>
        <p:nvSpPr>
          <p:cNvPr id="1930318" name="Text Box 78"/>
          <p:cNvSpPr txBox="1">
            <a:spLocks noChangeArrowheads="1"/>
          </p:cNvSpPr>
          <p:nvPr/>
        </p:nvSpPr>
        <p:spPr bwMode="auto">
          <a:xfrm>
            <a:off x="2808288" y="5768975"/>
            <a:ext cx="1652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t>; S=1, L0=1</a:t>
            </a:r>
            <a:endParaRPr lang="zh-CN" altLang="en-US" sz="2400" b="0"/>
          </a:p>
        </p:txBody>
      </p:sp>
      <p:sp>
        <p:nvSpPr>
          <p:cNvPr id="44039" name="Rectangle 7"/>
          <p:cNvSpPr>
            <a:spLocks noChangeAspect="1" noChangeArrowheads="1"/>
          </p:cNvSpPr>
          <p:nvPr/>
        </p:nvSpPr>
        <p:spPr bwMode="auto">
          <a:xfrm>
            <a:off x="1511300" y="2528888"/>
            <a:ext cx="236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L0</a:t>
            </a:r>
            <a:endParaRPr lang="en-US" altLang="zh-CN" b="0"/>
          </a:p>
        </p:txBody>
      </p:sp>
      <p:sp>
        <p:nvSpPr>
          <p:cNvPr id="44040" name="Freeform 19"/>
          <p:cNvSpPr>
            <a:spLocks noChangeAspect="1"/>
          </p:cNvSpPr>
          <p:nvPr/>
        </p:nvSpPr>
        <p:spPr bwMode="auto">
          <a:xfrm>
            <a:off x="1114425" y="3178175"/>
            <a:ext cx="179388" cy="179388"/>
          </a:xfrm>
          <a:custGeom>
            <a:avLst/>
            <a:gdLst>
              <a:gd name="T0" fmla="*/ 2147483646 w 105"/>
              <a:gd name="T1" fmla="*/ 2147483646 h 105"/>
              <a:gd name="T2" fmla="*/ 2147483646 w 105"/>
              <a:gd name="T3" fmla="*/ 2147483646 h 105"/>
              <a:gd name="T4" fmla="*/ 2147483646 w 105"/>
              <a:gd name="T5" fmla="*/ 2147483646 h 105"/>
              <a:gd name="T6" fmla="*/ 2147483646 w 105"/>
              <a:gd name="T7" fmla="*/ 2147483646 h 105"/>
              <a:gd name="T8" fmla="*/ 2147483646 w 105"/>
              <a:gd name="T9" fmla="*/ 0 h 105"/>
              <a:gd name="T10" fmla="*/ 2147483646 w 105"/>
              <a:gd name="T11" fmla="*/ 0 h 105"/>
              <a:gd name="T12" fmla="*/ 2147483646 w 105"/>
              <a:gd name="T13" fmla="*/ 2147483646 h 105"/>
              <a:gd name="T14" fmla="*/ 2147483646 w 105"/>
              <a:gd name="T15" fmla="*/ 2147483646 h 105"/>
              <a:gd name="T16" fmla="*/ 0 w 105"/>
              <a:gd name="T17" fmla="*/ 2147483646 h 105"/>
              <a:gd name="T18" fmla="*/ 0 w 105"/>
              <a:gd name="T19" fmla="*/ 2147483646 h 105"/>
              <a:gd name="T20" fmla="*/ 2147483646 w 105"/>
              <a:gd name="T21" fmla="*/ 2147483646 h 105"/>
              <a:gd name="T22" fmla="*/ 2147483646 w 105"/>
              <a:gd name="T23" fmla="*/ 2147483646 h 105"/>
              <a:gd name="T24" fmla="*/ 2147483646 w 105"/>
              <a:gd name="T25" fmla="*/ 2147483646 h 105"/>
              <a:gd name="T26" fmla="*/ 2147483646 w 105"/>
              <a:gd name="T27" fmla="*/ 2147483646 h 105"/>
              <a:gd name="T28" fmla="*/ 2147483646 w 105"/>
              <a:gd name="T29" fmla="*/ 2147483646 h 1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05"/>
              <a:gd name="T47" fmla="*/ 105 w 105"/>
              <a:gd name="T48" fmla="*/ 105 h 10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05">
                <a:moveTo>
                  <a:pt x="104" y="8"/>
                </a:moveTo>
                <a:lnTo>
                  <a:pt x="105" y="8"/>
                </a:lnTo>
                <a:lnTo>
                  <a:pt x="105" y="3"/>
                </a:lnTo>
                <a:lnTo>
                  <a:pt x="104" y="2"/>
                </a:lnTo>
                <a:lnTo>
                  <a:pt x="104" y="0"/>
                </a:lnTo>
                <a:lnTo>
                  <a:pt x="99" y="0"/>
                </a:lnTo>
                <a:lnTo>
                  <a:pt x="97" y="2"/>
                </a:lnTo>
                <a:lnTo>
                  <a:pt x="2" y="97"/>
                </a:lnTo>
                <a:lnTo>
                  <a:pt x="0" y="99"/>
                </a:lnTo>
                <a:lnTo>
                  <a:pt x="0" y="104"/>
                </a:lnTo>
                <a:lnTo>
                  <a:pt x="2" y="104"/>
                </a:lnTo>
                <a:lnTo>
                  <a:pt x="3" y="105"/>
                </a:lnTo>
                <a:lnTo>
                  <a:pt x="8" y="105"/>
                </a:lnTo>
                <a:lnTo>
                  <a:pt x="8" y="104"/>
                </a:lnTo>
                <a:lnTo>
                  <a:pt x="10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41" name="Rectangle 20"/>
          <p:cNvSpPr>
            <a:spLocks noChangeAspect="1" noChangeArrowheads="1"/>
          </p:cNvSpPr>
          <p:nvPr/>
        </p:nvSpPr>
        <p:spPr bwMode="auto">
          <a:xfrm>
            <a:off x="1130300" y="2986088"/>
            <a:ext cx="106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n</a:t>
            </a:r>
            <a:endParaRPr lang="en-US" altLang="zh-CN" sz="3200" b="0"/>
          </a:p>
        </p:txBody>
      </p:sp>
      <p:sp>
        <p:nvSpPr>
          <p:cNvPr id="44042" name="Rectangle 23"/>
          <p:cNvSpPr>
            <a:spLocks noChangeAspect="1" noChangeArrowheads="1"/>
          </p:cNvSpPr>
          <p:nvPr/>
        </p:nvSpPr>
        <p:spPr bwMode="auto">
          <a:xfrm>
            <a:off x="1730375" y="3186113"/>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R0</a:t>
            </a:r>
            <a:endParaRPr lang="en-US" altLang="zh-CN" b="0"/>
          </a:p>
        </p:txBody>
      </p:sp>
      <p:sp>
        <p:nvSpPr>
          <p:cNvPr id="44043" name="Rectangle 24"/>
          <p:cNvSpPr>
            <a:spLocks noChangeAspect="1" noChangeArrowheads="1"/>
          </p:cNvSpPr>
          <p:nvPr/>
        </p:nvSpPr>
        <p:spPr bwMode="auto">
          <a:xfrm>
            <a:off x="1725613" y="2863850"/>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Ld</a:t>
            </a:r>
            <a:endParaRPr lang="en-US" altLang="zh-CN" b="0"/>
          </a:p>
        </p:txBody>
      </p:sp>
      <p:sp>
        <p:nvSpPr>
          <p:cNvPr id="44044" name="Freeform 25"/>
          <p:cNvSpPr>
            <a:spLocks noChangeAspect="1"/>
          </p:cNvSpPr>
          <p:nvPr/>
        </p:nvSpPr>
        <p:spPr bwMode="auto">
          <a:xfrm>
            <a:off x="1524000" y="2824163"/>
            <a:ext cx="642938" cy="822325"/>
          </a:xfrm>
          <a:custGeom>
            <a:avLst/>
            <a:gdLst>
              <a:gd name="T0" fmla="*/ 2147483646 w 376"/>
              <a:gd name="T1" fmla="*/ 0 h 590"/>
              <a:gd name="T2" fmla="*/ 2147483646 w 376"/>
              <a:gd name="T3" fmla="*/ 0 h 590"/>
              <a:gd name="T4" fmla="*/ 2147483646 w 376"/>
              <a:gd name="T5" fmla="*/ 2147483646 h 590"/>
              <a:gd name="T6" fmla="*/ 0 w 376"/>
              <a:gd name="T7" fmla="*/ 2147483646 h 590"/>
              <a:gd name="T8" fmla="*/ 0 w 376"/>
              <a:gd name="T9" fmla="*/ 2147483646 h 590"/>
              <a:gd name="T10" fmla="*/ 2147483646 w 376"/>
              <a:gd name="T11" fmla="*/ 2147483646 h 590"/>
              <a:gd name="T12" fmla="*/ 2147483646 w 376"/>
              <a:gd name="T13" fmla="*/ 2147483646 h 590"/>
              <a:gd name="T14" fmla="*/ 2147483646 w 376"/>
              <a:gd name="T15" fmla="*/ 2147483646 h 590"/>
              <a:gd name="T16" fmla="*/ 2147483646 w 376"/>
              <a:gd name="T17" fmla="*/ 2147483646 h 590"/>
              <a:gd name="T18" fmla="*/ 2147483646 w 376"/>
              <a:gd name="T19" fmla="*/ 2147483646 h 590"/>
              <a:gd name="T20" fmla="*/ 2147483646 w 376"/>
              <a:gd name="T21" fmla="*/ 2147483646 h 590"/>
              <a:gd name="T22" fmla="*/ 2147483646 w 376"/>
              <a:gd name="T23" fmla="*/ 2147483646 h 590"/>
              <a:gd name="T24" fmla="*/ 2147483646 w 376"/>
              <a:gd name="T25" fmla="*/ 0 h 590"/>
              <a:gd name="T26" fmla="*/ 2147483646 w 376"/>
              <a:gd name="T27" fmla="*/ 0 h 590"/>
              <a:gd name="T28" fmla="*/ 2147483646 w 376"/>
              <a:gd name="T29" fmla="*/ 0 h 590"/>
              <a:gd name="T30" fmla="*/ 2147483646 w 376"/>
              <a:gd name="T31" fmla="*/ 2147483646 h 590"/>
              <a:gd name="T32" fmla="*/ 2147483646 w 376"/>
              <a:gd name="T33" fmla="*/ 2147483646 h 590"/>
              <a:gd name="T34" fmla="*/ 2147483646 w 376"/>
              <a:gd name="T35" fmla="*/ 2147483646 h 590"/>
              <a:gd name="T36" fmla="*/ 2147483646 w 376"/>
              <a:gd name="T37" fmla="*/ 2147483646 h 590"/>
              <a:gd name="T38" fmla="*/ 2147483646 w 376"/>
              <a:gd name="T39" fmla="*/ 2147483646 h 590"/>
              <a:gd name="T40" fmla="*/ 2147483646 w 376"/>
              <a:gd name="T41" fmla="*/ 2147483646 h 590"/>
              <a:gd name="T42" fmla="*/ 2147483646 w 376"/>
              <a:gd name="T43" fmla="*/ 2147483646 h 590"/>
              <a:gd name="T44" fmla="*/ 2147483646 w 376"/>
              <a:gd name="T45" fmla="*/ 2147483646 h 590"/>
              <a:gd name="T46" fmla="*/ 2147483646 w 376"/>
              <a:gd name="T47" fmla="*/ 2147483646 h 590"/>
              <a:gd name="T48" fmla="*/ 2147483646 w 376"/>
              <a:gd name="T49" fmla="*/ 0 h 59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6"/>
              <a:gd name="T76" fmla="*/ 0 h 590"/>
              <a:gd name="T77" fmla="*/ 376 w 376"/>
              <a:gd name="T78" fmla="*/ 590 h 59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6" h="590">
                <a:moveTo>
                  <a:pt x="10" y="0"/>
                </a:moveTo>
                <a:lnTo>
                  <a:pt x="7" y="0"/>
                </a:lnTo>
                <a:lnTo>
                  <a:pt x="4" y="3"/>
                </a:lnTo>
                <a:lnTo>
                  <a:pt x="0" y="6"/>
                </a:lnTo>
                <a:lnTo>
                  <a:pt x="0" y="583"/>
                </a:lnTo>
                <a:lnTo>
                  <a:pt x="4" y="587"/>
                </a:lnTo>
                <a:lnTo>
                  <a:pt x="7" y="590"/>
                </a:lnTo>
                <a:lnTo>
                  <a:pt x="369" y="590"/>
                </a:lnTo>
                <a:lnTo>
                  <a:pt x="373" y="587"/>
                </a:lnTo>
                <a:lnTo>
                  <a:pt x="376" y="583"/>
                </a:lnTo>
                <a:lnTo>
                  <a:pt x="376" y="6"/>
                </a:lnTo>
                <a:lnTo>
                  <a:pt x="373" y="3"/>
                </a:lnTo>
                <a:lnTo>
                  <a:pt x="369" y="0"/>
                </a:lnTo>
                <a:lnTo>
                  <a:pt x="366" y="0"/>
                </a:lnTo>
                <a:lnTo>
                  <a:pt x="10" y="0"/>
                </a:lnTo>
                <a:lnTo>
                  <a:pt x="10" y="20"/>
                </a:lnTo>
                <a:lnTo>
                  <a:pt x="366" y="20"/>
                </a:lnTo>
                <a:lnTo>
                  <a:pt x="356" y="10"/>
                </a:lnTo>
                <a:lnTo>
                  <a:pt x="356" y="580"/>
                </a:lnTo>
                <a:lnTo>
                  <a:pt x="366" y="570"/>
                </a:lnTo>
                <a:lnTo>
                  <a:pt x="10" y="570"/>
                </a:lnTo>
                <a:lnTo>
                  <a:pt x="20" y="580"/>
                </a:lnTo>
                <a:lnTo>
                  <a:pt x="20" y="10"/>
                </a:lnTo>
                <a:lnTo>
                  <a:pt x="10" y="2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45" name="Line 60"/>
          <p:cNvSpPr>
            <a:spLocks noChangeShapeType="1"/>
          </p:cNvSpPr>
          <p:nvPr/>
        </p:nvSpPr>
        <p:spPr bwMode="auto">
          <a:xfrm>
            <a:off x="2663825" y="3251200"/>
            <a:ext cx="0" cy="9715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6" name="Line 72"/>
          <p:cNvSpPr>
            <a:spLocks noChangeShapeType="1"/>
          </p:cNvSpPr>
          <p:nvPr/>
        </p:nvSpPr>
        <p:spPr bwMode="auto">
          <a:xfrm>
            <a:off x="935038" y="3255963"/>
            <a:ext cx="611187"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4047" name="Rectangle 79"/>
          <p:cNvSpPr>
            <a:spLocks noChangeAspect="1" noChangeArrowheads="1"/>
          </p:cNvSpPr>
          <p:nvPr/>
        </p:nvSpPr>
        <p:spPr bwMode="auto">
          <a:xfrm>
            <a:off x="3321050" y="3449638"/>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S</a:t>
            </a:r>
            <a:endParaRPr lang="en-US" altLang="zh-CN" sz="3200" b="0"/>
          </a:p>
        </p:txBody>
      </p:sp>
      <p:sp>
        <p:nvSpPr>
          <p:cNvPr id="44048" name="Freeform 84"/>
          <p:cNvSpPr>
            <a:spLocks noChangeAspect="1"/>
          </p:cNvSpPr>
          <p:nvPr/>
        </p:nvSpPr>
        <p:spPr bwMode="auto">
          <a:xfrm>
            <a:off x="3024188" y="3971925"/>
            <a:ext cx="696912" cy="1073150"/>
          </a:xfrm>
          <a:custGeom>
            <a:avLst/>
            <a:gdLst>
              <a:gd name="T0" fmla="*/ 2147483646 w 376"/>
              <a:gd name="T1" fmla="*/ 0 h 396"/>
              <a:gd name="T2" fmla="*/ 2147483646 w 376"/>
              <a:gd name="T3" fmla="*/ 0 h 396"/>
              <a:gd name="T4" fmla="*/ 2147483646 w 376"/>
              <a:gd name="T5" fmla="*/ 2147483646 h 396"/>
              <a:gd name="T6" fmla="*/ 0 w 376"/>
              <a:gd name="T7" fmla="*/ 2147483646 h 396"/>
              <a:gd name="T8" fmla="*/ 0 w 376"/>
              <a:gd name="T9" fmla="*/ 2147483646 h 396"/>
              <a:gd name="T10" fmla="*/ 2147483646 w 376"/>
              <a:gd name="T11" fmla="*/ 2147483646 h 396"/>
              <a:gd name="T12" fmla="*/ 2147483646 w 376"/>
              <a:gd name="T13" fmla="*/ 2147483646 h 396"/>
              <a:gd name="T14" fmla="*/ 2147483646 w 376"/>
              <a:gd name="T15" fmla="*/ 2147483646 h 396"/>
              <a:gd name="T16" fmla="*/ 2147483646 w 376"/>
              <a:gd name="T17" fmla="*/ 2147483646 h 396"/>
              <a:gd name="T18" fmla="*/ 2147483646 w 376"/>
              <a:gd name="T19" fmla="*/ 2147483646 h 396"/>
              <a:gd name="T20" fmla="*/ 2147483646 w 376"/>
              <a:gd name="T21" fmla="*/ 2147483646 h 396"/>
              <a:gd name="T22" fmla="*/ 2147483646 w 376"/>
              <a:gd name="T23" fmla="*/ 2147483646 h 396"/>
              <a:gd name="T24" fmla="*/ 2147483646 w 376"/>
              <a:gd name="T25" fmla="*/ 0 h 396"/>
              <a:gd name="T26" fmla="*/ 2147483646 w 376"/>
              <a:gd name="T27" fmla="*/ 0 h 396"/>
              <a:gd name="T28" fmla="*/ 2147483646 w 376"/>
              <a:gd name="T29" fmla="*/ 0 h 396"/>
              <a:gd name="T30" fmla="*/ 2147483646 w 376"/>
              <a:gd name="T31" fmla="*/ 2147483646 h 396"/>
              <a:gd name="T32" fmla="*/ 2147483646 w 376"/>
              <a:gd name="T33" fmla="*/ 2147483646 h 396"/>
              <a:gd name="T34" fmla="*/ 2147483646 w 376"/>
              <a:gd name="T35" fmla="*/ 2147483646 h 396"/>
              <a:gd name="T36" fmla="*/ 2147483646 w 376"/>
              <a:gd name="T37" fmla="*/ 2147483646 h 396"/>
              <a:gd name="T38" fmla="*/ 2147483646 w 376"/>
              <a:gd name="T39" fmla="*/ 2147483646 h 396"/>
              <a:gd name="T40" fmla="*/ 2147483646 w 376"/>
              <a:gd name="T41" fmla="*/ 2147483646 h 396"/>
              <a:gd name="T42" fmla="*/ 2147483646 w 376"/>
              <a:gd name="T43" fmla="*/ 2147483646 h 396"/>
              <a:gd name="T44" fmla="*/ 2147483646 w 376"/>
              <a:gd name="T45" fmla="*/ 2147483646 h 396"/>
              <a:gd name="T46" fmla="*/ 2147483646 w 376"/>
              <a:gd name="T47" fmla="*/ 2147483646 h 396"/>
              <a:gd name="T48" fmla="*/ 2147483646 w 376"/>
              <a:gd name="T49" fmla="*/ 0 h 39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6"/>
              <a:gd name="T76" fmla="*/ 0 h 396"/>
              <a:gd name="T77" fmla="*/ 376 w 376"/>
              <a:gd name="T78" fmla="*/ 396 h 39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6" h="396">
                <a:moveTo>
                  <a:pt x="10" y="0"/>
                </a:moveTo>
                <a:lnTo>
                  <a:pt x="7" y="0"/>
                </a:lnTo>
                <a:lnTo>
                  <a:pt x="3" y="3"/>
                </a:lnTo>
                <a:lnTo>
                  <a:pt x="0" y="7"/>
                </a:lnTo>
                <a:lnTo>
                  <a:pt x="0" y="389"/>
                </a:lnTo>
                <a:lnTo>
                  <a:pt x="3" y="392"/>
                </a:lnTo>
                <a:lnTo>
                  <a:pt x="7" y="396"/>
                </a:lnTo>
                <a:lnTo>
                  <a:pt x="369" y="396"/>
                </a:lnTo>
                <a:lnTo>
                  <a:pt x="372" y="392"/>
                </a:lnTo>
                <a:lnTo>
                  <a:pt x="376" y="389"/>
                </a:lnTo>
                <a:lnTo>
                  <a:pt x="376" y="7"/>
                </a:lnTo>
                <a:lnTo>
                  <a:pt x="372" y="3"/>
                </a:lnTo>
                <a:lnTo>
                  <a:pt x="369" y="0"/>
                </a:lnTo>
                <a:lnTo>
                  <a:pt x="366" y="0"/>
                </a:lnTo>
                <a:lnTo>
                  <a:pt x="10" y="0"/>
                </a:lnTo>
                <a:lnTo>
                  <a:pt x="10" y="20"/>
                </a:lnTo>
                <a:lnTo>
                  <a:pt x="366" y="20"/>
                </a:lnTo>
                <a:lnTo>
                  <a:pt x="356" y="10"/>
                </a:lnTo>
                <a:lnTo>
                  <a:pt x="356" y="386"/>
                </a:lnTo>
                <a:lnTo>
                  <a:pt x="366" y="376"/>
                </a:lnTo>
                <a:lnTo>
                  <a:pt x="10" y="376"/>
                </a:lnTo>
                <a:lnTo>
                  <a:pt x="20" y="386"/>
                </a:lnTo>
                <a:lnTo>
                  <a:pt x="20" y="10"/>
                </a:lnTo>
                <a:lnTo>
                  <a:pt x="10" y="2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49" name="Rectangle 85"/>
          <p:cNvSpPr>
            <a:spLocks noChangeAspect="1" noChangeArrowheads="1"/>
          </p:cNvSpPr>
          <p:nvPr/>
        </p:nvSpPr>
        <p:spPr bwMode="auto">
          <a:xfrm>
            <a:off x="3255963" y="4414838"/>
            <a:ext cx="3937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300">
                <a:solidFill>
                  <a:srgbClr val="000000"/>
                </a:solidFill>
              </a:rPr>
              <a:t>MUX</a:t>
            </a:r>
            <a:endParaRPr lang="en-US" altLang="zh-CN" b="0"/>
          </a:p>
        </p:txBody>
      </p:sp>
      <p:sp>
        <p:nvSpPr>
          <p:cNvPr id="44050" name="Rectangle 86"/>
          <p:cNvSpPr>
            <a:spLocks noChangeAspect="1" noChangeArrowheads="1"/>
          </p:cNvSpPr>
          <p:nvPr/>
        </p:nvSpPr>
        <p:spPr bwMode="auto">
          <a:xfrm>
            <a:off x="3327400" y="4011613"/>
            <a:ext cx="106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S</a:t>
            </a:r>
            <a:endParaRPr lang="en-US" altLang="zh-CN" sz="3200" b="0"/>
          </a:p>
        </p:txBody>
      </p:sp>
      <p:sp>
        <p:nvSpPr>
          <p:cNvPr id="44051" name="Rectangle 87"/>
          <p:cNvSpPr>
            <a:spLocks noChangeAspect="1" noChangeArrowheads="1"/>
          </p:cNvSpPr>
          <p:nvPr/>
        </p:nvSpPr>
        <p:spPr bwMode="auto">
          <a:xfrm>
            <a:off x="3113088" y="4103688"/>
            <a:ext cx="952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0</a:t>
            </a:r>
            <a:endParaRPr lang="en-US" altLang="zh-CN" sz="3200" b="0"/>
          </a:p>
        </p:txBody>
      </p:sp>
      <p:sp>
        <p:nvSpPr>
          <p:cNvPr id="44052" name="Rectangle 88"/>
          <p:cNvSpPr>
            <a:spLocks noChangeAspect="1" noChangeArrowheads="1"/>
          </p:cNvSpPr>
          <p:nvPr/>
        </p:nvSpPr>
        <p:spPr bwMode="auto">
          <a:xfrm>
            <a:off x="3108325" y="4387850"/>
            <a:ext cx="952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1</a:t>
            </a:r>
            <a:endParaRPr lang="en-US" altLang="zh-CN" sz="3200" b="0"/>
          </a:p>
        </p:txBody>
      </p:sp>
      <p:sp>
        <p:nvSpPr>
          <p:cNvPr id="44053" name="Freeform 89"/>
          <p:cNvSpPr>
            <a:spLocks noChangeAspect="1"/>
          </p:cNvSpPr>
          <p:nvPr/>
        </p:nvSpPr>
        <p:spPr bwMode="auto">
          <a:xfrm>
            <a:off x="3363913" y="3705225"/>
            <a:ext cx="33337" cy="295275"/>
          </a:xfrm>
          <a:custGeom>
            <a:avLst/>
            <a:gdLst>
              <a:gd name="T0" fmla="*/ 2147483646 w 20"/>
              <a:gd name="T1" fmla="*/ 2147483646 h 173"/>
              <a:gd name="T2" fmla="*/ 2147483646 w 20"/>
              <a:gd name="T3" fmla="*/ 2147483646 h 173"/>
              <a:gd name="T4" fmla="*/ 2147483646 w 20"/>
              <a:gd name="T5" fmla="*/ 2147483646 h 173"/>
              <a:gd name="T6" fmla="*/ 2147483646 w 20"/>
              <a:gd name="T7" fmla="*/ 0 h 173"/>
              <a:gd name="T8" fmla="*/ 2147483646 w 20"/>
              <a:gd name="T9" fmla="*/ 0 h 173"/>
              <a:gd name="T10" fmla="*/ 2147483646 w 20"/>
              <a:gd name="T11" fmla="*/ 2147483646 h 173"/>
              <a:gd name="T12" fmla="*/ 0 w 20"/>
              <a:gd name="T13" fmla="*/ 2147483646 h 173"/>
              <a:gd name="T14" fmla="*/ 0 w 20"/>
              <a:gd name="T15" fmla="*/ 2147483646 h 173"/>
              <a:gd name="T16" fmla="*/ 2147483646 w 20"/>
              <a:gd name="T17" fmla="*/ 2147483646 h 173"/>
              <a:gd name="T18" fmla="*/ 2147483646 w 20"/>
              <a:gd name="T19" fmla="*/ 2147483646 h 173"/>
              <a:gd name="T20" fmla="*/ 2147483646 w 20"/>
              <a:gd name="T21" fmla="*/ 2147483646 h 173"/>
              <a:gd name="T22" fmla="*/ 2147483646 w 20"/>
              <a:gd name="T23" fmla="*/ 2147483646 h 173"/>
              <a:gd name="T24" fmla="*/ 2147483646 w 20"/>
              <a:gd name="T25" fmla="*/ 2147483646 h 173"/>
              <a:gd name="T26" fmla="*/ 2147483646 w 20"/>
              <a:gd name="T27" fmla="*/ 2147483646 h 173"/>
              <a:gd name="T28" fmla="*/ 2147483646 w 20"/>
              <a:gd name="T29" fmla="*/ 2147483646 h 17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173"/>
              <a:gd name="T47" fmla="*/ 20 w 20"/>
              <a:gd name="T48" fmla="*/ 173 h 17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173">
                <a:moveTo>
                  <a:pt x="20" y="10"/>
                </a:moveTo>
                <a:lnTo>
                  <a:pt x="20" y="7"/>
                </a:lnTo>
                <a:lnTo>
                  <a:pt x="16" y="3"/>
                </a:lnTo>
                <a:lnTo>
                  <a:pt x="13" y="0"/>
                </a:lnTo>
                <a:lnTo>
                  <a:pt x="7" y="0"/>
                </a:lnTo>
                <a:lnTo>
                  <a:pt x="3" y="3"/>
                </a:lnTo>
                <a:lnTo>
                  <a:pt x="0" y="7"/>
                </a:lnTo>
                <a:lnTo>
                  <a:pt x="0" y="167"/>
                </a:lnTo>
                <a:lnTo>
                  <a:pt x="3" y="170"/>
                </a:lnTo>
                <a:lnTo>
                  <a:pt x="7" y="173"/>
                </a:lnTo>
                <a:lnTo>
                  <a:pt x="13" y="173"/>
                </a:lnTo>
                <a:lnTo>
                  <a:pt x="16" y="170"/>
                </a:lnTo>
                <a:lnTo>
                  <a:pt x="20" y="167"/>
                </a:lnTo>
                <a:lnTo>
                  <a:pt x="20" y="163"/>
                </a:lnTo>
                <a:lnTo>
                  <a:pt x="2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54" name="Line 90"/>
          <p:cNvSpPr>
            <a:spLocks noChangeShapeType="1"/>
          </p:cNvSpPr>
          <p:nvPr/>
        </p:nvSpPr>
        <p:spPr bwMode="auto">
          <a:xfrm>
            <a:off x="2663825" y="4216400"/>
            <a:ext cx="395288"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4055" name="Line 91"/>
          <p:cNvSpPr>
            <a:spLocks noChangeShapeType="1"/>
          </p:cNvSpPr>
          <p:nvPr/>
        </p:nvSpPr>
        <p:spPr bwMode="auto">
          <a:xfrm>
            <a:off x="2159000" y="4505325"/>
            <a:ext cx="900113"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4056" name="Rectangle 92"/>
          <p:cNvSpPr>
            <a:spLocks noChangeAspect="1" noChangeArrowheads="1"/>
          </p:cNvSpPr>
          <p:nvPr/>
        </p:nvSpPr>
        <p:spPr bwMode="auto">
          <a:xfrm>
            <a:off x="3109913" y="4684713"/>
            <a:ext cx="952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2</a:t>
            </a:r>
            <a:endParaRPr lang="en-US" altLang="zh-CN" sz="3200" b="0"/>
          </a:p>
        </p:txBody>
      </p:sp>
      <p:sp>
        <p:nvSpPr>
          <p:cNvPr id="44057" name="Line 95"/>
          <p:cNvSpPr>
            <a:spLocks noChangeShapeType="1"/>
          </p:cNvSpPr>
          <p:nvPr/>
        </p:nvSpPr>
        <p:spPr bwMode="auto">
          <a:xfrm>
            <a:off x="2663825" y="4835525"/>
            <a:ext cx="395288"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4058" name="Freeform 96"/>
          <p:cNvSpPr>
            <a:spLocks noChangeAspect="1"/>
          </p:cNvSpPr>
          <p:nvPr/>
        </p:nvSpPr>
        <p:spPr bwMode="auto">
          <a:xfrm>
            <a:off x="3997325" y="4427538"/>
            <a:ext cx="179388" cy="180975"/>
          </a:xfrm>
          <a:custGeom>
            <a:avLst/>
            <a:gdLst>
              <a:gd name="T0" fmla="*/ 2147483646 w 105"/>
              <a:gd name="T1" fmla="*/ 2147483646 h 106"/>
              <a:gd name="T2" fmla="*/ 2147483646 w 105"/>
              <a:gd name="T3" fmla="*/ 2147483646 h 106"/>
              <a:gd name="T4" fmla="*/ 2147483646 w 105"/>
              <a:gd name="T5" fmla="*/ 2147483646 h 106"/>
              <a:gd name="T6" fmla="*/ 2147483646 w 105"/>
              <a:gd name="T7" fmla="*/ 2147483646 h 106"/>
              <a:gd name="T8" fmla="*/ 2147483646 w 105"/>
              <a:gd name="T9" fmla="*/ 0 h 106"/>
              <a:gd name="T10" fmla="*/ 2147483646 w 105"/>
              <a:gd name="T11" fmla="*/ 0 h 106"/>
              <a:gd name="T12" fmla="*/ 2147483646 w 105"/>
              <a:gd name="T13" fmla="*/ 2147483646 h 106"/>
              <a:gd name="T14" fmla="*/ 2147483646 w 105"/>
              <a:gd name="T15" fmla="*/ 2147483646 h 106"/>
              <a:gd name="T16" fmla="*/ 0 w 105"/>
              <a:gd name="T17" fmla="*/ 2147483646 h 106"/>
              <a:gd name="T18" fmla="*/ 0 w 105"/>
              <a:gd name="T19" fmla="*/ 2147483646 h 106"/>
              <a:gd name="T20" fmla="*/ 2147483646 w 105"/>
              <a:gd name="T21" fmla="*/ 2147483646 h 106"/>
              <a:gd name="T22" fmla="*/ 2147483646 w 105"/>
              <a:gd name="T23" fmla="*/ 2147483646 h 106"/>
              <a:gd name="T24" fmla="*/ 2147483646 w 105"/>
              <a:gd name="T25" fmla="*/ 2147483646 h 106"/>
              <a:gd name="T26" fmla="*/ 2147483646 w 105"/>
              <a:gd name="T27" fmla="*/ 2147483646 h 106"/>
              <a:gd name="T28" fmla="*/ 2147483646 w 105"/>
              <a:gd name="T29" fmla="*/ 2147483646 h 1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06"/>
              <a:gd name="T47" fmla="*/ 105 w 105"/>
              <a:gd name="T48" fmla="*/ 106 h 10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06">
                <a:moveTo>
                  <a:pt x="103" y="9"/>
                </a:moveTo>
                <a:lnTo>
                  <a:pt x="105" y="9"/>
                </a:lnTo>
                <a:lnTo>
                  <a:pt x="105" y="4"/>
                </a:lnTo>
                <a:lnTo>
                  <a:pt x="103" y="2"/>
                </a:lnTo>
                <a:lnTo>
                  <a:pt x="103" y="0"/>
                </a:lnTo>
                <a:lnTo>
                  <a:pt x="98" y="0"/>
                </a:lnTo>
                <a:lnTo>
                  <a:pt x="97" y="2"/>
                </a:lnTo>
                <a:lnTo>
                  <a:pt x="1" y="98"/>
                </a:lnTo>
                <a:lnTo>
                  <a:pt x="0" y="99"/>
                </a:lnTo>
                <a:lnTo>
                  <a:pt x="0" y="104"/>
                </a:lnTo>
                <a:lnTo>
                  <a:pt x="1" y="104"/>
                </a:lnTo>
                <a:lnTo>
                  <a:pt x="3" y="106"/>
                </a:lnTo>
                <a:lnTo>
                  <a:pt x="8" y="106"/>
                </a:lnTo>
                <a:lnTo>
                  <a:pt x="8" y="104"/>
                </a:lnTo>
                <a:lnTo>
                  <a:pt x="10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59" name="Rectangle 97"/>
          <p:cNvSpPr>
            <a:spLocks noChangeAspect="1" noChangeArrowheads="1"/>
          </p:cNvSpPr>
          <p:nvPr/>
        </p:nvSpPr>
        <p:spPr bwMode="auto">
          <a:xfrm>
            <a:off x="3997325" y="4216400"/>
            <a:ext cx="106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n</a:t>
            </a:r>
            <a:endParaRPr lang="en-US" altLang="zh-CN" sz="3200" b="0"/>
          </a:p>
        </p:txBody>
      </p:sp>
      <p:sp>
        <p:nvSpPr>
          <p:cNvPr id="44060" name="Line 98"/>
          <p:cNvSpPr>
            <a:spLocks noChangeShapeType="1"/>
          </p:cNvSpPr>
          <p:nvPr/>
        </p:nvSpPr>
        <p:spPr bwMode="auto">
          <a:xfrm>
            <a:off x="3709988" y="4511675"/>
            <a:ext cx="8985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4061" name="Freeform 99"/>
          <p:cNvSpPr>
            <a:spLocks noChangeAspect="1"/>
          </p:cNvSpPr>
          <p:nvPr/>
        </p:nvSpPr>
        <p:spPr bwMode="auto">
          <a:xfrm>
            <a:off x="2303463" y="3178175"/>
            <a:ext cx="179387" cy="179388"/>
          </a:xfrm>
          <a:custGeom>
            <a:avLst/>
            <a:gdLst>
              <a:gd name="T0" fmla="*/ 2147483646 w 105"/>
              <a:gd name="T1" fmla="*/ 2147483646 h 105"/>
              <a:gd name="T2" fmla="*/ 2147483646 w 105"/>
              <a:gd name="T3" fmla="*/ 2147483646 h 105"/>
              <a:gd name="T4" fmla="*/ 2147483646 w 105"/>
              <a:gd name="T5" fmla="*/ 2147483646 h 105"/>
              <a:gd name="T6" fmla="*/ 2147483646 w 105"/>
              <a:gd name="T7" fmla="*/ 2147483646 h 105"/>
              <a:gd name="T8" fmla="*/ 2147483646 w 105"/>
              <a:gd name="T9" fmla="*/ 0 h 105"/>
              <a:gd name="T10" fmla="*/ 2147483646 w 105"/>
              <a:gd name="T11" fmla="*/ 0 h 105"/>
              <a:gd name="T12" fmla="*/ 2147483646 w 105"/>
              <a:gd name="T13" fmla="*/ 2147483646 h 105"/>
              <a:gd name="T14" fmla="*/ 2147483646 w 105"/>
              <a:gd name="T15" fmla="*/ 2147483646 h 105"/>
              <a:gd name="T16" fmla="*/ 0 w 105"/>
              <a:gd name="T17" fmla="*/ 2147483646 h 105"/>
              <a:gd name="T18" fmla="*/ 0 w 105"/>
              <a:gd name="T19" fmla="*/ 2147483646 h 105"/>
              <a:gd name="T20" fmla="*/ 2147483646 w 105"/>
              <a:gd name="T21" fmla="*/ 2147483646 h 105"/>
              <a:gd name="T22" fmla="*/ 2147483646 w 105"/>
              <a:gd name="T23" fmla="*/ 2147483646 h 105"/>
              <a:gd name="T24" fmla="*/ 2147483646 w 105"/>
              <a:gd name="T25" fmla="*/ 2147483646 h 105"/>
              <a:gd name="T26" fmla="*/ 2147483646 w 105"/>
              <a:gd name="T27" fmla="*/ 2147483646 h 105"/>
              <a:gd name="T28" fmla="*/ 2147483646 w 105"/>
              <a:gd name="T29" fmla="*/ 2147483646 h 1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05"/>
              <a:gd name="T47" fmla="*/ 105 w 105"/>
              <a:gd name="T48" fmla="*/ 105 h 10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05">
                <a:moveTo>
                  <a:pt x="104" y="8"/>
                </a:moveTo>
                <a:lnTo>
                  <a:pt x="105" y="8"/>
                </a:lnTo>
                <a:lnTo>
                  <a:pt x="105" y="3"/>
                </a:lnTo>
                <a:lnTo>
                  <a:pt x="104" y="2"/>
                </a:lnTo>
                <a:lnTo>
                  <a:pt x="104" y="0"/>
                </a:lnTo>
                <a:lnTo>
                  <a:pt x="99" y="0"/>
                </a:lnTo>
                <a:lnTo>
                  <a:pt x="97" y="2"/>
                </a:lnTo>
                <a:lnTo>
                  <a:pt x="2" y="97"/>
                </a:lnTo>
                <a:lnTo>
                  <a:pt x="0" y="99"/>
                </a:lnTo>
                <a:lnTo>
                  <a:pt x="0" y="104"/>
                </a:lnTo>
                <a:lnTo>
                  <a:pt x="2" y="104"/>
                </a:lnTo>
                <a:lnTo>
                  <a:pt x="3" y="105"/>
                </a:lnTo>
                <a:lnTo>
                  <a:pt x="8" y="105"/>
                </a:lnTo>
                <a:lnTo>
                  <a:pt x="8" y="104"/>
                </a:lnTo>
                <a:lnTo>
                  <a:pt x="10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62" name="Rectangle 100"/>
          <p:cNvSpPr>
            <a:spLocks noChangeAspect="1" noChangeArrowheads="1"/>
          </p:cNvSpPr>
          <p:nvPr/>
        </p:nvSpPr>
        <p:spPr bwMode="auto">
          <a:xfrm>
            <a:off x="2354263" y="2960688"/>
            <a:ext cx="1063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n</a:t>
            </a:r>
            <a:endParaRPr lang="en-US" altLang="zh-CN" sz="3200" b="0"/>
          </a:p>
        </p:txBody>
      </p:sp>
      <p:sp>
        <p:nvSpPr>
          <p:cNvPr id="44063" name="Line 101"/>
          <p:cNvSpPr>
            <a:spLocks noChangeShapeType="1"/>
          </p:cNvSpPr>
          <p:nvPr/>
        </p:nvSpPr>
        <p:spPr bwMode="auto">
          <a:xfrm>
            <a:off x="2159000" y="3255963"/>
            <a:ext cx="503238" cy="0"/>
          </a:xfrm>
          <a:prstGeom prst="line">
            <a:avLst/>
          </a:prstGeom>
          <a:noFill/>
          <a:ln w="28575">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44064" name="Line 102"/>
          <p:cNvSpPr>
            <a:spLocks noChangeShapeType="1"/>
          </p:cNvSpPr>
          <p:nvPr/>
        </p:nvSpPr>
        <p:spPr bwMode="auto">
          <a:xfrm>
            <a:off x="1835150" y="2616200"/>
            <a:ext cx="0" cy="2174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5" name="Rectangle 103"/>
          <p:cNvSpPr>
            <a:spLocks noChangeAspect="1" noChangeArrowheads="1"/>
          </p:cNvSpPr>
          <p:nvPr/>
        </p:nvSpPr>
        <p:spPr bwMode="auto">
          <a:xfrm>
            <a:off x="1511300" y="3783013"/>
            <a:ext cx="236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L1</a:t>
            </a:r>
            <a:endParaRPr lang="en-US" altLang="zh-CN" b="0"/>
          </a:p>
        </p:txBody>
      </p:sp>
      <p:sp>
        <p:nvSpPr>
          <p:cNvPr id="44066" name="Freeform 104"/>
          <p:cNvSpPr>
            <a:spLocks noChangeAspect="1"/>
          </p:cNvSpPr>
          <p:nvPr/>
        </p:nvSpPr>
        <p:spPr bwMode="auto">
          <a:xfrm>
            <a:off x="1114425" y="4432300"/>
            <a:ext cx="179388" cy="179388"/>
          </a:xfrm>
          <a:custGeom>
            <a:avLst/>
            <a:gdLst>
              <a:gd name="T0" fmla="*/ 2147483646 w 105"/>
              <a:gd name="T1" fmla="*/ 2147483646 h 105"/>
              <a:gd name="T2" fmla="*/ 2147483646 w 105"/>
              <a:gd name="T3" fmla="*/ 2147483646 h 105"/>
              <a:gd name="T4" fmla="*/ 2147483646 w 105"/>
              <a:gd name="T5" fmla="*/ 2147483646 h 105"/>
              <a:gd name="T6" fmla="*/ 2147483646 w 105"/>
              <a:gd name="T7" fmla="*/ 2147483646 h 105"/>
              <a:gd name="T8" fmla="*/ 2147483646 w 105"/>
              <a:gd name="T9" fmla="*/ 0 h 105"/>
              <a:gd name="T10" fmla="*/ 2147483646 w 105"/>
              <a:gd name="T11" fmla="*/ 0 h 105"/>
              <a:gd name="T12" fmla="*/ 2147483646 w 105"/>
              <a:gd name="T13" fmla="*/ 2147483646 h 105"/>
              <a:gd name="T14" fmla="*/ 2147483646 w 105"/>
              <a:gd name="T15" fmla="*/ 2147483646 h 105"/>
              <a:gd name="T16" fmla="*/ 0 w 105"/>
              <a:gd name="T17" fmla="*/ 2147483646 h 105"/>
              <a:gd name="T18" fmla="*/ 0 w 105"/>
              <a:gd name="T19" fmla="*/ 2147483646 h 105"/>
              <a:gd name="T20" fmla="*/ 2147483646 w 105"/>
              <a:gd name="T21" fmla="*/ 2147483646 h 105"/>
              <a:gd name="T22" fmla="*/ 2147483646 w 105"/>
              <a:gd name="T23" fmla="*/ 2147483646 h 105"/>
              <a:gd name="T24" fmla="*/ 2147483646 w 105"/>
              <a:gd name="T25" fmla="*/ 2147483646 h 105"/>
              <a:gd name="T26" fmla="*/ 2147483646 w 105"/>
              <a:gd name="T27" fmla="*/ 2147483646 h 105"/>
              <a:gd name="T28" fmla="*/ 2147483646 w 105"/>
              <a:gd name="T29" fmla="*/ 2147483646 h 1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05"/>
              <a:gd name="T47" fmla="*/ 105 w 105"/>
              <a:gd name="T48" fmla="*/ 105 h 10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05">
                <a:moveTo>
                  <a:pt x="104" y="8"/>
                </a:moveTo>
                <a:lnTo>
                  <a:pt x="105" y="8"/>
                </a:lnTo>
                <a:lnTo>
                  <a:pt x="105" y="3"/>
                </a:lnTo>
                <a:lnTo>
                  <a:pt x="104" y="2"/>
                </a:lnTo>
                <a:lnTo>
                  <a:pt x="104" y="0"/>
                </a:lnTo>
                <a:lnTo>
                  <a:pt x="99" y="0"/>
                </a:lnTo>
                <a:lnTo>
                  <a:pt x="97" y="2"/>
                </a:lnTo>
                <a:lnTo>
                  <a:pt x="2" y="97"/>
                </a:lnTo>
                <a:lnTo>
                  <a:pt x="0" y="99"/>
                </a:lnTo>
                <a:lnTo>
                  <a:pt x="0" y="104"/>
                </a:lnTo>
                <a:lnTo>
                  <a:pt x="2" y="104"/>
                </a:lnTo>
                <a:lnTo>
                  <a:pt x="3" y="105"/>
                </a:lnTo>
                <a:lnTo>
                  <a:pt x="8" y="105"/>
                </a:lnTo>
                <a:lnTo>
                  <a:pt x="8" y="104"/>
                </a:lnTo>
                <a:lnTo>
                  <a:pt x="10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67" name="Rectangle 105"/>
          <p:cNvSpPr>
            <a:spLocks noChangeAspect="1" noChangeArrowheads="1"/>
          </p:cNvSpPr>
          <p:nvPr/>
        </p:nvSpPr>
        <p:spPr bwMode="auto">
          <a:xfrm>
            <a:off x="1130300" y="4240213"/>
            <a:ext cx="106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n</a:t>
            </a:r>
            <a:endParaRPr lang="en-US" altLang="zh-CN" sz="3200" b="0"/>
          </a:p>
        </p:txBody>
      </p:sp>
      <p:sp>
        <p:nvSpPr>
          <p:cNvPr id="44068" name="Rectangle 106"/>
          <p:cNvSpPr>
            <a:spLocks noChangeAspect="1" noChangeArrowheads="1"/>
          </p:cNvSpPr>
          <p:nvPr/>
        </p:nvSpPr>
        <p:spPr bwMode="auto">
          <a:xfrm>
            <a:off x="1730375" y="4440238"/>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R1</a:t>
            </a:r>
            <a:endParaRPr lang="en-US" altLang="zh-CN" b="0"/>
          </a:p>
        </p:txBody>
      </p:sp>
      <p:sp>
        <p:nvSpPr>
          <p:cNvPr id="44069" name="Rectangle 107"/>
          <p:cNvSpPr>
            <a:spLocks noChangeAspect="1" noChangeArrowheads="1"/>
          </p:cNvSpPr>
          <p:nvPr/>
        </p:nvSpPr>
        <p:spPr bwMode="auto">
          <a:xfrm>
            <a:off x="1725613" y="4117975"/>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Ld</a:t>
            </a:r>
            <a:endParaRPr lang="en-US" altLang="zh-CN" b="0"/>
          </a:p>
        </p:txBody>
      </p:sp>
      <p:sp>
        <p:nvSpPr>
          <p:cNvPr id="44070" name="Freeform 108"/>
          <p:cNvSpPr>
            <a:spLocks noChangeAspect="1"/>
          </p:cNvSpPr>
          <p:nvPr/>
        </p:nvSpPr>
        <p:spPr bwMode="auto">
          <a:xfrm>
            <a:off x="1524000" y="4078288"/>
            <a:ext cx="642938" cy="822325"/>
          </a:xfrm>
          <a:custGeom>
            <a:avLst/>
            <a:gdLst>
              <a:gd name="T0" fmla="*/ 2147483646 w 376"/>
              <a:gd name="T1" fmla="*/ 0 h 590"/>
              <a:gd name="T2" fmla="*/ 2147483646 w 376"/>
              <a:gd name="T3" fmla="*/ 0 h 590"/>
              <a:gd name="T4" fmla="*/ 2147483646 w 376"/>
              <a:gd name="T5" fmla="*/ 2147483646 h 590"/>
              <a:gd name="T6" fmla="*/ 0 w 376"/>
              <a:gd name="T7" fmla="*/ 2147483646 h 590"/>
              <a:gd name="T8" fmla="*/ 0 w 376"/>
              <a:gd name="T9" fmla="*/ 2147483646 h 590"/>
              <a:gd name="T10" fmla="*/ 2147483646 w 376"/>
              <a:gd name="T11" fmla="*/ 2147483646 h 590"/>
              <a:gd name="T12" fmla="*/ 2147483646 w 376"/>
              <a:gd name="T13" fmla="*/ 2147483646 h 590"/>
              <a:gd name="T14" fmla="*/ 2147483646 w 376"/>
              <a:gd name="T15" fmla="*/ 2147483646 h 590"/>
              <a:gd name="T16" fmla="*/ 2147483646 w 376"/>
              <a:gd name="T17" fmla="*/ 2147483646 h 590"/>
              <a:gd name="T18" fmla="*/ 2147483646 w 376"/>
              <a:gd name="T19" fmla="*/ 2147483646 h 590"/>
              <a:gd name="T20" fmla="*/ 2147483646 w 376"/>
              <a:gd name="T21" fmla="*/ 2147483646 h 590"/>
              <a:gd name="T22" fmla="*/ 2147483646 w 376"/>
              <a:gd name="T23" fmla="*/ 2147483646 h 590"/>
              <a:gd name="T24" fmla="*/ 2147483646 w 376"/>
              <a:gd name="T25" fmla="*/ 0 h 590"/>
              <a:gd name="T26" fmla="*/ 2147483646 w 376"/>
              <a:gd name="T27" fmla="*/ 0 h 590"/>
              <a:gd name="T28" fmla="*/ 2147483646 w 376"/>
              <a:gd name="T29" fmla="*/ 0 h 590"/>
              <a:gd name="T30" fmla="*/ 2147483646 w 376"/>
              <a:gd name="T31" fmla="*/ 2147483646 h 590"/>
              <a:gd name="T32" fmla="*/ 2147483646 w 376"/>
              <a:gd name="T33" fmla="*/ 2147483646 h 590"/>
              <a:gd name="T34" fmla="*/ 2147483646 w 376"/>
              <a:gd name="T35" fmla="*/ 2147483646 h 590"/>
              <a:gd name="T36" fmla="*/ 2147483646 w 376"/>
              <a:gd name="T37" fmla="*/ 2147483646 h 590"/>
              <a:gd name="T38" fmla="*/ 2147483646 w 376"/>
              <a:gd name="T39" fmla="*/ 2147483646 h 590"/>
              <a:gd name="T40" fmla="*/ 2147483646 w 376"/>
              <a:gd name="T41" fmla="*/ 2147483646 h 590"/>
              <a:gd name="T42" fmla="*/ 2147483646 w 376"/>
              <a:gd name="T43" fmla="*/ 2147483646 h 590"/>
              <a:gd name="T44" fmla="*/ 2147483646 w 376"/>
              <a:gd name="T45" fmla="*/ 2147483646 h 590"/>
              <a:gd name="T46" fmla="*/ 2147483646 w 376"/>
              <a:gd name="T47" fmla="*/ 2147483646 h 590"/>
              <a:gd name="T48" fmla="*/ 2147483646 w 376"/>
              <a:gd name="T49" fmla="*/ 0 h 59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6"/>
              <a:gd name="T76" fmla="*/ 0 h 590"/>
              <a:gd name="T77" fmla="*/ 376 w 376"/>
              <a:gd name="T78" fmla="*/ 590 h 59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6" h="590">
                <a:moveTo>
                  <a:pt x="10" y="0"/>
                </a:moveTo>
                <a:lnTo>
                  <a:pt x="7" y="0"/>
                </a:lnTo>
                <a:lnTo>
                  <a:pt x="4" y="3"/>
                </a:lnTo>
                <a:lnTo>
                  <a:pt x="0" y="6"/>
                </a:lnTo>
                <a:lnTo>
                  <a:pt x="0" y="583"/>
                </a:lnTo>
                <a:lnTo>
                  <a:pt x="4" y="587"/>
                </a:lnTo>
                <a:lnTo>
                  <a:pt x="7" y="590"/>
                </a:lnTo>
                <a:lnTo>
                  <a:pt x="369" y="590"/>
                </a:lnTo>
                <a:lnTo>
                  <a:pt x="373" y="587"/>
                </a:lnTo>
                <a:lnTo>
                  <a:pt x="376" y="583"/>
                </a:lnTo>
                <a:lnTo>
                  <a:pt x="376" y="6"/>
                </a:lnTo>
                <a:lnTo>
                  <a:pt x="373" y="3"/>
                </a:lnTo>
                <a:lnTo>
                  <a:pt x="369" y="0"/>
                </a:lnTo>
                <a:lnTo>
                  <a:pt x="366" y="0"/>
                </a:lnTo>
                <a:lnTo>
                  <a:pt x="10" y="0"/>
                </a:lnTo>
                <a:lnTo>
                  <a:pt x="10" y="20"/>
                </a:lnTo>
                <a:lnTo>
                  <a:pt x="366" y="20"/>
                </a:lnTo>
                <a:lnTo>
                  <a:pt x="356" y="10"/>
                </a:lnTo>
                <a:lnTo>
                  <a:pt x="356" y="580"/>
                </a:lnTo>
                <a:lnTo>
                  <a:pt x="366" y="570"/>
                </a:lnTo>
                <a:lnTo>
                  <a:pt x="10" y="570"/>
                </a:lnTo>
                <a:lnTo>
                  <a:pt x="20" y="580"/>
                </a:lnTo>
                <a:lnTo>
                  <a:pt x="20" y="10"/>
                </a:lnTo>
                <a:lnTo>
                  <a:pt x="10" y="2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71" name="Line 109"/>
          <p:cNvSpPr>
            <a:spLocks noChangeShapeType="1"/>
          </p:cNvSpPr>
          <p:nvPr/>
        </p:nvSpPr>
        <p:spPr bwMode="auto">
          <a:xfrm>
            <a:off x="935038" y="4510088"/>
            <a:ext cx="611187" cy="0"/>
          </a:xfrm>
          <a:prstGeom prst="line">
            <a:avLst/>
          </a:prstGeom>
          <a:noFill/>
          <a:ln w="28575">
            <a:solidFill>
              <a:schemeClr val="tx1"/>
            </a:solidFill>
            <a:round/>
            <a:headEnd type="oval" w="med" len="me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4072" name="Freeform 110"/>
          <p:cNvSpPr>
            <a:spLocks noChangeAspect="1"/>
          </p:cNvSpPr>
          <p:nvPr/>
        </p:nvSpPr>
        <p:spPr bwMode="auto">
          <a:xfrm>
            <a:off x="2303463" y="4432300"/>
            <a:ext cx="179387" cy="179388"/>
          </a:xfrm>
          <a:custGeom>
            <a:avLst/>
            <a:gdLst>
              <a:gd name="T0" fmla="*/ 2147483646 w 105"/>
              <a:gd name="T1" fmla="*/ 2147483646 h 105"/>
              <a:gd name="T2" fmla="*/ 2147483646 w 105"/>
              <a:gd name="T3" fmla="*/ 2147483646 h 105"/>
              <a:gd name="T4" fmla="*/ 2147483646 w 105"/>
              <a:gd name="T5" fmla="*/ 2147483646 h 105"/>
              <a:gd name="T6" fmla="*/ 2147483646 w 105"/>
              <a:gd name="T7" fmla="*/ 2147483646 h 105"/>
              <a:gd name="T8" fmla="*/ 2147483646 w 105"/>
              <a:gd name="T9" fmla="*/ 0 h 105"/>
              <a:gd name="T10" fmla="*/ 2147483646 w 105"/>
              <a:gd name="T11" fmla="*/ 0 h 105"/>
              <a:gd name="T12" fmla="*/ 2147483646 w 105"/>
              <a:gd name="T13" fmla="*/ 2147483646 h 105"/>
              <a:gd name="T14" fmla="*/ 2147483646 w 105"/>
              <a:gd name="T15" fmla="*/ 2147483646 h 105"/>
              <a:gd name="T16" fmla="*/ 0 w 105"/>
              <a:gd name="T17" fmla="*/ 2147483646 h 105"/>
              <a:gd name="T18" fmla="*/ 0 w 105"/>
              <a:gd name="T19" fmla="*/ 2147483646 h 105"/>
              <a:gd name="T20" fmla="*/ 2147483646 w 105"/>
              <a:gd name="T21" fmla="*/ 2147483646 h 105"/>
              <a:gd name="T22" fmla="*/ 2147483646 w 105"/>
              <a:gd name="T23" fmla="*/ 2147483646 h 105"/>
              <a:gd name="T24" fmla="*/ 2147483646 w 105"/>
              <a:gd name="T25" fmla="*/ 2147483646 h 105"/>
              <a:gd name="T26" fmla="*/ 2147483646 w 105"/>
              <a:gd name="T27" fmla="*/ 2147483646 h 105"/>
              <a:gd name="T28" fmla="*/ 2147483646 w 105"/>
              <a:gd name="T29" fmla="*/ 2147483646 h 1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05"/>
              <a:gd name="T47" fmla="*/ 105 w 105"/>
              <a:gd name="T48" fmla="*/ 105 h 10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05">
                <a:moveTo>
                  <a:pt x="104" y="8"/>
                </a:moveTo>
                <a:lnTo>
                  <a:pt x="105" y="8"/>
                </a:lnTo>
                <a:lnTo>
                  <a:pt x="105" y="3"/>
                </a:lnTo>
                <a:lnTo>
                  <a:pt x="104" y="2"/>
                </a:lnTo>
                <a:lnTo>
                  <a:pt x="104" y="0"/>
                </a:lnTo>
                <a:lnTo>
                  <a:pt x="99" y="0"/>
                </a:lnTo>
                <a:lnTo>
                  <a:pt x="97" y="2"/>
                </a:lnTo>
                <a:lnTo>
                  <a:pt x="2" y="97"/>
                </a:lnTo>
                <a:lnTo>
                  <a:pt x="0" y="99"/>
                </a:lnTo>
                <a:lnTo>
                  <a:pt x="0" y="104"/>
                </a:lnTo>
                <a:lnTo>
                  <a:pt x="2" y="104"/>
                </a:lnTo>
                <a:lnTo>
                  <a:pt x="3" y="105"/>
                </a:lnTo>
                <a:lnTo>
                  <a:pt x="8" y="105"/>
                </a:lnTo>
                <a:lnTo>
                  <a:pt x="8" y="104"/>
                </a:lnTo>
                <a:lnTo>
                  <a:pt x="10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73" name="Rectangle 111"/>
          <p:cNvSpPr>
            <a:spLocks noChangeAspect="1" noChangeArrowheads="1"/>
          </p:cNvSpPr>
          <p:nvPr/>
        </p:nvSpPr>
        <p:spPr bwMode="auto">
          <a:xfrm>
            <a:off x="2354263" y="4214813"/>
            <a:ext cx="1063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n</a:t>
            </a:r>
            <a:endParaRPr lang="en-US" altLang="zh-CN" sz="3200" b="0"/>
          </a:p>
        </p:txBody>
      </p:sp>
      <p:sp>
        <p:nvSpPr>
          <p:cNvPr id="44074" name="Line 113"/>
          <p:cNvSpPr>
            <a:spLocks noChangeShapeType="1"/>
          </p:cNvSpPr>
          <p:nvPr/>
        </p:nvSpPr>
        <p:spPr bwMode="auto">
          <a:xfrm>
            <a:off x="1835150" y="3871913"/>
            <a:ext cx="0" cy="2174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5" name="Rectangle 114"/>
          <p:cNvSpPr>
            <a:spLocks noChangeAspect="1" noChangeArrowheads="1"/>
          </p:cNvSpPr>
          <p:nvPr/>
        </p:nvSpPr>
        <p:spPr bwMode="auto">
          <a:xfrm>
            <a:off x="1511300" y="5051425"/>
            <a:ext cx="236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L2</a:t>
            </a:r>
            <a:endParaRPr lang="en-US" altLang="zh-CN" b="0"/>
          </a:p>
        </p:txBody>
      </p:sp>
      <p:sp>
        <p:nvSpPr>
          <p:cNvPr id="44076" name="Freeform 115"/>
          <p:cNvSpPr>
            <a:spLocks noChangeAspect="1"/>
          </p:cNvSpPr>
          <p:nvPr/>
        </p:nvSpPr>
        <p:spPr bwMode="auto">
          <a:xfrm>
            <a:off x="1114425" y="5700713"/>
            <a:ext cx="179388" cy="179387"/>
          </a:xfrm>
          <a:custGeom>
            <a:avLst/>
            <a:gdLst>
              <a:gd name="T0" fmla="*/ 2147483646 w 105"/>
              <a:gd name="T1" fmla="*/ 2147483646 h 105"/>
              <a:gd name="T2" fmla="*/ 2147483646 w 105"/>
              <a:gd name="T3" fmla="*/ 2147483646 h 105"/>
              <a:gd name="T4" fmla="*/ 2147483646 w 105"/>
              <a:gd name="T5" fmla="*/ 2147483646 h 105"/>
              <a:gd name="T6" fmla="*/ 2147483646 w 105"/>
              <a:gd name="T7" fmla="*/ 2147483646 h 105"/>
              <a:gd name="T8" fmla="*/ 2147483646 w 105"/>
              <a:gd name="T9" fmla="*/ 0 h 105"/>
              <a:gd name="T10" fmla="*/ 2147483646 w 105"/>
              <a:gd name="T11" fmla="*/ 0 h 105"/>
              <a:gd name="T12" fmla="*/ 2147483646 w 105"/>
              <a:gd name="T13" fmla="*/ 2147483646 h 105"/>
              <a:gd name="T14" fmla="*/ 2147483646 w 105"/>
              <a:gd name="T15" fmla="*/ 2147483646 h 105"/>
              <a:gd name="T16" fmla="*/ 0 w 105"/>
              <a:gd name="T17" fmla="*/ 2147483646 h 105"/>
              <a:gd name="T18" fmla="*/ 0 w 105"/>
              <a:gd name="T19" fmla="*/ 2147483646 h 105"/>
              <a:gd name="T20" fmla="*/ 2147483646 w 105"/>
              <a:gd name="T21" fmla="*/ 2147483646 h 105"/>
              <a:gd name="T22" fmla="*/ 2147483646 w 105"/>
              <a:gd name="T23" fmla="*/ 2147483646 h 105"/>
              <a:gd name="T24" fmla="*/ 2147483646 w 105"/>
              <a:gd name="T25" fmla="*/ 2147483646 h 105"/>
              <a:gd name="T26" fmla="*/ 2147483646 w 105"/>
              <a:gd name="T27" fmla="*/ 2147483646 h 105"/>
              <a:gd name="T28" fmla="*/ 2147483646 w 105"/>
              <a:gd name="T29" fmla="*/ 2147483646 h 1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05"/>
              <a:gd name="T47" fmla="*/ 105 w 105"/>
              <a:gd name="T48" fmla="*/ 105 h 10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05">
                <a:moveTo>
                  <a:pt x="104" y="8"/>
                </a:moveTo>
                <a:lnTo>
                  <a:pt x="105" y="8"/>
                </a:lnTo>
                <a:lnTo>
                  <a:pt x="105" y="3"/>
                </a:lnTo>
                <a:lnTo>
                  <a:pt x="104" y="2"/>
                </a:lnTo>
                <a:lnTo>
                  <a:pt x="104" y="0"/>
                </a:lnTo>
                <a:lnTo>
                  <a:pt x="99" y="0"/>
                </a:lnTo>
                <a:lnTo>
                  <a:pt x="97" y="2"/>
                </a:lnTo>
                <a:lnTo>
                  <a:pt x="2" y="97"/>
                </a:lnTo>
                <a:lnTo>
                  <a:pt x="0" y="99"/>
                </a:lnTo>
                <a:lnTo>
                  <a:pt x="0" y="104"/>
                </a:lnTo>
                <a:lnTo>
                  <a:pt x="2" y="104"/>
                </a:lnTo>
                <a:lnTo>
                  <a:pt x="3" y="105"/>
                </a:lnTo>
                <a:lnTo>
                  <a:pt x="8" y="105"/>
                </a:lnTo>
                <a:lnTo>
                  <a:pt x="8" y="104"/>
                </a:lnTo>
                <a:lnTo>
                  <a:pt x="10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77" name="Rectangle 116"/>
          <p:cNvSpPr>
            <a:spLocks noChangeAspect="1" noChangeArrowheads="1"/>
          </p:cNvSpPr>
          <p:nvPr/>
        </p:nvSpPr>
        <p:spPr bwMode="auto">
          <a:xfrm>
            <a:off x="1130300" y="5484813"/>
            <a:ext cx="106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n</a:t>
            </a:r>
            <a:endParaRPr lang="en-US" altLang="zh-CN" sz="3200" b="0"/>
          </a:p>
        </p:txBody>
      </p:sp>
      <p:sp>
        <p:nvSpPr>
          <p:cNvPr id="44078" name="Rectangle 117"/>
          <p:cNvSpPr>
            <a:spLocks noChangeAspect="1" noChangeArrowheads="1"/>
          </p:cNvSpPr>
          <p:nvPr/>
        </p:nvSpPr>
        <p:spPr bwMode="auto">
          <a:xfrm>
            <a:off x="1730375" y="5708650"/>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R2</a:t>
            </a:r>
            <a:endParaRPr lang="en-US" altLang="zh-CN" b="0"/>
          </a:p>
        </p:txBody>
      </p:sp>
      <p:sp>
        <p:nvSpPr>
          <p:cNvPr id="44079" name="Rectangle 118"/>
          <p:cNvSpPr>
            <a:spLocks noChangeAspect="1" noChangeArrowheads="1"/>
          </p:cNvSpPr>
          <p:nvPr/>
        </p:nvSpPr>
        <p:spPr bwMode="auto">
          <a:xfrm>
            <a:off x="1725613" y="5386388"/>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Ld</a:t>
            </a:r>
            <a:endParaRPr lang="en-US" altLang="zh-CN" b="0"/>
          </a:p>
        </p:txBody>
      </p:sp>
      <p:sp>
        <p:nvSpPr>
          <p:cNvPr id="44080" name="Freeform 119"/>
          <p:cNvSpPr>
            <a:spLocks noChangeAspect="1"/>
          </p:cNvSpPr>
          <p:nvPr/>
        </p:nvSpPr>
        <p:spPr bwMode="auto">
          <a:xfrm>
            <a:off x="1524000" y="5346700"/>
            <a:ext cx="642938" cy="822325"/>
          </a:xfrm>
          <a:custGeom>
            <a:avLst/>
            <a:gdLst>
              <a:gd name="T0" fmla="*/ 2147483646 w 376"/>
              <a:gd name="T1" fmla="*/ 0 h 590"/>
              <a:gd name="T2" fmla="*/ 2147483646 w 376"/>
              <a:gd name="T3" fmla="*/ 0 h 590"/>
              <a:gd name="T4" fmla="*/ 2147483646 w 376"/>
              <a:gd name="T5" fmla="*/ 2147483646 h 590"/>
              <a:gd name="T6" fmla="*/ 0 w 376"/>
              <a:gd name="T7" fmla="*/ 2147483646 h 590"/>
              <a:gd name="T8" fmla="*/ 0 w 376"/>
              <a:gd name="T9" fmla="*/ 2147483646 h 590"/>
              <a:gd name="T10" fmla="*/ 2147483646 w 376"/>
              <a:gd name="T11" fmla="*/ 2147483646 h 590"/>
              <a:gd name="T12" fmla="*/ 2147483646 w 376"/>
              <a:gd name="T13" fmla="*/ 2147483646 h 590"/>
              <a:gd name="T14" fmla="*/ 2147483646 w 376"/>
              <a:gd name="T15" fmla="*/ 2147483646 h 590"/>
              <a:gd name="T16" fmla="*/ 2147483646 w 376"/>
              <a:gd name="T17" fmla="*/ 2147483646 h 590"/>
              <a:gd name="T18" fmla="*/ 2147483646 w 376"/>
              <a:gd name="T19" fmla="*/ 2147483646 h 590"/>
              <a:gd name="T20" fmla="*/ 2147483646 w 376"/>
              <a:gd name="T21" fmla="*/ 2147483646 h 590"/>
              <a:gd name="T22" fmla="*/ 2147483646 w 376"/>
              <a:gd name="T23" fmla="*/ 2147483646 h 590"/>
              <a:gd name="T24" fmla="*/ 2147483646 w 376"/>
              <a:gd name="T25" fmla="*/ 0 h 590"/>
              <a:gd name="T26" fmla="*/ 2147483646 w 376"/>
              <a:gd name="T27" fmla="*/ 0 h 590"/>
              <a:gd name="T28" fmla="*/ 2147483646 w 376"/>
              <a:gd name="T29" fmla="*/ 0 h 590"/>
              <a:gd name="T30" fmla="*/ 2147483646 w 376"/>
              <a:gd name="T31" fmla="*/ 2147483646 h 590"/>
              <a:gd name="T32" fmla="*/ 2147483646 w 376"/>
              <a:gd name="T33" fmla="*/ 2147483646 h 590"/>
              <a:gd name="T34" fmla="*/ 2147483646 w 376"/>
              <a:gd name="T35" fmla="*/ 2147483646 h 590"/>
              <a:gd name="T36" fmla="*/ 2147483646 w 376"/>
              <a:gd name="T37" fmla="*/ 2147483646 h 590"/>
              <a:gd name="T38" fmla="*/ 2147483646 w 376"/>
              <a:gd name="T39" fmla="*/ 2147483646 h 590"/>
              <a:gd name="T40" fmla="*/ 2147483646 w 376"/>
              <a:gd name="T41" fmla="*/ 2147483646 h 590"/>
              <a:gd name="T42" fmla="*/ 2147483646 w 376"/>
              <a:gd name="T43" fmla="*/ 2147483646 h 590"/>
              <a:gd name="T44" fmla="*/ 2147483646 w 376"/>
              <a:gd name="T45" fmla="*/ 2147483646 h 590"/>
              <a:gd name="T46" fmla="*/ 2147483646 w 376"/>
              <a:gd name="T47" fmla="*/ 2147483646 h 590"/>
              <a:gd name="T48" fmla="*/ 2147483646 w 376"/>
              <a:gd name="T49" fmla="*/ 0 h 59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6"/>
              <a:gd name="T76" fmla="*/ 0 h 590"/>
              <a:gd name="T77" fmla="*/ 376 w 376"/>
              <a:gd name="T78" fmla="*/ 590 h 59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6" h="590">
                <a:moveTo>
                  <a:pt x="10" y="0"/>
                </a:moveTo>
                <a:lnTo>
                  <a:pt x="7" y="0"/>
                </a:lnTo>
                <a:lnTo>
                  <a:pt x="4" y="3"/>
                </a:lnTo>
                <a:lnTo>
                  <a:pt x="0" y="6"/>
                </a:lnTo>
                <a:lnTo>
                  <a:pt x="0" y="583"/>
                </a:lnTo>
                <a:lnTo>
                  <a:pt x="4" y="587"/>
                </a:lnTo>
                <a:lnTo>
                  <a:pt x="7" y="590"/>
                </a:lnTo>
                <a:lnTo>
                  <a:pt x="369" y="590"/>
                </a:lnTo>
                <a:lnTo>
                  <a:pt x="373" y="587"/>
                </a:lnTo>
                <a:lnTo>
                  <a:pt x="376" y="583"/>
                </a:lnTo>
                <a:lnTo>
                  <a:pt x="376" y="6"/>
                </a:lnTo>
                <a:lnTo>
                  <a:pt x="373" y="3"/>
                </a:lnTo>
                <a:lnTo>
                  <a:pt x="369" y="0"/>
                </a:lnTo>
                <a:lnTo>
                  <a:pt x="366" y="0"/>
                </a:lnTo>
                <a:lnTo>
                  <a:pt x="10" y="0"/>
                </a:lnTo>
                <a:lnTo>
                  <a:pt x="10" y="20"/>
                </a:lnTo>
                <a:lnTo>
                  <a:pt x="366" y="20"/>
                </a:lnTo>
                <a:lnTo>
                  <a:pt x="356" y="10"/>
                </a:lnTo>
                <a:lnTo>
                  <a:pt x="356" y="580"/>
                </a:lnTo>
                <a:lnTo>
                  <a:pt x="366" y="570"/>
                </a:lnTo>
                <a:lnTo>
                  <a:pt x="10" y="570"/>
                </a:lnTo>
                <a:lnTo>
                  <a:pt x="20" y="580"/>
                </a:lnTo>
                <a:lnTo>
                  <a:pt x="20" y="10"/>
                </a:lnTo>
                <a:lnTo>
                  <a:pt x="10" y="2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81" name="Line 120"/>
          <p:cNvSpPr>
            <a:spLocks noChangeShapeType="1"/>
          </p:cNvSpPr>
          <p:nvPr/>
        </p:nvSpPr>
        <p:spPr bwMode="auto">
          <a:xfrm>
            <a:off x="935038" y="5772150"/>
            <a:ext cx="611187" cy="0"/>
          </a:xfrm>
          <a:prstGeom prst="line">
            <a:avLst/>
          </a:prstGeom>
          <a:noFill/>
          <a:ln w="28575">
            <a:solidFill>
              <a:schemeClr val="tx1"/>
            </a:solidFill>
            <a:round/>
            <a:headEnd type="oval" w="med" len="me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4082" name="Freeform 121"/>
          <p:cNvSpPr>
            <a:spLocks noChangeAspect="1"/>
          </p:cNvSpPr>
          <p:nvPr/>
        </p:nvSpPr>
        <p:spPr bwMode="auto">
          <a:xfrm>
            <a:off x="2303463" y="5700713"/>
            <a:ext cx="179387" cy="179387"/>
          </a:xfrm>
          <a:custGeom>
            <a:avLst/>
            <a:gdLst>
              <a:gd name="T0" fmla="*/ 2147483646 w 105"/>
              <a:gd name="T1" fmla="*/ 2147483646 h 105"/>
              <a:gd name="T2" fmla="*/ 2147483646 w 105"/>
              <a:gd name="T3" fmla="*/ 2147483646 h 105"/>
              <a:gd name="T4" fmla="*/ 2147483646 w 105"/>
              <a:gd name="T5" fmla="*/ 2147483646 h 105"/>
              <a:gd name="T6" fmla="*/ 2147483646 w 105"/>
              <a:gd name="T7" fmla="*/ 2147483646 h 105"/>
              <a:gd name="T8" fmla="*/ 2147483646 w 105"/>
              <a:gd name="T9" fmla="*/ 0 h 105"/>
              <a:gd name="T10" fmla="*/ 2147483646 w 105"/>
              <a:gd name="T11" fmla="*/ 0 h 105"/>
              <a:gd name="T12" fmla="*/ 2147483646 w 105"/>
              <a:gd name="T13" fmla="*/ 2147483646 h 105"/>
              <a:gd name="T14" fmla="*/ 2147483646 w 105"/>
              <a:gd name="T15" fmla="*/ 2147483646 h 105"/>
              <a:gd name="T16" fmla="*/ 0 w 105"/>
              <a:gd name="T17" fmla="*/ 2147483646 h 105"/>
              <a:gd name="T18" fmla="*/ 0 w 105"/>
              <a:gd name="T19" fmla="*/ 2147483646 h 105"/>
              <a:gd name="T20" fmla="*/ 2147483646 w 105"/>
              <a:gd name="T21" fmla="*/ 2147483646 h 105"/>
              <a:gd name="T22" fmla="*/ 2147483646 w 105"/>
              <a:gd name="T23" fmla="*/ 2147483646 h 105"/>
              <a:gd name="T24" fmla="*/ 2147483646 w 105"/>
              <a:gd name="T25" fmla="*/ 2147483646 h 105"/>
              <a:gd name="T26" fmla="*/ 2147483646 w 105"/>
              <a:gd name="T27" fmla="*/ 2147483646 h 105"/>
              <a:gd name="T28" fmla="*/ 2147483646 w 105"/>
              <a:gd name="T29" fmla="*/ 2147483646 h 1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05"/>
              <a:gd name="T47" fmla="*/ 105 w 105"/>
              <a:gd name="T48" fmla="*/ 105 h 10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05">
                <a:moveTo>
                  <a:pt x="104" y="8"/>
                </a:moveTo>
                <a:lnTo>
                  <a:pt x="105" y="8"/>
                </a:lnTo>
                <a:lnTo>
                  <a:pt x="105" y="3"/>
                </a:lnTo>
                <a:lnTo>
                  <a:pt x="104" y="2"/>
                </a:lnTo>
                <a:lnTo>
                  <a:pt x="104" y="0"/>
                </a:lnTo>
                <a:lnTo>
                  <a:pt x="99" y="0"/>
                </a:lnTo>
                <a:lnTo>
                  <a:pt x="97" y="2"/>
                </a:lnTo>
                <a:lnTo>
                  <a:pt x="2" y="97"/>
                </a:lnTo>
                <a:lnTo>
                  <a:pt x="0" y="99"/>
                </a:lnTo>
                <a:lnTo>
                  <a:pt x="0" y="104"/>
                </a:lnTo>
                <a:lnTo>
                  <a:pt x="2" y="104"/>
                </a:lnTo>
                <a:lnTo>
                  <a:pt x="3" y="105"/>
                </a:lnTo>
                <a:lnTo>
                  <a:pt x="8" y="105"/>
                </a:lnTo>
                <a:lnTo>
                  <a:pt x="8" y="104"/>
                </a:lnTo>
                <a:lnTo>
                  <a:pt x="10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83" name="Rectangle 122"/>
          <p:cNvSpPr>
            <a:spLocks noChangeAspect="1" noChangeArrowheads="1"/>
          </p:cNvSpPr>
          <p:nvPr/>
        </p:nvSpPr>
        <p:spPr bwMode="auto">
          <a:xfrm>
            <a:off x="2354263" y="5483225"/>
            <a:ext cx="1063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n</a:t>
            </a:r>
            <a:endParaRPr lang="en-US" altLang="zh-CN" sz="3200" b="0"/>
          </a:p>
        </p:txBody>
      </p:sp>
      <p:sp>
        <p:nvSpPr>
          <p:cNvPr id="44084" name="Line 123"/>
          <p:cNvSpPr>
            <a:spLocks noChangeShapeType="1"/>
          </p:cNvSpPr>
          <p:nvPr/>
        </p:nvSpPr>
        <p:spPr bwMode="auto">
          <a:xfrm>
            <a:off x="2159000" y="5772150"/>
            <a:ext cx="503238" cy="0"/>
          </a:xfrm>
          <a:prstGeom prst="line">
            <a:avLst/>
          </a:prstGeom>
          <a:noFill/>
          <a:ln w="28575">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44085" name="Line 124"/>
          <p:cNvSpPr>
            <a:spLocks noChangeShapeType="1"/>
          </p:cNvSpPr>
          <p:nvPr/>
        </p:nvSpPr>
        <p:spPr bwMode="auto">
          <a:xfrm>
            <a:off x="1835150" y="5148263"/>
            <a:ext cx="0" cy="2174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6" name="Line 127"/>
          <p:cNvSpPr>
            <a:spLocks noChangeShapeType="1"/>
          </p:cNvSpPr>
          <p:nvPr/>
        </p:nvSpPr>
        <p:spPr bwMode="auto">
          <a:xfrm>
            <a:off x="2663825" y="4835525"/>
            <a:ext cx="0" cy="936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7" name="Line 128"/>
          <p:cNvSpPr>
            <a:spLocks noChangeShapeType="1"/>
          </p:cNvSpPr>
          <p:nvPr/>
        </p:nvSpPr>
        <p:spPr bwMode="auto">
          <a:xfrm>
            <a:off x="4600575" y="4511675"/>
            <a:ext cx="0" cy="183515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8" name="Line 129"/>
          <p:cNvSpPr>
            <a:spLocks noChangeShapeType="1"/>
          </p:cNvSpPr>
          <p:nvPr/>
        </p:nvSpPr>
        <p:spPr bwMode="auto">
          <a:xfrm>
            <a:off x="935038" y="6346825"/>
            <a:ext cx="3673475" cy="0"/>
          </a:xfrm>
          <a:prstGeom prst="line">
            <a:avLst/>
          </a:prstGeom>
          <a:noFill/>
          <a:ln w="28575">
            <a:solidFill>
              <a:srgbClr val="0000FF"/>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44089" name="Freeform 218"/>
          <p:cNvSpPr>
            <a:spLocks noChangeAspect="1"/>
          </p:cNvSpPr>
          <p:nvPr/>
        </p:nvSpPr>
        <p:spPr bwMode="auto">
          <a:xfrm>
            <a:off x="3311525" y="3771900"/>
            <a:ext cx="144463" cy="144463"/>
          </a:xfrm>
          <a:custGeom>
            <a:avLst/>
            <a:gdLst>
              <a:gd name="T0" fmla="*/ 2147483646 w 105"/>
              <a:gd name="T1" fmla="*/ 2147483646 h 105"/>
              <a:gd name="T2" fmla="*/ 2147483646 w 105"/>
              <a:gd name="T3" fmla="*/ 2147483646 h 105"/>
              <a:gd name="T4" fmla="*/ 2147483646 w 105"/>
              <a:gd name="T5" fmla="*/ 2147483646 h 105"/>
              <a:gd name="T6" fmla="*/ 2147483646 w 105"/>
              <a:gd name="T7" fmla="*/ 2147483646 h 105"/>
              <a:gd name="T8" fmla="*/ 2147483646 w 105"/>
              <a:gd name="T9" fmla="*/ 0 h 105"/>
              <a:gd name="T10" fmla="*/ 2147483646 w 105"/>
              <a:gd name="T11" fmla="*/ 0 h 105"/>
              <a:gd name="T12" fmla="*/ 2147483646 w 105"/>
              <a:gd name="T13" fmla="*/ 2147483646 h 105"/>
              <a:gd name="T14" fmla="*/ 2147483646 w 105"/>
              <a:gd name="T15" fmla="*/ 2147483646 h 105"/>
              <a:gd name="T16" fmla="*/ 0 w 105"/>
              <a:gd name="T17" fmla="*/ 2147483646 h 105"/>
              <a:gd name="T18" fmla="*/ 0 w 105"/>
              <a:gd name="T19" fmla="*/ 2147483646 h 105"/>
              <a:gd name="T20" fmla="*/ 2147483646 w 105"/>
              <a:gd name="T21" fmla="*/ 2147483646 h 105"/>
              <a:gd name="T22" fmla="*/ 2147483646 w 105"/>
              <a:gd name="T23" fmla="*/ 2147483646 h 105"/>
              <a:gd name="T24" fmla="*/ 2147483646 w 105"/>
              <a:gd name="T25" fmla="*/ 2147483646 h 105"/>
              <a:gd name="T26" fmla="*/ 2147483646 w 105"/>
              <a:gd name="T27" fmla="*/ 2147483646 h 105"/>
              <a:gd name="T28" fmla="*/ 2147483646 w 105"/>
              <a:gd name="T29" fmla="*/ 2147483646 h 1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05"/>
              <a:gd name="T47" fmla="*/ 105 w 105"/>
              <a:gd name="T48" fmla="*/ 105 h 10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05">
                <a:moveTo>
                  <a:pt x="104" y="8"/>
                </a:moveTo>
                <a:lnTo>
                  <a:pt x="105" y="8"/>
                </a:lnTo>
                <a:lnTo>
                  <a:pt x="105" y="3"/>
                </a:lnTo>
                <a:lnTo>
                  <a:pt x="104" y="2"/>
                </a:lnTo>
                <a:lnTo>
                  <a:pt x="104" y="0"/>
                </a:lnTo>
                <a:lnTo>
                  <a:pt x="99" y="0"/>
                </a:lnTo>
                <a:lnTo>
                  <a:pt x="97" y="2"/>
                </a:lnTo>
                <a:lnTo>
                  <a:pt x="2" y="97"/>
                </a:lnTo>
                <a:lnTo>
                  <a:pt x="0" y="99"/>
                </a:lnTo>
                <a:lnTo>
                  <a:pt x="0" y="104"/>
                </a:lnTo>
                <a:lnTo>
                  <a:pt x="2" y="104"/>
                </a:lnTo>
                <a:lnTo>
                  <a:pt x="3" y="105"/>
                </a:lnTo>
                <a:lnTo>
                  <a:pt x="8" y="105"/>
                </a:lnTo>
                <a:lnTo>
                  <a:pt x="8" y="104"/>
                </a:lnTo>
                <a:lnTo>
                  <a:pt x="10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90" name="Rectangle 219"/>
          <p:cNvSpPr>
            <a:spLocks noChangeAspect="1" noChangeArrowheads="1"/>
          </p:cNvSpPr>
          <p:nvPr/>
        </p:nvSpPr>
        <p:spPr bwMode="auto">
          <a:xfrm>
            <a:off x="3527425" y="3681413"/>
            <a:ext cx="952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500">
                <a:solidFill>
                  <a:srgbClr val="000000"/>
                </a:solidFill>
              </a:rPr>
              <a:t>2</a:t>
            </a:r>
            <a:endParaRPr lang="en-US" altLang="zh-CN" sz="3200" b="0"/>
          </a:p>
        </p:txBody>
      </p:sp>
      <p:sp>
        <p:nvSpPr>
          <p:cNvPr id="1930460" name="Text Box 220"/>
          <p:cNvSpPr txBox="1">
            <a:spLocks noChangeArrowheads="1"/>
          </p:cNvSpPr>
          <p:nvPr/>
        </p:nvSpPr>
        <p:spPr bwMode="auto">
          <a:xfrm>
            <a:off x="4830763" y="2682875"/>
            <a:ext cx="1296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t>R0 </a:t>
            </a:r>
            <a:r>
              <a:rPr lang="en-US" altLang="zh-CN" sz="2000" b="0">
                <a:sym typeface="Wingdings" panose="05000000000000000000" pitchFamily="2" charset="2"/>
              </a:rPr>
              <a:t></a:t>
            </a:r>
            <a:r>
              <a:rPr lang="en-US" altLang="zh-CN" sz="2400" b="0"/>
              <a:t> </a:t>
            </a:r>
            <a:r>
              <a:rPr lang="en-US" altLang="zh-CN" sz="2400" b="0">
                <a:sym typeface="Wingdings" panose="05000000000000000000" pitchFamily="2" charset="2"/>
              </a:rPr>
              <a:t>R1</a:t>
            </a:r>
            <a:endParaRPr lang="zh-CN" altLang="en-US" sz="2400" b="0"/>
          </a:p>
        </p:txBody>
      </p:sp>
      <p:sp>
        <p:nvSpPr>
          <p:cNvPr id="1930461" name="Text Box 221"/>
          <p:cNvSpPr txBox="1">
            <a:spLocks noChangeArrowheads="1"/>
          </p:cNvSpPr>
          <p:nvPr/>
        </p:nvSpPr>
        <p:spPr bwMode="auto">
          <a:xfrm>
            <a:off x="4579938" y="3105150"/>
            <a:ext cx="1820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t>; E1=1, L0=1</a:t>
            </a:r>
          </a:p>
        </p:txBody>
      </p:sp>
      <p:grpSp>
        <p:nvGrpSpPr>
          <p:cNvPr id="2" name="Group 235"/>
          <p:cNvGrpSpPr>
            <a:grpSpLocks/>
          </p:cNvGrpSpPr>
          <p:nvPr/>
        </p:nvGrpSpPr>
        <p:grpSpPr bwMode="auto">
          <a:xfrm>
            <a:off x="6688138" y="1787525"/>
            <a:ext cx="1663700" cy="4629150"/>
            <a:chOff x="4127" y="1013"/>
            <a:chExt cx="1048" cy="2916"/>
          </a:xfrm>
        </p:grpSpPr>
        <p:sp>
          <p:nvSpPr>
            <p:cNvPr id="44098" name="Line 132"/>
            <p:cNvSpPr>
              <a:spLocks noChangeShapeType="1"/>
            </p:cNvSpPr>
            <p:nvPr/>
          </p:nvSpPr>
          <p:spPr bwMode="auto">
            <a:xfrm>
              <a:off x="4127" y="1434"/>
              <a:ext cx="0" cy="2205"/>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99" name="Freeform 136"/>
            <p:cNvSpPr>
              <a:spLocks/>
            </p:cNvSpPr>
            <p:nvPr/>
          </p:nvSpPr>
          <p:spPr bwMode="auto">
            <a:xfrm>
              <a:off x="4218" y="2580"/>
              <a:ext cx="109" cy="109"/>
            </a:xfrm>
            <a:custGeom>
              <a:avLst/>
              <a:gdLst>
                <a:gd name="T0" fmla="*/ 7 w 109"/>
                <a:gd name="T1" fmla="*/ 2 h 109"/>
                <a:gd name="T2" fmla="*/ 7 w 109"/>
                <a:gd name="T3" fmla="*/ 0 h 109"/>
                <a:gd name="T4" fmla="*/ 3 w 109"/>
                <a:gd name="T5" fmla="*/ 0 h 109"/>
                <a:gd name="T6" fmla="*/ 0 w 109"/>
                <a:gd name="T7" fmla="*/ 3 h 109"/>
                <a:gd name="T8" fmla="*/ 0 w 109"/>
                <a:gd name="T9" fmla="*/ 8 h 109"/>
                <a:gd name="T10" fmla="*/ 1 w 109"/>
                <a:gd name="T11" fmla="*/ 8 h 109"/>
                <a:gd name="T12" fmla="*/ 101 w 109"/>
                <a:gd name="T13" fmla="*/ 108 h 109"/>
                <a:gd name="T14" fmla="*/ 102 w 109"/>
                <a:gd name="T15" fmla="*/ 109 h 109"/>
                <a:gd name="T16" fmla="*/ 107 w 109"/>
                <a:gd name="T17" fmla="*/ 109 h 109"/>
                <a:gd name="T18" fmla="*/ 107 w 109"/>
                <a:gd name="T19" fmla="*/ 108 h 109"/>
                <a:gd name="T20" fmla="*/ 109 w 109"/>
                <a:gd name="T21" fmla="*/ 108 h 109"/>
                <a:gd name="T22" fmla="*/ 109 w 109"/>
                <a:gd name="T23" fmla="*/ 103 h 109"/>
                <a:gd name="T24" fmla="*/ 107 w 109"/>
                <a:gd name="T25" fmla="*/ 101 h 109"/>
                <a:gd name="T26" fmla="*/ 7 w 109"/>
                <a:gd name="T27" fmla="*/ 2 h 10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9"/>
                <a:gd name="T43" fmla="*/ 0 h 109"/>
                <a:gd name="T44" fmla="*/ 109 w 109"/>
                <a:gd name="T45" fmla="*/ 109 h 10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9" h="109">
                  <a:moveTo>
                    <a:pt x="7" y="2"/>
                  </a:moveTo>
                  <a:lnTo>
                    <a:pt x="7" y="0"/>
                  </a:lnTo>
                  <a:lnTo>
                    <a:pt x="3" y="0"/>
                  </a:lnTo>
                  <a:lnTo>
                    <a:pt x="0" y="3"/>
                  </a:lnTo>
                  <a:lnTo>
                    <a:pt x="0" y="8"/>
                  </a:lnTo>
                  <a:lnTo>
                    <a:pt x="1" y="8"/>
                  </a:lnTo>
                  <a:lnTo>
                    <a:pt x="101" y="108"/>
                  </a:lnTo>
                  <a:lnTo>
                    <a:pt x="102" y="109"/>
                  </a:lnTo>
                  <a:lnTo>
                    <a:pt x="107" y="109"/>
                  </a:lnTo>
                  <a:lnTo>
                    <a:pt x="107" y="108"/>
                  </a:lnTo>
                  <a:lnTo>
                    <a:pt x="109" y="108"/>
                  </a:lnTo>
                  <a:lnTo>
                    <a:pt x="109" y="103"/>
                  </a:lnTo>
                  <a:lnTo>
                    <a:pt x="107" y="101"/>
                  </a:lnTo>
                  <a:lnTo>
                    <a:pt x="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00" name="Rectangle 137"/>
            <p:cNvSpPr>
              <a:spLocks noChangeArrowheads="1"/>
            </p:cNvSpPr>
            <p:nvPr/>
          </p:nvSpPr>
          <p:spPr bwMode="auto">
            <a:xfrm>
              <a:off x="4278" y="2477"/>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400">
                  <a:solidFill>
                    <a:srgbClr val="000000"/>
                  </a:solidFill>
                </a:rPr>
                <a:t>n</a:t>
              </a:r>
              <a:endParaRPr lang="en-US" altLang="zh-CN" sz="3200" b="0"/>
            </a:p>
          </p:txBody>
        </p:sp>
        <p:sp>
          <p:nvSpPr>
            <p:cNvPr id="44101" name="Rectangle 138"/>
            <p:cNvSpPr>
              <a:spLocks noChangeArrowheads="1"/>
            </p:cNvSpPr>
            <p:nvPr/>
          </p:nvSpPr>
          <p:spPr bwMode="auto">
            <a:xfrm>
              <a:off x="4776" y="1013"/>
              <a:ext cx="14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L0</a:t>
              </a:r>
              <a:endParaRPr lang="en-US" altLang="zh-CN" sz="3200" b="0"/>
            </a:p>
          </p:txBody>
        </p:sp>
        <p:sp>
          <p:nvSpPr>
            <p:cNvPr id="44102" name="Rectangle 139"/>
            <p:cNvSpPr>
              <a:spLocks noChangeArrowheads="1"/>
            </p:cNvSpPr>
            <p:nvPr/>
          </p:nvSpPr>
          <p:spPr bwMode="auto">
            <a:xfrm>
              <a:off x="4776" y="1983"/>
              <a:ext cx="14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L1</a:t>
              </a:r>
              <a:endParaRPr lang="en-US" altLang="zh-CN" sz="3200" b="0"/>
            </a:p>
          </p:txBody>
        </p:sp>
        <p:sp>
          <p:nvSpPr>
            <p:cNvPr id="44103" name="Rectangle 140"/>
            <p:cNvSpPr>
              <a:spLocks noChangeArrowheads="1"/>
            </p:cNvSpPr>
            <p:nvPr/>
          </p:nvSpPr>
          <p:spPr bwMode="auto">
            <a:xfrm>
              <a:off x="4762" y="2999"/>
              <a:ext cx="14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L2</a:t>
              </a:r>
              <a:endParaRPr lang="en-US" altLang="zh-CN" sz="3200" b="0"/>
            </a:p>
          </p:txBody>
        </p:sp>
        <p:sp>
          <p:nvSpPr>
            <p:cNvPr id="44104" name="Freeform 144"/>
            <p:cNvSpPr>
              <a:spLocks/>
            </p:cNvSpPr>
            <p:nvPr/>
          </p:nvSpPr>
          <p:spPr bwMode="auto">
            <a:xfrm>
              <a:off x="4392" y="1375"/>
              <a:ext cx="110" cy="109"/>
            </a:xfrm>
            <a:custGeom>
              <a:avLst/>
              <a:gdLst>
                <a:gd name="T0" fmla="*/ 108 w 110"/>
                <a:gd name="T1" fmla="*/ 8 h 109"/>
                <a:gd name="T2" fmla="*/ 110 w 110"/>
                <a:gd name="T3" fmla="*/ 8 h 109"/>
                <a:gd name="T4" fmla="*/ 110 w 110"/>
                <a:gd name="T5" fmla="*/ 3 h 109"/>
                <a:gd name="T6" fmla="*/ 108 w 110"/>
                <a:gd name="T7" fmla="*/ 2 h 109"/>
                <a:gd name="T8" fmla="*/ 108 w 110"/>
                <a:gd name="T9" fmla="*/ 0 h 109"/>
                <a:gd name="T10" fmla="*/ 103 w 110"/>
                <a:gd name="T11" fmla="*/ 0 h 109"/>
                <a:gd name="T12" fmla="*/ 102 w 110"/>
                <a:gd name="T13" fmla="*/ 2 h 109"/>
                <a:gd name="T14" fmla="*/ 2 w 110"/>
                <a:gd name="T15" fmla="*/ 101 h 109"/>
                <a:gd name="T16" fmla="*/ 0 w 110"/>
                <a:gd name="T17" fmla="*/ 103 h 109"/>
                <a:gd name="T18" fmla="*/ 0 w 110"/>
                <a:gd name="T19" fmla="*/ 108 h 109"/>
                <a:gd name="T20" fmla="*/ 2 w 110"/>
                <a:gd name="T21" fmla="*/ 108 h 109"/>
                <a:gd name="T22" fmla="*/ 4 w 110"/>
                <a:gd name="T23" fmla="*/ 109 h 109"/>
                <a:gd name="T24" fmla="*/ 8 w 110"/>
                <a:gd name="T25" fmla="*/ 109 h 109"/>
                <a:gd name="T26" fmla="*/ 8 w 110"/>
                <a:gd name="T27" fmla="*/ 108 h 109"/>
                <a:gd name="T28" fmla="*/ 108 w 110"/>
                <a:gd name="T29" fmla="*/ 8 h 10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0"/>
                <a:gd name="T46" fmla="*/ 0 h 109"/>
                <a:gd name="T47" fmla="*/ 110 w 110"/>
                <a:gd name="T48" fmla="*/ 109 h 10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0" h="109">
                  <a:moveTo>
                    <a:pt x="108" y="8"/>
                  </a:moveTo>
                  <a:lnTo>
                    <a:pt x="110" y="8"/>
                  </a:lnTo>
                  <a:lnTo>
                    <a:pt x="110" y="3"/>
                  </a:lnTo>
                  <a:lnTo>
                    <a:pt x="108" y="2"/>
                  </a:lnTo>
                  <a:lnTo>
                    <a:pt x="108" y="0"/>
                  </a:lnTo>
                  <a:lnTo>
                    <a:pt x="103" y="0"/>
                  </a:lnTo>
                  <a:lnTo>
                    <a:pt x="102" y="2"/>
                  </a:lnTo>
                  <a:lnTo>
                    <a:pt x="2" y="101"/>
                  </a:lnTo>
                  <a:lnTo>
                    <a:pt x="0" y="103"/>
                  </a:lnTo>
                  <a:lnTo>
                    <a:pt x="0" y="108"/>
                  </a:lnTo>
                  <a:lnTo>
                    <a:pt x="2" y="108"/>
                  </a:lnTo>
                  <a:lnTo>
                    <a:pt x="4" y="109"/>
                  </a:lnTo>
                  <a:lnTo>
                    <a:pt x="8" y="109"/>
                  </a:lnTo>
                  <a:lnTo>
                    <a:pt x="8" y="108"/>
                  </a:lnTo>
                  <a:lnTo>
                    <a:pt x="10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05" name="Rectangle 145"/>
            <p:cNvSpPr>
              <a:spLocks noChangeArrowheads="1"/>
            </p:cNvSpPr>
            <p:nvPr/>
          </p:nvSpPr>
          <p:spPr bwMode="auto">
            <a:xfrm>
              <a:off x="4377" y="1280"/>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400">
                  <a:solidFill>
                    <a:srgbClr val="000000"/>
                  </a:solidFill>
                </a:rPr>
                <a:t>n</a:t>
              </a:r>
              <a:endParaRPr lang="en-US" altLang="zh-CN" sz="3200" b="0"/>
            </a:p>
          </p:txBody>
        </p:sp>
        <p:sp>
          <p:nvSpPr>
            <p:cNvPr id="44106" name="Freeform 146"/>
            <p:cNvSpPr>
              <a:spLocks/>
            </p:cNvSpPr>
            <p:nvPr/>
          </p:nvSpPr>
          <p:spPr bwMode="auto">
            <a:xfrm>
              <a:off x="4981" y="1054"/>
              <a:ext cx="19" cy="179"/>
            </a:xfrm>
            <a:custGeom>
              <a:avLst/>
              <a:gdLst>
                <a:gd name="T0" fmla="*/ 19 w 19"/>
                <a:gd name="T1" fmla="*/ 9 h 179"/>
                <a:gd name="T2" fmla="*/ 19 w 19"/>
                <a:gd name="T3" fmla="*/ 6 h 179"/>
                <a:gd name="T4" fmla="*/ 15 w 19"/>
                <a:gd name="T5" fmla="*/ 3 h 179"/>
                <a:gd name="T6" fmla="*/ 12 w 19"/>
                <a:gd name="T7" fmla="*/ 0 h 179"/>
                <a:gd name="T8" fmla="*/ 6 w 19"/>
                <a:gd name="T9" fmla="*/ 0 h 179"/>
                <a:gd name="T10" fmla="*/ 3 w 19"/>
                <a:gd name="T11" fmla="*/ 3 h 179"/>
                <a:gd name="T12" fmla="*/ 0 w 19"/>
                <a:gd name="T13" fmla="*/ 6 h 179"/>
                <a:gd name="T14" fmla="*/ 0 w 19"/>
                <a:gd name="T15" fmla="*/ 172 h 179"/>
                <a:gd name="T16" fmla="*/ 3 w 19"/>
                <a:gd name="T17" fmla="*/ 176 h 179"/>
                <a:gd name="T18" fmla="*/ 6 w 19"/>
                <a:gd name="T19" fmla="*/ 179 h 179"/>
                <a:gd name="T20" fmla="*/ 12 w 19"/>
                <a:gd name="T21" fmla="*/ 179 h 179"/>
                <a:gd name="T22" fmla="*/ 15 w 19"/>
                <a:gd name="T23" fmla="*/ 176 h 179"/>
                <a:gd name="T24" fmla="*/ 19 w 19"/>
                <a:gd name="T25" fmla="*/ 172 h 179"/>
                <a:gd name="T26" fmla="*/ 19 w 19"/>
                <a:gd name="T27" fmla="*/ 169 h 179"/>
                <a:gd name="T28" fmla="*/ 19 w 19"/>
                <a:gd name="T29" fmla="*/ 9 h 17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
                <a:gd name="T46" fmla="*/ 0 h 179"/>
                <a:gd name="T47" fmla="*/ 19 w 19"/>
                <a:gd name="T48" fmla="*/ 179 h 17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 h="179">
                  <a:moveTo>
                    <a:pt x="19" y="9"/>
                  </a:moveTo>
                  <a:lnTo>
                    <a:pt x="19" y="6"/>
                  </a:lnTo>
                  <a:lnTo>
                    <a:pt x="15" y="3"/>
                  </a:lnTo>
                  <a:lnTo>
                    <a:pt x="12" y="0"/>
                  </a:lnTo>
                  <a:lnTo>
                    <a:pt x="6" y="0"/>
                  </a:lnTo>
                  <a:lnTo>
                    <a:pt x="3" y="3"/>
                  </a:lnTo>
                  <a:lnTo>
                    <a:pt x="0" y="6"/>
                  </a:lnTo>
                  <a:lnTo>
                    <a:pt x="0" y="172"/>
                  </a:lnTo>
                  <a:lnTo>
                    <a:pt x="3" y="176"/>
                  </a:lnTo>
                  <a:lnTo>
                    <a:pt x="6" y="179"/>
                  </a:lnTo>
                  <a:lnTo>
                    <a:pt x="12" y="179"/>
                  </a:lnTo>
                  <a:lnTo>
                    <a:pt x="15" y="176"/>
                  </a:lnTo>
                  <a:lnTo>
                    <a:pt x="19" y="172"/>
                  </a:lnTo>
                  <a:lnTo>
                    <a:pt x="19" y="169"/>
                  </a:lnTo>
                  <a:lnTo>
                    <a:pt x="19"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07" name="Rectangle 149"/>
            <p:cNvSpPr>
              <a:spLocks noChangeArrowheads="1"/>
            </p:cNvSpPr>
            <p:nvPr/>
          </p:nvSpPr>
          <p:spPr bwMode="auto">
            <a:xfrm>
              <a:off x="4921" y="1498"/>
              <a:ext cx="1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R0</a:t>
              </a:r>
              <a:endParaRPr lang="en-US" altLang="zh-CN" sz="3200" b="0"/>
            </a:p>
          </p:txBody>
        </p:sp>
        <p:sp>
          <p:nvSpPr>
            <p:cNvPr id="44108" name="Rectangle 150"/>
            <p:cNvSpPr>
              <a:spLocks noChangeArrowheads="1"/>
            </p:cNvSpPr>
            <p:nvPr/>
          </p:nvSpPr>
          <p:spPr bwMode="auto">
            <a:xfrm>
              <a:off x="4892" y="1250"/>
              <a:ext cx="1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Ld</a:t>
              </a:r>
              <a:endParaRPr lang="en-US" altLang="zh-CN" sz="3200" b="0"/>
            </a:p>
          </p:txBody>
        </p:sp>
        <p:sp>
          <p:nvSpPr>
            <p:cNvPr id="44109" name="Freeform 151"/>
            <p:cNvSpPr>
              <a:spLocks/>
            </p:cNvSpPr>
            <p:nvPr/>
          </p:nvSpPr>
          <p:spPr bwMode="auto">
            <a:xfrm>
              <a:off x="4781" y="1231"/>
              <a:ext cx="393" cy="612"/>
            </a:xfrm>
            <a:custGeom>
              <a:avLst/>
              <a:gdLst>
                <a:gd name="T0" fmla="*/ 10 w 393"/>
                <a:gd name="T1" fmla="*/ 0 h 612"/>
                <a:gd name="T2" fmla="*/ 7 w 393"/>
                <a:gd name="T3" fmla="*/ 0 h 612"/>
                <a:gd name="T4" fmla="*/ 4 w 393"/>
                <a:gd name="T5" fmla="*/ 3 h 612"/>
                <a:gd name="T6" fmla="*/ 0 w 393"/>
                <a:gd name="T7" fmla="*/ 6 h 612"/>
                <a:gd name="T8" fmla="*/ 0 w 393"/>
                <a:gd name="T9" fmla="*/ 606 h 612"/>
                <a:gd name="T10" fmla="*/ 4 w 393"/>
                <a:gd name="T11" fmla="*/ 609 h 612"/>
                <a:gd name="T12" fmla="*/ 7 w 393"/>
                <a:gd name="T13" fmla="*/ 612 h 612"/>
                <a:gd name="T14" fmla="*/ 386 w 393"/>
                <a:gd name="T15" fmla="*/ 612 h 612"/>
                <a:gd name="T16" fmla="*/ 390 w 393"/>
                <a:gd name="T17" fmla="*/ 609 h 612"/>
                <a:gd name="T18" fmla="*/ 393 w 393"/>
                <a:gd name="T19" fmla="*/ 606 h 612"/>
                <a:gd name="T20" fmla="*/ 393 w 393"/>
                <a:gd name="T21" fmla="*/ 6 h 612"/>
                <a:gd name="T22" fmla="*/ 390 w 393"/>
                <a:gd name="T23" fmla="*/ 3 h 612"/>
                <a:gd name="T24" fmla="*/ 386 w 393"/>
                <a:gd name="T25" fmla="*/ 0 h 612"/>
                <a:gd name="T26" fmla="*/ 383 w 393"/>
                <a:gd name="T27" fmla="*/ 0 h 612"/>
                <a:gd name="T28" fmla="*/ 10 w 393"/>
                <a:gd name="T29" fmla="*/ 0 h 612"/>
                <a:gd name="T30" fmla="*/ 10 w 393"/>
                <a:gd name="T31" fmla="*/ 19 h 612"/>
                <a:gd name="T32" fmla="*/ 383 w 393"/>
                <a:gd name="T33" fmla="*/ 19 h 612"/>
                <a:gd name="T34" fmla="*/ 374 w 393"/>
                <a:gd name="T35" fmla="*/ 10 h 612"/>
                <a:gd name="T36" fmla="*/ 374 w 393"/>
                <a:gd name="T37" fmla="*/ 603 h 612"/>
                <a:gd name="T38" fmla="*/ 383 w 393"/>
                <a:gd name="T39" fmla="*/ 593 h 612"/>
                <a:gd name="T40" fmla="*/ 10 w 393"/>
                <a:gd name="T41" fmla="*/ 593 h 612"/>
                <a:gd name="T42" fmla="*/ 19 w 393"/>
                <a:gd name="T43" fmla="*/ 603 h 612"/>
                <a:gd name="T44" fmla="*/ 19 w 393"/>
                <a:gd name="T45" fmla="*/ 10 h 612"/>
                <a:gd name="T46" fmla="*/ 10 w 393"/>
                <a:gd name="T47" fmla="*/ 19 h 612"/>
                <a:gd name="T48" fmla="*/ 10 w 393"/>
                <a:gd name="T49" fmla="*/ 0 h 61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3"/>
                <a:gd name="T76" fmla="*/ 0 h 612"/>
                <a:gd name="T77" fmla="*/ 393 w 393"/>
                <a:gd name="T78" fmla="*/ 612 h 61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3" h="612">
                  <a:moveTo>
                    <a:pt x="10" y="0"/>
                  </a:moveTo>
                  <a:lnTo>
                    <a:pt x="7" y="0"/>
                  </a:lnTo>
                  <a:lnTo>
                    <a:pt x="4" y="3"/>
                  </a:lnTo>
                  <a:lnTo>
                    <a:pt x="0" y="6"/>
                  </a:lnTo>
                  <a:lnTo>
                    <a:pt x="0" y="606"/>
                  </a:lnTo>
                  <a:lnTo>
                    <a:pt x="4" y="609"/>
                  </a:lnTo>
                  <a:lnTo>
                    <a:pt x="7" y="612"/>
                  </a:lnTo>
                  <a:lnTo>
                    <a:pt x="386" y="612"/>
                  </a:lnTo>
                  <a:lnTo>
                    <a:pt x="390" y="609"/>
                  </a:lnTo>
                  <a:lnTo>
                    <a:pt x="393" y="606"/>
                  </a:lnTo>
                  <a:lnTo>
                    <a:pt x="393" y="6"/>
                  </a:lnTo>
                  <a:lnTo>
                    <a:pt x="390" y="3"/>
                  </a:lnTo>
                  <a:lnTo>
                    <a:pt x="386" y="0"/>
                  </a:lnTo>
                  <a:lnTo>
                    <a:pt x="383" y="0"/>
                  </a:lnTo>
                  <a:lnTo>
                    <a:pt x="10" y="0"/>
                  </a:lnTo>
                  <a:lnTo>
                    <a:pt x="10" y="19"/>
                  </a:lnTo>
                  <a:lnTo>
                    <a:pt x="383" y="19"/>
                  </a:lnTo>
                  <a:lnTo>
                    <a:pt x="374" y="10"/>
                  </a:lnTo>
                  <a:lnTo>
                    <a:pt x="374" y="603"/>
                  </a:lnTo>
                  <a:lnTo>
                    <a:pt x="383" y="593"/>
                  </a:lnTo>
                  <a:lnTo>
                    <a:pt x="10" y="593"/>
                  </a:lnTo>
                  <a:lnTo>
                    <a:pt x="19" y="603"/>
                  </a:lnTo>
                  <a:lnTo>
                    <a:pt x="19" y="10"/>
                  </a:lnTo>
                  <a:lnTo>
                    <a:pt x="10" y="19"/>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10" name="Freeform 155"/>
            <p:cNvSpPr>
              <a:spLocks/>
            </p:cNvSpPr>
            <p:nvPr/>
          </p:nvSpPr>
          <p:spPr bwMode="auto">
            <a:xfrm>
              <a:off x="4393" y="2340"/>
              <a:ext cx="109" cy="109"/>
            </a:xfrm>
            <a:custGeom>
              <a:avLst/>
              <a:gdLst>
                <a:gd name="T0" fmla="*/ 108 w 109"/>
                <a:gd name="T1" fmla="*/ 8 h 109"/>
                <a:gd name="T2" fmla="*/ 109 w 109"/>
                <a:gd name="T3" fmla="*/ 8 h 109"/>
                <a:gd name="T4" fmla="*/ 109 w 109"/>
                <a:gd name="T5" fmla="*/ 3 h 109"/>
                <a:gd name="T6" fmla="*/ 108 w 109"/>
                <a:gd name="T7" fmla="*/ 1 h 109"/>
                <a:gd name="T8" fmla="*/ 108 w 109"/>
                <a:gd name="T9" fmla="*/ 0 h 109"/>
                <a:gd name="T10" fmla="*/ 103 w 109"/>
                <a:gd name="T11" fmla="*/ 0 h 109"/>
                <a:gd name="T12" fmla="*/ 101 w 109"/>
                <a:gd name="T13" fmla="*/ 1 h 109"/>
                <a:gd name="T14" fmla="*/ 2 w 109"/>
                <a:gd name="T15" fmla="*/ 101 h 109"/>
                <a:gd name="T16" fmla="*/ 0 w 109"/>
                <a:gd name="T17" fmla="*/ 103 h 109"/>
                <a:gd name="T18" fmla="*/ 0 w 109"/>
                <a:gd name="T19" fmla="*/ 107 h 109"/>
                <a:gd name="T20" fmla="*/ 2 w 109"/>
                <a:gd name="T21" fmla="*/ 107 h 109"/>
                <a:gd name="T22" fmla="*/ 3 w 109"/>
                <a:gd name="T23" fmla="*/ 109 h 109"/>
                <a:gd name="T24" fmla="*/ 8 w 109"/>
                <a:gd name="T25" fmla="*/ 109 h 109"/>
                <a:gd name="T26" fmla="*/ 8 w 109"/>
                <a:gd name="T27" fmla="*/ 107 h 109"/>
                <a:gd name="T28" fmla="*/ 108 w 109"/>
                <a:gd name="T29" fmla="*/ 8 h 10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09"/>
                <a:gd name="T47" fmla="*/ 109 w 109"/>
                <a:gd name="T48" fmla="*/ 109 h 10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09">
                  <a:moveTo>
                    <a:pt x="108" y="8"/>
                  </a:moveTo>
                  <a:lnTo>
                    <a:pt x="109" y="8"/>
                  </a:lnTo>
                  <a:lnTo>
                    <a:pt x="109" y="3"/>
                  </a:lnTo>
                  <a:lnTo>
                    <a:pt x="108" y="1"/>
                  </a:lnTo>
                  <a:lnTo>
                    <a:pt x="108" y="0"/>
                  </a:lnTo>
                  <a:lnTo>
                    <a:pt x="103" y="0"/>
                  </a:lnTo>
                  <a:lnTo>
                    <a:pt x="101" y="1"/>
                  </a:lnTo>
                  <a:lnTo>
                    <a:pt x="2" y="101"/>
                  </a:lnTo>
                  <a:lnTo>
                    <a:pt x="0" y="103"/>
                  </a:lnTo>
                  <a:lnTo>
                    <a:pt x="0" y="107"/>
                  </a:lnTo>
                  <a:lnTo>
                    <a:pt x="2" y="107"/>
                  </a:lnTo>
                  <a:lnTo>
                    <a:pt x="3" y="109"/>
                  </a:lnTo>
                  <a:lnTo>
                    <a:pt x="8" y="109"/>
                  </a:lnTo>
                  <a:lnTo>
                    <a:pt x="8" y="107"/>
                  </a:lnTo>
                  <a:lnTo>
                    <a:pt x="10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11" name="Rectangle 156"/>
            <p:cNvSpPr>
              <a:spLocks noChangeArrowheads="1"/>
            </p:cNvSpPr>
            <p:nvPr/>
          </p:nvSpPr>
          <p:spPr bwMode="auto">
            <a:xfrm>
              <a:off x="4377" y="2227"/>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400">
                  <a:solidFill>
                    <a:srgbClr val="000000"/>
                  </a:solidFill>
                </a:rPr>
                <a:t>n</a:t>
              </a:r>
              <a:endParaRPr lang="en-US" altLang="zh-CN" sz="3200" b="0"/>
            </a:p>
          </p:txBody>
        </p:sp>
        <p:sp>
          <p:nvSpPr>
            <p:cNvPr id="44112" name="Freeform 157"/>
            <p:cNvSpPr>
              <a:spLocks/>
            </p:cNvSpPr>
            <p:nvPr/>
          </p:nvSpPr>
          <p:spPr bwMode="auto">
            <a:xfrm>
              <a:off x="4982" y="2020"/>
              <a:ext cx="19" cy="177"/>
            </a:xfrm>
            <a:custGeom>
              <a:avLst/>
              <a:gdLst>
                <a:gd name="T0" fmla="*/ 19 w 19"/>
                <a:gd name="T1" fmla="*/ 10 h 177"/>
                <a:gd name="T2" fmla="*/ 19 w 19"/>
                <a:gd name="T3" fmla="*/ 7 h 177"/>
                <a:gd name="T4" fmla="*/ 16 w 19"/>
                <a:gd name="T5" fmla="*/ 3 h 177"/>
                <a:gd name="T6" fmla="*/ 13 w 19"/>
                <a:gd name="T7" fmla="*/ 0 h 177"/>
                <a:gd name="T8" fmla="*/ 6 w 19"/>
                <a:gd name="T9" fmla="*/ 0 h 177"/>
                <a:gd name="T10" fmla="*/ 3 w 19"/>
                <a:gd name="T11" fmla="*/ 3 h 177"/>
                <a:gd name="T12" fmla="*/ 0 w 19"/>
                <a:gd name="T13" fmla="*/ 7 h 177"/>
                <a:gd name="T14" fmla="*/ 0 w 19"/>
                <a:gd name="T15" fmla="*/ 171 h 177"/>
                <a:gd name="T16" fmla="*/ 3 w 19"/>
                <a:gd name="T17" fmla="*/ 174 h 177"/>
                <a:gd name="T18" fmla="*/ 6 w 19"/>
                <a:gd name="T19" fmla="*/ 177 h 177"/>
                <a:gd name="T20" fmla="*/ 13 w 19"/>
                <a:gd name="T21" fmla="*/ 177 h 177"/>
                <a:gd name="T22" fmla="*/ 16 w 19"/>
                <a:gd name="T23" fmla="*/ 174 h 177"/>
                <a:gd name="T24" fmla="*/ 19 w 19"/>
                <a:gd name="T25" fmla="*/ 171 h 177"/>
                <a:gd name="T26" fmla="*/ 19 w 19"/>
                <a:gd name="T27" fmla="*/ 168 h 177"/>
                <a:gd name="T28" fmla="*/ 19 w 19"/>
                <a:gd name="T29" fmla="*/ 10 h 1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
                <a:gd name="T46" fmla="*/ 0 h 177"/>
                <a:gd name="T47" fmla="*/ 19 w 19"/>
                <a:gd name="T48" fmla="*/ 177 h 17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 h="177">
                  <a:moveTo>
                    <a:pt x="19" y="10"/>
                  </a:moveTo>
                  <a:lnTo>
                    <a:pt x="19" y="7"/>
                  </a:lnTo>
                  <a:lnTo>
                    <a:pt x="16" y="3"/>
                  </a:lnTo>
                  <a:lnTo>
                    <a:pt x="13" y="0"/>
                  </a:lnTo>
                  <a:lnTo>
                    <a:pt x="6" y="0"/>
                  </a:lnTo>
                  <a:lnTo>
                    <a:pt x="3" y="3"/>
                  </a:lnTo>
                  <a:lnTo>
                    <a:pt x="0" y="7"/>
                  </a:lnTo>
                  <a:lnTo>
                    <a:pt x="0" y="171"/>
                  </a:lnTo>
                  <a:lnTo>
                    <a:pt x="3" y="174"/>
                  </a:lnTo>
                  <a:lnTo>
                    <a:pt x="6" y="177"/>
                  </a:lnTo>
                  <a:lnTo>
                    <a:pt x="13" y="177"/>
                  </a:lnTo>
                  <a:lnTo>
                    <a:pt x="16" y="174"/>
                  </a:lnTo>
                  <a:lnTo>
                    <a:pt x="19" y="171"/>
                  </a:lnTo>
                  <a:lnTo>
                    <a:pt x="19" y="168"/>
                  </a:lnTo>
                  <a:lnTo>
                    <a:pt x="19"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13" name="Rectangle 160"/>
            <p:cNvSpPr>
              <a:spLocks noChangeArrowheads="1"/>
            </p:cNvSpPr>
            <p:nvPr/>
          </p:nvSpPr>
          <p:spPr bwMode="auto">
            <a:xfrm>
              <a:off x="4922" y="2465"/>
              <a:ext cx="1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R1</a:t>
              </a:r>
              <a:endParaRPr lang="en-US" altLang="zh-CN" sz="3200" b="0"/>
            </a:p>
          </p:txBody>
        </p:sp>
        <p:sp>
          <p:nvSpPr>
            <p:cNvPr id="44114" name="Rectangle 161"/>
            <p:cNvSpPr>
              <a:spLocks noChangeArrowheads="1"/>
            </p:cNvSpPr>
            <p:nvPr/>
          </p:nvSpPr>
          <p:spPr bwMode="auto">
            <a:xfrm>
              <a:off x="4892" y="2216"/>
              <a:ext cx="1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Ld</a:t>
              </a:r>
              <a:endParaRPr lang="en-US" altLang="zh-CN" sz="3200" b="0"/>
            </a:p>
          </p:txBody>
        </p:sp>
        <p:sp>
          <p:nvSpPr>
            <p:cNvPr id="44115" name="Freeform 162"/>
            <p:cNvSpPr>
              <a:spLocks/>
            </p:cNvSpPr>
            <p:nvPr/>
          </p:nvSpPr>
          <p:spPr bwMode="auto">
            <a:xfrm>
              <a:off x="4783" y="2196"/>
              <a:ext cx="392" cy="612"/>
            </a:xfrm>
            <a:custGeom>
              <a:avLst/>
              <a:gdLst>
                <a:gd name="T0" fmla="*/ 10 w 392"/>
                <a:gd name="T1" fmla="*/ 0 h 612"/>
                <a:gd name="T2" fmla="*/ 6 w 392"/>
                <a:gd name="T3" fmla="*/ 0 h 612"/>
                <a:gd name="T4" fmla="*/ 3 w 392"/>
                <a:gd name="T5" fmla="*/ 3 h 612"/>
                <a:gd name="T6" fmla="*/ 0 w 392"/>
                <a:gd name="T7" fmla="*/ 6 h 612"/>
                <a:gd name="T8" fmla="*/ 0 w 392"/>
                <a:gd name="T9" fmla="*/ 606 h 612"/>
                <a:gd name="T10" fmla="*/ 3 w 392"/>
                <a:gd name="T11" fmla="*/ 609 h 612"/>
                <a:gd name="T12" fmla="*/ 6 w 392"/>
                <a:gd name="T13" fmla="*/ 612 h 612"/>
                <a:gd name="T14" fmla="*/ 386 w 392"/>
                <a:gd name="T15" fmla="*/ 612 h 612"/>
                <a:gd name="T16" fmla="*/ 389 w 392"/>
                <a:gd name="T17" fmla="*/ 609 h 612"/>
                <a:gd name="T18" fmla="*/ 392 w 392"/>
                <a:gd name="T19" fmla="*/ 606 h 612"/>
                <a:gd name="T20" fmla="*/ 392 w 392"/>
                <a:gd name="T21" fmla="*/ 6 h 612"/>
                <a:gd name="T22" fmla="*/ 389 w 392"/>
                <a:gd name="T23" fmla="*/ 3 h 612"/>
                <a:gd name="T24" fmla="*/ 386 w 392"/>
                <a:gd name="T25" fmla="*/ 0 h 612"/>
                <a:gd name="T26" fmla="*/ 383 w 392"/>
                <a:gd name="T27" fmla="*/ 0 h 612"/>
                <a:gd name="T28" fmla="*/ 10 w 392"/>
                <a:gd name="T29" fmla="*/ 0 h 612"/>
                <a:gd name="T30" fmla="*/ 10 w 392"/>
                <a:gd name="T31" fmla="*/ 19 h 612"/>
                <a:gd name="T32" fmla="*/ 383 w 392"/>
                <a:gd name="T33" fmla="*/ 19 h 612"/>
                <a:gd name="T34" fmla="*/ 373 w 392"/>
                <a:gd name="T35" fmla="*/ 9 h 612"/>
                <a:gd name="T36" fmla="*/ 373 w 392"/>
                <a:gd name="T37" fmla="*/ 603 h 612"/>
                <a:gd name="T38" fmla="*/ 383 w 392"/>
                <a:gd name="T39" fmla="*/ 593 h 612"/>
                <a:gd name="T40" fmla="*/ 10 w 392"/>
                <a:gd name="T41" fmla="*/ 593 h 612"/>
                <a:gd name="T42" fmla="*/ 19 w 392"/>
                <a:gd name="T43" fmla="*/ 603 h 612"/>
                <a:gd name="T44" fmla="*/ 19 w 392"/>
                <a:gd name="T45" fmla="*/ 9 h 612"/>
                <a:gd name="T46" fmla="*/ 10 w 392"/>
                <a:gd name="T47" fmla="*/ 19 h 612"/>
                <a:gd name="T48" fmla="*/ 10 w 392"/>
                <a:gd name="T49" fmla="*/ 0 h 61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2"/>
                <a:gd name="T76" fmla="*/ 0 h 612"/>
                <a:gd name="T77" fmla="*/ 392 w 392"/>
                <a:gd name="T78" fmla="*/ 612 h 61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2" h="612">
                  <a:moveTo>
                    <a:pt x="10" y="0"/>
                  </a:moveTo>
                  <a:lnTo>
                    <a:pt x="6" y="0"/>
                  </a:lnTo>
                  <a:lnTo>
                    <a:pt x="3" y="3"/>
                  </a:lnTo>
                  <a:lnTo>
                    <a:pt x="0" y="6"/>
                  </a:lnTo>
                  <a:lnTo>
                    <a:pt x="0" y="606"/>
                  </a:lnTo>
                  <a:lnTo>
                    <a:pt x="3" y="609"/>
                  </a:lnTo>
                  <a:lnTo>
                    <a:pt x="6" y="612"/>
                  </a:lnTo>
                  <a:lnTo>
                    <a:pt x="386" y="612"/>
                  </a:lnTo>
                  <a:lnTo>
                    <a:pt x="389" y="609"/>
                  </a:lnTo>
                  <a:lnTo>
                    <a:pt x="392" y="606"/>
                  </a:lnTo>
                  <a:lnTo>
                    <a:pt x="392" y="6"/>
                  </a:lnTo>
                  <a:lnTo>
                    <a:pt x="389" y="3"/>
                  </a:lnTo>
                  <a:lnTo>
                    <a:pt x="386" y="0"/>
                  </a:lnTo>
                  <a:lnTo>
                    <a:pt x="383" y="0"/>
                  </a:lnTo>
                  <a:lnTo>
                    <a:pt x="10" y="0"/>
                  </a:lnTo>
                  <a:lnTo>
                    <a:pt x="10" y="19"/>
                  </a:lnTo>
                  <a:lnTo>
                    <a:pt x="383" y="19"/>
                  </a:lnTo>
                  <a:lnTo>
                    <a:pt x="373" y="9"/>
                  </a:lnTo>
                  <a:lnTo>
                    <a:pt x="373" y="603"/>
                  </a:lnTo>
                  <a:lnTo>
                    <a:pt x="383" y="593"/>
                  </a:lnTo>
                  <a:lnTo>
                    <a:pt x="10" y="593"/>
                  </a:lnTo>
                  <a:lnTo>
                    <a:pt x="19" y="603"/>
                  </a:lnTo>
                  <a:lnTo>
                    <a:pt x="19" y="9"/>
                  </a:lnTo>
                  <a:lnTo>
                    <a:pt x="10" y="19"/>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16" name="Freeform 166"/>
            <p:cNvSpPr>
              <a:spLocks/>
            </p:cNvSpPr>
            <p:nvPr/>
          </p:nvSpPr>
          <p:spPr bwMode="auto">
            <a:xfrm>
              <a:off x="4393" y="3365"/>
              <a:ext cx="109" cy="109"/>
            </a:xfrm>
            <a:custGeom>
              <a:avLst/>
              <a:gdLst>
                <a:gd name="T0" fmla="*/ 108 w 109"/>
                <a:gd name="T1" fmla="*/ 8 h 109"/>
                <a:gd name="T2" fmla="*/ 109 w 109"/>
                <a:gd name="T3" fmla="*/ 8 h 109"/>
                <a:gd name="T4" fmla="*/ 109 w 109"/>
                <a:gd name="T5" fmla="*/ 3 h 109"/>
                <a:gd name="T6" fmla="*/ 108 w 109"/>
                <a:gd name="T7" fmla="*/ 2 h 109"/>
                <a:gd name="T8" fmla="*/ 108 w 109"/>
                <a:gd name="T9" fmla="*/ 0 h 109"/>
                <a:gd name="T10" fmla="*/ 103 w 109"/>
                <a:gd name="T11" fmla="*/ 0 h 109"/>
                <a:gd name="T12" fmla="*/ 101 w 109"/>
                <a:gd name="T13" fmla="*/ 2 h 109"/>
                <a:gd name="T14" fmla="*/ 2 w 109"/>
                <a:gd name="T15" fmla="*/ 101 h 109"/>
                <a:gd name="T16" fmla="*/ 0 w 109"/>
                <a:gd name="T17" fmla="*/ 103 h 109"/>
                <a:gd name="T18" fmla="*/ 0 w 109"/>
                <a:gd name="T19" fmla="*/ 108 h 109"/>
                <a:gd name="T20" fmla="*/ 2 w 109"/>
                <a:gd name="T21" fmla="*/ 108 h 109"/>
                <a:gd name="T22" fmla="*/ 3 w 109"/>
                <a:gd name="T23" fmla="*/ 109 h 109"/>
                <a:gd name="T24" fmla="*/ 8 w 109"/>
                <a:gd name="T25" fmla="*/ 109 h 109"/>
                <a:gd name="T26" fmla="*/ 8 w 109"/>
                <a:gd name="T27" fmla="*/ 108 h 109"/>
                <a:gd name="T28" fmla="*/ 108 w 109"/>
                <a:gd name="T29" fmla="*/ 8 h 10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09"/>
                <a:gd name="T47" fmla="*/ 109 w 109"/>
                <a:gd name="T48" fmla="*/ 109 h 10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09">
                  <a:moveTo>
                    <a:pt x="108" y="8"/>
                  </a:moveTo>
                  <a:lnTo>
                    <a:pt x="109" y="8"/>
                  </a:lnTo>
                  <a:lnTo>
                    <a:pt x="109" y="3"/>
                  </a:lnTo>
                  <a:lnTo>
                    <a:pt x="108" y="2"/>
                  </a:lnTo>
                  <a:lnTo>
                    <a:pt x="108" y="0"/>
                  </a:lnTo>
                  <a:lnTo>
                    <a:pt x="103" y="0"/>
                  </a:lnTo>
                  <a:lnTo>
                    <a:pt x="101" y="2"/>
                  </a:lnTo>
                  <a:lnTo>
                    <a:pt x="2" y="101"/>
                  </a:lnTo>
                  <a:lnTo>
                    <a:pt x="0" y="103"/>
                  </a:lnTo>
                  <a:lnTo>
                    <a:pt x="0" y="108"/>
                  </a:lnTo>
                  <a:lnTo>
                    <a:pt x="2" y="108"/>
                  </a:lnTo>
                  <a:lnTo>
                    <a:pt x="3" y="109"/>
                  </a:lnTo>
                  <a:lnTo>
                    <a:pt x="8" y="109"/>
                  </a:lnTo>
                  <a:lnTo>
                    <a:pt x="8" y="108"/>
                  </a:lnTo>
                  <a:lnTo>
                    <a:pt x="10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17" name="Rectangle 167"/>
            <p:cNvSpPr>
              <a:spLocks noChangeArrowheads="1"/>
            </p:cNvSpPr>
            <p:nvPr/>
          </p:nvSpPr>
          <p:spPr bwMode="auto">
            <a:xfrm>
              <a:off x="4377" y="3273"/>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400">
                  <a:solidFill>
                    <a:srgbClr val="000000"/>
                  </a:solidFill>
                </a:rPr>
                <a:t>n</a:t>
              </a:r>
              <a:endParaRPr lang="en-US" altLang="zh-CN" sz="3200" b="0"/>
            </a:p>
          </p:txBody>
        </p:sp>
        <p:sp>
          <p:nvSpPr>
            <p:cNvPr id="44118" name="Freeform 168"/>
            <p:cNvSpPr>
              <a:spLocks/>
            </p:cNvSpPr>
            <p:nvPr/>
          </p:nvSpPr>
          <p:spPr bwMode="auto">
            <a:xfrm>
              <a:off x="4977" y="3046"/>
              <a:ext cx="19" cy="177"/>
            </a:xfrm>
            <a:custGeom>
              <a:avLst/>
              <a:gdLst>
                <a:gd name="T0" fmla="*/ 19 w 19"/>
                <a:gd name="T1" fmla="*/ 9 h 177"/>
                <a:gd name="T2" fmla="*/ 19 w 19"/>
                <a:gd name="T3" fmla="*/ 6 h 177"/>
                <a:gd name="T4" fmla="*/ 16 w 19"/>
                <a:gd name="T5" fmla="*/ 3 h 177"/>
                <a:gd name="T6" fmla="*/ 13 w 19"/>
                <a:gd name="T7" fmla="*/ 0 h 177"/>
                <a:gd name="T8" fmla="*/ 7 w 19"/>
                <a:gd name="T9" fmla="*/ 0 h 177"/>
                <a:gd name="T10" fmla="*/ 4 w 19"/>
                <a:gd name="T11" fmla="*/ 3 h 177"/>
                <a:gd name="T12" fmla="*/ 0 w 19"/>
                <a:gd name="T13" fmla="*/ 6 h 177"/>
                <a:gd name="T14" fmla="*/ 0 w 19"/>
                <a:gd name="T15" fmla="*/ 171 h 177"/>
                <a:gd name="T16" fmla="*/ 4 w 19"/>
                <a:gd name="T17" fmla="*/ 174 h 177"/>
                <a:gd name="T18" fmla="*/ 7 w 19"/>
                <a:gd name="T19" fmla="*/ 177 h 177"/>
                <a:gd name="T20" fmla="*/ 13 w 19"/>
                <a:gd name="T21" fmla="*/ 177 h 177"/>
                <a:gd name="T22" fmla="*/ 16 w 19"/>
                <a:gd name="T23" fmla="*/ 174 h 177"/>
                <a:gd name="T24" fmla="*/ 19 w 19"/>
                <a:gd name="T25" fmla="*/ 171 h 177"/>
                <a:gd name="T26" fmla="*/ 19 w 19"/>
                <a:gd name="T27" fmla="*/ 167 h 177"/>
                <a:gd name="T28" fmla="*/ 19 w 19"/>
                <a:gd name="T29" fmla="*/ 9 h 1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
                <a:gd name="T46" fmla="*/ 0 h 177"/>
                <a:gd name="T47" fmla="*/ 19 w 19"/>
                <a:gd name="T48" fmla="*/ 177 h 17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 h="177">
                  <a:moveTo>
                    <a:pt x="19" y="9"/>
                  </a:moveTo>
                  <a:lnTo>
                    <a:pt x="19" y="6"/>
                  </a:lnTo>
                  <a:lnTo>
                    <a:pt x="16" y="3"/>
                  </a:lnTo>
                  <a:lnTo>
                    <a:pt x="13" y="0"/>
                  </a:lnTo>
                  <a:lnTo>
                    <a:pt x="7" y="0"/>
                  </a:lnTo>
                  <a:lnTo>
                    <a:pt x="4" y="3"/>
                  </a:lnTo>
                  <a:lnTo>
                    <a:pt x="0" y="6"/>
                  </a:lnTo>
                  <a:lnTo>
                    <a:pt x="0" y="171"/>
                  </a:lnTo>
                  <a:lnTo>
                    <a:pt x="4" y="174"/>
                  </a:lnTo>
                  <a:lnTo>
                    <a:pt x="7" y="177"/>
                  </a:lnTo>
                  <a:lnTo>
                    <a:pt x="13" y="177"/>
                  </a:lnTo>
                  <a:lnTo>
                    <a:pt x="16" y="174"/>
                  </a:lnTo>
                  <a:lnTo>
                    <a:pt x="19" y="171"/>
                  </a:lnTo>
                  <a:lnTo>
                    <a:pt x="19" y="167"/>
                  </a:lnTo>
                  <a:lnTo>
                    <a:pt x="19"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19" name="Rectangle 171"/>
            <p:cNvSpPr>
              <a:spLocks noChangeArrowheads="1"/>
            </p:cNvSpPr>
            <p:nvPr/>
          </p:nvSpPr>
          <p:spPr bwMode="auto">
            <a:xfrm>
              <a:off x="4916" y="3490"/>
              <a:ext cx="1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R2</a:t>
              </a:r>
              <a:endParaRPr lang="en-US" altLang="zh-CN" sz="3200" b="0"/>
            </a:p>
          </p:txBody>
        </p:sp>
        <p:sp>
          <p:nvSpPr>
            <p:cNvPr id="44120" name="Rectangle 172"/>
            <p:cNvSpPr>
              <a:spLocks noChangeArrowheads="1"/>
            </p:cNvSpPr>
            <p:nvPr/>
          </p:nvSpPr>
          <p:spPr bwMode="auto">
            <a:xfrm>
              <a:off x="4886" y="3242"/>
              <a:ext cx="1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Ld</a:t>
              </a:r>
              <a:endParaRPr lang="en-US" altLang="zh-CN" sz="3200" b="0"/>
            </a:p>
          </p:txBody>
        </p:sp>
        <p:sp>
          <p:nvSpPr>
            <p:cNvPr id="44121" name="Freeform 173"/>
            <p:cNvSpPr>
              <a:spLocks/>
            </p:cNvSpPr>
            <p:nvPr/>
          </p:nvSpPr>
          <p:spPr bwMode="auto">
            <a:xfrm>
              <a:off x="4778" y="3221"/>
              <a:ext cx="393" cy="613"/>
            </a:xfrm>
            <a:custGeom>
              <a:avLst/>
              <a:gdLst>
                <a:gd name="T0" fmla="*/ 10 w 393"/>
                <a:gd name="T1" fmla="*/ 0 h 613"/>
                <a:gd name="T2" fmla="*/ 7 w 393"/>
                <a:gd name="T3" fmla="*/ 0 h 613"/>
                <a:gd name="T4" fmla="*/ 3 w 393"/>
                <a:gd name="T5" fmla="*/ 3 h 613"/>
                <a:gd name="T6" fmla="*/ 0 w 393"/>
                <a:gd name="T7" fmla="*/ 7 h 613"/>
                <a:gd name="T8" fmla="*/ 0 w 393"/>
                <a:gd name="T9" fmla="*/ 606 h 613"/>
                <a:gd name="T10" fmla="*/ 3 w 393"/>
                <a:gd name="T11" fmla="*/ 609 h 613"/>
                <a:gd name="T12" fmla="*/ 7 w 393"/>
                <a:gd name="T13" fmla="*/ 613 h 613"/>
                <a:gd name="T14" fmla="*/ 386 w 393"/>
                <a:gd name="T15" fmla="*/ 613 h 613"/>
                <a:gd name="T16" fmla="*/ 389 w 393"/>
                <a:gd name="T17" fmla="*/ 609 h 613"/>
                <a:gd name="T18" fmla="*/ 393 w 393"/>
                <a:gd name="T19" fmla="*/ 606 h 613"/>
                <a:gd name="T20" fmla="*/ 393 w 393"/>
                <a:gd name="T21" fmla="*/ 7 h 613"/>
                <a:gd name="T22" fmla="*/ 389 w 393"/>
                <a:gd name="T23" fmla="*/ 3 h 613"/>
                <a:gd name="T24" fmla="*/ 386 w 393"/>
                <a:gd name="T25" fmla="*/ 0 h 613"/>
                <a:gd name="T26" fmla="*/ 383 w 393"/>
                <a:gd name="T27" fmla="*/ 0 h 613"/>
                <a:gd name="T28" fmla="*/ 10 w 393"/>
                <a:gd name="T29" fmla="*/ 0 h 613"/>
                <a:gd name="T30" fmla="*/ 10 w 393"/>
                <a:gd name="T31" fmla="*/ 19 h 613"/>
                <a:gd name="T32" fmla="*/ 383 w 393"/>
                <a:gd name="T33" fmla="*/ 19 h 613"/>
                <a:gd name="T34" fmla="*/ 374 w 393"/>
                <a:gd name="T35" fmla="*/ 10 h 613"/>
                <a:gd name="T36" fmla="*/ 374 w 393"/>
                <a:gd name="T37" fmla="*/ 603 h 613"/>
                <a:gd name="T38" fmla="*/ 383 w 393"/>
                <a:gd name="T39" fmla="*/ 594 h 613"/>
                <a:gd name="T40" fmla="*/ 10 w 393"/>
                <a:gd name="T41" fmla="*/ 594 h 613"/>
                <a:gd name="T42" fmla="*/ 19 w 393"/>
                <a:gd name="T43" fmla="*/ 603 h 613"/>
                <a:gd name="T44" fmla="*/ 19 w 393"/>
                <a:gd name="T45" fmla="*/ 10 h 613"/>
                <a:gd name="T46" fmla="*/ 10 w 393"/>
                <a:gd name="T47" fmla="*/ 19 h 613"/>
                <a:gd name="T48" fmla="*/ 10 w 393"/>
                <a:gd name="T49" fmla="*/ 0 h 61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3"/>
                <a:gd name="T76" fmla="*/ 0 h 613"/>
                <a:gd name="T77" fmla="*/ 393 w 393"/>
                <a:gd name="T78" fmla="*/ 613 h 61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3" h="613">
                  <a:moveTo>
                    <a:pt x="10" y="0"/>
                  </a:moveTo>
                  <a:lnTo>
                    <a:pt x="7" y="0"/>
                  </a:lnTo>
                  <a:lnTo>
                    <a:pt x="3" y="3"/>
                  </a:lnTo>
                  <a:lnTo>
                    <a:pt x="0" y="7"/>
                  </a:lnTo>
                  <a:lnTo>
                    <a:pt x="0" y="606"/>
                  </a:lnTo>
                  <a:lnTo>
                    <a:pt x="3" y="609"/>
                  </a:lnTo>
                  <a:lnTo>
                    <a:pt x="7" y="613"/>
                  </a:lnTo>
                  <a:lnTo>
                    <a:pt x="386" y="613"/>
                  </a:lnTo>
                  <a:lnTo>
                    <a:pt x="389" y="609"/>
                  </a:lnTo>
                  <a:lnTo>
                    <a:pt x="393" y="606"/>
                  </a:lnTo>
                  <a:lnTo>
                    <a:pt x="393" y="7"/>
                  </a:lnTo>
                  <a:lnTo>
                    <a:pt x="389" y="3"/>
                  </a:lnTo>
                  <a:lnTo>
                    <a:pt x="386" y="0"/>
                  </a:lnTo>
                  <a:lnTo>
                    <a:pt x="383" y="0"/>
                  </a:lnTo>
                  <a:lnTo>
                    <a:pt x="10" y="0"/>
                  </a:lnTo>
                  <a:lnTo>
                    <a:pt x="10" y="19"/>
                  </a:lnTo>
                  <a:lnTo>
                    <a:pt x="383" y="19"/>
                  </a:lnTo>
                  <a:lnTo>
                    <a:pt x="374" y="10"/>
                  </a:lnTo>
                  <a:lnTo>
                    <a:pt x="374" y="603"/>
                  </a:lnTo>
                  <a:lnTo>
                    <a:pt x="383" y="594"/>
                  </a:lnTo>
                  <a:lnTo>
                    <a:pt x="10" y="594"/>
                  </a:lnTo>
                  <a:lnTo>
                    <a:pt x="19" y="603"/>
                  </a:lnTo>
                  <a:lnTo>
                    <a:pt x="19" y="10"/>
                  </a:lnTo>
                  <a:lnTo>
                    <a:pt x="10" y="19"/>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22" name="Freeform 174"/>
            <p:cNvSpPr>
              <a:spLocks/>
            </p:cNvSpPr>
            <p:nvPr/>
          </p:nvSpPr>
          <p:spPr bwMode="auto">
            <a:xfrm>
              <a:off x="4493" y="1742"/>
              <a:ext cx="19" cy="177"/>
            </a:xfrm>
            <a:custGeom>
              <a:avLst/>
              <a:gdLst>
                <a:gd name="T0" fmla="*/ 0 w 19"/>
                <a:gd name="T1" fmla="*/ 167 h 177"/>
                <a:gd name="T2" fmla="*/ 0 w 19"/>
                <a:gd name="T3" fmla="*/ 170 h 177"/>
                <a:gd name="T4" fmla="*/ 3 w 19"/>
                <a:gd name="T5" fmla="*/ 174 h 177"/>
                <a:gd name="T6" fmla="*/ 6 w 19"/>
                <a:gd name="T7" fmla="*/ 177 h 177"/>
                <a:gd name="T8" fmla="*/ 13 w 19"/>
                <a:gd name="T9" fmla="*/ 177 h 177"/>
                <a:gd name="T10" fmla="*/ 16 w 19"/>
                <a:gd name="T11" fmla="*/ 174 h 177"/>
                <a:gd name="T12" fmla="*/ 19 w 19"/>
                <a:gd name="T13" fmla="*/ 170 h 177"/>
                <a:gd name="T14" fmla="*/ 19 w 19"/>
                <a:gd name="T15" fmla="*/ 6 h 177"/>
                <a:gd name="T16" fmla="*/ 16 w 19"/>
                <a:gd name="T17" fmla="*/ 3 h 177"/>
                <a:gd name="T18" fmla="*/ 13 w 19"/>
                <a:gd name="T19" fmla="*/ 0 h 177"/>
                <a:gd name="T20" fmla="*/ 6 w 19"/>
                <a:gd name="T21" fmla="*/ 0 h 177"/>
                <a:gd name="T22" fmla="*/ 3 w 19"/>
                <a:gd name="T23" fmla="*/ 3 h 177"/>
                <a:gd name="T24" fmla="*/ 0 w 19"/>
                <a:gd name="T25" fmla="*/ 6 h 177"/>
                <a:gd name="T26" fmla="*/ 0 w 19"/>
                <a:gd name="T27" fmla="*/ 9 h 177"/>
                <a:gd name="T28" fmla="*/ 0 w 19"/>
                <a:gd name="T29" fmla="*/ 167 h 1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
                <a:gd name="T46" fmla="*/ 0 h 177"/>
                <a:gd name="T47" fmla="*/ 19 w 19"/>
                <a:gd name="T48" fmla="*/ 177 h 17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 h="177">
                  <a:moveTo>
                    <a:pt x="0" y="167"/>
                  </a:moveTo>
                  <a:lnTo>
                    <a:pt x="0" y="170"/>
                  </a:lnTo>
                  <a:lnTo>
                    <a:pt x="3" y="174"/>
                  </a:lnTo>
                  <a:lnTo>
                    <a:pt x="6" y="177"/>
                  </a:lnTo>
                  <a:lnTo>
                    <a:pt x="13" y="177"/>
                  </a:lnTo>
                  <a:lnTo>
                    <a:pt x="16" y="174"/>
                  </a:lnTo>
                  <a:lnTo>
                    <a:pt x="19" y="170"/>
                  </a:lnTo>
                  <a:lnTo>
                    <a:pt x="19" y="6"/>
                  </a:lnTo>
                  <a:lnTo>
                    <a:pt x="16" y="3"/>
                  </a:lnTo>
                  <a:lnTo>
                    <a:pt x="13" y="0"/>
                  </a:lnTo>
                  <a:lnTo>
                    <a:pt x="6" y="0"/>
                  </a:lnTo>
                  <a:lnTo>
                    <a:pt x="3" y="3"/>
                  </a:lnTo>
                  <a:lnTo>
                    <a:pt x="0" y="6"/>
                  </a:lnTo>
                  <a:lnTo>
                    <a:pt x="0" y="9"/>
                  </a:lnTo>
                  <a:lnTo>
                    <a:pt x="0"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23" name="Freeform 180"/>
            <p:cNvSpPr>
              <a:spLocks/>
            </p:cNvSpPr>
            <p:nvPr/>
          </p:nvSpPr>
          <p:spPr bwMode="auto">
            <a:xfrm>
              <a:off x="4495" y="2695"/>
              <a:ext cx="19" cy="179"/>
            </a:xfrm>
            <a:custGeom>
              <a:avLst/>
              <a:gdLst>
                <a:gd name="T0" fmla="*/ 0 w 19"/>
                <a:gd name="T1" fmla="*/ 170 h 179"/>
                <a:gd name="T2" fmla="*/ 0 w 19"/>
                <a:gd name="T3" fmla="*/ 173 h 179"/>
                <a:gd name="T4" fmla="*/ 3 w 19"/>
                <a:gd name="T5" fmla="*/ 176 h 179"/>
                <a:gd name="T6" fmla="*/ 6 w 19"/>
                <a:gd name="T7" fmla="*/ 179 h 179"/>
                <a:gd name="T8" fmla="*/ 13 w 19"/>
                <a:gd name="T9" fmla="*/ 179 h 179"/>
                <a:gd name="T10" fmla="*/ 16 w 19"/>
                <a:gd name="T11" fmla="*/ 176 h 179"/>
                <a:gd name="T12" fmla="*/ 19 w 19"/>
                <a:gd name="T13" fmla="*/ 173 h 179"/>
                <a:gd name="T14" fmla="*/ 19 w 19"/>
                <a:gd name="T15" fmla="*/ 7 h 179"/>
                <a:gd name="T16" fmla="*/ 16 w 19"/>
                <a:gd name="T17" fmla="*/ 4 h 179"/>
                <a:gd name="T18" fmla="*/ 13 w 19"/>
                <a:gd name="T19" fmla="*/ 0 h 179"/>
                <a:gd name="T20" fmla="*/ 6 w 19"/>
                <a:gd name="T21" fmla="*/ 0 h 179"/>
                <a:gd name="T22" fmla="*/ 3 w 19"/>
                <a:gd name="T23" fmla="*/ 4 h 179"/>
                <a:gd name="T24" fmla="*/ 0 w 19"/>
                <a:gd name="T25" fmla="*/ 7 h 179"/>
                <a:gd name="T26" fmla="*/ 0 w 19"/>
                <a:gd name="T27" fmla="*/ 10 h 179"/>
                <a:gd name="T28" fmla="*/ 0 w 19"/>
                <a:gd name="T29" fmla="*/ 170 h 17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
                <a:gd name="T46" fmla="*/ 0 h 179"/>
                <a:gd name="T47" fmla="*/ 19 w 19"/>
                <a:gd name="T48" fmla="*/ 179 h 17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 h="179">
                  <a:moveTo>
                    <a:pt x="0" y="170"/>
                  </a:moveTo>
                  <a:lnTo>
                    <a:pt x="0" y="173"/>
                  </a:lnTo>
                  <a:lnTo>
                    <a:pt x="3" y="176"/>
                  </a:lnTo>
                  <a:lnTo>
                    <a:pt x="6" y="179"/>
                  </a:lnTo>
                  <a:lnTo>
                    <a:pt x="13" y="179"/>
                  </a:lnTo>
                  <a:lnTo>
                    <a:pt x="16" y="176"/>
                  </a:lnTo>
                  <a:lnTo>
                    <a:pt x="19" y="173"/>
                  </a:lnTo>
                  <a:lnTo>
                    <a:pt x="19" y="7"/>
                  </a:lnTo>
                  <a:lnTo>
                    <a:pt x="16" y="4"/>
                  </a:lnTo>
                  <a:lnTo>
                    <a:pt x="13" y="0"/>
                  </a:lnTo>
                  <a:lnTo>
                    <a:pt x="6" y="0"/>
                  </a:lnTo>
                  <a:lnTo>
                    <a:pt x="3" y="4"/>
                  </a:lnTo>
                  <a:lnTo>
                    <a:pt x="0" y="7"/>
                  </a:lnTo>
                  <a:lnTo>
                    <a:pt x="0" y="1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24" name="Freeform 186"/>
            <p:cNvSpPr>
              <a:spLocks/>
            </p:cNvSpPr>
            <p:nvPr/>
          </p:nvSpPr>
          <p:spPr bwMode="auto">
            <a:xfrm>
              <a:off x="4499" y="3697"/>
              <a:ext cx="19" cy="177"/>
            </a:xfrm>
            <a:custGeom>
              <a:avLst/>
              <a:gdLst>
                <a:gd name="T0" fmla="*/ 0 w 19"/>
                <a:gd name="T1" fmla="*/ 168 h 177"/>
                <a:gd name="T2" fmla="*/ 0 w 19"/>
                <a:gd name="T3" fmla="*/ 171 h 177"/>
                <a:gd name="T4" fmla="*/ 4 w 19"/>
                <a:gd name="T5" fmla="*/ 174 h 177"/>
                <a:gd name="T6" fmla="*/ 7 w 19"/>
                <a:gd name="T7" fmla="*/ 177 h 177"/>
                <a:gd name="T8" fmla="*/ 13 w 19"/>
                <a:gd name="T9" fmla="*/ 177 h 177"/>
                <a:gd name="T10" fmla="*/ 16 w 19"/>
                <a:gd name="T11" fmla="*/ 174 h 177"/>
                <a:gd name="T12" fmla="*/ 19 w 19"/>
                <a:gd name="T13" fmla="*/ 171 h 177"/>
                <a:gd name="T14" fmla="*/ 19 w 19"/>
                <a:gd name="T15" fmla="*/ 7 h 177"/>
                <a:gd name="T16" fmla="*/ 16 w 19"/>
                <a:gd name="T17" fmla="*/ 3 h 177"/>
                <a:gd name="T18" fmla="*/ 13 w 19"/>
                <a:gd name="T19" fmla="*/ 0 h 177"/>
                <a:gd name="T20" fmla="*/ 7 w 19"/>
                <a:gd name="T21" fmla="*/ 0 h 177"/>
                <a:gd name="T22" fmla="*/ 4 w 19"/>
                <a:gd name="T23" fmla="*/ 3 h 177"/>
                <a:gd name="T24" fmla="*/ 0 w 19"/>
                <a:gd name="T25" fmla="*/ 7 h 177"/>
                <a:gd name="T26" fmla="*/ 0 w 19"/>
                <a:gd name="T27" fmla="*/ 10 h 177"/>
                <a:gd name="T28" fmla="*/ 0 w 19"/>
                <a:gd name="T29" fmla="*/ 168 h 1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
                <a:gd name="T46" fmla="*/ 0 h 177"/>
                <a:gd name="T47" fmla="*/ 19 w 19"/>
                <a:gd name="T48" fmla="*/ 177 h 17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 h="177">
                  <a:moveTo>
                    <a:pt x="0" y="168"/>
                  </a:moveTo>
                  <a:lnTo>
                    <a:pt x="0" y="171"/>
                  </a:lnTo>
                  <a:lnTo>
                    <a:pt x="4" y="174"/>
                  </a:lnTo>
                  <a:lnTo>
                    <a:pt x="7" y="177"/>
                  </a:lnTo>
                  <a:lnTo>
                    <a:pt x="13" y="177"/>
                  </a:lnTo>
                  <a:lnTo>
                    <a:pt x="16" y="174"/>
                  </a:lnTo>
                  <a:lnTo>
                    <a:pt x="19" y="171"/>
                  </a:lnTo>
                  <a:lnTo>
                    <a:pt x="19" y="7"/>
                  </a:lnTo>
                  <a:lnTo>
                    <a:pt x="16" y="3"/>
                  </a:lnTo>
                  <a:lnTo>
                    <a:pt x="13" y="0"/>
                  </a:lnTo>
                  <a:lnTo>
                    <a:pt x="7" y="0"/>
                  </a:lnTo>
                  <a:lnTo>
                    <a:pt x="4" y="3"/>
                  </a:lnTo>
                  <a:lnTo>
                    <a:pt x="0" y="7"/>
                  </a:lnTo>
                  <a:lnTo>
                    <a:pt x="0" y="10"/>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25" name="Freeform 195"/>
            <p:cNvSpPr>
              <a:spLocks/>
            </p:cNvSpPr>
            <p:nvPr/>
          </p:nvSpPr>
          <p:spPr bwMode="auto">
            <a:xfrm>
              <a:off x="4258" y="1622"/>
              <a:ext cx="109" cy="107"/>
            </a:xfrm>
            <a:custGeom>
              <a:avLst/>
              <a:gdLst>
                <a:gd name="T0" fmla="*/ 8 w 109"/>
                <a:gd name="T1" fmla="*/ 1 h 107"/>
                <a:gd name="T2" fmla="*/ 6 w 109"/>
                <a:gd name="T3" fmla="*/ 0 h 107"/>
                <a:gd name="T4" fmla="*/ 2 w 109"/>
                <a:gd name="T5" fmla="*/ 0 h 107"/>
                <a:gd name="T6" fmla="*/ 2 w 109"/>
                <a:gd name="T7" fmla="*/ 1 h 107"/>
                <a:gd name="T8" fmla="*/ 0 w 109"/>
                <a:gd name="T9" fmla="*/ 3 h 107"/>
                <a:gd name="T10" fmla="*/ 0 w 109"/>
                <a:gd name="T11" fmla="*/ 8 h 107"/>
                <a:gd name="T12" fmla="*/ 2 w 109"/>
                <a:gd name="T13" fmla="*/ 8 h 107"/>
                <a:gd name="T14" fmla="*/ 101 w 109"/>
                <a:gd name="T15" fmla="*/ 106 h 107"/>
                <a:gd name="T16" fmla="*/ 103 w 109"/>
                <a:gd name="T17" fmla="*/ 107 h 107"/>
                <a:gd name="T18" fmla="*/ 108 w 109"/>
                <a:gd name="T19" fmla="*/ 107 h 107"/>
                <a:gd name="T20" fmla="*/ 108 w 109"/>
                <a:gd name="T21" fmla="*/ 106 h 107"/>
                <a:gd name="T22" fmla="*/ 109 w 109"/>
                <a:gd name="T23" fmla="*/ 104 h 107"/>
                <a:gd name="T24" fmla="*/ 109 w 109"/>
                <a:gd name="T25" fmla="*/ 100 h 107"/>
                <a:gd name="T26" fmla="*/ 108 w 109"/>
                <a:gd name="T27" fmla="*/ 100 h 107"/>
                <a:gd name="T28" fmla="*/ 8 w 109"/>
                <a:gd name="T29" fmla="*/ 1 h 10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07"/>
                <a:gd name="T47" fmla="*/ 109 w 109"/>
                <a:gd name="T48" fmla="*/ 107 h 10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07">
                  <a:moveTo>
                    <a:pt x="8" y="1"/>
                  </a:moveTo>
                  <a:lnTo>
                    <a:pt x="6" y="0"/>
                  </a:lnTo>
                  <a:lnTo>
                    <a:pt x="2" y="0"/>
                  </a:lnTo>
                  <a:lnTo>
                    <a:pt x="2" y="1"/>
                  </a:lnTo>
                  <a:lnTo>
                    <a:pt x="0" y="3"/>
                  </a:lnTo>
                  <a:lnTo>
                    <a:pt x="0" y="8"/>
                  </a:lnTo>
                  <a:lnTo>
                    <a:pt x="2" y="8"/>
                  </a:lnTo>
                  <a:lnTo>
                    <a:pt x="101" y="106"/>
                  </a:lnTo>
                  <a:lnTo>
                    <a:pt x="103" y="107"/>
                  </a:lnTo>
                  <a:lnTo>
                    <a:pt x="108" y="107"/>
                  </a:lnTo>
                  <a:lnTo>
                    <a:pt x="108" y="106"/>
                  </a:lnTo>
                  <a:lnTo>
                    <a:pt x="109" y="104"/>
                  </a:lnTo>
                  <a:lnTo>
                    <a:pt x="109" y="100"/>
                  </a:lnTo>
                  <a:lnTo>
                    <a:pt x="108" y="100"/>
                  </a:lnTo>
                  <a:lnTo>
                    <a:pt x="8"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26" name="Rectangle 196"/>
            <p:cNvSpPr>
              <a:spLocks noChangeArrowheads="1"/>
            </p:cNvSpPr>
            <p:nvPr/>
          </p:nvSpPr>
          <p:spPr bwMode="auto">
            <a:xfrm>
              <a:off x="4318" y="1530"/>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400">
                  <a:solidFill>
                    <a:srgbClr val="000000"/>
                  </a:solidFill>
                </a:rPr>
                <a:t>n</a:t>
              </a:r>
              <a:endParaRPr lang="en-US" altLang="zh-CN" sz="3200" b="0"/>
            </a:p>
          </p:txBody>
        </p:sp>
        <p:sp>
          <p:nvSpPr>
            <p:cNvPr id="44127" name="Freeform 200"/>
            <p:cNvSpPr>
              <a:spLocks/>
            </p:cNvSpPr>
            <p:nvPr/>
          </p:nvSpPr>
          <p:spPr bwMode="auto">
            <a:xfrm>
              <a:off x="4218" y="3577"/>
              <a:ext cx="109" cy="108"/>
            </a:xfrm>
            <a:custGeom>
              <a:avLst/>
              <a:gdLst>
                <a:gd name="T0" fmla="*/ 8 w 109"/>
                <a:gd name="T1" fmla="*/ 2 h 108"/>
                <a:gd name="T2" fmla="*/ 6 w 109"/>
                <a:gd name="T3" fmla="*/ 0 h 108"/>
                <a:gd name="T4" fmla="*/ 1 w 109"/>
                <a:gd name="T5" fmla="*/ 0 h 108"/>
                <a:gd name="T6" fmla="*/ 1 w 109"/>
                <a:gd name="T7" fmla="*/ 2 h 108"/>
                <a:gd name="T8" fmla="*/ 0 w 109"/>
                <a:gd name="T9" fmla="*/ 3 h 108"/>
                <a:gd name="T10" fmla="*/ 0 w 109"/>
                <a:gd name="T11" fmla="*/ 8 h 108"/>
                <a:gd name="T12" fmla="*/ 1 w 109"/>
                <a:gd name="T13" fmla="*/ 8 h 108"/>
                <a:gd name="T14" fmla="*/ 101 w 109"/>
                <a:gd name="T15" fmla="*/ 106 h 108"/>
                <a:gd name="T16" fmla="*/ 102 w 109"/>
                <a:gd name="T17" fmla="*/ 108 h 108"/>
                <a:gd name="T18" fmla="*/ 107 w 109"/>
                <a:gd name="T19" fmla="*/ 108 h 108"/>
                <a:gd name="T20" fmla="*/ 107 w 109"/>
                <a:gd name="T21" fmla="*/ 106 h 108"/>
                <a:gd name="T22" fmla="*/ 109 w 109"/>
                <a:gd name="T23" fmla="*/ 105 h 108"/>
                <a:gd name="T24" fmla="*/ 109 w 109"/>
                <a:gd name="T25" fmla="*/ 100 h 108"/>
                <a:gd name="T26" fmla="*/ 107 w 109"/>
                <a:gd name="T27" fmla="*/ 100 h 108"/>
                <a:gd name="T28" fmla="*/ 8 w 109"/>
                <a:gd name="T29" fmla="*/ 2 h 1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08"/>
                <a:gd name="T47" fmla="*/ 109 w 109"/>
                <a:gd name="T48" fmla="*/ 108 h 10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08">
                  <a:moveTo>
                    <a:pt x="8" y="2"/>
                  </a:moveTo>
                  <a:lnTo>
                    <a:pt x="6" y="0"/>
                  </a:lnTo>
                  <a:lnTo>
                    <a:pt x="1" y="0"/>
                  </a:lnTo>
                  <a:lnTo>
                    <a:pt x="1" y="2"/>
                  </a:lnTo>
                  <a:lnTo>
                    <a:pt x="0" y="3"/>
                  </a:lnTo>
                  <a:lnTo>
                    <a:pt x="0" y="8"/>
                  </a:lnTo>
                  <a:lnTo>
                    <a:pt x="1" y="8"/>
                  </a:lnTo>
                  <a:lnTo>
                    <a:pt x="101" y="106"/>
                  </a:lnTo>
                  <a:lnTo>
                    <a:pt x="102" y="108"/>
                  </a:lnTo>
                  <a:lnTo>
                    <a:pt x="107" y="108"/>
                  </a:lnTo>
                  <a:lnTo>
                    <a:pt x="107" y="106"/>
                  </a:lnTo>
                  <a:lnTo>
                    <a:pt x="109" y="105"/>
                  </a:lnTo>
                  <a:lnTo>
                    <a:pt x="109" y="100"/>
                  </a:lnTo>
                  <a:lnTo>
                    <a:pt x="107" y="100"/>
                  </a:lnTo>
                  <a:lnTo>
                    <a:pt x="8"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28" name="Rectangle 201"/>
            <p:cNvSpPr>
              <a:spLocks noChangeArrowheads="1"/>
            </p:cNvSpPr>
            <p:nvPr/>
          </p:nvSpPr>
          <p:spPr bwMode="auto">
            <a:xfrm>
              <a:off x="4278" y="3473"/>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400">
                  <a:solidFill>
                    <a:srgbClr val="000000"/>
                  </a:solidFill>
                </a:rPr>
                <a:t>n</a:t>
              </a:r>
              <a:endParaRPr lang="en-US" altLang="zh-CN" sz="3200" b="0"/>
            </a:p>
          </p:txBody>
        </p:sp>
        <p:sp>
          <p:nvSpPr>
            <p:cNvPr id="44129" name="Rectangle 207"/>
            <p:cNvSpPr>
              <a:spLocks noChangeArrowheads="1"/>
            </p:cNvSpPr>
            <p:nvPr/>
          </p:nvSpPr>
          <p:spPr bwMode="auto">
            <a:xfrm>
              <a:off x="4299" y="3775"/>
              <a:ext cx="14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E2</a:t>
              </a:r>
              <a:endParaRPr lang="en-US" altLang="zh-CN" sz="3200" b="0"/>
            </a:p>
          </p:txBody>
        </p:sp>
        <p:sp>
          <p:nvSpPr>
            <p:cNvPr id="44130" name="Rectangle 208"/>
            <p:cNvSpPr>
              <a:spLocks noChangeArrowheads="1"/>
            </p:cNvSpPr>
            <p:nvPr/>
          </p:nvSpPr>
          <p:spPr bwMode="auto">
            <a:xfrm>
              <a:off x="4299" y="2794"/>
              <a:ext cx="14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E1</a:t>
              </a:r>
              <a:endParaRPr lang="en-US" altLang="zh-CN" sz="3200" b="0"/>
            </a:p>
          </p:txBody>
        </p:sp>
        <p:sp>
          <p:nvSpPr>
            <p:cNvPr id="44131" name="Rectangle 209"/>
            <p:cNvSpPr>
              <a:spLocks noChangeArrowheads="1"/>
            </p:cNvSpPr>
            <p:nvPr/>
          </p:nvSpPr>
          <p:spPr bwMode="auto">
            <a:xfrm>
              <a:off x="4299" y="1847"/>
              <a:ext cx="14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600">
                  <a:solidFill>
                    <a:srgbClr val="000000"/>
                  </a:solidFill>
                </a:rPr>
                <a:t>E0</a:t>
              </a:r>
              <a:endParaRPr lang="en-US" altLang="zh-CN" sz="3200" b="0"/>
            </a:p>
          </p:txBody>
        </p:sp>
        <p:sp>
          <p:nvSpPr>
            <p:cNvPr id="44132" name="Line 222"/>
            <p:cNvSpPr>
              <a:spLocks noChangeShapeType="1"/>
            </p:cNvSpPr>
            <p:nvPr/>
          </p:nvSpPr>
          <p:spPr bwMode="auto">
            <a:xfrm>
              <a:off x="4127" y="3430"/>
              <a:ext cx="658" cy="0"/>
            </a:xfrm>
            <a:prstGeom prst="line">
              <a:avLst/>
            </a:prstGeom>
            <a:noFill/>
            <a:ln w="28575">
              <a:solidFill>
                <a:schemeClr val="tx1"/>
              </a:solidFill>
              <a:round/>
              <a:headEnd type="oval" w="med" len="me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4133" name="Line 223"/>
            <p:cNvSpPr>
              <a:spLocks noChangeShapeType="1"/>
            </p:cNvSpPr>
            <p:nvPr/>
          </p:nvSpPr>
          <p:spPr bwMode="auto">
            <a:xfrm>
              <a:off x="4127" y="2387"/>
              <a:ext cx="658" cy="0"/>
            </a:xfrm>
            <a:prstGeom prst="line">
              <a:avLst/>
            </a:prstGeom>
            <a:noFill/>
            <a:ln w="28575">
              <a:solidFill>
                <a:schemeClr val="tx1"/>
              </a:solidFill>
              <a:round/>
              <a:headEnd type="oval" w="med" len="me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4134" name="Line 224"/>
            <p:cNvSpPr>
              <a:spLocks noChangeShapeType="1"/>
            </p:cNvSpPr>
            <p:nvPr/>
          </p:nvSpPr>
          <p:spPr bwMode="auto">
            <a:xfrm>
              <a:off x="4127" y="1434"/>
              <a:ext cx="658"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4135" name="Line 225"/>
            <p:cNvSpPr>
              <a:spLocks noChangeShapeType="1"/>
            </p:cNvSpPr>
            <p:nvPr/>
          </p:nvSpPr>
          <p:spPr bwMode="auto">
            <a:xfrm>
              <a:off x="4581" y="2636"/>
              <a:ext cx="204" cy="0"/>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44136" name="Line 226"/>
            <p:cNvSpPr>
              <a:spLocks noChangeShapeType="1"/>
            </p:cNvSpPr>
            <p:nvPr/>
          </p:nvSpPr>
          <p:spPr bwMode="auto">
            <a:xfrm>
              <a:off x="4581" y="3634"/>
              <a:ext cx="204" cy="0"/>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44137" name="Line 227"/>
            <p:cNvSpPr>
              <a:spLocks noChangeShapeType="1"/>
            </p:cNvSpPr>
            <p:nvPr/>
          </p:nvSpPr>
          <p:spPr bwMode="auto">
            <a:xfrm>
              <a:off x="4127" y="3634"/>
              <a:ext cx="295" cy="0"/>
            </a:xfrm>
            <a:prstGeom prst="line">
              <a:avLst/>
            </a:prstGeom>
            <a:noFill/>
            <a:ln w="28575">
              <a:solidFill>
                <a:schemeClr val="tx1"/>
              </a:solidFill>
              <a:round/>
              <a:headEnd type="non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44138" name="Line 228"/>
            <p:cNvSpPr>
              <a:spLocks noChangeShapeType="1"/>
            </p:cNvSpPr>
            <p:nvPr/>
          </p:nvSpPr>
          <p:spPr bwMode="auto">
            <a:xfrm>
              <a:off x="4127" y="2636"/>
              <a:ext cx="273" cy="0"/>
            </a:xfrm>
            <a:prstGeom prst="line">
              <a:avLst/>
            </a:prstGeom>
            <a:noFill/>
            <a:ln w="28575">
              <a:solidFill>
                <a:schemeClr val="tx1"/>
              </a:solidFill>
              <a:round/>
              <a:headEnd type="oval" w="med" len="me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44139" name="Line 229"/>
            <p:cNvSpPr>
              <a:spLocks noChangeShapeType="1"/>
            </p:cNvSpPr>
            <p:nvPr/>
          </p:nvSpPr>
          <p:spPr bwMode="auto">
            <a:xfrm>
              <a:off x="4581" y="1684"/>
              <a:ext cx="204" cy="0"/>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44140" name="Line 230"/>
            <p:cNvSpPr>
              <a:spLocks noChangeShapeType="1"/>
            </p:cNvSpPr>
            <p:nvPr/>
          </p:nvSpPr>
          <p:spPr bwMode="auto">
            <a:xfrm>
              <a:off x="4127" y="1684"/>
              <a:ext cx="273" cy="0"/>
            </a:xfrm>
            <a:prstGeom prst="line">
              <a:avLst/>
            </a:prstGeom>
            <a:noFill/>
            <a:ln w="28575">
              <a:solidFill>
                <a:schemeClr val="tx1"/>
              </a:solidFill>
              <a:round/>
              <a:headEnd type="oval" w="med" len="me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44141" name="AutoShape 231"/>
            <p:cNvSpPr>
              <a:spLocks noChangeArrowheads="1"/>
            </p:cNvSpPr>
            <p:nvPr/>
          </p:nvSpPr>
          <p:spPr bwMode="auto">
            <a:xfrm rot="-5400000">
              <a:off x="4394" y="3537"/>
              <a:ext cx="204" cy="192"/>
            </a:xfrm>
            <a:prstGeom prst="triangle">
              <a:avLst>
                <a:gd name="adj" fmla="val 50000"/>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44142" name="AutoShape 232"/>
            <p:cNvSpPr>
              <a:spLocks noChangeArrowheads="1"/>
            </p:cNvSpPr>
            <p:nvPr/>
          </p:nvSpPr>
          <p:spPr bwMode="auto">
            <a:xfrm rot="-5400000">
              <a:off x="4391" y="2539"/>
              <a:ext cx="204" cy="192"/>
            </a:xfrm>
            <a:prstGeom prst="triangle">
              <a:avLst>
                <a:gd name="adj" fmla="val 50000"/>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44143" name="AutoShape 233"/>
            <p:cNvSpPr>
              <a:spLocks noChangeArrowheads="1"/>
            </p:cNvSpPr>
            <p:nvPr/>
          </p:nvSpPr>
          <p:spPr bwMode="auto">
            <a:xfrm rot="-5400000">
              <a:off x="4394" y="1589"/>
              <a:ext cx="204" cy="192"/>
            </a:xfrm>
            <a:prstGeom prst="triangle">
              <a:avLst>
                <a:gd name="adj" fmla="val 50000"/>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930474" name="Rectangle 234"/>
          <p:cNvSpPr>
            <a:spLocks noChangeArrowheads="1"/>
          </p:cNvSpPr>
          <p:nvPr/>
        </p:nvSpPr>
        <p:spPr bwMode="auto">
          <a:xfrm>
            <a:off x="4579938" y="3573463"/>
            <a:ext cx="2008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lang="en-US" altLang="zh-CN" sz="2400" b="0">
                <a:solidFill>
                  <a:srgbClr val="FF0000"/>
                </a:solidFill>
              </a:rPr>
              <a:t>; E0=0, E2=0</a:t>
            </a:r>
          </a:p>
        </p:txBody>
      </p:sp>
      <p:sp>
        <p:nvSpPr>
          <p:cNvPr id="44095"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D31B55F-4793-40A7-B236-8C35B48A59EB}"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44096"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(4)</a:t>
            </a:r>
          </a:p>
        </p:txBody>
      </p:sp>
      <p:sp>
        <p:nvSpPr>
          <p:cNvPr id="44097"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4E88543-E5FF-4114-BA2A-A2646933FA1B}" type="slidenum">
              <a:rPr lang="en-US" altLang="zh-CN" sz="1800" b="0" smtClean="0">
                <a:solidFill>
                  <a:srgbClr val="B2B2B2"/>
                </a:solidFill>
                <a:latin typeface="Arial" panose="020B0604020202020204" pitchFamily="34" charset="0"/>
              </a:rPr>
              <a:pPr>
                <a:spcAft>
                  <a:spcPct val="0"/>
                </a:spcAft>
                <a:buFontTx/>
                <a:buNone/>
              </a:pPr>
              <a:t>23</a:t>
            </a:fld>
            <a:endParaRPr lang="en-US" altLang="zh-CN" sz="1800" b="0">
              <a:solidFill>
                <a:srgbClr val="B2B2B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3024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303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3031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3046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304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304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0316" grpId="0"/>
      <p:bldP spid="1930318" grpId="0"/>
      <p:bldP spid="1930460" grpId="0"/>
      <p:bldP spid="1930461" grpId="0"/>
      <p:bldP spid="193047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a:solidFill>
                  <a:schemeClr val="tx1"/>
                </a:solidFill>
              </a:rPr>
              <a:t>寄存器组</a:t>
            </a:r>
          </a:p>
        </p:txBody>
      </p:sp>
      <p:sp>
        <p:nvSpPr>
          <p:cNvPr id="46083" name="Rectangle 3"/>
          <p:cNvSpPr>
            <a:spLocks noGrp="1" noChangeArrowheads="1"/>
          </p:cNvSpPr>
          <p:nvPr>
            <p:ph type="body" idx="1"/>
          </p:nvPr>
        </p:nvSpPr>
        <p:spPr>
          <a:xfrm>
            <a:off x="457200" y="1449388"/>
            <a:ext cx="8255000" cy="5003800"/>
          </a:xfrm>
        </p:spPr>
        <p:txBody>
          <a:bodyPr/>
          <a:lstStyle/>
          <a:p>
            <a:r>
              <a:rPr lang="zh-CN" altLang="en-US"/>
              <a:t>也称寄存器堆，或者寄存器文件</a:t>
            </a:r>
            <a:r>
              <a:rPr lang="en-US" altLang="zh-CN"/>
              <a:t>(Register File)</a:t>
            </a:r>
          </a:p>
          <a:p>
            <a:r>
              <a:rPr lang="zh-CN" altLang="en-US"/>
              <a:t>例如，有</a:t>
            </a:r>
            <a:r>
              <a:rPr lang="en-US" altLang="zh-CN"/>
              <a:t>3</a:t>
            </a:r>
            <a:r>
              <a:rPr lang="zh-CN" altLang="en-US"/>
              <a:t>个读写端口的</a:t>
            </a:r>
            <a:r>
              <a:rPr lang="en-US" altLang="zh-CN"/>
              <a:t>2</a:t>
            </a:r>
            <a:r>
              <a:rPr lang="en-US" altLang="zh-CN" baseline="40000"/>
              <a:t>m</a:t>
            </a:r>
            <a:r>
              <a:rPr lang="zh-CN" altLang="en-US"/>
              <a:t>个</a:t>
            </a:r>
            <a:r>
              <a:rPr lang="en-US" altLang="zh-CN"/>
              <a:t>n</a:t>
            </a:r>
            <a:r>
              <a:rPr lang="zh-CN" altLang="en-US"/>
              <a:t>位寄存器，其中</a:t>
            </a:r>
          </a:p>
          <a:p>
            <a:pPr lvl="1"/>
            <a:r>
              <a:rPr lang="en-US" altLang="zh-CN"/>
              <a:t>D</a:t>
            </a:r>
            <a:r>
              <a:rPr lang="zh-CN" altLang="en-US"/>
              <a:t>端口供写</a:t>
            </a:r>
            <a:endParaRPr lang="en-US" altLang="zh-CN"/>
          </a:p>
          <a:p>
            <a:pPr lvl="2"/>
            <a:r>
              <a:rPr lang="en-US" altLang="zh-CN"/>
              <a:t>DA</a:t>
            </a:r>
            <a:r>
              <a:rPr lang="zh-CN" altLang="en-US"/>
              <a:t>：寄存器地址</a:t>
            </a:r>
          </a:p>
          <a:p>
            <a:pPr lvl="2"/>
            <a:r>
              <a:rPr lang="en-US" altLang="zh-CN"/>
              <a:t>D</a:t>
            </a:r>
            <a:r>
              <a:rPr lang="zh-CN" altLang="en-US"/>
              <a:t>：写入数据</a:t>
            </a:r>
          </a:p>
          <a:p>
            <a:pPr lvl="2"/>
            <a:r>
              <a:rPr lang="en-US" altLang="zh-CN"/>
              <a:t>WE</a:t>
            </a:r>
            <a:r>
              <a:rPr lang="zh-CN" altLang="en-US"/>
              <a:t>：写使能</a:t>
            </a:r>
          </a:p>
          <a:p>
            <a:pPr lvl="1"/>
            <a:r>
              <a:rPr lang="en-US" altLang="zh-CN"/>
              <a:t>A</a:t>
            </a:r>
            <a:r>
              <a:rPr lang="zh-CN" altLang="en-US"/>
              <a:t>、</a:t>
            </a:r>
            <a:r>
              <a:rPr lang="en-US" altLang="zh-CN"/>
              <a:t>B</a:t>
            </a:r>
            <a:r>
              <a:rPr lang="zh-CN" altLang="en-US"/>
              <a:t>端口供读</a:t>
            </a:r>
            <a:endParaRPr lang="en-US" altLang="zh-CN"/>
          </a:p>
          <a:p>
            <a:pPr lvl="2"/>
            <a:r>
              <a:rPr lang="en-US" altLang="zh-CN"/>
              <a:t>AA</a:t>
            </a:r>
            <a:r>
              <a:rPr lang="zh-CN" altLang="en-US"/>
              <a:t>、</a:t>
            </a:r>
            <a:r>
              <a:rPr lang="en-US" altLang="zh-CN"/>
              <a:t>BA</a:t>
            </a:r>
            <a:r>
              <a:rPr lang="zh-CN" altLang="en-US"/>
              <a:t>：寄存器地址</a:t>
            </a:r>
          </a:p>
          <a:p>
            <a:pPr lvl="2"/>
            <a:r>
              <a:rPr lang="en-US" altLang="zh-CN"/>
              <a:t>A</a:t>
            </a:r>
            <a:r>
              <a:rPr lang="zh-CN" altLang="en-US"/>
              <a:t>、</a:t>
            </a:r>
            <a:r>
              <a:rPr lang="en-US" altLang="zh-CN"/>
              <a:t>B</a:t>
            </a:r>
            <a:r>
              <a:rPr lang="zh-CN" altLang="en-US"/>
              <a:t>：读出数据</a:t>
            </a:r>
          </a:p>
        </p:txBody>
      </p:sp>
      <p:grpSp>
        <p:nvGrpSpPr>
          <p:cNvPr id="46084" name="Group 59"/>
          <p:cNvGrpSpPr>
            <a:grpSpLocks/>
          </p:cNvGrpSpPr>
          <p:nvPr/>
        </p:nvGrpSpPr>
        <p:grpSpPr bwMode="auto">
          <a:xfrm>
            <a:off x="5040313" y="2708275"/>
            <a:ext cx="2808287" cy="2952750"/>
            <a:chOff x="3175" y="1706"/>
            <a:chExt cx="1769" cy="1860"/>
          </a:xfrm>
        </p:grpSpPr>
        <p:sp>
          <p:nvSpPr>
            <p:cNvPr id="46088" name="Text Box 4"/>
            <p:cNvSpPr txBox="1">
              <a:spLocks noChangeArrowheads="1"/>
            </p:cNvSpPr>
            <p:nvPr/>
          </p:nvSpPr>
          <p:spPr bwMode="auto">
            <a:xfrm>
              <a:off x="3480" y="2005"/>
              <a:ext cx="1169" cy="126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400" b="0"/>
                <a:t>寄存器组</a:t>
              </a:r>
            </a:p>
            <a:p>
              <a:pPr algn="ctr" eaLnBrk="1" hangingPunct="1">
                <a:spcAft>
                  <a:spcPct val="0"/>
                </a:spcAft>
                <a:buFontTx/>
                <a:buNone/>
              </a:pPr>
              <a:r>
                <a:rPr lang="en-US" altLang="zh-CN" sz="2400" b="0"/>
                <a:t>(2</a:t>
              </a:r>
              <a:r>
                <a:rPr lang="en-US" altLang="zh-CN" sz="2400" b="0" baseline="40000"/>
                <a:t>m</a:t>
              </a:r>
              <a:r>
                <a:rPr lang="en-US" altLang="zh-CN" sz="1800" b="0">
                  <a:latin typeface="Arial" panose="020B0604020202020204" pitchFamily="34" charset="0"/>
                </a:rPr>
                <a:t>×</a:t>
              </a:r>
              <a:r>
                <a:rPr lang="en-US" altLang="zh-CN" sz="2400" b="0"/>
                <a:t>n)</a:t>
              </a:r>
            </a:p>
          </p:txBody>
        </p:sp>
        <p:sp>
          <p:nvSpPr>
            <p:cNvPr id="46089" name="Text Box 5"/>
            <p:cNvSpPr txBox="1">
              <a:spLocks noChangeArrowheads="1"/>
            </p:cNvSpPr>
            <p:nvPr/>
          </p:nvSpPr>
          <p:spPr bwMode="auto">
            <a:xfrm>
              <a:off x="3703" y="3022"/>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800" b="0"/>
                <a:t>A</a:t>
              </a:r>
            </a:p>
          </p:txBody>
        </p:sp>
        <p:sp>
          <p:nvSpPr>
            <p:cNvPr id="46090" name="Text Box 6"/>
            <p:cNvSpPr txBox="1">
              <a:spLocks noChangeArrowheads="1"/>
            </p:cNvSpPr>
            <p:nvPr/>
          </p:nvSpPr>
          <p:spPr bwMode="auto">
            <a:xfrm>
              <a:off x="4180" y="3022"/>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800" b="0"/>
                <a:t>B</a:t>
              </a:r>
            </a:p>
          </p:txBody>
        </p:sp>
        <p:sp>
          <p:nvSpPr>
            <p:cNvPr id="46091" name="Text Box 7"/>
            <p:cNvSpPr txBox="1">
              <a:spLocks noChangeArrowheads="1"/>
            </p:cNvSpPr>
            <p:nvPr/>
          </p:nvSpPr>
          <p:spPr bwMode="auto">
            <a:xfrm>
              <a:off x="3972" y="202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800" b="0"/>
                <a:t>D</a:t>
              </a:r>
            </a:p>
          </p:txBody>
        </p:sp>
        <p:sp>
          <p:nvSpPr>
            <p:cNvPr id="46092" name="Text Box 8"/>
            <p:cNvSpPr txBox="1">
              <a:spLocks noChangeArrowheads="1"/>
            </p:cNvSpPr>
            <p:nvPr/>
          </p:nvSpPr>
          <p:spPr bwMode="auto">
            <a:xfrm>
              <a:off x="3517" y="2223"/>
              <a:ext cx="3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t>DA</a:t>
              </a:r>
            </a:p>
          </p:txBody>
        </p:sp>
        <p:sp>
          <p:nvSpPr>
            <p:cNvPr id="46093" name="Text Box 9"/>
            <p:cNvSpPr txBox="1">
              <a:spLocks noChangeArrowheads="1"/>
            </p:cNvSpPr>
            <p:nvPr/>
          </p:nvSpPr>
          <p:spPr bwMode="auto">
            <a:xfrm>
              <a:off x="3470" y="2814"/>
              <a:ext cx="3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t>AA</a:t>
              </a:r>
            </a:p>
          </p:txBody>
        </p:sp>
        <p:sp>
          <p:nvSpPr>
            <p:cNvPr id="46094" name="Text Box 10"/>
            <p:cNvSpPr txBox="1">
              <a:spLocks noChangeArrowheads="1"/>
            </p:cNvSpPr>
            <p:nvPr/>
          </p:nvSpPr>
          <p:spPr bwMode="auto">
            <a:xfrm>
              <a:off x="4332" y="2814"/>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t>BA</a:t>
              </a:r>
            </a:p>
          </p:txBody>
        </p:sp>
        <p:sp>
          <p:nvSpPr>
            <p:cNvPr id="46095" name="Text Box 11"/>
            <p:cNvSpPr txBox="1">
              <a:spLocks noChangeArrowheads="1"/>
            </p:cNvSpPr>
            <p:nvPr/>
          </p:nvSpPr>
          <p:spPr bwMode="auto">
            <a:xfrm>
              <a:off x="3493" y="2042"/>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t>WE</a:t>
              </a:r>
            </a:p>
          </p:txBody>
        </p:sp>
        <p:sp>
          <p:nvSpPr>
            <p:cNvPr id="46096" name="Line 12"/>
            <p:cNvSpPr>
              <a:spLocks noChangeShapeType="1"/>
            </p:cNvSpPr>
            <p:nvPr/>
          </p:nvSpPr>
          <p:spPr bwMode="auto">
            <a:xfrm>
              <a:off x="4286" y="3271"/>
              <a:ext cx="0" cy="29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097" name="Line 13"/>
            <p:cNvSpPr>
              <a:spLocks noChangeShapeType="1"/>
            </p:cNvSpPr>
            <p:nvPr/>
          </p:nvSpPr>
          <p:spPr bwMode="auto">
            <a:xfrm flipH="1">
              <a:off x="4244" y="3362"/>
              <a:ext cx="91"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8" name="Rectangle 14"/>
            <p:cNvSpPr>
              <a:spLocks noChangeArrowheads="1"/>
            </p:cNvSpPr>
            <p:nvPr/>
          </p:nvSpPr>
          <p:spPr bwMode="auto">
            <a:xfrm>
              <a:off x="4377" y="3332"/>
              <a:ext cx="7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n</a:t>
              </a:r>
            </a:p>
          </p:txBody>
        </p:sp>
        <p:sp>
          <p:nvSpPr>
            <p:cNvPr id="46099" name="Line 15"/>
            <p:cNvSpPr>
              <a:spLocks noChangeShapeType="1"/>
            </p:cNvSpPr>
            <p:nvPr/>
          </p:nvSpPr>
          <p:spPr bwMode="auto">
            <a:xfrm>
              <a:off x="3810" y="3271"/>
              <a:ext cx="0" cy="29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00" name="Line 16"/>
            <p:cNvSpPr>
              <a:spLocks noChangeShapeType="1"/>
            </p:cNvSpPr>
            <p:nvPr/>
          </p:nvSpPr>
          <p:spPr bwMode="auto">
            <a:xfrm flipH="1">
              <a:off x="3768" y="3362"/>
              <a:ext cx="91"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1" name="Rectangle 17"/>
            <p:cNvSpPr>
              <a:spLocks noChangeArrowheads="1"/>
            </p:cNvSpPr>
            <p:nvPr/>
          </p:nvSpPr>
          <p:spPr bwMode="auto">
            <a:xfrm>
              <a:off x="3901" y="3332"/>
              <a:ext cx="7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n</a:t>
              </a:r>
            </a:p>
          </p:txBody>
        </p:sp>
        <p:sp>
          <p:nvSpPr>
            <p:cNvPr id="46102" name="Line 18"/>
            <p:cNvSpPr>
              <a:spLocks noChangeShapeType="1"/>
            </p:cNvSpPr>
            <p:nvPr/>
          </p:nvSpPr>
          <p:spPr bwMode="auto">
            <a:xfrm>
              <a:off x="4079" y="1706"/>
              <a:ext cx="0" cy="29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03" name="Line 19"/>
            <p:cNvSpPr>
              <a:spLocks noChangeShapeType="1"/>
            </p:cNvSpPr>
            <p:nvPr/>
          </p:nvSpPr>
          <p:spPr bwMode="auto">
            <a:xfrm flipH="1">
              <a:off x="4037" y="1797"/>
              <a:ext cx="91"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4" name="Rectangle 20"/>
            <p:cNvSpPr>
              <a:spLocks noChangeArrowheads="1"/>
            </p:cNvSpPr>
            <p:nvPr/>
          </p:nvSpPr>
          <p:spPr bwMode="auto">
            <a:xfrm>
              <a:off x="4170" y="1767"/>
              <a:ext cx="7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n</a:t>
              </a:r>
            </a:p>
          </p:txBody>
        </p:sp>
        <p:sp>
          <p:nvSpPr>
            <p:cNvPr id="46105" name="Line 21"/>
            <p:cNvSpPr>
              <a:spLocks noChangeShapeType="1"/>
            </p:cNvSpPr>
            <p:nvPr/>
          </p:nvSpPr>
          <p:spPr bwMode="auto">
            <a:xfrm>
              <a:off x="4649" y="2954"/>
              <a:ext cx="295" cy="0"/>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46106" name="Line 22"/>
            <p:cNvSpPr>
              <a:spLocks noChangeShapeType="1"/>
            </p:cNvSpPr>
            <p:nvPr/>
          </p:nvSpPr>
          <p:spPr bwMode="auto">
            <a:xfrm flipH="1">
              <a:off x="4792" y="2908"/>
              <a:ext cx="68" cy="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7" name="Rectangle 23"/>
            <p:cNvSpPr>
              <a:spLocks noChangeArrowheads="1"/>
            </p:cNvSpPr>
            <p:nvPr/>
          </p:nvSpPr>
          <p:spPr bwMode="auto">
            <a:xfrm>
              <a:off x="4769" y="2750"/>
              <a:ext cx="10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m</a:t>
              </a:r>
            </a:p>
          </p:txBody>
        </p:sp>
        <p:sp>
          <p:nvSpPr>
            <p:cNvPr id="46108" name="Line 24"/>
            <p:cNvSpPr>
              <a:spLocks noChangeShapeType="1"/>
            </p:cNvSpPr>
            <p:nvPr/>
          </p:nvSpPr>
          <p:spPr bwMode="auto">
            <a:xfrm>
              <a:off x="3175" y="2954"/>
              <a:ext cx="29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6109" name="Line 25"/>
            <p:cNvSpPr>
              <a:spLocks noChangeShapeType="1"/>
            </p:cNvSpPr>
            <p:nvPr/>
          </p:nvSpPr>
          <p:spPr bwMode="auto">
            <a:xfrm flipH="1">
              <a:off x="3243" y="2908"/>
              <a:ext cx="68" cy="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0" name="Rectangle 26"/>
            <p:cNvSpPr>
              <a:spLocks noChangeArrowheads="1"/>
            </p:cNvSpPr>
            <p:nvPr/>
          </p:nvSpPr>
          <p:spPr bwMode="auto">
            <a:xfrm>
              <a:off x="3220" y="2750"/>
              <a:ext cx="10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m</a:t>
              </a:r>
            </a:p>
          </p:txBody>
        </p:sp>
        <p:sp>
          <p:nvSpPr>
            <p:cNvPr id="46111" name="Line 27"/>
            <p:cNvSpPr>
              <a:spLocks noChangeShapeType="1"/>
            </p:cNvSpPr>
            <p:nvPr/>
          </p:nvSpPr>
          <p:spPr bwMode="auto">
            <a:xfrm>
              <a:off x="3198" y="2340"/>
              <a:ext cx="29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6112" name="Line 28"/>
            <p:cNvSpPr>
              <a:spLocks noChangeShapeType="1"/>
            </p:cNvSpPr>
            <p:nvPr/>
          </p:nvSpPr>
          <p:spPr bwMode="auto">
            <a:xfrm flipH="1">
              <a:off x="3266" y="2294"/>
              <a:ext cx="68" cy="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3" name="Rectangle 29"/>
            <p:cNvSpPr>
              <a:spLocks noChangeArrowheads="1"/>
            </p:cNvSpPr>
            <p:nvPr/>
          </p:nvSpPr>
          <p:spPr bwMode="auto">
            <a:xfrm>
              <a:off x="3243" y="2383"/>
              <a:ext cx="10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m</a:t>
              </a:r>
            </a:p>
          </p:txBody>
        </p:sp>
        <p:sp>
          <p:nvSpPr>
            <p:cNvPr id="46114" name="Line 30"/>
            <p:cNvSpPr>
              <a:spLocks noChangeShapeType="1"/>
            </p:cNvSpPr>
            <p:nvPr/>
          </p:nvSpPr>
          <p:spPr bwMode="auto">
            <a:xfrm>
              <a:off x="3198" y="2160"/>
              <a:ext cx="29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46085"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87FF137-1E79-4A57-AC5D-D5DEE923FAF1}"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46086"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(4)</a:t>
            </a:r>
          </a:p>
        </p:txBody>
      </p:sp>
      <p:sp>
        <p:nvSpPr>
          <p:cNvPr id="46087"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2B608566-C5DA-490E-8BC9-AEE356C1166B}" type="slidenum">
              <a:rPr lang="en-US" altLang="zh-CN" sz="1800" b="0" smtClean="0">
                <a:solidFill>
                  <a:srgbClr val="B2B2B2"/>
                </a:solidFill>
                <a:latin typeface="Arial" panose="020B0604020202020204" pitchFamily="34" charset="0"/>
              </a:rPr>
              <a:pPr>
                <a:spcAft>
                  <a:spcPct val="0"/>
                </a:spcAft>
                <a:buFontTx/>
                <a:buNone/>
              </a:pPr>
              <a:t>24</a:t>
            </a:fld>
            <a:endParaRPr lang="en-US" altLang="zh-CN" sz="1800" b="0">
              <a:solidFill>
                <a:srgbClr val="B2B2B2"/>
              </a:solidFill>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Line 71"/>
          <p:cNvSpPr>
            <a:spLocks noChangeShapeType="1"/>
          </p:cNvSpPr>
          <p:nvPr/>
        </p:nvSpPr>
        <p:spPr bwMode="auto">
          <a:xfrm>
            <a:off x="4284663" y="5264150"/>
            <a:ext cx="26638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8131" name="Text Box 8"/>
          <p:cNvSpPr txBox="1">
            <a:spLocks noChangeArrowheads="1"/>
          </p:cNvSpPr>
          <p:nvPr/>
        </p:nvSpPr>
        <p:spPr bwMode="auto">
          <a:xfrm>
            <a:off x="5599113" y="2130425"/>
            <a:ext cx="641350" cy="10382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360000" t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Aft>
                <a:spcPct val="0"/>
              </a:spcAft>
              <a:buFontTx/>
              <a:buNone/>
            </a:pPr>
            <a:r>
              <a:rPr lang="en-US" altLang="zh-CN" sz="1800" b="0"/>
              <a:t>M</a:t>
            </a:r>
          </a:p>
          <a:p>
            <a:pPr algn="ctr" eaLnBrk="1" hangingPunct="1">
              <a:lnSpc>
                <a:spcPct val="90000"/>
              </a:lnSpc>
              <a:spcAft>
                <a:spcPct val="0"/>
              </a:spcAft>
              <a:buFontTx/>
              <a:buNone/>
            </a:pPr>
            <a:r>
              <a:rPr lang="en-US" altLang="zh-CN" sz="1800" b="0"/>
              <a:t>U</a:t>
            </a:r>
          </a:p>
          <a:p>
            <a:pPr algn="ctr" eaLnBrk="1" hangingPunct="1">
              <a:lnSpc>
                <a:spcPct val="90000"/>
              </a:lnSpc>
              <a:spcAft>
                <a:spcPct val="0"/>
              </a:spcAft>
              <a:buFontTx/>
              <a:buNone/>
            </a:pPr>
            <a:r>
              <a:rPr lang="en-US" altLang="zh-CN" sz="1800" b="0"/>
              <a:t>X</a:t>
            </a:r>
          </a:p>
        </p:txBody>
      </p:sp>
      <p:sp>
        <p:nvSpPr>
          <p:cNvPr id="48132" name="Text Box 10"/>
          <p:cNvSpPr txBox="1">
            <a:spLocks noChangeArrowheads="1"/>
          </p:cNvSpPr>
          <p:nvPr/>
        </p:nvSpPr>
        <p:spPr bwMode="auto">
          <a:xfrm>
            <a:off x="5676900" y="2198688"/>
            <a:ext cx="1143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Aft>
                <a:spcPct val="0"/>
              </a:spcAft>
              <a:buFontTx/>
              <a:buNone/>
            </a:pPr>
            <a:r>
              <a:rPr lang="en-US" altLang="zh-CN" sz="1800" b="0"/>
              <a:t>0</a:t>
            </a:r>
          </a:p>
          <a:p>
            <a:pPr eaLnBrk="1" hangingPunct="1">
              <a:lnSpc>
                <a:spcPct val="85000"/>
              </a:lnSpc>
              <a:spcAft>
                <a:spcPct val="0"/>
              </a:spcAft>
              <a:buFontTx/>
              <a:buNone/>
            </a:pPr>
            <a:r>
              <a:rPr lang="en-US" altLang="zh-CN" sz="1800" b="0"/>
              <a:t>1</a:t>
            </a:r>
          </a:p>
          <a:p>
            <a:pPr eaLnBrk="1" hangingPunct="1">
              <a:lnSpc>
                <a:spcPct val="85000"/>
              </a:lnSpc>
              <a:spcAft>
                <a:spcPct val="0"/>
              </a:spcAft>
              <a:buFontTx/>
              <a:buNone/>
            </a:pPr>
            <a:r>
              <a:rPr lang="en-US" altLang="zh-CN" sz="1800" b="0"/>
              <a:t>2</a:t>
            </a:r>
          </a:p>
          <a:p>
            <a:pPr eaLnBrk="1" hangingPunct="1">
              <a:lnSpc>
                <a:spcPct val="85000"/>
              </a:lnSpc>
              <a:spcAft>
                <a:spcPct val="0"/>
              </a:spcAft>
              <a:buFontTx/>
              <a:buNone/>
            </a:pPr>
            <a:r>
              <a:rPr lang="en-US" altLang="zh-CN" sz="1800" b="0"/>
              <a:t>3</a:t>
            </a:r>
          </a:p>
        </p:txBody>
      </p:sp>
      <p:sp>
        <p:nvSpPr>
          <p:cNvPr id="48133" name="Line 11"/>
          <p:cNvSpPr>
            <a:spLocks noChangeShapeType="1"/>
          </p:cNvSpPr>
          <p:nvPr/>
        </p:nvSpPr>
        <p:spPr bwMode="auto">
          <a:xfrm>
            <a:off x="5922963" y="1303338"/>
            <a:ext cx="0" cy="827087"/>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8134" name="Line 12"/>
          <p:cNvSpPr>
            <a:spLocks noChangeShapeType="1"/>
          </p:cNvSpPr>
          <p:nvPr/>
        </p:nvSpPr>
        <p:spPr bwMode="auto">
          <a:xfrm>
            <a:off x="4284663" y="2346325"/>
            <a:ext cx="1331912"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8135" name="Line 13"/>
          <p:cNvSpPr>
            <a:spLocks noChangeShapeType="1"/>
          </p:cNvSpPr>
          <p:nvPr/>
        </p:nvSpPr>
        <p:spPr bwMode="auto">
          <a:xfrm>
            <a:off x="5094288" y="2563813"/>
            <a:ext cx="5048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8136" name="Line 14"/>
          <p:cNvSpPr>
            <a:spLocks noChangeShapeType="1"/>
          </p:cNvSpPr>
          <p:nvPr/>
        </p:nvSpPr>
        <p:spPr bwMode="auto">
          <a:xfrm>
            <a:off x="4913313" y="2779713"/>
            <a:ext cx="68580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8137" name="Line 15"/>
          <p:cNvSpPr>
            <a:spLocks noChangeShapeType="1"/>
          </p:cNvSpPr>
          <p:nvPr/>
        </p:nvSpPr>
        <p:spPr bwMode="auto">
          <a:xfrm>
            <a:off x="4733925" y="2995613"/>
            <a:ext cx="865188"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8138" name="Line 16"/>
          <p:cNvSpPr>
            <a:spLocks noChangeShapeType="1"/>
          </p:cNvSpPr>
          <p:nvPr/>
        </p:nvSpPr>
        <p:spPr bwMode="auto">
          <a:xfrm>
            <a:off x="6246813" y="2635250"/>
            <a:ext cx="287337" cy="0"/>
          </a:xfrm>
          <a:prstGeom prst="line">
            <a:avLst/>
          </a:prstGeom>
          <a:noFill/>
          <a:ln w="28575">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48139" name="Line 18"/>
          <p:cNvSpPr>
            <a:spLocks noChangeShapeType="1"/>
          </p:cNvSpPr>
          <p:nvPr/>
        </p:nvSpPr>
        <p:spPr bwMode="auto">
          <a:xfrm flipH="1">
            <a:off x="6532563" y="2635250"/>
            <a:ext cx="3175" cy="37084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8140" name="Text Box 19"/>
          <p:cNvSpPr txBox="1">
            <a:spLocks noChangeArrowheads="1"/>
          </p:cNvSpPr>
          <p:nvPr/>
        </p:nvSpPr>
        <p:spPr bwMode="auto">
          <a:xfrm>
            <a:off x="3671888" y="1987550"/>
            <a:ext cx="611187" cy="7207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lnSpc>
                <a:spcPct val="90000"/>
              </a:lnSpc>
              <a:spcAft>
                <a:spcPct val="0"/>
              </a:spcAft>
              <a:buFontTx/>
              <a:buNone/>
            </a:pPr>
            <a:r>
              <a:rPr lang="en-US" altLang="zh-CN" sz="1800" b="0"/>
              <a:t>    R0</a:t>
            </a:r>
          </a:p>
        </p:txBody>
      </p:sp>
      <p:sp>
        <p:nvSpPr>
          <p:cNvPr id="48141" name="Line 20"/>
          <p:cNvSpPr>
            <a:spLocks noChangeShapeType="1"/>
          </p:cNvSpPr>
          <p:nvPr/>
        </p:nvSpPr>
        <p:spPr bwMode="auto">
          <a:xfrm>
            <a:off x="2376488" y="2527300"/>
            <a:ext cx="1296987"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8142" name="Line 21"/>
          <p:cNvSpPr>
            <a:spLocks noChangeShapeType="1"/>
          </p:cNvSpPr>
          <p:nvPr/>
        </p:nvSpPr>
        <p:spPr bwMode="auto">
          <a:xfrm>
            <a:off x="3276600" y="2166938"/>
            <a:ext cx="396875" cy="0"/>
          </a:xfrm>
          <a:prstGeom prst="line">
            <a:avLst/>
          </a:prstGeom>
          <a:noFill/>
          <a:ln w="28575">
            <a:solidFill>
              <a:schemeClr val="tx1"/>
            </a:solidFill>
            <a:round/>
            <a:headEnd type="oval" w="med" len="me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8143" name="Text Box 23"/>
          <p:cNvSpPr txBox="1">
            <a:spLocks noChangeArrowheads="1"/>
          </p:cNvSpPr>
          <p:nvPr/>
        </p:nvSpPr>
        <p:spPr bwMode="auto">
          <a:xfrm>
            <a:off x="3724275" y="2058988"/>
            <a:ext cx="165100"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Aft>
                <a:spcPct val="0"/>
              </a:spcAft>
              <a:buFontTx/>
              <a:buNone/>
            </a:pPr>
            <a:r>
              <a:rPr lang="en-US" altLang="zh-CN" sz="1800" b="0"/>
              <a:t>D</a:t>
            </a:r>
          </a:p>
        </p:txBody>
      </p:sp>
      <p:sp>
        <p:nvSpPr>
          <p:cNvPr id="48144" name="Text Box 24"/>
          <p:cNvSpPr txBox="1">
            <a:spLocks noChangeArrowheads="1"/>
          </p:cNvSpPr>
          <p:nvPr/>
        </p:nvSpPr>
        <p:spPr bwMode="auto">
          <a:xfrm>
            <a:off x="3744913" y="2419350"/>
            <a:ext cx="13970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Aft>
                <a:spcPct val="0"/>
              </a:spcAft>
              <a:buFontTx/>
              <a:buNone/>
            </a:pPr>
            <a:r>
              <a:rPr lang="en-US" altLang="zh-CN" sz="1800" b="0"/>
              <a:t>E</a:t>
            </a:r>
          </a:p>
        </p:txBody>
      </p:sp>
      <p:sp>
        <p:nvSpPr>
          <p:cNvPr id="48145" name="Line 35"/>
          <p:cNvSpPr>
            <a:spLocks noChangeShapeType="1"/>
          </p:cNvSpPr>
          <p:nvPr/>
        </p:nvSpPr>
        <p:spPr bwMode="auto">
          <a:xfrm>
            <a:off x="3276600" y="1303338"/>
            <a:ext cx="0" cy="37798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6" name="Text Box 36"/>
          <p:cNvSpPr txBox="1">
            <a:spLocks noChangeArrowheads="1"/>
          </p:cNvSpPr>
          <p:nvPr/>
        </p:nvSpPr>
        <p:spPr bwMode="auto">
          <a:xfrm>
            <a:off x="3671888" y="2959100"/>
            <a:ext cx="611187" cy="7207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lnSpc>
                <a:spcPct val="90000"/>
              </a:lnSpc>
              <a:spcAft>
                <a:spcPct val="0"/>
              </a:spcAft>
              <a:buFontTx/>
              <a:buNone/>
            </a:pPr>
            <a:r>
              <a:rPr lang="en-US" altLang="zh-CN" sz="1800" b="0"/>
              <a:t>    R1</a:t>
            </a:r>
          </a:p>
        </p:txBody>
      </p:sp>
      <p:sp>
        <p:nvSpPr>
          <p:cNvPr id="48147" name="Line 37"/>
          <p:cNvSpPr>
            <a:spLocks noChangeShapeType="1"/>
          </p:cNvSpPr>
          <p:nvPr/>
        </p:nvSpPr>
        <p:spPr bwMode="auto">
          <a:xfrm>
            <a:off x="3024188" y="3498850"/>
            <a:ext cx="649287"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8148" name="Line 38"/>
          <p:cNvSpPr>
            <a:spLocks noChangeShapeType="1"/>
          </p:cNvSpPr>
          <p:nvPr/>
        </p:nvSpPr>
        <p:spPr bwMode="auto">
          <a:xfrm>
            <a:off x="3276600" y="3138488"/>
            <a:ext cx="396875" cy="0"/>
          </a:xfrm>
          <a:prstGeom prst="line">
            <a:avLst/>
          </a:prstGeom>
          <a:noFill/>
          <a:ln w="28575">
            <a:solidFill>
              <a:schemeClr val="tx1"/>
            </a:solidFill>
            <a:round/>
            <a:headEnd type="oval" w="med" len="me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8149" name="Line 39"/>
          <p:cNvSpPr>
            <a:spLocks noChangeShapeType="1"/>
          </p:cNvSpPr>
          <p:nvPr/>
        </p:nvSpPr>
        <p:spPr bwMode="auto">
          <a:xfrm>
            <a:off x="4283075" y="3317875"/>
            <a:ext cx="793750" cy="0"/>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8150" name="Text Box 40"/>
          <p:cNvSpPr txBox="1">
            <a:spLocks noChangeArrowheads="1"/>
          </p:cNvSpPr>
          <p:nvPr/>
        </p:nvSpPr>
        <p:spPr bwMode="auto">
          <a:xfrm>
            <a:off x="3724275" y="3030538"/>
            <a:ext cx="165100"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Aft>
                <a:spcPct val="0"/>
              </a:spcAft>
              <a:buFontTx/>
              <a:buNone/>
            </a:pPr>
            <a:r>
              <a:rPr lang="en-US" altLang="zh-CN" sz="1800" b="0"/>
              <a:t>D</a:t>
            </a:r>
          </a:p>
        </p:txBody>
      </p:sp>
      <p:sp>
        <p:nvSpPr>
          <p:cNvPr id="48151" name="Text Box 41"/>
          <p:cNvSpPr txBox="1">
            <a:spLocks noChangeArrowheads="1"/>
          </p:cNvSpPr>
          <p:nvPr/>
        </p:nvSpPr>
        <p:spPr bwMode="auto">
          <a:xfrm>
            <a:off x="3744913" y="3390900"/>
            <a:ext cx="13970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Aft>
                <a:spcPct val="0"/>
              </a:spcAft>
              <a:buFontTx/>
              <a:buNone/>
            </a:pPr>
            <a:r>
              <a:rPr lang="en-US" altLang="zh-CN" sz="1800" b="0"/>
              <a:t>E</a:t>
            </a:r>
          </a:p>
        </p:txBody>
      </p:sp>
      <p:sp>
        <p:nvSpPr>
          <p:cNvPr id="48152" name="Text Box 47"/>
          <p:cNvSpPr txBox="1">
            <a:spLocks noChangeArrowheads="1"/>
          </p:cNvSpPr>
          <p:nvPr/>
        </p:nvSpPr>
        <p:spPr bwMode="auto">
          <a:xfrm>
            <a:off x="3671888" y="3932238"/>
            <a:ext cx="611187" cy="7207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lnSpc>
                <a:spcPct val="90000"/>
              </a:lnSpc>
              <a:spcAft>
                <a:spcPct val="0"/>
              </a:spcAft>
              <a:buFontTx/>
              <a:buNone/>
            </a:pPr>
            <a:r>
              <a:rPr lang="en-US" altLang="zh-CN" sz="1800" b="0"/>
              <a:t>    R2</a:t>
            </a:r>
          </a:p>
        </p:txBody>
      </p:sp>
      <p:sp>
        <p:nvSpPr>
          <p:cNvPr id="48153" name="Line 48"/>
          <p:cNvSpPr>
            <a:spLocks noChangeShapeType="1"/>
          </p:cNvSpPr>
          <p:nvPr/>
        </p:nvSpPr>
        <p:spPr bwMode="auto">
          <a:xfrm>
            <a:off x="2844800" y="4471988"/>
            <a:ext cx="828675"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8154" name="Line 49"/>
          <p:cNvSpPr>
            <a:spLocks noChangeShapeType="1"/>
          </p:cNvSpPr>
          <p:nvPr/>
        </p:nvSpPr>
        <p:spPr bwMode="auto">
          <a:xfrm>
            <a:off x="3276600" y="4111625"/>
            <a:ext cx="396875" cy="0"/>
          </a:xfrm>
          <a:prstGeom prst="line">
            <a:avLst/>
          </a:prstGeom>
          <a:noFill/>
          <a:ln w="28575">
            <a:solidFill>
              <a:schemeClr val="tx1"/>
            </a:solidFill>
            <a:round/>
            <a:headEnd type="oval" w="med" len="me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8155" name="Line 50"/>
          <p:cNvSpPr>
            <a:spLocks noChangeShapeType="1"/>
          </p:cNvSpPr>
          <p:nvPr/>
        </p:nvSpPr>
        <p:spPr bwMode="auto">
          <a:xfrm>
            <a:off x="4283075" y="4291013"/>
            <a:ext cx="612775" cy="0"/>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8156" name="Text Box 51"/>
          <p:cNvSpPr txBox="1">
            <a:spLocks noChangeArrowheads="1"/>
          </p:cNvSpPr>
          <p:nvPr/>
        </p:nvSpPr>
        <p:spPr bwMode="auto">
          <a:xfrm>
            <a:off x="3724275" y="4003675"/>
            <a:ext cx="16510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Aft>
                <a:spcPct val="0"/>
              </a:spcAft>
              <a:buFontTx/>
              <a:buNone/>
            </a:pPr>
            <a:r>
              <a:rPr lang="en-US" altLang="zh-CN" sz="1800" b="0"/>
              <a:t>D</a:t>
            </a:r>
          </a:p>
        </p:txBody>
      </p:sp>
      <p:sp>
        <p:nvSpPr>
          <p:cNvPr id="48157" name="Text Box 52"/>
          <p:cNvSpPr txBox="1">
            <a:spLocks noChangeArrowheads="1"/>
          </p:cNvSpPr>
          <p:nvPr/>
        </p:nvSpPr>
        <p:spPr bwMode="auto">
          <a:xfrm>
            <a:off x="3744913" y="4364038"/>
            <a:ext cx="139700"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Aft>
                <a:spcPct val="0"/>
              </a:spcAft>
              <a:buFontTx/>
              <a:buNone/>
            </a:pPr>
            <a:r>
              <a:rPr lang="en-US" altLang="zh-CN" sz="1800" b="0"/>
              <a:t>E</a:t>
            </a:r>
          </a:p>
        </p:txBody>
      </p:sp>
      <p:sp>
        <p:nvSpPr>
          <p:cNvPr id="48158" name="Text Box 56"/>
          <p:cNvSpPr txBox="1">
            <a:spLocks noChangeArrowheads="1"/>
          </p:cNvSpPr>
          <p:nvPr/>
        </p:nvSpPr>
        <p:spPr bwMode="auto">
          <a:xfrm>
            <a:off x="3671888" y="4903788"/>
            <a:ext cx="611187" cy="7207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lnSpc>
                <a:spcPct val="90000"/>
              </a:lnSpc>
              <a:spcAft>
                <a:spcPct val="0"/>
              </a:spcAft>
              <a:buFontTx/>
              <a:buNone/>
            </a:pPr>
            <a:r>
              <a:rPr lang="en-US" altLang="zh-CN" sz="1800" b="0"/>
              <a:t>    R3</a:t>
            </a:r>
          </a:p>
        </p:txBody>
      </p:sp>
      <p:sp>
        <p:nvSpPr>
          <p:cNvPr id="48159" name="Line 57"/>
          <p:cNvSpPr>
            <a:spLocks noChangeShapeType="1"/>
          </p:cNvSpPr>
          <p:nvPr/>
        </p:nvSpPr>
        <p:spPr bwMode="auto">
          <a:xfrm>
            <a:off x="2663825" y="5443538"/>
            <a:ext cx="1009650"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8160" name="Line 58"/>
          <p:cNvSpPr>
            <a:spLocks noChangeShapeType="1"/>
          </p:cNvSpPr>
          <p:nvPr/>
        </p:nvSpPr>
        <p:spPr bwMode="auto">
          <a:xfrm>
            <a:off x="3276600" y="5083175"/>
            <a:ext cx="39687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8161" name="Text Box 60"/>
          <p:cNvSpPr txBox="1">
            <a:spLocks noChangeArrowheads="1"/>
          </p:cNvSpPr>
          <p:nvPr/>
        </p:nvSpPr>
        <p:spPr bwMode="auto">
          <a:xfrm>
            <a:off x="3724275" y="4975225"/>
            <a:ext cx="16510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Aft>
                <a:spcPct val="0"/>
              </a:spcAft>
              <a:buFontTx/>
              <a:buNone/>
            </a:pPr>
            <a:r>
              <a:rPr lang="en-US" altLang="zh-CN" sz="1800" b="0"/>
              <a:t>D</a:t>
            </a:r>
          </a:p>
        </p:txBody>
      </p:sp>
      <p:sp>
        <p:nvSpPr>
          <p:cNvPr id="48162" name="Text Box 61"/>
          <p:cNvSpPr txBox="1">
            <a:spLocks noChangeArrowheads="1"/>
          </p:cNvSpPr>
          <p:nvPr/>
        </p:nvSpPr>
        <p:spPr bwMode="auto">
          <a:xfrm>
            <a:off x="3744913" y="5335588"/>
            <a:ext cx="139700"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Aft>
                <a:spcPct val="0"/>
              </a:spcAft>
              <a:buFontTx/>
              <a:buNone/>
            </a:pPr>
            <a:r>
              <a:rPr lang="en-US" altLang="zh-CN" sz="1800" b="0"/>
              <a:t>E</a:t>
            </a:r>
          </a:p>
        </p:txBody>
      </p:sp>
      <p:sp>
        <p:nvSpPr>
          <p:cNvPr id="48163" name="Text Box 65"/>
          <p:cNvSpPr txBox="1">
            <a:spLocks noChangeArrowheads="1"/>
          </p:cNvSpPr>
          <p:nvPr/>
        </p:nvSpPr>
        <p:spPr bwMode="auto">
          <a:xfrm>
            <a:off x="6931025" y="4398963"/>
            <a:ext cx="641350" cy="10382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360000" t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Aft>
                <a:spcPct val="0"/>
              </a:spcAft>
              <a:buFontTx/>
              <a:buNone/>
            </a:pPr>
            <a:r>
              <a:rPr lang="en-US" altLang="zh-CN" sz="1800" b="0"/>
              <a:t>M</a:t>
            </a:r>
          </a:p>
          <a:p>
            <a:pPr algn="ctr" eaLnBrk="1" hangingPunct="1">
              <a:lnSpc>
                <a:spcPct val="90000"/>
              </a:lnSpc>
              <a:spcAft>
                <a:spcPct val="0"/>
              </a:spcAft>
              <a:buFontTx/>
              <a:buNone/>
            </a:pPr>
            <a:r>
              <a:rPr lang="en-US" altLang="zh-CN" sz="1800" b="0"/>
              <a:t>U</a:t>
            </a:r>
          </a:p>
          <a:p>
            <a:pPr algn="ctr" eaLnBrk="1" hangingPunct="1">
              <a:lnSpc>
                <a:spcPct val="90000"/>
              </a:lnSpc>
              <a:spcAft>
                <a:spcPct val="0"/>
              </a:spcAft>
              <a:buFontTx/>
              <a:buNone/>
            </a:pPr>
            <a:r>
              <a:rPr lang="en-US" altLang="zh-CN" sz="1800" b="0"/>
              <a:t>X</a:t>
            </a:r>
          </a:p>
        </p:txBody>
      </p:sp>
      <p:sp>
        <p:nvSpPr>
          <p:cNvPr id="48164" name="Text Box 66"/>
          <p:cNvSpPr txBox="1">
            <a:spLocks noChangeArrowheads="1"/>
          </p:cNvSpPr>
          <p:nvPr/>
        </p:nvSpPr>
        <p:spPr bwMode="auto">
          <a:xfrm>
            <a:off x="7008813" y="4467225"/>
            <a:ext cx="1143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Aft>
                <a:spcPct val="0"/>
              </a:spcAft>
              <a:buFontTx/>
              <a:buNone/>
            </a:pPr>
            <a:r>
              <a:rPr lang="en-US" altLang="zh-CN" sz="1800" b="0"/>
              <a:t>0</a:t>
            </a:r>
          </a:p>
          <a:p>
            <a:pPr eaLnBrk="1" hangingPunct="1">
              <a:lnSpc>
                <a:spcPct val="85000"/>
              </a:lnSpc>
              <a:spcAft>
                <a:spcPct val="0"/>
              </a:spcAft>
              <a:buFontTx/>
              <a:buNone/>
            </a:pPr>
            <a:r>
              <a:rPr lang="en-US" altLang="zh-CN" sz="1800" b="0"/>
              <a:t>1</a:t>
            </a:r>
          </a:p>
          <a:p>
            <a:pPr eaLnBrk="1" hangingPunct="1">
              <a:lnSpc>
                <a:spcPct val="85000"/>
              </a:lnSpc>
              <a:spcAft>
                <a:spcPct val="0"/>
              </a:spcAft>
              <a:buFontTx/>
              <a:buNone/>
            </a:pPr>
            <a:r>
              <a:rPr lang="en-US" altLang="zh-CN" sz="1800" b="0"/>
              <a:t>2</a:t>
            </a:r>
          </a:p>
          <a:p>
            <a:pPr eaLnBrk="1" hangingPunct="1">
              <a:lnSpc>
                <a:spcPct val="85000"/>
              </a:lnSpc>
              <a:spcAft>
                <a:spcPct val="0"/>
              </a:spcAft>
              <a:buFontTx/>
              <a:buNone/>
            </a:pPr>
            <a:r>
              <a:rPr lang="en-US" altLang="zh-CN" sz="1800" b="0"/>
              <a:t>3</a:t>
            </a:r>
          </a:p>
        </p:txBody>
      </p:sp>
      <p:sp>
        <p:nvSpPr>
          <p:cNvPr id="48165" name="Line 67"/>
          <p:cNvSpPr>
            <a:spLocks noChangeShapeType="1"/>
          </p:cNvSpPr>
          <p:nvPr/>
        </p:nvSpPr>
        <p:spPr bwMode="auto">
          <a:xfrm>
            <a:off x="7254875" y="1303338"/>
            <a:ext cx="0" cy="3095625"/>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8166" name="Line 68"/>
          <p:cNvSpPr>
            <a:spLocks noChangeShapeType="1"/>
          </p:cNvSpPr>
          <p:nvPr/>
        </p:nvSpPr>
        <p:spPr bwMode="auto">
          <a:xfrm>
            <a:off x="5273675" y="4614863"/>
            <a:ext cx="165735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8167" name="Line 69"/>
          <p:cNvSpPr>
            <a:spLocks noChangeShapeType="1"/>
          </p:cNvSpPr>
          <p:nvPr/>
        </p:nvSpPr>
        <p:spPr bwMode="auto">
          <a:xfrm>
            <a:off x="5094288" y="4832350"/>
            <a:ext cx="1836737"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8168" name="Line 70"/>
          <p:cNvSpPr>
            <a:spLocks noChangeShapeType="1"/>
          </p:cNvSpPr>
          <p:nvPr/>
        </p:nvSpPr>
        <p:spPr bwMode="auto">
          <a:xfrm>
            <a:off x="4913313" y="5048250"/>
            <a:ext cx="2017712"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8169" name="Line 72"/>
          <p:cNvSpPr>
            <a:spLocks noChangeShapeType="1"/>
          </p:cNvSpPr>
          <p:nvPr/>
        </p:nvSpPr>
        <p:spPr bwMode="auto">
          <a:xfrm>
            <a:off x="7578725" y="4903788"/>
            <a:ext cx="287338" cy="0"/>
          </a:xfrm>
          <a:prstGeom prst="line">
            <a:avLst/>
          </a:prstGeom>
          <a:noFill/>
          <a:ln w="28575">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48170" name="Line 73"/>
          <p:cNvSpPr>
            <a:spLocks noChangeShapeType="1"/>
          </p:cNvSpPr>
          <p:nvPr/>
        </p:nvSpPr>
        <p:spPr bwMode="auto">
          <a:xfrm flipH="1">
            <a:off x="7864475" y="4903788"/>
            <a:ext cx="3175" cy="144145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8171" name="Line 75"/>
          <p:cNvSpPr>
            <a:spLocks noChangeShapeType="1"/>
          </p:cNvSpPr>
          <p:nvPr/>
        </p:nvSpPr>
        <p:spPr bwMode="auto">
          <a:xfrm>
            <a:off x="4733925" y="2995613"/>
            <a:ext cx="0" cy="2268537"/>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8172" name="Line 76"/>
          <p:cNvSpPr>
            <a:spLocks noChangeShapeType="1"/>
          </p:cNvSpPr>
          <p:nvPr/>
        </p:nvSpPr>
        <p:spPr bwMode="auto">
          <a:xfrm>
            <a:off x="4913313" y="2779713"/>
            <a:ext cx="0" cy="22669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3" name="Line 77"/>
          <p:cNvSpPr>
            <a:spLocks noChangeShapeType="1"/>
          </p:cNvSpPr>
          <p:nvPr/>
        </p:nvSpPr>
        <p:spPr bwMode="auto">
          <a:xfrm>
            <a:off x="5094288" y="2563813"/>
            <a:ext cx="0" cy="22669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4" name="Line 78"/>
          <p:cNvSpPr>
            <a:spLocks noChangeShapeType="1"/>
          </p:cNvSpPr>
          <p:nvPr/>
        </p:nvSpPr>
        <p:spPr bwMode="auto">
          <a:xfrm>
            <a:off x="5273675" y="2346325"/>
            <a:ext cx="0" cy="2268538"/>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8175" name="Line 85"/>
          <p:cNvSpPr>
            <a:spLocks noChangeShapeType="1"/>
          </p:cNvSpPr>
          <p:nvPr/>
        </p:nvSpPr>
        <p:spPr bwMode="auto">
          <a:xfrm>
            <a:off x="2376488" y="2814638"/>
            <a:ext cx="647700" cy="0"/>
          </a:xfrm>
          <a:prstGeom prst="line">
            <a:avLst/>
          </a:prstGeom>
          <a:noFill/>
          <a:ln w="1905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48176" name="Text Box 89"/>
          <p:cNvSpPr txBox="1">
            <a:spLocks noChangeArrowheads="1"/>
          </p:cNvSpPr>
          <p:nvPr/>
        </p:nvSpPr>
        <p:spPr bwMode="auto">
          <a:xfrm>
            <a:off x="1404938" y="1987550"/>
            <a:ext cx="968375" cy="158273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36000" rIns="0" bIns="0"/>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spcAft>
                <a:spcPct val="0"/>
              </a:spcAft>
              <a:buFontTx/>
              <a:buNone/>
            </a:pPr>
            <a:r>
              <a:rPr lang="en-US" altLang="zh-CN" sz="1800" b="0"/>
              <a:t>Decoder</a:t>
            </a:r>
          </a:p>
        </p:txBody>
      </p:sp>
      <p:sp>
        <p:nvSpPr>
          <p:cNvPr id="48177" name="Text Box 90"/>
          <p:cNvSpPr txBox="1">
            <a:spLocks noChangeArrowheads="1"/>
          </p:cNvSpPr>
          <p:nvPr/>
        </p:nvSpPr>
        <p:spPr bwMode="auto">
          <a:xfrm>
            <a:off x="2125663" y="2392363"/>
            <a:ext cx="1143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t>0</a:t>
            </a:r>
          </a:p>
          <a:p>
            <a:pPr eaLnBrk="1" hangingPunct="1">
              <a:spcAft>
                <a:spcPct val="0"/>
              </a:spcAft>
              <a:buFontTx/>
              <a:buNone/>
            </a:pPr>
            <a:r>
              <a:rPr lang="en-US" altLang="zh-CN" sz="1800" b="0"/>
              <a:t>1</a:t>
            </a:r>
          </a:p>
          <a:p>
            <a:pPr eaLnBrk="1" hangingPunct="1">
              <a:spcAft>
                <a:spcPct val="0"/>
              </a:spcAft>
              <a:buFontTx/>
              <a:buNone/>
            </a:pPr>
            <a:r>
              <a:rPr lang="en-US" altLang="zh-CN" sz="1800" b="0"/>
              <a:t>2</a:t>
            </a:r>
          </a:p>
          <a:p>
            <a:pPr eaLnBrk="1" hangingPunct="1">
              <a:spcAft>
                <a:spcPct val="0"/>
              </a:spcAft>
              <a:buFontTx/>
              <a:buNone/>
            </a:pPr>
            <a:r>
              <a:rPr lang="en-US" altLang="zh-CN" sz="1800" b="0"/>
              <a:t>3</a:t>
            </a:r>
          </a:p>
        </p:txBody>
      </p:sp>
      <p:sp>
        <p:nvSpPr>
          <p:cNvPr id="48178" name="Text Box 91"/>
          <p:cNvSpPr txBox="1">
            <a:spLocks noChangeArrowheads="1"/>
          </p:cNvSpPr>
          <p:nvPr/>
        </p:nvSpPr>
        <p:spPr bwMode="auto">
          <a:xfrm>
            <a:off x="1479550" y="2540000"/>
            <a:ext cx="13970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spcAft>
                <a:spcPct val="0"/>
              </a:spcAft>
              <a:buFontTx/>
              <a:buNone/>
            </a:pPr>
            <a:r>
              <a:rPr lang="en-US" altLang="zh-CN" sz="1800" b="0"/>
              <a:t>E</a:t>
            </a:r>
          </a:p>
        </p:txBody>
      </p:sp>
      <p:sp>
        <p:nvSpPr>
          <p:cNvPr id="48179" name="Line 92"/>
          <p:cNvSpPr>
            <a:spLocks noChangeShapeType="1"/>
          </p:cNvSpPr>
          <p:nvPr/>
        </p:nvSpPr>
        <p:spPr bwMode="auto">
          <a:xfrm>
            <a:off x="2663825" y="3354388"/>
            <a:ext cx="0" cy="20891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0" name="Line 93"/>
          <p:cNvSpPr>
            <a:spLocks noChangeShapeType="1"/>
          </p:cNvSpPr>
          <p:nvPr/>
        </p:nvSpPr>
        <p:spPr bwMode="auto">
          <a:xfrm>
            <a:off x="2843213" y="3067050"/>
            <a:ext cx="0" cy="1403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1" name="Line 94"/>
          <p:cNvSpPr>
            <a:spLocks noChangeShapeType="1"/>
          </p:cNvSpPr>
          <p:nvPr/>
        </p:nvSpPr>
        <p:spPr bwMode="auto">
          <a:xfrm>
            <a:off x="3024188" y="2814638"/>
            <a:ext cx="0" cy="6842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2" name="Line 96"/>
          <p:cNvSpPr>
            <a:spLocks noChangeShapeType="1"/>
          </p:cNvSpPr>
          <p:nvPr/>
        </p:nvSpPr>
        <p:spPr bwMode="auto">
          <a:xfrm>
            <a:off x="2376488" y="3067050"/>
            <a:ext cx="468312" cy="0"/>
          </a:xfrm>
          <a:prstGeom prst="line">
            <a:avLst/>
          </a:prstGeom>
          <a:noFill/>
          <a:ln w="1905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48183" name="Line 97"/>
          <p:cNvSpPr>
            <a:spLocks noChangeShapeType="1"/>
          </p:cNvSpPr>
          <p:nvPr/>
        </p:nvSpPr>
        <p:spPr bwMode="auto">
          <a:xfrm>
            <a:off x="2376488" y="3354388"/>
            <a:ext cx="287337" cy="0"/>
          </a:xfrm>
          <a:prstGeom prst="line">
            <a:avLst/>
          </a:prstGeom>
          <a:noFill/>
          <a:ln w="1905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48184" name="Text Box 98"/>
          <p:cNvSpPr txBox="1">
            <a:spLocks noChangeArrowheads="1"/>
          </p:cNvSpPr>
          <p:nvPr/>
        </p:nvSpPr>
        <p:spPr bwMode="auto">
          <a:xfrm>
            <a:off x="1404938" y="295275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t>A</a:t>
            </a:r>
          </a:p>
        </p:txBody>
      </p:sp>
      <p:sp>
        <p:nvSpPr>
          <p:cNvPr id="48185" name="Line 99"/>
          <p:cNvSpPr>
            <a:spLocks noChangeShapeType="1"/>
          </p:cNvSpPr>
          <p:nvPr/>
        </p:nvSpPr>
        <p:spPr bwMode="auto">
          <a:xfrm>
            <a:off x="611188" y="3168650"/>
            <a:ext cx="79375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8186" name="Line 100"/>
          <p:cNvSpPr>
            <a:spLocks noChangeShapeType="1"/>
          </p:cNvSpPr>
          <p:nvPr/>
        </p:nvSpPr>
        <p:spPr bwMode="auto">
          <a:xfrm>
            <a:off x="611188" y="2663825"/>
            <a:ext cx="793750"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8187" name="Rectangle 102"/>
          <p:cNvSpPr>
            <a:spLocks noChangeArrowheads="1"/>
          </p:cNvSpPr>
          <p:nvPr/>
        </p:nvSpPr>
        <p:spPr bwMode="auto">
          <a:xfrm>
            <a:off x="1079500" y="1806575"/>
            <a:ext cx="6948488" cy="3960813"/>
          </a:xfrm>
          <a:prstGeom prst="rect">
            <a:avLst/>
          </a:prstGeom>
          <a:noFill/>
          <a:ln w="19050">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48188" name="Text Box 104"/>
          <p:cNvSpPr txBox="1">
            <a:spLocks noChangeArrowheads="1"/>
          </p:cNvSpPr>
          <p:nvPr/>
        </p:nvSpPr>
        <p:spPr bwMode="auto">
          <a:xfrm>
            <a:off x="6111875" y="586898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t>A</a:t>
            </a:r>
          </a:p>
        </p:txBody>
      </p:sp>
      <p:sp>
        <p:nvSpPr>
          <p:cNvPr id="48189" name="Text Box 105"/>
          <p:cNvSpPr txBox="1">
            <a:spLocks noChangeArrowheads="1"/>
          </p:cNvSpPr>
          <p:nvPr/>
        </p:nvSpPr>
        <p:spPr bwMode="auto">
          <a:xfrm>
            <a:off x="7456488" y="5868988"/>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800" b="0"/>
              <a:t>B</a:t>
            </a:r>
          </a:p>
        </p:txBody>
      </p:sp>
      <p:sp>
        <p:nvSpPr>
          <p:cNvPr id="48190" name="Text Box 106"/>
          <p:cNvSpPr txBox="1">
            <a:spLocks noChangeArrowheads="1"/>
          </p:cNvSpPr>
          <p:nvPr/>
        </p:nvSpPr>
        <p:spPr bwMode="auto">
          <a:xfrm>
            <a:off x="2879725" y="13033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t>D</a:t>
            </a:r>
          </a:p>
        </p:txBody>
      </p:sp>
      <p:sp>
        <p:nvSpPr>
          <p:cNvPr id="48191" name="Text Box 107"/>
          <p:cNvSpPr txBox="1">
            <a:spLocks noChangeArrowheads="1"/>
          </p:cNvSpPr>
          <p:nvPr/>
        </p:nvSpPr>
        <p:spPr bwMode="auto">
          <a:xfrm>
            <a:off x="539750" y="3168650"/>
            <a:ext cx="51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t>DA</a:t>
            </a:r>
          </a:p>
        </p:txBody>
      </p:sp>
      <p:sp>
        <p:nvSpPr>
          <p:cNvPr id="48192" name="Text Box 108"/>
          <p:cNvSpPr txBox="1">
            <a:spLocks noChangeArrowheads="1"/>
          </p:cNvSpPr>
          <p:nvPr/>
        </p:nvSpPr>
        <p:spPr bwMode="auto">
          <a:xfrm>
            <a:off x="5380038" y="1303338"/>
            <a:ext cx="514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t>AA</a:t>
            </a:r>
          </a:p>
        </p:txBody>
      </p:sp>
      <p:sp>
        <p:nvSpPr>
          <p:cNvPr id="48193" name="Text Box 109"/>
          <p:cNvSpPr txBox="1">
            <a:spLocks noChangeArrowheads="1"/>
          </p:cNvSpPr>
          <p:nvPr/>
        </p:nvSpPr>
        <p:spPr bwMode="auto">
          <a:xfrm>
            <a:off x="6715125" y="1303338"/>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t>BA</a:t>
            </a:r>
          </a:p>
        </p:txBody>
      </p:sp>
      <p:sp>
        <p:nvSpPr>
          <p:cNvPr id="48194" name="Text Box 110"/>
          <p:cNvSpPr txBox="1">
            <a:spLocks noChangeArrowheads="1"/>
          </p:cNvSpPr>
          <p:nvPr/>
        </p:nvSpPr>
        <p:spPr bwMode="auto">
          <a:xfrm>
            <a:off x="539750" y="2303463"/>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t>WE</a:t>
            </a:r>
          </a:p>
        </p:txBody>
      </p:sp>
      <p:sp>
        <p:nvSpPr>
          <p:cNvPr id="48195" name="Line 126"/>
          <p:cNvSpPr>
            <a:spLocks noChangeShapeType="1"/>
          </p:cNvSpPr>
          <p:nvPr/>
        </p:nvSpPr>
        <p:spPr bwMode="auto">
          <a:xfrm flipH="1">
            <a:off x="792163" y="3101975"/>
            <a:ext cx="107950" cy="1444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96" name="Rectangle 127"/>
          <p:cNvSpPr>
            <a:spLocks noChangeArrowheads="1"/>
          </p:cNvSpPr>
          <p:nvPr/>
        </p:nvSpPr>
        <p:spPr bwMode="auto">
          <a:xfrm>
            <a:off x="755650" y="2851150"/>
            <a:ext cx="112713"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2</a:t>
            </a:r>
          </a:p>
        </p:txBody>
      </p:sp>
      <p:sp>
        <p:nvSpPr>
          <p:cNvPr id="48197" name="Line 128"/>
          <p:cNvSpPr>
            <a:spLocks noChangeShapeType="1"/>
          </p:cNvSpPr>
          <p:nvPr/>
        </p:nvSpPr>
        <p:spPr bwMode="auto">
          <a:xfrm flipH="1">
            <a:off x="3203575" y="1522413"/>
            <a:ext cx="144463" cy="857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98" name="Rectangle 129"/>
          <p:cNvSpPr>
            <a:spLocks noChangeArrowheads="1"/>
          </p:cNvSpPr>
          <p:nvPr/>
        </p:nvSpPr>
        <p:spPr bwMode="auto">
          <a:xfrm>
            <a:off x="3433763" y="1446213"/>
            <a:ext cx="112712"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n</a:t>
            </a:r>
          </a:p>
        </p:txBody>
      </p:sp>
      <p:sp>
        <p:nvSpPr>
          <p:cNvPr id="48199" name="Line 130"/>
          <p:cNvSpPr>
            <a:spLocks noChangeShapeType="1"/>
          </p:cNvSpPr>
          <p:nvPr/>
        </p:nvSpPr>
        <p:spPr bwMode="auto">
          <a:xfrm flipH="1">
            <a:off x="5848350" y="1522413"/>
            <a:ext cx="144463" cy="857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00" name="Rectangle 131"/>
          <p:cNvSpPr>
            <a:spLocks noChangeArrowheads="1"/>
          </p:cNvSpPr>
          <p:nvPr/>
        </p:nvSpPr>
        <p:spPr bwMode="auto">
          <a:xfrm>
            <a:off x="6078538" y="1446213"/>
            <a:ext cx="112712"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2</a:t>
            </a:r>
          </a:p>
        </p:txBody>
      </p:sp>
      <p:sp>
        <p:nvSpPr>
          <p:cNvPr id="48201" name="Line 132"/>
          <p:cNvSpPr>
            <a:spLocks noChangeShapeType="1"/>
          </p:cNvSpPr>
          <p:nvPr/>
        </p:nvSpPr>
        <p:spPr bwMode="auto">
          <a:xfrm flipH="1">
            <a:off x="7180263" y="1522413"/>
            <a:ext cx="144462" cy="857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02" name="Rectangle 133"/>
          <p:cNvSpPr>
            <a:spLocks noChangeArrowheads="1"/>
          </p:cNvSpPr>
          <p:nvPr/>
        </p:nvSpPr>
        <p:spPr bwMode="auto">
          <a:xfrm>
            <a:off x="7410450" y="1446213"/>
            <a:ext cx="112713"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2</a:t>
            </a:r>
          </a:p>
        </p:txBody>
      </p:sp>
      <p:sp>
        <p:nvSpPr>
          <p:cNvPr id="48203" name="Line 134"/>
          <p:cNvSpPr>
            <a:spLocks noChangeShapeType="1"/>
          </p:cNvSpPr>
          <p:nvPr/>
        </p:nvSpPr>
        <p:spPr bwMode="auto">
          <a:xfrm flipH="1">
            <a:off x="6461125" y="5951538"/>
            <a:ext cx="144463" cy="857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04" name="Rectangle 135"/>
          <p:cNvSpPr>
            <a:spLocks noChangeArrowheads="1"/>
          </p:cNvSpPr>
          <p:nvPr/>
        </p:nvSpPr>
        <p:spPr bwMode="auto">
          <a:xfrm>
            <a:off x="6691313" y="5875338"/>
            <a:ext cx="112712"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n</a:t>
            </a:r>
          </a:p>
        </p:txBody>
      </p:sp>
      <p:sp>
        <p:nvSpPr>
          <p:cNvPr id="48205" name="Line 136"/>
          <p:cNvSpPr>
            <a:spLocks noChangeShapeType="1"/>
          </p:cNvSpPr>
          <p:nvPr/>
        </p:nvSpPr>
        <p:spPr bwMode="auto">
          <a:xfrm flipH="1">
            <a:off x="7793038" y="5946775"/>
            <a:ext cx="144462" cy="857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06" name="Rectangle 137"/>
          <p:cNvSpPr>
            <a:spLocks noChangeArrowheads="1"/>
          </p:cNvSpPr>
          <p:nvPr/>
        </p:nvSpPr>
        <p:spPr bwMode="auto">
          <a:xfrm>
            <a:off x="8023225" y="5870575"/>
            <a:ext cx="112713"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n</a:t>
            </a:r>
          </a:p>
        </p:txBody>
      </p:sp>
      <p:sp>
        <p:nvSpPr>
          <p:cNvPr id="48207" name="Line 140"/>
          <p:cNvSpPr>
            <a:spLocks noChangeShapeType="1"/>
          </p:cNvSpPr>
          <p:nvPr/>
        </p:nvSpPr>
        <p:spPr bwMode="auto">
          <a:xfrm flipH="1">
            <a:off x="4427538" y="3246438"/>
            <a:ext cx="107950" cy="1444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08" name="Rectangle 141"/>
          <p:cNvSpPr>
            <a:spLocks noChangeArrowheads="1"/>
          </p:cNvSpPr>
          <p:nvPr/>
        </p:nvSpPr>
        <p:spPr bwMode="auto">
          <a:xfrm>
            <a:off x="4422775" y="2995613"/>
            <a:ext cx="112713"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n</a:t>
            </a:r>
          </a:p>
        </p:txBody>
      </p:sp>
      <p:sp>
        <p:nvSpPr>
          <p:cNvPr id="48209" name="Line 142"/>
          <p:cNvSpPr>
            <a:spLocks noChangeShapeType="1"/>
          </p:cNvSpPr>
          <p:nvPr/>
        </p:nvSpPr>
        <p:spPr bwMode="auto">
          <a:xfrm flipH="1">
            <a:off x="4432300" y="4217988"/>
            <a:ext cx="107950" cy="1444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10" name="Rectangle 143"/>
          <p:cNvSpPr>
            <a:spLocks noChangeArrowheads="1"/>
          </p:cNvSpPr>
          <p:nvPr/>
        </p:nvSpPr>
        <p:spPr bwMode="auto">
          <a:xfrm>
            <a:off x="4427538" y="3967163"/>
            <a:ext cx="112712"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n</a:t>
            </a:r>
          </a:p>
        </p:txBody>
      </p:sp>
      <p:sp>
        <p:nvSpPr>
          <p:cNvPr id="48211" name="Line 144"/>
          <p:cNvSpPr>
            <a:spLocks noChangeShapeType="1"/>
          </p:cNvSpPr>
          <p:nvPr/>
        </p:nvSpPr>
        <p:spPr bwMode="auto">
          <a:xfrm flipH="1">
            <a:off x="4432300" y="5189538"/>
            <a:ext cx="107950" cy="1444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12" name="Rectangle 145"/>
          <p:cNvSpPr>
            <a:spLocks noChangeArrowheads="1"/>
          </p:cNvSpPr>
          <p:nvPr/>
        </p:nvSpPr>
        <p:spPr bwMode="auto">
          <a:xfrm>
            <a:off x="4427538" y="4938713"/>
            <a:ext cx="112712"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n</a:t>
            </a:r>
          </a:p>
        </p:txBody>
      </p:sp>
      <p:sp>
        <p:nvSpPr>
          <p:cNvPr id="48213" name="Line 146"/>
          <p:cNvSpPr>
            <a:spLocks noChangeShapeType="1"/>
          </p:cNvSpPr>
          <p:nvPr/>
        </p:nvSpPr>
        <p:spPr bwMode="auto">
          <a:xfrm flipH="1">
            <a:off x="4427538" y="2273300"/>
            <a:ext cx="107950" cy="1444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14" name="Rectangle 147"/>
          <p:cNvSpPr>
            <a:spLocks noChangeArrowheads="1"/>
          </p:cNvSpPr>
          <p:nvPr/>
        </p:nvSpPr>
        <p:spPr bwMode="auto">
          <a:xfrm>
            <a:off x="4422775" y="2022475"/>
            <a:ext cx="112713"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n</a:t>
            </a:r>
          </a:p>
        </p:txBody>
      </p:sp>
      <p:sp>
        <p:nvSpPr>
          <p:cNvPr id="48215" name="Rectangle 148"/>
          <p:cNvSpPr>
            <a:spLocks noGrp="1" noChangeArrowheads="1"/>
          </p:cNvSpPr>
          <p:nvPr>
            <p:ph type="title"/>
          </p:nvPr>
        </p:nvSpPr>
        <p:spPr>
          <a:noFill/>
        </p:spPr>
        <p:txBody>
          <a:bodyPr/>
          <a:lstStyle/>
          <a:p>
            <a:r>
              <a:rPr lang="zh-CN" altLang="en-US"/>
              <a:t>寄存器组的</a:t>
            </a:r>
            <a:r>
              <a:rPr lang="en-US" altLang="zh-CN"/>
              <a:t>MUX</a:t>
            </a:r>
            <a:r>
              <a:rPr lang="zh-CN" altLang="en-US"/>
              <a:t>实现</a:t>
            </a:r>
          </a:p>
        </p:txBody>
      </p:sp>
      <p:sp>
        <p:nvSpPr>
          <p:cNvPr id="48216" name="Rectangle 150"/>
          <p:cNvSpPr>
            <a:spLocks noChangeArrowheads="1"/>
          </p:cNvSpPr>
          <p:nvPr/>
        </p:nvSpPr>
        <p:spPr bwMode="auto">
          <a:xfrm>
            <a:off x="2773363" y="5913438"/>
            <a:ext cx="269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t>3</a:t>
            </a:r>
            <a:r>
              <a:rPr lang="zh-CN" altLang="en-US" sz="2400" b="0"/>
              <a:t>端口</a:t>
            </a:r>
            <a:r>
              <a:rPr lang="en-US" altLang="zh-CN" sz="2400" b="0"/>
              <a:t>4</a:t>
            </a:r>
            <a:r>
              <a:rPr lang="en-US" altLang="zh-CN" sz="1800" b="0">
                <a:latin typeface="Arial" panose="020B0604020202020204" pitchFamily="34" charset="0"/>
              </a:rPr>
              <a:t>×</a:t>
            </a:r>
            <a:r>
              <a:rPr lang="en-US" altLang="zh-CN" sz="2400" b="0"/>
              <a:t>n</a:t>
            </a:r>
            <a:r>
              <a:rPr lang="zh-CN" altLang="en-US" sz="2400" b="0"/>
              <a:t>寄存器组</a:t>
            </a:r>
          </a:p>
        </p:txBody>
      </p:sp>
      <p:sp>
        <p:nvSpPr>
          <p:cNvPr id="48217"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F14A3902-6A42-47AC-B850-43B7D094CF41}"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48218"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(4)</a:t>
            </a:r>
          </a:p>
        </p:txBody>
      </p:sp>
      <p:sp>
        <p:nvSpPr>
          <p:cNvPr id="48219"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AC0C7A6-4B84-4843-AD59-DEA89DAE8E0B}" type="slidenum">
              <a:rPr lang="en-US" altLang="zh-CN" sz="1800" b="0" smtClean="0">
                <a:solidFill>
                  <a:srgbClr val="B2B2B2"/>
                </a:solidFill>
                <a:latin typeface="Arial" panose="020B0604020202020204" pitchFamily="34" charset="0"/>
              </a:rPr>
              <a:pPr>
                <a:spcAft>
                  <a:spcPct val="0"/>
                </a:spcAft>
                <a:buFontTx/>
                <a:buNone/>
              </a:pPr>
              <a:t>25</a:t>
            </a:fld>
            <a:endParaRPr lang="en-US" altLang="zh-CN" sz="1800" b="0">
              <a:solidFill>
                <a:srgbClr val="B2B2B2"/>
              </a:solidFill>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5" descr="regfil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3" y="476250"/>
            <a:ext cx="6543675" cy="593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Rectangle 6"/>
          <p:cNvSpPr>
            <a:spLocks noChangeArrowheads="1"/>
          </p:cNvSpPr>
          <p:nvPr/>
        </p:nvSpPr>
        <p:spPr bwMode="auto">
          <a:xfrm>
            <a:off x="431800" y="331788"/>
            <a:ext cx="1055688"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85000"/>
              </a:lnSpc>
              <a:spcAft>
                <a:spcPct val="0"/>
              </a:spcAft>
              <a:buFontTx/>
              <a:buNone/>
            </a:pPr>
            <a:r>
              <a:rPr lang="zh-CN" altLang="en-US" sz="4000">
                <a:solidFill>
                  <a:schemeClr val="tx2"/>
                </a:solidFill>
              </a:rPr>
              <a:t>寄存器组的三态门实现</a:t>
            </a:r>
          </a:p>
        </p:txBody>
      </p:sp>
      <p:sp>
        <p:nvSpPr>
          <p:cNvPr id="49156" name="Rectangle 7"/>
          <p:cNvSpPr>
            <a:spLocks noChangeArrowheads="1"/>
          </p:cNvSpPr>
          <p:nvPr/>
        </p:nvSpPr>
        <p:spPr bwMode="auto">
          <a:xfrm>
            <a:off x="1150938" y="5842000"/>
            <a:ext cx="2879725" cy="53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11880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t>3</a:t>
            </a:r>
            <a:r>
              <a:rPr lang="zh-CN" altLang="en-US" sz="2400" b="0"/>
              <a:t>端口</a:t>
            </a:r>
            <a:r>
              <a:rPr lang="en-US" altLang="zh-CN" sz="2400" b="0"/>
              <a:t>4</a:t>
            </a:r>
            <a:r>
              <a:rPr lang="en-US" altLang="zh-CN" sz="1800" b="0">
                <a:latin typeface="Arial" panose="020B0604020202020204" pitchFamily="34" charset="0"/>
              </a:rPr>
              <a:t>×</a:t>
            </a:r>
            <a:r>
              <a:rPr lang="en-US" altLang="zh-CN" sz="2400" b="0"/>
              <a:t>32</a:t>
            </a:r>
            <a:r>
              <a:rPr lang="zh-CN" altLang="en-US" sz="2400" b="0"/>
              <a:t>寄存器组</a:t>
            </a:r>
          </a:p>
        </p:txBody>
      </p:sp>
      <p:sp>
        <p:nvSpPr>
          <p:cNvPr id="49157"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40709ED3-F439-482F-9B1C-00E9F1A51B44}"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49158"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(4)</a:t>
            </a:r>
          </a:p>
        </p:txBody>
      </p:sp>
      <p:sp>
        <p:nvSpPr>
          <p:cNvPr id="49159"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122428F-E7A3-4C4C-A128-9253C7EC333A}" type="slidenum">
              <a:rPr lang="en-US" altLang="zh-CN" sz="1800" b="0" smtClean="0">
                <a:solidFill>
                  <a:srgbClr val="B2B2B2"/>
                </a:solidFill>
                <a:latin typeface="Arial" panose="020B0604020202020204" pitchFamily="34" charset="0"/>
              </a:rPr>
              <a:pPr>
                <a:spcAft>
                  <a:spcPct val="0"/>
                </a:spcAft>
                <a:buFontTx/>
                <a:buNone/>
              </a:pPr>
              <a:t>26</a:t>
            </a:fld>
            <a:endParaRPr lang="en-US" altLang="zh-CN" sz="1800" b="0">
              <a:solidFill>
                <a:srgbClr val="B2B2B2"/>
              </a:solidFill>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a:solidFill>
                  <a:schemeClr val="tx1"/>
                </a:solidFill>
              </a:rPr>
              <a:t>ALU</a:t>
            </a:r>
          </a:p>
        </p:txBody>
      </p:sp>
      <p:sp>
        <p:nvSpPr>
          <p:cNvPr id="50179" name="Rectangle 3"/>
          <p:cNvSpPr>
            <a:spLocks noGrp="1" noChangeArrowheads="1"/>
          </p:cNvSpPr>
          <p:nvPr>
            <p:ph type="body" idx="1"/>
          </p:nvPr>
        </p:nvSpPr>
        <p:spPr>
          <a:xfrm>
            <a:off x="457200" y="1449388"/>
            <a:ext cx="3178175" cy="2051050"/>
          </a:xfrm>
        </p:spPr>
        <p:txBody>
          <a:bodyPr/>
          <a:lstStyle/>
          <a:p>
            <a:r>
              <a:rPr lang="zh-CN" altLang="en-US"/>
              <a:t>算术逻辑单元</a:t>
            </a:r>
            <a:r>
              <a:rPr lang="en-US" altLang="zh-CN"/>
              <a:t>(Arithmetic Logic Unit)</a:t>
            </a:r>
          </a:p>
          <a:p>
            <a:r>
              <a:rPr lang="zh-CN" altLang="en-US"/>
              <a:t>设计</a:t>
            </a:r>
            <a:r>
              <a:rPr lang="en-US" altLang="zh-CN"/>
              <a:t>8</a:t>
            </a:r>
            <a:r>
              <a:rPr lang="zh-CN" altLang="en-US"/>
              <a:t>位</a:t>
            </a:r>
            <a:r>
              <a:rPr lang="en-US" altLang="zh-CN"/>
              <a:t>ALU</a:t>
            </a:r>
          </a:p>
        </p:txBody>
      </p:sp>
      <p:sp>
        <p:nvSpPr>
          <p:cNvPr id="50180" name="Rectangle 75"/>
          <p:cNvSpPr>
            <a:spLocks noChangeArrowheads="1"/>
          </p:cNvSpPr>
          <p:nvPr/>
        </p:nvSpPr>
        <p:spPr bwMode="auto">
          <a:xfrm>
            <a:off x="5200650" y="1484313"/>
            <a:ext cx="1747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en-US" altLang="zh-CN" sz="2400">
                <a:cs typeface="Times New Roman" panose="02020603050405020304" pitchFamily="18" charset="0"/>
              </a:rPr>
              <a:t>ALU</a:t>
            </a:r>
            <a:r>
              <a:rPr lang="zh-CN" altLang="en-US" sz="2400">
                <a:cs typeface="Times New Roman" panose="02020603050405020304" pitchFamily="18" charset="0"/>
              </a:rPr>
              <a:t>功能表</a:t>
            </a:r>
            <a:endParaRPr lang="zh-CN" altLang="en-US" sz="3600">
              <a:latin typeface="Arial" panose="020B0604020202020204" pitchFamily="34" charset="0"/>
              <a:cs typeface="Times New Roman" panose="02020603050405020304" pitchFamily="18" charset="0"/>
            </a:endParaRPr>
          </a:p>
        </p:txBody>
      </p:sp>
      <p:graphicFrame>
        <p:nvGraphicFramePr>
          <p:cNvPr id="1894783" name="Group 383"/>
          <p:cNvGraphicFramePr>
            <a:graphicFrameLocks noGrp="1"/>
          </p:cNvGraphicFramePr>
          <p:nvPr/>
        </p:nvGraphicFramePr>
        <p:xfrm>
          <a:off x="3779838" y="1989138"/>
          <a:ext cx="4716462" cy="4337053"/>
        </p:xfrm>
        <a:graphic>
          <a:graphicData uri="http://schemas.openxmlformats.org/drawingml/2006/table">
            <a:tbl>
              <a:tblPr/>
              <a:tblGrid>
                <a:gridCol w="1479550">
                  <a:extLst>
                    <a:ext uri="{9D8B030D-6E8A-4147-A177-3AD203B41FA5}">
                      <a16:colId xmlns:a16="http://schemas.microsoft.com/office/drawing/2014/main" val="20000"/>
                    </a:ext>
                  </a:extLst>
                </a:gridCol>
                <a:gridCol w="1123950">
                  <a:extLst>
                    <a:ext uri="{9D8B030D-6E8A-4147-A177-3AD203B41FA5}">
                      <a16:colId xmlns:a16="http://schemas.microsoft.com/office/drawing/2014/main" val="20001"/>
                    </a:ext>
                  </a:extLst>
                </a:gridCol>
                <a:gridCol w="2112962">
                  <a:extLst>
                    <a:ext uri="{9D8B030D-6E8A-4147-A177-3AD203B41FA5}">
                      <a16:colId xmlns:a16="http://schemas.microsoft.com/office/drawing/2014/main" val="20002"/>
                    </a:ext>
                  </a:extLst>
                </a:gridCol>
              </a:tblGrid>
              <a:tr h="495300">
                <a:tc>
                  <a:txBody>
                    <a:bodyPr/>
                    <a:lstStyle>
                      <a:lvl1pPr eaLnBrk="0" hangingPunct="0">
                        <a:spcAft>
                          <a:spcPct val="20000"/>
                        </a:spcAft>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Aft>
                          <a:spcPct val="20000"/>
                        </a:spcAft>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3pPr>
                      <a:lvl4pPr marL="16002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4pPr>
                      <a:lvl5pPr marL="20574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 </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 </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0" marB="0" anchor="ctr" horzOverflow="overflow">
                    <a:lnL>
                      <a:noFill/>
                    </a:lnL>
                    <a:lnR w="254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Aft>
                          <a:spcPct val="20000"/>
                        </a:spcAft>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3pPr>
                      <a:lvl4pPr marL="16002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4pPr>
                      <a:lvl5pPr marL="20574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Aft>
                          <a:spcPct val="20000"/>
                        </a:spcAft>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3pPr>
                      <a:lvl4pPr marL="16002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4pPr>
                      <a:lvl5pPr marL="20574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（标志）</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0" marB="0" anchor="ctr" horzOverflow="overflow">
                    <a:lnL w="25400"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7975">
                <a:tc>
                  <a:txBody>
                    <a:bodyPr/>
                    <a:lstStyle>
                      <a:lvl1pPr eaLnBrk="0" hangingPunct="0">
                        <a:spcAft>
                          <a:spcPct val="20000"/>
                        </a:spcAft>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Aft>
                          <a:spcPct val="20000"/>
                        </a:spcAft>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3pPr>
                      <a:lvl4pPr marL="16002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4pPr>
                      <a:lvl5pPr marL="20574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0   0   0   0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0" marB="0" anchor="ctr" horzOverflow="overflow">
                    <a:lnL>
                      <a:noFill/>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Aft>
                          <a:spcPct val="20000"/>
                        </a:spcAft>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3pPr>
                      <a:lvl4pPr marL="16002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4pPr>
                      <a:lvl5pPr marL="20574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0" marB="0" anchor="ctr" horzOverflow="overflow">
                    <a:lnL w="254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8">
                  <a:txBody>
                    <a:bodyPr/>
                    <a:lstStyle>
                      <a:lvl1pPr eaLnBrk="0" hangingPunct="0">
                        <a:spcAft>
                          <a:spcPct val="20000"/>
                        </a:spcAft>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Aft>
                          <a:spcPct val="20000"/>
                        </a:spcAft>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3pPr>
                      <a:lvl4pPr marL="16002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4pPr>
                      <a:lvl5pPr marL="20574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V</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：溢出标志</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：进位</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加法</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借位</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减法</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标志</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：负数标志</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Z</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：零标志</a:t>
                      </a:r>
                    </a:p>
                  </a:txBody>
                  <a:tcPr marL="90000" marR="90000" marT="0" marB="0" anchor="ctr" horzOverflow="overflow">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9563">
                <a:tc>
                  <a:txBody>
                    <a:bodyPr/>
                    <a:lstStyle>
                      <a:lvl1pPr eaLnBrk="0" hangingPunct="0">
                        <a:spcAft>
                          <a:spcPct val="20000"/>
                        </a:spcAft>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Aft>
                          <a:spcPct val="20000"/>
                        </a:spcAft>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3pPr>
                      <a:lvl4pPr marL="16002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4pPr>
                      <a:lvl5pPr marL="20574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0   0   0   1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0" marB="0" anchor="ctr" horzOverflow="overflow">
                    <a:lnL>
                      <a:noFill/>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Aft>
                          <a:spcPct val="20000"/>
                        </a:spcAft>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3pPr>
                      <a:lvl4pPr marL="16002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4pPr>
                      <a:lvl5pPr marL="20574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0" marB="0" anchor="ctr" horzOverflow="overflow">
                    <a:lnL w="254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2"/>
                  </a:ext>
                </a:extLst>
              </a:tr>
              <a:tr h="307975">
                <a:tc>
                  <a:txBody>
                    <a:bodyPr/>
                    <a:lstStyle>
                      <a:lvl1pPr eaLnBrk="0" hangingPunct="0">
                        <a:spcAft>
                          <a:spcPct val="20000"/>
                        </a:spcAft>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Aft>
                          <a:spcPct val="20000"/>
                        </a:spcAft>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3pPr>
                      <a:lvl4pPr marL="16002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4pPr>
                      <a:lvl5pPr marL="20574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0   0   1   0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0" marB="0" anchor="ctr" horzOverflow="overflow">
                    <a:lnL>
                      <a:noFill/>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Aft>
                          <a:spcPct val="20000"/>
                        </a:spcAft>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3pPr>
                      <a:lvl4pPr marL="16002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4pPr>
                      <a:lvl5pPr marL="20574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X+Y</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0" marB="0" anchor="ctr" horzOverflow="overflow">
                    <a:lnL w="254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3"/>
                  </a:ext>
                </a:extLst>
              </a:tr>
              <a:tr h="309563">
                <a:tc>
                  <a:txBody>
                    <a:bodyPr/>
                    <a:lstStyle>
                      <a:lvl1pPr eaLnBrk="0" hangingPunct="0">
                        <a:spcAft>
                          <a:spcPct val="20000"/>
                        </a:spcAft>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Aft>
                          <a:spcPct val="20000"/>
                        </a:spcAft>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3pPr>
                      <a:lvl4pPr marL="16002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4pPr>
                      <a:lvl5pPr marL="20574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0   0   1   1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0" marB="0" anchor="ctr" horzOverflow="overflow">
                    <a:lnL>
                      <a:noFill/>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Aft>
                          <a:spcPct val="20000"/>
                        </a:spcAft>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3pPr>
                      <a:lvl4pPr marL="16002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4pPr>
                      <a:lvl5pPr marL="20574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X+Y+1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0" marB="0" anchor="ctr" horzOverflow="overflow">
                    <a:lnL w="254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4"/>
                  </a:ext>
                </a:extLst>
              </a:tr>
              <a:tr h="401638">
                <a:tc>
                  <a:txBody>
                    <a:bodyPr/>
                    <a:lstStyle>
                      <a:lvl1pPr eaLnBrk="0" hangingPunct="0">
                        <a:spcAft>
                          <a:spcPct val="20000"/>
                        </a:spcAft>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Aft>
                          <a:spcPct val="20000"/>
                        </a:spcAft>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3pPr>
                      <a:lvl4pPr marL="16002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4pPr>
                      <a:lvl5pPr marL="20574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0   1   0   0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0" marB="0" anchor="ctr" horzOverflow="overflow">
                    <a:lnL>
                      <a:noFill/>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Aft>
                          <a:spcPct val="20000"/>
                        </a:spcAft>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3pPr>
                      <a:lvl4pPr marL="16002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4pPr>
                      <a:lvl5pPr marL="20574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X-Y-1</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5"/>
                  </a:ext>
                </a:extLst>
              </a:tr>
              <a:tr h="307975">
                <a:tc>
                  <a:txBody>
                    <a:bodyPr/>
                    <a:lstStyle>
                      <a:lvl1pPr eaLnBrk="0" hangingPunct="0">
                        <a:spcAft>
                          <a:spcPct val="20000"/>
                        </a:spcAft>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Aft>
                          <a:spcPct val="20000"/>
                        </a:spcAft>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3pPr>
                      <a:lvl4pPr marL="16002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4pPr>
                      <a:lvl5pPr marL="20574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0   1   0   1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0" marB="0" anchor="ctr" horzOverflow="overflow">
                    <a:lnL>
                      <a:noFill/>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Aft>
                          <a:spcPct val="20000"/>
                        </a:spcAft>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3pPr>
                      <a:lvl4pPr marL="16002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4pPr>
                      <a:lvl5pPr marL="20574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X-Y</a:t>
                      </a:r>
                    </a:p>
                  </a:txBody>
                  <a:tcPr marL="90000" marR="9000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6"/>
                  </a:ext>
                </a:extLst>
              </a:tr>
              <a:tr h="307975">
                <a:tc>
                  <a:txBody>
                    <a:bodyPr/>
                    <a:lstStyle>
                      <a:lvl1pPr eaLnBrk="0" hangingPunct="0">
                        <a:spcAft>
                          <a:spcPct val="20000"/>
                        </a:spcAft>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Aft>
                          <a:spcPct val="20000"/>
                        </a:spcAft>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3pPr>
                      <a:lvl4pPr marL="16002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4pPr>
                      <a:lvl5pPr marL="20574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0   1   1   0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0" marB="0" anchor="ctr" horzOverflow="overflow">
                    <a:lnL>
                      <a:noFill/>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Aft>
                          <a:spcPct val="20000"/>
                        </a:spcAft>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3pPr>
                      <a:lvl4pPr marL="16002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4pPr>
                      <a:lvl5pPr marL="20574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7"/>
                  </a:ext>
                </a:extLst>
              </a:tr>
              <a:tr h="309563">
                <a:tc>
                  <a:txBody>
                    <a:bodyPr/>
                    <a:lstStyle>
                      <a:lvl1pPr eaLnBrk="0" hangingPunct="0">
                        <a:spcAft>
                          <a:spcPct val="20000"/>
                        </a:spcAft>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Aft>
                          <a:spcPct val="20000"/>
                        </a:spcAft>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3pPr>
                      <a:lvl4pPr marL="16002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4pPr>
                      <a:lvl5pPr marL="20574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0   1   1   1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0" marB="0" anchor="ctr" horzOverflow="overflow">
                    <a:lnL>
                      <a:noFill/>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Aft>
                          <a:spcPct val="20000"/>
                        </a:spcAft>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3pPr>
                      <a:lvl4pPr marL="16002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4pPr>
                      <a:lvl5pPr marL="20574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8"/>
                  </a:ext>
                </a:extLst>
              </a:tr>
              <a:tr h="307975">
                <a:tc>
                  <a:txBody>
                    <a:bodyPr/>
                    <a:lstStyle>
                      <a:lvl1pPr eaLnBrk="0" hangingPunct="0">
                        <a:spcAft>
                          <a:spcPct val="20000"/>
                        </a:spcAft>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Aft>
                          <a:spcPct val="20000"/>
                        </a:spcAft>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3pPr>
                      <a:lvl4pPr marL="16002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4pPr>
                      <a:lvl5pPr marL="20574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0   x</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0" marB="0" anchor="ctr" horzOverflow="overflow">
                    <a:lnL>
                      <a:noFill/>
                    </a:lnL>
                    <a:lnR w="254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Aft>
                          <a:spcPct val="20000"/>
                        </a:spcAft>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3pPr>
                      <a:lvl4pPr marL="16002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4pPr>
                      <a:lvl5pPr marL="20574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X&amp;Y</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lvl1pPr eaLnBrk="0" hangingPunct="0">
                        <a:spcAft>
                          <a:spcPct val="20000"/>
                        </a:spcAft>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Aft>
                          <a:spcPct val="20000"/>
                        </a:spcAft>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3pPr>
                      <a:lvl4pPr marL="16002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4pPr>
                      <a:lvl5pPr marL="20574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Z</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：零标志</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：任意</a:t>
                      </a:r>
                    </a:p>
                  </a:txBody>
                  <a:tcPr marL="90000" marR="90000" marT="0" marB="0" anchor="ctr" horzOverflow="overflow">
                    <a:lnL w="25400" cap="flat" cmpd="sng" algn="ctr">
                      <a:solidFill>
                        <a:srgbClr val="000000"/>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09563">
                <a:tc>
                  <a:txBody>
                    <a:bodyPr/>
                    <a:lstStyle>
                      <a:lvl1pPr eaLnBrk="0" hangingPunct="0">
                        <a:spcAft>
                          <a:spcPct val="20000"/>
                        </a:spcAft>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Aft>
                          <a:spcPct val="20000"/>
                        </a:spcAft>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3pPr>
                      <a:lvl4pPr marL="16002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4pPr>
                      <a:lvl5pPr marL="20574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1   x</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0" marB="0" anchor="ctr" horzOverflow="overflow">
                    <a:lnL>
                      <a:noFill/>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Aft>
                          <a:spcPct val="20000"/>
                        </a:spcAft>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3pPr>
                      <a:lvl4pPr marL="16002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4pPr>
                      <a:lvl5pPr marL="20574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X|Y</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10"/>
                  </a:ext>
                </a:extLst>
              </a:tr>
              <a:tr h="307975">
                <a:tc>
                  <a:txBody>
                    <a:bodyPr/>
                    <a:lstStyle>
                      <a:lvl1pPr eaLnBrk="0" hangingPunct="0">
                        <a:spcAft>
                          <a:spcPct val="20000"/>
                        </a:spcAft>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Aft>
                          <a:spcPct val="20000"/>
                        </a:spcAft>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3pPr>
                      <a:lvl4pPr marL="16002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4pPr>
                      <a:lvl5pPr marL="20574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0   x</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0" marB="0" anchor="ctr" horzOverflow="overflow">
                    <a:lnL>
                      <a:noFill/>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Aft>
                          <a:spcPct val="20000"/>
                        </a:spcAft>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3pPr>
                      <a:lvl4pPr marL="16002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4pPr>
                      <a:lvl5pPr marL="20574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11"/>
                  </a:ext>
                </a:extLst>
              </a:tr>
              <a:tr h="354013">
                <a:tc>
                  <a:txBody>
                    <a:bodyPr/>
                    <a:lstStyle>
                      <a:lvl1pPr eaLnBrk="0" hangingPunct="0">
                        <a:spcAft>
                          <a:spcPct val="20000"/>
                        </a:spcAft>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Aft>
                          <a:spcPct val="20000"/>
                        </a:spcAft>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3pPr>
                      <a:lvl4pPr marL="16002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4pPr>
                      <a:lvl5pPr marL="20574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1   x</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0" marB="0" anchor="ctr" horzOverflow="overflow">
                    <a:lnL>
                      <a:noFill/>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Aft>
                          <a:spcPct val="20000"/>
                        </a:spcAft>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3pPr>
                      <a:lvl4pPr marL="16002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4pPr>
                      <a:lvl5pPr marL="2057400" indent="-228600" eaLnBrk="0" hangingPunct="0">
                        <a:spcAft>
                          <a:spcPct val="20000"/>
                        </a:spcAft>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12"/>
                  </a:ext>
                </a:extLst>
              </a:tr>
            </a:tbl>
          </a:graphicData>
        </a:graphic>
      </p:graphicFrame>
      <p:grpSp>
        <p:nvGrpSpPr>
          <p:cNvPr id="50230" name="Group 384"/>
          <p:cNvGrpSpPr>
            <a:grpSpLocks/>
          </p:cNvGrpSpPr>
          <p:nvPr/>
        </p:nvGrpSpPr>
        <p:grpSpPr bwMode="auto">
          <a:xfrm>
            <a:off x="935038" y="3475038"/>
            <a:ext cx="2052637" cy="2695575"/>
            <a:chOff x="589" y="2189"/>
            <a:chExt cx="1293" cy="1698"/>
          </a:xfrm>
        </p:grpSpPr>
        <p:sp>
          <p:nvSpPr>
            <p:cNvPr id="50236" name="Line 43"/>
            <p:cNvSpPr>
              <a:spLocks noChangeShapeType="1"/>
            </p:cNvSpPr>
            <p:nvPr/>
          </p:nvSpPr>
          <p:spPr bwMode="auto">
            <a:xfrm>
              <a:off x="589" y="3079"/>
              <a:ext cx="29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0237" name="Line 44"/>
            <p:cNvSpPr>
              <a:spLocks noChangeShapeType="1"/>
            </p:cNvSpPr>
            <p:nvPr/>
          </p:nvSpPr>
          <p:spPr bwMode="auto">
            <a:xfrm flipH="1">
              <a:off x="680" y="3033"/>
              <a:ext cx="68" cy="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38" name="Text Box 45"/>
            <p:cNvSpPr txBox="1">
              <a:spLocks noChangeArrowheads="1"/>
            </p:cNvSpPr>
            <p:nvPr/>
          </p:nvSpPr>
          <p:spPr bwMode="auto">
            <a:xfrm>
              <a:off x="884" y="2810"/>
              <a:ext cx="998" cy="49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a:t>ALU</a:t>
              </a:r>
            </a:p>
          </p:txBody>
        </p:sp>
        <p:sp>
          <p:nvSpPr>
            <p:cNvPr id="50239" name="Line 46"/>
            <p:cNvSpPr>
              <a:spLocks noChangeShapeType="1"/>
            </p:cNvSpPr>
            <p:nvPr/>
          </p:nvSpPr>
          <p:spPr bwMode="auto">
            <a:xfrm>
              <a:off x="1613" y="3309"/>
              <a:ext cx="0" cy="34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40" name="Line 48"/>
            <p:cNvSpPr>
              <a:spLocks noChangeShapeType="1"/>
            </p:cNvSpPr>
            <p:nvPr/>
          </p:nvSpPr>
          <p:spPr bwMode="auto">
            <a:xfrm flipH="1">
              <a:off x="1568" y="3419"/>
              <a:ext cx="91"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41" name="Rectangle 49"/>
            <p:cNvSpPr>
              <a:spLocks noChangeArrowheads="1"/>
            </p:cNvSpPr>
            <p:nvPr/>
          </p:nvSpPr>
          <p:spPr bwMode="auto">
            <a:xfrm>
              <a:off x="1432" y="3335"/>
              <a:ext cx="9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400" b="0"/>
                <a:t>8</a:t>
              </a:r>
            </a:p>
          </p:txBody>
        </p:sp>
        <p:sp>
          <p:nvSpPr>
            <p:cNvPr id="50242" name="Line 50"/>
            <p:cNvSpPr>
              <a:spLocks noChangeShapeType="1"/>
            </p:cNvSpPr>
            <p:nvPr/>
          </p:nvSpPr>
          <p:spPr bwMode="auto">
            <a:xfrm>
              <a:off x="1156" y="3306"/>
              <a:ext cx="0" cy="34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43" name="Line 51"/>
            <p:cNvSpPr>
              <a:spLocks noChangeShapeType="1"/>
            </p:cNvSpPr>
            <p:nvPr/>
          </p:nvSpPr>
          <p:spPr bwMode="auto">
            <a:xfrm flipH="1">
              <a:off x="1111" y="3416"/>
              <a:ext cx="91"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44" name="Text Box 54"/>
            <p:cNvSpPr txBox="1">
              <a:spLocks noChangeArrowheads="1"/>
            </p:cNvSpPr>
            <p:nvPr/>
          </p:nvSpPr>
          <p:spPr bwMode="auto">
            <a:xfrm>
              <a:off x="589" y="311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t>S</a:t>
              </a:r>
            </a:p>
          </p:txBody>
        </p:sp>
        <p:sp>
          <p:nvSpPr>
            <p:cNvPr id="50245" name="Line 55"/>
            <p:cNvSpPr>
              <a:spLocks noChangeShapeType="1"/>
            </p:cNvSpPr>
            <p:nvPr/>
          </p:nvSpPr>
          <p:spPr bwMode="auto">
            <a:xfrm>
              <a:off x="1156" y="2470"/>
              <a:ext cx="0" cy="34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46" name="Line 56"/>
            <p:cNvSpPr>
              <a:spLocks noChangeShapeType="1"/>
            </p:cNvSpPr>
            <p:nvPr/>
          </p:nvSpPr>
          <p:spPr bwMode="auto">
            <a:xfrm flipH="1">
              <a:off x="1111" y="2580"/>
              <a:ext cx="91"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47" name="Rectangle 57"/>
            <p:cNvSpPr>
              <a:spLocks noChangeArrowheads="1"/>
            </p:cNvSpPr>
            <p:nvPr/>
          </p:nvSpPr>
          <p:spPr bwMode="auto">
            <a:xfrm>
              <a:off x="975" y="2496"/>
              <a:ext cx="9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400" b="0"/>
                <a:t>8</a:t>
              </a:r>
            </a:p>
          </p:txBody>
        </p:sp>
        <p:sp>
          <p:nvSpPr>
            <p:cNvPr id="50248" name="Line 58"/>
            <p:cNvSpPr>
              <a:spLocks noChangeShapeType="1"/>
            </p:cNvSpPr>
            <p:nvPr/>
          </p:nvSpPr>
          <p:spPr bwMode="auto">
            <a:xfrm>
              <a:off x="1610" y="2470"/>
              <a:ext cx="0" cy="34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49" name="Line 59"/>
            <p:cNvSpPr>
              <a:spLocks noChangeShapeType="1"/>
            </p:cNvSpPr>
            <p:nvPr/>
          </p:nvSpPr>
          <p:spPr bwMode="auto">
            <a:xfrm flipH="1">
              <a:off x="1565" y="2580"/>
              <a:ext cx="91"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50" name="Rectangle 60"/>
            <p:cNvSpPr>
              <a:spLocks noChangeArrowheads="1"/>
            </p:cNvSpPr>
            <p:nvPr/>
          </p:nvSpPr>
          <p:spPr bwMode="auto">
            <a:xfrm>
              <a:off x="1429" y="2496"/>
              <a:ext cx="9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400" b="0"/>
                <a:t>8</a:t>
              </a:r>
            </a:p>
          </p:txBody>
        </p:sp>
        <p:sp>
          <p:nvSpPr>
            <p:cNvPr id="50251" name="Text Box 61"/>
            <p:cNvSpPr txBox="1">
              <a:spLocks noChangeArrowheads="1"/>
            </p:cNvSpPr>
            <p:nvPr/>
          </p:nvSpPr>
          <p:spPr bwMode="auto">
            <a:xfrm>
              <a:off x="1049" y="2189"/>
              <a:ext cx="24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200" b="0"/>
                <a:t>X</a:t>
              </a:r>
            </a:p>
          </p:txBody>
        </p:sp>
        <p:sp>
          <p:nvSpPr>
            <p:cNvPr id="50252" name="Text Box 62"/>
            <p:cNvSpPr txBox="1">
              <a:spLocks noChangeArrowheads="1"/>
            </p:cNvSpPr>
            <p:nvPr/>
          </p:nvSpPr>
          <p:spPr bwMode="auto">
            <a:xfrm>
              <a:off x="1503" y="2189"/>
              <a:ext cx="24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200" b="0"/>
                <a:t>Y</a:t>
              </a:r>
            </a:p>
          </p:txBody>
        </p:sp>
        <p:sp>
          <p:nvSpPr>
            <p:cNvPr id="50253" name="Text Box 63"/>
            <p:cNvSpPr txBox="1">
              <a:spLocks noChangeArrowheads="1"/>
            </p:cNvSpPr>
            <p:nvPr/>
          </p:nvSpPr>
          <p:spPr bwMode="auto">
            <a:xfrm>
              <a:off x="1489" y="3618"/>
              <a:ext cx="24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200" b="0"/>
                <a:t>H</a:t>
              </a:r>
            </a:p>
          </p:txBody>
        </p:sp>
        <p:sp>
          <p:nvSpPr>
            <p:cNvPr id="50254" name="Rectangle 69"/>
            <p:cNvSpPr>
              <a:spLocks noChangeArrowheads="1"/>
            </p:cNvSpPr>
            <p:nvPr/>
          </p:nvSpPr>
          <p:spPr bwMode="auto">
            <a:xfrm>
              <a:off x="658" y="2840"/>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b="0"/>
                <a:t>4</a:t>
              </a:r>
            </a:p>
          </p:txBody>
        </p:sp>
        <p:sp>
          <p:nvSpPr>
            <p:cNvPr id="50255" name="Text Box 70"/>
            <p:cNvSpPr txBox="1">
              <a:spLocks noChangeArrowheads="1"/>
            </p:cNvSpPr>
            <p:nvPr/>
          </p:nvSpPr>
          <p:spPr bwMode="auto">
            <a:xfrm>
              <a:off x="1046" y="3614"/>
              <a:ext cx="21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200" b="0"/>
                <a:t>F</a:t>
              </a:r>
            </a:p>
          </p:txBody>
        </p:sp>
        <p:sp>
          <p:nvSpPr>
            <p:cNvPr id="50256" name="Rectangle 355"/>
            <p:cNvSpPr>
              <a:spLocks noChangeArrowheads="1"/>
            </p:cNvSpPr>
            <p:nvPr/>
          </p:nvSpPr>
          <p:spPr bwMode="auto">
            <a:xfrm>
              <a:off x="975" y="3373"/>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b="0"/>
                <a:t>4</a:t>
              </a:r>
            </a:p>
          </p:txBody>
        </p:sp>
      </p:grpSp>
      <p:graphicFrame>
        <p:nvGraphicFramePr>
          <p:cNvPr id="50231" name="Object 2"/>
          <p:cNvGraphicFramePr>
            <a:graphicFrameLocks noChangeAspect="1"/>
          </p:cNvGraphicFramePr>
          <p:nvPr/>
        </p:nvGraphicFramePr>
        <p:xfrm>
          <a:off x="5499100" y="5689600"/>
          <a:ext cx="620713" cy="287338"/>
        </p:xfrm>
        <a:graphic>
          <a:graphicData uri="http://schemas.openxmlformats.org/presentationml/2006/ole">
            <mc:AlternateContent xmlns:mc="http://schemas.openxmlformats.org/markup-compatibility/2006">
              <mc:Choice xmlns:v="urn:schemas-microsoft-com:vml" Requires="v">
                <p:oleObj spid="_x0000_s50265" name="公式" r:id="rId4" imgW="444114" imgH="177646" progId="Equation.3">
                  <p:embed/>
                </p:oleObj>
              </mc:Choice>
              <mc:Fallback>
                <p:oleObj name="公式" r:id="rId4" imgW="444114" imgH="177646"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9100" y="5689600"/>
                        <a:ext cx="6207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232" name="Object 3"/>
          <p:cNvGraphicFramePr>
            <a:graphicFrameLocks noChangeAspect="1"/>
          </p:cNvGraphicFramePr>
          <p:nvPr/>
        </p:nvGraphicFramePr>
        <p:xfrm>
          <a:off x="5678488" y="5984875"/>
          <a:ext cx="261937" cy="323850"/>
        </p:xfrm>
        <a:graphic>
          <a:graphicData uri="http://schemas.openxmlformats.org/presentationml/2006/ole">
            <mc:AlternateContent xmlns:mc="http://schemas.openxmlformats.org/markup-compatibility/2006">
              <mc:Choice xmlns:v="urn:schemas-microsoft-com:vml" Requires="v">
                <p:oleObj spid="_x0000_s50266" name="公式" r:id="rId6" imgW="164957" imgH="203024" progId="Equation.3">
                  <p:embed/>
                </p:oleObj>
              </mc:Choice>
              <mc:Fallback>
                <p:oleObj name="公式" r:id="rId6" imgW="164957" imgH="203024"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8488" y="5984875"/>
                        <a:ext cx="261937"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0233"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3D22CDE-9C77-48B9-984D-001D8CB7D403}"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50234"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(4)</a:t>
            </a:r>
          </a:p>
        </p:txBody>
      </p:sp>
      <p:sp>
        <p:nvSpPr>
          <p:cNvPr id="50235"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4B4D9B93-F62A-4D86-929C-79263E8B6C11}" type="slidenum">
              <a:rPr lang="en-US" altLang="zh-CN" sz="1800" b="0" smtClean="0">
                <a:solidFill>
                  <a:srgbClr val="B2B2B2"/>
                </a:solidFill>
                <a:latin typeface="Arial" panose="020B0604020202020204" pitchFamily="34" charset="0"/>
              </a:rPr>
              <a:pPr>
                <a:spcAft>
                  <a:spcPct val="0"/>
                </a:spcAft>
                <a:buFontTx/>
                <a:buNone/>
              </a:pPr>
              <a:t>27</a:t>
            </a:fld>
            <a:endParaRPr lang="en-US" altLang="zh-CN" sz="1800" b="0">
              <a:solidFill>
                <a:srgbClr val="B2B2B2"/>
              </a:solidFill>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152400"/>
            <a:ext cx="4078288" cy="1143000"/>
          </a:xfrm>
        </p:spPr>
        <p:txBody>
          <a:bodyPr/>
          <a:lstStyle/>
          <a:p>
            <a:r>
              <a:rPr lang="zh-CN" altLang="en-US">
                <a:latin typeface="宋体" panose="02010600030101010101" pitchFamily="2" charset="-122"/>
              </a:rPr>
              <a:t>示例</a:t>
            </a:r>
            <a:r>
              <a:rPr lang="en-US" altLang="ja-JP">
                <a:latin typeface="宋体" panose="02010600030101010101" pitchFamily="2" charset="-122"/>
              </a:rPr>
              <a:t>—</a:t>
            </a:r>
            <a:r>
              <a:rPr lang="zh-CN" altLang="en-US"/>
              <a:t>数据通路</a:t>
            </a:r>
          </a:p>
        </p:txBody>
      </p:sp>
      <p:sp>
        <p:nvSpPr>
          <p:cNvPr id="52227" name="Rectangle 3"/>
          <p:cNvSpPr>
            <a:spLocks noGrp="1" noChangeArrowheads="1"/>
          </p:cNvSpPr>
          <p:nvPr>
            <p:ph type="body" idx="1"/>
          </p:nvPr>
        </p:nvSpPr>
        <p:spPr>
          <a:xfrm>
            <a:off x="457200" y="1304925"/>
            <a:ext cx="4151313" cy="5076825"/>
          </a:xfrm>
        </p:spPr>
        <p:txBody>
          <a:bodyPr/>
          <a:lstStyle/>
          <a:p>
            <a:pPr>
              <a:spcAft>
                <a:spcPct val="0"/>
              </a:spcAft>
            </a:pPr>
            <a:r>
              <a:rPr lang="zh-CN" altLang="en-US"/>
              <a:t>寄存器组</a:t>
            </a:r>
          </a:p>
          <a:p>
            <a:pPr lvl="1">
              <a:spcAft>
                <a:spcPct val="0"/>
              </a:spcAft>
            </a:pPr>
            <a:r>
              <a:rPr lang="en-US" altLang="zh-CN"/>
              <a:t>8</a:t>
            </a:r>
            <a:r>
              <a:rPr lang="zh-CN" altLang="en-US"/>
              <a:t>个</a:t>
            </a:r>
            <a:r>
              <a:rPr lang="en-US" altLang="zh-CN"/>
              <a:t>8</a:t>
            </a:r>
            <a:r>
              <a:rPr lang="zh-CN" altLang="en-US"/>
              <a:t>位寄存器，记为</a:t>
            </a:r>
            <a:r>
              <a:rPr lang="en-US" altLang="zh-CN"/>
              <a:t>R0~R7</a:t>
            </a:r>
          </a:p>
          <a:p>
            <a:pPr>
              <a:spcAft>
                <a:spcPct val="0"/>
              </a:spcAft>
            </a:pPr>
            <a:r>
              <a:rPr lang="en-US" altLang="zh-CN" b="0"/>
              <a:t>ALU</a:t>
            </a:r>
            <a:r>
              <a:rPr lang="zh-CN" altLang="en-US"/>
              <a:t>为前例</a:t>
            </a:r>
          </a:p>
          <a:p>
            <a:pPr>
              <a:spcAft>
                <a:spcPct val="0"/>
              </a:spcAft>
            </a:pPr>
            <a:r>
              <a:rPr lang="en-US" altLang="zh-CN" b="0"/>
              <a:t>MEM</a:t>
            </a:r>
            <a:r>
              <a:rPr lang="zh-CN" altLang="en-US"/>
              <a:t>为存储器</a:t>
            </a:r>
            <a:endParaRPr lang="en-US" altLang="zh-CN"/>
          </a:p>
          <a:p>
            <a:pPr lvl="1">
              <a:spcAft>
                <a:spcPct val="0"/>
              </a:spcAft>
            </a:pPr>
            <a:r>
              <a:rPr lang="en-US" altLang="zh-CN"/>
              <a:t>DI/DO: </a:t>
            </a:r>
            <a:r>
              <a:rPr lang="zh-CN" altLang="en-US"/>
              <a:t>输入</a:t>
            </a:r>
            <a:r>
              <a:rPr lang="en-US" altLang="zh-CN"/>
              <a:t>/</a:t>
            </a:r>
            <a:r>
              <a:rPr lang="zh-CN" altLang="en-US"/>
              <a:t>输出数据</a:t>
            </a:r>
          </a:p>
          <a:p>
            <a:pPr lvl="1">
              <a:spcAft>
                <a:spcPct val="0"/>
              </a:spcAft>
            </a:pPr>
            <a:r>
              <a:rPr lang="en-US" altLang="zh-CN"/>
              <a:t>MA: </a:t>
            </a:r>
            <a:r>
              <a:rPr lang="zh-CN" altLang="en-US"/>
              <a:t>地址</a:t>
            </a:r>
          </a:p>
          <a:p>
            <a:pPr lvl="1">
              <a:spcAft>
                <a:spcPct val="0"/>
              </a:spcAft>
            </a:pPr>
            <a:r>
              <a:rPr lang="en-US" altLang="zh-CN"/>
              <a:t>MW: </a:t>
            </a:r>
            <a:r>
              <a:rPr lang="zh-CN" altLang="en-US"/>
              <a:t>写使能</a:t>
            </a:r>
          </a:p>
          <a:p>
            <a:pPr>
              <a:spcAft>
                <a:spcPct val="0"/>
              </a:spcAft>
            </a:pPr>
            <a:endParaRPr lang="zh-CN" altLang="en-US"/>
          </a:p>
        </p:txBody>
      </p:sp>
      <p:sp>
        <p:nvSpPr>
          <p:cNvPr id="52228" name="Text Box 123"/>
          <p:cNvSpPr txBox="1">
            <a:spLocks noChangeArrowheads="1"/>
          </p:cNvSpPr>
          <p:nvPr/>
        </p:nvSpPr>
        <p:spPr bwMode="auto">
          <a:xfrm>
            <a:off x="5400675" y="1011238"/>
            <a:ext cx="1855788" cy="133191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200"/>
              <a:t>         </a:t>
            </a:r>
            <a:r>
              <a:rPr lang="en-US" altLang="zh-CN" sz="2000"/>
              <a:t>Register</a:t>
            </a:r>
          </a:p>
          <a:p>
            <a:pPr eaLnBrk="1" hangingPunct="1">
              <a:spcAft>
                <a:spcPct val="0"/>
              </a:spcAft>
              <a:buFontTx/>
              <a:buNone/>
            </a:pPr>
            <a:r>
              <a:rPr lang="en-US" altLang="zh-CN" sz="2200"/>
              <a:t>         </a:t>
            </a:r>
            <a:r>
              <a:rPr lang="en-US" altLang="zh-CN" sz="2000"/>
              <a:t>File</a:t>
            </a:r>
          </a:p>
        </p:txBody>
      </p:sp>
      <p:sp>
        <p:nvSpPr>
          <p:cNvPr id="52229" name="Text Box 124"/>
          <p:cNvSpPr txBox="1">
            <a:spLocks noChangeArrowheads="1"/>
          </p:cNvSpPr>
          <p:nvPr/>
        </p:nvSpPr>
        <p:spPr bwMode="auto">
          <a:xfrm>
            <a:off x="5592763" y="198278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t>A</a:t>
            </a:r>
          </a:p>
        </p:txBody>
      </p:sp>
      <p:sp>
        <p:nvSpPr>
          <p:cNvPr id="52230" name="Text Box 125"/>
          <p:cNvSpPr txBox="1">
            <a:spLocks noChangeArrowheads="1"/>
          </p:cNvSpPr>
          <p:nvPr/>
        </p:nvSpPr>
        <p:spPr bwMode="auto">
          <a:xfrm>
            <a:off x="6704013" y="1982788"/>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800" b="0"/>
              <a:t>B</a:t>
            </a:r>
          </a:p>
        </p:txBody>
      </p:sp>
      <p:sp>
        <p:nvSpPr>
          <p:cNvPr id="52231" name="Text Box 126"/>
          <p:cNvSpPr txBox="1">
            <a:spLocks noChangeArrowheads="1"/>
          </p:cNvSpPr>
          <p:nvPr/>
        </p:nvSpPr>
        <p:spPr bwMode="auto">
          <a:xfrm>
            <a:off x="6167438" y="101600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t>D</a:t>
            </a:r>
          </a:p>
        </p:txBody>
      </p:sp>
      <p:sp>
        <p:nvSpPr>
          <p:cNvPr id="52232" name="Text Box 127"/>
          <p:cNvSpPr txBox="1">
            <a:spLocks noChangeArrowheads="1"/>
          </p:cNvSpPr>
          <p:nvPr/>
        </p:nvSpPr>
        <p:spPr bwMode="auto">
          <a:xfrm>
            <a:off x="5459413" y="1041400"/>
            <a:ext cx="51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t>DA</a:t>
            </a:r>
          </a:p>
        </p:txBody>
      </p:sp>
      <p:sp>
        <p:nvSpPr>
          <p:cNvPr id="52233" name="Text Box 128"/>
          <p:cNvSpPr txBox="1">
            <a:spLocks noChangeArrowheads="1"/>
          </p:cNvSpPr>
          <p:nvPr/>
        </p:nvSpPr>
        <p:spPr bwMode="auto">
          <a:xfrm>
            <a:off x="5427663" y="1689100"/>
            <a:ext cx="51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t>AA</a:t>
            </a:r>
          </a:p>
        </p:txBody>
      </p:sp>
      <p:sp>
        <p:nvSpPr>
          <p:cNvPr id="52234" name="Text Box 129"/>
          <p:cNvSpPr txBox="1">
            <a:spLocks noChangeArrowheads="1"/>
          </p:cNvSpPr>
          <p:nvPr/>
        </p:nvSpPr>
        <p:spPr bwMode="auto">
          <a:xfrm>
            <a:off x="6734175" y="1689100"/>
            <a:ext cx="501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t>BA</a:t>
            </a:r>
          </a:p>
        </p:txBody>
      </p:sp>
      <p:sp>
        <p:nvSpPr>
          <p:cNvPr id="52235" name="Text Box 130"/>
          <p:cNvSpPr txBox="1">
            <a:spLocks noChangeArrowheads="1"/>
          </p:cNvSpPr>
          <p:nvPr/>
        </p:nvSpPr>
        <p:spPr bwMode="auto">
          <a:xfrm>
            <a:off x="5421313" y="1335088"/>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t>WE</a:t>
            </a:r>
          </a:p>
        </p:txBody>
      </p:sp>
      <p:sp>
        <p:nvSpPr>
          <p:cNvPr id="52236" name="Line 131"/>
          <p:cNvSpPr>
            <a:spLocks noChangeShapeType="1"/>
          </p:cNvSpPr>
          <p:nvPr/>
        </p:nvSpPr>
        <p:spPr bwMode="auto">
          <a:xfrm>
            <a:off x="6872288" y="2354263"/>
            <a:ext cx="0" cy="5762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37" name="Line 132"/>
          <p:cNvSpPr>
            <a:spLocks noChangeShapeType="1"/>
          </p:cNvSpPr>
          <p:nvPr/>
        </p:nvSpPr>
        <p:spPr bwMode="auto">
          <a:xfrm flipH="1">
            <a:off x="6805613" y="2578100"/>
            <a:ext cx="144462" cy="857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8" name="Rectangle 133"/>
          <p:cNvSpPr>
            <a:spLocks noChangeArrowheads="1"/>
          </p:cNvSpPr>
          <p:nvPr/>
        </p:nvSpPr>
        <p:spPr bwMode="auto">
          <a:xfrm>
            <a:off x="7016750" y="2530475"/>
            <a:ext cx="112713"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8</a:t>
            </a:r>
          </a:p>
        </p:txBody>
      </p:sp>
      <p:sp>
        <p:nvSpPr>
          <p:cNvPr id="52239" name="Line 134"/>
          <p:cNvSpPr>
            <a:spLocks noChangeShapeType="1"/>
          </p:cNvSpPr>
          <p:nvPr/>
        </p:nvSpPr>
        <p:spPr bwMode="auto">
          <a:xfrm>
            <a:off x="5761038" y="2354263"/>
            <a:ext cx="0" cy="19081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0" name="Line 135"/>
          <p:cNvSpPr>
            <a:spLocks noChangeShapeType="1"/>
          </p:cNvSpPr>
          <p:nvPr/>
        </p:nvSpPr>
        <p:spPr bwMode="auto">
          <a:xfrm flipH="1">
            <a:off x="5694363" y="3159125"/>
            <a:ext cx="144462" cy="857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1" name="Rectangle 136"/>
          <p:cNvSpPr>
            <a:spLocks noChangeArrowheads="1"/>
          </p:cNvSpPr>
          <p:nvPr/>
        </p:nvSpPr>
        <p:spPr bwMode="auto">
          <a:xfrm>
            <a:off x="5905500" y="3111500"/>
            <a:ext cx="112713"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8</a:t>
            </a:r>
          </a:p>
        </p:txBody>
      </p:sp>
      <p:sp>
        <p:nvSpPr>
          <p:cNvPr id="52242" name="Line 137"/>
          <p:cNvSpPr>
            <a:spLocks noChangeShapeType="1"/>
          </p:cNvSpPr>
          <p:nvPr/>
        </p:nvSpPr>
        <p:spPr bwMode="auto">
          <a:xfrm>
            <a:off x="6337300" y="542925"/>
            <a:ext cx="0" cy="46831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3" name="Line 138"/>
          <p:cNvSpPr>
            <a:spLocks noChangeShapeType="1"/>
          </p:cNvSpPr>
          <p:nvPr/>
        </p:nvSpPr>
        <p:spPr bwMode="auto">
          <a:xfrm flipH="1">
            <a:off x="6265863" y="715963"/>
            <a:ext cx="144462" cy="857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4" name="Rectangle 139"/>
          <p:cNvSpPr>
            <a:spLocks noChangeArrowheads="1"/>
          </p:cNvSpPr>
          <p:nvPr/>
        </p:nvSpPr>
        <p:spPr bwMode="auto">
          <a:xfrm>
            <a:off x="6496050" y="639763"/>
            <a:ext cx="112713"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8</a:t>
            </a:r>
          </a:p>
        </p:txBody>
      </p:sp>
      <p:sp>
        <p:nvSpPr>
          <p:cNvPr id="52245" name="Line 140"/>
          <p:cNvSpPr>
            <a:spLocks noChangeShapeType="1"/>
          </p:cNvSpPr>
          <p:nvPr/>
        </p:nvSpPr>
        <p:spPr bwMode="auto">
          <a:xfrm>
            <a:off x="7256463" y="1911350"/>
            <a:ext cx="468312" cy="0"/>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52246" name="Line 141"/>
          <p:cNvSpPr>
            <a:spLocks noChangeShapeType="1"/>
          </p:cNvSpPr>
          <p:nvPr/>
        </p:nvSpPr>
        <p:spPr bwMode="auto">
          <a:xfrm flipH="1">
            <a:off x="7483475" y="1838325"/>
            <a:ext cx="107950" cy="1444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7" name="Rectangle 142"/>
          <p:cNvSpPr>
            <a:spLocks noChangeArrowheads="1"/>
          </p:cNvSpPr>
          <p:nvPr/>
        </p:nvSpPr>
        <p:spPr bwMode="auto">
          <a:xfrm>
            <a:off x="7446963" y="1587500"/>
            <a:ext cx="112712"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3</a:t>
            </a:r>
          </a:p>
        </p:txBody>
      </p:sp>
      <p:sp>
        <p:nvSpPr>
          <p:cNvPr id="52248" name="Line 143"/>
          <p:cNvSpPr>
            <a:spLocks noChangeShapeType="1"/>
          </p:cNvSpPr>
          <p:nvPr/>
        </p:nvSpPr>
        <p:spPr bwMode="auto">
          <a:xfrm>
            <a:off x="4932363" y="4689475"/>
            <a:ext cx="468312"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2249" name="Line 144"/>
          <p:cNvSpPr>
            <a:spLocks noChangeShapeType="1"/>
          </p:cNvSpPr>
          <p:nvPr/>
        </p:nvSpPr>
        <p:spPr bwMode="auto">
          <a:xfrm flipH="1">
            <a:off x="5076825" y="4616450"/>
            <a:ext cx="107950" cy="1444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0" name="Line 145"/>
          <p:cNvSpPr>
            <a:spLocks noChangeShapeType="1"/>
          </p:cNvSpPr>
          <p:nvPr/>
        </p:nvSpPr>
        <p:spPr bwMode="auto">
          <a:xfrm>
            <a:off x="4932363" y="1227138"/>
            <a:ext cx="468312"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2251" name="Line 146"/>
          <p:cNvSpPr>
            <a:spLocks noChangeShapeType="1"/>
          </p:cNvSpPr>
          <p:nvPr/>
        </p:nvSpPr>
        <p:spPr bwMode="auto">
          <a:xfrm flipH="1">
            <a:off x="5060950" y="1154113"/>
            <a:ext cx="107950" cy="1444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2" name="Rectangle 147"/>
          <p:cNvSpPr>
            <a:spLocks noChangeArrowheads="1"/>
          </p:cNvSpPr>
          <p:nvPr/>
        </p:nvSpPr>
        <p:spPr bwMode="auto">
          <a:xfrm>
            <a:off x="5024438" y="903288"/>
            <a:ext cx="112712"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3</a:t>
            </a:r>
          </a:p>
        </p:txBody>
      </p:sp>
      <p:sp>
        <p:nvSpPr>
          <p:cNvPr id="52253" name="Line 148"/>
          <p:cNvSpPr>
            <a:spLocks noChangeShapeType="1"/>
          </p:cNvSpPr>
          <p:nvPr/>
        </p:nvSpPr>
        <p:spPr bwMode="auto">
          <a:xfrm>
            <a:off x="4932363" y="1520825"/>
            <a:ext cx="468312"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2254" name="Text Box 149"/>
          <p:cNvSpPr txBox="1">
            <a:spLocks noChangeArrowheads="1"/>
          </p:cNvSpPr>
          <p:nvPr/>
        </p:nvSpPr>
        <p:spPr bwMode="auto">
          <a:xfrm>
            <a:off x="5400675" y="4257675"/>
            <a:ext cx="1855788" cy="79216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108000" rIns="0" bIns="0"/>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40000"/>
              </a:spcBef>
              <a:spcAft>
                <a:spcPct val="0"/>
              </a:spcAft>
              <a:buFontTx/>
              <a:buNone/>
            </a:pPr>
            <a:r>
              <a:rPr lang="en-US" altLang="zh-CN" sz="2000"/>
              <a:t>        </a:t>
            </a:r>
          </a:p>
        </p:txBody>
      </p:sp>
      <p:sp>
        <p:nvSpPr>
          <p:cNvPr id="52255" name="Text Box 150"/>
          <p:cNvSpPr txBox="1">
            <a:spLocks noChangeArrowheads="1"/>
          </p:cNvSpPr>
          <p:nvPr/>
        </p:nvSpPr>
        <p:spPr bwMode="auto">
          <a:xfrm>
            <a:off x="6264275" y="2930525"/>
            <a:ext cx="828675" cy="5048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b"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Aft>
                <a:spcPct val="0"/>
              </a:spcAft>
              <a:buFontTx/>
              <a:buNone/>
            </a:pPr>
            <a:r>
              <a:rPr lang="en-US" altLang="zh-CN" sz="2000" b="0"/>
              <a:t>0    1</a:t>
            </a:r>
          </a:p>
          <a:p>
            <a:pPr algn="ctr" eaLnBrk="1" hangingPunct="1">
              <a:lnSpc>
                <a:spcPct val="80000"/>
              </a:lnSpc>
              <a:spcAft>
                <a:spcPct val="0"/>
              </a:spcAft>
              <a:buFontTx/>
              <a:buNone/>
            </a:pPr>
            <a:r>
              <a:rPr lang="en-US" altLang="zh-CN" sz="1800"/>
              <a:t>MUX</a:t>
            </a:r>
            <a:endParaRPr lang="en-US" altLang="zh-CN" sz="1600"/>
          </a:p>
        </p:txBody>
      </p:sp>
      <p:sp>
        <p:nvSpPr>
          <p:cNvPr id="52256" name="Line 151"/>
          <p:cNvSpPr>
            <a:spLocks noChangeShapeType="1"/>
          </p:cNvSpPr>
          <p:nvPr/>
        </p:nvSpPr>
        <p:spPr bwMode="auto">
          <a:xfrm>
            <a:off x="6692900" y="3433763"/>
            <a:ext cx="0" cy="8286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57" name="Line 152"/>
          <p:cNvSpPr>
            <a:spLocks noChangeShapeType="1"/>
          </p:cNvSpPr>
          <p:nvPr/>
        </p:nvSpPr>
        <p:spPr bwMode="auto">
          <a:xfrm flipH="1">
            <a:off x="6626225" y="3578225"/>
            <a:ext cx="144463" cy="857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8" name="Rectangle 153"/>
          <p:cNvSpPr>
            <a:spLocks noChangeArrowheads="1"/>
          </p:cNvSpPr>
          <p:nvPr/>
        </p:nvSpPr>
        <p:spPr bwMode="auto">
          <a:xfrm>
            <a:off x="6837363" y="3530600"/>
            <a:ext cx="112712"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8</a:t>
            </a:r>
          </a:p>
        </p:txBody>
      </p:sp>
      <p:sp>
        <p:nvSpPr>
          <p:cNvPr id="52259" name="Line 154"/>
          <p:cNvSpPr>
            <a:spLocks noChangeShapeType="1"/>
          </p:cNvSpPr>
          <p:nvPr/>
        </p:nvSpPr>
        <p:spPr bwMode="auto">
          <a:xfrm>
            <a:off x="6481763" y="2643188"/>
            <a:ext cx="0" cy="2873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60" name="Line 155"/>
          <p:cNvSpPr>
            <a:spLocks noChangeShapeType="1"/>
          </p:cNvSpPr>
          <p:nvPr/>
        </p:nvSpPr>
        <p:spPr bwMode="auto">
          <a:xfrm>
            <a:off x="5761038" y="3795713"/>
            <a:ext cx="2376487" cy="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61" name="Line 156"/>
          <p:cNvSpPr>
            <a:spLocks noChangeShapeType="1"/>
          </p:cNvSpPr>
          <p:nvPr/>
        </p:nvSpPr>
        <p:spPr bwMode="auto">
          <a:xfrm>
            <a:off x="6697663" y="3975100"/>
            <a:ext cx="1079500" cy="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62" name="Line 157"/>
          <p:cNvSpPr>
            <a:spLocks noChangeShapeType="1"/>
          </p:cNvSpPr>
          <p:nvPr/>
        </p:nvSpPr>
        <p:spPr bwMode="auto">
          <a:xfrm>
            <a:off x="4932363" y="2643188"/>
            <a:ext cx="15478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3" name="Text Box 158"/>
          <p:cNvSpPr txBox="1">
            <a:spLocks noChangeArrowheads="1"/>
          </p:cNvSpPr>
          <p:nvPr/>
        </p:nvSpPr>
        <p:spPr bwMode="auto">
          <a:xfrm>
            <a:off x="6121400" y="5594350"/>
            <a:ext cx="828675" cy="5048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b"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Aft>
                <a:spcPct val="0"/>
              </a:spcAft>
              <a:buFontTx/>
              <a:buNone/>
            </a:pPr>
            <a:r>
              <a:rPr lang="en-US" altLang="zh-CN" sz="2000" b="0"/>
              <a:t>0    1</a:t>
            </a:r>
          </a:p>
          <a:p>
            <a:pPr algn="ctr" eaLnBrk="1" hangingPunct="1">
              <a:lnSpc>
                <a:spcPct val="80000"/>
              </a:lnSpc>
              <a:spcAft>
                <a:spcPct val="0"/>
              </a:spcAft>
              <a:buFontTx/>
              <a:buNone/>
            </a:pPr>
            <a:r>
              <a:rPr lang="en-US" altLang="zh-CN" sz="1800"/>
              <a:t>MUX</a:t>
            </a:r>
            <a:endParaRPr lang="en-US" altLang="zh-CN" sz="1600"/>
          </a:p>
        </p:txBody>
      </p:sp>
      <p:sp>
        <p:nvSpPr>
          <p:cNvPr id="52264" name="Line 159"/>
          <p:cNvSpPr>
            <a:spLocks noChangeShapeType="1"/>
          </p:cNvSpPr>
          <p:nvPr/>
        </p:nvSpPr>
        <p:spPr bwMode="auto">
          <a:xfrm>
            <a:off x="6337300" y="5054600"/>
            <a:ext cx="0" cy="5413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65" name="Line 160"/>
          <p:cNvSpPr>
            <a:spLocks noChangeShapeType="1"/>
          </p:cNvSpPr>
          <p:nvPr/>
        </p:nvSpPr>
        <p:spPr bwMode="auto">
          <a:xfrm>
            <a:off x="4752975" y="6351588"/>
            <a:ext cx="18002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6" name="Line 161"/>
          <p:cNvSpPr>
            <a:spLocks noChangeShapeType="1"/>
          </p:cNvSpPr>
          <p:nvPr/>
        </p:nvSpPr>
        <p:spPr bwMode="auto">
          <a:xfrm>
            <a:off x="4752975" y="549275"/>
            <a:ext cx="0" cy="58023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7" name="Line 162"/>
          <p:cNvSpPr>
            <a:spLocks noChangeShapeType="1"/>
          </p:cNvSpPr>
          <p:nvPr/>
        </p:nvSpPr>
        <p:spPr bwMode="auto">
          <a:xfrm>
            <a:off x="6553200" y="6099175"/>
            <a:ext cx="0" cy="252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8" name="Line 163"/>
          <p:cNvSpPr>
            <a:spLocks noChangeShapeType="1"/>
          </p:cNvSpPr>
          <p:nvPr/>
        </p:nvSpPr>
        <p:spPr bwMode="auto">
          <a:xfrm>
            <a:off x="4752975" y="549275"/>
            <a:ext cx="1584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9" name="Line 164"/>
          <p:cNvSpPr>
            <a:spLocks noChangeShapeType="1"/>
          </p:cNvSpPr>
          <p:nvPr/>
        </p:nvSpPr>
        <p:spPr bwMode="auto">
          <a:xfrm flipH="1">
            <a:off x="5113338" y="2570163"/>
            <a:ext cx="107950" cy="1444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0" name="Rectangle 165"/>
          <p:cNvSpPr>
            <a:spLocks noChangeArrowheads="1"/>
          </p:cNvSpPr>
          <p:nvPr/>
        </p:nvSpPr>
        <p:spPr bwMode="auto">
          <a:xfrm>
            <a:off x="5076825" y="2344738"/>
            <a:ext cx="112713"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8</a:t>
            </a:r>
          </a:p>
        </p:txBody>
      </p:sp>
      <p:sp>
        <p:nvSpPr>
          <p:cNvPr id="52271" name="Text Box 166"/>
          <p:cNvSpPr txBox="1">
            <a:spLocks noChangeArrowheads="1"/>
          </p:cNvSpPr>
          <p:nvPr/>
        </p:nvSpPr>
        <p:spPr bwMode="auto">
          <a:xfrm>
            <a:off x="7524750" y="4262438"/>
            <a:ext cx="1225550" cy="79216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MEM</a:t>
            </a:r>
          </a:p>
        </p:txBody>
      </p:sp>
      <p:sp>
        <p:nvSpPr>
          <p:cNvPr id="52272" name="Line 167"/>
          <p:cNvSpPr>
            <a:spLocks noChangeShapeType="1"/>
          </p:cNvSpPr>
          <p:nvPr/>
        </p:nvSpPr>
        <p:spPr bwMode="auto">
          <a:xfrm>
            <a:off x="7777163" y="3975100"/>
            <a:ext cx="0" cy="2873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73" name="Line 168"/>
          <p:cNvSpPr>
            <a:spLocks noChangeShapeType="1"/>
          </p:cNvSpPr>
          <p:nvPr/>
        </p:nvSpPr>
        <p:spPr bwMode="auto">
          <a:xfrm>
            <a:off x="8137525" y="3795713"/>
            <a:ext cx="0" cy="4667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74" name="Text Box 169"/>
          <p:cNvSpPr txBox="1">
            <a:spLocks noChangeArrowheads="1"/>
          </p:cNvSpPr>
          <p:nvPr/>
        </p:nvSpPr>
        <p:spPr bwMode="auto">
          <a:xfrm>
            <a:off x="7559675" y="4235450"/>
            <a:ext cx="3984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600" b="0"/>
              <a:t>DI</a:t>
            </a:r>
          </a:p>
        </p:txBody>
      </p:sp>
      <p:sp>
        <p:nvSpPr>
          <p:cNvPr id="52275" name="Text Box 170"/>
          <p:cNvSpPr txBox="1">
            <a:spLocks noChangeArrowheads="1"/>
          </p:cNvSpPr>
          <p:nvPr/>
        </p:nvSpPr>
        <p:spPr bwMode="auto">
          <a:xfrm>
            <a:off x="7885113" y="4748213"/>
            <a:ext cx="476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600" b="0"/>
              <a:t>DO</a:t>
            </a:r>
          </a:p>
        </p:txBody>
      </p:sp>
      <p:sp>
        <p:nvSpPr>
          <p:cNvPr id="52276" name="Text Box 171"/>
          <p:cNvSpPr txBox="1">
            <a:spLocks noChangeArrowheads="1"/>
          </p:cNvSpPr>
          <p:nvPr/>
        </p:nvSpPr>
        <p:spPr bwMode="auto">
          <a:xfrm>
            <a:off x="8243888" y="4251325"/>
            <a:ext cx="5572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b="0"/>
              <a:t>MW</a:t>
            </a:r>
          </a:p>
        </p:txBody>
      </p:sp>
      <p:sp>
        <p:nvSpPr>
          <p:cNvPr id="52277" name="Text Box 172"/>
          <p:cNvSpPr txBox="1">
            <a:spLocks noChangeArrowheads="1"/>
          </p:cNvSpPr>
          <p:nvPr/>
        </p:nvSpPr>
        <p:spPr bwMode="auto">
          <a:xfrm>
            <a:off x="7877175" y="4238625"/>
            <a:ext cx="511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600" b="0"/>
              <a:t>MA</a:t>
            </a:r>
          </a:p>
        </p:txBody>
      </p:sp>
      <p:sp>
        <p:nvSpPr>
          <p:cNvPr id="52278" name="Line 173"/>
          <p:cNvSpPr>
            <a:spLocks noChangeShapeType="1"/>
          </p:cNvSpPr>
          <p:nvPr/>
        </p:nvSpPr>
        <p:spPr bwMode="auto">
          <a:xfrm>
            <a:off x="8497888" y="3795713"/>
            <a:ext cx="0" cy="4667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79" name="Line 174"/>
          <p:cNvSpPr>
            <a:spLocks noChangeShapeType="1"/>
          </p:cNvSpPr>
          <p:nvPr/>
        </p:nvSpPr>
        <p:spPr bwMode="auto">
          <a:xfrm>
            <a:off x="8137525" y="5054600"/>
            <a:ext cx="0" cy="252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80" name="Line 175"/>
          <p:cNvSpPr>
            <a:spLocks noChangeShapeType="1"/>
          </p:cNvSpPr>
          <p:nvPr/>
        </p:nvSpPr>
        <p:spPr bwMode="auto">
          <a:xfrm>
            <a:off x="6734175" y="5307013"/>
            <a:ext cx="0" cy="2873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1" name="Line 176"/>
          <p:cNvSpPr>
            <a:spLocks noChangeShapeType="1"/>
          </p:cNvSpPr>
          <p:nvPr/>
        </p:nvSpPr>
        <p:spPr bwMode="auto">
          <a:xfrm>
            <a:off x="6734175" y="5307013"/>
            <a:ext cx="14033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82" name="Line 177"/>
          <p:cNvSpPr>
            <a:spLocks noChangeShapeType="1"/>
          </p:cNvSpPr>
          <p:nvPr/>
        </p:nvSpPr>
        <p:spPr bwMode="auto">
          <a:xfrm flipH="1">
            <a:off x="6265863" y="5229225"/>
            <a:ext cx="144462" cy="857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83" name="Rectangle 178"/>
          <p:cNvSpPr>
            <a:spLocks noChangeArrowheads="1"/>
          </p:cNvSpPr>
          <p:nvPr/>
        </p:nvSpPr>
        <p:spPr bwMode="auto">
          <a:xfrm>
            <a:off x="6084888" y="5181600"/>
            <a:ext cx="112712"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8</a:t>
            </a:r>
          </a:p>
        </p:txBody>
      </p:sp>
      <p:sp>
        <p:nvSpPr>
          <p:cNvPr id="52284" name="Line 179"/>
          <p:cNvSpPr>
            <a:spLocks noChangeShapeType="1"/>
          </p:cNvSpPr>
          <p:nvPr/>
        </p:nvSpPr>
        <p:spPr bwMode="auto">
          <a:xfrm flipH="1">
            <a:off x="7345363" y="5227638"/>
            <a:ext cx="107950" cy="1444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85" name="Rectangle 180"/>
          <p:cNvSpPr>
            <a:spLocks noChangeArrowheads="1"/>
          </p:cNvSpPr>
          <p:nvPr/>
        </p:nvSpPr>
        <p:spPr bwMode="auto">
          <a:xfrm>
            <a:off x="7377113" y="5373688"/>
            <a:ext cx="112712"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8</a:t>
            </a:r>
          </a:p>
        </p:txBody>
      </p:sp>
      <p:sp>
        <p:nvSpPr>
          <p:cNvPr id="52286" name="Line 181"/>
          <p:cNvSpPr>
            <a:spLocks noChangeShapeType="1"/>
          </p:cNvSpPr>
          <p:nvPr/>
        </p:nvSpPr>
        <p:spPr bwMode="auto">
          <a:xfrm>
            <a:off x="5653088" y="5049838"/>
            <a:ext cx="0" cy="5413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87" name="Line 182"/>
          <p:cNvSpPr>
            <a:spLocks noChangeShapeType="1"/>
          </p:cNvSpPr>
          <p:nvPr/>
        </p:nvSpPr>
        <p:spPr bwMode="auto">
          <a:xfrm flipH="1">
            <a:off x="5581650" y="5224463"/>
            <a:ext cx="144463" cy="857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88" name="Rectangle 183"/>
          <p:cNvSpPr>
            <a:spLocks noChangeArrowheads="1"/>
          </p:cNvSpPr>
          <p:nvPr/>
        </p:nvSpPr>
        <p:spPr bwMode="auto">
          <a:xfrm>
            <a:off x="5400675" y="5176838"/>
            <a:ext cx="112713"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4</a:t>
            </a:r>
          </a:p>
        </p:txBody>
      </p:sp>
      <p:sp>
        <p:nvSpPr>
          <p:cNvPr id="52289" name="Text Box 184"/>
          <p:cNvSpPr txBox="1">
            <a:spLocks noChangeArrowheads="1"/>
          </p:cNvSpPr>
          <p:nvPr/>
        </p:nvSpPr>
        <p:spPr bwMode="auto">
          <a:xfrm>
            <a:off x="5073650" y="5589588"/>
            <a:ext cx="977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t>V,C,N,Z</a:t>
            </a:r>
          </a:p>
        </p:txBody>
      </p:sp>
      <p:sp>
        <p:nvSpPr>
          <p:cNvPr id="52290" name="Text Box 185"/>
          <p:cNvSpPr txBox="1">
            <a:spLocks noChangeArrowheads="1"/>
          </p:cNvSpPr>
          <p:nvPr/>
        </p:nvSpPr>
        <p:spPr bwMode="auto">
          <a:xfrm>
            <a:off x="4899025" y="47180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800" b="0"/>
              <a:t>S</a:t>
            </a:r>
          </a:p>
        </p:txBody>
      </p:sp>
      <p:sp>
        <p:nvSpPr>
          <p:cNvPr id="52291" name="Line 186"/>
          <p:cNvSpPr>
            <a:spLocks noChangeShapeType="1"/>
          </p:cNvSpPr>
          <p:nvPr/>
        </p:nvSpPr>
        <p:spPr bwMode="auto">
          <a:xfrm>
            <a:off x="4932363" y="1916113"/>
            <a:ext cx="468312"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2292" name="Line 187"/>
          <p:cNvSpPr>
            <a:spLocks noChangeShapeType="1"/>
          </p:cNvSpPr>
          <p:nvPr/>
        </p:nvSpPr>
        <p:spPr bwMode="auto">
          <a:xfrm flipH="1">
            <a:off x="5040313" y="1843088"/>
            <a:ext cx="107950" cy="1444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3" name="Rectangle 188"/>
          <p:cNvSpPr>
            <a:spLocks noChangeArrowheads="1"/>
          </p:cNvSpPr>
          <p:nvPr/>
        </p:nvSpPr>
        <p:spPr bwMode="auto">
          <a:xfrm>
            <a:off x="5003800" y="1592263"/>
            <a:ext cx="112713"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3</a:t>
            </a:r>
          </a:p>
        </p:txBody>
      </p:sp>
      <p:sp>
        <p:nvSpPr>
          <p:cNvPr id="52294" name="Rectangle 189"/>
          <p:cNvSpPr>
            <a:spLocks noChangeArrowheads="1"/>
          </p:cNvSpPr>
          <p:nvPr/>
        </p:nvSpPr>
        <p:spPr bwMode="auto">
          <a:xfrm>
            <a:off x="5003800" y="4395788"/>
            <a:ext cx="112713"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600" b="0">
                <a:latin typeface="Arial" panose="020B0604020202020204" pitchFamily="34" charset="0"/>
              </a:rPr>
              <a:t>4</a:t>
            </a:r>
          </a:p>
        </p:txBody>
      </p:sp>
      <p:sp>
        <p:nvSpPr>
          <p:cNvPr id="52295" name="Text Box 192"/>
          <p:cNvSpPr txBox="1">
            <a:spLocks noChangeArrowheads="1"/>
          </p:cNvSpPr>
          <p:nvPr/>
        </p:nvSpPr>
        <p:spPr bwMode="auto">
          <a:xfrm>
            <a:off x="4932363" y="2708275"/>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t>K</a:t>
            </a:r>
          </a:p>
        </p:txBody>
      </p:sp>
      <p:sp>
        <p:nvSpPr>
          <p:cNvPr id="52296" name="Line 193"/>
          <p:cNvSpPr>
            <a:spLocks noChangeShapeType="1"/>
          </p:cNvSpPr>
          <p:nvPr/>
        </p:nvSpPr>
        <p:spPr bwMode="auto">
          <a:xfrm>
            <a:off x="7092950" y="3176588"/>
            <a:ext cx="358775" cy="0"/>
          </a:xfrm>
          <a:prstGeom prst="line">
            <a:avLst/>
          </a:prstGeom>
          <a:noFill/>
          <a:ln w="19050">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52297" name="Text Box 194"/>
          <p:cNvSpPr txBox="1">
            <a:spLocks noChangeArrowheads="1"/>
          </p:cNvSpPr>
          <p:nvPr/>
        </p:nvSpPr>
        <p:spPr bwMode="auto">
          <a:xfrm>
            <a:off x="7451725" y="299085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t>MB</a:t>
            </a:r>
          </a:p>
        </p:txBody>
      </p:sp>
      <p:sp>
        <p:nvSpPr>
          <p:cNvPr id="52298" name="Line 195"/>
          <p:cNvSpPr>
            <a:spLocks noChangeShapeType="1"/>
          </p:cNvSpPr>
          <p:nvPr/>
        </p:nvSpPr>
        <p:spPr bwMode="auto">
          <a:xfrm>
            <a:off x="6950075" y="5846763"/>
            <a:ext cx="358775" cy="0"/>
          </a:xfrm>
          <a:prstGeom prst="line">
            <a:avLst/>
          </a:prstGeom>
          <a:noFill/>
          <a:ln w="19050">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52299" name="Text Box 196"/>
          <p:cNvSpPr txBox="1">
            <a:spLocks noChangeArrowheads="1"/>
          </p:cNvSpPr>
          <p:nvPr/>
        </p:nvSpPr>
        <p:spPr bwMode="auto">
          <a:xfrm>
            <a:off x="7308850" y="5661025"/>
            <a:ext cx="55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t>MD</a:t>
            </a:r>
          </a:p>
        </p:txBody>
      </p:sp>
      <p:sp>
        <p:nvSpPr>
          <p:cNvPr id="1893573" name="Text Box 197"/>
          <p:cNvSpPr txBox="1">
            <a:spLocks noChangeArrowheads="1"/>
          </p:cNvSpPr>
          <p:nvPr/>
        </p:nvSpPr>
        <p:spPr bwMode="auto">
          <a:xfrm>
            <a:off x="1063625" y="5894388"/>
            <a:ext cx="1754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t>R0 </a:t>
            </a:r>
            <a:r>
              <a:rPr lang="en-US" altLang="zh-CN" sz="2000" b="0">
                <a:sym typeface="Wingdings" panose="05000000000000000000" pitchFamily="2" charset="2"/>
              </a:rPr>
              <a:t></a:t>
            </a:r>
            <a:r>
              <a:rPr lang="en-US" altLang="zh-CN" sz="2400" b="0"/>
              <a:t> </a:t>
            </a:r>
            <a:r>
              <a:rPr lang="en-US" altLang="zh-CN" sz="2400" b="0">
                <a:sym typeface="Wingdings" panose="05000000000000000000" pitchFamily="2" charset="2"/>
              </a:rPr>
              <a:t>R1-R2</a:t>
            </a:r>
            <a:endParaRPr lang="zh-CN" altLang="en-US" sz="2400" b="0"/>
          </a:p>
        </p:txBody>
      </p:sp>
      <p:sp>
        <p:nvSpPr>
          <p:cNvPr id="1893574" name="Text Box 198"/>
          <p:cNvSpPr txBox="1">
            <a:spLocks noChangeArrowheads="1"/>
          </p:cNvSpPr>
          <p:nvPr/>
        </p:nvSpPr>
        <p:spPr bwMode="auto">
          <a:xfrm>
            <a:off x="1090613" y="4532313"/>
            <a:ext cx="2960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t>; AA=1, BA=2, MB=1</a:t>
            </a:r>
            <a:endParaRPr lang="zh-CN" altLang="en-US" sz="2400" b="0"/>
          </a:p>
        </p:txBody>
      </p:sp>
      <p:sp>
        <p:nvSpPr>
          <p:cNvPr id="52302" name="Text Box 199"/>
          <p:cNvSpPr txBox="1">
            <a:spLocks noChangeArrowheads="1"/>
          </p:cNvSpPr>
          <p:nvPr/>
        </p:nvSpPr>
        <p:spPr bwMode="auto">
          <a:xfrm>
            <a:off x="5580063" y="4221163"/>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t>X</a:t>
            </a:r>
          </a:p>
        </p:txBody>
      </p:sp>
      <p:sp>
        <p:nvSpPr>
          <p:cNvPr id="52303" name="Text Box 200"/>
          <p:cNvSpPr txBox="1">
            <a:spLocks noChangeArrowheads="1"/>
          </p:cNvSpPr>
          <p:nvPr/>
        </p:nvSpPr>
        <p:spPr bwMode="auto">
          <a:xfrm>
            <a:off x="6510338" y="4221163"/>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800" b="0"/>
              <a:t>Y</a:t>
            </a:r>
          </a:p>
        </p:txBody>
      </p:sp>
      <p:sp>
        <p:nvSpPr>
          <p:cNvPr id="52304" name="Text Box 201"/>
          <p:cNvSpPr txBox="1">
            <a:spLocks noChangeArrowheads="1"/>
          </p:cNvSpPr>
          <p:nvPr/>
        </p:nvSpPr>
        <p:spPr bwMode="auto">
          <a:xfrm>
            <a:off x="6173788" y="47069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800" b="0"/>
              <a:t>H</a:t>
            </a:r>
          </a:p>
        </p:txBody>
      </p:sp>
      <p:sp>
        <p:nvSpPr>
          <p:cNvPr id="52305" name="Text Box 202"/>
          <p:cNvSpPr txBox="1">
            <a:spLocks noChangeArrowheads="1"/>
          </p:cNvSpPr>
          <p:nvPr/>
        </p:nvSpPr>
        <p:spPr bwMode="auto">
          <a:xfrm>
            <a:off x="5521325" y="47005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800" b="0"/>
              <a:t>F</a:t>
            </a:r>
          </a:p>
        </p:txBody>
      </p:sp>
      <p:sp>
        <p:nvSpPr>
          <p:cNvPr id="52306" name="Rectangle 204"/>
          <p:cNvSpPr>
            <a:spLocks noChangeArrowheads="1"/>
          </p:cNvSpPr>
          <p:nvPr/>
        </p:nvSpPr>
        <p:spPr bwMode="auto">
          <a:xfrm>
            <a:off x="5902325" y="4400550"/>
            <a:ext cx="722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a:t>ALU</a:t>
            </a:r>
            <a:endParaRPr lang="zh-CN" altLang="en-US" sz="2000"/>
          </a:p>
        </p:txBody>
      </p:sp>
      <p:sp>
        <p:nvSpPr>
          <p:cNvPr id="1893581" name="Text Box 205"/>
          <p:cNvSpPr txBox="1">
            <a:spLocks noChangeArrowheads="1"/>
          </p:cNvSpPr>
          <p:nvPr/>
        </p:nvSpPr>
        <p:spPr bwMode="auto">
          <a:xfrm>
            <a:off x="1093788" y="4940300"/>
            <a:ext cx="1806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t>; S=5, MD=0</a:t>
            </a:r>
            <a:endParaRPr lang="zh-CN" altLang="en-US" sz="2400" b="0"/>
          </a:p>
        </p:txBody>
      </p:sp>
      <p:sp>
        <p:nvSpPr>
          <p:cNvPr id="1893582" name="Text Box 206"/>
          <p:cNvSpPr txBox="1">
            <a:spLocks noChangeArrowheads="1"/>
          </p:cNvSpPr>
          <p:nvPr/>
        </p:nvSpPr>
        <p:spPr bwMode="auto">
          <a:xfrm>
            <a:off x="1063625" y="5335588"/>
            <a:ext cx="2058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t>; DA=0, WE=1</a:t>
            </a:r>
            <a:endParaRPr lang="zh-CN" altLang="en-US" sz="2400" b="0"/>
          </a:p>
        </p:txBody>
      </p:sp>
      <p:sp>
        <p:nvSpPr>
          <p:cNvPr id="52309"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6E8D7AA-270B-4926-8D4E-1098A9FE2A83}"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52310"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(4)</a:t>
            </a:r>
          </a:p>
        </p:txBody>
      </p:sp>
      <p:sp>
        <p:nvSpPr>
          <p:cNvPr id="52311"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F98F3105-9AE5-4B9E-B07B-DCBAFFD38EE6}" type="slidenum">
              <a:rPr lang="en-US" altLang="zh-CN" sz="1800" b="0" smtClean="0">
                <a:solidFill>
                  <a:srgbClr val="B2B2B2"/>
                </a:solidFill>
                <a:latin typeface="Arial" panose="020B0604020202020204" pitchFamily="34" charset="0"/>
              </a:rPr>
              <a:pPr>
                <a:spcAft>
                  <a:spcPct val="0"/>
                </a:spcAft>
                <a:buFontTx/>
                <a:buNone/>
              </a:pPr>
              <a:t>28</a:t>
            </a:fld>
            <a:endParaRPr lang="en-US" altLang="zh-CN" sz="1800" b="0">
              <a:solidFill>
                <a:srgbClr val="B2B2B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935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9358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935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93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3573" grpId="0"/>
      <p:bldP spid="1893574" grpId="0"/>
      <p:bldP spid="1893581" grpId="0"/>
      <p:bldP spid="189358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79BE01F-CD1A-46EA-A269-D1D80776E323}"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54275"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(4)</a:t>
            </a:r>
          </a:p>
        </p:txBody>
      </p:sp>
      <p:sp>
        <p:nvSpPr>
          <p:cNvPr id="5427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ED1B296-662C-41CA-9E8E-97AD5B95464B}" type="slidenum">
              <a:rPr lang="en-US" altLang="zh-CN" sz="1800" b="0" smtClean="0">
                <a:solidFill>
                  <a:srgbClr val="B2B2B2"/>
                </a:solidFill>
                <a:latin typeface="Arial" panose="020B0604020202020204" pitchFamily="34" charset="0"/>
              </a:rPr>
              <a:pPr>
                <a:spcAft>
                  <a:spcPct val="0"/>
                </a:spcAft>
                <a:buFontTx/>
                <a:buNone/>
              </a:pPr>
              <a:t>29</a:t>
            </a:fld>
            <a:endParaRPr lang="en-US" altLang="zh-CN" sz="1800" b="0">
              <a:solidFill>
                <a:srgbClr val="B2B2B2"/>
              </a:solidFill>
              <a:latin typeface="Arial" panose="020B0604020202020204" pitchFamily="34" charset="0"/>
            </a:endParaRPr>
          </a:p>
        </p:txBody>
      </p:sp>
      <p:sp>
        <p:nvSpPr>
          <p:cNvPr id="54277" name="Rectangle 2"/>
          <p:cNvSpPr>
            <a:spLocks noGrp="1" noChangeArrowheads="1"/>
          </p:cNvSpPr>
          <p:nvPr>
            <p:ph type="title"/>
          </p:nvPr>
        </p:nvSpPr>
        <p:spPr>
          <a:xfrm>
            <a:off x="457200" y="2744788"/>
            <a:ext cx="8229600" cy="1143000"/>
          </a:xfrm>
        </p:spPr>
        <p:txBody>
          <a:bodyPr/>
          <a:lstStyle/>
          <a:p>
            <a:r>
              <a:rPr lang="en-US" altLang="zh-CN"/>
              <a:t>The End</a:t>
            </a:r>
            <a:br>
              <a:rPr lang="en-US" altLang="zh-CN"/>
            </a:br>
            <a:r>
              <a:rPr lang="en-US" altLang="zh-CN" sz="2400"/>
              <a:t>(</a:t>
            </a:r>
            <a:r>
              <a:rPr lang="zh-CN" altLang="en-US" sz="2400"/>
              <a:t>这节课没作业</a:t>
            </a:r>
            <a:r>
              <a:rPr lang="en-US" altLang="zh-CN" sz="240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a:xfrm>
            <a:off x="395288" y="6423025"/>
            <a:ext cx="1720850" cy="404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B57024F-37BE-4FC9-8AAB-D23451920B40}"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8195" name="页脚占位符 2"/>
          <p:cNvSpPr>
            <a:spLocks noGrp="1"/>
          </p:cNvSpPr>
          <p:nvPr>
            <p:ph type="ftr" sz="quarter" idx="11"/>
          </p:nvPr>
        </p:nvSpPr>
        <p:spPr>
          <a:xfrm>
            <a:off x="2195513" y="6423025"/>
            <a:ext cx="5148262" cy="404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(4)</a:t>
            </a:r>
          </a:p>
        </p:txBody>
      </p:sp>
      <p:sp>
        <p:nvSpPr>
          <p:cNvPr id="8196" name="灯片编号占位符 3"/>
          <p:cNvSpPr>
            <a:spLocks noGrp="1"/>
          </p:cNvSpPr>
          <p:nvPr>
            <p:ph type="sldNum" sz="quarter" idx="12"/>
          </p:nvPr>
        </p:nvSpPr>
        <p:spPr>
          <a:xfrm>
            <a:off x="7502525" y="6423025"/>
            <a:ext cx="1219200" cy="404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79DCB58-7F89-40F2-BA5A-CCDCE36CBA23}" type="slidenum">
              <a:rPr lang="en-US" altLang="zh-CN" sz="1800" b="0" smtClean="0">
                <a:solidFill>
                  <a:srgbClr val="B2B2B2"/>
                </a:solidFill>
                <a:latin typeface="Arial" panose="020B0604020202020204" pitchFamily="34" charset="0"/>
              </a:rPr>
              <a:pPr>
                <a:spcAft>
                  <a:spcPct val="0"/>
                </a:spcAft>
                <a:buFontTx/>
                <a:buNone/>
              </a:pPr>
              <a:t>3</a:t>
            </a:fld>
            <a:endParaRPr lang="en-US" altLang="zh-CN" sz="1800" b="0">
              <a:solidFill>
                <a:srgbClr val="B2B2B2"/>
              </a:solidFill>
              <a:latin typeface="Arial" panose="020B0604020202020204" pitchFamily="34" charset="0"/>
            </a:endParaRPr>
          </a:p>
        </p:txBody>
      </p:sp>
      <p:sp>
        <p:nvSpPr>
          <p:cNvPr id="8197" name="Rectangle 2"/>
          <p:cNvSpPr txBox="1">
            <a:spLocks noChangeArrowheads="1"/>
          </p:cNvSpPr>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a:solidFill>
                  <a:schemeClr val="tx2"/>
                </a:solidFill>
              </a:rPr>
              <a:t>Nexys-4</a:t>
            </a:r>
            <a:r>
              <a:rPr lang="zh-CN" altLang="en-US"/>
              <a:t>基本输入</a:t>
            </a:r>
            <a:r>
              <a:rPr lang="en-US" altLang="zh-CN"/>
              <a:t>/</a:t>
            </a:r>
            <a:r>
              <a:rPr lang="zh-CN" altLang="en-US"/>
              <a:t>输出</a:t>
            </a:r>
          </a:p>
        </p:txBody>
      </p:sp>
      <p:sp>
        <p:nvSpPr>
          <p:cNvPr id="8" name="内容占位符 2"/>
          <p:cNvSpPr txBox="1">
            <a:spLocks/>
          </p:cNvSpPr>
          <p:nvPr/>
        </p:nvSpPr>
        <p:spPr bwMode="auto">
          <a:xfrm>
            <a:off x="457200" y="1347788"/>
            <a:ext cx="3646488" cy="503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defRPr/>
            </a:pPr>
            <a:r>
              <a:rPr lang="zh-CN" altLang="en-US" sz="2400" dirty="0"/>
              <a:t>开关</a:t>
            </a:r>
            <a:r>
              <a:rPr lang="en-US" altLang="zh-CN" sz="2400" dirty="0"/>
              <a:t>/</a:t>
            </a:r>
            <a:r>
              <a:rPr lang="zh-CN" altLang="en-US" sz="2400" dirty="0"/>
              <a:t>按键</a:t>
            </a:r>
          </a:p>
          <a:p>
            <a:pPr lvl="1">
              <a:defRPr/>
            </a:pPr>
            <a:r>
              <a:rPr lang="en-US" altLang="zh-CN" dirty="0"/>
              <a:t>BTN</a:t>
            </a:r>
            <a:r>
              <a:rPr lang="zh-CN" altLang="en-US" dirty="0"/>
              <a:t>按下为</a:t>
            </a:r>
            <a:r>
              <a:rPr lang="en-US" altLang="zh-CN" dirty="0"/>
              <a:t>1</a:t>
            </a:r>
          </a:p>
          <a:p>
            <a:pPr lvl="1">
              <a:defRPr/>
            </a:pPr>
            <a:r>
              <a:rPr lang="en-US" altLang="zh-CN" dirty="0"/>
              <a:t>SW</a:t>
            </a:r>
            <a:r>
              <a:rPr lang="zh-CN" altLang="en-US" dirty="0"/>
              <a:t>拨到上为</a:t>
            </a:r>
            <a:r>
              <a:rPr lang="en-US" altLang="zh-CN" dirty="0"/>
              <a:t>1</a:t>
            </a:r>
          </a:p>
          <a:p>
            <a:pPr>
              <a:defRPr/>
            </a:pPr>
            <a:r>
              <a:rPr lang="en-US" altLang="zh-CN" sz="2400" b="0" dirty="0"/>
              <a:t>LED</a:t>
            </a:r>
            <a:r>
              <a:rPr lang="zh-CN" altLang="en-US" sz="2400" b="0" dirty="0"/>
              <a:t>指示灯</a:t>
            </a:r>
            <a:endParaRPr lang="en-US" altLang="zh-CN" sz="2400" b="0" dirty="0"/>
          </a:p>
          <a:p>
            <a:pPr lvl="1">
              <a:buFont typeface="Times New Roman" panose="02020603050405020304" pitchFamily="18" charset="0"/>
              <a:buChar char="−"/>
              <a:defRPr/>
            </a:pPr>
            <a:r>
              <a:rPr lang="en-US" altLang="zh-CN" dirty="0"/>
              <a:t>LD=1</a:t>
            </a:r>
            <a:r>
              <a:rPr lang="zh-CN" altLang="en-US" dirty="0"/>
              <a:t>时点亮</a:t>
            </a:r>
          </a:p>
          <a:p>
            <a:pPr>
              <a:defRPr/>
            </a:pPr>
            <a:r>
              <a:rPr lang="en-US" altLang="zh-CN" sz="2400" dirty="0"/>
              <a:t>7</a:t>
            </a:r>
            <a:r>
              <a:rPr lang="zh-CN" altLang="en-US" sz="2400" dirty="0"/>
              <a:t>段数码管</a:t>
            </a:r>
            <a:endParaRPr lang="en-US" altLang="zh-CN" sz="2400" dirty="0"/>
          </a:p>
          <a:p>
            <a:pPr lvl="1">
              <a:defRPr/>
            </a:pPr>
            <a:r>
              <a:rPr lang="en-US" altLang="zh-CN" dirty="0"/>
              <a:t>AN=0</a:t>
            </a:r>
            <a:r>
              <a:rPr lang="zh-CN" altLang="en-US" dirty="0"/>
              <a:t>使能相应数位</a:t>
            </a:r>
            <a:endParaRPr lang="en-US" altLang="zh-CN" dirty="0"/>
          </a:p>
          <a:p>
            <a:pPr lvl="1">
              <a:defRPr/>
            </a:pPr>
            <a:r>
              <a:rPr lang="en-US" altLang="zh-CN" dirty="0"/>
              <a:t>CA~CG</a:t>
            </a:r>
            <a:r>
              <a:rPr lang="zh-CN" altLang="en-US" dirty="0"/>
              <a:t>：字形码，</a:t>
            </a:r>
            <a:endParaRPr lang="en-US" altLang="zh-CN" dirty="0"/>
          </a:p>
          <a:p>
            <a:pPr marL="457200" lvl="1" indent="0">
              <a:buFontTx/>
              <a:buNone/>
              <a:defRPr/>
            </a:pPr>
            <a:r>
              <a:rPr lang="en-US" altLang="zh-CN" dirty="0"/>
              <a:t>0</a:t>
            </a:r>
            <a:r>
              <a:rPr lang="zh-CN" altLang="en-US" dirty="0"/>
              <a:t>显示相应段</a:t>
            </a:r>
            <a:r>
              <a:rPr lang="en-US" altLang="zh-CN" dirty="0"/>
              <a:t>(</a:t>
            </a:r>
            <a:r>
              <a:rPr lang="zh-CN" altLang="en-US" dirty="0"/>
              <a:t>共阳极</a:t>
            </a:r>
            <a:r>
              <a:rPr lang="en-US" altLang="zh-CN" dirty="0"/>
              <a:t>)</a:t>
            </a:r>
          </a:p>
          <a:p>
            <a:pPr>
              <a:defRPr/>
            </a:pPr>
            <a:r>
              <a:rPr lang="en-US" altLang="zh-CN" sz="2400" dirty="0"/>
              <a:t>3</a:t>
            </a:r>
            <a:r>
              <a:rPr lang="zh-CN" altLang="en-US" sz="2400" dirty="0"/>
              <a:t>色</a:t>
            </a:r>
            <a:r>
              <a:rPr lang="en-US" altLang="zh-CN" sz="2400" dirty="0"/>
              <a:t>LED</a:t>
            </a:r>
          </a:p>
          <a:p>
            <a:pPr lvl="1">
              <a:defRPr/>
            </a:pPr>
            <a:r>
              <a:rPr lang="en-US" altLang="zh-CN" dirty="0"/>
              <a:t>R/G/B=1</a:t>
            </a:r>
            <a:r>
              <a:rPr lang="zh-CN" altLang="en-US" dirty="0"/>
              <a:t>时点亮</a:t>
            </a:r>
            <a:endParaRPr lang="en-US" altLang="zh-CN" dirty="0"/>
          </a:p>
          <a:p>
            <a:pPr marL="457200" lvl="1" indent="0">
              <a:buFontTx/>
              <a:buNone/>
              <a:defRPr/>
            </a:pPr>
            <a:endParaRPr lang="zh-CN" altLang="en-US" dirty="0"/>
          </a:p>
        </p:txBody>
      </p:sp>
      <p:pic>
        <p:nvPicPr>
          <p:cNvPr id="8199"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32250" y="-6350"/>
            <a:ext cx="52101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a:t>彩</a:t>
            </a:r>
            <a:r>
              <a:rPr lang="en-US" altLang="zh-CN"/>
              <a:t>(Si)</a:t>
            </a:r>
            <a:r>
              <a:rPr lang="zh-CN" altLang="en-US"/>
              <a:t>蛋</a:t>
            </a:r>
            <a:r>
              <a:rPr lang="en-US" altLang="zh-CN"/>
              <a:t>(Kao)</a:t>
            </a:r>
            <a:r>
              <a:rPr lang="zh-CN" altLang="en-US"/>
              <a:t>时间</a:t>
            </a:r>
          </a:p>
        </p:txBody>
      </p:sp>
      <p:sp>
        <p:nvSpPr>
          <p:cNvPr id="3" name="内容占位符 2"/>
          <p:cNvSpPr>
            <a:spLocks noGrp="1"/>
          </p:cNvSpPr>
          <p:nvPr>
            <p:ph idx="1"/>
          </p:nvPr>
        </p:nvSpPr>
        <p:spPr/>
        <p:txBody>
          <a:bodyPr/>
          <a:lstStyle/>
          <a:p>
            <a:pPr>
              <a:defRPr/>
            </a:pPr>
            <a:r>
              <a:rPr lang="zh-CN" altLang="en-US" dirty="0"/>
              <a:t>为什么</a:t>
            </a:r>
            <a:r>
              <a:rPr lang="en-US" altLang="zh-CN" dirty="0"/>
              <a:t>4</a:t>
            </a:r>
            <a:r>
              <a:rPr lang="zh-CN" altLang="en-US"/>
              <a:t>位乘法器要</a:t>
            </a:r>
            <a:r>
              <a:rPr lang="zh-CN" altLang="en-US" dirty="0"/>
              <a:t>用</a:t>
            </a:r>
            <a:r>
              <a:rPr lang="en-US" altLang="zh-CN" dirty="0"/>
              <a:t>4</a:t>
            </a:r>
            <a:r>
              <a:rPr lang="zh-CN" altLang="en-US" dirty="0"/>
              <a:t>位寄存器加移位操作而不是使用</a:t>
            </a:r>
            <a:r>
              <a:rPr lang="en-US" altLang="zh-CN" dirty="0"/>
              <a:t>2</a:t>
            </a:r>
            <a:r>
              <a:rPr lang="zh-CN" altLang="en-US" dirty="0"/>
              <a:t>个</a:t>
            </a:r>
            <a:r>
              <a:rPr lang="en-US" altLang="zh-CN" dirty="0"/>
              <a:t>8</a:t>
            </a:r>
            <a:r>
              <a:rPr lang="zh-CN" altLang="en-US" dirty="0"/>
              <a:t>位寄存器？</a:t>
            </a:r>
            <a:endParaRPr lang="en-US" altLang="zh-CN" dirty="0"/>
          </a:p>
          <a:p>
            <a:pPr>
              <a:defRPr/>
            </a:pPr>
            <a:r>
              <a:rPr lang="zh-CN" altLang="en-US" dirty="0"/>
              <a:t>计算速度分析：</a:t>
            </a:r>
            <a:endParaRPr lang="en-US" altLang="zh-CN" dirty="0"/>
          </a:p>
          <a:p>
            <a:pPr lvl="1">
              <a:defRPr/>
            </a:pPr>
            <a:r>
              <a:rPr lang="en-US" altLang="zh-CN" dirty="0" err="1"/>
              <a:t>int</a:t>
            </a:r>
            <a:r>
              <a:rPr lang="en-US" altLang="zh-CN" dirty="0"/>
              <a:t> x=31,y; 	y=x*8;</a:t>
            </a:r>
          </a:p>
          <a:p>
            <a:pPr lvl="1">
              <a:defRPr/>
            </a:pPr>
            <a:r>
              <a:rPr lang="en-US" altLang="zh-CN" dirty="0" err="1"/>
              <a:t>int</a:t>
            </a:r>
            <a:r>
              <a:rPr lang="en-US" altLang="zh-CN" dirty="0"/>
              <a:t> x=31,y; 	y=x&lt;&lt;3;</a:t>
            </a:r>
          </a:p>
          <a:p>
            <a:pPr lvl="1">
              <a:defRPr/>
            </a:pPr>
            <a:r>
              <a:rPr lang="en-US" altLang="zh-CN" dirty="0" err="1"/>
              <a:t>int</a:t>
            </a:r>
            <a:r>
              <a:rPr lang="en-US" altLang="zh-CN" dirty="0"/>
              <a:t> x=31,a=8; 	y=x*a;</a:t>
            </a:r>
          </a:p>
          <a:p>
            <a:pPr lvl="1">
              <a:defRPr/>
            </a:pPr>
            <a:r>
              <a:rPr lang="en-US" altLang="zh-CN" dirty="0" err="1"/>
              <a:t>int</a:t>
            </a:r>
            <a:r>
              <a:rPr lang="en-US" altLang="zh-CN" dirty="0"/>
              <a:t> x=31,a=8; 	y=f(</a:t>
            </a:r>
            <a:r>
              <a:rPr lang="en-US" altLang="zh-CN" dirty="0" err="1"/>
              <a:t>x,a</a:t>
            </a:r>
            <a:r>
              <a:rPr lang="en-US" altLang="zh-CN" dirty="0"/>
              <a:t>);</a:t>
            </a:r>
          </a:p>
          <a:p>
            <a:pPr marL="457200" lvl="1" indent="0">
              <a:buFontTx/>
              <a:buNone/>
              <a:defRPr/>
            </a:pPr>
            <a:r>
              <a:rPr lang="en-US" altLang="zh-CN" dirty="0"/>
              <a:t>(</a:t>
            </a:r>
            <a:r>
              <a:rPr lang="zh-CN" altLang="en-US" dirty="0"/>
              <a:t>函数定义</a:t>
            </a:r>
            <a:r>
              <a:rPr lang="en-US" altLang="zh-CN" dirty="0"/>
              <a:t> </a:t>
            </a:r>
            <a:r>
              <a:rPr lang="en-US" altLang="zh-CN" dirty="0" err="1"/>
              <a:t>int</a:t>
            </a:r>
            <a:r>
              <a:rPr lang="en-US" altLang="zh-CN" dirty="0"/>
              <a:t> f(</a:t>
            </a:r>
            <a:r>
              <a:rPr lang="en-US" altLang="zh-CN" dirty="0" err="1"/>
              <a:t>int</a:t>
            </a:r>
            <a:r>
              <a:rPr lang="en-US" altLang="zh-CN" dirty="0"/>
              <a:t> a1,int a2){return a1*a2};)</a:t>
            </a:r>
          </a:p>
          <a:p>
            <a:pPr lvl="1">
              <a:defRPr/>
            </a:pPr>
            <a:endParaRPr lang="zh-CN" altLang="en-US" dirty="0"/>
          </a:p>
        </p:txBody>
      </p:sp>
      <p:sp>
        <p:nvSpPr>
          <p:cNvPr id="5530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473E40B-A42C-467A-BD0E-4121DB98BA95}"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5530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(4)</a:t>
            </a:r>
          </a:p>
        </p:txBody>
      </p:sp>
      <p:sp>
        <p:nvSpPr>
          <p:cNvPr id="553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035D735-3E1E-4FF3-AD8F-52DB417650C5}" type="slidenum">
              <a:rPr lang="en-US" altLang="zh-CN" sz="1800" b="0" smtClean="0">
                <a:solidFill>
                  <a:srgbClr val="B2B2B2"/>
                </a:solidFill>
                <a:latin typeface="Arial" panose="020B0604020202020204" pitchFamily="34" charset="0"/>
              </a:rPr>
              <a:pPr>
                <a:spcAft>
                  <a:spcPct val="0"/>
                </a:spcAft>
                <a:buFontTx/>
                <a:buNone/>
              </a:pPr>
              <a:t>30</a:t>
            </a:fld>
            <a:endParaRPr lang="en-US" altLang="zh-CN" sz="1800" b="0">
              <a:solidFill>
                <a:srgbClr val="B2B2B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a:t>数码管动态显示</a:t>
            </a:r>
          </a:p>
        </p:txBody>
      </p:sp>
      <p:sp>
        <p:nvSpPr>
          <p:cNvPr id="921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43C37BE-D463-4734-883B-DA4E12252D7C}"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9220"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(4)</a:t>
            </a:r>
          </a:p>
        </p:txBody>
      </p:sp>
      <p:sp>
        <p:nvSpPr>
          <p:cNvPr id="922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8EB5248-671E-45B1-B18D-4B419C91B385}" type="slidenum">
              <a:rPr lang="en-US" altLang="zh-CN" sz="1800" b="0" smtClean="0">
                <a:solidFill>
                  <a:srgbClr val="B2B2B2"/>
                </a:solidFill>
                <a:latin typeface="Arial" panose="020B0604020202020204" pitchFamily="34" charset="0"/>
              </a:rPr>
              <a:pPr>
                <a:spcAft>
                  <a:spcPct val="0"/>
                </a:spcAft>
                <a:buFontTx/>
                <a:buNone/>
              </a:pPr>
              <a:t>4</a:t>
            </a:fld>
            <a:endParaRPr lang="en-US" altLang="zh-CN" sz="1800" b="0">
              <a:solidFill>
                <a:srgbClr val="B2B2B2"/>
              </a:solidFill>
              <a:latin typeface="Arial" panose="020B0604020202020204" pitchFamily="34" charset="0"/>
            </a:endParaRPr>
          </a:p>
        </p:txBody>
      </p:sp>
      <p:sp>
        <p:nvSpPr>
          <p:cNvPr id="9222" name="TextBox 7"/>
          <p:cNvSpPr txBox="1">
            <a:spLocks noChangeArrowheads="1"/>
          </p:cNvSpPr>
          <p:nvPr/>
        </p:nvSpPr>
        <p:spPr bwMode="auto">
          <a:xfrm>
            <a:off x="5800725" y="1314450"/>
            <a:ext cx="1423988" cy="23749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a:cs typeface="Times New Roman" panose="02020603050405020304" pitchFamily="18" charset="0"/>
              </a:rPr>
              <a:t>4</a:t>
            </a:r>
            <a:r>
              <a:rPr lang="zh-CN" altLang="en-US" sz="2400">
                <a:cs typeface="Times New Roman" panose="02020603050405020304" pitchFamily="18" charset="0"/>
              </a:rPr>
              <a:t>位</a:t>
            </a:r>
            <a:r>
              <a:rPr lang="en-US" altLang="zh-CN" sz="2400">
                <a:cs typeface="Times New Roman" panose="02020603050405020304" pitchFamily="18" charset="0"/>
              </a:rPr>
              <a:t>7</a:t>
            </a:r>
            <a:r>
              <a:rPr lang="zh-CN" altLang="en-US" sz="2400">
                <a:cs typeface="Times New Roman" panose="02020603050405020304" pitchFamily="18" charset="0"/>
              </a:rPr>
              <a:t>段</a:t>
            </a:r>
            <a:endParaRPr lang="en-US" altLang="zh-CN" sz="2400">
              <a:cs typeface="Times New Roman" panose="02020603050405020304" pitchFamily="18" charset="0"/>
            </a:endParaRPr>
          </a:p>
          <a:p>
            <a:pPr algn="ctr" eaLnBrk="1" hangingPunct="1">
              <a:spcAft>
                <a:spcPct val="0"/>
              </a:spcAft>
              <a:buFontTx/>
              <a:buNone/>
            </a:pPr>
            <a:r>
              <a:rPr lang="zh-CN" altLang="en-US" sz="2400">
                <a:cs typeface="Times New Roman" panose="02020603050405020304" pitchFamily="18" charset="0"/>
              </a:rPr>
              <a:t>数码</a:t>
            </a:r>
            <a:endParaRPr lang="en-US" altLang="zh-CN" sz="2400">
              <a:cs typeface="Times New Roman" panose="02020603050405020304" pitchFamily="18" charset="0"/>
            </a:endParaRPr>
          </a:p>
          <a:p>
            <a:pPr algn="ctr" eaLnBrk="1" hangingPunct="1">
              <a:spcAft>
                <a:spcPct val="0"/>
              </a:spcAft>
              <a:buFontTx/>
              <a:buNone/>
            </a:pPr>
            <a:r>
              <a:rPr lang="zh-CN" altLang="en-US" sz="2400">
                <a:cs typeface="Times New Roman" panose="02020603050405020304" pitchFamily="18" charset="0"/>
              </a:rPr>
              <a:t>显示</a:t>
            </a:r>
            <a:endParaRPr lang="en-US" altLang="zh-CN" sz="2400">
              <a:cs typeface="Times New Roman" panose="02020603050405020304" pitchFamily="18" charset="0"/>
            </a:endParaRPr>
          </a:p>
          <a:p>
            <a:pPr algn="ctr" eaLnBrk="1" hangingPunct="1">
              <a:spcAft>
                <a:spcPct val="0"/>
              </a:spcAft>
              <a:buFontTx/>
              <a:buNone/>
            </a:pPr>
            <a:r>
              <a:rPr lang="zh-CN" altLang="en-US" sz="2400">
                <a:cs typeface="Times New Roman" panose="02020603050405020304" pitchFamily="18" charset="0"/>
              </a:rPr>
              <a:t>接口</a:t>
            </a:r>
          </a:p>
        </p:txBody>
      </p:sp>
      <p:cxnSp>
        <p:nvCxnSpPr>
          <p:cNvPr id="10" name="直接连接符 9"/>
          <p:cNvCxnSpPr/>
          <p:nvPr/>
        </p:nvCxnSpPr>
        <p:spPr>
          <a:xfrm>
            <a:off x="5253038" y="1643063"/>
            <a:ext cx="547687"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6200000" flipH="1">
            <a:off x="5461001" y="1590675"/>
            <a:ext cx="131762" cy="1095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25" name="TextBox 16"/>
          <p:cNvSpPr txBox="1">
            <a:spLocks noChangeArrowheads="1"/>
          </p:cNvSpPr>
          <p:nvPr/>
        </p:nvSpPr>
        <p:spPr bwMode="auto">
          <a:xfrm>
            <a:off x="5427663" y="1311275"/>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cs typeface="Times New Roman" panose="02020603050405020304" pitchFamily="18" charset="0"/>
              </a:rPr>
              <a:t>8</a:t>
            </a:r>
            <a:endParaRPr lang="zh-CN" altLang="en-US" sz="1800" b="0">
              <a:cs typeface="Times New Roman" panose="02020603050405020304" pitchFamily="18" charset="0"/>
            </a:endParaRPr>
          </a:p>
        </p:txBody>
      </p:sp>
      <p:sp>
        <p:nvSpPr>
          <p:cNvPr id="9226" name="TextBox 17"/>
          <p:cNvSpPr txBox="1">
            <a:spLocks noChangeArrowheads="1"/>
          </p:cNvSpPr>
          <p:nvPr/>
        </p:nvSpPr>
        <p:spPr bwMode="auto">
          <a:xfrm>
            <a:off x="4595813" y="1463675"/>
            <a:ext cx="6461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cs typeface="Times New Roman" panose="02020603050405020304" pitchFamily="18" charset="0"/>
              </a:rPr>
              <a:t>DG0</a:t>
            </a:r>
            <a:endParaRPr lang="zh-CN" altLang="en-US" sz="1800">
              <a:cs typeface="Times New Roman" panose="02020603050405020304" pitchFamily="18" charset="0"/>
            </a:endParaRPr>
          </a:p>
        </p:txBody>
      </p:sp>
      <p:cxnSp>
        <p:nvCxnSpPr>
          <p:cNvPr id="19" name="直接连接符 18"/>
          <p:cNvCxnSpPr/>
          <p:nvPr/>
        </p:nvCxnSpPr>
        <p:spPr>
          <a:xfrm>
            <a:off x="5245100" y="2108200"/>
            <a:ext cx="5476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H="1">
            <a:off x="5453062" y="2055813"/>
            <a:ext cx="131763" cy="1095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29" name="TextBox 20"/>
          <p:cNvSpPr txBox="1">
            <a:spLocks noChangeArrowheads="1"/>
          </p:cNvSpPr>
          <p:nvPr/>
        </p:nvSpPr>
        <p:spPr bwMode="auto">
          <a:xfrm>
            <a:off x="5419725" y="1776413"/>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cs typeface="Times New Roman" panose="02020603050405020304" pitchFamily="18" charset="0"/>
              </a:rPr>
              <a:t>8</a:t>
            </a:r>
            <a:endParaRPr lang="zh-CN" altLang="en-US" sz="1800" b="0">
              <a:cs typeface="Times New Roman" panose="02020603050405020304" pitchFamily="18" charset="0"/>
            </a:endParaRPr>
          </a:p>
        </p:txBody>
      </p:sp>
      <p:sp>
        <p:nvSpPr>
          <p:cNvPr id="9230" name="TextBox 21"/>
          <p:cNvSpPr txBox="1">
            <a:spLocks noChangeArrowheads="1"/>
          </p:cNvSpPr>
          <p:nvPr/>
        </p:nvSpPr>
        <p:spPr bwMode="auto">
          <a:xfrm>
            <a:off x="4587875" y="1928813"/>
            <a:ext cx="64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cs typeface="Times New Roman" panose="02020603050405020304" pitchFamily="18" charset="0"/>
              </a:rPr>
              <a:t>DG1</a:t>
            </a:r>
            <a:endParaRPr lang="zh-CN" altLang="en-US" sz="1800">
              <a:cs typeface="Times New Roman" panose="02020603050405020304" pitchFamily="18" charset="0"/>
            </a:endParaRPr>
          </a:p>
        </p:txBody>
      </p:sp>
      <p:cxnSp>
        <p:nvCxnSpPr>
          <p:cNvPr id="23" name="直接连接符 22"/>
          <p:cNvCxnSpPr/>
          <p:nvPr/>
        </p:nvCxnSpPr>
        <p:spPr>
          <a:xfrm>
            <a:off x="5253038" y="2563813"/>
            <a:ext cx="547687"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16200000" flipH="1">
            <a:off x="5460207" y="2510631"/>
            <a:ext cx="133350" cy="1095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33" name="TextBox 24"/>
          <p:cNvSpPr txBox="1">
            <a:spLocks noChangeArrowheads="1"/>
          </p:cNvSpPr>
          <p:nvPr/>
        </p:nvSpPr>
        <p:spPr bwMode="auto">
          <a:xfrm>
            <a:off x="5427663" y="2232025"/>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cs typeface="Times New Roman" panose="02020603050405020304" pitchFamily="18" charset="0"/>
              </a:rPr>
              <a:t>8</a:t>
            </a:r>
            <a:endParaRPr lang="zh-CN" altLang="en-US" sz="1800" b="0">
              <a:cs typeface="Times New Roman" panose="02020603050405020304" pitchFamily="18" charset="0"/>
            </a:endParaRPr>
          </a:p>
        </p:txBody>
      </p:sp>
      <p:sp>
        <p:nvSpPr>
          <p:cNvPr id="9234" name="TextBox 25"/>
          <p:cNvSpPr txBox="1">
            <a:spLocks noChangeArrowheads="1"/>
          </p:cNvSpPr>
          <p:nvPr/>
        </p:nvSpPr>
        <p:spPr bwMode="auto">
          <a:xfrm>
            <a:off x="4595813" y="2384425"/>
            <a:ext cx="6461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cs typeface="Times New Roman" panose="02020603050405020304" pitchFamily="18" charset="0"/>
              </a:rPr>
              <a:t>DG2</a:t>
            </a:r>
            <a:endParaRPr lang="zh-CN" altLang="en-US" sz="1800">
              <a:cs typeface="Times New Roman" panose="02020603050405020304" pitchFamily="18" charset="0"/>
            </a:endParaRPr>
          </a:p>
        </p:txBody>
      </p:sp>
      <p:cxnSp>
        <p:nvCxnSpPr>
          <p:cNvPr id="27" name="直接连接符 26"/>
          <p:cNvCxnSpPr/>
          <p:nvPr/>
        </p:nvCxnSpPr>
        <p:spPr>
          <a:xfrm>
            <a:off x="5245100" y="3028950"/>
            <a:ext cx="5476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6200000" flipH="1">
            <a:off x="5453062" y="2976563"/>
            <a:ext cx="131763" cy="1095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37" name="TextBox 28"/>
          <p:cNvSpPr txBox="1">
            <a:spLocks noChangeArrowheads="1"/>
          </p:cNvSpPr>
          <p:nvPr/>
        </p:nvSpPr>
        <p:spPr bwMode="auto">
          <a:xfrm>
            <a:off x="5419725" y="2697163"/>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cs typeface="Times New Roman" panose="02020603050405020304" pitchFamily="18" charset="0"/>
              </a:rPr>
              <a:t>8</a:t>
            </a:r>
            <a:endParaRPr lang="zh-CN" altLang="en-US" sz="1800" b="0">
              <a:cs typeface="Times New Roman" panose="02020603050405020304" pitchFamily="18" charset="0"/>
            </a:endParaRPr>
          </a:p>
        </p:txBody>
      </p:sp>
      <p:sp>
        <p:nvSpPr>
          <p:cNvPr id="9238" name="TextBox 29"/>
          <p:cNvSpPr txBox="1">
            <a:spLocks noChangeArrowheads="1"/>
          </p:cNvSpPr>
          <p:nvPr/>
        </p:nvSpPr>
        <p:spPr bwMode="auto">
          <a:xfrm>
            <a:off x="4587875" y="2849563"/>
            <a:ext cx="64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cs typeface="Times New Roman" panose="02020603050405020304" pitchFamily="18" charset="0"/>
              </a:rPr>
              <a:t>DG3</a:t>
            </a:r>
            <a:endParaRPr lang="zh-CN" altLang="en-US" sz="1800">
              <a:cs typeface="Times New Roman" panose="02020603050405020304" pitchFamily="18" charset="0"/>
            </a:endParaRPr>
          </a:p>
        </p:txBody>
      </p:sp>
      <p:cxnSp>
        <p:nvCxnSpPr>
          <p:cNvPr id="31" name="直接连接符 30"/>
          <p:cNvCxnSpPr/>
          <p:nvPr/>
        </p:nvCxnSpPr>
        <p:spPr>
          <a:xfrm>
            <a:off x="5245100" y="3455988"/>
            <a:ext cx="547688"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40" name="TextBox 31"/>
          <p:cNvSpPr txBox="1">
            <a:spLocks noChangeArrowheads="1"/>
          </p:cNvSpPr>
          <p:nvPr/>
        </p:nvSpPr>
        <p:spPr bwMode="auto">
          <a:xfrm>
            <a:off x="4587875" y="3276600"/>
            <a:ext cx="5429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cs typeface="Times New Roman" panose="02020603050405020304" pitchFamily="18" charset="0"/>
              </a:rPr>
              <a:t>Clk</a:t>
            </a:r>
            <a:endParaRPr lang="zh-CN" altLang="en-US" sz="1800">
              <a:cs typeface="Times New Roman" panose="02020603050405020304" pitchFamily="18" charset="0"/>
            </a:endParaRPr>
          </a:p>
        </p:txBody>
      </p:sp>
      <p:cxnSp>
        <p:nvCxnSpPr>
          <p:cNvPr id="33" name="直接连接符 32"/>
          <p:cNvCxnSpPr/>
          <p:nvPr/>
        </p:nvCxnSpPr>
        <p:spPr>
          <a:xfrm>
            <a:off x="7224713" y="1643063"/>
            <a:ext cx="547687"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42" name="TextBox 35"/>
          <p:cNvSpPr txBox="1">
            <a:spLocks noChangeArrowheads="1"/>
          </p:cNvSpPr>
          <p:nvPr/>
        </p:nvSpPr>
        <p:spPr bwMode="auto">
          <a:xfrm>
            <a:off x="7845425" y="1463675"/>
            <a:ext cx="633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cs typeface="Times New Roman" panose="02020603050405020304" pitchFamily="18" charset="0"/>
              </a:rPr>
              <a:t>AN0</a:t>
            </a:r>
            <a:endParaRPr lang="zh-CN" altLang="en-US" sz="1800">
              <a:cs typeface="Times New Roman" panose="02020603050405020304" pitchFamily="18" charset="0"/>
            </a:endParaRPr>
          </a:p>
        </p:txBody>
      </p:sp>
      <p:cxnSp>
        <p:nvCxnSpPr>
          <p:cNvPr id="37" name="直接连接符 36"/>
          <p:cNvCxnSpPr/>
          <p:nvPr/>
        </p:nvCxnSpPr>
        <p:spPr>
          <a:xfrm>
            <a:off x="7216775" y="2109788"/>
            <a:ext cx="5476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44" name="TextBox 39"/>
          <p:cNvSpPr txBox="1">
            <a:spLocks noChangeArrowheads="1"/>
          </p:cNvSpPr>
          <p:nvPr/>
        </p:nvSpPr>
        <p:spPr bwMode="auto">
          <a:xfrm>
            <a:off x="7837488" y="1928813"/>
            <a:ext cx="633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cs typeface="Times New Roman" panose="02020603050405020304" pitchFamily="18" charset="0"/>
              </a:rPr>
              <a:t>AN1</a:t>
            </a:r>
            <a:endParaRPr lang="zh-CN" altLang="en-US" sz="1800">
              <a:cs typeface="Times New Roman" panose="02020603050405020304" pitchFamily="18" charset="0"/>
            </a:endParaRPr>
          </a:p>
        </p:txBody>
      </p:sp>
      <p:cxnSp>
        <p:nvCxnSpPr>
          <p:cNvPr id="41" name="直接连接符 40"/>
          <p:cNvCxnSpPr/>
          <p:nvPr/>
        </p:nvCxnSpPr>
        <p:spPr>
          <a:xfrm>
            <a:off x="7224713" y="2563813"/>
            <a:ext cx="547687"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46" name="TextBox 43"/>
          <p:cNvSpPr txBox="1">
            <a:spLocks noChangeArrowheads="1"/>
          </p:cNvSpPr>
          <p:nvPr/>
        </p:nvSpPr>
        <p:spPr bwMode="auto">
          <a:xfrm>
            <a:off x="7845425" y="2384425"/>
            <a:ext cx="633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cs typeface="Times New Roman" panose="02020603050405020304" pitchFamily="18" charset="0"/>
              </a:rPr>
              <a:t>AN2</a:t>
            </a:r>
            <a:endParaRPr lang="zh-CN" altLang="en-US" sz="1800">
              <a:cs typeface="Times New Roman" panose="02020603050405020304" pitchFamily="18" charset="0"/>
            </a:endParaRPr>
          </a:p>
        </p:txBody>
      </p:sp>
      <p:cxnSp>
        <p:nvCxnSpPr>
          <p:cNvPr id="45" name="直接连接符 44"/>
          <p:cNvCxnSpPr/>
          <p:nvPr/>
        </p:nvCxnSpPr>
        <p:spPr>
          <a:xfrm>
            <a:off x="7216775" y="3030538"/>
            <a:ext cx="5476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6200000" flipH="1">
            <a:off x="7423944" y="3405981"/>
            <a:ext cx="133350" cy="1095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49" name="TextBox 46"/>
          <p:cNvSpPr txBox="1">
            <a:spLocks noChangeArrowheads="1"/>
          </p:cNvSpPr>
          <p:nvPr/>
        </p:nvSpPr>
        <p:spPr bwMode="auto">
          <a:xfrm>
            <a:off x="7391400" y="3127375"/>
            <a:ext cx="3000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cs typeface="Times New Roman" panose="02020603050405020304" pitchFamily="18" charset="0"/>
              </a:rPr>
              <a:t>8</a:t>
            </a:r>
            <a:endParaRPr lang="zh-CN" altLang="en-US" sz="1800" b="0">
              <a:cs typeface="Times New Roman" panose="02020603050405020304" pitchFamily="18" charset="0"/>
            </a:endParaRPr>
          </a:p>
        </p:txBody>
      </p:sp>
      <p:sp>
        <p:nvSpPr>
          <p:cNvPr id="9250" name="TextBox 47"/>
          <p:cNvSpPr txBox="1">
            <a:spLocks noChangeArrowheads="1"/>
          </p:cNvSpPr>
          <p:nvPr/>
        </p:nvSpPr>
        <p:spPr bwMode="auto">
          <a:xfrm>
            <a:off x="7837488" y="2849563"/>
            <a:ext cx="633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cs typeface="Times New Roman" panose="02020603050405020304" pitchFamily="18" charset="0"/>
              </a:rPr>
              <a:t>AN3</a:t>
            </a:r>
            <a:endParaRPr lang="zh-CN" altLang="en-US" sz="1800">
              <a:cs typeface="Times New Roman" panose="02020603050405020304" pitchFamily="18" charset="0"/>
            </a:endParaRPr>
          </a:p>
        </p:txBody>
      </p:sp>
      <p:cxnSp>
        <p:nvCxnSpPr>
          <p:cNvPr id="49" name="直接连接符 48"/>
          <p:cNvCxnSpPr/>
          <p:nvPr/>
        </p:nvCxnSpPr>
        <p:spPr>
          <a:xfrm>
            <a:off x="7216775" y="3457575"/>
            <a:ext cx="5476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52" name="TextBox 49"/>
          <p:cNvSpPr txBox="1">
            <a:spLocks noChangeArrowheads="1"/>
          </p:cNvSpPr>
          <p:nvPr/>
        </p:nvSpPr>
        <p:spPr bwMode="auto">
          <a:xfrm>
            <a:off x="7837488" y="3278188"/>
            <a:ext cx="5302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cs typeface="Times New Roman" panose="02020603050405020304" pitchFamily="18" charset="0"/>
              </a:rPr>
              <a:t>DG</a:t>
            </a:r>
            <a:endParaRPr lang="zh-CN" altLang="en-US" sz="1800">
              <a:cs typeface="Times New Roman" panose="02020603050405020304" pitchFamily="18" charset="0"/>
            </a:endParaRPr>
          </a:p>
        </p:txBody>
      </p:sp>
      <p:grpSp>
        <p:nvGrpSpPr>
          <p:cNvPr id="2" name="组合 78"/>
          <p:cNvGrpSpPr>
            <a:grpSpLocks/>
          </p:cNvGrpSpPr>
          <p:nvPr/>
        </p:nvGrpSpPr>
        <p:grpSpPr bwMode="auto">
          <a:xfrm>
            <a:off x="3779838" y="3976688"/>
            <a:ext cx="4954587" cy="2419350"/>
            <a:chOff x="3779838" y="3976688"/>
            <a:chExt cx="4954587" cy="2419350"/>
          </a:xfrm>
        </p:grpSpPr>
        <p:pic>
          <p:nvPicPr>
            <p:cNvPr id="9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3875" y="3976688"/>
              <a:ext cx="440055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92" name="TextBox 55"/>
            <p:cNvSpPr txBox="1">
              <a:spLocks noChangeArrowheads="1"/>
            </p:cNvSpPr>
            <p:nvPr/>
          </p:nvSpPr>
          <p:spPr bwMode="auto">
            <a:xfrm>
              <a:off x="3787775" y="4660900"/>
              <a:ext cx="5826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600">
                  <a:cs typeface="Times New Roman" panose="02020603050405020304" pitchFamily="18" charset="0"/>
                </a:rPr>
                <a:t>AN0</a:t>
              </a:r>
              <a:endParaRPr lang="zh-CN" altLang="en-US" sz="1600">
                <a:cs typeface="Times New Roman" panose="02020603050405020304" pitchFamily="18" charset="0"/>
              </a:endParaRPr>
            </a:p>
          </p:txBody>
        </p:sp>
        <p:sp>
          <p:nvSpPr>
            <p:cNvPr id="9293" name="TextBox 56"/>
            <p:cNvSpPr txBox="1">
              <a:spLocks noChangeArrowheads="1"/>
            </p:cNvSpPr>
            <p:nvPr/>
          </p:nvSpPr>
          <p:spPr bwMode="auto">
            <a:xfrm>
              <a:off x="3779838" y="5003800"/>
              <a:ext cx="5826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600">
                  <a:cs typeface="Times New Roman" panose="02020603050405020304" pitchFamily="18" charset="0"/>
                </a:rPr>
                <a:t>AN1</a:t>
              </a:r>
              <a:endParaRPr lang="zh-CN" altLang="en-US" sz="1600">
                <a:cs typeface="Times New Roman" panose="02020603050405020304" pitchFamily="18" charset="0"/>
              </a:endParaRPr>
            </a:p>
          </p:txBody>
        </p:sp>
        <p:sp>
          <p:nvSpPr>
            <p:cNvPr id="9294" name="TextBox 57"/>
            <p:cNvSpPr txBox="1">
              <a:spLocks noChangeArrowheads="1"/>
            </p:cNvSpPr>
            <p:nvPr/>
          </p:nvSpPr>
          <p:spPr bwMode="auto">
            <a:xfrm>
              <a:off x="3787775" y="5327650"/>
              <a:ext cx="5826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600">
                  <a:cs typeface="Times New Roman" panose="02020603050405020304" pitchFamily="18" charset="0"/>
                </a:rPr>
                <a:t>AN2</a:t>
              </a:r>
              <a:endParaRPr lang="zh-CN" altLang="en-US" sz="1600">
                <a:cs typeface="Times New Roman" panose="02020603050405020304" pitchFamily="18" charset="0"/>
              </a:endParaRPr>
            </a:p>
          </p:txBody>
        </p:sp>
        <p:sp>
          <p:nvSpPr>
            <p:cNvPr id="9295" name="TextBox 58"/>
            <p:cNvSpPr txBox="1">
              <a:spLocks noChangeArrowheads="1"/>
            </p:cNvSpPr>
            <p:nvPr/>
          </p:nvSpPr>
          <p:spPr bwMode="auto">
            <a:xfrm>
              <a:off x="3779838" y="5692775"/>
              <a:ext cx="5826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600">
                  <a:cs typeface="Times New Roman" panose="02020603050405020304" pitchFamily="18" charset="0"/>
                </a:rPr>
                <a:t>AN3</a:t>
              </a:r>
              <a:endParaRPr lang="zh-CN" altLang="en-US" sz="1600">
                <a:cs typeface="Times New Roman" panose="02020603050405020304" pitchFamily="18" charset="0"/>
              </a:endParaRPr>
            </a:p>
          </p:txBody>
        </p:sp>
        <p:sp>
          <p:nvSpPr>
            <p:cNvPr id="9296" name="TextBox 59"/>
            <p:cNvSpPr txBox="1">
              <a:spLocks noChangeArrowheads="1"/>
            </p:cNvSpPr>
            <p:nvPr/>
          </p:nvSpPr>
          <p:spPr bwMode="auto">
            <a:xfrm>
              <a:off x="3806825" y="6057900"/>
              <a:ext cx="4921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600">
                  <a:cs typeface="Times New Roman" panose="02020603050405020304" pitchFamily="18" charset="0"/>
                </a:rPr>
                <a:t>DG</a:t>
              </a:r>
              <a:endParaRPr lang="zh-CN" altLang="en-US" sz="1600">
                <a:cs typeface="Times New Roman" panose="02020603050405020304" pitchFamily="18" charset="0"/>
              </a:endParaRPr>
            </a:p>
          </p:txBody>
        </p:sp>
      </p:grpSp>
      <p:grpSp>
        <p:nvGrpSpPr>
          <p:cNvPr id="3" name="组合 81"/>
          <p:cNvGrpSpPr>
            <a:grpSpLocks/>
          </p:cNvGrpSpPr>
          <p:nvPr/>
        </p:nvGrpSpPr>
        <p:grpSpPr bwMode="auto">
          <a:xfrm>
            <a:off x="446088" y="1420813"/>
            <a:ext cx="3213100" cy="4454525"/>
            <a:chOff x="446088" y="1420785"/>
            <a:chExt cx="3213087" cy="4454586"/>
          </a:xfrm>
        </p:grpSpPr>
        <p:sp>
          <p:nvSpPr>
            <p:cNvPr id="9255" name="TextBox 52"/>
            <p:cNvSpPr txBox="1">
              <a:spLocks noChangeArrowheads="1"/>
            </p:cNvSpPr>
            <p:nvPr/>
          </p:nvSpPr>
          <p:spPr bwMode="auto">
            <a:xfrm>
              <a:off x="1658938" y="1420785"/>
              <a:ext cx="949325" cy="8397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a:latin typeface="Arial" panose="020B0604020202020204" pitchFamily="34" charset="0"/>
                </a:rPr>
                <a:t>分频器</a:t>
              </a:r>
            </a:p>
          </p:txBody>
        </p:sp>
        <p:sp>
          <p:nvSpPr>
            <p:cNvPr id="9256" name="TextBox 53"/>
            <p:cNvSpPr txBox="1">
              <a:spLocks noChangeArrowheads="1"/>
            </p:cNvSpPr>
            <p:nvPr/>
          </p:nvSpPr>
          <p:spPr bwMode="auto">
            <a:xfrm>
              <a:off x="1658938" y="2844774"/>
              <a:ext cx="949325" cy="8397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a:latin typeface="Arial" panose="020B0604020202020204" pitchFamily="34" charset="0"/>
                </a:rPr>
                <a:t>脉冲</a:t>
              </a:r>
              <a:endParaRPr lang="en-US" altLang="zh-CN" sz="2000">
                <a:latin typeface="Arial" panose="020B0604020202020204" pitchFamily="34" charset="0"/>
              </a:endParaRPr>
            </a:p>
            <a:p>
              <a:pPr algn="ctr" eaLnBrk="1" hangingPunct="1">
                <a:spcAft>
                  <a:spcPct val="0"/>
                </a:spcAft>
                <a:buFontTx/>
                <a:buNone/>
              </a:pPr>
              <a:r>
                <a:rPr lang="zh-CN" altLang="en-US" sz="2000">
                  <a:latin typeface="Arial" panose="020B0604020202020204" pitchFamily="34" charset="0"/>
                </a:rPr>
                <a:t>分配器</a:t>
              </a:r>
            </a:p>
          </p:txBody>
        </p:sp>
        <p:cxnSp>
          <p:nvCxnSpPr>
            <p:cNvPr id="62" name="直接连接符 61"/>
            <p:cNvCxnSpPr/>
            <p:nvPr/>
          </p:nvCxnSpPr>
          <p:spPr>
            <a:xfrm>
              <a:off x="1111247" y="4684730"/>
              <a:ext cx="547686"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16200000" flipH="1">
              <a:off x="1334290" y="4631548"/>
              <a:ext cx="101601" cy="1095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59" name="TextBox 63"/>
            <p:cNvSpPr txBox="1">
              <a:spLocks noChangeArrowheads="1"/>
            </p:cNvSpPr>
            <p:nvPr/>
          </p:nvSpPr>
          <p:spPr bwMode="auto">
            <a:xfrm>
              <a:off x="1285875" y="4349767"/>
              <a:ext cx="300038"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cs typeface="Times New Roman" panose="02020603050405020304" pitchFamily="18" charset="0"/>
                </a:rPr>
                <a:t>8</a:t>
              </a:r>
              <a:endParaRPr lang="zh-CN" altLang="en-US" sz="1800" b="0">
                <a:cs typeface="Times New Roman" panose="02020603050405020304" pitchFamily="18" charset="0"/>
              </a:endParaRPr>
            </a:p>
          </p:txBody>
        </p:sp>
        <p:sp>
          <p:nvSpPr>
            <p:cNvPr id="9260" name="TextBox 64"/>
            <p:cNvSpPr txBox="1">
              <a:spLocks noChangeArrowheads="1"/>
            </p:cNvSpPr>
            <p:nvPr/>
          </p:nvSpPr>
          <p:spPr bwMode="auto">
            <a:xfrm>
              <a:off x="454025" y="4487896"/>
              <a:ext cx="646113"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cs typeface="Times New Roman" panose="02020603050405020304" pitchFamily="18" charset="0"/>
                </a:rPr>
                <a:t>DG0</a:t>
              </a:r>
              <a:endParaRPr lang="zh-CN" altLang="en-US" sz="1800">
                <a:cs typeface="Times New Roman" panose="02020603050405020304" pitchFamily="18" charset="0"/>
              </a:endParaRPr>
            </a:p>
          </p:txBody>
        </p:sp>
        <p:cxnSp>
          <p:nvCxnSpPr>
            <p:cNvPr id="66" name="直接连接符 65"/>
            <p:cNvCxnSpPr/>
            <p:nvPr/>
          </p:nvCxnSpPr>
          <p:spPr>
            <a:xfrm>
              <a:off x="1103310" y="5043510"/>
              <a:ext cx="547685"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16200000" flipH="1">
              <a:off x="1326353" y="4990328"/>
              <a:ext cx="101601" cy="1095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63" name="TextBox 67"/>
            <p:cNvSpPr txBox="1">
              <a:spLocks noChangeArrowheads="1"/>
            </p:cNvSpPr>
            <p:nvPr/>
          </p:nvSpPr>
          <p:spPr bwMode="auto">
            <a:xfrm>
              <a:off x="1277938" y="4700621"/>
              <a:ext cx="300037"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cs typeface="Times New Roman" panose="02020603050405020304" pitchFamily="18" charset="0"/>
                </a:rPr>
                <a:t>8</a:t>
              </a:r>
              <a:endParaRPr lang="zh-CN" altLang="en-US" sz="1800" b="0">
                <a:cs typeface="Times New Roman" panose="02020603050405020304" pitchFamily="18" charset="0"/>
              </a:endParaRPr>
            </a:p>
          </p:txBody>
        </p:sp>
        <p:sp>
          <p:nvSpPr>
            <p:cNvPr id="9264" name="TextBox 68"/>
            <p:cNvSpPr txBox="1">
              <a:spLocks noChangeArrowheads="1"/>
            </p:cNvSpPr>
            <p:nvPr/>
          </p:nvSpPr>
          <p:spPr bwMode="auto">
            <a:xfrm>
              <a:off x="446088" y="4846671"/>
              <a:ext cx="646112"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cs typeface="Times New Roman" panose="02020603050405020304" pitchFamily="18" charset="0"/>
                </a:rPr>
                <a:t>DG1</a:t>
              </a:r>
              <a:endParaRPr lang="zh-CN" altLang="en-US" sz="1800">
                <a:cs typeface="Times New Roman" panose="02020603050405020304" pitchFamily="18" charset="0"/>
              </a:endParaRPr>
            </a:p>
          </p:txBody>
        </p:sp>
        <p:cxnSp>
          <p:nvCxnSpPr>
            <p:cNvPr id="70" name="直接连接符 69"/>
            <p:cNvCxnSpPr/>
            <p:nvPr/>
          </p:nvCxnSpPr>
          <p:spPr>
            <a:xfrm>
              <a:off x="1111247" y="5394351"/>
              <a:ext cx="54768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6200000" flipH="1">
              <a:off x="1334290" y="5341171"/>
              <a:ext cx="101601" cy="1095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67" name="TextBox 71"/>
            <p:cNvSpPr txBox="1">
              <a:spLocks noChangeArrowheads="1"/>
            </p:cNvSpPr>
            <p:nvPr/>
          </p:nvSpPr>
          <p:spPr bwMode="auto">
            <a:xfrm>
              <a:off x="1285875" y="5051458"/>
              <a:ext cx="30003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cs typeface="Times New Roman" panose="02020603050405020304" pitchFamily="18" charset="0"/>
                </a:rPr>
                <a:t>8</a:t>
              </a:r>
              <a:endParaRPr lang="zh-CN" altLang="en-US" sz="1800" b="0">
                <a:cs typeface="Times New Roman" panose="02020603050405020304" pitchFamily="18" charset="0"/>
              </a:endParaRPr>
            </a:p>
          </p:txBody>
        </p:sp>
        <p:sp>
          <p:nvSpPr>
            <p:cNvPr id="9268" name="TextBox 72"/>
            <p:cNvSpPr txBox="1">
              <a:spLocks noChangeArrowheads="1"/>
            </p:cNvSpPr>
            <p:nvPr/>
          </p:nvSpPr>
          <p:spPr bwMode="auto">
            <a:xfrm>
              <a:off x="454025" y="5197508"/>
              <a:ext cx="64611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cs typeface="Times New Roman" panose="02020603050405020304" pitchFamily="18" charset="0"/>
                </a:rPr>
                <a:t>DG2</a:t>
              </a:r>
              <a:endParaRPr lang="zh-CN" altLang="en-US" sz="1800">
                <a:cs typeface="Times New Roman" panose="02020603050405020304" pitchFamily="18" charset="0"/>
              </a:endParaRPr>
            </a:p>
          </p:txBody>
        </p:sp>
        <p:cxnSp>
          <p:nvCxnSpPr>
            <p:cNvPr id="74" name="直接连接符 73"/>
            <p:cNvCxnSpPr/>
            <p:nvPr/>
          </p:nvCxnSpPr>
          <p:spPr>
            <a:xfrm>
              <a:off x="1103310" y="5753131"/>
              <a:ext cx="547685"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6200000" flipH="1">
              <a:off x="1326353" y="5699951"/>
              <a:ext cx="101601" cy="1095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71" name="TextBox 75"/>
            <p:cNvSpPr txBox="1">
              <a:spLocks noChangeArrowheads="1"/>
            </p:cNvSpPr>
            <p:nvPr/>
          </p:nvSpPr>
          <p:spPr bwMode="auto">
            <a:xfrm>
              <a:off x="1277938" y="5410233"/>
              <a:ext cx="300037"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cs typeface="Times New Roman" panose="02020603050405020304" pitchFamily="18" charset="0"/>
                </a:rPr>
                <a:t>8</a:t>
              </a:r>
              <a:endParaRPr lang="zh-CN" altLang="en-US" sz="1800" b="0">
                <a:cs typeface="Times New Roman" panose="02020603050405020304" pitchFamily="18" charset="0"/>
              </a:endParaRPr>
            </a:p>
          </p:txBody>
        </p:sp>
        <p:sp>
          <p:nvSpPr>
            <p:cNvPr id="9272" name="TextBox 76"/>
            <p:cNvSpPr txBox="1">
              <a:spLocks noChangeArrowheads="1"/>
            </p:cNvSpPr>
            <p:nvPr/>
          </p:nvSpPr>
          <p:spPr bwMode="auto">
            <a:xfrm>
              <a:off x="446088" y="5556283"/>
              <a:ext cx="646112"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cs typeface="Times New Roman" panose="02020603050405020304" pitchFamily="18" charset="0"/>
                </a:rPr>
                <a:t>DG3</a:t>
              </a:r>
              <a:endParaRPr lang="zh-CN" altLang="en-US" sz="1800">
                <a:cs typeface="Times New Roman" panose="02020603050405020304" pitchFamily="18" charset="0"/>
              </a:endParaRPr>
            </a:p>
          </p:txBody>
        </p:sp>
        <p:cxnSp>
          <p:nvCxnSpPr>
            <p:cNvPr id="78" name="直接连接符 77"/>
            <p:cNvCxnSpPr/>
            <p:nvPr/>
          </p:nvCxnSpPr>
          <p:spPr>
            <a:xfrm>
              <a:off x="1111247" y="1822427"/>
              <a:ext cx="54768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74" name="TextBox 78"/>
            <p:cNvSpPr txBox="1">
              <a:spLocks noChangeArrowheads="1"/>
            </p:cNvSpPr>
            <p:nvPr/>
          </p:nvSpPr>
          <p:spPr bwMode="auto">
            <a:xfrm>
              <a:off x="490538" y="1658910"/>
              <a:ext cx="5429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cs typeface="Times New Roman" panose="02020603050405020304" pitchFamily="18" charset="0"/>
                </a:rPr>
                <a:t>Clk</a:t>
              </a:r>
              <a:endParaRPr lang="zh-CN" altLang="en-US" sz="1800">
                <a:cs typeface="Times New Roman" panose="02020603050405020304" pitchFamily="18" charset="0"/>
              </a:endParaRPr>
            </a:p>
          </p:txBody>
        </p:sp>
        <p:cxnSp>
          <p:nvCxnSpPr>
            <p:cNvPr id="88" name="直接连接符 87"/>
            <p:cNvCxnSpPr/>
            <p:nvPr/>
          </p:nvCxnSpPr>
          <p:spPr>
            <a:xfrm rot="16200000" flipH="1">
              <a:off x="2779702" y="5168924"/>
              <a:ext cx="131764" cy="1095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76" name="TextBox 88"/>
            <p:cNvSpPr txBox="1">
              <a:spLocks noChangeArrowheads="1"/>
            </p:cNvSpPr>
            <p:nvPr/>
          </p:nvSpPr>
          <p:spPr bwMode="auto">
            <a:xfrm>
              <a:off x="2746375" y="4889533"/>
              <a:ext cx="3000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cs typeface="Times New Roman" panose="02020603050405020304" pitchFamily="18" charset="0"/>
                </a:rPr>
                <a:t>8</a:t>
              </a:r>
              <a:endParaRPr lang="zh-CN" altLang="en-US" sz="1800" b="0">
                <a:cs typeface="Times New Roman" panose="02020603050405020304" pitchFamily="18" charset="0"/>
              </a:endParaRPr>
            </a:p>
          </p:txBody>
        </p:sp>
        <p:cxnSp>
          <p:nvCxnSpPr>
            <p:cNvPr id="91" name="直接连接符 90"/>
            <p:cNvCxnSpPr/>
            <p:nvPr/>
          </p:nvCxnSpPr>
          <p:spPr>
            <a:xfrm>
              <a:off x="2563804" y="5219724"/>
              <a:ext cx="547685"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78" name="TextBox 91"/>
            <p:cNvSpPr txBox="1">
              <a:spLocks noChangeArrowheads="1"/>
            </p:cNvSpPr>
            <p:nvPr/>
          </p:nvSpPr>
          <p:spPr bwMode="auto">
            <a:xfrm>
              <a:off x="3111500" y="5035583"/>
              <a:ext cx="5302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cs typeface="Times New Roman" panose="02020603050405020304" pitchFamily="18" charset="0"/>
                </a:rPr>
                <a:t>DG</a:t>
              </a:r>
              <a:endParaRPr lang="zh-CN" altLang="en-US" sz="1800">
                <a:cs typeface="Times New Roman" panose="02020603050405020304" pitchFamily="18" charset="0"/>
              </a:endParaRPr>
            </a:p>
          </p:txBody>
        </p:sp>
        <p:cxnSp>
          <p:nvCxnSpPr>
            <p:cNvPr id="98" name="直接连接符 97"/>
            <p:cNvCxnSpPr>
              <a:stCxn id="9255" idx="2"/>
              <a:endCxn id="9256" idx="0"/>
            </p:cNvCxnSpPr>
            <p:nvPr/>
          </p:nvCxnSpPr>
          <p:spPr>
            <a:xfrm rot="5400000">
              <a:off x="1842283" y="2551894"/>
              <a:ext cx="58420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rot="16200000" flipH="1">
              <a:off x="2736840" y="4110048"/>
              <a:ext cx="131765" cy="1095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81" name="TextBox 110"/>
            <p:cNvSpPr txBox="1">
              <a:spLocks noChangeArrowheads="1"/>
            </p:cNvSpPr>
            <p:nvPr/>
          </p:nvSpPr>
          <p:spPr bwMode="auto">
            <a:xfrm>
              <a:off x="2703500" y="383065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cs typeface="Times New Roman" panose="02020603050405020304" pitchFamily="18" charset="0"/>
                </a:rPr>
                <a:t>4</a:t>
              </a:r>
              <a:endParaRPr lang="zh-CN" altLang="en-US" sz="1800" b="0">
                <a:cs typeface="Times New Roman" panose="02020603050405020304" pitchFamily="18" charset="0"/>
              </a:endParaRPr>
            </a:p>
          </p:txBody>
        </p:sp>
        <p:cxnSp>
          <p:nvCxnSpPr>
            <p:cNvPr id="112" name="直接连接符 111"/>
            <p:cNvCxnSpPr/>
            <p:nvPr/>
          </p:nvCxnSpPr>
          <p:spPr>
            <a:xfrm>
              <a:off x="2125656" y="4154497"/>
              <a:ext cx="1022346" cy="31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83" name="TextBox 112"/>
            <p:cNvSpPr txBox="1">
              <a:spLocks noChangeArrowheads="1"/>
            </p:cNvSpPr>
            <p:nvPr/>
          </p:nvSpPr>
          <p:spPr bwMode="auto">
            <a:xfrm>
              <a:off x="3141650" y="3971938"/>
              <a:ext cx="51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cs typeface="Times New Roman" panose="02020603050405020304" pitchFamily="18" charset="0"/>
                </a:rPr>
                <a:t>AN</a:t>
              </a:r>
              <a:endParaRPr lang="zh-CN" altLang="en-US" sz="1800">
                <a:cs typeface="Times New Roman" panose="02020603050405020304" pitchFamily="18" charset="0"/>
              </a:endParaRPr>
            </a:p>
          </p:txBody>
        </p:sp>
        <p:cxnSp>
          <p:nvCxnSpPr>
            <p:cNvPr id="114" name="直接连接符 113"/>
            <p:cNvCxnSpPr>
              <a:stCxn id="9256" idx="2"/>
              <a:endCxn id="9285" idx="0"/>
            </p:cNvCxnSpPr>
            <p:nvPr/>
          </p:nvCxnSpPr>
          <p:spPr>
            <a:xfrm rot="5400000">
              <a:off x="1677181" y="4141003"/>
              <a:ext cx="9144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85" name="TextBox 54"/>
            <p:cNvSpPr txBox="1">
              <a:spLocks noChangeArrowheads="1"/>
            </p:cNvSpPr>
            <p:nvPr/>
          </p:nvSpPr>
          <p:spPr bwMode="auto">
            <a:xfrm>
              <a:off x="1658938" y="4597433"/>
              <a:ext cx="949325" cy="1277938"/>
            </a:xfrm>
            <a:prstGeom prst="rect">
              <a:avLst/>
            </a:prstGeom>
            <a:solidFill>
              <a:srgbClr val="FFFFFF"/>
            </a:solidFill>
            <a:ln w="19050">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a:latin typeface="Arial" panose="020B0604020202020204" pitchFamily="34" charset="0"/>
                </a:rPr>
                <a:t>多路</a:t>
              </a:r>
              <a:endParaRPr lang="en-US" altLang="zh-CN" sz="2000">
                <a:latin typeface="Arial" panose="020B0604020202020204" pitchFamily="34" charset="0"/>
              </a:endParaRPr>
            </a:p>
            <a:p>
              <a:pPr algn="ctr" eaLnBrk="1" hangingPunct="1">
                <a:spcAft>
                  <a:spcPct val="0"/>
                </a:spcAft>
                <a:buFontTx/>
                <a:buNone/>
              </a:pPr>
              <a:r>
                <a:rPr lang="zh-CN" altLang="en-US" sz="2000">
                  <a:latin typeface="Arial" panose="020B0604020202020204" pitchFamily="34" charset="0"/>
                </a:rPr>
                <a:t>选择器</a:t>
              </a:r>
            </a:p>
          </p:txBody>
        </p:sp>
        <p:sp>
          <p:nvSpPr>
            <p:cNvPr id="9286" name="TextBox 78"/>
            <p:cNvSpPr txBox="1">
              <a:spLocks noChangeArrowheads="1"/>
            </p:cNvSpPr>
            <p:nvPr/>
          </p:nvSpPr>
          <p:spPr bwMode="auto">
            <a:xfrm>
              <a:off x="2198655" y="2370123"/>
              <a:ext cx="10054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cs typeface="Times New Roman" panose="02020603050405020304" pitchFamily="18" charset="0"/>
                </a:rPr>
                <a:t>Clk_low</a:t>
              </a:r>
              <a:endParaRPr lang="zh-CN" altLang="en-US" sz="1800">
                <a:cs typeface="Times New Roman" panose="02020603050405020304" pitchFamily="18" charset="0"/>
              </a:endParaRPr>
            </a:p>
          </p:txBody>
        </p:sp>
        <p:cxnSp>
          <p:nvCxnSpPr>
            <p:cNvPr id="80" name="直接连接符 79"/>
            <p:cNvCxnSpPr/>
            <p:nvPr/>
          </p:nvCxnSpPr>
          <p:spPr>
            <a:xfrm>
              <a:off x="2052632" y="4319600"/>
              <a:ext cx="146049" cy="95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88" name="TextBox 110"/>
            <p:cNvSpPr txBox="1">
              <a:spLocks noChangeArrowheads="1"/>
            </p:cNvSpPr>
            <p:nvPr/>
          </p:nvSpPr>
          <p:spPr bwMode="auto">
            <a:xfrm>
              <a:off x="1760499" y="4154502"/>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cs typeface="Times New Roman" panose="02020603050405020304" pitchFamily="18" charset="0"/>
                </a:rPr>
                <a:t>4</a:t>
              </a:r>
              <a:endParaRPr lang="zh-CN" altLang="en-US" sz="1800" b="0">
                <a:cs typeface="Times New Roman" panose="02020603050405020304" pitchFamily="18" charset="0"/>
              </a:endParaRPr>
            </a:p>
          </p:txBody>
        </p:sp>
        <p:cxnSp>
          <p:nvCxnSpPr>
            <p:cNvPr id="89" name="直接连接符 88"/>
            <p:cNvCxnSpPr/>
            <p:nvPr/>
          </p:nvCxnSpPr>
          <p:spPr>
            <a:xfrm>
              <a:off x="2052632" y="3867155"/>
              <a:ext cx="146049" cy="95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90" name="TextBox 110"/>
            <p:cNvSpPr txBox="1">
              <a:spLocks noChangeArrowheads="1"/>
            </p:cNvSpPr>
            <p:nvPr/>
          </p:nvSpPr>
          <p:spPr bwMode="auto">
            <a:xfrm>
              <a:off x="1760499" y="3721104"/>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cs typeface="Times New Roman" panose="02020603050405020304" pitchFamily="18" charset="0"/>
                </a:rPr>
                <a:t>4</a:t>
              </a:r>
              <a:endParaRPr lang="zh-CN" altLang="en-US" sz="1800" b="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a:t>按键</a:t>
            </a:r>
            <a:r>
              <a:rPr lang="en-US" altLang="zh-CN"/>
              <a:t>/</a:t>
            </a:r>
            <a:r>
              <a:rPr lang="zh-CN" altLang="en-US"/>
              <a:t>开关去抖动</a:t>
            </a:r>
          </a:p>
        </p:txBody>
      </p:sp>
      <p:sp>
        <p:nvSpPr>
          <p:cNvPr id="11267"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2D84483-2F44-481D-8DE7-185BC9C5CAD8}"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11268"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(4)</a:t>
            </a:r>
          </a:p>
        </p:txBody>
      </p:sp>
      <p:sp>
        <p:nvSpPr>
          <p:cNvPr id="1126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15869425-52A9-420D-87E7-9510FA5651A2}" type="slidenum">
              <a:rPr lang="en-US" altLang="zh-CN" sz="1800" b="0" smtClean="0">
                <a:solidFill>
                  <a:srgbClr val="B2B2B2"/>
                </a:solidFill>
                <a:latin typeface="Arial" panose="020B0604020202020204" pitchFamily="34" charset="0"/>
              </a:rPr>
              <a:pPr>
                <a:spcAft>
                  <a:spcPct val="0"/>
                </a:spcAft>
                <a:buFontTx/>
                <a:buNone/>
              </a:pPr>
              <a:t>5</a:t>
            </a:fld>
            <a:endParaRPr lang="en-US" altLang="zh-CN" sz="1800" b="0">
              <a:solidFill>
                <a:srgbClr val="B2B2B2"/>
              </a:solidFill>
              <a:latin typeface="Arial" panose="020B0604020202020204" pitchFamily="34" charset="0"/>
            </a:endParaRPr>
          </a:p>
        </p:txBody>
      </p:sp>
      <p:grpSp>
        <p:nvGrpSpPr>
          <p:cNvPr id="11270" name="组合 82"/>
          <p:cNvGrpSpPr>
            <a:grpSpLocks/>
          </p:cNvGrpSpPr>
          <p:nvPr/>
        </p:nvGrpSpPr>
        <p:grpSpPr bwMode="auto">
          <a:xfrm>
            <a:off x="263525" y="3519488"/>
            <a:ext cx="8616950" cy="2740025"/>
            <a:chOff x="263525" y="3519488"/>
            <a:chExt cx="8616950" cy="2740025"/>
          </a:xfrm>
        </p:grpSpPr>
        <p:cxnSp>
          <p:nvCxnSpPr>
            <p:cNvPr id="128" name="直接连接符 127"/>
            <p:cNvCxnSpPr/>
            <p:nvPr/>
          </p:nvCxnSpPr>
          <p:spPr>
            <a:xfrm rot="5400000">
              <a:off x="1339851" y="4778375"/>
              <a:ext cx="328612"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847725" y="4943475"/>
              <a:ext cx="657225"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rot="5400000">
              <a:off x="1851026" y="4778375"/>
              <a:ext cx="328612"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2016125" y="4941888"/>
              <a:ext cx="401638"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rot="5400000">
              <a:off x="2251076" y="4778375"/>
              <a:ext cx="328612"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5400000">
              <a:off x="958057" y="4158456"/>
              <a:ext cx="328612" cy="3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847725" y="4322763"/>
              <a:ext cx="7959725"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rot="5400000">
              <a:off x="1229519" y="4156869"/>
              <a:ext cx="328613" cy="3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5400000">
              <a:off x="1504950" y="4157663"/>
              <a:ext cx="328613"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rot="5400000">
              <a:off x="1776412" y="4157663"/>
              <a:ext cx="328613"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rot="5400000">
              <a:off x="2052637" y="4157663"/>
              <a:ext cx="328613"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5400000">
              <a:off x="2324100" y="4157663"/>
              <a:ext cx="328613"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5400000">
              <a:off x="2599531" y="4156869"/>
              <a:ext cx="328613" cy="3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5400000">
              <a:off x="2870995" y="4155281"/>
              <a:ext cx="328612" cy="3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rot="5400000">
              <a:off x="3146426" y="4159250"/>
              <a:ext cx="328612"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5400000">
              <a:off x="3417887" y="4157663"/>
              <a:ext cx="328613"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5400000">
              <a:off x="3694112" y="4157663"/>
              <a:ext cx="328613"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rot="5400000">
              <a:off x="3965575" y="4157663"/>
              <a:ext cx="328613"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rot="5400000">
              <a:off x="4241006" y="4156869"/>
              <a:ext cx="328613" cy="3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rot="5400000">
              <a:off x="4512469" y="4156869"/>
              <a:ext cx="328613" cy="3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rot="5400000">
              <a:off x="4787900" y="4157663"/>
              <a:ext cx="328613"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rot="5400000">
              <a:off x="5059363" y="4156075"/>
              <a:ext cx="328612"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rot="5400000">
              <a:off x="5335588" y="4159250"/>
              <a:ext cx="328612"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rot="5400000">
              <a:off x="5607050" y="4157663"/>
              <a:ext cx="328613"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rot="5400000">
              <a:off x="5882481" y="4156869"/>
              <a:ext cx="328613" cy="3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rot="5400000">
              <a:off x="6153944" y="4156869"/>
              <a:ext cx="328613" cy="3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5400000">
              <a:off x="6429375" y="4157663"/>
              <a:ext cx="328613"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5400000">
              <a:off x="6700837" y="4157663"/>
              <a:ext cx="328613"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rot="5400000">
              <a:off x="6977062" y="4157663"/>
              <a:ext cx="328613"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rot="5400000">
              <a:off x="7248526" y="4156075"/>
              <a:ext cx="328612"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rot="5400000">
              <a:off x="7523163" y="4159250"/>
              <a:ext cx="328612"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rot="5400000">
              <a:off x="7795419" y="4156869"/>
              <a:ext cx="328613" cy="3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rot="5400000">
              <a:off x="8070850" y="4157663"/>
              <a:ext cx="328613"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rot="5400000">
              <a:off x="8342312" y="4157663"/>
              <a:ext cx="328613"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1514475" y="4614863"/>
              <a:ext cx="5016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flipV="1">
              <a:off x="2417763" y="4614863"/>
              <a:ext cx="31765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326" name="TextBox 137"/>
            <p:cNvSpPr txBox="1">
              <a:spLocks noChangeArrowheads="1"/>
            </p:cNvSpPr>
            <p:nvPr/>
          </p:nvSpPr>
          <p:spPr bwMode="auto">
            <a:xfrm>
              <a:off x="847725" y="3556000"/>
              <a:ext cx="8032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latin typeface="Courier New" panose="02070309020205020404" pitchFamily="49" charset="0"/>
                  <a:cs typeface="Courier New" panose="02070309020205020404" pitchFamily="49" charset="0"/>
                </a:rPr>
                <a:t>0 0 0 1 2 0 1 2 3 0 0 0 0 0 0 0 0 0 1 0 0 1 2 3 0 0 0 0 0  </a:t>
              </a:r>
              <a:endParaRPr lang="zh-CN" altLang="en-US" sz="1800">
                <a:latin typeface="Courier New" panose="02070309020205020404" pitchFamily="49" charset="0"/>
                <a:cs typeface="Courier New" panose="02070309020205020404" pitchFamily="49" charset="0"/>
              </a:endParaRPr>
            </a:p>
            <a:p>
              <a:pPr eaLnBrk="1" hangingPunct="1">
                <a:spcAft>
                  <a:spcPct val="0"/>
                </a:spcAft>
                <a:buFontTx/>
                <a:buNone/>
              </a:pPr>
              <a:r>
                <a:rPr lang="en-US" altLang="zh-CN" sz="1800">
                  <a:latin typeface="Courier New" panose="02070309020205020404" pitchFamily="49" charset="0"/>
                  <a:cs typeface="Courier New" panose="02070309020205020404" pitchFamily="49" charset="0"/>
                </a:rPr>
                <a:t> </a:t>
              </a:r>
              <a:endParaRPr lang="zh-CN" altLang="en-US" sz="1800">
                <a:latin typeface="Courier New" panose="02070309020205020404" pitchFamily="49" charset="0"/>
                <a:cs typeface="Courier New" panose="02070309020205020404" pitchFamily="49" charset="0"/>
              </a:endParaRPr>
            </a:p>
          </p:txBody>
        </p:sp>
        <p:cxnSp>
          <p:nvCxnSpPr>
            <p:cNvPr id="143" name="直接连接符 142"/>
            <p:cNvCxnSpPr/>
            <p:nvPr/>
          </p:nvCxnSpPr>
          <p:spPr>
            <a:xfrm rot="5400000">
              <a:off x="5430838" y="4778375"/>
              <a:ext cx="328612"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5595938" y="4941888"/>
              <a:ext cx="401637"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rot="5400000">
              <a:off x="5832476" y="4778375"/>
              <a:ext cx="328612"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6007100" y="4614863"/>
              <a:ext cx="5016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rot="5400000">
              <a:off x="6343651" y="4778375"/>
              <a:ext cx="328612"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6507163" y="4943475"/>
              <a:ext cx="2300287"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rot="5400000">
              <a:off x="3201987" y="5399088"/>
              <a:ext cx="3286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847725" y="5564188"/>
              <a:ext cx="251936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3367088" y="5235575"/>
              <a:ext cx="4089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rot="5400000">
              <a:off x="7291387" y="5399088"/>
              <a:ext cx="3286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7456488" y="5564188"/>
              <a:ext cx="1350962"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rot="5400000">
              <a:off x="3203576" y="6092825"/>
              <a:ext cx="328612"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847725" y="6257925"/>
              <a:ext cx="251936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3368675" y="5929313"/>
              <a:ext cx="255588"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rot="5400000">
              <a:off x="3460751" y="6092825"/>
              <a:ext cx="328612"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3622675" y="6257925"/>
              <a:ext cx="5184775"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343" name="TextBox 78"/>
            <p:cNvSpPr txBox="1">
              <a:spLocks noChangeArrowheads="1"/>
            </p:cNvSpPr>
            <p:nvPr/>
          </p:nvSpPr>
          <p:spPr bwMode="auto">
            <a:xfrm>
              <a:off x="263525" y="3957638"/>
              <a:ext cx="5429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cs typeface="Times New Roman" panose="02020603050405020304" pitchFamily="18" charset="0"/>
                </a:rPr>
                <a:t>Clk</a:t>
              </a:r>
              <a:endParaRPr lang="zh-CN" altLang="en-US" sz="1800">
                <a:cs typeface="Times New Roman" panose="02020603050405020304" pitchFamily="18" charset="0"/>
              </a:endParaRPr>
            </a:p>
          </p:txBody>
        </p:sp>
        <p:sp>
          <p:nvSpPr>
            <p:cNvPr id="11344" name="TextBox 78"/>
            <p:cNvSpPr txBox="1">
              <a:spLocks noChangeArrowheads="1"/>
            </p:cNvSpPr>
            <p:nvPr/>
          </p:nvSpPr>
          <p:spPr bwMode="auto">
            <a:xfrm>
              <a:off x="317500" y="4541838"/>
              <a:ext cx="403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cs typeface="Times New Roman" panose="02020603050405020304" pitchFamily="18" charset="0"/>
                </a:rPr>
                <a:t>In</a:t>
              </a:r>
              <a:endParaRPr lang="zh-CN" altLang="en-US" sz="1800">
                <a:cs typeface="Times New Roman" panose="02020603050405020304" pitchFamily="18" charset="0"/>
              </a:endParaRPr>
            </a:p>
          </p:txBody>
        </p:sp>
        <p:sp>
          <p:nvSpPr>
            <p:cNvPr id="11345" name="TextBox 78"/>
            <p:cNvSpPr txBox="1">
              <a:spLocks noChangeArrowheads="1"/>
            </p:cNvSpPr>
            <p:nvPr/>
          </p:nvSpPr>
          <p:spPr bwMode="auto">
            <a:xfrm>
              <a:off x="309563" y="5162550"/>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cs typeface="Times New Roman" panose="02020603050405020304" pitchFamily="18" charset="0"/>
                </a:rPr>
                <a:t>Ol</a:t>
              </a:r>
              <a:endParaRPr lang="zh-CN" altLang="en-US" sz="1800">
                <a:cs typeface="Times New Roman" panose="02020603050405020304" pitchFamily="18" charset="0"/>
              </a:endParaRPr>
            </a:p>
          </p:txBody>
        </p:sp>
        <p:sp>
          <p:nvSpPr>
            <p:cNvPr id="11346" name="TextBox 78"/>
            <p:cNvSpPr txBox="1">
              <a:spLocks noChangeArrowheads="1"/>
            </p:cNvSpPr>
            <p:nvPr/>
          </p:nvSpPr>
          <p:spPr bwMode="auto">
            <a:xfrm>
              <a:off x="282575" y="5856288"/>
              <a:ext cx="492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cs typeface="Times New Roman" panose="02020603050405020304" pitchFamily="18" charset="0"/>
                </a:rPr>
                <a:t>Op</a:t>
              </a:r>
              <a:endParaRPr lang="zh-CN" altLang="en-US" sz="1800">
                <a:cs typeface="Times New Roman" panose="02020603050405020304" pitchFamily="18" charset="0"/>
              </a:endParaRPr>
            </a:p>
          </p:txBody>
        </p:sp>
        <p:sp>
          <p:nvSpPr>
            <p:cNvPr id="11347" name="TextBox 78"/>
            <p:cNvSpPr txBox="1">
              <a:spLocks noChangeArrowheads="1"/>
            </p:cNvSpPr>
            <p:nvPr/>
          </p:nvSpPr>
          <p:spPr bwMode="auto">
            <a:xfrm>
              <a:off x="263525" y="3519488"/>
              <a:ext cx="5572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cs typeface="Times New Roman" panose="02020603050405020304" pitchFamily="18" charset="0"/>
                </a:rPr>
                <a:t>Cnt</a:t>
              </a:r>
              <a:endParaRPr lang="zh-CN" altLang="en-US" sz="1800">
                <a:cs typeface="Times New Roman" panose="02020603050405020304" pitchFamily="18" charset="0"/>
              </a:endParaRPr>
            </a:p>
          </p:txBody>
        </p:sp>
      </p:grpSp>
      <p:sp>
        <p:nvSpPr>
          <p:cNvPr id="11271" name="TextBox 7"/>
          <p:cNvSpPr txBox="1">
            <a:spLocks noChangeArrowheads="1"/>
          </p:cNvSpPr>
          <p:nvPr/>
        </p:nvSpPr>
        <p:spPr bwMode="auto">
          <a:xfrm>
            <a:off x="6573838" y="1493838"/>
            <a:ext cx="1108075" cy="13477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400">
                <a:cs typeface="Times New Roman" panose="02020603050405020304" pitchFamily="18" charset="0"/>
              </a:rPr>
              <a:t>输入</a:t>
            </a:r>
            <a:endParaRPr lang="en-US" altLang="zh-CN" sz="2400">
              <a:cs typeface="Times New Roman" panose="02020603050405020304" pitchFamily="18" charset="0"/>
            </a:endParaRPr>
          </a:p>
          <a:p>
            <a:pPr algn="ctr" eaLnBrk="1" hangingPunct="1">
              <a:spcAft>
                <a:spcPct val="0"/>
              </a:spcAft>
              <a:buFontTx/>
              <a:buNone/>
            </a:pPr>
            <a:r>
              <a:rPr lang="zh-CN" altLang="en-US" sz="2400">
                <a:cs typeface="Times New Roman" panose="02020603050405020304" pitchFamily="18" charset="0"/>
              </a:rPr>
              <a:t>整形</a:t>
            </a:r>
            <a:endParaRPr lang="en-US" altLang="zh-CN" sz="2400">
              <a:cs typeface="Times New Roman" panose="02020603050405020304" pitchFamily="18" charset="0"/>
            </a:endParaRPr>
          </a:p>
          <a:p>
            <a:pPr algn="ctr" eaLnBrk="1" hangingPunct="1">
              <a:spcAft>
                <a:spcPct val="0"/>
              </a:spcAft>
              <a:buFontTx/>
              <a:buNone/>
            </a:pPr>
            <a:r>
              <a:rPr lang="zh-CN" altLang="en-US" sz="2400">
                <a:cs typeface="Times New Roman" panose="02020603050405020304" pitchFamily="18" charset="0"/>
              </a:rPr>
              <a:t>电路</a:t>
            </a:r>
          </a:p>
        </p:txBody>
      </p:sp>
      <p:cxnSp>
        <p:nvCxnSpPr>
          <p:cNvPr id="69" name="直接连接符 68"/>
          <p:cNvCxnSpPr/>
          <p:nvPr/>
        </p:nvCxnSpPr>
        <p:spPr>
          <a:xfrm>
            <a:off x="6026150" y="1822450"/>
            <a:ext cx="5476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273" name="TextBox 17"/>
          <p:cNvSpPr txBox="1">
            <a:spLocks noChangeArrowheads="1"/>
          </p:cNvSpPr>
          <p:nvPr/>
        </p:nvSpPr>
        <p:spPr bwMode="auto">
          <a:xfrm>
            <a:off x="5545138" y="1643063"/>
            <a:ext cx="4016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800">
                <a:cs typeface="Times New Roman" panose="02020603050405020304" pitchFamily="18" charset="0"/>
              </a:rPr>
              <a:t>In</a:t>
            </a:r>
            <a:endParaRPr lang="zh-CN" altLang="en-US" sz="1800">
              <a:cs typeface="Times New Roman" panose="02020603050405020304" pitchFamily="18" charset="0"/>
            </a:endParaRPr>
          </a:p>
        </p:txBody>
      </p:sp>
      <p:cxnSp>
        <p:nvCxnSpPr>
          <p:cNvPr id="77" name="直接连接符 76"/>
          <p:cNvCxnSpPr/>
          <p:nvPr/>
        </p:nvCxnSpPr>
        <p:spPr>
          <a:xfrm>
            <a:off x="6026150" y="2470150"/>
            <a:ext cx="5476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275" name="TextBox 25"/>
          <p:cNvSpPr txBox="1">
            <a:spLocks noChangeArrowheads="1"/>
          </p:cNvSpPr>
          <p:nvPr/>
        </p:nvSpPr>
        <p:spPr bwMode="auto">
          <a:xfrm>
            <a:off x="5495925" y="2290763"/>
            <a:ext cx="542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cs typeface="Times New Roman" panose="02020603050405020304" pitchFamily="18" charset="0"/>
              </a:rPr>
              <a:t>Clk</a:t>
            </a:r>
            <a:endParaRPr lang="zh-CN" altLang="en-US" sz="1800">
              <a:cs typeface="Times New Roman" panose="02020603050405020304" pitchFamily="18" charset="0"/>
            </a:endParaRPr>
          </a:p>
        </p:txBody>
      </p:sp>
      <p:cxnSp>
        <p:nvCxnSpPr>
          <p:cNvPr id="90" name="直接连接符 89"/>
          <p:cNvCxnSpPr/>
          <p:nvPr/>
        </p:nvCxnSpPr>
        <p:spPr>
          <a:xfrm>
            <a:off x="7681913" y="1822450"/>
            <a:ext cx="547687"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277" name="TextBox 35"/>
          <p:cNvSpPr txBox="1">
            <a:spLocks noChangeArrowheads="1"/>
          </p:cNvSpPr>
          <p:nvPr/>
        </p:nvSpPr>
        <p:spPr bwMode="auto">
          <a:xfrm>
            <a:off x="8266113" y="1643063"/>
            <a:ext cx="425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cs typeface="Times New Roman" panose="02020603050405020304" pitchFamily="18" charset="0"/>
              </a:rPr>
              <a:t>Ol</a:t>
            </a:r>
            <a:endParaRPr lang="zh-CN" altLang="en-US" sz="1800">
              <a:cs typeface="Times New Roman" panose="02020603050405020304" pitchFamily="18" charset="0"/>
            </a:endParaRPr>
          </a:p>
        </p:txBody>
      </p:sp>
      <p:cxnSp>
        <p:nvCxnSpPr>
          <p:cNvPr id="114" name="直接连接符 113"/>
          <p:cNvCxnSpPr/>
          <p:nvPr/>
        </p:nvCxnSpPr>
        <p:spPr>
          <a:xfrm>
            <a:off x="7681913" y="2470150"/>
            <a:ext cx="547687"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279" name="TextBox 43"/>
          <p:cNvSpPr txBox="1">
            <a:spLocks noChangeArrowheads="1"/>
          </p:cNvSpPr>
          <p:nvPr/>
        </p:nvSpPr>
        <p:spPr bwMode="auto">
          <a:xfrm>
            <a:off x="8266113" y="2290763"/>
            <a:ext cx="492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cs typeface="Times New Roman" panose="02020603050405020304" pitchFamily="18" charset="0"/>
              </a:rPr>
              <a:t>Op</a:t>
            </a:r>
            <a:endParaRPr lang="zh-CN" altLang="en-US" sz="1800">
              <a:cs typeface="Times New Roman" panose="02020603050405020304" pitchFamily="18" charset="0"/>
            </a:endParaRPr>
          </a:p>
        </p:txBody>
      </p:sp>
      <p:sp>
        <p:nvSpPr>
          <p:cNvPr id="11280" name="内容占位符 2"/>
          <p:cNvSpPr txBox="1">
            <a:spLocks/>
          </p:cNvSpPr>
          <p:nvPr/>
        </p:nvSpPr>
        <p:spPr bwMode="auto">
          <a:xfrm>
            <a:off x="457200" y="1392238"/>
            <a:ext cx="5014913" cy="203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r>
              <a:rPr lang="zh-CN" altLang="en-US" sz="2400"/>
              <a:t>若</a:t>
            </a:r>
            <a:r>
              <a:rPr lang="en-US" altLang="zh-CN" sz="2400"/>
              <a:t>In≠Ol</a:t>
            </a:r>
            <a:r>
              <a:rPr lang="zh-CN" altLang="en-US" sz="2400"/>
              <a:t>，则</a:t>
            </a:r>
            <a:r>
              <a:rPr lang="en-US" altLang="zh-CN" sz="2400"/>
              <a:t>Cnt</a:t>
            </a:r>
            <a:r>
              <a:rPr lang="zh-CN" altLang="en-US" sz="2400"/>
              <a:t>计数，否则清零</a:t>
            </a:r>
            <a:endParaRPr lang="en-US" altLang="zh-CN" sz="2400"/>
          </a:p>
          <a:p>
            <a:r>
              <a:rPr lang="zh-CN" altLang="en-US" sz="2400"/>
              <a:t>若</a:t>
            </a:r>
            <a:r>
              <a:rPr lang="en-US" altLang="zh-CN" sz="2400"/>
              <a:t>Cnt=N</a:t>
            </a:r>
            <a:r>
              <a:rPr lang="zh-CN" altLang="en-US" sz="2400"/>
              <a:t>，则</a:t>
            </a:r>
            <a:r>
              <a:rPr lang="en-US" altLang="zh-CN" sz="2400"/>
              <a:t>Ol=in</a:t>
            </a:r>
            <a:r>
              <a:rPr lang="zh-CN" altLang="en-US" sz="2400"/>
              <a:t>，</a:t>
            </a:r>
            <a:r>
              <a:rPr lang="en-US" altLang="zh-CN" sz="2400"/>
              <a:t>Cnt=0</a:t>
            </a:r>
          </a:p>
          <a:p>
            <a:r>
              <a:rPr lang="zh-CN" altLang="en-US" sz="2400"/>
              <a:t>若</a:t>
            </a:r>
            <a:r>
              <a:rPr lang="en-US" altLang="zh-CN" sz="2400"/>
              <a:t>Cnt=N</a:t>
            </a:r>
            <a:r>
              <a:rPr lang="zh-CN" altLang="en-US" sz="2400"/>
              <a:t>且</a:t>
            </a:r>
            <a:r>
              <a:rPr lang="en-US" altLang="zh-CN" sz="2400"/>
              <a:t>In=1</a:t>
            </a:r>
            <a:r>
              <a:rPr lang="zh-CN" altLang="en-US" sz="2400"/>
              <a:t>，则</a:t>
            </a:r>
            <a:r>
              <a:rPr lang="en-US" altLang="zh-CN" sz="2400"/>
              <a:t>Op=1</a:t>
            </a:r>
          </a:p>
          <a:p>
            <a:r>
              <a:rPr lang="zh-CN" altLang="en-US" sz="2400"/>
              <a:t>若</a:t>
            </a:r>
            <a:r>
              <a:rPr lang="en-US" altLang="zh-CN" sz="2400"/>
              <a:t>Op=1</a:t>
            </a:r>
            <a:r>
              <a:rPr lang="zh-CN" altLang="en-US" sz="2400"/>
              <a:t>，则</a:t>
            </a:r>
            <a:r>
              <a:rPr lang="en-US" altLang="zh-CN" sz="2400"/>
              <a:t>Op=0</a:t>
            </a:r>
            <a:endParaRPr lang="zh-CN" altLang="en-US" sz="2400"/>
          </a:p>
        </p:txBody>
      </p:sp>
      <p:cxnSp>
        <p:nvCxnSpPr>
          <p:cNvPr id="139" name="直接连接符 138"/>
          <p:cNvCxnSpPr/>
          <p:nvPr/>
        </p:nvCxnSpPr>
        <p:spPr>
          <a:xfrm rot="5400000">
            <a:off x="631825" y="5364163"/>
            <a:ext cx="2081213" cy="158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rot="5400000">
            <a:off x="1169988" y="5362575"/>
            <a:ext cx="2081212" cy="1588"/>
          </a:xfrm>
          <a:prstGeom prst="line">
            <a:avLst/>
          </a:prstGeom>
          <a:ln w="19050">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rot="5400000">
            <a:off x="2270126" y="5372100"/>
            <a:ext cx="2081212" cy="1587"/>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rot="5400000">
            <a:off x="1450976" y="5372100"/>
            <a:ext cx="2081212" cy="158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rot="5400000">
            <a:off x="4737101" y="5362575"/>
            <a:ext cx="2081212" cy="158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rot="5400000">
            <a:off x="5013326" y="5362575"/>
            <a:ext cx="2081212" cy="1587"/>
          </a:xfrm>
          <a:prstGeom prst="line">
            <a:avLst/>
          </a:prstGeom>
          <a:ln w="19050">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rot="5400000">
            <a:off x="6383338" y="5362575"/>
            <a:ext cx="2081212" cy="158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rot="5400000">
            <a:off x="5551487" y="5364163"/>
            <a:ext cx="2081213" cy="158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289" name="TextBox 25"/>
          <p:cNvSpPr txBox="1">
            <a:spLocks noChangeArrowheads="1"/>
          </p:cNvSpPr>
          <p:nvPr/>
        </p:nvSpPr>
        <p:spPr bwMode="auto">
          <a:xfrm>
            <a:off x="4654550" y="3000375"/>
            <a:ext cx="41163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a:cs typeface="Times New Roman" panose="02020603050405020304" pitchFamily="18" charset="0"/>
              </a:rPr>
              <a:t>抖动持续时间一般在</a:t>
            </a:r>
            <a:r>
              <a:rPr lang="en-US" altLang="zh-CN" sz="2400">
                <a:cs typeface="Times New Roman" panose="02020603050405020304" pitchFamily="18" charset="0"/>
              </a:rPr>
              <a:t>5</a:t>
            </a:r>
            <a:r>
              <a:rPr lang="zh-CN" altLang="en-US" sz="2400">
                <a:cs typeface="Times New Roman" panose="02020603050405020304" pitchFamily="18" charset="0"/>
              </a:rPr>
              <a:t>～</a:t>
            </a:r>
            <a:r>
              <a:rPr lang="en-US" altLang="zh-CN" sz="2400">
                <a:cs typeface="Times New Roman" panose="02020603050405020304" pitchFamily="18" charset="0"/>
              </a:rPr>
              <a:t>10ms</a:t>
            </a:r>
            <a:endParaRPr lang="zh-CN" altLang="en-US" sz="240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211595D-FB06-467E-B867-91258FD8C851}"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13315"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(4)</a:t>
            </a:r>
          </a:p>
        </p:txBody>
      </p:sp>
      <p:sp>
        <p:nvSpPr>
          <p:cNvPr id="1331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8511CE3-CE49-43FA-84C8-878CCC76DF7C}" type="slidenum">
              <a:rPr lang="en-US" altLang="zh-CN" sz="1800" b="0" smtClean="0">
                <a:solidFill>
                  <a:srgbClr val="B2B2B2"/>
                </a:solidFill>
                <a:latin typeface="Arial" panose="020B0604020202020204" pitchFamily="34" charset="0"/>
              </a:rPr>
              <a:pPr>
                <a:spcAft>
                  <a:spcPct val="0"/>
                </a:spcAft>
                <a:buFontTx/>
                <a:buNone/>
              </a:pPr>
              <a:t>6</a:t>
            </a:fld>
            <a:endParaRPr lang="en-US" altLang="zh-CN" sz="1800" b="0">
              <a:solidFill>
                <a:srgbClr val="B2B2B2"/>
              </a:solidFill>
              <a:latin typeface="Arial" panose="020B0604020202020204" pitchFamily="34" charset="0"/>
            </a:endParaRPr>
          </a:p>
        </p:txBody>
      </p:sp>
      <p:sp>
        <p:nvSpPr>
          <p:cNvPr id="13317" name="Rectangle 2"/>
          <p:cNvSpPr>
            <a:spLocks noGrp="1" noChangeArrowheads="1"/>
          </p:cNvSpPr>
          <p:nvPr>
            <p:ph type="title"/>
          </p:nvPr>
        </p:nvSpPr>
        <p:spPr/>
        <p:txBody>
          <a:bodyPr/>
          <a:lstStyle/>
          <a:p>
            <a:r>
              <a:rPr lang="zh-CN" altLang="en-US"/>
              <a:t>数字系统结构</a:t>
            </a:r>
          </a:p>
        </p:txBody>
      </p:sp>
      <p:sp>
        <p:nvSpPr>
          <p:cNvPr id="1899523" name="Rectangle 3"/>
          <p:cNvSpPr>
            <a:spLocks noGrp="1" noChangeArrowheads="1"/>
          </p:cNvSpPr>
          <p:nvPr>
            <p:ph type="body" idx="1"/>
          </p:nvPr>
        </p:nvSpPr>
        <p:spPr>
          <a:xfrm>
            <a:off x="457200" y="1449388"/>
            <a:ext cx="4508500" cy="4932362"/>
          </a:xfrm>
        </p:spPr>
        <p:txBody>
          <a:bodyPr/>
          <a:lstStyle/>
          <a:p>
            <a:pPr>
              <a:spcAft>
                <a:spcPct val="0"/>
              </a:spcAft>
              <a:defRPr/>
            </a:pPr>
            <a:r>
              <a:rPr lang="zh-CN" altLang="en-US" sz="2400" dirty="0">
                <a:latin typeface="+mj-ea"/>
                <a:ea typeface="+mj-ea"/>
                <a:cs typeface="Times New Roman" panose="02020603050405020304" pitchFamily="18" charset="0"/>
              </a:rPr>
              <a:t>数字系统</a:t>
            </a:r>
          </a:p>
          <a:p>
            <a:pPr lvl="1">
              <a:spcAft>
                <a:spcPct val="0"/>
              </a:spcAft>
              <a:defRPr/>
            </a:pPr>
            <a:r>
              <a:rPr lang="zh-CN" altLang="en-US" sz="2000" dirty="0">
                <a:latin typeface="+mj-ea"/>
                <a:ea typeface="+mj-ea"/>
              </a:rPr>
              <a:t>由若干逻辑功能部件构成，按一定顺序处理数字信号的电路</a:t>
            </a:r>
          </a:p>
          <a:p>
            <a:pPr lvl="1">
              <a:spcAft>
                <a:spcPct val="0"/>
              </a:spcAft>
              <a:defRPr/>
            </a:pPr>
            <a:r>
              <a:rPr lang="zh-CN" altLang="en-US" sz="2000" dirty="0">
                <a:latin typeface="+mj-ea"/>
                <a:ea typeface="+mj-ea"/>
              </a:rPr>
              <a:t>从结构上划分为数据通路和控制单元两部分</a:t>
            </a:r>
            <a:endParaRPr lang="en-US" altLang="zh-CN" sz="2000" dirty="0">
              <a:latin typeface="+mj-ea"/>
              <a:ea typeface="+mj-ea"/>
            </a:endParaRPr>
          </a:p>
          <a:p>
            <a:pPr lvl="1">
              <a:spcAft>
                <a:spcPct val="0"/>
              </a:spcAft>
              <a:defRPr/>
            </a:pPr>
            <a:endParaRPr lang="en-US" altLang="zh-CN" sz="2000" dirty="0">
              <a:latin typeface="+mj-ea"/>
              <a:ea typeface="+mj-ea"/>
              <a:cs typeface="Times New Roman" panose="02020603050405020304" pitchFamily="18" charset="0"/>
            </a:endParaRPr>
          </a:p>
          <a:p>
            <a:pPr>
              <a:lnSpc>
                <a:spcPct val="110000"/>
              </a:lnSpc>
              <a:spcAft>
                <a:spcPct val="0"/>
              </a:spcAft>
              <a:defRPr/>
            </a:pPr>
            <a:r>
              <a:rPr lang="zh-CN" altLang="en-US" sz="2400" dirty="0">
                <a:latin typeface="+mj-ea"/>
                <a:ea typeface="+mj-ea"/>
                <a:cs typeface="Times New Roman" panose="02020603050405020304" pitchFamily="18" charset="0"/>
              </a:rPr>
              <a:t>数据通路</a:t>
            </a:r>
            <a:r>
              <a:rPr lang="en-US" altLang="zh-CN" sz="2400" dirty="0">
                <a:latin typeface="+mj-ea"/>
                <a:ea typeface="+mj-ea"/>
                <a:cs typeface="Times New Roman" panose="02020603050405020304" pitchFamily="18" charset="0"/>
              </a:rPr>
              <a:t>(Data Path)</a:t>
            </a:r>
          </a:p>
          <a:p>
            <a:pPr lvl="1">
              <a:lnSpc>
                <a:spcPct val="110000"/>
              </a:lnSpc>
              <a:spcAft>
                <a:spcPct val="0"/>
              </a:spcAft>
              <a:defRPr/>
            </a:pPr>
            <a:r>
              <a:rPr lang="zh-CN" altLang="en-US" sz="2000" dirty="0">
                <a:latin typeface="+mj-ea"/>
                <a:ea typeface="+mj-ea"/>
              </a:rPr>
              <a:t>数据在被处理过程中经过的路径</a:t>
            </a:r>
            <a:endParaRPr lang="en-US" altLang="zh-CN" sz="2000" dirty="0">
              <a:latin typeface="+mj-ea"/>
              <a:ea typeface="+mj-ea"/>
            </a:endParaRPr>
          </a:p>
          <a:p>
            <a:pPr lvl="1">
              <a:lnSpc>
                <a:spcPct val="110000"/>
              </a:lnSpc>
              <a:spcAft>
                <a:spcPct val="0"/>
              </a:spcAft>
              <a:defRPr/>
            </a:pPr>
            <a:endParaRPr lang="zh-CN" altLang="en-US" sz="2000" dirty="0">
              <a:latin typeface="+mj-ea"/>
              <a:ea typeface="+mj-ea"/>
            </a:endParaRPr>
          </a:p>
          <a:p>
            <a:pPr>
              <a:lnSpc>
                <a:spcPct val="110000"/>
              </a:lnSpc>
              <a:spcAft>
                <a:spcPct val="0"/>
              </a:spcAft>
              <a:defRPr/>
            </a:pPr>
            <a:r>
              <a:rPr lang="zh-CN" altLang="en-US" sz="2400" dirty="0">
                <a:latin typeface="+mj-ea"/>
                <a:ea typeface="+mj-ea"/>
                <a:cs typeface="Times New Roman" panose="02020603050405020304" pitchFamily="18" charset="0"/>
              </a:rPr>
              <a:t>控制单元 </a:t>
            </a:r>
            <a:r>
              <a:rPr lang="en-US" altLang="zh-CN" sz="2400" dirty="0">
                <a:latin typeface="+mj-ea"/>
                <a:ea typeface="+mj-ea"/>
                <a:cs typeface="Times New Roman" panose="02020603050405020304" pitchFamily="18" charset="0"/>
              </a:rPr>
              <a:t>(Control Unit)</a:t>
            </a:r>
          </a:p>
          <a:p>
            <a:pPr lvl="1">
              <a:lnSpc>
                <a:spcPct val="110000"/>
              </a:lnSpc>
              <a:spcAft>
                <a:spcPct val="0"/>
              </a:spcAft>
              <a:defRPr/>
            </a:pPr>
            <a:r>
              <a:rPr lang="zh-CN" altLang="en-US" sz="2000" dirty="0">
                <a:latin typeface="+mj-ea"/>
                <a:ea typeface="+mj-ea"/>
              </a:rPr>
              <a:t>控制数据通路中数据的流动方向和次序</a:t>
            </a:r>
          </a:p>
        </p:txBody>
      </p:sp>
      <p:grpSp>
        <p:nvGrpSpPr>
          <p:cNvPr id="13319" name="Group 43"/>
          <p:cNvGrpSpPr>
            <a:grpSpLocks/>
          </p:cNvGrpSpPr>
          <p:nvPr/>
        </p:nvGrpSpPr>
        <p:grpSpPr bwMode="auto">
          <a:xfrm>
            <a:off x="5091113" y="2024063"/>
            <a:ext cx="3836987" cy="3443287"/>
            <a:chOff x="3129" y="1352"/>
            <a:chExt cx="2417" cy="2169"/>
          </a:xfrm>
        </p:grpSpPr>
        <p:sp>
          <p:nvSpPr>
            <p:cNvPr id="13320" name="Text Box 4"/>
            <p:cNvSpPr txBox="1">
              <a:spLocks noChangeArrowheads="1"/>
            </p:cNvSpPr>
            <p:nvPr/>
          </p:nvSpPr>
          <p:spPr bwMode="auto">
            <a:xfrm>
              <a:off x="3855" y="1366"/>
              <a:ext cx="952" cy="56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b="0"/>
                <a:t>数据通路</a:t>
              </a:r>
              <a:endParaRPr lang="en-US" altLang="zh-CN" sz="1800" b="0"/>
            </a:p>
          </p:txBody>
        </p:sp>
        <p:sp>
          <p:nvSpPr>
            <p:cNvPr id="13321" name="Text Box 9"/>
            <p:cNvSpPr txBox="1">
              <a:spLocks noChangeArrowheads="1"/>
            </p:cNvSpPr>
            <p:nvPr/>
          </p:nvSpPr>
          <p:spPr bwMode="auto">
            <a:xfrm>
              <a:off x="3129" y="1352"/>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1800" b="0"/>
                <a:t>数据输入</a:t>
              </a:r>
            </a:p>
          </p:txBody>
        </p:sp>
        <p:sp>
          <p:nvSpPr>
            <p:cNvPr id="13322" name="Line 15"/>
            <p:cNvSpPr>
              <a:spLocks noChangeShapeType="1"/>
            </p:cNvSpPr>
            <p:nvPr/>
          </p:nvSpPr>
          <p:spPr bwMode="auto">
            <a:xfrm>
              <a:off x="4150" y="1929"/>
              <a:ext cx="0" cy="431"/>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323" name="Line 24"/>
            <p:cNvSpPr>
              <a:spLocks noChangeShapeType="1"/>
            </p:cNvSpPr>
            <p:nvPr/>
          </p:nvSpPr>
          <p:spPr bwMode="auto">
            <a:xfrm>
              <a:off x="4807" y="1657"/>
              <a:ext cx="29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324" name="Line 31"/>
            <p:cNvSpPr>
              <a:spLocks noChangeShapeType="1"/>
            </p:cNvSpPr>
            <p:nvPr/>
          </p:nvSpPr>
          <p:spPr bwMode="auto">
            <a:xfrm>
              <a:off x="3560" y="1657"/>
              <a:ext cx="29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325" name="Text Box 32"/>
            <p:cNvSpPr txBox="1">
              <a:spLocks noChangeArrowheads="1"/>
            </p:cNvSpPr>
            <p:nvPr/>
          </p:nvSpPr>
          <p:spPr bwMode="auto">
            <a:xfrm>
              <a:off x="4853" y="1362"/>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1800" b="0"/>
                <a:t>数据输出</a:t>
              </a:r>
            </a:p>
          </p:txBody>
        </p:sp>
        <p:sp>
          <p:nvSpPr>
            <p:cNvPr id="13326" name="Text Box 33"/>
            <p:cNvSpPr txBox="1">
              <a:spLocks noChangeArrowheads="1"/>
            </p:cNvSpPr>
            <p:nvPr/>
          </p:nvSpPr>
          <p:spPr bwMode="auto">
            <a:xfrm>
              <a:off x="3855" y="2364"/>
              <a:ext cx="952" cy="56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b="0"/>
                <a:t>控制单元</a:t>
              </a:r>
              <a:endParaRPr lang="en-US" altLang="zh-CN" sz="2000" b="0"/>
            </a:p>
          </p:txBody>
        </p:sp>
        <p:sp>
          <p:nvSpPr>
            <p:cNvPr id="13327" name="Text Box 34"/>
            <p:cNvSpPr txBox="1">
              <a:spLocks noChangeArrowheads="1"/>
            </p:cNvSpPr>
            <p:nvPr/>
          </p:nvSpPr>
          <p:spPr bwMode="auto">
            <a:xfrm>
              <a:off x="3129" y="2350"/>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1800" b="0"/>
                <a:t>控制输入</a:t>
              </a:r>
            </a:p>
          </p:txBody>
        </p:sp>
        <p:sp>
          <p:nvSpPr>
            <p:cNvPr id="13328" name="Line 35"/>
            <p:cNvSpPr>
              <a:spLocks noChangeShapeType="1"/>
            </p:cNvSpPr>
            <p:nvPr/>
          </p:nvSpPr>
          <p:spPr bwMode="auto">
            <a:xfrm>
              <a:off x="3560" y="2655"/>
              <a:ext cx="29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329" name="Text Box 36"/>
            <p:cNvSpPr txBox="1">
              <a:spLocks noChangeArrowheads="1"/>
            </p:cNvSpPr>
            <p:nvPr/>
          </p:nvSpPr>
          <p:spPr bwMode="auto">
            <a:xfrm>
              <a:off x="3723" y="2015"/>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1800" b="0"/>
                <a:t>控制</a:t>
              </a:r>
            </a:p>
          </p:txBody>
        </p:sp>
        <p:sp>
          <p:nvSpPr>
            <p:cNvPr id="13330" name="Line 37"/>
            <p:cNvSpPr>
              <a:spLocks noChangeShapeType="1"/>
            </p:cNvSpPr>
            <p:nvPr/>
          </p:nvSpPr>
          <p:spPr bwMode="auto">
            <a:xfrm>
              <a:off x="4490" y="1934"/>
              <a:ext cx="0" cy="43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1" name="Text Box 38"/>
            <p:cNvSpPr txBox="1">
              <a:spLocks noChangeArrowheads="1"/>
            </p:cNvSpPr>
            <p:nvPr/>
          </p:nvSpPr>
          <p:spPr bwMode="auto">
            <a:xfrm>
              <a:off x="4521" y="2020"/>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1800" b="0"/>
                <a:t>状态</a:t>
              </a:r>
            </a:p>
          </p:txBody>
        </p:sp>
        <p:sp>
          <p:nvSpPr>
            <p:cNvPr id="13332" name="Text Box 39"/>
            <p:cNvSpPr txBox="1">
              <a:spLocks noChangeArrowheads="1"/>
            </p:cNvSpPr>
            <p:nvPr/>
          </p:nvSpPr>
          <p:spPr bwMode="auto">
            <a:xfrm>
              <a:off x="3624" y="3271"/>
              <a:ext cx="1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000">
                  <a:latin typeface="Arial" panose="020B0604020202020204" pitchFamily="34" charset="0"/>
                </a:rPr>
                <a:t>数字系统结构框图</a:t>
              </a:r>
            </a:p>
          </p:txBody>
        </p:sp>
        <p:sp>
          <p:nvSpPr>
            <p:cNvPr id="13333" name="Line 40"/>
            <p:cNvSpPr>
              <a:spLocks noChangeShapeType="1"/>
            </p:cNvSpPr>
            <p:nvPr/>
          </p:nvSpPr>
          <p:spPr bwMode="auto">
            <a:xfrm>
              <a:off x="4808" y="2659"/>
              <a:ext cx="29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334" name="Text Box 41"/>
            <p:cNvSpPr txBox="1">
              <a:spLocks noChangeArrowheads="1"/>
            </p:cNvSpPr>
            <p:nvPr/>
          </p:nvSpPr>
          <p:spPr bwMode="auto">
            <a:xfrm>
              <a:off x="4854" y="2364"/>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1800" b="0"/>
                <a:t>状态输出</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4065D373-91E5-47E8-BC10-3B5C5646C57D}"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15363"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(4)</a:t>
            </a:r>
          </a:p>
        </p:txBody>
      </p:sp>
      <p:sp>
        <p:nvSpPr>
          <p:cNvPr id="1536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2EFD192-8112-4BFA-BD37-72A5E00F1802}" type="slidenum">
              <a:rPr lang="en-US" altLang="zh-CN" sz="1800" b="0" smtClean="0">
                <a:solidFill>
                  <a:srgbClr val="B2B2B2"/>
                </a:solidFill>
                <a:latin typeface="Arial" panose="020B0604020202020204" pitchFamily="34" charset="0"/>
              </a:rPr>
              <a:pPr>
                <a:spcAft>
                  <a:spcPct val="0"/>
                </a:spcAft>
                <a:buFontTx/>
                <a:buNone/>
              </a:pPr>
              <a:t>7</a:t>
            </a:fld>
            <a:endParaRPr lang="en-US" altLang="zh-CN" sz="1800" b="0">
              <a:solidFill>
                <a:srgbClr val="B2B2B2"/>
              </a:solidFill>
              <a:latin typeface="Arial" panose="020B0604020202020204" pitchFamily="34" charset="0"/>
            </a:endParaRPr>
          </a:p>
        </p:txBody>
      </p:sp>
      <p:sp>
        <p:nvSpPr>
          <p:cNvPr id="15365" name="Rectangle 2"/>
          <p:cNvSpPr>
            <a:spLocks noGrp="1" noChangeArrowheads="1"/>
          </p:cNvSpPr>
          <p:nvPr>
            <p:ph type="title"/>
          </p:nvPr>
        </p:nvSpPr>
        <p:spPr/>
        <p:txBody>
          <a:bodyPr/>
          <a:lstStyle/>
          <a:p>
            <a:r>
              <a:rPr lang="zh-CN" altLang="en-US">
                <a:solidFill>
                  <a:schemeClr val="tx1"/>
                </a:solidFill>
              </a:rPr>
              <a:t>示例</a:t>
            </a:r>
            <a:r>
              <a:rPr lang="en-US" altLang="zh-CN">
                <a:solidFill>
                  <a:schemeClr val="tx1"/>
                </a:solidFill>
              </a:rPr>
              <a:t>1 </a:t>
            </a:r>
            <a:r>
              <a:rPr lang="en-US" altLang="ja-JP"/>
              <a:t>—</a:t>
            </a:r>
            <a:r>
              <a:rPr lang="en-US" altLang="zh-CN"/>
              <a:t> </a:t>
            </a:r>
            <a:r>
              <a:rPr lang="zh-CN" altLang="en-US">
                <a:latin typeface="宋体" panose="02010600030101010101" pitchFamily="2" charset="-122"/>
              </a:rPr>
              <a:t>时序</a:t>
            </a:r>
            <a:r>
              <a:rPr kumimoji="1" lang="zh-CN" altLang="en-US">
                <a:latin typeface="宋体" panose="02010600030101010101" pitchFamily="2" charset="-122"/>
              </a:rPr>
              <a:t>二进制乘法器</a:t>
            </a:r>
          </a:p>
        </p:txBody>
      </p:sp>
      <p:sp>
        <p:nvSpPr>
          <p:cNvPr id="1918979" name="Rectangle 3"/>
          <p:cNvSpPr>
            <a:spLocks noGrp="1" noChangeArrowheads="1"/>
          </p:cNvSpPr>
          <p:nvPr>
            <p:ph type="body" idx="1"/>
          </p:nvPr>
        </p:nvSpPr>
        <p:spPr>
          <a:xfrm>
            <a:off x="457200" y="1449388"/>
            <a:ext cx="4440238" cy="4932362"/>
          </a:xfrm>
        </p:spPr>
        <p:txBody>
          <a:bodyPr/>
          <a:lstStyle/>
          <a:p>
            <a:pPr>
              <a:lnSpc>
                <a:spcPct val="90000"/>
              </a:lnSpc>
            </a:pPr>
            <a:r>
              <a:rPr lang="en-US" altLang="zh-CN" sz="2400" b="0"/>
              <a:t>X</a:t>
            </a:r>
            <a:r>
              <a:rPr lang="zh-CN" altLang="en-US" sz="2400" b="0"/>
              <a:t>，</a:t>
            </a:r>
            <a:r>
              <a:rPr lang="en-US" altLang="zh-CN" sz="2400" b="0"/>
              <a:t>Y</a:t>
            </a:r>
            <a:r>
              <a:rPr lang="zh-CN" altLang="en-US" sz="2400" b="0"/>
              <a:t>：输入数据，被乘数和乘数，</a:t>
            </a:r>
            <a:r>
              <a:rPr lang="en-US" altLang="zh-CN" sz="2400" b="0"/>
              <a:t>4</a:t>
            </a:r>
            <a:r>
              <a:rPr lang="zh-CN" altLang="en-US" sz="2400" b="0"/>
              <a:t>位无符号二进制数</a:t>
            </a:r>
          </a:p>
          <a:p>
            <a:pPr>
              <a:lnSpc>
                <a:spcPct val="90000"/>
              </a:lnSpc>
            </a:pPr>
            <a:r>
              <a:rPr lang="en-US" altLang="zh-CN" sz="2400" b="0"/>
              <a:t>Z</a:t>
            </a:r>
            <a:r>
              <a:rPr lang="zh-CN" altLang="en-US" sz="2400" b="0"/>
              <a:t>：输出数据，</a:t>
            </a:r>
            <a:r>
              <a:rPr lang="en-US" altLang="zh-CN" sz="2400" b="0"/>
              <a:t>8</a:t>
            </a:r>
            <a:r>
              <a:rPr lang="zh-CN" altLang="en-US" sz="2400" b="0"/>
              <a:t>位积</a:t>
            </a:r>
          </a:p>
          <a:p>
            <a:pPr>
              <a:lnSpc>
                <a:spcPct val="90000"/>
              </a:lnSpc>
            </a:pPr>
            <a:r>
              <a:rPr lang="en-US" altLang="zh-CN" sz="2400" b="0"/>
              <a:t>Start</a:t>
            </a:r>
            <a:r>
              <a:rPr lang="zh-CN" altLang="en-US" sz="2400" b="0"/>
              <a:t>：控制输入，启动乘法运算，高电平有效</a:t>
            </a:r>
          </a:p>
          <a:p>
            <a:pPr>
              <a:lnSpc>
                <a:spcPct val="90000"/>
              </a:lnSpc>
            </a:pPr>
            <a:r>
              <a:rPr lang="en-US" altLang="zh-CN" sz="2400" b="0"/>
              <a:t>Reset</a:t>
            </a:r>
            <a:r>
              <a:rPr lang="zh-CN" altLang="en-US" sz="2400" b="0"/>
              <a:t>：控制输入，复位，高电平有效</a:t>
            </a:r>
          </a:p>
          <a:p>
            <a:pPr>
              <a:lnSpc>
                <a:spcPct val="90000"/>
              </a:lnSpc>
            </a:pPr>
            <a:r>
              <a:rPr lang="en-US" altLang="zh-CN" sz="2400" b="0"/>
              <a:t>Done</a:t>
            </a:r>
            <a:r>
              <a:rPr lang="zh-CN" altLang="en-US" sz="2400" b="0"/>
              <a:t>：状态输出，运算结束指示，高电平有效</a:t>
            </a:r>
          </a:p>
          <a:p>
            <a:pPr>
              <a:lnSpc>
                <a:spcPct val="90000"/>
              </a:lnSpc>
            </a:pPr>
            <a:r>
              <a:rPr lang="en-US" altLang="zh-CN" sz="2400" b="0"/>
              <a:t>Clk</a:t>
            </a:r>
            <a:r>
              <a:rPr lang="zh-CN" altLang="en-US" sz="2400" b="0"/>
              <a:t>：时钟输入</a:t>
            </a:r>
          </a:p>
        </p:txBody>
      </p:sp>
      <p:sp>
        <p:nvSpPr>
          <p:cNvPr id="15367" name="Line 26"/>
          <p:cNvSpPr>
            <a:spLocks noChangeShapeType="1"/>
          </p:cNvSpPr>
          <p:nvPr/>
        </p:nvSpPr>
        <p:spPr bwMode="auto">
          <a:xfrm>
            <a:off x="7021513" y="2674938"/>
            <a:ext cx="0" cy="477837"/>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5368" name="Text Box 27"/>
          <p:cNvSpPr txBox="1">
            <a:spLocks noChangeArrowheads="1"/>
          </p:cNvSpPr>
          <p:nvPr/>
        </p:nvSpPr>
        <p:spPr bwMode="auto">
          <a:xfrm>
            <a:off x="6786563" y="2373313"/>
            <a:ext cx="4953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a:t>Start</a:t>
            </a:r>
            <a:endParaRPr kumimoji="1" lang="en-US" altLang="zh-CN" sz="1800" baseline="-10000"/>
          </a:p>
        </p:txBody>
      </p:sp>
      <p:sp>
        <p:nvSpPr>
          <p:cNvPr id="15369" name="Line 28"/>
          <p:cNvSpPr>
            <a:spLocks noChangeShapeType="1"/>
          </p:cNvSpPr>
          <p:nvPr/>
        </p:nvSpPr>
        <p:spPr bwMode="auto">
          <a:xfrm>
            <a:off x="7654925" y="2674938"/>
            <a:ext cx="0" cy="48895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5370" name="Text Box 29"/>
          <p:cNvSpPr txBox="1">
            <a:spLocks noChangeArrowheads="1"/>
          </p:cNvSpPr>
          <p:nvPr/>
        </p:nvSpPr>
        <p:spPr bwMode="auto">
          <a:xfrm>
            <a:off x="7386638" y="2373313"/>
            <a:ext cx="533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a:t>Reset</a:t>
            </a:r>
            <a:endParaRPr kumimoji="1" lang="en-US" altLang="zh-CN" sz="1800" baseline="-10000"/>
          </a:p>
        </p:txBody>
      </p:sp>
      <p:sp>
        <p:nvSpPr>
          <p:cNvPr id="15371" name="Rectangle 30"/>
          <p:cNvSpPr>
            <a:spLocks noChangeArrowheads="1"/>
          </p:cNvSpPr>
          <p:nvPr/>
        </p:nvSpPr>
        <p:spPr bwMode="auto">
          <a:xfrm>
            <a:off x="5435600" y="3141663"/>
            <a:ext cx="2520950" cy="9144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a:latin typeface="Arial" panose="020B0604020202020204" pitchFamily="34" charset="0"/>
              </a:rPr>
              <a:t>4</a:t>
            </a:r>
            <a:r>
              <a:rPr lang="zh-CN" altLang="en-US" sz="2400">
                <a:latin typeface="Arial" panose="020B0604020202020204" pitchFamily="34" charset="0"/>
              </a:rPr>
              <a:t>位乘法器</a:t>
            </a:r>
          </a:p>
        </p:txBody>
      </p:sp>
      <p:sp>
        <p:nvSpPr>
          <p:cNvPr id="15372" name="Line 31"/>
          <p:cNvSpPr>
            <a:spLocks noChangeShapeType="1"/>
          </p:cNvSpPr>
          <p:nvPr/>
        </p:nvSpPr>
        <p:spPr bwMode="auto">
          <a:xfrm>
            <a:off x="6359525" y="2674938"/>
            <a:ext cx="0" cy="4762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3" name="Line 32"/>
          <p:cNvSpPr>
            <a:spLocks noChangeShapeType="1"/>
          </p:cNvSpPr>
          <p:nvPr/>
        </p:nvSpPr>
        <p:spPr bwMode="auto">
          <a:xfrm flipH="1">
            <a:off x="6296025" y="2827338"/>
            <a:ext cx="134938" cy="857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4" name="Rectangle 33"/>
          <p:cNvSpPr>
            <a:spLocks noChangeArrowheads="1"/>
          </p:cNvSpPr>
          <p:nvPr/>
        </p:nvSpPr>
        <p:spPr bwMode="auto">
          <a:xfrm>
            <a:off x="6494463" y="2759075"/>
            <a:ext cx="1270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800" b="0">
                <a:latin typeface="Arial" panose="020B0604020202020204" pitchFamily="34" charset="0"/>
              </a:rPr>
              <a:t>4</a:t>
            </a:r>
          </a:p>
        </p:txBody>
      </p:sp>
      <p:sp>
        <p:nvSpPr>
          <p:cNvPr id="15375" name="Rectangle 34"/>
          <p:cNvSpPr>
            <a:spLocks noChangeArrowheads="1"/>
          </p:cNvSpPr>
          <p:nvPr/>
        </p:nvSpPr>
        <p:spPr bwMode="auto">
          <a:xfrm>
            <a:off x="6294438" y="2386013"/>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a:t>Y</a:t>
            </a:r>
          </a:p>
        </p:txBody>
      </p:sp>
      <p:sp>
        <p:nvSpPr>
          <p:cNvPr id="15376" name="Line 35"/>
          <p:cNvSpPr>
            <a:spLocks noChangeShapeType="1"/>
          </p:cNvSpPr>
          <p:nvPr/>
        </p:nvSpPr>
        <p:spPr bwMode="auto">
          <a:xfrm>
            <a:off x="5737225" y="2674938"/>
            <a:ext cx="0" cy="4762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7" name="Line 36"/>
          <p:cNvSpPr>
            <a:spLocks noChangeShapeType="1"/>
          </p:cNvSpPr>
          <p:nvPr/>
        </p:nvSpPr>
        <p:spPr bwMode="auto">
          <a:xfrm flipH="1">
            <a:off x="5673725" y="2827338"/>
            <a:ext cx="134938" cy="857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8" name="Rectangle 37"/>
          <p:cNvSpPr>
            <a:spLocks noChangeArrowheads="1"/>
          </p:cNvSpPr>
          <p:nvPr/>
        </p:nvSpPr>
        <p:spPr bwMode="auto">
          <a:xfrm>
            <a:off x="5870575" y="2759075"/>
            <a:ext cx="1270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800" b="0">
                <a:latin typeface="Arial" panose="020B0604020202020204" pitchFamily="34" charset="0"/>
              </a:rPr>
              <a:t>4</a:t>
            </a:r>
          </a:p>
        </p:txBody>
      </p:sp>
      <p:sp>
        <p:nvSpPr>
          <p:cNvPr id="15379" name="Rectangle 38"/>
          <p:cNvSpPr>
            <a:spLocks noChangeArrowheads="1"/>
          </p:cNvSpPr>
          <p:nvPr/>
        </p:nvSpPr>
        <p:spPr bwMode="auto">
          <a:xfrm>
            <a:off x="5670550" y="2386013"/>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a:t>X</a:t>
            </a:r>
          </a:p>
        </p:txBody>
      </p:sp>
      <p:sp>
        <p:nvSpPr>
          <p:cNvPr id="15380" name="Line 39"/>
          <p:cNvSpPr>
            <a:spLocks noChangeShapeType="1"/>
          </p:cNvSpPr>
          <p:nvPr/>
        </p:nvSpPr>
        <p:spPr bwMode="auto">
          <a:xfrm>
            <a:off x="6040438" y="4056063"/>
            <a:ext cx="0" cy="4762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81" name="Line 40"/>
          <p:cNvSpPr>
            <a:spLocks noChangeShapeType="1"/>
          </p:cNvSpPr>
          <p:nvPr/>
        </p:nvSpPr>
        <p:spPr bwMode="auto">
          <a:xfrm flipH="1">
            <a:off x="5978525" y="4208463"/>
            <a:ext cx="134938" cy="857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2" name="Rectangle 41"/>
          <p:cNvSpPr>
            <a:spLocks noChangeArrowheads="1"/>
          </p:cNvSpPr>
          <p:nvPr/>
        </p:nvSpPr>
        <p:spPr bwMode="auto">
          <a:xfrm>
            <a:off x="6175375" y="4140200"/>
            <a:ext cx="1270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1800" b="0">
                <a:latin typeface="Arial" panose="020B0604020202020204" pitchFamily="34" charset="0"/>
              </a:rPr>
              <a:t>8</a:t>
            </a:r>
            <a:endParaRPr lang="zh-CN" altLang="en-US" sz="1800" b="0">
              <a:latin typeface="Arial" panose="020B0604020202020204" pitchFamily="34" charset="0"/>
            </a:endParaRPr>
          </a:p>
        </p:txBody>
      </p:sp>
      <p:sp>
        <p:nvSpPr>
          <p:cNvPr id="15383" name="Rectangle 42"/>
          <p:cNvSpPr>
            <a:spLocks noChangeArrowheads="1"/>
          </p:cNvSpPr>
          <p:nvPr/>
        </p:nvSpPr>
        <p:spPr bwMode="auto">
          <a:xfrm>
            <a:off x="5970588" y="4559300"/>
            <a:ext cx="1698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lang="en-US" altLang="zh-CN" sz="2000"/>
              <a:t>Z</a:t>
            </a:r>
          </a:p>
        </p:txBody>
      </p:sp>
      <p:sp>
        <p:nvSpPr>
          <p:cNvPr id="15384" name="Line 43"/>
          <p:cNvSpPr>
            <a:spLocks noChangeShapeType="1"/>
          </p:cNvSpPr>
          <p:nvPr/>
        </p:nvSpPr>
        <p:spPr bwMode="auto">
          <a:xfrm>
            <a:off x="7013575" y="4057650"/>
            <a:ext cx="0" cy="48895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5385" name="Text Box 44"/>
          <p:cNvSpPr txBox="1">
            <a:spLocks noChangeArrowheads="1"/>
          </p:cNvSpPr>
          <p:nvPr/>
        </p:nvSpPr>
        <p:spPr bwMode="auto">
          <a:xfrm>
            <a:off x="6742113" y="4532313"/>
            <a:ext cx="5080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a:t>Done</a:t>
            </a:r>
            <a:endParaRPr kumimoji="1" lang="en-US" altLang="zh-CN" sz="1800" baseline="-10000"/>
          </a:p>
        </p:txBody>
      </p:sp>
      <p:sp>
        <p:nvSpPr>
          <p:cNvPr id="15386" name="Line 45"/>
          <p:cNvSpPr>
            <a:spLocks noChangeShapeType="1"/>
          </p:cNvSpPr>
          <p:nvPr/>
        </p:nvSpPr>
        <p:spPr bwMode="auto">
          <a:xfrm>
            <a:off x="7667625" y="4041775"/>
            <a:ext cx="0" cy="488950"/>
          </a:xfrm>
          <a:prstGeom prst="line">
            <a:avLst/>
          </a:prstGeom>
          <a:noFill/>
          <a:ln w="19050">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5387" name="Text Box 46"/>
          <p:cNvSpPr txBox="1">
            <a:spLocks noChangeArrowheads="1"/>
          </p:cNvSpPr>
          <p:nvPr/>
        </p:nvSpPr>
        <p:spPr bwMode="auto">
          <a:xfrm>
            <a:off x="7472363" y="4516438"/>
            <a:ext cx="3556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Aft>
                <a:spcPct val="10000"/>
              </a:spcAft>
              <a:buFontTx/>
              <a:buNone/>
            </a:pPr>
            <a:r>
              <a:rPr kumimoji="1" lang="en-US" altLang="zh-CN" sz="1800"/>
              <a:t>Clk</a:t>
            </a:r>
            <a:endParaRPr kumimoji="1" lang="en-US" altLang="zh-CN" sz="1800" baseline="-10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189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1897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1897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189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D9E5025-BAE5-48BA-8E9C-B21E85B7BE77}"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16387"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(4)</a:t>
            </a:r>
          </a:p>
        </p:txBody>
      </p:sp>
      <p:sp>
        <p:nvSpPr>
          <p:cNvPr id="1638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73A4A7C-0418-4BE9-B1DF-E2B969FEB75A}" type="slidenum">
              <a:rPr lang="en-US" altLang="zh-CN" sz="1800" b="0" smtClean="0">
                <a:solidFill>
                  <a:srgbClr val="B2B2B2"/>
                </a:solidFill>
                <a:latin typeface="Arial" panose="020B0604020202020204" pitchFamily="34" charset="0"/>
              </a:rPr>
              <a:pPr>
                <a:spcAft>
                  <a:spcPct val="0"/>
                </a:spcAft>
                <a:buFontTx/>
                <a:buNone/>
              </a:pPr>
              <a:t>8</a:t>
            </a:fld>
            <a:endParaRPr lang="en-US" altLang="zh-CN" sz="1800" b="0">
              <a:solidFill>
                <a:srgbClr val="B2B2B2"/>
              </a:solidFill>
              <a:latin typeface="Arial" panose="020B0604020202020204" pitchFamily="34" charset="0"/>
            </a:endParaRPr>
          </a:p>
        </p:txBody>
      </p:sp>
      <p:sp>
        <p:nvSpPr>
          <p:cNvPr id="16389" name="Text Box 4"/>
          <p:cNvSpPr txBox="1">
            <a:spLocks noChangeArrowheads="1"/>
          </p:cNvSpPr>
          <p:nvPr/>
        </p:nvSpPr>
        <p:spPr bwMode="auto">
          <a:xfrm>
            <a:off x="1639888" y="558800"/>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X</a:t>
            </a:r>
            <a:r>
              <a:rPr kumimoji="1" lang="en-US" altLang="zh-CN" sz="2000" baseline="-10000"/>
              <a:t>2</a:t>
            </a:r>
          </a:p>
        </p:txBody>
      </p:sp>
      <p:sp>
        <p:nvSpPr>
          <p:cNvPr id="16390" name="Text Box 5"/>
          <p:cNvSpPr txBox="1">
            <a:spLocks noChangeArrowheads="1"/>
          </p:cNvSpPr>
          <p:nvPr/>
        </p:nvSpPr>
        <p:spPr bwMode="auto">
          <a:xfrm>
            <a:off x="1346200" y="558800"/>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X</a:t>
            </a:r>
            <a:r>
              <a:rPr kumimoji="1" lang="en-US" altLang="zh-CN" sz="2000" baseline="-10000"/>
              <a:t>3</a:t>
            </a:r>
          </a:p>
        </p:txBody>
      </p:sp>
      <p:sp>
        <p:nvSpPr>
          <p:cNvPr id="16391" name="Text Box 6"/>
          <p:cNvSpPr txBox="1">
            <a:spLocks noChangeArrowheads="1"/>
          </p:cNvSpPr>
          <p:nvPr/>
        </p:nvSpPr>
        <p:spPr bwMode="auto">
          <a:xfrm>
            <a:off x="2228850" y="558800"/>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X</a:t>
            </a:r>
            <a:r>
              <a:rPr kumimoji="1" lang="en-US" altLang="zh-CN" sz="2000" baseline="-10000"/>
              <a:t>0</a:t>
            </a:r>
          </a:p>
        </p:txBody>
      </p:sp>
      <p:sp>
        <p:nvSpPr>
          <p:cNvPr id="16392" name="Text Box 7"/>
          <p:cNvSpPr txBox="1">
            <a:spLocks noChangeArrowheads="1"/>
          </p:cNvSpPr>
          <p:nvPr/>
        </p:nvSpPr>
        <p:spPr bwMode="auto">
          <a:xfrm>
            <a:off x="1933575" y="558800"/>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X</a:t>
            </a:r>
            <a:r>
              <a:rPr kumimoji="1" lang="en-US" altLang="zh-CN" sz="2000" baseline="-10000"/>
              <a:t>1</a:t>
            </a:r>
          </a:p>
        </p:txBody>
      </p:sp>
      <p:sp>
        <p:nvSpPr>
          <p:cNvPr id="16393" name="Text Box 8"/>
          <p:cNvSpPr txBox="1">
            <a:spLocks noChangeArrowheads="1"/>
          </p:cNvSpPr>
          <p:nvPr/>
        </p:nvSpPr>
        <p:spPr bwMode="auto">
          <a:xfrm>
            <a:off x="1628775" y="955675"/>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Y</a:t>
            </a:r>
            <a:r>
              <a:rPr kumimoji="1" lang="en-US" altLang="zh-CN" sz="2000" baseline="-10000"/>
              <a:t>2</a:t>
            </a:r>
          </a:p>
        </p:txBody>
      </p:sp>
      <p:sp>
        <p:nvSpPr>
          <p:cNvPr id="16394" name="Text Box 9"/>
          <p:cNvSpPr txBox="1">
            <a:spLocks noChangeArrowheads="1"/>
          </p:cNvSpPr>
          <p:nvPr/>
        </p:nvSpPr>
        <p:spPr bwMode="auto">
          <a:xfrm>
            <a:off x="1335088" y="955675"/>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Y</a:t>
            </a:r>
            <a:r>
              <a:rPr kumimoji="1" lang="en-US" altLang="zh-CN" sz="2000" baseline="-10000"/>
              <a:t>3</a:t>
            </a:r>
          </a:p>
        </p:txBody>
      </p:sp>
      <p:sp>
        <p:nvSpPr>
          <p:cNvPr id="16395" name="Text Box 10"/>
          <p:cNvSpPr txBox="1">
            <a:spLocks noChangeArrowheads="1"/>
          </p:cNvSpPr>
          <p:nvPr/>
        </p:nvSpPr>
        <p:spPr bwMode="auto">
          <a:xfrm>
            <a:off x="2216150" y="955675"/>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Y</a:t>
            </a:r>
            <a:r>
              <a:rPr kumimoji="1" lang="en-US" altLang="zh-CN" sz="2000" baseline="-10000"/>
              <a:t>0</a:t>
            </a:r>
          </a:p>
        </p:txBody>
      </p:sp>
      <p:sp>
        <p:nvSpPr>
          <p:cNvPr id="16396" name="Text Box 11"/>
          <p:cNvSpPr txBox="1">
            <a:spLocks noChangeArrowheads="1"/>
          </p:cNvSpPr>
          <p:nvPr/>
        </p:nvSpPr>
        <p:spPr bwMode="auto">
          <a:xfrm>
            <a:off x="1920875" y="955675"/>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Y</a:t>
            </a:r>
            <a:r>
              <a:rPr kumimoji="1" lang="en-US" altLang="zh-CN" sz="2000" baseline="-10000"/>
              <a:t>1</a:t>
            </a:r>
          </a:p>
        </p:txBody>
      </p:sp>
      <p:sp>
        <p:nvSpPr>
          <p:cNvPr id="16397" name="Text Box 12"/>
          <p:cNvSpPr txBox="1">
            <a:spLocks noChangeArrowheads="1"/>
          </p:cNvSpPr>
          <p:nvPr/>
        </p:nvSpPr>
        <p:spPr bwMode="auto">
          <a:xfrm>
            <a:off x="1012825" y="955675"/>
            <a:ext cx="254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latin typeface="Arial" panose="020B0604020202020204" pitchFamily="34" charset="0"/>
              </a:rPr>
              <a:t>×</a:t>
            </a:r>
          </a:p>
        </p:txBody>
      </p:sp>
      <p:sp>
        <p:nvSpPr>
          <p:cNvPr id="16398" name="Line 13"/>
          <p:cNvSpPr>
            <a:spLocks noChangeShapeType="1"/>
          </p:cNvSpPr>
          <p:nvPr/>
        </p:nvSpPr>
        <p:spPr bwMode="auto">
          <a:xfrm>
            <a:off x="981075" y="1316038"/>
            <a:ext cx="15271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9" name="Text Box 14"/>
          <p:cNvSpPr txBox="1">
            <a:spLocks noChangeArrowheads="1"/>
          </p:cNvSpPr>
          <p:nvPr/>
        </p:nvSpPr>
        <p:spPr bwMode="auto">
          <a:xfrm>
            <a:off x="1646238" y="1376363"/>
            <a:ext cx="127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6400" name="Text Box 15"/>
          <p:cNvSpPr txBox="1">
            <a:spLocks noChangeArrowheads="1"/>
          </p:cNvSpPr>
          <p:nvPr/>
        </p:nvSpPr>
        <p:spPr bwMode="auto">
          <a:xfrm>
            <a:off x="1350963" y="1376363"/>
            <a:ext cx="127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6401" name="Text Box 16"/>
          <p:cNvSpPr txBox="1">
            <a:spLocks noChangeArrowheads="1"/>
          </p:cNvSpPr>
          <p:nvPr/>
        </p:nvSpPr>
        <p:spPr bwMode="auto">
          <a:xfrm>
            <a:off x="2233613" y="1376363"/>
            <a:ext cx="127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6402" name="Text Box 17"/>
          <p:cNvSpPr txBox="1">
            <a:spLocks noChangeArrowheads="1"/>
          </p:cNvSpPr>
          <p:nvPr/>
        </p:nvSpPr>
        <p:spPr bwMode="auto">
          <a:xfrm>
            <a:off x="1939925" y="1376363"/>
            <a:ext cx="127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6403" name="Text Box 18"/>
          <p:cNvSpPr txBox="1">
            <a:spLocks noChangeArrowheads="1"/>
          </p:cNvSpPr>
          <p:nvPr/>
        </p:nvSpPr>
        <p:spPr bwMode="auto">
          <a:xfrm>
            <a:off x="1349375" y="1722438"/>
            <a:ext cx="127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6404" name="Text Box 19"/>
          <p:cNvSpPr txBox="1">
            <a:spLocks noChangeArrowheads="1"/>
          </p:cNvSpPr>
          <p:nvPr/>
        </p:nvSpPr>
        <p:spPr bwMode="auto">
          <a:xfrm>
            <a:off x="1057275" y="1722438"/>
            <a:ext cx="127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6405" name="Text Box 20"/>
          <p:cNvSpPr txBox="1">
            <a:spLocks noChangeArrowheads="1"/>
          </p:cNvSpPr>
          <p:nvPr/>
        </p:nvSpPr>
        <p:spPr bwMode="auto">
          <a:xfrm>
            <a:off x="1938338" y="1722438"/>
            <a:ext cx="127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6406" name="Text Box 21"/>
          <p:cNvSpPr txBox="1">
            <a:spLocks noChangeArrowheads="1"/>
          </p:cNvSpPr>
          <p:nvPr/>
        </p:nvSpPr>
        <p:spPr bwMode="auto">
          <a:xfrm>
            <a:off x="1644650" y="1722438"/>
            <a:ext cx="127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6407" name="Text Box 22"/>
          <p:cNvSpPr txBox="1">
            <a:spLocks noChangeArrowheads="1"/>
          </p:cNvSpPr>
          <p:nvPr/>
        </p:nvSpPr>
        <p:spPr bwMode="auto">
          <a:xfrm>
            <a:off x="1023938" y="2006600"/>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6408" name="Text Box 23"/>
          <p:cNvSpPr txBox="1">
            <a:spLocks noChangeArrowheads="1"/>
          </p:cNvSpPr>
          <p:nvPr/>
        </p:nvSpPr>
        <p:spPr bwMode="auto">
          <a:xfrm>
            <a:off x="730250" y="2006600"/>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6409" name="Text Box 24"/>
          <p:cNvSpPr txBox="1">
            <a:spLocks noChangeArrowheads="1"/>
          </p:cNvSpPr>
          <p:nvPr/>
        </p:nvSpPr>
        <p:spPr bwMode="auto">
          <a:xfrm>
            <a:off x="1611313" y="2006600"/>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6410" name="Text Box 25"/>
          <p:cNvSpPr txBox="1">
            <a:spLocks noChangeArrowheads="1"/>
          </p:cNvSpPr>
          <p:nvPr/>
        </p:nvSpPr>
        <p:spPr bwMode="auto">
          <a:xfrm>
            <a:off x="1316038" y="2006600"/>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6411" name="Line 30"/>
          <p:cNvSpPr>
            <a:spLocks noChangeShapeType="1"/>
          </p:cNvSpPr>
          <p:nvPr/>
        </p:nvSpPr>
        <p:spPr bwMode="auto">
          <a:xfrm>
            <a:off x="92075" y="2679700"/>
            <a:ext cx="23907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2" name="Text Box 31"/>
          <p:cNvSpPr txBox="1">
            <a:spLocks noChangeArrowheads="1"/>
          </p:cNvSpPr>
          <p:nvPr/>
        </p:nvSpPr>
        <p:spPr bwMode="auto">
          <a:xfrm>
            <a:off x="1603375" y="2657475"/>
            <a:ext cx="257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7030A0"/>
                </a:solidFill>
              </a:rPr>
              <a:t>Z</a:t>
            </a:r>
            <a:r>
              <a:rPr kumimoji="1" lang="en-US" altLang="zh-CN" sz="2000" baseline="-10000">
                <a:solidFill>
                  <a:srgbClr val="7030A0"/>
                </a:solidFill>
              </a:rPr>
              <a:t>2</a:t>
            </a:r>
          </a:p>
        </p:txBody>
      </p:sp>
      <p:sp>
        <p:nvSpPr>
          <p:cNvPr id="16413" name="Text Box 32"/>
          <p:cNvSpPr txBox="1">
            <a:spLocks noChangeArrowheads="1"/>
          </p:cNvSpPr>
          <p:nvPr/>
        </p:nvSpPr>
        <p:spPr bwMode="auto">
          <a:xfrm>
            <a:off x="1309688" y="2657475"/>
            <a:ext cx="257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7030A0"/>
                </a:solidFill>
              </a:rPr>
              <a:t>Z</a:t>
            </a:r>
            <a:r>
              <a:rPr kumimoji="1" lang="en-US" altLang="zh-CN" sz="2000" baseline="-10000">
                <a:solidFill>
                  <a:srgbClr val="7030A0"/>
                </a:solidFill>
              </a:rPr>
              <a:t>3</a:t>
            </a:r>
          </a:p>
        </p:txBody>
      </p:sp>
      <p:sp>
        <p:nvSpPr>
          <p:cNvPr id="16414" name="Text Box 33"/>
          <p:cNvSpPr txBox="1">
            <a:spLocks noChangeArrowheads="1"/>
          </p:cNvSpPr>
          <p:nvPr/>
        </p:nvSpPr>
        <p:spPr bwMode="auto">
          <a:xfrm>
            <a:off x="2190750" y="2657475"/>
            <a:ext cx="257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7030A0"/>
                </a:solidFill>
              </a:rPr>
              <a:t>Z</a:t>
            </a:r>
            <a:r>
              <a:rPr kumimoji="1" lang="en-US" altLang="zh-CN" sz="2000" baseline="-10000">
                <a:solidFill>
                  <a:srgbClr val="7030A0"/>
                </a:solidFill>
              </a:rPr>
              <a:t>0</a:t>
            </a:r>
          </a:p>
        </p:txBody>
      </p:sp>
      <p:sp>
        <p:nvSpPr>
          <p:cNvPr id="16415" name="Text Box 34"/>
          <p:cNvSpPr txBox="1">
            <a:spLocks noChangeArrowheads="1"/>
          </p:cNvSpPr>
          <p:nvPr/>
        </p:nvSpPr>
        <p:spPr bwMode="auto">
          <a:xfrm>
            <a:off x="1895475" y="2657475"/>
            <a:ext cx="257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7030A0"/>
                </a:solidFill>
              </a:rPr>
              <a:t>Z</a:t>
            </a:r>
            <a:r>
              <a:rPr kumimoji="1" lang="en-US" altLang="zh-CN" sz="2000" baseline="-10000">
                <a:solidFill>
                  <a:srgbClr val="7030A0"/>
                </a:solidFill>
              </a:rPr>
              <a:t>1</a:t>
            </a:r>
          </a:p>
        </p:txBody>
      </p:sp>
      <p:sp>
        <p:nvSpPr>
          <p:cNvPr id="16416" name="Text Box 35"/>
          <p:cNvSpPr txBox="1">
            <a:spLocks noChangeArrowheads="1"/>
          </p:cNvSpPr>
          <p:nvPr/>
        </p:nvSpPr>
        <p:spPr bwMode="auto">
          <a:xfrm>
            <a:off x="411163" y="2657475"/>
            <a:ext cx="257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10000">
                <a:solidFill>
                  <a:srgbClr val="0000FF"/>
                </a:solidFill>
              </a:rPr>
              <a:t>6</a:t>
            </a:r>
          </a:p>
        </p:txBody>
      </p:sp>
      <p:sp>
        <p:nvSpPr>
          <p:cNvPr id="16417" name="Text Box 36"/>
          <p:cNvSpPr txBox="1">
            <a:spLocks noChangeArrowheads="1"/>
          </p:cNvSpPr>
          <p:nvPr/>
        </p:nvSpPr>
        <p:spPr bwMode="auto">
          <a:xfrm>
            <a:off x="117475" y="2657475"/>
            <a:ext cx="257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10000">
                <a:solidFill>
                  <a:srgbClr val="0000FF"/>
                </a:solidFill>
              </a:rPr>
              <a:t>7</a:t>
            </a:r>
          </a:p>
        </p:txBody>
      </p:sp>
      <p:sp>
        <p:nvSpPr>
          <p:cNvPr id="16418" name="Text Box 37"/>
          <p:cNvSpPr txBox="1">
            <a:spLocks noChangeArrowheads="1"/>
          </p:cNvSpPr>
          <p:nvPr/>
        </p:nvSpPr>
        <p:spPr bwMode="auto">
          <a:xfrm>
            <a:off x="996950" y="2657475"/>
            <a:ext cx="257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10000">
                <a:solidFill>
                  <a:srgbClr val="0000FF"/>
                </a:solidFill>
              </a:rPr>
              <a:t>4</a:t>
            </a:r>
          </a:p>
        </p:txBody>
      </p:sp>
      <p:sp>
        <p:nvSpPr>
          <p:cNvPr id="16419" name="Text Box 38"/>
          <p:cNvSpPr txBox="1">
            <a:spLocks noChangeArrowheads="1"/>
          </p:cNvSpPr>
          <p:nvPr/>
        </p:nvSpPr>
        <p:spPr bwMode="auto">
          <a:xfrm>
            <a:off x="703263" y="2657475"/>
            <a:ext cx="257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10000">
                <a:solidFill>
                  <a:srgbClr val="0000FF"/>
                </a:solidFill>
              </a:rPr>
              <a:t>5</a:t>
            </a:r>
          </a:p>
        </p:txBody>
      </p:sp>
      <p:sp>
        <p:nvSpPr>
          <p:cNvPr id="16420" name="Text Box 22"/>
          <p:cNvSpPr txBox="1">
            <a:spLocks noChangeArrowheads="1"/>
          </p:cNvSpPr>
          <p:nvPr/>
        </p:nvSpPr>
        <p:spPr bwMode="auto">
          <a:xfrm>
            <a:off x="736600" y="2333625"/>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6421" name="Text Box 23"/>
          <p:cNvSpPr txBox="1">
            <a:spLocks noChangeArrowheads="1"/>
          </p:cNvSpPr>
          <p:nvPr/>
        </p:nvSpPr>
        <p:spPr bwMode="auto">
          <a:xfrm>
            <a:off x="442913" y="2333625"/>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6422" name="Text Box 24"/>
          <p:cNvSpPr txBox="1">
            <a:spLocks noChangeArrowheads="1"/>
          </p:cNvSpPr>
          <p:nvPr/>
        </p:nvSpPr>
        <p:spPr bwMode="auto">
          <a:xfrm>
            <a:off x="1323975" y="2333625"/>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6423" name="Text Box 25"/>
          <p:cNvSpPr txBox="1">
            <a:spLocks noChangeArrowheads="1"/>
          </p:cNvSpPr>
          <p:nvPr/>
        </p:nvSpPr>
        <p:spPr bwMode="auto">
          <a:xfrm>
            <a:off x="1028700" y="2333625"/>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6424" name="Text Box 41"/>
          <p:cNvSpPr txBox="1">
            <a:spLocks noChangeArrowheads="1"/>
          </p:cNvSpPr>
          <p:nvPr/>
        </p:nvSpPr>
        <p:spPr bwMode="auto">
          <a:xfrm>
            <a:off x="5064125" y="1193800"/>
            <a:ext cx="1135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rPr>
              <a:t>(</a:t>
            </a:r>
            <a:r>
              <a:rPr lang="zh-CN" altLang="en-US" sz="1800" b="0">
                <a:latin typeface="Arial" panose="020B0604020202020204" pitchFamily="34" charset="0"/>
              </a:rPr>
              <a:t>当</a:t>
            </a:r>
            <a:r>
              <a:rPr kumimoji="1" lang="en-US" altLang="zh-CN" sz="1800"/>
              <a:t>Y</a:t>
            </a:r>
            <a:r>
              <a:rPr kumimoji="1" lang="en-US" altLang="zh-CN" sz="1800" baseline="-10000"/>
              <a:t>i </a:t>
            </a:r>
            <a:r>
              <a:rPr lang="en-US" altLang="zh-CN" sz="1800" b="0">
                <a:latin typeface="Arial" panose="020B0604020202020204" pitchFamily="34" charset="0"/>
              </a:rPr>
              <a:t>=1) </a:t>
            </a:r>
            <a:endParaRPr lang="zh-CN" altLang="en-US" sz="1800" b="0">
              <a:latin typeface="Arial" panose="020B0604020202020204" pitchFamily="34" charset="0"/>
            </a:endParaRPr>
          </a:p>
        </p:txBody>
      </p:sp>
      <p:sp>
        <p:nvSpPr>
          <p:cNvPr id="16425" name="Text Box 42"/>
          <p:cNvSpPr txBox="1">
            <a:spLocks noChangeArrowheads="1"/>
          </p:cNvSpPr>
          <p:nvPr/>
        </p:nvSpPr>
        <p:spPr bwMode="auto">
          <a:xfrm>
            <a:off x="2903538" y="1385888"/>
            <a:ext cx="90646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 ? ? ? =</a:t>
            </a:r>
            <a:endParaRPr kumimoji="1" lang="zh-CN" altLang="en-US" sz="2000" baseline="-10000"/>
          </a:p>
        </p:txBody>
      </p:sp>
      <p:sp>
        <p:nvSpPr>
          <p:cNvPr id="16426" name="Text Box 43"/>
          <p:cNvSpPr txBox="1">
            <a:spLocks noChangeArrowheads="1"/>
          </p:cNvSpPr>
          <p:nvPr/>
        </p:nvSpPr>
        <p:spPr bwMode="auto">
          <a:xfrm>
            <a:off x="4127500" y="1228725"/>
            <a:ext cx="9652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1800"/>
              <a:t>X</a:t>
            </a:r>
            <a:r>
              <a:rPr kumimoji="1" lang="en-US" altLang="zh-CN" sz="1800" baseline="-10000"/>
              <a:t>3</a:t>
            </a:r>
            <a:r>
              <a:rPr kumimoji="1" lang="en-US" altLang="zh-CN" sz="1800"/>
              <a:t>X</a:t>
            </a:r>
            <a:r>
              <a:rPr kumimoji="1" lang="en-US" altLang="zh-CN" sz="1800" baseline="-10000"/>
              <a:t>2</a:t>
            </a:r>
            <a:r>
              <a:rPr kumimoji="1" lang="en-US" altLang="zh-CN" sz="1800"/>
              <a:t>X</a:t>
            </a:r>
            <a:r>
              <a:rPr kumimoji="1" lang="en-US" altLang="zh-CN" sz="1800" baseline="-10000"/>
              <a:t>1</a:t>
            </a:r>
            <a:r>
              <a:rPr kumimoji="1" lang="en-US" altLang="zh-CN" sz="1800"/>
              <a:t>X</a:t>
            </a:r>
            <a:r>
              <a:rPr kumimoji="1" lang="en-US" altLang="zh-CN" sz="1800" baseline="-10000"/>
              <a:t>0</a:t>
            </a:r>
          </a:p>
        </p:txBody>
      </p:sp>
      <p:sp>
        <p:nvSpPr>
          <p:cNvPr id="16427" name="Text Box 44"/>
          <p:cNvSpPr txBox="1">
            <a:spLocks noChangeArrowheads="1"/>
          </p:cNvSpPr>
          <p:nvPr/>
        </p:nvSpPr>
        <p:spPr bwMode="auto">
          <a:xfrm>
            <a:off x="5064125" y="1554163"/>
            <a:ext cx="10715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latin typeface="Arial" panose="020B0604020202020204" pitchFamily="34" charset="0"/>
              </a:rPr>
              <a:t>(</a:t>
            </a:r>
            <a:r>
              <a:rPr lang="zh-CN" altLang="en-US" sz="1800" b="0">
                <a:latin typeface="Arial" panose="020B0604020202020204" pitchFamily="34" charset="0"/>
              </a:rPr>
              <a:t>当</a:t>
            </a:r>
            <a:r>
              <a:rPr kumimoji="1" lang="en-US" altLang="zh-CN" sz="1800"/>
              <a:t>Y</a:t>
            </a:r>
            <a:r>
              <a:rPr kumimoji="1" lang="en-US" altLang="zh-CN" sz="1800" baseline="-10000"/>
              <a:t>i </a:t>
            </a:r>
            <a:r>
              <a:rPr lang="en-US" altLang="zh-CN" sz="1800" b="0">
                <a:latin typeface="Arial" panose="020B0604020202020204" pitchFamily="34" charset="0"/>
              </a:rPr>
              <a:t>=0)</a:t>
            </a:r>
            <a:endParaRPr lang="zh-CN" altLang="en-US" sz="1800" b="0">
              <a:latin typeface="Arial" panose="020B0604020202020204" pitchFamily="34" charset="0"/>
            </a:endParaRPr>
          </a:p>
        </p:txBody>
      </p:sp>
      <p:sp>
        <p:nvSpPr>
          <p:cNvPr id="16428" name="Text Box 45"/>
          <p:cNvSpPr txBox="1">
            <a:spLocks noChangeArrowheads="1"/>
          </p:cNvSpPr>
          <p:nvPr/>
        </p:nvSpPr>
        <p:spPr bwMode="auto">
          <a:xfrm>
            <a:off x="4127500" y="1566863"/>
            <a:ext cx="889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0  0  0  0</a:t>
            </a:r>
            <a:endParaRPr kumimoji="1" lang="en-US" altLang="zh-CN" sz="2000" baseline="-10000"/>
          </a:p>
        </p:txBody>
      </p:sp>
      <p:sp>
        <p:nvSpPr>
          <p:cNvPr id="16429" name="AutoShape 46"/>
          <p:cNvSpPr>
            <a:spLocks/>
          </p:cNvSpPr>
          <p:nvPr/>
        </p:nvSpPr>
        <p:spPr bwMode="auto">
          <a:xfrm>
            <a:off x="3911600" y="1277938"/>
            <a:ext cx="179388" cy="576262"/>
          </a:xfrm>
          <a:prstGeom prst="leftBrace">
            <a:avLst>
              <a:gd name="adj1" fmla="val 26770"/>
              <a:gd name="adj2" fmla="val 48486"/>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6430" name="Text Box 100"/>
          <p:cNvSpPr txBox="1">
            <a:spLocks noChangeArrowheads="1"/>
          </p:cNvSpPr>
          <p:nvPr/>
        </p:nvSpPr>
        <p:spPr bwMode="auto">
          <a:xfrm>
            <a:off x="7194550" y="293688"/>
            <a:ext cx="1352550"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Aft>
                <a:spcPct val="10000"/>
              </a:spcAft>
              <a:buFontTx/>
              <a:buNone/>
            </a:pPr>
            <a:r>
              <a:rPr kumimoji="1" lang="en-US" altLang="zh-CN" sz="2400"/>
              <a:t>Z = X </a:t>
            </a:r>
            <a:r>
              <a:rPr kumimoji="1" lang="en-US" altLang="zh-CN" sz="1800">
                <a:latin typeface="Arial" panose="020B0604020202020204" pitchFamily="34" charset="0"/>
              </a:rPr>
              <a:t>× </a:t>
            </a:r>
            <a:r>
              <a:rPr kumimoji="1" lang="en-US" altLang="zh-CN" sz="2400"/>
              <a:t>Y</a:t>
            </a:r>
          </a:p>
          <a:p>
            <a:pPr algn="ctr" eaLnBrk="1" hangingPunct="1">
              <a:lnSpc>
                <a:spcPct val="110000"/>
              </a:lnSpc>
              <a:spcAft>
                <a:spcPct val="10000"/>
              </a:spcAft>
              <a:buFontTx/>
              <a:buNone/>
            </a:pPr>
            <a:r>
              <a:rPr kumimoji="1" lang="zh-CN" altLang="en-US" sz="2400"/>
              <a:t>手工计算</a:t>
            </a:r>
            <a:endParaRPr kumimoji="1" lang="en-US" altLang="zh-CN"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5BA3ECB-3FDD-4501-990D-FEDE71A44E44}" type="datetime1">
              <a:rPr lang="zh-CN" altLang="en-US" sz="1800" b="0" smtClean="0">
                <a:solidFill>
                  <a:srgbClr val="B2B2B2"/>
                </a:solidFill>
                <a:latin typeface="Arial" panose="020B0604020202020204" pitchFamily="34" charset="0"/>
              </a:rPr>
              <a:pPr>
                <a:spcAft>
                  <a:spcPct val="0"/>
                </a:spcAft>
                <a:buFontTx/>
                <a:buNone/>
              </a:pPr>
              <a:t>2021/11/2</a:t>
            </a:fld>
            <a:endParaRPr lang="en-US" altLang="zh-CN" sz="1800" b="0">
              <a:solidFill>
                <a:srgbClr val="B2B2B2"/>
              </a:solidFill>
              <a:latin typeface="Arial" panose="020B0604020202020204" pitchFamily="34" charset="0"/>
            </a:endParaRPr>
          </a:p>
        </p:txBody>
      </p:sp>
      <p:sp>
        <p:nvSpPr>
          <p:cNvPr id="18435"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(4)</a:t>
            </a:r>
          </a:p>
        </p:txBody>
      </p:sp>
      <p:sp>
        <p:nvSpPr>
          <p:cNvPr id="1843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2D41E36-A8C1-48E0-9D87-22D0665CB1B9}" type="slidenum">
              <a:rPr lang="en-US" altLang="zh-CN" sz="1800" b="0" smtClean="0">
                <a:solidFill>
                  <a:srgbClr val="B2B2B2"/>
                </a:solidFill>
                <a:latin typeface="Arial" panose="020B0604020202020204" pitchFamily="34" charset="0"/>
              </a:rPr>
              <a:pPr>
                <a:spcAft>
                  <a:spcPct val="0"/>
                </a:spcAft>
                <a:buFontTx/>
                <a:buNone/>
              </a:pPr>
              <a:t>9</a:t>
            </a:fld>
            <a:endParaRPr lang="en-US" altLang="zh-CN" sz="1800" b="0">
              <a:solidFill>
                <a:srgbClr val="B2B2B2"/>
              </a:solidFill>
              <a:latin typeface="Arial" panose="020B0604020202020204" pitchFamily="34" charset="0"/>
            </a:endParaRPr>
          </a:p>
        </p:txBody>
      </p:sp>
      <p:sp>
        <p:nvSpPr>
          <p:cNvPr id="18437" name="Text Box 4"/>
          <p:cNvSpPr txBox="1">
            <a:spLocks noChangeArrowheads="1"/>
          </p:cNvSpPr>
          <p:nvPr/>
        </p:nvSpPr>
        <p:spPr bwMode="auto">
          <a:xfrm>
            <a:off x="1639888" y="558800"/>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X</a:t>
            </a:r>
            <a:r>
              <a:rPr kumimoji="1" lang="en-US" altLang="zh-CN" sz="2000" baseline="-10000"/>
              <a:t>2</a:t>
            </a:r>
          </a:p>
        </p:txBody>
      </p:sp>
      <p:sp>
        <p:nvSpPr>
          <p:cNvPr id="18438" name="Text Box 5"/>
          <p:cNvSpPr txBox="1">
            <a:spLocks noChangeArrowheads="1"/>
          </p:cNvSpPr>
          <p:nvPr/>
        </p:nvSpPr>
        <p:spPr bwMode="auto">
          <a:xfrm>
            <a:off x="1346200" y="558800"/>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X</a:t>
            </a:r>
            <a:r>
              <a:rPr kumimoji="1" lang="en-US" altLang="zh-CN" sz="2000" baseline="-10000"/>
              <a:t>3</a:t>
            </a:r>
          </a:p>
        </p:txBody>
      </p:sp>
      <p:sp>
        <p:nvSpPr>
          <p:cNvPr id="18439" name="Text Box 6"/>
          <p:cNvSpPr txBox="1">
            <a:spLocks noChangeArrowheads="1"/>
          </p:cNvSpPr>
          <p:nvPr/>
        </p:nvSpPr>
        <p:spPr bwMode="auto">
          <a:xfrm>
            <a:off x="2228850" y="558800"/>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X</a:t>
            </a:r>
            <a:r>
              <a:rPr kumimoji="1" lang="en-US" altLang="zh-CN" sz="2000" baseline="-10000"/>
              <a:t>0</a:t>
            </a:r>
          </a:p>
        </p:txBody>
      </p:sp>
      <p:sp>
        <p:nvSpPr>
          <p:cNvPr id="18440" name="Text Box 7"/>
          <p:cNvSpPr txBox="1">
            <a:spLocks noChangeArrowheads="1"/>
          </p:cNvSpPr>
          <p:nvPr/>
        </p:nvSpPr>
        <p:spPr bwMode="auto">
          <a:xfrm>
            <a:off x="1933575" y="558800"/>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X</a:t>
            </a:r>
            <a:r>
              <a:rPr kumimoji="1" lang="en-US" altLang="zh-CN" sz="2000" baseline="-10000"/>
              <a:t>1</a:t>
            </a:r>
          </a:p>
        </p:txBody>
      </p:sp>
      <p:sp>
        <p:nvSpPr>
          <p:cNvPr id="18441" name="Text Box 8"/>
          <p:cNvSpPr txBox="1">
            <a:spLocks noChangeArrowheads="1"/>
          </p:cNvSpPr>
          <p:nvPr/>
        </p:nvSpPr>
        <p:spPr bwMode="auto">
          <a:xfrm>
            <a:off x="1628775" y="955675"/>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Y</a:t>
            </a:r>
            <a:r>
              <a:rPr kumimoji="1" lang="en-US" altLang="zh-CN" sz="2000" baseline="-10000"/>
              <a:t>2</a:t>
            </a:r>
          </a:p>
        </p:txBody>
      </p:sp>
      <p:sp>
        <p:nvSpPr>
          <p:cNvPr id="18442" name="Text Box 9"/>
          <p:cNvSpPr txBox="1">
            <a:spLocks noChangeArrowheads="1"/>
          </p:cNvSpPr>
          <p:nvPr/>
        </p:nvSpPr>
        <p:spPr bwMode="auto">
          <a:xfrm>
            <a:off x="1335088" y="955675"/>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Y</a:t>
            </a:r>
            <a:r>
              <a:rPr kumimoji="1" lang="en-US" altLang="zh-CN" sz="2000" baseline="-10000"/>
              <a:t>3</a:t>
            </a:r>
          </a:p>
        </p:txBody>
      </p:sp>
      <p:sp>
        <p:nvSpPr>
          <p:cNvPr id="18443" name="Text Box 10"/>
          <p:cNvSpPr txBox="1">
            <a:spLocks noChangeArrowheads="1"/>
          </p:cNvSpPr>
          <p:nvPr/>
        </p:nvSpPr>
        <p:spPr bwMode="auto">
          <a:xfrm>
            <a:off x="2216150" y="955675"/>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Y</a:t>
            </a:r>
            <a:r>
              <a:rPr kumimoji="1" lang="en-US" altLang="zh-CN" sz="2000" baseline="-10000"/>
              <a:t>0</a:t>
            </a:r>
          </a:p>
        </p:txBody>
      </p:sp>
      <p:sp>
        <p:nvSpPr>
          <p:cNvPr id="18444" name="Text Box 11"/>
          <p:cNvSpPr txBox="1">
            <a:spLocks noChangeArrowheads="1"/>
          </p:cNvSpPr>
          <p:nvPr/>
        </p:nvSpPr>
        <p:spPr bwMode="auto">
          <a:xfrm>
            <a:off x="1920875" y="955675"/>
            <a:ext cx="266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Y</a:t>
            </a:r>
            <a:r>
              <a:rPr kumimoji="1" lang="en-US" altLang="zh-CN" sz="2000" baseline="-10000"/>
              <a:t>1</a:t>
            </a:r>
          </a:p>
        </p:txBody>
      </p:sp>
      <p:sp>
        <p:nvSpPr>
          <p:cNvPr id="18445" name="Text Box 12"/>
          <p:cNvSpPr txBox="1">
            <a:spLocks noChangeArrowheads="1"/>
          </p:cNvSpPr>
          <p:nvPr/>
        </p:nvSpPr>
        <p:spPr bwMode="auto">
          <a:xfrm>
            <a:off x="1012825" y="955675"/>
            <a:ext cx="254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latin typeface="Arial" panose="020B0604020202020204" pitchFamily="34" charset="0"/>
              </a:rPr>
              <a:t>×</a:t>
            </a:r>
          </a:p>
        </p:txBody>
      </p:sp>
      <p:sp>
        <p:nvSpPr>
          <p:cNvPr id="18446" name="Line 13"/>
          <p:cNvSpPr>
            <a:spLocks noChangeShapeType="1"/>
          </p:cNvSpPr>
          <p:nvPr/>
        </p:nvSpPr>
        <p:spPr bwMode="auto">
          <a:xfrm>
            <a:off x="981075" y="1316038"/>
            <a:ext cx="15271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7" name="Text Box 14"/>
          <p:cNvSpPr txBox="1">
            <a:spLocks noChangeArrowheads="1"/>
          </p:cNvSpPr>
          <p:nvPr/>
        </p:nvSpPr>
        <p:spPr bwMode="auto">
          <a:xfrm>
            <a:off x="1646238" y="1643063"/>
            <a:ext cx="127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8448" name="Text Box 15"/>
          <p:cNvSpPr txBox="1">
            <a:spLocks noChangeArrowheads="1"/>
          </p:cNvSpPr>
          <p:nvPr/>
        </p:nvSpPr>
        <p:spPr bwMode="auto">
          <a:xfrm>
            <a:off x="1350963" y="1643063"/>
            <a:ext cx="127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8449" name="Text Box 16"/>
          <p:cNvSpPr txBox="1">
            <a:spLocks noChangeArrowheads="1"/>
          </p:cNvSpPr>
          <p:nvPr/>
        </p:nvSpPr>
        <p:spPr bwMode="auto">
          <a:xfrm>
            <a:off x="2233613" y="1643063"/>
            <a:ext cx="127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8450" name="Text Box 17"/>
          <p:cNvSpPr txBox="1">
            <a:spLocks noChangeArrowheads="1"/>
          </p:cNvSpPr>
          <p:nvPr/>
        </p:nvSpPr>
        <p:spPr bwMode="auto">
          <a:xfrm>
            <a:off x="1939925" y="1643063"/>
            <a:ext cx="127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8451" name="Text Box 18"/>
          <p:cNvSpPr txBox="1">
            <a:spLocks noChangeArrowheads="1"/>
          </p:cNvSpPr>
          <p:nvPr/>
        </p:nvSpPr>
        <p:spPr bwMode="auto">
          <a:xfrm>
            <a:off x="1349375" y="2698750"/>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8452" name="Text Box 19"/>
          <p:cNvSpPr txBox="1">
            <a:spLocks noChangeArrowheads="1"/>
          </p:cNvSpPr>
          <p:nvPr/>
        </p:nvSpPr>
        <p:spPr bwMode="auto">
          <a:xfrm>
            <a:off x="1057275" y="2698750"/>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8453" name="Text Box 20"/>
          <p:cNvSpPr txBox="1">
            <a:spLocks noChangeArrowheads="1"/>
          </p:cNvSpPr>
          <p:nvPr/>
        </p:nvSpPr>
        <p:spPr bwMode="auto">
          <a:xfrm>
            <a:off x="1938338" y="2698750"/>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8454" name="Text Box 21"/>
          <p:cNvSpPr txBox="1">
            <a:spLocks noChangeArrowheads="1"/>
          </p:cNvSpPr>
          <p:nvPr/>
        </p:nvSpPr>
        <p:spPr bwMode="auto">
          <a:xfrm>
            <a:off x="1644650" y="2698750"/>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8455" name="Text Box 22"/>
          <p:cNvSpPr txBox="1">
            <a:spLocks noChangeArrowheads="1"/>
          </p:cNvSpPr>
          <p:nvPr/>
        </p:nvSpPr>
        <p:spPr bwMode="auto">
          <a:xfrm>
            <a:off x="1023938" y="3860800"/>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8456" name="Text Box 23"/>
          <p:cNvSpPr txBox="1">
            <a:spLocks noChangeArrowheads="1"/>
          </p:cNvSpPr>
          <p:nvPr/>
        </p:nvSpPr>
        <p:spPr bwMode="auto">
          <a:xfrm>
            <a:off x="730250" y="3860800"/>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8457" name="Text Box 24"/>
          <p:cNvSpPr txBox="1">
            <a:spLocks noChangeArrowheads="1"/>
          </p:cNvSpPr>
          <p:nvPr/>
        </p:nvSpPr>
        <p:spPr bwMode="auto">
          <a:xfrm>
            <a:off x="1611313" y="3860800"/>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8458" name="Text Box 25"/>
          <p:cNvSpPr txBox="1">
            <a:spLocks noChangeArrowheads="1"/>
          </p:cNvSpPr>
          <p:nvPr/>
        </p:nvSpPr>
        <p:spPr bwMode="auto">
          <a:xfrm>
            <a:off x="1316038" y="3860800"/>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8459" name="Line 30"/>
          <p:cNvSpPr>
            <a:spLocks noChangeShapeType="1"/>
          </p:cNvSpPr>
          <p:nvPr/>
        </p:nvSpPr>
        <p:spPr bwMode="auto">
          <a:xfrm>
            <a:off x="92075" y="5683250"/>
            <a:ext cx="23907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0" name="Text Box 31"/>
          <p:cNvSpPr txBox="1">
            <a:spLocks noChangeArrowheads="1"/>
          </p:cNvSpPr>
          <p:nvPr/>
        </p:nvSpPr>
        <p:spPr bwMode="auto">
          <a:xfrm>
            <a:off x="1603375" y="5661025"/>
            <a:ext cx="257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7030A0"/>
                </a:solidFill>
              </a:rPr>
              <a:t>Z</a:t>
            </a:r>
            <a:r>
              <a:rPr kumimoji="1" lang="en-US" altLang="zh-CN" sz="2000" baseline="-10000">
                <a:solidFill>
                  <a:srgbClr val="7030A0"/>
                </a:solidFill>
              </a:rPr>
              <a:t>2</a:t>
            </a:r>
          </a:p>
        </p:txBody>
      </p:sp>
      <p:sp>
        <p:nvSpPr>
          <p:cNvPr id="18461" name="Text Box 32"/>
          <p:cNvSpPr txBox="1">
            <a:spLocks noChangeArrowheads="1"/>
          </p:cNvSpPr>
          <p:nvPr/>
        </p:nvSpPr>
        <p:spPr bwMode="auto">
          <a:xfrm>
            <a:off x="1309688" y="5661025"/>
            <a:ext cx="257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7030A0"/>
                </a:solidFill>
              </a:rPr>
              <a:t>Z</a:t>
            </a:r>
            <a:r>
              <a:rPr kumimoji="1" lang="en-US" altLang="zh-CN" sz="2000" baseline="-10000">
                <a:solidFill>
                  <a:srgbClr val="7030A0"/>
                </a:solidFill>
              </a:rPr>
              <a:t>3</a:t>
            </a:r>
          </a:p>
        </p:txBody>
      </p:sp>
      <p:sp>
        <p:nvSpPr>
          <p:cNvPr id="18462" name="Text Box 33"/>
          <p:cNvSpPr txBox="1">
            <a:spLocks noChangeArrowheads="1"/>
          </p:cNvSpPr>
          <p:nvPr/>
        </p:nvSpPr>
        <p:spPr bwMode="auto">
          <a:xfrm>
            <a:off x="2190750" y="5661025"/>
            <a:ext cx="257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7030A0"/>
                </a:solidFill>
              </a:rPr>
              <a:t>Z</a:t>
            </a:r>
            <a:r>
              <a:rPr kumimoji="1" lang="en-US" altLang="zh-CN" sz="2000" baseline="-10000">
                <a:solidFill>
                  <a:srgbClr val="7030A0"/>
                </a:solidFill>
              </a:rPr>
              <a:t>0</a:t>
            </a:r>
          </a:p>
        </p:txBody>
      </p:sp>
      <p:sp>
        <p:nvSpPr>
          <p:cNvPr id="18463" name="Text Box 34"/>
          <p:cNvSpPr txBox="1">
            <a:spLocks noChangeArrowheads="1"/>
          </p:cNvSpPr>
          <p:nvPr/>
        </p:nvSpPr>
        <p:spPr bwMode="auto">
          <a:xfrm>
            <a:off x="1895475" y="5661025"/>
            <a:ext cx="257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7030A0"/>
                </a:solidFill>
              </a:rPr>
              <a:t>Z</a:t>
            </a:r>
            <a:r>
              <a:rPr kumimoji="1" lang="en-US" altLang="zh-CN" sz="2000" baseline="-10000">
                <a:solidFill>
                  <a:srgbClr val="7030A0"/>
                </a:solidFill>
              </a:rPr>
              <a:t>1</a:t>
            </a:r>
          </a:p>
        </p:txBody>
      </p:sp>
      <p:sp>
        <p:nvSpPr>
          <p:cNvPr id="18464" name="Text Box 35"/>
          <p:cNvSpPr txBox="1">
            <a:spLocks noChangeArrowheads="1"/>
          </p:cNvSpPr>
          <p:nvPr/>
        </p:nvSpPr>
        <p:spPr bwMode="auto">
          <a:xfrm>
            <a:off x="411163" y="5661025"/>
            <a:ext cx="257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10000">
                <a:solidFill>
                  <a:srgbClr val="0000FF"/>
                </a:solidFill>
              </a:rPr>
              <a:t>6</a:t>
            </a:r>
          </a:p>
        </p:txBody>
      </p:sp>
      <p:sp>
        <p:nvSpPr>
          <p:cNvPr id="18465" name="Text Box 36"/>
          <p:cNvSpPr txBox="1">
            <a:spLocks noChangeArrowheads="1"/>
          </p:cNvSpPr>
          <p:nvPr/>
        </p:nvSpPr>
        <p:spPr bwMode="auto">
          <a:xfrm>
            <a:off x="117475" y="5661025"/>
            <a:ext cx="257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10000">
                <a:solidFill>
                  <a:srgbClr val="0000FF"/>
                </a:solidFill>
              </a:rPr>
              <a:t>7</a:t>
            </a:r>
          </a:p>
        </p:txBody>
      </p:sp>
      <p:sp>
        <p:nvSpPr>
          <p:cNvPr id="18466" name="Text Box 37"/>
          <p:cNvSpPr txBox="1">
            <a:spLocks noChangeArrowheads="1"/>
          </p:cNvSpPr>
          <p:nvPr/>
        </p:nvSpPr>
        <p:spPr bwMode="auto">
          <a:xfrm>
            <a:off x="996950" y="5661025"/>
            <a:ext cx="257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10000">
                <a:solidFill>
                  <a:srgbClr val="0000FF"/>
                </a:solidFill>
              </a:rPr>
              <a:t>4</a:t>
            </a:r>
          </a:p>
        </p:txBody>
      </p:sp>
      <p:sp>
        <p:nvSpPr>
          <p:cNvPr id="18467" name="Text Box 38"/>
          <p:cNvSpPr txBox="1">
            <a:spLocks noChangeArrowheads="1"/>
          </p:cNvSpPr>
          <p:nvPr/>
        </p:nvSpPr>
        <p:spPr bwMode="auto">
          <a:xfrm>
            <a:off x="703263" y="5661025"/>
            <a:ext cx="257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10000">
                <a:solidFill>
                  <a:srgbClr val="0000FF"/>
                </a:solidFill>
              </a:rPr>
              <a:t>5</a:t>
            </a:r>
          </a:p>
        </p:txBody>
      </p:sp>
      <p:sp>
        <p:nvSpPr>
          <p:cNvPr id="116" name="Line 13"/>
          <p:cNvSpPr>
            <a:spLocks noChangeShapeType="1"/>
          </p:cNvSpPr>
          <p:nvPr/>
        </p:nvSpPr>
        <p:spPr bwMode="auto">
          <a:xfrm>
            <a:off x="981075" y="2008188"/>
            <a:ext cx="1447800" cy="3175"/>
          </a:xfrm>
          <a:prstGeom prst="line">
            <a:avLst/>
          </a:prstGeom>
          <a:noFill/>
          <a:ln w="19050">
            <a:solidFill>
              <a:schemeClr val="tx1">
                <a:lumMod val="50000"/>
                <a:lumOff val="50000"/>
              </a:schemeClr>
            </a:solidFill>
            <a:prstDash val="lgDash"/>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18469" name="Text Box 14"/>
          <p:cNvSpPr txBox="1">
            <a:spLocks noChangeArrowheads="1"/>
          </p:cNvSpPr>
          <p:nvPr/>
        </p:nvSpPr>
        <p:spPr bwMode="auto">
          <a:xfrm>
            <a:off x="1633538" y="1971675"/>
            <a:ext cx="128587"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18470" name="Text Box 15"/>
          <p:cNvSpPr txBox="1">
            <a:spLocks noChangeArrowheads="1"/>
          </p:cNvSpPr>
          <p:nvPr/>
        </p:nvSpPr>
        <p:spPr bwMode="auto">
          <a:xfrm>
            <a:off x="1338263" y="1971675"/>
            <a:ext cx="128587"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18471" name="Text Box 16"/>
          <p:cNvSpPr txBox="1">
            <a:spLocks noChangeArrowheads="1"/>
          </p:cNvSpPr>
          <p:nvPr/>
        </p:nvSpPr>
        <p:spPr bwMode="auto">
          <a:xfrm>
            <a:off x="2220913" y="1971675"/>
            <a:ext cx="255587"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25000">
                <a:solidFill>
                  <a:srgbClr val="0000FF"/>
                </a:solidFill>
              </a:rPr>
              <a:t>0</a:t>
            </a:r>
          </a:p>
        </p:txBody>
      </p:sp>
      <p:sp>
        <p:nvSpPr>
          <p:cNvPr id="18472" name="Text Box 17"/>
          <p:cNvSpPr txBox="1">
            <a:spLocks noChangeArrowheads="1"/>
          </p:cNvSpPr>
          <p:nvPr/>
        </p:nvSpPr>
        <p:spPr bwMode="auto">
          <a:xfrm>
            <a:off x="1927225" y="1971675"/>
            <a:ext cx="12858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121" name="Line 13"/>
          <p:cNvSpPr>
            <a:spLocks noChangeShapeType="1"/>
          </p:cNvSpPr>
          <p:nvPr/>
        </p:nvSpPr>
        <p:spPr bwMode="auto">
          <a:xfrm>
            <a:off x="723900" y="3130550"/>
            <a:ext cx="1377950" cy="4763"/>
          </a:xfrm>
          <a:prstGeom prst="line">
            <a:avLst/>
          </a:prstGeom>
          <a:noFill/>
          <a:ln w="19050">
            <a:solidFill>
              <a:schemeClr val="tx1">
                <a:lumMod val="50000"/>
                <a:lumOff val="50000"/>
              </a:schemeClr>
            </a:solidFill>
            <a:prstDash val="lgDash"/>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18474" name="Text Box 14"/>
          <p:cNvSpPr txBox="1">
            <a:spLocks noChangeArrowheads="1"/>
          </p:cNvSpPr>
          <p:nvPr/>
        </p:nvSpPr>
        <p:spPr bwMode="auto">
          <a:xfrm>
            <a:off x="1322388" y="3079750"/>
            <a:ext cx="1270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18475" name="Text Box 15"/>
          <p:cNvSpPr txBox="1">
            <a:spLocks noChangeArrowheads="1"/>
          </p:cNvSpPr>
          <p:nvPr/>
        </p:nvSpPr>
        <p:spPr bwMode="auto">
          <a:xfrm>
            <a:off x="1027113" y="3079750"/>
            <a:ext cx="1270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18476" name="Text Box 16"/>
          <p:cNvSpPr txBox="1">
            <a:spLocks noChangeArrowheads="1"/>
          </p:cNvSpPr>
          <p:nvPr/>
        </p:nvSpPr>
        <p:spPr bwMode="auto">
          <a:xfrm>
            <a:off x="1909763" y="3062288"/>
            <a:ext cx="25558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25000">
                <a:solidFill>
                  <a:srgbClr val="0000FF"/>
                </a:solidFill>
              </a:rPr>
              <a:t>1</a:t>
            </a:r>
          </a:p>
        </p:txBody>
      </p:sp>
      <p:sp>
        <p:nvSpPr>
          <p:cNvPr id="18477" name="Text Box 17"/>
          <p:cNvSpPr txBox="1">
            <a:spLocks noChangeArrowheads="1"/>
          </p:cNvSpPr>
          <p:nvPr/>
        </p:nvSpPr>
        <p:spPr bwMode="auto">
          <a:xfrm>
            <a:off x="1616075" y="3079750"/>
            <a:ext cx="1270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18478" name="Text Box 15"/>
          <p:cNvSpPr txBox="1">
            <a:spLocks noChangeArrowheads="1"/>
          </p:cNvSpPr>
          <p:nvPr/>
        </p:nvSpPr>
        <p:spPr bwMode="auto">
          <a:xfrm>
            <a:off x="752475" y="3073400"/>
            <a:ext cx="12858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B050"/>
                </a:solidFill>
              </a:rPr>
              <a:t>x</a:t>
            </a:r>
            <a:endParaRPr kumimoji="1" lang="en-US" altLang="zh-CN" sz="2000" baseline="-10000">
              <a:solidFill>
                <a:srgbClr val="00B050"/>
              </a:solidFill>
            </a:endParaRPr>
          </a:p>
        </p:txBody>
      </p:sp>
      <p:sp>
        <p:nvSpPr>
          <p:cNvPr id="128" name="Line 13"/>
          <p:cNvSpPr>
            <a:spLocks noChangeShapeType="1"/>
          </p:cNvSpPr>
          <p:nvPr/>
        </p:nvSpPr>
        <p:spPr bwMode="auto">
          <a:xfrm>
            <a:off x="431800" y="4221163"/>
            <a:ext cx="1439863" cy="0"/>
          </a:xfrm>
          <a:prstGeom prst="line">
            <a:avLst/>
          </a:prstGeom>
          <a:noFill/>
          <a:ln w="19050">
            <a:solidFill>
              <a:schemeClr val="tx1">
                <a:lumMod val="50000"/>
                <a:lumOff val="50000"/>
              </a:schemeClr>
            </a:solidFill>
            <a:prstDash val="lgDash"/>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18480" name="Text Box 14"/>
          <p:cNvSpPr txBox="1">
            <a:spLocks noChangeArrowheads="1"/>
          </p:cNvSpPr>
          <p:nvPr/>
        </p:nvSpPr>
        <p:spPr bwMode="auto">
          <a:xfrm>
            <a:off x="1009650" y="4175125"/>
            <a:ext cx="12858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18481" name="Text Box 15"/>
          <p:cNvSpPr txBox="1">
            <a:spLocks noChangeArrowheads="1"/>
          </p:cNvSpPr>
          <p:nvPr/>
        </p:nvSpPr>
        <p:spPr bwMode="auto">
          <a:xfrm>
            <a:off x="714375" y="4175125"/>
            <a:ext cx="12858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18482" name="Text Box 16"/>
          <p:cNvSpPr txBox="1">
            <a:spLocks noChangeArrowheads="1"/>
          </p:cNvSpPr>
          <p:nvPr/>
        </p:nvSpPr>
        <p:spPr bwMode="auto">
          <a:xfrm>
            <a:off x="1597025" y="4175125"/>
            <a:ext cx="25558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25000">
                <a:solidFill>
                  <a:srgbClr val="0000FF"/>
                </a:solidFill>
              </a:rPr>
              <a:t>2</a:t>
            </a:r>
          </a:p>
        </p:txBody>
      </p:sp>
      <p:sp>
        <p:nvSpPr>
          <p:cNvPr id="18483" name="Text Box 17"/>
          <p:cNvSpPr txBox="1">
            <a:spLocks noChangeArrowheads="1"/>
          </p:cNvSpPr>
          <p:nvPr/>
        </p:nvSpPr>
        <p:spPr bwMode="auto">
          <a:xfrm>
            <a:off x="1303338" y="4175125"/>
            <a:ext cx="12858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x</a:t>
            </a:r>
            <a:endParaRPr kumimoji="1" lang="en-US" altLang="zh-CN" sz="2000" baseline="-10000">
              <a:solidFill>
                <a:srgbClr val="0000FF"/>
              </a:solidFill>
            </a:endParaRPr>
          </a:p>
        </p:txBody>
      </p:sp>
      <p:sp>
        <p:nvSpPr>
          <p:cNvPr id="18484" name="Text Box 15"/>
          <p:cNvSpPr txBox="1">
            <a:spLocks noChangeArrowheads="1"/>
          </p:cNvSpPr>
          <p:nvPr/>
        </p:nvSpPr>
        <p:spPr bwMode="auto">
          <a:xfrm>
            <a:off x="439738" y="4168775"/>
            <a:ext cx="12858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B050"/>
                </a:solidFill>
              </a:rPr>
              <a:t>x</a:t>
            </a:r>
            <a:endParaRPr kumimoji="1" lang="en-US" altLang="zh-CN" sz="2000" baseline="-10000">
              <a:solidFill>
                <a:srgbClr val="00B050"/>
              </a:solidFill>
            </a:endParaRPr>
          </a:p>
        </p:txBody>
      </p:sp>
      <p:sp>
        <p:nvSpPr>
          <p:cNvPr id="139" name="Line 13"/>
          <p:cNvSpPr>
            <a:spLocks noChangeShapeType="1"/>
          </p:cNvSpPr>
          <p:nvPr/>
        </p:nvSpPr>
        <p:spPr bwMode="auto">
          <a:xfrm>
            <a:off x="125413" y="5289550"/>
            <a:ext cx="1463675" cy="11113"/>
          </a:xfrm>
          <a:prstGeom prst="line">
            <a:avLst/>
          </a:prstGeom>
          <a:noFill/>
          <a:ln w="19050">
            <a:solidFill>
              <a:schemeClr val="tx1">
                <a:lumMod val="50000"/>
                <a:lumOff val="50000"/>
              </a:schemeClr>
            </a:solidFill>
            <a:prstDash val="lgDash"/>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18486" name="Text Box 14"/>
          <p:cNvSpPr txBox="1">
            <a:spLocks noChangeArrowheads="1"/>
          </p:cNvSpPr>
          <p:nvPr/>
        </p:nvSpPr>
        <p:spPr bwMode="auto">
          <a:xfrm>
            <a:off x="695325" y="5307013"/>
            <a:ext cx="2555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25000">
                <a:solidFill>
                  <a:srgbClr val="0000FF"/>
                </a:solidFill>
              </a:rPr>
              <a:t>5</a:t>
            </a:r>
          </a:p>
        </p:txBody>
      </p:sp>
      <p:sp>
        <p:nvSpPr>
          <p:cNvPr id="18487" name="Text Box 15"/>
          <p:cNvSpPr txBox="1">
            <a:spLocks noChangeArrowheads="1"/>
          </p:cNvSpPr>
          <p:nvPr/>
        </p:nvSpPr>
        <p:spPr bwMode="auto">
          <a:xfrm>
            <a:off x="400050" y="5307013"/>
            <a:ext cx="2555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25000">
                <a:solidFill>
                  <a:srgbClr val="0000FF"/>
                </a:solidFill>
              </a:rPr>
              <a:t>6</a:t>
            </a:r>
          </a:p>
        </p:txBody>
      </p:sp>
      <p:sp>
        <p:nvSpPr>
          <p:cNvPr id="18488" name="Text Box 16"/>
          <p:cNvSpPr txBox="1">
            <a:spLocks noChangeArrowheads="1"/>
          </p:cNvSpPr>
          <p:nvPr/>
        </p:nvSpPr>
        <p:spPr bwMode="auto">
          <a:xfrm>
            <a:off x="1282700" y="5307013"/>
            <a:ext cx="25558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25000">
                <a:solidFill>
                  <a:srgbClr val="0000FF"/>
                </a:solidFill>
              </a:rPr>
              <a:t>3</a:t>
            </a:r>
          </a:p>
        </p:txBody>
      </p:sp>
      <p:sp>
        <p:nvSpPr>
          <p:cNvPr id="18489" name="Text Box 17"/>
          <p:cNvSpPr txBox="1">
            <a:spLocks noChangeArrowheads="1"/>
          </p:cNvSpPr>
          <p:nvPr/>
        </p:nvSpPr>
        <p:spPr bwMode="auto">
          <a:xfrm>
            <a:off x="989013" y="5307013"/>
            <a:ext cx="2555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00FF"/>
                </a:solidFill>
              </a:rPr>
              <a:t>Z</a:t>
            </a:r>
            <a:r>
              <a:rPr kumimoji="1" lang="en-US" altLang="zh-CN" sz="2000" baseline="-25000">
                <a:solidFill>
                  <a:srgbClr val="0000FF"/>
                </a:solidFill>
              </a:rPr>
              <a:t>4</a:t>
            </a:r>
          </a:p>
        </p:txBody>
      </p:sp>
      <p:sp>
        <p:nvSpPr>
          <p:cNvPr id="18490" name="Text Box 15"/>
          <p:cNvSpPr txBox="1">
            <a:spLocks noChangeArrowheads="1"/>
          </p:cNvSpPr>
          <p:nvPr/>
        </p:nvSpPr>
        <p:spPr bwMode="auto">
          <a:xfrm>
            <a:off x="125413" y="5300663"/>
            <a:ext cx="257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B050"/>
                </a:solidFill>
              </a:rPr>
              <a:t>Z</a:t>
            </a:r>
            <a:r>
              <a:rPr kumimoji="1" lang="en-US" altLang="zh-CN" sz="2000" baseline="-25000">
                <a:solidFill>
                  <a:srgbClr val="00B050"/>
                </a:solidFill>
              </a:rPr>
              <a:t>7</a:t>
            </a:r>
          </a:p>
        </p:txBody>
      </p:sp>
      <p:sp>
        <p:nvSpPr>
          <p:cNvPr id="18491" name="Text Box 15"/>
          <p:cNvSpPr txBox="1">
            <a:spLocks noChangeArrowheads="1"/>
          </p:cNvSpPr>
          <p:nvPr/>
        </p:nvSpPr>
        <p:spPr bwMode="auto">
          <a:xfrm>
            <a:off x="1069975" y="1998663"/>
            <a:ext cx="12858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solidFill>
                  <a:srgbClr val="00B050"/>
                </a:solidFill>
              </a:rPr>
              <a:t>0</a:t>
            </a:r>
            <a:endParaRPr kumimoji="1" lang="en-US" altLang="zh-CN" sz="2000" baseline="-10000">
              <a:solidFill>
                <a:srgbClr val="00B050"/>
              </a:solidFill>
            </a:endParaRPr>
          </a:p>
        </p:txBody>
      </p:sp>
      <p:sp>
        <p:nvSpPr>
          <p:cNvPr id="18492" name="Text Box 22"/>
          <p:cNvSpPr txBox="1">
            <a:spLocks noChangeArrowheads="1"/>
          </p:cNvSpPr>
          <p:nvPr/>
        </p:nvSpPr>
        <p:spPr bwMode="auto">
          <a:xfrm>
            <a:off x="736600" y="4908550"/>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8493" name="Text Box 23"/>
          <p:cNvSpPr txBox="1">
            <a:spLocks noChangeArrowheads="1"/>
          </p:cNvSpPr>
          <p:nvPr/>
        </p:nvSpPr>
        <p:spPr bwMode="auto">
          <a:xfrm>
            <a:off x="442913" y="4908550"/>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8494" name="Text Box 24"/>
          <p:cNvSpPr txBox="1">
            <a:spLocks noChangeArrowheads="1"/>
          </p:cNvSpPr>
          <p:nvPr/>
        </p:nvSpPr>
        <p:spPr bwMode="auto">
          <a:xfrm>
            <a:off x="1323975" y="4908550"/>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8495" name="Text Box 25"/>
          <p:cNvSpPr txBox="1">
            <a:spLocks noChangeArrowheads="1"/>
          </p:cNvSpPr>
          <p:nvPr/>
        </p:nvSpPr>
        <p:spPr bwMode="auto">
          <a:xfrm>
            <a:off x="1028700" y="4908550"/>
            <a:ext cx="127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10000"/>
              </a:spcAft>
              <a:buFontTx/>
              <a:buNone/>
            </a:pPr>
            <a:r>
              <a:rPr kumimoji="1" lang="en-US" altLang="zh-CN" sz="2000"/>
              <a:t>?</a:t>
            </a:r>
            <a:endParaRPr kumimoji="1" lang="en-US" altLang="zh-CN" sz="2000" baseline="-10000"/>
          </a:p>
        </p:txBody>
      </p:sp>
      <p:sp>
        <p:nvSpPr>
          <p:cNvPr id="18496" name="Text Box 100"/>
          <p:cNvSpPr txBox="1">
            <a:spLocks noChangeArrowheads="1"/>
          </p:cNvSpPr>
          <p:nvPr/>
        </p:nvSpPr>
        <p:spPr bwMode="auto">
          <a:xfrm>
            <a:off x="7162800" y="1588"/>
            <a:ext cx="1468438"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Aft>
                <a:spcPct val="10000"/>
              </a:spcAft>
              <a:buFontTx/>
              <a:buNone/>
            </a:pPr>
            <a:r>
              <a:rPr kumimoji="1" lang="en-US" altLang="zh-CN" sz="2400"/>
              <a:t>Z = X </a:t>
            </a:r>
            <a:r>
              <a:rPr kumimoji="1" lang="en-US" altLang="zh-CN" sz="2400">
                <a:latin typeface="Arial" panose="020B0604020202020204" pitchFamily="34" charset="0"/>
              </a:rPr>
              <a:t>× </a:t>
            </a:r>
            <a:r>
              <a:rPr kumimoji="1" lang="en-US" altLang="zh-CN" sz="2400"/>
              <a:t>Y</a:t>
            </a:r>
          </a:p>
          <a:p>
            <a:pPr algn="ctr" eaLnBrk="1" hangingPunct="1">
              <a:lnSpc>
                <a:spcPct val="110000"/>
              </a:lnSpc>
              <a:spcAft>
                <a:spcPct val="10000"/>
              </a:spcAft>
              <a:buFontTx/>
              <a:buNone/>
            </a:pPr>
            <a:r>
              <a:rPr kumimoji="1" lang="en-US" altLang="zh-CN" sz="2400"/>
              <a:t>1</a:t>
            </a:r>
            <a:r>
              <a:rPr kumimoji="1" lang="zh-CN" altLang="en-US" sz="2400"/>
              <a:t>次 赋初值</a:t>
            </a:r>
            <a:endParaRPr kumimoji="1" lang="en-US" altLang="zh-CN" sz="2400"/>
          </a:p>
          <a:p>
            <a:pPr algn="ctr" eaLnBrk="1" hangingPunct="1">
              <a:lnSpc>
                <a:spcPct val="110000"/>
              </a:lnSpc>
              <a:spcAft>
                <a:spcPct val="10000"/>
              </a:spcAft>
              <a:buFontTx/>
              <a:buNone/>
            </a:pPr>
            <a:r>
              <a:rPr kumimoji="1" lang="en-US" altLang="zh-CN" sz="2400"/>
              <a:t>+3</a:t>
            </a:r>
            <a:r>
              <a:rPr kumimoji="1" lang="zh-CN" altLang="en-US" sz="2400"/>
              <a:t>次 相加</a:t>
            </a:r>
            <a:endParaRPr kumimoji="1" lang="en-US" altLang="zh-CN" sz="2400"/>
          </a:p>
        </p:txBody>
      </p:sp>
      <p:sp>
        <p:nvSpPr>
          <p:cNvPr id="18497" name="文本框 128"/>
          <p:cNvSpPr txBox="1">
            <a:spLocks noChangeArrowheads="1"/>
          </p:cNvSpPr>
          <p:nvPr/>
        </p:nvSpPr>
        <p:spPr bwMode="auto">
          <a:xfrm>
            <a:off x="547688" y="2254250"/>
            <a:ext cx="466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en-US" altLang="zh-CN" sz="1800">
                <a:solidFill>
                  <a:srgbClr val="00B050"/>
                </a:solidFill>
                <a:latin typeface="Arial" panose="020B0604020202020204" pitchFamily="34" charset="0"/>
              </a:rPr>
              <a:t>C</a:t>
            </a:r>
            <a:endParaRPr lang="zh-CN" altLang="en-US" sz="1800">
              <a:solidFill>
                <a:srgbClr val="00B050"/>
              </a:solidFill>
              <a:latin typeface="Arial" panose="020B0604020202020204" pitchFamily="34" charset="0"/>
            </a:endParaRPr>
          </a:p>
        </p:txBody>
      </p:sp>
      <p:sp>
        <p:nvSpPr>
          <p:cNvPr id="130" name="平行四边形 129"/>
          <p:cNvSpPr/>
          <p:nvPr/>
        </p:nvSpPr>
        <p:spPr>
          <a:xfrm>
            <a:off x="15875" y="1989138"/>
            <a:ext cx="1279525" cy="3684587"/>
          </a:xfrm>
          <a:prstGeom prst="parallelogram">
            <a:avLst>
              <a:gd name="adj" fmla="val 79903"/>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1321</TotalTime>
  <Pages>0</Pages>
  <Words>3826</Words>
  <Characters>0</Characters>
  <Application>Microsoft Macintosh PowerPoint</Application>
  <DocSecurity>0</DocSecurity>
  <PresentationFormat>全屏显示(4:3)</PresentationFormat>
  <Lines>0</Lines>
  <Paragraphs>1116</Paragraphs>
  <Slides>30</Slides>
  <Notes>21</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36" baseType="lpstr">
      <vt:lpstr>宋体</vt:lpstr>
      <vt:lpstr>Arial</vt:lpstr>
      <vt:lpstr>Courier New</vt:lpstr>
      <vt:lpstr>Times New Roman</vt:lpstr>
      <vt:lpstr>默认设计模板</vt:lpstr>
      <vt:lpstr>公式</vt:lpstr>
      <vt:lpstr>模拟与数字电路 Analog and Digital Circuits</vt:lpstr>
      <vt:lpstr>主要内容</vt:lpstr>
      <vt:lpstr>PowerPoint 演示文稿</vt:lpstr>
      <vt:lpstr>数码管动态显示</vt:lpstr>
      <vt:lpstr>按键/开关去抖动</vt:lpstr>
      <vt:lpstr>数字系统结构</vt:lpstr>
      <vt:lpstr>示例1 — 时序二进制乘法器</vt:lpstr>
      <vt:lpstr>PowerPoint 演示文稿</vt:lpstr>
      <vt:lpstr>PowerPoint 演示文稿</vt:lpstr>
      <vt:lpstr>PowerPoint 演示文稿</vt:lpstr>
      <vt:lpstr>PowerPoint 演示文稿</vt:lpstr>
      <vt:lpstr>过程总结</vt:lpstr>
      <vt:lpstr>乘法器结构</vt:lpstr>
      <vt:lpstr>乘法器结构(续)</vt:lpstr>
      <vt:lpstr>乘法器控制单元</vt:lpstr>
      <vt:lpstr>乘法器控制单元(续1)</vt:lpstr>
      <vt:lpstr>Verilog描述二进制乘法器</vt:lpstr>
      <vt:lpstr>Verilog描述二进制乘法器(续1)</vt:lpstr>
      <vt:lpstr>Verilog描述二进制乘法器(续2)</vt:lpstr>
      <vt:lpstr>Verilog描述二进制乘法器(续3)</vt:lpstr>
      <vt:lpstr>乘法器仿真波形</vt:lpstr>
      <vt:lpstr>寄存器传送</vt:lpstr>
      <vt:lpstr>总线</vt:lpstr>
      <vt:lpstr>寄存器组</vt:lpstr>
      <vt:lpstr>寄存器组的MUX实现</vt:lpstr>
      <vt:lpstr>PowerPoint 演示文稿</vt:lpstr>
      <vt:lpstr>ALU</vt:lpstr>
      <vt:lpstr>示例—数据通路</vt:lpstr>
      <vt:lpstr>The End (这节课没作业)</vt:lpstr>
      <vt:lpstr>彩(Si)蛋(Kao)时间</vt:lpstr>
    </vt:vector>
  </TitlesOfParts>
  <Company>ustc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第1章_计算机基础知识_概述</dc:title>
  <dc:creator>张俊霞</dc:creator>
  <cp:lastModifiedBy>Microsoft Office User</cp:lastModifiedBy>
  <cp:revision>592</cp:revision>
  <cp:lastPrinted>2018-08-02T01:36:22Z</cp:lastPrinted>
  <dcterms:created xsi:type="dcterms:W3CDTF">2004-01-05T23:56:53Z</dcterms:created>
  <dcterms:modified xsi:type="dcterms:W3CDTF">2021-11-02T06:18:32Z</dcterms:modified>
  <cp:category>16位微机原理与接口</cp:category>
</cp:coreProperties>
</file>